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3"/>
  </p:notesMasterIdLst>
  <p:sldIdLst>
    <p:sldId id="1279" r:id="rId2"/>
    <p:sldId id="1069" r:id="rId3"/>
    <p:sldId id="464" r:id="rId4"/>
    <p:sldId id="295" r:id="rId5"/>
    <p:sldId id="1253" r:id="rId6"/>
    <p:sldId id="1262" r:id="rId7"/>
    <p:sldId id="1263" r:id="rId8"/>
    <p:sldId id="1252" r:id="rId9"/>
    <p:sldId id="1275" r:id="rId10"/>
    <p:sldId id="1276" r:id="rId11"/>
    <p:sldId id="1272" r:id="rId12"/>
    <p:sldId id="1274" r:id="rId13"/>
    <p:sldId id="1273" r:id="rId14"/>
    <p:sldId id="1264" r:id="rId15"/>
    <p:sldId id="1265" r:id="rId16"/>
    <p:sldId id="1255" r:id="rId17"/>
    <p:sldId id="1206" r:id="rId18"/>
    <p:sldId id="1210" r:id="rId19"/>
    <p:sldId id="1131" r:id="rId20"/>
    <p:sldId id="1133" r:id="rId21"/>
    <p:sldId id="1154" r:id="rId22"/>
    <p:sldId id="1207" r:id="rId23"/>
    <p:sldId id="1208" r:id="rId24"/>
    <p:sldId id="1209" r:id="rId25"/>
    <p:sldId id="1158" r:id="rId26"/>
    <p:sldId id="1183" r:id="rId27"/>
    <p:sldId id="1184" r:id="rId28"/>
    <p:sldId id="1185" r:id="rId29"/>
    <p:sldId id="1211" r:id="rId30"/>
    <p:sldId id="1212" r:id="rId31"/>
    <p:sldId id="1213" r:id="rId32"/>
    <p:sldId id="1214" r:id="rId33"/>
    <p:sldId id="1215" r:id="rId34"/>
    <p:sldId id="1216" r:id="rId35"/>
    <p:sldId id="1217" r:id="rId36"/>
    <p:sldId id="1218" r:id="rId37"/>
    <p:sldId id="1219" r:id="rId38"/>
    <p:sldId id="1221" r:id="rId39"/>
    <p:sldId id="1222" r:id="rId40"/>
    <p:sldId id="1223" r:id="rId41"/>
    <p:sldId id="1224" r:id="rId42"/>
    <p:sldId id="1225" r:id="rId43"/>
    <p:sldId id="1226" r:id="rId44"/>
    <p:sldId id="1227" r:id="rId45"/>
    <p:sldId id="1228" r:id="rId46"/>
    <p:sldId id="1229" r:id="rId47"/>
    <p:sldId id="1230" r:id="rId48"/>
    <p:sldId id="1231" r:id="rId49"/>
    <p:sldId id="1232" r:id="rId50"/>
    <p:sldId id="1233" r:id="rId51"/>
    <p:sldId id="1234" r:id="rId52"/>
    <p:sldId id="1235" r:id="rId53"/>
    <p:sldId id="1236" r:id="rId54"/>
    <p:sldId id="1237" r:id="rId55"/>
    <p:sldId id="1239" r:id="rId56"/>
    <p:sldId id="1240" r:id="rId57"/>
    <p:sldId id="1241" r:id="rId58"/>
    <p:sldId id="1242" r:id="rId59"/>
    <p:sldId id="1243" r:id="rId60"/>
    <p:sldId id="1244" r:id="rId61"/>
    <p:sldId id="1245" r:id="rId62"/>
    <p:sldId id="1246" r:id="rId63"/>
    <p:sldId id="1247" r:id="rId64"/>
    <p:sldId id="1248" r:id="rId65"/>
    <p:sldId id="1249" r:id="rId66"/>
    <p:sldId id="1251" r:id="rId67"/>
    <p:sldId id="1250" r:id="rId68"/>
    <p:sldId id="1277" r:id="rId69"/>
    <p:sldId id="626" r:id="rId70"/>
    <p:sldId id="1278" r:id="rId71"/>
    <p:sldId id="991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99"/>
    <a:srgbClr val="FF99CC"/>
    <a:srgbClr val="FF99FF"/>
    <a:srgbClr val="FF66FF"/>
    <a:srgbClr val="FF66CC"/>
    <a:srgbClr val="CC00CC"/>
    <a:srgbClr val="140DA3"/>
    <a:srgbClr val="07830A"/>
    <a:srgbClr val="5F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268" autoAdjust="0"/>
    <p:restoredTop sz="99106" autoAdjust="0"/>
  </p:normalViewPr>
  <p:slideViewPr>
    <p:cSldViewPr>
      <p:cViewPr varScale="1">
        <p:scale>
          <a:sx n="69" d="100"/>
          <a:sy n="69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7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4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24.04.2021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slide" Target="slide4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slide" Target="slide4.xml"/><Relationship Id="rId5" Type="http://schemas.openxmlformats.org/officeDocument/2006/relationships/image" Target="../media/image55.jpeg"/><Relationship Id="rId10" Type="http://schemas.openxmlformats.org/officeDocument/2006/relationships/image" Target="../media/image7.gif"/><Relationship Id="rId4" Type="http://schemas.openxmlformats.org/officeDocument/2006/relationships/image" Target="../media/image54.jpe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slide" Target="slide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5.wdp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4.jpeg"/><Relationship Id="rId4" Type="http://schemas.openxmlformats.org/officeDocument/2006/relationships/image" Target="../media/image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4.jpe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5.gif"/><Relationship Id="rId7" Type="http://schemas.openxmlformats.org/officeDocument/2006/relationships/image" Target="../media/image29.jpeg"/><Relationship Id="rId12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72.jpeg"/><Relationship Id="rId5" Type="http://schemas.openxmlformats.org/officeDocument/2006/relationships/image" Target="../media/image69.png"/><Relationship Id="rId10" Type="http://schemas.openxmlformats.org/officeDocument/2006/relationships/image" Target="../media/image71.jpeg"/><Relationship Id="rId4" Type="http://schemas.openxmlformats.org/officeDocument/2006/relationships/image" Target="../media/image68.jpeg"/><Relationship Id="rId9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1.wdp"/><Relationship Id="rId7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2.wdp"/><Relationship Id="rId10" Type="http://schemas.openxmlformats.org/officeDocument/2006/relationships/slide" Target="slide4.xml"/><Relationship Id="rId4" Type="http://schemas.openxmlformats.org/officeDocument/2006/relationships/image" Target="../media/image74.png"/><Relationship Id="rId9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sites.google.com/site/himulacom/zvonok-na-urok/10-klass---tretij-god-obucenia/urok-no17-ponatie-o-dienovyh-uglevodorodah-prirodnyj-kaucuk/img014.gif?attredirects=0" TargetMode="External"/><Relationship Id="rId7" Type="http://schemas.openxmlformats.org/officeDocument/2006/relationships/image" Target="../media/image7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microsoft.com/office/2007/relationships/hdphoto" Target="../media/hdphoto14.wdp"/><Relationship Id="rId4" Type="http://schemas.openxmlformats.org/officeDocument/2006/relationships/image" Target="../media/image77.png"/><Relationship Id="rId9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2.png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13" Type="http://schemas.openxmlformats.org/officeDocument/2006/relationships/image" Target="../media/image95.gif"/><Relationship Id="rId3" Type="http://schemas.openxmlformats.org/officeDocument/2006/relationships/image" Target="../media/image86.png"/><Relationship Id="rId7" Type="http://schemas.openxmlformats.org/officeDocument/2006/relationships/image" Target="../media/image89.gif"/><Relationship Id="rId12" Type="http://schemas.openxmlformats.org/officeDocument/2006/relationships/image" Target="../media/image9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11" Type="http://schemas.openxmlformats.org/officeDocument/2006/relationships/image" Target="../media/image93.gif"/><Relationship Id="rId5" Type="http://schemas.openxmlformats.org/officeDocument/2006/relationships/image" Target="../media/image87.gif"/><Relationship Id="rId10" Type="http://schemas.openxmlformats.org/officeDocument/2006/relationships/image" Target="../media/image92.gif"/><Relationship Id="rId4" Type="http://schemas.microsoft.com/office/2007/relationships/hdphoto" Target="../media/hdphoto16.wdp"/><Relationship Id="rId9" Type="http://schemas.openxmlformats.org/officeDocument/2006/relationships/image" Target="../media/image91.gif"/><Relationship Id="rId1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99.png"/><Relationship Id="rId4" Type="http://schemas.openxmlformats.org/officeDocument/2006/relationships/image" Target="../media/image98.jpeg"/><Relationship Id="rId9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slide" Target="slide4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42.xml"/><Relationship Id="rId18" Type="http://schemas.openxmlformats.org/officeDocument/2006/relationships/slide" Target="slide68.xml"/><Relationship Id="rId3" Type="http://schemas.openxmlformats.org/officeDocument/2006/relationships/image" Target="../media/image6.gif"/><Relationship Id="rId7" Type="http://schemas.openxmlformats.org/officeDocument/2006/relationships/slide" Target="slide14.xml"/><Relationship Id="rId12" Type="http://schemas.openxmlformats.org/officeDocument/2006/relationships/slide" Target="slide37.xml"/><Relationship Id="rId17" Type="http://schemas.openxmlformats.org/officeDocument/2006/relationships/slide" Target="slide63.xml"/><Relationship Id="rId2" Type="http://schemas.openxmlformats.org/officeDocument/2006/relationships/notesSlide" Target="../notesSlides/notesSlide2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31.xml"/><Relationship Id="rId5" Type="http://schemas.openxmlformats.org/officeDocument/2006/relationships/slide" Target="slide5.xml"/><Relationship Id="rId15" Type="http://schemas.openxmlformats.org/officeDocument/2006/relationships/slide" Target="slide55.xml"/><Relationship Id="rId10" Type="http://schemas.openxmlformats.org/officeDocument/2006/relationships/slide" Target="slide25.xml"/><Relationship Id="rId19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slide" Target="slide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microsoft.com/office/2007/relationships/hdphoto" Target="../media/hdphoto1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microsoft.com/office/2007/relationships/hdphoto" Target="../media/hdphoto21.wdp"/><Relationship Id="rId4" Type="http://schemas.openxmlformats.org/officeDocument/2006/relationships/image" Target="../media/image121.png"/><Relationship Id="rId9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png"/><Relationship Id="rId18" Type="http://schemas.openxmlformats.org/officeDocument/2006/relationships/slide" Target="slide4.xml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7.gif"/><Relationship Id="rId16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microsoft.com/office/2007/relationships/hdphoto" Target="../media/hdphoto24.wdp"/><Relationship Id="rId5" Type="http://schemas.openxmlformats.org/officeDocument/2006/relationships/image" Target="../media/image130.png"/><Relationship Id="rId15" Type="http://schemas.openxmlformats.org/officeDocument/2006/relationships/image" Target="../media/image139.jpeg"/><Relationship Id="rId10" Type="http://schemas.openxmlformats.org/officeDocument/2006/relationships/image" Target="../media/image135.pn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Relationship Id="rId1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143.jpeg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7.png"/><Relationship Id="rId7" Type="http://schemas.openxmlformats.org/officeDocument/2006/relationships/image" Target="../media/image15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microsoft.com/office/2007/relationships/hdphoto" Target="../media/hdphoto26.wdp"/><Relationship Id="rId10" Type="http://schemas.openxmlformats.org/officeDocument/2006/relationships/slide" Target="slide4.xml"/><Relationship Id="rId4" Type="http://schemas.openxmlformats.org/officeDocument/2006/relationships/image" Target="../media/image148.png"/><Relationship Id="rId9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54.png"/><Relationship Id="rId4" Type="http://schemas.microsoft.com/office/2007/relationships/hdphoto" Target="../media/hdphoto27.wdp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156.gif"/><Relationship Id="rId7" Type="http://schemas.openxmlformats.org/officeDocument/2006/relationships/image" Target="../media/image158.pn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157.png"/><Relationship Id="rId4" Type="http://schemas.openxmlformats.org/officeDocument/2006/relationships/image" Target="../media/image7.gif"/><Relationship Id="rId9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microsoft.com/office/2007/relationships/hdphoto" Target="../media/hdphoto31.wdp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jpe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7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6.gif"/><Relationship Id="rId5" Type="http://schemas.openxmlformats.org/officeDocument/2006/relationships/image" Target="../media/image175.gif"/><Relationship Id="rId10" Type="http://schemas.openxmlformats.org/officeDocument/2006/relationships/slide" Target="slide4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5.gif"/><Relationship Id="rId5" Type="http://schemas.openxmlformats.org/officeDocument/2006/relationships/image" Target="../media/image180.gif"/><Relationship Id="rId4" Type="http://schemas.openxmlformats.org/officeDocument/2006/relationships/image" Target="../media/image179.jpeg"/><Relationship Id="rId9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2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2068295"/>
            <a:ext cx="9112277" cy="5715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8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Пластмассы и волокна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9622" y="715905"/>
            <a:ext cx="8786874" cy="18004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  <a:p>
            <a:pPr algn="ctr">
              <a:lnSpc>
                <a:spcPct val="75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(Органическая химия)</a:t>
            </a:r>
          </a:p>
          <a:p>
            <a:pPr algn="ctr">
              <a:lnSpc>
                <a:spcPct val="75000"/>
              </a:lnSpc>
            </a:pP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877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355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реактопласты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термореактивные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пластмас-сы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– в начальном состоянии имеют линейную структуру макромолекул, а при некоторой температуре отверждения приобретают сетчатую. После отверждения не могут переходить в вязко-текучее состояние. Рабочие температуры выше, но при нагреве разрушаются и при последующем охлаждении не восстанавливают своих исходных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свойств;</a:t>
            </a:r>
          </a:p>
        </p:txBody>
      </p:sp>
      <p:pic>
        <p:nvPicPr>
          <p:cNvPr id="18434" name="Picture 2" descr="http://dmc-20-rm.ru/wp-content/uploads/2017/12/premiks-f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58430"/>
            <a:ext cx="4894691" cy="27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406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3556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газонаполненные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вспененные пластические массы, обладающие малой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плотностью.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1" y="1988840"/>
            <a:ext cx="3904296" cy="26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s://www.runi.dk/app/webroot/uploads/line/skum-plast.jpg?timestamp=15663075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61" y="4274674"/>
            <a:ext cx="3402128" cy="25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c02.alicdn.com/kf/HTB1gw6wh6ihSKJjy0Ffq6zGzFXa8/High-Quality-Hollow-Foam-Tubes-EPE-Pi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87" y="1220759"/>
            <a:ext cx="4046016" cy="34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51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51" y="78931"/>
            <a:ext cx="5877777" cy="677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1" name="Picture 3" descr="https://ucc.com.kz/wp-content/uploads/2020/02/polijetilen-2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 bwMode="auto">
          <a:xfrm>
            <a:off x="11967" y="117611"/>
            <a:ext cx="1448576" cy="12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460543" y="980728"/>
            <a:ext cx="447161" cy="2160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5" descr="https://remont-system.ru/sites/default/files/images/polipropilenovye-truby-dlya-otopleniya-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15166" b="5208"/>
          <a:stretch/>
        </p:blipFill>
        <p:spPr bwMode="auto">
          <a:xfrm>
            <a:off x="93271" y="1388618"/>
            <a:ext cx="1367272" cy="10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1422970" y="1934205"/>
            <a:ext cx="484734" cy="10801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7" descr="https://avatars.mds.yandex.net/get-zen_doc/195198/pub_5d91cf3de3062c00aee5d52c_5d91d2b992414d00af5b7fe6/scale_12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12971" b="1793"/>
          <a:stretch/>
        </p:blipFill>
        <p:spPr bwMode="auto">
          <a:xfrm flipH="1">
            <a:off x="-102365" y="2458485"/>
            <a:ext cx="1818602" cy="11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s://stroyday.ru/wp-content/uploads/2019/12/%D0%BD%D0%B0%D0%BF%D0%BE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" b="5201"/>
          <a:stretch/>
        </p:blipFill>
        <p:spPr bwMode="auto">
          <a:xfrm>
            <a:off x="149943" y="3670785"/>
            <a:ext cx="1566294" cy="1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s://candanendustri.com.tr/wp-content/uploads/2017/10/teflon-PTF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149943" y="4736392"/>
            <a:ext cx="1109689" cy="9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1218176" y="5000636"/>
            <a:ext cx="689528" cy="2181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1" name="Picture 13" descr="https://armax-ural.ru/netcat_files/6/10/bbb4cb8c5cb01922d7ac8c8e9c04533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r="3636" b="3369"/>
          <a:stretch/>
        </p:blipFill>
        <p:spPr bwMode="auto">
          <a:xfrm>
            <a:off x="229447" y="5590062"/>
            <a:ext cx="1231096" cy="12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05576" y="6187063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(оргстекло)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4655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144"/>
            <a:ext cx="5904656" cy="682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http://www.alto-lab.ru/wp-content/uploads/2016/03/kauchuk_sy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7" b="18508"/>
          <a:stretch/>
        </p:blipFill>
        <p:spPr bwMode="auto">
          <a:xfrm>
            <a:off x="0" y="836713"/>
            <a:ext cx="2267743" cy="11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ск D\29.06.17-домашние документы\Виртуальные лекции-14.01.20\Органическая химия\каучук\f20130927123815-kauchu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8" y="2204864"/>
            <a:ext cx="176212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s.alicdn.com/@sc01/kf/H4b1e1ab63bad4d4baa063cd44f1e5bacI/polychloroprene-soft-foam-waterproof-wetsuit-material-ro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4" y="3658651"/>
            <a:ext cx="1651650" cy="16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78793"/>
            <a:ext cx="781051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1" y="5393437"/>
            <a:ext cx="1713391" cy="13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571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Волокно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тонкая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непряденая нить растительного, животного или минерального происхождения.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2876" y="155622"/>
            <a:ext cx="266932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Волокна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482" name="Picture 2" descr="https://www.raduga-msk.ru/components/com_jshopping/files/img_products/full_sizalevoe-volokno-otbelennoe-50-gr-15446i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b="6598"/>
          <a:stretch/>
        </p:blipFill>
        <p:spPr bwMode="auto">
          <a:xfrm>
            <a:off x="5433690" y="2153833"/>
            <a:ext cx="3601575" cy="2515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www.raduga-msk.ru/components/com_jshopping/files/img_products/full_sizalevoe-volokno-naturalnoe-100gr-v-pakete-15559i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/>
          <a:stretch/>
        </p:blipFill>
        <p:spPr bwMode="auto">
          <a:xfrm>
            <a:off x="0" y="4851022"/>
            <a:ext cx="3168433" cy="195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www.raduga-msk.ru/components/com_jshopping/files/img_products/full_sizalevoe-volokno-zolotoe-100gr-v-pakete-10674i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668"/>
            <a:ext cx="3387684" cy="2256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87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13172"/>
          <a:stretch/>
        </p:blipFill>
        <p:spPr bwMode="auto">
          <a:xfrm>
            <a:off x="21852" y="28066"/>
            <a:ext cx="9090425" cy="678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3702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783868"/>
            <a:ext cx="9163278" cy="419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614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0496" y="1916832"/>
            <a:ext cx="7835214" cy="1261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Обобщим весь пройденный материал</a:t>
            </a:r>
            <a:endParaRPr lang="ru-RU" sz="3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5983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89377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химический процесс соединения множества исходных молекул низкомолекулярного вещества (мономера) в крупные молекулы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макромо-лекулы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полимери-зации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вступать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кратные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есть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непредельные 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поликонденсации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химический процесс соединения исходных молекул мономера в макромолекулы полимера,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идущий с образованием побочного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низко-молекулярного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продукта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(чаще всего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воды).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поликонденсации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вступают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молекулы мономеров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функциональными группами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5897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D:\23.05.13-домашние документы\Виртуальные лекции 2015\Органическая химия\алкены\7.png"/>
          <p:cNvPicPr>
            <a:picLocks noChangeAspect="1" noChangeArrowheads="1"/>
          </p:cNvPicPr>
          <p:nvPr/>
        </p:nvPicPr>
        <p:blipFill>
          <a:blip r:embed="rId3" cstate="print"/>
          <a:srcRect r="4343" b="10528"/>
          <a:stretch>
            <a:fillRect/>
          </a:stretch>
        </p:blipFill>
        <p:spPr bwMode="auto">
          <a:xfrm>
            <a:off x="5926519" y="71438"/>
            <a:ext cx="3146075" cy="12144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6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26637" name="Picture 13" descr="D:\23.05.13-домашние документы\Лаб. раб YES\Виртуальные лабораторные YES\Анимашки и картинки\Химия-картинки\Атомы и молекулы\pic4_3_3_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Прямоугольник 19"/>
          <p:cNvSpPr/>
          <p:nvPr/>
        </p:nvSpPr>
        <p:spPr>
          <a:xfrm>
            <a:off x="214282" y="2143116"/>
            <a:ext cx="8739508" cy="12886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Непредельные углеводороды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3" name="Рисунок 6" descr="Scissoring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1571612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8" descr="Twistin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28612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7" descr="Symmetrical_stretching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71488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0866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052736"/>
            <a:ext cx="8682615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</a:p>
          <a:p>
            <a:pPr algn="ctr">
              <a:lnSpc>
                <a:spcPct val="85000"/>
              </a:lnSpc>
            </a:pP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(олефины, этиленовые углеводороды)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3645" y="3212976"/>
            <a:ext cx="662072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endParaRPr lang="ru-RU" sz="4000" b="1" baseline="-2500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5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  <p:pic>
        <p:nvPicPr>
          <p:cNvPr id="12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0"/>
            <a:ext cx="1738323" cy="1524000"/>
          </a:xfrm>
          <a:prstGeom prst="rect">
            <a:avLst/>
          </a:prstGeom>
          <a:noFill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4068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338138"/>
            <a:ext cx="8786874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Реакции полимеризации.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полимеризации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впервые была открыта А. М. Бутлеровым.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Полимеризацией называется соединение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одинаковых молекул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мономеров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с образованием нового, сложного вещества с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большой молекулярной массой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Если в образовании полимера участвуют различные мономеры, процесс называется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сополимеризацией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Количество молекул мономера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соединившихся при образовании полимера, называется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степенью полимеризации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72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[–СН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полиэтилен</a:t>
            </a:r>
            <a:endParaRPr lang="ru-RU" sz="2800" b="1" dirty="0"/>
          </a:p>
        </p:txBody>
      </p:sp>
      <p:pic>
        <p:nvPicPr>
          <p:cNvPr id="67588" name="Picture 4" descr="http://kharkov-online.com/files/images/objava/30091/137425.jpeg"/>
          <p:cNvPicPr>
            <a:picLocks noChangeAspect="1" noChangeArrowheads="1"/>
          </p:cNvPicPr>
          <p:nvPr/>
        </p:nvPicPr>
        <p:blipFill>
          <a:blip r:embed="rId3" cstate="print"/>
          <a:srcRect t="4286" r="7183"/>
          <a:stretch>
            <a:fillRect/>
          </a:stretch>
        </p:blipFill>
        <p:spPr bwMode="auto">
          <a:xfrm>
            <a:off x="214282" y="5072074"/>
            <a:ext cx="2000264" cy="15404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1500166" y="6357958"/>
            <a:ext cx="214244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полиэтилен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7590" name="Picture 6" descr="http://www.optima-upak.ru/images/ns/image0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521540"/>
            <a:ext cx="1700171" cy="126504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7592" name="Picture 8" descr="http://makroteknik.com.tr/uploads/resim/program/01polietilen.jpg"/>
          <p:cNvPicPr>
            <a:picLocks noChangeAspect="1" noChangeArrowheads="1"/>
          </p:cNvPicPr>
          <p:nvPr/>
        </p:nvPicPr>
        <p:blipFill>
          <a:blip r:embed="rId5" cstate="print"/>
          <a:srcRect r="4729"/>
          <a:stretch>
            <a:fillRect/>
          </a:stretch>
        </p:blipFill>
        <p:spPr bwMode="auto">
          <a:xfrm>
            <a:off x="5390122" y="5500702"/>
            <a:ext cx="1896522" cy="128586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222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380517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качестве мономеров наиболее широкое применение нашли этилен, пропилен, бутилены: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6" name="Picture 4" descr="http://www.uz.all.biz/img/uz/catalog/31948.jpeg?rrr=1"/>
          <p:cNvPicPr>
            <a:picLocks noChangeAspect="1" noChangeArrowheads="1"/>
          </p:cNvPicPr>
          <p:nvPr/>
        </p:nvPicPr>
        <p:blipFill>
          <a:blip r:embed="rId2" cstate="print"/>
          <a:srcRect r="4069" b="15528"/>
          <a:stretch>
            <a:fillRect/>
          </a:stretch>
        </p:blipFill>
        <p:spPr bwMode="auto">
          <a:xfrm>
            <a:off x="71406" y="4714884"/>
            <a:ext cx="3357586" cy="201455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38" name="Picture 6" descr="http://img.opt-union.ru/l1548965/images/photocat/600x600/1000156018.jpg"/>
          <p:cNvPicPr>
            <a:picLocks noChangeAspect="1" noChangeArrowheads="1"/>
          </p:cNvPicPr>
          <p:nvPr/>
        </p:nvPicPr>
        <p:blipFill>
          <a:blip r:embed="rId3" cstate="print"/>
          <a:srcRect t="10239" r="6249" b="5290"/>
          <a:stretch>
            <a:fillRect/>
          </a:stretch>
        </p:blipFill>
        <p:spPr bwMode="auto">
          <a:xfrm>
            <a:off x="3723851" y="4437112"/>
            <a:ext cx="2020420" cy="177797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Прямоугольник 9"/>
          <p:cNvSpPr/>
          <p:nvPr/>
        </p:nvSpPr>
        <p:spPr>
          <a:xfrm>
            <a:off x="3428992" y="6215082"/>
            <a:ext cx="261013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полипропилен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5240" name="Picture 8" descr="http://www.kz.all.biz/img/kz/catalog/438583.jpeg"/>
          <p:cNvPicPr>
            <a:picLocks noChangeAspect="1" noChangeArrowheads="1"/>
          </p:cNvPicPr>
          <p:nvPr/>
        </p:nvPicPr>
        <p:blipFill>
          <a:blip r:embed="rId4" cstate="print"/>
          <a:srcRect l="9756" t="3125" r="6097" b="4687"/>
          <a:stretch>
            <a:fillRect/>
          </a:stretch>
        </p:blipFill>
        <p:spPr bwMode="auto">
          <a:xfrm>
            <a:off x="6215074" y="5072074"/>
            <a:ext cx="1152945" cy="1643074"/>
          </a:xfrm>
          <a:prstGeom prst="can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242" name="Picture 10" descr="http://promresursy.com/images/polipropilen_sotovy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5260" y="3284984"/>
            <a:ext cx="2667018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4" name="Picture 12" descr="http://i.list.am/f/80/9109480.jpg"/>
          <p:cNvPicPr>
            <a:picLocks noChangeAspect="1" noChangeArrowheads="1"/>
          </p:cNvPicPr>
          <p:nvPr/>
        </p:nvPicPr>
        <p:blipFill>
          <a:blip r:embed="rId6" cstate="print"/>
          <a:srcRect t="8443"/>
          <a:stretch>
            <a:fillRect/>
          </a:stretch>
        </p:blipFill>
        <p:spPr bwMode="auto">
          <a:xfrm>
            <a:off x="116335" y="3915986"/>
            <a:ext cx="2619339" cy="15977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8" name="Picture 16" descr="http://h-pp.ru/image/cache/data/newimage/trubi_pp-900x500.jpg"/>
          <p:cNvPicPr>
            <a:picLocks noChangeAspect="1" noChangeArrowheads="1"/>
          </p:cNvPicPr>
          <p:nvPr/>
        </p:nvPicPr>
        <p:blipFill>
          <a:blip r:embed="rId7" cstate="print"/>
          <a:srcRect l="14167" r="14999"/>
          <a:stretch>
            <a:fillRect/>
          </a:stretch>
        </p:blipFill>
        <p:spPr bwMode="auto">
          <a:xfrm>
            <a:off x="6858016" y="1428736"/>
            <a:ext cx="2003850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4" name="Picture 4" descr="http://orgchem.ru/chem2/pic/u4415_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495" y="1268760"/>
            <a:ext cx="6266721" cy="3039048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3248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http://himiy.ucoz.ru/_si/0/694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6091" r="3243" b="1506"/>
          <a:stretch/>
        </p:blipFill>
        <p:spPr bwMode="auto">
          <a:xfrm>
            <a:off x="451494" y="64056"/>
            <a:ext cx="4912593" cy="6762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7" y="1916832"/>
            <a:ext cx="3600402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этилена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1484784"/>
            <a:ext cx="1224136" cy="87906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7098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диск D\01.03.16-домашние документы\Колледж Строитель\Уроки-2016\Химия\Органическая химия\Лекции- орг\Для лекци по орг. х\Алкины\этен-сх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2"/>
          <a:stretch/>
        </p:blipFill>
        <p:spPr bwMode="auto">
          <a:xfrm>
            <a:off x="107504" y="152781"/>
            <a:ext cx="8960014" cy="61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259632" y="6325422"/>
            <a:ext cx="5760640" cy="4879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этилена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0549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369" y="1315505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(ацетиленовые углеводороды)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5543" y="2714620"/>
            <a:ext cx="713368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2" cstate="print"/>
          <a:srcRect l="24214" t="11690" r="24214" b="21906"/>
          <a:stretch>
            <a:fillRect/>
          </a:stretch>
        </p:blipFill>
        <p:spPr bwMode="auto">
          <a:xfrm>
            <a:off x="1619672" y="4893472"/>
            <a:ext cx="1178733" cy="139304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52" r="3152"/>
          <a:stretch>
            <a:fillRect/>
          </a:stretch>
        </p:blipFill>
        <p:spPr bwMode="auto">
          <a:xfrm>
            <a:off x="3347864" y="4027281"/>
            <a:ext cx="4684211" cy="278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7939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260648"/>
            <a:ext cx="896509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полимеризации.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Впервые полимеризацию ацетилена осуществил Дж.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1957 году, пропуская газ над раствором катализатора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-Ti(OC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[–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СН=СН–]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полиацетилен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/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ходе реакции был получен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полукристал-лический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Полиацетилен интересен тем, что введением в него определенных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электропроводящий полимер с металлическими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свойствами. </a:t>
            </a:r>
            <a:endParaRPr lang="ru-RU" sz="2800" b="1" dirty="0"/>
          </a:p>
        </p:txBody>
      </p:sp>
      <p:pic>
        <p:nvPicPr>
          <p:cNvPr id="9218" name="Picture 2" descr="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/>
          <a:stretch/>
        </p:blipFill>
        <p:spPr bwMode="auto">
          <a:xfrm>
            <a:off x="737576" y="4653136"/>
            <a:ext cx="3560744" cy="21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139" y="6327628"/>
            <a:ext cx="25351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полиацетилен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8571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31" y="327629"/>
            <a:ext cx="8779757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для ацетилена может идти c образованием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полиинов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Н–[–С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–Н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 реакция легла в основу синтеза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линейного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углерода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имеющего две формы: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полииновая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поликумуленовая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t28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466" y="4425772"/>
            <a:ext cx="8567836" cy="1149728"/>
          </a:xfrm>
          <a:prstGeom prst="rect">
            <a:avLst/>
          </a:prstGeom>
          <a:noFill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3" y="5317231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9508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66952"/>
            <a:ext cx="88790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мелкокристал-лический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порошок чёрного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цвета, обладающий полупроводниковыми свойствами, причём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 воздействием света его проводимость сильно увеличивается. На этом свойстве основано первое практическое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применение – в фотоэлементах. Получен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искусственных условиях из длинных цепочек атомов углерода, уложенных параллельно друг другу.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линейный полимер углерода.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 впервые получено советскими химиками В. В. Коршаком, А. М. Сладковым, В. И.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Касаточкиным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Ю. П. Кудрявцевым в начале 60-х гг. в Институте элементоорганических соединений Академии наук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СССР.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himik Slad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 bwMode="auto">
          <a:xfrm>
            <a:off x="3571741" y="4988627"/>
            <a:ext cx="1288291" cy="175274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6055687"/>
            <a:ext cx="231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А. М. Сладков</a:t>
            </a:r>
            <a:endParaRPr lang="ru-RU" sz="2400" dirty="0"/>
          </a:p>
        </p:txBody>
      </p:sp>
      <p:pic>
        <p:nvPicPr>
          <p:cNvPr id="15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6" y="5276027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6569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23.05.13-домашние документы\Виртуальные лекции 2015\Органическая химия\алкины\img22.jpg"/>
          <p:cNvPicPr>
            <a:picLocks noChangeAspect="1" noChangeArrowheads="1"/>
          </p:cNvPicPr>
          <p:nvPr/>
        </p:nvPicPr>
        <p:blipFill rotWithShape="1">
          <a:blip r:embed="rId2" cstate="print"/>
          <a:srcRect l="6032" t="16364" r="6678" b="7970"/>
          <a:stretch/>
        </p:blipFill>
        <p:spPr bwMode="auto">
          <a:xfrm>
            <a:off x="395536" y="836712"/>
            <a:ext cx="8495827" cy="55212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46403" y="219589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</a:t>
            </a:r>
            <a:r>
              <a:rPr lang="ru-RU" sz="30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этина</a:t>
            </a: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(ацетилена)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0829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диск D\01.03.16-домашние документы\Колледж Строитель\Уроки-2016\Химия\Органическая химия\Лекции- орг\Для лекци по орг. х\Алкины и др\25098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7"/>
          <a:stretch/>
        </p:blipFill>
        <p:spPr bwMode="auto">
          <a:xfrm>
            <a:off x="101759" y="188640"/>
            <a:ext cx="8977375" cy="61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07504" y="6325422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</a:t>
            </a:r>
            <a:r>
              <a:rPr lang="ru-RU" sz="30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этина</a:t>
            </a: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(ацетилена)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2294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76803" y="1393232"/>
            <a:ext cx="5871162" cy="8836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Алкадиены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5542" y="2204864"/>
            <a:ext cx="713368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</p:txBody>
      </p:sp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97282" name="Picture 2" descr="D:\диск D\01.03.16-домашние документы\Виртуальные лекции 2015\Органическая химия\каучук\379781401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76" y="100789"/>
            <a:ext cx="1928173" cy="12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49" y="3412851"/>
            <a:ext cx="4448175" cy="3533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 descr="D:\диск D\01.03.16-домашние документы\Виртуальные лекции 2015\Органическая химия\каучук\f20130927123815-kauchu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" y="100789"/>
            <a:ext cx="1927958" cy="14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D:\диск D\01.03.16-домашние документы\Виртуальные лекции 2015\Органическая химия\каучук\336309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54" y="3573016"/>
            <a:ext cx="1771650" cy="258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D:\диск D\01.03.16-домашние документы\Виртуальные лекции 2015\Органическая химия\каучук\1294386676_you442rfi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912066" cy="154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Шины из одуванчиков — уже не фантастика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0"/>
            <a:ext cx="2015505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8481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7217" y="-27384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98306" name="Picture 2" descr="Картинки по запросу каучуконосное дерево гевея.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29" y="2847457"/>
            <a:ext cx="5089871" cy="33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05201"/>
            <a:ext cx="3388860" cy="33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" y="5372554"/>
            <a:ext cx="2395060" cy="14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490"/>
            <a:ext cx="1595438" cy="240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282" y="692696"/>
            <a:ext cx="864399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алкадиены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встречаются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составе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из млечного сока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латекса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каучуконосного дерева гевеи, растущего в тропических лесах Бразилии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Као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-чу» – слезы дерева.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0682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262618"/>
            <a:ext cx="864399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без доступа воздуха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распадается с образованием диенового углеводорода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2-метилбутадиена-1,3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изопрена.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Каучук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 это стереорегулярный полимер, в котором молекулы изопрена соединены друг с другом по схеме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1,4-присоединения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цис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конфигурацией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полимерной цепи: 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ttps://sites.google.com/site/himulacom/_/rsrc/1315460516144/zvonok-na-urok/10-klass---tretij-god-obucenia/urok-no17-ponatie-o-dienovyh-uglevodorodah-prirodnyj-kaucuk/img014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2" y="3284984"/>
            <a:ext cx="8827954" cy="14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Картинки по запросу каучу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" y="4923512"/>
            <a:ext cx="2470245" cy="19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25" y="4923511"/>
            <a:ext cx="2669647" cy="190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00636"/>
            <a:ext cx="2036929" cy="179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1731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44624"/>
            <a:ext cx="8590883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Каучуконосные растения, каучуконосы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29429"/>
            <a:ext cx="2160239" cy="13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124744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Каучуконосные растения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каучуконосы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растения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из которых возможно получение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каучуконосов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травянистые растения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деревья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лианы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обыденной речи именуемые каучуковыми деревьями. Сегодня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основным источником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являются деревья рода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Гевея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частности Гевея бразильская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Hevea brasiliensis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Гевея бразильская культивируется ради получения каучука в тропических районах Южной Америки и Юго-Восточной Азии.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26" y="5542815"/>
            <a:ext cx="1129134" cy="12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9355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9971"/>
            <a:ext cx="2333496" cy="154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77253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Другие каучуконосы: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Taraxacum </a:t>
            </a:r>
            <a:r>
              <a:rPr lang="la-Latn" sz="2800" b="1" dirty="0" smtClean="0">
                <a:latin typeface="Arial" pitchFamily="34" charset="0"/>
                <a:cs typeface="Arial" pitchFamily="34" charset="0"/>
              </a:rPr>
              <a:t>kok-saghyz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Кок-сагыз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Scorzonera tau-saghyz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Тау-сагыз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Taraxacum hybernum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Крым-сагыз, или Одуванчик осенний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Castilloa elastica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la-Latn" sz="2800" b="1" dirty="0">
                <a:latin typeface="Arial" pitchFamily="34" charset="0"/>
                <a:cs typeface="Arial" pitchFamily="34" charset="0"/>
              </a:rPr>
              <a:t>Castilloa ulei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Manihot glaziovii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Ficus elastica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Фикус каучуконосный, или Фикус эластичный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Funtumia elastica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Landolphia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Ландольфия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Chondrilla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Хондрилла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380950"/>
            <a:ext cx="1834990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5000"/>
              </a:lnSpc>
              <a:buClr>
                <a:srgbClr val="009644"/>
              </a:buClr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Кок-сагыз</a:t>
            </a:r>
          </a:p>
        </p:txBody>
      </p:sp>
      <p:pic>
        <p:nvPicPr>
          <p:cNvPr id="1026" name="Picture 2" descr="D:\диск D\01.03.16-домашние документы\Виртуальные лекции 2015\Органическая химия\каучук\каучук 12.12.16\Ficus_elastica_-_Köhler–s_Medizinal-Pflanzen-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03615"/>
            <a:ext cx="1957646" cy="271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5920824"/>
            <a:ext cx="28083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Фикус каучуконосный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36" y="1772816"/>
            <a:ext cx="150185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4283968" y="1988840"/>
            <a:ext cx="298826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7667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81260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Диеновые углеводороды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полимеризуются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сополимеризуются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различными виниловыми мономерами с образованием каучуков, из которых в процессе вулканизации получают различные сорта резин.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71811"/>
            <a:ext cx="2381250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Машины\0b0f2316f70902262822ba734e6be45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49" y="3258251"/>
            <a:ext cx="12858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01.03.16-домашние документы\Лаб. раб YES\Виртуальные лабораторные YES\Анимашки и картинки\Машины\0b0ff9295cf4ece500576f50334ff29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74" y="3981045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01.03.16-домашние документы\Лаб. раб YES\Виртуальные лабораторные YES\Анимашки и картинки\Машины\4c166770e6df52728c9b60b763b06d2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74" y="497519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иск D\01.03.16-домашние документы\Лаб. раб YES\Виртуальные лабораторные YES\Анимашки и картинки\Машины\8fe3b239601db2c2975fbcf3568c1a1b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26" y="2925152"/>
            <a:ext cx="12096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01.03.16-домашние документы\Лаб. раб YES\Виртуальные лабораторные YES\Анимашки и картинки\Машины\animated_car_5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0524"/>
            <a:ext cx="7143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иск D\01.03.16-домашние документы\Лаб. раб YES\Виртуальные лабораторные YES\Анимашки и картинки\Машины\0b0f83f535c2f0245cbcabccb9cd498d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87" y="5603895"/>
            <a:ext cx="152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диск D\01.03.16-домашние документы\Лаб. раб YES\Виртуальные лабораторные YES\Анимашки и картинки\Машины\43b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43" y="2146174"/>
            <a:ext cx="8096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диск D\01.03.16-домашние документы\Лаб. раб YES\Виртуальные лабораторные YES\Анимашки и картинки\Машины\ab25d5a33482c03b45e77b96a9613a8b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7181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диск D\01.03.16-домашние документы\Лаб. раб YES\Виртуальные лабораторные YES\Анимашки и картинки\Машины\5a3e661aedc55fc6139643f2f7d3668d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8" y="4211512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1539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196" y="2132856"/>
            <a:ext cx="1461155" cy="128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013176"/>
            <a:ext cx="150912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Картинки по запросу каучуки ... Хлоропреновые (наирит)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7"/>
          <a:stretch/>
        </p:blipFill>
        <p:spPr bwMode="auto">
          <a:xfrm>
            <a:off x="7661420" y="3576357"/>
            <a:ext cx="1482579" cy="12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33" y="1259963"/>
            <a:ext cx="1280790" cy="8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2" y="754963"/>
            <a:ext cx="7907853" cy="616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7011" y="46365"/>
            <a:ext cx="565250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Каучуки и полимеры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5106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92899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Важнейшие промышленные синтетические каучуки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37850"/>
              </p:ext>
            </p:extLst>
          </p:nvPr>
        </p:nvGraphicFramePr>
        <p:xfrm>
          <a:off x="107504" y="908720"/>
          <a:ext cx="8928993" cy="5327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3000333"/>
                <a:gridCol w="295232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Каучуки общего назначения</a:t>
                      </a:r>
                      <a:endParaRPr lang="ru-RU" sz="23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Бутадиеновые СКД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1,4-цис-Полибутадиен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Бутадиен-стирольные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-метилстирольные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CKC (CKMC)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Сополимеры бутадиена со стиролом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-метилстиролом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Изопреновые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СКИ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1,4-цис-Полиизопрен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Этилен-пропиленовые</a:t>
                      </a:r>
                      <a:endParaRPr lang="ru-RU" sz="2300" b="1" dirty="0"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СКЭП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Сополимеры этилена с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пропиленом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Стойкость к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окис-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лению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действию химических 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аген-тов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b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стойкость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9" y="1844823"/>
            <a:ext cx="1280790" cy="8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55" y="2924944"/>
            <a:ext cx="1531937" cy="82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55" y="3645025"/>
            <a:ext cx="1782044" cy="784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Картинки по запросу каучуки Этилен-пропиленовые СКЭП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40300"/>
            <a:ext cx="1472952" cy="146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8383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593218"/>
              </p:ext>
            </p:extLst>
          </p:nvPr>
        </p:nvGraphicFramePr>
        <p:xfrm>
          <a:off x="107504" y="335248"/>
          <a:ext cx="8928993" cy="539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СКЭПТ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этилена с пропиленом и с третьим 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сомономером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Бутилкаучук БК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изобутилена с небольшим количеством изопрена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Газонепроницаемость, атмосферостойкость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Хлоропреновые (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наирит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Полихлоропрен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Удовлетворительная масло- и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бензостойкость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46" y="1340768"/>
            <a:ext cx="1139949" cy="1410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4" y="3759565"/>
            <a:ext cx="2351210" cy="91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Картинки по запросу каучуки ... Хлоропреновые (наирит)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37857"/>
            <a:ext cx="20859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531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196752"/>
            <a:ext cx="8715436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>
                <a:latin typeface="Arial" pitchFamily="34" charset="0"/>
                <a:cs typeface="Arial" pitchFamily="34" charset="0"/>
                <a:hlinkClick r:id="rId5" action="ppaction://hlinksldjump"/>
              </a:rPr>
              <a:t>Пластмассы и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волокна.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Пластмассы.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Волокна.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Обобщим весь пройденный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материал.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Алкены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Алкины.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Алкадиены.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Каучуки 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полимеры.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Резина.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Арены.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Фенол.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16" action="ppaction://hlinksldjump"/>
              </a:rPr>
              <a:t>Азотсодержащие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соединения.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Белки.</a:t>
            </a:r>
            <a:endParaRPr lang="ru-RU" sz="2800" b="1" kern="1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Использованные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источники.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71152"/>
              </p:ext>
            </p:extLst>
          </p:nvPr>
        </p:nvGraphicFramePr>
        <p:xfrm>
          <a:off x="107504" y="188640"/>
          <a:ext cx="8928993" cy="5906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Каучуки специального назначения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Бутадиен-нитрильные CKH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бутадиена с акрилонитрилом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Масло- и бензостойкость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Полисульфидные (тиокол)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Полисульфиды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 же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Кремнийорганические CKT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Полиорганосилоксаны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 и морозостойкость, высокие электроизоляционные свойства, физиологическая инертность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Фторкаучуки СКФ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фторолефинов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Тепло-, масло-,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и огнестойкость, стойкость к действию агрессивных сред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0616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792838"/>
              </p:ext>
            </p:extLst>
          </p:nvPr>
        </p:nvGraphicFramePr>
        <p:xfrm>
          <a:off x="107504" y="188640"/>
          <a:ext cx="8928993" cy="5310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Каучуки специального назначения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Фторкаучуки СКФ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фторолефинов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Тепло-, масло-, атмосферо- и огнестойкость, стойкость к действию агрессивных сред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Уретановые СКУ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Полиуретаны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Высокая прочность при растяжении и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износостойкость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300" b="1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Хлорсульфированный полиэтилен ХСПЭ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Полиэтилен, содержащий хлорсульфоновые группы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-, тепло- и износостойкость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314" name="Picture 2" descr="http://komp-pol.ru/images/ftoroplast11.jpg?crc=40787165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839"/>
            <a:ext cx="2184177" cy="10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27977"/>
            <a:ext cx="1584176" cy="110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88314"/>
            <a:ext cx="2032334" cy="14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2483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07296" y="116632"/>
            <a:ext cx="291137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Резина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5078"/>
            <a:ext cx="5267475" cy="425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946" y="1124744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Рези́на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(от лат. 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resina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«смола») – эластичный материал, получаемый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вулканизацией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закрепления определенной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формы).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64460"/>
            <a:ext cx="920800" cy="804700"/>
          </a:xfrm>
          <a:prstGeom prst="ellipse">
            <a:avLst/>
          </a:prstGeom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9552" y="4341694"/>
            <a:ext cx="370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32" y="2682093"/>
            <a:ext cx="2578446" cy="1514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2797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вулканизация рези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1526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4561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9"/>
          <a:stretch/>
        </p:blipFill>
        <p:spPr bwMode="auto">
          <a:xfrm>
            <a:off x="4970874" y="4034151"/>
            <a:ext cx="3312368" cy="193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5936852"/>
            <a:ext cx="439248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Помывка каучука перед обработкой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02812"/>
            <a:ext cx="2123728" cy="141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2"/>
          <a:stretch/>
        </p:blipFill>
        <p:spPr bwMode="auto">
          <a:xfrm>
            <a:off x="1619672" y="4745380"/>
            <a:ext cx="2711867" cy="20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332656"/>
            <a:ext cx="869418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После того как соберут </a:t>
            </a:r>
            <a:r>
              <a:rPr lang="ru-RU" sz="28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сок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он еще очень далек от производства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резины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Изначально из него производят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латекс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это промежуточное звено. Однако чистый латекс сейчас применяется везде, начиная от медицины, заканчивая промышленностью.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Сок наливают в большие чаны и перемешивают в больших чанах с кислотой, обычно в течение 10 часов. После чего он затвердевает. Это уже и есть латекс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2054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869418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его пропускают через специальные валы, таким образом, убирая лишнюю влагу. Получается длинная и достаточно широкая лента.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Эту ленту запускают под специальные ножи и измельчают ее. Если посмотреть на этот состав, то это похоже на пережаренный омлет.</a:t>
            </a:r>
          </a:p>
        </p:txBody>
      </p:sp>
      <p:pic>
        <p:nvPicPr>
          <p:cNvPr id="4100" name="Picture 4" descr="Перевозка сырого каучука и резинотехнических издел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19082"/>
            <a:ext cx="4264679" cy="24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0427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75046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Эту воздушную массу, обжигаю в больших печах под воздействием достаточно высоких температур – 13 минут. Теперь он получается эластичным и похожим на бисквит, его прессуют блоками и отправляют на производство.</a:t>
            </a:r>
          </a:p>
        </p:txBody>
      </p:sp>
      <p:pic>
        <p:nvPicPr>
          <p:cNvPr id="5124" name="Picture 4" descr="блок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3407" r="5478" b="3852"/>
          <a:stretch/>
        </p:blipFill>
        <p:spPr bwMode="auto">
          <a:xfrm>
            <a:off x="384622" y="2735289"/>
            <a:ext cx="3748454" cy="260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49251"/>
            <a:ext cx="4132018" cy="27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48472" y="5336493"/>
            <a:ext cx="4572000" cy="7325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Резиновые расслоения готовы к экспорту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2822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91127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Точной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формулы производство резины и тем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шин не публикуют,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все это держится в строгом секрете. Однако суть процесса не изменилась за последние 100 лет и всем давно известна.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Чтобы сделать резину, нужно взять эти брикеты латекса и подвергнуть их вулканизации.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этот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добавляется сера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другие «скрытые» ингредиенты.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1222" y="5541343"/>
            <a:ext cx="231841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Технический углерод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37" y="3501008"/>
            <a:ext cx="1576613" cy="1367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06785" y="3964363"/>
            <a:ext cx="10647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66" y="4480100"/>
            <a:ext cx="1231626" cy="15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66" y="3964363"/>
            <a:ext cx="2266529" cy="1511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4765"/>
            <a:ext cx="3897371" cy="2811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721445" y="5929782"/>
            <a:ext cx="170110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Масла и смолы</a:t>
            </a: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4893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91127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добавляют в специальный котел, нагревают, перемешивают и после таких манипуляций уже и появляется резина.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только она разогрета до 120 градусов, ее раскатывают специальными валами, до тонких полос. Там же она и охлаждается.</a:t>
            </a:r>
          </a:p>
        </p:txBody>
      </p:sp>
      <p:pic>
        <p:nvPicPr>
          <p:cNvPr id="7170" name="Picture 2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 bwMode="auto">
          <a:xfrm>
            <a:off x="4572000" y="2537447"/>
            <a:ext cx="4286250" cy="26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 bwMode="auto">
          <a:xfrm>
            <a:off x="2483768" y="4365185"/>
            <a:ext cx="3961704" cy="2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323528" y="2580985"/>
            <a:ext cx="3589472" cy="22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7509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4978"/>
            <a:ext cx="6595334" cy="570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722509"/>
            <a:ext cx="189186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Резина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277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3" y="3762949"/>
            <a:ext cx="4576354" cy="306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7549"/>
            <a:ext cx="4757316" cy="29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8909" y="2886035"/>
            <a:ext cx="8313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Пластмассы и волокна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6386542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103020"/>
            <a:ext cx="4089400" cy="261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D:\диск D\01.03.16-домашние документы\Виртуальные лекции 2015\Органическая химия\каучук\резина\2014111915284570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12" y="132905"/>
            <a:ext cx="3220616" cy="241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48" y="2378401"/>
            <a:ext cx="3367356" cy="241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D:\диск D\01.03.16-домашние документы\Виртуальные лекции 2015\Органическая химия\каучук\резина\k140208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463" y="123276"/>
            <a:ext cx="1688976" cy="1287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...  резина.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09" y="1489577"/>
            <a:ext cx="1254883" cy="12548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83" y="2852936"/>
            <a:ext cx="1689645" cy="153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63" y="4778592"/>
            <a:ext cx="3241676" cy="1732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2" y="2715611"/>
            <a:ext cx="2074949" cy="2048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69" y="2708233"/>
            <a:ext cx="1994295" cy="1626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86" y="4077072"/>
            <a:ext cx="1222987" cy="136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92" y="5445524"/>
            <a:ext cx="1347540" cy="125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 descr="Картинки по запросу ...  изделия из резины.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94" y="4158688"/>
            <a:ext cx="1322544" cy="1683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Картинки по запросу ...  изделия из резины.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93" y="5742546"/>
            <a:ext cx="1523999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" y="4737877"/>
            <a:ext cx="2206464" cy="208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4918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" y="260648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Арены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(ароматические углеводороды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диск D\01.03.16-домашние документы\Виртуальные лекции 2015\Органическая химия\арены\анимация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61" y="2954411"/>
            <a:ext cx="67437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05757" y="1772816"/>
            <a:ext cx="861325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–6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6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  <p:pic>
        <p:nvPicPr>
          <p:cNvPr id="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7884368" y="3260088"/>
            <a:ext cx="1178733" cy="1393048"/>
          </a:xfrm>
          <a:prstGeom prst="can">
            <a:avLst/>
          </a:prstGeom>
          <a:noFill/>
        </p:spPr>
      </p:pic>
      <p:pic>
        <p:nvPicPr>
          <p:cNvPr id="27" name="Picture 2" descr="Картинки по запросу арены гомологический ря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23194" r="61920" b="447"/>
          <a:stretch/>
        </p:blipFill>
        <p:spPr bwMode="auto">
          <a:xfrm>
            <a:off x="113220" y="3529113"/>
            <a:ext cx="1146412" cy="213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1292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3597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Полимеризация 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Картинки по запросу Полимеризация Винилбензо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31" y="2087314"/>
            <a:ext cx="52768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052736"/>
            <a:ext cx="88569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полимеризации стирола (винилбензола) получается пластмасса полистирол: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62167" y="3717032"/>
            <a:ext cx="13497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стирол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35533" y="3905994"/>
            <a:ext cx="2163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полистирол</a:t>
            </a:r>
            <a:endParaRPr lang="ru-RU" sz="26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4241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 ценна его способность к совместной полимеризации с бутадиеном, в результате которой получают различные сорта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бутадиенстирольных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каучуков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жаро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морозоустойчивые, прочные на износ, высокоэластичные, устойчивые к маслам). Из них изготовляют шины, ленты для транспортеров, эскалаторов, облегченную микропористую подошву.</a:t>
            </a:r>
          </a:p>
        </p:txBody>
      </p:sp>
      <p:pic>
        <p:nvPicPr>
          <p:cNvPr id="3074" name="Picture 2" descr="http://himija-online.ru/wp-content/uploads/2016/06/%D0%BA%D0%B0%D1%83%D1%87%D1%83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0970"/>
            <a:ext cx="6010743" cy="30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3974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имеющий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формулу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4568" y="3233587"/>
            <a:ext cx="717999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толуола                            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фенола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стирола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23" y="1700808"/>
            <a:ext cx="2066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9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AutoShape 6" descr="https://upload.wikimedia.org/wikipedia/commons/thumb/a/ab/Aldehyd_-_Aldehyde.svg/83px-Aldehyd_-_Aldehyde.svg.png"/>
          <p:cNvSpPr>
            <a:spLocks noChangeAspect="1" noChangeArrowheads="1"/>
          </p:cNvSpPr>
          <p:nvPr/>
        </p:nvSpPr>
        <p:spPr bwMode="auto">
          <a:xfrm>
            <a:off x="63500" y="-136525"/>
            <a:ext cx="790575" cy="7334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 descr="D:\23.05.13-домашние документы\Виртуальные лекции 2015\Органическая химия\фенол\1327386.png"/>
          <p:cNvPicPr>
            <a:picLocks noChangeAspect="1" noChangeArrowheads="1"/>
          </p:cNvPicPr>
          <p:nvPr/>
        </p:nvPicPr>
        <p:blipFill>
          <a:blip r:embed="rId3" cstate="print"/>
          <a:srcRect l="5343" r="27099"/>
          <a:stretch>
            <a:fillRect/>
          </a:stretch>
        </p:blipFill>
        <p:spPr bwMode="auto">
          <a:xfrm>
            <a:off x="3707905" y="3563268"/>
            <a:ext cx="2905660" cy="315188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224136" cy="18673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D:\диск D\29.06.17-домашние документы\Виртуальные лекции 2015\Органическая химия\фенол\0_b1b3f_36e53deb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90402"/>
            <a:ext cx="6121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59832" y="2341329"/>
            <a:ext cx="305243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B9076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</a:t>
            </a:r>
            <a:endParaRPr lang="ru-RU" sz="6000" b="1" spc="50" dirty="0">
              <a:ln w="11430"/>
              <a:solidFill>
                <a:srgbClr val="B907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2017-2018\Химия-2017-18\Органическая химия\16-Спирты Фенол\фенол\фенол- 07.12.17\200px-Phenol_(carbolic_acid)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09120"/>
            <a:ext cx="2592288" cy="216456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ikuzmina\Desktop\2017-2018\Химия-2017-18\Органическая химия\16-Спирты Фенол\фенол\фенол- 07.12.17\266px-Phenol_2_gram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2708920"/>
            <a:ext cx="1656184" cy="16561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2636912"/>
            <a:ext cx="1453076" cy="14401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1174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0728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фенола с формальдегидом в присутствии кислотных или основных катализаторов происходит реакция поли­конденсации, и образуется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фенолформаль-дегидная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смола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высокомолекулярное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соединение с разветвленной структурой типа: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5323" y="188640"/>
            <a:ext cx="817403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Реакция поликонденсации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52060" y="6165304"/>
            <a:ext cx="30481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фенолформаль-дегидная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referatnatemu.com/dopb249158.zi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3" y="3140968"/>
            <a:ext cx="6657461" cy="32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367223"/>
            <a:ext cx="2034214" cy="184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7492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imagesait.ru/photos/aHR0cDovL2QzZHhhZG1waTBoeGN1LmNsb3VkZnJvbnQubmV0L2dvb2RzL3ltay9jaGVtaXN0cnkvd29yazIvdGhlb3J5LzIvY2hfMl8xMi5naWY=/obshchaya-formula-fen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3" y="1899238"/>
            <a:ext cx="8672454" cy="14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D:\диск D\29.06.17-домашние документы\Виртуальные лекции 2015\Органическая химия\Спирты\фенол\image30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803098" cy="152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08725" y="3350022"/>
            <a:ext cx="30481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фенолформаль-дегидная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sino-thc.ru/uploads/141203/1-1412030U132918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44" y="4182307"/>
            <a:ext cx="2697788" cy="2103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32" y="3971031"/>
            <a:ext cx="2762250" cy="244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0572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18" y="2310056"/>
            <a:ext cx="55340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211"/>
            <a:ext cx="8748465" cy="65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9155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-2999"/>
            <a:ext cx="7145781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Основные направления использования фенола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67"/>
            <a:ext cx="1564010" cy="17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3132090" cy="185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16" y="5668411"/>
            <a:ext cx="184774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56" y="937429"/>
            <a:ext cx="4097076" cy="436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50" y="1027392"/>
            <a:ext cx="15906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4750" y="2492896"/>
            <a:ext cx="1590675" cy="4455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ПАВ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" y="3123712"/>
            <a:ext cx="1638300" cy="1304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98" y="4333456"/>
            <a:ext cx="3126892" cy="6904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Синтетические смолы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4" y="3123712"/>
            <a:ext cx="1256159" cy="11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" y="1027392"/>
            <a:ext cx="2843808" cy="20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54" y="5224550"/>
            <a:ext cx="1827710" cy="163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 descr="D:\диск D\29.06.17-домашние документы\Виртуальные лекции-14.01.20\Органическая химия\Спирты\фенол\salitsilovaya-kislot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33" y="5309141"/>
            <a:ext cx="1832197" cy="10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50" y="3080264"/>
            <a:ext cx="2312001" cy="245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7604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42" y="3717032"/>
            <a:ext cx="5787505" cy="3109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5440" y="553087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0" y="1060920"/>
            <a:ext cx="8784977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Пластма́ссы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пласти́ческие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ма́ссы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или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пла́стики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материалы, основой которых 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синтетические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7830A"/>
                </a:solidFill>
                <a:latin typeface="Arial" pitchFamily="34" charset="0"/>
                <a:cs typeface="Arial" pitchFamily="34" charset="0"/>
              </a:rPr>
              <a:t>природные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высокомолекулярные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полимеры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Исключительно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широкое применение получили пластмассы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синтетических полимеров.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7801" y="200834"/>
            <a:ext cx="3849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Пластмассы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637378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2"/>
            <a:ext cx="7794854" cy="683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4455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otravleno.ru/wp-content/uploads/2017/04/otravlenie-fenolom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7607" r="1305"/>
          <a:stretch/>
        </p:blipFill>
        <p:spPr bwMode="auto">
          <a:xfrm>
            <a:off x="178692" y="836711"/>
            <a:ext cx="8965308" cy="58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392" y="86321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2694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050" name="Picture 2" descr="https://cf2.ppt-online.org/files2/slide/x/xR8grDAaqisT2ECJmSuU0QVoWcevFBK7dtGy6I5L9/slide-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22497" r="2922" b="8216"/>
          <a:stretch/>
        </p:blipFill>
        <p:spPr bwMode="auto">
          <a:xfrm>
            <a:off x="-31722" y="836711"/>
            <a:ext cx="9144000" cy="53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2863" y="116632"/>
            <a:ext cx="8784976" cy="584199"/>
          </a:xfrm>
          <a:prstGeom prst="rect">
            <a:avLst/>
          </a:prstGeom>
        </p:spPr>
        <p:txBody>
          <a:bodyPr wrap="square" anchor="t" anchorCtr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9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Азотсодержащие соединения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827584" y="1196752"/>
            <a:ext cx="648072" cy="432048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5948" y="3081731"/>
            <a:ext cx="648072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2863" y="2420888"/>
            <a:ext cx="52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66959" y="2420888"/>
            <a:ext cx="52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51720" y="2420888"/>
            <a:ext cx="262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305712" y="3040541"/>
            <a:ext cx="1008368" cy="473238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1722" y="4221088"/>
            <a:ext cx="1198681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507396"/>
      </p:ext>
    </p:extLst>
  </p:cSld>
  <p:clrMapOvr>
    <a:masterClrMapping/>
  </p:clrMapOvr>
  <p:transition advTm="46772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0"/>
            <a:ext cx="914400" cy="1238250"/>
          </a:xfrm>
          <a:prstGeom prst="rect">
            <a:avLst/>
          </a:prstGeom>
          <a:noFill/>
        </p:spPr>
      </p:pic>
      <p:pic>
        <p:nvPicPr>
          <p:cNvPr id="4608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214686"/>
            <a:ext cx="1905000" cy="1295400"/>
          </a:xfrm>
          <a:prstGeom prst="rect">
            <a:avLst/>
          </a:prstGeom>
          <a:noFill/>
        </p:spPr>
      </p:pic>
      <p:pic>
        <p:nvPicPr>
          <p:cNvPr id="2" name="Picture 3" descr="D:\23.05.13-домашние документы\Виртуальные лекции 2015\Органическая химия\белки\белки-анимашки\img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4" name="Picture 2" descr="D:\23.05.13-домашние документы\Виртуальные лекции 2015\Органическая химия\белки\белки-анимашки\0kky_8371def2-eaca-4345-ac57-bcd28cd4227a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6710" y="4714899"/>
            <a:ext cx="3810000" cy="214312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69494" y="71414"/>
            <a:ext cx="2345514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Белки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676875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«Жизнь есть способ существования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белковых тел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...»</a:t>
            </a:r>
          </a:p>
          <a:p>
            <a:pPr algn="r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Ф. Энгельс</a:t>
            </a:r>
            <a:endParaRPr lang="ru-RU" sz="2800" b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24852" y="5481661"/>
            <a:ext cx="609600" cy="609600"/>
          </a:xfrm>
          <a:prstGeom prst="rect">
            <a:avLst/>
          </a:prstGeom>
        </p:spPr>
      </p:pic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166065"/>
      </p:ext>
    </p:extLst>
  </p:cSld>
  <p:clrMapOvr>
    <a:masterClrMapping/>
  </p:clrMapOvr>
  <p:transition advTm="55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:\23.05.13-домашние документы\Лаб. раб YES\Виртуальные лабораторные YES\Анимашки и картинки\Химия-картинки\Атомы и молекулы\Большие молекулы\Близнецовый тест. Определение пола ребенка (по крови).jpg"/>
          <p:cNvPicPr>
            <a:picLocks noChangeAspect="1" noChangeArrowheads="1"/>
          </p:cNvPicPr>
          <p:nvPr/>
        </p:nvPicPr>
        <p:blipFill>
          <a:blip r:embed="rId4" cstate="print"/>
          <a:srcRect l="14527" t="13307" r="11148" b="13307"/>
          <a:stretch>
            <a:fillRect/>
          </a:stretch>
        </p:blipFill>
        <p:spPr bwMode="auto">
          <a:xfrm>
            <a:off x="-1" y="0"/>
            <a:ext cx="2514575" cy="14287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4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3966" y="0"/>
            <a:ext cx="419100" cy="1057275"/>
          </a:xfrm>
          <a:prstGeom prst="rect">
            <a:avLst/>
          </a:prstGeom>
          <a:noFill/>
        </p:spPr>
      </p:pic>
      <p:pic>
        <p:nvPicPr>
          <p:cNvPr id="1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517232"/>
            <a:ext cx="1905000" cy="1295400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21660" y="5708674"/>
            <a:ext cx="609600" cy="609600"/>
          </a:xfrm>
          <a:prstGeom prst="rect">
            <a:avLst/>
          </a:prstGeom>
        </p:spPr>
      </p:pic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9511" y="1582341"/>
            <a:ext cx="8662891" cy="375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Белки́ (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протеи́ны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полипепти́ды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высокомолекулярные органические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вещества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состоящие из альфа-аминокислот, соединённых в цепочку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пептидной связью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живых организмах аминокислотный состав белков определяется генетическим кодом, при синтезе в большинстве случаев используется 20 стандартных аминокислот. Множество их комбинаций создают молекулы белков с большим разнообразием свойств.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7272816"/>
      </p:ext>
    </p:extLst>
  </p:cSld>
  <p:clrMapOvr>
    <a:masterClrMapping/>
  </p:clrMapOvr>
  <p:transition advTm="274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01539" y="203279"/>
            <a:ext cx="6143028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Строение белков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071546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 общепринятой теории молекула белка состоит из остатков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-аминокислот, связанных между собой пептидными связями:</a:t>
            </a:r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 descr="http://rud.exdat.com/pars_docs/tw_refs/801/800693/800693_html_m7c797a4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83140"/>
            <a:ext cx="8429684" cy="2589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403648" y="4005064"/>
            <a:ext cx="1944216" cy="1800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99892" y="3879443"/>
            <a:ext cx="1944216" cy="1800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40152" y="3794636"/>
            <a:ext cx="1944216" cy="1800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07808"/>
      </p:ext>
    </p:extLst>
  </p:cSld>
  <p:clrMapOvr>
    <a:masterClrMapping/>
  </p:clrMapOvr>
  <p:transition advTm="1323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Формулы аминокислот в хими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4" y="72189"/>
            <a:ext cx="8230843" cy="674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2195736" y="3861048"/>
            <a:ext cx="1440160" cy="21714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732057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8858312" cy="350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Все белки, независимо от того, к какой группе они относятся и какие функции выполняют, построены из относительно небольшого набора (обычно 20) аминокислот. Эти структурные компоненты или, как их иногда называют, «строительные блоки» расположены в различной, но всегда строго определенной для данного вида белка последовательности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player.myshared.ru/158139/data/images/img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29" b="8571"/>
          <a:stretch>
            <a:fillRect/>
          </a:stretch>
        </p:blipFill>
        <p:spPr bwMode="auto">
          <a:xfrm>
            <a:off x="1080468" y="3929066"/>
            <a:ext cx="6920556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748007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3840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93301" cy="4833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8113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2" y="692696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11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0" y="284913"/>
            <a:ext cx="878497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пластмассы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означает, что эти материалы под действием нагревания и давления способны формироваться и сохранять заданную форму после охлаждения или отвердения. Процесс формования сопровождается переходом пластически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деформируемого (вязко-текучего или высоко-эластического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состояния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твёрдое состояние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стеклообразное или кристаллическое).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s://abcbiznes.ru/wp-content/uploads/2019/05/poizvodstvo-plastmass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0" y="3690262"/>
            <a:ext cx="4104456" cy="307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zpi.ru/images/cms/data/pzpi-1/zl1010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7" y="4437112"/>
            <a:ext cx="3379601" cy="225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nvestments.academic.ru/pictures/investments/img778259_11_Protsess_vyiduvnogo_formovaniya_dlya_proizvodstva_plastikovyih_butyil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52" y="3690262"/>
            <a:ext cx="3228926" cy="21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305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22402" y="122729"/>
            <a:ext cx="50978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Типы пластмасс</a:t>
            </a:r>
          </a:p>
        </p:txBody>
      </p:sp>
      <p:pic>
        <p:nvPicPr>
          <p:cNvPr id="11266" name="Picture 2" descr="http://kp-plant.ru/upload_data/Projects%202014%20Termoplast/granuly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10" y="3717032"/>
            <a:ext cx="46668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152" y="1053735"/>
            <a:ext cx="86409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зависимости от природы полимера и характера его перехода 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вязко-текучего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стеклообразное состояние при формовании изделий пластмассы делят на:</a:t>
            </a:r>
          </a:p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термопласты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термопластичные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пластмас-сы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– при нагреве расплавляются, а при охлаждении возвращаются в исходное состояние;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3745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5736824</TotalTime>
  <Words>1851</Words>
  <Application>Microsoft Office PowerPoint</Application>
  <PresentationFormat>Экран (4:3)</PresentationFormat>
  <Paragraphs>221</Paragraphs>
  <Slides>71</Slides>
  <Notes>4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3306</cp:revision>
  <dcterms:created xsi:type="dcterms:W3CDTF">2009-11-04T17:47:55Z</dcterms:created>
  <dcterms:modified xsi:type="dcterms:W3CDTF">2021-04-24T16:29:28Z</dcterms:modified>
</cp:coreProperties>
</file>