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9"/>
  </p:notesMasterIdLst>
  <p:sldIdLst>
    <p:sldId id="981" r:id="rId2"/>
    <p:sldId id="772" r:id="rId3"/>
    <p:sldId id="464" r:id="rId4"/>
    <p:sldId id="521" r:id="rId5"/>
    <p:sldId id="844" r:id="rId6"/>
    <p:sldId id="920" r:id="rId7"/>
    <p:sldId id="921" r:id="rId8"/>
    <p:sldId id="944" r:id="rId9"/>
    <p:sldId id="922" r:id="rId10"/>
    <p:sldId id="934" r:id="rId11"/>
    <p:sldId id="925" r:id="rId12"/>
    <p:sldId id="924" r:id="rId13"/>
    <p:sldId id="926" r:id="rId14"/>
    <p:sldId id="927" r:id="rId15"/>
    <p:sldId id="928" r:id="rId16"/>
    <p:sldId id="929" r:id="rId17"/>
    <p:sldId id="930" r:id="rId18"/>
    <p:sldId id="931" r:id="rId19"/>
    <p:sldId id="932" r:id="rId20"/>
    <p:sldId id="933" r:id="rId21"/>
    <p:sldId id="935" r:id="rId22"/>
    <p:sldId id="936" r:id="rId23"/>
    <p:sldId id="937" r:id="rId24"/>
    <p:sldId id="938" r:id="rId25"/>
    <p:sldId id="939" r:id="rId26"/>
    <p:sldId id="940" r:id="rId27"/>
    <p:sldId id="941" r:id="rId28"/>
    <p:sldId id="942" r:id="rId29"/>
    <p:sldId id="943" r:id="rId30"/>
    <p:sldId id="946" r:id="rId31"/>
    <p:sldId id="949" r:id="rId32"/>
    <p:sldId id="947" r:id="rId33"/>
    <p:sldId id="948" r:id="rId34"/>
    <p:sldId id="980" r:id="rId35"/>
    <p:sldId id="945" r:id="rId36"/>
    <p:sldId id="910" r:id="rId37"/>
    <p:sldId id="911" r:id="rId38"/>
    <p:sldId id="912" r:id="rId39"/>
    <p:sldId id="913" r:id="rId40"/>
    <p:sldId id="950" r:id="rId41"/>
    <p:sldId id="951" r:id="rId42"/>
    <p:sldId id="603" r:id="rId43"/>
    <p:sldId id="915" r:id="rId44"/>
    <p:sldId id="909" r:id="rId45"/>
    <p:sldId id="916" r:id="rId46"/>
    <p:sldId id="855" r:id="rId47"/>
    <p:sldId id="952" r:id="rId48"/>
    <p:sldId id="953" r:id="rId49"/>
    <p:sldId id="954" r:id="rId50"/>
    <p:sldId id="955" r:id="rId51"/>
    <p:sldId id="956" r:id="rId52"/>
    <p:sldId id="957" r:id="rId53"/>
    <p:sldId id="958" r:id="rId54"/>
    <p:sldId id="959" r:id="rId55"/>
    <p:sldId id="960" r:id="rId56"/>
    <p:sldId id="873" r:id="rId57"/>
    <p:sldId id="961" r:id="rId58"/>
    <p:sldId id="962" r:id="rId59"/>
    <p:sldId id="963" r:id="rId60"/>
    <p:sldId id="964" r:id="rId61"/>
    <p:sldId id="965" r:id="rId62"/>
    <p:sldId id="966" r:id="rId63"/>
    <p:sldId id="967" r:id="rId64"/>
    <p:sldId id="969" r:id="rId65"/>
    <p:sldId id="968" r:id="rId66"/>
    <p:sldId id="973" r:id="rId67"/>
    <p:sldId id="970" r:id="rId68"/>
    <p:sldId id="974" r:id="rId69"/>
    <p:sldId id="975" r:id="rId70"/>
    <p:sldId id="976" r:id="rId71"/>
    <p:sldId id="977" r:id="rId72"/>
    <p:sldId id="978" r:id="rId73"/>
    <p:sldId id="979" r:id="rId74"/>
    <p:sldId id="982" r:id="rId75"/>
    <p:sldId id="872" r:id="rId76"/>
    <p:sldId id="891" r:id="rId77"/>
    <p:sldId id="771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FF"/>
    <a:srgbClr val="CC00CC"/>
    <a:srgbClr val="180DA3"/>
    <a:srgbClr val="FF6600"/>
    <a:srgbClr val="1D6F1D"/>
    <a:srgbClr val="4B5834"/>
    <a:srgbClr val="009644"/>
    <a:srgbClr val="87871D"/>
    <a:srgbClr val="C1EFFF"/>
    <a:srgbClr val="ABE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86" autoAdjust="0"/>
    <p:restoredTop sz="96069" autoAdjust="0"/>
  </p:normalViewPr>
  <p:slideViewPr>
    <p:cSldViewPr>
      <p:cViewPr varScale="1">
        <p:scale>
          <a:sx n="64" d="100"/>
          <a:sy n="64" d="100"/>
        </p:scale>
        <p:origin x="-12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10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slide" Target="slide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" Target="slide4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gif"/><Relationship Id="rId12" Type="http://schemas.openxmlformats.org/officeDocument/2006/relationships/oleObject" Target="../embeddings/oleObject4.bin"/><Relationship Id="rId2" Type="http://schemas.openxmlformats.org/officeDocument/2006/relationships/audio" Target="../media/audio9.wav"/><Relationship Id="rId1" Type="http://schemas.openxmlformats.org/officeDocument/2006/relationships/vmlDrawing" Target="../drawings/vmlDrawing3.v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37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6.png"/><Relationship Id="rId9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42.png"/><Relationship Id="rId5" Type="http://schemas.openxmlformats.org/officeDocument/2006/relationships/image" Target="../media/image8.gif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image" Target="../media/image44.png"/><Relationship Id="rId5" Type="http://schemas.openxmlformats.org/officeDocument/2006/relationships/image" Target="../media/image8.gif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8.gif"/><Relationship Id="rId5" Type="http://schemas.openxmlformats.org/officeDocument/2006/relationships/image" Target="../media/image46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slide" Target="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6.wav"/><Relationship Id="rId6" Type="http://schemas.openxmlformats.org/officeDocument/2006/relationships/image" Target="../media/image8.gif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6" Type="http://schemas.openxmlformats.org/officeDocument/2006/relationships/slide" Target="slide4.xml"/><Relationship Id="rId5" Type="http://schemas.openxmlformats.org/officeDocument/2006/relationships/image" Target="../media/image8.gif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8.gif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60.png"/><Relationship Id="rId5" Type="http://schemas.openxmlformats.org/officeDocument/2006/relationships/image" Target="../media/image8.gif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61.jpeg"/><Relationship Id="rId5" Type="http://schemas.openxmlformats.org/officeDocument/2006/relationships/image" Target="../media/image8.gif"/><Relationship Id="rId4" Type="http://schemas.openxmlformats.org/officeDocument/2006/relationships/image" Target="../media/image19.png"/><Relationship Id="rId9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64.png"/><Relationship Id="rId5" Type="http://schemas.microsoft.com/office/2007/relationships/hdphoto" Target="../media/hdphoto6.wdp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58.gif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8.gif"/><Relationship Id="rId5" Type="http://schemas.openxmlformats.org/officeDocument/2006/relationships/slide" Target="slide4.xml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slide" Target="slide4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microsoft.com/office/2007/relationships/hdphoto" Target="../media/hdphoto7.wdp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png"/><Relationship Id="rId5" Type="http://schemas.openxmlformats.org/officeDocument/2006/relationships/image" Target="../media/image71.png"/><Relationship Id="rId4" Type="http://schemas.openxmlformats.org/officeDocument/2006/relationships/oleObject" Target="../embeddings/oleObject6.bin"/><Relationship Id="rId9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7.bin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0.png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30.xml"/><Relationship Id="rId18" Type="http://schemas.openxmlformats.org/officeDocument/2006/relationships/slide" Target="slide74.xml"/><Relationship Id="rId3" Type="http://schemas.openxmlformats.org/officeDocument/2006/relationships/image" Target="../media/image6.gif"/><Relationship Id="rId7" Type="http://schemas.openxmlformats.org/officeDocument/2006/relationships/slide" Target="slide9.xml"/><Relationship Id="rId12" Type="http://schemas.openxmlformats.org/officeDocument/2006/relationships/slide" Target="slide21.xml"/><Relationship Id="rId17" Type="http://schemas.openxmlformats.org/officeDocument/2006/relationships/slide" Target="slide68.xml"/><Relationship Id="rId2" Type="http://schemas.openxmlformats.org/officeDocument/2006/relationships/notesSlide" Target="../notesSlides/notesSlide2.xml"/><Relationship Id="rId16" Type="http://schemas.openxmlformats.org/officeDocument/2006/relationships/slide" Target="slide6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8.xml"/><Relationship Id="rId5" Type="http://schemas.openxmlformats.org/officeDocument/2006/relationships/slide" Target="slide5.xml"/><Relationship Id="rId15" Type="http://schemas.openxmlformats.org/officeDocument/2006/relationships/slide" Target="slide42.xml"/><Relationship Id="rId10" Type="http://schemas.openxmlformats.org/officeDocument/2006/relationships/slide" Target="slide16.xml"/><Relationship Id="rId19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15.xml"/><Relationship Id="rId14" Type="http://schemas.openxmlformats.org/officeDocument/2006/relationships/slide" Target="slide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9.gif"/><Relationship Id="rId4" Type="http://schemas.microsoft.com/office/2007/relationships/hdphoto" Target="../media/hdphoto1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54.gif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" Target="slide4.xml"/><Relationship Id="rId7" Type="http://schemas.openxmlformats.org/officeDocument/2006/relationships/image" Target="../media/image9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4.png"/><Relationship Id="rId4" Type="http://schemas.openxmlformats.org/officeDocument/2006/relationships/image" Target="../media/image10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microsoft.com/office/2007/relationships/hdphoto" Target="../media/hdphoto12.wdp"/><Relationship Id="rId5" Type="http://schemas.openxmlformats.org/officeDocument/2006/relationships/image" Target="../media/image106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gif"/><Relationship Id="rId5" Type="http://schemas.openxmlformats.org/officeDocument/2006/relationships/oleObject" Target="../embeddings/oleObject1.bin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10" Type="http://schemas.microsoft.com/office/2007/relationships/hdphoto" Target="../media/hdphoto12.wdp"/><Relationship Id="rId4" Type="http://schemas.openxmlformats.org/officeDocument/2006/relationships/slide" Target="slide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1.bin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12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microsoft.com/office/2007/relationships/hdphoto" Target="../media/hdphoto13.wdp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image" Target="../media/image12.gi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5.png"/><Relationship Id="rId5" Type="http://schemas.openxmlformats.org/officeDocument/2006/relationships/image" Target="../media/image8.gif"/><Relationship Id="rId4" Type="http://schemas.openxmlformats.org/officeDocument/2006/relationships/slide" Target="sl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94925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1296509"/>
            <a:ext cx="9112277" cy="14700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700" b="1" kern="10" dirty="0">
                <a:ln w="1905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Скорость химических </a:t>
            </a:r>
            <a:r>
              <a:rPr lang="ru-RU" sz="3700" b="1" kern="10" dirty="0" smtClean="0">
                <a:ln w="1905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реакций.</a:t>
            </a:r>
            <a:endParaRPr lang="ru-RU" sz="3700" b="1" kern="10" dirty="0">
              <a:ln w="1905">
                <a:solidFill>
                  <a:srgbClr val="C00000"/>
                </a:solidFill>
              </a:ln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3700" b="1" kern="10" dirty="0">
                <a:ln w="1905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Химическое </a:t>
            </a:r>
            <a:r>
              <a:rPr lang="ru-RU" sz="3700" b="1" kern="10" dirty="0" smtClean="0">
                <a:ln w="1905">
                  <a:solidFill>
                    <a:srgbClr val="C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равновесие</a:t>
            </a:r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3173" y="722762"/>
            <a:ext cx="8786874" cy="5737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9230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 descr="C:\24.08.11\Лаб. раб YES\Виртуальные лабораторные YES\Химия\Кинетика\4-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145" b="4292"/>
          <a:stretch/>
        </p:blipFill>
        <p:spPr bwMode="auto">
          <a:xfrm>
            <a:off x="395536" y="116633"/>
            <a:ext cx="5115995" cy="66917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диск D\01.03.16-домашние документы\Лаб. раб YES\Виртуальные лабораторные YES\Анимашки и картинки\Химия-картинки\Реакции\анимашки\natrium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7282" y="2636912"/>
            <a:ext cx="2667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17251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6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7" y="5500702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180528" y="0"/>
            <a:ext cx="9324528" cy="5078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ru-RU" sz="2700" b="1" dirty="0" smtClean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концентрации на скорость реакций</a:t>
            </a:r>
            <a:endParaRPr lang="ru-RU" sz="2700" b="1" dirty="0">
              <a:ln w="1905">
                <a:solidFill>
                  <a:srgbClr val="FF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5786454"/>
            <a:ext cx="692155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Петер – норвежский физико-химик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минералог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1071538" y="6142056"/>
            <a:ext cx="6215106" cy="158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4429132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142976" y="5013176"/>
            <a:ext cx="655086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Като Максимилиан – норвежский физико-химик и математик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278859" y="5390153"/>
            <a:ext cx="5572164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05606" y="1556792"/>
            <a:ext cx="878687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540000" algn="just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попытка установить связь между скоростью реакций и концентрацией реагентов</a:t>
            </a:r>
            <a:r>
              <a:rPr kumimoji="0" lang="ru-RU" sz="2700" b="1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была сделана Бекетовым в 1865 г. Более строго эту закономерность установили в 1867 г. скандинавские ученые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Гульдберг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2700" b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Вааге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Уравнение, связывающее скорость реакции с концентрациями реагентов, называется уравнением скорости, или кинетическим уравнением и выражает 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kumimoji="0" lang="ru-RU" sz="2700" b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7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8003" name="Picture 3" descr="Бекетов Николай Николаеви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40" y="428604"/>
            <a:ext cx="105323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428728" y="710967"/>
            <a:ext cx="735811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Бекетов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Николай Николаевич – русский химик, один из основоположников физической химии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>
            <a:off x="1214414" y="1071546"/>
            <a:ext cx="72866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1542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ааге Пет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3277" y="145427"/>
            <a:ext cx="1035261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61357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5000"/>
              </a:lnSpc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действующих масс.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Основным законом химической кинетики является открытый в 1864–1867 гг.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Гульдбергом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(Норвегия)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согласно которому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произведению концентраций реагирующих веществ в степенях, равных стехиометрическим коэффициентам.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Такая зависимость скорости реакции от концентрации обусловлена тем, что вероятность столкновения молекул и, следовательно, их взаимодействия, пропорциональна произведению концентраций реагентов.</a:t>
            </a:r>
          </a:p>
        </p:txBody>
      </p:sp>
      <p:pic>
        <p:nvPicPr>
          <p:cNvPr id="128001" name="Picture 1" descr="Гульдберг Като Максимилиа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5427"/>
            <a:ext cx="1038224" cy="126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859579" y="1033838"/>
            <a:ext cx="203369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Вааге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Петер</a:t>
            </a:r>
            <a:endParaRPr lang="ru-RU" sz="2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2811" y="620688"/>
            <a:ext cx="4276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Гульдберг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Като Максимилиан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904966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38229"/>
            <a:ext cx="88583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Рассмотрим в общем виде одностадийную обратимую реакцию, протекающую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гомогенной среде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+ В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АВ</a:t>
            </a:r>
          </a:p>
          <a:p>
            <a:pPr indent="540000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Предположим, что в закрытом сосуде приведены в соприкосновение вещества А и В. Скорость взаимодействия этих веществ согласно закону действия масс выразится соотношением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[А][В],</a:t>
            </a:r>
          </a:p>
          <a:p>
            <a:pPr marL="1169988" indent="-1169988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коэффициент пропорциональности –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прямой реакции;</a:t>
            </a:r>
          </a:p>
          <a:p>
            <a:pPr marL="1163638" indent="-536575" algn="just">
              <a:lnSpc>
                <a:spcPct val="80000"/>
              </a:lnSpc>
              <a:spcBef>
                <a:spcPts val="0"/>
              </a:spcBef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[А]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[В]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равновесные концентрации веществ А и В. 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267200" y="5021297"/>
            <a:ext cx="304800" cy="304800"/>
          </a:xfrm>
          <a:prstGeom prst="rect">
            <a:avLst/>
          </a:prstGeom>
        </p:spPr>
      </p:pic>
      <p:pic>
        <p:nvPicPr>
          <p:cNvPr id="4099" name="Picture 3" descr="D:\диск D\01.03.16-домашние документы\Лаб. раб YES\Виртуальные лабораторные YES\Анимашки и картинки\Химия-картинки\химия-анимашки\реакции\ris109a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052" y="4941168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96881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44624"/>
            <a:ext cx="8856984" cy="5786430"/>
          </a:xfrm>
        </p:spPr>
        <p:txBody>
          <a:bodyPr>
            <a:noAutofit/>
          </a:bodyPr>
          <a:lstStyle/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Выражение зависимости скорости реакции от концентрации называют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кинетическим уравнением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 только образуются молекулы АВ, начнется обратная реакция со скоростью  </a:t>
            </a:r>
          </a:p>
          <a:p>
            <a:pPr marL="3175" indent="-3175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],</a:t>
            </a:r>
          </a:p>
          <a:p>
            <a:pPr marL="0" indent="0" algn="just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где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константа скорости обратной реакции.</a:t>
            </a: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Если же реакция протекает </a:t>
            </a:r>
            <a:r>
              <a:rPr lang="ru-RU" sz="28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гетерогенной системе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то скорость ее не зависит от концентрации твердого вещества, т. к. концентрация его постоянна, поэтому твердое вещество не входит в уравнение закона действующих масс. Например для гетерогенной реакции окисления алюминия:   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baseline="-25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+ 3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540000" algn="just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имеет следующее выражение: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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530" name="Picture 2" descr="Алюмин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705872"/>
            <a:ext cx="1152128" cy="1152128"/>
          </a:xfrm>
          <a:prstGeom prst="ellipse">
            <a:avLst/>
          </a:prstGeom>
          <a:noFill/>
        </p:spPr>
      </p:pic>
      <p:pic>
        <p:nvPicPr>
          <p:cNvPr id="22532" name="Picture 4" descr="Алюминий (крупный порошок)"/>
          <p:cNvPicPr>
            <a:picLocks noChangeAspect="1" noChangeArrowheads="1"/>
          </p:cNvPicPr>
          <p:nvPr/>
        </p:nvPicPr>
        <p:blipFill>
          <a:blip r:embed="rId7" cstate="print"/>
          <a:srcRect l="13978" t="6936" r="9141" b="7062"/>
          <a:stretch>
            <a:fillRect/>
          </a:stretch>
        </p:blipFill>
        <p:spPr bwMode="auto">
          <a:xfrm>
            <a:off x="2627784" y="5733256"/>
            <a:ext cx="1197308" cy="1124744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2534" name="Picture 6" descr="Оксид алюминия "/>
          <p:cNvPicPr>
            <a:picLocks noChangeAspect="1" noChangeArrowheads="1"/>
          </p:cNvPicPr>
          <p:nvPr/>
        </p:nvPicPr>
        <p:blipFill>
          <a:blip r:embed="rId8" cstate="print"/>
          <a:srcRect l="2835" t="4161" r="1721" b="5675"/>
          <a:stretch>
            <a:fillRect/>
          </a:stretch>
        </p:blipFill>
        <p:spPr bwMode="auto">
          <a:xfrm>
            <a:off x="5652120" y="5589240"/>
            <a:ext cx="1566451" cy="100811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6" name="Прямоугольник 15"/>
          <p:cNvSpPr/>
          <p:nvPr/>
        </p:nvSpPr>
        <p:spPr>
          <a:xfrm>
            <a:off x="5888104" y="5949280"/>
            <a:ext cx="120417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ru-RU" sz="28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07704" y="602128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rgbClr val="180DA3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rgbClr val="180DA3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>
            <a:stCxn id="17" idx="3"/>
          </p:cNvCxnSpPr>
          <p:nvPr/>
        </p:nvCxnSpPr>
        <p:spPr>
          <a:xfrm flipV="1">
            <a:off x="2491518" y="6237312"/>
            <a:ext cx="424298" cy="455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1619672" y="6165304"/>
            <a:ext cx="304166" cy="12597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65948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24.08.11\Виртуальные лекции 28.07.11\Ученые\ВАНТ-ГОФФ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1480"/>
            <a:ext cx="1213447" cy="13382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85852" y="714356"/>
            <a:ext cx="775064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Якоб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Хендрик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Вант-Гофф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(в 1901 г. стал первым лауреатом Нобелевской премии по химии)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1357290" y="1071546"/>
            <a:ext cx="607223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512" y="71414"/>
            <a:ext cx="9144000" cy="4585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  <a:buFont typeface="Arial" charset="0"/>
              <a:buNone/>
              <a:defRPr/>
            </a:pPr>
            <a:r>
              <a:rPr lang="ru-RU" sz="2800" b="1" dirty="0" smtClean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температуры на скорость реакций</a:t>
            </a:r>
            <a:r>
              <a:rPr lang="ru-RU" sz="24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 </a:t>
            </a:r>
          </a:p>
        </p:txBody>
      </p:sp>
      <p:pic>
        <p:nvPicPr>
          <p:cNvPr id="124932" name="Picture 4" descr="C:\24.08.11\Лаб. раб YES\Виртуальные лабораторные YES\Химия\Кинетика\556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4339834"/>
            <a:ext cx="3357554" cy="25181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4" descr="E:\Материалы для презентаций 19.07.11\05.03.11-1\gazsteplom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9206" y="5322098"/>
            <a:ext cx="1023935" cy="1535902"/>
          </a:xfrm>
          <a:prstGeom prst="rect">
            <a:avLst/>
          </a:prstGeom>
          <a:noFill/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03446908"/>
              </p:ext>
            </p:extLst>
          </p:nvPr>
        </p:nvGraphicFramePr>
        <p:xfrm>
          <a:off x="6536580" y="5271499"/>
          <a:ext cx="1785880" cy="753674"/>
        </p:xfrm>
        <a:graphic>
          <a:graphicData uri="http://schemas.openxmlformats.org/presentationml/2006/ole">
            <p:oleObj spid="_x0000_s2426" name="Формула" r:id="rId10" imgW="837836" imgH="342751" progId="">
              <p:embed/>
            </p:oleObj>
          </a:graphicData>
        </a:graphic>
      </p:graphicFrame>
      <p:sp>
        <p:nvSpPr>
          <p:cNvPr id="21" name="Объект 2"/>
          <p:cNvSpPr txBox="1">
            <a:spLocks/>
          </p:cNvSpPr>
          <p:nvPr/>
        </p:nvSpPr>
        <p:spPr>
          <a:xfrm>
            <a:off x="142844" y="1484784"/>
            <a:ext cx="8858312" cy="2786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Скорость химической реакции возрастает при увеличении температуры. Зависимость скорости реакции от температуры выражает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правило Вант-Гоффа: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повышении температуры на каждые 10</a:t>
            </a:r>
            <a:r>
              <a:rPr lang="ru-RU" sz="2800" b="1" baseline="30000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скорость реакции увеличивается в 2 – 4 раза.</a:t>
            </a:r>
          </a:p>
          <a:p>
            <a:pPr marL="0" indent="450000" algn="just">
              <a:lnSpc>
                <a:spcPct val="85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Эта величина называется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температурным коэффициентом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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8877036"/>
              </p:ext>
            </p:extLst>
          </p:nvPr>
        </p:nvGraphicFramePr>
        <p:xfrm>
          <a:off x="4649206" y="4255482"/>
          <a:ext cx="1636020" cy="694537"/>
        </p:xfrm>
        <a:graphic>
          <a:graphicData uri="http://schemas.openxmlformats.org/presentationml/2006/ole">
            <p:oleObj spid="_x0000_s2427" name="Формула" r:id="rId12" imgW="837836" imgH="355446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638307" y="4493857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766174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179512" y="116632"/>
            <a:ext cx="8785225" cy="9353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</a:rPr>
              <a:t>Влияние природы реагирующих веществ</a:t>
            </a:r>
          </a:p>
          <a:p>
            <a:pPr algn="ctr">
              <a:lnSpc>
                <a:spcPct val="80000"/>
              </a:lnSpc>
            </a:pPr>
            <a:r>
              <a:rPr lang="ru-RU" sz="3600" b="1" kern="1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latin typeface="Arial Black" pitchFamily="34" charset="0"/>
              </a:rPr>
              <a:t>на скорость химических реакций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06363" y="1268760"/>
            <a:ext cx="87852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7675" algn="just">
              <a:lnSpc>
                <a:spcPct val="9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ионной и сильно полярной связью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скоростями, чем соединения с малополярной и неполярной связью, поэтому реакции между органическими веществами (которые построены по типу малополярных и неполярных связей) протекают более медленно, чем между неорганическими (которые построены по типу ионных и полярных связей).</a:t>
            </a: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D:\диск D\01.03.16-домашние документы\Лаб. раб YES\Виртуальные лабораторные YES\Анимашки и картинки\Химия-картинки\Реакции\анимашки\amfetamin himiy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03043"/>
            <a:ext cx="15621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214591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3" y="2355985"/>
            <a:ext cx="7480300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0" y="2654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6656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1632473"/>
              </p:ext>
            </p:extLst>
          </p:nvPr>
        </p:nvGraphicFramePr>
        <p:xfrm>
          <a:off x="250825" y="177800"/>
          <a:ext cx="8713792" cy="2191512"/>
        </p:xfrm>
        <a:graphic>
          <a:graphicData uri="http://schemas.openxmlformats.org/drawingml/2006/table">
            <a:tbl>
              <a:tblPr/>
              <a:tblGrid>
                <a:gridCol w="1440855"/>
                <a:gridCol w="2808312"/>
                <a:gridCol w="2286575"/>
                <a:gridCol w="2178050"/>
              </a:tblGrid>
              <a:tr h="3048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Электролиты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  <a:cs typeface="Arial" pitchFamily="34" charset="0"/>
                        </a:rPr>
                        <a:t>Неэлектролиты</a:t>
                      </a:r>
                      <a:endParaRPr kumimoji="0" lang="ru-RU" sz="2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Ионная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сильнополярная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слабополярная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Ковалентная неполярная связь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NaCl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</a:t>
                      </a:r>
                      <a:r>
                        <a:rPr kumimoji="0" lang="ru-RU" sz="2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kumimoji="0" lang="ru-RU" sz="25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2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HCl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kumimoji="0" lang="ru-RU" sz="25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6808828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9388" y="1052736"/>
            <a:ext cx="8856662" cy="39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– это вещество сильно изменяющее скорость химической реакции (однако введение катализатора не изменяет равновесие в системе), но в результате реакции остающееся химически неизменным.</a:t>
            </a:r>
          </a:p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Различают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i="1" dirty="0">
                <a:solidFill>
                  <a:srgbClr val="BE36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гомогенный</a:t>
            </a:r>
            <a:r>
              <a:rPr lang="ru-RU" sz="27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i="1" dirty="0">
                <a:solidFill>
                  <a:srgbClr val="2C1F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гетерогенный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катализ. В первом случае катализатор и реагирующие вещества находятся в одинаковом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агрегатном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состоянии (образуют одну фазу), во втором – в разных агрегатных состояниях (фазах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6325" name="WordArt 5"/>
          <p:cNvSpPr>
            <a:spLocks noChangeArrowheads="1" noChangeShapeType="1" noTextEdit="1"/>
          </p:cNvSpPr>
          <p:nvPr/>
        </p:nvSpPr>
        <p:spPr bwMode="auto">
          <a:xfrm>
            <a:off x="324172" y="44624"/>
            <a:ext cx="8496300" cy="9368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Влияние катализатора на скорость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>
                <a:ln w="190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химических реакций </a:t>
            </a:r>
          </a:p>
        </p:txBody>
      </p:sp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23728" y="4743474"/>
            <a:ext cx="44291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6358186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496" y="4550876"/>
            <a:ext cx="3888431" cy="22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4349756" y="5237743"/>
            <a:ext cx="371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Пример</a:t>
            </a:r>
            <a:r>
              <a:rPr lang="ru-RU" sz="2400" b="1" dirty="0" smtClean="0">
                <a:solidFill>
                  <a:srgbClr val="C1752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гомогенного</a:t>
            </a:r>
            <a:r>
              <a:rPr lang="ru-RU" sz="2400" b="1" dirty="0" smtClean="0">
                <a:solidFill>
                  <a:srgbClr val="BE36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катализа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3923928" y="5651653"/>
            <a:ext cx="3714776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42844" y="-24"/>
            <a:ext cx="88583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Для объяснения каталитического действия при 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гомогенном катализе 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выдвинута гипотеза об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образовании промежуточных продуктов с участием катализатора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В отсутствие катализатора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вещества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практически не взаимодействуют или взаимодействуют медленно. В присутствии катализатора реакция проходит через следующие стадии: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А + К = АК;               2) АК + В = АВ + К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из этих стадий протекает значительно быстрее, чем взаимодействие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Так, окисление оксида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IV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 оксид серы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значительно ускоряется в присутствии оксида азота (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Процесс протекает по следующей схеме: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1) 2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NO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О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;      2)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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SO</a:t>
            </a:r>
            <a:r>
              <a:rPr lang="ru-RU" sz="25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+ </a:t>
            </a:r>
            <a:r>
              <a:rPr lang="en-US" sz="25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NO</a:t>
            </a:r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4037440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231026"/>
            <a:ext cx="66579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8552" y="44624"/>
            <a:ext cx="8696356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  <a:defRPr/>
            </a:pP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гетерогенном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 катализе согласно адсорбционной теории катализа реагирующие вещества адсорбируются на поверхности катализатора, в результате чего происходит их активация. Активация, т. е. повышение реакционной способности адсорбированных молекул, является результатом ослабления в них химических связей, некоторой деформации, увеличения расстояния между атомами, а иногда и диссоциации молекул на атомы под действием так называемых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 pitchFamily="18" charset="2"/>
              </a:rPr>
              <a:t>активных центров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поверхности гетерогенного катализатора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44828" y="5498707"/>
            <a:ext cx="53275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Активные центры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гетерогенного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катализатора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2345620" y="5877272"/>
            <a:ext cx="5429288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985" name="Picture 1" descr="E:\Материалы для презентаций 19.07.11\12.11.11\гетерогенные реакции\Активные центры гетерогенного катализатора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5123333"/>
            <a:ext cx="1881009" cy="1728789"/>
          </a:xfrm>
          <a:prstGeom prst="rect">
            <a:avLst/>
          </a:prstGeom>
          <a:noFill/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8100392" y="5949280"/>
            <a:ext cx="304800" cy="304800"/>
          </a:xfrm>
          <a:prstGeom prst="rect">
            <a:avLst/>
          </a:prstGeom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187265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03106" name="Picture 2" descr="E:\Материалы для презентаций 19.07.11\27.10.11\video_428241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500570"/>
            <a:ext cx="2143125" cy="1609725"/>
          </a:xfrm>
          <a:prstGeom prst="rect">
            <a:avLst/>
          </a:prstGeom>
          <a:noFill/>
        </p:spPr>
      </p:pic>
      <p:pic>
        <p:nvPicPr>
          <p:cNvPr id="303108" name="Picture 4" descr="12784198984c3323ba24b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90254"/>
            <a:ext cx="2285984" cy="286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071670" y="6000768"/>
            <a:ext cx="472219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Установка для изучения кинетики инверсии сахарозы</a:t>
            </a:r>
            <a:endParaRPr lang="ru-RU" sz="24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3109" name="Picture 5" descr="12784199924c332418df3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71414"/>
            <a:ext cx="3857620" cy="252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79512" y="2643182"/>
            <a:ext cx="882162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Приборы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для </a:t>
            </a: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демонстрации и изучения зависимости скорости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химических </a:t>
            </a:r>
            <a:r>
              <a:rPr lang="ru-RU" sz="3600" b="1" kern="10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реакций от </a:t>
            </a: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Arial"/>
              </a:rPr>
              <a:t>различных условий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142852"/>
            <a:ext cx="5004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Установка для изучения скорости галогенного обмена</a:t>
            </a:r>
            <a:endParaRPr lang="ru-RU" sz="24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>
            <a:off x="2285984" y="6357958"/>
            <a:ext cx="4214842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928662" y="498454"/>
            <a:ext cx="4286280" cy="1588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2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4043448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485422" y="1377461"/>
            <a:ext cx="5334728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2913" algn="just">
              <a:lnSpc>
                <a:spcPct val="85000"/>
              </a:lnSpc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Прибор позволяет выявить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влияние на скорость химической реакции следующих факторов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природы реагирующих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концентрации;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площади соприкосновения реагирующих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веществ;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температуры;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катализатора;</a:t>
            </a:r>
          </a:p>
          <a:p>
            <a:pPr marL="342900" indent="-342900" algn="just"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D19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ингибитора. </a:t>
            </a:r>
            <a:endParaRPr lang="ru-RU" sz="2800" b="1" dirty="0" smtClean="0">
              <a:solidFill>
                <a:srgbClr val="FD19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1" name="Picture 3" descr="5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584219"/>
            <a:ext cx="3056645" cy="407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4564"/>
            <a:ext cx="867855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Прибор для демонстрации зависимости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скорости химических реакций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2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 от различных условий</a:t>
            </a:r>
          </a:p>
        </p:txBody>
      </p:sp>
      <p:pic>
        <p:nvPicPr>
          <p:cNvPr id="1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6556180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611188" y="279400"/>
            <a:ext cx="8208962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15875">
                <a:solidFill>
                  <a:schemeClr val="hlink"/>
                </a:solidFill>
                <a:round/>
                <a:headEnd/>
                <a:tailEnd/>
              </a:ln>
              <a:solidFill>
                <a:srgbClr val="7030A0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75060"/>
            <a:ext cx="1643074" cy="288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4130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1" y="4944963"/>
            <a:ext cx="1905000" cy="190500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-24"/>
            <a:ext cx="9001156" cy="12372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3100" b="1" kern="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Принцип работы прибора  для демонстрации зависимости скорости химических реакций от различных условий</a:t>
            </a:r>
            <a:endParaRPr lang="ru-RU" sz="3100" b="1" kern="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1268760"/>
            <a:ext cx="75255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Принцип работы прибора состоит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взаимодействии твердой фазы (гранул цинка) и жидкой (раствора кислоты) в сосудах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результате чего выделяется газ, который по пластиковым трубкам  поступает в манометрические трубки, давит на окрашенную жидкость и вызывает ее подъем.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 различной скорости химической реакции в двух сосудах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судят по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разности уровней жидкости в манометрических трубках.</a:t>
            </a:r>
          </a:p>
        </p:txBody>
      </p:sp>
      <p:pic>
        <p:nvPicPr>
          <p:cNvPr id="1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7469502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07504" y="396489"/>
            <a:ext cx="6679074" cy="609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000" algn="just">
              <a:lnSpc>
                <a:spcPct val="85000"/>
              </a:lnSpc>
              <a:defRPr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Прибор состоит из двух сосудов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(1), связанных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поворотным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устройством (2), двух силиконовых трубок (3) с двумя стеклянными воронками вверху и двумя внизу. Верхние воронки (4) предотвращают выброс жидкости из трубок в случае очень быстрого ее подъема; нижние (5) служат резервуаром для окрашенной жидкости при заполнении трубок по всей длине шкалы. Манометрические трубки и сосуды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Ландольта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соединя-ются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силиконовыми трубками (6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с резиновыми пробками на концах (7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Прибор смонтирован на платформе (8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с оцифрованной шкалой (9). </a:t>
            </a: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928670"/>
            <a:ext cx="2147074" cy="448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1222971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149772" y="1729956"/>
            <a:ext cx="8858280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Проводим в одинаковых условиях реакции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цинка с растворами серной кислоты различной концентрации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Скорость реакции определяем по скорости выделения водорода. В сосуде, где концентрация кислоты более высокая, скорость выделения водорода оказывается выше.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284455"/>
            <a:ext cx="8858312" cy="135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cs typeface="Times New Roman" pitchFamily="18" charset="0"/>
              </a:rPr>
              <a:t>Влияние концентрации реагирующих веществ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305154" name="Picture 2" descr="C:\24.08.11\Лаб. раб YES\Виртуальные лабораторные YES\Химия\Кинетика\0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4149080"/>
            <a:ext cx="3330291" cy="2440519"/>
          </a:xfrm>
          <a:prstGeom prst="rect">
            <a:avLst/>
          </a:prstGeom>
          <a:noFill/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Результаты поиска изображений для запроса &quot; серная, ...   кислота&quot;"/>
          <p:cNvPicPr>
            <a:picLocks noChangeAspect="1" noChangeArrowheads="1"/>
          </p:cNvPicPr>
          <p:nvPr/>
        </p:nvPicPr>
        <p:blipFill>
          <a:blip r:embed="rId6" cstate="print"/>
          <a:srcRect l="16957" r="25108"/>
          <a:stretch>
            <a:fillRect/>
          </a:stretch>
        </p:blipFill>
        <p:spPr bwMode="auto">
          <a:xfrm>
            <a:off x="323528" y="4221088"/>
            <a:ext cx="1727164" cy="2334792"/>
          </a:xfrm>
          <a:prstGeom prst="rect">
            <a:avLst/>
          </a:prstGeom>
          <a:noFill/>
        </p:spPr>
      </p:pic>
      <p:pic>
        <p:nvPicPr>
          <p:cNvPr id="14" name="Picture 2" descr="Результаты поиска изображений для запроса &quot; цинк&quot;"/>
          <p:cNvPicPr>
            <a:picLocks noChangeAspect="1" noChangeArrowheads="1"/>
          </p:cNvPicPr>
          <p:nvPr/>
        </p:nvPicPr>
        <p:blipFill>
          <a:blip r:embed="rId7" cstate="print"/>
          <a:srcRect l="24351" t="20779" r="27922" b="18182"/>
          <a:stretch>
            <a:fillRect/>
          </a:stretch>
        </p:blipFill>
        <p:spPr bwMode="auto">
          <a:xfrm>
            <a:off x="2339752" y="4279870"/>
            <a:ext cx="1440160" cy="138137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5" name="Прямоугольник 14"/>
          <p:cNvSpPr/>
          <p:nvPr/>
        </p:nvSpPr>
        <p:spPr>
          <a:xfrm>
            <a:off x="2483768" y="5714092"/>
            <a:ext cx="13548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Цинк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6068267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4"/>
          <p:cNvSpPr>
            <a:spLocks noChangeArrowheads="1"/>
          </p:cNvSpPr>
          <p:nvPr/>
        </p:nvSpPr>
        <p:spPr bwMode="auto">
          <a:xfrm>
            <a:off x="107504" y="1568901"/>
            <a:ext cx="878522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00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Проведем в одинаковых условиях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с цинком двух разных кислот: уксусной и серной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Газ интенсивнее выделяется в сосуде с серной кислотой, здесь реакция идет значительно быстрее.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142852"/>
            <a:ext cx="8715436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природы реагирующих веществ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6178" name="Picture 2" descr="C:\24.08.11\Лаб. раб YES\Виртуальные лабораторные YES\Химия\Кинетика\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12976"/>
            <a:ext cx="2468563" cy="3292475"/>
          </a:xfrm>
          <a:prstGeom prst="rect">
            <a:avLst/>
          </a:prstGeom>
          <a:noFill/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Результаты поиска изображений для запроса &quot; цинк&quot;"/>
          <p:cNvPicPr>
            <a:picLocks noChangeAspect="1" noChangeArrowheads="1"/>
          </p:cNvPicPr>
          <p:nvPr/>
        </p:nvPicPr>
        <p:blipFill>
          <a:blip r:embed="rId6" cstate="print"/>
          <a:srcRect l="24351" t="20779" r="27922" b="18182"/>
          <a:stretch>
            <a:fillRect/>
          </a:stretch>
        </p:blipFill>
        <p:spPr bwMode="auto">
          <a:xfrm>
            <a:off x="251520" y="3573016"/>
            <a:ext cx="1951877" cy="1872208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7" name="Прямоугольник 16"/>
          <p:cNvSpPr/>
          <p:nvPr/>
        </p:nvSpPr>
        <p:spPr>
          <a:xfrm>
            <a:off x="539552" y="5517232"/>
            <a:ext cx="13548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Цинк</a:t>
            </a:r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7892" name="Picture 4" descr="Результаты поиска изображений для запроса &quot; уксусная, ...   кислота&quot;"/>
          <p:cNvPicPr>
            <a:picLocks noChangeAspect="1" noChangeArrowheads="1"/>
          </p:cNvPicPr>
          <p:nvPr/>
        </p:nvPicPr>
        <p:blipFill>
          <a:blip r:embed="rId7" cstate="print"/>
          <a:srcRect l="20250" r="19001"/>
          <a:stretch>
            <a:fillRect/>
          </a:stretch>
        </p:blipFill>
        <p:spPr bwMode="auto">
          <a:xfrm>
            <a:off x="2195736" y="3356992"/>
            <a:ext cx="1944216" cy="1981201"/>
          </a:xfrm>
          <a:prstGeom prst="rect">
            <a:avLst/>
          </a:prstGeom>
          <a:noFill/>
        </p:spPr>
      </p:pic>
      <p:pic>
        <p:nvPicPr>
          <p:cNvPr id="37894" name="Picture 6" descr="Результаты поиска изображений для запроса &quot; серная, ...   кислота&quot;"/>
          <p:cNvPicPr>
            <a:picLocks noChangeAspect="1" noChangeArrowheads="1"/>
          </p:cNvPicPr>
          <p:nvPr/>
        </p:nvPicPr>
        <p:blipFill>
          <a:blip r:embed="rId8" cstate="print"/>
          <a:srcRect l="16957" r="25108"/>
          <a:stretch>
            <a:fillRect/>
          </a:stretch>
        </p:blipFill>
        <p:spPr bwMode="auto">
          <a:xfrm>
            <a:off x="3851920" y="4437112"/>
            <a:ext cx="1727164" cy="2334792"/>
          </a:xfrm>
          <a:prstGeom prst="rect">
            <a:avLst/>
          </a:prstGeom>
          <a:noFill/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3788624"/>
      </p:ext>
    </p:extLst>
  </p:cSld>
  <p:clrMapOvr>
    <a:masterClrMapping/>
  </p:clrMapOvr>
  <p:transition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1"/>
          <p:cNvSpPr>
            <a:spLocks noChangeArrowheads="1"/>
          </p:cNvSpPr>
          <p:nvPr/>
        </p:nvSpPr>
        <p:spPr bwMode="auto">
          <a:xfrm>
            <a:off x="182786" y="1353191"/>
            <a:ext cx="8853710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Проведем в одинаковых условиях две одинаковые реакции цинка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 раствором серной кислоты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Отличаться реакции будут только величиной поверхности гранул цинка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в одной из пробирок плоские гранулы цинка, в другой - обычные. В сосуде с плоскими гранулами водорода выделяется больше, то есть реакция идет быстрее. </a:t>
            </a:r>
          </a:p>
        </p:txBody>
      </p:sp>
      <p:pic>
        <p:nvPicPr>
          <p:cNvPr id="51211" name="Picture 13" descr="цинк и кислота - анимаш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13348"/>
            <a:ext cx="2439987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142852"/>
            <a:ext cx="871543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размеров поверхности соприкосновения реагирующих веществ на скорость химических реакций</a:t>
            </a:r>
            <a:endParaRPr lang="ru-RU" sz="32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" name="Picture 3" descr="the surface of cont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84884" y="4408949"/>
            <a:ext cx="3055068" cy="142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5496" y="5834647"/>
            <a:ext cx="680542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Скорость гетерогенной реакции прямо пропорциональна площади поверхности соприкосновения реагентов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5580112" y="5157192"/>
            <a:ext cx="304800" cy="304800"/>
          </a:xfrm>
          <a:prstGeom prst="rect">
            <a:avLst/>
          </a:prstGeom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901382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03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7" name="Rectangle 1"/>
          <p:cNvSpPr>
            <a:spLocks noChangeArrowheads="1"/>
          </p:cNvSpPr>
          <p:nvPr/>
        </p:nvSpPr>
        <p:spPr bwMode="auto">
          <a:xfrm>
            <a:off x="215930" y="1196752"/>
            <a:ext cx="8713788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40000" algn="just">
              <a:lnSpc>
                <a:spcPct val="90000"/>
              </a:lnSpc>
              <a:defRPr/>
            </a:pP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Пероксид водорода медленно разлагается на кислород и воду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По объему выделившегося кислорода можно судить о скорости процесса.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Диоксид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марганца значительно ускоряет реакцию,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диоксид марганца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катализатор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разложения пероксида водорода.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71414"/>
            <a:ext cx="864399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Влияние катализаторов на скорость химических реакций</a:t>
            </a:r>
            <a:endParaRPr lang="ru-RU" sz="34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02" name="Picture 2" descr="C:\24.08.11\Лаб. раб YES\Виртуальные лабораторные YES\Химия\Кинетика\01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39" y="4217810"/>
            <a:ext cx="3602757" cy="2640189"/>
          </a:xfrm>
          <a:prstGeom prst="rect">
            <a:avLst/>
          </a:prstGeom>
          <a:noFill/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839200" y="3789040"/>
            <a:ext cx="304800" cy="30480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Результаты поиска изображений для запроса &quot; диоксид марганц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861048"/>
            <a:ext cx="1716236" cy="155320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7380312" y="5445224"/>
            <a:ext cx="122180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MnO</a:t>
            </a:r>
            <a:r>
              <a:rPr lang="en-US" sz="2800" b="1" baseline="-25000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baseline="-25000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5844" name="Picture 4" descr="Результаты поиска изображений для запроса &quot; Пероксид водорода&quot;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 l="28350" t="5670" r="28181" b="3611"/>
          <a:stretch>
            <a:fillRect/>
          </a:stretch>
        </p:blipFill>
        <p:spPr bwMode="auto">
          <a:xfrm>
            <a:off x="3779912" y="4005064"/>
            <a:ext cx="1173130" cy="2448272"/>
          </a:xfrm>
          <a:prstGeom prst="roundRect">
            <a:avLst/>
          </a:prstGeom>
          <a:noFill/>
        </p:spPr>
      </p:pic>
      <p:pic>
        <p:nvPicPr>
          <p:cNvPr id="35848" name="Picture 8" descr="Результаты поиска изображений для запроса &quot; Перекись водорода&quot;"/>
          <p:cNvPicPr>
            <a:picLocks noChangeAspect="1" noChangeArrowheads="1"/>
          </p:cNvPicPr>
          <p:nvPr/>
        </p:nvPicPr>
        <p:blipFill>
          <a:blip r:embed="rId9" cstate="print"/>
          <a:srcRect l="9450" t="8338" b="8281"/>
          <a:stretch>
            <a:fillRect/>
          </a:stretch>
        </p:blipFill>
        <p:spPr bwMode="auto">
          <a:xfrm>
            <a:off x="5004048" y="5343615"/>
            <a:ext cx="2232248" cy="13977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03370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-24"/>
            <a:ext cx="857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0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Определение скорости движения молекул </a:t>
            </a:r>
          </a:p>
          <a:p>
            <a:pPr algn="ctr">
              <a:lnSpc>
                <a:spcPct val="90000"/>
              </a:lnSpc>
            </a:pPr>
            <a:r>
              <a:rPr lang="ru-RU" sz="30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распределение </a:t>
            </a:r>
            <a:r>
              <a:rPr lang="ru-RU" sz="3000" b="1" dirty="0" err="1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Максвела-Больцмана</a:t>
            </a:r>
            <a:endParaRPr lang="ru-RU" sz="30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3252" name="Picture 2" descr="12710966554bc3654fde2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961406"/>
            <a:ext cx="3693296" cy="266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01246" y="836712"/>
            <a:ext cx="5128472" cy="3394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None/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 помощью данного прибора можно изучать: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кинетическую теорию газов;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влияние температуры на скорость реакции;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кинетическую энергию;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среднюю скорость протекания реакции;</a:t>
            </a:r>
          </a:p>
          <a:p>
            <a:pPr indent="361950" algn="just">
              <a:lnSpc>
                <a:spcPct val="75000"/>
              </a:lnSpc>
              <a:buClr>
                <a:srgbClr val="FD1907"/>
              </a:buClr>
              <a:buFont typeface="Wingdings" pitchFamily="2" charset="2"/>
              <a:buChar char="Ø"/>
            </a:pPr>
            <a:r>
              <a:rPr lang="ru-RU" sz="2600" b="1" dirty="0">
                <a:solidFill>
                  <a:srgbClr val="FD1907"/>
                </a:solidFill>
                <a:latin typeface="Arial" pitchFamily="34" charset="0"/>
                <a:cs typeface="Arial" pitchFamily="34" charset="0"/>
              </a:rPr>
              <a:t>распределение по скоростям.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950" y="4199795"/>
            <a:ext cx="8928100" cy="24938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000" algn="just">
              <a:lnSpc>
                <a:spcPct val="75000"/>
              </a:lnSpc>
            </a:pPr>
            <a:r>
              <a:rPr lang="ru-RU" sz="2600" b="1" u="sng" dirty="0">
                <a:latin typeface="Arial" pitchFamily="34" charset="0"/>
                <a:cs typeface="Arial" pitchFamily="34" charset="0"/>
              </a:rPr>
              <a:t>Принцип работы установки</a:t>
            </a: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Посредством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аппарата предназначенного для изучения кинетической теории газов моделируется движение газовых молекул. При этом их скорость определяется исходя из расстояния выстрела стеклянных шаров. Получаемое распределение - полностью совпадает с теоретическим уравнением Максвелла.</a:t>
            </a: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19343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60401" y="44624"/>
            <a:ext cx="7528023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Химическое  равновесие</a:t>
            </a:r>
            <a:endParaRPr lang="ru-RU" sz="40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74" y="5256584"/>
            <a:ext cx="174251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51918" y="676024"/>
            <a:ext cx="898457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Большинство химических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обратимы, 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к. они протекают в прямом и обратном направлениях: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2(газ)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2(газ)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2HI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(газ)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В соответствии с законом действующих масс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прямой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выражается уравнением:  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обратной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реакции: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>
              <a:lnSpc>
                <a:spcPct val="8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,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1346200" indent="-1346200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], 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], 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равновесные молярные концентрации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соответственно;</a:t>
            </a:r>
          </a:p>
          <a:p>
            <a:pPr marL="1346200" indent="-531813" algn="just">
              <a:lnSpc>
                <a:spcPct val="80000"/>
              </a:lnSpc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и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константа скорости прямой и обратной реакции, соответственно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400" y="260648"/>
            <a:ext cx="8766653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ходе процесса скорость прямой реакции уменьшается, а скорость обратной – увеличивается до тех пор, пока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системе наступает равновесие.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Установившееся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равновесие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является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динамическим (подвижным)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то есть прямая и обратная реакции не прекращаются, а идут с одинаковыми скоростями. </a:t>
            </a:r>
          </a:p>
        </p:txBody>
      </p:sp>
      <p:pic>
        <p:nvPicPr>
          <p:cNvPr id="8194" name="Picture 2" descr="https://upload.wikimedia.org/wikipedia/commons/8/84/IodoAtomi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89349"/>
            <a:ext cx="2400300" cy="28289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48078" y="6330455"/>
            <a:ext cx="2015295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пары </a:t>
            </a:r>
            <a:r>
              <a:rPr lang="ru-RU" sz="2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иода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1547664" y="5229200"/>
            <a:ext cx="144016" cy="1188071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717032"/>
            <a:ext cx="30384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16227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7499" y="116632"/>
            <a:ext cx="8856984" cy="316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9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Поскольку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при равновесии скорости прямой и обратной реакции равны, 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sz="3000" b="1" dirty="0" smtClean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30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3000" b="1" baseline="-25000" dirty="0" err="1">
                <a:latin typeface="Arial" pitchFamily="34" charset="0"/>
                <a:cs typeface="Arial" pitchFamily="34" charset="0"/>
              </a:rPr>
              <a:t>обр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, 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9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то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и 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5000"/>
              </a:lnSpc>
            </a:pP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]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[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]  =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3000" b="1" baseline="-2500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ru-RU" sz="3000" b="1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НI]</a:t>
            </a:r>
            <a:r>
              <a:rPr lang="ru-RU" sz="30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95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Разделим переменные и постоянные величины: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58" name="Picture 38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6392965" cy="34764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87781704"/>
              </p:ext>
            </p:extLst>
          </p:nvPr>
        </p:nvGraphicFramePr>
        <p:xfrm>
          <a:off x="4499074" y="2845048"/>
          <a:ext cx="2089150" cy="1016000"/>
        </p:xfrm>
        <a:graphic>
          <a:graphicData uri="http://schemas.openxmlformats.org/presentationml/2006/ole">
            <p:oleObj spid="_x0000_s5282" name="Формула" r:id="rId6" imgW="939800" imgH="457200" progId="">
              <p:embed/>
            </p:oleObj>
          </a:graphicData>
        </a:graphic>
      </p:graphicFrame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Частное от деления констант скоростей прямой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обратной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реакций является величиной постоянной, называется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константой химического равновесия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обозначается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равн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47778120"/>
              </p:ext>
            </p:extLst>
          </p:nvPr>
        </p:nvGraphicFramePr>
        <p:xfrm>
          <a:off x="4139952" y="2060848"/>
          <a:ext cx="3012170" cy="963194"/>
        </p:xfrm>
        <a:graphic>
          <a:graphicData uri="http://schemas.openxmlformats.org/presentationml/2006/ole">
            <p:oleObj spid="_x0000_s6304" name="Формула" r:id="rId4" imgW="1447800" imgH="45720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3053278"/>
            <a:ext cx="8856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Величина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sz="2800" b="1" baseline="-25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равн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природы реагирующих веществ и от температуры, но </a:t>
            </a:r>
            <a:r>
              <a:rPr lang="ru-RU" sz="2800" b="1" u="dbl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>
                <a:solidFill>
                  <a:srgbClr val="1D6F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концентраций реагентов и давления в системе (если оно не очень велико).</a:t>
            </a:r>
          </a:p>
        </p:txBody>
      </p:sp>
      <p:pic>
        <p:nvPicPr>
          <p:cNvPr id="6236" name="Picture 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941168"/>
            <a:ext cx="2088232" cy="18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38"/>
          <p:cNvPicPr>
            <a:picLocks noChangeAspect="1" noChangeArrowheads="1"/>
          </p:cNvPicPr>
          <p:nvPr/>
        </p:nvPicPr>
        <p:blipFill>
          <a:blip r:embed="rId6" cstate="print">
            <a:lum contrast="1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39" t="16571" b="42003"/>
          <a:stretch>
            <a:fillRect/>
          </a:stretch>
        </p:blipFill>
        <p:spPr bwMode="auto">
          <a:xfrm>
            <a:off x="220399" y="4941168"/>
            <a:ext cx="3703529" cy="17728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44624"/>
            <a:ext cx="8712968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1325" algn="just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 Black" pitchFamily="34" charset="0"/>
                <a:cs typeface="Arial" pitchFamily="34" charset="0"/>
              </a:rPr>
              <a:t>Запомним: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константа химического равновесия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представляет собой дробь, в числителе которой стоит произведение равновесных концентраций (если реакция протекает в растворе) или равновесных парциальных давлений (для реакций в газовой фазе) продуктов реакций, возведенных в степени, показатели которых равны стехиометрическим коэффициентам, а в знаменателе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произведение концентраций (или парциальных давлений) исходных веществ, возведенных в соответствующие степени. </a:t>
            </a:r>
          </a:p>
          <a:p>
            <a:pPr indent="441325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для уравнения</a:t>
            </a:r>
          </a:p>
          <a:p>
            <a:pPr indent="441325"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(т)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СО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константа химического равновесия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3347864" y="5761310"/>
          <a:ext cx="2563906" cy="908050"/>
        </p:xfrm>
        <a:graphic>
          <a:graphicData uri="http://schemas.openxmlformats.org/presentationml/2006/ole">
            <p:oleObj spid="_x0000_s66568" name="Уравнение" r:id="rId5" imgW="1218671" imgH="43161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Анри Луи ЛЕ ШАТЕЛЬЕ (Henri Louis Le Chatelier). Изображение с сайта www.ku.ed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58044"/>
            <a:ext cx="1475656" cy="1752343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-27384"/>
            <a:ext cx="883866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Смещение химического равновесия при изменении внешних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условий</a:t>
            </a:r>
          </a:p>
          <a:p>
            <a:pPr indent="450000">
              <a:lnSpc>
                <a:spcPct val="80000"/>
              </a:lnSpc>
            </a:pPr>
            <a:endParaRPr lang="ru-RU" sz="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Под смещением химического равновесия понимают такой процесс, который изменяет  соотношение  концентраций веществ,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участвую-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щих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химической реакции.</a:t>
            </a: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Направление смещение химического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равно-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весия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определить с помощью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принципа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если на систему, находящуюся в равновесии, оказывается внешнее воздействие (изменяется давление, температура, концентрация реагирующих  веществ), то в системе происходят процессы, направленные на уменьшение внешнего воздействия.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821" y="4949219"/>
            <a:ext cx="2736304" cy="150411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54061" y="6296036"/>
            <a:ext cx="389722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Анри Луи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</a:t>
            </a:r>
            <a:r>
              <a:rPr lang="ru-RU" sz="2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Шателье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 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55480"/>
            <a:ext cx="1705109" cy="109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10452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8093"/>
            <a:ext cx="3960440" cy="21770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757" y="4653136"/>
            <a:ext cx="3886650" cy="16652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512" y="260648"/>
            <a:ext cx="8694645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температуры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равновесие смещается в сторону эндотермической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и, наоборот, при уменьшении температуры – в сторону экзотермической.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давления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в реакционной системе равновесие сместится в сторону образования меньшего 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u="sng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веществ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они создают меньшее давление и наоборот. Если реакция протекает </a:t>
            </a:r>
            <a:r>
              <a:rPr lang="ru-RU" sz="2800" b="1" u="sng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без изменения</a:t>
            </a:r>
            <a:r>
              <a:rPr lang="ru-RU" sz="2800" b="1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числа молей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газообразных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веществ, изменение давления на положение равновесия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влияет.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5524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увеличении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исходных веществ равновесие системы смещается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вправо, в сторону образования конечных продуктов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при увеличении концентрации продуктов реакции – влево.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введении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его замене положение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равновесия не меняется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катализатор изменяет энергию активации прямой и обратной реакции на одну и ту же величину, то есть скорость прямой и обратной реакции изменится в одинаковое число раз. Равновесие будет достигнуто быстрее, но при тех же равновесных концентрациях.</a:t>
            </a:r>
          </a:p>
        </p:txBody>
      </p:sp>
      <p:pic>
        <p:nvPicPr>
          <p:cNvPr id="11267" name="Picture 3" descr="D:\диск D\01.03.16-домашние документы\Виртуальные лекции 2015\Химия\хим. равновесие\hlpzx05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057"/>
          <a:stretch/>
        </p:blipFill>
        <p:spPr bwMode="auto">
          <a:xfrm>
            <a:off x="2469604" y="4844876"/>
            <a:ext cx="48387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08104" y="6063678"/>
            <a:ext cx="83388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6063679"/>
            <a:ext cx="100811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 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797152"/>
            <a:ext cx="23503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 2</a:t>
            </a:r>
            <a:r>
              <a:rPr lang="en-US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NO</a:t>
            </a:r>
            <a:r>
              <a:rPr lang="en-US" sz="2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301208"/>
            <a:ext cx="235226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 flipH="1" flipV="1">
            <a:off x="4283968" y="6309320"/>
            <a:ext cx="36004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5220072" y="6309320"/>
            <a:ext cx="360040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546" y="332656"/>
            <a:ext cx="8938950" cy="1583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в равновесной химической реакции получения аммиака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+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3000" b="1" baseline="-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 Q</a:t>
            </a: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343" y="1988840"/>
            <a:ext cx="7631113" cy="19145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365104"/>
            <a:ext cx="14668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699792" y="5661248"/>
            <a:ext cx="3381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19" y="340840"/>
            <a:ext cx="862263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азота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равновесие системы сместится в сторону образования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вправо 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в сторону продуктов 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увеличится (увеличится выход продукта). При уменьшении концентрации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аммиака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равновесие также сместится вправо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Картинки по запросу 3Н2 + N2  2 NH3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2820"/>
          <a:stretch/>
        </p:blipFill>
        <p:spPr bwMode="auto">
          <a:xfrm>
            <a:off x="683568" y="3681940"/>
            <a:ext cx="6730318" cy="31760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928670"/>
            <a:ext cx="8858312" cy="603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85000"/>
              </a:lnSpc>
            </a:pPr>
            <a:r>
              <a:rPr lang="ru-RU" sz="25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5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Скорость химических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реакций.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Основные постулаты формальной химической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кинетики.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Зависимость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скорости реакции от различных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факторов.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Влияние концентрации на скорость реакций.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Влияние температуры на скорость реакций.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Влияние природы реагирующих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веществ на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скорость химических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реакций.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Влияние катализатора на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скорость химических реакций.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Приборы для демонстрации и изучения зависимости скорости химических реакций от различных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2" action="ppaction://hlinksldjump"/>
              </a:rPr>
              <a:t>условий.</a:t>
            </a:r>
            <a:r>
              <a:rPr lang="ru-RU" sz="25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Химическое  равновесие.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Смещение химического равновесия при изменении внешних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4" action="ppaction://hlinksldjump"/>
              </a:rPr>
              <a:t>условий.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5" action="ppaction://hlinksldjump"/>
              </a:rPr>
              <a:t>Практическая (лабораторная) работа 6. «Изучение скорости взаимодействия металлов и их соединений с кислотами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».</a:t>
            </a:r>
            <a:r>
              <a:rPr lang="ru-RU" sz="2500" b="1" kern="10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6" action="ppaction://hlinksldjump"/>
              </a:rPr>
              <a:t>Проверим, как Вы поняли и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6" action="ppaction://hlinksldjump"/>
              </a:rPr>
              <a:t>запомнили 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6" action="ppaction://hlinksldjump"/>
              </a:rPr>
              <a:t>пройденный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6" action="ppaction://hlinksldjump"/>
              </a:rPr>
              <a:t>материал.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500" b="1" kern="10" dirty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Проверьте свои </a:t>
            </a:r>
            <a:r>
              <a:rPr lang="ru-RU" sz="2500" b="1" kern="1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  <a:hlinkClick r:id="rId17" action="ppaction://hlinksldjump"/>
              </a:rPr>
              <a:t>ответы.</a:t>
            </a:r>
            <a:endParaRPr lang="ru-RU" sz="2500" b="1" kern="10" dirty="0">
              <a:solidFill>
                <a:schemeClr val="accent2">
                  <a:lumMod val="50000"/>
                </a:schemeClr>
              </a:solidFill>
              <a:latin typeface="Arial"/>
              <a:cs typeface="Arial"/>
            </a:endParaRPr>
          </a:p>
          <a:p>
            <a:pPr marL="446088" indent="-450000" algn="just">
              <a:lnSpc>
                <a:spcPct val="85000"/>
              </a:lnSpc>
            </a:pP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Использованные источники.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" action="ppaction://noaction"/>
              </a:rPr>
              <a:t> </a:t>
            </a:r>
            <a:endParaRPr lang="ru-RU" sz="2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9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1" y="260648"/>
            <a:ext cx="8694645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давления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системе равновесие сместится вправо, т. к. исходные вещества занимают больший объем, чем продукты (реакция протекает с уменьшением числа молей газообразных веществ). Переход части молекул  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NH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несколько уменьшит давление в системе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51520" y="3068960"/>
            <a:ext cx="83899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28569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27852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увеличении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температуры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этой же равновесной системе происходит  смещение равновесия влево. Процесс разложения аммиака эндотермический, поэтому смещение равновесия влево снизит температуру реакционной смеси.</a:t>
            </a:r>
          </a:p>
          <a:p>
            <a:pPr marL="357188" indent="-357188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Введение в систему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губчатого железа, содержащего оксид калия, приводит к более быстрому достижению равновесия, но при тех же равновесных концентрациях аммиака, азота и водорода.</a:t>
            </a:r>
          </a:p>
        </p:txBody>
      </p:sp>
      <p:pic>
        <p:nvPicPr>
          <p:cNvPr id="7" name="Picture 2" descr="Картинки по запросу 3Н2 + N2  2 NH3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185" b="37429"/>
          <a:stretch/>
        </p:blipFill>
        <p:spPr bwMode="auto">
          <a:xfrm>
            <a:off x="467544" y="4383048"/>
            <a:ext cx="6843813" cy="22051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диск D\01.03.16-домашние документы\Лаб. раб YES\Виртуальные лабораторные YES\Анимашки и картинки\погода\ccb50f44f804dc0a7de51a5a63d63ec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40213"/>
            <a:ext cx="27622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28569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8214" y="494116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0452" y="1072827"/>
            <a:ext cx="7889276" cy="134806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Практическая 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(лабораторная) работа 6 </a:t>
            </a:r>
          </a:p>
        </p:txBody>
      </p:sp>
      <p:pic>
        <p:nvPicPr>
          <p:cNvPr id="46083" name="Picture 3" descr="D:\23.05.13-домашние документы\Лаб. раб YES\Виртуальные лабораторные YES\Анимашки и картинки\Люди\Химики\химик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914400" cy="1238250"/>
          </a:xfrm>
          <a:prstGeom prst="rect">
            <a:avLst/>
          </a:prstGeom>
          <a:noFill/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76008" y="2316682"/>
            <a:ext cx="8892480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0" lang="ru-RU" sz="4400" b="1" i="0" u="none" strike="noStrike" normalizeH="0" baseline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  <a:cs typeface="Arial" pitchFamily="34" charset="0"/>
              </a:rPr>
              <a:t>«Изучение скорости взаимодействия металлов и их соединений с кислотами»</a:t>
            </a:r>
            <a:endParaRPr kumimoji="0" lang="ru-RU" sz="4400" b="1" i="0" u="none" strike="noStrike" normalizeH="0" baseline="0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2" descr="E:\Материалы для презентаций 19.07.11\12.11.11\ris1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81" y="4944963"/>
            <a:ext cx="1905000" cy="1905000"/>
          </a:xfrm>
          <a:prstGeom prst="rect">
            <a:avLst/>
          </a:prstGeom>
          <a:noFill/>
        </p:spPr>
      </p:pic>
      <p:pic>
        <p:nvPicPr>
          <p:cNvPr id="20482" name="Picture 2" descr="Картинки по запросу металлы и ... кислот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03673"/>
            <a:ext cx="27432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8727" y="260648"/>
            <a:ext cx="8550629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indent="-714375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познакомиться с закономерностями взаимодействия металлов с кислотами.</a:t>
            </a:r>
          </a:p>
          <a:p>
            <a:pPr marL="714375" indent="-714375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реактивы: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химическая посуда, цинк,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алюминий, железо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(или другие металлы), 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b="1" dirty="0" err="1">
                <a:latin typeface="Arial" pitchFamily="34" charset="0"/>
                <a:cs typeface="Arial" pitchFamily="34" charset="0"/>
              </a:rPr>
              <a:t>HCl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5363" name="Picture 3" descr="D:\диск D\01.03.16-домашние документы\Виртуальные лекции 2015\Химия\сложные в-ва\кислоты\Серная кислота\1388703282_57924093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13" r="20561"/>
          <a:stretch/>
        </p:blipFill>
        <p:spPr bwMode="auto">
          <a:xfrm>
            <a:off x="268727" y="4355866"/>
            <a:ext cx="1927009" cy="23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диск D\01.03.16-домашние документы\Виртуальные лекции 2015\Химия\сложные в-ва\кислоты\Соляная кислота\image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1" r="16190"/>
          <a:stretch/>
        </p:blipFill>
        <p:spPr bwMode="auto">
          <a:xfrm>
            <a:off x="2411760" y="4326221"/>
            <a:ext cx="195738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3939" y="2345143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7486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4515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3481" y="4097519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640"/>
            <a:ext cx="8766653" cy="5298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Опыт 1.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Взаимодействие металлов с кислотами.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Налейте в две </a:t>
            </a:r>
            <a:r>
              <a:rPr lang="ru-RU" sz="2700" b="1">
                <a:latin typeface="Arial" pitchFamily="34" charset="0"/>
                <a:cs typeface="Arial" pitchFamily="34" charset="0"/>
              </a:rPr>
              <a:t>пробирки </a:t>
            </a:r>
            <a:r>
              <a:rPr lang="ru-RU" sz="2700" b="1" smtClean="0">
                <a:latin typeface="Arial" pitchFamily="34" charset="0"/>
                <a:cs typeface="Arial" pitchFamily="34" charset="0"/>
              </a:rPr>
              <a:t>немного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разбавленной серной кислоты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В одну из пробирок поместите кусочек (гранулу, проволоку, пластинку или стружку) цинка или алюминия, а в другую – железа, (гвоздь, пластинку или стружку). Обратите внимание на активность выделения газа.</a:t>
            </a:r>
          </a:p>
          <a:p>
            <a:pPr indent="44291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Нагрейте пробирки. Сделайте вывод о скорости протекания реакций (по активности выделения газа) при нагревании и при комнатной температуре.  </a:t>
            </a:r>
          </a:p>
          <a:p>
            <a:pPr algn="ctr">
              <a:lnSpc>
                <a:spcPct val="85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pic>
        <p:nvPicPr>
          <p:cNvPr id="18434" name="Picture 2" descr="http://files.school-collection.edu.ru/dlrstore/d3beb7ef-851c-bdcf-5bf2-f1369397e15a/index.files/image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950"/>
          <a:stretch/>
        </p:blipFill>
        <p:spPr bwMode="auto">
          <a:xfrm>
            <a:off x="1" y="4986470"/>
            <a:ext cx="1403647" cy="18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6083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40518"/>
            <a:ext cx="8766653" cy="106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2Al</a:t>
            </a:r>
            <a:r>
              <a:rPr lang="en-US" sz="27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7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  Al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+3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(SO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)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   +   3H</a:t>
            </a:r>
            <a:r>
              <a:rPr lang="en-US" sz="27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7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серная 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сульфат</a:t>
            </a:r>
          </a:p>
          <a:p>
            <a:pPr>
              <a:lnSpc>
                <a:spcPct val="85000"/>
              </a:lnSpc>
            </a:pP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                        кислота               алюминия</a:t>
            </a:r>
            <a:r>
              <a:rPr lang="ru-RU" dirty="0"/>
              <a:t> 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3766109"/>
              </p:ext>
            </p:extLst>
          </p:nvPr>
        </p:nvGraphicFramePr>
        <p:xfrm>
          <a:off x="125826" y="1916832"/>
          <a:ext cx="8766654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/>
                <a:gridCol w="360040"/>
                <a:gridCol w="588633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</a:rPr>
                        <a:t>2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</a:rPr>
                        <a:t> </a:t>
                      </a:r>
                      <a:r>
                        <a:rPr lang="ru-RU" sz="2700" b="1" kern="1200" dirty="0">
                          <a:effectLst/>
                        </a:rPr>
                        <a:t>+ 2ē =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3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</a:rPr>
                        <a:t>+ </a:t>
                      </a:r>
                      <a:r>
                        <a:rPr lang="ru-RU" sz="2700" b="1" kern="1200" dirty="0">
                          <a:effectLst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3ē =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ru-RU" sz="2700" b="1" baseline="30000" dirty="0">
                          <a:effectLst/>
                        </a:rPr>
                        <a:t>+3</a:t>
                      </a:r>
                      <a:r>
                        <a:rPr lang="ru-RU" sz="2700" b="1" kern="1200" baseline="30000" dirty="0">
                          <a:effectLst/>
                        </a:rPr>
                        <a:t> 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2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</a:rPr>
                        <a:t>Al</a:t>
                      </a:r>
                      <a:r>
                        <a:rPr lang="en-US" sz="2700" b="1" baseline="30000" dirty="0">
                          <a:effectLst/>
                        </a:rPr>
                        <a:t>0 </a:t>
                      </a:r>
                      <a:r>
                        <a:rPr lang="ru-RU" sz="2700" b="1" kern="1200" dirty="0">
                          <a:effectLst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6386" name="Picture 2" descr="Реакция алюминия и серной кислоты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5" r="4744"/>
          <a:stretch/>
        </p:blipFill>
        <p:spPr bwMode="auto">
          <a:xfrm>
            <a:off x="467544" y="3178124"/>
            <a:ext cx="153278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2631" y="5092195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4610" y="5858108"/>
            <a:ext cx="5838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Al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68691" y="3902980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475656" y="4426200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907523" y="5648336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475656" y="6318274"/>
            <a:ext cx="1357988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540655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1" y="332656"/>
            <a:ext cx="8694645" cy="1164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latin typeface="Arial" pitchFamily="34" charset="0"/>
                <a:cs typeface="Arial" pitchFamily="34" charset="0"/>
              </a:rPr>
              <a:t>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+     H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   Fe</a:t>
            </a:r>
            <a:r>
              <a:rPr lang="en-US" sz="3000" b="1" baseline="30000" dirty="0">
                <a:latin typeface="Arial" pitchFamily="34" charset="0"/>
                <a:cs typeface="Arial" pitchFamily="34" charset="0"/>
              </a:rPr>
              <a:t>+2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SO</a:t>
            </a:r>
            <a:r>
              <a:rPr lang="en-US" sz="30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3000" b="1" dirty="0">
                <a:latin typeface="Arial" pitchFamily="34" charset="0"/>
                <a:cs typeface="Arial" pitchFamily="34" charset="0"/>
              </a:rPr>
              <a:t>   +   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en-US" sz="3000" b="1" baseline="30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30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000" b="1" dirty="0">
                <a:latin typeface="Arial" pitchFamily="34" charset="0"/>
                <a:cs typeface="Arial" pitchFamily="34" charset="0"/>
                <a:sym typeface="Symbol"/>
              </a:rPr>
              <a:t>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b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серная             сульфат  </a:t>
            </a:r>
          </a:p>
          <a:p>
            <a:pPr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                     кислота            железа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584379"/>
              </p:ext>
            </p:extLst>
          </p:nvPr>
        </p:nvGraphicFramePr>
        <p:xfrm>
          <a:off x="107504" y="1844824"/>
          <a:ext cx="8964491" cy="842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2019"/>
                <a:gridCol w="246293"/>
                <a:gridCol w="295395"/>
                <a:gridCol w="5860784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kern="1200" baseline="-25000" dirty="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+ 2ē =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</a:t>
                      </a:r>
                      <a:r>
                        <a:rPr lang="en-US" sz="2700" b="1" baseline="-250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восстановление,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lang="ru-RU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+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окислитель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– </a:t>
                      </a:r>
                      <a:r>
                        <a:rPr lang="en-US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ē = </a:t>
                      </a:r>
                      <a:r>
                        <a:rPr lang="en-US" sz="2700" b="1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ru-RU" sz="2700" b="1" baseline="30000">
                          <a:effectLst/>
                          <a:latin typeface="+mn-lt"/>
                          <a:cs typeface="Arial" pitchFamily="34" charset="0"/>
                        </a:rPr>
                        <a:t>+</a:t>
                      </a:r>
                      <a:r>
                        <a:rPr lang="en-US" sz="2700" b="1" baseline="300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lang="en-US" sz="2700" b="1" kern="1200" baseline="30000">
                          <a:effectLst/>
                          <a:latin typeface="+mn-lt"/>
                          <a:cs typeface="Arial" pitchFamily="34" charset="0"/>
                        </a:rPr>
                        <a:t> 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700" b="1" kern="1200">
                          <a:effectLst/>
                          <a:latin typeface="+mn-lt"/>
                          <a:cs typeface="Arial" pitchFamily="34" charset="0"/>
                        </a:rPr>
                        <a:t>2</a:t>
                      </a:r>
                      <a:endParaRPr lang="ru-RU" sz="2700" b="1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700" b="1" kern="1200" dirty="0">
                          <a:effectLst/>
                          <a:latin typeface="+mn-lt"/>
                          <a:cs typeface="Arial" pitchFamily="34" charset="0"/>
                        </a:rPr>
                        <a:t>1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окисление, </a:t>
                      </a:r>
                      <a:r>
                        <a:rPr lang="en-US" sz="2700" b="1" dirty="0">
                          <a:effectLst/>
                          <a:latin typeface="+mn-lt"/>
                          <a:cs typeface="Arial" pitchFamily="34" charset="0"/>
                        </a:rPr>
                        <a:t>Fe</a:t>
                      </a:r>
                      <a:r>
                        <a:rPr lang="en-US" sz="2700" b="1" baseline="30000" dirty="0">
                          <a:effectLst/>
                          <a:latin typeface="+mn-lt"/>
                          <a:cs typeface="Arial" pitchFamily="34" charset="0"/>
                        </a:rPr>
                        <a:t>0 </a:t>
                      </a:r>
                      <a:r>
                        <a:rPr lang="ru-RU" sz="2700" b="1" kern="1200" dirty="0">
                          <a:effectLst/>
                          <a:latin typeface="+mn-lt"/>
                          <a:cs typeface="Arial" pitchFamily="34" charset="0"/>
                        </a:rPr>
                        <a:t>– восстановитель</a:t>
                      </a:r>
                      <a:endParaRPr lang="ru-RU" sz="2700" b="1" dirty="0">
                        <a:effectLst/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1" t="16211" r="43838" b="22786"/>
          <a:stretch/>
        </p:blipFill>
        <p:spPr bwMode="auto">
          <a:xfrm>
            <a:off x="4801121" y="2890765"/>
            <a:ext cx="3693592" cy="39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3" t="16936" r="46839" b="28320"/>
          <a:stretch/>
        </p:blipFill>
        <p:spPr bwMode="auto">
          <a:xfrm>
            <a:off x="251520" y="3685807"/>
            <a:ext cx="2142820" cy="263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059668"/>
            <a:ext cx="6501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Fe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05513" y="5445224"/>
            <a:ext cx="148470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SO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9403" y="4163988"/>
            <a:ext cx="76495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H</a:t>
            </a:r>
            <a:r>
              <a:rPr lang="en-US" sz="28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en-US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475656" y="3429000"/>
            <a:ext cx="360040" cy="568283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899592" y="4695843"/>
            <a:ext cx="2448272" cy="5728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322930" y="5934748"/>
            <a:ext cx="2312966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35896" y="4695843"/>
            <a:ext cx="1645050" cy="59120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309770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Наблюдаемый эффект: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выделился газ (при нагревании интенсивность выделения газа больше, чем при комнатной температуре).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Признак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выделение газа.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Условие протекания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добавление растворителя. 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реакция замещения; протекает с изменением степени окисления, межмолекулярная; гетерогенная, необратимая реакция.</a:t>
            </a:r>
          </a:p>
          <a:p>
            <a:pPr indent="4429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Вывод: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нагревании скорость реакции увеличилась. </a:t>
            </a:r>
          </a:p>
        </p:txBody>
      </p:sp>
      <p:pic>
        <p:nvPicPr>
          <p:cNvPr id="21506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65"/>
          <a:stretch/>
        </p:blipFill>
        <p:spPr bwMode="auto">
          <a:xfrm>
            <a:off x="3059832" y="4459883"/>
            <a:ext cx="4572000" cy="23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Картинки по запросу металлы и ... кисло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7" t="2638" r="1802" b="25320"/>
          <a:stretch/>
        </p:blipFill>
        <p:spPr bwMode="auto">
          <a:xfrm>
            <a:off x="183059" y="228600"/>
            <a:ext cx="8691098" cy="305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металлы и ... кис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1224"/>
            <a:ext cx="2966963" cy="217510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68" t="18232" r="48526" b="37273"/>
          <a:stretch/>
        </p:blipFill>
        <p:spPr bwMode="auto">
          <a:xfrm>
            <a:off x="3915910" y="4300538"/>
            <a:ext cx="3536410" cy="251283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3140968"/>
            <a:ext cx="4640859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                б                в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кислотами: а – алюминий; 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18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 – цинк; в – никель 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180DA3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60032" y="3285628"/>
            <a:ext cx="428400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Взаимодействие металлов с соляной кислотой</a:t>
            </a:r>
          </a:p>
        </p:txBody>
      </p:sp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692696"/>
            <a:ext cx="885698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dirty="0"/>
              <a:t>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1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процессе  химической реакции  2NO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2NO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оксида азота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за 10 сек уменьшилась от 0,5 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0,3 моль/дм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Определить среднюю скорость этой реакции, измеренную по кислороду.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4786" y="44624"/>
            <a:ext cx="701826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Практическая работа № 6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08" y="3999964"/>
            <a:ext cx="2148235" cy="27414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7516009"/>
              </p:ext>
            </p:extLst>
          </p:nvPr>
        </p:nvGraphicFramePr>
        <p:xfrm>
          <a:off x="119507" y="2708920"/>
          <a:ext cx="8754649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08477"/>
                <a:gridCol w="4446172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Дано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Решение 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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=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 с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2NO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(г)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+ 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2(г) 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= 2NO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2(г)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(NO) = 0,5 моль/дм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(NO) = 0,3 моль/дм</a:t>
                      </a:r>
                      <a:r>
                        <a:rPr lang="ru-RU" sz="2800" b="1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</a:t>
                      </a:r>
                      <a:r>
                        <a:rPr lang="en-US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 = ?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12520580"/>
              </p:ext>
            </p:extLst>
          </p:nvPr>
        </p:nvGraphicFramePr>
        <p:xfrm>
          <a:off x="5004048" y="3717032"/>
          <a:ext cx="2885070" cy="1033167"/>
        </p:xfrm>
        <a:graphic>
          <a:graphicData uri="http://schemas.openxmlformats.org/presentationml/2006/ole">
            <p:oleObj spid="_x0000_s23635" name="Формула" r:id="rId7" imgW="1180588" imgH="418918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6024" y="260648"/>
            <a:ext cx="8748464" cy="560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800" b="1" kern="10" dirty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Скорость химических реакций</a:t>
            </a:r>
            <a:endParaRPr lang="ru-RU" sz="3800" b="1" dirty="0">
              <a:ln w="381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980728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Механизм 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реакций изучает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химическая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кинетика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u="sng" dirty="0">
                <a:latin typeface="Arial" pitchFamily="34" charset="0"/>
                <a:cs typeface="Arial" pitchFamily="34" charset="0"/>
              </a:rPr>
              <a:t>Средняя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 гомогенной химической реакции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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определяется изменением количества какого-либо из веществ, участвующих в реакции, в единицу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времени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 единице объема (или изменением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концентрации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какого-либо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за единицу времени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75582850"/>
              </p:ext>
            </p:extLst>
          </p:nvPr>
        </p:nvGraphicFramePr>
        <p:xfrm>
          <a:off x="2987824" y="4581128"/>
          <a:ext cx="2368135" cy="923553"/>
        </p:xfrm>
        <a:graphic>
          <a:graphicData uri="http://schemas.openxmlformats.org/presentationml/2006/ole">
            <p:oleObj spid="_x0000_s3289" name="Формула" r:id="rId5" imgW="1079500" imgH="419100" progId="">
              <p:embed/>
            </p:oleObj>
          </a:graphicData>
        </a:graphic>
      </p:graphicFrame>
      <p:pic>
        <p:nvPicPr>
          <p:cNvPr id="18" name="Picture 8" descr="collis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3816" y="4646623"/>
            <a:ext cx="1460500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8" name="Picture 56" descr="D:\диск D\01.03.16-домашние документы\Лаб. раб YES\Виртуальные лабораторные YES\Анимашки и картинки\Химия-картинки\химия-анимашки\07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22168"/>
            <a:ext cx="7429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реакции, измеренную по NO можно определить следующим образом: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98640333"/>
              </p:ext>
            </p:extLst>
          </p:nvPr>
        </p:nvGraphicFramePr>
        <p:xfrm>
          <a:off x="2123728" y="1102654"/>
          <a:ext cx="4612748" cy="792088"/>
        </p:xfrm>
        <a:graphic>
          <a:graphicData uri="http://schemas.openxmlformats.org/presentationml/2006/ole">
            <p:oleObj spid="_x0000_s24729" name="Формула" r:id="rId5" imgW="2362200" imgH="39370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958809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 процессе этой реакции 0,2 моль NO прореагировало с 0,1 молем кислорода. Следовательно, средняя скорость этой реакции, измеренная по кислороду, составит: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25088504"/>
              </p:ext>
            </p:extLst>
          </p:nvPr>
        </p:nvGraphicFramePr>
        <p:xfrm>
          <a:off x="2949149" y="3585555"/>
          <a:ext cx="3495059" cy="923565"/>
        </p:xfrm>
        <a:graphic>
          <a:graphicData uri="http://schemas.openxmlformats.org/presentationml/2006/ole">
            <p:oleObj spid="_x0000_s24730" name="Формула" r:id="rId6" imgW="1536033" imgH="393529" progId="">
              <p:embed/>
            </p:oleObj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08" y="3632400"/>
            <a:ext cx="2436268" cy="31089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19" y="332656"/>
            <a:ext cx="862263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Задача 2.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 сколько раз изменится скорость прямой реакции А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+2В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АВ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2(г)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при увеличении  давления в 2 раза?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5536357"/>
              </p:ext>
            </p:extLst>
          </p:nvPr>
        </p:nvGraphicFramePr>
        <p:xfrm>
          <a:off x="251519" y="2060848"/>
          <a:ext cx="8784977" cy="2484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7366"/>
                <a:gridCol w="7097611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Дано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0215" algn="ctr"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Решение</a:t>
                      </a:r>
                      <a:endParaRPr lang="ru-RU" sz="2800" b="1" i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 = 2P</a:t>
                      </a:r>
                      <a:r>
                        <a:rPr lang="ru-RU" sz="2800" b="1" baseline="-25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442913" algn="just">
                        <a:spcAft>
                          <a:spcPts val="0"/>
                        </a:spcAft>
                      </a:pPr>
                      <a:r>
                        <a:rPr lang="ru-RU" sz="27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Закон действия масс</a:t>
                      </a:r>
                      <a:r>
                        <a:rPr lang="ru-RU" sz="27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скорость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элементарной реакции </a:t>
                      </a:r>
                      <a:r>
                        <a:rPr lang="ru-RU" sz="2700" b="1" u="non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пропорциональ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-на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произведению концентраций </a:t>
                      </a:r>
                      <a:r>
                        <a:rPr lang="ru-RU" sz="2700" b="1" u="none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реаги-рующих</a:t>
                      </a:r>
                      <a:r>
                        <a:rPr lang="ru-RU" sz="2700" b="1" u="non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700" b="1" u="non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веществ в степенях, равных стехиометрическим коэффициентам</a:t>
                      </a:r>
                      <a:r>
                        <a:rPr lang="ru-RU" sz="27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</a:t>
                      </a:r>
                      <a:endParaRPr lang="ru-RU" sz="27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95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86719184"/>
              </p:ext>
            </p:extLst>
          </p:nvPr>
        </p:nvGraphicFramePr>
        <p:xfrm>
          <a:off x="539552" y="2924944"/>
          <a:ext cx="1099940" cy="1039943"/>
        </p:xfrm>
        <a:graphic>
          <a:graphicData uri="http://schemas.openxmlformats.org/presentationml/2006/ole">
            <p:oleObj spid="_x0000_s25677" name="Формула" r:id="rId5" imgW="444307" imgH="43161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3283" y="44624"/>
            <a:ext cx="891122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Для одностадийной обратимой реакции, протекающую в гомогенной среде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+2В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(г)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</a:t>
            </a:r>
            <a:r>
              <a:rPr lang="ru-RU" sz="28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АВ</a:t>
            </a:r>
            <a:r>
              <a:rPr lang="ru-RU" sz="2800" b="1" baseline="-25000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2(г)</a:t>
            </a:r>
            <a:endParaRPr lang="ru-RU" sz="2800" b="1" dirty="0">
              <a:solidFill>
                <a:srgbClr val="18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взаимодействия веществ согласно закону действия масс выразится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соотноше-нием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21" t="52349" r="41262" b="41402"/>
          <a:stretch/>
        </p:blipFill>
        <p:spPr bwMode="auto">
          <a:xfrm>
            <a:off x="3491880" y="1844824"/>
            <a:ext cx="2520280" cy="61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 descr="C:\Users\ikuzmina\Desktop\01.03.16\Химия\Химия-картинки\Реакции\анимашки\atom_volcano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0500"/>
            <a:ext cx="1905000" cy="28575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116769" y="6237312"/>
            <a:ext cx="358463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2(г)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+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2Н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2(г)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</a:t>
            </a:r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600" b="1" dirty="0" smtClean="0">
                <a:ln w="11430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</a:t>
            </a:r>
            <a:r>
              <a:rPr lang="ru-RU" sz="2600" b="1" baseline="-25000" dirty="0" smtClean="0">
                <a:ln w="11430">
                  <a:solidFill>
                    <a:srgbClr val="180DA3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(г)</a:t>
            </a:r>
            <a:endParaRPr lang="ru-RU" sz="2600" b="1" dirty="0">
              <a:ln w="11430">
                <a:solidFill>
                  <a:srgbClr val="180DA3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5540" y="2492896"/>
            <a:ext cx="8868948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коэффициент пропорциональности –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константа скорости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прямой реакции,</a:t>
            </a:r>
          </a:p>
          <a:p>
            <a:pPr marL="900113" indent="-357188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[А] и [В] – равновесные молярные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концентрации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и В.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19" t="52349" r="49290" b="42516"/>
          <a:stretch/>
        </p:blipFill>
        <p:spPr bwMode="auto">
          <a:xfrm>
            <a:off x="612397" y="2204864"/>
            <a:ext cx="431211" cy="65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1" name="Picture 9" descr="Результаты поиска изображений для запроса &quot;электролиз воды... 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3717032"/>
            <a:ext cx="6008515" cy="2550227"/>
          </a:xfrm>
          <a:prstGeom prst="rect">
            <a:avLst/>
          </a:prstGeom>
          <a:noFill/>
        </p:spPr>
      </p:pic>
      <p:cxnSp>
        <p:nvCxnSpPr>
          <p:cNvPr id="21" name="Прямая со стрелкой 20"/>
          <p:cNvCxnSpPr/>
          <p:nvPr/>
        </p:nvCxnSpPr>
        <p:spPr>
          <a:xfrm>
            <a:off x="1763688" y="6741368"/>
            <a:ext cx="3456384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/>
          <a:srcRect l="19191" t="22700" r="17023" b="10101"/>
          <a:stretch>
            <a:fillRect/>
          </a:stretch>
        </p:blipFill>
        <p:spPr bwMode="auto">
          <a:xfrm>
            <a:off x="0" y="170574"/>
            <a:ext cx="9144000" cy="541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02" t="23387" r="31796" b="53428"/>
          <a:stretch/>
        </p:blipFill>
        <p:spPr bwMode="auto">
          <a:xfrm>
            <a:off x="1763688" y="332656"/>
            <a:ext cx="5651408" cy="21602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828836"/>
            <a:ext cx="8784976" cy="1609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в замкнутой системе при постоянной температуре при увеличении давления в 2 раза скорости прямой реакции увеличится в 8 раз.</a:t>
            </a:r>
          </a:p>
        </p:txBody>
      </p:sp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4016" y="281260"/>
            <a:ext cx="889248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3.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Окисление серы и его диоксида протекают по уравнениям: а) S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(к)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     б) 2SO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= 2SO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3(г)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Как изменяется скорость этих реакций, если объем каждой из систем уменьшить в 4 раза?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0429" t="24800" r="8657" b="12201"/>
          <a:stretch>
            <a:fillRect/>
          </a:stretch>
        </p:blipFill>
        <p:spPr bwMode="auto">
          <a:xfrm>
            <a:off x="265415" y="2132856"/>
            <a:ext cx="887858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5" descr="Результаты поиска изображений для запроса &quot;сера&quot;"/>
          <p:cNvPicPr>
            <a:picLocks noChangeAspect="1" noChangeArrowheads="1"/>
          </p:cNvPicPr>
          <p:nvPr/>
        </p:nvPicPr>
        <p:blipFill>
          <a:blip r:embed="rId5" cstate="print"/>
          <a:srcRect l="2554" t="10097" r="2567" b="13253"/>
          <a:stretch>
            <a:fillRect/>
          </a:stretch>
        </p:blipFill>
        <p:spPr bwMode="auto">
          <a:xfrm>
            <a:off x="3419872" y="5805264"/>
            <a:ext cx="1708790" cy="103535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8615" name="Picture 7" descr="Результаты поиска изображений для запроса &quot;сера&quot;"/>
          <p:cNvPicPr>
            <a:picLocks noChangeAspect="1" noChangeArrowheads="1"/>
          </p:cNvPicPr>
          <p:nvPr/>
        </p:nvPicPr>
        <p:blipFill>
          <a:blip r:embed="rId6" cstate="print"/>
          <a:srcRect l="14104" t="5906" r="4091" b="9931"/>
          <a:stretch>
            <a:fillRect/>
          </a:stretch>
        </p:blipFill>
        <p:spPr bwMode="auto">
          <a:xfrm>
            <a:off x="6156176" y="5584204"/>
            <a:ext cx="1296144" cy="127379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4" name="Прямоугольник 13"/>
          <p:cNvSpPr/>
          <p:nvPr/>
        </p:nvSpPr>
        <p:spPr>
          <a:xfrm>
            <a:off x="5076056" y="6021288"/>
            <a:ext cx="130035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Сера 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8952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l="38681" t="23750" r="34150" b="23750"/>
          <a:stretch>
            <a:fillRect/>
          </a:stretch>
        </p:blipFill>
        <p:spPr bwMode="auto">
          <a:xfrm>
            <a:off x="2411760" y="188640"/>
            <a:ext cx="4464496" cy="48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179512" y="5085184"/>
            <a:ext cx="84249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уменьшении объема в 4 раза концентрация кислорода увеличивается в 4 раза.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7504" y="293689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б) 2SO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 (г)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= 2SO</a:t>
            </a:r>
            <a:r>
              <a:rPr lang="ru-RU" sz="2800" b="1" baseline="-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3(г)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До сжатия реакционной системы скорость этой реакции: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2500" t="26900" r="9247" b="27950"/>
          <a:stretch>
            <a:fillRect/>
          </a:stretch>
        </p:blipFill>
        <p:spPr bwMode="auto">
          <a:xfrm>
            <a:off x="251520" y="1537349"/>
            <a:ext cx="8712968" cy="282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http://dic.academic.ru/pictures/wiki/files/79/Oleum_fuming.jpg"/>
          <p:cNvPicPr>
            <a:picLocks noChangeAspect="1" noChangeArrowheads="1"/>
          </p:cNvPicPr>
          <p:nvPr/>
        </p:nvPicPr>
        <p:blipFill>
          <a:blip r:embed="rId4" cstate="print"/>
          <a:srcRect l="24246" t="19397" r="22412" b="4229"/>
          <a:stretch>
            <a:fillRect/>
          </a:stretch>
        </p:blipFill>
        <p:spPr bwMode="auto">
          <a:xfrm>
            <a:off x="7020272" y="2780928"/>
            <a:ext cx="936104" cy="1787105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8149969" y="3814823"/>
            <a:ext cx="742511" cy="4062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-25400" algn="ctr">
              <a:lnSpc>
                <a:spcPct val="85000"/>
              </a:lnSpc>
              <a:spcAft>
                <a:spcPts val="0"/>
              </a:spcAft>
            </a:pPr>
            <a:r>
              <a:rPr lang="en-US" sz="2400" b="1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SO</a:t>
            </a:r>
            <a:r>
              <a:rPr lang="en-US" sz="2400" b="1" baseline="-2500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3</a:t>
            </a:r>
            <a:endParaRPr lang="ru-RU" sz="2400" b="1" baseline="-25000" dirty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44016" y="5013176"/>
          <a:ext cx="8316416" cy="12954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36104"/>
                <a:gridCol w="2016224"/>
                <a:gridCol w="3024336"/>
                <a:gridCol w="2339752"/>
              </a:tblGrid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ru-RU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(IV)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5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Газ с характерным резким запахом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2400" b="1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Бесцветный </a:t>
                      </a:r>
                      <a:endParaRPr lang="ru-RU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37377"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</a:t>
                      </a:r>
                      <a:r>
                        <a:rPr lang="en-US" sz="2500" b="1" baseline="-250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-2540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Оксид серы </a:t>
                      </a:r>
                      <a:r>
                        <a:rPr lang="en-US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(VI)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5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Маслянистая жидкость</a:t>
                      </a:r>
                      <a:endParaRPr lang="ru-RU" sz="25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indent="-25400" algn="ctr">
                        <a:lnSpc>
                          <a:spcPct val="85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Желтоватая прозрачная</a:t>
                      </a:r>
                      <a:endParaRPr lang="ru-RU" sz="23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4573" marR="2457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956376" y="4221088"/>
            <a:ext cx="864096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3366" t="38450" r="30016" b="27950"/>
          <a:stretch>
            <a:fillRect/>
          </a:stretch>
        </p:blipFill>
        <p:spPr bwMode="auto">
          <a:xfrm>
            <a:off x="989602" y="260648"/>
            <a:ext cx="669674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4005064"/>
            <a:ext cx="864096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уменьшении объема в 4 раза концентрация кислорода увеличивается в 64 раза.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8640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4.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Вычислить во сколько раз уменьшится скорость реакции, протекающей в газовой фазе, если понизить температуру от 120</a:t>
            </a:r>
            <a:r>
              <a:rPr lang="ru-RU" sz="28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до 80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Температурный коэффициент скорости реакции равен трем.</a:t>
            </a:r>
            <a:endParaRPr lang="ru-RU" sz="2800" b="1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1513" t="24800" r="8163" b="12201"/>
          <a:stretch>
            <a:fillRect/>
          </a:stretch>
        </p:blipFill>
        <p:spPr bwMode="auto">
          <a:xfrm>
            <a:off x="49897" y="2060848"/>
            <a:ext cx="8842583" cy="390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>
            <a:spLocks noGrp="1"/>
          </p:cNvSpPr>
          <p:nvPr>
            <p:ph idx="1"/>
          </p:nvPr>
        </p:nvSpPr>
        <p:spPr>
          <a:xfrm>
            <a:off x="142844" y="1124744"/>
            <a:ext cx="8858312" cy="3643314"/>
          </a:xfrm>
        </p:spPr>
        <p:txBody>
          <a:bodyPr>
            <a:normAutofit fontScale="92500" lnSpcReduction="20000"/>
          </a:bodyPr>
          <a:lstStyle/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изучении химических реакций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формальная химическая кинетика</a:t>
            </a:r>
            <a:r>
              <a:rPr lang="ru-RU" sz="29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основывается на двух основных положениях-постулатах</a:t>
            </a: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Первый </a:t>
            </a: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из них –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закон действующих масс</a:t>
            </a: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Скорость химической реакции пропорциональна концентрациям исходных веществ в степенях, равных стехиометрическим коэффициентам в уравнении химической реакции.</a:t>
            </a:r>
          </a:p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Запишем химическую реакцию в общем виде</a:t>
            </a:r>
          </a:p>
          <a:p>
            <a:pPr marL="0" indent="0" algn="ctr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           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или  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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А</a:t>
            </a:r>
            <a:r>
              <a:rPr lang="en-US" sz="29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</a:t>
            </a:r>
            <a:r>
              <a:rPr lang="en-US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ru-RU" sz="29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</a:t>
            </a:r>
            <a:r>
              <a:rPr lang="en-US" sz="29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9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900" b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542925" algn="just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 sz="2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соответствии с законом действующих масс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ru-RU" sz="24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88113"/>
            <a:ext cx="8928992" cy="964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35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Основные постулаты формальной химической кинетики</a:t>
            </a:r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90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63989729"/>
              </p:ext>
            </p:extLst>
          </p:nvPr>
        </p:nvGraphicFramePr>
        <p:xfrm>
          <a:off x="3667124" y="4631787"/>
          <a:ext cx="1912987" cy="716501"/>
        </p:xfrm>
        <a:graphic>
          <a:graphicData uri="http://schemas.openxmlformats.org/presentationml/2006/ole">
            <p:oleObj spid="_x0000_s1249" name="Формула" r:id="rId4" imgW="698197" imgH="253890" progId="">
              <p:embed/>
            </p:oleObj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78846" y="5429264"/>
            <a:ext cx="6517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где 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константа скорости реакции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9" descr="44R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35" y="4953000"/>
            <a:ext cx="10191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4841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8640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5.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Вычислить значение температурного коэффициента скорости реакции, если при повышении температуры на 30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скорость реакции возросла в 64 раза.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/>
          <a:srcRect l="11513" t="23750" r="8754" b="36351"/>
          <a:stretch>
            <a:fillRect/>
          </a:stretch>
        </p:blipFill>
        <p:spPr bwMode="auto">
          <a:xfrm>
            <a:off x="72008" y="2046589"/>
            <a:ext cx="9004282" cy="253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l="32775" t="44750" r="30016" b="41600"/>
          <a:stretch>
            <a:fillRect/>
          </a:stretch>
        </p:blipFill>
        <p:spPr bwMode="auto">
          <a:xfrm>
            <a:off x="2339752" y="4581128"/>
            <a:ext cx="52344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5496" y="5589240"/>
            <a:ext cx="856895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понижении температуры от 120</a:t>
            </a:r>
            <a:r>
              <a:rPr lang="ru-RU" sz="2800" b="1" baseline="300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до 80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скорость реакции уменьшится в 81 раз.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88640"/>
            <a:ext cx="864096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Задача 6.</a:t>
            </a:r>
            <a:r>
              <a:rPr lang="ru-RU" sz="28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при температуре 40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протекает за три минуты. Температурный коэффициент реакции равен трем. Через сколько секунд  завершится эта реакция при  60 </a:t>
            </a:r>
            <a:r>
              <a:rPr lang="ru-RU" sz="2800" b="1" baseline="300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?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 cstate="print"/>
          <a:srcRect l="10922" t="39500" r="8163" b="14301"/>
          <a:stretch>
            <a:fillRect/>
          </a:stretch>
        </p:blipFill>
        <p:spPr bwMode="auto">
          <a:xfrm>
            <a:off x="144016" y="2060848"/>
            <a:ext cx="8892480" cy="28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37597" t="69950" r="28147" b="12200"/>
          <a:stretch>
            <a:fillRect/>
          </a:stretch>
        </p:blipFill>
        <p:spPr bwMode="auto">
          <a:xfrm>
            <a:off x="3055596" y="3933056"/>
            <a:ext cx="54048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44016" y="5373216"/>
            <a:ext cx="846043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Ответ: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60 </a:t>
            </a:r>
            <a:r>
              <a:rPr lang="ru-RU" sz="2800" b="1" baseline="30000" dirty="0" err="1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реакция завершится за 20 секунд.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1166" y="1124744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marL="442913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АВ скорость обратной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Правило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Вант-Гоффа: при повышении температуры на каждые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скорость реакции увеличивается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 раз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 раз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ионной и сильно полярной связью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…. скоростями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соединения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малополяр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неполярной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связью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меньшими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 реагируют с одинаковыми скоростями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3) б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Катализатор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изменяющее 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но 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остающееся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химически неизменным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-кой реакции,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химически изменяющееся</a:t>
            </a:r>
          </a:p>
          <a:p>
            <a:pPr marL="628650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384099"/>
            <a:ext cx="8552991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присутствии катализатора реакция проходит через следующие стадии: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 + К = АК;             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АК + В = АВ + 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гомогенном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гетерогенном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… катализе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согласно адсорбционной теории катализа реагирующие вещества адсорбируются на поверхности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катали-затора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гетерогенном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гомогенном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5693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9. Принцип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Шателье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если на систему, находящуюся в равновесии, оказывается внешнее воздействие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(изменяется …),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давление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температура,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концентрация реагирующих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веществ,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давление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+N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повышение температуры приведет с смещению равновесия  в сторону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прямой реакции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обратной реакции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653237"/>
            <a:ext cx="903649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1. Закон действующих масс: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элемен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-тарной реакции… </a:t>
            </a:r>
          </a:p>
          <a:p>
            <a:pPr marL="628650" indent="-271463" algn="just" defTabSz="80010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кон-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степенях…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сумме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разности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концентраций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реагирующих веществ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степенях ...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628650" indent="-27146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пропорциональна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кон-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центраций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продуктов реакции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степенях…</a:t>
            </a:r>
          </a:p>
          <a:p>
            <a:pPr indent="450000" algn="just">
              <a:lnSpc>
                <a:spcPct val="80000"/>
              </a:lnSpc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действующих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масс: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в степенях, равных стехиометрическим 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613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88640"/>
            <a:ext cx="8928992" cy="664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2. Для реакции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АВ скорость прямой реакции равна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…</a:t>
            </a: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][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 smtClean="0"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пр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0000"/>
              </a:lnSpc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b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обратной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равна …</a:t>
            </a: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[В]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b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][В]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el-GR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[АВ]</a:t>
            </a:r>
            <a:r>
              <a:rPr lang="en-US" sz="28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4) </a:t>
            </a:r>
            <a:r>
              <a:rPr lang="el-GR" sz="2800" b="1" dirty="0" smtClean="0">
                <a:latin typeface="Arial" pitchFamily="34" charset="0"/>
                <a:cs typeface="Arial" pitchFamily="34" charset="0"/>
              </a:rPr>
              <a:t>ω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ru-RU" sz="2800" b="1" baseline="-25000" dirty="0" err="1" smtClean="0">
                <a:latin typeface="Arial" pitchFamily="34" charset="0"/>
                <a:cs typeface="Arial" pitchFamily="34" charset="0"/>
              </a:rPr>
              <a:t>обр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[АВ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]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Закон действующих масс: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скорость элементарной реакции пропорциональна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произведению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концентраций реагирующих веществ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степенях, равных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стехиометрическим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коэффициентам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2747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4624"/>
            <a:ext cx="8786874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0000" algn="just">
              <a:lnSpc>
                <a:spcPct val="80000"/>
              </a:lnSpc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Физический смысл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константы скорости реакции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состоит в том, что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она равна скорости химической реакции при концентрациях исходных веществ, равных единице.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Константа скорости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зависит от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концентрации реагирующих веществ. Если реакция протекает при постоянной температуре и других постоянных условиях, то константа скорости может служить критерием характеризующим реакцию, постоянным </a:t>
            </a:r>
            <a:r>
              <a:rPr lang="ru-RU" sz="2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во времени.</a:t>
            </a:r>
            <a:r>
              <a:rPr lang="ru-RU" sz="28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Скорость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ходе процесса постоянно изменяется и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не может служить для его характеристики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lvl="0" indent="54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Нужно отметить, что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закон действующих масс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справедлив только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для элементарных химических реакций.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7748" name="Picture 4" descr="C:\24.08.11\Лаб. раб YES\Виртуальные лабораторные YES\Анимашки и картинки\Химия\Реакции\f94e7c6322d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362599"/>
            <a:ext cx="1905000" cy="1495425"/>
          </a:xfrm>
          <a:prstGeom prst="rect">
            <a:avLst/>
          </a:prstGeom>
          <a:noFill/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6649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4. Правило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Вант-Гоффа: при повышении температуры на каждые 10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скорость реакции увеличивается 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1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4 раза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– 4 раза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 раз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2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 раз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Вещества с ионной и сильно полярной связью взаимодействуют друг с другом 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…. скоростями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чем соединения с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малополяр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-ной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неполярной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связью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меньшими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вещества реагируют с одинаковыми скоростями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б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ru-RU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льшими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929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188640"/>
            <a:ext cx="8552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Катализатор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вещество…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не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изменяющее скорость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реакции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800100" indent="-357188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-кой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 в результате реакции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остающееся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химически неизменным</a:t>
            </a:r>
          </a:p>
          <a:p>
            <a:pPr marL="800100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сильно изменяющее скорость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химичес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-кой реакции,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реакции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химически изменяющееся</a:t>
            </a:r>
          </a:p>
          <a:p>
            <a:pPr marL="628650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3172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1166" y="384099"/>
            <a:ext cx="8552991" cy="534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0" indent="-442913" algn="just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присутствии катализатора реакция проходит через следующие стадии: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 + К = АК;              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АК + В = АВ + К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гомогенном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2) гетерогенном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катализе 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57188" indent="-357188" algn="just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8.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При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… катализе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 pitchFamily="18" charset="2"/>
              </a:rPr>
              <a:t>согласно адсорбционной теории катализа реагирующие вещества адсорбируются на поверхности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катали-затора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гетерогенном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2) гомогенном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985838" indent="-542925" algn="just"/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72083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88640"/>
            <a:ext cx="8928992" cy="648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9. Принцип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Шателье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если на систему, находящуюся в равновесии, оказывается внешнее воздействие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(изменяется …),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 давление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температура, 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концентрация реагирующих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веществ,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давление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температура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освещение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357188" indent="-357188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10.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реакции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3Н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+N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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2NH</a:t>
            </a:r>
            <a:r>
              <a:rPr lang="ru-RU" sz="2800" b="1" baseline="-30000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+Q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повышение температуры приведет с смещению равновесия  в сторону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1) прямой реакции </a:t>
            </a:r>
            <a:endParaRPr lang="ru-RU" sz="2800" b="1" baseline="30000" dirty="0">
              <a:latin typeface="Arial" pitchFamily="34" charset="0"/>
              <a:cs typeface="Arial" pitchFamily="34" charset="0"/>
            </a:endParaRPr>
          </a:p>
          <a:p>
            <a:pPr marL="985838" indent="-542925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2) 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обратной реакции</a:t>
            </a:r>
            <a:endParaRPr lang="ru-RU" sz="28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Принцип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Ле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Шателье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7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если на систему, находящуюся в равновесии, оказывается внешнее воздействие (изменяется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давление, температура, концентрация реагирующих  веществ</a:t>
            </a:r>
            <a:r>
              <a:rPr lang="ru-RU" sz="2700" b="1" dirty="0">
                <a:solidFill>
                  <a:srgbClr val="18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), то в системе происходят процессы, направленные на уменьшение внешнего воздействия.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62096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6378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85794"/>
            <a:ext cx="885831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Химия: учебник для 10 (11) класса общеобразовательных учреждений Углублённый уровень / И. И.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5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440 с.: ил. – (ФГОС. Инновационная школа).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978-5-00007-544-9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/Кинетика</a:t>
            </a: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Химическая_кинетика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Скорость_химической_реакции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www.hemi.nsu.ru/ucheb214.htm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http://www.chem.msu.su/rus/teaching/Kinetics-online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63538" indent="-363538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https://sites.google.com/site/himulacom/zvonok-na-urok/9-klass---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vtoroj-god-obucenia/urok-no23-ponatie-o-skorosti-himiceskoj-reakcii-katalizatory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1438" y="1017813"/>
            <a:ext cx="9001156" cy="5651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interneturok.ru/chemistry/9-klass/bhimicheskaya-svyaz-elektroliticheskaya-dissociaciyab/skorost-himicheskih-reaktsiy-osnovnoy-urok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s-konda.ru/exam/chemistry_9-30.htm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www.google.ru/search?q=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скорость+химических+реакций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</a:t>
            </a:r>
            <a:r>
              <a:rPr lang="ru-RU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Химическое_равновесие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www.hemi.nsu.ru/ucheb217.htm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files.school-collection.edu.ru/dlrstore/bd0d808e-db78-f3d2-e3b2-5388709d7222/1011619A.htm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alhimikov.net/reaktion/Page-1.html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orgchem.ru/chem1/P6_14.htm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prosto-o-slognom.ru/chimia/20_chim_ravnovesie.html</a:t>
            </a:r>
            <a:endParaRPr lang="ru-RU" sz="25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lnSpc>
                <a:spcPct val="85000"/>
              </a:lnSpc>
              <a:buFont typeface="+mj-lt"/>
              <a:buAutoNum type="arabicPeriod" startAt="12"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en-US" sz="25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www.google.ru/search?q=</a:t>
            </a:r>
            <a:r>
              <a:rPr lang="ru-RU" sz="25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химическое+равновесие</a:t>
            </a:r>
            <a:endParaRPr lang="ru-RU" sz="25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285728"/>
            <a:ext cx="8858312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Второй   постулат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химической   кинетики – </a:t>
            </a:r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закон  независимости протекания химических реакции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540000" algn="just" eaLnBrk="1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случае сложной химической реакции все элементарные химические реакции, которыми реализуется реальная химическая реакция, протекают независимо друг от друга, и скорость одной из них никак не влияет на скорости остальных (так как будто в реакционном сосуде протекает только одна элементарная химическая реакция).</a:t>
            </a: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316" name="Picture 4" descr="D:\диск D\01.03.16-домашние документы\Виртуальные лекции 2015\Химия\Реакции-1\анимашки\voltaiccell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064149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диск D\01.03.16-домашние документы\Лаб. раб YES\Виртуальные лабораторные YES\Анимашки и картинки\Химия-картинки\Реакции\анимашки\Chemistry-animated-02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414" y="5221311"/>
            <a:ext cx="45148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98441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30999"/>
            <a:ext cx="304800" cy="304800"/>
          </a:xfrm>
          <a:prstGeom prst="rect">
            <a:avLst/>
          </a:prstGeom>
        </p:spPr>
      </p:pic>
      <p:pic>
        <p:nvPicPr>
          <p:cNvPr id="14349" name="Picture 13" descr="D:\диск D\01.03.16-домашние документы\Лаб. раб YES\Виртуальные лабораторные YES\Анимашки и картинки\Химия-картинки\Реакции\анимашки\КАРБОН~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25" y="44624"/>
            <a:ext cx="22479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93330" y="44624"/>
            <a:ext cx="8559190" cy="889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Зависимость скорости реакции от различных факторов </a:t>
            </a:r>
            <a:endParaRPr lang="ru-RU" sz="32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42844" y="1103482"/>
            <a:ext cx="8858312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>
              <a:lnSpc>
                <a:spcPct val="80000"/>
              </a:lnSpc>
            </a:pP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Скорость реакции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зависит от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многих факторов. </a:t>
            </a:r>
            <a:r>
              <a:rPr lang="ru-RU" sz="25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нее влияют</a:t>
            </a: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природа и концентрация реагентов, давление (для реакций с участием газов), температура, катализатор, примеси и их концентрации, степень измельчения (в реакциях с участием твердых веществ), среда (для реакций в растворах), форма сосуда (в цепных реакциях), интенсивность света (в фотохимических реакциях), потенциал электродов (в электрохимических реакциях), мощность дозы излучения (в радиационно-химических процессах). Лишь некоторые из факторов, действующие на скорость реакции, одновременно оказывают влияние на химическое равновесие.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  <a:p>
            <a:pPr lvl="0" indent="450000" algn="just" eaLnBrk="0" hangingPunct="0">
              <a:lnSpc>
                <a:spcPct val="80000"/>
              </a:lnSpc>
            </a:pPr>
            <a:r>
              <a:rPr lang="ru-RU" sz="2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Основными параметрами, которые приходится учитывать при изучении кинетики процессов, являются концентрации (давления) реагентов, температура и действие катализатора.</a:t>
            </a:r>
            <a:endParaRPr lang="ru-RU" sz="25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1108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20290</TotalTime>
  <Words>4560</Words>
  <Application>Microsoft Office PowerPoint</Application>
  <PresentationFormat>Экран (4:3)</PresentationFormat>
  <Paragraphs>387</Paragraphs>
  <Slides>77</Slides>
  <Notes>3</Notes>
  <HiddenSlides>0</HiddenSlides>
  <MMClips>22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77</vt:i4>
      </vt:variant>
    </vt:vector>
  </HeadingPairs>
  <TitlesOfParts>
    <vt:vector size="80" baseType="lpstr">
      <vt:lpstr>Трек</vt:lpstr>
      <vt:lpstr>Формула</vt:lpstr>
      <vt:lpstr>Уравнение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ikuzmina</cp:lastModifiedBy>
  <cp:revision>2251</cp:revision>
  <dcterms:created xsi:type="dcterms:W3CDTF">2009-11-04T17:47:55Z</dcterms:created>
  <dcterms:modified xsi:type="dcterms:W3CDTF">2021-04-05T11:34:10Z</dcterms:modified>
</cp:coreProperties>
</file>