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7"/>
  </p:notesMasterIdLst>
  <p:sldIdLst>
    <p:sldId id="1124" r:id="rId2"/>
    <p:sldId id="1081" r:id="rId3"/>
    <p:sldId id="464" r:id="rId4"/>
    <p:sldId id="295" r:id="rId5"/>
    <p:sldId id="1009" r:id="rId6"/>
    <p:sldId id="1005" r:id="rId7"/>
    <p:sldId id="1086" r:id="rId8"/>
    <p:sldId id="1087" r:id="rId9"/>
    <p:sldId id="1089" r:id="rId10"/>
    <p:sldId id="1091" r:id="rId11"/>
    <p:sldId id="1019" r:id="rId12"/>
    <p:sldId id="1010" r:id="rId13"/>
    <p:sldId id="1014" r:id="rId14"/>
    <p:sldId id="1020" r:id="rId15"/>
    <p:sldId id="1021" r:id="rId16"/>
    <p:sldId id="1114" r:id="rId17"/>
    <p:sldId id="1120" r:id="rId18"/>
    <p:sldId id="1115" r:id="rId19"/>
    <p:sldId id="1117" r:id="rId20"/>
    <p:sldId id="1118" r:id="rId21"/>
    <p:sldId id="1121" r:id="rId22"/>
    <p:sldId id="1116" r:id="rId23"/>
    <p:sldId id="1119" r:id="rId24"/>
    <p:sldId id="1011" r:id="rId25"/>
    <p:sldId id="1027" r:id="rId26"/>
    <p:sldId id="1023" r:id="rId27"/>
    <p:sldId id="1110" r:id="rId28"/>
    <p:sldId id="1022" r:id="rId29"/>
    <p:sldId id="1012" r:id="rId30"/>
    <p:sldId id="1016" r:id="rId31"/>
    <p:sldId id="1066" r:id="rId32"/>
    <p:sldId id="1028" r:id="rId33"/>
    <p:sldId id="1015" r:id="rId34"/>
    <p:sldId id="1090" r:id="rId35"/>
    <p:sldId id="1030" r:id="rId36"/>
    <p:sldId id="1025" r:id="rId37"/>
    <p:sldId id="1054" r:id="rId38"/>
    <p:sldId id="1076" r:id="rId39"/>
    <p:sldId id="1077" r:id="rId40"/>
    <p:sldId id="1067" r:id="rId41"/>
    <p:sldId id="1075" r:id="rId42"/>
    <p:sldId id="1092" r:id="rId43"/>
    <p:sldId id="1079" r:id="rId44"/>
    <p:sldId id="1013" r:id="rId45"/>
    <p:sldId id="1080" r:id="rId46"/>
    <p:sldId id="1112" r:id="rId47"/>
    <p:sldId id="1113" r:id="rId48"/>
    <p:sldId id="1111" r:id="rId49"/>
    <p:sldId id="1065" r:id="rId50"/>
    <p:sldId id="1078" r:id="rId51"/>
    <p:sldId id="1088" r:id="rId52"/>
    <p:sldId id="1068" r:id="rId53"/>
    <p:sldId id="1108" r:id="rId54"/>
    <p:sldId id="1094" r:id="rId55"/>
    <p:sldId id="1095" r:id="rId56"/>
    <p:sldId id="1104" r:id="rId57"/>
    <p:sldId id="1105" r:id="rId58"/>
    <p:sldId id="1106" r:id="rId59"/>
    <p:sldId id="1107" r:id="rId60"/>
    <p:sldId id="1125" r:id="rId61"/>
    <p:sldId id="1083" r:id="rId62"/>
    <p:sldId id="1109" r:id="rId63"/>
    <p:sldId id="1122" r:id="rId64"/>
    <p:sldId id="1123" r:id="rId65"/>
    <p:sldId id="991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644"/>
    <a:srgbClr val="3366FF"/>
    <a:srgbClr val="87871D"/>
    <a:srgbClr val="CC00CC"/>
    <a:srgbClr val="B9EDFF"/>
    <a:srgbClr val="A3E7FF"/>
    <a:srgbClr val="005DA2"/>
    <a:srgbClr val="4B5834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5700" autoAdjust="0"/>
  </p:normalViewPr>
  <p:slideViewPr>
    <p:cSldViewPr>
      <p:cViewPr varScale="1">
        <p:scale>
          <a:sx n="66" d="100"/>
          <a:sy n="66" d="100"/>
        </p:scale>
        <p:origin x="-13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392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" Target="slide4.xml"/><Relationship Id="rId7" Type="http://schemas.openxmlformats.org/officeDocument/2006/relationships/image" Target="../media/image2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microsoft.com/office/2007/relationships/hdphoto" Target="../media/hdphoto6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" Target="slide4.xml"/><Relationship Id="rId7" Type="http://schemas.openxmlformats.org/officeDocument/2006/relationships/image" Target="../media/image2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microsoft.com/office/2007/relationships/hdphoto" Target="../media/hdphoto15.wdp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.gif"/><Relationship Id="rId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4.xml"/><Relationship Id="rId3" Type="http://schemas.openxmlformats.org/officeDocument/2006/relationships/image" Target="../media/image6.gif"/><Relationship Id="rId7" Type="http://schemas.openxmlformats.org/officeDocument/2006/relationships/slide" Target="slide8.xml"/><Relationship Id="rId12" Type="http://schemas.openxmlformats.org/officeDocument/2006/relationships/slide" Target="slide6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54.xml"/><Relationship Id="rId5" Type="http://schemas.openxmlformats.org/officeDocument/2006/relationships/slide" Target="slide5.xml"/><Relationship Id="rId10" Type="http://schemas.openxmlformats.org/officeDocument/2006/relationships/slide" Target="slide37.xml"/><Relationship Id="rId4" Type="http://schemas.openxmlformats.org/officeDocument/2006/relationships/slide" Target="slide3.xml"/><Relationship Id="rId9" Type="http://schemas.openxmlformats.org/officeDocument/2006/relationships/slide" Target="slide3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slide" Target="slide4.xml"/><Relationship Id="rId7" Type="http://schemas.microsoft.com/office/2007/relationships/hdphoto" Target="../media/hdphoto18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microsoft.com/office/2007/relationships/hdphoto" Target="../media/hdphoto17.wdp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slide" Target="slide4.xml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microsoft.com/office/2007/relationships/hdphoto" Target="../media/hdphoto23.wdp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7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24.wdp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581357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980775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2389" y="1844824"/>
            <a:ext cx="9112277" cy="6340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4400" b="1" kern="10" dirty="0" err="1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Алканы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235" y="779267"/>
            <a:ext cx="9112277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«Химия»</a:t>
            </a:r>
          </a:p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Органическая химия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3005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4167"/>
          <a:stretch>
            <a:fillRect/>
          </a:stretch>
        </p:blipFill>
        <p:spPr bwMode="auto">
          <a:xfrm>
            <a:off x="2071670" y="3500438"/>
            <a:ext cx="5795920" cy="328612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8786874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Энантиомеры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пространственные изомеры, молекулы которых относятся друг к другу,   как несимметричный предмет к своему зеркальному изображению.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Антиподы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оптические 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энантиомеры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Конформации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пространственные формы молекулы, возникающие при внутренних вращениях атомов или атомных групп вокруг простых связей, изгиба связей и других деформаций, не изменяющих конфигурацию молекулы.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071546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широко распространены в природе, это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важные компоненты нефти, природных и попутных газов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Содержание их в нефти отечественного происхождения колеблется от 30 до 89 %.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883927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Источники и способы получения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115717" name="Picture 5" descr="D:\23.05.13-домашние документы\Нефть 2011-2012-2013\Нефть\Образцы нефти\0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20" y="3357562"/>
            <a:ext cx="5572114" cy="3283833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5718" name="Picture 6" descr="D:\23.05.13-домашние документы\Нефть 2011-2012-2013\Нефть\Образцы нефти\1294827378_156324759_1----099-007-22-72.jpg"/>
          <p:cNvPicPr>
            <a:picLocks noChangeAspect="1" noChangeArrowheads="1"/>
          </p:cNvPicPr>
          <p:nvPr/>
        </p:nvPicPr>
        <p:blipFill>
          <a:blip r:embed="rId6" cstate="print"/>
          <a:srcRect l="6800" t="6823" r="20000"/>
          <a:stretch>
            <a:fillRect/>
          </a:stretch>
        </p:blipFill>
        <p:spPr bwMode="auto">
          <a:xfrm>
            <a:off x="6357950" y="2714620"/>
            <a:ext cx="2168895" cy="207170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80811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Низшие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главным образом метан, этан, пропан, – основные компоненты природных газов, причем доля метана достигает 97–98 %. </a:t>
            </a:r>
          </a:p>
        </p:txBody>
      </p:sp>
      <p:pic>
        <p:nvPicPr>
          <p:cNvPr id="90116" name="Picture 4" descr="D:\23.05.13-домашние документы\Лаб. раб YES\Виртуальные лабораторные YES\Анимашки и картинки\Воздух, газ, дым и др\Газ\23437-5328762.gif"/>
          <p:cNvPicPr>
            <a:picLocks noChangeAspect="1" noChangeArrowheads="1"/>
          </p:cNvPicPr>
          <p:nvPr/>
        </p:nvPicPr>
        <p:blipFill>
          <a:blip r:embed="rId4" cstate="print"/>
          <a:srcRect l="16192" t="35649" r="48520"/>
          <a:stretch>
            <a:fillRect/>
          </a:stretch>
        </p:blipFill>
        <p:spPr bwMode="auto">
          <a:xfrm>
            <a:off x="7715272" y="1571612"/>
            <a:ext cx="1143008" cy="2857520"/>
          </a:xfrm>
          <a:prstGeom prst="rect">
            <a:avLst/>
          </a:prstGeom>
          <a:noFill/>
        </p:spPr>
      </p:pic>
      <p:pic>
        <p:nvPicPr>
          <p:cNvPr id="90121" name="Picture 9" descr="D:\23.05.13-домашние документы\Лаб. раб YES\Виртуальные лабораторные YES\Анимашки и картинки\Люди\Домашнее хозяйство, еда,\жарю 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4643446"/>
            <a:ext cx="1238250" cy="1238250"/>
          </a:xfrm>
          <a:prstGeom prst="rect">
            <a:avLst/>
          </a:prstGeom>
          <a:noFill/>
        </p:spPr>
      </p:pic>
      <p:pic>
        <p:nvPicPr>
          <p:cNvPr id="90122" name="Picture 10" descr="D:\23.05.13-домашние документы\Виртуальные лекции 2015\Органическая химия\алканы\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1785926"/>
            <a:ext cx="3800479" cy="204556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2" descr="D:\23.05.13-домашние документы\Лаб. раб YES\Виртуальные лабораторные YES\Анимашки и картинки\Воздух, газ, дым и др\Газ\Компания Итера увеличила добычу газа в 2010 году на 59,4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64551"/>
            <a:ext cx="3452794" cy="3393449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0123" name="Picture 11" descr="D:\23.05.13-домашние документы\Виртуальные лекции 2015\Органическая химия\алканы\47kg propane-450x450.jpg"/>
          <p:cNvPicPr>
            <a:picLocks noChangeAspect="1" noChangeArrowheads="1"/>
          </p:cNvPicPr>
          <p:nvPr/>
        </p:nvPicPr>
        <p:blipFill>
          <a:blip r:embed="rId8" cstate="print"/>
          <a:srcRect l="35000" t="3333" r="36667" b="3333"/>
          <a:stretch>
            <a:fillRect/>
          </a:stretch>
        </p:blipFill>
        <p:spPr bwMode="auto">
          <a:xfrm>
            <a:off x="6500826" y="2071678"/>
            <a:ext cx="1214446" cy="400052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000496" y="4143380"/>
          <a:ext cx="3122823" cy="194394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84008"/>
                <a:gridCol w="1638815"/>
              </a:tblGrid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5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12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пент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" descr="D:\23.05.13-домашние документы\Виртуальные лекции 2015\Органическая химия\алканы\file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21500" r="66072" b="6500"/>
          <a:stretch>
            <a:fillRect/>
          </a:stretch>
        </p:blipFill>
        <p:spPr bwMode="auto">
          <a:xfrm>
            <a:off x="71406" y="2885239"/>
            <a:ext cx="2573779" cy="390134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1" descr="D:\23.05.13-домашние документы\Нефть 2011-2012-2013\Нефть\Использование и производство нефти и газа\2uglevodorodi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001" t="4572" r="1600" b="64571"/>
          <a:stretch/>
        </p:blipFill>
        <p:spPr bwMode="auto">
          <a:xfrm>
            <a:off x="2071688" y="457200"/>
            <a:ext cx="6886575" cy="30861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80811"/>
            <a:ext cx="8858312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Смеси высокоплавких твердых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 значительной молекулярной массой встречаются в природе в виде минерала озокерита, который после специальной обработки и очистки может быть превращен в церезин – воскообразный продукт, применяющийся в промышленности. </a:t>
            </a:r>
          </a:p>
        </p:txBody>
      </p:sp>
      <p:pic>
        <p:nvPicPr>
          <p:cNvPr id="1028" name="Picture 4" descr="http://media.nn.ru/data/ufiles/1/00/21/5002154.ozokerit.jpg"/>
          <p:cNvPicPr>
            <a:picLocks noChangeAspect="1" noChangeArrowheads="1"/>
          </p:cNvPicPr>
          <p:nvPr/>
        </p:nvPicPr>
        <p:blipFill>
          <a:blip r:embed="rId4" cstate="print"/>
          <a:srcRect r="6069" b="4762"/>
          <a:stretch>
            <a:fillRect/>
          </a:stretch>
        </p:blipFill>
        <p:spPr bwMode="auto">
          <a:xfrm>
            <a:off x="1785918" y="4071942"/>
            <a:ext cx="1938599" cy="150323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30" name="Picture 6" descr="http://waxes.chat.ru/dig/oz1.jpg"/>
          <p:cNvPicPr>
            <a:picLocks noChangeAspect="1" noChangeArrowheads="1"/>
          </p:cNvPicPr>
          <p:nvPr/>
        </p:nvPicPr>
        <p:blipFill>
          <a:blip r:embed="rId5" cstate="print"/>
          <a:srcRect l="8541" t="18182" r="4328"/>
          <a:stretch>
            <a:fillRect/>
          </a:stretch>
        </p:blipFill>
        <p:spPr bwMode="auto">
          <a:xfrm>
            <a:off x="0" y="5294781"/>
            <a:ext cx="2214578" cy="1563219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32" name="Picture 8" descr="http://optlist.ru/media/photo/1428551784.jpg"/>
          <p:cNvPicPr>
            <a:picLocks noChangeAspect="1" noChangeArrowheads="1"/>
          </p:cNvPicPr>
          <p:nvPr/>
        </p:nvPicPr>
        <p:blipFill>
          <a:blip r:embed="rId6" cstate="print"/>
          <a:srcRect l="7031" t="3125" b="7812"/>
          <a:stretch>
            <a:fillRect/>
          </a:stretch>
        </p:blipFill>
        <p:spPr bwMode="auto">
          <a:xfrm>
            <a:off x="3571868" y="3429000"/>
            <a:ext cx="1889124" cy="135732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1928794" y="5786454"/>
            <a:ext cx="2506292" cy="7753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Минерал озокерит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34" name="Picture 10" descr="http://sosprostatit.ru/stati/wp-content/uploads/2015/08/71787-prostata-belaya-zhilkost.jpg"/>
          <p:cNvPicPr>
            <a:picLocks noChangeAspect="1" noChangeArrowheads="1"/>
          </p:cNvPicPr>
          <p:nvPr/>
        </p:nvPicPr>
        <p:blipFill>
          <a:blip r:embed="rId7" cstate="print"/>
          <a:srcRect l="7557" t="12584" r="5541" b="1845"/>
          <a:stretch>
            <a:fillRect/>
          </a:stretch>
        </p:blipFill>
        <p:spPr bwMode="auto">
          <a:xfrm>
            <a:off x="5286380" y="2928934"/>
            <a:ext cx="1785950" cy="13200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36" name="Picture 12" descr="https://im1-tub-ru.yandex.net/i?id=1f152b09a8bc7424660b1d5d7c26bfac&amp;n=33&amp;h=190&amp;w=312"/>
          <p:cNvPicPr>
            <a:picLocks noChangeAspect="1" noChangeArrowheads="1"/>
          </p:cNvPicPr>
          <p:nvPr/>
        </p:nvPicPr>
        <p:blipFill>
          <a:blip r:embed="rId8" cstate="print"/>
          <a:srcRect t="7895"/>
          <a:stretch>
            <a:fillRect/>
          </a:stretch>
        </p:blipFill>
        <p:spPr bwMode="auto">
          <a:xfrm>
            <a:off x="6851453" y="2857496"/>
            <a:ext cx="2292547" cy="128588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38" name="Picture 14" descr="http://arkadag.ru/image/cache/data-sorig-tsa-juk-228x22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43834" y="4071942"/>
            <a:ext cx="1214445" cy="1214446"/>
          </a:xfrm>
          <a:prstGeom prst="rect">
            <a:avLst/>
          </a:prstGeom>
          <a:noFill/>
        </p:spPr>
      </p:pic>
      <p:pic>
        <p:nvPicPr>
          <p:cNvPr id="1040" name="Picture 16" descr="http://www.by.all.biz/img/by/catalog/107967.jpeg"/>
          <p:cNvPicPr>
            <a:picLocks noChangeAspect="1" noChangeArrowheads="1"/>
          </p:cNvPicPr>
          <p:nvPr/>
        </p:nvPicPr>
        <p:blipFill>
          <a:blip r:embed="rId10" cstate="print"/>
          <a:srcRect t="21154" r="2367"/>
          <a:stretch>
            <a:fillRect/>
          </a:stretch>
        </p:blipFill>
        <p:spPr bwMode="auto">
          <a:xfrm>
            <a:off x="4714876" y="4572008"/>
            <a:ext cx="2644948" cy="164307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5013783" y="6286520"/>
            <a:ext cx="1903085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Церезин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числом атомов углерода от 20 до 30 входят в состав восковых оболочек плодов, семян, листьев.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http://fotoham.ru/img/picture/Dec/10/7d74018ec65b0d5320c3e959ea21c7d2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143380"/>
            <a:ext cx="2637710" cy="192882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-47057" y="6143644"/>
            <a:ext cx="3190297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Восковая тыква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5606" name="Picture 6" descr="http://lh6.ggpht.com/-0XCcp7_hV4o/UJDM9UY8odI/AAAAAAAAQUA/W6VmIizbqvc/%25255BUNSET%25255D.jpg?imgmax=800"/>
          <p:cNvPicPr>
            <a:picLocks noChangeAspect="1" noChangeArrowheads="1"/>
          </p:cNvPicPr>
          <p:nvPr/>
        </p:nvPicPr>
        <p:blipFill>
          <a:blip r:embed="rId4" cstate="print"/>
          <a:srcRect t="24011" r="6249"/>
          <a:stretch>
            <a:fillRect/>
          </a:stretch>
        </p:blipFill>
        <p:spPr bwMode="auto">
          <a:xfrm>
            <a:off x="2928926" y="3500438"/>
            <a:ext cx="3452426" cy="185738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2839264" y="5429264"/>
            <a:ext cx="3512500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Восковые яблоки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5" name="Picture 4" descr="http://5sadov.ru/iapple/426_451.jpg"/>
          <p:cNvPicPr>
            <a:picLocks noChangeAspect="1" noChangeArrowheads="1"/>
          </p:cNvPicPr>
          <p:nvPr/>
        </p:nvPicPr>
        <p:blipFill>
          <a:blip r:embed="rId5" cstate="print"/>
          <a:srcRect l="13334" t="4950" r="4999" b="989"/>
          <a:stretch>
            <a:fillRect/>
          </a:stretch>
        </p:blipFill>
        <p:spPr bwMode="auto">
          <a:xfrm>
            <a:off x="2214546" y="2928934"/>
            <a:ext cx="1565996" cy="121444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610" name="Picture 10" descr="Хойя мясистая или Восковой плющ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6925" y="1071546"/>
            <a:ext cx="2624231" cy="350072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6357950" y="4643446"/>
            <a:ext cx="2846194" cy="13726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Хойя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мясистая или Восковой плющ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5612" name="Picture 12" descr="Хойя красива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428736"/>
            <a:ext cx="2301223" cy="164307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Прямоугольник 17"/>
          <p:cNvSpPr/>
          <p:nvPr/>
        </p:nvSpPr>
        <p:spPr>
          <a:xfrm>
            <a:off x="-105737" y="3214686"/>
            <a:ext cx="2463159" cy="732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Хойя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красивая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287475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Метан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является одним из основных компонентов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 Black" pitchFamily="34" charset="0"/>
                <a:cs typeface="Arial" pitchFamily="34" charset="0"/>
              </a:rPr>
              <a:t>биогаза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(Состав: 50–87 %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метана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13–50 % CO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незначительные примеси 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S).</a:t>
            </a:r>
          </a:p>
        </p:txBody>
      </p:sp>
      <p:pic>
        <p:nvPicPr>
          <p:cNvPr id="7170" name="Picture 2" descr="Результаты поиска изображений для запроса &quot;биогаз - это ...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29" t="2821" r="2726" b="4091"/>
          <a:stretch>
            <a:fillRect/>
          </a:stretch>
        </p:blipFill>
        <p:spPr bwMode="auto">
          <a:xfrm>
            <a:off x="2807296" y="1628800"/>
            <a:ext cx="6336704" cy="4752528"/>
          </a:xfrm>
          <a:prstGeom prst="rect">
            <a:avLst/>
          </a:prstGeom>
          <a:noFill/>
        </p:spPr>
      </p:pic>
      <p:pic>
        <p:nvPicPr>
          <p:cNvPr id="13" name="Рисунок 12" descr="C:\Users\ikuzmina\Desktop\Уроки 2016-2017\Химия\Органич. химия\11-Алканы\Метантанк биогазовой установ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060848"/>
            <a:ext cx="3719195" cy="349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187624" y="6165304"/>
            <a:ext cx="570810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Метантенк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биогазовой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установки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5" name="Picture 1" descr="C:\Users\ikuzmina\Desktop\Уроки 2016-2017\Химия\Органич. химия\11-Алканы\биогаз\23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768" y="4365104"/>
            <a:ext cx="4176580" cy="24928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44624"/>
            <a:ext cx="8858312" cy="4923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Биогаз</a:t>
            </a:r>
            <a:r>
              <a:rPr lang="ru-RU" sz="2800" b="1" dirty="0" smtClean="0"/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газ, получаемый водородным или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метановым брожением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биомассы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Метановое разложение биомассы происходит под воздействием трёх видов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бактерий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 цепочке питания последующие бактерии питаются продуктами жизнедеятельности предыдущих. Первый вид – бактерии гидролизные, второй – кислотообразующие, третий –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метанообразую-щие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 производстве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биогаза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участвуют не только бактерии класса </a:t>
            </a:r>
            <a:r>
              <a:rPr lang="ru-RU" sz="2800" b="1" u="sng" dirty="0" err="1" smtClean="0">
                <a:latin typeface="Arial" pitchFamily="34" charset="0"/>
                <a:cs typeface="Arial" pitchFamily="34" charset="0"/>
              </a:rPr>
              <a:t>метаногенов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а все три вида. Одной из разновидностей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биогаза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является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биоводород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где конечным продуктом жизнедеятельности бактерий является не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 Black" pitchFamily="34" charset="0"/>
                <a:cs typeface="Arial" pitchFamily="34" charset="0"/>
              </a:rPr>
              <a:t>метан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d-5-2010-d0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9"/>
          <a:stretch/>
        </p:blipFill>
        <p:spPr bwMode="auto">
          <a:xfrm>
            <a:off x="0" y="44624"/>
            <a:ext cx="9112278" cy="598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1597" y="6040857"/>
            <a:ext cx="6804248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 Black" pitchFamily="34" charset="0"/>
                <a:cs typeface="Arial" pitchFamily="34" charset="0"/>
              </a:rPr>
              <a:t>Схема «Организация работы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 Black" pitchFamily="34" charset="0"/>
                <a:cs typeface="Arial" pitchFamily="34" charset="0"/>
              </a:rPr>
              <a:t>биогазовой</a:t>
            </a:r>
            <a:r>
              <a:rPr lang="ru-RU" sz="2600" b="1" dirty="0" smtClean="0">
                <a:latin typeface="Arial Black" pitchFamily="34" charset="0"/>
                <a:cs typeface="Arial" pitchFamily="34" charset="0"/>
              </a:rPr>
              <a:t> установки»</a:t>
            </a:r>
            <a:endParaRPr lang="ru-RU" sz="2600" dirty="0"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758"/>
            <a:ext cx="9112278" cy="592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2285984" y="172490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школе, НКСЭ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на подготовительных курсах. Много знаю, люблю свой предмет, 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«Органическая 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5" y="-14858"/>
            <a:ext cx="6794525" cy="439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4133862"/>
            <a:ext cx="8979069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AutoNum type="arabicPeriod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Животноводческие корпуса с самосплавной системой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навозоудаления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lnSpc>
                <a:spcPct val="80000"/>
              </a:lnSpc>
              <a:buAutoNum type="arabicPeriod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Приемная емкость экскрементов, подготовка сырья к загрузке в реакторы для переработки</a:t>
            </a:r>
          </a:p>
          <a:p>
            <a:pPr marL="514350" indent="-514350" algn="just">
              <a:lnSpc>
                <a:spcPct val="80000"/>
              </a:lnSpc>
              <a:buAutoNum type="arabicPeriod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Биогазовая установка</a:t>
            </a:r>
          </a:p>
          <a:p>
            <a:pPr marL="514350" indent="-514350" algn="just">
              <a:lnSpc>
                <a:spcPct val="80000"/>
              </a:lnSpc>
              <a:buAutoNum type="arabicPeriod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Газгольдер для сбора биогаза</a:t>
            </a:r>
          </a:p>
          <a:p>
            <a:pPr marL="514350" indent="-514350" algn="just">
              <a:lnSpc>
                <a:spcPct val="80000"/>
              </a:lnSpc>
              <a:buAutoNum type="arabicPeriod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Углекислотная разделительная колонка</a:t>
            </a:r>
          </a:p>
          <a:p>
            <a:pPr marL="514350" indent="-514350" algn="just">
              <a:lnSpc>
                <a:spcPct val="80000"/>
              </a:lnSpc>
              <a:buAutoNum type="arabicPeriod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Газгольдер с метаном</a:t>
            </a:r>
          </a:p>
          <a:p>
            <a:pPr marL="514350" indent="-514350" algn="just">
              <a:lnSpc>
                <a:spcPct val="80000"/>
              </a:lnSpc>
              <a:buAutoNum type="arabicPeriod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Газгольдер с углекислотой</a:t>
            </a:r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116"/>
            <a:ext cx="6480916" cy="418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3838396"/>
            <a:ext cx="89790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8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Культивирование хлореллы и получение биологического витаминного концерна</a:t>
            </a:r>
          </a:p>
          <a:p>
            <a:pPr marL="514350" indent="-514350" algn="just">
              <a:lnSpc>
                <a:spcPct val="80000"/>
              </a:lnSpc>
              <a:buAutoNum type="arabicPeriod" startAt="8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Газогенератор</a:t>
            </a:r>
          </a:p>
          <a:p>
            <a:pPr marL="514350" indent="-514350" algn="just">
              <a:lnSpc>
                <a:spcPct val="80000"/>
              </a:lnSpc>
              <a:buAutoNum type="arabicPeriod" startAt="8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Вывоз полученных минерализованных азотных удобрений на поля.</a:t>
            </a:r>
          </a:p>
          <a:p>
            <a:pPr marL="514350" indent="-514350" algn="just">
              <a:lnSpc>
                <a:spcPct val="80000"/>
              </a:lnSpc>
              <a:buAutoNum type="arabicPeriod" startAt="8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Электронасос </a:t>
            </a:r>
          </a:p>
          <a:p>
            <a:pPr marL="514350" indent="-514350" algn="just">
              <a:lnSpc>
                <a:spcPct val="80000"/>
              </a:lnSpc>
              <a:buAutoNum type="arabicPeriod" startAt="8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Теплица, выращивание гидропоники, применяется биогаз</a:t>
            </a:r>
          </a:p>
          <a:p>
            <a:pPr marL="514350" indent="-514350" algn="just">
              <a:lnSpc>
                <a:spcPct val="80000"/>
              </a:lnSpc>
              <a:buAutoNum type="arabicPeriod" startAt="8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Самоходная круговая система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орашения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ВАЛЛЕРИЙ</a:t>
            </a:r>
          </a:p>
          <a:p>
            <a:pPr marL="514350" indent="-514350" algn="just">
              <a:lnSpc>
                <a:spcPct val="80000"/>
              </a:lnSpc>
              <a:buAutoNum type="arabicPeriod" startAt="8"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Внесение минерализованных азотных удобрений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17993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4" descr="Картинки по запросу СОВРЕМЕННЫЕ БИОГАЗОВЫЕ ТЕХНОЛОГ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266" y="44624"/>
            <a:ext cx="585823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8" y="3356992"/>
            <a:ext cx="5948834" cy="346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575568" y="4464636"/>
            <a:ext cx="3707904" cy="10525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6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Современный полигон твердых бытовых отходов</a:t>
            </a:r>
            <a:endParaRPr lang="ru-RU" sz="2600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86075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Биогаз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является одним из видов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биотоплива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которое получают из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биомассы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Поскольку биогаз </a:t>
            </a:r>
            <a:r>
              <a:rPr lang="ru-RU" sz="2800" b="1">
                <a:latin typeface="Arial" pitchFamily="34" charset="0"/>
                <a:cs typeface="Arial" pitchFamily="34" charset="0"/>
              </a:rPr>
              <a:t>производится </a:t>
            </a:r>
            <a:r>
              <a:rPr lang="ru-RU" sz="2800" b="1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биомассы, он относится к одному из видов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возобновляемых источников энергии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146" name="Picture 2" descr="http://re.energybel.by/wp-content/uploads/2012/10/c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580" y="2173387"/>
            <a:ext cx="520182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биотопливо из био газ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" y="3881094"/>
            <a:ext cx="4985250" cy="297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7047"/>
            <a:ext cx="8858312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Основными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источниками промышленного получения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являются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нефть, природные или попутные газы, каменный уголь, сланцы, твердые парафины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а также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продукты, получаемые при их химической переработке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Из нефти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выделяют фракционной перегонкой или получают разнообразными методами химической переработки; из каменного угля – гидрированием.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918" y="3188694"/>
            <a:ext cx="4795346" cy="362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himege.ru/wp-content/uploads/2014/05/%D0%BD%D0%B5%D1%84%D1%82%D1%8C-%D1%85%D0%B8%D0%BC%D0%B8%D1%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71414"/>
            <a:ext cx="8731311" cy="628654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4676" name="WordArt 4" descr="Песок"/>
          <p:cNvSpPr>
            <a:spLocks noChangeArrowheads="1" noChangeShapeType="1" noTextEdit="1"/>
          </p:cNvSpPr>
          <p:nvPr/>
        </p:nvSpPr>
        <p:spPr bwMode="auto">
          <a:xfrm rot="5400000">
            <a:off x="-2637631" y="3434557"/>
            <a:ext cx="6026150" cy="677862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BCBCB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Ректификация </a:t>
            </a:r>
          </a:p>
        </p:txBody>
      </p:sp>
      <p:pic>
        <p:nvPicPr>
          <p:cNvPr id="2846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642938"/>
            <a:ext cx="4446588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4679" name="WordArt 7"/>
          <p:cNvSpPr>
            <a:spLocks noChangeArrowheads="1" noChangeShapeType="1" noTextEdit="1"/>
          </p:cNvSpPr>
          <p:nvPr/>
        </p:nvSpPr>
        <p:spPr bwMode="auto">
          <a:xfrm>
            <a:off x="179513" y="69830"/>
            <a:ext cx="8821642" cy="501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Внешний вид ректификационной колоны </a:t>
            </a:r>
          </a:p>
        </p:txBody>
      </p:sp>
      <p:sp>
        <p:nvSpPr>
          <p:cNvPr id="284680" name="Rectangle 8"/>
          <p:cNvSpPr>
            <a:spLocks noChangeArrowheads="1"/>
          </p:cNvSpPr>
          <p:nvPr/>
        </p:nvSpPr>
        <p:spPr bwMode="auto">
          <a:xfrm>
            <a:off x="5500694" y="920425"/>
            <a:ext cx="3500461" cy="485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1 – корпус 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2 – колонна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3 – конденсатор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4 – делитель  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5 – холодильник дистиллята  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6 – холодильник остатка  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7 – сборник  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8 – система надува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9 – система трубопроводов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      </a:t>
            </a: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 descr="Картинки по запросу завод ... Электрокрекинг мета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4" y="476672"/>
            <a:ext cx="4286250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5684" y="2854558"/>
            <a:ext cx="43393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Arial" pitchFamily="34" charset="0"/>
                <a:cs typeface="Arial" pitchFamily="34" charset="0"/>
              </a:rPr>
              <a:t>Ректификационная колонна НПЗ</a:t>
            </a: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612580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9556" name="Picture 4" descr="Ректифик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690563"/>
            <a:ext cx="381000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0" y="2286000"/>
            <a:ext cx="46799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Ректификационная (фракционирующая) колона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79558" name="WordArt 6"/>
          <p:cNvSpPr>
            <a:spLocks noChangeArrowheads="1" noChangeShapeType="1" noTextEdit="1"/>
          </p:cNvSpPr>
          <p:nvPr/>
        </p:nvSpPr>
        <p:spPr bwMode="auto">
          <a:xfrm>
            <a:off x="1142976" y="115888"/>
            <a:ext cx="7297737" cy="501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Ректификационная колона с насадками</a:t>
            </a:r>
          </a:p>
        </p:txBody>
      </p:sp>
      <p:sp>
        <p:nvSpPr>
          <p:cNvPr id="279559" name="Rectangle 7"/>
          <p:cNvSpPr>
            <a:spLocks noChangeArrowheads="1"/>
          </p:cNvSpPr>
          <p:nvPr/>
        </p:nvSpPr>
        <p:spPr bwMode="auto">
          <a:xfrm>
            <a:off x="6429388" y="4214818"/>
            <a:ext cx="2295950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Подача воды</a:t>
            </a:r>
          </a:p>
        </p:txBody>
      </p:sp>
      <p:sp>
        <p:nvSpPr>
          <p:cNvPr id="279562" name="Rectangle 10"/>
          <p:cNvSpPr>
            <a:spLocks noChangeArrowheads="1"/>
          </p:cNvSpPr>
          <p:nvPr/>
        </p:nvSpPr>
        <p:spPr bwMode="auto">
          <a:xfrm>
            <a:off x="6429388" y="1571612"/>
            <a:ext cx="2131417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Отвод воды</a:t>
            </a:r>
            <a:endParaRPr lang="ru-RU" sz="25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9563" name="Rectangle 11"/>
          <p:cNvSpPr>
            <a:spLocks noChangeArrowheads="1"/>
          </p:cNvSpPr>
          <p:nvPr/>
        </p:nvSpPr>
        <p:spPr bwMode="auto">
          <a:xfrm>
            <a:off x="6732588" y="2748634"/>
            <a:ext cx="2249014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Конденсатор</a:t>
            </a:r>
            <a:endParaRPr lang="ru-RU" sz="25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9564" name="Rectangle 12"/>
          <p:cNvSpPr>
            <a:spLocks noChangeArrowheads="1"/>
          </p:cNvSpPr>
          <p:nvPr/>
        </p:nvSpPr>
        <p:spPr bwMode="auto">
          <a:xfrm>
            <a:off x="6357950" y="4754344"/>
            <a:ext cx="2541587" cy="74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Выход дистиллята</a:t>
            </a:r>
          </a:p>
        </p:txBody>
      </p:sp>
      <p:sp>
        <p:nvSpPr>
          <p:cNvPr id="279565" name="Rectangle 13"/>
          <p:cNvSpPr>
            <a:spLocks noChangeArrowheads="1"/>
          </p:cNvSpPr>
          <p:nvPr/>
        </p:nvSpPr>
        <p:spPr bwMode="auto">
          <a:xfrm>
            <a:off x="179388" y="6081488"/>
            <a:ext cx="4359014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Нагревательный элемент</a:t>
            </a:r>
            <a:r>
              <a:rPr lang="ru-RU" sz="25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79566" name="Rectangle 14"/>
          <p:cNvSpPr>
            <a:spLocks noChangeArrowheads="1"/>
          </p:cNvSpPr>
          <p:nvPr/>
        </p:nvSpPr>
        <p:spPr bwMode="auto">
          <a:xfrm>
            <a:off x="2268538" y="1464346"/>
            <a:ext cx="2131417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Отвод воды</a:t>
            </a:r>
            <a:endParaRPr lang="ru-RU" sz="25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9567" name="Rectangle 15"/>
          <p:cNvSpPr>
            <a:spLocks noChangeArrowheads="1"/>
          </p:cNvSpPr>
          <p:nvPr/>
        </p:nvSpPr>
        <p:spPr bwMode="auto">
          <a:xfrm>
            <a:off x="1725613" y="961109"/>
            <a:ext cx="2295950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Подача воды</a:t>
            </a:r>
          </a:p>
        </p:txBody>
      </p:sp>
      <p:sp>
        <p:nvSpPr>
          <p:cNvPr id="279568" name="Rectangle 16"/>
          <p:cNvSpPr>
            <a:spLocks noChangeArrowheads="1"/>
          </p:cNvSpPr>
          <p:nvPr/>
        </p:nvSpPr>
        <p:spPr bwMode="auto">
          <a:xfrm>
            <a:off x="134938" y="474326"/>
            <a:ext cx="42239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Распределительный клапан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79569" name="Rectangle 17"/>
          <p:cNvSpPr>
            <a:spLocks noChangeArrowheads="1"/>
          </p:cNvSpPr>
          <p:nvPr/>
        </p:nvSpPr>
        <p:spPr bwMode="auto">
          <a:xfrm>
            <a:off x="1835150" y="5425159"/>
            <a:ext cx="1509324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Бойлер</a:t>
            </a:r>
            <a:r>
              <a:rPr lang="ru-RU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9570" name="Rectangle 18"/>
          <p:cNvSpPr>
            <a:spLocks noChangeArrowheads="1"/>
          </p:cNvSpPr>
          <p:nvPr/>
        </p:nvSpPr>
        <p:spPr bwMode="auto">
          <a:xfrm>
            <a:off x="3059113" y="4921921"/>
            <a:ext cx="1191352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Пары</a:t>
            </a:r>
            <a:r>
              <a:rPr lang="ru-RU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9571" name="Rectangle 19"/>
          <p:cNvSpPr>
            <a:spLocks noChangeArrowheads="1"/>
          </p:cNvSpPr>
          <p:nvPr/>
        </p:nvSpPr>
        <p:spPr bwMode="auto">
          <a:xfrm>
            <a:off x="3346" y="3571538"/>
            <a:ext cx="42652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Структурированные насадки</a:t>
            </a:r>
          </a:p>
        </p:txBody>
      </p:sp>
      <p:pic>
        <p:nvPicPr>
          <p:cNvPr id="279572" name="Picture 20" descr="distillation-column-interna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4014788"/>
            <a:ext cx="928688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0" y="260648"/>
            <a:ext cx="8352928" cy="581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1000108"/>
            <a:ext cx="8858312" cy="52198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361950" lvl="0" indent="-36195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1.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Реакция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Вюрца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+ 2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+ 2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NaI</a:t>
            </a:r>
            <a:endParaRPr lang="ru-RU" sz="3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иодметан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361950" lvl="0" indent="-36195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2.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Гидротация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карбида алюминия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+ 12H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4Al(OH)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+ 3CH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endParaRPr lang="ru-RU" sz="3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карбид                                            метан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алюминия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975" indent="-1809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975" indent="-1809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Для синтеза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 промышленных условиях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применяют очищенную смесь оксида углерода и водорода (1:2);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кобальт-торий-магниевый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железо-медный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или сплавные железные катализаторы 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170–320 °С):</a:t>
            </a:r>
          </a:p>
          <a:p>
            <a:pPr marL="266700" lvl="0" indent="-2667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nCO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 + 1)H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2n+2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3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1875" y="642918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57224" y="142852"/>
            <a:ext cx="6614311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Способы получения</a:t>
            </a:r>
            <a:endParaRPr lang="ru-RU" sz="44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7" name="Picture 3" descr="D:\23.05.13-домашние документы\Виртуальные лекции 2015\Органическая химия\алканы\карбид алюмин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8571" t="43819" r="27143" b="21154"/>
          <a:stretch>
            <a:fillRect/>
          </a:stretch>
        </p:blipFill>
        <p:spPr bwMode="auto">
          <a:xfrm>
            <a:off x="0" y="2500306"/>
            <a:ext cx="1714512" cy="121444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6" name="Прямая со стрелкой 15"/>
          <p:cNvCxnSpPr/>
          <p:nvPr/>
        </p:nvCxnSpPr>
        <p:spPr>
          <a:xfrm>
            <a:off x="1643042" y="3214686"/>
            <a:ext cx="1785950" cy="1588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290950"/>
            <a:ext cx="8715436" cy="633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Гидрирование непредельных соединений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могут быть получены присоединением водорода к непредельным углеводородам в присутствии катализатора (платина,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паладий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никель):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=СН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этан</a:t>
            </a: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могут быть получены из простых веществ при нагревании в присутствии катализатора (платина,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паладий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никель):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 + 2Н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метан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D:\23.05.13-домашние документы\Виртуальные лекции 2015\Органическая химия\алкены\8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664"/>
          <a:stretch>
            <a:fillRect/>
          </a:stretch>
        </p:blipFill>
        <p:spPr bwMode="auto">
          <a:xfrm>
            <a:off x="1367644" y="3068960"/>
            <a:ext cx="6804756" cy="12961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314" name="Picture 2" descr="http://ffre.ru/files/202/685b5a5d5e4ba7b8175e14554271b84e.html_files/13.jpg"/>
          <p:cNvPicPr>
            <a:picLocks noChangeAspect="1" noChangeArrowheads="1"/>
          </p:cNvPicPr>
          <p:nvPr/>
        </p:nvPicPr>
        <p:blipFill>
          <a:blip r:embed="rId4" cstate="print"/>
          <a:srcRect l="1843" t="3111" r="2333" b="14353"/>
          <a:stretch>
            <a:fillRect/>
          </a:stretch>
        </p:blipFill>
        <p:spPr bwMode="auto">
          <a:xfrm>
            <a:off x="428596" y="4857760"/>
            <a:ext cx="3714776" cy="164307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214282" y="1142984"/>
            <a:ext cx="871543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Все связи в молекулах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относятся к типу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ковалентной связи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(С–Н –полярной и С–С – не полярной). По направленности все связи относят к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-связям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53418"/>
            <a:ext cx="8748497" cy="1014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700" b="1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Химическая связь в молекулах </a:t>
            </a:r>
            <a:r>
              <a:rPr lang="ru-RU" sz="3700" b="1" dirty="0" err="1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алканов</a:t>
            </a:r>
            <a:endParaRPr lang="ru-RU" sz="37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2" name="Picture 5" descr="D:\23.05.13-домашние документы\Лаб. раб YES\Виртуальные лабораторные YES\Анимашки и картинки\Химия-картинки\Химическая связь\анимация\0049-028-Napravlennost-kovalentnoj-svjazi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786058"/>
            <a:ext cx="3048000" cy="1905000"/>
          </a:xfrm>
          <a:prstGeom prst="rect">
            <a:avLst/>
          </a:prstGeom>
          <a:noFill/>
        </p:spPr>
      </p:pic>
      <p:pic>
        <p:nvPicPr>
          <p:cNvPr id="15" name="Picture 2" descr="D:\23.05.13-домашние документы\Лаб. раб YES\Виртуальные лабораторные YES\Анимашки и картинки\Химия-картинки\Химическая связь\анимация\1313_20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285992"/>
            <a:ext cx="3371850" cy="3609975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143372" y="5897352"/>
            <a:ext cx="4357718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 углерода </a:t>
            </a:r>
            <a:r>
              <a:rPr lang="en-US" sz="25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sp</a:t>
            </a:r>
            <a:r>
              <a:rPr lang="ru-RU" sz="2500" b="1" baseline="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5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гибридные </a:t>
            </a:r>
            <a:r>
              <a:rPr lang="ru-RU" sz="25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орбитали</a:t>
            </a:r>
            <a:endParaRPr lang="ru-RU" sz="25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:\23.05.13-домашние документы\Виртуальные лекции 2015\Органическая химия\алканы\file43 (1).jpg"/>
          <p:cNvPicPr>
            <a:picLocks noChangeAspect="1" noChangeArrowheads="1"/>
          </p:cNvPicPr>
          <p:nvPr/>
        </p:nvPicPr>
        <p:blipFill>
          <a:blip r:embed="rId2" cstate="print"/>
          <a:srcRect t="9643" b="3571"/>
          <a:stretch>
            <a:fillRect/>
          </a:stretch>
        </p:blipFill>
        <p:spPr bwMode="auto">
          <a:xfrm>
            <a:off x="4381500" y="-24"/>
            <a:ext cx="4762500" cy="5786478"/>
          </a:xfrm>
          <a:prstGeom prst="round2DiagRect">
            <a:avLst/>
          </a:prstGeom>
          <a:noFill/>
        </p:spPr>
      </p:pic>
      <p:pic>
        <p:nvPicPr>
          <p:cNvPr id="84995" name="Picture 3" descr="D:\23.05.13-домашние документы\Виртуальные лекции 2015\Органическая химия\алканы\file42.jpg"/>
          <p:cNvPicPr>
            <a:picLocks noChangeAspect="1" noChangeArrowheads="1"/>
          </p:cNvPicPr>
          <p:nvPr/>
        </p:nvPicPr>
        <p:blipFill>
          <a:blip r:embed="rId3" cstate="print"/>
          <a:srcRect l="2999" t="9643" r="2500" b="4642"/>
          <a:stretch>
            <a:fillRect/>
          </a:stretch>
        </p:blipFill>
        <p:spPr bwMode="auto">
          <a:xfrm>
            <a:off x="-32" y="1142984"/>
            <a:ext cx="4500594" cy="5715040"/>
          </a:xfrm>
          <a:prstGeom prst="round2DiagRect">
            <a:avLst/>
          </a:prstGeom>
          <a:noFill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" descr="D:\23.05.13-домашние документы\Виртуальные лекции 2015\Органическая химия\алканы\foodelphi-Laboratory%E2%80%8E-Hydrocarbons-364x245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5786454"/>
            <a:ext cx="1379772" cy="928693"/>
          </a:xfrm>
          <a:prstGeom prst="roundRect">
            <a:avLst/>
          </a:prstGeom>
          <a:noFill/>
        </p:spPr>
      </p:pic>
      <p:pic>
        <p:nvPicPr>
          <p:cNvPr id="8" name="Picture 5" descr="D:\23.05.13-домашние документы\Виртуальные лекции 2015\Органическая химия\алканы\363194_html_m26edb26c.png"/>
          <p:cNvPicPr>
            <a:picLocks noChangeAspect="1" noChangeArrowheads="1"/>
          </p:cNvPicPr>
          <p:nvPr/>
        </p:nvPicPr>
        <p:blipFill>
          <a:blip r:embed="rId6" cstate="print"/>
          <a:srcRect l="2868" t="4727" r="2485" b="14915"/>
          <a:stretch>
            <a:fillRect/>
          </a:stretch>
        </p:blipFill>
        <p:spPr bwMode="auto">
          <a:xfrm>
            <a:off x="214282" y="71414"/>
            <a:ext cx="4214842" cy="1085641"/>
          </a:xfrm>
          <a:prstGeom prst="round2Diag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53418"/>
            <a:ext cx="8748497" cy="5211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Этан (С</a:t>
            </a:r>
            <a:r>
              <a:rPr lang="ru-RU" sz="3400" b="1" baseline="-25000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3400" b="1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3400" b="1" baseline="-25000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6</a:t>
            </a:r>
            <a:r>
              <a:rPr lang="ru-RU" sz="3400" b="1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endParaRPr lang="ru-RU" sz="34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0" name="Picture 2" descr="D:\23.05.13-домашние документы\Лаб. раб YES\Виртуальные лабораторные YES\Анимашки и картинки\Химия-картинки\Атомы и молекулы\osevoe perekryvani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928670"/>
            <a:ext cx="8858280" cy="502088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37" name="Picture 1" descr="D:\23.05.13-домашние документы\Виртуальные лекции 2015\Органическая химия\алканы\img5 (1).jpg"/>
          <p:cNvPicPr>
            <a:picLocks noChangeAspect="1" noChangeArrowheads="1"/>
          </p:cNvPicPr>
          <p:nvPr/>
        </p:nvPicPr>
        <p:blipFill>
          <a:blip r:embed="rId4" cstate="print"/>
          <a:srcRect l="5415" t="16854" r="56679" b="13322"/>
          <a:stretch>
            <a:fillRect/>
          </a:stretch>
        </p:blipFill>
        <p:spPr bwMode="auto">
          <a:xfrm>
            <a:off x="928662" y="1000108"/>
            <a:ext cx="3000396" cy="414340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338" name="Picture 2" descr="D:\23.05.13-домашние документы\Виртуальные лекции 2015\Органическая химия\алканы\img5 (1).jpg"/>
          <p:cNvPicPr>
            <a:picLocks noChangeAspect="1" noChangeArrowheads="1"/>
          </p:cNvPicPr>
          <p:nvPr/>
        </p:nvPicPr>
        <p:blipFill>
          <a:blip r:embed="rId4" cstate="print"/>
          <a:srcRect l="55957" t="18058" r="5234" b="13322"/>
          <a:stretch>
            <a:fillRect/>
          </a:stretch>
        </p:blipFill>
        <p:spPr bwMode="auto">
          <a:xfrm>
            <a:off x="5000628" y="1000108"/>
            <a:ext cx="3071834" cy="407196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214282" y="153418"/>
            <a:ext cx="8748497" cy="5211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Этан (С</a:t>
            </a:r>
            <a:r>
              <a:rPr lang="ru-RU" sz="3400" b="1" baseline="-25000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3400" b="1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3400" b="1" baseline="-25000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6</a:t>
            </a:r>
            <a:r>
              <a:rPr lang="ru-RU" sz="3400" b="1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      Пропан (С</a:t>
            </a:r>
            <a:r>
              <a:rPr lang="ru-RU" sz="3400" b="1" baseline="-25000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3400" b="1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3400" b="1" baseline="-25000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6</a:t>
            </a:r>
            <a:r>
              <a:rPr lang="ru-RU" sz="3400" b="1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endParaRPr lang="ru-RU" sz="34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3" descr="D:\23.05.13-домашние документы\Виртуальные лекции 2015\Органическая химия\алканы\CNX_Chem_20_01_alkan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06" y="142852"/>
            <a:ext cx="9001156" cy="418323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8" descr="D:\23.05.13-домашние документы\Лаб. раб YES\Виртуальные лабораторные YES\Анимашки и картинки\Химия-картинки\Химическая связь\анимация\anim4_2_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4572008"/>
            <a:ext cx="3048000" cy="1905000"/>
          </a:xfrm>
          <a:prstGeom prst="rect">
            <a:avLst/>
          </a:prstGeom>
          <a:noFill/>
        </p:spPr>
      </p:pic>
      <p:pic>
        <p:nvPicPr>
          <p:cNvPr id="8" name="Picture 9" descr="D:\23.05.13-домашние документы\Лаб. раб YES\Виртуальные лабораторные YES\Анимашки и картинки\Химия-картинки\Химическая связь\анимация\1313_20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4476773"/>
            <a:ext cx="2409825" cy="22383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0228" y="142852"/>
            <a:ext cx="724108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</a:t>
            </a:r>
            <a:endParaRPr lang="ru-RU" sz="44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1000108"/>
            <a:ext cx="87868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Кислоты (серная, азотная), щелочи (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гидроксиды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натрия и калия), окислители, металлы, в том числе и щелочные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обычных условиях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db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действуют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Отсюда и возникло их старое название «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парафины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от латинского «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parum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affinis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– лишенные сродства.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dbl" dirty="0" smtClean="0">
                <a:latin typeface="Arial" pitchFamily="34" charset="0"/>
                <a:cs typeface="Arial" pitchFamily="34" charset="0"/>
              </a:rPr>
              <a:t>Причина химической инертности </a:t>
            </a:r>
            <a:r>
              <a:rPr lang="ru-RU" sz="2800" b="1" u="dbl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особенности строения их молекул. В молекулах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как отмечалось выше, содержатся только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-связи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(С–С и С–Н),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для которых характерна малая полярность и </a:t>
            </a:r>
            <a:r>
              <a:rPr lang="ru-RU" sz="2800" b="1" u="sng" dirty="0" err="1" smtClean="0">
                <a:latin typeface="Arial" pitchFamily="34" charset="0"/>
                <a:cs typeface="Arial" pitchFamily="34" charset="0"/>
              </a:rPr>
              <a:t>поляризуемость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3024197"/>
            <a:ext cx="1690687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271462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31" y="450057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9587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42844" y="297908"/>
            <a:ext cx="8786874" cy="555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Галогенирование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Фтор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реагирует 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очень энергично при этом всегда образуется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CF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HF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С </a:t>
            </a:r>
            <a:r>
              <a:rPr lang="ru-RU" sz="2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иодом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взаимодействуют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ни при каких условиях.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 солнечном свету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в темноте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 нагревании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(250–400° С)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они легко вступают во взаимодействие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i="1" dirty="0" smtClean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хлором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метан            хлорметан   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хлорметан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дихлорметан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дихлорметан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трихлорметан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algn="ctr">
              <a:lnSpc>
                <a:spcPct val="85000"/>
              </a:lnSpc>
            </a:pP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трихлорметан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тетрахлорметан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8" y="1785926"/>
            <a:ext cx="8929718" cy="325502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/>
          <p:nvPr/>
        </p:nvSpPr>
        <p:spPr>
          <a:xfrm>
            <a:off x="6143636" y="2143116"/>
            <a:ext cx="285752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215206" y="2571744"/>
            <a:ext cx="35719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358082" y="4143380"/>
            <a:ext cx="357190" cy="357190"/>
          </a:xfrm>
          <a:prstGeom prst="ellipse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286512" y="3714752"/>
            <a:ext cx="285752" cy="357190"/>
          </a:xfrm>
          <a:prstGeom prst="ellipse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9587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120500"/>
            <a:ext cx="871543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Предельные углеводороды.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Алканы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.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Гомологический ряд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алканов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Структурная изомерия.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Источники и способы получения.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Химическая связь в молекулах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алканов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0" action="ppaction://hlinksldjump"/>
              </a:rPr>
              <a:t>Химические свойства.</a:t>
            </a:r>
            <a:endParaRPr lang="ru-RU" sz="2800" b="1" dirty="0" smtClean="0">
              <a:ln w="11430"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Проверим, как Вы поняли и запомнили  пройденный материал.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Использованные источники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.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1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334121"/>
            <a:ext cx="8786874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 паровой фазе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нитруются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</a:p>
        </p:txBody>
      </p:sp>
      <p:pic>
        <p:nvPicPr>
          <p:cNvPr id="10" name="Picture 4" descr="http://www.studfiles.ru/html/2706/663/html_0gMQulNm5V.m9s7/htmlconvd-e9C_9a_html_m18832bd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4114" y="1197626"/>
            <a:ext cx="8735604" cy="1607024"/>
          </a:xfrm>
          <a:prstGeom prst="rect">
            <a:avLst/>
          </a:prstGeom>
          <a:noFill/>
        </p:spPr>
      </p:pic>
      <p:pic>
        <p:nvPicPr>
          <p:cNvPr id="11" name="Picture 2" descr="http://www.ronl.ru/attachments/reviews/000/374/314/55a652fbc4f3b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5102" y="2683489"/>
            <a:ext cx="8679767" cy="2409681"/>
          </a:xfrm>
          <a:prstGeom prst="rect">
            <a:avLst/>
          </a:prstGeom>
          <a:noFill/>
        </p:spPr>
      </p:pic>
      <p:pic>
        <p:nvPicPr>
          <p:cNvPr id="96260" name="Picture 4" descr="D:\23.05.13-домашние документы\Лаб. раб YES\Виртуальные лабораторные YES\Анимашки и картинки\Химия-картинки\Реактивы\Кислоты\azot_kislota.jpg"/>
          <p:cNvPicPr>
            <a:picLocks noChangeAspect="1" noChangeArrowheads="1"/>
          </p:cNvPicPr>
          <p:nvPr/>
        </p:nvPicPr>
        <p:blipFill>
          <a:blip r:embed="rId8" cstate="print"/>
          <a:srcRect l="18123" r="19144"/>
          <a:stretch>
            <a:fillRect/>
          </a:stretch>
        </p:blipFill>
        <p:spPr bwMode="auto">
          <a:xfrm>
            <a:off x="71406" y="4643446"/>
            <a:ext cx="1803778" cy="214314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9" name="Овал 18"/>
          <p:cNvSpPr/>
          <p:nvPr/>
        </p:nvSpPr>
        <p:spPr>
          <a:xfrm>
            <a:off x="7530028" y="2852936"/>
            <a:ext cx="1010746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067944" y="3789040"/>
            <a:ext cx="1152128" cy="648072"/>
          </a:xfrm>
          <a:prstGeom prst="ellipse">
            <a:avLst/>
          </a:prstGeom>
          <a:noFill/>
          <a:ln w="5715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300192" y="1128734"/>
            <a:ext cx="936104" cy="500066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209548" y="1556792"/>
            <a:ext cx="858396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334121"/>
            <a:ext cx="878687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 повышенных температурах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окисляются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 избытке кислорода происходит полное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сгорание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2О</a:t>
            </a:r>
            <a:r>
              <a:rPr lang="en-US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C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метан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</a:t>
            </a:r>
          </a:p>
          <a:p>
            <a:pPr indent="4476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недостатке кислорода происходит неполное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сгорание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3О</a:t>
            </a:r>
            <a:r>
              <a:rPr lang="en-US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C +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5" name="Picture 3" descr="D:\23.05.13-домашние документы\Теория горения и взрыва\Анимашки\Горение\камины, печи\100802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357694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 l="5273" t="4395" r="51953" b="51660"/>
          <a:stretch>
            <a:fillRect/>
          </a:stretch>
        </p:blipFill>
        <p:spPr bwMode="auto">
          <a:xfrm>
            <a:off x="-32" y="4849929"/>
            <a:ext cx="2356251" cy="193665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/>
          <a:srcRect l="1172" t="4395" r="49609" b="51660"/>
          <a:stretch>
            <a:fillRect/>
          </a:stretch>
        </p:blipFill>
        <p:spPr bwMode="auto">
          <a:xfrm>
            <a:off x="2428860" y="4429132"/>
            <a:ext cx="2643174" cy="188799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 cstate="print"/>
          <a:srcRect l="7031" t="14648" r="62499" b="58252"/>
          <a:stretch>
            <a:fillRect/>
          </a:stretch>
        </p:blipFill>
        <p:spPr bwMode="auto">
          <a:xfrm>
            <a:off x="5143504" y="3571876"/>
            <a:ext cx="3214710" cy="228739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71406" y="144375"/>
            <a:ext cx="8786874" cy="333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Горение жидких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алканов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algn="ctr"/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baseline="-25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n+2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n+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+ (n+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алкан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447675"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Алканы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с небольшим содержанием углерода загораются быстрее, чем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алканы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содержащие большое количество атомов углерода. Например,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гексан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загорается быстрее, чем керосин (смесь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алканов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С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12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–С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18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), который горит коптящим пламенем.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6" y="2678738"/>
            <a:ext cx="4750327" cy="409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2844" y="116632"/>
            <a:ext cx="878687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 повышенных температурах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проявляют способность к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разложению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(термическое разложение).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+ 3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 этан</a:t>
            </a:r>
          </a:p>
          <a:p>
            <a:pPr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(без кислорода при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&gt; 1000 </a:t>
            </a:r>
            <a:r>
              <a:rPr lang="ru-RU" sz="2800" b="1" baseline="30000" dirty="0" err="1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165304"/>
            <a:ext cx="115212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09079"/>
            <a:ext cx="87154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Крекинг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нефтепродуктов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разрыв связи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Например, при крекинге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н-бутана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могут образовываться: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54570" y="5483023"/>
            <a:ext cx="3499979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Установка каталитического крекинга</a:t>
            </a:r>
          </a:p>
        </p:txBody>
      </p:sp>
      <p:pic>
        <p:nvPicPr>
          <p:cNvPr id="1028" name="Picture 4" descr="Московский нефтеперабатывающий заво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86190"/>
            <a:ext cx="47625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57874" y="1587800"/>
            <a:ext cx="4554486" cy="284133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Прямоугольник 14"/>
          <p:cNvSpPr/>
          <p:nvPr/>
        </p:nvSpPr>
        <p:spPr>
          <a:xfrm>
            <a:off x="2843808" y="3843342"/>
            <a:ext cx="14394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н-бутан</a:t>
            </a:r>
            <a:endParaRPr lang="ru-RU" sz="2600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7044" name="Picture 4" descr="D:\23.05.13-домашние документы\Нефть 2011-2012-2013\Нефть\img232662_1-1_Krek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9643" b="3928"/>
          <a:stretch>
            <a:fillRect/>
          </a:stretch>
        </p:blipFill>
        <p:spPr bwMode="auto">
          <a:xfrm>
            <a:off x="0" y="908720"/>
            <a:ext cx="4385881" cy="530693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Прямоугольник 6"/>
          <p:cNvSpPr/>
          <p:nvPr/>
        </p:nvSpPr>
        <p:spPr>
          <a:xfrm>
            <a:off x="71406" y="71414"/>
            <a:ext cx="5214974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Крекинг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нефтепродуктов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55976" y="548680"/>
            <a:ext cx="4788056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300" b="1" u="dbl" dirty="0" smtClean="0">
                <a:latin typeface="Arial" pitchFamily="34" charset="0"/>
                <a:cs typeface="Arial" pitchFamily="34" charset="0"/>
              </a:rPr>
              <a:t>Верхний допустимый предел сжатия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топливно-воздушной смеси в цилиндрах двигателя </a:t>
            </a:r>
            <a:r>
              <a:rPr lang="ru-RU" sz="2300" b="1" u="sng" dirty="0" smtClean="0">
                <a:latin typeface="Arial" pitchFamily="34" charset="0"/>
                <a:cs typeface="Arial" pitchFamily="34" charset="0"/>
              </a:rPr>
              <a:t>зависит от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ктанового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</a:t>
            </a: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исла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топлива, которое характеризует его антидетонационную стойкость. Предложена условная шкала октановых чисел, в которой за 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принимается 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октановое число изооктана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(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ru-RU" sz="23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–С–СН</a:t>
            </a:r>
            <a:r>
              <a:rPr lang="ru-RU" sz="23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–СН–(СН</a:t>
            </a:r>
            <a:r>
              <a:rPr lang="ru-RU" sz="23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, смесь которого с воздухом детонирует при высоких степенях сжатия, за </a:t>
            </a: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нуль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принимается октановое число </a:t>
            </a:r>
            <a:r>
              <a:rPr lang="ru-RU" sz="23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н-гептана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          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ru-RU" sz="2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ru-RU" sz="2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–С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смесь которого с воздухом легко детонирует. 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Картинки по запросу гидрирование ацетиле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710" y="216073"/>
            <a:ext cx="3347864" cy="33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Установка гидроочистки дизтоплива на заводе British Petroleum в Грандмут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" y="144016"/>
            <a:ext cx="3489053" cy="24928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70" name="Picture 2" descr="Реактор гидроочистки дизельного топлив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1" y="3071768"/>
            <a:ext cx="3678684" cy="257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0585" y="5646768"/>
            <a:ext cx="6670817" cy="10733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Установка гидрокрекинга T-</a:t>
            </a:r>
            <a:r>
              <a:rPr lang="ru-RU" sz="25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Star</a:t>
            </a:r>
            <a:r>
              <a:rPr lang="ru-RU" sz="25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мощностью 3,5 млн. тонн на НПЗ </a:t>
            </a:r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«ЛУКОЙЛ-ПНОС».</a:t>
            </a:r>
            <a:endParaRPr lang="ru-RU" sz="25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5408" y="3540848"/>
            <a:ext cx="5218857" cy="16619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Установка ЭП-300 в г. Кстово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(«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Сибур-Нефтехим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», 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Нижегородская обл.)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для селективного 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гидрирования при получении этилена</a:t>
            </a:r>
          </a:p>
        </p:txBody>
      </p:sp>
    </p:spTree>
    <p:extLst>
      <p:ext uri="{BB962C8B-B14F-4D97-AF65-F5344CB8AC3E}">
        <p14:creationId xmlns:p14="http://schemas.microsoft.com/office/powerpoint/2010/main" val="28835691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znanie.podelise.ru/tw_files2/urls_363/11/d-10298/img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8" y="96541"/>
            <a:ext cx="8917786" cy="668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1405" y="71414"/>
            <a:ext cx="8770997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Крекинг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нефтепродуктов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895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Рисунок 6" descr="http://turkmenistan.gov.tm/photo/econom/2016/300616-2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2"/>
            <a:ext cx="9004774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4461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334121"/>
            <a:ext cx="878687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 повышенных температурах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проявляют способность к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изомеризации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превращению углеводородов нормального строения в углеводороды разветвленного строения: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6" descr="http://www.studfiles.ru/html/2706/215/html_YJS0Q2oapm.6am8/htmlconvd-GB0VBa_html_16d17d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8677" y="4005064"/>
            <a:ext cx="8671795" cy="20958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3645024"/>
            <a:ext cx="2857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циклизации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49" y="2270301"/>
            <a:ext cx="7256463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268760"/>
            <a:ext cx="8292655" cy="15366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Алканы</a:t>
            </a:r>
            <a:endParaRPr lang="ru-RU" sz="6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5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(парафины, нафтены)</a:t>
            </a:r>
            <a:endParaRPr lang="ru-RU" sz="5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60648"/>
            <a:ext cx="8714245" cy="65941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Предельные углеводороды</a:t>
            </a:r>
            <a:endParaRPr lang="ru-RU" sz="43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996952"/>
            <a:ext cx="8653331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2n+2</a:t>
            </a:r>
            <a:endParaRPr lang="ru-RU" sz="4000" b="1" baseline="-25000" dirty="0" smtClean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 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углерода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sp</a:t>
            </a:r>
            <a:r>
              <a:rPr lang="en-US" sz="32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3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-гибридные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орбитали</a:t>
            </a:r>
            <a:endParaRPr lang="ru-RU" sz="3200" dirty="0"/>
          </a:p>
        </p:txBody>
      </p:sp>
      <p:pic>
        <p:nvPicPr>
          <p:cNvPr id="10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4" cstate="print"/>
          <a:srcRect l="24214" t="11690" r="24214" b="21906"/>
          <a:stretch>
            <a:fillRect/>
          </a:stretch>
        </p:blipFill>
        <p:spPr bwMode="auto">
          <a:xfrm>
            <a:off x="1547665" y="4784060"/>
            <a:ext cx="1656184" cy="1957308"/>
          </a:xfrm>
          <a:prstGeom prst="can">
            <a:avLst/>
          </a:prstGeom>
          <a:noFill/>
        </p:spPr>
      </p:pic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1028" name="Picture 4" descr="C:\Users\ikuzmina\Desktop\Виртуальные лабораторные YES\Анимашки и картинки\Воздух, газ, дым и др\Газ\5168.jpg"/>
          <p:cNvPicPr>
            <a:picLocks noChangeAspect="1" noChangeArrowheads="1"/>
          </p:cNvPicPr>
          <p:nvPr/>
        </p:nvPicPr>
        <p:blipFill>
          <a:blip r:embed="rId6" cstate="print"/>
          <a:srcRect l="2152" r="3152"/>
          <a:stretch>
            <a:fillRect/>
          </a:stretch>
        </p:blipFill>
        <p:spPr bwMode="auto">
          <a:xfrm>
            <a:off x="3635896" y="4784874"/>
            <a:ext cx="3168352" cy="1884486"/>
          </a:xfrm>
          <a:prstGeom prst="rect">
            <a:avLst/>
          </a:prstGeom>
          <a:noFill/>
        </p:spPr>
      </p:pic>
      <p:pic>
        <p:nvPicPr>
          <p:cNvPr id="1029" name="Picture 5" descr="C:\Users\ikuzmina\Desktop\Виртуальные лабораторные YES\Анимашки и картинки\Воздух, газ, дым и др\Газ\gaz_konfork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4293096"/>
            <a:ext cx="1423045" cy="151159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663218"/>
            <a:ext cx="8786874" cy="255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Из выше сказанного следует что, для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характерны 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255713" indent="-3556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замещения, </a:t>
            </a:r>
          </a:p>
          <a:p>
            <a:pPr marL="1255713" indent="-3556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разложения, </a:t>
            </a:r>
          </a:p>
          <a:p>
            <a:pPr marL="1255713" indent="-3556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окисления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D:\23.05.13-домашние документы\Нефть 2011-2012-2013\Нефть\Использование и производство нефти и газа\2uglevodorodi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3571"/>
          <a:stretch>
            <a:fillRect/>
          </a:stretch>
        </p:blipFill>
        <p:spPr bwMode="auto">
          <a:xfrm>
            <a:off x="4214810" y="71414"/>
            <a:ext cx="4762500" cy="642942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2" descr="D:\23.05.13-домашние документы\Нефть 2011-2012-2013\Нефть\Использование и производство нефти и газа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3929066"/>
            <a:ext cx="4429125" cy="269557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-32" y="1748017"/>
            <a:ext cx="4500594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Использование </a:t>
            </a:r>
            <a:r>
              <a:rPr lang="ru-RU" sz="3600" b="1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алканов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Виртуальные лекции 2015\Органическая химия\алканы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11628"/>
          <a:stretch>
            <a:fillRect/>
          </a:stretch>
        </p:blipFill>
        <p:spPr bwMode="auto">
          <a:xfrm>
            <a:off x="428596" y="857232"/>
            <a:ext cx="8191525" cy="54292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-68746" y="285728"/>
            <a:ext cx="921277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Использование </a:t>
            </a:r>
            <a:r>
              <a:rPr lang="ru-RU" sz="27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алканов</a:t>
            </a: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в качестве топлива</a:t>
            </a:r>
            <a:endParaRPr lang="ru-RU" sz="27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иск D\01.03.16-домашние документы\Колледж Строитель\Уроки-2016\Химия\Органическая химия\Лекции- орг\Для лекци по орг. х\Алкины\метан-схем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15" b="2303"/>
          <a:stretch/>
        </p:blipFill>
        <p:spPr bwMode="auto">
          <a:xfrm>
            <a:off x="35496" y="548680"/>
            <a:ext cx="8978853" cy="55864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61273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28596" y="44624"/>
            <a:ext cx="814393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</a:t>
            </a:r>
            <a:r>
              <a:rPr lang="ru-RU" sz="36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8311" y="1052736"/>
            <a:ext cx="90047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16 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гептан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пентан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12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гептан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14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гептан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8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гептан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пропан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это …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важные компоненты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нефти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природных газов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попутных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газов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полимеров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300400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32656"/>
            <a:ext cx="8932766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88000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6. Фтор с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….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реагирует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очень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энергично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реагирует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медленно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реагирует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 средней скоростью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взаимодействует </a:t>
            </a:r>
          </a:p>
          <a:p>
            <a:pPr marL="271463" indent="-288000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Иод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….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реагирует очень энергично               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реагирует медленно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реагирует со средней скоростью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не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взаимодействует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8.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избытке кислорода происходит полное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сгорание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образованием…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                 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                      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882631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8596" y="5135"/>
            <a:ext cx="814393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Проверьте свои ответы</a:t>
            </a:r>
            <a:endParaRPr lang="ru-RU" sz="4000" b="1" dirty="0">
              <a:ln w="28575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3730" y="663596"/>
            <a:ext cx="9004774" cy="619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16 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гептан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пентан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12 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  <a:endParaRPr lang="ru-RU" sz="2800" b="1" dirty="0">
              <a:solidFill>
                <a:srgbClr val="0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гептан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в) пентан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14 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гептан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8 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гептан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пропан</a:t>
            </a:r>
          </a:p>
          <a:p>
            <a:pPr marL="287338" indent="-287338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это … важные компоненты …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нефти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природных газов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попутных газов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полимеров</a:t>
            </a:r>
          </a:p>
          <a:p>
            <a:pPr marL="287338" indent="-15875" algn="just">
              <a:lnSpc>
                <a:spcPct val="80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marL="15875" indent="450000" algn="just">
              <a:lnSpc>
                <a:spcPct val="80000"/>
              </a:lnSpc>
            </a:pPr>
            <a:r>
              <a:rPr lang="ru-RU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широко распространены в природе, это </a:t>
            </a:r>
            <a:r>
              <a:rPr lang="ru-RU" sz="2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важные компоненты нефти, природных и попутных газов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Содержание их в нефти отечественного происхождения колеблется от 30 до 89 %. </a:t>
            </a:r>
            <a:endParaRPr lang="ru-RU" sz="26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1001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1406" y="71414"/>
            <a:ext cx="91149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алканов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2n+2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937117"/>
              </p:ext>
            </p:extLst>
          </p:nvPr>
        </p:nvGraphicFramePr>
        <p:xfrm>
          <a:off x="142844" y="785794"/>
          <a:ext cx="8715436" cy="547759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84008"/>
                <a:gridCol w="1638815"/>
                <a:gridCol w="2592217"/>
                <a:gridCol w="1443432"/>
                <a:gridCol w="1556964"/>
              </a:tblGrid>
              <a:tr h="15897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Формула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Название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Агрегатное состояние при нормальных условиях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Радикал </a:t>
                      </a:r>
                      <a:r>
                        <a:rPr lang="ru-RU" sz="2500" b="1" dirty="0"/>
                        <a:t>(</a:t>
                      </a:r>
                      <a:r>
                        <a:rPr lang="en-US" sz="2500" b="1" dirty="0"/>
                        <a:t>R</a:t>
                      </a:r>
                      <a:r>
                        <a:rPr lang="ru-RU" sz="2500" b="1" dirty="0"/>
                        <a:t>)</a:t>
                      </a:r>
                      <a:endParaRPr lang="ru-RU" sz="25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Название радикала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газы</a:t>
                      </a:r>
                      <a:endParaRPr lang="ru-RU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CH</a:t>
                      </a:r>
                      <a:r>
                        <a:rPr lang="ru-RU" sz="2700" b="1" baseline="-25000"/>
                        <a:t>3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2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5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9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пент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32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жидкости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34 </a:t>
                      </a:r>
                      <a:r>
                        <a:rPr lang="ru-RU" sz="2700" b="1" dirty="0"/>
                        <a:t>– …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твердые</a:t>
                      </a:r>
                      <a:endParaRPr lang="ru-RU" sz="27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5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пент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6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14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13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гепт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15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гепт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8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18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окт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окт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20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19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22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дек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10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дец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25699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6632"/>
            <a:ext cx="893276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88000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6. Фтор с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…. </a:t>
            </a:r>
          </a:p>
          <a:p>
            <a:pPr marL="271463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реагирует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очень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энергично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реагирует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медленно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реагирует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 средней скоростью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взаимодействует </a:t>
            </a:r>
          </a:p>
          <a:p>
            <a:pPr marL="271463" indent="-288000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Иод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….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реагирует очень энергично               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реагирует медленно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реагирует со средней скоростью</a:t>
            </a:r>
          </a:p>
          <a:p>
            <a:pPr marL="271463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г) не взаимодействует</a:t>
            </a:r>
            <a:endParaRPr lang="ru-RU" sz="2800" u="sng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929" y="4248071"/>
            <a:ext cx="8572527" cy="213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Галогенирование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Фтор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реагирует с </a:t>
            </a:r>
            <a:r>
              <a:rPr lang="ru-RU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очень энергично при этом всегда образуется 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CF</a:t>
            </a:r>
            <a:r>
              <a:rPr lang="en-US" sz="26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HF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С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иодом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взаимодействуют 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 при каких условиях. </a:t>
            </a:r>
            <a:r>
              <a:rPr lang="ru-RU" sz="2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солнечном свету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в темноте </a:t>
            </a:r>
            <a:r>
              <a:rPr lang="ru-RU" sz="2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нагревании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(250–400° С) </a:t>
            </a:r>
            <a:r>
              <a:rPr lang="ru-RU" sz="2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они легко вступают во взаимодействие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600" b="1" i="1" dirty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хлором</a:t>
            </a:r>
            <a:r>
              <a:rPr lang="ru-RU" sz="2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2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бромом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2140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53205"/>
            <a:ext cx="8932766" cy="6167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8.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избытке кислорода происходит полное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сгорание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образованием…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71463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en-US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u="sng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u="sng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7146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90000"/>
              </a:lnSpc>
            </a:pPr>
            <a:endParaRPr lang="ru-RU" sz="2800" b="1" u="sng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90000"/>
              </a:lnSpc>
            </a:pPr>
            <a:r>
              <a:rPr lang="ru-RU" sz="28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повышенных температурах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аланы </a:t>
            </a: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окисляются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В избытке кислорода происходит полное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сгорание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2О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C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метан                  </a:t>
            </a:r>
          </a:p>
          <a:p>
            <a:pPr indent="447675" algn="just">
              <a:lnSpc>
                <a:spcPct val="9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недостатке кислорода происходит неполное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сгорание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3О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C 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018347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406" y="71414"/>
            <a:ext cx="91149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алканов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2n+2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529805"/>
              </p:ext>
            </p:extLst>
          </p:nvPr>
        </p:nvGraphicFramePr>
        <p:xfrm>
          <a:off x="142844" y="785794"/>
          <a:ext cx="8715436" cy="547759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84008"/>
                <a:gridCol w="1638815"/>
                <a:gridCol w="2592217"/>
                <a:gridCol w="1443432"/>
                <a:gridCol w="1556964"/>
              </a:tblGrid>
              <a:tr h="15897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Формула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Название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Агрегатное состояние при нормальных условиях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Радикал </a:t>
                      </a:r>
                      <a:r>
                        <a:rPr lang="ru-RU" sz="2500" b="1" dirty="0"/>
                        <a:t>(</a:t>
                      </a:r>
                      <a:r>
                        <a:rPr lang="en-US" sz="2500" b="1" dirty="0"/>
                        <a:t>R</a:t>
                      </a:r>
                      <a:r>
                        <a:rPr lang="ru-RU" sz="2500" b="1" dirty="0"/>
                        <a:t>)</a:t>
                      </a:r>
                      <a:endParaRPr lang="ru-RU" sz="25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Название радикала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газы</a:t>
                      </a:r>
                      <a:endParaRPr lang="ru-RU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CH</a:t>
                      </a:r>
                      <a:r>
                        <a:rPr lang="ru-RU" sz="2700" b="1" baseline="-25000"/>
                        <a:t>3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2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5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9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5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12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пент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32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жидкости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34 </a:t>
                      </a:r>
                      <a:r>
                        <a:rPr lang="ru-RU" sz="2700" b="1" dirty="0"/>
                        <a:t>– …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твердые</a:t>
                      </a:r>
                      <a:endParaRPr lang="ru-RU" sz="27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5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пент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6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14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13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7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16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гепт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15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гепт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8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18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окт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окт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20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19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22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дек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10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дец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96838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548680"/>
            <a:ext cx="8858312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11(10) класса общеобразовательных учреждений.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Улубленный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уровень /И. И.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368 с.: ил. – (ФГОС. Инновационная школа). 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978-5-00007-543-2.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http://www.naglyadnye-posobiya.ru/shop/old-chem/item2035.php?sphrase_id=1146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умник-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разумник.рф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/%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D0%BE%D1%80%D0%B3%D0%B0%D0%BD%D0%B8%D1%87%D0%B5%D1%81%D0%BA%D0%B0%D1%8F-%D1%85%D0%B8%D0%BC%D0%B8%D1%8F.-%D0%BA%D0%BE%D0%BC%D0%BF%D0%BB%D0%B5%D0%BA%D1%82-%D1%82%D0%B0%D0%B1%D0%BB%D0%B8%D1%86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3489"/>
            <a:ext cx="8858312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himiknoginsk.ucoz.ru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yandex.ru/clck/jsredir?from=yandex.ru%3Bimages%2Fsearch%3Bimages%3B%3B&amp;text=&amp;etext=862.DY2-7nmqVj-XCwKVZIL3NwTF13XYMlhXgHHl-n3fImQr0uWzc9Vd98FNdYF_v62n.c329b19673e508cda7ab89d85b076ab2abce5871&amp;uuid=&amp;state=tid_Wvm4RM28ca_MiO4Ne9osTPtpHS9wicjEF5X7fRziVPIHCd9FyQ&amp;data=UlNrNmk5WktYejR0eWJFYk1Ldmtxai1aMFF1T0FVWi1US2hHYTlqcTViVzhDbERkM05uQTBEazd6SmRmbC1JNDZkdFFVdVNvNzMydmk1cGpVQlFiNGVNRzlFb3gxcXJMQVRVRzZldmFUM2ZkTHVXbnNSVEhoaG9ZWUFPVzlxN3FrQzNveUJwcTRuUQ&amp;b64e=2&amp;sign=96fffcf048cf4bbb3f861ac22b84aab6&amp;keyno=0&amp;l10n=ru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0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http://dp-adilet.kz/alkany-ximicheskie-svojstva-reakcii-s-izmeneniem-uglerodnogo-skeleta/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0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oils.himdetail.ru/oil12.php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5350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49486"/>
            <a:ext cx="8858312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12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://www.drives.ru/celevye-auditorii/po-otraslyam/pererabotka-nefti-i-gaza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2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www.wegetarian.ru/termicheskiy-kreking-nefticff1.html?p=1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2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him.1september.ru/article.php?ID=200901208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2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neftianka.livejournal.com/181957.html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2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e-cis.info/news.php?id=14625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2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forexaw.com/TERMs/Industry/Technology/l356_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Крекинг_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Cracking_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это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2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Алканы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2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http://chemistry.ru/course/content/chapter12/section/paragraph2/subparagraph1.html#.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WCh4_tKLTIU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2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https://www.google.ru/search?q=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алканы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2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agroobzor.ru/bio/a-112.html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4749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321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65159"/>
            <a:ext cx="8858312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22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://www.yavnauke.ru/stati/yekologija/sovremenye-biogazovye-tehnologi-perspektivnyi-metod-reshenija-yekologicheskih-problem-agropromyshlenogo-kompleksa.html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22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http://re.energybel.by/biogas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22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http://bio.bmpa.ru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22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www.elteco.ru/biogaz.php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22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biznes-prost.ru/biogaz.html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22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https://vk.com/wall-38598449_83440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79929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40219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000108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4" descr="http://content.foto.mail.ru/mail/catemor/_answers/i-76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6312" r="3974" b="5323"/>
          <a:stretch>
            <a:fillRect/>
          </a:stretch>
        </p:blipFill>
        <p:spPr bwMode="auto">
          <a:xfrm>
            <a:off x="1944102" y="642918"/>
            <a:ext cx="4771038" cy="607223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37829" y="71414"/>
            <a:ext cx="738214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алканов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ooopifagor.ru/content/products/big_312_org.himi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907" t="11020" r="5620" b="3301"/>
          <a:stretch>
            <a:fillRect/>
          </a:stretch>
        </p:blipFill>
        <p:spPr bwMode="auto">
          <a:xfrm>
            <a:off x="214282" y="491205"/>
            <a:ext cx="8572560" cy="60096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00100" y="142852"/>
            <a:ext cx="6715172" cy="54636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905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Структурная изомерия</a:t>
            </a:r>
            <a:endParaRPr lang="ru-RU" sz="3600" b="1" dirty="0">
              <a:ln w="19050"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000100" y="3500438"/>
            <a:ext cx="571504" cy="357190"/>
          </a:xfrm>
          <a:prstGeom prst="rect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357290" y="5572140"/>
            <a:ext cx="571504" cy="285752"/>
          </a:xfrm>
          <a:prstGeom prst="rect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929190" y="3786190"/>
            <a:ext cx="785818" cy="642942"/>
          </a:xfrm>
          <a:prstGeom prst="rect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001024" y="3714752"/>
            <a:ext cx="571504" cy="357190"/>
          </a:xfrm>
          <a:prstGeom prst="rect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929454" y="5500702"/>
            <a:ext cx="571504" cy="357190"/>
          </a:xfrm>
          <a:prstGeom prst="rect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857620" y="5643578"/>
            <a:ext cx="857256" cy="714380"/>
          </a:xfrm>
          <a:prstGeom prst="rect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357290" y="4643446"/>
            <a:ext cx="571504" cy="357190"/>
          </a:xfrm>
          <a:prstGeom prst="rect">
            <a:avLst/>
          </a:prstGeom>
          <a:noFill/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786710" y="5500702"/>
            <a:ext cx="571504" cy="357190"/>
          </a:xfrm>
          <a:prstGeom prst="rect">
            <a:avLst/>
          </a:prstGeom>
          <a:noFill/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786314" y="5500702"/>
            <a:ext cx="785818" cy="78581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D:\23.05.13-домашние документы\Лаб. раб YES\Виртуальные лабораторные YES\Анимашки и картинки\Химия-картинки\Атомы и молекулы\атомы и молекулы-анимашки\3364661-90766fdc78cedec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357298"/>
            <a:ext cx="2405074" cy="3810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5735718</TotalTime>
  <Words>2561</Words>
  <Application>Microsoft Office PowerPoint</Application>
  <PresentationFormat>Экран (4:3)</PresentationFormat>
  <Paragraphs>372</Paragraphs>
  <Slides>65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3139</cp:revision>
  <dcterms:created xsi:type="dcterms:W3CDTF">2009-11-04T17:47:55Z</dcterms:created>
  <dcterms:modified xsi:type="dcterms:W3CDTF">2021-04-05T19:17:24Z</dcterms:modified>
</cp:coreProperties>
</file>