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2"/>
  </p:notesMasterIdLst>
  <p:sldIdLst>
    <p:sldId id="1166" r:id="rId2"/>
    <p:sldId id="1107" r:id="rId3"/>
    <p:sldId id="464" r:id="rId4"/>
    <p:sldId id="295" r:id="rId5"/>
    <p:sldId id="1046" r:id="rId6"/>
    <p:sldId id="1114" r:id="rId7"/>
    <p:sldId id="1089" r:id="rId8"/>
    <p:sldId id="1081" r:id="rId9"/>
    <p:sldId id="1146" r:id="rId10"/>
    <p:sldId id="1138" r:id="rId11"/>
    <p:sldId id="1140" r:id="rId12"/>
    <p:sldId id="1091" r:id="rId13"/>
    <p:sldId id="1141" r:id="rId14"/>
    <p:sldId id="1142" r:id="rId15"/>
    <p:sldId id="1143" r:id="rId16"/>
    <p:sldId id="1144" r:id="rId17"/>
    <p:sldId id="1145" r:id="rId18"/>
    <p:sldId id="995" r:id="rId19"/>
    <p:sldId id="1155" r:id="rId20"/>
    <p:sldId id="1027" r:id="rId21"/>
    <p:sldId id="1111" r:id="rId22"/>
    <p:sldId id="1148" r:id="rId23"/>
    <p:sldId id="1128" r:id="rId24"/>
    <p:sldId id="1127" r:id="rId25"/>
    <p:sldId id="1159" r:id="rId26"/>
    <p:sldId id="1160" r:id="rId27"/>
    <p:sldId id="1106" r:id="rId28"/>
    <p:sldId id="1124" r:id="rId29"/>
    <p:sldId id="1122" r:id="rId30"/>
    <p:sldId id="1164" r:id="rId31"/>
    <p:sldId id="1116" r:id="rId32"/>
    <p:sldId id="1149" r:id="rId33"/>
    <p:sldId id="1098" r:id="rId34"/>
    <p:sldId id="1118" r:id="rId35"/>
    <p:sldId id="1088" r:id="rId36"/>
    <p:sldId id="1163" r:id="rId37"/>
    <p:sldId id="1119" r:id="rId38"/>
    <p:sldId id="1104" r:id="rId39"/>
    <p:sldId id="1150" r:id="rId40"/>
    <p:sldId id="1105" r:id="rId41"/>
    <p:sldId id="1030" r:id="rId42"/>
    <p:sldId id="1151" r:id="rId43"/>
    <p:sldId id="1120" r:id="rId44"/>
    <p:sldId id="1099" r:id="rId45"/>
    <p:sldId id="1125" r:id="rId46"/>
    <p:sldId id="1100" r:id="rId47"/>
    <p:sldId id="1123" r:id="rId48"/>
    <p:sldId id="1157" r:id="rId49"/>
    <p:sldId id="1129" r:id="rId50"/>
    <p:sldId id="1152" r:id="rId51"/>
    <p:sldId id="1153" r:id="rId52"/>
    <p:sldId id="1131" r:id="rId53"/>
    <p:sldId id="1134" r:id="rId54"/>
    <p:sldId id="1132" r:id="rId55"/>
    <p:sldId id="1161" r:id="rId56"/>
    <p:sldId id="1167" r:id="rId57"/>
    <p:sldId id="1109" r:id="rId58"/>
    <p:sldId id="1110" r:id="rId59"/>
    <p:sldId id="1156" r:id="rId60"/>
    <p:sldId id="991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DA3"/>
    <a:srgbClr val="CC00CC"/>
    <a:srgbClr val="3366FF"/>
    <a:srgbClr val="DEDEDE"/>
    <a:srgbClr val="4B5834"/>
    <a:srgbClr val="009644"/>
    <a:srgbClr val="CC4900"/>
    <a:srgbClr val="B9EDFF"/>
    <a:srgbClr val="A3E7FF"/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8" autoAdjust="0"/>
    <p:restoredTop sz="99754" autoAdjust="0"/>
  </p:normalViewPr>
  <p:slideViewPr>
    <p:cSldViewPr>
      <p:cViewPr varScale="1">
        <p:scale>
          <a:sx n="69" d="100"/>
          <a:sy n="69" d="100"/>
        </p:scale>
        <p:origin x="-126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80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6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4.xml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1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28.gif"/><Relationship Id="rId5" Type="http://schemas.openxmlformats.org/officeDocument/2006/relationships/image" Target="../media/image29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2.wdp"/><Relationship Id="rId7" Type="http://schemas.openxmlformats.org/officeDocument/2006/relationships/image" Target="../media/image9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3.wdp"/><Relationship Id="rId10" Type="http://schemas.openxmlformats.org/officeDocument/2006/relationships/image" Target="../media/image19.gif"/><Relationship Id="rId4" Type="http://schemas.openxmlformats.org/officeDocument/2006/relationships/image" Target="../media/image33.png"/><Relationship Id="rId9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5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slide" Target="slide4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openxmlformats.org/officeDocument/2006/relationships/slide" Target="slide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21.wdp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6.gif"/><Relationship Id="rId4" Type="http://schemas.microsoft.com/office/2007/relationships/hdphoto" Target="../media/hdphoto22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7.gif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.bin"/><Relationship Id="rId4" Type="http://schemas.openxmlformats.org/officeDocument/2006/relationships/slide" Target="slide4.xml"/><Relationship Id="rId9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3.bin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7.gif"/><Relationship Id="rId4" Type="http://schemas.microsoft.com/office/2007/relationships/hdphoto" Target="../media/hdphoto2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27.wdp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7.gif"/><Relationship Id="rId4" Type="http://schemas.microsoft.com/office/2007/relationships/hdphoto" Target="../media/hdphoto2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29.wdp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7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1.wdp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56.xml"/><Relationship Id="rId3" Type="http://schemas.openxmlformats.org/officeDocument/2006/relationships/image" Target="../media/image6.gif"/><Relationship Id="rId7" Type="http://schemas.openxmlformats.org/officeDocument/2006/relationships/slide" Target="slide8.xml"/><Relationship Id="rId12" Type="http://schemas.openxmlformats.org/officeDocument/2006/relationships/slide" Target="slide5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33.xml"/><Relationship Id="rId5" Type="http://schemas.openxmlformats.org/officeDocument/2006/relationships/slide" Target="slide5.xml"/><Relationship Id="rId10" Type="http://schemas.openxmlformats.org/officeDocument/2006/relationships/slide" Target="slide18.xml"/><Relationship Id="rId4" Type="http://schemas.openxmlformats.org/officeDocument/2006/relationships/slide" Target="slide3.xml"/><Relationship Id="rId9" Type="http://schemas.openxmlformats.org/officeDocument/2006/relationships/slide" Target="slide13.xml"/><Relationship Id="rId14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33.wdp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72.jpeg"/><Relationship Id="rId7" Type="http://schemas.openxmlformats.org/officeDocument/2006/relationships/image" Target="../media/image7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6.png"/><Relationship Id="rId4" Type="http://schemas.microsoft.com/office/2007/relationships/hdphoto" Target="../media/hdphoto29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37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microsoft.com/office/2007/relationships/hdphoto" Target="../media/hdphoto36.wdp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4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7.gif"/><Relationship Id="rId5" Type="http://schemas.openxmlformats.org/officeDocument/2006/relationships/image" Target="../media/image87.jpeg"/><Relationship Id="rId10" Type="http://schemas.microsoft.com/office/2007/relationships/hdphoto" Target="../media/hdphoto38.wdp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38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" Target="slide4.xml"/><Relationship Id="rId7" Type="http://schemas.openxmlformats.org/officeDocument/2006/relationships/image" Target="../media/image1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9.wdp"/><Relationship Id="rId4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" Target="slide4.xml"/><Relationship Id="rId7" Type="http://schemas.openxmlformats.org/officeDocument/2006/relationships/image" Target="../media/image1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3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81357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980775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2389" y="1844824"/>
            <a:ext cx="9112277" cy="6340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4400" b="1" kern="1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Алкены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235" y="779267"/>
            <a:ext cx="9112277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«Химия»</a:t>
            </a:r>
          </a:p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Органическая химия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1158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67016" y="0"/>
            <a:ext cx="471956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Изомерия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786" y="357166"/>
            <a:ext cx="763061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Структурная изомерия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8957" y="1052736"/>
            <a:ext cx="871543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Изомерия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углеродного скелета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(начиная с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pPr indent="450000" algn="just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indent="450000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бут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                2-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проп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/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Изомерия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положения двойной связи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(начиная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8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):</a:t>
            </a:r>
          </a:p>
          <a:p>
            <a:pPr algn="just"/>
            <a:r>
              <a:rPr lang="ru-RU" sz="2800" b="1" dirty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 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–СН=СН–СН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бут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                          бут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11" y="1753029"/>
            <a:ext cx="194562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1691680" y="4509120"/>
            <a:ext cx="216024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084168" y="4509120"/>
            <a:ext cx="216024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555776" y="2132856"/>
            <a:ext cx="792088" cy="5040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498619" y="1700808"/>
            <a:ext cx="792088" cy="46805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70220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0986" y="188640"/>
            <a:ext cx="871543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3. Межклассовая изомерия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циклоалканами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углеродного скелета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(начиная с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pPr indent="450000" algn="just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  </a:t>
            </a:r>
            <a:r>
              <a:rPr lang="en-US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 </a:t>
            </a:r>
            <a:endParaRPr lang="ru-RU" sz="2800" b="1" dirty="0" smtClean="0">
              <a:solidFill>
                <a:srgbClr val="140DA3"/>
              </a:solidFill>
              <a:latin typeface="Arial Black" pitchFamily="34" charset="0"/>
              <a:cs typeface="Arial" pitchFamily="34" charset="0"/>
            </a:endParaRPr>
          </a:p>
          <a:p>
            <a:pPr indent="450000" algn="just"/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проп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  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цикло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проп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  </a:t>
            </a:r>
            <a:r>
              <a:rPr lang="en-US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8</a:t>
            </a:r>
            <a:r>
              <a:rPr lang="ru-RU" sz="2800" b="1" dirty="0" smtClean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endParaRPr lang="ru-RU" sz="2800" b="1" dirty="0">
              <a:solidFill>
                <a:srgbClr val="140DA3"/>
              </a:solidFill>
              <a:latin typeface="Arial Black" pitchFamily="34" charset="0"/>
              <a:cs typeface="Arial" pitchFamily="34" charset="0"/>
            </a:endParaRPr>
          </a:p>
          <a:p>
            <a:pPr algn="just"/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бут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                          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циклобут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338" y="1412776"/>
            <a:ext cx="180898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407" y="3140968"/>
            <a:ext cx="18002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6760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6741" y="667201"/>
            <a:ext cx="8715436" cy="160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Если одинаковые группы (заместители) расположены по одну сторону двойной связи, то изомер называют </a:t>
            </a:r>
            <a:r>
              <a:rPr lang="ru-RU" sz="29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цис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изомером, а если по разные, то </a:t>
            </a:r>
            <a:r>
              <a:rPr lang="ru-RU" sz="29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транс-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изомером:</a:t>
            </a:r>
            <a:endParaRPr lang="ru-RU" sz="2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35696" y="3677902"/>
            <a:ext cx="5357850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2-бут</a:t>
            </a:r>
            <a:r>
              <a:rPr lang="ru-RU" sz="2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ен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lang="ru-RU" sz="2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2-бут</a:t>
            </a:r>
            <a:r>
              <a:rPr lang="ru-RU" sz="2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ен</a:t>
            </a:r>
            <a:endParaRPr lang="ru-RU" sz="2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цис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-изомер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lang="ru-RU" sz="26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транс-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изомер</a:t>
            </a:r>
          </a:p>
        </p:txBody>
      </p:sp>
      <p:pic>
        <p:nvPicPr>
          <p:cNvPr id="11" name="Picture 2" descr="D:\23.05.13-домашние документы\Виртуальные лекции 2015\Органическая химия\алкены\prostrizo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8919" t="24649" r="11493" b="46880"/>
          <a:stretch/>
        </p:blipFill>
        <p:spPr bwMode="auto">
          <a:xfrm>
            <a:off x="795760" y="4491378"/>
            <a:ext cx="7247166" cy="224999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1088" y="0"/>
            <a:ext cx="921438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Пространственная изомерия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2" descr="D:\23.05.13-домашние документы\Виртуальные лекции 2015\Органическая химия\алкены\prostrizo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0269" t="58756" r="46148" b="15211"/>
          <a:stretch/>
        </p:blipFill>
        <p:spPr bwMode="auto">
          <a:xfrm>
            <a:off x="-11241" y="2459072"/>
            <a:ext cx="2016224" cy="11859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2" descr="D:\23.05.13-домашние документы\Виртуальные лекции 2015\Органическая химия\алкены\prostrizo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3701" t="58756" r="11819" b="10062"/>
          <a:stretch/>
        </p:blipFill>
        <p:spPr bwMode="auto">
          <a:xfrm>
            <a:off x="6938607" y="2322985"/>
            <a:ext cx="2124833" cy="14581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 l="4687" t="57861" r="46680" b="24560"/>
          <a:stretch>
            <a:fillRect/>
          </a:stretch>
        </p:blipFill>
        <p:spPr bwMode="auto">
          <a:xfrm>
            <a:off x="2123728" y="2281713"/>
            <a:ext cx="4714908" cy="1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23.05.13-домашние документы\Виртуальные лекции 2015\Органическая химия\алкены\img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126" t="3289" r="2026" b="4605"/>
          <a:stretch>
            <a:fillRect/>
          </a:stretch>
        </p:blipFill>
        <p:spPr bwMode="auto">
          <a:xfrm>
            <a:off x="2928926" y="3429000"/>
            <a:ext cx="6143668" cy="200026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153418"/>
            <a:ext cx="8748497" cy="1014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7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Химические связи в молекулах </a:t>
            </a:r>
            <a:r>
              <a:rPr lang="ru-RU" sz="3700" b="1" dirty="0" err="1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алкенов</a:t>
            </a:r>
            <a:endParaRPr lang="ru-RU" sz="37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57488" y="3429000"/>
            <a:ext cx="6286544" cy="2000264"/>
          </a:xfrm>
          <a:prstGeom prst="roundRect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5" descr="D:\23.05.13-домашние документы\Лаб. раб YES\Виртуальные лабораторные YES\Анимашки и картинки\Химия-картинки\Химическая связь\анимация\0049-028-Napravlennost-kovalentnoj-svjazi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14282" y="1210580"/>
            <a:ext cx="87154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 связи в молекулах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относятся к типу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ковалентной связи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(С–Н –полярной и С–С – не полярной). По направленности все связи относят к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-связям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кроме одной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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-связи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которая находится между двумя атомами углерода. 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814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D:\23.05.13-домашние документы\Виртуальные лекции 2015\Органическая химия\алкены\img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126" t="3289" r="2026" b="4605"/>
          <a:stretch>
            <a:fillRect/>
          </a:stretch>
        </p:blipFill>
        <p:spPr bwMode="auto">
          <a:xfrm>
            <a:off x="5951" y="476672"/>
            <a:ext cx="6654281" cy="2166510"/>
          </a:xfrm>
          <a:prstGeom prst="rect">
            <a:avLst/>
          </a:prstGeom>
          <a:noFill/>
        </p:spPr>
      </p:pic>
      <p:pic>
        <p:nvPicPr>
          <p:cNvPr id="12291" name="Picture 3" descr="D:\23.05.13-домашние документы\Виртуальные лекции 2015\Органическая химия\алкены\img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15140" y="1000108"/>
            <a:ext cx="2266950" cy="1171575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6715140" y="1000108"/>
            <a:ext cx="2286016" cy="1214446"/>
          </a:xfrm>
          <a:prstGeom prst="roundRect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504" y="476672"/>
            <a:ext cx="6464760" cy="2166510"/>
          </a:xfrm>
          <a:prstGeom prst="roundRect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D:\23.05.13-домашние документы\Виртуальные лекции 2015\Органическая химия\алкены\img26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7375" t="42334" r="13874" b="30166"/>
          <a:stretch>
            <a:fillRect/>
          </a:stretch>
        </p:blipFill>
        <p:spPr bwMode="auto">
          <a:xfrm>
            <a:off x="2571736" y="3071810"/>
            <a:ext cx="6000792" cy="1571636"/>
          </a:xfrm>
          <a:prstGeom prst="rect">
            <a:avLst/>
          </a:prstGeom>
          <a:noFill/>
        </p:spPr>
      </p:pic>
      <p:sp>
        <p:nvSpPr>
          <p:cNvPr id="16" name="Скругленный прямоугольник 15"/>
          <p:cNvSpPr/>
          <p:nvPr/>
        </p:nvSpPr>
        <p:spPr>
          <a:xfrm>
            <a:off x="2571736" y="3071810"/>
            <a:ext cx="6000792" cy="1571636"/>
          </a:xfrm>
          <a:prstGeom prst="roundRect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" descr="D:\23.05.13-домашние документы\Виртуальные лекции 2015\Органическая химия\алкены\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4343" b="10528"/>
          <a:stretch>
            <a:fillRect/>
          </a:stretch>
        </p:blipFill>
        <p:spPr bwMode="auto">
          <a:xfrm>
            <a:off x="3786182" y="5143512"/>
            <a:ext cx="3146075" cy="12144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3786182" y="5143512"/>
            <a:ext cx="3143272" cy="1214446"/>
          </a:xfrm>
          <a:prstGeom prst="roundRect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5" descr="D:\23.05.13-домашние документы\Лаб. раб YES\Виртуальные лабораторные YES\Анимашки и картинки\Химия-картинки\Химическая связь\анимация\0049-028-Napravlennost-kovalentnoj-svjazi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</p:spPr>
      </p:pic>
      <p:pic>
        <p:nvPicPr>
          <p:cNvPr id="97282" name="Picture 2" descr="D:\23.05.13-домашние документы\Виртуальные лекции 2015\Органическая химия\алкены\алкены-анимашки\a_gif2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472" y="2786058"/>
            <a:ext cx="1738323" cy="1524000"/>
          </a:xfrm>
          <a:prstGeom prst="rect">
            <a:avLst/>
          </a:prstGeom>
          <a:noFill/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1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55757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23.05.13-домашние документы\Виртуальные лекции 2015\Органическая химия\алкены\file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9285" b="3928"/>
          <a:stretch>
            <a:fillRect/>
          </a:stretch>
        </p:blipFill>
        <p:spPr bwMode="auto">
          <a:xfrm>
            <a:off x="4286248" y="0"/>
            <a:ext cx="4762500" cy="578647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2" descr="D:\23.05.13-домашние документы\Виртуальные лекции 2015\Органическая химия\алкены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579" t="2532" r="2105" b="2564"/>
          <a:stretch>
            <a:fillRect/>
          </a:stretch>
        </p:blipFill>
        <p:spPr bwMode="auto">
          <a:xfrm>
            <a:off x="-32" y="4143380"/>
            <a:ext cx="4357686" cy="264320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23.05.13-домашние документы\Лаб. раб YES\Виртуальные лабораторные YES\Анимашки и картинки\Химия-картинки\Атомы и молекулы\атомы и молекулы-анимашки\image025-62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800350" cy="2647950"/>
          </a:xfrm>
          <a:prstGeom prst="rect">
            <a:avLst/>
          </a:prstGeom>
          <a:noFill/>
        </p:spPr>
      </p:pic>
      <p:pic>
        <p:nvPicPr>
          <p:cNvPr id="15" name="Picture 5" descr="D:\23.05.13-домашние документы\Виртуальные лекции 2015\Органическая химия\алкены\b9ed1c60_2e9b_0131_22e3_22000aa81b9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08" y="2857496"/>
            <a:ext cx="1704975" cy="111442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2" descr="D:\23.05.13-домашние документы\Виртуальные лекции 2015\Органическая химия\алкены\алкены-анимашки\a_gif2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32" y="2667521"/>
            <a:ext cx="1738323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78944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973"/>
            <a:ext cx="6280923" cy="65563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7301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23.05.13-домашние документы\Виртуальные лекции 2015\Органическая химия\алкены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34722"/>
          <a:stretch>
            <a:fillRect/>
          </a:stretch>
        </p:blipFill>
        <p:spPr bwMode="auto">
          <a:xfrm>
            <a:off x="0" y="642918"/>
            <a:ext cx="9144021" cy="335756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6981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1071546"/>
            <a:ext cx="864399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природе </a:t>
            </a: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u="sng" dirty="0" smtClean="0">
                <a:latin typeface="Arial" pitchFamily="34" charset="0"/>
                <a:cs typeface="Arial" pitchFamily="34" charset="0"/>
              </a:rPr>
              <a:t>встречаются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в небольших количествах. </a:t>
            </a:r>
          </a:p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промышленном масштабе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u="sng" dirty="0" smtClean="0">
                <a:latin typeface="Arial" pitchFamily="34" charset="0"/>
                <a:cs typeface="Arial" pitchFamily="34" charset="0"/>
              </a:rPr>
              <a:t>их получают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главным образом при переработке нефти, природных и попутных газов. Они могут быть также выделены из продуктов химической переработки каменного угля (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коксовый газ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4" cstate="print"/>
          <a:srcRect l="24214" t="11690" r="24214" b="21906"/>
          <a:stretch>
            <a:fillRect/>
          </a:stretch>
        </p:blipFill>
        <p:spPr bwMode="auto">
          <a:xfrm>
            <a:off x="142844" y="4786322"/>
            <a:ext cx="1656184" cy="1957308"/>
          </a:xfrm>
          <a:prstGeom prst="can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2844" y="142852"/>
            <a:ext cx="883927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D:\диск D\01.03.16-домашние документы\Виртуальные лекции 2015\Органическая химия\08.11.16\img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5613"/>
            <a:ext cx="8983685" cy="673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8704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5984" y="172490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himege.ru/wp-content/uploads/2014/05/%D0%BD%D0%B5%D1%84%D1%82%D1%8C-%D1%85%D0%B8%D0%BC%D0%B8%D1%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71414"/>
            <a:ext cx="8731311" cy="628654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86182" y="3643314"/>
            <a:ext cx="4554486" cy="284133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3214678" y="5929330"/>
            <a:ext cx="14394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н-бутан</a:t>
            </a:r>
            <a:endParaRPr lang="ru-RU" sz="2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45630"/>
            <a:ext cx="871543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ходе переработки нефти и газа, при термическом и каталитическом крекингах, пиролизе образуется сложная смесь продуктов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цикланов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ароматических углеводородов и т. д.), состав которой зависит от исходного сырья, температуры, времени контакта, давления, катализатора и т. д.</a:t>
            </a:r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Крекинг нефтепродуктов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разрыв связи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Например, при крекинге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н-бутана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могут образовываться: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2" descr="D:\23.05.13-домашние документы\Виртуальные лекции 2015\Органическая химия\алкены\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3809" t="72016" r="16803"/>
          <a:stretch>
            <a:fillRect/>
          </a:stretch>
        </p:blipFill>
        <p:spPr bwMode="auto">
          <a:xfrm>
            <a:off x="42168" y="4071942"/>
            <a:ext cx="3601138" cy="192882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4" name="Прямая со стрелкой 13"/>
          <p:cNvCxnSpPr/>
          <p:nvPr/>
        </p:nvCxnSpPr>
        <p:spPr>
          <a:xfrm>
            <a:off x="3357554" y="3714752"/>
            <a:ext cx="1285884" cy="28575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7282" name="Picture 2" descr="Картинки по запросу завод ... термический крекин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22771"/>
            <a:ext cx="6552728" cy="445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00002" y="6285235"/>
            <a:ext cx="6624736" cy="432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Завод по переработке нефти</a:t>
            </a:r>
            <a:endParaRPr lang="ru-RU" sz="2600" b="1" dirty="0">
              <a:ln w="11430">
                <a:solidFill>
                  <a:srgbClr val="00206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352337"/>
            <a:ext cx="885831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термическом крекинге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450–550 °С, р=20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–70 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Па) с использованием в качестве сырья керосина, лигроина, мазута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выход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незначителен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802948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348320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Газы, полученные при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каталитическом крекинге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содержат до 30 % пропилена и бутиленов.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http://himege.ru/wp-content/uploads/2014/05/%D0%BD%D0%B5%D1%84%D1%82%D1%8C-%D0%BF%D0%B5%D1%80%D0%B5%D1%80%D0%B0%D0%B1%D0%BE%D1%82%D0%BA%D0%B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76609" t="8675"/>
          <a:stretch>
            <a:fillRect/>
          </a:stretch>
        </p:blipFill>
        <p:spPr bwMode="auto">
          <a:xfrm>
            <a:off x="3347864" y="1196752"/>
            <a:ext cx="2736304" cy="547260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bestreferat.ru/images/paper/64/28/726286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336" t="3077" r="1614" b="3077"/>
          <a:stretch>
            <a:fillRect/>
          </a:stretch>
        </p:blipFill>
        <p:spPr bwMode="auto">
          <a:xfrm>
            <a:off x="114587" y="1844824"/>
            <a:ext cx="8849901" cy="453650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42844" y="352337"/>
            <a:ext cx="885831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парофазном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крекинге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550–600 °С,           р = 3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5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Па) получают до 35 % от исходного сырья газообразных продуктов, наполовину состоящих из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59603"/>
            <a:ext cx="8858312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получения низкомолекулярных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применяют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пиролиз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700 – 800 °С) газообразных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выделенных из природных, попутных газов и газов нефтепереработки и жидкого нефтяного сырья. Выход олефинов достигает 50 %, главным образом этилена и пропилена. </a:t>
            </a:r>
          </a:p>
        </p:txBody>
      </p:sp>
      <p:pic>
        <p:nvPicPr>
          <p:cNvPr id="26626" name="Picture 2" descr="http://refy.ru/images/103/1395123396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6419" y="3529808"/>
            <a:ext cx="6680845" cy="302658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628" name="Picture 4" descr="http://catalog.alfaby.by/images/Gazif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5064"/>
          <a:stretch>
            <a:fillRect/>
          </a:stretch>
        </p:blipFill>
        <p:spPr bwMode="auto">
          <a:xfrm>
            <a:off x="6731924" y="2359547"/>
            <a:ext cx="2269232" cy="30243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88586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54903"/>
            <a:ext cx="6441028" cy="417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6999" y="350888"/>
            <a:ext cx="8715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Пиро́лиз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(от др.-греч. 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ῦρ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– огонь, жар и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λύσις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– разложение, распад) – термическое разложение органических и многих неорганических соединений при высокой температуре.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3" name="Picture 3" descr="D:\диск D\01.03.16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88112"/>
            <a:ext cx="333375" cy="78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3149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-24"/>
            <a:ext cx="8858312" cy="193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Среди химических процессов, протекающих </a:t>
            </a:r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 переработке нефти и газа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следует выделить </a:t>
            </a: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дегидрирование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(реакцию отщепления водорода и образования ненасыщенных соединений):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    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(500 </a:t>
            </a:r>
            <a:r>
              <a:rPr lang="ru-RU" sz="2800" b="1" baseline="300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2000240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Дегидрирование протекает быстрее при применении специальных, избирательно (селективно) действующих катализаторов (селективные катализаторы), ускоряющих только этот процесс. Широко применяется дегидрирование для получения этилена из этана,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н-бутилена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из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н-бутана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изоамилена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из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изопентана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–СН=СН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72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24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н-бутан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1-бутен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203848" y="1484784"/>
          <a:ext cx="1687153" cy="632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4" name="Формула" r:id="rId5" imgW="533169" imgH="203112" progId="">
                  <p:embed/>
                </p:oleObj>
              </mc:Choice>
              <mc:Fallback>
                <p:oleObj name="Формула" r:id="rId5" imgW="533169" imgH="203112" progId="">
                  <p:embed/>
                  <p:pic>
                    <p:nvPicPr>
                      <p:cNvPr id="0" name="Picture 3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1484784"/>
                        <a:ext cx="1687153" cy="6326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5" descr="D:\23.05.13-домашние документы\Виртуальные лекции 2015\Органическая химия\алкены\395081-pic7process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59394" y="5643578"/>
            <a:ext cx="4469978" cy="114300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aphicFrame>
        <p:nvGraphicFramePr>
          <p:cNvPr id="22781" name="Object 253"/>
          <p:cNvGraphicFramePr>
            <a:graphicFrameLocks noChangeAspect="1"/>
          </p:cNvGraphicFramePr>
          <p:nvPr/>
        </p:nvGraphicFramePr>
        <p:xfrm>
          <a:off x="3965004" y="4725144"/>
          <a:ext cx="1615108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5" name="Формула" r:id="rId9" imgW="533169" imgH="203112" progId="">
                  <p:embed/>
                </p:oleObj>
              </mc:Choice>
              <mc:Fallback>
                <p:oleObj name="Формула" r:id="rId9" imgW="533169" imgH="203112" progId="">
                  <p:embed/>
                  <p:pic>
                    <p:nvPicPr>
                      <p:cNvPr id="0" name="Picture 3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5004" y="4725144"/>
                        <a:ext cx="1615108" cy="633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300015"/>
            <a:ext cx="8715436" cy="180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Получение из ацетиленовых соединений.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Частичное (селективное)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гидрирование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алкинов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приводит к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алкенам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en-US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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R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       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–СН=СН–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</a:p>
        </p:txBody>
      </p:sp>
      <p:graphicFrame>
        <p:nvGraphicFramePr>
          <p:cNvPr id="727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483705"/>
              </p:ext>
            </p:extLst>
          </p:nvPr>
        </p:nvGraphicFramePr>
        <p:xfrm>
          <a:off x="3032953" y="1340768"/>
          <a:ext cx="2619167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18" name="Формула" r:id="rId5" imgW="723586" imgH="215806" progId="">
                  <p:embed/>
                </p:oleObj>
              </mc:Choice>
              <mc:Fallback>
                <p:oleObj name="Формула" r:id="rId5" imgW="723586" imgH="215806" progId="">
                  <p:embed/>
                  <p:pic>
                    <p:nvPicPr>
                      <p:cNvPr id="0" name="Picture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953" y="1340768"/>
                        <a:ext cx="2619167" cy="792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10" name="Picture 2" descr="D:\23.05.13-домашние документы\Виртуальные лекции 2015\Органическая химия\алкены\img2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563" t="35001" r="1562" b="11249"/>
          <a:stretch>
            <a:fillRect/>
          </a:stretch>
        </p:blipFill>
        <p:spPr bwMode="auto">
          <a:xfrm>
            <a:off x="214282" y="3643314"/>
            <a:ext cx="7000924" cy="307181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71438" y="-24"/>
            <a:ext cx="900115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Дегидратация</a:t>
            </a:r>
            <a:r>
              <a:rPr lang="ru-RU" sz="27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i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отнятие воды</a:t>
            </a:r>
            <a:r>
              <a:rPr lang="ru-RU" sz="27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спиртов</a:t>
            </a:r>
            <a:r>
              <a:rPr lang="ru-RU" sz="27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Спирты при нагревании в присутствии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водоотнимающих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средств (серная, фосфорная кислоты) или при пропускании их паров через оксид алюминия, хлорид цинка теряют молекулу воды с образованием олефина. Этот метод в силу простоты, доступности сырья не потерял своего значения и в настоящее время для получения в присутствии кислоты этилена из этилового спирта: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 l="2344" t="3662" r="50195" b="50927"/>
          <a:stretch>
            <a:fillRect/>
          </a:stretch>
        </p:blipFill>
        <p:spPr bwMode="auto">
          <a:xfrm>
            <a:off x="2214546" y="4143381"/>
            <a:ext cx="1428728" cy="10936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 l="4102" t="3662" r="53125" b="55322"/>
          <a:stretch>
            <a:fillRect/>
          </a:stretch>
        </p:blipFill>
        <p:spPr bwMode="auto">
          <a:xfrm>
            <a:off x="6500826" y="3357562"/>
            <a:ext cx="2643174" cy="202764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8001024" y="3357562"/>
            <a:ext cx="97013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8076540" y="3782112"/>
            <a:ext cx="405474" cy="556507"/>
          </a:xfrm>
          <a:prstGeom prst="straightConnector1">
            <a:avLst/>
          </a:prstGeom>
          <a:ln w="5715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51520" y="332656"/>
            <a:ext cx="8715436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Зайцева:</a:t>
            </a:r>
            <a:r>
              <a:rPr kumimoji="0" lang="ru-RU" sz="2800" b="1" u="none" strike="noStrike" normalizeH="0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дегидратации вторичных и третичных спиртов и при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дегидрогалогенировании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вторичных и третичных галогенидов водород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отщепля-ется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преимущественно от наименее гидрогенизированного атома углерода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800" b="1" i="0" u="none" strike="noStrike" normalizeH="0" baseline="0" dirty="0" smtClean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85" y="2476736"/>
            <a:ext cx="7483919" cy="353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2312" y="511085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Alexander Michailowitsch Saize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09120"/>
            <a:ext cx="1728192" cy="2304256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907704" y="6080868"/>
            <a:ext cx="543007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Александр Михайлович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Зайцев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(1841 –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1910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г.г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.)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4236629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9155" name="Picture 3" descr="D:\23.05.13-домашние документы\Виртуальные лекции 2015\Органическая химия\алкены\6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337" y="2500306"/>
            <a:ext cx="9073167" cy="222483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214282" y="362388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Получение из галогенпроизводных.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Алкены могут быть получены отнятием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галогенводородов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дегидрогалогенирование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от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галогеналкилов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помощью спиртовых растворов щелочей или твердой щелочи: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912"/>
            <a:ext cx="9148790" cy="688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07504" y="590759"/>
            <a:ext cx="3312368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5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Физические свойства</a:t>
            </a:r>
            <a:endParaRPr lang="ru-RU" sz="35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2420888"/>
            <a:ext cx="3816424" cy="2579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7504" y="2775699"/>
            <a:ext cx="3888432" cy="18774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9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900" baseline="-30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9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ru-RU" sz="2900" baseline="-30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4 </a:t>
            </a:r>
            <a:r>
              <a:rPr lang="ru-RU" sz="29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– газы</a:t>
            </a:r>
            <a:endParaRPr lang="ru-RU" sz="29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2900" dirty="0" smtClean="0">
                <a:ln>
                  <a:solidFill>
                    <a:schemeClr val="tx1"/>
                  </a:solidFill>
                </a:ln>
                <a:solidFill>
                  <a:srgbClr val="140DA3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900" baseline="-30000" dirty="0" smtClean="0">
                <a:ln>
                  <a:solidFill>
                    <a:schemeClr val="tx1"/>
                  </a:solidFill>
                </a:ln>
                <a:solidFill>
                  <a:srgbClr val="140DA3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900" dirty="0" smtClean="0">
                <a:ln>
                  <a:solidFill>
                    <a:schemeClr val="tx1"/>
                  </a:solidFill>
                </a:ln>
                <a:solidFill>
                  <a:srgbClr val="140DA3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ru-RU" sz="2900" baseline="-30000" dirty="0" smtClean="0">
                <a:ln>
                  <a:solidFill>
                    <a:schemeClr val="tx1"/>
                  </a:solidFill>
                </a:ln>
                <a:solidFill>
                  <a:srgbClr val="140DA3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16 </a:t>
            </a:r>
            <a:r>
              <a:rPr lang="ru-RU" sz="2900" dirty="0">
                <a:ln>
                  <a:solidFill>
                    <a:schemeClr val="tx1"/>
                  </a:solidFill>
                </a:ln>
                <a:solidFill>
                  <a:srgbClr val="140DA3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900" dirty="0" smtClean="0">
                <a:ln>
                  <a:solidFill>
                    <a:schemeClr val="tx1"/>
                  </a:solidFill>
                </a:ln>
                <a:solidFill>
                  <a:srgbClr val="140DA3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жидкости</a:t>
            </a:r>
          </a:p>
          <a:p>
            <a:pPr marL="1435100" indent="-1435100"/>
            <a:r>
              <a:rPr lang="ru-RU" sz="29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900" baseline="-300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17</a:t>
            </a:r>
            <a:r>
              <a:rPr lang="ru-RU" sz="29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…</a:t>
            </a:r>
            <a:r>
              <a:rPr lang="ru-RU" sz="2900" baseline="-300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dirty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9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твердые вещества</a:t>
            </a:r>
            <a:endParaRPr lang="ru-RU" sz="2800" b="1" dirty="0">
              <a:ln/>
              <a:solidFill>
                <a:schemeClr val="accent3"/>
              </a:solidFill>
              <a:latin typeface="Arial Black" pitchFamily="34" charset="0"/>
            </a:endParaRPr>
          </a:p>
        </p:txBody>
      </p:sp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3166"/>
            <a:ext cx="3944240" cy="574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Управляющая кнопка: домой 30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3440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0228" y="142852"/>
            <a:ext cx="724108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071546"/>
            <a:ext cx="878687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Химическое поведение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связано с наличием в их молекуле двойной связи и способностью присоединять другие атомы и группы. Ненасыщенные атомы углерода в молекуле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связаны между собой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и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-связями.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-Связь менее прочная, чем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-связь. Поэтому двойная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углерод-углеродная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связь обладает способностью разрываться в определенных условиях как бы наполовину, при этом атомы углерода, присоединяя новые группы, становятся насыщенными:</a:t>
            </a:r>
            <a:endParaRPr lang="ru-RU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821" y="5143512"/>
            <a:ext cx="4340709" cy="157163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85728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Для этиленовых углеводородов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 характерны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  присоединения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 они 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легко окисляются   и   </a:t>
            </a:r>
            <a:r>
              <a:rPr lang="ru-RU" sz="2800" b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полимеризуются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Присоединение галогенов.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Алкены очень легко присоединяют галогены с образованием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дигалогенпроизводных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содержащих два атома галогена у соседних углеродных атомов (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вицинальные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дигалогенпроизводные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D:\23.05.13-домашние документы\Виртуальные лекции 2015\Органическая химия\алкены\img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9928" t="25121" r="7039" b="37399"/>
          <a:stretch>
            <a:fillRect/>
          </a:stretch>
        </p:blipFill>
        <p:spPr bwMode="auto">
          <a:xfrm>
            <a:off x="2285984" y="3328211"/>
            <a:ext cx="5786478" cy="195817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42900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57158" y="5214950"/>
            <a:ext cx="8444941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Это качественная реакция на </a:t>
            </a:r>
            <a:r>
              <a:rPr lang="ru-RU" sz="3000" b="1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алкены</a:t>
            </a:r>
            <a:endParaRPr lang="ru-RU" sz="3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171" y="3857628"/>
            <a:ext cx="858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857620" y="3857628"/>
            <a:ext cx="164307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бромная вода</a:t>
            </a:r>
            <a:endParaRPr lang="ru-RU" sz="2400" dirty="0">
              <a:solidFill>
                <a:srgbClr val="CC4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5799753"/>
            <a:ext cx="8429684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протекает легко в растворителе, темноте, при комнатной температуре.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71414"/>
            <a:ext cx="850112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Присоединение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галогенводородов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гидрогалогенирование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42844" y="2162868"/>
            <a:ext cx="8715436" cy="4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0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случае несимметрично построенных олефинов </a:t>
            </a:r>
            <a:r>
              <a:rPr kumimoji="0" lang="ru-RU" sz="2700" b="1" i="0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 предпочтительнее </a:t>
            </a:r>
            <a:r>
              <a:rPr kumimoji="0" lang="ru-RU" sz="2700" b="1" i="0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присоеди-няется</a:t>
            </a:r>
            <a:r>
              <a:rPr kumimoji="0" lang="ru-RU" sz="2700" b="1" i="0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 наиболее </a:t>
            </a:r>
            <a:r>
              <a:rPr kumimoji="0" lang="ru-RU" sz="2700" b="1" i="0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гидрогенизированному</a:t>
            </a:r>
            <a:r>
              <a:rPr kumimoji="0" lang="ru-RU" sz="2700" b="1" i="0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из ненасыщенных атомов углерода, галоген – к другому ненасыщенному углеродному атому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правило </a:t>
            </a:r>
            <a:r>
              <a:rPr kumimoji="0" lang="ru-RU" sz="27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Марковникова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00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–СН=СН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+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СН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–СН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l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  <a:sym typeface="Symbol" pitchFamily="18" charset="2"/>
            </a:endParaRPr>
          </a:p>
          <a:p>
            <a:pPr marR="0" lvl="0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пропилен                               2-хлорпропан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Из галогенводородных кислот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наиболее легко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ru-RU" sz="27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присоединяется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HI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остальные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галогенводороды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располагаются по этому признаку в такой последовательности: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6215082"/>
            <a:ext cx="2739492" cy="42862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Прямоугольник 12"/>
          <p:cNvSpPr/>
          <p:nvPr/>
        </p:nvSpPr>
        <p:spPr>
          <a:xfrm>
            <a:off x="3563888" y="1844824"/>
            <a:ext cx="14401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9" t="30535" r="20884" b="39472"/>
          <a:stretch/>
        </p:blipFill>
        <p:spPr bwMode="auto">
          <a:xfrm>
            <a:off x="-36512" y="896255"/>
            <a:ext cx="3714982" cy="126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t="60931" r="14788" b="21781"/>
          <a:stretch/>
        </p:blipFill>
        <p:spPr bwMode="auto">
          <a:xfrm>
            <a:off x="3707904" y="1052735"/>
            <a:ext cx="5404374" cy="74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26967" y="216978"/>
            <a:ext cx="883412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Марковникова:</a:t>
            </a:r>
            <a:r>
              <a:rPr kumimoji="0" lang="ru-RU" sz="2800" b="1" u="none" strike="noStrike" normalizeH="0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A07A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предпочти-</a:t>
            </a:r>
            <a:r>
              <a:rPr lang="ru-RU" sz="2800" b="1" u="sng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тельнее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присоединяется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 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 </a:t>
            </a:r>
            <a:r>
              <a:rPr lang="ru-RU" sz="2800" b="1" u="sng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гидрогенизированному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из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ненасыщенных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 углерода, галоген – к другому ненасыщенному углеродному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атому.</a:t>
            </a:r>
            <a:endParaRPr kumimoji="0" lang="ru-RU" sz="2800" b="1" i="0" u="none" strike="noStrike" normalizeH="0" baseline="0" dirty="0" smtClean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44521"/>
            <a:ext cx="6988648" cy="383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Великие учены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1" y="4235624"/>
            <a:ext cx="2040207" cy="2622375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55776" y="5723847"/>
            <a:ext cx="4608512" cy="1089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Марковников Владимир Васильевич (1837 – 1904 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г. </a:t>
            </a: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.)</a:t>
            </a:r>
            <a:endParaRPr lang="ru-RU" sz="27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097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23.05.13-домашние документы\Виртуальные лекции 2015\Органическая химия\алкены\slide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211" t="39888" r="12233" b="8333"/>
          <a:stretch>
            <a:fillRect/>
          </a:stretch>
        </p:blipFill>
        <p:spPr bwMode="auto">
          <a:xfrm>
            <a:off x="785786" y="1000108"/>
            <a:ext cx="7643866" cy="363976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3929058" y="1000108"/>
            <a:ext cx="357190" cy="357190"/>
          </a:xfrm>
          <a:prstGeom prst="ellipse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786314" y="1643050"/>
            <a:ext cx="285752" cy="285752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786314" y="4357694"/>
            <a:ext cx="285752" cy="276228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143504" y="4286256"/>
            <a:ext cx="357190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072066" y="2857496"/>
            <a:ext cx="285752" cy="276228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714876" y="2857496"/>
            <a:ext cx="357190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9587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1875" y="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5984" y="948281"/>
            <a:ext cx="5000660" cy="98052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1928802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 направляется к наиболее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гидрогенизированному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атому углерода. В промышленности осуществляется прямая гидратация (катализаторы – фосфорная кислота, фосфаты, оксид алюминия; повышенная температура):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=СН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Н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СН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–СН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ОН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этан</a:t>
            </a:r>
            <a:r>
              <a:rPr lang="ru-RU" sz="2400" b="1" dirty="0" smtClean="0">
                <a:solidFill>
                  <a:srgbClr val="140DA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ол</a:t>
            </a:r>
            <a:endParaRPr lang="ru-RU" sz="2400" b="1" dirty="0" smtClean="0">
              <a:solidFill>
                <a:srgbClr val="140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072198" y="1571612"/>
            <a:ext cx="571504" cy="428628"/>
          </a:xfrm>
          <a:prstGeom prst="ellipse">
            <a:avLst/>
          </a:prstGeom>
          <a:noFill/>
          <a:ln w="57150">
            <a:solidFill>
              <a:srgbClr val="140DA3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71406" y="4857760"/>
            <a:ext cx="8572560" cy="179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Способность олефинов к гидратации возрастает с увеличением длины углеродной цепочки (до известных пределов) и количества алкильных групп у атомов углерода, связанных двойной связью. 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142852"/>
            <a:ext cx="878687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3. Гидратация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присоединение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воды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). При присоединении воды к олефинам образуются спирты: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8" name="Picture 12" descr="http://nashaucheba.ru/docs/18/17468/conv_26/file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9" t="4643" r="1616" b="7164"/>
          <a:stretch/>
        </p:blipFill>
        <p:spPr bwMode="auto">
          <a:xfrm>
            <a:off x="200025" y="260648"/>
            <a:ext cx="8501064" cy="55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5236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012840"/>
            <a:ext cx="8715436" cy="409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Нередельные углеводороды.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Алкены.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Номенклатура.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Изомерия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алкенов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Химические связи в молекулах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алкенов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.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Источники и способы получения.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Химические свойства.</a:t>
            </a:r>
            <a:endParaRPr lang="ru-RU" sz="2800" b="1" dirty="0" smtClean="0">
              <a:ln w="11430"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Проверим, как Вы поняли и запомнили  пройденный материал.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Использованные источники.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ru-RU" sz="2600" b="1" cap="all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300015"/>
            <a:ext cx="871543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4. Гидрирование.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Алкены в присутствии катализаторов (платина, палладий, никель) легко присоединяют водород, превращаясь в предельные углеводороды:</a:t>
            </a:r>
            <a:endParaRPr lang="ru-RU" sz="2800" b="1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857364"/>
            <a:ext cx="5116954" cy="78581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2786058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отсутствие  катализатора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даже   водород   в   момент  выделения  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</a:t>
            </a:r>
            <a:r>
              <a:rPr lang="ru-RU" sz="2800" b="1" i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алкенами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взаимодействует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Устойчивость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 гидрированию возрастает с увеличением степени замещения у ненасыщенных углеводородов: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06" y="5143512"/>
            <a:ext cx="8703012" cy="42862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23.05.13-домашние документы\Виртуальные лекции 2015\Органическая химия\алкены\8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5664"/>
          <a:stretch>
            <a:fillRect/>
          </a:stretch>
        </p:blipFill>
        <p:spPr bwMode="auto">
          <a:xfrm>
            <a:off x="1043608" y="5589240"/>
            <a:ext cx="6184153" cy="117793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3" descr="D:\23.05.13-домашние документы\Виртуальные лекции 2015\Органическая химия\алкены\img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813" t="46250" r="2499" b="38750"/>
          <a:stretch>
            <a:fillRect/>
          </a:stretch>
        </p:blipFill>
        <p:spPr bwMode="auto">
          <a:xfrm>
            <a:off x="1285852" y="1785926"/>
            <a:ext cx="7215238" cy="85725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9587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85720" y="300015"/>
            <a:ext cx="8715436" cy="12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5. Замещение галогенами.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Алкены при повышенной температуре с галогенами вступают в реакцию замещения:</a:t>
            </a:r>
            <a:endParaRPr lang="ru-RU" sz="2900" b="1" dirty="0"/>
          </a:p>
        </p:txBody>
      </p:sp>
      <p:pic>
        <p:nvPicPr>
          <p:cNvPr id="99330" name="Picture 2" descr="D:\23.05.13-домашние документы\Виртуальные лекции 2015\Органическая химия\алкены\10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14546" y="3286124"/>
            <a:ext cx="5732719" cy="115253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572000" y="2852936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или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263758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6. Реакции окисления</a:t>
            </a:r>
            <a:r>
              <a:rPr lang="ru-RU" sz="28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Алкены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легко окисляются. Направление окисления и характер образующихся продуктов зависит от строения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вида окислителя и условий окисления. При окислении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разбавленным раствором перманганата калия на холоду </a:t>
            </a:r>
            <a:r>
              <a:rPr lang="ru-RU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 щелочной среде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(окисление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Вагнеру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образуются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гликоли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214282" y="3357562"/>
            <a:ext cx="8711725" cy="116661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402" name="Picture 2" descr="GCH_3A06_02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" y="4221088"/>
            <a:ext cx="3024336" cy="2474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6380335"/>
            <a:ext cx="7393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Br</a:t>
            </a:r>
            <a:r>
              <a:rPr lang="ru-RU" sz="2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600" dirty="0"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22445" y="5008027"/>
            <a:ext cx="2521563" cy="1060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600" b="1" dirty="0" smtClean="0">
                <a:solidFill>
                  <a:srgbClr val="B61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KMnO</a:t>
            </a:r>
            <a:r>
              <a:rPr lang="en-US" sz="2600" b="1" baseline="-25000" dirty="0" smtClean="0">
                <a:solidFill>
                  <a:srgbClr val="B61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600" b="1" baseline="-25000" dirty="0" smtClean="0">
                <a:solidFill>
                  <a:srgbClr val="B61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(перманганат калия)</a:t>
            </a:r>
            <a:endParaRPr lang="ru-RU" sz="2600" dirty="0">
              <a:solidFill>
                <a:srgbClr val="B61A61"/>
              </a:solidFill>
              <a:latin typeface="Arial Black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524198" y="5254248"/>
            <a:ext cx="1103586" cy="46960"/>
          </a:xfrm>
          <a:prstGeom prst="line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4520409"/>
            <a:ext cx="2183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1,2-проп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0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ол</a:t>
            </a:r>
            <a:endParaRPr lang="ru-RU" sz="2000" dirty="0">
              <a:solidFill>
                <a:srgbClr val="140D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532286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2" descr="D:\23.05.13-домашние документы\Виртуальные лекции 2015\Органическая химия\алкены\img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438" t="28750" r="4374" b="43749"/>
          <a:stretch>
            <a:fillRect/>
          </a:stretch>
        </p:blipFill>
        <p:spPr bwMode="auto">
          <a:xfrm>
            <a:off x="1187624" y="2276872"/>
            <a:ext cx="6643734" cy="15716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Прямоугольник 6"/>
          <p:cNvSpPr/>
          <p:nvPr/>
        </p:nvSpPr>
        <p:spPr>
          <a:xfrm>
            <a:off x="214282" y="362388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более энергичном окислении олефинов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(азотная кислота, перманганат калия в кислой среде, хромовая кислота) происходит разрыв молекулы по двойной связи с образованием кислот и кетонов: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0166" y="2285992"/>
            <a:ext cx="1285884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44335"/>
          <a:stretch>
            <a:fillRect/>
          </a:stretch>
        </p:blipFill>
        <p:spPr bwMode="auto">
          <a:xfrm>
            <a:off x="571472" y="4071942"/>
            <a:ext cx="7755175" cy="207170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5163693" y="3573016"/>
            <a:ext cx="3080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этан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овая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кислота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07334" y="5733256"/>
            <a:ext cx="2528962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пропан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</a:t>
            </a:r>
            <a:r>
              <a:rPr lang="ru-RU" sz="2400" b="1" dirty="0" err="1" smtClean="0"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кетон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400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309079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 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окислении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кислородом воздуха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присутствии серебряных катализаторов образуются окиси олефинов: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D:\23.05.13-домашние документы\Виртуальные лекции 2015\Органическая химия\алкены\img45.jpg"/>
          <p:cNvPicPr>
            <a:picLocks noChangeAspect="1" noChangeArrowheads="1"/>
          </p:cNvPicPr>
          <p:nvPr/>
        </p:nvPicPr>
        <p:blipFill>
          <a:blip r:embed="rId4" cstate="print"/>
          <a:srcRect l="8438" t="66251" r="4374" b="6249"/>
          <a:stretch>
            <a:fillRect/>
          </a:stretch>
        </p:blipFill>
        <p:spPr bwMode="auto">
          <a:xfrm>
            <a:off x="1500166" y="1714488"/>
            <a:ext cx="6643734" cy="157161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214282" y="3571876"/>
            <a:ext cx="8786874" cy="1583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действии на этилен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водного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раствора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</a:t>
            </a:r>
            <a:r>
              <a:rPr lang="en-US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800" b="1" baseline="-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нагревании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двойная связь также разрывается: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85725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30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=СН</a:t>
            </a:r>
            <a:r>
              <a:rPr lang="ru-RU" sz="30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+ 4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30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2С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30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+ 4М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30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+ 4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endParaRPr lang="ru-RU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3" y="5013176"/>
            <a:ext cx="869955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</a:t>
            </a:r>
            <a:r>
              <a:rPr lang="ru-RU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этен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перманганат        </a:t>
            </a:r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оксид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r>
              <a:rPr lang="ru-RU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оксид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ru-RU" sz="2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гидроксид</a:t>
            </a:r>
            <a:endParaRPr lang="ru-RU" sz="2200" b="1" dirty="0" smtClean="0">
              <a:ln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калия        </a:t>
            </a:r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углерода (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IV</a:t>
            </a:r>
            <a:r>
              <a:rPr lang="ru-RU" sz="22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марганца (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IV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калия</a:t>
            </a:r>
            <a:endParaRPr lang="ru-RU" sz="2200" dirty="0" smtClean="0">
              <a:ln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1172" t="3662" r="50195" b="50927"/>
          <a:stretch>
            <a:fillRect/>
          </a:stretch>
        </p:blipFill>
        <p:spPr bwMode="auto">
          <a:xfrm>
            <a:off x="3786182" y="3816291"/>
            <a:ext cx="4071965" cy="304170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71406" y="723617"/>
            <a:ext cx="8786874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7. Горение</a:t>
            </a:r>
            <a:r>
              <a:rPr lang="ru-RU" sz="3200" b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этилена.</a:t>
            </a:r>
          </a:p>
          <a:p>
            <a:pPr algn="ctr">
              <a:lnSpc>
                <a:spcPct val="80000"/>
              </a:lnSpc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32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=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32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+ 3О</a:t>
            </a:r>
            <a:r>
              <a:rPr lang="ru-RU" sz="32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2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32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32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этилен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 l="7698" t="8011" r="5411" b="5116"/>
          <a:stretch>
            <a:fillRect/>
          </a:stretch>
        </p:blipFill>
        <p:spPr bwMode="auto">
          <a:xfrm>
            <a:off x="2143108" y="3429000"/>
            <a:ext cx="1990739" cy="157163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 l="4688" t="4394" r="50781" b="51660"/>
          <a:stretch>
            <a:fillRect/>
          </a:stretch>
        </p:blipFill>
        <p:spPr bwMode="auto">
          <a:xfrm>
            <a:off x="142844" y="2357430"/>
            <a:ext cx="2171715" cy="17145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7282" name="Picture 2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4876811"/>
            <a:ext cx="113836" cy="26670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338138"/>
            <a:ext cx="8786874" cy="527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8. Реакции полимеризации.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полимеризации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впервые была открыта А. М. Бутлеровым.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Полимеризацией называется соединение </a:t>
            </a:r>
            <a:r>
              <a:rPr lang="ru-RU" sz="28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одинаковых молекул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мономеров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с образованием нового, сложного вещества с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большой молекулярной массой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Если в образовании полимера участвуют различные мономеры, процесс называется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сополимеризацией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Количество молекул мономера </a:t>
            </a:r>
            <a:r>
              <a:rPr lang="en-US" sz="2800" b="1" i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соединившихся при образовании полимера, называется </a:t>
            </a:r>
            <a:r>
              <a:rPr lang="ru-RU" sz="2800" b="1" i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степенью полимеризации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indent="4572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[–СН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–]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полиэтилен</a:t>
            </a:r>
            <a:endParaRPr lang="ru-RU" sz="2800" b="1" dirty="0"/>
          </a:p>
        </p:txBody>
      </p:sp>
      <p:pic>
        <p:nvPicPr>
          <p:cNvPr id="67588" name="Picture 4" descr="http://kharkov-online.com/files/images/objava/30091/137425.jpeg"/>
          <p:cNvPicPr>
            <a:picLocks noChangeAspect="1" noChangeArrowheads="1"/>
          </p:cNvPicPr>
          <p:nvPr/>
        </p:nvPicPr>
        <p:blipFill>
          <a:blip r:embed="rId4" cstate="print"/>
          <a:srcRect t="4286" r="7183"/>
          <a:stretch>
            <a:fillRect/>
          </a:stretch>
        </p:blipFill>
        <p:spPr bwMode="auto">
          <a:xfrm>
            <a:off x="214282" y="5072074"/>
            <a:ext cx="2000264" cy="154042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Прямоугольник 10"/>
          <p:cNvSpPr/>
          <p:nvPr/>
        </p:nvSpPr>
        <p:spPr>
          <a:xfrm>
            <a:off x="1500166" y="6357958"/>
            <a:ext cx="2142446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полиэтилен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7590" name="Picture 6" descr="http://www.optima-upak.ru/images/ns/image09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5521540"/>
            <a:ext cx="1700171" cy="1265046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7592" name="Picture 8" descr="http://makroteknik.com.tr/uploads/resim/program/01polietilen.jpg"/>
          <p:cNvPicPr>
            <a:picLocks noChangeAspect="1" noChangeArrowheads="1"/>
          </p:cNvPicPr>
          <p:nvPr/>
        </p:nvPicPr>
        <p:blipFill>
          <a:blip r:embed="rId6" cstate="print"/>
          <a:srcRect r="4729"/>
          <a:stretch>
            <a:fillRect/>
          </a:stretch>
        </p:blipFill>
        <p:spPr bwMode="auto">
          <a:xfrm>
            <a:off x="5390122" y="5500702"/>
            <a:ext cx="1896522" cy="1285860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380517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качестве мономеров наиболее широкое применение нашли этилен, пропилен, бутилены: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6" name="Picture 4" descr="http://www.uz.all.biz/img/uz/catalog/31948.jpeg?rrr=1"/>
          <p:cNvPicPr>
            <a:picLocks noChangeAspect="1" noChangeArrowheads="1"/>
          </p:cNvPicPr>
          <p:nvPr/>
        </p:nvPicPr>
        <p:blipFill>
          <a:blip r:embed="rId3" cstate="print"/>
          <a:srcRect r="4069" b="15528"/>
          <a:stretch>
            <a:fillRect/>
          </a:stretch>
        </p:blipFill>
        <p:spPr bwMode="auto">
          <a:xfrm>
            <a:off x="71406" y="4714884"/>
            <a:ext cx="3357586" cy="201455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5238" name="Picture 6" descr="http://img.opt-union.ru/l1548965/images/photocat/600x600/1000156018.jpg"/>
          <p:cNvPicPr>
            <a:picLocks noChangeAspect="1" noChangeArrowheads="1"/>
          </p:cNvPicPr>
          <p:nvPr/>
        </p:nvPicPr>
        <p:blipFill>
          <a:blip r:embed="rId4" cstate="print"/>
          <a:srcRect t="10239" r="6249" b="5290"/>
          <a:stretch>
            <a:fillRect/>
          </a:stretch>
        </p:blipFill>
        <p:spPr bwMode="auto">
          <a:xfrm>
            <a:off x="3723851" y="4437112"/>
            <a:ext cx="2020420" cy="177797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0" name="Прямоугольник 9"/>
          <p:cNvSpPr/>
          <p:nvPr/>
        </p:nvSpPr>
        <p:spPr>
          <a:xfrm>
            <a:off x="3428992" y="6215082"/>
            <a:ext cx="2610138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полипропилен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5240" name="Picture 8" descr="http://www.kz.all.biz/img/kz/catalog/438583.jpeg"/>
          <p:cNvPicPr>
            <a:picLocks noChangeAspect="1" noChangeArrowheads="1"/>
          </p:cNvPicPr>
          <p:nvPr/>
        </p:nvPicPr>
        <p:blipFill>
          <a:blip r:embed="rId5" cstate="print"/>
          <a:srcRect l="9756" t="3125" r="6097" b="4687"/>
          <a:stretch>
            <a:fillRect/>
          </a:stretch>
        </p:blipFill>
        <p:spPr bwMode="auto">
          <a:xfrm>
            <a:off x="6215074" y="5072074"/>
            <a:ext cx="1152945" cy="1643074"/>
          </a:xfrm>
          <a:prstGeom prst="can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242" name="Picture 10" descr="http://promresursy.com/images/polipropilen_sotovy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5260" y="3284984"/>
            <a:ext cx="2667018" cy="200026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5244" name="Picture 12" descr="http://i.list.am/f/80/9109480.jpg"/>
          <p:cNvPicPr>
            <a:picLocks noChangeAspect="1" noChangeArrowheads="1"/>
          </p:cNvPicPr>
          <p:nvPr/>
        </p:nvPicPr>
        <p:blipFill>
          <a:blip r:embed="rId7" cstate="print"/>
          <a:srcRect t="8443"/>
          <a:stretch>
            <a:fillRect/>
          </a:stretch>
        </p:blipFill>
        <p:spPr bwMode="auto">
          <a:xfrm>
            <a:off x="116335" y="3915986"/>
            <a:ext cx="2619339" cy="159779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5248" name="Picture 16" descr="http://h-pp.ru/image/cache/data/newimage/trubi_pp-900x500.jpg"/>
          <p:cNvPicPr>
            <a:picLocks noChangeAspect="1" noChangeArrowheads="1"/>
          </p:cNvPicPr>
          <p:nvPr/>
        </p:nvPicPr>
        <p:blipFill>
          <a:blip r:embed="rId8" cstate="print"/>
          <a:srcRect l="14167" r="14999"/>
          <a:stretch>
            <a:fillRect/>
          </a:stretch>
        </p:blipFill>
        <p:spPr bwMode="auto">
          <a:xfrm>
            <a:off x="6858016" y="1428736"/>
            <a:ext cx="2003850" cy="15716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7524" name="Picture 4" descr="http://orgchem.ru/chem2/pic/u4415_2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9495" y="1268760"/>
            <a:ext cx="6266721" cy="3039048"/>
          </a:xfrm>
          <a:prstGeom prst="rect">
            <a:avLst/>
          </a:prstGeom>
          <a:noFill/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9330" name="Picture 2" descr="http://turkmenistan.gov.tm/photo/econom/2016/300616-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"/>
          <a:stretch/>
        </p:blipFill>
        <p:spPr bwMode="auto">
          <a:xfrm>
            <a:off x="35496" y="44624"/>
            <a:ext cx="5076056" cy="26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http://turkmenistan.gov.tm/photo/econom/2016/300616-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281" y="1628800"/>
            <a:ext cx="5000719" cy="28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orgchem.ru/chem2/pic/u4415_2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495" y="4221089"/>
            <a:ext cx="5345471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25500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663218"/>
            <a:ext cx="8786874" cy="255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Из выше сказанного следует что, для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характерны 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255713" indent="-1762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присоединения, </a:t>
            </a:r>
          </a:p>
          <a:p>
            <a:pPr marL="1255713" indent="-1762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окисления</a:t>
            </a:r>
          </a:p>
          <a:p>
            <a:pPr marL="1255713" indent="-1762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полимеризации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6625" name="Picture 1" descr="D:\23.05.13-домашние документы\Виртуальные лекции 2015\Органическая химия\алкены\7.png"/>
          <p:cNvPicPr>
            <a:picLocks noChangeAspect="1" noChangeArrowheads="1"/>
          </p:cNvPicPr>
          <p:nvPr/>
        </p:nvPicPr>
        <p:blipFill>
          <a:blip r:embed="rId4" cstate="print"/>
          <a:srcRect r="4343" b="10528"/>
          <a:stretch>
            <a:fillRect/>
          </a:stretch>
        </p:blipFill>
        <p:spPr bwMode="auto">
          <a:xfrm>
            <a:off x="5926519" y="71438"/>
            <a:ext cx="3146075" cy="121442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626" name="Picture 2" descr="D:\23.05.13-домашние документы\Лаб. раб YES\Виртуальные лабораторные YES\Анимашки и картинки\Химия-картинки\Атомы и молекулы\атомы и молекулы-анимашки\image025-62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800350" cy="2647950"/>
          </a:xfrm>
          <a:prstGeom prst="rect">
            <a:avLst/>
          </a:prstGeom>
          <a:noFill/>
        </p:spPr>
      </p:pic>
      <p:pic>
        <p:nvPicPr>
          <p:cNvPr id="26637" name="Picture 13" descr="D:\23.05.13-домашние документы\Лаб. раб YES\Виртуальные лабораторные YES\Анимашки и картинки\Химия-картинки\Атомы и молекулы\pic4_3_3_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Прямоугольник 19"/>
          <p:cNvSpPr/>
          <p:nvPr/>
        </p:nvSpPr>
        <p:spPr>
          <a:xfrm>
            <a:off x="214282" y="2143116"/>
            <a:ext cx="8739508" cy="12886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Непредельные углеводороды</a:t>
            </a:r>
            <a:endParaRPr lang="ru-RU" sz="4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3" name="Рисунок 6" descr="Scissoring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1571612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8" descr="Twisting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3286124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7" descr="Symmetrical_stretching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3504" y="4714884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 descr="http://himiy.ucoz.ru/_si/0/694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6091" r="3243" b="1506"/>
          <a:stretch/>
        </p:blipFill>
        <p:spPr bwMode="auto">
          <a:xfrm>
            <a:off x="451494" y="64056"/>
            <a:ext cx="4912593" cy="6762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4087" y="1916832"/>
            <a:ext cx="3600402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этилена</a:t>
            </a:r>
            <a:endParaRPr lang="ru-RU" sz="36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9752" y="1484784"/>
            <a:ext cx="1224136" cy="87906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0232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:\диск D\01.03.16-домашние документы\Колледж Строитель\Уроки-2016\Химия\Органическая химия\Лекции- орг\Для лекци по орг. х\Алкины\этен-схем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32"/>
          <a:stretch/>
        </p:blipFill>
        <p:spPr bwMode="auto">
          <a:xfrm>
            <a:off x="107504" y="152781"/>
            <a:ext cx="8960014" cy="615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59632" y="6325422"/>
            <a:ext cx="5760640" cy="4879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этилена</a:t>
            </a:r>
            <a:endParaRPr lang="ru-RU" sz="30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663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28596" y="44624"/>
            <a:ext cx="814393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6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8311" y="1052736"/>
            <a:ext cx="90047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14 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10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12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преимущественно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получают из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нефти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природных газов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попутных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газов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полимеров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8496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8311" y="332656"/>
            <a:ext cx="8836177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Крекинг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нефтепродуктов – это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разрыв связи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разрыв связи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С–Н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разрыв связи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С–О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разрыв связи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55600" indent="-3556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7)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качественной является реакция …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гидрирования    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обесцвечивания бромной воды     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обесцвечивания водного раствора перманганата калия     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дегидрирования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8) В 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алкенах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содержится…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одна двойная связь     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две двойные связи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одна тройная связь      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одинарные связи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46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8596" y="5135"/>
            <a:ext cx="814393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Проверьте свои ответы</a:t>
            </a:r>
            <a:endParaRPr lang="ru-RU" sz="4000" b="1" dirty="0">
              <a:ln w="28575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8311" y="663596"/>
            <a:ext cx="9004774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14 </a:t>
            </a:r>
            <a:r>
              <a:rPr lang="ru-RU" sz="27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7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пропен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10 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в) </a:t>
            </a:r>
            <a:r>
              <a:rPr lang="ru-RU" sz="27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пропен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12 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б)  </a:t>
            </a:r>
            <a:r>
              <a:rPr lang="ru-RU" sz="27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пропен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6 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г) </a:t>
            </a:r>
            <a:r>
              <a:rPr lang="ru-RU" sz="27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пропен</a:t>
            </a:r>
            <a:endParaRPr lang="ru-RU" sz="27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преимущественно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получают из …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нефти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природных газов       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попутных 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газов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полимеров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8311" y="5013176"/>
            <a:ext cx="88111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промышленном масштабе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26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получают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главным образом при переработке нефти, природных и попутных газов. Они могут быть также выделены из продуктов химической переработки каменного угля (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коксовый газ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sz="2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9034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8311" y="332656"/>
            <a:ext cx="8836177" cy="644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Крекинг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нефтепродуктов – это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разрыв связи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разрыв связи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С–Н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разрыв связи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С–О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разрыв связи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55600" indent="-3556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7)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качественной является реакция …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гидрирования    </a:t>
            </a:r>
            <a:r>
              <a:rPr lang="ru-RU" sz="2800" b="1" dirty="0" smtClean="0"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обесцвечивания бромной воды</a:t>
            </a:r>
            <a:r>
              <a:rPr lang="ru-RU" sz="2800" b="1" dirty="0" smtClean="0"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    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обесцвечивания водного раствора перманганата калия</a:t>
            </a:r>
            <a:r>
              <a:rPr lang="ru-RU" sz="2800" b="1" dirty="0" smtClean="0"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    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дегидрирования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8) В 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алкенах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содержится…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одна двойная связь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две двойные связи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одна тройная связь      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одинарные связи</a:t>
            </a:r>
          </a:p>
          <a:p>
            <a:pPr marL="287338" indent="-15875" algn="just">
              <a:lnSpc>
                <a:spcPct val="85000"/>
              </a:lnSpc>
            </a:pPr>
            <a:endParaRPr lang="ru-RU" sz="1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Крекинг нефтепродуктов</a:t>
            </a:r>
            <a:r>
              <a:rPr lang="ru-RU" sz="2800" b="1" dirty="0">
                <a:solidFill>
                  <a:srgbClr val="140DA3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– разрыв связи </a:t>
            </a:r>
            <a:r>
              <a:rPr lang="ru-RU" sz="28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4874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676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5715"/>
            <a:ext cx="8858312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общеобразовательных учреждений/И. И.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176 с.: ил. – (ФГОС. Инновационная школа).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978-5-91218-907-4.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углубленный уровень/И. И.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368 с.: ил. – (ФГОС. Инновационная школа).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978-5-91218-804-6.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http://www.naglyadnye-posobiya.ru/shop/old-chem/item2035.php?sphrase_id=1146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500042"/>
            <a:ext cx="8858312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умник-разумник.рф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/%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D0%BE%D1%80%D0%B3%D0%B0%D0%BD%D0%B8%D1%87%D0%B5%D1%81%D0%BA%D0%B0%D1%8F-%D1%85%D0%B8%D0%BC%D0%B8%D1%8F.-%D0%BA%D0%BE%D0%BC%D0%BF%D0%BB%D0%B5%D0%BA%D1%82-%D1%82%D0%B0%D0%B1%D0%BB%D0%B8%D1%86/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himiknoginsk.ucoz.ru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yandex.ru/clck/jsredir?from=yandex.ru%3Bimages%2Fsearch%3Bimages%3B%3B&amp;text=&amp;etext=862.DY2-7nmqVj-XCwKVZIL3NwTF13XYMlhXgHHl-n3fImQr0uWzc9Vd98FNdYF_v62n.c329b19673e508cda7ab89d85b076ab2abce5871&amp;uuid=&amp;state=tid_Wvm4RM28ca_MiO4Ne9osTPtpHS9wicjEF5X7fRziVPIHCd9FyQ&amp;data=UlNrNmk5WktYejR0eWJFYk1Ldmtxai1aMFF1T0FVWi1US2hHYTlqcTViVzhDbERkM05uQTBEazd6SmRmbC1JNDZkdFFVdVNvNzMydmk1cGpVQlFiNGVNRzlFb3gxcXJMQVRVRzZldmFUM2ZkTHVXbnNSVEhoaG9ZWUFPVzlxN3FrQzNveUJwcTRuUQ&amp;b64e=2&amp;sign=96fffcf048cf4bbb3f861ac22b84aab6&amp;keyno=0&amp;l10n=ru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64704"/>
            <a:ext cx="8858312" cy="425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http://www.we-survive.ru/process-termicheskogo-krekinga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e-cis.info/news.php?id=14625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0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://forexaw.com/TERMs/Industry/Technology/l356_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Крекинг_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Cracking_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это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0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https://www.google.ru/search?q=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алкены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0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Алкены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0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school-sector.relarn.ru/nsm/chemistry/Rus/Data/Text/Ch3_2-21.html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0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http://www.chem.msu.su/rus/teaching/alken1/alken1(4-4.3a).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html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0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edu.sernam.ru/book_act_chem2.php?id=116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7985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3" name="Rectangle 1"/>
          <p:cNvSpPr>
            <a:spLocks noChangeArrowheads="1"/>
          </p:cNvSpPr>
          <p:nvPr/>
        </p:nvSpPr>
        <p:spPr bwMode="auto">
          <a:xfrm>
            <a:off x="142844" y="288015"/>
            <a:ext cx="8786874" cy="30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0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 отмечалось выше, по характеру связей между углеродными атомами углеводороды могут быть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насыщенные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или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предельные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алканы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), и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ненасыщенные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непредельные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 Последние могут содержать разное количество двойных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алкены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алкадиены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циклоалкены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др.), тройных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алкины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циклоалкины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др.) связей или те и другие одновременно: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3429000"/>
            <a:ext cx="7867317" cy="300039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928670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667722"/>
            <a:ext cx="8682615" cy="21852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Алкены</a:t>
            </a:r>
          </a:p>
          <a:p>
            <a:pPr algn="ctr">
              <a:lnSpc>
                <a:spcPct val="85000"/>
              </a:lnSpc>
            </a:pP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(олефины, этиленовые углеводороды)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714620"/>
            <a:ext cx="8653331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endParaRPr lang="ru-RU" sz="4000" b="1" baseline="-25000" dirty="0" smtClean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 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углерода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sp</a:t>
            </a:r>
            <a:r>
              <a:rPr lang="ru-RU" sz="32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-гибридные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орбитали</a:t>
            </a:r>
            <a:endParaRPr lang="ru-RU" sz="3200" dirty="0"/>
          </a:p>
        </p:txBody>
      </p:sp>
      <p:pic>
        <p:nvPicPr>
          <p:cNvPr id="10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4" cstate="print"/>
          <a:srcRect l="24214" t="11690" r="24214" b="21906"/>
          <a:stretch>
            <a:fillRect/>
          </a:stretch>
        </p:blipFill>
        <p:spPr bwMode="auto">
          <a:xfrm>
            <a:off x="1547665" y="4784060"/>
            <a:ext cx="1656184" cy="1957308"/>
          </a:xfrm>
          <a:prstGeom prst="can">
            <a:avLst/>
          </a:prstGeom>
          <a:noFill/>
        </p:spPr>
      </p:pic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1028" name="Picture 4" descr="C:\Users\ikuzmina\Desktop\Виртуальные лабораторные YES\Анимашки и картинки\Воздух, газ, дым и др\Газ\5168.jpg"/>
          <p:cNvPicPr>
            <a:picLocks noChangeAspect="1" noChangeArrowheads="1"/>
          </p:cNvPicPr>
          <p:nvPr/>
        </p:nvPicPr>
        <p:blipFill>
          <a:blip r:embed="rId6" cstate="print"/>
          <a:srcRect l="2152" r="3152"/>
          <a:stretch>
            <a:fillRect/>
          </a:stretch>
        </p:blipFill>
        <p:spPr bwMode="auto">
          <a:xfrm>
            <a:off x="3635896" y="4784874"/>
            <a:ext cx="3168352" cy="1884486"/>
          </a:xfrm>
          <a:prstGeom prst="rect">
            <a:avLst/>
          </a:prstGeom>
          <a:noFill/>
        </p:spPr>
      </p:pic>
      <p:pic>
        <p:nvPicPr>
          <p:cNvPr id="1029" name="Picture 5" descr="C:\Users\ikuzmina\Desktop\Виртуальные лабораторные YES\Анимашки и картинки\Воздух, газ, дым и др\Газ\gaz_konfork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4293096"/>
            <a:ext cx="1423045" cy="1511590"/>
          </a:xfrm>
          <a:prstGeom prst="rect">
            <a:avLst/>
          </a:prstGeom>
          <a:noFill/>
        </p:spPr>
      </p:pic>
      <p:pic>
        <p:nvPicPr>
          <p:cNvPr id="12" name="Picture 2" descr="D:\23.05.13-домашние документы\Виртуальные лекции 2015\Органическая химия\алкены\алкены-анимашки\a_gif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2" y="0"/>
            <a:ext cx="1738323" cy="1524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116632"/>
            <a:ext cx="45608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Номенклатура 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052736"/>
            <a:ext cx="8873050" cy="512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Углеродные атомы </a:t>
            </a:r>
            <a:r>
              <a:rPr lang="ru-RU" sz="29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главной  </a:t>
            </a:r>
            <a:r>
              <a:rPr lang="ru-RU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цепи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нумеруют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так,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чтобы </a:t>
            </a:r>
            <a:r>
              <a:rPr lang="ru-RU" sz="29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наименьшую </a:t>
            </a:r>
            <a:r>
              <a:rPr lang="ru-RU" sz="29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цифру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получил крайний </a:t>
            </a:r>
            <a:r>
              <a:rPr lang="ru-RU" sz="29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 при двойной связи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В названии </a:t>
            </a:r>
            <a:r>
              <a:rPr lang="ru-RU" sz="29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алкана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900" b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соответствующего этому родоначальнику в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структуре, суффикс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–ан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заменяется на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9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ен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(или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-</a:t>
            </a:r>
            <a:r>
              <a:rPr lang="ru-RU" sz="29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илен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)</a:t>
            </a:r>
            <a:endParaRPr lang="ru-RU" sz="29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9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=СН</a:t>
            </a:r>
            <a:r>
              <a:rPr lang="ru-RU" sz="2900" b="1" baseline="-25000" dirty="0" smtClean="0">
                <a:latin typeface="Arial" pitchFamily="34" charset="0"/>
                <a:cs typeface="Arial" pitchFamily="34" charset="0"/>
              </a:rPr>
              <a:t>2 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               СН</a:t>
            </a:r>
            <a:r>
              <a:rPr lang="ru-RU" sz="29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9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(эт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проп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(проп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4-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пент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пент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-2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(пент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-2)</a:t>
            </a:r>
            <a:endParaRPr lang="ru-RU" sz="2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(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4-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пент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илен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-1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81689"/>
            <a:ext cx="3448790" cy="8953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42" y="4365104"/>
            <a:ext cx="3758718" cy="6355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3347" y="71414"/>
            <a:ext cx="8751114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алкенов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228119"/>
              </p:ext>
            </p:extLst>
          </p:nvPr>
        </p:nvGraphicFramePr>
        <p:xfrm>
          <a:off x="142844" y="785794"/>
          <a:ext cx="8821644" cy="47308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205411"/>
                <a:gridCol w="2205411"/>
                <a:gridCol w="2205411"/>
                <a:gridCol w="2205411"/>
              </a:tblGrid>
              <a:tr h="84300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Формула </a:t>
                      </a:r>
                      <a:r>
                        <a:rPr lang="ru-RU" sz="2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алкена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Название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Формула </a:t>
                      </a:r>
                      <a:r>
                        <a:rPr lang="ru-RU" sz="2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алкана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Название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 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эт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проп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пент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пент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гепт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7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16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гепт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окт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окт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9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18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20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дек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дек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63958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5737574</TotalTime>
  <Words>2443</Words>
  <Application>Microsoft Office PowerPoint</Application>
  <PresentationFormat>Экран (4:3)</PresentationFormat>
  <Paragraphs>276</Paragraphs>
  <Slides>60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2" baseType="lpstr">
      <vt:lpstr>Трек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3331</cp:revision>
  <dcterms:created xsi:type="dcterms:W3CDTF">2009-11-04T17:47:55Z</dcterms:created>
  <dcterms:modified xsi:type="dcterms:W3CDTF">2021-04-05T19:22:56Z</dcterms:modified>
</cp:coreProperties>
</file>