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4"/>
  </p:notesMasterIdLst>
  <p:sldIdLst>
    <p:sldId id="1388" r:id="rId2"/>
    <p:sldId id="1107" r:id="rId3"/>
    <p:sldId id="464" r:id="rId4"/>
    <p:sldId id="295" r:id="rId5"/>
    <p:sldId id="1089" r:id="rId6"/>
    <p:sldId id="1081" r:id="rId7"/>
    <p:sldId id="1167" r:id="rId8"/>
    <p:sldId id="1165" r:id="rId9"/>
    <p:sldId id="1138" r:id="rId10"/>
    <p:sldId id="1166" r:id="rId11"/>
    <p:sldId id="1091" r:id="rId12"/>
    <p:sldId id="1141" r:id="rId13"/>
    <p:sldId id="1194" r:id="rId14"/>
    <p:sldId id="1195" r:id="rId15"/>
    <p:sldId id="1196" r:id="rId16"/>
    <p:sldId id="1193" r:id="rId17"/>
    <p:sldId id="1191" r:id="rId18"/>
    <p:sldId id="1192" r:id="rId19"/>
    <p:sldId id="1184" r:id="rId20"/>
    <p:sldId id="1171" r:id="rId21"/>
    <p:sldId id="995" r:id="rId22"/>
    <p:sldId id="1230" r:id="rId23"/>
    <p:sldId id="1249" r:id="rId24"/>
    <p:sldId id="1257" r:id="rId25"/>
    <p:sldId id="1312" r:id="rId26"/>
    <p:sldId id="1313" r:id="rId27"/>
    <p:sldId id="1315" r:id="rId28"/>
    <p:sldId id="1317" r:id="rId29"/>
    <p:sldId id="1316" r:id="rId30"/>
    <p:sldId id="1259" r:id="rId31"/>
    <p:sldId id="1309" r:id="rId32"/>
    <p:sldId id="1260" r:id="rId33"/>
    <p:sldId id="1261" r:id="rId34"/>
    <p:sldId id="1262" r:id="rId35"/>
    <p:sldId id="1263" r:id="rId36"/>
    <p:sldId id="1264" r:id="rId37"/>
    <p:sldId id="1266" r:id="rId38"/>
    <p:sldId id="1265" r:id="rId39"/>
    <p:sldId id="1258" r:id="rId40"/>
    <p:sldId id="1267" r:id="rId41"/>
    <p:sldId id="1248" r:id="rId42"/>
    <p:sldId id="1268" r:id="rId43"/>
    <p:sldId id="1287" r:id="rId44"/>
    <p:sldId id="1297" r:id="rId45"/>
    <p:sldId id="1298" r:id="rId46"/>
    <p:sldId id="1292" r:id="rId47"/>
    <p:sldId id="1303" r:id="rId48"/>
    <p:sldId id="1308" r:id="rId49"/>
    <p:sldId id="1250" r:id="rId50"/>
    <p:sldId id="1270" r:id="rId51"/>
    <p:sldId id="1271" r:id="rId52"/>
    <p:sldId id="1273" r:id="rId53"/>
    <p:sldId id="1291" r:id="rId54"/>
    <p:sldId id="1294" r:id="rId55"/>
    <p:sldId id="1295" r:id="rId56"/>
    <p:sldId id="1272" r:id="rId57"/>
    <p:sldId id="1288" r:id="rId58"/>
    <p:sldId id="1289" r:id="rId59"/>
    <p:sldId id="1281" r:id="rId60"/>
    <p:sldId id="1282" r:id="rId61"/>
    <p:sldId id="1283" r:id="rId62"/>
    <p:sldId id="1306" r:id="rId63"/>
    <p:sldId id="1210" r:id="rId64"/>
    <p:sldId id="1212" r:id="rId65"/>
    <p:sldId id="1217" r:id="rId66"/>
    <p:sldId id="1213" r:id="rId67"/>
    <p:sldId id="1111" r:id="rId68"/>
    <p:sldId id="1201" r:id="rId69"/>
    <p:sldId id="1199" r:id="rId70"/>
    <p:sldId id="1174" r:id="rId71"/>
    <p:sldId id="1226" r:id="rId72"/>
    <p:sldId id="1197" r:id="rId73"/>
    <p:sldId id="1177" r:id="rId74"/>
    <p:sldId id="1236" r:id="rId75"/>
    <p:sldId id="1198" r:id="rId76"/>
    <p:sldId id="1235" r:id="rId77"/>
    <p:sldId id="1241" r:id="rId78"/>
    <p:sldId id="1244" r:id="rId79"/>
    <p:sldId id="1231" r:id="rId80"/>
    <p:sldId id="1232" r:id="rId81"/>
    <p:sldId id="1219" r:id="rId82"/>
    <p:sldId id="1182" r:id="rId83"/>
    <p:sldId id="1245" r:id="rId84"/>
    <p:sldId id="1234" r:id="rId85"/>
    <p:sldId id="1256" r:id="rId86"/>
    <p:sldId id="1246" r:id="rId87"/>
    <p:sldId id="1227" r:id="rId88"/>
    <p:sldId id="1255" r:id="rId89"/>
    <p:sldId id="1251" r:id="rId90"/>
    <p:sldId id="1252" r:id="rId91"/>
    <p:sldId id="1253" r:id="rId92"/>
    <p:sldId id="1254" r:id="rId93"/>
    <p:sldId id="1206" r:id="rId94"/>
    <p:sldId id="1324" r:id="rId95"/>
    <p:sldId id="1321" r:id="rId96"/>
    <p:sldId id="1322" r:id="rId97"/>
    <p:sldId id="1323" r:id="rId98"/>
    <p:sldId id="1325" r:id="rId99"/>
    <p:sldId id="1327" r:id="rId100"/>
    <p:sldId id="1320" r:id="rId101"/>
    <p:sldId id="1326" r:id="rId102"/>
    <p:sldId id="1208" r:id="rId103"/>
    <p:sldId id="1330" r:id="rId104"/>
    <p:sldId id="1331" r:id="rId105"/>
    <p:sldId id="1209" r:id="rId106"/>
    <p:sldId id="1183" r:id="rId107"/>
    <p:sldId id="1328" r:id="rId108"/>
    <p:sldId id="1342" r:id="rId109"/>
    <p:sldId id="1340" r:id="rId110"/>
    <p:sldId id="1332" r:id="rId111"/>
    <p:sldId id="1338" r:id="rId112"/>
    <p:sldId id="1339" r:id="rId113"/>
    <p:sldId id="1333" r:id="rId114"/>
    <p:sldId id="1334" r:id="rId115"/>
    <p:sldId id="1343" r:id="rId116"/>
    <p:sldId id="1335" r:id="rId117"/>
    <p:sldId id="1344" r:id="rId118"/>
    <p:sldId id="1345" r:id="rId119"/>
    <p:sldId id="1349" r:id="rId120"/>
    <p:sldId id="1350" r:id="rId121"/>
    <p:sldId id="1346" r:id="rId122"/>
    <p:sldId id="1351" r:id="rId123"/>
    <p:sldId id="1347" r:id="rId124"/>
    <p:sldId id="1364" r:id="rId125"/>
    <p:sldId id="1365" r:id="rId126"/>
    <p:sldId id="1363" r:id="rId127"/>
    <p:sldId id="1348" r:id="rId128"/>
    <p:sldId id="1366" r:id="rId129"/>
    <p:sldId id="1372" r:id="rId130"/>
    <p:sldId id="1367" r:id="rId131"/>
    <p:sldId id="1336" r:id="rId132"/>
    <p:sldId id="1368" r:id="rId133"/>
    <p:sldId id="1369" r:id="rId134"/>
    <p:sldId id="1352" r:id="rId135"/>
    <p:sldId id="1373" r:id="rId136"/>
    <p:sldId id="1371" r:id="rId137"/>
    <p:sldId id="1374" r:id="rId138"/>
    <p:sldId id="1353" r:id="rId139"/>
    <p:sldId id="1387" r:id="rId140"/>
    <p:sldId id="1354" r:id="rId141"/>
    <p:sldId id="1377" r:id="rId142"/>
    <p:sldId id="1375" r:id="rId143"/>
    <p:sldId id="1378" r:id="rId144"/>
    <p:sldId id="1379" r:id="rId145"/>
    <p:sldId id="1380" r:id="rId146"/>
    <p:sldId id="1385" r:id="rId147"/>
    <p:sldId id="1384" r:id="rId148"/>
    <p:sldId id="1386" r:id="rId149"/>
    <p:sldId id="1376" r:id="rId150"/>
    <p:sldId id="1370" r:id="rId151"/>
    <p:sldId id="1131" r:id="rId152"/>
    <p:sldId id="1134" r:id="rId153"/>
    <p:sldId id="1132" r:id="rId154"/>
    <p:sldId id="1161" r:id="rId155"/>
    <p:sldId id="1389" r:id="rId156"/>
    <p:sldId id="1109" r:id="rId157"/>
    <p:sldId id="1110" r:id="rId158"/>
    <p:sldId id="1279" r:id="rId159"/>
    <p:sldId id="1156" r:id="rId160"/>
    <p:sldId id="1305" r:id="rId161"/>
    <p:sldId id="1383" r:id="rId162"/>
    <p:sldId id="991" r:id="rId1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140DA3"/>
    <a:srgbClr val="660066"/>
    <a:srgbClr val="CC4900"/>
    <a:srgbClr val="660033"/>
    <a:srgbClr val="086C19"/>
    <a:srgbClr val="009644"/>
    <a:srgbClr val="CC00CC"/>
    <a:srgbClr val="4B5834"/>
    <a:srgbClr val="B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9754" autoAdjust="0"/>
  </p:normalViewPr>
  <p:slideViewPr>
    <p:cSldViewPr>
      <p:cViewPr varScale="1">
        <p:scale>
          <a:sx n="69" d="100"/>
          <a:sy n="69" d="100"/>
        </p:scale>
        <p:origin x="-12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0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4.wdp"/><Relationship Id="rId4" Type="http://schemas.openxmlformats.org/officeDocument/2006/relationships/image" Target="../media/image20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12" Type="http://schemas.microsoft.com/office/2007/relationships/hdphoto" Target="../media/hdphoto65.wdp"/><Relationship Id="rId17" Type="http://schemas.openxmlformats.org/officeDocument/2006/relationships/image" Target="../media/image220.jpeg"/><Relationship Id="rId2" Type="http://schemas.openxmlformats.org/officeDocument/2006/relationships/image" Target="../media/image7.gif"/><Relationship Id="rId16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11" Type="http://schemas.openxmlformats.org/officeDocument/2006/relationships/image" Target="../media/image215.png"/><Relationship Id="rId5" Type="http://schemas.openxmlformats.org/officeDocument/2006/relationships/image" Target="../media/image210.png"/><Relationship Id="rId15" Type="http://schemas.openxmlformats.org/officeDocument/2006/relationships/image" Target="../media/image218.png"/><Relationship Id="rId10" Type="http://schemas.openxmlformats.org/officeDocument/2006/relationships/slide" Target="slide4.xml"/><Relationship Id="rId4" Type="http://schemas.openxmlformats.org/officeDocument/2006/relationships/image" Target="../media/image209.jpeg"/><Relationship Id="rId9" Type="http://schemas.openxmlformats.org/officeDocument/2006/relationships/image" Target="../media/image214.png"/><Relationship Id="rId14" Type="http://schemas.openxmlformats.org/officeDocument/2006/relationships/image" Target="../media/image2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2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jpeg"/><Relationship Id="rId4" Type="http://schemas.openxmlformats.org/officeDocument/2006/relationships/slide" Target="slide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7.gif"/><Relationship Id="rId7" Type="http://schemas.openxmlformats.org/officeDocument/2006/relationships/image" Target="../media/image2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hyperlink" Target="http://www.colady.ru/wp-content/uploads/2014/03/udalenie_zhvachki_s_odezhdy4.jpg" TargetMode="External"/><Relationship Id="rId9" Type="http://schemas.openxmlformats.org/officeDocument/2006/relationships/image" Target="../media/image23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42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7.gi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3.jpe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eg"/><Relationship Id="rId5" Type="http://schemas.openxmlformats.org/officeDocument/2006/relationships/image" Target="../media/image245.png"/><Relationship Id="rId4" Type="http://schemas.openxmlformats.org/officeDocument/2006/relationships/image" Target="../media/image2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eg"/><Relationship Id="rId5" Type="http://schemas.openxmlformats.org/officeDocument/2006/relationships/image" Target="../media/image254.png"/><Relationship Id="rId4" Type="http://schemas.openxmlformats.org/officeDocument/2006/relationships/image" Target="../media/image25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6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gif"/><Relationship Id="rId5" Type="http://schemas.openxmlformats.org/officeDocument/2006/relationships/image" Target="../media/image265.gif"/><Relationship Id="rId4" Type="http://schemas.openxmlformats.org/officeDocument/2006/relationships/image" Target="../media/image26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269.jpeg"/><Relationship Id="rId7" Type="http://schemas.openxmlformats.org/officeDocument/2006/relationships/image" Target="../media/image272.png"/><Relationship Id="rId12" Type="http://schemas.openxmlformats.org/officeDocument/2006/relationships/slide" Target="slide4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jpeg"/><Relationship Id="rId11" Type="http://schemas.openxmlformats.org/officeDocument/2006/relationships/image" Target="../media/image7.gif"/><Relationship Id="rId5" Type="http://schemas.microsoft.com/office/2007/relationships/hdphoto" Target="../media/hdphoto66.wdp"/><Relationship Id="rId10" Type="http://schemas.openxmlformats.org/officeDocument/2006/relationships/image" Target="../media/image274.jpeg"/><Relationship Id="rId4" Type="http://schemas.openxmlformats.org/officeDocument/2006/relationships/image" Target="../media/image270.jpeg"/><Relationship Id="rId9" Type="http://schemas.openxmlformats.org/officeDocument/2006/relationships/image" Target="../media/image273.jpe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7" Type="http://schemas.openxmlformats.org/officeDocument/2006/relationships/image" Target="../media/image7.gif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77.png"/><Relationship Id="rId4" Type="http://schemas.openxmlformats.org/officeDocument/2006/relationships/image" Target="../media/image27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7.gif"/><Relationship Id="rId7" Type="http://schemas.openxmlformats.org/officeDocument/2006/relationships/image" Target="../media/image28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7" Type="http://schemas.openxmlformats.org/officeDocument/2006/relationships/image" Target="../media/image289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9.wdp"/><Relationship Id="rId5" Type="http://schemas.openxmlformats.org/officeDocument/2006/relationships/image" Target="../media/image291.jpeg"/><Relationship Id="rId4" Type="http://schemas.openxmlformats.org/officeDocument/2006/relationships/image" Target="../media/image29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95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gif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7.gif"/><Relationship Id="rId4" Type="http://schemas.openxmlformats.org/officeDocument/2006/relationships/image" Target="../media/image29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70.wdp"/><Relationship Id="rId7" Type="http://schemas.openxmlformats.org/officeDocument/2006/relationships/image" Target="../media/image304.jpe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e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jpe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3" Type="http://schemas.microsoft.com/office/2007/relationships/hdphoto" Target="../media/hdphoto71.wdp"/><Relationship Id="rId7" Type="http://schemas.microsoft.com/office/2007/relationships/hdphoto" Target="../media/hdphoto73.wdp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jpeg"/><Relationship Id="rId11" Type="http://schemas.openxmlformats.org/officeDocument/2006/relationships/image" Target="../media/image316.jpeg"/><Relationship Id="rId5" Type="http://schemas.microsoft.com/office/2007/relationships/hdphoto" Target="../media/hdphoto72.wdp"/><Relationship Id="rId10" Type="http://schemas.openxmlformats.org/officeDocument/2006/relationships/image" Target="../media/image7.gif"/><Relationship Id="rId4" Type="http://schemas.openxmlformats.org/officeDocument/2006/relationships/image" Target="../media/image313.jpeg"/><Relationship Id="rId9" Type="http://schemas.openxmlformats.org/officeDocument/2006/relationships/slide" Target="slide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3" Type="http://schemas.openxmlformats.org/officeDocument/2006/relationships/image" Target="../media/image7.gif"/><Relationship Id="rId7" Type="http://schemas.microsoft.com/office/2007/relationships/hdphoto" Target="../media/hdphoto74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21.jpeg"/><Relationship Id="rId7" Type="http://schemas.microsoft.com/office/2007/relationships/hdphoto" Target="../media/hdphoto7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5" Type="http://schemas.openxmlformats.org/officeDocument/2006/relationships/image" Target="../media/image322.jpeg"/><Relationship Id="rId4" Type="http://schemas.openxmlformats.org/officeDocument/2006/relationships/hyperlink" Target="https://lifehacker.ru/wp-content/uploads/2014/08/PicMonkey-Collage.jpg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6.png"/><Relationship Id="rId4" Type="http://schemas.openxmlformats.org/officeDocument/2006/relationships/image" Target="../media/image32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jpeg"/><Relationship Id="rId4" Type="http://schemas.openxmlformats.org/officeDocument/2006/relationships/hyperlink" Target="http://www.bing.com/images/search?q=+%d0%bd%d0%be%d0%b3%d1%82%d1%8f%d0%bc%d0%b8+%d1%81%d0%be%d1%81%d0%ba%d1%80%d0%b5%d0%b1%d0%b8%d1%82%d0%b5+%d0%b6%d0%b2%d0%b0%d1%87%d0%ba%d1%83+%d1%81+%d0%b2%d0%be%d0%bb%d0%be%d1%81...&amp;view=detailv2&amp;&amp;id=CA2DA01F75B4D3B731802D2DAD475A945F6581BF&amp;selectedIndex=0&amp;ccid=RKfy1r5L&amp;simid=608033895689030123&amp;thid=OIP.M44a7f2d6be4b9892f5c0e6e2e71d7601o0" TargetMode="External"/></Relationships>
</file>

<file path=ppt/slides/_rels/slide142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3" Type="http://schemas.openxmlformats.org/officeDocument/2006/relationships/image" Target="../media/image334.jpeg"/><Relationship Id="rId7" Type="http://schemas.openxmlformats.org/officeDocument/2006/relationships/image" Target="../media/image33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5" Type="http://schemas.openxmlformats.org/officeDocument/2006/relationships/image" Target="../media/image331.jpeg"/><Relationship Id="rId4" Type="http://schemas.openxmlformats.org/officeDocument/2006/relationships/hyperlink" Target="http://www.bing.com/images/search?q=+%d0%bd%d0%be%d0%b3%d1%82%d1%8f%d0%bc%d0%b8+%d1%81%d0%be%d1%81%d0%ba%d1%80%d0%b5%d0%b1%d0%b8%d1%82%d0%b5+%d0%b6%d0%b2%d0%b0%d1%87%d0%ba%d1%83+%d1%81+%d0%b2%d0%be%d0%bb%d0%be%d1%81...&amp;view=detailv2&amp;&amp;id=CA2DA01F75B4D3B731802D2DAD475A945F6581BF&amp;selectedIndex=0&amp;ccid=RKfy1r5L&amp;simid=608033895689030123&amp;thid=OIP.M44a7f2d6be4b9892f5c0e6e2e71d7601o0" TargetMode="External"/><Relationship Id="rId9" Type="http://schemas.openxmlformats.org/officeDocument/2006/relationships/slide" Target="slide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1.jpeg"/><Relationship Id="rId4" Type="http://schemas.openxmlformats.org/officeDocument/2006/relationships/hyperlink" Target="http://www.bing.com/images/search?q=+%d0%bd%d0%be%d0%b3%d1%82%d1%8f%d0%bc%d0%b8+%d1%81%d0%be%d1%81%d0%ba%d1%80%d0%b5%d0%b1%d0%b8%d1%82%d0%b5+%d0%b6%d0%b2%d0%b0%d1%87%d0%ba%d1%83+%d1%81+%d0%b2%d0%be%d0%bb%d0%be%d1%81...&amp;view=detailv2&amp;&amp;id=CA2DA01F75B4D3B731802D2DAD475A945F6581BF&amp;selectedIndex=0&amp;ccid=RKfy1r5L&amp;simid=608033895689030123&amp;thid=OIP.M44a7f2d6be4b9892f5c0e6e2e71d7601o0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7" Type="http://schemas.openxmlformats.org/officeDocument/2006/relationships/image" Target="../media/image34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40.png"/><Relationship Id="rId4" Type="http://schemas.microsoft.com/office/2007/relationships/hdphoto" Target="../media/hdphoto77.wdp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2.png"/><Relationship Id="rId7" Type="http://schemas.openxmlformats.org/officeDocument/2006/relationships/image" Target="../media/image3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4" Type="http://schemas.microsoft.com/office/2007/relationships/hdphoto" Target="../media/hdphoto78.wdp"/><Relationship Id="rId9" Type="http://schemas.openxmlformats.org/officeDocument/2006/relationships/image" Target="../media/image7.gi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9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73.jpeg"/><Relationship Id="rId7" Type="http://schemas.openxmlformats.org/officeDocument/2006/relationships/image" Target="../media/image353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slide" Target="slide4.xml"/><Relationship Id="rId4" Type="http://schemas.openxmlformats.org/officeDocument/2006/relationships/image" Target="../media/image3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10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354.jpeg"/><Relationship Id="rId7" Type="http://schemas.openxmlformats.org/officeDocument/2006/relationships/image" Target="../media/image35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jpeg"/><Relationship Id="rId5" Type="http://schemas.openxmlformats.org/officeDocument/2006/relationships/slide" Target="slide4.xml"/><Relationship Id="rId10" Type="http://schemas.openxmlformats.org/officeDocument/2006/relationships/image" Target="../media/image359.jpeg"/><Relationship Id="rId4" Type="http://schemas.openxmlformats.org/officeDocument/2006/relationships/image" Target="../media/image355.jpeg"/><Relationship Id="rId9" Type="http://schemas.openxmlformats.org/officeDocument/2006/relationships/image" Target="../media/image35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4.xml"/><Relationship Id="rId7" Type="http://schemas.microsoft.com/office/2007/relationships/hdphoto" Target="../media/hdphoto14.wdp"/><Relationship Id="rId12" Type="http://schemas.microsoft.com/office/2007/relationships/hdphoto" Target="../media/hdphoto1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microsoft.com/office/2007/relationships/hdphoto" Target="../media/hdphoto13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2.png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microsoft.com/office/2007/relationships/hdphoto" Target="../media/hdphoto9.wdp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7.wdp"/><Relationship Id="rId7" Type="http://schemas.openxmlformats.org/officeDocument/2006/relationships/slide" Target="slide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8.wdp"/><Relationship Id="rId10" Type="http://schemas.microsoft.com/office/2007/relationships/hdphoto" Target="../media/hdphoto19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0.png"/><Relationship Id="rId4" Type="http://schemas.openxmlformats.org/officeDocument/2006/relationships/hyperlink" Target="https://sites.google.com/site/himulacom/zvonok-na-urok/10-klass---tretij-god-obucenia/urok-no17-ponatie-o-dienovyh-uglevodorodah-prirodnyj-kaucuk/img014.gif?attredirects=0" TargetMode="Externa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gi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slide" Target="slide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2.wdp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microsoft.com/office/2007/relationships/hdphoto" Target="../media/hdphoto2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2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4.wdp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6.wdp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59.xml"/><Relationship Id="rId3" Type="http://schemas.openxmlformats.org/officeDocument/2006/relationships/slide" Target="slide4.xml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slide" Target="slide53.xml"/><Relationship Id="rId5" Type="http://schemas.openxmlformats.org/officeDocument/2006/relationships/slide" Target="slide33.xml"/><Relationship Id="rId15" Type="http://schemas.openxmlformats.org/officeDocument/2006/relationships/image" Target="../media/image73.png"/><Relationship Id="rId10" Type="http://schemas.openxmlformats.org/officeDocument/2006/relationships/slide" Target="slide49.xml"/><Relationship Id="rId4" Type="http://schemas.openxmlformats.org/officeDocument/2006/relationships/image" Target="../media/image71.png"/><Relationship Id="rId9" Type="http://schemas.openxmlformats.org/officeDocument/2006/relationships/slide" Target="slide46.xml"/><Relationship Id="rId1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3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75.jpeg"/><Relationship Id="rId4" Type="http://schemas.microsoft.com/office/2007/relationships/hdphoto" Target="../media/hdphoto2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4.jpeg"/><Relationship Id="rId4" Type="http://schemas.openxmlformats.org/officeDocument/2006/relationships/image" Target="../media/image85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bilmard.ru/news/continental-primenyaet-kauchuk-iz-oduvanchikov-dlya-kommercheskih-avtomobilej.html" TargetMode="External"/><Relationship Id="rId3" Type="http://schemas.openxmlformats.org/officeDocument/2006/relationships/image" Target="../media/image86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87.jpeg"/><Relationship Id="rId4" Type="http://schemas.openxmlformats.org/officeDocument/2006/relationships/hyperlink" Target="http://wcnews.ru/wp-content/uploads/2015/08/Lt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71.xml"/><Relationship Id="rId18" Type="http://schemas.openxmlformats.org/officeDocument/2006/relationships/slide" Target="slide155.xml"/><Relationship Id="rId3" Type="http://schemas.openxmlformats.org/officeDocument/2006/relationships/image" Target="../media/image6.gif"/><Relationship Id="rId7" Type="http://schemas.openxmlformats.org/officeDocument/2006/relationships/slide" Target="slide9.xml"/><Relationship Id="rId12" Type="http://schemas.openxmlformats.org/officeDocument/2006/relationships/slide" Target="slide63.xml"/><Relationship Id="rId17" Type="http://schemas.openxmlformats.org/officeDocument/2006/relationships/slide" Target="slide151.xml"/><Relationship Id="rId2" Type="http://schemas.openxmlformats.org/officeDocument/2006/relationships/notesSlide" Target="../notesSlides/notesSlide2.xml"/><Relationship Id="rId16" Type="http://schemas.openxmlformats.org/officeDocument/2006/relationships/slide" Target="slide10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30.xml"/><Relationship Id="rId5" Type="http://schemas.openxmlformats.org/officeDocument/2006/relationships/slide" Target="slide5.xml"/><Relationship Id="rId15" Type="http://schemas.openxmlformats.org/officeDocument/2006/relationships/slide" Target="slide93.xml"/><Relationship Id="rId10" Type="http://schemas.openxmlformats.org/officeDocument/2006/relationships/slide" Target="slide25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1.xml"/><Relationship Id="rId14" Type="http://schemas.openxmlformats.org/officeDocument/2006/relationships/slide" Target="slide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3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94.jpeg"/><Relationship Id="rId4" Type="http://schemas.microsoft.com/office/2007/relationships/hdphoto" Target="../media/hdphoto31.wdp"/><Relationship Id="rId9" Type="http://schemas.microsoft.com/office/2007/relationships/hdphoto" Target="../media/hdphoto3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03.jpeg"/><Relationship Id="rId4" Type="http://schemas.openxmlformats.org/officeDocument/2006/relationships/image" Target="../media/image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slide" Target="slide32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34.wdp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" Target="slide4.xml"/><Relationship Id="rId7" Type="http://schemas.microsoft.com/office/2007/relationships/hdphoto" Target="../media/hdphoto1.wdp"/><Relationship Id="rId12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7.wdp"/><Relationship Id="rId5" Type="http://schemas.openxmlformats.org/officeDocument/2006/relationships/image" Target="../media/image119.png"/><Relationship Id="rId4" Type="http://schemas.microsoft.com/office/2007/relationships/hdphoto" Target="../media/hdphoto36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slide" Target="slide4.xml"/><Relationship Id="rId7" Type="http://schemas.openxmlformats.org/officeDocument/2006/relationships/image" Target="../media/image12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orumimage.ru/show/3471405" TargetMode="External"/><Relationship Id="rId11" Type="http://schemas.microsoft.com/office/2007/relationships/hdphoto" Target="../media/hdphoto40.wdp"/><Relationship Id="rId5" Type="http://schemas.microsoft.com/office/2007/relationships/hdphoto" Target="../media/hdphoto38.wdp"/><Relationship Id="rId10" Type="http://schemas.openxmlformats.org/officeDocument/2006/relationships/image" Target="../media/image128.jpeg"/><Relationship Id="rId4" Type="http://schemas.openxmlformats.org/officeDocument/2006/relationships/image" Target="../media/image126.png"/><Relationship Id="rId9" Type="http://schemas.openxmlformats.org/officeDocument/2006/relationships/hyperlink" Target="http://forumimage.ru/show/3471412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4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2.jpeg"/><Relationship Id="rId7" Type="http://schemas.openxmlformats.org/officeDocument/2006/relationships/image" Target="../media/image13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133.jpeg"/><Relationship Id="rId4" Type="http://schemas.microsoft.com/office/2007/relationships/hdphoto" Target="../media/hdphoto41.wdp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7" Type="http://schemas.openxmlformats.org/officeDocument/2006/relationships/slide" Target="slide4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45.wdp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microsoft.com/office/2007/relationships/hdphoto" Target="../media/hdphoto46.wdp"/><Relationship Id="rId4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slide" Target="slide4.xml"/><Relationship Id="rId4" Type="http://schemas.microsoft.com/office/2007/relationships/hdphoto" Target="../media/hdphoto47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16.gif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9.wdp"/><Relationship Id="rId4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0.wdp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microsoft.com/office/2007/relationships/hdphoto" Target="../media/hdphoto51.wdp"/><Relationship Id="rId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microsoft.com/office/2007/relationships/hdphoto" Target="../media/hdphoto53.wdp"/><Relationship Id="rId4" Type="http://schemas.openxmlformats.org/officeDocument/2006/relationships/image" Target="../media/image1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0.png"/><Relationship Id="rId4" Type="http://schemas.microsoft.com/office/2007/relationships/hdphoto" Target="../media/hdphoto56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gif"/><Relationship Id="rId13" Type="http://schemas.openxmlformats.org/officeDocument/2006/relationships/image" Target="../media/image173.gif"/><Relationship Id="rId3" Type="http://schemas.openxmlformats.org/officeDocument/2006/relationships/slide" Target="slide4.xml"/><Relationship Id="rId7" Type="http://schemas.openxmlformats.org/officeDocument/2006/relationships/image" Target="../media/image167.gif"/><Relationship Id="rId12" Type="http://schemas.openxmlformats.org/officeDocument/2006/relationships/image" Target="../media/image17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gif"/><Relationship Id="rId11" Type="http://schemas.openxmlformats.org/officeDocument/2006/relationships/image" Target="../media/image171.gif"/><Relationship Id="rId5" Type="http://schemas.microsoft.com/office/2007/relationships/hdphoto" Target="../media/hdphoto57.wdp"/><Relationship Id="rId10" Type="http://schemas.openxmlformats.org/officeDocument/2006/relationships/image" Target="../media/image170.gif"/><Relationship Id="rId4" Type="http://schemas.openxmlformats.org/officeDocument/2006/relationships/image" Target="../media/image165.png"/><Relationship Id="rId9" Type="http://schemas.openxmlformats.org/officeDocument/2006/relationships/image" Target="../media/image169.gif"/><Relationship Id="rId14" Type="http://schemas.openxmlformats.org/officeDocument/2006/relationships/image" Target="../media/image174.gif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8.wdp"/><Relationship Id="rId5" Type="http://schemas.openxmlformats.org/officeDocument/2006/relationships/image" Target="../media/image178.png"/><Relationship Id="rId4" Type="http://schemas.openxmlformats.org/officeDocument/2006/relationships/image" Target="../media/image177.jpeg"/><Relationship Id="rId9" Type="http://schemas.openxmlformats.org/officeDocument/2006/relationships/slide" Target="slide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microsoft.com/office/2007/relationships/hdphoto" Target="../media/hdphoto5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microsoft.com/office/2007/relationships/hdphoto" Target="../media/hdphoto60.wdp"/><Relationship Id="rId4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1.wdp"/><Relationship Id="rId4" Type="http://schemas.openxmlformats.org/officeDocument/2006/relationships/image" Target="../media/image19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7.gif"/><Relationship Id="rId7" Type="http://schemas.openxmlformats.org/officeDocument/2006/relationships/image" Target="../media/image20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5" Type="http://schemas.openxmlformats.org/officeDocument/2006/relationships/image" Target="../media/image201.png"/><Relationship Id="rId4" Type="http://schemas.openxmlformats.org/officeDocument/2006/relationships/image" Target="../media/image200.png"/><Relationship Id="rId9" Type="http://schemas.microsoft.com/office/2007/relationships/hdphoto" Target="../media/hdphoto63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547" y="2749641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66501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700808"/>
            <a:ext cx="9112277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kern="10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Алкадиены</a:t>
            </a:r>
            <a:r>
              <a:rPr lang="ru-RU" sz="36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Каучуки и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другие природные полимеры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(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смола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, 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деготь</a:t>
            </a: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)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8953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0986" y="188640"/>
            <a:ext cx="87154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Межклассовая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алкадиенов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соединениями, имеющими общую формулу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2n–2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(например,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циклоалкенами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 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solidFill>
                  <a:srgbClr val="3366FF"/>
                </a:solidFill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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 smtClean="0">
              <a:solidFill>
                <a:srgbClr val="140DA3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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бута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-1,3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20184"/>
            <a:ext cx="1768078" cy="12577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4293096"/>
            <a:ext cx="21187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u="sng" dirty="0" err="1" smtClean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бут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endParaRPr lang="ru-RU" sz="26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5724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4978"/>
            <a:ext cx="6595334" cy="570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722509"/>
            <a:ext cx="189186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4039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103020"/>
            <a:ext cx="4089400" cy="261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диск D\01.03.16-домашние документы\Виртуальные лекции 2015\Органическая химия\каучук\резина\2014111915284570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12" y="132905"/>
            <a:ext cx="3220616" cy="241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48" y="2378401"/>
            <a:ext cx="3367356" cy="241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D:\диск D\01.03.16-домашние документы\Виртуальные лекции 2015\Органическая химия\каучук\резина\k140208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63" y="123276"/>
            <a:ext cx="1688976" cy="128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...  резина.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09" y="1489577"/>
            <a:ext cx="1254883" cy="12548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83" y="2852936"/>
            <a:ext cx="1689645" cy="1536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63" y="4778592"/>
            <a:ext cx="3241676" cy="173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2" y="2715611"/>
            <a:ext cx="2074949" cy="2048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69" y="2708233"/>
            <a:ext cx="1994295" cy="1626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86" y="4077072"/>
            <a:ext cx="1222987" cy="136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92" y="5445524"/>
            <a:ext cx="1347540" cy="125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94" y="4158688"/>
            <a:ext cx="1322544" cy="168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Картинки по запросу ...  изделия из резины.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93" y="5742546"/>
            <a:ext cx="1523999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" y="4737877"/>
            <a:ext cx="2206464" cy="208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75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03848" y="22594"/>
            <a:ext cx="352211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6000" b="1" dirty="0">
                <a:ln w="57150"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latin typeface="Arial Black" pitchFamily="34" charset="0"/>
              </a:rPr>
              <a:t>Жвачка</a:t>
            </a:r>
          </a:p>
        </p:txBody>
      </p:sp>
      <p:pic>
        <p:nvPicPr>
          <p:cNvPr id="10242" name="Picture 2" descr="Картинки по запросу ... Жвачка .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5"/>
            <a:ext cx="1656184" cy="11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9" y="13544"/>
            <a:ext cx="1167887" cy="137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628" y="1268760"/>
            <a:ext cx="87838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сентября 1848 г. американец по имени </a:t>
            </a:r>
            <a:r>
              <a:rPr lang="ru-RU" sz="28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Джон </a:t>
            </a:r>
            <a:r>
              <a:rPr lang="ru-RU" sz="2800" b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Куртис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изготовил первую современную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жевательную резинку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основе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сосновой смолы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начал ее промышленное производство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http://st.stranamam.ru/data/cache/2013oct/11/31/9727379_51234nothumb6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628" y="3158436"/>
            <a:ext cx="3944518" cy="26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90397"/>
            <a:ext cx="2766864" cy="3434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244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upload.wikimedia.org/wikipedia/commons/6/6a/R%C3%A9si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2376264" cy="330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8208" y="44624"/>
            <a:ext cx="8856984" cy="3545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Смола́</a:t>
            </a:r>
            <a:r>
              <a:rPr lang="ru-RU" sz="2800" b="1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собирательное название аморфных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веществ, относительно твёрдых при нормальных условиях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размягчающихся или теряющих форму при нагревании. Среди них как сложные по химическому составу органические вещества, например, природные смолы – вещества, выделяемые растениями при нормальном физиологическом обмене, так и химически относительно простые соединения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смола ПВХ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29648"/>
            <a:ext cx="3024336" cy="274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841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Картинки по запросу ... Поливинилхлорид 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69574"/>
            <a:ext cx="4874125" cy="23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44624"/>
            <a:ext cx="878497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Поливинилхлорид</a:t>
            </a:r>
            <a:r>
              <a:rPr lang="ru-RU" sz="2800" dirty="0"/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ПВХ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полихлорвинил, винил,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вестолит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хосталит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виннол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корвик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сикрон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джеон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ниппеон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сумилит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луковил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хелвик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норвик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др.) – бесцветная, прозрачная пластмасса, термопластичный полимер винилхлорида. Отличается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стойкостью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щелочам, минеральным маслам, многим кислотам и растворителям. Не горит на воздухе и обладает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малой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морозостой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(−15 °C).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Нагревостойкость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+66 °C.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Химическая формула: [–CH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–]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Международное обозначение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PVC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 англ.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oly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inyl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hloride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).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4" name="Picture 4" descr="Картинки по запросу ... Поливинилхлорид 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3" y="4655727"/>
            <a:ext cx="2635645" cy="2013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0264" y="358322"/>
            <a:ext cx="878386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Жвачка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иногда заменяет нам зубную щетку с пастой. Жвачка помогает скрыть запах. Жвачка может стать мощным орудием мелкой мести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.…</a:t>
            </a:r>
          </a:p>
        </p:txBody>
      </p:sp>
      <p:pic>
        <p:nvPicPr>
          <p:cNvPr id="10" name="Рисунок 9" descr="Как очистить одежду от жвачки - домашние способы">
            <a:hlinkClick r:id="rId4" tooltip="&quot;8 верных способов убрать жвачку с джинсов, брюк и другой одежды, или жвачка на штанах – не модно!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5" y="3501008"/>
            <a:ext cx="2936354" cy="181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8" y="4284122"/>
            <a:ext cx="2636334" cy="176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47" y="1454638"/>
            <a:ext cx="2533650" cy="1662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диск D\01.03.16-домашние документы\Виртуальные лекции 2015\Органическая химия\каучук\жвачка\ccebfe9eef067bef973608f2a5f3e9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" y="2074355"/>
            <a:ext cx="3127188" cy="2084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ск D\01.03.16-домашние документы\Виртуальные лекции 2015\Органическая химия\каучук\жвачка\10greatwaystouseWD-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11" y="1429689"/>
            <a:ext cx="2589149" cy="2071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01.03.16-домашние документы\Виртуальные лекции 2015\Органическая химия\каучук\жвачка\zhvachka_na_shorta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21" y="3536691"/>
            <a:ext cx="2161223" cy="325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44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2421871" cy="1711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3590" y="321618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В 2007 году в Финляндии, студентом из Британского института археологии, был обнаружен кусок жевательной резинки (кусочек смолы, затвердевший под натиском времени), возраст которой более 5000 лет.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57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15984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Древней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Греции жевали смолу мастичного дерева и пчелиный воск.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Люди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племени Майя жевали застывший сок гевеи, который известен как каучук.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Картинки по запросу ...  смола мастикового дерева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24944"/>
            <a:ext cx="3490135" cy="301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47111" y="6080309"/>
            <a:ext cx="477190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Смола мастикового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дерева</a:t>
            </a:r>
            <a:r>
              <a:rPr lang="ru-RU" dirty="0"/>
              <a:t> </a:t>
            </a:r>
          </a:p>
        </p:txBody>
      </p:sp>
      <p:sp>
        <p:nvSpPr>
          <p:cNvPr id="4" name="AutoShape 2" descr="data:image/png;base64,iVBORw0KGgoAAAANSUhEUgAAARkAAACWCAIAAABl42v5AAAgAElEQVR4nHzbdVSUef8/fr/fe+9ddZFmhplhuru7maG7Q7CDUlpSaRAQpLu7u0XFRBEFpE3AWHXLTXeN9ffHrH72vs/38zvnea5znfmbx3m+3q/rzbb20fTO8fSeycz+i2eGLp8duZo/ei1Pk5FrucNXc4aunBm8nDl4OXNw6vTkdM7kdPb5G2c0uXAz58LNnAszZ64tFF6/WzS9WDyzUjK7VjZ3v3L+QdXCw9qVjabVjda1zbZ7TzruP+18+Lz70Tc9j1/0ap6aPHjWtbbZtvSwaeF+7dKj+sWHNXcfVM/fq76zVjm7Uj6zVHpzsXRuvfr2SvXsctWtpcpbS5V3VusW7jUuPmhd2ehZ2ehZ3ezVZG2rb22rb22rZ3Wze3Wza3Wza2Wj8+6D1ttrdTcWK6/OlY5dOzt8+UzvZHrr0KmazsjSpuP5NX45FYfyqo/mVBw6Xbw3NX938lmvlDzv9ELfrKK9WUX7zpTuPVPpfbrc5WSB3bF09Z4oqWsIz+oo2S6I6BpBdA7Bme6Fyz3wg9Od0SlhwwP1KXF+E32lT+6d//OHO30tKb9+M50Vv78sOzolyj8+2N/d1jrjZHxibKyEz4GCAEQsSsznQICGUBAAbKSHgAAJCCgeCmHiUGoh10rCc7dS+Xm5JoQEnok94eflKmVROGQMFQMloSF4NBiHApHxMBYNCzHUQoD0yCgIHQOTsyh7HW32O9iIyDgqDkEhYGkkopAj8HbbnZqQ0lhb19vZ1t3RWFddVFtbXJB/Jif7TFF+RVJCTmJ89vEjoe4O7nbmdi52Tl6OLge8vAP37wvYt2evu5OHvYWjudTBTOxuLdvjrD7gbnnIw2K/vdxLxbXjE9UsjIqJl9JxPDyCjgKzCSgBFS9nUeQskoxOULJJdhKWq7nUViUxk/EkXDqLjCaiwBioEQpigIIYUHEwChZKxpiQ0BAiCkxAAglIEA4F0v76Sx3tnUaGuhAwAIM0IeKQFCKGSsKScQgcEgKH6IMBu6AAbRTEgISG0AkwGZeiEFAVAqqUSxLQcXwGTsKlm4q5UgFHzGMJ2Aw2nUInk8h4HAGDxaHQSAQMiYAh4FAkAoZBI4kEHJVCYtCpVAqJRMTjcRgcFk3AY6kUEofNFPC5KrnETCmzMjO1szJ3tLF0tLF0sLawtzK3VZvaqk23tQ6mtA2ltg+ndYykd46mdY2ld49ndI6ldI2ndk+k9ZxL6zuf0X/h9OBU1uDU6dHLWWNXMsevZk1cyz53/cxnV1fm8q/OF1xbyJ9eLLy5XHxrtXh2reT2evnC/Zq7D+oWH9YvP25c2Wha22pZf9J672nb/Wft9562rT9pXdtqWd1sXn7cuPSoYelRw8L9mvl71XPrVbdXK28tl88sld24W3JjoezWUuXscs3tldo7q3Vza/Xz600L95oX1ltWN/o1WdscWNscWNvqW3/Sv/6kXyNq/Unv2lb38uOO+XvNsyv1Nxdrrtwuu3CjcGQqu3s0ubk3trY9oqoltKIpuKjGv7DaL6/icE7pgayivRn5PmlnvVNyPDPO+mQX+eZV+RTU+5yt80kr947L8wzPct0TJXMLY1kdhVoeAtsewZv5UnMb0jOLUu/eudzbUrp0c/D7p9duXKi8c63m8d3emrzwqEC39Nig/a72SKBRZsIpDp0i5rHgJkAiAcNm0ch4DBIKZlIIX2zbBgMYQI30ySgom4A54OZgLeV7WKrCD+2tyE4/edxfzqFxKVgGHkFEgbFIYw4DLxEy2Aw8FKSLAOkhQHpIYz0eEe1rbxWw293N0hSPMkEiIEIBb//eA6fik0qLKxrqGsvLSoqKzuTkpJzJTDx7Jq20sCAvOz8qOP6wb4CN0spKobJWqh0tLD3sHXa7OHk7OnjY2ThZquzNZDZKgZWca63g2asFrtay3XaK3ZYiRxHVio2z4pNthHQlmyQkobkEFB2D4FMICjZVziJJqDgZA28jYriaS91sVQ6WMnM5X8KlsikYKg5GRIEJSBAODsTBgQQkiIqDMUkoOgGBR4BhIAOAgbaO9k7tXTuMDHWxKCiTRuQwKWwGmYSFE9BQDAKIhBoiwfooiAHaxBADNZBxKUo+VcGjCJk4FhHBJiHFHJpaypfzORI+W8Rl8Zg0NpXKIJGoRBIZTyBiMZqQcFgSDkvG48h4HIWAR8NheDSKSiSw6TQBhy3m8yQCvkTAVyukGkj21hYO1hYu9jbebs77dnu62lo7W1tuaxlIbhlI/ienztG0jpHUjtHkzrGU7om03sl0DaeBi5kjlzJHLmX+p6isyensf1jKv7lc+MlS6dx6xfy9yoX7VXcfVC89ql3ZqF/dbFrdbFp/0qJRtLLRpIG0+LB+8WH9wv3a+Xs1c+vVd9aqZlcqbi2XzyxW3LxbroF0e6X2M6S791vu3mtd3ehf3Rhc3Rj829LmwPrW4CdLfetP+te2epYfd/4/LbX0xdV1RFa3hlW1hJbUBRbXBhRUHT1bfuhMyf7Mwj3pebvTz3qnnvHKyPPKKfXMq/I+W+N7pmpPaum+xKK9oacd/RJNvSPILscwTv5ky32M6t7ipt7aKxdH6ktzzvVVrd7pvTxeMHe98scn51vKo4L2WWeeDHa1UBp9vTMiwF8u4hkb7IKCDfT1tAwNdMh4DBxijENCtb76l8HX22k4NBUDl/OYh71d9zjZ+NpbHdvjVZSWmBh+TMamihkkHhVHQkOwMACPRVQp+GIBHQ7Rh0P0sTAAAQkS0gjedhYH3BxslWIsAsxkkF1dnOJiYgvyiivKqgvzi9LTkhISomKiAk/GBWemxeZnpmcnp5wIDN/jsttColCLJSqR2FIhszdXO1mZO5qrbVUyK4XQTMI1FdDlXIqCR1GLGFZyroOK7yLn2PLIFmySrYhhK2YrmCQOHklDw8kIEzYBI6SRRFQ8j4gUUzHWQqarudTT0czZRmllKlAI6XwGgUlCaRoJBwdiYQA8wpiChTKIaDoBhUeAYSAjgL6Ors7XOto7AUZ6GKQJnYJn0UksOolGRJNxCDwajEEAMVAjtIkhFgbAwgyFdJyYiRcxcFwykoGHsYgIMYtqKuYqBFw5nyPisvgsOodGY5LJNBKZQiB+VvRPS2Q8DodCknBYBoXMYzHFfJ5MJJSLRXKxSGPJ3trC0dbKydbK1cFWY8nT0d7d3nZbY29SU19yc3+KRlTbUGr7cErrYFLbUHL7SJKmoHrOpWtEDUxmDF5IH7qYMTx1euRSxujl02NXMsavnr58J+/KXP7V+bzrd/NuLBXMrBbMrhfdvld8a6VodrX49lrJ3L2y+fvldx9WLj6sWXpUu/y4bulR/dKj+sWHdYsP6+4+qL37oPbug7qF+7Xz63Xz63Vza7V3Vmtur1TPLtfMLtfcWW24s9owt9Y4v950917r4v22pQftSw86VzcGVzeGVzeG1zaHNFnfGl7fGvzcUWtbfcuPu+fvtcyuNNxcrL06Wz51o3hsKqdvLK29/1RTV0x9+4m6tsiKhuDy+uOltUFFVf55ZYdzig9kF+7LKtibemZ3Wq5XZqH7mTL3nKrdeXUHCuoC8xuOp5XtTyzyOJFjEZgs8Q7myFyxZ2vTqppKJ0f7a4qyWyozr0xUDnUmX57I/vDT9NRgXsAe86xTId62VmiQsaO5mVou/upf2+AmBhg0zNBAh82iQU2MAQbaBrpff7FtGx5ugoEAREyKtVzoaWfhpJa5Wigj/Q4E+HpYSvkWEp6Cz6Dh4UQUWC5m2duYqhR8KFgPBtEnYCAsMlrOo7tZqz3tLNRiDgEDsbdRx0dH1lZWtbd2lZWUx8fGBQYcOXzAa4+PQ7D/7vRT4WeSY7Li4+ICj3vbOJoJhQoeV8pmyblstUhgLhWoRFwFnyXn0cUsMo+KYRERLCKCS0ELGXg5i2jOppjSsGoG0UbAshJxJTQyHYMgI+FEOJSOQ7JJWCYOwUBDuAS4GZ/mpBbvdrF0c1DZWYjVMpaES+bRsWwKhkVGY2EALAyAR4ApWDiDgKXh0DgYBGpsCNDX0dPV0tPVAhjpoeBgMgFNp+AZVAKLiqeTMGQ8DI8G4xHGeIQxAQkiIIEMHJSJhzLxUBoGTEWDmQS4iElRCtimIr5CwJXxOGI2k8dgsKlUBolCJ5I1cv7J6XNoJCKHQRfxuHKxyFQmVcllKrnMTCmzNlc52lq5ONi6Oti6O9n7eLju9/Ha4+7q4+q8ra7rVH13QkNPYmNvQlNfYnN/UstAclPfqeb+hJbBU61DCZ9EpXSNp/SMpfSOp/ZNpPVPpg6cTxu8kDp0MWV4KnVqNndq9szlO2euzudeX8y9sZx3cyV/ZrXg+sKZ6bs5NxZzZ5bzb60U3F4rubNeOnevbG69Ym69Ym69av5e9T9Ss3CvXhONqPn1urm1+v8Z6u41Lz5oXXrQvvywY+VR58qj7n9YGlnbHPlkSUNrYH1r8JOlttmVppuLtdduV1y6WTJx+ezAREbnYGJrb3xzd2xTV0xta0R1c1hlY0hZ3bHi6oCCiqNnSw/llhzMKtifVbgns9A9q8Q1t8K7oO5gaVNwRVtkbtXR3LpDuQ2+GVUeEaft3I+Kmwcrhib7B3s6qwtyqwsSr0xUdjdH1Zf7Pb/ffX2iKCrQqSA9+tjePSqhSECjinksI70vcRhjPA4JMjZkMak4LBIKNqIQMV9s2wYy1OUzSOZSgZBG8Haw8rI1d7dSHd+/22+32z43By97SxtTMZ9B4NHx9tZKTzdbc5UIDNQGA7UJGAifTTIVsx3M5c4WSpWIzWMRg/z31VSUDvf3DfYM5J45e/jQATdnOxcnM0c7md9+p5yk8KL0uKKU+JyY6EPOzlZikVLAFjPpIiZFyqHLeUwphy5iUkRMEo+KY+BhZBSIiACSUSAa1oRFgIuIKD4GJsKjlXSygkXnU0hsIoFDIbEIeA6FyCERaFgEEWbMQEPkLJK9UuDtbPHZkpRHETDxXBqOQ8X+/1gy0Nc20NcGGOnBTYBYFJSER1FJWA6dyKLiaSQkGQ8jY0zIGBMKFkrDmpCRxiQEgAg3IsKNKCgQm4gQMSkKPstMLFSJBQoBT8plC1gsLp3OptKZZCqFgKcQ8J9FEbEYAgZNwKBpJCKLRuWzWTKRUCWXmZsqLVSmFipTM6XM1tLMxcHWw8XR08XRy9XJ19Ntv4/Xwd1e+708ttW2xdW1x9d3nGzoPNXYldDUfaqp+1Rjd1xjd1xz78mWvlNtA6faBxM6hhI7h5M6hhI7hxM7hxO7xxJ7xpN6JxL7ziX0nUs4N505eeP0+ZsZF29lXrqTeWU+++pC9rW7Zy7dTrt8J/3KXMa1+ezrC2duLJ69uZQ3s5w/s1w4s1x4a7nk1nLJ7Erp7dWy26sVd9aqFu7VL9xrXLjXePd+kyaLD1oXH7R+7qLlhx0rj7pXH/esbfSubw6sbgyvPh5ZfTzyydLI+tbof1jaHFh+1PvJUv212xWXZ0rPXckbmszsGUnpGEho7z/V1neysTO6oSOqri2yujmsoiG4pCawqMq/sNKvsDowv/JoboXPmTL33ArvwppDZQ0hFS0nKloiqtpDy9uO5tfvS8rz8IuyHbvac/Xm5Z62jqr8s0Wno+9caxrsjM9Mth3pihnpSMyI299ScSb04AFLmdxUwGfTCCbGWgQcCATSgyMgNCqRyaBgUVA2g2ygvXPX9i+sTCWudhZCBnGfh+MBDydfZ9uQg77RgYdjjx318/VwtVGbyXiWSqGPp4Ovt5NKJQQCdxkY7EDBATwWUcanm8l4NqZicynP1U6VlR433Nd1bnSos7UtJSHR293NylzpYCN3sZMGHHAoPxPXUpTeVpDRmpsZf+iAo1JiIeHJOQwpiyLn0JQ8hpxHl7ApYhaZR8XR8HACEqT5uycgQRQkhImC0qEgJhzKx+OFVKqYyTAVimzMzKwUSnOFQiHgsUh4PAxEgoMENKy5hOVio7C3FFkouXIhVcDEc6hoJgnBJKEwUCMMFIiDg8gYGB2PoWJROJiJCdAQoK9jZKgLMNIDAvQhxgYIqDEWBSXikCwqnkHGUokIMh5GxcFoeDiDiGSTkGSkMRlmRIDok6CGNAyER0HL2HSlgG0hFZtLRCqxUCHgSdgcIYPJpTM5NAadSKQTiVQ8noLDkTAYIhpNQKHwSCSTTObQaCIORykWmysUViqVtVptrVabm8rtrS08XBx3e7j6eLj6eLju9fY44Ot92Hf3AW/PbVXN0VXN0TWtsZ9QxdV3xNV1RNd1RNd3xjR2xzX3xrX0xbf2n2wbOKV5ae2Pbx881TF8snMkvmv0ZNdY7NBU8vClpNErSePXk87dSDk/k3rhVtrF2dTJG6fO30y4MJM8NZt6aTbjyp3Mq3PZ1+bPXJ3LuTafe30+f3qh4OZi0cxS8a3lstmVioV79Z8INS89bFl+1LryuGPlccfyww5NF60+7lrb6L231X9vq//+k6H/sbQx+g9Lo5/mvU+W1js0lq7fqb48Uzp5NX/kQnb/eHr3cHLXUFLXUFJb38nW3njNyFfTEl7ZGFJef7y09nhFY0Rp/bHC2v351b751XsLaw6V1gdXNEZUt0Y2dEfWdQWVtR45W3UoJn33+OXu3v6uif6RxtLSrFPHF260Tg6l5WY4VhX4Tg1lVeVH9jYWH3J3E9Dobja2XAbJQPf/wBG6IJAeGgNHo2AkIhYE0EMjIBg4BA4GSLh0O3OFhE3Z7Wyz393R28HqiJfLyZCAhLAg/z2e3g5WzjYqVzszX2+n3Z4OFhZSONzIwGAHFKxHI6OYVAyXhlMKmBYy7omQQ03Vhdcvjk+ODtZVVMRFnfB2d7FUSZ1s5D5uquBDjg35J8caC8bqCydrSwtjI93M5TYKkSmfqYGkFrLVYo5KxJZxaUIGkUFEEpAgzfkEAzXCw0AUKJgMgTAQCDGVaioQ2pia+bh7HvcLCDh05NCefS52dmIem4SC42EgFhEl51HNFRxTCU3MJXJoKBoeSkKDCEggAQnEQIH/ZQkLhZgADYEGukCAPsjYEAjQNzbSBQP1kTAQHgOn4JFkHIKEg5JwUM26gkPFCug4FgFOR4HIMCMqAsgmIiQsoimfrRZyrRUyS5nETCo2FQnkPL6EzeEz2TwGi0kmM0gkGoGgsURAoXAIBBYO/y9LlqamGk7mpnIHG0svN+e9uz337fbc6+2xb7fnAV/vA96eez3ctpU3RFU0nqhsitKIqmmNrm2LqW6JqmmNrm2Pqu+MaeiKbuqJ1Yhq7I5p7I5p6olp6YtrHYhtG4xpH4ptH47qmYjvPRfXfz5u4GLs8OWTI1dOjl1LGL9+avxa3Pi1mInr8ZM3Tl2YSb54K2XqVvql2YxLs6cvzZ6+cufM1bmc6/P5N+4WziwVzyyVaixpIK087ljd6Fzb6F7f7PmsaH2z795W//0nAw+eDj98OvYfljZG1zZG/9PS8Nrm0N+Wlls0lq7cqjh/rWj0Yu7guay+sYze0fTe0fTOweSOgaS2voTm7vj69uialsiqpvCKprDSxvCSxuNFDYcLG/YX1x8sbfArrw+pbIwoqTnW0BnR3BvS3B/aNZJU3ZZ4e3mqvaO5Mr+87ExuYsSh+emWqbGMyiLf7CTbO1dKLg6VFWfGHfXyNJdILWVyEZcOBe8wMPy/MBjAwFDHCKCHwSKgJkA8Bs5n0ZQSAZOEUUv55lKer6td6JF9/ns8D3k4nQwJCD7g4+tsu9vR2tfd3sPR0sXRwt3F2tHRnE7HgkA6YKA2FgVCwYyQUEM2BWMqZhbnJI72Ny/MXL44MVJRVHQyKurwPl87K4WDlfiAt8XxA7b1Z2OmOoovNZdOt1Q3nk7wtJDbKAWaHYOpgG4h5VjKeZZynpxHFzKIdAICjzBGgvURID0EyAANNsKDjKlQmIhCsZErveydj/geiI2Izs3MyTl9JunkKf/Dh6zUSioBg4UZ07AwEZMgZOO5dCSNACagDFEmunDQLihACwrQwkCBaBMAFgomoeA0HIaKRX+2BDI2hIABxkADgIE2wEAbCjbCIE0wcBAGDsIijfFoMBUHY5HRAiZRwiaJmQQeEcFAg1lYEyEdZyqgm4v55mK+jVJurZBZyKVqiUjBF0g5XDGLK2JyWBQKk0zWVBMJg8EjkVg4HAOD0YlENpUqZLPlQqFaJrNQKi1NTS1NTS1UCkdbKx9PtwN7dh/cs3u/j9d+H6+De3bvcXf1dnbcVlZ/orwh8hOnExpFVc0nqlsja9pO1LZH1XdGaTg19cRq3jWcmntjW/pjWgei2wajOkdjOkejusejes/F9F+IGZyKG7oUN3w5fvhy7MiVuNGr8ePXEyemkyZvply4mXpxJv3CzbSLM6cvzWZduZ17ba5geqHo5mLJzcXShXuNd++3LD5oXX7Uvvq4a22jW1NBn4e6e1uD958MaSA9ejaugfT/sqQ5O42ubQ4tP+qfX++aXW67ebdxeq7myq2KC9eLx6bODk1m94+f1qR7OLVrKKVjIKm191RjZ2xdW1RNS2RVS0Rh7bGi+sCihqMlTUfKm/wqmo9VNodWNoc3dEW1D8Q1dAVXNvs3d8fXNCVPz4wXF+V52TtHBwVFB+1ZnOm+NJZTXXwoxI9/YThrc2Us5LBTTNBB/z3eJKSJXMAQsDBaO7fxeDQDQx0kCioQcgR8FotOImARLCqRhIILmGSVhOftZHsqMiTmeMA+N6eQw3t321u6mCt2O1of9HZxsze3MpM4O5j7eDlKRUwkzAgE2AU3MQAYaBnqfoVHmUh5lNbaossT3evz09MXxisL81LiooP9DjjbqOzMBId2Wwf4WldmnbjYUX6xueRqW3VLbqqHucRGxlXwqBI2RcFnmckElkqxlalExmUI6CQ6Do6FAeDG+hCALhiobwI0QBsDaAiEKU/g7eDif/BoVFhM9un82pqWutrWgvzSExExTnb2TDIZCwVT0DAeFcMkwqhYYzxcHwnSMjHcYaz7b6DOF0Dtf2MghhiIIQ4KIKOgdBySioHjoMZQI32goQ7I2NAEAjQG6hvqaRnqaUGMDdAIEBxsiDAxQJsY4hHGVAyUQ8aIWWQ5j6rm06R0DBcP4xERCjbZXMy1kokspWI7pdJGqbBUyMwkUqVAKOPyJGyOmMVmU6ksCuW/LKGhUBqBwKJQBCyWTCBQSaXmCoWFUmmhVFqqFE521nu83A/v8z28z/eAr/cBX++De3Z7Ozt6ONhtK60LL6uPKG+IrGyK1ECqaTtR3Rr5yVJkXceJhq7ohq6oxu6Y2vbImrYTNW0nqlvDq1rCKptDKluOVzQH1naE1HUG13cHN/aGNveHtg6Gtw+Htw+HtwxHdE7E9F081XcxvutcdMd4RM+5E/3n4wYvnhy5nDx5PfPybN6NhbI7qzWLD5pXHmumuB7NFHf/ycDDZ0OPno8+/mbs6bcXP+fJq6knr6a2Xl7cejm1+XJq48Wlx99MPXx24f6TifXNMQ2te1vj956M3dsaX9scWXo4MLfWPbPYNj3feH2+5srt8gs3isavnB2ZOjN8MVuTrpFkzWlQM8c29cQ2dsc0dEXXtoXXtoXWtIfWtIdWtYd/SmhZS2DbYEzHYHzXUEpLR9r5883nz/VGBPkf9vbsrCk7tt/t1lTHcFdO+imvoMPi8CDTuekGX1duuL9jhL+HjZLLISH4VDQZY7L939v0dLX09XaRiFgCBiniscV8DgoGwSFhGDiEiEH4ujmHB/od8vYM9z8aGxp0ZLebr6Ols4XSQS2zUgjNpTxnG7MDvh425go8BmpspG2otxNoqAMC6KDgYDOloLWmeGH6/LP7C9fODRScTogI2H/U13Wfu52DmXivi0XgXqeyrJMTHdUXeuov97X01RT5edhZS9gWEoGt2lTMF8iEUkuVhVwolvP4AhqFioGjwUYmQAMTCBCBQmKxaC6ZKKKQLWXSfd4+4SFRSUk5RSXNrR3nOrovFJe1pqbmHdjrxyDRTAz1iTAwm4igYcB0LISBM2HgTGgYMAkBIJoY4EC6QgqaS4CzsSYcHJRPRPAIcCYaTIQDIMZ6RgBdY6A+HA5EQAEggA5QXwsM2AUD6iDB+ngYkIqBcMkoMZOg4FHVfJqbmcBVzXeUcy2EDFM2TcVl2cpkzuaW1jJTtVAqYfN4VBqbSuUxaWIeWy7isygUDo3GolCoeDwOgcDAYHgkkoLDMclkHoMh5nKlfL7maSqRWCiVthZqZzvrPe6uR/b4+O/fe2SPz34vD183F183F1db620ltWGldeEaS5/rqKoloro1sqYtQmOpvjNKY+kTpMiqlgiNpYqm4IrmY9Vtx6vbjtd2HK/vCmnsDW3uD28ZCGseCm8aiGwdjemaPNk1ebJ9LKptNKJzIqr3QtzwpaSxq+nnp7OvzBbOLFbNrzctP+xYfdzzP7XzbOTxN2MbL8a3Xp7fenn++fdXNHn23eVn3115+u1lTbZeXdl8eXnjxaVHzy8+eHru3tb4+ubY2sbova1xTdY2RpcfDs2t9szcbZ+eb/7fLHWPpmg4tQ8mtPafbO6Na+qJbeyOrm8Lq2sPqWuPqG2PqO6IrO6IqOoMq+o6XtVxrGUoqn3gZM9wZv9A4dUrvR2N1Ye8PQ96uuanxkf6+y5cGx7qyB/qPJN+yjs7xWfmcvXZjINBB9Unw73hBv8SUBAsLJQAB4MAekaGujraOxVyMYNCZNHIFAKWTibgkDCkCUjC51iplQe8PX1cnYMOHTgZHhrhf/Cwp6OjmVwlYAlpBCGDaK2S7vV0drG3pOCRQEMd3V3bdbR36OtpmUAACimvKCtptKN+5vzQaEd9WXZycmRQyEHvfS7WLubSfS7WAb6uuUnRvQ3lE91N53qaW8vzYo7u9rSQOquVHvYOVmprc5W1naWDmVylEorkHJaQTGDiUBQ8mkLGU5kMNpejFPLNJSJnK9uDew4FH4uOjc8+Wzt/bTMAACAASURBVNTa3HWxe2i6tmk0O6dqr68fGUMG6WijjQ3JMAAHD+OTkBI6Ts4iypgEERXDI0BZGJCIguTgIGw0gI8Hy2hIBQMtIkHpaCACCjAGGQCBOhCIgQlIH2CgBdDfAQbsghvrIkB6WIg+CQFk42AiKlbBJpnxKS4qnqspx1HOtRIwTNk0NYdjI5G7qK2sJCqVQCZl8fg0OodG47PoYh5LLuLxmUwBi8VjMOhEIgGFwsLhGkssCoXPZEp4PI0lCY+nOTg5WJi52dns9XD7L0teTg6OluZ/Wyqrj6hojNBUU3VLVFVLRFVLRHVruIZTfeffk56mrzSWKptDK5qCK5qCy5uCypsCKpoDK1sCqtuCajuP1XcHN/YG1/cF1/WENg5Gto5Gt45GNw+FNw+Ft49F9pyPHbuaem46c2om9/pcye2V2sUHrZpxbuPF+OaLya2X55+8uvDsu6lvfrj84sdrL3689vL1tCYvfrz+4ocb33w/rcmz768//e7a1qsrnzidv/9k4t7W+P0nE5qsb44tPxyaX+u9tdR+Y6Hpf7PUO57WM5baPZryn5ximjojG7vCG7uiGrqi6rqj67qjansia3tD63pCO8biOocSugYz+gcKL17oOHs6eb+H26nw4Ly0hOLspEfLV0d6Sm9fb0+K80pP2j02kDs5UhQe5FCWF4M1+drWVCBhkpHGBnAToAkEqK+3y9xMSSXicCg4FASgELAkLAoOBpoppAI2w93edo+7a+DB/SfDQ48d2OPrbGslE4joRDYJK2ZRnazVR/d57/V2ZZCxQEOdXTv/rbXjC32dnTCosULKS4g4XpqV3FKe31iSW5GTlp8afzLE76i3815n68A97iEHd2fEhrWU5493NY13NdUXZqVH+O21UzqrJF4OdvaW1uZKCytTKzOJ3FomsxILLARsNZ9uKmSZSoVKpVytVjta23o6OO/z2n/k4PEA/5jI6Oy84s6Ovuv9I7M9/VeLS1t8fQ4RUDiIni4ebEiE6POICCkDbylmOapEzmYSOwXfXEBVsgkiCpKNBTNQQAEJbsanWIkZKjaOS4QSsDATKBAI1AEAtAEGWnraXxnqfgUBamsueaBBujgTAxoSxCMiZUyCmkd2UnKcFSwHGcdayFRx6GoOx0osdlSqLcRyU75YyuIJGUwegyHkMKUCjkLMl/L5MoFAzOWyqVQSBoNDIAgoFBmLZVOpAhbrn5YUIpGZXO5kZeHhYLfP0/3oXl+NpX2e7j6uzi42Vtamim3FNaGfqilcU01VzScqm8Mrm8OrWsI0nOo6Tmja6VMjRVQ2h1c0hZQ3Hi9vPF7WGFhSf7Sk/mhZ49GKZv+qtoCajqDazsCa7qCqruN1fWGNgxENA+H1fcEN/SFtoxE952Mnb5y+eCvn6u2imcWqhXvNq4+7HjwdfPR89Pn3lzR+Xv107dufb3z/68wPv9368ffb3/966/tfb33/y+3vfp797ufZb3+69e1Pt7/96daL1ze/+fHG8x+m/yHq/MNnkw+entPk3tb4yqPhhfW+2eWOm3f/117qP5fRN5HeO572T06t/fFtvTGtfVGtfXEtfXFN/fFN/XGNAzGNg5H1vWE9kwm9YyltvSkdnWf6eitjw48dP3IoaP/etNiIupKcrfWZm5e65m50JcR4VRSFVZdGXhwvjwpxrSw8pRKR1SKGmYiHABgC9HXQKBgcBmazaCgYBAwwMDbUAxroEjFIBMSYx6RJ+JzdLk4BB/aFB/qfjAzz3+O9x8VO00tyHtNKIfZ1dwz2OxBweC+HTgQB9HS0vtL++kswUJ9ExNiYK6KD/dJjQs8mx+anxhdlJBSfTsyMj4gOPBjpt+9UqH9CWEBadEh13umR9vqh1tqavIzi5IhAD1sXtdTN2tLezFItM7WUq61kps5qlYta7qqSOKlEDmYSewulraWZjZW1t9vug75H/Q+H+x2NOuIfHxmbV1w5ODi+MDQ+Nz45V1Pd6eN1gITBYSEgOgpMhQPYOKiMSbBXCrzt1Hudrbzt1E4qgZWYoeklFgYkpWNsZWwnlcBCSBPQMDQyBo4AGxnt0tffqbvry107/2Wg86WJsQ4KYoAE66OMdTBgPTIMwMbBxDSskk2wlzEdZYzPllQcpoVQaCdTqgUiJU8kY/PFLLaQwxTz2DIhVykRmEokphKJTCDgMRgUHA6PRGoscel0IZst5fM1lsRcrlwoVEmlGkuaXvLbt+eQj/ced1cvJwc7M5VaItpWVB2m4VRWH1HReKKyKbKyKbKiKayiKayyObyqJeLzpFfXcaKiJaK8Oby8ObysKay0Kbik8VhJ47HihoCCusOF9UeKGg6XNB0ta/GraAuo6gyo7gqs7DxW0xNS1xda2xtS0x3U0B/SMR7dP5UwNZt7ZS7/5t3yubX65Ycd958MbLwYf/Lqwrc/3/jul5vf/3rrx99nX7+58/Of87+8Xfj17dJPbxZ+erPw05vFn94svv797uvf777+fenH3xa+/eXOq59vv/xp9psfZ559f/3Jt1c1U9/DZ5MPn00+fH7u/tPx1Y3hu/f7bq90ziy2/G+Whi5kDZ7P7D+X8ZlTx1Bi++CpzoH4jsHYjsFT7YOnWocSWodOtQzHt4xE1/eGdZ871TuW0tGfNjhU3NZaGOx3ICzA75CnZ3lu1mhXy+/fbfz0cuXO9d68zGN3pjtGeguuXWg4fsQhIyHI21EtZhKsZBI2kWCouwuDhlPIeBQSikcj9LW/BgMMdu34EgYCYBFQLALqZGt1yMc71P/oqRMRGQnx8aHHIvwPH/R2c7ZS26mUnva2gQf3xYYFhx8P4LNoUGNDoL42wEAbj4FLRVxPF7voYL+T4QEnwwPiQv1OhgekxoamxYUlRwcnRwenx4enxYWdigg8kxzTXFnQXFlQmZPaeDb1pP+e/c423g52zla21mpLB3Mbd2t7T0tLLwuVp5nMTS1xUkvszGXWFqZWFtY+3kePHDwRFJBw1D/xaGB6XGJ1bdOlc5fuX7h8/8r19bq6Lh+PPQw8gYoyYWEgZKg+FQEUUTG2ct5ue7P9rjY+DubOZhJrKUdIQfOICAEZZcql2Cn4jiqRuZAhpOPoFCwcATY01NLR+WrXzn99vf3/GOh8CQXpam7EYsB6OBMDKsKYjYMJKWgZA2sjptlLaPZStrWQqeJQTdkMMz7PWiIx5QkUPL6cy5NyuBI+RybkKcR8U6lQJZWaSiRyofCflig4HJ/JFHO5MoFAJhCIOBwRhyPl85VisaOluZudja+by8HdXod8vPd6uHk5ObjaWlsqZAoBb1thVWhRdcjnU5Nm0itvCC9vDNVw+jzp1bZHahSVNYWVNoaWNB4vbggqbggqbggorD9S1HC0uPFIabNfeat/ZXugxlJV1/GanpDa3pCanuCa7qDGgdDuybjhK2lX5wum7/493a1v9mm2C9/8cPWH32Z/+G329e/zP71Z+OXPxV/fLv32bvX392u/vVv97d26Jr++Xfv1z/Vf/1z/5c/VH35b/P63+e9+nXv18+0Xr289/+Hvqe/hs8lHz88/+mbywbOJtc2RxQf9d1a7bi21/m+WNO9DF7IGJk/3TaT3jKV2jSR3Dif2jiT2jJ7qGU3uHk3uHEvpHEvuGE/smIhvHjzROR7fPZI0MJ5zc6azqfFswEHfQz7e8WGhl0aGFq5PfXz/8+/fP5gaa8xND36xOf3Ld3cXZwd83RRBB52PH/J2tVIpeRwSAg4DA+EwMJmEQyJMBBymrtYOE2MjQ91d+rt2EjFIDNzEx8N1v5dHiN+R1PjYwuzMtLiYhBOhwYcP+ro4+Tg7hh49nJ2SWFmYFxMRIuQwkCbGMJARDAJg0ogWarmvp/OxQ77++zwOejn6uFj7ulgf9HYKOuAV6rc33H9feMD+yMADR3xdA/d7JkUHZyacOJscW5GZkB55LOTA3gOeXm4OLg7Wjk7WTh62zp5Wtu4WaleVxEEhtJYLrUwlVmamlha2vj7HjxxJDAw6fTTwdGBIbmpma1PnjYmLD67e2Lx6bb2kqN7F3plNJLCwUAbcCA/cSTLR4xLgFiKmu5XCx8Hc08bUwVRoKWaJqBgJHWfKpViKWTYyrqWYJWcROWQUmYCEmAD09Xdqa3+p/fUXWjv+r6HuVzCwHgpigIEaEeEAKhrMxsF4RKSQghZTUZYCsq2IZidh2YhYai5Ns36wEArkbLacy5NzeXIeXy7iK8QCU6lQJRPLhUK5UCjh8Tg0GhmLxSORRDSaisdrBjy5UKixJGSzNWOerdrUycrCy8lhj7urppGcrS3tzFTmMomMx9lWUBlSWBVaXBP+eaFX0RhRVh9W3hD+uZo0C4mathP/A6khRGOpqD6wqN6/qOFocaNfabNfeWtAZXtgdeexmu6g2h5NKYXV9YXW9ATXdgc3D0b2X0yauJE1fbdkZrlyfr1p5VHng6fDT15d+OaHq69+uvHjb3M//jb3+ve7P/+x9Ovbld/erf7+/t6bD/f//Pjwjw9/5837B2/eP3rz/tHv7x7+9MfK6zfLP/y2+JmTZuR79Pz8Z0vrW8NLD/vm1jpvLf2vM97opZzRSznDF7M/t1PPWGr3aPLAeEr/RFL/RFrfRFrPufSec2ndkynd5xP6LiQNXkodnMwYu1i4uDRcWHAq4KCvj6tz4onIc/29V8+N/PbdkyuTXX3tJWkJ/j++XPj45+bd2RG//Q7WKnbAfk8HcyUdizbW1YaBgSBjQzgMDIeBpUKeoe4uMMAAaKAL0NPGIWEUPMbGXOVmZxPqfzQ5NrowOzMx+kRidGRU8LGAA/uCjx7OTEpoqiof6GhNjI6UclkYOAQNAyNNAGwawVwpdneycbRSmsv5YhaZR8cLGUQpj2Ym4VoqhVYKoYVC4GAuVwiZch7d2UZ10NslLiwwIzYi+2RsSkxsSGDo3j1HPNz2OTt4O9o4O1vYOajMbKQSMxHPTCw0N5VbW1vbOnju3R99xP90wLEzRwKzQyKLM8/2NnfcGBhdGptY6O2Zio9JVcsUXBJBQEax0QCKyS6SiR4Xb6LmkZ1UAncrhYu51FbO01SQkk+zkvNslAIzMUvMJLCJCBoejkKBgcb6urrbdXW36+76UvvrL4z0tsPAekiwPg4OpGNNeBS0mIYT03ACMopPhJnziDZC6mdLShbVlEs343OkLIaMw1bwuEohXykRmkpFKplYJRML2WwRhyNgsZhksmYnTsJgaASCpogUIpHGkoDF0tSUpUJmZ6Zys7PxcnLQNJKt2tRCLjWTiqVc9t+WiqrDSmojNJbKGyLL6sM+c/ovS6WNoRpLxQ3HiuoDi+oDC+v8Spr8S5sDylr8K9oCqzqCarqO1/Ycq+s9XtcXVt8fXt8fVtsbUtcT0jocNXgp5fyt3JtLFbOrtQvrLWsbvY+ejT/99tLL19Pf/nTrh1/nf/xt8fXvSz//sfLLH2u/vb33+7v7b94/evtx8+3Hzbd/Pfnzw5Ymf7zf/OP95s9/rv0Pp18WXv18+8Xrmy9e33z0/PzjF+cfvzj/8Pn4+tbw0sOeubX22ZWm6/NV/09LY5dzxy7njkyd+VxNveNpPWMpgxOpA+eSB86l959L753M6J1M7zmf2nMhceJG9oXZs5PX8iYuFd+Z6zsZ7xdw0PeAt2dxdtbF4cFrk6O/vNqsK8se668/kxb25y8PX79cub90qa48U84n7XW3Y5OwHBKBT6ca6GgBjPT09XYZAw3YdIoGkq7WDhQUjDQBsagkJoVoqzaNDjmeEBWZlZyYFBN1OvFUWvzJuPDQUyciCrJON1VVdDbWJcdGyXhsHBKKgUMQECMGGauU8GwtlDw6noAEQQy1wAZfI8H6WBhAcyMbCwOgIAY0PBwFMYABdZgklKVSGHR4b0JkeFF2bklhRWpqbmhEyhH/WK/dAU6Oe2zMHKzkFiqRVM7jy8UiMzMLO0c3J4+D+46c8juWExB89mjQmfCoipyCgYbWax09Nxsax4oLGg/t8RPQGTwyXsHCSyhQAQFEh+vzCFAVl+Sg5LmYS53UYhsZVy1iCOk4MzHL0VxqrxYr+TQWEUVBm5DQUKgJ0MBQW0fnKz29Hfo623V3fQnQ36GxhEcYs4kIMZOgYJNlTKKQguYR4Go20VpAsRUzbUQMNY+qZJGVHIqKx5AwqVI2U8HjmIoEGkhquUQtl3DpdB6DwaXTNXs8HALx2ZJMIPinJc0v5jKJjUrpbG3pbm/rbm/raGluqZCpxEIzqVjG42zLLw/JL/+bU3FNeEltmObs9LelxgjNCUqzcihpCClu/DtFDceKGoOKGoOKGgMKG44WNfoVNx8tafEra/Ov6Ais7Ayo7AxoGYluGIio6jpe2Xmsvje0ayJ+7Hrm1J38meXqufWmtY3ezZcTL19f//G3uZ//WPr17drv7+7//u7+m/cP/vjw8M+/Nv78a0ND6P3HZ+8+Pn338fm7j8/f/vVMkz8/PH3z1+Pf3t//5e366zfL3/9699XPtzW9tPXq0ta3U1vfTm28nHzwbGx1o//u/a659dZrc5WXZ8su3CiauJqn6SKNIs2Yp4nm99FLOWOXcy5ez7swnXthumDyev749fzx63lj07mj05lj1zMnZ3ImruRO32m4uzh09IjzHg+nQz7e3Y0NF4cHr54buXNtsqOhdKCzsiA75unDmR9frDx9eKul9qxSSLOQcek4pILHEbEYOBTc0EAHDDKCQUFkPIZKxAH0dYz0tOFgIB4Fp5PwMiHv4G6v04mnctNTE6NPJMfHJ8fHpyUknYqOjg4LO5OR2tlYP9zdmZEQL+Ox8XATGg4NBehiYcamYq5SxEFCDYEGO430tgP0dxjofAkG7ELBjOAQfRTMCIMAat4NdL7c+eU2KhHhd3BvVlpmVWVjTUNPWW1vWd1wRkFbSHTO0aBED/cjluZO5kpLOxtHWztnpbmt2s7d1TfIPzjzeHh+aERhaERhdFxVRlZ7QWFvUVFXalKR/+FwB0sHC6nEUsw145NUbLQpC2UjplmJGbYytqu52NtO7WGttFbw5VyKgkuXcqgiJknz31lkDAyPAGPgIF2dnfoGuwwNtfT1d+rrbDfQ3QEBaiOhhjg4kIqDCek4OZciZ5F4RCQJaog20hIR4RZcsoupwN1MbK/gmvFpchZRziIpuHQphy5mUYVMGp9FF3KYEh5PJhAI2WwunU4jEIho9OfDEo1AELBYfCaTS6dzaDQOjaYhx2cy5XyuqUhgLpNYKmRWSrm5TKK54ydiMUQsxidLlWGfLEV8shRR3hD+mVNVS0TFf1oqbjxe3HSsuOlYcVNgcZN/SXNAaat/WVtARUdgZWdQdXdQdXdQ42BkbW+oxlJDX1j3uZMTN7IvzxfPrtQv3G+9tzX45NWFV69nXv9+95c/V3/9c/33dw/fvNt4827jj/ebf37Y0ph59/H5+48v3398+e7ji3d/vXz318u3H168/fDi7V/fvPnr8e8fHvzydv31m5VPlmae/3Dtk6ULGy8nHjwbWd3svfug478sjV3O1Vgav3L286lp9FLO+JWzE1fzzl3Ln7yef+lGwdTNvKmbRRduFE7eLJq8WXhuJn9i5syluYIbK+XX7pRfm62budV1+JCjl7NtRFDArUtTNy+eH+luGeluqi7O6murrChM2Vif/vPnjXuLV8ryUuR8irudWsKmWMokLBIBj0bs0toOBhmRSTg2nULGY4z0tA11d+3a/m9jA10aEWdvZR4e6J+dklSQdTo3LT0zJS0tISkrNT07LSMjKaUwJ6e1prajoS4/M8NcJsbBIGQMDG6sj0eAxRwal0aAALV1tf6lt+sLQ92vjPS2wyH6RKwJDgVCQg3hEH0YWA8O0Tc2/Hrnl9sQJgYONpYpqZmFpY0d/Vcmpu+NXd+o7Z7OKOxOzqo/cDTW3tFXKbc2VVop1XZKS2dnH7+A8NT45Irk9PrUtPr4k+XRMcUxMYWR4dnHAxOd7HyUYjMelSVi0MwEDAshxZyHM+fhrEVUKzHDXsF1t5R626ndLOUWUo6YSeBSsGwSWqMIBwchIEZwoKEJ0EBP92t9g12aPZ6e9lf6OtvBgF0IEwMqDsYgInkUtICGFVIwXAKCjgJRYEYSMtKSR3FW8t3UIjs5R80jy9l4GZOg4FGlHKqYRRayKHwW7bMlMZer+bhERKNxCAQOgSCi0Zo9HodG09yKYJLJTDKZRaGwKBQhky7hsBQCnloiMpOKNRf8lEK+mM0Us5n/sFQV/slShObs9Pn49Pdyr+XEZ0slTaElTcGlLcGlLcFlrcfLWoPK245VdARVdR2v7j5e2xtS1xdc3x9S2xta3R1c2Xmsuju4efBE/8Xk87fyri2Wza03LT3qevh07Nl3l7/7+c5Pb5Z//XP9t7cP3rzbePNu64/3T/788PTtX8/e/vXNu48v3n188f7jK03e/fXtu7++ffvh1dsPr95+ePHmw+bvHx79+u7BZ0svXt96/sO1zZdTW99Obb46/5+Wmq/NVV65XX7xZvF/WRq6kKU5NY1fOTt5veDizeJLt0ovz5ZevVV8Zbbwymzp5dnSS3fKL90pm5ormZovuDxfeGu96vZK/Y25xukb7aEhPoGH9nQ3N967O3fr6oWOxsqW2uKKotP9ndW15ZnTl/rf//784er02cw4GzOhtUrIpeFEbCoJiyRiUTu2fwEBA/g8Fp/NwKMRQANdIz1toL6OoY4WBY/Z4+WekXAyPzOjMDuzPC8/Lys3PSktM/V0blZ2wZncuoqKzubm1obaojNZtmolHgrBw0BIYwMcFMAiokhIsJHuzh1fbtv51TY97a8ABloYJJhOwZIJSCjYwNhIG2CgBTcxgoINdn61TfvrL0hEfFDwidNna4cuLs49+u3Ooz8uzH3bMbZY3jh5Iu7sgUPhjo4+9vaejq6+nvsDguMyckqaC0vay8p7ioo7MtIqT0RkHj0U5eq430xmj4eTEAAYyhjEwqNNuRQLIcWCT7Dg4y0FZFsJ3Ukl8LSWe9mqnNRiBY/KISHxMCDWxAgFMYIaG4KN9AAG2oY6Wvo6O/V0vzYw1P68E9fT/srY8GsYWI9FRjNJKDYRwSLAOXg4l4DgEuB8IkJOw1lyaY5yrrOSbytjqnlEGQsjYWDkXLKUQxazyAImWWNJzOVK+UIpny9gsRgkEgGFwsBgaChU87mWQSIxSCQ6kUgjEDS3yMlYLBmLZRBwLBKBT6dKOCw5n6sQ8JRCvlLIl3BYEg7rPy1VR3yyFPnPVcTfy73myKKGYA2k0uawspbQ8rbQivawyo7Q6q7Q6q7Q2t7Qur6whoHwxsGIpqHw5uGImp6Q6u7gmp6Q+v7wjrG4kasZl+aKbq7ULD3qWNvq2/jm3Isfr//428Ivf6z99vbB728f//H+yR/vn/354fnbv77RVND7j6/ef/zuw8fv33/87v3H795//OHdX9+/++v7dx9+fPvh1R9/PdVY+umP9R9+W/r25/kXr2998+P1zZdTm6/Ob746//jF+P1ngysbXQv3W++s/X1euniz+Ny1fM10N37lrKaXRqbOaCBNzZRcvVNxfb7qxt3qG3PlNxbKbixU3bhbPb1Ue2O5dnql+sZaxc3Vipm1yltLtZdvVnd15/rsttjr6Xzt/MTK3M1rF0aaqgurS7PLC9P6Oiqaa8/2tpe///351oPZpLhjbg5KEYfAIiPpBAQJCycT0Fpff2UCAfK4TDqZgIabwCHGQANdCZ+DhkHoJHzgkYNlebmlZ3PyMzNK8/PPZuVmpmZlJJ8+nZJRmJPf1dI23NvfUleXFBNlpZThoRA02AgO0EGB9ElwEB4GBOpr7fhy2/Z/b9Pd9aWxkTYeA2VQcSQ8AmKsZ6i3U19nO9zECI0Aae34v//ats1AX9fazjU2Ma9/cv7a0rfXln+cvf/HhdlvyhsnY+Pzjx87efjg8aNHjgcFR584mZZVVFPXNthQ39vU0FtR1pKWdDbYP8rLZa+pyIyJZ2BASKg+AGFoyMTAZAy8goU1ZaHVHKw5j2groTurhR5WMhdzqaWYxaOgKSgQ1HAXxFDb2EDHSH+XgY6W3q6dulo7dmlt19PX0ljS09uho/VvHa1/G+lthwC16QQEg4hkExFcMkpARgspGBEVI6ZilAyCOZtiI2LYS9nWEroZnyRnYyUMlJxLlHCIIiZBwCTzmFQBmyHm8qV8oWbM01hCmZggIRCUiQkaCtXI0RDS7CQwMBjKxAQLhRAQMAoGxSTieTSKiMWQctkyHkfKZWssheWXhxVWRvxtqSbyk6V/cjpR0RihsVTYFFLUHFrSGl7WHl7RGVHZFVnVE1E3cKJu4ET9YGTjcFTzWHTLeEzrRHTbuZiGgYiGgYimoRNtY7EDU2mTM2evL1bOrtevP+l9+Hz06beXvv3p1k9vljWQ3rzb+vPD8z/ff/P2w4t3f73U4Pnw8fsPH3/8nPd/vX7/1+t3H3589+H1u7++/+Ovp28+bP7T0sufZr/58frGi4ubr85vvJz8T0uN1+errt6p0Fgav3JWY2niap7meX66UANpeqF6Zqnu1nLd7aWa2eWq2yv1d9Yab99rnnvQMveoeX6jYWmrefZe9a2l2pvzTeUVcS7OsoCDvhtry9NTY+dHO2vLcwpzEvKzT7bU5XW3llaXpX38+P03W3PJ8UH2liIrFZdDQ/GZWAIGQsKjjAx1TSBAMgmHhIJhYCAOBQcDDCxVCgaZoJQIE2KjWmqqqooK8jMzygoKck7n5mYX5GUXZKVlF+Tkd7S0ttY3picm7vN0Vwi4RDgUAwGgjfVRQD0CFEjHwWEQQy2tL7Zv36aj8xUQqIPBmJBIKCQSZGysq6e3Q1d3OwwGQKHAWlpf/Otf24wMdUVCuX9gdF3r+Mil1YnrG1fmXg5dWM0pbA8LTTnmHxV09HhoUFj0ibik5IzcgsqqlbXLXAAAIABJREFU+ta2ls7W+uainKITIRF73LxtFOYCCoNggqBAEWgjI6SBLgkCYKLBHBxESIYpWFgzLsFGTHNQ8pxUAksxS0zDkpHGaJAuSHeHsd7XRrpahrq7DHS09XS19XS1dXR26RtoGxrpaCxpf/2F5lutseHXODiQjDHhUdAyDtmUS1WwyWIaVkhGKeh4FYNoziVbC+nWErqlmGzKw8nZWBkXJ+HgRUwCn0HQWBJx/j/KzjI4yqTv1wNJxt3d3d1dk4k7QQNEJjOZCO4ui0MILsE1uCzuvri7s8DuArvoLjbnw7C8e5596px6q666q7uTj3PVv/t3991ttBvNDpPJpNEoxWIhm82h0VgUCptK5dLpyXBcyucnP8TgMRhMMplGINDxWCYRz6GQhEy6nM/VSsVGpdyiUdl0muR66V8uLez9z5leMtmbu7TX7GW9pi+ua1pa37y8cdaqXnPX9p6/rs/CDf1aNvVdtn3A8h8HrtgxYOXOgav3DFq7b0jr/sGt+wev3jlwza5BrXuGbDo4cteJSYfOzzh1reXc7RV3nm578MvuZ6+Ovnx79s2f179XpORC6NPXX7+L9DXx+9fE718Sr74k/kjy+es3Pn198dfXpx++PHj36d7rv26+en8l6dKz30/ef7b//vM995/vufts+60nW5JHPpy5tuT4hQVHzs49cGrmnmNNyYqUtGj/yRkHTs08dHr2d5FOX11y5tqSC9eXXLi5+OKtFZfurLr8oPXqo3VXn7Ree7r69i/rLj1Ydun2ymt3N0+YGO/YITR13MgPr37bsGrhxjXzF82d2Dx5yPRJg1vmjFuzvGlQ34pE4sXnD483t84vynF2bhem4NLUUiadjBBwGRQynkzCcTmM5KYHAYdJJxOUEqFaJi7Jz5k2cdy65UsXzmxunjh+3owZE8dOap42e+GcRXOa582YOnP29FlD+w8syMoKOpxWrUrB48i4DLWAJefQlDyGWSUWcGloNBgCafPdJZGIRaPhKBQMgYDA4+FMJpHFIiGRQBwOptUoMkJZ5Z1rxo6bvXzNvvXbz6zaeHzW/M0jR83u23N4z9peDZWxuu7VjZFY/959Ro4YO2nSlPmzmmdNmjCsT6/ykqJ0h82mkKtYLD4eLyITmCg4BZrGRIH5xG9RuEcn9OtFGRZ52K4JmhVWBV/OIrKJCBoWRkRB8CgIAY0gYJA4LBqPw+DxeDwei8Ojki6h0eDku1oMIpWIhTBJKDGHkkz/Mp3GkFXrUItMErZdxnNIeS4lP2AQZ9iUWS5VyCbzmUROg9CmE1o0QpNabFDLTVpV0iWLTqdXKuVCIZ/JZFOpLAqFQ6PxGIzvm4lkAkGyZNEIBBIGQ0IhSCgEBYNiEHBcKlnCYalEguSsz6RS/H9c+mdp+u7SjBU9Zq/uPa+1z8IN/RZtGrB4S/+VOwev2jVk9e7Ba/cObd0/dP3B4RsODdt4ePjmQ6O2HB697ejYXacmHjzXfPzK3DM3l1y4u+r+Lzsevzjw6+uTf3y49O7jzT8/P/jry+O/vvz86evzT19//Zx4+Tnx8kvi1dfE718TrxOJN18Tr78m3nxJvP6SeP0l8fbz1zefv775/PX3v74++/Prw+8u/fbmwr9duvl483916Xs52n102tFz846em3fs/PwTFxeevNRy6vKin64sPn118eVbyy/fWXb13pprD1qvP9l469nm279uvvNiw93fNtz9bcP1B62Xb22ojmTk5drmNU++efHckoXTVy6bMX/O+KYpQ5qnDZvVPHzRgvHFBa4nD88lEi9OHd9a0TWnc4cwOA1AJYGxyBQGlUAiYrEYBJfDYNHIaDiESsTRSHgqAauSijq1K54yfuzyBfPmNzc1Txw/c+rUyeOmTJk4Y8HcxUtaVsyYOnNwv0Hti0q0crnTYLTrNTqJyCQXB6x6t0FlkfMdeoWQR0eiIEBQGwQSTKbghCKOSMyl0ggUKp5CxVNpBCaLQqHiUWioSMxtV1oYr66pra6rq+0/eOjkSVOXjp+4ePiwpmGDJgzpNbh/vLGhvGtVSUmXooLuZe2qu3aNVXXvFatoqOrYtSgr3aazSHk6PkvFoIgIGC4aToOmUMBtmIg0Dg4qJCM0AopbK/LrRSGTNGSS2pU8OYvIwkJIiFQiAoiDA7EIEA4Jw6MROCwaj8cTCAQiEY/DowhEdNIlOKQtFARAwdri0SAaHi5iky0qYcihz/FYwg6DRy+zynlmEcssYFrETI+Gn2FT5nq12V51hlPu0PNser5FIzSqRP90Sa9UqqVSCY/HYzDYVCqbSk0umZIhhFwoVIhEEh6PS6dT8Xg8EomHQ5MQkXAqFs2hkEQshozH0ckkOpnk/+XS922v3146LeszfXFD05LGGct7zV7de/66vi0b+y/e0n/J1n6rdw9es3fwur1DNuwftvHA0M2Hhm85MmzrkZE7jv2w68SEPacmHTg77fjF2aevLbhwa8Xlu2se/brr5xcHX7w+9ebD5Q+fbn78cv/jl4cfPz/+lHj2MZGc3b34knjxJfEykXj1NfHqa+Lll8TLr4mXnxMvviRefUq8/Jx4+Snxy4fEg/eJu2++3Pz947UXHy7+8u7Mszcnf/7j2J3nu+/+suvO8523n22//mTjpftrz95a/tP1JUcvLjh0ft6+n2buPN604+jU7Uem7Dg6dcexaccvtxy73HL8csvxK4tOXFl04urik1cXn7y66PK95Vfur7jyaNX1J+tuPt9857ct915uu/9q68UHK+78svnagw0Xrq4vKbGWFvm2tC67fOb4+lVzW1c2z2oaOmpEfPwPPadO7tuyYEx6ULN9a8ub3+9saJ0Tj5a1L01nU5EkNBCLTCPhUVgMHAEHi4RcMZ8DA6X+rRNRq5C2K8wbPqj/nGlT5jZNnT5u7OQxo6aPnzRu5NhZ02Ysb1naNHFyXWUk0+vTSEQei8lrNpqUEqdBXZwVyAu5nTqFQ6/gc+gIOCgtFYCAg6gUvFjCk8oEdAaJSiMwGWQWk8JiUkhEDA4Nsxg1fRrj44YOGda7f/eyrkU57aor6vv1Hjaw99AhfYf0ron3qKioKi0qTfdluq0hp8XrsPjs+kyPIdujC5plZilDxyXreRQ9h6qiEwRYGBsBZCGBXDxMQEIKKWgln2xV8z0Gic8kc+vFejGdQ0LgYW0x4DZYWAoakoKCAjFwMBYJw2JQeByGiCeQiHg8AU0gYvAEFAoJgYBTIEBAcprHICJFbLJZKQjYtNluc9ih9xkVLo3YxGfoOVQjn+pU8LLsqoKAId+vz3KrXTqeXZd0SWBSS01apV2vtRl1ya8tRBwOl05nUShsOo3PZAq5HCGXIxHw5WKRQiKWCPgcBp2Mx+FQSAwcgoaBUVAQGgbGo+BUApZHo4hYDLVYqBYLAU0Lek9f2Ke5pe/MxX1nL+0/Z9mAOcsGzFnWf/bSfrOW9p65pNeMxT2bF/WY3tI4vaVx+qJeM1f0n986eOH6wYvW91+6uf+qHwet3zd044Ghmw4N2XJo6NbDQ7YdGbr96LAfjw3fcXzEvlPjk1vvjl+ceebqggs3F1++s+rq3bUPn+34+bcDr/44+e7DxY+fbnz6fPPTx1t/fbz1/uO9t18efvjy6EPiyafE00+Jp18Tzz4nnr3/fP994v7HxMOPicefEw//TNz/8PXO2683XicuvUqcffHl9C8fTz79cOzxu4MP3+x/8Hrfvd933Xm54+av264+3XTh4dozd1eevLn0xI0l+y/O231u7o5TM7ccb9p8ZOqmo1O3HJ225XjTnrNzd52ds/OnWdtONm891rTxyJQNByetPzhu/7lphy81H7sx58z9RZeerLz+y/pbLzbdefnj/Zc7rz3a8vPLo2cvbM7JMqV79acO7tq8qmXt0qnrVkycP3PQiCFdhw/rNqO5z9Jlo3Nzda2tTQ8fnN6zc1XfXpUdi7NBAAARCuVRyEQMgssia1VSt8Ms4LO5HAYGjWwDAKAQSBaN6jAbxo4Y2jR+7PhhQ0YP6DO4vrZHRdcxfXtNGDxg9vixo/v2Gt6nh4BKtKpk2V5nYTjgNKg9Vr1VpyjNC5eXFXosRiaFmAoAwMEgODiNiEWxWTSrxaCQi6kUPAoOopNwUgGHRcaySdhsr3NoY92MkcPH9u4Zadcu3Wrx6vX5gUC30uLqTh2iXTpUdy7t3r6wMMtr1oi4TAKfQ9ap+BYtN92lDNlkdhXLLmdZxXQjl2TmU5RUjIyCEpMQAhKcS4bzaEgBCyfgEPRqgVrOEfHIdDICg2gLAwGgQAAMCCBiEFgEBIuA0El4CZ8jE/JYFAoaDkMgEHAkAoaAwuFQGBwEgwLhkFQEuC0BCaQTEDIO2a4VZ7mMhSFbccheFLR5VAKPgu9TCTNMijynvsBryHVp060Kt17o1IsdOpFNJ7ZqRWaNyKIWmdRihZgvFfKEXBaPRecyaWwWjceiczkMLofBYdMZTAqVRiSRcXgCGoNFoDFwBByMgAChwBRIWls4OA2LhFHwGCaFKBfx5SI+YNr8XkmdZizqM2tJv9lL+89e2j/p0uxlff7DpaaWnkmXFm0avGTjwBXbBrXuGbL50PBtR4ZvOzJ0+7GhO04M331ixJ6TI/eeGrX31OjDZycePTf15KWZZ6/Pu3Rn8fUHq24/Wnf3yaZffj/w4s3RN+9/+vPjxY+fr/z16fJff115++elr4lHnxKPPiYe/ZV48CFx713i1tvEzTeJa6+/Xn2buPo+cf1D4vr7xLW3iUt/fD3/6supO39sv/n75uu/bbj0fO25RytO3lt8/NbCIzfnn7jdcuz2wqM35h+4OnvfxRm7zjftOD1l++nJm05OWn980trD41YeGLNi36jl+0at3D862V62d+SyPSMW7Rza8uPg+dsGztvSf+7mXst39V+5p2/rwSFbTo3Zc2Hy0ZtzTt9feu7hmuvPt117+OOTFycOHV2VHTblhuy3zp9a3TJj25qZh3a3rF3xw6zm3nNm9l68eOj8BYMLiwyTJjUmEs/XrZkTrWqvkwpEDLqMxRPTmUwSRipk6DVyo06ZdIlAIIDBYBQCicOiJTxefbR65sTxE0YMHlBbE+tYXFmU3di5dEi8asaowSN61o7qXefRK60KUay8fYbb4jSo7QZV0GMrys3IyQhY9GoKGgMCABAgEAYGY9HIIh5br1MJBRwRn0UhYhgELIdCZOHRGiG3qrRo6pAB04cNGt+7oaFTaYHL4laJPVpZrttSkuUrzfaX5gSKsn3pfotWyeOwcEI+2aAT2g28LL8m0610aTkuFdsmoRl5BBOfqKAgZRSEmITgk+E8CoLHQPHZeAGPqFEKxGImg4EjEGA4NAiDTMMgQWgEkEkhUPBoCh7NZVCUQr5SyOfRKHg0Co5EQJEoGAIOhcOgUDAUBoSD0+CQthQsnEVGy7gUq1qY4dDkByzFIWtxyOrXiv1qUUAjTrqU7zZm27VBsyLdrs5waEIOTcih8dmUTqPEqhUY1Xy5iCcRcAUcJpdJYzIoTAaFxaRy2HQWm8ZgUqh0EomCxxMxGBwSiYYhUFAEHAyFpIFBKSDg3y4RsEwq6ZtLU+f1TOrU3NJ75uK+s5b0m7Wk35xl/ecs6z97WZ9kaWpe1KN5UcP0lsamlsbZy/u2rBu0bPPglVuHtO4auuXgyJ0nxu4+NXb3qdH7fhqz//TYg2fHHTo3/vD5CYfPTTp2ftrJS82nr8+9cKfl2sMVd56tf/jr5scvtv/27sDL94f/+OvE289n3n+58O7z+befzr35fO5N4uLviQu/Jy69Spx/+fXciy+nX3w5/eLrqV8+Hf/l09HnH4/8/OHAg9e7b73YcuXpuvOPV245NWbDyRHrjgxZvr/f4h095m6Nz95Q07y+ev6W+Nyt8Xmba2dtiiZHZrRWNbVWNm+ITl0fmby6YtzKruOXl/+wonziym4TVnef1lo9ubVqyprKCau7T1jRdezyLj8s7Tx2SadRC0vHLiyZuLRTU2tly/aG1sODd56bfPDK7LP3Vl+6t+n2w3179izKTjeU5np/e3hj+ewpW1tnnT+5bu2KHxbOG7Ri6aiVK8Y2Te/ZtZtvwoT6ROKX5mnDaiMdmQSkmEmXs7k6iZhHJ+pUQo/T4rKbbFajVCKgUqloNJqIJ+CwaCoen50emDB86LC+PXpUdK3r0q6uU0lj59IBNd0mDOhZ16VdRXFO0KLT8JnRLmUuoyroMFu08nSfw+c0SwUcIgaBhUAhgDZIMJiIRov5HLlYIJMKWUwqi04iYBF4OAQDAeLAqToxP9axbNLAvjNGDJnUr+fASLeuOel+nVzLo1ukPL9VY1EJbVqJ06Qw6cRCLolCgnFYOJ2K57VJCsKm/IAhYBb7dHynnGnkkoxckoKGklOREjJSQEHwqWgBCyfkEkUCslzC5rKIRBwUhwaRCXAGFUOnYKkktJDD4DIoHDpZyGEoxAK5iM+hU4hYDByJgCDg312CQNPg4DQYuA2LjOUzCAo+zaTie0yyDJcuP2ApSXeEDLKgXhrUS8NmZa5Dl+vUhy0qn0Ga7THk+c0F6fbCDEdO0BJ0ahwGsVHNlwo4Yh6bx6Kz6RQmlcSkkhh0MotJpTPIVBqRTMET/hYJhgBD4SA4DPTdJQQEiEcjaCQ8m05RiAUKseCbS9MX9vnu0uyl/eYuH/BPl2Ys7tm8qCHJ3FV9l24YvGrb0NZdQzftH7HzxNgD5yYePD/h4PkJRy5MPHpx0rFLk09cbjpxuenklRmnr846c2PO+dsLrzxYevPnVXd+XX//5aaHv297/MfOJ693PX2779m7A8/fH3z+4dDzD4ee/nno2q8br/yy4dKzdRd+Xnv28YqfHiw9ea/lxN2FB67O2Hd5+q4Lk7acGrPm4OBFPzbOWh9pWt110Kxw/5nBPtN9Paa46ibYomNN1aP0lSO0NWOM/5XYeHtknLVqtKnbSH234bpuI/WVo4xVY809pvkapnkbp3rrp3rqJrlqJzlrJzhqJziiY2yxsfa68a7e04IjFhY2r69curfPxqOj9p6ddfTC4qM/LT90eFk4oCkvCb96eLO1ZeaBHUsf3zm4dUPTujUTtm5pXrN6/Jix1dFY1ogRkdevb+7esXLrxmUdi7PNKqlbr5dz2UIWRaPgB7yOjKAnLzdTKhEQiUQCgYBBoUlEPJdOd1qMg3o0NFR3q+3coX+0e/9I1yGxir5VXQZGu3fKCVllfJtSbFWIOuSF80Lu3KDHqlPolGIBm4pHwVIBABwUhgaBURAICYMR8dhSIY/HZdJpJAwSgkaA6XgMk4ijomAqPrtLXvawuuicMSMmD+w9vC5S37m00GszS7haAcOuEvEoaBGToBDSZXwqjQRHw9uQCBCJgJLuUbXPdZRl2bNcqgyL1KvmmvkUI5+sZmIVDLSEhhbRUEI6VsTCS3gkiYAi5FGpJCQKnoJFAZk0rIhPE/EZXBZZwmcL2HQekypg08U8toDNYJAJeDQChoBDkiL97RIMlAoDp3DoRDGHohKy9DKuVS30mGRZbn1B0JphVqYb5elGediiynHochy6kEXp0YlDNlWO11gUdpbl+kpyPNkBs8cit6hFMj5TyGHymDQWjcygEBkUIpNKYjIoVAqBTMETSVgcHoVCw2AIMAQGhEDTYFBg0iUwKAUJBRGxKAaFyGXSlBKhUiIENC3o2dzS+/sEb86y/nOXD5i7fMDcFf3mLO87e1mfWUt7zljc2LyooXlR3ZzlPVta+67ZOnTDrhGb9w7/8fDoA6cnHrs49fjlKSeuTD1xuenU1eafrs04fX32mRtzztyYc+XB4qsPl1x/vOz60xU3n6+69WvrnRfr777ccOPXddeer730dNW5Ryt+urfk+J2Wo7cWHLo1Z+OpkeuOD15xoM+CH+PN6ysmLO8wqqVg2Lyc/s2BftP9faZ5GyfaoqP13QbL2/fmF/dgFvSkFvQk5/cg5TYQcurxWXFsZi0msxYTjqHDMXSynRXHZtfhsutw2Q347AZiuA6fHsMEo+hQFB2KYTLr8Jn1hLyelJwe5Nwe5Jwe5JxGUnYjKbuBmF1PLujFLujJLerNbz9QWj3G2GdGaOzi0qbV3ZdtH7B2x8g1G8ZcvrQ1w6eoLMu8d/7k4W2t545s/O3JyV3bZu/YOmvvnoUrlo8dNrxbfY/ioSOqnzw+d+Pq4cMHNhXn+A1yQWG6n4ZFCFkkMZ/mdpjzczLalRYK+GwEAkEgENoAABg0UsLjWfSa2m7lkS7tK0oK451La9rl96vsXFGYVduhKFJWYBJzLHJhns/RrTS/unOpy6hxmjQCNhUJScGjYDBgWzIKTUahCSgUFY9n0chcJo1GJVIpBCQMyKAS3GZDdsBr1yjMCkn7zPQBkYqmoQPH9IwPjHTr0bV9eW6636A0iNkGMZtPxUjYJLWEpRIzmVQUBtGWhAOLucQsn75Loa9LgbcwaMxz60ImqV3KtIrpBh5FyyEpWEQpAy9i4EQsvJhLFPPJLDqOiIOiEalEHJTPIStlXLmEK+TRBWw6l0Fh00gsKpFFJdFJeCIGiYZD4PBvIkFgUAgEBIakJl1i0wgiHlUlZmukbK2EbVTy3EZ52KEPWzTpJlXIqMy0anOdxmyXMWRRe/Uyh1oUMKtyA7Z2Of6y3EB+yBFwaB16mVzAEnGZfBaNQyezqEQmjciik5gMMpWCp5BxRAIai0Og0FA4AgSBpoIhKVBIKgScAga1hYBT0AgwmYBOHtmnkgpVUiHgb4UGzFsxaP7KQQtXD1m4esi8lf3/6dLMJT1mLG5sXlS3eG2flZsHbNg1Ysu+UdsPjdp1bMzBMxNOXG5KntL6/Uj+szfnn7u14NytBbefrbrxbOW1n5dffrz0woNFZx7MP31/3ql7c4/cmrXvyrQtp39YeWjg/B8bmjZGJq3tPn5V594zvD2m2+OTzFVj1Z2HSEr7cQp60nMbSOEYNiuOz64j5NQTs+tw4Rg6FEEEqiGBGog/Cvo33khaEl8N0FcD/J/xapCzKs1ekWLr3tZekeKsSvPUgH0xqKsamMQdAf0DsLsa6a5CearRoRg+pwetbKCocoS2box95MySiXO6z17Y49HDw1l+Vffi9JM7Nt27cOLp7VO//3L+wJ7FB/cuOXN64+7dLZu2ztm8be6Va/sTid9evrhx8dyBkMcgF9ByAk6lgMml4YRcSsDrqOjasWt5R4VcjEQiUSgUKA0Ig4LpRCKHTgnarRUdSiLtS7sWZHbODtZ1KCpL90TLCgbEKnLdFptSnOWylOWkF4Z9VAzcZdZqFSI4qA0GDkbDQFQMlkUksalUAYtFwCBJODQOi8TjUAhomkTI6ViUX1fVvTgc9Jp0JSF/XZf2w+tjA2q69ezWoa5TSXl+ONtpsimFOiFTK2aZlQKXUeEwyuUCGo0EZ9HQKgkj22/oWhzoXhIsy7KXhqw5To1XzXcqOXYZxyRhavg0BZskZuKFTJyQiROyCBQCnIiDkvAwFh0nFTFVcp5MzBFwaSwqkUkh0IhYCh6d3D+FgUOQUBAMBvkmEgycdAkMSoGC2tKIWD6LohJz1RKOgs9Q8Gl6GdeuFQfNKr9RETQoMmzaHLcpx20K23V+k9Ii53n0siyvuTjTU5rtK0h3hlx6t0mpFnHlfI6Ew+QxqVwGhcug8JhUHpvGoBKoFDyZhCXgURg0DIEEw+BAKCwNCkkFg9qCgG0g4BQMEkIhYrgsqljAVstEapkIMG/FoPkrBy9cPbRlzdDFrcOXrBuxdMPweSv7z1vZf+6KPnOW9/7bpfoZS+Krtgxcv2PQtv0jdxwavfPwqD3HRx86O/H45SmnrjV9d+mnm3NO35x/5tbCs7dbzt1pOX173vHrzfsuTvrxpzEbjg5efaDf8v195myLNq3vPnpZu35zwrVTXN3GmjqN0HYYLs9qIGbVYzLrsOE4KqMWnR5DhKLwUAwWjELTa+HhOmRWAzqrAR2uQ6bXwgMxsD8O8sdBvlqgN5bmiaa6a1JckbauSFtPNPU77pqUJM5IW2ck1V7V1lbZxloBsFW2cUZSPTGQLw5x1aS5o0B3FOiJgTwxkLcW7ItDfHGYsxrirIa5InBPFOmPoTPihOw4uSDO7NpHUzfIM2Ne/OnTowVhQ4ds948rWj78fC/x9UXi48O7Nw/+/PDkuzc3Hz06+frt7XcfHvz16Uki8eL9u0dv/3g4sHeNlEdhERFMApJHx4v5NLtFX1yQ7fe5pBIBFotFIBB0Kg2JgOEQCBgwhYnHVnYs7R+LVBTnlOemx9rldy/IbCwv613VpVthlt+kcWpkNrVUyqGCAQC9QhT02FhUPAmLxKNgJCSKS6EqxWKjWo1BQBEQIBSSBgGnQkFtFVJBl9Ki2oquxeFghtPaLiPYvSi3d/cuA6PdB0a715eXleeHC/2OgFltV4lMCr5TLws69H6HTq/g8Rk4IYugl3NyvPpuxYHq0nCXXG+nbHeR3xQyyv06iU8rdaiERglbxaWImQQ+DculoDlUNAEJpBDgXCZBJmKq5TyllCPi0jl0Io2Mo5KwFCKGiEMm9xBhEFA0CgaDQaBwCBQKhkBAYDAw6RIY1BaHhrHoBLmIo5Cwk8dfijkUlZDhNcg9epnPIA9ZNTkec57PmuUyhqwal1bit6pz/NbiTE9Jljc/5MhwGbwWtU7K04h5Cj5LwqWL2FQBmyri0sU8BodOZNLwdAqWQkQRcXAMBoJEAhGItGRRAgHbQCGpWBSURsbxOXSpiKuRizVyMWDh6qEta4YlLVq2YdTyTSNXbB41b2X/eSv7/tulddsHb94zbMeh0buOjN51dOTu46MPnh13/PKUk1ennbjW9NO1GaduzPzpxryfbs0/c2vhmTst+85O2nF67Kajw1bu7b1gS6xpTfm4pWWjFhU2TPFEJ1jLR6qKBwqzezNCPSjBRnJR3GFTAAAgAElEQVSwkZTRiMloRIfrUaF6ZHocEYjDgzGYvxaS1YjJ7InO7oHNaESmxxGeGrCrItXaDRCoh/jrwN5aoDua6qhuY6sEWLoDzN0A7miqqybFVZPijLR1VLexVwFslQBzJcBaDbBUAUwVAFMFwFwJsEXauGpBnjqQtbqtLdLGFkmx17R1RNOcsVRXLchVC/LVI/0NqCSBOqQ/hgxEkKEKdGZ3Ssda5exF9Y8fHyjJsxal29fPn514/SLx9VXi489vXt5MfHmWSPz2+Ofzr/64/fDxuUTiZSLxKpF49fnjr9s3r0j3GkVMglLESN7UwGaQeWwaGJSCRsEwGAwGgxHw+HgchorHo6AgNDA11q3TmH69q9vld8oKVBdl13cu7dW9Y7fCrGiHotKw36NXKnkMGhaGAafwGaTsdK9Zp1BKBGIeCweFcSlUs1brczgwCCg4tU1qCqANAICEAbUqaafigq5lJflBb0HI17Ugtzw/q7FbpxE9a8f2a+wb6dq9KLs07M31WtNtOq2YZVWLfFaNz6rRSTk8OlbAxOtk7GyPrqIoEGmX2a0gUJ7na5duy7Sqg2ZF0Kxy66QWOU/Dp4mZBB4FzSEhWUQEDprCICJlfLpWKdAqBXIxi8ckMyk4KgmbhIRH4VBwNAqGxSBweBQMBoHAwN9cgqSCwCnf1iowIINKkIt4CjGXz6IwKGgOFS9ik516mUMn8ehlSZfy/bYcjzns0Aft2kyPqSDdWZrtK8ny5gXtGS6Dz6I2ygQ6KU8l5Mh5dCmHLuXRZHymVMjgMkgcBp5FxdPIKBIegceAsSgwCgWCQNr80yU6BS/gMmRi3jeXVmwas3Lz2FVbfli9ddya7T+s/XFc647xa7aPWbF5xKLWQfNX9Zm7otf8VX0WtQ5YunHgtn2jtx8YtevI2H0nxh08M+HYxaknr047eaPp+LWpx683nbjWfPRq0/5zU7efHLfxwIjVewa1bK2fua5y3KJ2/adn1P3gjIwyVY4yVozWZ9XTwg2U9AZSoIHoa8B5G3GeBqy3Hu2PI/x18EAc7q+DB+IIfxwR+DaC8NfB/bVwby3UUwNxRcCuapCzGuSJQZI/+v/AHQcnSXadMWASe02qLZpqqwHaY2n2KMgeS3PEwI5aYLJtj4IctcDkiLMW4qyFuOJQVxzqroN54jBvPdRfBw/VIjKiuOwIrXOjZu6yhms3tnbrGLSrhDtXLv/66rfElzdfPjxN/PU88fVFIvHHw0eX3r57kkj88frtz4nEm0TizZNHV5e2TJ8xbbSAhdMreHAwQK8WcVlUUCqgDQCAxSDgcDgejycTSRg0EguH41FwMADQoSB7zoQf+ka6hi3afKepPDe9sii7U06oul1+tFNpWVaQR8YS4GkkJIRFxrJpBDGPoZaJlBKBiMmSsDlCNptJJmMQUCgwBQpJQyGhcEiqSa+q6twhWZdcenXIbCgJeRu6duwX6z6ksaZvtFtVWX5JhifXa832WS0qoV7KsWnEAbvOZVRIOWQmAc6joGwKbo5T070wGG2f3bUwvThkz3EbMl26bLcpw2Vw6mVKPk1Ix/GpGCYOgYek4KApbApGJ+c7TSqnSaWT8/ksCo2IphAxFCKGRMQQCWgiAZOEQMQkyxEIlAYEpqamAVJSASltAW3bAMCgFCQCTCFiOEwKn0PnsSkcOplJwYlZRJNS4LdqQg59psdcFPaU5Qbb5QSyvJZsnzUv6CgKe4ozvbkBu9+kMisFCh5VLWToJTyjgm9UCPUyrlrElgtoKjFbJqKLeFQuE0cno0g4MA4FRMFT4PBUODwViQRiMBAyAcmiE4Q8ukTI0qskOqUYsH7n5A27pmzcPXXT3imb903dsn/alv1TNuyesPbHscs3DV3UOqBlbf/F6wYu2zhk5dahu45O2HNs/N7j4/edGr//p3H7z447cG78gQvjD12auP/ShD3nx20/Nbr14JAlP/aava52+qrK0fOLBs7IbBjv7j5U276PpKgnr7AXr6A3JylSsJEQaMD7GjCeBrSnAe1uQHjrEP46uD+O+Aeo7/hqkd4Ywl0Dc0WgzmqYsxriikH/K+5aWJJk1xmFJLHVgGw1QFsNyB4F2aNgexTkiEEcMXCybY+CHTFwcsRZC3XWQpx1UGcd2F0PcdeDPHUgfx04VAvPiGLyaxmFEcGmfeMOHVs8dkRdVcfC++cvfHrx4ven9xOJNx/ePE0k3iQSbx88uPLhr5efv7758+Ort+9/ff/+l1On9s2a8cOoYb38Tq1CRGPTcRhEKhTUNq0tAAxKaQMAAIFAFAqFQiCRCBgaCsXAIRAAIMvnbBo1vFdl5/YZ3lK/o0PY1zk7WJ4fbuzWoW+0ItKhWMlj0HFwGhbBoeLZNIKQQ1NKBEqJwGU0OfQGvVIpYLGwSBgoBZCaAgCmtcEgIXIJP9PnLgiHMpxWl14dNOnzPPauRTmxziW9I+W9qrtEOxV3zs8oyfIVZ3p9FrVOwlbyaWalwKwSyrgUHhUjYuByHLr26fbKwlBlcXpZpjvPa8rxGnMDlqKwOy9o91nUWjFLzCSImQQRFc/GIagoiIBOMCqEbovGZVbrFYKkSyQ8ioRHEfAoPA6Jx6GwOCQWh8RgEWAw8LtLacA2qWmAtFRAagoAAk5Fo2AUMo7Dpgl5TC6HzqKRaWQcl4bTSthOg9xrUQcd+vyQszTbX5LlC7tNYbcpy2vJCzoK0l3ZPqvfpLIqBBoRUy/lmBR8q1pk04gtapFRwdfLuDopRy1hyQU0PpvApKLIeAgenYZFpqDgKQhEGgoFwmKhVBKawySJ+AyZmKNTinVKMWDH4dk7j87adWz2nhNz956ct+/U3H2n5u48OmPbwSkbdo9bvW3kyq1DV20b1rpz1Prdow+ebj7w05R9JyftOjH+x2Ojtx4duuXIkI1HBm0+Pmj9kYEr9/desLV2yurykQtK+k3L7jExUD3S3GWIuqS3KLuOEYqQ/NW4QATvj+Iy6snpDaRAA95fj/PWfxMp6ZK3DuGtQ/0PcUwSTy3aHcO4omhnDcoRQdqrkbYquCuKdMXg/8Zdi0iS7DqjsCS2CMRWA7JFIPYo2F4DtUfBjijMEYMk2/YaqCMGSY44Y3BnLdQVh7rqwK46oLs+zVOX5qtLC8Sh6TGUswOkMCI4dH7e3EWD9u9b06kk59a5C1dPnX1+786X9y8Tn9//8fLp2zcv//zw+u69m28//P7+r9d//vXm8+e3V6+enjZlZG2kU0330vxMF42EhIEAwBQAKBWQ0hYABqVAoVAAAAAFQ3BYNA6BwKPgOAjIplVMGDygT3V5tKygc6a/2O8oCTjL88N9qsuH9qjtHenm0ivFLDKHjOMzSGwagccky0U8lVToMVt8VpvLYjGoVDwWHYuEpbQFtAEAkifcayRCo1JmVcmsKplTJXepZQGzNsdv65CfXtE+v6J9fnlJdseCjPZ5ofyQ06Tgixh4BY+qk7AVPKqYSVByyOU5/srCjOrizE5Z3lyPMd2qynQa8oL2jgUZZXmhHL/NrpXohGytgKXhMmRMsoCKVwqYNq0sYDf4HQaLVirmMRhkLAGLwGPgWAwcg4ah0DAkCopAQmAIMBiS+l+BwoAYLIJKI3J5TAGfzebQqRQSAY+mElBSHs2oElm0UpdZnem1FWR4C8O+oM0QsOoDVn2G05zjsWU6zT6j2q4SWeR8m1Lg1Ig9epnPqEjeKeg0ysxqgVHJ00iYUj6Zz8QyyXAKDkTAALEoIBoNxGBABAKMTkHz2CSJkKGQcrRKgU4lBBw8vfjQ2UWHzy0+cn7J0QtLj11ccvzS0hOXlxw+t2D38RlbD0zeuPeHjXt/2Lx//NaDE/afbt5zasqOYxM2HRy5dveApT/2WLg5Nm9TZM6GiubW8gkryobNz+81NVA9xtp5kLasr6K0n6SwFy+nnpkeIwVrCIEIPhDDB2sJoXpiqJ4YrMf56rDeOMZTh3LHke448r9a5I1jPLVYTy3WHcO6ohhnDdpejbRVomxVCFcU7Yoi/407hkqS7DprEM4ahDMKs/8vXXLWQpzxNHcc6I6neupTfHVp/jgoFIWHKrBd++nvvNy1cNXoM2f3jB0xpHXpqlePf7t75Wri68enj+6/++P3zx8/vX379tOXz18SX78mEl8TX758/evVy+dLF81qVxIu75hf0akQg0ilk1FIGBCHhqW0BRDwaCAQmJKSAofC6DQKjUCgEXEcEkEt4g5trBsQq4h3LO6Wm17sdxT57B2zg7WdSnpHuvWsKs8PuvUyvohJEXNoHDqRyyApJQKDWm6QK8wqdfLGIblYwGFQiQQMBg1XK8QyMU/GYyuFPKNMZFZITGKBhs+UsigaEdOhk2Z5LaXZ/k6F4aRLnQrDPotaI2LqJGy9lCPjkCUsooZPq8gPR4oyKwsz2oUcIYvSqRW6jfKgU9e5OKtru9wO+emZHrNLK7cpxWYJX8tjmqR8q0rit+iyfPZsv8Nn12vkQj6LgkPDsCgoCglBIMEwOAgMTQNBUkGQVCCoLQicAoakQqBpUBgQjgAjkJAkWBySRidxuAwOh8Vg0IhEPAYNJ6ChfAZBJWZrZTyTWux3GHICztygy2fWug0ql17pNWnSbYYMu9Fv0ri0UpdWkrQoYFaFrJoMuy7Drgs5dE691KoVfdOJS+IzsWwqkkaCkQgQAgFGJMLJZCSLjuNzyFIRUyHlqOU8nUoIOHF5xckrK09dXfXTtZVnbqw+c2P12ZtrLt9ff/bmqiMX5u863rT14MRN+8Zt2jdu8/7xWw6M37Bv7OodQ1s29Z61Jjp5aeexC0tGzC8YMCO9z3RffKK9YrSx42BlcR9RbiM/u4Gd15OT08jIqqel11HS6yjpdaRwAyWzkRqqIwTrCIE43l+L88Wwnlq0O4Zy1yJ8tUhfLfxvkL5apK8W7atF+2JYbxTjqcG4I2hXNcZZhXZUohyVCE8U6YnC/403hkiS7LprYO4amDMKs0dA9gjQHgE5akCOGrCjBuSMQpxRcLLtqAE7o+DkiCsGdX1bjKV5YmneeKo33tYbT/XHQcEYPBwlBbvQLv+8efvBlrETBhw+tG/0sLEfXn28cena47v3Xz5/cfncpWNHTt66ef/wkZMvXr7+mkj8/seb69ev37l9/cbVc5HKjgU5vs7tc5PnLiCgaQhoGg6LhMNAAAAAh8PBoTAmg0YnEukkvIBG4dOIFSWFPSs6RUrzKvLDHcK+diF3WdjXMTvYtSinpmNJeXGuQ6+QcRlSHoPHJPOYZJ1S6raZjAqlRvztdF8BhykRcOUykUopVclFcglfJeIblTKPURuwGv0GrUMtlTDJQgZewiaZlIIsr6VDfnp5SXZ5SXb3srz8kDNk1QYtGodarGCTpQyCXsjoEHKXZ/nKc/zFfqvPIDdJOQYZ16IWdSwMV3QqrOxY3C47FHaYPHqlTS7RC7heg8pn1mY4zfnpnuKsQFbAYTWo5CIODg3DoWEoJASOAEGgaUBwSiqwTUoaIA3YBgRsCwGnwmEgJAqKxsCxWDQOh8FgUHg8lkQhUmhkCo1KIBHRWAwCAcOhIWw6TiKgS4UMlYxrMynTPZawz+Y2qe06uVUlsWtkfpMm3WYIWfUBszpoVgXNiqBZEbIo062qDIcm7NRmuHRuo9SpF9s0AqOSo5HQFQKyhIMXcQhsJpbBwNHpWAYDx2ESBFyKRMiQiVkqGVenEgIu3Nlw8e7GS/c2Xb6/8cqDTVcfbr72aMv1x5vP315z5ML8H49MWbdr9IotQ5ZtGrR048AFa/vMXt2zaWntuAXlw2YU9Z2cXj/OHRtr7T5U23mwol1/cUFvTk4jK9zAyKinp9fTg7WkQJwQrCWF4sRQnJheR0qvI2XUk4NxfDCOD9TifDGsP4b1RTHeGrS3BumrhfviMF8c9h86eWMobxTjqUG7I2hXNcpRiXBUouwVME8U7olC/403BkuS7LprIEnsEaC9JtVek+qIpiVJZhL/0XXGgN8yjG8peZqnNiXpkq8WGIjC8hrZGRWcg1eWXHlycPgP/bZu33Zg77GdW/afPX7utye/PXv0y63r93Zu37996/5bt548f/7Hu3dfbt66f+nSlTNnfkp8/TRuzNDcTG9pYbpeLZKLWUQcMgUAwKDhIGBbMBiMRqNhECiJiCegUAQ0gkXAUTFwp1rRrTArWlZQU5LbNS+jc3awU06oXYa3LCtYVVZY07mdx6yRcRlyASsZ7NpNutxw0KrR6qSy5AdtMhFfLZdo1PLkvWlCHlMtFrjNhqKMQHlxfvei/M75mW6DSi1i8mlYGZfis6g75KdXdyqKlpdWdigozfYXBBx5PpvfpNLw6Qo22SRh59kN7X22jumuQq/Zq5fppWyNmKWXcTsUhau6FEe6tGufmxF2mDxahVMuNYkFQZM2YNaG7Mb8oLskO5gf9nqserVMQMQhcVgEGgVFIMFgaBoQnNIGCGibCkhNA4CAbaGQNAQcjMbA8QQ0iUSgUEgEAg6Px2JwaBQGiUAhv20ygkMIBASHSRDzaSIeVSpkGLUSn10fdJk8Zo1NKzPJhWaFyKNXZtiNWS5LlssUtuvSraqgWeE3ynwGacAkD1qVIZvKa5S6DBKHTmTTCEwqrkHB1stZWjlbJmGIRAw+n8rhkHhsEp9DFvKoIj5NIWHrVELA7We7bj/bdfeXPfd+3X3/tz0PXux+8GL3pXvrfrq2fM/J5tadoxau7TNjSXzqgupJ86pGzeg6rKnzwMklvX7Irh3h7T7I3Km/ql1fSWkfcWEvXnYDPRQn+muJgTgpVE8JNpK9Uaw7hvHFcIE44f8ihg/E8P4ozh/FBWqw/gjGH8H4qhG+GNRbC/bWgr21UG/tdyWSFQbpiSJd1UhnFcJRCbdXwO2VEG8U6o1C/o0vBk2S7HpqwJ4asDsKtNe0TeKIpiRxxlKdsdT/6Dpjqcly5KkBemqA3liaN5bijbXx1X5zyd0VHezOnrK816FLmyY2j+4/eNC1aw9GDp20aknr2mWt928+PrD3xJKFrSePX3706NXT5+/evk/8+uub31+9ffjwYeLrl+1b1udmevOyfA6L2qARC7gMKgmb0haAxSBwOBwEAsGg0AQ8FguHYxFQOhZNQcNYGGRJyN2vurxHl3YVhVkVhVmxjsVVpXndS/IaKzrHu3X0mDVSDl0uYIl5DLmIE/Q4OpcV/30Hnsqs1dpMeqtRp1HLJWK+iM/ic+hyPsdrNXUrLexbGxlcF+sbrSjLSXfoZRwyioGH6WXcwrCnulNRXUWH6vYFRSFXhl2f6TQGLRqzjGcQspwKQa5ZW+IylQWc+W6zVy8zKXgmpcCml5aX5Ue6llV2LC4IedxalU0ucSvlLrXCrZE71FK3TpHhNBdkeHPT3S6zViXlU4gYAh6FwyKQKAgUDkqDprYFtUlJA6SkAoBpbZLZIw6PIpFxNBqFwaCRqSQcAQtDwFOBaYCUtoDUlBQQGAwFUalYHo8iETIEXIqYT9OphC6z2mvT+aw6u05ulAlMcqFHr8x0mgt8zqKAM8dhCFtUQYPMoxY6VHyHiu/SCF06kVsvduvFzn/gMIjtRqleK1SpBFIpWyCg8TlkLouYRC5m6VRCwJMXx35+efTpq2PPXx9/9vbY83dHn787fPbmqsMX5m85NGHxxv7TFtWMmdFx6OTigZMKe43NbRyTXTs8WDXI2bmvobSHLL9ekBPnFPYS5DWyw3GKP0rwRvG+GCFYR05vIHujWE8tLhAnhOpJoXpKqJ4SrCN/dykYxQVqsEmXfNVoXzXKG4P9S6TvLsHdNQhXBP63SzB7JcQThXpiEG8U8h/PpJO+GNQTA3mjIHcU6KkB/m9dctWmuaPfJPTE0jyxNG8szRcD+2KwcC0xVMnoN6395iMLh00aOGvBnN37ju/ZfXL50o3LFreeO3N925YDc+eu2H/w7ONnb3fuPXnlxpP7j189efLij9fvX79+/e7tq5qqTt27Fod8Zo2CK+RSupeXprYBkAlIKKgthYBlUMg0AoGAQpFQCAYBxyLgUEBAfsg5uk99/0jXboVZFcU5fWq69450a6zoPKgxVte9k9uklrBpCiFbLmCpZYKcoK+ma2e/3eoyGew6vdOo99gtHrvFYtBqlTK9Ri7hsyUcpttsqOrUbnifHqP69x7UGK/qUOy1qGlYCAYMEDEJGW5T19KcaHlpRfv8TI/Zqha5DHKfRW3XSqwKgUsjzrVpiz3GEr8112n06OVWtchhVAac5qouZdHuncrLCkNOi1Es0Is4LrUsZNaZZQKDmGuWCTxGdbbXnuWz2w0qmZBNJ+GSOmHQMDgCDIKkpoHapqZ9Sx2TLuEJaAqVwGDQWCwGjUbB4jEgCBDQBgBoCwC0BbRJSwVDQUwmUSygy8QsAZci4lE1Cr7NpHRbND673qFXGOTfXMp2WoqDnvYZ3qRLfp3EqeBZZGyzlGWVc2wK7nejkh9c+c1yn0Xhs6ltJrlRJ1Ur+BIhg88hc5gENh3HpuO+ufTq9bU/3l9//efVPz5cevn+zC/vTzx7e+Tmsy3bj0+du77nuAXl/Sbn9J4Q7vFDqPsga/sGVbtGVbtGVWmDvLhBUtQgLGgU5Dfw8xr4eY3cvEZuTiMrp5GV1YOV2cjMbGSGGxgZDYyMenqS9Dpaeh0tvY4SipNDcXKwlhSIEf1RnDeC8UYwngjKXYNwRmHJIM4TR3qSacQ/orzkyup7nOCogTpqoM5qiD0CcVSBbdVgRxXQVg1010CcUfC3ZxT8/fl9Lvcf/MdMLzkPtEeA34LymuQiCuKOgr1RiDcKDUSQ7i6YojrFiNk1Y2cNal4088DxM9t2H1+2cvu2nUfnLFi1fe/x05funL/xcP/xi7cevTx39ed3XxIfvyae/fbucyLxx/tXfQfGi0qDWWEHl4U26Xmzm0ZkpxuIKACPhmQRUQIaJWh3GGUqChrHpZKZFAKLhnVaVVWdShqryruV5sfK20e7dBjSs37ckAHD+vaor+qa4bYZ5CKf1WBWSa06Rbeyou5lpbkBn0Wl0EnEZqXcIJNYVAqrVqUU8jQSoYzHVon4HouxODtc0bGsR7R6SO+GaJeyogyfSS4UUPEyNtVtUBWGfZ2KsvNCbpdRpZfxDXKBXsZXCpgyPl0rZqabJRkWaWmGPd9v85m1LoPOYzGV5ucP6NWrf8+e0cpudr1GyqHyKGiNgKLgEKxqkUpAl7JJOgnba1YF7DqzSizmUBhENAENRUFT0bA0Ig5JJWHJBDQejYCBgAgIGAGHYtBIPA5DJhGoFAKNTsJgEVgcEo1FQOGgFCCgTSogFQSAwtKEPHpy6aKQsHlsEpdFVMq4drPKalS4zOqA3ZDptub5HIV+V7HPVeSzZ1rVYasi3SwLGMRercCt5jmVHIeC7VJx3VqB3yjJsCmznJpslzbLqcl06VxmtUkrV0p4fBaFTsKQcQgyBkZCQ1lkrFLEAbx5fffNuztvP9x+8+f13/+89OLd6Wfvj159vGnr0cnTlkf6TsquHmzvNtBU3t/QrqeyrKe8XQ9ZaQ9ZSaO0uFGUdKmgUZD3t065DZycRk5OIye7gZndwAzXs8L1rIw6ZpL0OCOp03+45KvBfnMpgnLWIJJBXNKc/zvN+5dLEbgjArdXw+zVMFsV1FYFtVWDbdXg7y+UkkHCdxw1oP/KP/9qjwD/hyj4W74XhTmjMHdNclYJzahFp0fx6VXM6mEZU5cNn7pw0ryVK2///OrRr3/OX7bh9JW7rdv23P/1j4OnL67ctGvy7CUtq3488tOtu49fP335/t2nT7+9fd40Z2xhO6/Xr5KJCX6vbMGcYR1L7Hx6Go8GpmHSFCy632w1SJU0LIGKxxOwCCwWLBXTKzoV96ip6FZWVF/VtVesani/nsP79RzQWDuif6/2+Vl2ndJj1hkVYp1UUBgOdCzM6ZCXY9eotCKBRSm3KOVGmUQvFSt4HBmPLWYzpFyWXi5xmPUZfnfnsuJe8ere0YrO+ZkOrVzGpkpZFJ2Y6zapM7223KDLZVRpZTy1hKMUsURsMpdJEHOJbj0/YBaVhO15QbvPrHeZDEGHu0tZp+GDhg0bNLguErFqVWIWWcjEGRVMrYRqUQk0IqacS9GKWXatxKGTasQcAZ1AREEISDAZA2NTcEIOQ8RlcuhkKgGLQyFxKDQWg8JiUN/OgcChCHg0GgPH4pA4PBKJgUIRqVBEKgoLIRCRajnPrJGY9TK1nMdjk1h0nFhA16qEZr3MZlL6rLqwy5LrtRf4nCU+V7HXnm3XZtlV/6GTS8X1agV+/bcTyHKcmhynJtuhDts1dp3coBTL+EwOFU/BwglIMA4OxMGBHCpeJeYC3r19+O7Dww9/PXj38fbrv669+nD+lw8nr/+8beep5h/md+3e39K+QVVSLyuMCwvjwrKe8m86NUpLeoiLG0UFDcKCBmF+Az//b5eSZDewsxvYWXWcrDpOZh0zSTjOCMdp4TgtHKdk1JLTY6RQlBj8e8nkrUH/711COiLIf7vkqPkn/+OMPfLf+ef/J0ds1UBbNTBZ9xwRuLMG4a757hIkEIEGqtHBSkpejWrU3J7NK6aOnTXp4Lnzd5/+PmjkpMOnL23avXfDzt0Xb99du3V307xlm3Ye27b31J3HL+89/eXFm1dPXtzfcbC1WywvM9fIF8GVKvSE8bHKbj42DYAAAQhIgJhB0kslCq6QhiXgkUg0AoxApJBIsI7F2f3qo9GuHfvEI0P7NI4Z3G9wr/q+dTXjhw+q7FjqMevcJq1VI1eLuAG7qSwvs6Zz+wyb2SAV2jUKp05lUUq1Er6cxxSyKEIWRcSmClkUDp0oE7Izg+54VXn/ukgygdCJuXIOLXmYkUOvyPTaHHqFWsKRCxgSLpVHxzOpGC4dbVezfUZBuyxnQbozYDX6bJbcYCheXTNxzPgJo8f2ri/WUuAAACAASURBVI2b1QohgyjnUzwmmUP/f1g7zyhHyjNtNx4mdVTOUimXqqRSKZVyKeecu1utTmqplaWWunsyYYAh2saA09qwzovt9TosDhgwxixgbDAYjNes1zaYYGOiyUzo1vejZoZZYHcP39k+19GZqtbpf9c8b93v8z4ls6Nys1KsUwCYUmxB5Wa1DJUDCoDFIo9xqBPElEylXKyUi2VCHsBhcpkMDoPOolEZFDKFPEWampiaHJ2c2Ht6bh6DRKNPUahjdMYkj0+XSLhE/bGbUT0ql4pYAi5FJKArZDxMqzAblG6zNoSbEm5b2oPnPY68x552GVMufcKhjdrUhE5evdyjkwWMUMisjNrUcVyTcGgJ34IWtUUDaWGpHGBzaZO0id2kvTsIpHymFpaOvPPWX985/rcTp/76zqmn3zz1x9eO/+6VE79+6pWf/ezRf7z8M0tzPd1sFymto4UOmOuChEuEToRLhE4f3qVzdGrRTrtUJ//fuTT6/+HS2UtCpLMuOevjrtMujRFhhmNlh6X0kVCD5S8LS/uCX/rxP/zowR9/5fvfuvP+Xx698uPX/cON37/zp831wQO//fd7f/Xrhx9/4vEn/vaTex568fWTjz/51F9eevbxP//61ru/0T9Suvq6ntnFlUA7rvr46mWXL6pUo1NjI0atQMCcErIYAjqLSaaTJyYnJ/ZOTO6amtoZ8eIX7esf6rcPrrUu2te/6uLDF+3rH+g1L9xcWynmfTaj26z32YxmFHZgmulEeL1anotHfBbMY9IH7eYQbsENqAYUKwAOJObBEr6IQ6NO7uEySF6HubO61KssFMJep0FtRSGtXChlUxUAy4wq/HbMqoXVIACJOZCYoxCxZSKWHKDbNWKfWVFMeHIRV9BhCbudhVTq4PrmtVdd8/Err97stIxqpYxHR0FeyKHz2xGXHnZoFTatwq6DHAalg5j/iCoQKaCUCmAJH5bwFRKAOBoo5DK5TBqXyWDTaUwq5VyXqJQJBp3EZlGZLAqTOcVik0UiNggCTrPGbdW5LFpMq4BkPJGALhLQpSKWFpFiWoUDU/uthpjTknLbs24857blvJaMBztXp4AR8mOKsEV1ViTCpbBF5Tep7HqVXiUHhRwubZI6vos8ej5lbCd1fJdCxDUg4MiJEy+fOvX3re2XTw1fPD589q2tP7126nfPvfnL+x+/+erPV0tr2HxfVz6IFfvKfFteXEeL6+i7pakPEzoRLqXXpKmehHAp0RMmemdc6gijHeEZl/iRDjfa5UU63HdLU4Pur9O8DYqrPuWqT7kbJE+T7G1RvC2Kr009C3HnTDg+5apPOWunkz3H6gS+OnqGPc76qLM+6qzveQ9nJXkP53pF3LGu7rSu7iT+jqs27q5PuOsT7jrh0m57ecRUGnFXJ/1VnmcR/Pg3Lnxm64lH//rv/3rnbZ+66QsbFxx59D8f//yXbvrp/ff+/sknH/7d73/+4KM/vP1nf33x7888/9wvH/35bf/23QuubA4unLnik3Wda4oKjDQ3POuHYwLJyI7zR/RanohPYVGn6FNk2hR1cnxibHz32Pj5u3ePWHSqSw9tXnZ432a71q+vXHpo86J9/X2deqs8P59Lhl02n80Y9eAuk86khiJue3dpvr0wV0pE4057NuRbyqdzYb9dr9YqJHpYRvwXyyKPCZhkH27qVBarxVw24PJZ9G6jxqiUSdlUCYeqg8S4ATEickQugMQclYyvhcUalUQDAU4M8luUMzFXJuQMOa1Rr3smkzm0sXHsoosuveCC7mrFgIByPg2VccO4NmRXe40I0crtM6mJlrmYxxJxm/12zG/H3FaDzaDWKWUKEVfIpnLoZAZlikEhn2HqLCw6icOk8NgUNpvMZkyx2WQxwFDIeA5M7TSiTiNq1kJqWKSQcuVitlzMRiChFpFatbDHpI3gpqTLlnHZsx5b3mfNeo1ptyHp1BHCBE1wwAhFrAixuks6dUmnLo5rIlYkYEa8Vr1Vj6hkAMCiMEmjjKm9LPIYlzaJyIUmDTyytfXmcPj2cPjGcPj61vCl49t/fXP7ieffePixP//gy9+9oHdxeLGPLe/DSn11piEpnXHpPSu9bE/2YVziR7u8szqddcnfoLhrpP8Ll0Ydtb1n2H0u/6tL54pkr+501UZdtQ9wybQ44qztsi/tCncF3lVxemC7+b7PPXXyT0+98ux9Dz5YXFp49sVn//XH/3r7Xbf99vf/fsddP/vxT+76wW0/efTxx984+caXv/n5K647GMnrL/jocu2Q1z/LM4UnVgam9kEvhk8yuSMWm0SjlQj4LBqJTJokT06S9u7d/ZGdI+edN2LWKo+sdw8POqvzM7OpaLe61K+vVEvTc5n4dCKcDLg9FkPIaQ3gZkwF2rXIfDI2qCy35oszkeByIbPRqNbnZ5M+l9OotevVJjWEyIViLl3KZzpM2rlMvJSO5oLumNsWwk1WFAJ5DAmHqhRzjYhcD0uUUt7pIY8oaNRBBkTitSAuIxzzmIMOzGXR+5y2ZCTYqlYH7Xa3sbo8W8BUICxkwkKay6DwmWGfWeXUQXZU7jYow05jKoCng46k3x734dmIdzoRzkT9PtykhaViLp1FnaJOjlGnJmmkKQaFzKSS2HQKh0HlsqhsBpnHpgE8uoBL47MoAI8OSjhqWOTQIwQ2nRJTy9WwCJLxQAkHkvFQhdCkBl0YGrJhcYcl7bRl3Nb/uS4lHNqUS59y6U/rZNdG3FaXRa+FpRIeg0ub5FAnBEyymEvXwlKrHhkZbp8YDk8Oh+8Mh28Nh6+fHL749vDZv594/G9v/uqBx795/Vd61f34XAdd6GtnOvD8hqa0jpbW0bmBmnCJ0CnbkxE6pXoSgkRXnOiK4x1xvCOOtYUE0RYQbfOjbX68C8Q6vGibG2lxwi1mqMkINuj/Xy5NOWtTp12qjuPV8TMujX2gTsQK8P3Y63vP/tu6upvAXt3tqY16aqOe1XFvbcpbm/LWJjzNUU9zt60y4mzssFfOD/dZ8XW5qcROrds+9b2rXjn50p//8lRhLv/QY7+sdyv/9I0v3vPzu26748cP/OrBb333O7ffdcfLb770jzd/cqYaXl4Lf+mWo45pRrTKS9eFxR5cPWBOzYNmN8PlBy12pVQGkCanJiamKBTa+Pjojl0jO3eOhNy2teryykwuG/J5zYZM0FuIBsMOa8Rpi7nxqMtuUcNOgybpc7mNOlynDtuNzblCr1xaKaR65dKF/dagtlyeTsfcNrdZa1KDWoWIOP+DyAU2nTLqsiY99qTPEXVZnQa1XiFWywQaUKiDxDpIDIk5Yi5VDjB1SolOLVODfI8VNauluB42qUEDApr1qMNizCZjc4VsIZ3IRIJGRI5IODL2BAbycFTsxWAzDKBitl7OdxuUEdwQsOtdRsRn1ca81nzMn414/Q6zAQFBIQfgMGhT4zTSBJ08yaBMsWhkNp3CZVB4TCqHThawqWI+UwqwQSELlvMxtdyOIV6j2oMhTkxl18MWDahTiiAZRyqkK0RMlYyLqSQOgzJo1cVwY9plybgtGbeJEIkoSgEj5DOAXr08YITCFlXMjqZc+owHy3iwtNuQcGFxH+62Gs66xKVNCtlUKZ9pQEDcqBkZbg+Hw63h8ORweGI4fGdr+NrJ4YvHh389NXzm1VOP3XLX9d0jwZmmprJhXN4wLKxrCJ3mBuqZPnJWp9Mu9WT/u0st4IxLgtMuNdmnXarT/g9cqo6fcekDdDrryXs416t3b1Z2eWqj3tX3u7Q3sDZqLo84GzvdzfHEAXHqIGJa4IaqWO9I/cs3f/HAhRuPPPaL2fnkV7722XvuueOfbv7SQw89+NGPX3PzN776n3/+7e33fMef1d307cv+7fEvSj0j9oXRUJUaWKYV+8rZFupPS5wBmckGiyX80dHRvXsmGAwWjUYbm9xNoYwW07HKbD7ucfitRgMkw3Vqp0GjlYstatihR71mAyIWmFSK6VgoHfDEHDY7olhKxzpLxeb89P5m5aJBe19jpbsynwm6vWbd6Re0iLkiDoXPmBQySSaV3G/Wxdy2qMvqs+idBjVuQHADolWICOsEzCkRh6KS8VUKQA4wXSa1BhRoQCEk5ikkAArLNSrIjVtjQV/AjYddNjMC6mQ8EXUPAlBMEM+lA7USloQxAXLIJljk0sM2tRyV8UyI1Imp/HbMZzNYNEo1KCKenZiUSQZlikklEbDoJGJcEZs2KWRT5QAblnBROWBE5G6zNuIyBSzagEnjNaqdmMqmVehhkULEBLgkOUBXSjl6WGTXwwGLNuowJpzmtMuccmJnl3BBE0xEeW6tlJiJGbWpUy591mskSHlMhEsaSELkeEReIuUzjSjkMGlHhu/+bA2HJ7eH72wPX98evvL28Nm3hn987vVffPu2q2ubrtwyVD9gnemoVg6YVg6aZ9dUuRZYWkeXDukXD+rSbVmqLU61xcmWKNYUxprCaFMQbQoiTeC/IjhNi0cQbrLDTXaowQo1WMHm6Xz8dEReI7lWp1yrU87qpLtGOntJ3CE4+zVHZcK2PGpZ2m1e3GVa2HlmSTbhro+dxdUY+8D6Y6nu+sBiha/ucazuclV3uSqjrsq4o0qwx7G6E6+d5+vtwsojrvZocMCyVkjOBj9cR8PTjkuOHfmHG68bDl8frFef/PNvfvbTW+748Xe/862b77j9h9+95Zv3PnjHw/9x14HLV+757Tf+5d6r0NSIpzFpnB1BkyPuOXJyRRqfg/1JxO5CxTKBQCD0uAM6nWH37t2F6UynXcuEfbPRUNbv8Ri0KgEXFQl8Rr1Lh8I8No6qXDpUyecgAK8Q8q/O5ONOu5LHTLntS+nYfCLcKk0f7tYPdWrrq0v1+enydNpr1ikAFiRkwyKOiEUWsylyLh0V83wWfTEZzoY8dq3SiMi9Vr3TiGoVIljCVUp5Ig6FOn4+hzGhhcUc8qiQSZJw6AImmU4aJ4/voZLG2AwyCstNOpXTiNq0Co2Eo+BMwZwJFKDopGydlK3gTPGnzpfQR/UgF1MASgFdCwrUUq5SxFKK2WqZAJHyQQFTxKHxmFSAy5KKeAqZEJIK5SK+hMsCWBQxly5iUUUsMiRkm1Ryr0UTcmAxpynuMKU8lqTb7DejmFKklLAgCRMBubCUJQOoIEDDEHHUgeVDzqzfHsUNMZvWjymI+Jt4WIpYkbTbEMc1cVyTdOoyHqwQsMxFHYtJz1ImmAq63FaDSgZwaZP0yT18BgmW8A0I6DBpPTbsXJeGw+Fw+7ROb7x54i+vvfOHU8Onn3r+Zzd942BzwzNX16xsmhbWdfPruuX9xtI6mm3KMy2wtA/NdcFsF8x0pemOJNmRJNrieFsYbwtjTWG09R6AaAsIN/jhJjfc5IYanFCDFawzg3UmUZpO79vWSGedcVQmCMEIx4jfEhDundXJXh6zlfdal/c4Vyecq2Nn2EtA1KgP5RJePR+vno9XduOVMXxl3F4Zxyt77dWdeG2Hu70DK48427t9a2R7bdLZYDoXxI19pc/fdH2rs/T0M4994+bPPvbI3Xfd9u0v3XT9357503DrrT89+dsf/Pjrt9598/d+duO3f3bDzEBvXdrrau7B5ke81UnPAtmRo2bK2mBG4wlg5ZX5cDhqMeNMOkev13s9jqX5mVZ5vlmabS/M5YM+o0JmVMicWrVFqdBJRU6t2qFBVAKuViKciQRXZ/Ixhw2Ti1xaVdCsnwn71iuLl6x3L923dvUF+4/0Guv1cjbk0YEiWMQBBUwRiyzl0sT0KQWXbtcqM0F30uewaWA9LLHplLgB0UFilYyvkvFlAgaHOsZhTMjFbBZ5jM8gCVl0LoNCmxojXGLRJ2VCjl4ldWAqmxbUiJkK5oSSPaEFqCouWS2kK/kUKWNMzppARQy1iCVjTaFiDixkgnwaBDCUYq5KwlMALDGXLmDThTy2TMyH5CIVKIFlIuIwuVLMhwE2DLD1cqFTB0dwLOmxpj22tMuccVtSTlPAjFoRqRbk62AAQyU6lVApYyuEdC0k8JvRlNea9lpjDr1Xp8ARoV0FEBtKXr08aIKTTl3abch6jYWApRjB5+OupZR3Oe1bygSDDpNFpyICG9rEbh59ChLz9Cq506z7AJfOFKgTw+Eb28OXt4Z/Gw6ffv61X3zze1dU+865jra837hywDTbRbINxXQXLvaRfBc+/eDUh4lmCGLJl+pK4y3JOYhO0xaG67xwnReuc0I1dqjGDq6ygquMQJ3mq1HPliDCIkdlAl8ZJzr33mOUp072NmjeBs1Tp7prFOL7+Mq4fWUUr4zhlTG8svccdturux1no/PVUWt1L4Glsufszf9CbY999Xz76vn26m57ZcxeGbee7l3abV89H6+dZ14ZcTZ2eNvj7uaks0Y2ZCgXXN299bZ/OXJB74v/eO3Lzz3+2ot/OLLR+MNvfrn99qtb77z2pz89dufd3/vubV+4+9F/3rhy2pCecjcnTZURVWHEXR0zT+/Wx0bne3h8xigBGfFEeHa6aNCZ5mcWSsU5kwFda1Xr87Mr+cyRbqtSyNoQGEdVDg3i0qE4qvKbDAEzZlVBOKqai0eq07mk2xG2Yn4D4kDkCdzYni8calUOtSoX9hvHDqxdvN4qzySdmEot5YJ8mpRLAQV0MX1KxqIYIEnEaUl4cbdRY9FADkxNNOCoQUAp5SlEbAmPxmeTeEwyizTBpZL4dCqbRqKTxilTozTyKJM2waZNInIBblDiekgrYUGsSYQ7ZZSylNxJg5RpUwpsSgEG8vQyjlpIV/BIahEL5tNkXIqcR4UAhlLEAgVMMZcOcBhCPksm5MEyEaoQa2GpHpbpYZlJJTdAEkwhtiPyoFmbcltzfkfB70g7TGmHKW7V+w0qm1pmQiRWHegwKq06UAcDKilbo+C79HAEN8Sdxohda1EIDFKmQcq0qwCXRuLSSPyYIuHQFgKW2bB9IeFeyQaq+VAlF1xO++aTPrteReQiTNIofXKPgElWSgUGBHRZ9P/Vpe0zDId///vLhE5vn/jrcPjccPj0sy/8/J++c8liF1vehy1tGmY6qumOan5dNzdQ51pgcR0tbiCz66qZddX0OnR26ynRlp6D+CzvcSlUYwdXGYEaw1ejvr8oOSoTZwvRe5Z5rlWys0pyVkmOyhS+Mo6vjNvLY0R1spX32sq7z2Gnrbzzw7pkqX/EUv+IpbbTsjpmqY5bK5PW6ri1utdWOZ8YLIHXznM193haE/jKuCY+9rmvXXHLLTd/8vpjt/7gq3954uE/PnbvFz999W8fuPv155/+w29/dfut33nw4Tt/cNeXv3/PTb4ZMFgRuRpj+vKIZn7EMDdizO/Ux0YTSxpXVDlOOk8BSi4+fLSQnM7GsuudXqdeSYY8ubA/7rQfbNVX8hkTJLeqIAyUOjSIQ4OErKZ80JfxueNO+2w0tJCKp9z2kFEXseg8WjhoRBdT4d7SbHu+0Chmj260L9nsrK3OZ0JOm1ahkfNhEQsCGDCfqeDS1RK+C0MjTkvEaYm4ramgy2cz2PUqDSQi9pdgCVcCMLgMEos0yaRMsagkJmWKTpmgUyYY1HEmbYxG2g1L2E5M6TYoTXKemkfBRAynUmiUspyoOOHQ5v3mmEPv0MiMCr5RwccUACpmg3yajEsB+TSFgC7l0oRsMsChATymmM+Wi/iIXKhXyc0obNcqnQY1roHtiNylhSMWXcZtzXnteY8tbtFFjGhAp3Sq5TZEalPLHAbYbVFbdSCGiHUwYFRLnJgyYNH4TWqPATJImRohVSuiWWG+SyPx6GRhiyrjwaaD1rmoYzntWy2Eq/nQcto3F3XkAjaTGkQVYimfyWeQBEwyKOToVXKbQe2xYV67cWR7uHXaoO13OXHi1MmTx7e23hwOXx8OXxoOn3v7xB+ff+0Xn//mevdiT64OLW8a6xfYp9vK+Ip4ugvPb2jmNjTFDaS4gcysq6YHysJAURgoUl35+5CmutJYC4i1gNPPVA0uQbjJDjTop/PxOs1Xo3pXKZ4q2VMlu1amCJzlSQLH8oRjeQJfGn8vy6P48qijfC57COwrez6US9b6LlN9xFQfMdXON63uMVUnzJUJc2XCUhm1ruw0LY9YyyP2ynnuxh5PY9y+tMeap3z0Uwf2729965s3PXD/jx755W1vv/zEfbd9+87vfeOp3z3yynNP3vWT79//wG233/f12x/4Kp4TessCvDGKVUa8vQnr8i7XIlkX3WuNcP0J1IZrDh86cOzCY8vTS16Lu5QteKymUjY2HQ4EzVhzbqYUjzg1iEurRgRcVMjXS0VuHVqMhsrZVM7vieHWiM3swzRqHsuiEHm0cMZtrRWSnVK+PV/YqC5cuq971ZGNyw/2+5UScQTdqJJAAAMV82A+U8FnauVCXKcK4SaiHy/hd/jtmBEFEbkAkQvUIKCQckU8BotKYpLJTDKZSSWxGWQui8phktiMCQZlNyRh2nUKl0FhUQgMYpYN5Pm1cjsscGulGQ+2nPYVI3jACBGNpG6D0qKSaCQcFcCAAAYEMOQ8qphNEfEYAO/0SWFYwtcpZTad0m3U+M06t06Jq0G3Bgob0YTNkLRjSZshgEIepQSHhFaFwAYLbajEppXZdXK9UoAhQotW6jTBPqvaY1bhWpkZBkwgRyemG6RMh1pE5A0Jh3Y6aCVcWkx6ltO+xaRnJmRLuw1hm8aigfQquUoGQGKeUirQq+S4UePDTT7cRLh08v0uEdVpODw5HL41HL62NXz+xKln3jr1+Isn7v3WnRf3LvUVu2ixpy604FwTmu2piaCc2Hc6262X74Pp3vt5N+5LdsXJrjjZFSY6QKIDJDr8aJsb6bDP7TAidp88VbK7QiI465VrZQpfGiekIgRzrUy5KhPu6qSrMn4OowSO6uiHdQmrjxgaI4b6Dqy2B1udMFWmzJUpc2XMurLbvHyetXyetXyevznmXt1rLp2faimu/ezhyy7Zt3X8paf+8NDD9/1oePyFL1x3+dWHN75502eGx1978bknHnrkrt/86a6f/+67rmmJqUCx18Y0iyOu9qh9ZY97iYIlJuZajvUji5dfecGVlx27YP1IeWY5YPOGHM5M2NdYmCklogGTIef3TIf8s5FgMRrC1UpMLlHxOXqpKOG0L6UTKbfDjsCYXKKTCCAWGeHRPVq4mosPlouLieBCMnRBt3bFocHHLj5ww+UXXnFo0FkpFlPBgF2PynhaqQARchR8poLPVEv4VhQKuyyFeCAb8UbcVrdVZ8cQsxbSwmJIxlNI+DwGg0NjMKk0DoMOcFligCXkM/jcKQFzQiGk6yG+GQaMMq5RynFCAp9GZlXwMBnLo5MVApa83+zWSk2QwKUDow7Mg6nMSrFOxtPI+VpQgMp4KgkPkgrkEoEUYEsBtlIqwNQKj0kbwk0Rm8GHqd0ayK2BggYkYtJETZqoQe0ChQ6ZwCbl2SDAgUhwVGpViw2wQC1nG1QAjil8djRg17hNSqtarAe5NqXAKGebFVy3VhoyK4ngoRjBixF8LuooxZxzUcd00Jpy6cMWlccA4QbEolNhaoUBAY0oRIgU9tj9DrMPN73Ppa3hcGu4deL05fbWO9snXxsOXx0OX3z1rX8/OXzspeHPfnj/1fuujBRa8NwaurwPK/U1xT5S7COnn5rWoHxPke2C2S6Y68G5HpzrKd5lTZ5bkxNVqzAA8315vi/N96W5NUmmL0r1hcmBINHnx9d4sR431uNGu5xolxNqMc+qRdhF4F2leVdpxBiJQIMebDJCbXqoTffWSMQhDiLIJnDXJxyrE7bVcQJrdYzAUhk9e/NcrLU9+vqItjGirX9Ev7rbUB03rpBMZZJpZdxa3mtd2Wlb+Yh9+bxwe9KxvNs4c17zUne25CRcGm698vtH7n7xyUdfeuKxKw70D3Vq77zy3HD41n2/uPXVU3/640v3BRcRfIFtXtmNLoxo50dMCzvM03s9c5xP/9PBwYHSwkLu2NFLPnrJNRbElPZFB6v1izf7naXiQjKW8boSTvtcLNyeL65O55IuPGQx2lQQKuQ7Nch0yJ9yO6xKhRrgwVwGKmBqBUy3RlFOh2uFRMiEejFVdTpxoLl8uFM5dqB37EBvs7XcLs+UMiG3SW2CpVYENKnkGhmgFHJQqcCqhX02QyroinntiaAzG/OFPVYDIgMlHFgGCHlcHovNpjP4bJZELJDLBXIJTyykSXgUKY8s405BXJJaQNaL6DYZB4cEZjkLYu5F+KSAEYra1FaYb5Bz3XpF0m0MmBGiW8+CynE97MRUDkxt1Cq1alAFimAZoIWlNoM67DCnA66kyxK26v0GxK9ThTE1IVJYp3LKAYdM4AABj1oWMMAeA2RBRKiMjYIcDBHaDaDbovKYVQ6DwoZKzCohjgjNCq4F4nl0sqAJDltUSaduJmQjylEp5pwOWtNuQ9SmDhght17hwNR2DLXqEasesWOo22oIOC1hjz3gtJx1aeu9dWlreOrEcPvU6Rxia+v17VOvDIcvvnry308Of//q8KHb7r/hyDWZYls914KXNzXFNcVsTz6zJs/3ZNmeLNORp7qKZAfMrynza1B+Dcr3QeIz2wezA/n0PphgZgOc2QBnNmXTG9LpDWl2Q0KMHU6vA6mBINnnn0tijZdY48V73LNEmsxoixVrs+MdTqLLTa3x031eus8L1ijBGiVYJ59hKlgnB+pkd3XiTLQ9fiafGLOvjJ69eS622h7j6oihNmKs7jRWRk0rk+bypHV50rY8al3e5Vg537G8w754XqzDsJf2YrldR67POQPgV750/XD4yiMP3P7Kc4+/8NRvbv/e1z526cELN1onXv/bcPjGV2/+5Knh88eHTy+tB4IrctP8Lnt9l6E0gi/vxnK7UqvyW+76FKrnRUPumWTmuss+tl5pwVzBoFa99rIL16qLlUK2NlsoxqIr+UxnsTQbDtbOdgAAIABJREFUCYatphhuTbkdmFxkhqRZnzMfcPt0akwCqHksiEHS8Bk2WJzAsbTLjKukRgUQxQ0LqeBiOtRZLGzWF9dX5/c3l3vl2VzQ4dJBYZsu6sCcmEoLClQSng4SmzRwxItHvPhMOlpdmJlORYwoKAeYsIQvAXgCDpvLZABclkImVEFiJSiQi9lSPhVgjnNIu/ik3VLGmEpA1YmYejHLAvGElJ1Cyk4bIvSbYBPEw0Cez6hMuLCAGXFowNMtEXZ93GWOeSw+m86BqUxq0KAUmxHQa9Fk/PhczJ8L4CmnKWLShDB1xKyOmdGIEQnqYRckckICl0oSMkBxmzZoUVnVYlRC1yl4JjVg18kdmNypB3GtBNfKnFq5DREbFXwzyCdSB+J1unm/uV6IrGQD8zFPwW8jBvz7TWoPhhAu2QxqO4Y6TFq31eB3mIMua9Bl9eGmkeFw64OivPfEeieJzdzt4Tunhm9sD1/aGj5970NfuviadLkDVdcVtYPgdIeVaTCzXX64zsMX6f66tHTEkm6DmbYk05akO+J0R5LsihNdcaInTPXFqb4w1RemekCmB6S7vEyHl+7ykm1evM1LdoWpHpDpi3LrkvyGtLApy2+K85vi/KbwXKY3hPkuN9/lFnq86TX+TF8w0xfMDoDZAVDo8Qo9Xr7LzXU4uQ4n22ZlWqxUm5nsMONd+vsJ1CYJ/KsTBL7quHd13FubcNUm3RWSa5nkWJx0LIzZ53c5Sh/BSyPOhRFnacSzsDtQpkdXAVeRe93XBuGU+tm/PvzMMw8ePLDy5BMP/PnJh2783DW/euCOiy5Ye/ud57aHf//W9z7/1qmnTg3/csM/HrHFub4lOpIaca7s8FZ348U94UXg9nu/2OkuxDxevRhem1tqz8yaIel8NvLpa6+YyyWO7t9cmZ1er9VW52Yrs9NLmXQ5l17OpkrxUMptDZk0y6nw4WY5YTOEjWjYiFrkQp9eZZQJtEK2T69yqkGtkI2rZD69Km7H5iLe5lzuQKN8pLO6ubrYW8itpL3r5UxnPjEdxb0WVClm85hkUCzANIhJh8ZDvmZ5sb5QCjusOlCkAYUSAUsMsGRirkLCl/AYXNo4wJiCRRw5nyHn0wD6OGn3yOTOET5jXAMBFj2og/kcyk4ebbfDCGXDeMCuMSEiCyLympQ+o9KtVzjVUlwl9umhlNNUDDujVk3BZy6GHAWfOesxz4bti3H3Yty9nPTmvaaAQeFSiz0aaRCDghgUMCjcqMSjEXu1Mr9eFjIrY3Yk4dKnvHqnVurUiYlPt17uM4EBszJkRUywSCvl6mU8GyL26hQBTJnEtbNBWyUVXE76S1Fvwe+IO0x+o9ahQcwIpFHIEIUUkYkRmVijkGEIbNdpXEZDwG712ywfmIn/tz+ntobHT5w6tfXmcPjSG+/85he/vvGjn8otNAXVDcnyOr+4xi/0eJm+LDVQRDpQqC5Lt2WZtjjTFqc7wmRXnOgJ42tC4mhTfE1AFJlUh5vqcFNtVqrFiTc5iSY/2RKk2kCmB2TXhLm+KD8Q5/pArg/k+vx3GfDyfd7smmB2TTDXB4p9oDQQltZFCxvi+Q1xaSCcGwhLA2GxDxTXBDM9/myPP93jFnrc3Br7/cQblHiDEquTCaI1UrRGitQp0TotVKeHVxnBCi1YpgaWSYGlvYGlnYHlj4QrO4PLu0LLk7FVfqwqjVaQI9cuL9Y8P7rt83ff+/XSou+Sy7oPP3LHa28+9cRTj/z+jw/+8cmHt4ev/PjOr9/3wPffOPHkE8/+QuekeWbp7oVRb3knXhqxTe+ILQtv+NyBT3z86EIyp6Dy/CrNSiK6tjg9G/NudKrzM5nWyvLK3Gy3sjKbjCd9nsVcpjZbqBVz5WxiKR2Zi3hmgs5KOhKzarJO41zYmffhxbAnZjMEjWjeh6ecZhss0Yu5ejHXhSridmw25G7P5S7u1S8dtA41FrtzkUON/IFavrWQmEv7caNKzGfyOXSFVKSQSiwGbS4WmUsnQ7jFCElUIq5czObzqWIBHZLxiA1fKZuKSgWQgAUDbCGTRB79yNSeES5rCoFFmB5EID6bupNJ3qFV8v24xmmCTYjIrBZ7TUqvSekxQC5U5lRLfXooietng7Y0rpsPWlfirsWwfS5kXU64KmnvSsozF7Zl3fqwCfJqJR6dxI/JgyZF2AInnZqEA43ZkahNFcfVabeuEDDNhq0+g8yPyQNGMGhSnMVnhIjwEObTDHI+jkoDmDLrxpYSnmo6VE4F5mP+fMAZd9h8Rr0NRY0qpRaSqyEZCkpRUKqDQROqwvVatwnzWkwes/HDuXTi5PDkqe0TJ988uf3CcPjMO9uP3v/rz3zypmJrP1rfB5U35fMb8uIGXNhQpXrKSEOS6UoyXVGmK0r1gOSa6Oyp23CPF+1yoh12tMNOtNjxJivRYCUarGidFWlwo01OrMWNt3mJDj/R5SZ7vDNwkj1Oco1NkO6xiSo0NxAW14WldVFpU7ywKZnfJ1ncJ13YL13YlJQ2xaV10dyGaG4gLK4DMxvAzAb//WS6zLOkO4x0h5Fq05MdZqrDjnc4yTYv0eImGpx4gx6rk2ONiWRzLNOZTNQnEjVatiONV8HFfZ65ttMblX7nlk802vHLrmh+4vpDL778H/c/cOurbzz9yqtPD4evvnPqhc/ceOW9v/z+G8efuv+h78emUVeO7pkbdc3v8CzuxGd2L28aK63w4lzyuosvX47lQ6g+rEXXFnJ+k2qttnT9NcdaK8u1+VKlOBP3ul2YPh8JVArZ5vz0YGWhVcqvZKIRi7bgtc9HvMWQoxhyLCVDi4ngdMA5HXBWsrHGTDrntduVUlTAxFUyvwEJm7VzEe/GSulQo9xbyB2qzVzULV7YmdvfLParszPJgM2gUoES4sUqSokIx/RJvzfhdTq0Shhgw3I+mz3FZU4qQYEOEkNCNgywMViqEnERMU/KpdEnd1HGdvDYJBUk1GtlsJTFoexkTJ6nEFJtWhmuBy2oxKwWe4ywz6zympRuvcKhkbl0YMSCZjxY3KIuBi3LCddizDEfsS8nXOWUZzHuLPiMeS+WcmjCJsijO61TxKosBEw5H5Z265JOTdKpSbm0Wa8h58MI2aI2VcKBJhxo1KYKmhQeAyjnUQD6uIA2CvGoGMjz6hRZr3ElG1hJB5eS/oV4oBB0xZ12t1FnQRA9pNDBoEYp0yllepXciEJWPeI0aj0WgwPT4Ab0Q9el7eFwODzx9vEXTm3/ZTj88xsnHvzD0//yuS+vHrjUudiWz3fBhQ3VdFeRbStmN5BsT5zuC9J9QWogSA4E8fXTEOdqI21WpM2KNZixBjNWY0TrrGidFa5zwnVWpME+TZMZbbGiLVa0xThNm04Qb9GzPW62x82t8fJ9fmEgKAwE0+vA9DpQ3Cee3RTNbopmNoTT6wDxq3yfVxjwCwPu/0C+zyHIrbGzfW66z0v3Bdk1YaYHZHr8bI+b7bEyPWpuQCluMvI9WrbNnhlA8So4uCpviwGrXf8Pb/tUdtpQWnRdec3a088+/Kc/P/Tk04++ffyF4fD1E9uv3HrHP3/7li8c337uP5/8xeDIbLDAtWd2+xZ2RyoTxsTI+rHgxqEZl1VdTk8fqfYaiWwC01ZSwbhd11iY2d9tbLYaxVQyFwllQoFsyBd2WOeTsc16eV+t3JzL1QrJsFmbtGMrqfBMwJ732BbigdmQeybomg25FxPBTim/mk9ErXozKLTBElwlc2uglNNcTkeas5nVfPSi7sJF3dKRdml/s7hem6vNZ2fS4VTUr1fDakimlIgMsCLssObC/oBFrxRzlaCAwRhnUkeVoMCMKlA5gEoFFrUClQo0MuKQ317axE4emwSDAhQRiXkkHm03QN+rlrKcGOQxq3A9aEJELoOCGKvgxiBcK7NrpG4MClrUXq0s49SWwrZS2FYMWkphWzFkLfiMMwFzMWSdDVpSDo3PIMMRgRMV+gyyqE0VsyMJB5p0auK4OmJVBoygVy/16CQBIxjH1RmPPus1pFzaiFXpM0IKAY1PG2OTdwkZ4yohzQwDETs6H3fNxzzFmHs24s0FnRGnzWnUGlVKFJRqlKBWJSdCPItOZcdQl0nnsRgsGqUZhT+cS9vD4anh8NT28VPbrw+Hrw6Hzw+HT5/c+u0TT93ytW/t6x20LzTh+TY025TnG+LZnjzXB9Lr/PQ6P7XBT23wExv8xAY/vsknhnsRLsWbrFiDGa+zYw127IxC4Tor3GCEG4xQnR6q0yPNM7Ro5xJr0GMNerzJiDcZiRYz2WalOuxUh53pcdNdTrrLSXXYyTYr2WYlWsxEm5HsMJMd+vvJr3MJcgMOQbZ/1iVeui/IDIDMAMj1+fl1bn6Dmd9gzB3gFtbZuTVesQ+la9DFn1yWm0YbA/9X//miZAFp9KL//N3rf/nQj/7tvlt+eOs3n3/xibfeeeHEqVfuu//2f/nuF954+5m/v/7kF/7pWGJOFptnxsokf2nUEBnpHHF/7qYLjx7o2SGkky1tTM/1sql+MbO/Oru5upgP+tbrq2GHPRsKrNdXLxh0nQZNwm073K33luZqM9lWMZtxWz1aKO0yp13mxUSgko3NRbxzEe9syJ334eV0pDGTngm6wmatFRJrAJZJDvgNSM5rX80nNivFo2tLR9cWLl5bOtxd6FdnG4v51fnCSqngthpwo8YAKzSg2KFHI06bS4/IeHRQwmEwxlm0MUjGMyJyHSTWgSKLWqGRAUR3Eoc6RpvYyWFOysRsCORyqXsEtFFEyPQakYzfnvRYXEaVUSW2oDJcD7lNiBNTWlAZphQZVCITIsIRYRJHSxH7QsxRithLEftMwJx2aksR+1LCRRSokFGBK/kWkG2DuHYV36uXRm2qtFuXcmnDFtiJCs0KNmFazI5kPPqcD8t49AkHGrIiGgVfyqfyGKMAc1zKmUREdLtaFLGjKY8p47Nk/HjCZws6LHYM1cEKWCZSQzIUlhoQ0KSBrXoEN2qcRq3TqMVUIKYCP4RLRMJ3Ynvr1PbJ7eGJ4fCt7eErw+ELw+Fftrb/8NSzt33/1ssvuTpdbqoLy0CxKpzriPIDQWaTm97kpzf5yX385D5+Yp8gsU8QWWNH1tixHjfW5cQ7nGSbk2xyEy1uvM2Lt3mxFjfa5ESazDM6UT9QpEiL5q+R/TVyoE4JNqihJi3UpIVbdALiMtigBuqU01+rkYJ1crg29X7SPeZZUl1GqstIdohYghnvsIh15umQcMDObDAyfWphk5nrM3M9Qb4tzzXUl322JtbtvOYz1WtuKJsclO5G4sYvHb3hMxd+/Z8/+8Cvfnr3PT8eDt96862Xv3bzjS///anX33r2sd/d98DD359eRueaUKrMCi+Qp+ui2ob92JWNf/jEFfsr9X2l6gVLlava9f2L+as3Gpevd/rl+YOtej4SWspnr7v8kk9edcyhR02wdD4VGawsrE5nlpKhnNfu1kAJHCv48ZVMZCUTJQYmF8OemaBrJRNdW5zpzheas5moVU88ONmVUiK0ONJaOdpbvnRQvuZw+6NHeoc75e7yTKWYnkmGPBadx6KzaJRqmVAtAXSgCBFyuJQxgEdlsSb5bJJczEblgAYU6kCRUSlDpQKtXAgJ2RzqGHX8fAZ1VMCliAVUxvgOgLLXBIsKYddKIV4Iu9wmxKyW6iHAhEpxDLYaFHpEpJJzIAkTEtHsalHarSunPJWcv5LxlVOeubAt49ItxByES7NBS8KudqMis5xlENNMIMuJCqM2Vc6HFQKmlEsbNClcGtHZRWDCgaZc2qRTE7MjQRti0YNKkCcVUMQ8kpgzIWFPICKqWSXwGCC/BQnihqAD89gwsx5RQ3JQLIBlgAoU6VVywiWbQW3Xq206xKCUG5TyD+3SqeHW1nB7e7h16uTbx995fbj92nD46snjz2xvPfHK3++/+54brvl4vt5BKg15bVNRGPAzm+z0Jje9yU3u4yb3cRP7+Il9/Pg6L77OSw4EyT6fiPIyHUG6K0ivCZNrAJFJRDvsSJtFWBHtMKMdxmm6tNN0GMRIsECTGmzRiJ2lcIcR7jDeMy3MszrlWZ3yrE4GaqSzkd25RFqUSIsSbpIJQg0SQbBODjYohKLRDjPWZcbXaIk+NdKeSPXI6S4t0+ElqsB0S3Ppp6qgafTrP7g4twDV+57WeuSjN/QbvfwTTz38xS9/6pFHf7m1/dZweOKuu24dDt96++0X/vrc7//6t0cGB5Mzy4qZmnimIa5uaA9cEm+3U4f69c9ccsX+0srHev3r19eOVkpXD1YPVhdas/mjg15veWE2Grri4L6rDh9YzMRsagWugXtLc41ifibsK8UDUTs2HXIvpSPFqG8xEYxa9WGzdjbkLqcjq/lEey63tjizr7owF/F6tDCxzIvZDIuJ4Hq5eLS3cnF36WMXdD99+cFrLhgcWas0StmEz+YwKL0WjQtDdaBIwqLwyGNc0iiHvIdJG+PxKBKAIRbQ5XyGSsLTyoUaGYCIeahUQKzxSHvPo0ztYtHHucxx1tgO/tQui1K8lAm3FvL5kNOJKe06hUrK1sGAWSfHtDIE4kuFND57gs/ca1YJ4k7dctpXOdPLMxOyJRza2bB9JmSbDdpmg7acxxi1IA6VEJMwzQoujggDRijh0Ga9xpzPRBybjdnRmB2N2tTEmBTinJJTDzrMKo1arJCyQBFdypsSMkYlnDGlmGpQ8EyIyGFQus2o06zDNLAKlMrEfLmIC8l4GkiEqeVmLWTWQmZUYVKDmEqGqWQfdo23dWJ48u3j75za3jqt19ap42+9cuKt599+88njb/3u5Rf/7b57brj24/l+X9vcUBYHgtwmJ7uPl93Hy+zjpfbzUvsFqf2C5KYguSlIbwgzG8JMX5Tri3I9YXZNmB2IM+tiYmfpjE6McIse77HeZY1BEFtjBDq0QJt+dihsuMciKt65vbBn+8pdtUl/jeSvTwZqk//dp6824V+d8NVOZ+Ke6pi3OulbnSKMDXRo4S450pvyN/aGW+PxFjnV4kQWecWW4ZLrq6id9O3bjy00tMWK5vJrKz+688bO+uy3vnPjzd+48YknHx8OT2xvvXPvPT997bXnX375qaee/u1w+OJnP7eZmpauDgyLXWUwz7z6k+WjR6tH1pufuvhYvzB/bW/tkuXSNZ2VLx47dFG9XAy6DzarG7VlMwyuFFKD6uLHLj5USoYdWuVsxN9ZmK3P5gYrC1mfsxB0rU5nilFfrZCM2Qw+vWo25K4VkkQOMRN0ldORgt8RsehCJk3aZVmIB1rF7GB59mhv5VC9dPm+xmeuOPTJyw9/9ML1zVopG8BxDeizaoK4wayWiZiT1L0jjPEdAGOCPLkTAOgKKRfgUgDGlAJgoVIBIuYphRy1hA8KmEzSnsndI1PjO+iUvUzqKGtsB29sh1EBLGcjrYV8xm/H9ZDTpFII6WoFz6CR6lEJrOACfBKTvodO3onK2AGrqhhzLmX8CylvMebMeLCgCc56jRkPlnVj037LbNCWdWM+ndws55gVXCvMJxqCojZ1xoPNhGylmDPvN2c8WBzXBE2wRydzqEV2FWBWCR1mlRaVKEEuJGODAAVgjgqZe+T8SVhI08g5JrXMjintGGpAIVgukYp4EgFLLmarQcCAyEwahUmjMCJyYtSZEfkwdYlw6QP794Zbx4fbrw1PPPPWq488/5cf//pXn/36VxoXXIrnaozpdd7CEfn8YVluUxDvsWJr7MSZB6fUOpAaCNJ9QWqNn+nxMz3+6ZSiz0+s8eI9drzHjnVZse67FiX6TILkgJEYsKIDdrjPDq2xgj1moMvwd+i+Ns3bonqalPfjbZL9DbK/MRVoTH3gp78+6atP+uuT3tqErzbhq034T19OeWtTrtqksz7uqo266rsT61TP6q5gdcK7MBFZ5K0djVQHAV9S+oVvbYSnOQstbLGFf/sHN/zx6V989vNXf+vbX/nZ3XcMhydff+3lW3/0r2++9sLrrz773F/+4y/PPvKfv78jmQGnl6CZiny6Cn/s07VyOfSVz113xcaBWiw7Z7Nf261dUpn9zOHewaXZDG5uFbPrlXnB1Gjag++rlQ82q9cc2V+MBgIW/QVrzfpcvrNUXF9d6pVLy9lUMRqYi3hTTnPWYyv4HeV0pJyOhM1ar04ZteqjVn3IpLErpQ5EvpKJXtJvXtipHqjNH9tofuzI4JpDa1cf6lx9qHO0XxlUZhdS/umoMxd0xF0mo0rMp45S9o4wpnYKuBTCJVjOl3JpbNJeAXUCErDkXDokYMEiDihkCdlkJm2MRt5DJ+8RMiYYu0dgLi3lti7nYsu5WNJvN6NyRMpFFQJUKUSVQgjkCgUUOn0vZfIjIva4Rs4J2tDZuLtciCxmgzMRZ8pjitt1UasmbtNm3abZIF7wWWNm1I3KLAqBFQJ8eijpMCRwfQBTRq2amSC+nAoUw86UE/MbYFwltkKAFQJMSsCokapggUxEFwsokIimlrO1CrZWwRYyRmXcKVTOtxlgr92Im3VaBAalgELCV4ICLSzWq6R6lZR4w6dSzMVUMpP6wzwvEf1FH+jS9onjw603hqf+tvXOfx5/46EXnvnhg/de941vtNaPGmsXqpb2y+Y2RLOboplNUXYTSBEWnWUgOJ31rfFTA8HZdofEGueMS0zCpXNEYv0PLvnatA90ydMke5tkP6HNf4OvPklAtB356+O+xrivPknM7nPWx531UWdjd7hPcq/u8lbG/EvkYIl76MrsStcXLSi/85NLXAnSYtvY2Ax+6euXP/mXBz/2iYvuve/OO3962+uvv/rO268//dQfh8N3/uN3Dzzy8F3PPfvo26//vt0OxbLC3KKs1NB290carew1lx365NFj7ez0WibVDHuu7a9eXJk5slwsR/3VTOzjFx1ozxfmE8FWabqcTfSW5lqlaa9RU5lON0qFzXr5gl77QLNWzqWTbkch6InbsbTLknZZiLc2BY2oA5G7NVAAU6ec5pzXnvXYFhPBtcWZ/auL+1cXLh3Urzm0duX+zhX7m9cc7l5zuHtss36oOd+aT5US3rgbM6ulMi5ZQB8Xc8lsxgSHQ5KJWLCcL+czAMYUyGMYIIkOFMEAW8QiAyySmEsFeFQmbYw0voNH2csa2yFjkVx6ZcprS/rtIafRbUbVIF8N8mE5VyFli4U0AY/EZo4xaHt4tL2wkOYwKFIB61zSW0x4cgFb3GmIWjVhszpm1WTdpmLIMRd2FjyWhF3nUkttsJDY7fXpIbdGHsCUaZcx57UkHYawWe3Rgg5EgqvETrUU18pgCVsiogt5JBlAVcvZZrXYrpfiBpmcMynnkRAJB1NJrHrEqFUiCplEyIVlgEoB6JQSAyIzIDKdUqIBhcRbcHAD8qFdOtsn8W4T7PZw6+Sp4fbbw+1XhiefHZ76w8m3fv3cn3/w0K8+8483V45dH6ntV891JKV12dIBeHafPN0XZNbF6Q1hekOYWj8T9A14qQEvvc5PrvOS67zEgBvvc2Jr7NgaK9pjxtZYceL15n1mYp1xmgErOmBHBhxCp3Nd8raoHwTF16L4WqT/GW9zytuc8jQmPY1Jf3PC35zw1Sc9jUl3g0S8eMbR3OPtjDlWdzrLe0IrNN8s68pPLy/VndNL2Lduv1jtGGkf9lX63p/8/Ku33P6VL371U7984N5HH/3166/9fbh9crh9/O47f/CrX/zkr8/85v5/++5rL/3HF79w1BfhBdM8f4aXLmnX9y/0WuWPXXDh5mJ5kMs0Y56P91eu26wdXpo+WC5O+/ALO9VrL9y3lAz2l2abs5n1yuKNH7tyJurPBd391fLhtfZFG4PDa936/Fwu4E04rWGztuB3zIbcsyF3we9wayAbLHGhCmL3diUTXclEZ4Ku+Zh/vTx3sLly6Wb7o4f7V+7vHFuvXbW/9fEj3U9cuPaJC9eOtOcrhXDab3IYFGopR8qliLlkGnkPgzFO7NVCQracz9DKhS4MdRs1KhGXNbWHSdoj4dHkEg6XNTUxeh5rag9naq+AOgEDbJNKbtFANp3SY9MbEBnRLysW0HmsKRZtjE7eQyfvYpDOl3AnDSrAZ0fjXlPcawrjWp9Z5cVgvwEOGVUph2Eu6FiO+8oJ/1LCFzGrcZXYIGEbJGyTnGeFABcqC5kQvwH26hRujZzYC3ahMo8WdBkUUj5VyCOLeSRIwjSoACcG+cywzwz/P9LuMjrKc90fP2f/2l3aArFxd3d3d5dM3IW4TGZiJLhDSykVnFIKtHgLhVKKFinu7k5wQkgIySTP/8Ww2T1bzjl7/bO+616TJ3n7Wdc81218IoxDgDDxMA4ZxaMTOXQijYgjoOEsGpbDwApZBDGHJOaQRGxi/OIznZRjkPP+U0vxxUQD/70sxX/6AKAr9ub+wOtr/d3nnj7Ye+3S2kOHZ69cV9k+2VBSx8yroeU1MDLDZF81Nn5BYLAR74/iAlHMn/vmvij6nSV3GO6qh/03SA2wOCRvFOqNwF0RxDtL/1Ca/lVSLDUgS03yv4u5OslcnfQnVyMsVcMsVcOMlcMNVQnaykRN1QhN1TBN9YeayqGake9rCj60lUANIfD8FZGMAnlxlWH1r+PU3qTyZl1Z1HLl3t6vl0w5ff7gsZOHjh45BAAD925dv3f72rIlX837asq8L8ZdPLP75OFtu3asNNnxJg9K5YB6snlt4yomT2htrqqqCKXVBjzjijK+aCpf9/nEyZWF48oKIgWZ5enecXVllZn+xpLc2ty0cFHu/BmT22rLA2Zte7hmTKSuqaqiqaoiWlEWKS1KNeusEm6W3VCe7ivw2nxaWbwouVVir0bq08oybfoCry1oUAYNyqqsYHN54fiGqpmjGma01k2OlE0MF09rHPlJa+UX48ITwoXVOe5Mp8am4okYGAIiAZLwPjj5w7glGglJx8FpWJiIToxfGcaamn4jAAAgAElEQVSn4GAJQ0HD38fBk8gEOBqRlDj8PXjyRxjwCGjiUHjyR1QcjE5AUHEwPoMg4VKFLBKTiiHhoChYAijxg6SP/jLigyHwlA/wyOFcKkIhIOskDK2YruQSpUysgoVXcYhGPtUp56YZ5AUu48iAvTLNHdRLDXwqDwtmwBM46BQJGalmEfQ8ippF0LCJcUXxaDkkFYdMxYDJGBCNAOHR0Eo+2SRjmaUMo5im4ZFlDCyPiGQR4CwihkXGMgg4EhbJYeC5TJyQRRCxiRIuWcIlSzlkKYesk3KMCv7/X0uxtxmId8l73zzs7bnV13Ot69mpjts7715ff2DfzCWLS9rGGsrDgoJqRmYNJVRDTI9QQlFSahMh2IgPNGHjTXN/4z9wQrjDcHcY7qqH/LkieaNQbxTqjYK9UagrgnA1IJ1hhKMebquFWmsglmrwv00NyFILttSl/A8x1ybHY6pJMlcnWKuHW6qGmapGGKsTtdUJmpoETc1wTe1H6ooPNOV/1RcPs5VADamQlRvH+dJ4NVHnpt+nZ1SyAsXs6lb3uRs7duxf3/nq4aUr5w/+sf9hx/11q1auX7N8zqyJMyc3ThxTOf/Lccf++PXMyR1lNXaTj+DMZuh95LK69HHjmqoKC7xqdW3I116Q+nVb5bIpLXOaaysCjoa8UJpJMaqsYHJDVXm6L99jrSvIbKsuGxOussolTVVlbfXVFfm5Ffm5beH6r2dOb60sdSlFXo10ZMhTlubNsOpsUp5XI023aFONKpuUZ5VwU42qgF7hUopSjaoCv6syO7WtsmhytHJqY8XkhpKp4eLp0eKvx9dPaxwZKQ7m+nRuvVDJJ1OxIHDSXxHQEQhEIhELoRIRFDSEhAQJqHijTGBTSyVMMg6aCE0cigIPxyCTUfBEMPhjDCIJh0oBJw1NHvE+Fpkc/wxOGhp3xSShGEQkBQvFwhJhCUOTP/4vPDKBhAOxqUgBCxffzMchIdg4qIiCltJxOjbFKmL7VOJMs6bYZSkLujLMGruMJ6VgWMgUDhoso2I1bLKGTdZxqQY+3SRkmoRMPY+mYhIlZDSPACchksioFCYRJuOQzHK2SyN0qLg2GdOl5OuFNAkVxyUg2AQMh4xjEwlMIo5Nx3EYWB4dK2Di45zkPKpSQFeLmFrJf/odbzB+XFF//MUpBgz0AwP9wEAv0BsD+gaBnv6B5wOxR8DgY6D/QV/Xhc57O26cW75r66TFC0rHTXTUNStLo8KCKDczQs+IUkNRUmoTLtiMizf3fM0YfyPG34h5Z8nTgPh7OWqA/QkS1NcI8TXC3FHkO0v2Otg7TvHO3j+mFmyrh9rC4H+OtR70Ln9ylWirGWGuGW6qSTDUJOlqEtV1I9R1I1S1H2trPtKWD7VWJFsKQcYQdP22GTYPI9Ia/GZ9szEEz6yU5Fbrr3UcfNh5+Vnn/UNHDuzfu2/zzxs3rl+zaO7n7U2VbU3FP639urLUv+77hYcP/vrF/GaRFmTLoCtdhLJwhtdvKshI82q1uRZNe1GoKcf5aaRoYlV+uk5m4JB1HNLE+oqvJrSlmTUupShSkttQnFOWmSamkvKC3qaqstLszIK01KbqqtXfLP7uy8/SzBoth5pm1owMeUaGPJk2fbpFGzQofVpZfLWrTcpzKUV6Hl1MQmu4DLOEn2U3RIsyJodHTmscOaOx5NOWsq/H13/SWj6qIrMgaPAYRFopQ8DAErEpKHgiEpmER4OIWAgBnoyDJnKIaK2IY1GK5RwaDQtDQ0YgQcMQ0BFIWAIMNgKDAWEwIBh4WHLCX+GQ4ShYQtLw94a+NwSaOBQNGUHGQFhkNJeCZRFRFDSEAE8k4yFUIpRFQXDpaB4NzaEg2UQ4Ew8VUdAKFtEsYDqkPI9C6FdLMg2qHJs+w6wJ6OUWMVtBx8tpOB2XahIyDXy6Rcy2y3hOhcAh55uETDkNx0GDydARyKShOMhwFgGm4dM8OnG6RRUyy/x6kV8rtoiZCjpBQETxCFgeGc8jkdhEPJuCYVCQLDKSTUHx6FgRmxi3JOdRVcL/bN3DADDYDwz2xTkNAv0xoL8f6HsD9HX2v+wHemNAzwDQNQh0AkAnALwAeu90P9j39OpPFw8v3rF5ynff1s76PKt9ij08XpcTYWZEqWmN5FAzPtiM87dg/S1oXws23iv3NKI8jSh3FOmKIJwNUGcD1BWBuCIQdxTqjkLdjWBPE8TTBPE0wrwRpKcB6WlAuurhzjqYoxYan1/6l7HWgu1hmL0B8i/zz64sdUm2mhGW2hHm2kR9bYKuLklTn6CuG6GuG2YMj9BVfOiphxvzkiwZiJ93zDJYiI1todrRFrk7sXass3Z04OXAte6BjifP7+/as33jjz/t+33vj2tXLZ4/e+FXUx1mfmNd+qK546M1xUuXfL5w6Th/nlDpwlrSuJNmNdndWofZUBDwh/Sy9tL0co96dHGgtTBU4NA6pRwNAz+tqXpKtDJoUMhpuBy3pSTkKUkLSukUh1bdUFZalpuT5fOWF+St+mbxqgVf5bktJiHLr5MX+ux1eenFAWeqUeVWia0SroHPUDFJCjohvuCVmPwxEwVlICFKBjHHoWstzZoaLp4ZLZnVXDqpJntKOK+9IqM0ZPYYRDoZU8jEkfFgOGQ4FDocDU/EIpMx4BFo0HA2ARW3pODS46eFYaAJSFgCAjoCDP4YhUpGYVJQqGQQ6KMRI96DpHwEBw9LHPb/0JAROHgSBQ1hEpBcEoZLwnCIaBYRQcZDyEQInQxnUpE8BkbAwIoYOBEDp2STTBK2Ty0J6uQ+ldijEPoVooBGmmZUxRf4ulUiq4TjVAhcSqFNynXI+W6VyKeVejUSm5SroONZyBR8ykeYpA8JsAQBGWWSsINmRZZdm26W+7VCt5xn5FNlVBwPj+DhMXwijkMgMPFYBhFOJUJpBAidCGVREHwmVsYjK4U0OZ+iEtH/U0vx0tQ/+NZSXz/Q1w/0dvW/iAG9g0DPINDV3/98oP9ZX8+j3ufXe+4d6by2/e7p9Wf2L/l9yyerVzZ9+WXBhBne4jpuXgMzJ0rLaCSmNeGDzVh/C9bfgvU2YjxNGG8T+p2lOCdXBOaKwNxRuDsK9zXC3iaK8EaQvgaUN4z01CNctTBnDdRRDbHXQBy10Hhsf04dxBGG2Bv+p9EWBtvrwdZ6kK0OZKtLttcm2GpGmGsTjbXJcUua+uGa8DBzJFFf+VGgCaXNHmHLQv28e7baiG9qz/LncwobNPWj/d9v+vTFm+uDQGfvm65Lly7t2bXvyIGjE8dMmDZx3MK5n9RWZeXnWrIyjGNG1X3x2aRFS6atXDfL5OZorKyxE6M5OakKAbco1V+V6S0PWSbV5ZV4NVPqS+uyA5H8DBkZ01iUXZbmyXNbZFScTS7I9zmbK0balTKzVBIeWVJVkJfhduaHUlcsmDd32sR8nzNk1GZYdXkuW11eeknQ5VKK3Cqxgc/QcWkKOoGFBDHgySwkCJ/4IRMFx6UMp8GTHXJudZZndGX2pLq8qQ35Fan6phLfqLK08gyb3yTSiShsIhwN/gia+Fdw0l8RKR+iISNQKcPQoOFsElonFVg1cjmPycCjCMgUAjIFh0qBQ4anJH4AgyUikCl4PBwMHv7++0OSE/5KwIBx8CQ2BRNvLjPxMAYOysJC2TgYGwcjo5MpuGQGAcqhwAUMrIxDUPOoWiHVIGJ61MJMizbLpknVyd1ynlPKc8n4Ab28wGstCToz7AavTu7TK7w6uVMltiuEbo00aFAE9HKHnK9iEtnIJELSBzREEgcHVTHxTgUvzazMsCh8GoFNwrCKmVo2UUREcrAwDhbBwaEZWCQVA6fhoVQ8mIxNoeBAdCKUR0NLOESFgKoU0jSi/3A9XhzTu3ekGNAfA/oGgb7+we7YQHcs9rK//3ms72nszaP+3oeDrx/0P7rYe+f48yt775/+5drBNcd/W7B93aT13zXOm5M3ZaqzrkWcX0dJr8WkhtHBRkygCZM2huIdhXc0IOLXB9rqYd5GTHAU3hdFvYs/8vd4w0hfPfLt+vE6hKcW7qmFu+vg7yBZ66Dmeqi5Hmqqh5rrIa4IzBWBuBvAzgawuwHsCINcYZAjDIo/iX921qfY61Oc9SnO+hRrdYK1KslcnWSqSdLXJunqEnT1w3T1H9lbEq3h4c46cGo90ZgJ/+3gAokOs+DbCaF8VSBH+vm8pgdPTz3rvAoAXY8f3D1/6sLJw+eXLVwz/4tv53z6ZXtb69ixjflF/tq63KK8QKS6ZO7safdvXZk5ZYJJq5r32ezxLa3ludmRkXklac6KTEdVtqvQb5ozvrmxJLck4JFTiTkOy9SWSK7HTgQlWGXCDLulriC3IivdJBaErKZIaVGazewz6Pdt2XTtxNEMh1XLY49MD4QsxjyvoyYvU8tjKmgkv1bpkPLlFJySRuBjYFTQcBERJSITmGgEFQESklE+rbg6xz2qMqu1Mr3Qp0oz81vL08bU5OZ5tE4lR0xCUWAJ0I+HJL0/JOH9IaCP/gs64gNk8sdkDEzIpCnEfKVEwKQQMNAkNCQRkvBhwtAh4MSPUHAQBg3DY+BwSFLCsA+Shv0VB0/ikDECOk7CIoqZBAEZxSXA+USEiIIUUZAsTAoHlyIgwWUMtJpLMgjIOi5ZyyVYxEy7lOnTiHIcmpKArdBrTDXIbBKWRy0OmtQ5bktB0J3rc/iMaq2IJ2ZQZEyyUcLzaGU+rdQiZivpWAkBKsKBpUSYjoV3Sll+tcCn4rsUHKec7VCw1SyCnImT0jEiKkZExYgYeAmLKOWQ+XQMhwJnEMBUbDIdD+KQYCIGRsYhyLlEvfg/qUuDANAPDPYBg31/7zfEF+b1Dgx0A7GuwdiLwb5ng72PBl4/jPV0DHbfB17eGXx8+c3dU6+uH3p+Yde9Iz9e2L30yNbZ65dGlnxZOGmSLdwiLokyc6OU9CghEMUEWoi+FpynCeduRLsjKE8U7WvCBptx8YaEP4L+M6RABOWrR8bjrUP4a99yctfBnXUwex3MVg+z1cMsYZi5AWoOw8wNUFfkbRvQ3QCOxxUGucKgf/jV+TdL9upkW3WyrRpkrgEZa5MNdYn68HB9+GNT+CNreLi5IsFUDDZkILYfXWz0sHYcWFNY6S6t8tZHM0+d23n61K47t849vHPn9pU7m1b/Nmf6ojHN08eNnjamffy48W0unz4j2xYNF0WriqaMbjm+b3/n3adVeeVjG9paa8ItlRW1hZlVub50u6os01WS5iwMOGvyMk1igZhC9Bu0rZVlmQ4rNnG4kkUvCQWaykpmjx+T5bSZxIJISWFJKGASCzYt//bWmdNj6uucakWqxRiyGFPNBp9epWBStGy6RyVzyYVOmSCoU+g5NCYsiY+Dc3FoGgJKRYCYGLCUjgmYxTUF3qaKtCynzKmiV2c7R1VkloXs6Wa5ic+QUVBUyDB0wl9gH/0XbMR7iIQPkaBhZDSCx6TyWHQhl8VlUCh4NB4BgiV9DPr4PUjChyhoChoOwSCgGDgYBU0hIMEMPIJPw0pYRDmLqOZR9UKaTkBVsbByOkpORwlwICkZrmZiDTySSUAxC6kWEc0qpjvlbJeC49cKs2yqIp+p0GvMsCg8aqFTIfDq5KlWfZrd6DPrzQqJlM3kkAhyDsMoE/j0qoBJ6VGKTAKKnonTMdAGFtYhogZU3FQN36NkW8VUk4BiFFLUXJKSTZCxcBIGRsTASVgEKZck51NELCyPhmSRoDRcCgMHYhOhAhpKwsIp/2Zp4P+YQWCgH4j1A7F+YLAfiA0AfYPAm4HB3sHBHiDWBfS/AOKQujv6X93tf3kn9uIm0HkLeHIl9uBs/72TsTvHXt/Y//z81vsn1xzZ9tm29WO+XVQ67RNvy0R99WhJYTMnM0p1V6PcdUhvPfbdHvX4dG0cjy+K8kUR7+KPIrxhhDeMfJt6uKce7ql/20Z3hGH2MMwehlkbYJYIxBKBWRsgrndzU/+d078E5gqDHDUp9poUew3YUgs21aUY65MMDSMMDcNUFX+xhofbqpONRSBvKXXF5mkiNWbxd9OrGzJmzG5atHTqnn0bThzb+cOKRXeuXTu898jyRWu+mLGwvXHylImfTJsyfdZnU0OZtpJyf2mRt7m+YGRu6rYf1+/7dcfZQyeK0rKmjx47uq46MjIvP2i1KFj5fkvApNRwGXlel4JJM0uERUHf/BlTPx3T5tYojSJ+UdA3uraqvaYyy2mT0sg+vSZclO83aBtHFu/8ccPc6dNyPE6LTBw/n0jLY7o1ch2HYeCx1AySRchON2nMAhYdkkCFJHCwCCGZIKYRKPBEAuhDq4JRleeuLfRkOWVGET7boWgqDUUKQxXpzgyzxq3km0UMCQ3JRINIiEQcOAEFHo6HQ2hELIWAZVCIQg6Dx6SSMTAUOAGZ/DEs6WMkJBmaPAKcOAwFTiChoSwiikPGcEhIMQ0nomK0fIpfL/LrRQYeQUqGSslQEQGiZmKtYrpdyozvnHXK2T6NwKPieVQ8v1aYbpbnOrX5bn22XZ1mVno1Eq9e5jMqPXqlVSXTCLkiBo1DIii4TIOU79UpUy3qVL3Cq+Z7ZGy3lOGWMoJqXoZBnKYTuuRMI5+oZePVbJxOQNXwyEouUc7GS9lEOZesEFBVIrqMRxSxsPHSRMeDmEQIj4IQ0tHxTSJDBgdj/0GA/n6grx/oiw2+iQ28jsVexWKvBvo6B948G+x9MviqI9Z1t//5rTdPb/Q+uvbm4eXue+e6bp/svHGk++aRvrvHBu4d6bu5v/v6zo6zGy4cXLxzy9TvV9Z/OT9/0ix/dIKpYrQsM0xNC5NC9cTUOkKgBuOrQbqq4a5qaOCtJUT8TSnee/A1wrwRZHwyytOAfNdDdzbEA3U0wB0RqC0CtUXB8dEdhXqj0H/m5P3T83cP3Q1gZy3IUQty1EKsdRBzPcgUTjZGEkyR4bqaofZIkjsM91bhykcbJn9Z4QhKxkysmTS94fiZ7SdO73j85PLxozuOHNx18/LlHVt2fDLp8/Gt05rqx0wZPy3SUD92fFNOobOyNlQ+0j0qmjexvXpye2T98mVzP5219MsvSzLTm8pLmyoKtUIqnwyXMwkMJMQoFAaNRo9GY5WJU82GT0aPmjW2vSQUSLeZi1P9RUFfnteV63EqmDQlix4pKcz1ODPslg3fLl0x9+viUEBCI9vkEptcouEy0qwGu1Ro4LGEOISEiHbKBA4pX0xAMuDJAiLGqhD5jEoRFUOGDnOqeXVFgbIse1m61a6gBvT8cIFvTHVBy8is6ixfoddc4DN6tQIlm8AnIaloEAo8HJGcgIQkE7EoEg4tYNOFHAYJDcXCEskoMA6aGD+lMWHoX5I//n9YSEL8+C4qIolLgLMwKWo2Lt0qy7YrTQKSAJfMxyYJ8WAdh+BScNxKrlVMNwupLgUnZJR61fx3nFINkviqvAybMmRSBUxKr0Hh1EiMMoFawJGwGAI6ScKkqgUsu0LoM8jTTIqQUZqmE6Zq+AEVN00nzDRK0nRCp4wRt6Th4A0iuk5AVfPJSi5RziUr+VSViK6RMJVCipRL4NGQTCIkbolLhgtoKI2AYpAwhgwCff9RBoA3MaA3NtDd398Ve/Mi1vt04PXj/q6O/s57sWd33jy+/vrB5e47517dOvPy1qnHlw92XNjfcf73Z5f2vb51ePD+ceDe0djdg/0PDjy7uvXSsRUHdn2xedPE71ZEPp9XMumzUNNkU904VWmrIDfMSK8ihqpwoVp0KIxObUAFIgh/FOZrhHiawO5msLs5xd0Mdkfh7igynneNCkcE6mqEuxrfjVBXIzj+wf23lvo/yPE1wv7heTyuuhRnfYqzDmwLgy1hsLkhxRxJMkdHuFpBjoZkdx3cU4kbPTtz9PTCDZsX7vvj50VLP/tt1/qbd07u3vPTrRunTx3ff/Py5W++WjxtzPRRDWMnj52+4KuF0Ujt2PGRhuaCmobUqip7TqZidGvB7BmjJrTWz/tsxuRRLSOz00fVVdSV5viMCqOEzcEjlWxGRWZOWXpWQ0lxvt8TLi5Y+OmMWeNGV+Vm1RXm1eTnKNmMypzMSGmRW6tya1WVOZlBsyE6svj3nzf9vHJFbUGugISXUElqDlNCJWi4jDSTLmTUWoRsDZPs18gK3NaAVqZikkRknEsrLwq5QzatgoXXCyn5AUNdkb+9OifHpfLreJWZ9jHVBWNrClvLcmuy/blunVPJkTNxAjKKgYNioAnQhGGghI/j95Fx6GQug0JCQ8koMJuAomFhPCqOjALDEoaCPn4PmfgRAZZARSTREAkCEpyLTdZw8DkOVbHP4FYwZWSICJ8sxKf8O0txTm4l163ketX8gE6UapL6tFK3VmJTCk1SrlrAkrGpQgaZTyPyyHgRnajl0W0KfkAnCRmlGQZxmk4Qt5RhEIe0ApecaRaSTQKKWUwzihl6IU0joKh4JAWPohLQ1GKGVspSiulSPpnHwDDJcAYByiLBeRSUkI7ViBg6CWvIwGDvwOCb/+MYv1pmAHgVi72MvXnR1/O4v/thf9f93ic3Xz+82nP/0qvbZ7uunXx+6cjT8wcfn/uj48L+O2f33Dm9s+P876+uHxq8dwJ4cBLoOAk8PdP34NDTa9tvnd149uj3+3Yv2Lxpxg+r275YWDT9i7S2ybaqZmlhDTOzkphWhUurecvpT5ZS3M1J7mawpxHhaUS5osh4nFGYMwpzRiHuJtjfAnE3QdzNYPffStm/ZONv+nt78L/9NQx2N4DjPm0RqDUKtjam2KLJ3laovT7FUQ2zF6NmfVM1fmZ5d+8dAOjavvOnI8d237l7/v6DS9evnux61nFk755FX8yLVkYayiMzJ32yZMHC9vZo66jyukhGVoHG56fn50o8TlZrNO/LT8ZOamtYseDLwjRfuCwvYNO2VBWFS3L8Rt2o6ur2qkhdXklNfl5h0NdeWzWjvbU8K11AwusEXDmTphfyCoO+cHHByIxQ0GwoSvXHya2Y+/WPy76d3tbi1qqkNLKAiGOioGwM3KdR5LlseU5zyKAqcFvrc9OLvDaziCWjE4wSTkHQ2VCaE7KqOLgUo5jWXpc/s626Ns/j1/Gy7cpwvr+tIndMdUE4P+hQsJVMDI8AFZBRfCqGhoWhIYmQpOEsKpFGxDLIeDYFFz8fnENCMnBQGZcmZpG5FCwVDcJBhhPAw+jIRA4uRcPBK+lIi4iS51SVhyw5VoldRNQxUHIKTM8lOuVsj4rnlLMdMpZXzQ8ZpUG9OGSUhoxSv1boVnLj/+DTCfU8ipZPU/NoSg5FzCDxKTg2CcvAozhENJeMktLweiHNq+aHjOJ0vTCk5QdU3JBWkK4XpWr4LjnTJqHZpUynkqMX0rR8iopHUnAIMg5JwaMohTS1mCEXUiU8UtwSkwjjUJBCOlbCIugkLL2UPWRwsGdwoPf/OALAKwB4NTj4cqD/Wf/rx/3dD/o778Ve3H5198Kr22df3jj1/NKRZ2f/eHRyb8fR3XeObr97Zs+NkzuuHd12++T2Zxf299w8ErtzInbnBPDkIvDw9Jt7x7ruHHp2c/+di9vPHd1weN/SrZunbdjQ9u23VbM+z2ibaK1tkZc2sPPD1Iw6bCiMDkQQ/ijE1wj2NP3JUhTtbkS5okhHI9zRCLdHYfZGiKsF7mqBepqhnhaItxnibQZ5myH+Jkh8hvefOfmb4PH8gyhPBOSJQFwRmDMKs0dhtkaIrQlkbwQ5IinOOrCjAu4sxP2wdfr8pWM7Hl4AgJ6tv/60fcfmzs4Ht2+fv3/n8vVLZ/b8+svoaHNtSfW0MVO/W/ztd98smTNnWnNrSU1DakWNLS9fmJXJriwz1VV5Pv+k9ac13/yyfkVzbWlu0KHkU6sKM8ZGa+uLCr+eOqO9umlkel51Xl6225Hnc/uNOq9egxrxMReP4RGwfqPOoZJ79ZriUMCtVcUh5fs9bTXV334x59Ox7ZlOm0UqktLIDCRETMHrOIx0s7485C1L9YwMuqsyAvkus03KNYk5Rgkn1aqNluVV5QYkNKSciRlVkztrTF1zWYZLwbKKqTkOVX2eb0x1Xn2ez61k63hEBQuvEzKMcp6UQ6XiEGhIIotKZFIIdAKKTcHJeXQJm8LAQQmwBA4JqeTTjHKeikthoEG45A/I0GECAtgspBp4BJuYkmkSlng1RU55UMWw8HEGLt4iosXbDEG9ONUgCRmlaSZZtl0dP40ox6EJ6sVvq5NWIKWgpHSMjEmQs0hxSywiio6D88hYLhklpmC1fIpXzU8zSTKN4pCWHy9KmUZJqobvlDGsYmrckpZPiZ9TKWPhJCyCjEOS8ylKIU3KJwvZeC4dzSTD4zPIYjZBzqcYZBy9lD0EGHgFDPT8X0egCwA6gdiLwf4nA68f9r+6G3txu//pzZc3T3deP/kiDun47/cP77z7x683D/xy4/j2S4d/Ob9/0+U/ttw7uevZhT86Lx9+dfkI8PAy0HFxoOPcwOMLsccXuu+fenTlwI0zv14//9P50ysO7f9665bJy5fXz/oie8wUR3ScJruaHOeU2oAIRGB/EwXxRVG+t/ve33KyNcJsjRB3K8LdCvO2Qr2tUF8LOBBPM/SdpT9pgXgikEAz4p85+RphngjIFQW5IhD7O0uNEHsjyBUFucNweynMXUjaf3rl1p3Ljhza/uTh7bVrVv62fcvFiydvXjt7+fyxrmcdxw/sa6iozPSFPpv86crFSz+dNmn61LbsXGt6lrK+0V1YLMrJZjdGXKu/n/btomlXzx980XFt3fKF4bLcVIfOb9WMjdZObm5eMHP2ghlfja5p9uh0eiFPzWWpuaxR1RUendqpVuiFPJNEmG63yJk0l0aZ5bLn+z2VOZkNJYWTmhqXzvk8UlpkEPE9WpVVJuZgEXIGWc2kpho0NVmp4byMijRfid+Z6zD6tNKgWeXWSV1aSUjZLvIAACAASURBVHl2oLkiz2eQGsWM2oLgzLba1oosq5gqo8DcSnZ5mq29Mqcu11vo1YeMYp9OGLKq0h16s1LAIWNw8BQmEcei4ukEFI+ONylFahGTjExGJH6ASv5QzCS4dVKLnMfGgpDD/4JPeo+DSTIJSHoezszFe+S0HLOwwC5NVTNNXIxDSnfIWB4VL9UgybQqcxyabLs606os8pnKQvbKDFdp0JppVfo0Aq+a79MJxSSElI5RsElqHlXJp0lZFD4NzyFjhDQCn4qR0LA6AdWnEWRYZNlmabpemG2W5Vjk2WZZSCtwyhhmIdkqptvlrH/Xx4tfmcGhoZhkOJuKjM/VqkR0o5yrl7KHAP0vgP6XQKwTiHX9r+Obngd9r+8PvH44+PpBrOtu75Pr3fcuvrx5+v6Z/fdO/H7r8Pbr+365smvTlR0br+3YeHnnxhPb153YteHcvp+vHN525+Sex+f+eHH5aNfV47G7FwfuXRp4cBl4eBV4ch14dhN4fgt4eePl3UNPbu+6e3nLxZOr/vh93pbNk1euaVy4omL2opwxn9nK2vlpdRhvFcRbA/bWg31hWEYLMdRICERxgSZsYBTB14Z3NCPMDSnuUUjPKLhvFMw3CuZvhQRbIaktoNQWiCcC+tsSJFhcTqAZEWhGhEahU1tRwRZkHFVcmicC+bulRkjckr0RYm8EeZvgvgZUoJpYEJVv2DZnzYZ5M6eOWffDio0/rbt86dy+PdtOHtvX+fQuMNhzcOf2muIik1w9obV915Zfxrc3LV/2VX6hMzNHHW31j5sQ/H7VqA0/TpsxvfLnDQs3rfvm8L6tty6f3LF59WdT23MCdpdeOXvSpAWz5ozMLJ7YNNZvNqe7bC692mfWT21vkTCpQZvJoVV6TTqvSWeQChVcpkOr9FsMWV5nRV7W6LralsqKgoBXTCXJ6BS7QiqhEgREDB+L1LLpRV57S2l+VUYg22bIc5pKgs722tKybG9ewFKe45ve1jCxsbIo1R4dmf3VpFEt5dkOGYuHSZRT4XYZLceprM/3Vmc6IoXB6hxvhkPrNymDdp1dJ5dwqQImmUPFM/AoNgmtFrDsWolZxpMy8CREEir5QwYaZJJyTBImE51MgXwoJEKUdKSBj7fyiTYhwa+g5VpE2SaBT8kIaPmpBolXzfdrhXkuXb5bHxdVk+2NFIaiRWllIbtPI9Cy8Uo6Ws3GWSUsu5LnUIusCr5GxJRzKVIOVc6jK/k0MZOg4pCdakHIKPWquW4p3SNjpOtFQTXPI2PaBGQDF69lYzUsnJqNU7IJciZOTEcLqUg+FS2gYYRMnIiF59IwLBqaQUEyKG+XEcXXjMu4FAmbNKS/q6P/5cP+ro5Y16PYq4cDrx4PdD8a7H4y2PP4n8c3nXf7uu70v7zz5sWt14+vvbx74fm1E08uHblzbPfNwzuu7tt6efemi9t/uvDr+ovbfrzw24aTOzac3P3j+X1brh757e6pvY8uHHp+9XjXtdOx+1di968MdlwbfHQDeHIHeH4PeHEfeHkPeHGl79nZVw+PPby55/LZjUcPLtu1c86WbdPW/ty25IeqGfPTRs001U6UlbSyssL4QBXCMxIWqMGkRYihRoIvgnVFUa5mtKcN4x6F9oxC+lrh/lZYsAWW2gIJNUNCzRBvw3+zFIcUbEH+G0sgTyTFFU1xRkF/swSzN0KcUYi/BW0oScxvFXyxvHbfkVWXrxy6f+va9XMXD/y+58b1y+vXrLx07mhv54PB10/PHztoUSk8JvOU9tHH9u9dsWTeyu++LC/3tbTlfPZl9biJaZ/PGTl3bmTN6k9OH9t2/OD2Q79vvX3l1LF9v108uT9clieg4tUC3thIY7oj6FCbpExmmtNamBZId9m+/XqORsgN2kxeky7NaQ3aTBImVSviaYTcdJctL+gdG62f3jZqfKShJC0oJBNYaISCSZNQCTo+S04l6jiM+MtSllWf77LUZqdGirImNVW11RVHyrIbRmbNaI9Maakry/TVFabNHFU/uroo16m1iCgOGcOv4wUNgiy7vCLNGi0MhPP9hX5TplOX7ja69EoZlybm0CRcuoBOYBKQXDJKwaMYxCydkEFGJsMT/ooFD5My8Ao2iYVJ4eDABgFZy8arGCgZGSIjJuuYCKeI4JVRXFKKR8n2aQTx16Fcp7bIZ8p364v95sbi9ObSzLilNJPMLmVaRDSrlGES0s1SllnG1YuYUjaJT8VwKVg+DSuk44R0rIZHdmn46WZpqlHoUzJcUkpAxX0LiYVV0hBSMlRCgonJMDEVJaaihFSkgILgUVB8KppPx/AYGCYVFd9kRSPBmSQEh4rmM3BCFkHIwAvouCEv71/uun/tVcfV7o4bPY+uv3506/XjG/3P7vU/v/PP4+vH114/vtbTceXl3QvPrp96eOHI7ZP7bh7dc2nv1gt7tpzdvvH0L2tPbl57avPq05vXnf5l7emdm87+/vPFA9uuH91578wfjy8de3H9dNeN8/0Prsc6bgw8vDn45Dbw9D7wogN4+Qh42QH0PgRe3we6bvY+O/f0/uE713ZcOrfxzKnVBw8t3r1vzuZtk374sXHB8rIZXwVbJuormwWhEmxGBSG9hhSsxburMa46tKcJ528nelrjlpD+VvifLMF8EXAc0jtLwRbk/2DJFf3Xlmx1kPQWqr0Is/q3qb/u/ubbb2Z/8/Xcjht3D+7bf/3apYXzPr959Ux/98P7N8/evnSaQ8T6TKbPp075/pvFNy+dmTg2MuvTlpa2vPmLWz7/omru/PCC+aOOHfn55rXjTx9ev3X5dG/nw2cPru3+dcOKxXMaq4sj5SVmuRz2cbJNpVPyuTIuI37Bc1NNuVklLcwIWtQyOY9p0yqUAjaPSuBS8F6LvjQnvT1cM71t1JSW5nijj46ACkl4GZ1kEvOUdLKEhDMLWBlmbb7LUpHmaynNa68qHl1XMqGpfHS4tGFk1pj6staqojyfNc9nbSrNbS3PKwvZAzpBUC/MtMlSjXy/jlMaMNbneurzfMVBS6ZTF7RrbWqplEPlUrByHl3BZ3DIGCoaxCMi1FyKUcKmokHgYe+nfPT/yMhkNhHBwkJkDKxbK7DLWWYh2SQgueQMv4brVzHdMqpLQnPJmfEOnlPOznFoiv3mkoClMsPVVJIRzg+Wpzlyndp370tuNc8opBhEVJ2IJmfjOSQEDQOioEE0LIRHQYsYOCWbYBBRfRpehlWaaRIG1CyPjOkQUY1snIoCF+FTuOgEDiqRhUpgY0EcHJhLhPLJcB4FxSUjORQki4KgkeBkApyMh5FwUDIeRiMhOVQsj47n0nAcKnbI48snn1w59fTq6efXz3bePP/y1oWXty70Prj2L9N56+zzG6efXD7+4Nyhm8d/v3xw+7k9W07v3HTi1/XHfll7+OdVB39cefDHlYd++v7YxjVHf159bs+W8/u2Xjm049aJvR3nDz+7erLz5vlXdy71P7rZ/+jmwJO7wLP7QGcH0PUI6HoCdD8BXj8DXj8GXnfEum73PLvyouPUw9sH797Yc/n8pvOn1544+u3hPxbs2fPZpk1jly2r/XJuXvsEU22ruKCGFizD+iuw3lqcJ4x1RtC+FqynFe1rRftbkMEWeGoLLL0J9mdLfy5K/5ulJGdjir0RZGt8ZwnmakCmN9GchbiT19f9uHnunRtnr546d2Lf0Z1bt129dHbunE/On/6j79X9s0d3XTpxQEDFe02GUbW1C2Z/du74waWLZs/7asKUKZXTPqmaO69p/YbPfv1lyYWze8+e3P/80d0XHff6up5ePXes89HNH39YPHl0w+RRUQ4Rm+HymOXK4sz0cHkxl4KnYREmpUTMouJhKSImhUXESDl0n9WgFLC9Fr1dp6wvKxodrWssGzkhGomOLLYrZVIa2SDkGYSc+LoHNhIqp+AyLbqqjECkIGtMVcmEcFlbTcGUUdVT2+rGRcvHRyqbKwqKU92FAWdNTqilLL8i3e1Wcu1SulfDcqtodhmpwK0qSzWXBEwhs8ym4JqkHLWQIWKS8LAkHhUn59GFdBwHD+OTkAoWXs2j0rAw8LD3E/46BJUyjIqCMHBQGZPg0gjTbOqgUZJpV1Wk22uz3YUebcggDGh5fi3frxXaJAybhJFhURR4DMV+c1WmuzrLU+w3h4xSp5wdXwlhlzIdCrZZTDOKaVohVcLAMHAQEiKRiEiioEEiBk7CwkloaBEVauQT0y2SIrcq3yH3yBj/YImNTGAiR9AQCQxUEgsH4hAgbCKcTYTHr+sk42FEHJSAAceXxlMIcCYJxaZg3lq6dez3Oyf23Tt14MGZg4/OH3l84eiTi8deXj/zL/PgzMG7J/ffOLL74r5fT+3YeHTruoM/rzmwcdXeDSt/X79i99rvdq1Ztnvtd7+vX7H/p9V/bFp9cd9vlw/suH7097unDz68ePzFjXMv717pfnC9/+nd/qd3Y8/vD8YhdT8Bep4Cvc8Hu58BPc+B1y+A109irx68eXGj++nlVw/PPLl96P613TfP/XLl1PpLR1ed2v/NgW1fbv95yurv6+fOy2mfYCqt56RVEn2VOE8N1lWH9rUQfC24v1lCpjbD05vgoWa4Pwr785tSsAWZ2opKbUX9e0tJ/2gpCnNGYf5GTHoTrX6K5Xns+M07B4HBnsHOvnuX7hzet+/KxVNzZk3++cflsZ77Z45u37J2mZCOc+pU4ZEly+bNvXz6xJkT+/bu3rBmzRfffTd169ZFZ89uf/TwwpNH1+/dvPryyZO+7pevXz4DBnvPHtvbHi37dHJLtLqQioGKGLTmmqrizPR0j10l5FjUMioGruCzDHKRy6gRMshEBFgr4du0iqLMVKdBXZaX2VxbURDwt1ZVRkqL/EadRSpKt5lDFr2YgtdzmSICRk7BeZTi0oCrvaJ4SqR6dHVRfVGorS5/fGPZ1La6KS110dK8sozgyHRf0KAcGXIXeExWMd3IJ7qUdJ+WGdCz85yKPKcq1SDS8YhcPISFhbCJCC4ZhUoZRkFDWAQ4Ew/jERFyFlHLp6i4FDoODkn4MGHoX+DJH5GQIDoWwqOg1TxqpsuYalFm2lUj06zVWa4inyF+lGSeS5dlU8XBBHSiLJsqx6EpDVpLApYsm8ql4Bh4JC0bHz9S3C5n2eUMi4ypF9OlTCwTD6WgkqkYMAMPEzFwYiZWREHySSA9F59ukZR4NUVuVVDN9cpZdiEl/h1PQoKIiVARCcpAJTHRyUxsChObwsBBGDgIHQ+h4sEkHJSAheDQICwqhYABx0sTg4IWMIl8BmHI2Z2bLuzafGnv1mv7f7txaOftw7vvHPu94+SBB6cO/PN4dd+2i7//cnr7T0c2r96/Yfnutd/uXP3tjlVLd6xauv2Hb377fsm275duX7Vs57oVv/+06sCmtZcP7Lp2aPfN4/senDvy5MqpF7cvvHpw/fWjW2+e3+t7cT/2smOg+xHQ8wR48wx48xzo6wR6u4G+HiDWC8R6gP4u4M0zoPsh0HVv4MWN3ofnn984+PDCrvunf711bOOlfatO7Vx8aNes37aMWf5d5ZRPPNUtkqx6WihMSWum+ZtJvhaCrwXrb0EHm9GpzchQE/LPlt5VpP/VkrMxyf7WEuStpQjC04D0VGJnLSs9fmn9k2fnt21at3HFhs47Lzpu3752+cysGWNnfzrm9Yubpw5vnTOtnU1E2DWKlpqqrevXAa9fvXh4Axh8fu3qH3fuHOl+daP39T0AeAXEXgP9A/3db4ABABgY6Ot6Crx5PmFUzahIcVGWO+nDIQ69ojAjWJKdVlmYE3SYTUqJz2rQSQUcMi5gN/GoBDoOSUSARUyKVsLPC/mKMlMzfc4Mh72hpLi2IDdkNTlV8jyvqyTk0wvYIgJGSScbeQyLkJ1jN46rKZtQV17gNZek2etLUltr8qePDk9va2guL4yfYumQC4r8jpFBV8go9ag4LiXdraIFjaxijzrXIfeqOFIqjJg8FJX4HgmawMTD8LAkPCwJCx6GAX3MQIOUHLJRzNAJGXQCCpI0fPjQ96CJHxGQYCoGysAjeBS0UyOxq4RurSjLoS70mwo8umy7MsMiq0h3FvlMHhXPJKC4ldz4EodCr7HYb851agM6kU3CMPBIRj7ZIWN5tQKHgmlVMPRiqpSJZRFgdCyYSYDzqBgOCcGjIMRUlJKDccjp6RZRnl2SbRGn6QTx3oNdSDHyCDoOTschaLkEIRnBJ8JYOBANlUhGJlFQyVQsiEaAxOsSHgPG/a0u0ckoJhUjYBIFTOKQ/eu+PbT+uyObvj+5efXpbevP//bjuR0/Xdq56cKuTf80bj79y/pjP687sG7lrh+W/rZ80a/LFvzy3aKtyxdvXbHkl+WLf1m++JeV32xbtWzH+u/3bFxzYPO6qwf33Diy787JQw/Pn3h27dzLu1d6Ht58/fRO38t7/V33Y68eDLx+CPQ+BvqfAv3PgNjLWG/3YN8bINYPDPQBsTdAXzfQ8wLofgJ0PQSe3Oq7e77nxolXlw89P7vnweGtN/avPrdv/om9n+3+bdKq1fWfzs1ommocOU6aP0YQbCL5mwn+Zpy/Bft3S01If/RfF6X/1JK7HiUJfLBuz6TNu7/au3/D/h3b9m/e/cevB54/fHj5wvH5X02fNL7++oX9v/y4ZEp7vU7ICJoNJZnpl04cf9P5rOf5AwDoBICnfW/uAkDnYOzFYP+rvp5uIAb0dvUBb+KLH/uAwVd7d6zLSbPkplksGr5NKynKDGQH3DatIjvgLs/Pygl6vBa9RsyzaRV8GlHIIONhKRQ0jIqB54V8hRlBt0mbbrdV5+VW52UXBn0+vSbNairLCAaMGj4WKSHhtCyKic9M1Strs0NVGX6ngleZ6x7TUDRlVPVX00fPmzF+1tiWqS2R+sKcHIclUpTdVl5Ym+PLc6vdKoZNSgwaWVVp5tKAPsMs1XJxVMgwxIi/4FI+pmMh8VvZseBhqOQPachkKQOv5VOUHDKDiAYnjRj63n+N+PB9JCSZgoUzCUguBa3gUVVciopL0QmoDhU/w6bMdmoybMraHF9p0OpV8w08kkPG8muFaSZZodcYT45D49cKzUKqkU92ytlBo8QqpZmkVDWfKKKhGDgIHQvmUJAiFp5HQbGJUBEFqRMSvRpO0MDLMPIyTcK4JZ+C7ZLQbWKqVUy1SRg2GTO+R51DgFAQI/DQ4UR4AhULYpBgVCKCTIATcVACFkLCw6gkJJOKYdNxHCqWQ8UO2bps7vblC3atWrJ3zbcHflxx+KfVhzetObJxzb8cD/24Zt+673euXPbrskWblszftGT+pqULNi9btOW7xZuXL968fPGWFUu2xi39vHb/lg1XD+29eeTA3VNHHl489fT6hZf3rnU/vv362b2+Vx29rzr6eh7Fep8O9j0HYp3AwEtgsLunu7On51Xfm+6BNz2Db7oHX3cOvHo62Plw4Pn9gce3+h9cjd2/FLt3off6qedn9j84+suVfcvO7p17ZOfnu7dN27Ch9eslxW3TnWXt8owGZnqElh6hhaKU9CgpPUpIjxLSo7hgFBloRMbP60ttRodaMKEWTForOq0VHWpBpTYjg02IQCPcH4X5IlBvA8gTTfJEEzzRJFc0Jd4c9zTAvGGksQiSFeGfuLl2/4nVR4/99svG9Y2VDZtXb7x28ezZ0/vX/DB/xtSmvTvXzJ09Zsb4hpyAJWDT5gZce7dtAga6dmxbAwBPX/Vcf/78Qk/XbWCgExjsBQb7gQEAiAEDr/uB2CAQewMM9vy26YexLeVjGkd+MaPNouK5DLJ0l6U8N7OtvvrrmVMrCrLdJm3KR+8LGWQBnQQa/gFo+AckNJSGRzIpOKNK4rUZgjZTWWZaXWFeuLgg3WZ2qqSFAXe2y2rkszloCAsJUjNINjE3oJWlm9Q+rbg82zmhaeTM0fVfTW2fN2P819PGfjautSIr6FaJS1NdjcWZjcXpdbne0lRDZaZ1bG1WXY6zOtNR6NU7lRwuHoJJGooFD6NhYcjkj/EIEBkFjn+RE1GxUjqOT0KyiChw4kcfDBny4V+GwJI+pGKgXApaxMBLWAQBGUWCjkAMf4+GSDBJmFl2bb7HVJMTKAnaXUq+jke0Sdl+vSjdqigJWHKd2kKvscBjSDWIzEKyjoOzSWhBvdAoJOkEZAULyyfDaRgQDQPmkFFiFlHGI3PJSB4JpuHjHQqGR01PNXDy7JJUDS+g4njlLLeU4ZLQnTKGS8Fyqbg2GVPDI/KJMDJ8OA40FA/9mIYBsckIBglGJcIoBCgZD6EQoHRyvJVHYBCRDCJyyNqFX25Y9PVPS+dvXrbol5XfbPv+u20/LP915bKtK5dtW7li2w8rd6z6YceaVbvWrN65dvXaeXPXzJ+7dsGCdQvnr1u4cP2iBRsWL9yweOHGpYs2Lf9m88pvt3y/bOuq5bt+XHNk+y/nDuy5evjArRNH7l84/ezWle6O271PH/R1Punregr0dwOx7oGB7sGB3oHB3oHB3kHgzcDbvB4Y7BkY7BkcfPV2aqu/c7Dn8eCrRwOd9/qe3Hj94PKr2+c7b5zpun6s4+SW+8fWXzuw8sT2hTt/nLn2u1GL51d/+UXx6PGelvG26FhzzWht2ShFcZMoP8rPjbLSwrj0COZdMqJvb76IH8Yfv+ciWA8JNcAym1DZLaj0KDS9MSUtmhiKJKQ2JAbDSam10FAVLnUkrW6s5+TVrfuO/nzu0pHJU8aVjSzZv293x/1Lly7u27V9VWtT8eyZLXNmtk5oqxAwkXIBoWpksLIsdfXqOd8sm3rz3h+POk98v3rmti2Lr537/e61Ywd2bnpw83Ls1Uugrx+IDQCxfiDW9/mUcTt/WjVvxtim8uyigFHLJ1VkhZorykfX1U5paa4vLSbCoXgomIJB4uEQjVwc8DrwGDgKCaHSCBIxz2bW5AQ9I7NDLTVlZTlpRSGvW6dId5hyvFYZncBApfCJCBkVq+fR3CpB0CCryPCEC1Pbagqmt1bPmdD45cTWac019fmhXJch06Yp9Fky7aqAQVwctDSXZYwPF01tLqvOdlbnuAqCRouCRcOAEElD8YhkFhXPZVCIGAQKlISFghh4FJeC55IwLAIcMmxI4gdDRvxlSPJfh2CS/0pHJ3GJYB4JImVi49eqy5k4i4wdsqoKAtbSdE9Zlr+2MKMw1WmUMpVsks8gLc9yNxSFshzKbKcq264MmUReFdujZAV1/CyrLKDlm4VUOQ0jJKNYWCgRlkxCghhEJI+OFbHwci5RzcebxASvhpHrFFaGdJkmYVDFcoooFh7BwiOY+AQ9B6tioNRMtIqFVjDQEhpSQIKy8SkMTDIFPYKCHkHDJjKJEA4Fzqe/nXQSs4hsEpJFRAz5ZvbMb+d8uvyr2d/P+2rVgrlrFs1fu3jBqvnzV82fv3rBwjULF61bvGT9km82fLN0wzdLf5g3/4d581fNXxD/05qFi9YuWrR20aIfv12y8bulm1d+t+X75VtXLd/909qjO7ae/+P3GyeP3D534tHVSy/u3Xr9pKOv80nsVWdfdyfQ/3og9nog1jsw+CY22D/wditHXz/wuh/oHgBex4BXA8Cr2GAnMNAJDHQOvn4a63nU39XR++x2z8ObL+9ffnH7wsubp5+c2fX4xK93Dm28uHvloZ/nbvt+6prFo5bNb5g7p/zLL0pnf1k0c07e1M9zJs7OGPdZ2ujZvuZPTU2faiMzVHVTZFUTROVj+aXtrOJRjOJRjMIWSl4jMbsBlx3B5kRxeU2E/GZibiM2vwlV2IIuaceUjcVXjaXUjOPWjlU2TfSs2jTr2r1jx0/v3ffHzlB6YOan086dP3785G+3bx9+1HHmkxmNRw5s2rN9VWNtjsssdNvEAZ/S65bURzKaWnPqmkLrfp4z9dOqhQvali4Yd/zQpp/Wzp8yoWnDmmWPO+70d3cDAwNAf+zXDes2fv/d0i9mtlYVBAzCaEl6ntdRHAzW5uXVFxSk2218ColNxGOhIDoeY9apykryNWoZGgMbljAUT0CZzercNE91YXZ7uKq5emR1fmaqVW9XiUxSLp+I0AsZXr1MxSEr6FivRhQ0yNLMyqKAuaU8+/9j7T6j2jyzfYEzM2cSN3oRqPfeURfqBQlJIIkq0bvBHfeWxOk9Tpy4xI7j3ruxscH0YlxopvdebMCAMR2h+wEnM2fmrnPPXeew/ktLvB/4pJ/2y36fZz8fZyR/uCnhk60pH2ckb44LjgmUhap4CWbV8nHi8SZlmkW/LSn8023J25JC0qP1ETqhny8aC3YDe65GgtyJGBiZgIZDvAFuzmCAOx4OIaGhaJAXyHWFj6OD5woH5786ODo4eK10wINWi+hwnZhqUnDMSm6wShCsEoT6+0Ua5Imh+vSo4LWRwZtTolOizFoJW8zAG6TcxNCA9TGmBLMqSi8KU3KC5cxQuW+onBEioRoF5GAp059NWj7+kAL3Rni7wrxcUWAPChZMx0N8CRAOESikgrQCVKSWkR4mTtDxI5Usk4CoZ2MCfDEaJlpGhYmIIBkNIaHBxVSYgALh4EF0tBcZ7kaAOBMgjmS4Cw0LYJHAHDKcQ4azSQhfAoyCBlHQIIejX3366zdfnvju65M/fHvqx+/P/PTT2UOHTh08eOrgwdM//nTmp0Pnfj5y/pejFw4fu3D42MUjv146evzS0eOXj534g9PxaydO3Dp16u7Zs/cvnsu6dD776qWiu7cq87ObnpQMNjcMt7dM9HZNDw8uTozapyfsM2+X5qbsC7O2xdkl25xtac72x/fwgn1+wT63YJ/5R3WyL5emSfvs+NLMqO3t8NzEwMxo39tXXZMD7VP9TWNNZWMNBS+rszvKb9Xkniu6/cu9S19eO/fRmd92njq5/fdT206cyThxbsvx85uPn9987OL6Y5fTD19O/fli8qELSQfPxf5wNua7+weYZgAAIABJREFU01HfnrJ8fDjow0P6fQc1u75V7vxGsfMbxa5vlbu/U23/SrbnW/mHP6o+O6r99vfAn89Zjl1KPn5p85W7Xz6vzXxamfu4vOD8hdMWS3hm5p2Rkb7ensq8vAvNjUX1tXlHD31U+eR+hEmmV7HlfmQ+B2MJU2Rsizn668f7Pk45dfHLlA36bXvCfjm248iJfdt3x33+zc5zl369fuuizT4/OTnxdnLiRWXF1599vDdjw7o4a2SgekdafEZiXHyQYWOUdefa5JTwkFhToJTNwEF9sDAfD+eVWqV4945Na9fGwRE+zs7vc3zJG5Ki92xK25+xfn/G+rWRoVFBWr2EqxNztEJmjNE/PSpYJ2JJaZggMcufQxZTUNYA0YZo47ak8O3JEfvWx25LCk8J06aEaS1av+XzW8PU/OXEm5S71lp2p1nSo/XBag6XCsOCXaDea5AgdwwcSMTBUXAfkJcbwG0N2NMZ5u0C83IGu63E+Kwmw5yYGE823ptHAsnZGLOSG2tSxgerk8K0yeH6OLN/uFYarPIL00giDcr4EP2mBOuGuPBgtUjOIgX4+Ubr5anhARujjLEGiVnCMIqoFgU7UsU1+ZHUdKRZ7OvPJkmoWAEZRUeB4AAnkNtqiJcTHuZFRAIoKAAD48klAtRcuMWftjbEb0OwPFkniJTRzUKCkU/Qc7EqJkpKgYrJUBEFKqLAeUSILw5EQnhiQM5I7zUEiDMV6cYhgv3oSCETxaPBfQkQGsZn+QGUw7GvP1u29Nv33/x+8LtTBw+e/vHHMz/9dOann84e+vn8L4f/mdCyosvHTlz59berx09ePX7i2onfrp04cefMmXvnzz+4dCn76qXcG1fLsjJrSwrbqp5M9Ha9GeydHX25OPnaPjtpX5iyL8zaF2fti3NLtrkl29ySfX7Z0qLd9uemd5t93mafW7LP2Zam7bZpu23aPv/WPjdhnx6zvR1eGH81+7p/drh39lXneHvlePPjV/UFPRUP6ouvlj84mXPrp8yrX184te/82X0XLu6/dPWDyzcPXMv85Mb9T248+PTSvQ8vZu67mPnBhbt7z9/Zc+7OznO3d5+9vePs7R2nb2b8fn3zb1c3/HZ148lrG0/d2HLm1tazt3dcyNx9LXv/3aIDOU+/Kq059KzhZGXjlbaegobmkvsPrpcU5+/fu2/fnr15j3Jnp8YvnP8xIkJ89/avp05+9fVnGXeunfjiw4x4SyCHjmZQEImxwQc+zjh+4uvPvt525MRnuz9O3v9V4raPIjbtt27eH/vl4Q/P3Dx58MTB2vb6ybmZkfGxZxXPP9i3PyUhfm1czIfbt25LS06PjAgSCWMNug/Wp3+xfeun2zOUHF8BjeRLxGBhPr5krFTIViv85BIemYB0XPHXpMiQPZvS9m5OP7Bjc4xJZzX4B8r4VoMqOTwwzqxNCjOEaSRGCdsoYcvoWAkVbdH6ReklSSH+e9KjD2xJSgxWBys4ayN0yxUpUMzQ8t/9O2GU+qaGa7Ylm9dHB1j0QhkbQ0S4QQAroQBHONgdhwaR8AgsAuTlttJ5hQPAZQURAeRSUFIWViemROiE8SHKpHD/pHD/pDBtcnjAWqtheftwjFEVppEEyXhaIVPNo5kVfgmhhlSLMdRfrGCTVVxqmEoYF6TanhieaFIZRTQtBx/EJ5v9qIE8ooqJCuCR5QycHxUjoKAZOCga6ArxcIR4rUH6uOChHnS0N4fgI6aBtTx0hJqeFCTYECJN1QtjFMwIMSVcRA32IwfyiP4cLBvjxcL6sHFAJhZIQngigc4g9xUAx7/hwU40lDuPDJWysBIOTsBA+hIgFBSAgYPQsWCHX7/96tdvvzn+3bcnvv/utx++/+2HH04ePHju8OFzhw+fP3zswpFfLx07efnX368cP/Vnrp44fe23U9dPnr7+++83Tp26cepU5oULD65cfnTjet6tm8X3Mp/n5bQ8f9LXUDs3PDQ/Nmx/O26fe2tfmLPb5u22ebttbtmSfWlxaWnRZl/8Y67y8oDlhSW7zfZuu9Sc3TZrt82+65LPv7XPji9NjS9OjixODNvGh9501U10VA23lPfU5DeW332Sez7/7rEHN3+6e/27zFvfZd37ITvnUH7B0ZLHJ8qfnSyvPPW48kxZxenip6fyy37NKTqclX8wM+eHuznfZhcdelh48GHhwYeF3z8qOVRQ/ktpxYnHVacqG67XNN+q77jd0pvZ9er+4Fje8Jvy0cma2fm+3t7G4qK8F5VV2zdv27dz75PSsrnpiYL8q+vWmRrqcp88vvPJB+sqyx90NVUYlMIdm1IjQnSWUP3hw9/euHFuY0bSZ1/tSd8WdejcR+kHwtM+jNz9/aZd32799Minnx/9tryxesZuH59feF5Td+Djz9elrY+KsARqAuLCwsNVqnCFfF142IFNG4598dnhLz41ySXL446DlFIhkwLxcvF2XS3k0NUyIQ4O1Eh429ISv9i345evP00IDQrVyOVsiknplxiqD/UXh2ulJoXA4MfU8qhSGiaATwvwY2gEtDCNaFtK5N4NCRadVMkhBasEUYEKq15mUvD0Yl+diKlgEzUCWqxZnmb13xCjTbGoTWoWkwAEe60AeqyA+DhhEN40EpJKRMBALj5uKwhwgJRDMSj4oVpheIDAahAlhqnXx5gyksK3JkdsSQzblhKZHmWKDw6IMfrHmbXRQWqjnK/kUGS+RKOcb9FIg8QcBZOo9CWZJGyrRrwtLjQ1WGMW+8ppCDEeJCNBA1i4QCFFRsfySUguAc4jIZl4GB7qifRxwYDdEQAnAsydQwRLmAg1F60X4sKU1BgtK1XPj1f7WiXkcDHRIqFGyBihEkaQmPrOEgHCxENJSB8E0AXg8p7bKgc0aA0Z7sIhAsVMpJSF9aMj2QQIHe3NwoNZeLDDie+/++f89sMPv/3ww9lffjn3y9Fzvxy9cOTXi0d/W+Z0+dffb546f/PU+VunL9w6feH2mYt3zl64e+7i3fPns69dy7t1qygzszTr/tNHOXVlpT11tcNdbbY3r5emxu1zb+22Gbtt3r40b7ct85i3L83/sVf3HzPK/xBlX7LblpYWl+zz9qVFu23+3SyxxTn7wpR9dto+O2mffmufGpt52TEz2DLW82Kgubyl4tHzwutFWacf3jn6MPPIo6xjBbknyopPPX96rqbman3DjcbmO20dD9vac1rbsltaHza33m9qudfUcq+xObOu4WZdw826hhsNTbda2+919WQPDBUMDpcNDFcMjdS8GqsanayamKp+O1s7Pd88N9dtt71uaawuzc+vq3xx7NCRD3btmxh6aZsb/+XnD7/6asP1qz+dPPHZs7K7L3vr37zq/PaTfZEhgVHhweHmoEsXz3Z1tt57cHtyeux54+PzD3/L+G59wt7o9Z9v2PDp5n0/fXYm60bv9Jv+yckZu31ibnHbzn0bN2Ts3raHgMKFBOh4WGykWrUzIT4tNGR9RPjasBABHhso8YsJ0lt0GgmLzibj4AA3DBjApRIkHEagQnRgx+aTh767fPLoxvjI8AClkksL08rigwMSQnTJ4YEGCcePhBAS4SyUDx8P5RFhAjLCIGElh+vXxwTHGFU6EVNMxxjl3BijKj5YExEgMUhYCjZRL/ZNjtCkRii2JOg2JwVGmUQCBhzusxLo8R7Yew0K5kElwphUFBUHYZNR/hKWWSM2qgVWvSRMyw/T8mPN8k3xIfs2xn+UkfxRRvLudXHpUaZIgzLSoEwKMySHB0YEyAL8fEVktIpFDuAz/DlUOYOgYBL1AnqInJcWGpAQqAiWsCQkOBPsyoK6KihIox9DRMOy8TBfLMSXAKNjIXioJxbiQUJ5Y0CuVKQXnwSVMRAqFjKAjzFLyVYVPU5Fj5QQw/i4ED42zI8ULqWHShhBIpqQBBXSUEIGjk/HMUkoDMLbx3ONh+PfYF7v40Cr6WgPHhnsR0cKaQguCcbCg9kECJsAcTh/5Mj5I0eWC9G5w4fP/XL07M9Hzh8+duHIiQtHTlw6dvLyr6evHD9z9cTZqyfO3j539c75a3fOX7t78WrmpWv3Ll+/d/n6/SvX8u5kFt2/X5ad/TQvr6q4uKWycqitbXJowD41aZ+dsi/MvqtIS/P2xbml+Rm7bXG5KP37dPKlf57WsrRoty3ZlxbfzRJ7J2revjBrn5+1z0/Zp0ftb17OjnS97qnrqiurKc8qzb2Sm3U6595vuVm/FeWeKi8+X/X0Sv2L280Nd9uaHzQ3ZDU1PmxtedTRnt/TXdTfVzo0WP5y6MnQUNngYOngYPHQUMnw8OPx8edTU1WzM00Tk+0Tb7omp9qnZlvn5lvnF9oWF3uWFobsS5P3bl3Lvn3nSUHx7UtXfz98ZH78tX3+9e+/ffrL4R0bN5juZ/72oiLbbp943d/28NZVtVioV6vjI6O3bNq8dUvGiZO/PczJru9oftpZve/Ip+s/3bbn5y92fv/5sVtXOt5MtI6OXcjMaujsGx6fDguP0qh1+3fsD5CppSyOjEKN12u/371jX2pSUpA+WOqnoJOVTGqSOXBTXGSAkMNAQ4GO78M9nXFgLyTANTYk8Mv9O08e+u73n79fH2ux6NUh/pL06NB10SHbUqJ3r0uw6hUqFlHOwLFQPjSoh4CMYKC8lRxSfLAmLdK4PiY4Plij5lEMElasSR0VqNAK6cvnyZqV/A1xxoxE/Y61gZuT9NFmPwkXjUc4Q71XwXwc0XAPJhW5vHNOxqeGGqRRZnWIzi9CJ7QaRHFmVXpU0LYUywebEz/Znv75rg070+LWWk1WvSJcK40O9F8+PMokF6rZFBWTpGQQl6P2JWu5FIOQYVH5RSiFRj9fKRnFgHjQQC4CLETNIsrZZC4FTcdCaBgwCeGNAblhwW4UlA8NBWBivVk4AAfrxcN5SmkggxBnUdJiFFSLCG9mo4JYCCMHY+QTDFyCPxsnpiLETKyETRKxSGwqFocE+3g5uzn9HeT6d4Tn3wkQRzrag0ME8shgARkmIMO4BDCXAHa4debMrTNnbp4+ffP06Ru/n1nOHzdyZ66fPH/j9ws3T128dfrSjdOXMi/eyLx8896lm/eu3Mq6cjvr2q0H1249uH678N7Dkuycp3kFFcVFtY8ft9e+GO3unhkd+WMdw9y7+UVLc/aFWdvctH1p0f4O0n9lyW7/42CNJZt9yWa3/Slqwb44b1+cs9um7Qtvlt4Ov3nV2d9aVV+ZV154szD7Yv7Ds0WPzpUVXKgov1pbebulPqujOae7LW+gp3Sgp3Swt3yo7/HL/vLhoScjQ89GXj4defl0eOjxq8GylwOlw0OPXw+XT7x+9maidma6b2p6YG62b2Gh12brtdt77fYhu33EvvT2+M/fFz7MKs7OOXvsaNaNy42VpUtzAxfOf/HToS0f7I/9/LO0hemeieHW1/1tV06fOHrwe4VIkhybmJKUGmwKq6yqTUxaezcnt296etC2cOT61QOHj9QMvKzufVnXPzK6aO98Nf5qYmbRbv/i82/MeuP+jB2Hv/5WyWJJSER/GuXzLRt/3Lc7I9oaLpdEqGRaDjPBqE8yBxqE3MSQoBCV1BcLJ4K8hFR8mE61Y13yVx/s+nL/zviQwFCNPEKn2Bhv2RgXvjnBsis9Pj0qONGsiQ1UanlUGR2rFdLJUHcxHZMWadyWErkzLWZbSmSMURWiFlr1Mn8+lQh2xfk4CciIMI1oc2LwR5ste9eZNsZqLAaugoemYT0xUCc4cA0BBeCx8FIBlcvA+LFw5gBRXLgmLkQdFSRJCFWttRrWRRvXx5i2JIbt3ZDwyfb0XenxG2LD4oMDrHpFpF4VHegfHegfqVeZJTwth6agExR0gtqXrGFTNZx3nIJEvgY+XUbDcJA+dKgHC+ktICD8RSwBA0/HQckoIA7igQA4ooEuFIQnhwhm4QB0uCsRuIoEXMXBuAdwsVYVM0ZBt/gRTSykngEP8EVpfTFKBkpKRQoIMAEF7cck8Jl4JgmDhvl4ujk6rnTwdvor1O2vaO8VJJgzA+PJJYGEVKiIDucRIQIiyOHWuQu3zl24ff7i7fMXb5+/fOfClTsXrlz7/cL1UxdvnL506+y1O+dvZF68de/S7fuX72Revp155c6D6/eybz3Iu5tTkPWo+EFeSU5eeW7hs6LS2vLnrS9qB9raxwYGZ0Zfz78Zfzfk9U8ASwv2pX+ebfR/mxv2r7XpzyvLnBbttkX74oJ9cc6+OLs0M2Gbfr04OTL35tXkq+7+9hcvnuaW5F5/VnLneemdyvI7Nc/u1ldlNb140Fqf09aY3ddZ1NdZ2N9V3N9VNNBdPNhTNNRbOtRb3N9VMNCTP9RXODxYMvqybHzk8cRo+cTrqsnx9onxjvGxlvHxhsk3DTPTLYsz3fb5wbnJwQe3L3fUV1eWFmTduHj17NHGyvzXQ9W//75/6/bAXbvCzp/7fOZNW+OL/KGu+gc3LxVlP9i5ZSuDRDPojJvWb+3s6j9+4vSHn3//xaGzN/Orml/OdbxeahmcbR6YftExUlBeX1bRODT8pquj96M9+/ZlbAnT+H++M0Mv4Bh47FCpKClIvyEi9OMN6dEaVbhSmmjUb42Lig/SBYn4m2Osu1MT06yhcjpZRCWI6MQNCVG///z9F/t2xIcExph0Fr0yWC1OjwrelhK9Kz1+S6J1ndWYFhGYEqqLN6oFZBQN6RMo421Nid6WGrM50ZpqNQXKeCI6jkOAY31cUF6OeJAb1seFR0LGB6sPbLHuSTduTTKsjVIbVQw6zgvmvQLqvYqI9sbA3Gk4MI+OETIwejknKSIgNdKQEqFLidCttRrWx5gykiy718Xt35T0UUbq9tSYzQmW1AhTdKB/qFoSrBSFaxRWndKilgTwqFIqWkRC8PFQLhYspeECRWwVi6xgEqUULA8HY0ABRB9XjMcahMdqChpExkDIGBAB6Y2FuiMAjiDXvwOdHBgoLwERJKUj/EggNtKdjXSXUqCBfHyChhsppZm5WB0DqabBpEQwF+1Fh7vzSXABBc2loKk4CBoCAANcgQAXsLcz0OU/YO5/w4FWs/DeMhbaX0DU8AhKFlpABPmRQA73r1y7f+Va1tXrWVdvPliuM1fv3L1wPfPijWU/D65mPrx2L/v6/eybWQ9vPsi+9SD3bk7B/bzih4Vlj0rK88qeFpY9K3pcVfakoaK6s6H5ZVfvm5ev5sYnFqam3s0fX1qw2xfevdr/B5bsNvvSot22uGRbtjRnn5+2z76xTY/PT46+He0f7GpoqCx+Upj5vPReRVlmVfm9F8/v11c9bHqR3Vqf29bwqLejoKezoK+zsK+7YKC7sL+ncLCnaKC3oK8rt687b7C3YGigYGSoeHS4dGy4bGzk2fh409jrltevG8bGat9M1E5PNS7Odi7N9dttY4NdDcsrcYtzbtU8ze5uLrPbuk6d2vPhAcuXXyYdP757fKSmq/Xxw9vnHufdy7p5ra6ycu/23TqtPiYqvrGprfxJ5f4D327d+9OBry9+8eO12zl1zd2zFfVDBY+bR94s1TV2PXyQ+7TsccGDe5HGgP2bUrYnWROM6h2J0QFc32CxcFt89O6k+M3RlvWWUJNYkGQybE+IidSqgkT89dawfekpZqkfGeKN8nLRy4Q/fPrB2aM//fjpB9tS48O0MqNCGBWo2pxg+WBz6q70+E0xIRuizBnx4dtSIqVMAhnm5S9gZCRH7UiLS7EYg9UiPhmF8nJEeTn6rPkbYNVfUF6OBLA7CwcN8KPtTDHvSNJvSzJsitNF6ARcKgQLdkECnQkoAB7pRcWCOFSUmEU0KLhxIZoUqz49KijVol9rNWxOCN27IeHA1rX7NyXtSo/dmRa3KT4iOSwoOtDfqlNadcpIvX+kXhXhLzFJOVouRURGMuBeZKi7gIDw59PVPBqfhCRDPXE+LkSwOwnigQY4g1xXIIBuyyu4MVAPLNQdDXRCAVYiPf9OgTjx8d4qFlrLw6t90XIaXEFHaJjoaDUnQkzTs3FqGkJBgYmIYA7amw7zXO5esElIKgaMhniCAE5AL0cowBEOWIHxWUlBuPIpEDWfoJdQ9X5kDQ/Px3sL8T4OuXfuLyfv7sPl5Gc+yr6ZlXPrQc7Nh49uZefezsm78yj/bm7+3dyC+4X5DwoKs4tKckvLC588K3lWUVZR+biy+kl1XeWL1vrm3vbOkYGhqbGJxelZ+9zcH+di/DcU/T9+/pzRN29fmrctvWup223z9rlp+8xb2/T47MTLkf7Wtoan1U8fVTzOqnxyv/pZ1ouKrPrq7Ka6nJaG3NbGR90d+Z2duT2ded3d+X3dBT09ef09+b29uT1d2d3dOX09j/r6c4cG8geHCoZfFr18WTw6WvNq9MXwSMXIaMXYeOXk27rZmdaFuT67fcK+9HZxatRum7x58deBzor2xkK7vXv/B2EbNiv27Q89f/5AW1NOR0vhrctHap7kVT4ufDs2XPPsmT5Al5q8dsfO3TdvZR49cf7CleJfjmb9fPTew9yGzIdVecUNOfnPikor72Y+uH3rRuWT4paa8q2plrhg+Wc7EtMtWrOEJ2cQtRz61oTIb3dv/XBjaoxBbdXKl2eFb02IjPCXRvhL44I0ZpkA4bYa5raGjoGti7MeP/j1mV9+2LcpzaT0C/GXpFqMezckfbF780cZadsSLZtjQ7cmRGQkWax6hZxNDtVI9m1K2bMhKcakUXAoZJgXYNVfIC7vg5z+DnVdQUV4C6kYGYukFVI3xQRkxAVsTzJuSQiKNkolHBwFBcBC3fEwLxLSh4wCMglwOY9mVAgiDcrkcH1GkiUt0pgUpkuPMu1Kj/0oI3XfxuTtqTG70hI2xITHm3XRgf7xZkNiSFC82RBlUIf6iyMCJMFynoSBZaC8mVigzJeoE7M1Ql9fLBTivgrstpIA82LgoESYD9jT0c15hbv7ah8vRxjIBQ11w0FcCRBnAngNHeoixPto2FizhBoiY5rENB2P6M/ChkqYBi5RQYH7EUACnA8X48NEepKh7iwclEOAs4hwCgaIBrlBvNaAPVfDAGtQwNV48Bo6yl1IhWp4eIOIohMQ1WwUF+3Ox3o6FN7PLsrKKcrKKX6QV/wgr/hBQfGDgoJ7uQX3cgsy8woy8wrv5Rfeyy+8V1hwv7Aou7Q4p6w0t7y88Mnz0oqq8uqapy9ePHvRVNPUWtfa3dL9snfwzcj4/Ntp+/ziH8Xkf27J9uffeTdXbGlumZN9acG+MGefm7bPvll4+/rNcHdfe21zbWn100c1zx++qMh+UZ3TUJPTUJfbWP+oqTGnoz2vveNRR2d+R2duZ1deV09ud29ed29ee2d2R9fDjq6Hnd0Pu3sf9fQ96u3P7e3PG3j1pP9lef/LspfDZSOvn0y8qZ6ebpmf7bXbx+1Lb6deD0yO9N2++vv0WGd/55P5maaduwI3bJZt3RZQ9vj3/EfHi/JOP7h98u61Ew1VpUvzE/b56atXLqQkJwaHmhOTEzq6B55WdBSXtlTXDoyO24sf11bXtecWlR49cfzazUsVVSW93S+aagvK8i4nWWWf70nYnmISU1ASOkEvZG2Ojfj1q48PfrhrS5zlk4x1W+IsWh5jQ1TotsSoaL0qgM9Mt5iDlSIxgySgESKNAZ/syvj1uy8+3711+WTLrclRH2WkfbF784Gt6XvT43amRG2JC1trDdq1LiExzJAWFfzBlrU70+NjzVp/AYOJAYOc/g53X4X1caEivHkkpIJDMSoEMUbVlrjA7YlB25PMG6INFp1YwSUtN5FxUAAFDVleA+4vYJqUfqFqSZxZuzXZmhZpjDGqogIViaEBG2JDtqVE70yL254Sm2YNjgnSxARpUsLN66LCU8LNsUZtuFYaGaQI04iUPLKIgVEJaUEqoVkjlrDJVAwY5uWIALrQ8HAODUfDwxFgr1Ur/8PRaYW7+2qwtyMK4oqDOhOhThSIIx8LEJOAGjbaLKFa1FyLmhsi8w0S0t/NDUd60yDuVIg7FeJOBLvigc6+WAgbD2PjYVS0NwbkCvdaA/dag/Reg/ZehQWuosBduESgwhel5mAVTLiEDGIjXQUYN4eSh/ml2QWl2QWl2UVlOcVl2SVl2SXFWYXFWYXFWcXFWcVF94uK7hcV3S8pvF9SnFNekldeVvD0SXHF87Lq6mcvXlTU1VbWtzd1drV2D3QPjg6NTI2/XZxZsNve3ZgtPy/6M//Vfd3Sv7cgbP+sccm+sLxmb9E+u2ifXbLN2m0L9vk5+8yUfebN0tT49Gjfq97m7taKmsr8F1WPaqtza1/k1tc+qq/PbWh4VN+U09yW29KR29Ke19qZ19aV396dt5zm9uzm9gctHQ9bOrNaOh62dj1o7XrQ2pndNVDU2Z/fNZjXO1QwOFIyOlH5ZqppZrpn+u3g5Ouh+amJge72548LF6Zevh1rmxit/viT8F37tLv26AqLjl4490FW5qHLZ78599vX1U+zR1+2T44NtLbWNDZWvah//u0Pn1+7ffXYbyfPXrxy/urV5s72lr62yqaKczdP38i6kF10/WHexZLymwUF5xrqs86e/Cg6jB9l5ieEaWhIoIROsOqU25Jjvtqz9dPtGzMSo3alJWj4TItGFmNQJ5p1CiYpxqCOMwVIfSl8Kl4vE8aGBO5en/LJjs1rI4PDtLKkMMPW5KgPt6z9YHPqvnXxe9JitydZN8SG7N2YnGgxhukVVqN/XJghISLIrJHwadjlCoAFu9MwYDLSh4oGaSWc9CjTrtTwPalhWxPMicHKIBlL4otjERF0DAwHBZBRUAIUSMfANEK2SSk2K8SWAEVCiC7O7B9pkIeohUY5P0wjSQwxbIyN2BATnhhiiNT7xwQFpFlDN8Za0yMjEoIDo4xKi1FmUvGVAqpKSDOoeDoFTyqgYmGeSKg7EuqJQwHJBCSZgMSiwBAwYJXje479X0CYAAAgAElEQVQuKz081oCBTkiwCxbiRACvIYFW8zAeMjJIz8VGKJhRWkGkRhAq4wT6Mf1IKAYShAW4INxWIz1WYwBOGG9nNMDJFwfiEKEcIpSJ9SZC3bDANVjgGgLEGQ9eQ4A40pCuPBJQ4YtSsTEyOtSP4M1FOvth3B2e5JU8ySt5ml/6NP/x0/zHz/KfPMt/8iT3cfmjsvJH5Y9zHpdll5U+LC15UFb8oOxx/vPyosqnJZUVj2uqn9bVVjQ21DQ1vmjubuvt6xx42fdqfHhi5s20bXbxf2rpPyuy2xfsf0y6tNnnFu3Ti/bppaVpu23ePjtrn5pcmhq3vR2bHRt4Pdg+0PWirqaorja/rja/vi6/vj63riGvrvFRbeOjxra8hva8xo78ps6Cps685q78lu6Clu78+rbs+rbs+vYHy6lry6pry6pru9fandPa87Ct92FHf07fy8JXr5+NTza9neqdeTvc3tww++ZNS11dU231+HD/0vzryYmmDz8O3bpLvntvwPcH4386mJabfeSjvTGnfv344pnvu9qfT453X79xqqnpefHjhy0d1Xml946dOvjRVzu27En+5fQ3v105ePrWoZ/Pfnr65vdZpWdyn5zPKT2Tlf/r8+rr1TU3z549EGJkRwUrJUyi1JdkkPKSwoP2bUgJ18jkvmSrTrlnXdLOlFi9kLU+MsQsE6jZ1AAhS0DBUVEQHgUnoBH0Ev76WEtCqEEj9DXK+Wutpr0bkvasT8yID98QZd4YHbw+JjjFYgqQcpcbynIezWr0D9ZK/ZgELNgd7uVIgHlR0SCY5xqI+yoJm5xiMe5KDt+dEr4lxhipE2t5VBEdxyWiGVgkAQ7Cw4B4CIiBRfrzOSal2CQXmeRCvZi93BIM9ffTiVj+fHqQlG8JUCQE66MMakuAKiYoIDUieEOMJT0yIincFB3sH6oX6WRspR9NJaLLhBQmGQ4FOjmtcvB0fx8GdkcgADAYwAfoBvBy9fRyWe2yysl9jRfAGQp2QUPdcFBnIsSRAl5Fh66SEAFGITFaw40LEIUrOQY+VeVL4BBQRBgI5uECdF4JcVuDBjjjgG44oCuHCOVTEEIKnEsA05GeZJgzDeZCQ7oxMJ5MrBeX6CNhIjQ8vIaPVTEREoqPEO0mIXg41JRVLufF46oXj6telFXXPq6pKa2pLqmuKq6qLKp8XlD5LL/iad7z8txnlWW1leV1Nc8a6ypbGmtaW+o62hu7O5p6ejv6+7sGX/UPjw9PzLyZtc0uLVtaencchm3xH5z+rev931P0x9TYmQX7zLz97bz9rW1p2j4/a596a58YX5wYXZwYnR0bGBvqeNlb31hX2lBf2FBfWNdQUNeQV9uYV9v46EXTo9q2/Nq2/Lr2gvqOwvqOwobOosauwsauwhetj2paH9a0PqxueVDdklXVfL+y6V5l092GjqyGjntN3fdb+x52D+UPvX7++k3zm6m+memJ4sKi5rqWJyVPnz9+1tvZNjn+sr+vat+H5o1bhXv36w58Yv75p7TiwuMf74/++tP0LevDHmWfb20qffY8u6Dw9r2Hl85ePLzn4/TT177+4Luk9XvNa3cbrOskmz8J3fdD/PoPTTu/jjp8cc+RC3t/OLHl9OWPL934srrhzvr1Rr2KHRuqMyj4YXp5XJj+y70ZCg5F6+er4FC+3Jvx06d7LTr5htiwrclRaZHmYKUoQqfiU/ESFtWPQRJS8Ra9OtYcoJdwRTRsmEayITZsU3xEuiVobbghLSJwrTUoKshfwafjIB5Qj9VUNEjGpar9fOU8Gh0LWYZERvr4OL8Hcl3Bp2GD1aL0cO3m6MD1Fl2ERqjl0SVMIp+MpWMQZCQcDfTGgUAsAk7F5ZgU0mClTC/g+PPpgVJ2sMrPpBBohUwlh6Li0AKErDB/eZi/fNlSUqh5rSUszRq+NjI03CAL0vB0Co5OxfWX+XLoSBjI2cXpr6tXOLi4vOft7eIDdPP0cnFxX+PqtsbN02nZEsDbBQr1wCE8ySgPJtLNF+lCBa+QEAFmIcmqYi2PO1YzcQomkUvGU1AIBMAT4uEMB7jhIQAy0oeOAvIpCBENLaWjRBQoBwvwRbmz0R5cHICN92bhvflkkISJ8Odh/HkYBR3mR/SS4L3kZIBD4/MXy2mqqG2qqG2ubGiubGh63tD4rL7haV1d+YsXZdXVJZVVxVUVxZV1zxvrKpveKWrq7Grt6Wnv6+sc6O3oG+hetjQ282Z2cWbBvvgPS0v/Kf8dSwv/Zmlh6R91aWbePr1on7YtTdvnpu2TkwtjY/NjowvjIzOvB8dfdr7qa2qqL2tsKGlsKGpsKKxryKtryKttfFTb+KiupaC2rbC2rbCuvai+o7ihs6Shs6ixq7imJaemJae6Obuq6WFl0/2KxnvPGzIr6+/Wt95raM9s7LjX0v2ga6BgcPTZ6ETLxGR/a0vD4Z+PnPv9wq0rmXeu3618+uxpadGtm7+lrFNY46nbdmpOnd559epnTfWZZUXnv/ti03dfbr9x+fDM296iwuvnL/74zQ/b1mUEW5NFhhh89BZWYAJOGgo0p5IDYtEis48mFhe2zteYREvZ47/jy7DdX1kPnco4df3AxZtfRlqkoYFCIQtt1AhpGPD3n+xPiwpLtYZEBWnXR4d9sGltqL9YK2RujAv/KCNNxiKlx4WLWSSNmK2T8fhktIpH10u4EiYR4+0ipGKDlaJ4sy49KjgjKXJrctSmOEtcmMGskYh8iRQUEA/1JMC8eFSMTsajYyEkhDcFBcSA3NxXOoBcVzBwUAEFHakVpYSoU0O1Fo04wM9XwaEKqXgaGk5FIZAATxwYyCERFGyWSSEPUcnVXGaQjBcoZevFbI2AoebRli2pufRAicCskkToVNHGgDhzUGKoOdUSlhYVFqgU6GTsIH9BeJA8UC1k01AwkIuP5yoP1xUeHqsAAGdPLyd3Dyc3d0cPT2eAt9tqp/ddXFd7e7sgoJ4klDcd583Ge/NwAF+4q5QCDuKTjAKyiomWUmAKBkbDpYiYZCYBjYV4IwGuWJAnHQXiEOB8ElxMRcjpSKUvSkaFifAAAcbND+chIgFYKHdflDsH6yWiQOS+cDkD5kcCcNAuMrKPkurj0Nfc3tPY2lnX1P6ioaWqtqmipvF5dWt13XJaqmpbqmqbK180V9Y1VdW11DW11je3NbR0Nrf3tHX1dfQMdPUNdve/HhoZezn6ZmR8amxibnLGNjNnn1+yL7471vb/v83wL1n4196D/V0rb3F62j41bZ+atk2+mR8fmxweej3YOdzX0t1a1d7yrKWxpLG+oKEut6Eut6kht6kpr6WtpLm1eDlNrQX/lLz6ppyaunsV1befVd58VnnzedWt59U3q6tvNDTcae/M7u7N6+0vGHj5dGS8+c3bgYrKJxfOXbx4+urnH3198dSlkYFXuZn3Dv3waer6wNhUaUySdNe+yJ9+2lFUcPlJye37t87UPi3uaa0ZHWx99iTz9KkDX3+bFGCCmqMRSqubLMpZFumqsLoprB4Ki7fC4qOwgDRRMF0cJiiJEJJGtW5ipe6T7fre+MXR+K8OJhHJ76emBPB84X6+ZBWfv3Ptho82bT+wZdvW+PgPN6RF6ZRiOi4qULV/81qDlMunYUz+IhmXImTgWEQ4HuqJAbmFG5QUFJCCBAspRK2QF6ySr7WG71mftnP92iiTIUSn1Eh4Eg6NjoP7uKwEu69ZHidEgPuwSGgeDY+DAuAAFyYBqRTQNQJKsJqTGKqJNSlNKn6Iv1gv4VDg3r5YOAHshfRwJYJ9RDSyQeJnVspMcpHcl6xgk1Ucmlbga5DyjAqhWSVZVmRSS40qWbheExdqSowISYwISwgPNin9wrTSGJMm1qw1qkV8GhYFdAU4vQ/zdvHxXAP0dAb7uHl7Ojk5vefkuMLLfQ3E2w0F9iAggTQshIGD0NHeZLgHEexMBDpycUAVG6/lk9UsvIyGktCQUhpGSEEzUWAC0J0AcmPAvXlYsAALEqABASxsEA8fzMcHsVAako+K4KGleAexYFKsJx/pxkO5yaiQQCHR4EcUkYEU8CoexkNC8XEY7e0b6el92dk12N7R39rW29zS09T8Z7obm5bT1dDY2dDY2dza1dLW3dre19E10NUz1NP3qm9guH9w7OXwxPDo5OjYzMTk/Ntp28ycfX7Rvmj7/5X0/zi05o/jNmy2BZttYcm2sDg9uzQ1vTQ1bZuanJsYezvycmyoa7ivpaetuqvleVtDWUt9YVNtfnNdXktDbltTfntrUVtbUVtbSWtrYWtrYUtLQUtLQUtLXlPTo4bGBy9qMyurbj2vuPG84npF5c2qypt1NbdaGu93d+T09ub39RcPvHw6Otb85u1A2eOiLVu2bt+8c//OA7n380rzi2+cO78jIzVpbVBwtDBlneHw8f2nTn154/qxB3cu5GXdLMy6l3/vblv9s8on969c+fLYrxv1JoBU974ycrU0eqUsarUsylER6aqwuiktXkqLl8rq4x8F0sRANDEQbQLUlI6N3sVYd0C6+1N9iJUaHSNWKqhSPkMl9IsJjIg3Wj/dulcnFH+2dcvxb78I18iUXOqmBKtBISAhAEIGxpcAkfPI/iJfIQOHh3rKeTQeBcciYAQ0iohJ51PJaiE/ISwsIzV5Q1JsUmSIWSuX8RgUNMR91d88Vv8HDQvDQrxgXs4kJIhDwRIRQDTIg0vFaaVcfzHNrObEh/onhGki9NJwnSRQxuMQ4EwMhAD2QHm54EGeXAJWI+CalbJQjTzWqDUrhSoOTcogLhfJILlfoExoUkuNKolJo4gICkiOCt+QFJsWG50QHhziL4kx+ieHBcWbdWaVSMYiU5BgmJczxMMR4LLCw3mlt7ujp9tqF8f33JxXgbxcsBAvIhxARYMYOCgTA6YivAlgd4y3MxnqzkB5i+kYnYip96PJGGgpHaXhkdRsipiCYaOBvkhvHhYoJkFkJKiUANJQYXomIoiFCGTAAmkgEwNsFWDi5RQTC60igPyQ7mIcwJ+J0HIwchqUi/UQkYEyOtRhbnxi5vXY9Ojrt8Mjb16+mhh6OT44NNrXP9rXP9Lbt5zhnt7lDPX0/elndPDl2Mvh8VcjE8Ojb0ZeT46OTY+/mZucWpyeXZqdty/Y7Lal/0VL/wLpD0vT9ukZ+/SMbWpybuL129HBsaGukf7W3vaa7taKjqby1oailvrClvr8tqb89uaCjrbijvbC9tai9raCttb8P5Lb2PCgvu7ei5o7lRU3Kp5fr6i4WlV5s7r6RmPd3faWh71duf39+QNDxYPDT1+PN01O91dVP01OTt67Y9+Z38611LacO3nq+tkzH+7dnLrOHBorSk4P+O6nbT/+uPvSxUN3rp26eu7E9bOnzx8/VvO0qOJx1rmzXxw5ujkqjqIwOCkjHWX/sOSs+KNAqaK81NEAVZSX3OIuCneSWl01Cd7Ba1Ex63wT08Wp6wK2b4tLS7BajSYOgRkgUKo4IrNCfSBj01f7dqRHh7KICD4VHyDjsSlIBgGKhbrL+FSTRqJXCFgktIhFUQjYfDqJT6OwSQQ00IeEgJs1/tvS125NT0yKNAfIeFwqhgAHAF1XwLwc+XQcAw/Dw7zoODiXiiMigCigOw0LEzDwGjEzUMWJDlElRxliQ7VWo3K5DDJwUBLCG+3jjvJ2oyChfgyKXiYKD1DGm3UmhUBCJwjJGAWHapDyAmVCvYRvVElCA5ThgdpIsyEtLnLbupS02OjQALWaz4gIkCWFBiaGGKKNGpPSj0VAeTuvcF/1N6f3HZxW/s3LdbW3p5OH6yoP1zU+Hk4kJIiKBjGXh0tiIRQ4AAd0RXquocI9yVB3ARkRJOMEKzgqNl7JwplkLKOEq+HSpDSMHwkhJsPlNISKhlTTEDKct5Loo6WCdFRwIA1k9oVahdh4OTWMj9PRYRKMhx/GXUb2UTKhCgZEQvFRMCBKJtRhaXbWNjOzOD29MDU1//bt3OTk3OTkzMTE9Pj4cqbGxv7Mn2zevh6fGpuYHn8zMzE5MzG5/GZucmphauZdUfpftfTvkBYX522L87aZGfvMlH1myjb1Znnpw9hQx8hAS39nTW97RVdreXtTSWtDQVtjYUdLYWdrUWdHUUd7YUd7YUd7fntbQXtbXntbXlvro4b6+3W1mTXVt6uqrldWXququlpTc7Ou5lZbY1ZXe/ZgX+HQUNHgy5KhkWdjE82T0/39Ax3ffffN1QvXKp9UNVTXnTlx4sqpk998sTdprSEiQbohw3zo6K7Dh/fduX2iMOf6wztXsq5fvX/tau2z8o6m5zkPz1y//s13B5ONFrjS6roMSRblqIj8g1OkqzYeEJDgrY0HKKPcRBGrRRGr5dFOungfSwrVbKGFW4WBRqHJoIwNC2fiaEquVMERKbj8D7ds/HL/zkiTRsQimbVylZgTZlCK2WQsxEPEIunkfINSJOXSdXKRQSnx86XyaRQuhYQFg/BQSKBSkbE2JSMtLirEn89A4+GeeLgnBuxOQvqI2WQxmyxg4P18ycuWiAggBQ3BQT1VQppO7ms1yVOjTanRpthQbahOZlDweVQMEw/DQwBIgCvax5OOQcg4zECFKDrQf7kuSegEqS9JyaWp+b5qvq9JLbUGaaOCAyPNhtQYy+bUhJgQs4zD5JPRejE7XCOzBCiijZoYk1bOZcABLk5/d1j5V4dVf3fwcl0N8nb19nTycF3j5bqaiAAuW2IRESwclI4CEiEeWB8XMtSdDHXnk+CBUnaoimcQ0XVCarCCY5bx9UJfpS9BQkWLyXAJBSGnIdR0JBfuIkJ5KAney5z0dFAgDaSng3RUsD8RKMd5SbGeMqK3nAJUUEEyGkjlC5PTwQ72hXn7wvzS/NzS/JxtbnY5y7/+85XF2ZnF2Zm5qenlzE/PzE/PLMzMLmf5ysLMrG1u3r6waF/8A9L/qqU/FS3Htji/ODu1NDe1NDe1ODM5Ozk6OTbw+lXn8GBrf09tb1dVV/vT9tay1uaitpbijrbizvaSno7i7vaC7vaC7o78rrb8rva8rva8zrac5oZ7TfWZ9S9u11Zfr62+Xl97vbHudnPD3a7WnL7uvFeDJa9elbwaefzqdcX4ZNPbmT67fbqi8kl7U1tfZ29BdnZJfs7VM8e/+XJnYqremiTb93Hc1ds/HDu2/4cfdp48+nXWrUv3r115dOdu1s3rtc/LnpVnPcw6eeHiZ3yZi8rioYh0/PeoY520Ca4BiW7qWCd55CqZdaU61kkX7600+ZistIRU/3CLMikufG1snDUolATHRplC6VhMgES4OTVufXK0v0KgU0t1/uLYCKO/lEfFwaR8hsKPJeExuXSiQSUPC9RJuCwenSr0ZdCwODIKLecLwoP0KTHBwXo/Dg1GRgNYZBiTCCMgvCgYoIhFknKpMh6DTcZQMXABg8ynk1BAdyEDpxLSQgLECRGBa2NCEiICIwJVIQEyKYfCo2JIcCDCywXm4YIDe7OJWCmbFm/WxQcHRBnUJrlQyaWJ6HgxgyRjUXVSQbheHWk2WIy6+Ijg1BhLSICGRyGwcDB/Pt0oE+hFHKNCGBXkH65X+4u5Pi4rHd9zeO8vDk4r/+bpttrLfQ3Aw3n5Ho+E8KZjISwigvsHJwocgAc6U+GeAjJCI6AFKzghSq5JxgqSMJd3HMoZOCERzsMCeVigiAhWUGA07xUcmLOC4B3EQoTwsSYOKoACUuI8FVgPBdZDhnUXoV0EaGcR3l1JA2pZMCUNKCMDHN59KJe/5m0LS7YFm+0/r1FY3hyxtLhkW7AvLP6ZpfmFP2Obm19+86+Q/pcs/XM5Ws7Cwtziwoxt/k9LE3NTI5Njfa9fdQwPNQ/21ff31HR3POtoe9zeWtbRVtrZXtbdWdbTUdzTUdjTWdDTWdDdkd/dkd/V/qir/VFb84PWpqzmhrtN9XeaGm61Nt9tb73X2fawrzN/qL9k9NXj0dEnw6Plw2OV45NNU7P9cwvjb6fGp99MdrW137l+pfHF81sXT37/za6YRFXyJv2+j2MOn9j12eepn3yS9uM3ey+fOVpZUtReW1eWm9dUXdlU96S44GZZ2bX1W7WqCG9FpLMi0lkR6aiIWq2IWq2IWqmIWikO/5s88n1VzCpl9EqZ9T2Z9T1VzGpdLMA/BBocyQwIYkRF6/RaOQoCiQ2L1EnVZn8dBYV0XfE3Cha6LjVGoxJjUWA+h6ZRiGQCFpOEUYuFCiGPScThYGCNVBQbHuovEYk5LAmXzSZTaFgck0BkkQkyPlkuJPixMRIeXitjyQUUBgFKRvtIuVQ5ny7l0lkkNAOPErPpPCoZ6LqGjPQRs4h6OS8iUJlkNSZagiICVaE6uZxH41ExRJgP3NMZ5uGCBQGoKBiLgFLzGeFaaWqEKc0aHBXkHyQX6MQ8vYSvFfPCdKqo4ECrSR9pNlhNer1cyqcScUA3KZNgVviZ5MIguSA8QB5t1keHGGhYmI/bqvf+4vDeXxzWrPyrm/MKb08XOMgTA/YkwgF0LIRNQvLJKC4R4YuF0FFAnI8TFe7JI8IUbKJR6huq4plkLC2fLGFgxXScHwnBwYAYMHcGzJ2HAYhJEJrPag7MWUEGhwgIMUrfGBUj3I8QxEJoycAACkhFBPihnDmQlTyko4oOChYTFFQfKcnLYXFpYXlzq/3ds9T/++vSO1F/CLEt2Rdt9kXbO1rLft7tj/gvdlD8jyz9M6Q/Ldnn3y7NTdrmxuemRt6O948Ndw4PNQ/1Nwz0vujtqujqeNLZXt7ZXtbdWd7T9bi3s2R5qXhvR0FvR0FPe35Pe25Pe253e3Zn64OOlqz25vsdLfe62x/0deUM9OQP9pQMDz0ZH30+NlYx+vr5yHjVxNvmqdne9s4Xr4b725ubSgryi/OyG2vLc+5e+O6bHZFx8t2fxH36dcoX36V98eXa06c/u3P915K8O9VlJS3VNRUlj8ty80oLHt28eupRzuXzV7/yDwMprW5Kq6vS6rwMSRa9Qhb9njDCQRLloI57Xx33vjLqPUXk39UxqwJivBRGoCGUGmIRfvX1rrSUWJlQqJHIo4LDIoKMOBgY6O4IB7uzmSSh0Fci5qNRUCGHyfOl4ZBQPosh4rGpBCwJi4qxhMVZrUFarb9MphSLBSwWh073pdCIGAQe6SERYA0atlHHMwYIVBKaHwcvE9LEXAqLgmIQkUwSxpeE59EpNBwG4LwG7L6GS8Wo/Hx1cn5UcECCxRge6G/0l/r5kmlYGNLHDeLhiAK6L98TUlEQCtxbTMeZFX4xQZq4YF2sOSA+JDAp3BRl0iVbQ9LiIhOtoWEGjUYiEDJoLAIG5PQeDeGt4tBMcmGwWhysFgcpxTq5kEfDI0Hujiv+uub9v7g5r3B3WenhugbgtoaIANIwYBYRwaWg+WQUGw9joEEUOIAEcSOCXZloHwWbaJKxjFLfAAFFzSFwCVAeEcbDQZgIAAXiQoW6cjEAKQXGxwL8cF4yMsjAwUbIGFEqX6uUFszHB3PQ4QJ8qACnoYGESCce0lFB9TH54dQMsJIGdFj61+c//xrbOzT/2dKfnJYt/VfrgP6XLS1D+k+W5if+yVLXyFDby4HGwb7a3q6q7o5nnW1PujqedHc+7e1++oelor7Oot6OP0Xl9nbk9bTndrXmdLU97G7P7uvKHeorfNVfOtRbNjL0bOJ11fh45euxqtHxmmVLPX2NXd2tedlZ927fmJ0cnRjtbqsv/eng7nWbjd8e3nL89N5TFz766dCWb7/b+OsvH5bm364oyX+cm/ekoPTR3ful+fk3r5y7culEdu4ZTShcZfFQWdz+sLRCFvMfspi/SqMdVAl/1yWv0iWv0sSt8I9eoY1dExjrrQtFKPW4oGBeWnpEbFTosUOHhEy20T8gSO2vU0ixCNDqFQ5EIhKNgeEJaJVKIRP5CVgskKcnDoFg02hMMlnME3yyf3+sJTIkMNAYoNepVDKhSCGSKEQSni+NSYaaDYKE6ABLsEIjZ/J9MUI2Tq8WULBgH7dVIA8nKg7Bo1METBqLTMTBwG4r/+pLRMh4DIWAER7oHx9hCjOoDUoRm4zBw7zB7mvA7mtwUAAdB6fj4BQUUEDB8ElILh4hIKEVHGqYVpYeHb4zPWl7etLujWt3b163ISk2OEDFoxGJcCgBCoS7r0a4ryIA3f0oWL2Ea5DypGwai4RmkzEosIeX62qQlwsM7Ont6eS46u/v/9WBjoO/g0TD8smo5fYDAexOQ3hhAGvI0P/D3ntGx1Vmeb9HUuWcc65TVadyzjnnIFUuqZSzJeeEbQwmNpmGJscmNhlMBhPdZNo0DQ2YDA0YcMIBB0mlej8ImJ6e23Nn1rr3vtMv96z/2h906mP9tJ/az97/TY3aNcWwLeXShs3ymE1plnFsEN8u55nETA2PqOWTHHJWUC9OWBUhvcin5oV1/LRNVnCrck4obZFU3KqhiGksZW8EtVE9xyUj+ZS0uImftAiTFuH/PUt/1/7T+qfM/H/C0j9osXVycf7Y4vzRxfmji/OHW3OHWvMHW/MHF+b2H9z/+cH9nx7Y98mB/R8d2P/R/n0f7N/3wYF97x/4/u0D37914Pu39n+3a0n7vv3Tvm/f2PO3l/d89dLfaeeer3bu+eqlowfePfrD+8cO//XI4Xd+OPSXudbne757u90++NwLj+z847PPPPnYgb3f7P7rm4f2f/HtF2+duW1y+Zri7IaegTH/ivXZLVvrt952xpOPXvvME7f/8elH3nvzjR0PP3HfbXe9/PyLTz7y0A3XXr79kRu3nd/ryxFTvcxkk+7u6XSXgMIs1V4BoqMIfx+QGEYG6x3pIVyqifPkgcIArzZsmFye8fjkK1cNBbw2h8mUDIS9Frtdpy9nU26bgUpColCAUMQ1GHREIhGSKsw6k81oVYIQj8mFQFk2kVk+vaxcKPndHr/LF/L5jfXw0KgAACAASURBVBpDNBhy2x0+l91tV89O12emar215Mhgt8ehsZsVdjPkc+kFHDKfRYGkfKmAo5ZLzDq1XMClYuAqMSfktORj/nImXssnSulINuKFhCwjJNbLhVIOlU/Dg1yaSsxRChlODRixaX16yCTlGUGeQy1N+xxjtZ41k8Orxgc3LJ/auGK6tydrVsmUQr5TpzLJ+F69PGLVJZymQthdTgRibqtJKVGK2EoJRy7mSvhMDpNEI2PIBDQZh5CwKTqQ69TLHTqZXsJWcMgKDlkjZEjpGKOUtTRan/HoQyaZU8mzgEyzjGWWsYxShkZA1vCIBhHVpeKHzWDcqvBrhXYZ0yFjBHXChFWeskMpK9gMmxp+XW9AX/frsjbQC9HdcmpAx4lZRDGL6L/B0k/ddP9jWGotnmwvHG8v/PgzTkdbc4eWiDp29NtjR/f8eOSbH498c/Tw337SkS+OHPr4yKEPf/zhwyOHPjx6cPfhH3YfPbj70MH39n/3573f79r/3a6f45v7v3tz/3e7Thz++MiBD47+8P6J4x+dOPHx8bnPDvzw4Vxr3xNPPbDjmcf/suuN40cPfvT+rtbc3hOHPrvgvJWr1leaE6FcSdc34lq7Pn/K5sq5Z44/+uC12+++6aWnn3zmkcdfe/6lTz/48MUdO66/5ndXXnX2rfduS9cF0SI9WqdE+wieWld4EOHvByxFwNMLJEdQxWX0RJPQPcTK9NHjPYxtv+k7/awRt1dmNYOZeNBlNHnMtqFar89qCzisOqVUAfJZTAoGi2CwmGwWX6nQeOw+p8UtYAtpRLpOqS+ku4ebQ33VZjKSiAWjsWDUbrLFQzGv0+V3uzIJf9hv9jp1A72FiZFa2G/RQEKLQaFXS2hENI2I5jHJdBKOQydLBVw2jcShEFVink0LOfQqj1kXcduSAXfC74CELKWIDQlZUg5VwqZIOVQRk8SjoDVChlcvj9r0YYvWoZbqxOyAWTtSKSwbbKybHt22cc2WNctr+ZRBIZHzOBal7BeW4g5j2mcrhN1xj81pUJqUEp1CqJDwQCFbyKNzmCQaGUfGIcQsspxHXWrR0IqYagFdLaBrhIylIl7SbegOOwoBc8ym9GiEdgXHBnFtENeq4BilDIOIagGZPp04ZlOGTFKXimsWU41iikPO8mr5fq3Qr+F3u1SNgLEvZO52qSJ6gUfJ8ihZPi03apFELZL/Pkv/7z7/HZZ+mgg8vqRfclRr7tBPaWruUGv+4MLcgYW5Awtz++dP7ps/+f383LcLJ7+dO7ln/sSekye+mjv+1ckTfzt6+JMjhz85eviTI0c+Onr4o6V49PAnxw59euzQp3M/frG48HWr9beDh3YfO/G3Hw5/dcedNz32+Pbvv/nbD/u+2/X6C4vz+9rt/Y9sv2bNxsbo8vTYsmjvsPP0MxpnnNU8a9vgY9uveurhW9948ek3dr7w7WdfHtl/8P23337u6Sfu/MPVj+24csUpkXiZEy5Sor0kfy/SVQViY6j0ND40BPPXO3um2OESvnuQXx4EI1lW/4h7bDyuUTPcdnXU6+qOJwJW54VnnHnGxg2lTBIUsgVcGo1K6OrqIJIooBRi0vgqhcGkdyjlWqVc63UFC9lSuVgLB+J2q8tqdljNDoPOGAqE/d5A0OtLRUPxkCfkdaZjgXjIUy/logFXyGuXiTgkLJKMQzHIeCyiE4fsYlIIVAKGhkPzaGQ+ncIk4hgErIhNVUp4alDgNGksWoVBKdbI+AoRQ8Ilg3yqWsLWS9h2pShoUmd99ozf7tLK3Dqokgwvmctu27hm+dhgwu9SiXmQgGdRysxygc+giNr0EasuYtcn3Oa4xxZ2mT1mjVkDLrEkFbFFfAaTRiRh4RwyhkdBixh4OY+6tKvGIOXoxCy7UhCyKAsheyXh7QlZ43aVVytyQFyHiu9UCxwqvlXBMctYNojrM0hjDrXPIHWo+CYJXSeimqUMm5LtUvHdSm5ULyn7DLWQJW6RORRMu4Lp0fC8Wn7YLA2bpcB/Um/4h/jfnzv6f4ylX+6X/lG/DNgunGzPn/gFqvbiyfbi8fbi8Z/s9RZ+/MmzsnWo1TrUbh1qLf6wuPDDQuvg4sLB+YV9C3N75+a/+ynOfze3sGdh/ruF+e+O7P+idfy79uKB9uLe1sKefQd2L7T2f/zp2w9tv/eVV176Yd/eXa+/8swT2+eOfd9u73/n7Scu/O2a4ZnkyvWFxpB967bKOef1X3bp9BOPXvnqC/d//O5rn77/9pHv9+79+us3Xnpp+/33nH3m+lvvPOf629ZkKuJYhenpQQd6Me56R2QYlRjHOatAqB+TH+OkGuxMlR/JsBM5yQUXTg8NRlxWSSbm4pAIIIdrU+kGypXT168baZS9NoMC5PN5LAaDRqczaVQ2gyYU8hQmvSsSzCRj3ZFgKhxIJqIZvyfssvtsZpfZaLNZnJFQNBaJh4ORRCTqczhSkdhQb+/k8HCzVrab9MlIEJKK2DQSi0rk0Ml4FAyL6KQRsQwynk0milgMAYNGw6FJKDiDgOXRyHwGSSZgKUQcNchTSbkcKhrTBRBRgIhJ0EvYNkjoNyizPnsx5ovY9X6TJhd0jzVKq8YHZ0b687GgQSFRCNgGOejSq21Ksc+giFh1YYvWZ1QGLZqoy5IKuoIOo1kDSgUsEZcuEbLEAiaTRiSgu4gIgImHSdkkrZRjhYQ2pcgKCS0KgUcnjTm03WFHKebO+00Ri8Kl4ltlLKuCY1fyHCq+DeKaZSyrguPVS8JWyKMTO1T8peOfWcayqXgenThoBH0qYcamzrn0Qb3UKKbpRFSrguPWi71GqdcoBf7ztp3/oP9ZLLX/Tout+cXWydbCidbCifbi3E9elq0TrYUlv+XjC/PHfrIvXzi+0PqxtXB8fuHowsLR+dbhdvvHxfaRn+ORxfbhdvtIu33kxKHv2q0f2+0j8ye+ay/uO3Fyz4mTe5959rHdH/71wIEDx48cfemFZ99+8+V2+0i7vf/Avr++9Nr9feORqRXJ0WXBDZuym7d2/+GO0959+8Efvv/L8R8+//aL3d98+tEXH+9+7+1dLzzz1KUXb7vgwtkdL14ZyfG6B0BfkRDsw/v6EJ4mzNXbaSsC8WG6KQ4LF1iVAUP/iPv8C6Zef/mujWt7l432DFVz2VAAZHHGKvVcKDQ90Ny4Ynr9iqlaMRsJeCORSCSc8HmjVnPAZglGQvlSz0BPoRn0pywmr8XsTiYKqWTe5w0bDVab1eV2+b2eoNXsyKcKyUgqm8gXc6VtW06fmVhm0un1ao1WCYn5HD6bwWPRyQQ0Dg2jEFEsKlHMZsr5AjGLTcNh8PAuCgbJJhM4FCIODlBxCCmPpgZ5AiYeCQAIAEACAAcPM0o5foMyZNYEzGqnBvQaVLmge6CUG6oUuhNhs0omYdOUIq5VrXQbNB69ImBShi3akFnj0SvcOnnAqk/4HT6rTg+JBGwql0EScGlCHn2JJSQAsIkIvYy3tDjDoZY41BKXFnRrJWGrKuu35ALWhEPt1YosINMgohok9CWELHK2CWSaZSyHRuA1Sk1yjlHG1kkYWjFdJ2EYFVyXThI0Q36t1K+V+nWgUy3SiGgSFk4lotm1YqtaaFUL/zVY+qf6+6Jia7G9uLC40Fpszf8UW/OtpXuzhRML8ycX5k+2WvMLi/NLcWFhbr41t9A6MbdwfGms4+d4YrF9or2khZPt1lzr2IEfD33dbh9qt498/fXu399y7SOPbH/vvfc+/fCj53c8veu1l9oLhxaP71mY+9vrux4eX5lbu6m0amNu4+bcRZcOvfP2Hw7uf2Xfntf3fvX2h++++s6bL//t0w+//vzjF5976vc3XXb22VMvv3FroiAuD6vSg/xwP9nfh3L1wvyDaG8DFW7SHBl8c8p+8RUz1990+lNP3nDRubNTQ5mepKucCNRSSYsMGi1VRyuV/kJ+2WDf+tnJwd5qdzbVnS/EwqmAL+n3pjOpWqM23t83Xa+OZdM1nydpMrjj0UI+Vwn4o0aDzesJ+n3hWDTlcvpj4cz44MzK6fXN6tDZp523ftXGkDcs5AhMOr1MLOIyaWw6hUbGEbAwAhZGIWJEXBbI5fFpdAIcgQQAAgLGJOI4FKKASebRiWIORQ3yNDKuiE0kogAkAOAAQERBKzlUrYBpUQhtSrFDLQtadPVcopyKhJwWpYgrYlLUEr5dq3YbNBG7PmRRB03qpbzk1IAuvdJv0zv0kEbGF7CpbBqByyLzOVQOk8IgYzEdgICGtaolPovao5fblCK7SuzWyexKgd8ojzt1CZc+ZJI5IK5RTNMJyFohxShlWBUcq4JjApkmkGlT8Vw6kUpAUQupSj4Z5BAkLJyMS9SBLLtKHDIqnZDIJOUZpBwFn8anY8QsokbO0cl4OjkX+Mku67+i/8ks/RtR7X+841py2GstLi4uLraXZkH+MS4Zmrfac/PtuV/i4pLrS2t+8fih+eMH2u2j7faRV1555rrrr7ztttuefPLp1/746jtv7Xpn1+vthUPt9sF2+/t7Hvjd2q19m7f1zqxJTs14zzin9Kc3b/z808d3v/vY15+9dnjfp4e+/7zdOv7t3z656forrrnqN785Z3bXn+9ZuTGZrIhyI5LYICM8SPA2Ua4G3FvHBRuMs68ePPeyiZvvOOuOOy6++vLTrrx4w3lbp0sJVzHitYCgW60LGywrB4emG43Zgb7Nq2c3rpxdv3Ll8pkVuXTJ44pm0/VqZXx4aNXY6Opm33RPT386XU0kerLZal/faC5f8geilWpfvTEwPrGsUR+IBHKN4ti2TeffduO9l55/dXe67DC7rAaby+pUyRVcJoNNp7AZZCoJTcDCiDg4l06X8AQiDodBIpGwKDoJz6aR2DSSQsITcmhMKoZJxYh4ZJmYwWFg8QgAAwAUGMDGdCk5VK8B8hoguwr0GlQDpVw1Ews6zAoBm0vBg1yGQ6eJexxpny1s1QSMqohVF7JqXVqZGZJY1KBFDWrlAqmAxWdRuCyygEsTC9hSAYtFREnZpJ9a8uR8I8i1KAR2ldgG8b16MGrXxBzaoBF0QFyzlGEU0/QSikXBdKoFTrXApuJZlVyHRuAxSLRSpg5kqcVMkEPiU9E8GlrKJWkkrLBF61BK1AKWlE2SMMkiJkHAJPJYeLmQKRfSgXb7Z07+K/F/Fkv/V5XDpTf/pKi4RM7fa+nNfGvhZ839ooWFuZ//icy12ycW5w8f/uGrBx6489Zbbrj/7nuuvvyqKy/93YtPPvXsYw8f/OaTH/Z88MbL23c8d9vFV6zfckb/irWZ5qC1XFPfcOPat9+6a+ezN7/12kOff/Tqu7ue//TDt5596oEztq558L4bzz5rxV93P3HznZudMUK0QU8N01IT1MgQPjNFDw0QHXn0fc+dPbU2NTAaO/vMtaefsuLGK87ZtHxwdqDSm4knnLa83x/U60vR0JbZyXXTo5tWzUyODE6Ojq1fs2nZ1NqZ6Y1rVp8xMb5+eGjVyPDqcmk0HCqkktWhodlKaWhibGWtOhCLpvubI/3NkZllq5p9o8V8//jAqlPXn/PbC67JxHpsBld3pieXzIb9AaNWI+AweWyahM/mMalUAoqCR8MAgITDcmg0JpVCJWDJeAwBDUd0AUIOQ8ClsWkEGhnDYxGlIiaPRcShAAQA4LoAAZ1g18gjTrNDJ3OopRm/fcVwY6iai7mtci6diurkUvAuo6aaSSzZTQYNyqhNH3MaXVqZTsrXSHkmtVQPiVRSrphPE3NoUh5DJeXrIYmcz5BxaFIWBeSQIQF9qfxgVnD/nqWASeFSCm0yrlXGsoB0u4rjNYh8BqlbK3JqhR6DxG+WOXQSp15qVYuVYoaAgeVQkCImQSGgB6x6h1ahEDA5ZAyPipPyaEIWiYyHiXhUCZcK/PQV+y/Gf/HnnxXt5+dbrda//1C71W63Ftrtg0cOz7dOtNsnFhYO73rz+Zuu/d0TD9537aW/vfSs31xz/iU3XnLZn1984c8vPHX1+ac+/sD1e7/781t/efSGm7eNT8QnJmODQ/6LL5556slr77vrwp3P3fHp7p07n737jt9fvOeLtx9/6PdnbVt58YWnbn/shudevc4aRSSaBF+tI9gLc5aB8AAmPkj0l9DX3DU9tjy4YlX9+quv+Ogv7/+49/tzt2zszSXO2rAq47cnPeaUx5j0Goeq2dVTgxODjfHhoeGB8U2bzjn1tIsvvOimLZsumVl2aqU4XiwM1SsTkVChtz7R15job0z25BvpRDEVL5S6G1Pjs7PTq+qVgWZ9YnRwRW91LOCNWfTWoCdQLxbHh/rrpe7uTMJm1PpdtkIiFvd7HXoDh0whYjF0GkkmFmjUComAS8CjCRgkg07msegsJkUi5IhFXCaNSCSgiTgkHAZ0wjqADgCO6AClAqNGrpKy7VppMeYdrqRKCU/ErlPyqHQUoBKyi6nweL3YTEVyTkvYoIqYNQGjygQJlSKmUsJSSlgmtdiqA42Q0CATWhRik0yoEbKtKrlCwJawaQI6gUNGKfhUp17mNSusSr7PBHoMoF0ttKvEZhnPKOF6NaBXK/Bq+Q6I5dTwAmapQ801gAyHRuCzQCZIsOSjZFKK5EK6kEUSsclGlcSiVxo1ciUoUCsEDqPSa9M5TSq7QW5Si4H/Ld/p/13Pf3W2d7HdXmwtLi7Mt1uH5o/Mt0+eXDhy/Pj+Jx+775brrrj7phvOWLP+kq1n3XHFdTdf+ts7r/jtq0899OS915+5cfTeey65+54LX3jx1s1bmqtWF2dmcxdetPy1V+99ZsfNjz96/Qs77nj6yVseuveaXa899tiDN2/dPHPOOZtuvv2SJ1+6yp8nuHqA1CjaXwfcZcBdAoINZKwXd/bvusdmPZPLCjddd+3rO984eeDwsoGBrN/Xl09uWDagFpK9RnEhYukrRmZG65vXr+yr1Rv1gampdWedfdX6DRdUSlO57EAkWPI4U4Vsf0+hv14ejQRy+XQ9nSiWco3+2vD06PINqzavmF5VztcHeqdmJtePDs3Ewim3zZWKRXsrxWat1FspDDerhUQ0GfRlo+FMOBJz+xUCIY1EZNDJIiFXLhPzuEwsBgGHARg0nE4j0ahEAZ8tEfNZTCqVQiARsTBEFwKHA2BdQCeAJ2KEQqZOJQw4tIWYa6gYq6d9uYDVoRLK2SSHWlrNxEar3SW/K2czJcy6mFXn1Sl0IFctYeshgR4SWHWg06Bw6GQevSJgVHnUoEHMs6kVKpFAIWCDXJqQgdfKOGGnNh20Jjy6fNia9Br9ZoVTA+rEbAWLqhUwQyZZzCpbchSKu1Reg8iu5odsKq9ZaVTwlSLmknklyKcLWSQxh2Izqt0Oo8dutJmUViPksmndFo1FK3UYFRbNr5GlJS+Xf/vTPxwRFxdaiwut9uLCYntu/meflq/3fPzeO68/eO+tOx556OoLL9wwuWz1yOTGqZnfX37ZHVddevYpy7asaq6ayd/8+23nXTR9/c2n3XH3ed1ly+p1lSuv2bRjx81PPXXzffddcf+9Vz34wHV33Pq7B++78dU/PnHjjZedde7Wy64759EXr/QWSM4CkJ0ghPrgzjLgrcNcRcCZB3IDrHwd7B0MXHXVJXff9ocLt509Xqsl3a6U116KeV0aodcganYHaxlfX09iw8rpVcuWrV65buXyU2ZnNoWC3V5PxmmLR4I9fk+2Xh4f6J3uzvY5reGgNx3wJvLJ8nDf+PLJ1etXbZwcmc7ECqVC/+jg8oG+iZA/ZtZZXDa7227TaxSFdHSgUaoVsulwIBUKFOKJsMvLplKJWAyRgKHTSDwuk8Wk4rBIOAyAwwA8DoXHodgsmkTMX3pFoxLhSBgciwXQKKATADoAKgVv1IJRjzkVsAyX4kPF2EB3LB+0+U3KpMdSy8abhVTSok+b9WmbMW7TuzUyrZSjk/FsWlAPCcwaiU0LOvXysE2XcJoCekgv4ioFHEjAM6tkVo1MB3KNCr7XrPBbldmItZT2FCKOiEPj1snVAoaQgpPS8B6NMGKRxe1QwqGM2lUOFd8C8cJ2dcCmsahEKjFLJWYpJRy5kCkTMORCplkD2s0qt0XjMCqtOrlFK9XL+QoB3WWEXAb5r4qlJZDm/92989+BtLjQXpow/NnrfG6xfeTwsa/37v/swMEvHnv47rdeffHz9/463uib7OtfOza5cXr6zI2rT1s/MTWU6a97CgXdU89ec+tdZ67fUrngt7NX3bB5annu6uu23vfAVffef/Vtt19+193X3nff76+66qK77rpp586nb7/jxosvv/Dme6++dfu55jgq2iQGm6joEM7fi4gMYoNNlL/aEa5hMw1+tqypNpJOq0ktFq0cHh6rVgZ6MhCHnHQbXBphPmiJO3Upr6WvmPndheffcNV1l1x4+cjgskKu12mPWkyBcs9IrTI6ObqmvzEZCxX8nrjfE7dbvAFXpJAq9Vaaw83Reqk35IlBoMlhCQV9SbfDbzXYTDq9BlJIhTyTVhkPeSq5dC4WDjhsHotJC8qwcDgMAGBdAAYNp5DxdBqJQsbjcSgMGo5CdiERnTQqUSTkCgUcAZ/NYlLRaCQAgwEoJADvAjoBAh6llPF8Vk3EZRhv5JYPFlcOV8eqmWoqWIr7uuO+fMAZ0iujBnXMrI2YNR6t3AqJTJDQopaoJWyNjKuX861qSdimS3osPj2k5tFFdLKcz3LoIZ9VY1aKdCDHqODqQJbXIkv4DQmPIWBWubQyFZ/OI6IFZLRFzg2bwaRTlXCrw1bIrGAbZeyQTRVy6Bw6UCPlQEIGJGarpFw1yNPI+CopVysX6BRCrZy3tFcTEjJkXDIkoKlEtF8XS//e9bLdbv9E0dzJxfm59vx8a2FhafvG0seOHZ/7ut3+/tHHb/lo9+s/7Pvi+y8/O2fLqb357tPXrl81NnbRGVtPXTfZnbGNj0RmZmLeMPOZl6+766HfbD6z76U//eH6W8+46sbT7t9+zf0PXf/Yk3+47Y5r7n/gzj++9Pxdd925Y8eOO++866LfXnrjnbe8+Pazp1wwZE4TY4MMdw0WaKLjo6RAPyo6hPHVgFADEaqQExWpzS8hkbskLEbMYZ+olSfrpahF41aJluZD0y5DOe6rpiJnnbLh8vPO37BqXTaWHWyM2s1BjyM2OrhibGjF6plNk8PLC6lKMpxPhHJOs9dp9kYD8Wwi35MtZeJZt80r5CkUMpPLHkpEMwFfWKfRquQyg0apkomtBk0hHe/OJOx6rULIF7PYLAoF3gEgEZ1YDIJIwFApBBqVSCJiMWg4EtHZ1QkQ8Ggelyngs8UiHo/LxOEwQFcngEB0IuAwRAcS0UEnowxKYcJnmRksbZwZ3Dw7vHK4OlrN1dKhhNvs00NBHRTSKQJaeUCvCJiUPiNkVYs1IFsDsrUyjl7GtarFUYc+G7BHbFozyFfwWBCfbVFKnXq5USEwK4UuA+jQi/RypscM+q1Kl0FuVUtANpWOQbCwXVYFL2RRpDz6tN8Yd+vtaqFZwQ3a1S6D3AQJFAK6iEkQc0gKEUMp4ShELEjIkPNpMh5VIaSpRAyNhGWQ82wqgZJPVgvJv0KW5n7Gqd1u/8TS8WPzc3MLrVZ7sd1acmhpLR6bX9zfbn/99I7rH3zwyhM/fvnyc4/ecf21g6XKYKl22Tm/WTkxvGHF6NoVvf1Nf7lqKFTkvSOmvgnPKWf1/f6ec7acM/q7G05fv3V823lr77z/xjfefuWRJx9+5oXnv/zmu5defeuNXX/d/uizz+585d4nHvnTp28kmhZ/TeCpEQJNvLUEi0/QrD2Arw9m7QHcZcCW6Ug3xYmSJhDVaWRcGZMWtRmbuXjErNbyKCGDvBZzjZdSy5vliVp3Xz65eeXywUo15g0EXcGAK1Luaa5fuWVmfPXG1VtP3bBt9cz6Rqm/kCr5nAG/K5hLFkr5SilfSccyTpvXoHMa9a6gL17IlsLBmFqpMen0qVg0HQur5RKLXh3yOt1mo1mtVEvFcrGAQsAy6GQ2i7ZEEYmIxeNQSEQnDotcylcMOpnLYYhFPAGfTSTi0XhcJwrRgejshAEdANAFACCfngzYpwcrp8wObZoZWjFUGa8XKsmA36Q0y3gBrTyoUwS0cp9WFjApQxa1TSlS8KlmpdCiEds0EqdeFncZe6KeQsgZsev1Ep5KyDZDEo9J6TFBIYcm4TcEHUqzihu0q6NuY8CmdeogkE0lIzqJMEAjZNjVfJ9JHrKpglalXsaGBBSLSqCRsJRCuohJYJOQXBpGwiVLuFQ+DStk4LlkFIeEEDFwch5FI6JZIJ7XKPMbQZ9B+mtjae4fWFo6352cW2gtthfbrYX2/GL7xMn2ocPH9uw/9OGuP99z7rlDf3rz/l2vPXrq+plyOpULxbauXr9u2fSFZ24aHykUS9aJmUhzzFJsQiMr3f1T/nXbmm+899hdD1+9+ezZbeefcu0tV9x69627P/vsnQ8+fvWt9//2/dF3P/x217tfffzF0ePt9uMvv3Dvc3cZEwJ/r8hRIXj7CLYy0tuHMxQAT6MzMNCRGENHmph4H9NX4IUyqpDfEHGarZAoF7Cr2GS3SmSRsGImZV/CP5iLTJSy1Zh/xWDvhqnx2eHBuNdXSBZWz6w/+9TfrJvduGHFpg0rN56++Yxl47PFXDngDoa84XKh0qg169W+Qq4Y8sc0arNeZ3O7QpFw0usOOO2uRq1+ztlnlrsLbDqFQSaoZBKzTuUw69VyiYTPYVJJYhFPBoo4bPoSS0s4USkEBLwDAe8gEbFLxQmRkEuhEohkAhyD6IL/G0ssGtZpgoZr+ZXjfSuG62O1/Eg5VY57PDqpUcpxQ+KlbTFBA+TVy716uUUhkHHJZqXQoQOdeplDB/qt6mzYWYr7uiMev0ljUYitkMRrgIIWddytj7g1Nq3AZ4GyYXtPwpePemJem14uZhPxURp5NAAAIABJREFUDCxSxMBDAopGwjIrhXatFBLQeBSUhENUCOiQkAFyKXwaVswiQkKGjEflUTEcEpKJ6eAS4HI2SSOiaYU0s4zj0YlTLm3UCv3/LP08itVuLbTnFtrHFtpHjra+3XPw/c/3vHzp5ZOT4949X7108XnrCnGf32pp5HpOWbHylJXLztq6sr8vPD4dnVkbbU5b1p4Rn1wfPPu3s1f9/pzvjnz00q4ntz91z2nnnf7QU49fctU1n3z1/dcHju9844O3Pvjuwy+O7nrvuwPH2t/92H76rZe3XrnFmBbYeuiBfoalCPc1yYZ8l7uBsVYARxVw1oFgP8xbw/rLzHRDX60Ea7mQCeK59dKASdGfDSdsmoRF7ZTxQjpZwWurRX1Bg3KqUV490p8NBfq6y5vXbj7vtHM3rdk0PTJdypZWTq1cMb28XKj4XQG/K9Cd6alX+xq1ZqVUz6TyDrvX4w4HAzG/L2K3uiKh+Mb1p9x/730umx3Z1UnCosQ8toBNlwo4Ajadx6ZRiTiJmK+EQAGfvXTGY7NoHDadyaCgkF2wLgCHRVIpBAGfLRJyqTQijoCFoeEwRAcS1QWDA12dAJmAlAoZje7U1EBltFHoy8cGumPFqMurB20yrk3Gj1o0Gbc5YlYvLc80gVwlj2qQciwqkVUtNkECm0YSdRvzUXcp7mtko0GLxgjydGKWAWQ5NCKnVqgSU8JObSnl6+tJNLoTpXTMZzVAAh7IZYhZRLmAqhQyjEqBUy9TS1k8GlrIxKklbL2crwW5S0sGzCqxTsaTsEkSOk5IQSs4ZJtS5NWDDpXQoRL6jWAxbMt6Db82lv7xjLdUI18Cab794/H2/vn2vv1zHz/98m1nXjy6dkPi0ktGPvngicF6LGgz1LPZ/lJ5y+qVZ25aVerxNnqdoSS/pw8aWm5bvS12zu+GHn725t1fvrXrvVeef/WZQ3M/PvHC87ffu/262+5779O9e4+2P/ji8M5dn7/z0Q8ffn3yk2/nnnnznXtffNRTtZnzPG8v11JCuxsEfbbL30t2llHOSqezBjjrgKsOuKpd7hLJVxBMzxYsel4x44KEBJdGuHKwuKyeP2/DbM5l1nGog5no6oHaYDaWchpvuPCsUjwYtjvXz64+c+PWqcGxSrbHYbJl4+l8Mp2OpdRyFYNMV0jk8WiiUevtazSr5UYuW3R7grF4JhpLW8yOyYmZq6+8Zs2q1WgkioDHkvEYLBKGQ8OoJCyDjKUQMVgkjEEng1Ihj8tEIbtQyC4yCUfAowl4NJGAWTrvdXUCKGQXnUYSiXlUOgmNRQAdQEcngMUhEHCgCwCI2M6gyzQ72nvqmqnlQ7WhYqIUc2c8+qzX4NeBAb0s5zWnnPqIWenTSjVcspJLcqiEHgOY8BiiTq1RwdXL2G6jLGDTuDWysEUbseqidl3YqjIr2Fox1aUTJXymcto/VM8NVnO5aMCiUYrZTAYBqwZ5OgXfogZtepldJ1tiRiVmGSGhWSXWy/lLLBkUAoWQxiTCpAyCQcr1GhQBs8qtBS1yrlXBc6pF3UFLPen5dbL0U+1hcalG3l5caM//2Pphvn3oZPv7w+1Pnnrt5jMvH53eGC1Wwd0f3H3LTadPDGabpWzM496yetVZp64bbqa2njrQP+hIFPj1UU1jSje7JXzvjkv2H//si+8+vfDyC//0ztsffPL5N/uPvPjGu/c9+uJbH+w5stB+78vDH3x1+K9fHHzrk29feOvDNz79uLaypk9LfE2Jf5Bt6kF4evH2ItqYgbtKGFcV7q4B7l7A0wt4e+HeGjlU5g+M+X1ecSyktBk4EQc0VIyt6C9dvHnt2aum+1PhiEG5vFGsx/xT1ey2FWPTvaXVE2MXn3X2aevWZ0Jhj8msEAhVYomUL1RKZUIuj0WjC/kim8WeTma68z2ZTK5UrhdL9Z5iLRROmIy2dCq/ZdNpw4Mj8C4EmUhi0ahkPAaD7MShO8k4BAmPgHUBaBSMy2FIxHwGnUwh4xl0Mp1GwmGRS0Qt1SHQKBiVQuBxmQpIymLTYHAABgdIZCwGC+8AACQMgKT8YiYyO9q7fKg2Uc/VEu6kXR23KkMWpd8oz3pMKac+YddGzEqjiKHlUexynlMt8psVTq1YwSdDIqpZLbCoBC6NNGrRJB2GpNuQcGk9OrFDI4i7tXGvsRDzVLKR7lQo4LCqpWIOhUTBoCAxVysXWHVyl1ntsWodRsUSQhop5xcZIaFJKVKKGUI6VsGnGaRcpwb0m5RBiyZs1cQc+qTbUPBbUy7tr5elxcX24mK71V6cb88ttE8cbx+cb39/tP3pi3+5fdNFlfqsoX+lZXzW+eOx1393+br+emz7Pbc2evKnb1x3zulrl01kzjijL9strAzIq8NQtMRdcWrilffue/fjP73557fue2j77k+/uPuBRy+47Pob73jo6pvv2/HyXz786sCRdvudL756f8+eNz/+6PFXX6wu71PHpLo8x9PHdtRw2gzgKMODvTRHN95bIrgrSH8d8PUC/v6O4AA61E+LNoSZMpQvGlJpdX8z2KwGiynnsmbPRVvWTpbzU6V8t8ceNarqUd+KZnGykqnGfEPFwoqRkWUDA2GnI+p26RUyNpnIJJOpeLyAw5aJRTIpaNDpI5FId3d3sVjOZPPN/uFKtTccSdgdXqvNvXx2TblUR8JRLAZTKhHxuEwqCUshomhkFJ2CxuOQSEQnnUYCpUI+j0Um4fA4FBoFw6DheByKRMQSCRgcFonDIklELI1KdDrMcoUYh0ciUZ1UGpFAxCz9apLwmQGnsZqLjlZzM/3F8UqyHLamHCobxDWALK8eDFmUeZ+lHHFFzcqAXubXgSGLMurU2tVCCQunEFJMKr5exnaqJTGrNuM2532WrN8UtkJhu7KS8sS9xoTPEvNa3BaNBhRz6BQiGo2BwYQchkLCM2kVbpvB77J4HHqHUWnWgHIhHeRTVWKWWSV26mVmpVAtZir4NKWApQcFZkhiVoqMcpEVEvlNqrjLmHAZHSrhr5Cl+Xa7tdTq2movLizOz7VPHJ7be7K9/1j7i53v3nnWVQN9q43lGbB3hWrNlni7vXvZsvzmjRPHDu1dMTF61qnrVkxXL754ZmzSmSuy+8aVqTI7URZeeduaF/90zxtvv/LUsy+8/+Fn3+49/OEn3zz8+POfffPDJ98c/MtHX+47fvKP7+za+c6rD+18+MaHbuiZygcadncNcvcLdAWYpdJpLwGWPBBrMqMNtr9EDlTwgUZXqK8jNNAVHsJGBhmJflG4W1DuN+aK6qnpRE+31arjRp3qVSONZbXSqr76UCYJUQk5l3lVs7R2uLJyoJxy20qx8ES9UknHB8tFr9lIRsIZBByVgBVw2BAohRQynU7n9/t7enqazWYmm6/Ve+uN/u6eSjSWNpkdszOrvZ4QCoFl0JhioUgo4Ai4DCGPyucSWXQcnUbEoOEkIpbLYSxV84gEzFKyWuKHQsaTSbil8x4Oi7BYNEqlmErBozEwIgmLwSI6AKADAEAxz6RVeC3amNNQTwemqsnBrC/jVhulDIhHMss4Hp0077M0kv6MyxC3qmMWVcFvLUZdHgPIpyIFDLRaxlRLGV4NmHLo8l5z3m/KePR+Ixi2K2sZX8JnCjp1Vh0oF7IZZDwOCUN2dMEAgErCcllkpVxoM6o9dqPbZrAbVGYNCInZIJ+qkXKcBoXHBBkVfJWIoRaz9HKxXad0GtRqCZ9DxDKwcDmX7tLKHGqpQcr9VbHU/qlJ9+e28YXF1sLiybn2saOt70+2v/1gz7OX3b58bJN9YIO6d60oNUS99rYVc4sfrV3f//yzD7UXT+z95vPfX3fRTdedcdbZvT1V4dgydXlQkKlyh1e4drxyw843H1psz+35dt+7f/1w98dfvPTqW+999Nmu93a/++ln7362+9Gdj+36/PX7X7j1zGtWx5r6yIAGiuIDg2LfMEeVBdx9XbERtKMbiDQo4QojVKaHKsRQHRnq6woNwMMD2HA/M9LkBXpYgRzbG2MWqrp0RpOIqHNR22mrp9aNDMzUqiP53GA2OZiNbZrsr8fdzUwo7bH2hH3j1Z5aOjrV3+hJRuR8loBBZZDxVCKOTiawWTSRSKDRqIJBf7lc7OtvFkrlRv/QyMR0T7HmcgcmJ1eyOUIkAksgkBg0OpfDkIFCrVaqVHD5XCKLSSERsWQSjk4jcdh0hVyihEAuh4HFIJby0lJBgkzCYTEIJKJDwKWJRCwGnYTFwDFYBAwOAAAA6wKoJCwoZOvlQq2U7dZKKhFbI+6I2+Q+g9QkZznVAo9OnHRquv3moFbiVHDDRll30FJP+4JWBZvUQcYAIg4GEpMDelnWbez2WzMefcSisEIsp1ZYiNiyYbvfrlGDHBYZi4F3wACgCwC6AADZBeBxSA6bppSLDVrIqFMY1DKtUqSVC9QgzwgJ3SalyyDXgRylkK6VcjxmnddqsunUII9NQsBwXQCHjFOLeDIOQyvh/cpY+rv9Na1Wa2Fxfr514kT7yHx7/wff7LzuvlMnTvXXVoLNUyTlNdRwH+r6u9a2218FI/qXX36qvXiyvXji2JEvr/rdut6mpljlDIxLqoP8sRXmdVvz25+86otv/jK/cPzHoye/3bPviy+/eenl1996591n//ji0y/t2Pnn5x567o4Vp/fFmzptDBcZ4Jm70ckpvqmEcvcT9D2ArQZ46oC7CCT66NEyI1ZhxqrUSB0TasCCDYS/gfbWqL4qw1+k6QIwSwgfzAprfc6Vy8uTQ/ktqycvPHXjupGhNQP9tWgwbtFlnKa0U18KOWJWbcZrqyVD+YB7ZqC+YrS/OxFWgwIejUzEIXEoOImIpdOpfD7XaNTHEtF6sy+WSnaXK2NTM33N4WyuODKyjELhUCksOp3JYjBFQq7RoPb5LC6HRqMSKCGpVCJYuj4Si3gmo9ZhN6uUMiIBs/R7iUzC0ahEChm/1KqHhAFMGpbBIOBxSDQGDkd0AAAAg3V2AACXQbLq5C6D3KURZ93aRsSW92hDVplVw/eZQL8RTDjUBZ8ppJMGNOK4VdntNw/kQ4WITSOlcelwBUi16gRhE9TttRSD1rRT69Hw1QKCUcpI+A3ltD/k0kNiJgWPRHb+BNJSSkTAO4gEDJtFlYq4ClCoBAVKUGBQio0qiU0LOvRyq1qsAzk6kGNSilwmvRaSCZl0CgaFh3cRkTAGDsMhEdhEvFLA+ZWytLjQarVa8625+cXjJ9qHdv/t9d8/eN7U5nhxWl5ezi2tomVn4KlR7EPPXbhn/9vV3tQdf7jhT2++cvzo3i8/e/OMM/prvfKzz09ky7jmhGTZWvfNd2156vnb9h78fLE9d+zYiYWFxWMnjh/58eizO5957NmHJ1YPXXHreaEerSvHdRfpgT6ytQdw9gLWGmCtd9p7u8xVwFwELHnAXQRSvfRklZ2scuJVRqyGC9Xg3kqXswS39xDtBaKnSDREYc402RmnFSqG0dFEvRSMeUxTjepss/mb9evXDA1MV4tphzFh00RMUM5rTTmNGZ+1GPFO9hZHG931QlIPSTgUIptBZtMpdBqJQiGxWAxIpbA7bd3lUjydiiSSpVpv/8BotdYsFGoCgZzJ4HHYAh6HLxLytRqF2210uXRGo8ygV0EKqRIC1So5pJDqtEqTUatSypaubvE4FAGPppDxSyzBuoAuACAT4DQajkhAkyl4HAHd0fVTaiIT0BatIhdxF0OOSsQ2mPL0JV1BC+gySmIuTcyhznj05bA959J3e01Zpy7l0NQS7v6eSMJvsBlELrs8FjBELIqi31IK2VIOjUvFhbhYI0hLBU3NYjwRsKpBHo2IxsA7kV2dyC4YrLOrAwC6YAAGDSeTcBwmRSxgKyQ8lUyolQvMGtCukxkhoQ7kmCCBUy/1mFUmrUoi4JMwGFRnJxYOJ2FRVCyajEbQ8Rg+9f/kvofWf4jtXzJSqzXfWjwxv3jkZPvAifaeK2/fuvqM7uoyTW2lvHedIDeDi491ZMbxN9y77rNv/ljrjd1+5zXr1i27/96bLzh/XXPAtW5T6C+7r6z00wemwNqQas+Blw4e/eT9D99qt+dPnjx+6MgPi+35460jDz1+15Mv3hfpNrvToDvPy42C8SGmvQgEBzvdvYB/GIhOEqxVwNEAfE3AWwW85Q5/ERsokpN1TqxBD9fw/grCXeqydcNMWZQxg4YigDYO2LN4QxAbycvqfd6J0e6Yz9zIJPtzuZ5A4LLTT988NTZZLbghcSMZLEc8Xo3ErQWrycBQMZXyWntzsZTfSUHDRCy6TMRj0ykEPJpOI4klfKUaqvfWept90XgsFk/W6r2F7rLJaBMKpFgMkUSiUMkUCpnIZlFBkAdBApmMK+KzWHSSmM/RaxQ6lUKrkpl0apNexaZTqCQsHo3AYRFUIo5Mwi7lpY4OgEBAUMg4EhnL4tDpTFoXvBMAADwO0wUAQhYlG/H2F+J9GX9/xtdMe3MBc8pnKMbd+aAl7zeVQrasU1f0W+JmyKngxu2qZj5UTXtjXl3Up0uHzEEz1B2wlcLOtFvnVgtUfLxVwemO2odrmUzEqVMImRQcAY3AIhEYBBIBg8NgnXBEBwrZhcchGVSCgEtTSHhqhQASs5d6ZzUgWyVi2DSioF0d8RgdZr1aIecxaRQ8hoxDUwlYGhFLI2KZRBwZA/sXZ+mfWoi1/m5r0y+xfeLk4tLQ7Vzr6KFjX863v/7w66cvum58ZJ19eL1+YK2isUpYnmUWpsnZCUJulHLlLcNv/uWWnor55VcfHGjmeuup00+fvOaGjc1Rw1kX5caWq4tNwbW3rNp7+M/bH7t938FvFtrz8+35ufbxk+3DJ9sHH3nh9tu2X+xI8gJFnr9M81fxnirCXQVcdcBZB5w1wNWAu+pobwPlbSB8dZS/gfU38P460ZFH2goIS77TlAUMaUCbBDQJQJkAdHlAnQGsRbwhitF6CQPjkRXL606zwqVXZ/2+qNU222xuXb58ure2erBvuJgpxdw+gzRkVIRN0GA+mnQYhgqJiVp3xmsTkLEQny3nccRsBotKZNFJTAZFCYGVSqler8bj0WKxu1DImYx6oYCHw6LZLAaDTl26KbKYdW6XVQ1JrVqVQsAWMWhaUGjXa1RSvpTL0inEcjEfFLJ1SplYwER0ACQ8gs+hIxEdSFQnGgfH4lF4Ig5HwKIwaBgM1tkBIBEwHAqOgXdIuHQjJPRZVM1ifLSWWtpsO9Xbs3Kg3BO0Jx26atRdibjSdk1QKwnqxb1J9/K+XF/KE7PIk05NyKpJeiw/rYES0phowCBh9mZD/T2xeiZcSgVTQZdeJSfjMTAAgHV1wBEdXXAAgexEojphXQAcDjBpeDUkNOvlBo1YK+dp5By9gmdWCxw6icMglQuZSlCgEHHYNAKVgGJR8UIOTcijCzk0Lov4r89S6z9h6d9psd2em28vtNtz7fmF9tGF9reffvfcFbfNrjkzNLxBM7RB1r9W3FjJLc8yu6fouTFqYZgxNKP6cs9D2Ty0el1j9aqBWj25/ZEbL7p81YbTCtNrXL1j8saYcsdLV+764NGbbr3sg0/fPTp/dN+xAwdO7D/ZPnKive/Pn++Y2pS1p6j+Mt1fIXhrSF8D7uvt8PUC3j7A2wf4etHeOs5bx3lqWE8N665ilmTOd5rznaZchzELGDKAPg3oUoAmDcgzgCILWMs4Qwqr9ePzdUutETKoeBIm2QYp/Hp9zuebbjTWT4yev3l9zu/I+i0+gzRgkKbdOhckSNq1cYs2pIdyXpuMQXSp5Q6tkkcl0PBIAZsuFXEFfHY6FatWeuKxUDwWCod8ep1KIuaTSbilHnA8DsXjMg16tc1qNOlVZqXCplZoxHyNmO8yauw6pRYUmpQgn0FSiDhWg0otF5GwcAoeyedQqVQsGotA4ZEYHBqDQ6OxGBQKhYDB4V0wRGcHsguAAQARA+PR8UoJK5/0DtUzI+VMXzo821daN9rXzIRKYWczHazHvd1eU8qmzjjVw/nguoGeobQvbYWSdnXMaYx6rHGvxWtQyJg4Lr7TBvH7cuHhUrK/J1ZLh2Nem1YuWpoI7gCAJZbgCACB7PiZJawaEpr1oEknNWlEeiVfJ2frFRyrhm/XS5QiplYuUEm5AiaRTkZxmQQRnyYW0PkcModJ+Ndn6Z/mpf9gZtRuLc2o/zh/aKF98Mjix7dvP2tsrXN8g3lwHdS/VtK7RlhbySnNsH5miZWtcl5766blq7tHJ7tnZ0eml428uev59VuGz75ovNSvmlrreujZc2Y2Jh594brnX31w75Fv9h49+MPJY4daRw639+/58aNvjr0dLIOZIXmgSg3UcP4GOtCHDPTDAv2w4GBXcADpbWI8vXh3A+esYewVlLWEsBTh5h6YLgv8In3uJ+nyAJQDlHlAV0Bo4whDiJAqaxv94e6cVyVmKbksKZXqgKBtq1atGh7YumJ6y+y4Rc7N+Iwpp96h4Ps0kmrUHdDK6zH/aDGT9lidKplGzDUoJAallMckc1lUNovmdFjSqVgo6HW7bE6HRa9TiYRcOo2Ex6GwGASFjGezaHweSwaKDFrIqJDFPY6lGrHfZox67HaDymFU2w0qowqEpHypgAWKOZBMIBWx6XQ8gYjB4lFoLAqJRiw9KAQShUAiuzqXWIIBABoOMCjIsNc43l+c7O1p5mPT9e61I71jpVRfOjiQDVcirqLfUvRbKmHrRCm2Yag0lg/lHOollgJ2g10Lqvg0AQkuoaF9OnEt4R4pp4YrqVo6HLAbIDGXTsKhYB0dAACDA50wAI7oQCA7ujoBGAxgUDEqhcColViNcqdZYdaKNSBTJaEbFCybTqwFuUaVRKcQijkUNh0n4JBlYpZcwhZwKTw26f8Ulv7x+WcszR8+cWChfehY+6sHnr585db0yBrr+AZjc7W0b7WwvopbWc4qLmN2TzLy44zcMKfYD5578fD2x6/aeOrUxs1rp5ZNXnLZBRu2Lr/hjnPXnlY+74qR0y5qrD6t+9KbNj7+xz/s3PXMR199cbLdPtGePzD//Yn29x/t/aM9zQhUWMEaKdCLCzbRoX5kaBAVHkJHhjGRYZy3D+fpxbvqWHsFZSnCjYVOfQ7QZQF1CtCkAW3mJ5YM+Q5jodPQDUA5QFUA1NkOVRxuihNDebDa75+c6OktJx1ahVMNudRQPRVfPzF67QXnrJ8YHCmnAibZQC6iF9CcCn7cqs66zG5IHLPq0h5rzG4yQxIphy7lMQRsqlTAEvFZSgh02M1ul81qMTjsZqNBw+MyGXTy0sUrhYwnEbEEPJpBJ8ulAiMkzUcCAbtJLxdHPfZ0yOux6kNuaykb99iNHDqRhIVLRWyVQsRhkrDYLhIZiyOgURgkDNEFg8HgcDgaicKiMVgkgoBBYuCdaBiAhgNkfKfHppoZrU83S818bKyUWTlQnaxmB3KRetybcRmyTl0pYK3HHGM9kbX93VPFWNlvyrr1UYfBY1IaQa6MRZQxcUYpK2JR5P2mvly42R0txnwuIwQJOUIWhYJHd3YAXTCgowuAwQE4oqOzA+jqBOgUrFLO16sldjPkc2jsRplaypALyFqQ/r+6u9Mgx67qAMBXT/u+7/u+vKf3pKd9bS2t1r4v3epWt3pRq9VSL9PLrF7GC7ZxGRJsoEJhqkyVsYMrOIkBh0DCToqAE6ASIMahAhQJhBBMuRhsl2c8yg+NzWBwir+D6vxQXb2f+uqcuu+ec/2IzmXVeJ1mt8Ng1khUMq5BI7aZlHazyqiT6jXiW9zSH/R509Jr16dXrk5ffHX6069955nb3rncm+CbZz2rx9bugbZ7qOocyFp7kvpYUh2JKzuSykCVa6uXt4Jf/vpfHJzdfug976q2Fgu12pNPP/nYR997x0Pjgztag9Ps4KRw4Z1b97//3Dsevvy3X/ri/1x5+dXp6//x8xd+Pf3vhz9yPtaQh2qsZI87g5TsU5N9amqdkeozU312uEufZaQZJLQMkCKAC29ryVIC9ipwVomuMgMv8PCUOLpgbLTDW+vVWi5m18jMUlG/Xrl8dHBxvHPv6eG53fXVemazlUd14nuPx+eHa/1SZquWd+vkTo007cXKqWgAtVp1MsSqN+sUBq3CoFXgmCMcwN2oHcccOObQa+RKmVAm5gm4DB6bJhFydGqZSa8yahRuhymfiMS8mBe25JKR+VgghCOFdKyUTebn44hVL+TRxQKmkEenkQGFAnh8JotLm+2Gk0gQmUycWaKTSRwGlceic5gkDoPAYQDEphqsNY63e8Ol6mi5frS1fLjW2mrkWunQgg9OuUy1OL44718tRMeL+VE7u5ILt9OBYtyXCmJhp8lv18Vd5nzEVZ3DK3F3LRVoLISLcX8QszhNWqtOoRDzmVQSRAQAAkQSIJEBAQCIAMQCps2sctp1ftwaDyIhj9Vpllm1AsQg8Tp0uF0XQK04bLRopTo536yR2M0q2KqxmpRW0y3/rvYPGdz3pqVXr01/cW36k2+88Mm73r2xeSayduBanJhWj82dPUV7X97akzQn0tqupDqSVoayykA135FVV5H73nPw4CN37J/udze2do9Ov/m955969qnju3a3T9vD883+mVJnJ3N092ByaWd9PPnLT/39S9de/tnL//Xdn341s+SINcWZviS9xk73ack+NbFGmVulxleosWVGuMt8s6ibZSRn6Yalt6vxHDXgqAG0RvLU2N4Sz5MRxvL6xmLg5HgVNou1UlbQaa0kI3trK7vLi9ud+gOXjka92sXJ+rhXP91a2elUmolQ1uv0GJRR2OQ2qFM+7HCwFvM6pTyaQsxVyUUapQRDrAEvZjPrDFqFzaybfVErxAIug8uiGrSKcAAP+lw2o9Zp0UU9qA+x+hBrOuoP4YgHseTSsVw6ttgoZedjsE1v0it0aomIz2AwIA6XzmJTGUwKjU6iUEgUCmnoDVyaAAAO10lEQVRW4xEBoBIhFo3MoEJsGkQlApmI3qqk7jwanRv1z+6s3bY/uDha2+mUmqlgLuBMoIZm0reUCbRT3s1qcreTG9TT/XKyk08UEv6FkKuc9C0V5lbKiaVcpJn2F0JYPuKaD6BR3O5DzIhZq5IKOUwKgQAAAUBEQCTdeN0k4rOsJjVi03owS8TrCOIWt12DmKSoSYbbNG6b1u+04LDRrJFoZbyZJYdFbTMp7Rb1LW3p5g2G/wfVbP3q9emVa9Of/OjFL7/3w8fdHbw7ca6fYt0D49qJqTmRNifixlhU2xXfSEpDWXlbWR/qy31zued+3+P3j8+Nzly6+ORff/xzX3vusY898ZVvf3XvjvH5Bw+3z6+euXcn0QiPb5tUV1YefeLPfzV95ZfXf/aBp+6LN7T+KntumZnZYKU3qMk+Od4jhbokf5vsbVI9DQpWgdAqQKvAWQHOCkDKACkDuARcdchVh7AaYfbTbNFRBq4OEa4BtEb0NFjeCjdUli107K1eoNefX1nO1IsxlYgedcN7/e5KKV+KBRcLqdPx+tlR/8J4477TvZPN5aXM3NnNXtCsLUd9KQ+Cm9WjtXY27gugZpNarJTw5BK+2aB2Osw6tUwsYCtlQqNOaTaoTXqVQioQ8phalXSWr8w6lUktxSx61Kp32Y0Bl8NlNzpthkTEV8jMLbbKhWwCx2w+nzOZDLnddrGYzWQSWSwSi0lhMalMBo1Oo8z2HiBAIABAJgAiAFQSIALApIHcfOju8/uXj3cvH43uPhlfnKxvNHPlKJ7xOvIhZK2SXCvFGwm8l4+MF/OTpcKwlVsppwox70IQay1E1quZ5UKsmfTVk3g+hKR9jqQXTodccR/qtOikAg6DCs0sEQgAIt6wJOQxrSY1bNVgsMGHmvwukx81emCd26p0W9Uuq8YLm9w2vVkl1ki5szvbbSalUSuxGOR/BJZeu4nT733m9Tf28V66cv17H/n45cM7s4OTYO/QuXUeG96GtibyxljSGItqY+FNlhSVoaKzr833pQtdff8o+9FPfXh8fv/pT3/qTz70oeHZ48889+Xvv/jDBx99aPf2UbqTOn3gZO/Og299//nv/PD7P/jFD5/+7ONYUlrbRlI9cWFblNlizm9Rkn1ybIXo7xA8DchVIaElCC4CuATg0g1FSPkGKrxJwpskVx1CqwApA0cR2AvAWgBYG7LXgKtNDXV53grbned6F0T4nKja8WYL2NZ6GbHI4l54sFi/NBndfrhbSoX67WK/kR+tNC5ONg/XOjutynixfrqxEnOYmqlI2utsZefedc/Fzz/7McSsVMsEQh5zVsVpVVIRnyXgMmRinlGndFgNFqNGJubx2DQRn6WUCVVSoVrCs2kVsEkDmzROiw42aRCrPuRFoyG8kE3MRX1Wk9rpNOdyiWQypNVKaTTAZBLZLCqXMztFTp1BolNpECDMjiNQiIAIAI0McvORy2f37joZ33W8e/lodDpc6RYTs86L1nxgt1vabmaaSc9yNjRZKhyslMdLpcV8POmFo6ixFPcsZsPlmCvnt5XCSCmKpT2WlNdeiHnnw27EqBKyKGQIAPCGJeg3lixGjcOsRWxat8PgQ01BzBLATF6HzmVRoWaVx2F0WXWzu3D0CoFNL7cbFGo5T6++tec93Nzb91ZLr712bTqdvvLKr2fefv3yi9env/j6vz118aFq78C1fcHfGunrQ+XKsaG6I7wJkqg0EhWH4uJQXhyKkytQZUcYqtHSS9rVw/w/vvCFv3vucx/99DNf+td//pcf//vHPvuJsw/ecXT/+Xs/8MBjn3z8H1547vPf/MrHv/CJex6+PdcN+IqqbF9f3FZGFomBNvC3gacF8CZw14GrSkArZLRCRisQViPMYpaLXHXI3SDO4s3sNAu0TnA2IKQJORskV4OGV1neCjdYFocLStjPWVqNLS0lFtKumM+R9rs2m7XjwUavXlxfrIzXF+8+3Ts77D906eS+4729bvPOyXa/tLBSSLkM8uZCbGOxfN9tR9m4TycXqmUCvUqCO60+l0Mh5rJpkFYhUkn5BrXUbtIgVr1BLRVyaFIBy27S4LDZopVbdQq7QWXSylG7MYAjTpsBx2zREI5hVi6Xarfrw2Hc50flcj6PRxEL6GIBU8BliHhsiYDPYjAJbxznIQBAnP2nCYBKBTIRc7VZuOtkfOfR6PbD4fFwuVOIF6LuKGqMwJp2JrhRT7Uz/moMW86FB435jfp8IeoOwga3URZFjfkQkvPb0m5jEtPX4q5iBM1HXCkf4oMNbpveqlNwGRQIAgQiRCQSiUQCiUiYnXKikoCATdUo+KhV68fMQcwSclviXkcqiEZxewCxuC06h15hUUvMKrFFK7XqZDhsdCG3do/67+mT/c2I1uvXp9PXr157ZTp9bTp9eTq98ur1/3zyk3dP7ox39xyb57DFibE5Vi0dqsvb/NquuDYWVkei6khc2pEUh+LCtqwwFBS2KdUxM7PGLGwoYy3N8QNr5x86fO+Tjzz8+Pv/6ovP/s3XP/eZb3zp2z974cev/vSFl37w3Z8//74nHhldWMsvh6sbgdqOe25J4qsRI0ukQBv4W8DbvtkSEa0QsSrx7SC9vSWSs0HC6mR3jYFXWf6KIFgWe9KiwJwsljAONsv720uNbHKjWbs4GYfdjuFqa61dKiaD49X2g5dObp8M7jnczftd7VT04mh9vZr127RB2BBCjJhVlQi5rQaVUSML4IjP5RBx6WwaNBtorBBzNXLhTAtqN+pVEpWUD5s0doPKblAZlGKFmGs1qFC7UasS45gt5MdQ1MLn0w0GhcWi0epkTCaRyyJKhAyljKtWCPUauUmnlknFDBqdRqHOLEEEQCICIgSoFAKPTQq5rHv9zoXJ5oXJ5uHWYjsfqyb91aS/FMVWivH1WnIpF1rJR3ba2d3F/Go5kcCtfofGZ1WlcHMlilai6ILXEkc01RhWCMOFEDazhNsNVp2Cx6TeZIlIIhLIJIhKBFQSYNNIEj7TpBZjNl0Qs8yGJWVj3rjHGcbsXrsRM2kceoVdJ5/dquZBTDh8y1v67T7Zt26RX732+itXX59dWvHS8z/4wsV31lePkPauoXfGtnRg7OxrO/vK0ja/OhLdyEg7wuJQXNgW5QbS/Da/OqYXhlB2g1LaFoUanOSSLrmE9I4r93/w8iNP/OmfPf2BR5/50OOf/sijz3zw7LtP6qNidTs514JDVV2mZ8mtGyJtjqcK+Zsg0Aa+DvC2gacF3E2A1QhYlYhWILROmAXWgLAG5GoSb47Z4pvPoHUCUifCDaKzQXI2yK4GZcbJV+Ynm1qtAxRqaK0W3OyVzk42s6FgLZXMRANL9fxwtZPwYZVk5Ghz9d7jyXsuX+jlU+e2enfsDZbzyaTHFkR0IhqoZiIxPxr0wtEgFvIhZr1MyKUIuRS5mGU1KmQipkRAt5tVsZArGfP63DarUWHWKWCLDrboVFI+n0VRSflalZjPocI2PYZZ7Xa9RMJRKIVcHo1CBQQCYNCAiEdWSjk6pdhi1DgsRp1KKeCwuWwOBAhglpFoRAqVQCIDCgUY5Lz1TunCweDSmeHpqLdcSbVy0Y12vpOLdIvxbj7cWQis15KTldKgMV9LeLwWpd+mjsL6ea+1Pudup33lMDyHqCtRNB9yFEJY0gvPLNn0Sj6LBkEQASL9riU6CbBpkIxPt2ilfqcpFXLl5/yFRCDpd8U9zhBq89qNLrMWNWucJrXTpP6jsfQ7kH7D6eq167+6+vovp9NfXnn1R489+Y7+gW/5wN4ZGztjw+K+YelQ39pXVUfiyo6oPBQUd4SFoSA/EOYHwuxAlBvwcluk3BaU26Jk1hjpNf5CX5nsauMdU67vW+j5c6vRzGpkvheuDFPFQSzYMAdrqsyqMbOqD9S4vgojvsyLdVmuMvB3CL428LaApwncTeCqgzdTzQzMzZDcLdLvtYS8YQmpzzjdyE7eCjtclcw39IE5WSJhqRXCg+X6oNO2K5U+pwO1GzvVbCLgWoj4chHfVqN495ndM6udUgjfW2kerLa7uXgh6g7BOj9iMKmFOGou5xPFbNysl7FogE0HHAZBrxZJhQyVjIvYtCEfkp7zp+f8Yb/TbtI4bQbYotMqRCIuXcijC3l0NoOoUon0erleL1erxQqlkEYnAAJgMACHBYRcophPEfNpCilPq5LKxSIOg85hsclEEgCATCbSaBQSGRCIgEwGcgFtsZw+Ha+fjtePh8vdcrKU8HbLyVrKV0/7awl3LeHu5sPrtWQ77UvhRpdBGnRo5zDDLC91c8F2ypP1msthJB+w50NIymsPwgavQw8blEIO47csQcQbloiAQSbQSYBLg9QSjtumTwTQbMybjXnTQXzGKYzZ/bDZYzPMruL1wiYPYrqlLU3fWtq9Edeuzmq816bTK1ev/3w6/d9/+tazB+fKK/vutRN0cd9c39G0xtrOvra1r2ruyQtDQWEoyG/z89v87ECwsMVf2BIubPASy4TSNmM2TjW1Qsus8+sTQ3VkKW7Z0z3zwhqS7Fp9ZXl0UZcb2BOr6vxAneoJQk16sEGLdVmJHjfUpqFl4G+T/W2ytwN52gS8BVwNgNYBWgdvgeRukWbxdpbgGuSoQ3CDADcISBNyNiCsTnZX6fGOzJVkJ4r6VMbWqsTPTjbHvZWlQsGkkrtgcy4ZSQY9F/Z3uqWFSsx/23irl081E6HOfHhvpX6m366ng1FUH8ctdp1UJ+cnw/hWr5WKeNgUQAVAK+NJuFQJl2rRSmft3PMxXyEdiQcwD2pz2gw2o9pqUOnUEiGPzqJDXC6Vw6GIRCypjKc3KLQ6GY9PZ3LIeqPMpBMb1XypkMamAw6dKOIy+WwWnUyiUagUEplGo7FYDApt9q4H0GlEHh0k/MhqM7+xWB4sV9rFuZTfkY1gubCzPIfX0p5a2tNMe5tpbzGCJFx6r0UZcRrmMMMcZsgH7EsZf28h2ExgxaA967PmgvDMkg82IEaVmMd6wxL5LZa4DAqTArHIQMKl2rSyAGqd8yHJALoQ8mSCeNrvSnicEZcjgFhmnHyI2Qub/g/dbJfWjGp7p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ARkAAACWCAIAAABl42v5AAAgAElEQVR4nHzbdVSUef8/fr/fe+9ddZFmhplhuru7maG7Q7CDUlpSaRAQpLu7u0XFRBEFpE3AWHXLTXeN9ffHrH72vs/38zvnea5znfmbx3m+3q/rzbb20fTO8fSeycz+i2eGLp8duZo/ei1Pk5FrucNXc4aunBm8nDl4OXNw6vTkdM7kdPb5G2c0uXAz58LNnAszZ64tFF6/WzS9WDyzUjK7VjZ3v3L+QdXCw9qVjabVjda1zbZ7TzruP+18+Lz70Tc9j1/0ap6aPHjWtbbZtvSwaeF+7dKj+sWHNXcfVM/fq76zVjm7Uj6zVHpzsXRuvfr2SvXsctWtpcpbS5V3VusW7jUuPmhd2ehZ2ehZ3ezVZG2rb22rb22rZ3Wze3Wza3Wza2Wj8+6D1ttrdTcWK6/OlY5dOzt8+UzvZHrr0KmazsjSpuP5NX45FYfyqo/mVBw6Xbw3NX938lmvlDzv9ELfrKK9WUX7zpTuPVPpfbrc5WSB3bF09Z4oqWsIz+oo2S6I6BpBdA7Bme6Fyz3wg9Od0SlhwwP1KXF+E32lT+6d//OHO30tKb9+M50Vv78sOzolyj8+2N/d1jrjZHxibKyEz4GCAEQsSsznQICGUBAAbKSHgAAJCCgeCmHiUGoh10rCc7dS+Xm5JoQEnok94eflKmVROGQMFQMloSF4NBiHApHxMBYNCzHUQoD0yCgIHQOTsyh7HW32O9iIyDgqDkEhYGkkopAj8HbbnZqQ0lhb19vZ1t3RWFddVFtbXJB/Jif7TFF+RVJCTmJ89vEjoe4O7nbmdi52Tl6OLge8vAP37wvYt2evu5OHvYWjudTBTOxuLdvjrD7gbnnIw2K/vdxLxbXjE9UsjIqJl9JxPDyCjgKzCSgBFS9nUeQskoxOULJJdhKWq7nUViUxk/EkXDqLjCaiwBioEQpigIIYUHEwChZKxpiQ0BAiCkxAAglIEA4F0v76Sx3tnUaGuhAwAIM0IeKQFCKGSsKScQgcEgKH6IMBu6AAbRTEgISG0AkwGZeiEFAVAqqUSxLQcXwGTsKlm4q5UgFHzGMJ2Aw2nUInk8h4HAGDxaHQSAQMiYAh4FAkAoZBI4kEHJVCYtCpVAqJRMTjcRgcFk3AY6kUEofNFPC5KrnETCmzMjO1szJ3tLF0tLF0sLawtzK3VZvaqk23tQ6mtA2ltg+ndYykd46mdY2ld49ndI6ldI2ndk+k9ZxL6zuf0X/h9OBU1uDU6dHLWWNXMsevZk1cyz53/cxnV1fm8q/OF1xbyJ9eLLy5XHxrtXh2reT2evnC/Zq7D+oWH9YvP25c2Wha22pZf9J672nb/Wft9562rT9pXdtqWd1sXn7cuPSoYelRw8L9mvl71XPrVbdXK28tl88sld24W3JjoezWUuXscs3tldo7q3Vza/Xz600L95oX1ltWN/o1WdscWNscWNvqW3/Sv/6kXyNq/Unv2lb38uOO+XvNsyv1Nxdrrtwuu3CjcGQqu3s0ubk3trY9oqoltKIpuKjGv7DaL6/icE7pgayivRn5PmlnvVNyPDPO+mQX+eZV+RTU+5yt80kr947L8wzPct0TJXMLY1kdhVoeAtsewZv5UnMb0jOLUu/eudzbUrp0c/D7p9duXKi8c63m8d3emrzwqEC39Nig/a72SKBRZsIpDp0i5rHgJkAiAcNm0ch4DBIKZlIIX2zbBgMYQI30ySgom4A54OZgLeV7WKrCD+2tyE4/edxfzqFxKVgGHkFEgbFIYw4DLxEy2Aw8FKSLAOkhQHpIYz0eEe1rbxWw293N0hSPMkEiIEIBb//eA6fik0qLKxrqGsvLSoqKzuTkpJzJTDx7Jq20sCAvOz8qOP6wb4CN0spKobJWqh0tLD3sHXa7OHk7OnjY2ThZquzNZDZKgZWca63g2asFrtay3XaK3ZYiRxHVio2z4pNthHQlmyQkobkEFB2D4FMICjZVziJJqDgZA28jYriaS91sVQ6WMnM5X8KlsikYKg5GRIEJSBAODsTBgQQkiIqDMUkoOgGBR4BhIAOAgbaO9k7tXTuMDHWxKCiTRuQwKWwGmYSFE9BQDAKIhBoiwfooiAHaxBADNZBxKUo+VcGjCJk4FhHBJiHFHJpaypfzORI+W8Rl8Zg0NpXKIJGoRBIZTyBiMZqQcFgSDkvG48h4HIWAR8NheDSKSiSw6TQBhy3m8yQCvkTAVyukGkj21hYO1hYu9jbebs77dnu62lo7W1tuaxlIbhlI/ienztG0jpHUjtHkzrGU7om03sl0DaeBi5kjlzJHLmX+p6isyensf1jKv7lc+MlS6dx6xfy9yoX7VXcfVC89ql3ZqF/dbFrdbFp/0qJRtLLRpIG0+LB+8WH9wv3a+Xs1c+vVd9aqZlcqbi2XzyxW3LxbroF0e6X2M6S791vu3mtd3ehf3Rhc3Rj829LmwPrW4CdLfetP+te2epYfd/4/LbX0xdV1RFa3hlW1hJbUBRbXBhRUHT1bfuhMyf7Mwj3pebvTz3qnnvHKyPPKKfXMq/I+W+N7pmpPaum+xKK9oacd/RJNvSPILscwTv5ky32M6t7ipt7aKxdH6ktzzvVVrd7pvTxeMHe98scn51vKo4L2WWeeDHa1UBp9vTMiwF8u4hkb7IKCDfT1tAwNdMh4DBxijENCtb76l8HX22k4NBUDl/OYh71d9zjZ+NpbHdvjVZSWmBh+TMamihkkHhVHQkOwMACPRVQp+GIBHQ7Rh0P0sTAAAQkS0gjedhYH3BxslWIsAsxkkF1dnOJiYgvyiivKqgvzi9LTkhISomKiAk/GBWemxeZnpmcnp5wIDN/jsttColCLJSqR2FIhszdXO1mZO5qrbVUyK4XQTMI1FdDlXIqCR1GLGFZyroOK7yLn2PLIFmySrYhhK2YrmCQOHklDw8kIEzYBI6SRRFQ8j4gUUzHWQqarudTT0czZRmllKlAI6XwGgUlCaRoJBwdiYQA8wpiChTKIaDoBhUeAYSAjgL6Ors7XOto7AUZ6GKQJnYJn0UksOolGRJNxCDwajEEAMVAjtIkhFgbAwgyFdJyYiRcxcFwykoGHsYgIMYtqKuYqBFw5nyPisvgsOodGY5LJNBKZQiB+VvRPS2Q8DodCknBYBoXMYzHFfJ5MJJSLRXKxSGPJ3trC0dbKydbK1cFWY8nT0d7d3nZbY29SU19yc3+KRlTbUGr7cErrYFLbUHL7SJKmoHrOpWtEDUxmDF5IH7qYMTx1euRSxujl02NXMsavnr58J+/KXP7V+bzrd/NuLBXMrBbMrhfdvld8a6VodrX49lrJ3L2y+fvldx9WLj6sWXpUu/y4bulR/dKj+sWHdYsP6+4+qL37oPbug7qF+7Xz63Xz63Vza7V3Vmtur1TPLtfMLtfcWW24s9owt9Y4v950917r4v22pQftSw86VzcGVzeGVzeG1zaHNFnfGl7fGvzcUWtbfcuPu+fvtcyuNNxcrL06Wz51o3hsKqdvLK29/1RTV0x9+4m6tsiKhuDy+uOltUFFVf55ZYdzig9kF+7LKtibemZ3Wq5XZqH7mTL3nKrdeXUHCuoC8xuOp5XtTyzyOJFjEZgs8Q7myFyxZ2vTqppKJ0f7a4qyWyozr0xUDnUmX57I/vDT9NRgXsAe86xTId62VmiQsaO5mVou/upf2+AmBhg0zNBAh82iQU2MAQbaBrpff7FtGx5ugoEAREyKtVzoaWfhpJa5Wigj/Q4E+HpYSvkWEp6Cz6Dh4UQUWC5m2duYqhR8KFgPBtEnYCAsMlrOo7tZqz3tLNRiDgEDsbdRx0dH1lZWtbd2lZWUx8fGBQYcOXzAa4+PQ7D/7vRT4WeSY7Li4+ICj3vbOJoJhQoeV8pmyblstUhgLhWoRFwFnyXn0cUsMo+KYRERLCKCS0ELGXg5i2jOppjSsGoG0UbAshJxJTQyHYMgI+FEOJSOQ7JJWCYOwUBDuAS4GZ/mpBbvdrF0c1DZWYjVMpaES+bRsWwKhkVGY2EALAyAR4ApWDiDgKXh0DgYBGpsCNDX0dPV0tPVAhjpoeBgMgFNp+AZVAKLiqeTMGQ8DI8G4xHGeIQxAQkiIIEMHJSJhzLxUBoGTEWDmQS4iElRCtimIr5CwJXxOGI2k8dgsKlUBolCJ5I1cv7J6XNoJCKHQRfxuHKxyFQmVcllKrnMTCmzNlc52lq5ONi6Oti6O9n7eLju9/Ha4+7q4+q8ra7rVH13QkNPYmNvQlNfYnN/UstAclPfqeb+hJbBU61DCZ9EpXSNp/SMpfSOp/ZNpPVPpg6cTxu8kDp0MWV4KnVqNndq9szlO2euzudeX8y9sZx3cyV/ZrXg+sKZ6bs5NxZzZ5bzb60U3F4rubNeOnevbG69Ym69Ym69av5e9T9Ss3CvXhONqPn1urm1+v8Z6u41Lz5oXXrQvvywY+VR58qj7n9YGlnbHPlkSUNrYH1r8JOlttmVppuLtdduV1y6WTJx+ezAREbnYGJrb3xzd2xTV0xta0R1c1hlY0hZ3bHi6oCCiqNnSw/llhzMKtifVbgns9A9q8Q1t8K7oO5gaVNwRVtkbtXR3LpDuQ2+GVUeEaft3I+Kmwcrhib7B3s6qwtyqwsSr0xUdjdH1Zf7Pb/ffX2iKCrQqSA9+tjePSqhSECjinksI70vcRhjPA4JMjZkMak4LBIKNqIQMV9s2wYy1OUzSOZSgZBG8Haw8rI1d7dSHd+/22+32z43By97SxtTMZ9B4NHx9tZKTzdbc5UIDNQGA7UJGAifTTIVsx3M5c4WSpWIzWMRg/z31VSUDvf3DfYM5J45e/jQATdnOxcnM0c7md9+p5yk8KL0uKKU+JyY6EPOzlZikVLAFjPpIiZFyqHLeUwphy5iUkRMEo+KY+BhZBSIiACSUSAa1oRFgIuIKD4GJsKjlXSygkXnU0hsIoFDIbEIeA6FyCERaFgEEWbMQEPkLJK9UuDtbPHZkpRHETDxXBqOQ8X+/1gy0Nc20NcGGOnBTYBYFJSER1FJWA6dyKLiaSQkGQ8jY0zIGBMKFkrDmpCRxiQEgAg3IsKNKCgQm4gQMSkKPstMLFSJBQoBT8plC1gsLp3OptKZZCqFgKcQ8J9FEbEYAgZNwKBpJCKLRuWzWTKRUCWXmZsqLVSmFipTM6XM1tLMxcHWw8XR08XRy9XJ19Ntv4/Xwd1e+708ttW2xdW1x9d3nGzoPNXYldDUfaqp+1Rjd1xjd1xz78mWvlNtA6faBxM6hhI7h5M6hhI7hxM7hxO7xxJ7xpN6JxL7ziX0nUs4N505eeP0+ZsZF29lXrqTeWU+++pC9rW7Zy7dTrt8J/3KXMa1+ezrC2duLJ69uZQ3s5w/s1w4s1x4a7nk1nLJ7Erp7dWy26sVd9aqFu7VL9xrXLjXePd+kyaLD1oXH7R+7qLlhx0rj7pXH/esbfSubw6sbgyvPh5ZfTzyydLI+tbof1jaHFh+1PvJUv212xWXZ0rPXckbmszsGUnpGEho7z/V1neysTO6oSOqri2yujmsoiG4pCawqMq/sNKvsDowv/JoboXPmTL33ArvwppDZQ0hFS0nKloiqtpDy9uO5tfvS8rz8IuyHbvac/Xm5Z62jqr8s0Wno+9caxrsjM9Mth3pihnpSMyI299ScSb04AFLmdxUwGfTCCbGWgQcCATSgyMgNCqRyaBgUVA2g2ygvXPX9i+sTCWudhZCBnGfh+MBDydfZ9uQg77RgYdjjx318/VwtVGbyXiWSqGPp4Ovt5NKJQQCdxkY7EDBATwWUcanm8l4NqZicynP1U6VlR433Nd1bnSos7UtJSHR293NylzpYCN3sZMGHHAoPxPXUpTeVpDRmpsZf+iAo1JiIeHJOQwpiyLn0JQ8hpxHl7ApYhaZR8XR8HACEqT5uycgQRQkhImC0qEgJhzKx+OFVKqYyTAVimzMzKwUSnOFQiHgsUh4PAxEgoMENKy5hOVio7C3FFkouXIhVcDEc6hoJgnBJKEwUCMMFIiDg8gYGB2PoWJROJiJCdAQoK9jZKgLMNIDAvQhxgYIqDEWBSXikCwqnkHGUokIMh5GxcFoeDiDiGSTkGSkMRlmRIDok6CGNAyER0HL2HSlgG0hFZtLRCqxUCHgSdgcIYPJpTM5NAadSKQTiVQ8noLDkTAYIhpNQKHwSCSTTObQaCIORykWmysUViqVtVptrVabm8rtrS08XBx3e7j6eLj6eLju9fY44Ot92Hf3AW/PbVXN0VXN0TWtsZ9QxdV3xNV1RNd1RNd3xjR2xzX3xrX0xbf2n2wbOKV5ae2Pbx881TF8snMkvmv0ZNdY7NBU8vClpNErSePXk87dSDk/k3rhVtrF2dTJG6fO30y4MJM8NZt6aTbjyp3Mq3PZ1+bPXJ3LuTafe30+f3qh4OZi0cxS8a3lstmVioV79Z8INS89bFl+1LryuGPlccfyww5NF60+7lrb6L231X9vq//+k6H/sbQx+g9Lo5/mvU+W1js0lq7fqb48Uzp5NX/kQnb/eHr3cHLXUFLXUFJb38nW3njNyFfTEl7ZGFJef7y09nhFY0Rp/bHC2v351b751XsLaw6V1gdXNEZUt0Y2dEfWdQWVtR45W3UoJn33+OXu3v6uif6RxtLSrFPHF260Tg6l5WY4VhX4Tg1lVeVH9jYWH3J3E9Dobja2XAbJQPf/wBG6IJAeGgNHo2AkIhYE0EMjIBg4BA4GSLh0O3OFhE3Z7Wyz393R28HqiJfLyZCAhLAg/z2e3g5WzjYqVzszX2+n3Z4OFhZSONzIwGAHFKxHI6OYVAyXhlMKmBYy7omQQ03Vhdcvjk+ODtZVVMRFnfB2d7FUSZ1s5D5uquBDjg35J8caC8bqCydrSwtjI93M5TYKkSmfqYGkFrLVYo5KxJZxaUIGkUFEEpAgzfkEAzXCw0AUKJgMgTAQCDGVaioQ2pia+bh7HvcLCDh05NCefS52dmIem4SC42EgFhEl51HNFRxTCU3MJXJoKBoeSkKDCEggAQnEQIH/ZQkLhZgADYEGukCAPsjYEAjQNzbSBQP1kTAQHgOn4JFkHIKEg5JwUM26gkPFCug4FgFOR4HIMCMqAsgmIiQsoimfrRZyrRUyS5nETCo2FQnkPL6EzeEz2TwGi0kmM0gkGoGgsURAoXAIBBYO/y9LlqamGk7mpnIHG0svN+e9uz337fbc6+2xb7fnAV/vA96eez3ctpU3RFU0nqhsitKIqmmNrm2LqW6JqmmNrm2Pqu+MaeiKbuqJ1Yhq7I5p7I5p6olp6YtrHYhtG4xpH4ptH47qmYjvPRfXfz5u4GLs8OWTI1dOjl1LGL9+avxa3Pi1mInr8ZM3Tl2YSb54K2XqVvql2YxLs6cvzZ6+cufM1bmc6/P5N+4WziwVzyyVaixpIK087ljd6Fzb6F7f7PmsaH2z795W//0nAw+eDj98OvYfljZG1zZG/9PS8Nrm0N+Wlls0lq7cqjh/rWj0Yu7guay+sYze0fTe0fTOweSOgaS2voTm7vj69uialsiqpvCKprDSxvCSxuNFDYcLG/YX1x8sbfArrw+pbIwoqTnW0BnR3BvS3B/aNZJU3ZZ4e3mqvaO5Mr+87ExuYsSh+emWqbGMyiLf7CTbO1dKLg6VFWfGHfXyNJdILWVyEZcOBe8wMPy/MBjAwFDHCKCHwSKgJkA8Bs5n0ZQSAZOEUUv55lKer6td6JF9/ns8D3k4nQwJCD7g4+tsu9vR2tfd3sPR0sXRwt3F2tHRnE7HgkA6YKA2FgVCwYyQUEM2BWMqZhbnJI72Ny/MXL44MVJRVHQyKurwPl87K4WDlfiAt8XxA7b1Z2OmOoovNZdOt1Q3nk7wtJDbKAWaHYOpgG4h5VjKeZZynpxHFzKIdAICjzBGgvURID0EyAANNsKDjKlQmIhCsZErveydj/geiI2Izs3MyTl9JunkKf/Dh6zUSioBg4UZ07AwEZMgZOO5dCSNACagDFEmunDQLihACwrQwkCBaBMAFgomoeA0HIaKRX+2BDI2hIABxkADgIE2wEAbCjbCIE0wcBAGDsIijfFoMBUHY5HRAiZRwiaJmQQeEcFAg1lYEyEdZyqgm4v55mK+jVJurZBZyKVqiUjBF0g5XDGLK2JyWBQKk0zWVBMJg8EjkVg4HAOD0YlENpUqZLPlQqFaJrNQKi1NTS1NTS1UCkdbKx9PtwN7dh/cs3u/j9d+H6+De3bvcXf1dnbcVlZ/orwh8hOnExpFVc0nqlsja9pO1LZH1XdGaTg19cRq3jWcmntjW/pjWgei2wajOkdjOkejusejes/F9F+IGZyKG7oUN3w5fvhy7MiVuNGr8ePXEyemkyZvply4mXpxJv3CzbSLM6cvzWZduZ17ba5geqHo5mLJzcXShXuNd++3LD5oXX7Uvvq4a22jW1NBn4e6e1uD958MaSA9ejaugfT/sqQ5O42ubQ4tP+qfX++aXW67ebdxeq7myq2KC9eLx6bODk1m94+f1qR7OLVrKKVjIKm191RjZ2xdW1RNS2RVS0Rh7bGi+sCihqMlTUfKm/wqmo9VNodWNoc3dEW1D8Q1dAVXNvs3d8fXNCVPz4wXF+V52TtHBwVFB+1ZnOm+NJZTXXwoxI9/YThrc2Us5LBTTNBB/z3eJKSJXMAQsDBaO7fxeDQDQx0kCioQcgR8FotOImARLCqRhIILmGSVhOftZHsqMiTmeMA+N6eQw3t321u6mCt2O1of9HZxsze3MpM4O5j7eDlKRUwkzAgE2AU3MQAYaBnqfoVHmUh5lNbaossT3evz09MXxisL81LiooP9DjjbqOzMBId2Wwf4WldmnbjYUX6xueRqW3VLbqqHucRGxlXwqBI2RcFnmckElkqxlalExmUI6CQ6Do6FAeDG+hCALhiobwI0QBsDaAiEKU/g7eDif/BoVFhM9un82pqWutrWgvzSExExTnb2TDIZCwVT0DAeFcMkwqhYYzxcHwnSMjHcYaz7b6DOF0Dtf2MghhiIIQ4KIKOgdBySioHjoMZQI32goQ7I2NAEAjQG6hvqaRnqaUGMDdAIEBxsiDAxQJsY4hHGVAyUQ8aIWWQ5j6rm06R0DBcP4xERCjbZXMy1kokspWI7pdJGqbBUyMwkUqVAKOPyJGyOmMVmU6ksCuW/LKGhUBqBwKJQBCyWTCBQSaXmCoWFUmmhVFqqFE521nu83A/v8z28z/eAr/cBX++De3Z7Ozt6ONhtK60LL6uPKG+IrGyK1ECqaTtR3Rr5yVJkXceJhq7ohq6oxu6Y2vbImrYTNW0nqlvDq1rCKptDKluOVzQH1naE1HUG13cHN/aGNveHtg6Gtw+Htw+HtwxHdE7E9F081XcxvutcdMd4RM+5E/3n4wYvnhy5nDx5PfPybN6NhbI7qzWLD5pXHmumuB7NFHf/ycDDZ0OPno8+/mbs6bcXP+fJq6knr6a2Xl7cejm1+XJq48Wlx99MPXx24f6TifXNMQ2te1vj956M3dsaX9scWXo4MLfWPbPYNj3feH2+5srt8gs3isavnB2ZOjN8MVuTrpFkzWlQM8c29cQ2dsc0dEXXtoXXtoXWtIfWtIdWtYd/SmhZS2DbYEzHYHzXUEpLR9r5883nz/VGBPkf9vbsrCk7tt/t1lTHcFdO+imvoMPi8CDTuekGX1duuL9jhL+HjZLLISH4VDQZY7L939v0dLX09XaRiFgCBiniscV8DgoGwSFhGDiEiEH4ujmHB/od8vYM9z8aGxp0ZLebr6Ols4XSQS2zUgjNpTxnG7MDvh425go8BmpspG2otxNoqAMC6KDgYDOloLWmeGH6/LP7C9fODRScTogI2H/U13Wfu52DmXivi0XgXqeyrJMTHdUXeuov97X01RT5edhZS9gWEoGt2lTMF8iEUkuVhVwolvP4AhqFioGjwUYmQAMTCBCBQmKxaC6ZKKKQLWXSfd4+4SFRSUk5RSXNrR3nOrovFJe1pqbmHdjrxyDRTAz1iTAwm4igYcB0LISBM2HgTGgYMAkBIJoY4EC6QgqaS4CzsSYcHJRPRPAIcCYaTIQDIMZ6RgBdY6A+HA5EQAEggA5QXwsM2AUD6iDB+ngYkIqBcMkoMZOg4FHVfJqbmcBVzXeUcy2EDFM2TcVl2cpkzuaW1jJTtVAqYfN4VBqbSuUxaWIeWy7isygUDo3GolCoeDwOgcDAYHgkkoLDMclkHoMh5nKlfL7maSqRWCiVthZqZzvrPe6uR/b4+O/fe2SPz34vD183F183F1db620ltWGldeEaS5/rqKoloro1sqYtQmOpvjNKY+kTpMiqlgiNpYqm4IrmY9Vtx6vbjtd2HK/vCmnsDW3uD28ZCGseCm8aiGwdjemaPNk1ebJ9LKptNKJzIqr3QtzwpaSxq+nnp7OvzBbOLFbNrzctP+xYfdzzP7XzbOTxN2MbL8a3Xp7fenn++fdXNHn23eVn3115+u1lTbZeXdl8eXnjxaVHzy8+eHru3tb4+ubY2sbova1xTdY2RpcfDs2t9szcbZ+eb/7fLHWPpmg4tQ8mtPafbO6Na+qJbeyOrm8Lq2sPqWuPqG2PqO6IrO6IqOoMq+o6XtVxrGUoqn3gZM9wZv9A4dUrvR2N1Ye8PQ96uuanxkf6+y5cGx7qyB/qPJN+yjs7xWfmcvXZjINBB9Unw73hBv8SUBAsLJQAB4MAekaGujraOxVyMYNCZNHIFAKWTibgkDCkCUjC51iplQe8PX1cnYMOHTgZHhrhf/Cwp6OjmVwlYAlpBCGDaK2S7vV0drG3pOCRQEMd3V3bdbR36OtpmUAACimvKCtptKN+5vzQaEd9WXZycmRQyEHvfS7WLubSfS7WAb6uuUnRvQ3lE91N53qaW8vzYo7u9rSQOquVHvYOVmprc5W1naWDmVylEorkHJaQTGDiUBQ8mkLGU5kMNpejFPLNJSJnK9uDew4FH4uOjc8+Wzt/bTMAACAASURBVNTa3HWxe2i6tmk0O6dqr68fGUMG6WijjQ3JMAAHD+OTkBI6Ts4iypgEERXDI0BZGJCIguTgIGw0gI8Hy2hIBQMtIkHpaCACCjAGGQCBOhCIgQlIH2CgBdDfAQbsghvrIkB6WIg+CQFk42AiKlbBJpnxKS4qnqspx1HOtRIwTNk0NYdjI5G7qK2sJCqVQCZl8fg0OodG47PoYh5LLuLxmUwBi8VjMOhEIgGFwsLhGkssCoXPZEp4PI0lCY+nOTg5WJi52dns9XD7L0teTg6OluZ/Wyqrj6hojNBUU3VLVFVLRFVLRHVruIZTfeffk56mrzSWKptDK5qCK5qCy5uCypsCKpoDK1sCqtuCajuP1XcHN/YG1/cF1/WENg5Gto5Gt45GNw+FNw+Ft49F9pyPHbuaem46c2om9/pcye2V2sUHrZpxbuPF+OaLya2X55+8uvDsu6lvfrj84sdrL3689vL1tCYvfrz+4ocb33w/rcmz768//e7a1qsrnzidv/9k4t7W+P0nE5qsb44tPxyaX+u9tdR+Y6Hpf7PUO57WM5baPZryn5ximjojG7vCG7uiGrqi6rqj67qjansia3tD63pCO8biOocSugYz+gcKL17oOHs6eb+H26nw4Ly0hOLspEfLV0d6Sm9fb0+K80pP2j02kDs5UhQe5FCWF4M1+drWVCBhkpHGBnAToAkEqK+3y9xMSSXicCg4FASgELAkLAoOBpoppAI2w93edo+7a+DB/SfDQ48d2OPrbGslE4joRDYJK2ZRnazVR/d57/V2ZZCxQEOdXTv/rbXjC32dnTCosULKS4g4XpqV3FKe31iSW5GTlp8afzLE76i3815n68A97iEHd2fEhrWU5493NY13NdUXZqVH+O21UzqrJF4OdvaW1uZKCytTKzOJ3FomsxILLARsNZ9uKmSZSoVKpVytVjta23o6OO/z2n/k4PEA/5jI6Oy84s6Ovuv9I7M9/VeLS1t8fQ4RUDiIni4ebEiE6POICCkDbylmOapEzmYSOwXfXEBVsgkiCpKNBTNQQAEJbsanWIkZKjaOS4QSsDATKBAI1AEAtAEGWnraXxnqfgUBamsueaBBujgTAxoSxCMiZUyCmkd2UnKcFSwHGcdayFRx6GoOx0osdlSqLcRyU75YyuIJGUwegyHkMKUCjkLMl/L5MoFAzOWyqVQSBoNDIAgoFBmLZVOpAhbrn5YUIpGZXO5kZeHhYLfP0/3oXl+NpX2e7j6uzi42Vtamim3FNaGfqilcU01VzScqm8Mrm8OrWsI0nOo6Tmja6VMjRVQ2h1c0hZQ3Hi9vPF7WGFhSf7Sk/mhZ49GKZv+qtoCajqDazsCa7qCqruN1fWGNgxENA+H1fcEN/SFtoxE952Mnb5y+eCvn6u2imcWqhXvNq4+7HjwdfPR89Pn3lzR+Xv107dufb3z/68wPv9368ffb3/966/tfb33/y+3vfp797ufZb3+69e1Pt7/96daL1ze/+fHG8x+m/yHq/MNnkw+entPk3tb4yqPhhfW+2eWOm3f/117qP5fRN5HeO572T06t/fFtvTGtfVGtfXEtfXFN/fFN/XGNAzGNg5H1vWE9kwm9YyltvSkdnWf6eitjw48dP3IoaP/etNiIupKcrfWZm5e65m50JcR4VRSFVZdGXhwvjwpxrSw8pRKR1SKGmYiHABgC9HXQKBgcBmazaCgYBAwwMDbUAxroEjFIBMSYx6RJ+JzdLk4BB/aFB/qfjAzz3+O9x8VO00tyHtNKIfZ1dwz2OxBweC+HTgQB9HS0vtL++kswUJ9ExNiYK6KD/dJjQs8mx+anxhdlJBSfTsyMj4gOPBjpt+9UqH9CWEBadEh13umR9vqh1tqavIzi5IhAD1sXtdTN2tLezFItM7WUq61kps5qlYta7qqSOKlEDmYSewulraWZjZW1t9vug75H/Q+H+x2NOuIfHxmbV1w5ODi+MDQ+Nz45V1Pd6eN1gITBYSEgOgpMhQPYOKiMSbBXCrzt1Hudrbzt1E4qgZWYoeklFgYkpWNsZWwnlcBCSBPQMDQyBo4AGxnt0tffqbvry107/2Wg86WJsQ4KYoAE66OMdTBgPTIMwMbBxDSskk2wlzEdZYzPllQcpoVQaCdTqgUiJU8kY/PFLLaQwxTz2DIhVykRmEokphKJTCDgMRgUHA6PRGoscel0IZst5fM1lsRcrlwoVEmlGkuaXvLbt+eQj/ced1cvJwc7M5VaItpWVB2m4VRWH1HReKKyKbKyKbKiKayiKayyObyqJeLzpFfXcaKiJaK8Oby8ObysKay0Kbik8VhJ47HihoCCusOF9UeKGg6XNB0ta/GraAuo6gyo7gqs7DxW0xNS1xda2xtS0x3U0B/SMR7dP5UwNZt7ZS7/5t3yubX65Ycd958MbLwYf/Lqwrc/3/jul5vf/3rrx99nX7+58/Of87+8Xfj17dJPbxZ+erPw05vFn94svv797uvf777+fenH3xa+/eXOq59vv/xp9psfZ559f/3Jt1c1U9/DZ5MPn00+fH7u/tPx1Y3hu/f7bq90ziy2/G+Whi5kDZ7P7D+X8ZlTx1Bi++CpzoH4jsHYjsFT7YOnWocSWodOtQzHt4xE1/eGdZ871TuW0tGfNjhU3NZaGOx3ICzA75CnZ3lu1mhXy+/fbfz0cuXO9d68zGN3pjtGeguuXWg4fsQhIyHI21EtZhKsZBI2kWCouwuDhlPIeBQSikcj9LW/BgMMdu34EgYCYBFQLALqZGt1yMc71P/oqRMRGQnx8aHHIvwPH/R2c7ZS26mUnva2gQf3xYYFhx8P4LNoUGNDoL42wEAbj4FLRVxPF7voYL+T4QEnwwPiQv1OhgekxoamxYUlRwcnRwenx4enxYWdigg8kxzTXFnQXFlQmZPaeDb1pP+e/c423g52zla21mpLB3Mbd2t7T0tLLwuVp5nMTS1xUkvszGXWFqZWFtY+3kePHDwRFJBw1D/xaGB6XGJ1bdOlc5fuX7h8/8r19bq6Lh+PPQw8gYoyYWEgZKg+FQEUUTG2ct5ue7P9rjY+DubOZhJrKUdIQfOICAEZZcql2Cn4jiqRuZAhpOPoFCwcATY01NLR+WrXzn99vf3/GOh8CQXpam7EYsB6OBMDKsKYjYMJKWgZA2sjptlLaPZStrWQqeJQTdkMMz7PWiIx5QkUPL6cy5NyuBI+RybkKcR8U6lQJZWaSiRyofCflig4HJ/JFHO5MoFAJhCIOBwRhyPl85VisaOluZudja+by8HdXod8vPd6uHk5ObjaWlsqZAoBb1thVWhRdcjnU5Nm0itvCC9vDNVw+jzp1bZHahSVNYWVNoaWNB4vbggqbggqbggorD9S1HC0uPFIabNfeat/ZXugxlJV1/GanpDa3pCanuCa7qDGgdDuybjhK2lX5wum7/493a1v9mm2C9/8cPWH32Z/+G329e/zP71Z+OXPxV/fLv32bvX392u/vVv97d26Jr++Xfv1z/Vf/1z/5c/VH35b/P63+e9+nXv18+0Xr289/+Hvqe/hs8lHz88/+mbywbOJtc2RxQf9d1a7bi21/m+WNO9DF7IGJk/3TaT3jKV2jSR3Dif2jiT2jJ7qGU3uHk3uHEvpHEvuGE/smIhvHjzROR7fPZI0MJ5zc6azqfFswEHfQz7e8WGhl0aGFq5PfXz/8+/fP5gaa8xND36xOf3Ld3cXZwd83RRBB52PH/J2tVIpeRwSAg4DA+EwMJmEQyJMBBymrtYOE2MjQ91d+rt2EjFIDNzEx8N1v5dHiN+R1PjYwuzMtLiYhBOhwYcP+ro4+Tg7hh49nJ2SWFmYFxMRIuQwkCbGMJARDAJg0ogWarmvp/OxQ77++zwOejn6uFj7ulgf9HYKOuAV6rc33H9feMD+yMADR3xdA/d7JkUHZyacOJscW5GZkB55LOTA3gOeXm4OLg7Wjk7WTh62zp5Wtu4WaleVxEEhtJYLrUwlVmamlha2vj7HjxxJDAw6fTTwdGBIbmpma1PnjYmLD67e2Lx6bb2kqN7F3plNJLCwUAbcCA/cSTLR4xLgFiKmu5XCx8Hc08bUwVRoKWaJqBgJHWfKpViKWTYyrqWYJWcROWQUmYCEmAD09Xdqa3+p/fUXWjv+r6HuVzCwHgpigIEaEeEAKhrMxsF4RKSQghZTUZYCsq2IZidh2YhYai5Ns36wEArkbLacy5NzeXIeXy7iK8QCU6lQJRPLhUK5UCjh8Tg0GhmLxSORRDSaisdrBjy5UKixJGSzNWOerdrUycrCy8lhj7urppGcrS3tzFTmMomMx9lWUBlSWBVaXBP+eaFX0RhRVh9W3hD+uZo0C4mathP/A6khRGOpqD6wqN6/qOFocaNfabNfeWtAZXtgdeexmu6g2h5NKYXV9YXW9ATXdgc3D0b2X0yauJE1fbdkZrlyfr1p5VHng6fDT15d+OaHq69+uvHjb3M//jb3+ve7P/+x9Ovbld/erf7+/t6bD/f//Pjwjw9/5837B2/eP3rz/tHv7x7+9MfK6zfLP/y2+JmTZuR79Pz8Z0vrW8NLD/vm1jpvLf2vM97opZzRSznDF7M/t1PPWGr3aPLAeEr/RFL/RFrfRFrPufSec2ndkynd5xP6LiQNXkodnMwYu1i4uDRcWHAq4KCvj6tz4onIc/29V8+N/PbdkyuTXX3tJWkJ/j++XPj45+bd2RG//Q7WKnbAfk8HcyUdizbW1YaBgSBjQzgMDIeBpUKeoe4uMMAAaKAL0NPGIWEUPMbGXOVmZxPqfzQ5NrowOzMx+kRidGRU8LGAA/uCjx7OTEpoqiof6GhNjI6UclkYOAQNAyNNAGwawVwpdneycbRSmsv5YhaZR8cLGUQpj2Ym4VoqhVYKoYVC4GAuVwiZch7d2UZ10NslLiwwIzYi+2RsSkxsSGDo3j1HPNz2OTt4O9o4O1vYOajMbKQSMxHPTCw0N5VbW1vbOnju3R99xP90wLEzRwKzQyKLM8/2NnfcGBhdGptY6O2Zio9JVcsUXBJBQEax0QCKyS6SiR4Xb6LmkZ1UAncrhYu51FbO01SQkk+zkvNslAIzMUvMJLCJCBoejkKBgcb6urrbdXW36+76UvvrL4z0tsPAekiwPg4OpGNNeBS0mIYT03ACMopPhJnziDZC6mdLShbVlEs343OkLIaMw1bwuEohXykRmkpFKplYJRML2WwRhyNgsZhksmYnTsJgaASCpogUIpHGkoDF0tSUpUJmZ6Zys7PxcnLQNJKt2tRCLjWTiqVc9t+WiqrDSmojNJbKGyLL6sM+c/ovS6WNoRpLxQ3HiuoDi+oDC+v8Spr8S5sDylr8K9oCqzqCarqO1/Ycq+s9XtcXVt8fXt8fVtsbUtcT0jocNXgp5fyt3JtLFbOrtQvrLWsbvY+ejT/99tLL19Pf/nTrh1/nf/xt8fXvSz//sfLLH2u/vb33+7v7b94/evtx8+3Hzbd/Pfnzw5Ymf7zf/OP95s9/rv0Pp18WXv18+8Xrmy9e33z0/PzjF+cfvzj/8Pn4+tbw0sOeubX22ZWm6/NV/09LY5dzxy7njkyd+VxNveNpPWMpgxOpA+eSB86l959L753M6J1M7zmf2nMhceJG9oXZs5PX8iYuFd+Z6zsZ7xdw0PeAt2dxdtbF4cFrk6O/vNqsK8se668/kxb25y8PX79cub90qa48U84n7XW3Y5OwHBKBT6ca6GgBjPT09XYZAw3YdIoGkq7WDhQUjDQBsagkJoVoqzaNDjmeEBWZlZyYFBN1OvFUWvzJuPDQUyciCrJON1VVdDbWJcdGyXhsHBKKgUMQECMGGauU8GwtlDw6noAEQQy1wAZfI8H6WBhAcyMbCwOgIAY0PBwFMYABdZgklKVSGHR4b0JkeFF2bklhRWpqbmhEyhH/WK/dAU6Oe2zMHKzkFiqRVM7jy8UiMzMLO0c3J4+D+46c8juWExB89mjQmfCoipyCgYbWax09Nxsax4oLGg/t8RPQGTwyXsHCSyhQAQFEh+vzCFAVl+Sg5LmYS53UYhsZVy1iCOk4MzHL0VxqrxYr+TQWEUVBm5DQUKgJ0MBQW0fnKz29Hfo623V3fQnQ36GxhEcYs4kIMZOgYJNlTKKQguYR4Go20VpAsRUzbUQMNY+qZJGVHIqKx5AwqVI2U8HjmIoEGkhquUQtl3DpdB6DwaXTNXs8HALx2ZJMIPinJc0v5jKJjUrpbG3pbm/rbm/raGluqZCpxEIzqVjG42zLLw/JL/+bU3FNeEltmObs9LelxgjNCUqzcihpCClu/DtFDceKGoOKGoOKGgMKG44WNfoVNx8tafEra/Ov6Ais7Ayo7AxoGYluGIio6jpe2Xmsvje0ayJ+7Hrm1J38meXqufWmtY3ezZcTL19f//G3uZ//WPr17drv7+7//u7+m/cP/vjw8M+/Nv78a0ND6P3HZ+8+Pn338fm7j8/f/vVMkz8/PH3z1+Pf3t//5e366zfL3/9699XPtzW9tPXq0ta3U1vfTm28nHzwbGx1o//u/a659dZrc5WXZ8su3CiauJqn6SKNIs2Yp4nm99FLOWOXcy5ez7swnXthumDyev749fzx63lj07mj05lj1zMnZ3ImruRO32m4uzh09IjzHg+nQz7e3Y0NF4cHr54buXNtsqOhdKCzsiA75unDmR9frDx9eKul9qxSSLOQcek4pILHEbEYOBTc0EAHDDKCQUFkPIZKxAH0dYz0tOFgIB4Fp5PwMiHv4G6v04mnctNTE6NPJMfHJ8fHpyUknYqOjg4LO5OR2tlYP9zdmZEQL+Ox8XATGg4NBehiYcamYq5SxEFCDYEGO430tgP0dxjofAkG7ELBjOAQfRTMCIMAat4NdL7c+eU2KhHhd3BvVlpmVWVjTUNPWW1vWd1wRkFbSHTO0aBED/cjluZO5kpLOxtHWztnpbmt2s7d1TfIPzjzeHh+aERhaERhdFxVRlZ7QWFvUVFXalKR/+FwB0sHC6nEUsw145NUbLQpC2UjplmJGbYytqu52NtO7WGttFbw5VyKgkuXcqgiJknz31lkDAyPAGPgIF2dnfoGuwwNtfT1d+rrbDfQ3QEBaiOhhjg4kIqDCek4OZciZ5F4RCQJaog20hIR4RZcsoupwN1MbK/gmvFpchZRziIpuHQphy5mUYVMGp9FF3KYEh5PJhAI2WwunU4jEIho9OfDEo1AELBYfCaTS6dzaDQOjaYhx2cy5XyuqUhgLpNYKmRWSrm5TKK54ydiMUQsxidLlWGfLEV8shRR3hD+mVNVS0TFf1oqbjxe3HSsuOlYcVNgcZN/SXNAaat/WVtARUdgZWdQdXdQdXdQ42BkbW+oxlJDX1j3uZMTN7IvzxfPrtQv3G+9tzX45NWFV69nXv9+95c/V3/9c/33dw/fvNt4827jj/ebf37Y0ph59/H5+48v3398+e7ji3d/vXz318u3H168/fDi7V/fvPnr8e8fHvzydv31m5VPlmae/3Dtk6ULGy8nHjwbWd3svfug478sjV3O1Vgav3L286lp9FLO+JWzE1fzzl3Ln7yef+lGwdTNvKmbRRduFE7eLJq8WXhuJn9i5syluYIbK+XX7pRfm62budV1+JCjl7NtRFDArUtTNy+eH+luGeluqi7O6murrChM2Vif/vPnjXuLV8ryUuR8irudWsKmWMokLBIBj0bs0toOBhmRSTg2nULGY4z0tA11d+3a/m9jA10aEWdvZR4e6J+dklSQdTo3LT0zJS0tISkrNT07LSMjKaUwJ6e1prajoS4/M8NcJsbBIGQMDG6sj0eAxRwal0aAALV1tf6lt+sLQ92vjPS2wyH6RKwJDgVCQg3hEH0YWA8O0Tc2/Hrnl9sQJgYONpYpqZmFpY0d/Vcmpu+NXd+o7Z7OKOxOzqo/cDTW3tFXKbc2VVop1XZKS2dnH7+A8NT45Irk9PrUtPr4k+XRMcUxMYWR4dnHAxOd7HyUYjMelSVi0MwEDAshxZyHM+fhrEVUKzHDXsF1t5R626ndLOUWUo6YSeBSsGwSWqMIBwchIEZwoKEJ0EBP92t9g12aPZ6e9lf6OtvBgF0IEwMqDsYgInkUtICGFVIwXAKCjgJRYEYSMtKSR3FW8t3UIjs5R80jy9l4GZOg4FGlHKqYRRayKHwW7bMlMZer+bhERKNxCAQOgSCi0Zo9HodG09yKYJLJTDKZRaGwKBQhky7hsBQCnloiMpOKNRf8lEK+mM0Us5n/sFQV/slShObs9Pn49Pdyr+XEZ0slTaElTcGlLcGlLcFlrcfLWoPK245VdARVdR2v7j5e2xtS1xdc3x9S2xta3R1c2Xmsuju4efBE/8Xk87fyri2Wza03LT3qevh07Nl3l7/7+c5Pb5Z//XP9t7cP3rzbePNu64/3T/788PTtX8/e/vXNu48v3n188f7jK03e/fXtu7++ffvh1dsPr95+ePHmw+bvHx79+u7BZ0svXt96/sO1zZdTW99Obb46/5+Wmq/NVV65XX7xZvF/WRq6kKU5NY1fOTt5veDizeJLt0ovz5ZevVV8Zbbwymzp5dnSS3fKL90pm5ormZovuDxfeGu96vZK/Y25xukb7aEhPoGH9nQ3N967O3fr6oWOxsqW2uKKotP9ndW15ZnTl/rf//784er02cw4GzOhtUrIpeFEbCoJiyRiUTu2fwEBA/g8Fp/NwKMRQANdIz1toL6OoY4WBY/Z4+WekXAyPzOjMDuzPC8/Lys3PSktM/V0blZ2wZncuoqKzubm1obaojNZtmolHgrBw0BIYwMcFMAiokhIsJHuzh1fbtv51TY97a8ABloYJJhOwZIJSCjYwNhIG2CgBTcxgoINdn61TfvrL0hEfFDwidNna4cuLs49+u3Ooz8uzH3bMbZY3jh5Iu7sgUPhjo4+9vaejq6+nvsDguMyckqaC0vay8p7ioo7MtIqT0RkHj0U5eq430xmj4eTEAAYyhjEwqNNuRQLIcWCT7Dg4y0FZFsJ3Ukl8LSWe9mqnNRiBY/KISHxMCDWxAgFMYIaG4KN9AAG2oY6Wvo6O/V0vzYw1P68E9fT/srY8GsYWI9FRjNJKDYRwSLAOXg4l4DgEuB8IkJOw1lyaY5yrrOSbytjqnlEGQsjYWDkXLKUQxazyAImWWNJzOVK+UIpny9gsRgkEgGFwsBgaChU87mWQSIxSCQ6kUgjEDS3yMlYLBmLZRBwLBKBT6dKOCw5n6sQ8JRCvlLIl3BYEg7rPy1VR3yyFPnPVcTfy73myKKGYA2k0uawspbQ8rbQivawyo7Q6q7Q6q7Q2t7Qur6whoHwxsGIpqHw5uGImp6Q6u7gmp6Q+v7wjrG4kasZl+aKbq7ULD3qWNvq2/jm3Isfr//428Ivf6z99vbB728f//H+yR/vn/354fnbv77RVND7j6/ef/zuw8fv33/87v3H795//OHdX9+/++v7dx9+fPvh1R9/PdVY+umP9R9+W/r25/kXr2998+P1zZdTm6/Ob746//jF+P1ngysbXQv3W++s/X1euniz+Ny1fM10N37lrKaXRqbOaCBNzZRcvVNxfb7qxt3qG3PlNxbKbixU3bhbPb1Ue2O5dnql+sZaxc3Vipm1yltLtZdvVnd15/rsttjr6Xzt/MTK3M1rF0aaqgurS7PLC9P6Oiqaa8/2tpe///351oPZpLhjbg5KEYfAIiPpBAQJCycT0Fpff2UCAfK4TDqZgIabwCHGQANdCZ+DhkHoJHzgkYNlebmlZ3PyMzNK8/PPZuVmpmZlJJ8+nZJRmJPf1dI23NvfUleXFBNlpZThoRA02AgO0EGB9ElwEB4GBOpr7fhy2/Z/b9Pd9aWxkTYeA2VQcSQ8AmKsZ6i3U19nO9zECI0Aae34v//ats1AX9fazjU2Ma9/cv7a0rfXln+cvf/HhdlvyhsnY+Pzjx87efjg8aNHjgcFR584mZZVVFPXNthQ39vU0FtR1pKWdDbYP8rLZa+pyIyJZ2BASKg+AGFoyMTAZAy8goU1ZaHVHKw5j2groTurhR5WMhdzqaWYxaOgKSgQ1HAXxFDb2EDHSH+XgY6W3q6dulo7dmlt19PX0ljS09uho/VvHa1/G+lthwC16QQEg4hkExFcMkpARgspGBEVI6ZilAyCOZtiI2LYS9nWEroZnyRnYyUMlJxLlHCIIiZBwCTzmFQBmyHm8qV8oWbM01hCmZggIRCUiQkaCtXI0RDS7CQwMBjKxAQLhRAQMAoGxSTieTSKiMWQctkyHkfKZWssheWXhxVWRvxtqSbyk6V/cjpR0RihsVTYFFLUHFrSGl7WHl7RGVHZFVnVE1E3cKJu4ET9YGTjcFTzWHTLeEzrRHTbuZiGgYiGgYimoRNtY7EDU2mTM2evL1bOrtevP+l9+Hz06beXvv3p1k9vljWQ3rzb+vPD8z/ff/P2w4t3f73U4Pnw8fsPH3/8nPd/vX7/1+t3H3589+H1u7++/+Ovp28+bP7T0sufZr/58frGi4ubr85vvJz8T0uN1+errt6p0Fgav3JWY2niap7meX66UANpeqF6Zqnu1nLd7aWa2eWq2yv1d9Yab99rnnvQMveoeX6jYWmrefZe9a2l2pvzTeUVcS7OsoCDvhtry9NTY+dHO2vLcwpzEvKzT7bU5XW3llaXpX38+P03W3PJ8UH2liIrFZdDQ/GZWAIGQsKjjAx1TSBAMgmHhIJhYCAOBQcDDCxVCgaZoJQIE2KjWmqqqooK8jMzygoKck7n5mYX5GUXZKVlF+Tkd7S0ttY3picm7vN0Vwi4RDgUAwGgjfVRQD0CFEjHwWEQQy2tL7Zv36aj8xUQqIPBmJBIKCQSZGysq6e3Q1d3OwwGQKHAWlpf/Otf24wMdUVCuX9gdF3r+Mil1YnrG1fmXg5dWM0pbA8LTTnmHxV09HhoUFj0ibik5IzcgsqqlbXLXAAAIABJREFU+ta2ls7W+uainKITIRF73LxtFOYCCoNggqBAEWgjI6SBLgkCYKLBHBxESIYpWFgzLsFGTHNQ8pxUAksxS0zDkpHGaJAuSHeHsd7XRrpahrq7DHS09XS19XS1dXR26RtoGxrpaCxpf/2F5lutseHXODiQjDHhUdAyDtmUS1WwyWIaVkhGKeh4FYNoziVbC+nWErqlmGzKw8nZWBkXJ+HgRUwCn0HQWBJx/j/KzjI4yqTv1wNJxt3d3d1dk4k7QQNEJjOZCO4ui0MILsE1uCzuvri7s8DuArvoLjbnw7C8e5596px6q666q7uTj3PVv/t3991ttBvNDpPJpNEoxWIhm82h0VgUCptK5dLpyXBcyucnP8TgMRhMMplGINDxWCYRz6GQhEy6nM/VSsVGpdyiUdl0muR66V8uLez9z5leMtmbu7TX7GW9pi+ua1pa37y8cdaqXnPX9p6/rs/CDf1aNvVdtn3A8h8HrtgxYOXOgav3DFq7b0jr/sGt+wev3jlwza5BrXuGbDo4cteJSYfOzzh1reXc7RV3nm578MvuZ6+Ovnx79s2f179XpORC6NPXX7+L9DXx+9fE718Sr74k/kjy+es3Pn198dfXpx++PHj36d7rv26+en8l6dKz30/ef7b//vM995/vufts+60nW5JHPpy5tuT4hQVHzs49cGrmnmNNyYqUtGj/yRkHTs08dHr2d5FOX11y5tqSC9eXXLi5+OKtFZfurLr8oPXqo3VXn7Ree7r69i/rLj1Ydun2ymt3N0+YGO/YITR13MgPr37bsGrhxjXzF82d2Dx5yPRJg1vmjFuzvGlQ34pE4sXnD483t84vynF2bhem4NLUUiadjBBwGRQynkzCcTmM5KYHAYdJJxOUEqFaJi7Jz5k2cdy65UsXzmxunjh+3owZE8dOap42e+GcRXOa582YOnP29FlD+w8syMoKOpxWrUrB48i4DLWAJefQlDyGWSUWcGloNBgCafPdJZGIRaPhKBQMgYDA4+FMJpHFIiGRQBwOptUoMkJZ5Z1rxo6bvXzNvvXbz6zaeHzW/M0jR83u23N4z9peDZWxuu7VjZFY/959Ro4YO2nSlPmzmmdNmjCsT6/ykqJ0h82mkKtYLD4eLyITmCg4BZrGRIH5xG9RuEcn9OtFGRZ52K4JmhVWBV/OIrKJCBoWRkRB8CgIAY0gYJA4LBqPw+DxeDwei8Ojki6h0eDku1oMIpWIhTBJKDGHkkz/Mp3GkFXrUItMErZdxnNIeS4lP2AQZ9iUWS5VyCbzmUROg9CmE1o0QpNabFDLTVpV0iWLTqdXKuVCIZ/JZFOpLAqFQ6PxGIzvm4lkAkGyZNEIBBIGQ0IhSCgEBYNiEHBcKlnCYalEguSsz6RS/H9c+mdp+u7SjBU9Zq/uPa+1z8IN/RZtGrB4S/+VOwev2jVk9e7Ba/cObd0/dP3B4RsODdt4ePjmQ6O2HB697ejYXacmHjzXfPzK3DM3l1y4u+r+Lzsevzjw6+uTf3y49O7jzT8/P/jry+O/vvz86evzT19//Zx4+Tnx8kvi1dfE718TrxOJN18Tr78m3nxJvP6SeP0l8fbz1zefv775/PX3v74++/Prw+8u/fbmwr9duvl483916Xs52n102tFz846em3fs/PwTFxeevNRy6vKin64sPn118eVbyy/fWXb13pprD1qvP9l469nm279uvvNiw93fNtz9bcP1B62Xb22ojmTk5drmNU++efHckoXTVy6bMX/O+KYpQ5qnDZvVPHzRgvHFBa4nD88lEi9OHd9a0TWnc4cwOA1AJYGxyBQGlUAiYrEYBJfDYNHIaDiESsTRSHgqAauSijq1K54yfuzyBfPmNzc1Txw/c+rUyeOmTJk4Y8HcxUtaVsyYOnNwv0Hti0q0crnTYLTrNTqJyCQXB6x6t0FlkfMdeoWQR0eiIEBQGwQSTKbghCKOSMyl0ggUKp5CxVNpBCaLQqHiUWioSMxtV1oYr66pra6rq+0/eOjkSVOXjp+4ePiwpmGDJgzpNbh/vLGhvGtVSUmXooLuZe2qu3aNVXXvFatoqOrYtSgr3aazSHk6PkvFoIgIGC4aToOmUMBtmIg0Dg4qJCM0AopbK/LrRSGTNGSS2pU8OYvIwkJIiFQiAoiDA7EIEA4Jw6MROCwaj8cTCAQiEY/DowhEdNIlOKQtFARAwdri0SAaHi5iky0qYcihz/FYwg6DRy+zynlmEcssYFrETI+Gn2FT5nq12V51hlPu0PNser5FIzSqRP90Sa9UqqVSCY/HYzDYVCqbSk0umZIhhFwoVIhEEh6PS6dT8Xg8EomHQ5MQkXAqFs2hkEQshozH0ckkOpnk/+XS922v3146LeszfXFD05LGGct7zV7de/66vi0b+y/e0n/J1n6rdw9es3fwur1DNuwftvHA0M2Hhm85MmzrkZE7jv2w68SEPacmHTg77fjF2aevLbhwa8Xlu2se/brr5xcHX7w+9ebD5Q+fbn78cv/jl4cfPz/+lHj2MZGc3b34knjxJfEykXj1NfHqa+Lll8TLr4mXnxMvviRefUq8/Jx4+Snxy4fEg/eJu2++3Pz947UXHy7+8u7Mszcnf/7j2J3nu+/+suvO8523n22//mTjpftrz95a/tP1JUcvLjh0ft6+n2buPN604+jU7Uem7Dg6dcexaccvtxy73HL8csvxK4tOXFl04urik1cXn7y66PK95Vfur7jyaNX1J+tuPt9857ct915uu/9q68UHK+78svnagw0Xrq4vKbGWFvm2tC67fOb4+lVzW1c2z2oaOmpEfPwPPadO7tuyYEx6ULN9a8ub3+9saJ0Tj5a1L01nU5EkNBCLTCPhUVgMHAEHi4RcMZ8DA6X+rRNRq5C2K8wbPqj/nGlT5jZNnT5u7OQxo6aPnzRu5NhZ02Ysb1naNHFyXWUk0+vTSEQei8lrNpqUEqdBXZwVyAu5nTqFQ6/gc+gIOCgtFYCAg6gUvFjCk8oEdAaJSiMwGWQWk8JiUkhEDA4Nsxg1fRrj44YOGda7f/eyrkU57aor6vv1Hjaw99AhfYf0ron3qKioKi0qTfdluq0hp8XrsPjs+kyPIdujC5plZilDxyXreRQ9h6qiEwRYGBsBZCGBXDxMQEIKKWgln2xV8z0Gic8kc+vFejGdQ0LgYW0x4DZYWAoakoKCAjFwMBYJw2JQeByGiCeQiHg8AU0gYvAEFAoJgYBTIEBAcprHICJFbLJZKQjYtNluc9ih9xkVLo3YxGfoOVQjn+pU8LLsqoKAId+vz3KrXTqeXZd0SWBSS01apV2vtRl1ya8tRBwOl05nUShsOo3PZAq5HCGXIxHw5WKRQiKWCPgcBp2Mx+FQSAwcgoaBUVAQGgbGo+BUApZHo4hYDLVYqBYLAU0Lek9f2Ke5pe/MxX1nL+0/Z9mAOcsGzFnWf/bSfrOW9p65pNeMxT2bF/WY3tI4vaVx+qJeM1f0n986eOH6wYvW91+6uf+qHwet3zd044Ghmw4N2XJo6NbDQ7YdGbr96LAfjw3fcXzEvlPjk1vvjl+ceebqggs3F1++s+rq3bUPn+34+bcDr/44+e7DxY+fbnz6fPPTx1t/fbz1/uO9t18efvjy6EPiyafE00+Jp18Tzz4nnr3/fP994v7HxMOPicefEw//TNz/8PXO2683XicuvUqcffHl9C8fTz79cOzxu4MP3+x/8Hrfvd933Xm54+av264+3XTh4dozd1eevLn0xI0l+y/O231u7o5TM7ccb9p8ZOqmo1O3HJ225XjTnrNzd52ds/OnWdtONm891rTxyJQNByetPzhu/7lphy81H7sx58z9RZeerLz+y/pbLzbdefnj/Zc7rz3a8vPLo2cvbM7JMqV79acO7tq8qmXt0qnrVkycP3PQiCFdhw/rNqO5z9Jlo3Nzda2tTQ8fnN6zc1XfXpUdi7NBAAARCuVRyEQMgssia1VSt8Ms4LO5HAYGjWwDAKAQSBaN6jAbxo4Y2jR+7PhhQ0YP6DO4vrZHRdcxfXtNGDxg9vixo/v2Gt6nh4BKtKpk2V5nYTjgNKg9Vr1VpyjNC5eXFXosRiaFmAoAwMEgODiNiEWxWTSrxaCQi6kUPAoOopNwUgGHRcaySdhsr3NoY92MkcPH9u4Zadcu3Wrx6vX5gUC30uLqTh2iXTpUdy7t3r6wMMtr1oi4TAKfQ9ap+BYtN92lDNlkdhXLLmdZxXQjl2TmU5RUjIyCEpMQAhKcS4bzaEgBCyfgEPRqgVrOEfHIdDICg2gLAwGgQAAMCCBiEFgEBIuA0El4CZ8jE/JYFAoaDkMgEHAkAoaAwuFQGBwEgwLhkFQEuC0BCaQTEDIO2a4VZ7mMhSFbccheFLR5VAKPgu9TCTNMijynvsBryHVp060Kt17o1IsdOpFNJ7ZqRWaNyKIWmdRihZgvFfKEXBaPRecyaWwWjceiczkMLofBYdMZTAqVRiSRcXgCGoNFoDFwBByMgAChwBRIWls4OA2LhFHwGCaFKBfx5SI+YNr8XkmdZizqM2tJv9lL+89e2j/p0uxlff7DpaaWnkmXFm0avGTjwBXbBrXuGbL50PBtR4ZvOzJ0+7GhO04M331ixJ6TI/eeGrX31OjDZycePTf15KWZZ6/Pu3Rn8fUHq24/Wnf3yaZffj/w4s3RN+9/+vPjxY+fr/z16fJff115++elr4lHnxKPPiYe/ZV48CFx713i1tvEzTeJa6+/Xn2buPo+cf1D4vr7xLW3iUt/fD3/6supO39sv/n75uu/bbj0fO25RytO3lt8/NbCIzfnn7jdcuz2wqM35h+4OnvfxRm7zjftOD1l++nJm05OWn980trD41YeGLNi36jl+0at3D862V62d+SyPSMW7Rza8uPg+dsGztvSf+7mXst39V+5p2/rwSFbTo3Zc2Hy0ZtzTt9feu7hmuvPt117+OOTFycOHV2VHTblhuy3zp9a3TJj25qZh3a3rF3xw6zm3nNm9l68eOj8BYMLiwyTJjUmEs/XrZkTrWqvkwpEDLqMxRPTmUwSRipk6DVyo06ZdIlAIIDBYBQCicOiJTxefbR65sTxE0YMHlBbE+tYXFmU3di5dEi8asaowSN61o7qXefRK60KUay8fYbb4jSo7QZV0GMrys3IyQhY9GoKGgMCABAgEAYGY9HIIh5br1MJBRwRn0UhYhgELIdCZOHRGiG3qrRo6pAB04cNGt+7oaFTaYHL4laJPVpZrttSkuUrzfaX5gSKsn3pfotWyeOwcEI+2aAT2g28LL8m0610aTkuFdsmoRl5BBOfqKAgZRSEmITgk+E8CoLHQPHZeAGPqFEKxGImg4EjEGA4NAiDTMMgQWgEkEkhUPBoCh7NZVCUQr5SyOfRKHg0Co5EQJEoGAIOhcOgUDAUBoSD0+CQthQsnEVGy7gUq1qY4dDkByzFIWtxyOrXiv1qUUAjTrqU7zZm27VBsyLdrs5waEIOTcih8dmUTqPEqhUY1Xy5iCcRcAUcJpdJYzIoTAaFxaRy2HQWm8ZgUqh0EomCxxMxGBwSiYYhUFAEHAyFpIFBKSDg3y4RsEwq6ZtLU+f1TOrU3NJ75uK+s5b0m7Wk35xl/ecs6z97WZ9kaWpe1KN5UcP0lsamlsbZy/u2rBu0bPPglVuHtO4auuXgyJ0nxu4+NXb3qdH7fhqz//TYg2fHHTo3/vD5CYfPTTp2ftrJS82nr8+9cKfl2sMVd56tf/jr5scvtv/27sDL94f/+OvE289n3n+58O7z+befzr35fO5N4uLviQu/Jy69Spx/+fXciy+nX3w5/eLrqV8+Hf/l09HnH4/8/OHAg9e7b73YcuXpuvOPV245NWbDyRHrjgxZvr/f4h095m6Nz95Q07y+ev6W+Nyt8Xmba2dtiiZHZrRWNbVWNm+ITl0fmby6YtzKruOXl/+wonziym4TVnef1lo9ubVqyprKCau7T1jRdezyLj8s7Tx2SadRC0vHLiyZuLRTU2tly/aG1sODd56bfPDK7LP3Vl+6t+n2w3179izKTjeU5np/e3hj+ewpW1tnnT+5bu2KHxbOG7Ri6aiVK8Y2Te/ZtZtvwoT6ROKX5mnDaiMdmQSkmEmXs7k6iZhHJ+pUQo/T4rKbbFajVCKgUqloNJqIJ+CwaCoen50emDB86LC+PXpUdK3r0q6uU0lj59IBNd0mDOhZ16VdRXFO0KLT8JnRLmUuoyroMFu08nSfw+c0SwUcIgaBhUAhgDZIMJiIRov5HLlYIJMKWUwqi04iYBF4OAQDAeLAqToxP9axbNLAvjNGDJnUr+fASLeuOel+nVzLo1ukPL9VY1EJbVqJ06Qw6cRCLolCgnFYOJ2K57VJCsKm/IAhYBb7dHynnGnkkoxckoKGklOREjJSQEHwqWgBCyfkEkUCslzC5rKIRBwUhwaRCXAGFUOnYKkktJDD4DIoHDpZyGEoxAK5iM+hU4hYDByJgCDg312CQNPg4DQYuA2LjOUzCAo+zaTie0yyDJcuP2ApSXeEDLKgXhrUS8NmZa5Dl+vUhy0qn0Ga7THk+c0F6fbCDEdO0BJ0ahwGsVHNlwo4Yh6bx6Kz6RQmlcSkkhh0MotJpTPIVBqRTMET/hYJhgBD4SA4DPTdJQQEiEcjaCQ8m05RiAUKseCbS9MX9vnu0uyl/eYuH/BPl2Ys7tm8qCHJ3FV9l24YvGrb0NZdQzftH7HzxNgD5yYePD/h4PkJRy5MPHpx0rFLk09cbjpxuenklRmnr846c2PO+dsLrzxYevPnVXd+XX//5aaHv297/MfOJ693PX2779m7A8/fH3z+4dDzD4ee/nno2q8br/yy4dKzdRd+Xnv28YqfHiw9ea/lxN2FB67O2Hd5+q4Lk7acGrPm4OBFPzbOWh9pWt110Kxw/5nBPtN9Paa46ibYomNN1aP0lSO0NWOM/5XYeHtknLVqtKnbSH234bpuI/WVo4xVY809pvkapnkbp3rrp3rqJrlqJzlrJzhqJziiY2yxsfa68a7e04IjFhY2r69curfPxqOj9p6ddfTC4qM/LT90eFk4oCkvCb96eLO1ZeaBHUsf3zm4dUPTujUTtm5pXrN6/Jix1dFY1ogRkdevb+7esXLrxmUdi7PNKqlbr5dz2UIWRaPgB7yOjKAnLzdTKhEQiUQCgYBBoUlEPJdOd1qMg3o0NFR3q+3coX+0e/9I1yGxir5VXQZGu3fKCVllfJtSbFWIOuSF80Lu3KDHqlPolGIBm4pHwVIBABwUhgaBURAICYMR8dhSIY/HZdJpJAwSgkaA6XgMk4ijomAqPrtLXvawuuicMSMmD+w9vC5S37m00GszS7haAcOuEvEoaBGToBDSZXwqjQRHw9uQCBCJgJLuUbXPdZRl2bNcqgyL1KvmmvkUI5+sZmIVDLSEhhbRUEI6VsTCS3gkiYAi5FGpJCQKnoJFAZk0rIhPE/EZXBZZwmcL2HQekypg08U8toDNYJAJeDQChoBDkiL97RIMlAoDp3DoRDGHohKy9DKuVS30mGRZbn1B0JphVqYb5elGediiynHochy6kEXp0YlDNlWO11gUdpbl+kpyPNkBs8cit6hFMj5TyGHymDQWjcygEBkUIpNKYjIoVAqBTMETSVgcHoVCw2AIMAQGhEDTYFBg0iUwKAUJBRGxKAaFyGXSlBKhUiIENC3o2dzS+/sEb86y/nOXD5i7fMDcFf3mLO87e1mfWUt7zljc2LyooXlR3ZzlPVta+67ZOnTDrhGb9w7/8fDoA6cnHrs49fjlKSeuTD1xuenU1eafrs04fX32mRtzztyYc+XB4qsPl1x/vOz60xU3n6+69WvrnRfr777ccOPXddeer730dNW5Ryt+urfk+J2Wo7cWHLo1Z+OpkeuOD15xoM+CH+PN6ysmLO8wqqVg2Lyc/s2BftP9faZ5GyfaoqP13QbL2/fmF/dgFvSkFvQk5/cg5TYQcurxWXFsZi0msxYTjqHDMXSynRXHZtfhsutw2Q347AZiuA6fHsMEo+hQFB2KYTLr8Jn1hLyelJwe5Nwe5Jwe5JxGUnYjKbuBmF1PLujFLujJLerNbz9QWj3G2GdGaOzi0qbV3ZdtH7B2x8g1G8ZcvrQ1w6eoLMu8d/7k4W2t545s/O3JyV3bZu/YOmvvnoUrlo8dNrxbfY/ioSOqnzw+d+Pq4cMHNhXn+A1yQWG6n4ZFCFkkMZ/mdpjzczLalRYK+GwEAkEgENoAABg0UsLjWfSa2m7lkS7tK0oK451La9rl96vsXFGYVduhKFJWYBJzLHJhns/RrTS/unOpy6hxmjQCNhUJScGjYDBgWzIKTUahCSgUFY9n0chcJo1GJVIpBCQMyKAS3GZDdsBr1yjMCkn7zPQBkYqmoQPH9IwPjHTr0bV9eW6636A0iNkGMZtPxUjYJLWEpRIzmVQUBtGWhAOLucQsn75Loa9LgbcwaMxz60ImqV3KtIrpBh5FyyEpWEQpAy9i4EQsvJhLFPPJLDqOiIOiEalEHJTPIStlXLmEK+TRBWw6l0Fh00gsKpFFJdFJeCIGiYZD4PBvIkFgUAgEBIakJl1i0wgiHlUlZmukbK2EbVTy3EZ52KEPWzTpJlXIqMy0anOdxmyXMWRRe/Uyh1oUMKtyA7Z2Of6y3EB+yBFwaB16mVzAEnGZfBaNQyezqEQmjciik5gMMpWCp5BxRAIai0Og0FA4AgSBpoIhKVBIKgScAga1hYBT0AgwmYBOHtmnkgpVUiHgb4UGzFsxaP7KQQtXD1m4esi8lf3/6dLMJT1mLG5sXlS3eG2flZsHbNg1Ysu+UdsPjdp1bMzBMxNOXG5KntL6/Uj+szfnn7u14NytBbefrbrxbOW1n5dffrz0woNFZx7MP31/3ql7c4/cmrXvyrQtp39YeWjg/B8bmjZGJq3tPn5V594zvD2m2+OTzFVj1Z2HSEr7cQp60nMbSOEYNiuOz64j5NQTs+tw4Rg6FEEEqiGBGog/Cvo33khaEl8N0FcD/J/xapCzKs1ekWLr3tZekeKsSvPUgH0xqKsamMQdAf0DsLsa6a5CearRoRg+pwetbKCocoS2box95MySiXO6z17Y49HDw1l+Vffi9JM7Nt27cOLp7VO//3L+wJ7FB/cuOXN64+7dLZu2ztm8be6Va/sTid9evrhx8dyBkMcgF9ByAk6lgMml4YRcSsDrqOjasWt5R4VcjEQiUSgUKA0Ig4LpRCKHTgnarRUdSiLtS7sWZHbODtZ1KCpL90TLCgbEKnLdFptSnOWylOWkF4Z9VAzcZdZqFSI4qA0GDkbDQFQMlkUksalUAYtFwCBJODQOi8TjUAhomkTI6ViUX1fVvTgc9Jp0JSF/XZf2w+tjA2q69ezWoa5TSXl+ONtpsimFOiFTK2aZlQKXUeEwyuUCGo0EZ9HQKgkj22/oWhzoXhIsy7KXhqw5To1XzXcqOXYZxyRhavg0BZskZuKFTJyQiROyCBQCnIiDkvAwFh0nFTFVcp5MzBFwaSwqkUkh0IhYCh6d3D+FgUOQUBAMBvkmEgycdAkMSoGC2tKIWD6LohJz1RKOgs9Q8Gl6GdeuFQfNKr9RETQoMmzaHLcpx20K23V+k9Ii53n0siyvuTjTU5rtK0h3hlx6t0mpFnHlfI6Ew+QxqVwGhcug8JhUHpvGoBKoFDyZhCXgURg0DIEEw+BAKCwNCkkFg9qCgG0g4BQMEkIhYrgsqljAVstEapkIMG/FoPkrBy9cPbRlzdDFrcOXrBuxdMPweSv7z1vZf+6KPnOW9/7bpfoZS+Krtgxcv2PQtv0jdxwavfPwqD3HRx86O/H45SmnrjV9d+mnm3NO35x/5tbCs7dbzt1pOX173vHrzfsuTvrxpzEbjg5efaDf8v195myLNq3vPnpZu35zwrVTXN3GmjqN0HYYLs9qIGbVYzLrsOE4KqMWnR5DhKLwUAwWjELTa+HhOmRWAzqrAR2uQ6bXwgMxsD8O8sdBvlqgN5bmiaa6a1JckbauSFtPNPU77pqUJM5IW2ck1V7V1lbZxloBsFW2cUZSPTGQLw5x1aS5o0B3FOiJgTwxkLcW7ItDfHGYsxrirIa5InBPFOmPoTPihOw4uSDO7NpHUzfIM2Ne/OnTowVhQ4ds948rWj78fC/x9UXi48O7Nw/+/PDkuzc3Hz06+frt7XcfHvz16Uki8eL9u0dv/3g4sHeNlEdhERFMApJHx4v5NLtFX1yQ7fe5pBIBFotFIBB0Kg2JgOEQCBgwhYnHVnYs7R+LVBTnlOemx9rldy/IbCwv613VpVthlt+kcWpkNrVUyqGCAQC9QhT02FhUPAmLxKNgJCSKS6EqxWKjWo1BQBEQIBSSBgGnQkFtFVJBl9Ki2oquxeFghtPaLiPYvSi3d/cuA6PdB0a715eXleeHC/2OgFltV4lMCr5TLws69H6HTq/g8Rk4IYugl3NyvPpuxYHq0nCXXG+nbHeR3xQyyv06iU8rdaiERglbxaWImQQ+DculoDlUNAEJpBDgXCZBJmKq5TyllCPi0jl0Io2Mo5KwFCKGiEMm9xBhEFA0CgaDQaBwCBQKhkBAYDAw6RIY1BaHhrHoBLmIo5Cwk8dfijkUlZDhNcg9epnPIA9ZNTkec57PmuUyhqwal1bit6pz/NbiTE9Jljc/5MhwGbwWtU7K04h5Cj5LwqWL2FQBmyri0sU8BodOZNLwdAqWQkQRcXAMBoJEAhGItGRRAgHbQCGpWBSURsbxOXSpiKuRizVyMWDh6qEta4YlLVq2YdTyTSNXbB41b2X/eSv7/tulddsHb94zbMeh0buOjN51dOTu46MPnh13/PKUk1ennbjW9NO1GaduzPzpxryfbs0/c2vhmTst+85O2nF67Kajw1bu7b1gS6xpTfm4pWWjFhU2TPFEJ1jLR6qKBwqzezNCPSjBRnJR3GFTAAAgAElEQVSwkZTRiMloRIfrUaF6ZHocEYjDgzGYvxaS1YjJ7InO7oHNaESmxxGeGrCrItXaDRCoh/jrwN5aoDua6qhuY6sEWLoDzN0A7miqqybFVZPijLR1VLexVwFslQBzJcBaDbBUAUwVAFMFwFwJsEXauGpBnjqQtbqtLdLGFkmx17R1RNOcsVRXLchVC/LVI/0NqCSBOqQ/hgxEkKEKdGZ3Ssda5exF9Y8fHyjJsxal29fPn514/SLx9VXi489vXt5MfHmWSPz2+Ofzr/64/fDxuUTiZSLxKpF49fnjr9s3r0j3GkVMglLESN7UwGaQeWwaGJSCRsEwGAwGgxHw+HgchorHo6AgNDA11q3TmH69q9vld8oKVBdl13cu7dW9Y7fCrGiHotKw36NXKnkMGhaGAafwGaTsdK9Zp1BKBGIeCweFcSlUs1brczgwCCg4tU1qCqANAICEAbUqaafigq5lJflBb0HI17Ugtzw/q7FbpxE9a8f2a+wb6dq9KLs07M31WtNtOq2YZVWLfFaNz6rRSTk8OlbAxOtk7GyPrqIoEGmX2a0gUJ7na5duy7Sqg2ZF0Kxy66QWOU/Dp4mZBB4FzSEhWUQEDprCICJlfLpWKdAqBXIxi8ckMyk4KgmbhIRH4VBwNAqGxSBweBQMBoHAwN9cgqSCwCnf1iowIINKkIt4CjGXz6IwKGgOFS9ik516mUMn8ehlSZfy/bYcjzns0Aft2kyPqSDdWZrtK8ny5gXtGS6Dz6I2ygQ6KU8l5Mh5dCmHLuXRZHymVMjgMkgcBp5FxdPIKBIegceAsSgwCgWCQNr80yU6BS/gMmRi3jeXVmwas3Lz2FVbfli9ddya7T+s/XFc647xa7aPWbF5xKLWQfNX9Zm7otf8VX0WtQ5YunHgtn2jtx8YtevI2H0nxh08M+HYxaknr047eaPp+LWpx683nbjWfPRq0/5zU7efHLfxwIjVewa1bK2fua5y3KJ2/adn1P3gjIwyVY4yVozWZ9XTwg2U9AZSoIHoa8B5G3GeBqy3Hu2PI/x18EAc7q+DB+IIfxwR+DaC8NfB/bVwby3UUwNxRcCuapCzGuSJQZI/+v/AHQcnSXadMWASe02qLZpqqwHaY2n2KMgeS3PEwI5aYLJtj4IctcDkiLMW4qyFuOJQVxzqroN54jBvPdRfBw/VIjKiuOwIrXOjZu6yhms3tnbrGLSrhDtXLv/66rfElzdfPjxN/PU88fVFIvHHw0eX3r57kkj88frtz4nEm0TizZNHV5e2TJ8xbbSAhdMreHAwQK8WcVlUUCqgDQCAxSDgcDgejycTSRg0EguH41FwMADQoSB7zoQf+ka6hi3afKepPDe9sii7U06oul1+tFNpWVaQR8YS4GkkJIRFxrJpBDGPoZaJlBKBiMmSsDlCNptJJmMQUCgwBQpJQyGhcEiqSa+q6twhWZdcenXIbCgJeRu6duwX6z6ksaZvtFtVWX5JhifXa832WS0qoV7KsWnEAbvOZVRIOWQmAc6joGwKbo5T070wGG2f3bUwvThkz3EbMl26bLcpw2Vw6mVKPk1Ix/GpGCYOgYek4KApbApGJ+c7TSqnSaWT8/ksCo2IphAxFCKGRMQQCWgiAZOEQMQkyxEIlAYEpqamAVJSASltAW3bAMCgFCQCTCFiOEwKn0PnsSkcOplJwYlZRJNS4LdqQg59psdcFPaU5Qbb5QSyvJZsnzUv6CgKe4ozvbkBu9+kMisFCh5VLWToJTyjgm9UCPUyrlrElgtoKjFbJqKLeFQuE0cno0g4MA4FRMFT4PBUODwViQRiMBAyAcmiE4Q8ukTI0qskOqUYsH7n5A27pmzcPXXT3imb903dsn/alv1TNuyesPbHscs3DV3UOqBlbf/F6wYu2zhk5dahu45O2HNs/N7j4/edGr//p3H7z447cG78gQvjD12auP/ShD3nx20/Nbr14JAlP/aava52+qrK0fOLBs7IbBjv7j5U276PpKgnr7AXr6A3JylSsJEQaMD7GjCeBrSnAe1uQHjrEP46uD+O+Aeo7/hqkd4Ywl0Dc0WgzmqYsxriikH/K+5aWJJk1xmFJLHVgGw1QFsNyB4F2aNgexTkiEEcMXCybY+CHTFwcsRZC3XWQpx1UGcd2F0PcdeDPHUgfx04VAvPiGLyaxmFEcGmfeMOHVs8dkRdVcfC++cvfHrx4ven9xOJNx/ePE0k3iQSbx88uPLhr5efv7758+Ort+9/ff/+l1On9s2a8cOoYb38Tq1CRGPTcRhEKhTUNq0tAAxKaQMAAIFAFAqFQiCRCBgaCsXAIRAAIMvnbBo1vFdl5/YZ3lK/o0PY1zk7WJ4fbuzWoW+0ItKhWMlj0HFwGhbBoeLZNIKQQ1NKBEqJwGU0OfQGvVIpYLGwSBgoBZCaAgCmtcEgIXIJP9PnLgiHMpxWl14dNOnzPPauRTmxziW9I+W9qrtEOxV3zs8oyfIVZ3p9FrVOwlbyaWalwKwSyrgUHhUjYuByHLr26fbKwlBlcXpZpjvPa8rxGnMDlqKwOy9o91nUWjFLzCSImQQRFc/GIagoiIBOMCqEbovGZVbrFYKkSyQ8ioRHEfAoPA6Jx6GwOCQWh8RgEWAw8LtLacA2qWmAtFRAagoAAk5Fo2AUMo7Dpgl5TC6HzqKRaWQcl4bTSthOg9xrUQcd+vyQszTbX5LlC7tNYbcpy2vJCzoK0l3ZPqvfpLIqBBoRUy/lmBR8q1pk04gtapFRwdfLuDopRy1hyQU0PpvApKLIeAgenYZFpqDgKQhEGgoFwmKhVBKawySJ+AyZmKNTinVKMWDH4dk7j87adWz2nhNz956ct+/U3H2n5u48OmPbwSkbdo9bvW3kyq1DV20b1rpz1Prdow+ebj7w05R9JyftOjH+x2Ojtx4duuXIkI1HBm0+Pmj9kYEr9/desLV2yurykQtK+k3L7jExUD3S3GWIuqS3KLuOEYqQ/NW4QATvj+Iy6snpDaRAA95fj/PWfxMp6ZK3DuGtQ/0PcUwSTy3aHcO4omhnDcoRQdqrkbYquCuKdMXg/8Zdi0iS7DqjsCS2CMRWA7JFIPYo2F4DtUfBjijMEYMk2/YaqCMGSY44Y3BnLdQVh7rqwK46oLs+zVOX5qtLC8Sh6TGUswOkMCI4dH7e3EWD9u9b06kk59a5C1dPnX1+786X9y8Tn9//8fLp2zcv//zw+u69m28//P7+r9d//vXm8+e3V6+enjZlZG2kU0330vxMF42EhIEAwBQAKBWQ0hYABqVAoVAAAAAFQ3BYNA6BwKPgOAjIplVMGDygT3V5tKygc6a/2O8oCTjL88N9qsuH9qjtHenm0ivFLDKHjOMzSGwagccky0U8lVToMVt8VpvLYjGoVDwWHYuEpbQFtAEAkifcayRCo1JmVcmsKplTJXepZQGzNsdv65CfXtE+v6J9fnlJdseCjPZ5ofyQ06Tgixh4BY+qk7AVPKqYSVByyOU5/srCjOrizE5Z3lyPMd2qynQa8oL2jgUZZXmhHL/NrpXohGytgKXhMmRMsoCKVwqYNq0sYDf4HQaLVirmMRhkLAGLwGPgWAwcg4ah0DAkCopAQmAIMBiS+l+BwoAYLIJKI3J5TAGfzebQqRQSAY+mElBSHs2oElm0UpdZnem1FWR4C8O+oM0QsOoDVn2G05zjsWU6zT6j2q4SWeR8m1Lg1Ig9epnPqEjeKeg0ysxqgVHJ00iYUj6Zz8QyyXAKDkTAALEoIBoNxGBABAKMTkHz2CSJkKGQcrRKgU4lBBw8vfjQ2UWHzy0+cn7J0QtLj11ccvzS0hOXlxw+t2D38RlbD0zeuPeHjXt/2Lx//NaDE/afbt5zasqOYxM2HRy5dveApT/2WLg5Nm9TZM6GiubW8gkryobNz+81NVA9xtp5kLasr6K0n6SwFy+nnpkeIwVrCIEIPhDDB2sJoXpiqJ4YrMf56rDeOMZTh3LHke448r9a5I1jPLVYTy3WHcO6ohhnDdpejbRVomxVCFcU7Yoi/407hkqS7DprEM4ahDMKs/8vXXLWQpzxNHcc6I6neupTfHVp/jgoFIWHKrBd++nvvNy1cNXoM2f3jB0xpHXpqlePf7t75Wri68enj+6/++P3zx8/vX379tOXz18SX78mEl8TX758/evVy+dLF81qVxIu75hf0akQg0ilk1FIGBCHhqW0BRDwaCAQmJKSAofC6DQKjUCgEXEcEkEt4g5trBsQq4h3LO6Wm17sdxT57B2zg7WdSnpHuvWsKs8PuvUyvohJEXNoHDqRyyApJQKDWm6QK8wqdfLGIblYwGFQiQQMBg1XK8QyMU/GYyuFPKNMZFZITGKBhs+UsigaEdOhk2Z5LaXZ/k6F4aRLnQrDPotaI2LqJGy9lCPjkCUsooZPq8gPR4oyKwsz2oUcIYvSqRW6jfKgU9e5OKtru9wO+emZHrNLK7cpxWYJX8tjmqR8q0rit+iyfPZsv8Nn12vkQj6LgkPDsCgoCglBIMEwOAgMTQNBUkGQVCCoLQicAoakQqBpUBgQjgAjkJAkWBySRidxuAwOh8Vg0IhEPAYNJ6ChfAZBJWZrZTyTWux3GHICztygy2fWug0ql17pNWnSbYYMu9Fv0ri0UpdWkrQoYFaFrJoMuy7Drgs5dE691KoVfdOJS+IzsWwqkkaCkQgQAgFGJMLJZCSLjuNzyFIRUyHlqOU8nUoIOHF5xckrK09dXfXTtZVnbqw+c2P12ZtrLt9ff/bmqiMX5u863rT14MRN+8Zt2jdu8/7xWw6M37Bv7OodQ1s29Z61Jjp5aeexC0tGzC8YMCO9z3RffKK9YrSx42BlcR9RbiM/u4Gd15OT08jIqqel11HS6yjpdaRwAyWzkRqqIwTrCIE43l+L88Wwnlq0O4Zy1yJ8tUhfLfxvkL5apK8W7atF+2JYbxTjqcG4I2hXNcZZhXZUohyVCE8U6YnC/403hkiS7LprYO4amDMKs0dA9gjQHgE5akCOGrCjBuSMQpxRcLLtqAE7o+DkiCsGdX1bjKV5YmneeKo33tYbT/XHQcEYPBwlBbvQLv+8efvBlrETBhw+tG/0sLEfXn28cena47v3Xz5/cfncpWNHTt66ef/wkZMvXr7+mkj8/seb69ev37l9/cbVc5HKjgU5vs7tc5PnLiCgaQhoGg6LhMNAAAAAh8PBoTAmg0YnEukkvIBG4dOIFSWFPSs6RUrzKvLDHcK+diF3WdjXMTvYtSinpmNJeXGuQ6+QcRlSHoPHJPOYZJ1S6raZjAqlRvztdF8BhykRcOUykUopVclFcglfJeIblTKPURuwGv0GrUMtlTDJQgZewiaZlIIsr6VDfnp5SXZ5SXb3srz8kDNk1QYtGodarGCTpQyCXsjoEHKXZ/nKc/zFfqvPIDdJOQYZ16IWdSwMV3QqrOxY3C47FHaYPHqlTS7RC7heg8pn1mY4zfnpnuKsQFbAYTWo5CIODg3DoWEoJASOAEGgaUBwSiqwTUoaIA3YBgRsCwGnwmEgJAqKxsCxWDQOh8FgUHg8lkQhUmhkCo1KIBHRWAwCAcOhIWw6TiKgS4UMlYxrMynTPZawz+Y2qe06uVUlsWtkfpMm3WYIWfUBszpoVgXNiqBZEbIo062qDIcm7NRmuHRuo9SpF9s0AqOSo5HQFQKyhIMXcQhsJpbBwNHpWAYDx2ESBFyKRMiQiVkqGVenEgIu3Nlw8e7GS/c2Xb6/8cqDTVcfbr72aMv1x5vP315z5ML8H49MWbdr9IotQ5ZtGrR048AFa/vMXt2zaWntuAXlw2YU9Z2cXj/OHRtr7T5U23mwol1/cUFvTk4jK9zAyKinp9fTg7WkQJwQrCWF4sRQnJheR0qvI2XUk4NxfDCOD9TifDGsP4b1RTHeGrS3BumrhfviMF8c9h86eWMobxTjqUG7I2hXNcpRiXBUouwVME8U7olC/403BkuS7LprIEnsEaC9JtVek+qIpiVJZhL/0XXGgN8yjG8peZqnNiXpkq8WGIjC8hrZGRWcg1eWXHlycPgP/bZu33Zg77GdW/afPX7utye/PXv0y63r93Zu37996/5bt548f/7Hu3dfbt66f+nSlTNnfkp8/TRuzNDcTG9pYbpeLZKLWUQcMgUAwKDhIGBbMBiMRqNhECiJiCegUAQ0gkXAUTFwp1rRrTArWlZQU5LbNS+jc3awU06oXYa3LCtYVVZY07mdx6yRcRlyASsZ7NpNutxw0KrR6qSy5AdtMhFfLZdo1PLkvWlCHlMtFrjNhqKMQHlxfvei/M75mW6DSi1i8mlYGZfis6g75KdXdyqKlpdWdigozfYXBBx5PpvfpNLw6Qo22SRh59kN7X22jumuQq/Zq5fppWyNmKWXcTsUhau6FEe6tGufmxF2mDxahVMuNYkFQZM2YNaG7Mb8oLskO5gf9nqserVMQMQhcVgEGgVFIMFgaBoQnNIGCGibCkhNA4CAbaGQNAQcjMbA8QQ0iUSgUEgEAg6Px2JwaBQGiUAhv20ygkMIBASHSRDzaSIeVSpkGLUSn10fdJk8Zo1NKzPJhWaFyKNXZtiNWS5LlssUtuvSraqgWeE3ynwGacAkD1qVIZvKa5S6DBKHTmTTCEwqrkHB1stZWjlbJmGIRAw+n8rhkHhsEp9DFvKoIj5NIWHrVELA7We7bj/bdfeXPfd+3X3/tz0PXux+8GL3pXvrfrq2fM/J5tadoxau7TNjSXzqgupJ86pGzeg6rKnzwMklvX7Irh3h7T7I3Km/ql1fSWkfcWEvXnYDPRQn+muJgTgpVE8JNpK9Uaw7hvHFcIE44f8ihg/E8P4ozh/FBWqw/gjGH8H4qhG+GNRbC/bWgr21UG/tdyWSFQbpiSJd1UhnFcJRCbdXwO2VEG8U6o1C/o0vBk2S7HpqwJ4asDsKtNe0TeKIpiRxxlKdsdT/6Dpjqcly5KkBemqA3liaN5bijbXx1X5zyd0VHezOnrK816FLmyY2j+4/eNC1aw9GDp20aknr2mWt928+PrD3xJKFrSePX3706NXT5+/evk/8+uub31+9ffjwYeLrl+1b1udmevOyfA6L2qARC7gMKgmb0haAxSBwOBwEAsGg0AQ8FguHYxFQOhZNQcNYGGRJyN2vurxHl3YVhVkVhVmxjsVVpXndS/IaKzrHu3X0mDVSDl0uYIl5DLmIE/Q4OpcV/30Hnsqs1dpMeqtRp1HLJWK+iM/ic+hyPsdrNXUrLexbGxlcF+sbrSjLSXfoZRwyioGH6WXcwrCnulNRXUWH6vYFRSFXhl2f6TQGLRqzjGcQspwKQa5ZW+IylQWc+W6zVy8zKXgmpcCml5aX5Ue6llV2LC4IedxalU0ucSvlLrXCrZE71FK3TpHhNBdkeHPT3S6zViXlU4gYAh6FwyKQKAgUDkqDprYFtUlJA6SkAoBpbZLZIw6PIpFxNBqFwaCRqSQcAQtDwFOBaYCUtoDUlBQQGAwFUalYHo8iETIEXIqYT9OphC6z2mvT+aw6u05ulAlMcqFHr8x0mgt8zqKAM8dhCFtUQYPMoxY6VHyHiu/SCF06kVsvduvFzn/gMIjtRqleK1SpBFIpWyCg8TlkLouYRC5m6VRCwJMXx35+efTpq2PPXx9/9vbY83dHn787fPbmqsMX5m85NGHxxv7TFtWMmdFx6OTigZMKe43NbRyTXTs8WDXI2bmvobSHLL9ekBPnFPYS5DWyw3GKP0rwRvG+GCFYR05vIHujWE8tLhAnhOpJoXpKqJ4SrCN/dykYxQVqsEmXfNVoXzXKG4P9S6TvLsHdNQhXBP63SzB7JcQThXpiEG8U8h/PpJO+GNQTA3mjIHcU6KkB/m9dctWmuaPfJPTE0jyxNG8szRcD+2KwcC0xVMnoN6395iMLh00aOGvBnN37ju/ZfXL50o3LFreeO3N925YDc+eu2H/w7ONnb3fuPXnlxpP7j189efLij9fvX79+/e7tq5qqTt27Fod8Zo2CK+RSupeXprYBkAlIKKgthYBlUMg0AoGAQpFQCAYBxyLgUEBAfsg5uk99/0jXboVZFcU5fWq69450a6zoPKgxVte9k9uklrBpCiFbLmCpZYKcoK+ma2e/3eoyGew6vdOo99gtHrvFYtBqlTK9Ri7hsyUcpttsqOrUbnifHqP69x7UGK/qUOy1qGlYCAYMEDEJGW5T19KcaHlpRfv8TI/Zqha5DHKfRW3XSqwKgUsjzrVpiz3GEr8112n06OVWtchhVAac5qouZdHuncrLCkNOi1Es0Is4LrUsZNaZZQKDmGuWCTxGdbbXnuWz2w0qmZBNJ+GSOmHQMDgCDIKkpoHapqZ9Sx2TLuEJaAqVwGDQWCwGjUbB4jEgCBDQBgBoCwC0BbRJSwVDQUwmUSygy8QsAZci4lE1Cr7NpHRbND673qFXGOTfXMp2WoqDnvYZ3qRLfp3EqeBZZGyzlGWVc2wK7nejkh9c+c1yn0Xhs6ltJrlRJ1Ur+BIhg88hc5gENh3HpuO+ufTq9bU/3l9//efVPz5cevn+zC/vTzx7e+Tmsy3bj0+du77nuAXl/Sbn9J4Q7vFDqPsga/sGVbtGVbtGVWmDvLhBUtQgLGgU5Dfw8xr4eY3cvEZuTiMrp5GV1YOV2cjMbGSGGxgZDYyMenqS9Dpaeh0tvY4SipNDcXKwlhSIEf1RnDeC8UYwngjKXYNwRmHJIM4TR3qSacQ/orzkyup7nOCogTpqoM5qiD0CcVSBbdVgRxXQVg1010CcUfC3ZxT8/fl9Lvcf/MdMLzkPtEeA34LymuQiCuKOgr1RiDcKDUSQ7i6YojrFiNk1Y2cNal4088DxM9t2H1+2cvu2nUfnLFi1fe/x05funL/xcP/xi7cevTx39ed3XxIfvyae/fbucyLxx/tXfQfGi0qDWWEHl4U26Xmzm0ZkpxuIKACPhmQRUQIaJWh3GGUqChrHpZKZFAKLhnVaVVWdShqryruV5sfK20e7dBjSs37ckAHD+vaor+qa4bYZ5CKf1WBWSa06Rbeyou5lpbkBn0Wl0EnEZqXcIJNYVAqrVqUU8jQSoYzHVon4HouxODtc0bGsR7R6SO+GaJeyogyfSS4UUPEyNtVtUBWGfZ2KsvNCbpdRpZfxDXKBXsZXCpgyPl0rZqabJRkWaWmGPd9v85m1LoPOYzGV5ucP6NWrf8+e0cpudr1GyqHyKGiNgKLgEKxqkUpAl7JJOgnba1YF7DqzSizmUBhENAENRUFT0bA0Ig5JJWHJBDQejYCBgAgIGAGHYtBIPA5DJhGoFAKNTsJgEVgcEo1FQOGgFCCgTSogFQSAwtKEPHpy6aKQsHlsEpdFVMq4drPKalS4zOqA3ZDptub5HIV+V7HPVeSzZ1rVYasi3SwLGMRercCt5jmVHIeC7VJx3VqB3yjJsCmznJpslzbLqcl06VxmtUkrV0p4fBaFTsKQcQgyBkZCQ1lkrFLEAbx5fffNuztvP9x+8+f13/+89OLd6Wfvj159vGnr0cnTlkf6TsquHmzvNtBU3t/QrqeyrKe8XQ9ZaQ9ZSaO0uFGUdKmgUZD3t065DZycRk5OIye7gZndwAzXs8L1rIw6ZpL0OCOp03+45KvBfnMpgnLWIJJBXNKc/zvN+5dLEbgjArdXw+zVMFsV1FYFtVWDbdXg7y+UkkHCdxw1oP/KP/9qjwD/hyj4W74XhTmjMHdNclYJzahFp0fx6VXM6mEZU5cNn7pw0ryVK2///OrRr3/OX7bh9JW7rdv23P/1j4OnL67ctGvy7CUtq3488tOtu49fP335/t2nT7+9fd40Z2xhO6/Xr5KJCX6vbMGcYR1L7Hx6Go8GpmHSFCy632w1SJU0LIGKxxOwCCwWLBXTKzoV96ip6FZWVF/VtVesani/nsP79RzQWDuif6/2+Vl2ndJj1hkVYp1UUBgOdCzM6ZCXY9eotCKBRSm3KOVGmUQvFSt4HBmPLWYzpFyWXi5xmPUZfnfnsuJe8ere0YrO+ZkOrVzGpkpZFJ2Y6zapM7223KDLZVRpZTy1hKMUsURsMpdJEHOJbj0/YBaVhO15QbvPrHeZDEGHu0tZp+GDhg0bNLguErFqVWIWWcjEGRVMrYRqUQk0IqacS9GKWXatxKGTasQcAZ1AREEISDAZA2NTcEIOQ8RlcuhkKgGLQyFxKDQWg8JiUN/OgcChCHg0GgPH4pA4PBKJgUIRqVBEKgoLIRCRajnPrJGY9TK1nMdjk1h0nFhA16qEZr3MZlL6rLqwy5LrtRf4nCU+V7HXnm3XZtlV/6GTS8X1agV+/bcTyHKcmhynJtuhDts1dp3coBTL+EwOFU/BwglIMA4OxMGBHCpeJeYC3r19+O7Dww9/PXj38fbrv669+nD+lw8nr/+8beep5h/md+3e39K+QVVSLyuMCwvjwrKe8m86NUpLeoiLG0UFDcKCBmF+Az//b5eSZDewsxvYWXWcrDpOZh0zSTjOCMdp4TgtHKdk1JLTY6RQlBj8e8nkrUH/711COiLIf7vkqPkn/+OMPfLf+ef/J0ds1UBbNTBZ9xwRuLMG4a757hIkEIEGqtHBSkpejWrU3J7NK6aOnTXp4Lnzd5/+PmjkpMOnL23avXfDzt0Xb99du3V307xlm3Ye27b31J3HL+89/eXFm1dPXtzfcbC1WywvM9fIF8GVKvSE8bHKbj42DYAAAQhIgJhB0kslCq6QhiXgkUg0AoxApJBIsI7F2f3qo9GuHfvEI0P7NI4Z3G9wr/q+dTXjhw+q7FjqMevcJq1VI1eLuAG7qSwvs6Zz+wyb2SAV2jUKp05lUUq1Er6cxxSyKEIWRcSmClkUDp0oE7Izg+54VXn/ukgygdCJuXIOLXmYkUOvyPTaHHqFWsKRCxgSLpVHxzOpGC4dbVezfUZBuyxnQbozYDX6bJbcYCheXTNxzPgJo8f2ri/WUuAAACAASURBVI2b1QohgyjnUzwmmUP/f1g7zyhHyjNtNx4mdVTOUimXqqRSKZVyKeecu1utTmqplaWWunsyYYAh2saA09qwzovt9TosDhgwxixgbDAYjNes1zaYYGOiyUzo1vejZoZZYHcP39k+19GZqtbpf9c8b93v8z4ls6Nys1KsUwCYUmxB5Wa1DJUDCoDFIo9xqBPElEylXKyUi2VCHsBhcpkMDoPOolEZFDKFPEWampiaHJ2c2Ht6bh6DRKNPUahjdMYkj0+XSLhE/bGbUT0ql4pYAi5FJKArZDxMqzAblG6zNoSbEm5b2oPnPY68x552GVMufcKhjdrUhE5evdyjkwWMUMisjNrUcVyTcGgJ34IWtUUDaWGpHGBzaZO0id2kvTsIpHymFpaOvPPWX985/rcTp/76zqmn3zz1x9eO/+6VE79+6pWf/ezRf7z8M0tzPd1sFymto4UOmOuChEuEToRLhE4f3qVzdGrRTrtUJ//fuTT6/+HS2UtCpLMuOevjrtMujRFhhmNlh6X0kVCD5S8LS/uCX/rxP/zowR9/5fvfuvP+Xx698uPX/cON37/zp831wQO//fd7f/Xrhx9/4vEn/vaTex568fWTjz/51F9eevbxP//61ru/0T9Suvq6ntnFlUA7rvr46mWXL6pUo1NjI0atQMCcErIYAjqLSaaTJyYnJ/ZOTO6amtoZ8eIX7esf6rcPrrUu2te/6uLDF+3rH+g1L9xcWynmfTaj26z32YxmFHZgmulEeL1anotHfBbMY9IH7eYQbsENqAYUKwAOJObBEr6IQ6NO7uEySF6HubO61KssFMJep0FtRSGtXChlUxUAy4wq/HbMqoXVIACJOZCYoxCxZSKWHKDbNWKfWVFMeHIRV9BhCbudhVTq4PrmtVdd8/Err97stIxqpYxHR0FeyKHz2xGXHnZoFTatwq6DHAalg5j/iCoQKaCUCmAJH5bwFRKAOBoo5DK5TBqXyWDTaUwq5VyXqJQJBp3EZlGZLAqTOcVik0UiNggCTrPGbdW5LFpMq4BkPJGALhLQpSKWFpFiWoUDU/uthpjTknLbs24857blvJaMBztXp4AR8mOKsEV1ViTCpbBF5Tep7HqVXiUHhRwubZI6vos8ej5lbCd1fJdCxDUg4MiJEy+fOvX3re2XTw1fPD589q2tP7126nfPvfnL+x+/+erPV0tr2HxfVz6IFfvKfFteXEeL6+i7pakPEzoRLqXXpKmehHAp0RMmemdc6gijHeEZl/iRDjfa5UU63HdLU4Pur9O8DYqrPuWqT7kbJE+T7G1RvC2Kr009C3HnTDg+5apPOWunkz3H6gS+OnqGPc76qLM+6qzveQ9nJXkP53pF3LGu7rSu7iT+jqs27q5PuOsT7jrh0m57ecRUGnFXJ/1VnmcR/Pg3Lnxm64lH//rv/3rnbZ+66QsbFxx59D8f//yXbvrp/ff+/sknH/7d73/+4KM/vP1nf33x7888/9wvH/35bf/23QuubA4unLnik3Wda4oKjDQ3POuHYwLJyI7zR/RanohPYVGn6FNk2hR1cnxibHz32Pj5u3ePWHSqSw9tXnZ432a71q+vXHpo86J9/X2deqs8P59Lhl02n80Y9eAuk86khiJue3dpvr0wV0pE4057NuRbyqdzYb9dr9YqJHpYRvwXyyKPCZhkH27qVBarxVw24PJZ9G6jxqiUSdlUCYeqg8S4ATEickQugMQclYyvhcUalUQDAU4M8luUMzFXJuQMOa1Rr3smkzm0sXHsoosuveCC7mrFgIByPg2VccO4NmRXe40I0crtM6mJlrmYxxJxm/12zG/H3FaDzaDWKWUKEVfIpnLoZAZlikEhn2HqLCw6icOk8NgUNpvMZkyx2WQxwFDIeA5M7TSiTiNq1kJqWKSQcuVitlzMRiChFpFatbDHpI3gpqTLlnHZsx5b3mfNeo1ptyHp1BHCBE1wwAhFrAixuks6dUmnLo5rIlYkYEa8Vr1Vj6hkAMCiMEmjjKm9LPIYlzaJyIUmDTyytfXmcPj2cPjGcPj61vCl49t/fXP7ieffePixP//gy9+9oHdxeLGPLe/DSn11piEpnXHpPSu9bE/2YVziR7u8szqddcnfoLhrpP8Ll0Ydtb1n2H0u/6tL54pkr+501UZdtQ9wybQ44qztsi/tCncF3lVxemC7+b7PPXXyT0+98ux9Dz5YXFp49sVn//XH/3r7Xbf99vf/fsddP/vxT+76wW0/efTxx984+caXv/n5K647GMnrL/jocu2Q1z/LM4UnVgam9kEvhk8yuSMWm0SjlQj4LBqJTJokT06S9u7d/ZGdI+edN2LWKo+sdw8POqvzM7OpaLe61K+vVEvTc5n4dCKcDLg9FkPIaQ3gZkwF2rXIfDI2qCy35oszkeByIbPRqNbnZ5M+l9OotevVJjWEyIViLl3KZzpM2rlMvJSO5oLumNsWwk1WFAJ5DAmHqhRzjYhcD0uUUt7pIY8oaNRBBkTitSAuIxzzmIMOzGXR+5y2ZCTYqlYH7Xa3sbo8W8BUICxkwkKay6DwmWGfWeXUQXZU7jYow05jKoCng46k3x734dmIdzoRzkT9PtykhaViLp1FnaJOjlGnJmmkKQaFzKSS2HQKh0HlsqhsBpnHpgE8uoBL47MoAI8OSjhqWOTQIwQ2nRJTy9WwCJLxQAkHkvFQhdCkBl0YGrJhcYcl7bRl3Nb/uS4lHNqUS59y6U/rZNdG3FaXRa+FpRIeg0ub5FAnBEyymEvXwlKrHhkZbp8YDk8Oh+8Mh28Nh6+fHL749vDZv594/G9v/uqBx795/Vd61f34XAdd6GtnOvD8hqa0jpbW0bmBmnCJ0CnbkxE6pXoSgkRXnOiK4x1xvCOOtYUE0RYQbfOjbX68C8Q6vGibG2lxwi1mqMkINuj/Xy5NOWtTp12qjuPV8TMujX2gTsQK8P3Y63vP/tu6upvAXt3tqY16aqOe1XFvbcpbm/LWJjzNUU9zt60y4mzssFfOD/dZ8XW5qcROrds+9b2rXjn50p//8lRhLv/QY7+sdyv/9I0v3vPzu26748cP/OrBb333O7ffdcfLb770jzd/cqYaXl4Lf+mWo45pRrTKS9eFxR5cPWBOzYNmN8PlBy12pVQGkCanJiamKBTa+Pjojl0jO3eOhNy2teryykwuG/J5zYZM0FuIBsMOa8Rpi7nxqMtuUcNOgybpc7mNOlynDtuNzblCr1xaKaR65dKF/dagtlyeTsfcNrdZa1KDWoWIOP+DyAU2nTLqsiY99qTPEXVZnQa1XiFWywQaUKiDxDpIDIk5Yi5VDjB1SolOLVODfI8VNauluB42qUEDApr1qMNizCZjc4VsIZ3IRIJGRI5IODL2BAbycFTsxWAzDKBitl7OdxuUEdwQsOtdRsRn1ca81nzMn414/Q6zAQFBIQfgMGhT4zTSBJ08yaBMsWhkNp3CZVB4TCqHThawqWI+UwqwQSELlvMxtdyOIV6j2oMhTkxl18MWDahTiiAZRyqkK0RMlYyLqSQOgzJo1cVwY9plybgtGbeJEIkoSgEj5DOAXr08YITCFlXMjqZc+owHy3iwtNuQcGFxH+62Gs66xKVNCtlUKZ9pQEDcqBkZbg+Hw63h8ORweGI4fGdr+NrJ4YvHh389NXzm1VOP3XLX9d0jwZmmprJhXN4wLKxrCJ3mBuqZPnJWp9Mu9WT/u0st4IxLgtMuNdmnXarT/g9cqo6fcekDdDrryXs416t3b1Z2eWqj3tX3u7Q3sDZqLo84GzvdzfHEAXHqIGJa4IaqWO9I/cs3f/HAhRuPPPaL2fnkV7722XvuueOfbv7SQw89+NGPX3PzN776n3/+7e33fMef1d307cv+7fEvSj0j9oXRUJUaWKYV+8rZFupPS5wBmckGiyX80dHRvXsmGAwWjUYbm9xNoYwW07HKbD7ucfitRgMkw3Vqp0GjlYstatihR71mAyIWmFSK6VgoHfDEHDY7olhKxzpLxeb89P5m5aJBe19jpbsynwm6vWbd6Re0iLkiDoXPmBQySSaV3G/Wxdy2qMvqs+idBjVuQHADolWICOsEzCkRh6KS8VUKQA4wXSa1BhRoQCEk5ikkAArLNSrIjVtjQV/AjYddNjMC6mQ8EXUPAlBMEM+lA7USloQxAXLIJljk0sM2tRyV8UyI1Imp/HbMZzNYNEo1KCKenZiUSQZlikklEbDoJGJcEZs2KWRT5QAblnBROWBE5G6zNuIyBSzagEnjNaqdmMqmVehhkULEBLgkOUBXSjl6WGTXwwGLNuowJpzmtMuccmJnl3BBE0xEeW6tlJiJGbWpUy591mskSHlMhEsaSELkeEReIuUzjSjkMGlHhu/+bA2HJ7eH72wPX98evvL28Nm3hn987vVffPu2q2ubrtwyVD9gnemoVg6YVg6aZ9dUuRZYWkeXDukXD+rSbVmqLU61xcmWKNYUxprCaFMQbQoiTeC/IjhNi0cQbrLDTXaowQo1WMHm6Xz8dEReI7lWp1yrU87qpLtGOntJ3CE4+zVHZcK2PGpZ2m1e3GVa2HlmSTbhro+dxdUY+8D6Y6nu+sBiha/ucazuclV3uSqjrsq4o0qwx7G6E6+d5+vtwsojrvZocMCyVkjOBj9cR8PTjkuOHfmHG68bDl8frFef/PNvfvbTW+748Xe/862b77j9h9+95Zv3PnjHw/9x14HLV+757Tf+5d6r0NSIpzFpnB1BkyPuOXJyRRqfg/1JxO5CxTKBQCD0uAM6nWH37t2F6UynXcuEfbPRUNbv8Ri0KgEXFQl8Rr1Lh8I8No6qXDpUyecgAK8Q8q/O5ONOu5LHTLntS+nYfCLcKk0f7tYPdWrrq0v1+enydNpr1ikAFiRkwyKOiEUWsylyLh0V83wWfTEZzoY8dq3SiMi9Vr3TiGoVIljCVUp5Ig6FOn4+hzGhhcUc8qiQSZJw6AImmU4aJ4/voZLG2AwyCstNOpXTiNq0Co2Eo+BMwZwJFKDopGydlK3gTPGnzpfQR/UgF1MASgFdCwrUUq5SxFKK2WqZAJHyQQFTxKHxmFSAy5KKeAqZEJIK5SK+hMsCWBQxly5iUUUsMiRkm1Ryr0UTcmAxpynuMKU8lqTb7DejmFKklLAgCRMBubCUJQOoIEDDEHHUgeVDzqzfHsUNMZvWjymI+Jt4WIpYkbTbEMc1cVyTdOoyHqwQsMxFHYtJz1ImmAq63FaDSgZwaZP0yT18BgmW8A0I6DBpPTbsXJeGw+Fw+7ROb7x54i+vvfOHU8Onn3r+Zzd942BzwzNX16xsmhbWdfPruuX9xtI6mm3KMy2wtA/NdcFsF8x0pemOJNmRJNrieFsYbwtjTWG09R6AaAsIN/jhJjfc5IYanFCDFawzg3UmUZpO79vWSGedcVQmCMEIx4jfEhDundXJXh6zlfdal/c4Vyecq2Nn2EtA1KgP5RJePR+vno9XduOVMXxl3F4Zxyt77dWdeG2Hu70DK48427t9a2R7bdLZYDoXxI19pc/fdH2rs/T0M4994+bPPvbI3Xfd9u0v3XT9357503DrrT89+dsf/Pjrt9598/d+duO3f3bDzEBvXdrrau7B5ke81UnPAtmRo2bK2mBG4wlg5ZX5cDhqMeNMOkev13s9jqX5mVZ5vlmabS/M5YM+o0JmVMicWrVFqdBJRU6t2qFBVAKuViKciQRXZ/Ixhw2Ti1xaVdCsnwn71iuLl6x3L923dvUF+4/0Guv1cjbk0YEiWMQBBUwRiyzl0sT0KQWXbtcqM0F30uewaWA9LLHplLgB0UFilYyvkvFlAgaHOsZhTMjFbBZ5jM8gCVl0LoNCmxojXGLRJ2VCjl4ldWAqmxbUiJkK5oSSPaEFqCouWS2kK/kUKWNMzppARQy1iCVjTaFiDixkgnwaBDCUYq5KwlMALDGXLmDThTy2TMyH5CIVKIFlIuIwuVLMhwE2DLD1cqFTB0dwLOmxpj22tMuccVtSTlPAjFoRqRbk62AAQyU6lVApYyuEdC0k8JvRlNea9lpjDr1Xp8ARoV0FEBtKXr08aIKTTl3abch6jYWApRjB5+OupZR3Oe1bygSDDpNFpyICG9rEbh59ChLz9Cq506z7AJfOFKgTw+Eb28OXt4Z/Gw6ffv61X3zze1dU+865jra837hywDTbRbINxXQXLvaRfBc+/eDUh4lmCGLJl+pK4y3JOYhO0xaG67xwnReuc0I1dqjGDq6ygquMQJ3mq1HPliDCIkdlAl8ZJzr33mOUp072NmjeBs1Tp7prFOL7+Mq4fWUUr4zhlTG8svccdturux1no/PVUWt1L4Glsufszf9CbY999Xz76vn26m57ZcxeGbee7l3abV89H6+dZ14ZcTZ2eNvj7uaks0Y2ZCgXXN299bZ/OXJB74v/eO3Lzz3+2ot/OLLR+MNvfrn99qtb77z2pz89dufd3/vubV+4+9F/3rhy2pCecjcnTZURVWHEXR0zT+/Wx0bne3h8xigBGfFEeHa6aNCZ5mcWSsU5kwFda1Xr87Mr+cyRbqtSyNoQGEdVDg3i0qE4qvKbDAEzZlVBOKqai0eq07mk2xG2Yn4D4kDkCdzYni8calUOtSoX9hvHDqxdvN4qzySdmEot5YJ8mpRLAQV0MX1KxqIYIEnEaUl4cbdRY9FADkxNNOCoQUAp5SlEbAmPxmeTeEwyizTBpZL4dCqbRqKTxilTozTyKJM2waZNInIBblDiekgrYUGsSYQ7ZZSylNxJg5RpUwpsSgEG8vQyjlpIV/BIahEL5tNkXIqcR4UAhlLEAgVMMZcOcBhCPksm5MEyEaoQa2GpHpbpYZlJJTdAEkwhtiPyoFmbcltzfkfB70g7TGmHKW7V+w0qm1pmQiRWHegwKq06UAcDKilbo+C79HAEN8Sdxohda1EIDFKmQcq0qwCXRuLSSPyYIuHQFgKW2bB9IeFeyQaq+VAlF1xO++aTPrteReQiTNIofXKPgElWSgUGBHRZ9P/Vpe0zDId///vLhE5vn/jrcPjccPj0sy/8/J++c8liF1vehy1tGmY6qumOan5dNzdQ51pgcR0tbiCz66qZddX0OnR26ynRlp6D+CzvcSlUYwdXGYEaw1ejvr8oOSoTZwvRe5Z5rlWys0pyVkmOyhS+Mo6vjNvLY0R1spX32sq7z2Gnrbzzw7pkqX/EUv+IpbbTsjpmqY5bK5PW6ri1utdWOZ8YLIHXznM193haE/jKuCY+9rmvXXHLLTd/8vpjt/7gq3954uE/PnbvFz999W8fuPv155/+w29/dfut33nw4Tt/cNeXv3/PTb4ZMFgRuRpj+vKIZn7EMDdizO/Ux0YTSxpXVDlOOk8BSi4+fLSQnM7GsuudXqdeSYY8ubA/7rQfbNVX8hkTJLeqIAyUOjSIQ4OErKZ80JfxueNO+2w0tJCKp9z2kFEXseg8WjhoRBdT4d7SbHu+0Chmj260L9nsrK3OZ0JOm1ahkfNhEQsCGDCfqeDS1RK+C0MjTkvEaYm4ramgy2cz2PUqDSQi9pdgCVcCMLgMEos0yaRMsagkJmWKTpmgUyYY1HEmbYxG2g1L2E5M6TYoTXKemkfBRAynUmiUspyoOOHQ5v3mmEPv0MiMCr5RwccUACpmg3yajEsB+TSFgC7l0oRsMsChATymmM+Wi/iIXKhXyc0obNcqnQY1roHtiNylhSMWXcZtzXnteY8tbtFFjGhAp3Sq5TZEalPLHAbYbVFbdSCGiHUwYFRLnJgyYNH4TWqPATJImRohVSuiWWG+SyPx6GRhiyrjwaaD1rmoYzntWy2Eq/nQcto3F3XkAjaTGkQVYimfyWeQBEwyKOToVXKbQe2xYV67cWR7uHXaoO13OXHi1MmTx7e23hwOXx8OXxoOn3v7xB+ff+0Xn//mevdiT64OLW8a6xfYp9vK+Ip4ugvPb2jmNjTFDaS4gcysq6YHysJAURgoUl35+5CmutJYC4i1gNPPVA0uQbjJDjTop/PxOs1Xo3pXKZ4q2VMlu1amCJzlSQLH8oRjeQJfGn8vy6P48qijfC57COwrez6US9b6LlN9xFQfMdXON63uMVUnzJUJc2XCUhm1ruw0LY9YyyP2ynnuxh5PY9y+tMeap3z0Uwf2729965s3PXD/jx755W1vv/zEfbd9+87vfeOp3z3yynNP3vWT79//wG233/f12x/4Kp4TessCvDGKVUa8vQnr8i7XIlkX3WuNcP0J1IZrDh86cOzCY8vTS16Lu5QteKymUjY2HQ4EzVhzbqYUjzg1iEurRgRcVMjXS0VuHVqMhsrZVM7vieHWiM3swzRqHsuiEHm0cMZtrRWSnVK+PV/YqC5cuq971ZGNyw/2+5UScQTdqJJAAAMV82A+U8FnauVCXKcK4SaiHy/hd/jtmBEFEbkAkQvUIKCQckU8BotKYpLJTDKZSSWxGWQui8phktiMCQZlNyRh2nUKl0FhUQgMYpYN5Pm1cjsscGulGQ+2nPYVI3jACBGNpG6D0qKSaCQcFcCAAAYEMOQ8qphNEfEYAO/0SWFYwtcpZTad0m3U+M06t06Jq0G3Bgob0YTNkLRjSZshgEIepQSHhFaFwAYLbajEppXZdXK9UoAhQotW6jTBPqvaY1bhWpkZBkwgRyemG6RMh1pE5A0Jh3Y6aCVcWkx6ltO+xaRnJmRLuw1hm8aigfQquUoGQGKeUirQq+S4UePDTT7cRLh08v0uEdVpODw5HL41HL62NXz+xKln3jr1+Isn7v3WnRf3LvUVu2ixpy604FwTmu2piaCc2Hc6262X74Pp3vt5N+5LdsXJrjjZFSY6QKIDJDr8aJsb6bDP7TAidp88VbK7QiI465VrZQpfGiekIgRzrUy5KhPu6qSrMn4OowSO6uiHdQmrjxgaI4b6Dqy2B1udMFWmzJUpc2XMurLbvHyetXyetXyevznmXt1rLp2faimu/ezhyy7Zt3X8paf+8NDD9/1oePyFL1x3+dWHN75502eGx1978bknHnrkrt/86a6f/+67rmmJqUCx18Y0iyOu9qh9ZY97iYIlJuZajvUji5dfecGVlx27YP1IeWY5YPOGHM5M2NdYmCklogGTIef3TIf8s5FgMRrC1UpMLlHxOXqpKOG0L6UTKbfDjsCYXKKTCCAWGeHRPVq4mosPlouLieBCMnRBt3bFocHHLj5ww+UXXnFo0FkpFlPBgF2PynhaqQARchR8poLPVEv4VhQKuyyFeCAb8UbcVrdVZ8cQsxbSwmJIxlNI+DwGg0NjMKk0DoMOcFligCXkM/jcKQFzQiGk6yG+GQaMMq5RynFCAp9GZlXwMBnLo5MVApa83+zWSk2QwKUDow7Mg6nMSrFOxtPI+VpQgMp4KgkPkgrkEoEUYEsBtlIqwNQKj0kbwk0Rm8GHqd0ayK2BggYkYtJETZqoQe0ChQ6ZwCbl2SDAgUhwVGpViw2wQC1nG1QAjil8djRg17hNSqtarAe5NqXAKGebFVy3VhoyK4ngoRjBixF8LuooxZxzUcd00Jpy6cMWlccA4QbEolNhaoUBAY0oRIgU9tj9DrMPN73Ppa3hcGu4deL05fbWO9snXxsOXx0OX3z1rX8/OXzspeHPfnj/1fuujBRa8NwaurwPK/U1xT5S7COnn5rWoHxPke2C2S6Y68G5HpzrKd5lTZ5bkxNVqzAA8315vi/N96W5NUmmL0r1hcmBINHnx9d4sR431uNGu5xolxNqMc+qRdhF4F2leVdpxBiJQIMebDJCbXqoTffWSMQhDiLIJnDXJxyrE7bVcQJrdYzAUhk9e/NcrLU9+vqItjGirX9Ev7rbUB03rpBMZZJpZdxa3mtd2Wlb+Yh9+bxwe9KxvNs4c17zUne25CRcGm698vtH7n7xyUdfeuKxKw70D3Vq77zy3HD41n2/uPXVU3/640v3BRcRfIFtXtmNLoxo50dMCzvM03s9c5xP/9PBwYHSwkLu2NFLPnrJNRbElPZFB6v1izf7naXiQjKW8boSTvtcLNyeL65O55IuPGQx2lQQKuQ7Nch0yJ9yO6xKhRrgwVwGKmBqBUy3RlFOh2uFRMiEejFVdTpxoLl8uFM5dqB37EBvs7XcLs+UMiG3SW2CpVYENKnkGhmgFHJQqcCqhX02QyroinntiaAzG/OFPVYDIgMlHFgGCHlcHovNpjP4bJZELJDLBXIJTyykSXgUKY8s405BXJJaQNaL6DYZB4cEZjkLYu5F+KSAEYra1FaYb5Bz3XpF0m0MmBGiW8+CynE97MRUDkxt1Cq1alAFimAZoIWlNoM67DCnA66kyxK26v0GxK9ThTE1IVJYp3LKAYdM4AABj1oWMMAeA2RBRKiMjYIcDBHaDaDbovKYVQ6DwoZKzCohjgjNCq4F4nl0sqAJDltUSaduJmQjylEp5pwOWtNuQ9SmDhght17hwNR2DLXqEasesWOo22oIOC1hjz3gtJx1aeu9dWlreOrEcPvU6Rxia+v17VOvDIcvvnry308Of//q8KHb7r/hyDWZYls914KXNzXFNcVsTz6zJs/3ZNmeLNORp7qKZAfMrynza1B+Dcr3QeIz2wezA/n0PphgZgOc2QBnNmXTG9LpDWl2Q0KMHU6vA6mBINnnn0tijZdY48V73LNEmsxoixVrs+MdTqLLTa3x031eus8L1ijBGiVYJ59hKlgnB+pkd3XiTLQ9fiafGLOvjJ69eS622h7j6oihNmKs7jRWRk0rk+bypHV50rY8al3e5Vg537G8w754XqzDsJf2YrldR67POQPgV750/XD4yiMP3P7Kc4+/8NRvbv/e1z526cELN1onXv/bcPjGV2/+5Knh88eHTy+tB4IrctP8Lnt9l6E0gi/vxnK7UqvyW+76FKrnRUPumWTmuss+tl5pwVzBoFa99rIL16qLlUK2NlsoxqIr+UxnsTQbDtbOdgAAIABJREFUCYatphhuTbkdmFxkhqRZnzMfcPt0akwCqHksiEHS8Bk2WJzAsbTLjKukRgUQxQ0LqeBiOtRZLGzWF9dX5/c3l3vl2VzQ4dJBYZsu6sCcmEoLClQSng4SmzRwxItHvPhMOlpdmJlORYwoKAeYsIQvAXgCDpvLZABclkImVEFiJSiQi9lSPhVgjnNIu/ik3VLGmEpA1YmYejHLAvGElJ1Cyk4bIvSbYBPEw0Cez6hMuLCAGXFowNMtEXZ93GWOeSw+m86BqUxq0KAUmxHQa9Fk/PhczJ8L4CmnKWLShDB1xKyOmdGIEQnqYRckckICl0oSMkBxmzZoUVnVYlRC1yl4JjVg18kdmNypB3GtBNfKnFq5DREbFXwzyCdSB+J1unm/uV6IrGQD8zFPwW8jBvz7TWoPhhAu2QxqO4Y6TFq31eB3mIMua9Bl9eGmkeFw64OivPfEeieJzdzt4Tunhm9sD1/aGj5970NfuviadLkDVdcVtYPgdIeVaTCzXX64zsMX6f66tHTEkm6DmbYk05akO+J0R5LsihNdcaInTPXFqb4w1RemekCmB6S7vEyHl+7ykm1evM1LdoWpHpDpi3LrkvyGtLApy2+K85vi/KbwXKY3hPkuN9/lFnq86TX+TF8w0xfMDoDZAVDo8Qo9Xr7LzXU4uQ4n22ZlWqxUm5nsMONd+vsJ1CYJ/KsTBL7quHd13FubcNUm3RWSa5nkWJx0LIzZ53c5Sh/BSyPOhRFnacSzsDtQpkdXAVeRe93XBuGU+tm/PvzMMw8ePLDy5BMP/PnJh2783DW/euCOiy5Ye/ud57aHf//W9z7/1qmnTg3/csM/HrHFub4lOpIaca7s8FZ348U94UXg9nu/2OkuxDxevRhem1tqz8yaIel8NvLpa6+YyyWO7t9cmZ1er9VW52Yrs9NLmXQ5l17OpkrxUMptDZk0y6nw4WY5YTOEjWjYiFrkQp9eZZQJtEK2T69yqkGtkI2rZD69Km7H5iLe5lzuQKN8pLO6ubrYW8itpL3r5UxnPjEdxb0WVClm85hkUCzANIhJh8ZDvmZ5sb5QCjusOlCkAYUSAUsMsGRirkLCl/AYXNo4wJiCRRw5nyHn0wD6OGn3yOTOET5jXAMBFj2og/kcyk4ebbfDCGXDeMCuMSEiCyLympQ+o9KtVzjVUlwl9umhlNNUDDujVk3BZy6GHAWfOesxz4bti3H3Yty9nPTmvaaAQeFSiz0aaRCDghgUMCjcqMSjEXu1Mr9eFjIrY3Yk4dKnvHqnVurUiYlPt17uM4EBszJkRUywSCvl6mU8GyL26hQBTJnEtbNBWyUVXE76S1Fvwe+IO0x+o9ahQcwIpFHIEIUUkYkRmVijkGEIbNdpXEZDwG712ywfmIn/tz+ntobHT5w6tfXmcPjSG+/85he/vvGjn8otNAXVDcnyOr+4xi/0eJm+LDVQRDpQqC5Lt2WZtjjTFqc7wmRXnOgJ42tC4mhTfE1AFJlUh5vqcFNtVqrFiTc5iSY/2RKk2kCmB2TXhLm+KD8Q5/pArg/k+vx3GfDyfd7smmB2TTDXB4p9oDQQltZFCxvi+Q1xaSCcGwhLA2GxDxTXBDM9/myPP93jFnrc3Br7/cQblHiDEquTCaI1UrRGitQp0TotVKeHVxnBCi1YpgaWSYGlvYGlnYHlj4QrO4PLu0LLk7FVfqwqjVaQI9cuL9Y8P7rt83ff+/XSou+Sy7oPP3LHa28+9cRTj/z+jw/+8cmHt4ev/PjOr9/3wPffOPHkE8/+QuekeWbp7oVRb3knXhqxTe+ILQtv+NyBT3z86EIyp6Dy/CrNSiK6tjg9G/NudKrzM5nWyvLK3Gy3sjKbjCd9nsVcpjZbqBVz5WxiKR2Zi3hmgs5KOhKzarJO41zYmffhxbAnZjMEjWjeh6ecZhss0Yu5ejHXhSridmw25G7P5S7u1S8dtA41FrtzkUON/IFavrWQmEv7caNKzGfyOXSFVKSQSiwGbS4WmUsnQ7jFCElUIq5czObzqWIBHZLxiA1fKZuKSgWQgAUDbCGTRB79yNSeES5rCoFFmB5EID6bupNJ3qFV8v24xmmCTYjIrBZ7TUqvSekxQC5U5lRLfXooietng7Y0rpsPWlfirsWwfS5kXU64KmnvSsozF7Zl3fqwCfJqJR6dxI/JgyZF2AInnZqEA43ZkahNFcfVabeuEDDNhq0+g8yPyQNGMGhSnMVnhIjwEObTDHI+jkoDmDLrxpYSnmo6VE4F5mP+fMAZd9h8Rr0NRY0qpRaSqyEZCkpRUKqDQROqwvVatwnzWkwes/HDuXTi5PDkqe0TJ988uf3CcPjMO9uP3v/rz3zypmJrP1rfB5U35fMb8uIGXNhQpXrKSEOS6UoyXVGmK0r1gOSa6Oyp23CPF+1yoh12tMNOtNjxJivRYCUarGidFWlwo01OrMWNt3mJDj/R5SZ7vDNwkj1Oco1NkO6xiSo0NxAW14WldVFpU7ywKZnfJ1ncJ13YL13YlJQ2xaV10dyGaG4gLK4DMxvAzAb//WS6zLOkO4x0h5Fq05MdZqrDjnc4yTYv0eImGpx4gx6rk2ONiWRzLNOZTNQnEjVatiONV8HFfZ65ttMblX7nlk802vHLrmh+4vpDL778H/c/cOurbzz9yqtPD4evvnPqhc/ceOW9v/z+G8efuv+h78emUVeO7pkbdc3v8CzuxGd2L28aK63w4lzyuosvX47lQ6g+rEXXFnJ+k2qttnT9NcdaK8u1+VKlOBP3ul2YPh8JVArZ5vz0YGWhVcqvZKIRi7bgtc9HvMWQoxhyLCVDi4ngdMA5HXBWsrHGTDrntduVUlTAxFUyvwEJm7VzEe/GSulQo9xbyB2qzVzULV7YmdvfLParszPJgM2gUoES4sUqSokIx/RJvzfhdTq0Shhgw3I+mz3FZU4qQYEOEkNCNgywMViqEnERMU/KpdEnd1HGdvDYJBUk1GtlsJTFoexkTJ6nEFJtWhmuBy2oxKwWe4ywz6zympRuvcKhkbl0YMSCZjxY3KIuBi3LCddizDEfsS8nXOWUZzHuLPiMeS+WcmjCJsijO61TxKosBEw5H5Z265JOTdKpSbm0Wa8h58MI2aI2VcKBJhxo1KYKmhQeAyjnUQD6uIA2CvGoGMjz6hRZr3ElG1hJB5eS/oV4oBB0xZ12t1FnQRA9pNDBoEYp0yllepXciEJWPeI0aj0WgwPT4Ab0Q9el7eFwODzx9vEXTm3/ZTj88xsnHvzD0//yuS+vHrjUudiWz3fBhQ3VdFeRbStmN5BsT5zuC9J9QWogSA4E8fXTEOdqI21WpM2KNZixBjNWY0TrrGidFa5zwnVWpME+TZMZbbGiLVa0xThNm04Qb9GzPW62x82t8fJ9fmEgKAwE0+vA9DpQ3Cee3RTNbopmNoTT6wDxq3yfVxjwCwPu/0C+zyHIrbGzfW66z0v3Bdk1YaYHZHr8bI+b7bEyPWpuQCluMvI9WrbNnhlA8So4uCpviwGrXf8Pb/tUdtpQWnRdec3a088+/Kc/P/Tk04++ffyF4fD1E9uv3HrHP3/7li8c337uP5/8xeDIbLDAtWd2+xZ2RyoTxsTI+rHgxqEZl1VdTk8fqfYaiWwC01ZSwbhd11iY2d9tbLYaxVQyFwllQoFsyBd2WOeTsc16eV+t3JzL1QrJsFmbtGMrqfBMwJ732BbigdmQeybomg25FxPBTim/mk9ErXozKLTBElwlc2uglNNcTkeas5nVfPSi7sJF3dKRdml/s7hem6vNZ2fS4VTUr1fDakimlIgMsCLssObC/oBFrxRzlaCAwRhnUkeVoMCMKlA5gEoFFrUClQo0MuKQ317axE4emwSDAhQRiXkkHm03QN+rlrKcGOQxq3A9aEJELoOCGKvgxiBcK7NrpG4MClrUXq0s49SWwrZS2FYMWkphWzFkLfiMMwFzMWSdDVpSDo3PIMMRgRMV+gyyqE0VsyMJB5p0auK4OmJVBoygVy/16CQBIxjH1RmPPus1pFzaiFXpM0IKAY1PG2OTdwkZ4yohzQwDETs6H3fNxzzFmHs24s0FnRGnzWnUGlVKFJRqlKBWJSdCPItOZcdQl0nnsRgsGqUZhT+cS9vD4anh8NT28VPbrw+Hrw6Hzw+HT5/c+u0TT93ytW/t6x20LzTh+TY025TnG+LZnjzXB9Lr/PQ6P7XBT23wExv8xAY/vsknhnsRLsWbrFiDGa+zYw127IxC4Tor3GCEG4xQnR6q0yPNM7Ro5xJr0GMNerzJiDcZiRYz2WalOuxUh53pcdNdTrrLSXXYyTYr2WYlWsxEm5HsMJMd+vvJr3MJcgMOQbZ/1iVeui/IDIDMAMj1+fl1bn6Dmd9gzB3gFtbZuTVesQ+la9DFn1yWm0YbA/9X//miZAFp9KL//N3rf/nQj/7tvlt+eOs3n3/xibfeeeHEqVfuu//2f/nuF954+5m/v/7kF/7pWGJOFptnxsokf2nUEBnpHHF/7qYLjx7o2SGkky1tTM/1sql+MbO/Oru5upgP+tbrq2GHPRsKrNdXLxh0nQZNwm073K33luZqM9lWMZtxWz1aKO0yp13mxUSgko3NRbxzEe9syJ334eV0pDGTngm6wmatFRJrAJZJDvgNSM5rX80nNivFo2tLR9cWLl5bOtxd6FdnG4v51fnCSqngthpwo8YAKzSg2KFHI06bS4/IeHRQwmEwxlm0MUjGMyJyHSTWgSKLWqGRAUR3Eoc6RpvYyWFOysRsCORyqXsEtFFEyPQakYzfnvRYXEaVUSW2oDJcD7lNiBNTWlAZphQZVCITIsIRYRJHSxH7QsxRithLEftMwJx2aksR+1LCRRSokFGBK/kWkG2DuHYV36uXRm2qtFuXcmnDFtiJCs0KNmFazI5kPPqcD8t49AkHGrIiGgVfyqfyGKMAc1zKmUREdLtaFLGjKY8p47Nk/HjCZws6LHYM1cEKWCZSQzIUlhoQ0KSBrXoEN2qcRq3TqMVUIKYCP4RLRMJ3Ynvr1PbJ7eGJ4fCt7eErw+ELw+Fftrb/8NSzt33/1ssvuTpdbqoLy0CxKpzriPIDQWaTm97kpzf5yX385D5+Yp8gsU8QWWNH1tixHjfW5cQ7nGSbk2xyEy1uvM2Lt3mxFjfa5ESazDM6UT9QpEiL5q+R/TVyoE4JNqihJi3UpIVbdALiMtigBuqU01+rkYJ1crg29X7SPeZZUl1GqstIdohYghnvsIh15umQcMDObDAyfWphk5nrM3M9Qb4tzzXUl322JtbtvOYz1WtuKJsclO5G4sYvHb3hMxd+/Z8/+8Cvfnr3PT8eDt96862Xv3bzjS///anX33r2sd/d98DD359eRueaUKrMCi+Qp+ui2ob92JWNf/jEFfsr9X2l6gVLlava9f2L+as3Gpevd/rl+YOtej4SWspnr7v8kk9edcyhR02wdD4VGawsrE5nlpKhnNfu1kAJHCv48ZVMZCUTJQYmF8OemaBrJRNdW5zpzheas5moVU88ONmVUiK0ONJaOdpbvnRQvuZw+6NHeoc75e7yTKWYnkmGPBadx6KzaJRqmVAtAXSgCBFyuJQxgEdlsSb5bJJczEblgAYU6kCRUSlDpQKtXAgJ2RzqGHX8fAZ1VMCliAVUxvgOgLLXBIsKYddKIV4Iu9wmxKyW6iHAhEpxDLYaFHpEpJJzIAkTEtHsalHarSunPJWcv5LxlVOeubAt49ItxByES7NBS8KudqMis5xlENNMIMuJCqM2Vc6HFQKmlEsbNClcGtHZRWDCgaZc2qRTE7MjQRti0YNKkCcVUMQ8kpgzIWFPICKqWSXwGCC/BQnihqAD89gwsx5RQ3JQLIBlgAoU6VVywiWbQW3Xq206xKCUG5TyD+3SqeHW1nB7e7h16uTbx995fbj92nD46snjz2xvPfHK3++/+54brvl4vt5BKg15bVNRGPAzm+z0Jje9yU3u4yb3cRP7+Il9/Pg6L77OSw4EyT6fiPIyHUG6K0ivCZNrAJFJRDvsSJtFWBHtMKMdxmm6tNN0GMRIsECTGmzRiJ2lcIcR7jDeMy3MszrlWZ3yrE4GaqSzkd25RFqUSIsSbpIJQg0SQbBODjYohKLRDjPWZcbXaIk+NdKeSPXI6S4t0+ElqsB0S3Ppp6qgafTrP7g4twDV+57WeuSjN/QbvfwTTz38xS9/6pFHf7m1/dZweOKuu24dDt96++0X/vrc7//6t0cGB5Mzy4qZmnimIa5uaA9cEm+3U4f69c9ccsX+0srHev3r19eOVkpXD1YPVhdas/mjg15veWE2Grri4L6rDh9YzMRsagWugXtLc41ifibsK8UDUTs2HXIvpSPFqG8xEYxa9WGzdjbkLqcjq/lEey63tjizr7owF/F6tDCxzIvZDIuJ4Hq5eLS3cnF36WMXdD99+cFrLhgcWas0StmEz+YwKL0WjQtDdaBIwqLwyGNc0iiHvIdJG+PxKBKAIRbQ5XyGSsLTyoUaGYCIeahUQKzxSHvPo0ztYtHHucxx1tgO/tQui1K8lAm3FvL5kNOJKe06hUrK1sGAWSfHtDIE4kuFND57gs/ca1YJ4k7dctpXOdPLMxOyJRza2bB9JmSbDdpmg7acxxi1IA6VEJMwzQoujggDRijh0Ga9xpzPRBybjdnRmB2N2tTEmBTinJJTDzrMKo1arJCyQBFdypsSMkYlnDGlmGpQ8EyIyGFQus2o06zDNLAKlMrEfLmIC8l4GkiEqeVmLWTWQmZUYVKDmEqGqWQfdo23dWJ48u3j75za3jqt19ap42+9cuKt599+88njb/3u5Rf/7b57brj24/l+X9vcUBYHgtwmJ7uPl93Hy+zjpfbzUvsFqf2C5KYguSlIbwgzG8JMX5Tri3I9YXZNmB2IM+tiYmfpjE6McIse77HeZY1BEFtjBDq0QJt+dihsuMciKt65vbBn+8pdtUl/jeSvTwZqk//dp6824V+d8NVOZ+Ke6pi3OulbnSKMDXRo4S450pvyN/aGW+PxFjnV4kQWecWW4ZLrq6id9O3bjy00tMWK5vJrKz+688bO+uy3vnPjzd+48YknHx8OT2xvvXPvPT997bXnX375qaee/u1w+OJnP7eZmpauDgyLXWUwz7z6k+WjR6tH1pufuvhYvzB/bW/tkuXSNZ2VLx47dFG9XAy6DzarG7VlMwyuFFKD6uLHLj5USoYdWuVsxN9ZmK3P5gYrC1mfsxB0rU5nilFfrZCM2Qw+vWo25K4VkkQOMRN0ldORgt8RsehCJk3aZVmIB1rF7GB59mhv5VC9dPm+xmeuOPTJyw9/9ML1zVopG8BxDeizaoK4wayWiZiT1L0jjPEdAGOCPLkTAOgKKRfgUgDGlAJgoVIBIuYphRy1hA8KmEzSnsndI1PjO+iUvUzqKGtsB29sh1EBLGcjrYV8xm/H9ZDTpFII6WoFz6CR6lEJrOACfBKTvodO3onK2AGrqhhzLmX8CylvMebMeLCgCc56jRkPlnVj037LbNCWdWM+ndws55gVXCvMJxqCojZ1xoPNhGylmDPvN2c8WBzXBE2wRydzqEV2FWBWCR1mlRaVKEEuJGODAAVgjgqZe+T8SVhI08g5JrXMjintGGpAIVgukYp4EgFLLmarQcCAyEwahUmjMCJyYtSZEfkwdYlw6QP794Zbx4fbrw1PPPPWq488/5cf//pXn/36VxoXXIrnaozpdd7CEfn8YVluUxDvsWJr7MSZB6fUOpAaCNJ9QWqNn+nxMz3+6ZSiz0+s8eI9drzHjnVZse67FiX6TILkgJEYsKIDdrjPDq2xgj1moMvwd+i+Ns3bonqalPfjbZL9DbK/MRVoTH3gp78+6atP+uuT3tqErzbhq034T19OeWtTrtqksz7uqo266rsT61TP6q5gdcK7MBFZ5K0djVQHAV9S+oVvbYSnOQstbLGFf/sHN/zx6V989vNXf+vbX/nZ3XcMhydff+3lW3/0r2++9sLrrz773F/+4y/PPvKfv78jmQGnl6CZiny6Cn/s07VyOfSVz113xcaBWiw7Z7Nf261dUpn9zOHewaXZDG5uFbPrlXnB1Gjag++rlQ82q9cc2V+MBgIW/QVrzfpcvrNUXF9d6pVLy9lUMRqYi3hTTnPWYyv4HeV0pJyOhM1ar04ZteqjVn3IpLErpQ5EvpKJXtJvXtipHqjNH9tofuzI4JpDa1cf6lx9qHO0XxlUZhdS/umoMxd0xF0mo0rMp45S9o4wpnYKuBTCJVjOl3JpbNJeAXUCErDkXDokYMEiDihkCdlkJm2MRt5DJ+8RMiYYu0dgLi3lti7nYsu5WNJvN6NyRMpFFQJUKUSVQgjkCgUUOn0vZfIjIva4Rs4J2tDZuLtciCxmgzMRZ8pjitt1UasmbtNm3abZIF7wWWNm1I3KLAqBFQJ8eijpMCRwfQBTRq2amSC+nAoUw86UE/MbYFwltkKAFQJMSsCokapggUxEFwsokIimlrO1CrZWwRYyRmXcKVTOtxlgr92Im3VaBAalgELCV4ICLSzWq6R6lZR4w6dSzMVUMpP6wzwvEf1FH+jS9onjw603hqf+tvXOfx5/46EXnvnhg/de941vtNaPGmsXqpb2y+Y2RLOboplNUXYTSBEWnWUgOJ31rfFTA8HZdofEGueMS0zCpXNEYv0PLvnatA90ydMke5tkP6HNf4OvPklAtB356+O+xrivPknM7nPWx531UWdjd7hPcq/u8lbG/EvkYIl76MrsStcXLSi/85NLXAnSYtvY2Ax+6euXP/mXBz/2iYvuve/OO3962+uvv/rO268//dQfh8N3/uN3Dzzy8F3PPfvo26//vt0OxbLC3KKs1NB290carew1lx365NFj7ez0WibVDHuu7a9eXJk5slwsR/3VTOzjFx1ozxfmE8FWabqcTfSW5lqlaa9RU5lON0qFzXr5gl77QLNWzqWTbkch6InbsbTLknZZiLc2BY2oA5G7NVAAU6ec5pzXnvXYFhPBtcWZ/auL+1cXLh3Urzm0duX+zhX7m9cc7l5zuHtss36oOd+aT5US3rgbM6ulMi5ZQB8Xc8lsxgSHQ5KJWLCcL+czAMYUyGMYIIkOFMEAW8QiAyySmEsFeFQmbYw0voNH2csa2yFjkVx6ZcprS/rtIafRbUbVIF8N8mE5VyFli4U0AY/EZo4xaHt4tL2wkOYwKFIB61zSW0x4cgFb3GmIWjVhszpm1WTdpmLIMRd2FjyWhF3nUkttsJDY7fXpIbdGHsCUaZcx57UkHYawWe3Rgg5EgqvETrUU18pgCVsiogt5JBlAVcvZZrXYrpfiBpmcMynnkRAJB1NJrHrEqFUiCplEyIVlgEoB6JQSAyIzIDKdUqIBhcRbcHAD8qFdOtsn8W4T7PZw6+Sp4fbbw+1XhiefHZ76w8m3fv3cn3/w0K8+8483V45dH6ntV891JKV12dIBeHafPN0XZNbF6Q1hekOYWj8T9A14qQEvvc5PrvOS67zEgBvvc2Jr7NgaK9pjxtZYceL15n1mYp1xmgErOmBHBhxCp3Nd8raoHwTF16L4WqT/GW9zytuc8jQmPY1Jf3PC35zw1Sc9jUl3g0S8eMbR3OPtjDlWdzrLe0IrNN8s68pPLy/VndNL2Lduv1jtGGkf9lX63p/8/Ku33P6VL371U7984N5HH/3166/9fbh9crh9/O47f/CrX/zkr8/85v5/++5rL/3HF79w1BfhBdM8f4aXLmnX9y/0WuWPXXDh5mJ5kMs0Y56P91eu26wdXpo+WC5O+/ALO9VrL9y3lAz2l2abs5n1yuKNH7tyJurPBd391fLhtfZFG4PDa936/Fwu4E04rWGztuB3zIbcsyF3we9wayAbLHGhCmL3diUTXclEZ4Ku+Zh/vTx3sLly6Wb7o4f7V+7vHFuvXbW/9fEj3U9cuPaJC9eOtOcrhXDab3IYFGopR8qliLlkGnkPgzFO7NVCQracz9DKhS4MdRs1KhGXNbWHSdoj4dHkEg6XNTUxeh5rag9naq+AOgEDbJNKbtFANp3SY9MbEBnRLysW0HmsKRZtjE7eQyfvYpDOl3AnDSrAZ0fjXlPcawrjWp9Z5cVgvwEOGVUph2Eu6FiO+8oJ/1LCFzGrcZXYIGEbJGyTnGeFABcqC5kQvwH26hRujZzYC3ahMo8WdBkUUj5VyCOLeSRIwjSoACcG+cywzwz/P9LuMjrKc90fP2f/2l3aArFxd3d3d5dM3IW4TGZiJLhDSykVnFIKtHgLhVKKFinu7k5wQkgIySTP/8Ww2T1bzjl7/bO+616TJ3n7Wdc81218IoxDgDDxMA4ZxaMTOXQijYgjoOEsGpbDwApZBDGHJOaQRGxi/OIznZRjkPP+U0vxxUQD/70sxX/6AKAr9ub+wOtr/d3nnj7Ye+3S2kOHZ69cV9k+2VBSx8yroeU1MDLDZF81Nn5BYLAR74/iAlHMn/vmvij6nSV3GO6qh/03SA2wOCRvFOqNwF0RxDtL/1Ca/lVSLDUgS03yv4u5OslcnfQnVyMsVcMsVcOMlcMNVQnaykRN1QhN1TBN9YeayqGake9rCj60lUANIfD8FZGMAnlxlWH1r+PU3qTyZl1Z1HLl3t6vl0w5ff7gsZOHjh45BAAD925dv3f72rIlX837asq8L8ZdPLP75OFtu3asNNnxJg9K5YB6snlt4yomT2htrqqqCKXVBjzjijK+aCpf9/nEyZWF48oKIgWZ5enecXVllZn+xpLc2ty0cFHu/BmT22rLA2Zte7hmTKSuqaqiqaoiWlEWKS1KNeusEm6W3VCe7ivw2nxaWbwouVVir0bq08oybfoCry1oUAYNyqqsYHN54fiGqpmjGma01k2OlE0MF09rHPlJa+UX48ITwoXVOe5Mp8am4okYGAIiAZLwPjj5w7glGglJx8FpWJiIToxfGcaamn4jAAAgAElEQVSn4GAJQ0HD38fBk8gEOBqRlDj8PXjyRxjwCGjiUHjyR1QcjE5AUHEwPoMg4VKFLBKTiiHhoChYAijxg6SP/jLigyHwlA/wyOFcKkIhIOskDK2YruQSpUysgoVXcYhGPtUp56YZ5AUu48iAvTLNHdRLDXwqDwtmwBM46BQJGalmEfQ8ippF0LCJcUXxaDkkFYdMxYDJGBCNAOHR0Eo+2SRjmaUMo5im4ZFlDCyPiGQR4CwihkXGMgg4EhbJYeC5TJyQRRCxiRIuWcIlSzlkKYesk3KMCv7/X0uxtxmId8l73zzs7bnV13Ot69mpjts7715ff2DfzCWLS9rGGsrDgoJqRmYNJVRDTI9QQlFSahMh2IgPNGHjTXN/4z9wQrjDcHcY7qqH/LkieaNQbxTqjYK9UagrgnA1IJ1hhKMebquFWmsglmrwv00NyFILttSl/A8x1ybHY6pJMlcnWKuHW6qGmapGGKsTtdUJmpoETc1wTe1H6ooPNOV/1RcPs5VADamQlRvH+dJ4NVHnpt+nZ1SyAsXs6lb3uRs7duxf3/nq4aUr5w/+sf9hx/11q1auX7N8zqyJMyc3ThxTOf/Lccf++PXMyR1lNXaTj+DMZuh95LK69HHjmqoKC7xqdW3I116Q+nVb5bIpLXOaaysCjoa8UJpJMaqsYHJDVXm6L99jrSvIbKsuGxOussolTVVlbfXVFfm5Ffm5beH6r2dOb60sdSlFXo10ZMhTlubNsOpsUp5XI023aFONKpuUZ5VwU42qgF7hUopSjaoCv6syO7WtsmhytHJqY8XkhpKp4eLp0eKvx9dPaxwZKQ7m+nRuvVDJJ1OxIHDSXxHQEQhEIhELoRIRFDSEhAQJqHijTGBTSyVMMg6aCE0cigIPxyCTUfBEMPhjDCIJh0oBJw1NHvE+Fpkc/wxOGhp3xSShGEQkBQvFwhJhCUOTP/4vPDKBhAOxqUgBCxffzMchIdg4qIiCltJxOjbFKmL7VOJMs6bYZSkLujLMGruMJ6VgWMgUDhoso2I1bLKGTdZxqQY+3SRkmoRMPY+mYhIlZDSPACchksioFCYRJuOQzHK2SyN0qLg2GdOl5OuFNAkVxyUg2AQMh4xjEwlMIo5Nx3EYWB4dK2Di45zkPKpSQFeLmFrJf/odbzB+XFF//MUpBgz0AwP9wEAv0BsD+gaBnv6B5wOxR8DgY6D/QV/Xhc57O26cW75r66TFC0rHTXTUNStLo8KCKDczQs+IUkNRUmoTLtiMizf3fM0YfyPG34h5Z8nTgPh7OWqA/QkS1NcI8TXC3FHkO0v2Otg7TvHO3j+mFmyrh9rC4H+OtR70Ln9ylWirGWGuGW6qSTDUJOlqEtV1I9R1I1S1H2trPtKWD7VWJFsKQcYQdP22GTYPI9Ia/GZ9szEEz6yU5Fbrr3UcfNh5+Vnn/UNHDuzfu2/zzxs3rl+zaO7n7U2VbU3FP639urLUv+77hYcP/vrF/GaRFmTLoCtdhLJwhtdvKshI82q1uRZNe1GoKcf5aaRoYlV+uk5m4JB1HNLE+oqvJrSlmTUupShSkttQnFOWmSamkvKC3qaqstLszIK01KbqqtXfLP7uy8/SzBoth5pm1owMeUaGPJk2fbpFGzQofVpZfLWrTcpzKUV6Hl1MQmu4DLOEn2U3RIsyJodHTmscOaOx5NOWsq/H13/SWj6qIrMgaPAYRFopQ8DAErEpKHgiEpmER4OIWAgBnoyDJnKIaK2IY1GK5RwaDQtDQ0YgQcMQ0BFIWAIMNgKDAWEwIBh4WHLCX+GQ4ShYQtLw94a+NwSaOBQNGUHGQFhkNJeCZRFRFDSEAE8k4yFUIpRFQXDpaB4NzaEg2UQ4Ew8VUdAKFtEsYDqkPI9C6FdLMg2qHJs+w6wJ6OUWMVtBx8tpOB2XahIyDXy6Rcy2y3hOhcAh55uETDkNx0GDydARyKShOMhwFgGm4dM8OnG6RRUyy/x6kV8rtoiZCjpBQETxCFgeGc8jkdhEPJuCYVCQLDKSTUHx6FgRmxi3JOdRVcL/bN3DADDYDwz2xTkNAv0xoL8f6HsD9HX2v+wHemNAzwDQNQh0AkAnALwAeu90P9j39OpPFw8v3rF5ynff1s76PKt9ij08XpcTYWZEqWmN5FAzPtiM87dg/S1oXws23iv3NKI8jSh3FOmKIJwNUGcD1BWBuCIQdxTqjkLdjWBPE8TTBPE0wrwRpKcB6WlAuurhzjqYoxYan1/6l7HWgu1hmL0B8i/zz64sdUm2mhGW2hHm2kR9bYKuLklTn6CuG6GuG2YMj9BVfOiphxvzkiwZiJ93zDJYiI1todrRFrk7sXass3Z04OXAte6BjifP7+/as33jjz/t+33vj2tXLZ4/e+FXUx1mfmNd+qK546M1xUuXfL5w6Th/nlDpwlrSuJNmNdndWofZUBDwh/Sy9tL0co96dHGgtTBU4NA6pRwNAz+tqXpKtDJoUMhpuBy3pSTkKUkLSukUh1bdUFZalpuT5fOWF+St+mbxqgVf5bktJiHLr5MX+ux1eenFAWeqUeVWia0SroHPUDFJCjohvuCVmPwxEwVlICFKBjHHoWstzZoaLp4ZLZnVXDqpJntKOK+9IqM0ZPYYRDoZU8jEkfFgOGQ4FDocDU/EIpMx4BFo0HA2ARW3pODS46eFYaAJSFgCAjoCDP4YhUpGYVJQqGQQ6KMRI96DpHwEBw9LHPb/0JAROHgSBQ1hEpBcEoZLwnCIaBYRQcZDyEQInQxnUpE8BkbAwIoYOBEDp2STTBK2Ty0J6uQ+ldijEPoVooBGmmZUxRf4ulUiq4TjVAhcSqFNynXI+W6VyKeVejUSm5SroONZyBR8ykeYpA8JsAQBGWWSsINmRZZdm26W+7VCt5xn5FNlVBwPj+DhMXwijkMgMPFYBhFOJUJpBAidCGVREHwmVsYjK4U0OZ+iEtH/U0vx0tQ/+NZSXz/Q1w/0dvW/iAG9g0DPINDV3/98oP9ZX8+j3ufXe+4d6by2/e7p9Wf2L/l9yyerVzZ9+WXBhBne4jpuXgMzJ0rLaCSmNeGDzVh/C9bfgvU2YjxNGG8T+p2lOCdXBOaKwNxRuDsK9zXC3iaK8EaQvgaUN4z01CNctTBnDdRRDbHXQBy10Hhsf04dxBGG2Bv+p9EWBtvrwdZ6kK0OZKtLttcm2GpGmGsTjbXJcUua+uGa8DBzJFFf+VGgCaXNHmHLQv28e7baiG9qz/LncwobNPWj/d9v+vTFm+uDQGfvm65Lly7t2bXvyIGjE8dMmDZx3MK5n9RWZeXnWrIyjGNG1X3x2aRFS6atXDfL5OZorKyxE6M5OakKAbco1V+V6S0PWSbV5ZV4NVPqS+uyA5H8DBkZ01iUXZbmyXNbZFScTS7I9zmbK0balTKzVBIeWVJVkJfhduaHUlcsmDd32sR8nzNk1GZYdXkuW11eeknQ5VKK3Cqxgc/QcWkKOoGFBDHgySwkCJ/4IRMFx6UMp8GTHXJudZZndGX2pLq8qQ35Fan6phLfqLK08gyb3yTSiShsIhwN/gia+Fdw0l8RKR+iISNQKcPQoOFsElonFVg1cjmPycCjCMgUAjIFh0qBQ4anJH4AgyUikCl4PBwMHv7++0OSE/5KwIBx8CQ2BRNvLjPxMAYOysJC2TgYGwcjo5MpuGQGAcqhwAUMrIxDUPOoWiHVIGJ61MJMizbLpknVyd1ynlPKc8n4Ab28wGstCToz7AavTu7TK7w6uVMltiuEbo00aFAE9HKHnK9iEtnIJELSBzREEgcHVTHxTgUvzazMsCh8GoFNwrCKmVo2UUREcrAwDhbBwaEZWCQVA6fhoVQ8mIxNoeBAdCKUR0NLOESFgKoU0jSi/3A9XhzTu3ekGNAfA/oGgb7+we7YQHcs9rK//3ms72nszaP+3oeDrx/0P7rYe+f48yt775/+5drBNcd/W7B93aT13zXOm5M3ZaqzrkWcX0dJr8WkhtHBRkygCZM2huIdhXc0IOLXB9rqYd5GTHAU3hdFvYs/8vd4w0hfPfLt+vE6hKcW7qmFu+vg7yBZ66Dmeqi5Hmqqh5rrIa4IzBWBuBvAzgawuwHsCINcYZAjDIo/iX921qfY61Oc9SnO+hRrdYK1KslcnWSqSdLXJunqEnT1w3T1H9lbEq3h4c46cGo90ZgJ/+3gAokOs+DbCaF8VSBH+vm8pgdPTz3rvAoAXY8f3D1/6sLJw+eXLVwz/4tv53z6ZXtb69ixjflF/tq63KK8QKS6ZO7safdvXZk5ZYJJq5r32ezxLa3ludmRkXklac6KTEdVtqvQb5ozvrmxJLck4JFTiTkOy9SWSK7HTgQlWGXCDLulriC3IivdJBaErKZIaVGazewz6Pdt2XTtxNEMh1XLY49MD4QsxjyvoyYvU8tjKmgkv1bpkPLlFJySRuBjYFTQcBERJSITmGgEFQESklE+rbg6xz2qMqu1Mr3Qp0oz81vL08bU5OZ5tE4lR0xCUWAJ0I+HJL0/JOH9IaCP/gs64gNk8sdkDEzIpCnEfKVEwKQQMNAkNCQRkvBhwtAh4MSPUHAQBg3DY+BwSFLCsA+Shv0VB0/ikDECOk7CIoqZBAEZxSXA+USEiIIUUZAsTAoHlyIgwWUMtJpLMgjIOi5ZyyVYxEy7lOnTiHIcmpKArdBrTDXIbBKWRy0OmtQ5bktB0J3rc/iMaq2IJ2ZQZEyyUcLzaGU+rdQiZivpWAkBKsKBpUSYjoV3Sll+tcCn4rsUHKec7VCw1SyCnImT0jEiKkZExYgYeAmLKOWQ+XQMhwJnEMBUbDIdD+KQYCIGRsYhyLlEvfg/qUuDANAPDPYBg31/7zfEF+b1Dgx0A7GuwdiLwb5ng72PBl4/jPV0DHbfB17eGXx8+c3dU6+uH3p+Yde9Iz9e2L30yNbZ65dGlnxZOGmSLdwiLokyc6OU9CghEMUEWoi+FpynCeduRLsjKE8U7WvCBptx8YaEP4L+M6RABOWrR8bjrUP4a99yctfBnXUwex3MVg+z1cMsYZi5AWoOw8wNUFfkbRvQ3QCOxxUGucKgf/jV+TdL9upkW3WyrRpkrgEZa5MNdYn68HB9+GNT+CNreLi5IsFUDDZkILYfXWz0sHYcWFNY6S6t8tZHM0+d23n61K47t849vHPn9pU7m1b/Nmf6ojHN08eNnjamffy48W0unz4j2xYNF0WriqaMbjm+b3/n3adVeeVjG9paa8ItlRW1hZlVub50u6os01WS5iwMOGvyMk1igZhC9Bu0rZVlmQ4rNnG4kkUvCQWaykpmjx+T5bSZxIJISWFJKGASCzYt//bWmdNj6uucakWqxRiyGFPNBp9epWBStGy6RyVzyYVOmSCoU+g5NCYsiY+Dc3FoGgJKRYCYGLCUjgmYxTUF3qaKtCynzKmiV2c7R1VkloXs6Wa5ic+QUVBUyDB0wl9gH/0XbMR7iIQPkaBhZDSCx6TyWHQhl8VlUCh4NB4BgiV9DPr4PUjChyhoChoOwSCgGDgYBU0hIMEMPIJPw0pYRDmLqOZR9UKaTkBVsbByOkpORwlwICkZrmZiDTySSUAxC6kWEc0qpjvlbJeC49cKs2yqIp+p0GvMsCg8aqFTIfDq5KlWfZrd6DPrzQqJlM3kkAhyDsMoE/j0qoBJ6VGKTAKKnonTMdAGFtYhogZU3FQN36NkW8VUk4BiFFLUXJKSTZCxcBIGRsTASVgEKZck51NELCyPhmSRoDRcCgMHYhOhAhpKwsIp/2Zp4P+YQWCgH4j1A7F+YLAfiA0AfYPAm4HB3sHBHiDWBfS/AOKQujv6X93tf3kn9uIm0HkLeHIl9uBs/72TsTvHXt/Y//z81vsn1xzZ9tm29WO+XVQ67RNvy0R99WhJYTMnM0p1V6PcdUhvPfbdHvX4dG0cjy+K8kUR7+KPIrxhhDeMfJt6uKce7ql/20Z3hGH2MMwehlkbYJYIxBKBWRsgrndzU/+d078E5gqDHDUp9poUew3YUgs21aUY65MMDSMMDcNUFX+xhofbqpONRSBvKXXF5mkiNWbxd9OrGzJmzG5atHTqnn0bThzb+cOKRXeuXTu898jyRWu+mLGwvXHylImfTJsyfdZnU0OZtpJyf2mRt7m+YGRu6rYf1+/7dcfZQyeK0rKmjx47uq46MjIvP2i1KFj5fkvApNRwGXlel4JJM0uERUHf/BlTPx3T5tYojSJ+UdA3uraqvaYyy2mT0sg+vSZclO83aBtHFu/8ccPc6dNyPE6LTBw/n0jLY7o1ch2HYeCx1AySRchON2nMAhYdkkCFJHCwCCGZIKYRKPBEAuhDq4JRleeuLfRkOWVGET7boWgqDUUKQxXpzgyzxq3km0UMCQ3JRINIiEQcOAEFHo6HQ2hELIWAZVCIQg6Dx6SSMTAUOAGZ/DEs6WMkJBmaPAKcOAwFTiChoSwiikPGcEhIMQ0nomK0fIpfL/LrRQYeQUqGSslQEQGiZmKtYrpdyozvnHXK2T6NwKPieVQ8v1aYbpbnOrX5bn22XZ1mVno1Eq9e5jMqPXqlVSXTCLkiBo1DIii4TIOU79UpUy3qVL3Cq+Z7ZGy3lOGWMoJqXoZBnKYTuuRMI5+oZePVbJxOQNXwyEouUc7GS9lEOZesEFBVIrqMRxSxsPHSRMeDmEQIj4IQ0tHxTSJDBgdj/0GA/n6grx/oiw2+iQ28jsVexWKvBvo6B948G+x9MviqI9Z1t//5rTdPb/Q+uvbm4eXue+e6bp/svHGk++aRvrvHBu4d6bu5v/v6zo6zGy4cXLxzy9TvV9Z/OT9/0ix/dIKpYrQsM0xNC5NC9cTUOkKgBuOrQbqq4a5qaOCtJUT8TSnee/A1wrwRZHwyytOAfNdDdzbEA3U0wB0RqC0CtUXB8dEdhXqj0H/m5P3T83cP3Q1gZy3IUQty1EKsdRBzPcgUTjZGEkyR4bqaofZIkjsM91bhykcbJn9Z4QhKxkysmTS94fiZ7SdO73j85PLxozuOHNx18/LlHVt2fDLp8/Gt05rqx0wZPy3SUD92fFNOobOyNlQ+0j0qmjexvXpye2T98mVzP5219MsvSzLTm8pLmyoKtUIqnwyXMwkMJMQoFAaNRo9GY5WJU82GT0aPmjW2vSQUSLeZi1P9RUFfnteV63EqmDQlix4pKcz1ODPslg3fLl0x9+viUEBCI9vkEptcouEy0qwGu1Ro4LGEOISEiHbKBA4pX0xAMuDJAiLGqhD5jEoRFUOGDnOqeXVFgbIse1m61a6gBvT8cIFvTHVBy8is6ixfoddc4DN6tQIlm8AnIaloEAo8HJGcgIQkE7EoEg4tYNOFHAYJDcXCEskoMA6aGD+lMWHoX5I//n9YSEL8+C4qIolLgLMwKWo2Lt0qy7YrTQKSAJfMxyYJ8WAdh+BScNxKrlVMNwupLgUnZJR61fx3nFINkviqvAybMmRSBUxKr0Hh1EiMMoFawJGwGAI6ScKkqgUsu0LoM8jTTIqQUZqmE6Zq+AEVN00nzDRK0nRCp4wRt6Th4A0iuk5AVfPJSi5RziUr+VSViK6RMJVCipRL4NGQTCIkbolLhgtoKI2AYpAwhgwCff9RBoA3MaA3NtDd398Ve/Mi1vt04PXj/q6O/s57sWd33jy+/vrB5e47517dOvPy1qnHlw92XNjfcf73Z5f2vb51ePD+ceDe0djdg/0PDjy7uvXSsRUHdn2xedPE71ZEPp9XMumzUNNkU904VWmrIDfMSK8ihqpwoVp0KIxObUAFIgh/FOZrhHiawO5msLs5xd0Mdkfh7igynneNCkcE6mqEuxrfjVBXIzj+wf23lvo/yPE1wv7heTyuuhRnfYqzDmwLgy1hsLkhxRxJMkdHuFpBjoZkdx3cU4kbPTtz9PTCDZsX7vvj50VLP/tt1/qbd07u3vPTrRunTx3ff/Py5W++WjxtzPRRDWMnj52+4KuF0Ujt2PGRhuaCmobUqip7TqZidGvB7BmjJrTWz/tsxuRRLSOz00fVVdSV5viMCqOEzcEjlWxGRWZOWXpWQ0lxvt8TLi5Y+OmMWeNGV+Vm1RXm1eTnKNmMypzMSGmRW6tya1WVOZlBsyE6svj3nzf9vHJFbUGugISXUElqDlNCJWi4jDSTLmTUWoRsDZPs18gK3NaAVqZikkRknEsrLwq5QzatgoXXCyn5AUNdkb+9OifHpfLreJWZ9jHVBWNrClvLcmuy/blunVPJkTNxAjKKgYNioAnQhGGghI/j95Fx6GQug0JCQ8koMJuAomFhPCqOjALDEoaCPn4PmfgRAZZARSTREAkCEpyLTdZw8DkOVbHP4FYwZWSICJ8sxKf8O0txTm4l163ketX8gE6UapL6tFK3VmJTCk1SrlrAkrGpQgaZTyPyyHgRnajl0W0KfkAnCRmlGQZxmk4Qt5RhEIe0ApecaRaSTQKKWUwzihl6IU0joKh4JAWPohLQ1GKGVspSiulSPpnHwDDJcAYByiLBeRSUkI7ViBg6CWvIwGDvwOCb/+MYv1pmAHgVi72MvXnR1/O4v/thf9f93ic3Xz+82nP/0qvbZ7uunXx+6cjT8wcfn/uj48L+O2f33Dm9s+P876+uHxq8dwJ4cBLoOAk8PdP34NDTa9tvnd149uj3+3Yv2Lxpxg+r275YWDT9i7S2ybaqZmlhDTOzkphWhUurecvpT5ZS3M1J7mawpxHhaUS5osh4nFGYMwpzRiHuJtjfAnE3QdzNYPffStm/ZONv+nt78L/9NQx2N4DjPm0RqDUKtjam2KLJ3laovT7FUQ2zF6NmfVM1fmZ5d+8dAOjavvOnI8d237l7/v6DS9evnux61nFk755FX8yLVkYayiMzJ32yZMHC9vZo66jyukhGVoHG56fn50o8TlZrNO/LT8ZOamtYseDLwjRfuCwvYNO2VBWFS3L8Rt2o6ur2qkhdXklNfl5h0NdeWzWjvbU8K11AwusEXDmTphfyCoO+cHHByIxQ0GwoSvXHya2Y+/WPy76d3tbi1qqkNLKAiGOioGwM3KdR5LlseU5zyKAqcFvrc9OLvDaziCWjE4wSTkHQ2VCaE7KqOLgUo5jWXpc/s626Ns/j1/Gy7cpwvr+tIndMdUE4P+hQsJVMDI8AFZBRfCqGhoWhIYmQpOEsKpFGxDLIeDYFFz8fnENCMnBQGZcmZpG5FCwVDcJBhhPAw+jIRA4uRcPBK+lIi4iS51SVhyw5VoldRNQxUHIKTM8lOuVsj4rnlLMdMpZXzQ8ZpUG9OGSUhoxSv1boVnLj/+DTCfU8ipZPU/NoSg5FzCDxKTg2CcvAozhENJeMktLweiHNq+aHjOJ0vTCk5QdU3JBWkK4XpWr4LjnTJqHZpUynkqMX0rR8iopHUnAIMg5JwaMohTS1mCEXUiU8UtwSkwjjUJBCOlbCIugkLL2UPWRwsGdwoPf/OALAKwB4NTj4cqD/Wf/rx/3dD/o778Ve3H5198Kr22df3jj1/NKRZ2f/eHRyb8fR3XeObr97Zs+NkzuuHd12++T2Zxf299w8ErtzInbnBPDkIvDw9Jt7x7ruHHp2c/+di9vPHd1weN/SrZunbdjQ9u23VbM+z2ibaK1tkZc2sPPD1Iw6bCiMDkQQ/ijE1wj2NP3JUhTtbkS5okhHI9zRCLdHYfZGiKsF7mqBepqhnhaItxnibQZ5myH+Jkh8hvefOfmb4PH8gyhPBOSJQFwRmDMKs0dhtkaIrQlkbwQ5IinOOrCjAu4sxP2wdfr8pWM7Hl4AgJ6tv/60fcfmzs4Ht2+fv3/n8vVLZ/b8+svoaHNtSfW0MVO/W/ztd98smTNnWnNrSU1DakWNLS9fmJXJriwz1VV5Pv+k9ac13/yyfkVzbWlu0KHkU6sKM8ZGa+uLCr+eOqO9umlkel51Xl6225Hnc/uNOq9egxrxMReP4RGwfqPOoZJ79ZriUMCtVcUh5fs9bTXV334x59Ox7ZlOm0UqktLIDCRETMHrOIx0s7485C1L9YwMuqsyAvkus03KNYk5Rgkn1aqNluVV5QYkNKSciRlVkztrTF1zWYZLwbKKqTkOVX2eb0x1Xn2ez61k63hEBQuvEzKMcp6UQ6XiEGhIIotKZFIIdAKKTcHJeXQJm8LAQQmwBA4JqeTTjHKeikthoEG45A/I0GECAtgspBp4BJuYkmkSlng1RU55UMWw8HEGLt4iosXbDEG9ONUgCRmlaSZZtl0dP40ox6EJ6sVvq5NWIKWgpHSMjEmQs0hxSywiio6D88hYLhklpmC1fIpXzU8zSTKN4pCWHy9KmUZJqobvlDGsYmrckpZPiZ9TKWPhJCyCjEOS8ylKIU3KJwvZeC4dzSTD4zPIYjZBzqcYZBy9lD0EGHgFDPT8X0egCwA6gdiLwf4nA68f9r+6G3txu//pzZc3T3deP/kiDun47/cP77z7x683D/xy4/j2S4d/Ob9/0+U/ttw7uevZhT86Lx9+dfkI8PAy0HFxoOPcwOMLsccXuu+fenTlwI0zv14//9P50ysO7f9665bJy5fXz/oie8wUR3ScJruaHOeU2oAIRGB/EwXxRVG+t/ve33KyNcJsjRB3K8LdCvO2Qr2tUF8LOBBPM/SdpT9pgXgikEAz4p85+RphngjIFQW5IhD7O0uNEHsjyBUFucNweynMXUjaf3rl1p3Ljhza/uTh7bVrVv62fcvFiydvXjt7+fyxrmcdxw/sa6iozPSFPpv86crFSz+dNmn61LbsXGt6lrK+0V1YLMrJZjdGXKu/n/btomlXzx980XFt3fKF4bLcVIfOb9WMjdZObm5eMHP2ghlfja5p9uh0eiFPzWWpuaxR1RUendqpVuiFPJNEmG63yJk0l0aZ5bLn+z2VOZkNJYWTmhqXzvk8UlpkEPE9WpVVJuZgEXIGWc2kpho0NVmp4byMijRfid+Z6zD6tNKgWeXWSV1aSUjZLvIAACAASURBVHl2oLkiz2eQGsWM2oLgzLba1oosq5gqo8DcSnZ5mq29Mqcu11vo1YeMYp9OGLKq0h16s1LAIWNw8BQmEcei4ukEFI+ONylFahGTjExGJH6ASv5QzCS4dVKLnMfGgpDD/4JPeo+DSTIJSHoezszFe+S0HLOwwC5NVTNNXIxDSnfIWB4VL9UgybQqcxyabLs606os8pnKQvbKDFdp0JppVfo0Aq+a79MJxSSElI5RsElqHlXJp0lZFD4NzyFjhDQCn4qR0LA6AdWnEWRYZNlmabpemG2W5Vjk2WZZSCtwyhhmIdkqptvlrH/Xx4tfmcGhoZhkOJuKjM/VqkR0o5yrl7KHAP0vgP6XQKwTiHX9r+Obngd9r+8PvH44+PpBrOtu75Pr3fcuvrx5+v6Z/fdO/H7r8Pbr+365smvTlR0br+3YeHnnxhPb153YteHcvp+vHN525+Sex+f+eHH5aNfV47G7FwfuXRp4cBl4eBV4ch14dhN4fgt4eePl3UNPbu+6e3nLxZOr/vh93pbNk1euaVy4omL2opwxn9nK2vlpdRhvFcRbA/bWg31hWEYLMdRICERxgSZsYBTB14Z3NCPMDSnuUUjPKLhvFMw3CuZvhQRbIaktoNQWiCcC+tsSJFhcTqAZEWhGhEahU1tRwRZkHFVcmicC+bulRkjckr0RYm8EeZvgvgZUoJpYEJVv2DZnzYZ5M6eOWffDio0/rbt86dy+PdtOHtvX+fQuMNhzcOf2muIik1w9obV915Zfxrc3LV/2VX6hMzNHHW31j5sQ/H7VqA0/TpsxvfLnDQs3rfvm8L6tty6f3LF59WdT23MCdpdeOXvSpAWz5ozMLJ7YNNZvNqe7bC692mfWT21vkTCpQZvJoVV6TTqvSWeQChVcpkOr9FsMWV5nRV7W6LralsqKgoBXTCXJ6BS7QiqhEgREDB+L1LLpRV57S2l+VUYg22bIc5pKgs722tKybG9ewFKe45ve1jCxsbIo1R4dmf3VpFEt5dkOGYuHSZRT4XYZLceprM/3Vmc6IoXB6hxvhkPrNymDdp1dJ5dwqQImmUPFM/AoNgmtFrDsWolZxpMy8CREEir5QwYaZJJyTBImE51MgXwoJEKUdKSBj7fyiTYhwa+g5VpE2SaBT8kIaPmpBolXzfdrhXkuXb5bHxdVk+2NFIaiRWllIbtPI9Cy8Uo6Ws3GWSUsu5LnUIusCr5GxJRzKVIOVc6jK/k0MZOg4pCdakHIKPWquW4p3SNjpOtFQTXPI2PaBGQDF69lYzUsnJqNU7IJciZOTEcLqUg+FS2gYYRMnIiF59IwLBqaQUEyKG+XEcXXjMu4FAmbNKS/q6P/5cP+ro5Y16PYq4cDrx4PdD8a7H4y2PP4n8c3nXf7uu70v7zz5sWt14+vvbx74fm1E08uHblzbPfNwzuu7tt6efemi9t/uvDr+ovbfrzw24aTOzac3P3j+X1brh757e6pvY8uHHp+9XjXtdOx+1di968MdlwbfHQDeHIHeH4PeHEfeHkPeHGl79nZVw+PPby55/LZjUcPLtu1c86WbdPW/ty25IeqGfPTRs001U6UlbSyssL4QBXCMxIWqMGkRYihRoIvgnVFUa5mtKcN4x6F9oxC+lrh/lZYsAWW2gIJNUNCzRBvw3+zFIcUbEH+G0sgTyTFFU1xRkF/swSzN0KcUYi/BW0oScxvFXyxvHbfkVWXrxy6f+va9XMXD/y+58b1y+vXrLx07mhv54PB10/PHztoUSk8JvOU9tHH9u9dsWTeyu++LC/3tbTlfPZl9biJaZ/PGTl3bmTN6k9OH9t2/OD2Q79vvX3l1LF9v108uT9clieg4tUC3thIY7oj6FCbpExmmtNamBZId9m+/XqORsgN2kxeky7NaQ3aTBImVSviaYTcdJctL+gdG62f3jZqfKShJC0oJBNYaISCSZNQCTo+S04l6jiM+MtSllWf77LUZqdGirImNVW11RVHyrIbRmbNaI9Maakry/TVFabNHFU/uroo16m1iCgOGcOv4wUNgiy7vCLNGi0MhPP9hX5TplOX7ja69EoZlybm0CRcuoBOYBKQXDJKwaMYxCydkEFGJsMT/ooFD5My8Ao2iYVJ4eDABgFZy8arGCgZGSIjJuuYCKeI4JVRXFKKR8n2aQTx16Fcp7bIZ8p364v95sbi9ObSzLilNJPMLmVaRDSrlGES0s1SllnG1YuYUjaJT8VwKVg+DSuk44R0rIZHdmn46WZpqlHoUzJcUkpAxX0LiYVV0hBSMlRCgonJMDEVJaaihFSkgILgUVB8KppPx/AYGCYVFd9kRSPBmSQEh4rmM3BCFkHIwAvouCEv71/uun/tVcfV7o4bPY+uv3506/XjG/3P7vU/v/PP4+vH114/vtbTceXl3QvPrp96eOHI7ZP7bh7dc2nv1gt7tpzdvvH0L2tPbl57avPq05vXnf5l7emdm87+/vPFA9uuH91578wfjy8de3H9dNeN8/0Prsc6bgw8vDn45Dbw9D7wogN4+Qh42QH0PgRe3we6bvY+O/f0/uE713ZcOrfxzKnVBw8t3r1vzuZtk374sXHB8rIZXwVbJuormwWhEmxGBSG9hhSsxburMa46tKcJ528nelrjlpD+VvifLMF8EXAc0jtLwRbk/2DJFf3Xlmx1kPQWqr0Is/q3qb/u/ubbb2Z/8/Xcjht3D+7bf/3apYXzPr959Ux/98P7N8/evnSaQ8T6TKbPp075/pvFNy+dmTg2MuvTlpa2vPmLWz7/omru/PCC+aOOHfn55rXjTx9ev3X5dG/nw2cPru3+dcOKxXMaq4sj5SVmuRz2cbJNpVPyuTIuI37Bc1NNuVklLcwIWtQyOY9p0yqUAjaPSuBS8F6LvjQnvT1cM71t1JSW5nijj46ACkl4GZ1kEvOUdLKEhDMLWBlmbb7LUpHmaynNa68qHl1XMqGpfHS4tGFk1pj6staqojyfNc9nbSrNbS3PKwvZAzpBUC/MtMlSjXy/jlMaMNbneurzfMVBS6ZTF7RrbWqplEPlUrByHl3BZ3DIGCoaxCMi1FyKUcKmokHgYe+nfPT/yMhkNhHBwkJkDKxbK7DLWWYh2SQgueQMv4brVzHdMqpLQnPJmfEOnlPOznFoiv3mkoClMsPVVJIRzg+Wpzlyndp370tuNc8opBhEVJ2IJmfjOSQEDQOioEE0LIRHQYsYOCWbYBBRfRpehlWaaRIG1CyPjOkQUY1snIoCF+FTuOgEDiqRhUpgY0EcHJhLhPLJcB4FxSUjORQki4KgkeBkApyMh5FwUDIeRiMhOVQsj47n0nAcKnbI48snn1w59fTq6efXz3bePP/y1oWXty70Prj2L9N56+zzG6efXD7+4Nyhm8d/v3xw+7k9W07v3HTi1/XHfll7+OdVB39cefDHlYd++v7YxjVHf159bs+W8/u2Xjm049aJvR3nDz+7erLz5vlXdy71P7rZ/+jmwJO7wLP7QGcH0PUI6HoCdD8BXj8DXj8GXnfEum73PLvyouPUw9sH797Yc/n8pvOn1544+u3hPxbs2fPZpk1jly2r/XJuXvsEU22ruKCGFizD+iuw3lqcJ4x1RtC+FqynFe1rRftbkMEWeGoLLL0J9mdLfy5K/5ulJGdjir0RZGt8ZwnmakCmN9GchbiT19f9uHnunRtnr546d2Lf0Z1bt129dHbunE/On/6j79X9s0d3XTpxQEDFe02GUbW1C2Z/du74waWLZs/7asKUKZXTPqmaO69p/YbPfv1lyYWze8+e3P/80d0XHff6up5ePXes89HNH39YPHl0w+RRUQ4Rm+HymOXK4sz0cHkxl4KnYREmpUTMouJhKSImhUXESDl0n9WgFLC9Fr1dp6wvKxodrWssGzkhGomOLLYrZVIa2SDkGYSc+LoHNhIqp+AyLbqqjECkIGtMVcmEcFlbTcGUUdVT2+rGRcvHRyqbKwqKU92FAWdNTqilLL8i3e1Wcu1SulfDcqtodhmpwK0qSzWXBEwhs8ym4JqkHLWQIWKS8LAkHhUn59GFdBwHD+OTkAoWXs2j0rAw8LD3E/46BJUyjIqCMHBQGZPg0gjTbOqgUZJpV1Wk22uz3YUebcggDGh5fi3frxXaJAybhJFhURR4DMV+c1WmuzrLU+w3h4xSp5wdXwlhlzIdCrZZTDOKaVohVcLAMHAQEiKRiEiioEEiBk7CwkloaBEVauQT0y2SIrcq3yH3yBj/YImNTGAiR9AQCQxUEgsH4hAgbCKcTYTHr+sk42FEHJSAAceXxlMIcCYJxaZg3lq6dez3Oyf23Tt14MGZg4/OH3l84eiTi8deXj/zL/PgzMG7J/ffOLL74r5fT+3YeHTruoM/rzmwcdXeDSt/X79i99rvdq1Ztnvtd7+vX7H/p9V/bFp9cd9vlw/suH7097unDz68ePzFjXMv717pfnC9/+nd/qd3Y8/vD8YhdT8Bep4Cvc8Hu58BPc+B1y+A109irx68eXGj++nlVw/PPLl96P613TfP/XLl1PpLR1ed2v/NgW1fbv95yurv6+fOy2mfYCqt56RVEn2VOE8N1lWH9rUQfC24v1lCpjbD05vgoWa4Pwr785tSsAWZ2opKbUX9e0tJ/2gpCnNGYf5GTHoTrX6K5Xns+M07B4HBnsHOvnuX7hzet+/KxVNzZk3++cflsZ77Z45u37J2mZCOc+pU4ZEly+bNvXz6xJkT+/bu3rBmzRfffTd169ZFZ89uf/TwwpNH1+/dvPryyZO+7pevXz4DBnvPHtvbHi37dHJLtLqQioGKGLTmmqrizPR0j10l5FjUMioGruCzDHKRy6gRMshEBFgr4du0iqLMVKdBXZaX2VxbURDwt1ZVRkqL/EadRSpKt5lDFr2YgtdzmSICRk7BeZTi0oCrvaJ4SqR6dHVRfVGorS5/fGPZ1La6KS110dK8sozgyHRf0KAcGXIXeExWMd3IJ7qUdJ+WGdCz85yKPKcq1SDS8YhcPISFhbCJCC4ZhUoZRkFDWAQ4Ew/jERFyFlHLp6i4FDoODkn4MGHoX+DJH5GQIDoWwqOg1TxqpsuYalFm2lUj06zVWa4inyF+lGSeS5dlU8XBBHSiLJsqx6EpDVpLApYsm8ql4Bh4JC0bHz9S3C5n2eUMi4ypF9OlTCwTD6WgkqkYMAMPEzFwYiZWREHySSA9F59ukZR4NUVuVVDN9cpZdiEl/h1PQoKIiVARCcpAJTHRyUxsChObwsBBGDgIHQ+h4sEkHJSAheDQICwqhYABx0sTg4IWMIl8BmHI2Z2bLuzafGnv1mv7f7txaOftw7vvHPu94+SBB6cO/PN4dd+2i7//cnr7T0c2r96/Yfnutd/uXP3tjlVLd6xauv2Hb377fsm275duX7Vs57oVv/+06sCmtZcP7Lp2aPfN4/senDvy5MqpF7cvvHpw/fWjW2+e3+t7cT/2smOg+xHQ8wR48wx48xzo6wR6u4G+HiDWC8R6gP4u4M0zoPsh0HVv4MWN3ofnn984+PDCrvunf711bOOlfatO7Vx8aNes37aMWf5d5ZRPPNUtkqx6WihMSWum+ZtJvhaCrwXrb0EHm9GpzchQE/LPlt5VpP/VkrMxyf7WEuStpQjC04D0VGJnLSs9fmn9k2fnt21at3HFhs47Lzpu3752+cysGWNnfzrm9Yubpw5vnTOtnU1E2DWKlpqqrevXAa9fvXh4Axh8fu3qH3fuHOl+daP39T0AeAXEXgP9A/3db4ABABgY6Ot6Crx5PmFUzahIcVGWO+nDIQ69ojAjWJKdVlmYE3SYTUqJz2rQSQUcMi5gN/GoBDoOSUSARUyKVsLPC/mKMlMzfc4Mh72hpLi2IDdkNTlV8jyvqyTk0wvYIgJGSScbeQyLkJ1jN46rKZtQV17gNZek2etLUltr8qePDk9va2guL4yfYumQC4r8jpFBV8go9ag4LiXdraIFjaxijzrXIfeqOFIqjJg8FJX4HgmawMTD8LAkPCwJCx6GAX3MQIOUHLJRzNAJGXQCCpI0fPjQ96CJHxGQYCoGysAjeBS0UyOxq4RurSjLoS70mwo8umy7MsMiq0h3FvlMHhXPJKC4ldz4EodCr7HYb851agM6kU3CMPBIRj7ZIWN5tQKHgmlVMPRiqpSJZRFgdCyYSYDzqBgOCcGjIMRUlJKDccjp6RZRnl2SbRGn6QTx3oNdSDHyCDoOTschaLkEIRnBJ8JYOBANlUhGJlFQyVQsiEaAxOsSHgPG/a0u0ckoJhUjYBIFTOKQ/eu+PbT+uyObvj+5efXpbevP//bjuR0/Xdq56cKuTf80bj79y/pjP687sG7lrh+W/rZ80a/LFvzy3aKtyxdvXbHkl+WLf1m++JeV32xbtWzH+u/3bFxzYPO6qwf33Diy787JQw/Pn3h27dzLu1d6Ht58/fRO38t7/V33Y68eDLx+CPQ+BvqfAv3PgNjLWG/3YN8bINYPDPQBsTdAXzfQ8wLofgJ0PQSe3Oq7e77nxolXlw89P7vnweGtN/avPrdv/om9n+3+bdKq1fWfzs1ommocOU6aP0YQbCL5mwn+Zpy/Bft3S01If/RfF6X/1JK7HiUJfLBuz6TNu7/au3/D/h3b9m/e/cevB54/fHj5wvH5X02fNL7++oX9v/y4ZEp7vU7ICJoNJZnpl04cf9P5rOf5AwDoBICnfW/uAkDnYOzFYP+rvp5uIAb0dvUBb+KLH/uAwVd7d6zLSbPkplksGr5NKynKDGQH3DatIjvgLs/Pygl6vBa9RsyzaRV8GlHIIONhKRQ0jIqB54V8hRlBt0mbbrdV5+VW52UXBn0+vSbNairLCAaMGj4WKSHhtCyKic9M1Strs0NVGX6ngleZ6x7TUDRlVPVX00fPmzF+1tiWqS2R+sKcHIclUpTdVl5Ym+PLc6vdKoZNSgwaWVVp5tKAPsMs1XJxVMgwxIi/4FI+pmMh8VvZseBhqOQPachkKQOv5VOUHDKDiAYnjRj63n+N+PB9JCSZgoUzCUguBa3gUVVciopL0QmoDhU/w6bMdmoybMraHF9p0OpV8w08kkPG8muFaSZZodcYT45D49cKzUKqkU92ytlBo8QqpZmkVDWfKKKhGDgIHQvmUJAiFp5HQbGJUBEFqRMSvRpO0MDLMPIyTcK4JZ+C7ZLQbWKqVUy1SRg2GTO+R51DgFAQI/DQ4UR4AhULYpBgVCKCTIATcVACFkLCw6gkJJOKYdNxHCqWQ8UO2bps7vblC3atWrJ3zbcHflxx+KfVhzetObJxzb8cD/24Zt+673euXPbrskWblszftGT+pqULNi9btOW7xZuXL968fPGWFUu2xi39vHb/lg1XD+29eeTA3VNHHl489fT6hZf3rnU/vv362b2+Vx29rzr6eh7Fep8O9j0HYp3AwEtgsLunu7On51Xfm+6BNz2Db7oHX3cOvHo62Plw4Pn9gce3+h9cjd2/FLt3off6qedn9j84+suVfcvO7p17ZOfnu7dN27Ch9eslxW3TnWXt8owGZnqElh6hhaKU9CgpPUpIjxLSo7hgFBloRMbP60ttRodaMKEWTForOq0VHWpBpTYjg02IQCPcH4X5IlBvA8gTTfJEEzzRJFc0Jd4c9zTAvGGksQiSFeGfuLl2/4nVR4/99svG9Y2VDZtXb7x28ezZ0/vX/DB/xtSmvTvXzJ09Zsb4hpyAJWDT5gZce7dtAga6dmxbAwBPX/Vcf/78Qk/XbWCgExjsBQb7gQEAiAEDr/uB2CAQewMM9vy26YexLeVjGkd+MaPNouK5DLJ0l6U8N7OtvvrrmVMrCrLdJm3KR+8LGWQBnQQa/gFo+AckNJSGRzIpOKNK4rUZgjZTWWZaXWFeuLgg3WZ2qqSFAXe2y2rkszloCAsJUjNINjE3oJWlm9Q+rbg82zmhaeTM0fVfTW2fN2P819PGfjautSIr6FaJS1NdjcWZjcXpdbne0lRDZaZ1bG1WXY6zOtNR6NU7lRwuHoJJGooFD6NhYcjkj/EIEBkFjn+RE1GxUjqOT0KyiChw4kcfDBny4V+GwJI+pGKgXApaxMBLWAQBGUWCjkAMf4+GSDBJmFl2bb7HVJMTKAnaXUq+jke0Sdl+vSjdqigJWHKd2kKvscBjSDWIzEKyjoOzSWhBvdAoJOkEZAULyyfDaRgQDQPmkFFiFlHGI3PJSB4JpuHjHQqGR01PNXDy7JJUDS+g4njlLLeU4ZLQnTKGS8Fyqbg2GVPDI/KJMDJ8OA40FA/9mIYBsckIBglGJcIoBCgZD6EQoHRyvJVHYBCRDCJyyNqFX25Y9PVPS+dvXrbol5XfbPv+u20/LP915bKtK5dtW7li2w8rd6z6YceaVbvWrN65dvXaeXPXzJ+7dsGCdQvnr1u4cP2iBRsWL9yweOHGpYs2Lf9m88pvt3y/bOuq5bt+XHNk+y/nDuy5evjArRNH7l84/ezWle6O271PH/R1Punregr0dwOx7oGB7sGB3oHB3oHB3kHgzcDbvB4Y7BkY7BkcfPV2aqu/c7Dn8eCrRwOd9/qe3Hj94PKr2+c7b5zpun6s4+SW+8fWXzuw8sT2hTt/nLn2u1GL51d/+UXx6PGelvG26FhzzWht2ShFcZMoP8rPjbLSwrj0COZdMqJvb76IH8Yfv+ciWA8JNcAym1DZLaj0KDS9MSUtmhiKJKQ2JAbDSam10FAVLnUkrW6s5+TVrfuO/nzu0pHJU8aVjSzZv293x/1Lly7u27V9VWtT8eyZLXNmtk5oqxAwkXIBoWpksLIsdfXqOd8sm3rz3h+POk98v3rmti2Lr537/e61Ywd2bnpw83Ls1Uugrx+IDQCxfiDW9/mUcTt/WjVvxtim8uyigFHLJ1VkhZorykfX1U5paa4vLSbCoXgomIJB4uEQjVwc8DrwGDgKCaHSCBIxz2bW5AQ9I7NDLTVlZTlpRSGvW6dId5hyvFYZncBApfCJCBkVq+fR3CpB0CCryPCEC1Pbagqmt1bPmdD45cTWac019fmhXJch06Yp9Fky7aqAQVwctDSXZYwPF01tLqvOdlbnuAqCRouCRcOAEElD8YhkFhXPZVCIGAQKlISFghh4FJeC55IwLAIcMmxI4gdDRvxlSPJfh2CS/0pHJ3GJYB4JImVi49eqy5k4i4wdsqoKAtbSdE9Zlr+2MKMw1WmUMpVsks8gLc9yNxSFshzKbKcq264MmUReFdujZAV1/CyrLKDlm4VUOQ0jJKNYWCgRlkxCghhEJI+OFbHwci5RzcebxASvhpHrFFaGdJkmYVDFcoooFh7BwiOY+AQ9B6tioNRMtIqFVjDQEhpSQIKy8SkMTDIFPYKCHkHDJjKJEA4Fzqe/nXQSs4hsEpJFRAz5ZvbMb+d8uvyr2d/P+2rVgrlrFs1fu3jBqvnzV82fv3rBwjULF61bvGT9km82fLN0wzdLf5g3/4d581fNXxD/05qFi9YuWrR20aIfv12y8bulm1d+t+X75VtXLd/909qjO7ae/+P3GyeP3D534tHVSy/u3Xr9pKOv80nsVWdfdyfQ/3og9nog1jsw+CY22D/wditHXz/wuh/oHgBex4BXA8Cr2GAnMNAJDHQOvn4a63nU39XR++x2z8ObL+9ffnH7wsubp5+c2fX4xK93Dm28uHvloZ/nbvt+6prFo5bNb5g7p/zLL0pnf1k0c07e1M9zJs7OGPdZ2ujZvuZPTU2faiMzVHVTZFUTROVj+aXtrOJRjOJRjMIWSl4jMbsBlx3B5kRxeU2E/GZibiM2vwlV2IIuaceUjcVXjaXUjOPWjlU2TfSs2jTr2r1jx0/v3ffHzlB6YOan086dP3785G+3bx9+1HHmkxmNRw5s2rN9VWNtjsssdNvEAZ/S65bURzKaWnPqmkLrfp4z9dOqhQvali4Yd/zQpp/Wzp8yoWnDmmWPO+70d3cDAwNAf+zXDes2fv/d0i9mtlYVBAzCaEl6ntdRHAzW5uXVFxSk2218ColNxGOhIDoeY9apykryNWoZGgMbljAUT0CZzercNE91YXZ7uKq5emR1fmaqVW9XiUxSLp+I0AsZXr1MxSEr6FivRhQ0yNLMyqKAuaU8+/9j7T6j2jyzfYEzM2cSN3oRqPfeURfqBQlJIIkq0bvBHfeWxOk9Tpy4xI7j3ruxscH0YlxopvdebMCAMR2h+wEnM2fmrnPPXeew/ktLvB/4pJ/2y36fZz8fZyR/uCnhk60pH2ckb44LjgmUhap4CWbV8nHi8SZlmkW/LSn8023J25JC0qP1ETqhny8aC3YDe65GgtyJGBiZgIZDvAFuzmCAOx4OIaGhaJAXyHWFj6OD5woH5786ODo4eK10wINWi+hwnZhqUnDMSm6wShCsEoT6+0Ua5Imh+vSo4LWRwZtTolOizFoJW8zAG6TcxNCA9TGmBLMqSi8KU3KC5cxQuW+onBEioRoF5GAp059NWj7+kAL3Rni7wrxcUWAPChZMx0N8CRAOESikgrQCVKSWkR4mTtDxI5Usk4CoZ2MCfDEaJlpGhYmIIBkNIaHBxVSYgALh4EF0tBcZ7kaAOBMgjmS4Cw0LYJHAHDKcQ4azSQhfAoyCBlHQIIejX3366zdfnvju65M/fHvqx+/P/PTT2UOHTh08eOrgwdM//nTmp0Pnfj5y/pejFw4fu3D42MUjv146evzS0eOXj534g9PxaydO3Dp16u7Zs/cvnsu6dD776qWiu7cq87ObnpQMNjcMt7dM9HZNDw8uTozapyfsM2+X5qbsC7O2xdkl25xtac72x/fwgn1+wT63YJ/5R3WyL5emSfvs+NLMqO3t8NzEwMxo39tXXZMD7VP9TWNNZWMNBS+rszvKb9Xkniu6/cu9S19eO/fRmd92njq5/fdT206cyThxbsvx85uPn9987OL6Y5fTD19O/fli8qELSQfPxf5wNua7+weYZgAAIABJREFU01HfnrJ8fDjow0P6fQc1u75V7vxGsfMbxa5vlbu/U23/SrbnW/mHP6o+O6r99vfAn89Zjl1KPn5p85W7Xz6vzXxamfu4vOD8hdMWS3hm5p2Rkb7ensq8vAvNjUX1tXlHD31U+eR+hEmmV7HlfmQ+B2MJU2Rsizn668f7Pk45dfHLlA36bXvCfjm248iJfdt3x33+zc5zl369fuuizT4/OTnxdnLiRWXF1599vDdjw7o4a2SgekdafEZiXHyQYWOUdefa5JTwkFhToJTNwEF9sDAfD+eVWqV4945Na9fGwRE+zs7vc3zJG5Ki92xK25+xfn/G+rWRoVFBWr2EqxNztEJmjNE/PSpYJ2JJaZggMcufQxZTUNYA0YZo47ak8O3JEfvWx25LCk8J06aEaS1av+XzW8PU/OXEm5S71lp2p1nSo/XBag6XCsOCXaDea5AgdwwcSMTBUXAfkJcbwG0N2NMZ5u0C83IGu63E+Kwmw5yYGE823ptHAsnZGLOSG2tSxgerk8K0yeH6OLN/uFYarPIL00giDcr4EP2mBOuGuPBgtUjOIgX4+Ubr5anhARujjLEGiVnCMIqoFgU7UsU1+ZHUdKRZ7OvPJkmoWAEZRUeB4AAnkNtqiJcTHuZFRAIoKAAD48klAtRcuMWftjbEb0OwPFkniJTRzUKCkU/Qc7EqJkpKgYrJUBEFKqLAeUSILw5EQnhiQM5I7zUEiDMV6cYhgv3oSCETxaPBfQkQGsZn+QGUw7GvP1u29Nv33/x+8LtTBw+e/vHHMz/9dOann84e+vn8L4f/mdCyosvHTlz59berx09ePX7i2onfrp04cefMmXvnzz+4dCn76qXcG1fLsjJrSwrbqp5M9Ha9GeydHX25OPnaPjtpX5iyL8zaF2fti3NLtrkl29ySfX7Z0qLd9uemd5t93mafW7LP2Zam7bZpu23aPv/WPjdhnx6zvR1eGH81+7p/drh39lXneHvlePPjV/UFPRUP6ouvlj84mXPrp8yrX184te/82X0XLu6/dPWDyzcPXMv85Mb9T248+PTSvQ8vZu67mPnBhbt7z9/Zc+7OznO3d5+9vePs7R2nb2b8fn3zb1c3/HZ148lrG0/d2HLm1tazt3dcyNx9LXv/3aIDOU+/Kq059KzhZGXjlbaegobmkvsPrpcU5+/fu2/fnr15j3Jnp8YvnP8xIkJ89/avp05+9fVnGXeunfjiw4x4SyCHjmZQEImxwQc+zjh+4uvPvt525MRnuz9O3v9V4raPIjbtt27eH/vl4Q/P3Dx58MTB2vb6ybmZkfGxZxXPP9i3PyUhfm1czIfbt25LS06PjAgSCWMNug/Wp3+xfeun2zOUHF8BjeRLxGBhPr5krFTIViv85BIemYB0XPHXpMiQPZvS9m5OP7Bjc4xJZzX4B8r4VoMqOTwwzqxNCjOEaSRGCdsoYcvoWAkVbdH6ReklSSH+e9KjD2xJSgxWBys4ayN0yxUpUMzQ8t/9O2GU+qaGa7Ylm9dHB1j0QhkbQ0S4QQAroQBHONgdhwaR8AgsAuTlttJ5hQPAZQURAeRSUFIWViemROiE8SHKpHD/pHD/pDBtcnjAWqtheftwjFEVppEEyXhaIVPNo5kVfgmhhlSLMdRfrGCTVVxqmEoYF6TanhieaFIZRTQtBx/EJ5v9qIE8ooqJCuCR5QycHxUjoKAZOCga6ArxcIR4rUH6uOChHnS0N4fgI6aBtTx0hJqeFCTYECJN1QtjFMwIMSVcRA32IwfyiP4cLBvjxcL6sHFAJhZIQngigc4g9xUAx7/hwU40lDuPDJWysBIOTsBA+hIgFBSAgYPQsWCHX7/96tdvvzn+3bcnvv/utx++/+2HH04ePHju8OFzhw+fP3zswpFfLx07efnX368cP/Vnrp44fe23U9dPnr7+++83Tp26cepU5oULD65cfnTjet6tm8X3Mp/n5bQ8f9LXUDs3PDQ/Nmx/O26fe2tfmLPb5u22ebttbtmSfWlxaWnRZl/8Y67y8oDlhSW7zfZuu9Sc3TZrt82+65LPv7XPji9NjS9OjixODNvGh9501U10VA23lPfU5DeW332Sez7/7rEHN3+6e/27zFvfZd37ITvnUH7B0ZLHJ8qfnSyvPPW48kxZxenip6fyy37NKTqclX8wM+eHuznfZhcdelh48GHhwYeF3z8qOVRQ/ktpxYnHVacqG67XNN+q77jd0pvZ9er+4Fje8Jvy0cma2fm+3t7G4qK8F5VV2zdv27dz75PSsrnpiYL8q+vWmRrqcp88vvPJB+sqyx90NVUYlMIdm1IjQnSWUP3hw9/euHFuY0bSZ1/tSd8WdejcR+kHwtM+jNz9/aZd32799Minnx/9tryxesZuH59feF5Td+Djz9elrY+KsARqAuLCwsNVqnCFfF142IFNG4598dnhLz41ySXL446DlFIhkwLxcvF2XS3k0NUyIQ4O1Eh429ISv9i345evP00IDQrVyOVsiknplxiqD/UXh2ulJoXA4MfU8qhSGiaATwvwY2gEtDCNaFtK5N4NCRadVMkhBasEUYEKq15mUvD0Yl+diKlgEzUCWqxZnmb13xCjTbGoTWoWkwAEe60AeqyA+DhhEN40EpJKRMBALj5uKwhwgJRDMSj4oVpheIDAahAlhqnXx5gyksK3JkdsSQzblhKZHmWKDw6IMfrHmbXRQWqjnK/kUGS+RKOcb9FIg8QcBZOo9CWZJGyrRrwtLjQ1WGMW+8ppCDEeJCNBA1i4QCFFRsfySUguAc4jIZl4GB7qifRxwYDdEQAnAsydQwRLmAg1F60X4sKU1BgtK1XPj1f7WiXkcDHRIqFGyBihEkaQmPrOEgHCxENJSB8E0AXg8p7bKgc0aA0Z7sIhAsVMpJSF9aMj2QQIHe3NwoNZeLDDie+/++f89sMPv/3ww9lffjn3y9Fzvxy9cOTXi0d/W+Z0+dffb546f/PU+VunL9w6feH2mYt3zl64e+7i3fPns69dy7t1qygzszTr/tNHOXVlpT11tcNdbbY3r5emxu1zb+22Gbtt3r40b7ct85i3L83/sVf3HzPK/xBlX7LblpYWl+zz9qVFu23+3SyxxTn7wpR9dto+O2mffmufGpt52TEz2DLW82Kgubyl4tHzwutFWacf3jn6MPPIo6xjBbknyopPPX96rqbman3DjcbmO20dD9vac1rbsltaHza33m9qudfUcq+xObOu4WZdw826hhsNTbda2+919WQPDBUMDpcNDFcMjdS8GqsanayamKp+O1s7Pd88N9dtt71uaawuzc+vq3xx7NCRD3btmxh6aZsb/+XnD7/6asP1qz+dPPHZs7K7L3vr37zq/PaTfZEhgVHhweHmoEsXz3Z1tt57cHtyeux54+PzD3/L+G59wt7o9Z9v2PDp5n0/fXYm60bv9Jv+yckZu31ibnHbzn0bN2Ts3raHgMKFBOh4WGykWrUzIT4tNGR9RPjasBABHhso8YsJ0lt0GgmLzibj4AA3DBjApRIkHEagQnRgx+aTh767fPLoxvjI8AClkksL08rigwMSQnTJ4YEGCcePhBAS4SyUDx8P5RFhAjLCIGElh+vXxwTHGFU6EVNMxxjl3BijKj5YExEgMUhYCjZRL/ZNjtCkRii2JOg2JwVGmUQCBhzusxLo8R7Yew0K5kElwphUFBUHYZNR/hKWWSM2qgVWvSRMyw/T8mPN8k3xIfs2xn+UkfxRRvLudXHpUaZIgzLSoEwKMySHB0YEyAL8fEVktIpFDuAz/DlUOYOgYBL1AnqInJcWGpAQqAiWsCQkOBPsyoK6KihIox9DRMOy8TBfLMSXAKNjIXioJxbiQUJ5Y0CuVKQXnwSVMRAqFjKAjzFLyVYVPU5Fj5QQw/i4ED42zI8ULqWHShhBIpqQBBXSUEIGjk/HMUkoDMLbx3ONh+PfYF7v40Cr6WgPHhnsR0cKaQguCcbCg9kECJsAcTh/5Mj5I0eWC9G5w4fP/XL07M9Hzh8+duHIiQtHTlw6dvLyr6evHD9z9cTZqyfO3j539c75a3fOX7t78WrmpWv3Ll+/d/n6/SvX8u5kFt2/X5ad/TQvr6q4uKWycqitbXJowD41aZ+dsi/MvqtIS/P2xbml+Rm7bXG5KP37dPKlf57WsrRoty3ZlxbfzRJ7J2revjBrn5+1z0/Zp0ftb17OjnS97qnrqiurKc8qzb2Sm3U6595vuVm/FeWeKi8+X/X0Sv2L280Nd9uaHzQ3ZDU1PmxtedTRnt/TXdTfVzo0WP5y6MnQUNngYOngYPHQUMnw8OPx8edTU1WzM00Tk+0Tb7omp9qnZlvn5lvnF9oWF3uWFobsS5P3bl3Lvn3nSUHx7UtXfz98ZH78tX3+9e+/ffrL4R0bN5juZ/72oiLbbp943d/28NZVtVioV6vjI6O3bNq8dUvGiZO/PczJru9oftpZve/Ip+s/3bbn5y92fv/5sVtXOt5MtI6OXcjMaujsGx6fDguP0qh1+3fsD5CppSyOjEKN12u/371jX2pSUpA+WOqnoJOVTGqSOXBTXGSAkMNAQ4GO78M9nXFgLyTANTYk8Mv9O08e+u73n79fH2ux6NUh/pL06NB10SHbUqJ3r0uw6hUqFlHOwLFQPjSoh4CMYKC8lRxSfLAmLdK4PiY4Plij5lEMElasSR0VqNAK6cvnyZqV/A1xxoxE/Y61gZuT9NFmPwkXjUc4Q71XwXwc0XAPJhW5vHNOxqeGGqRRZnWIzi9CJ7QaRHFmVXpU0LYUywebEz/Znv75rg070+LWWk1WvSJcK40O9F8+PMokF6rZFBWTpGQQl6P2JWu5FIOQYVH5RSiFRj9fKRnFgHjQQC4CLETNIsrZZC4FTcdCaBgwCeGNAblhwW4UlA8NBWBivVk4AAfrxcN5SmkggxBnUdJiFFSLCG9mo4JYCCMHY+QTDFyCPxsnpiLETKyETRKxSGwqFocE+3g5uzn9HeT6d4Tn3wkQRzrag0ME8shgARkmIMO4BDCXAHa4debMrTNnbp4+ffP06Ru/n1nOHzdyZ66fPH/j9ws3T128dfrSjdOXMi/eyLx8896lm/eu3Mq6cjvr2q0H1249uH678N7Dkuycp3kFFcVFtY8ft9e+GO3unhkd+WMdw9y7+UVLc/aFWdvctH1p0f4O0n9lyW7/42CNJZt9yWa3/Slqwb44b1+cs9um7Qtvlt4Ov3nV2d9aVV+ZV154szD7Yv7Ds0WPzpUVXKgov1pbebulPqujOae7LW+gp3Sgp3Swt3yo7/HL/vLhoScjQ89GXj4defl0eOjxq8GylwOlw0OPXw+XT7x+9maidma6b2p6YG62b2Gh12brtdt77fYhu33EvvT2+M/fFz7MKs7OOXvsaNaNy42VpUtzAxfOf/HToS0f7I/9/LO0hemeieHW1/1tV06fOHrwe4VIkhybmJKUGmwKq6yqTUxaezcnt296etC2cOT61QOHj9QMvKzufVnXPzK6aO98Nf5qYmbRbv/i82/MeuP+jB2Hv/5WyWJJSER/GuXzLRt/3Lc7I9oaLpdEqGRaDjPBqE8yBxqE3MSQoBCV1BcLJ4K8hFR8mE61Y13yVx/s+nL/zviQwFCNPEKn2Bhv2RgXvjnBsis9Pj0qONGsiQ1UanlUGR2rFdLJUHcxHZMWadyWErkzLWZbSmSMURWiFlr1Mn8+lQh2xfk4CciIMI1oc2LwR5ste9eZNsZqLAaugoemYT0xUCc4cA0BBeCx8FIBlcvA+LFw5gBRXLgmLkQdFSRJCFWttRrWRRvXx5i2JIbt3ZDwyfb0XenxG2LD4oMDrHpFpF4VHegfHegfqVeZJTwth6agExR0gtqXrGFTNZx3nIJEvgY+XUbDcJA+dKgHC+ktICD8RSwBA0/HQckoIA7igQA4ooEuFIQnhwhm4QB0uCsRuIoEXMXBuAdwsVYVM0ZBt/gRTSykngEP8EVpfTFKBkpKRQoIMAEF7cck8Jl4JgmDhvl4ujk6rnTwdvor1O2vaO8VJJgzA+PJJYGEVKiIDucRIQIiyOHWuQu3zl24ff7i7fMXb5+/fOfClTsXrlz7/cL1UxdvnL506+y1O+dvZF68de/S7fuX72Revp155c6D6/eybz3Iu5tTkPWo+EFeSU5eeW7hs6LS2vLnrS9qB9raxwYGZ0Zfz78Zfzfk9U8ASwv2pX+ebfR/mxv2r7XpzyvLnBbttkX74oJ9cc6+OLs0M2Gbfr04OTL35tXkq+7+9hcvnuaW5F5/VnLneemdyvI7Nc/u1ldlNb140Fqf09aY3ddZ1NdZ2N9V3N9VNNBdPNhTNNRbOtRb3N9VMNCTP9RXODxYMvqybHzk8cRo+cTrqsnx9onxjvGxlvHxhsk3DTPTLYsz3fb5wbnJwQe3L3fUV1eWFmTduHj17NHGyvzXQ9W//75/6/bAXbvCzp/7fOZNW+OL/KGu+gc3LxVlP9i5ZSuDRDPojJvWb+3s6j9+4vSHn3//xaGzN/Orml/OdbxeahmcbR6YftExUlBeX1bRODT8pquj96M9+/ZlbAnT+H++M0Mv4Bh47FCpKClIvyEi9OMN6dEaVbhSmmjUb42Lig/SBYn4m2Osu1MT06yhcjpZRCWI6MQNCVG///z9F/t2xIcExph0Fr0yWC1OjwrelhK9Kz1+S6J1ndWYFhGYEqqLN6oFZBQN6RMo421Nid6WGrM50ZpqNQXKeCI6jkOAY31cUF6OeJAb1seFR0LGB6sPbLHuSTduTTKsjVIbVQw6zgvmvQLqvYqI9sbA3Gk4MI+OETIwejknKSIgNdKQEqFLidCttRrWx5gykiy718Xt35T0UUbq9tSYzQmW1AhTdKB/qFoSrBSFaxRWndKilgTwqFIqWkRC8PFQLhYspeECRWwVi6xgEqUULA8HY0ABRB9XjMcahMdqChpExkDIGBAB6Y2FuiMAjiDXvwOdHBgoLwERJKUj/EggNtKdjXSXUqCBfHyChhsppZm5WB0DqabBpEQwF+1Fh7vzSXABBc2loKk4CBoCAANcgQAXsLcz0OU/YO5/w4FWs/DeMhbaX0DU8AhKFlpABPmRQA73r1y7f+Va1tXrWVdvPliuM1fv3L1wPfPijWU/D65mPrx2L/v6/eybWQ9vPsi+9SD3bk7B/bzih4Vlj0rK88qeFpY9K3pcVfakoaK6s6H5ZVfvm5ev5sYnFqam3s0fX1qw2xfevdr/B5bsNvvSot22uGRbtjRnn5+2z76xTY/PT46+He0f7GpoqCx+Upj5vPReRVlmVfm9F8/v11c9bHqR3Vqf29bwqLejoKezoK+zsK+7YKC7sL+ncLCnaKC3oK8rt687b7C3YGigYGSoeHS4dGy4bGzk2fh409jrltevG8bGat9M1E5PNS7Odi7N9dttY4NdDcsrcYtzbtU8ze5uLrPbuk6d2vPhAcuXXyYdP757fKSmq/Xxw9vnHufdy7p5ra6ycu/23TqtPiYqvrGprfxJ5f4D327d+9OBry9+8eO12zl1zd2zFfVDBY+bR94s1TV2PXyQ+7TsccGDe5HGgP2bUrYnWROM6h2J0QFc32CxcFt89O6k+M3RlvWWUJNYkGQybE+IidSqgkT89dawfekpZqkfGeKN8nLRy4Q/fPrB2aM//fjpB9tS48O0MqNCGBWo2pxg+WBz6q70+E0xIRuizBnx4dtSIqVMAhnm5S9gZCRH7UiLS7EYg9UiPhmF8nJEeTn6rPkbYNVfUF6OBLA7CwcN8KPtTDHvSNJvSzJsitNF6ARcKgQLdkECnQkoAB7pRcWCOFSUmEU0KLhxIZoUqz49KijVol9rNWxOCN27IeHA1rX7NyXtSo/dmRa3KT4iOSwoOtDfqlNadcpIvX+kXhXhLzFJOVouRURGMuBeZKi7gIDw59PVPBqfhCRDPXE+LkSwOwnigQY4g1xXIIBuyyu4MVAPLNQdDXRCAVYiPf9OgTjx8d4qFlrLw6t90XIaXEFHaJjoaDUnQkzTs3FqGkJBgYmIYA7amw7zXO5esElIKgaMhniCAE5AL0cowBEOWIHxWUlBuPIpEDWfoJdQ9X5kDQ/Px3sL8T4OuXfuLyfv7sPl5Gc+yr6ZlXPrQc7Nh49uZefezsm78yj/bm7+3dyC+4X5DwoKs4tKckvLC588K3lWUVZR+biy+kl1XeWL1vrm3vbOkYGhqbGJxelZ+9zcH+di/DcU/T9+/pzRN29fmrctvWup223z9rlp+8xb2/T47MTLkf7Wtoan1U8fVTzOqnxyv/pZ1ouKrPrq7Ka6nJaG3NbGR90d+Z2duT2ded3d+X3dBT09ef09+b29uT1d2d3dOX09j/r6c4cG8geHCoZfFr18WTw6WvNq9MXwSMXIaMXYeOXk27rZmdaFuT67fcK+9HZxatRum7x58deBzor2xkK7vXv/B2EbNiv27Q89f/5AW1NOR0vhrctHap7kVT4ufDs2XPPsmT5Al5q8dsfO3TdvZR49cf7CleJfjmb9fPTew9yGzIdVecUNOfnPikor72Y+uH3rRuWT4paa8q2plrhg+Wc7EtMtWrOEJ2cQtRz61oTIb3dv/XBjaoxBbdXKl2eFb02IjPCXRvhL44I0ZpkA4bYa5raGjoGti7MeP/j1mV9+2LcpzaT0C/GXpFqMezckfbF780cZadsSLZtjQ7cmRGQkWax6hZxNDtVI9m1K2bMhKcakUXAoZJgXYNVfIC7vg5z+DnVdQUV4C6kYGYukFVI3xQRkxAVsTzJuSQiKNkolHBwFBcBC3fEwLxLSh4wCMglwOY9mVAgiDcrkcH1GkiUt0pgUpkuPMu1Kj/0oI3XfxuTtqTG70hI2xITHm3XRgf7xZkNiSFC82RBlUIf6iyMCJMFynoSBZaC8mVigzJeoE7M1Ql9fLBTivgrstpIA82LgoESYD9jT0c15hbv7ah8vRxjIBQ11w0FcCRBnAngNHeoixPto2FizhBoiY5rENB2P6M/ChkqYBi5RQYH7EUACnA8X48NEepKh7iwclEOAs4hwCgaIBrlBvNaAPVfDAGtQwNV48Bo6yl1IhWp4eIOIohMQ1WwUF+3Ox3o6FN7PLsrKKcrKKX6QV/wgr/hBQfGDgoJ7uQX3cgsy8woy8wrv5Rfeyy+8V1hwv7Aou7Q4p6w0t7y88Mnz0oqq8uqapy9ePHvRVNPUWtfa3dL9snfwzcj4/Ntp+/ziH8Xkf27J9uffeTdXbGlumZN9acG+MGefm7bPvll4+/rNcHdfe21zbWn100c1zx++qMh+UZ3TUJPTUJfbWP+oqTGnoz2vveNRR2d+R2duZ1deV09ud29ed29ee2d2R9fDjq6Hnd0Pu3sf9fQ96u3P7e3PG3j1pP9lef/LspfDZSOvn0y8qZ6ebpmf7bXbx+1Lb6deD0yO9N2++vv0WGd/55P5maaduwI3bJZt3RZQ9vj3/EfHi/JOP7h98u61Ew1VpUvzE/b56atXLqQkJwaHmhOTEzq6B55WdBSXtlTXDoyO24sf11bXtecWlR49cfzazUsVVSW93S+aagvK8i4nWWWf70nYnmISU1ASOkEvZG2Ojfj1q48PfrhrS5zlk4x1W+IsWh5jQ1TotsSoaL0qgM9Mt5iDlSIxgySgESKNAZ/syvj1uy8+3711+WTLrclRH2WkfbF784Gt6XvT43amRG2JC1trDdq1LiExzJAWFfzBlrU70+NjzVp/AYOJAYOc/g53X4X1caEivHkkpIJDMSoEMUbVlrjA7YlB25PMG6INFp1YwSUtN5FxUAAFDVleA+4vYJqUfqFqSZxZuzXZmhZpjDGqogIViaEBG2JDtqVE70yL254Sm2YNjgnSxARpUsLN66LCU8LNsUZtuFYaGaQI04iUPLKIgVEJaUEqoVkjlrDJVAwY5uWIALrQ8HAODUfDwxFgr1Ur/8PRaYW7+2qwtyMK4oqDOhOhThSIIx8LEJOAGjbaLKFa1FyLmhsi8w0S0t/NDUd60yDuVIg7FeJOBLvigc6+WAgbD2PjYVS0NwbkCvdaA/dag/Reg/ZehQWuosBduESgwhel5mAVTLiEDGIjXQUYN4eSh/ml2QWl2QWl2UVlOcVl2SVl2SXFWYXFWYXFWcXFWcVF94uK7hcV3S8pvF9SnFNekldeVvD0SXHF87Lq6mcvXlTU1VbWtzd1drV2D3QPjg6NTI2/XZxZsNve3ZgtPy/6M//Vfd3Sv7cgbP+sccm+sLxmb9E+u2ifXbLN2m0L9vk5+8yUfebN0tT49Gjfq97m7taKmsr8F1WPaqtza1/k1tc+qq/PbWh4VN+U09yW29KR29Ke19qZ19aV396dt5zm9uzm9gctHQ9bOrNaOh62dj1o7XrQ2pndNVDU2Z/fNZjXO1QwOFIyOlH5ZqppZrpn+u3g5Ouh+amJge72548LF6Zevh1rmxit/viT8F37tLv26AqLjl4490FW5qHLZ78599vX1U+zR1+2T44NtLbWNDZWvah//u0Pn1+7ffXYbyfPXrxy/urV5s72lr62yqaKczdP38i6kF10/WHexZLymwUF5xrqs86e/Cg6jB9l5ieEaWhIoIROsOqU25Jjvtqz9dPtGzMSo3alJWj4TItGFmNQJ5p1CiYpxqCOMwVIfSl8Kl4vE8aGBO5en/LJjs1rI4PDtLKkMMPW5KgPt6z9YHPqvnXxe9JitydZN8SG7N2YnGgxhukVVqN/XJghISLIrJHwadjlCoAFu9MwYDLSh4oGaSWc9CjTrtTwPalhWxPMicHKIBlL4otjERF0DAwHBZBRUAIUSMfANEK2SSk2K8SWAEVCiC7O7B9pkIeohUY5P0wjSQwxbIyN2BATnhhiiNT7xwQFpFlDN8Za0yMjEoIDo4xKi1FmUvGVAqpKSDOoeDoFTyqgYmGeSKg7EuqJQwHJBCSZgMSiwBAwYJXje479X0CYAAAgAElEQVQuKz081oCBTkiwCxbiRACvIYFW8zAeMjJIz8VGKJhRWkGkRhAq4wT6Mf1IKAYShAW4INxWIz1WYwBOGG9nNMDJFwfiEKEcIpSJ9SZC3bDANVjgGgLEGQ9eQ4A40pCuPBJQ4YtSsTEyOtSP4M1FOvth3B2e5JU8ySt5ml/6NP/x0/zHz/KfPMt/8iT3cfmjsvJH5Y9zHpdll5U+LC15UFb8oOxx/vPyosqnJZUVj2uqn9bVVjQ21DQ1vmjubuvt6xx42fdqfHhi5s20bXbxf2rpPyuy2xfsf0y6tNnnFu3Ti/bppaVpu23ePjtrn5pcmhq3vR2bHRt4Pdg+0PWirqaorja/rja/vi6/vj63riGvrvFRbeOjxra8hva8xo78ps6Cps685q78lu6Clu78+rbs+rbs+vYHy6lry6pry6pru9fandPa87Ct92FHf07fy8JXr5+NTza9neqdeTvc3tww++ZNS11dU231+HD/0vzryYmmDz8O3bpLvntvwPcH4386mJabfeSjvTGnfv344pnvu9qfT453X79xqqnpefHjhy0d1Xml946dOvjRVzu27En+5fQ3v105ePrWoZ/Pfnr65vdZpWdyn5zPKT2Tlf/r8+rr1TU3z549EGJkRwUrJUyi1JdkkPKSwoP2bUgJ18jkvmSrTrlnXdLOlFi9kLU+MsQsE6jZ1AAhS0DBUVEQHgUnoBH0Ev76WEtCqEEj9DXK+Wutpr0bkvasT8yID98QZd4YHbw+JjjFYgqQcpcbynIezWr0D9ZK/ZgELNgd7uVIgHlR0SCY5xqI+yoJm5xiMe5KDt+dEr4lxhipE2t5VBEdxyWiGVgkAQ7Cw4B4CIiBRfrzOSal2CQXmeRCvZi93BIM9ffTiVj+fHqQlG8JUCQE66MMakuAKiYoIDUieEOMJT0yIincFB3sH6oX6WRspR9NJaLLhBQmGQ4FOjmtcvB0fx8GdkcgADAYwAfoBvBy9fRyWe2yysl9jRfAGQp2QUPdcFBnIsSRAl5Fh66SEAFGITFaw40LEIUrOQY+VeVL4BBQRBgI5uECdF4JcVuDBjjjgG44oCuHCOVTEEIKnEsA05GeZJgzDeZCQ7oxMJ5MrBeX6CNhIjQ8vIaPVTEREoqPEO0mIXg41JRVLufF46oXj6telFXXPq6pKa2pLqmuKq6qLKp8XlD5LL/iad7z8txnlWW1leV1Nc8a6ypbGmtaW+o62hu7O5p6ejv6+7sGX/UPjw9PzLyZtc0uLVtaencchm3xH5z+rev931P0x9TYmQX7zLz97bz9rW1p2j4/a596a58YX5wYXZwYnR0bGBvqeNlb31hX2lBf2FBfWNdQUNeQV9uYV9v46EXTo9q2/Nq2/Lr2gvqOwvqOwobOosauwsauwhetj2paH9a0PqxueVDdklXVfL+y6V5l092GjqyGjntN3fdb+x52D+UPvX7++k3zm6m+memJ4sKi5rqWJyVPnz9+1tvZNjn+sr+vat+H5o1bhXv36w58Yv75p7TiwuMf74/++tP0LevDHmWfb20qffY8u6Dw9r2Hl85ePLzn4/TT177+4Luk9XvNa3cbrOskmz8J3fdD/PoPTTu/jjp8cc+RC3t/OLHl9OWPL934srrhzvr1Rr2KHRuqMyj4YXp5XJj+y70ZCg5F6+er4FC+3Jvx06d7LTr5htiwrclRaZHmYKUoQqfiU/ESFtWPQRJS8Ra9OtYcoJdwRTRsmEayITZsU3xEuiVobbghLSJwrTUoKshfwafjIB5Qj9VUNEjGpar9fOU8Gh0LWYZERvr4OL8Hcl3Bp2GD1aL0cO3m6MD1Fl2ERqjl0SVMIp+MpWMQZCQcDfTGgUAsAk7F5ZgU0mClTC/g+PPpgVJ2sMrPpBBohUwlh6Li0AKErDB/eZi/fNlSUqh5rSUszRq+NjI03CAL0vB0Co5OxfWX+XLoSBjI2cXpr6tXOLi4vOft7eIDdPP0cnFxX+PqtsbN02nZEsDbBQr1wCE8ySgPJtLNF+lCBa+QEAFmIcmqYi2PO1YzcQomkUvGU1AIBMAT4uEMB7jhIQAy0oeOAvIpCBENLaWjRBQoBwvwRbmz0R5cHICN92bhvflkkISJ8Odh/HkYBR3mR/SS4L3kZIBD4/MXy2mqqG2qqG2ubGiubGh63tD4rL7haV1d+YsXZdXVJZVVxVUVxZV1zxvrKpveKWrq7Grt6Wnv6+sc6O3oG+hetjQ282Z2cWbBvvgPS0v/Kf8dSwv/Zmlh6R91aWbePr1on7YtTdvnpu2TkwtjY/NjowvjIzOvB8dfdr7qa2qqL2tsKGlsKGpsKKxryKtryKttfFTb+KiupaC2rbC2rbCuvai+o7ihs6Shs6ixq7imJaemJae6Obuq6WFl0/2KxnvPGzIr6+/Wt95raM9s7LjX0v2ga6BgcPTZ6ETLxGR/a0vD4Z+PnPv9wq0rmXeu3618+uxpadGtm7+lrFNY46nbdmpOnd559epnTfWZZUXnv/ti03dfbr9x+fDM296iwuvnL/74zQ/b1mUEW5NFhhh89BZWYAJOGgo0p5IDYtEis48mFhe2zteYREvZ47/jy7DdX1kPnco4df3AxZtfRlqkoYFCIQtt1AhpGPD3n+xPiwpLtYZEBWnXR4d9sGltqL9YK2RujAv/KCNNxiKlx4WLWSSNmK2T8fhktIpH10u4EiYR4+0ipGKDlaJ4sy49KjgjKXJrctSmOEtcmMGskYh8iRQUEA/1JMC8eFSMTsajYyEkhDcFBcSA3NxXOoBcVzBwUAEFHakVpYSoU0O1Fo04wM9XwaEKqXgaGk5FIZAATxwYyCERFGyWSSEPUcnVXGaQjBcoZevFbI2AoebRli2pufRAicCskkToVNHGgDhzUGKoOdUSlhYVFqgU6GTsIH9BeJA8UC1k01AwkIuP5yoP1xUeHqsAAGdPLyd3Dyc3d0cPT2eAt9tqp/ddXFd7e7sgoJ4klDcd583Ge/NwAF+4q5QCDuKTjAKyiomWUmAKBkbDpYiYZCYBjYV4IwGuWJAnHQXiEOB8ElxMRcjpSKUvSkaFifAAAcbND+chIgFYKHdflDsH6yWiQOS+cDkD5kcCcNAuMrKPkurj0Nfc3tPY2lnX1P6ioaWqtqmipvF5dWt13XJaqmpbqmqbK180V9Y1VdW11DW11je3NbR0Nrf3tHX1dfQMdPUNdve/HhoZezn6ZmR8amxibnLGNjNnn1+yL7471vb/v83wL1n4196D/V0rb3F62j41bZ+atk2+mR8fmxweej3YOdzX0t1a1d7yrKWxpLG+oKEut6Eut6kht6kpr6WtpLm1eDlNrQX/lLz6ppyaunsV1befVd58VnnzedWt59U3q6tvNDTcae/M7u7N6+0vGHj5dGS8+c3bgYrKJxfOXbx4+urnH3198dSlkYFXuZn3Dv3waer6wNhUaUySdNe+yJ9+2lFUcPlJye37t87UPi3uaa0ZHWx99iTz9KkDX3+bFGCCmqMRSqubLMpZFumqsLoprB4Ki7fC4qOwgDRRMF0cJiiJEJJGtW5ipe6T7fre+MXR+K8OJhHJ76emBPB84X6+ZBWfv3Ptho82bT+wZdvW+PgPN6RF6ZRiOi4qULV/81qDlMunYUz+IhmXImTgWEQ4HuqJAbmFG5QUFJCCBAspRK2QF6ySr7WG71mftnP92iiTIUSn1Eh4Eg6NjoP7uKwEu69ZHidEgPuwSGgeDY+DAuAAFyYBqRTQNQJKsJqTGKqJNSlNKn6Iv1gv4VDg3r5YOAHshfRwJYJ9RDSyQeJnVspMcpHcl6xgk1Ucmlbga5DyjAqhWSVZVmRSS40qWbheExdqSowISYwISwgPNin9wrTSGJMm1qw1qkV8GhYFdAU4vQ/zdvHxXAP0dAb7uHl7Ojk5vefkuMLLfQ3E2w0F9iAggTQshIGD0NHeZLgHEexMBDpycUAVG6/lk9UsvIyGktCQUhpGSEEzUWAC0J0AcmPAvXlYsAALEqABASxsEA8fzMcHsVAako+K4KGleAexYFKsJx/pxkO5yaiQQCHR4EcUkYEU8CoexkNC8XEY7e0b6el92dk12N7R39rW29zS09T8Z7obm5bT1dDY2dDY2dza1dLW3dre19E10NUz1NP3qm9guH9w7OXwxPDo5OjYzMTk/Ntp28ycfX7Rvmj7/5X0/zi05o/jNmy2BZttYcm2sDg9uzQ1vTQ1bZuanJsYezvycmyoa7ivpaetuqvleVtDWUt9YVNtfnNdXktDbltTfntrUVtbUVtbSWtrYWtrYUtLQUtLQUtLXlPTo4bGBy9qMyurbj2vuPG84npF5c2qypt1NbdaGu93d+T09ub39RcPvHw6Otb85u1A2eOiLVu2bt+8c//OA7n380rzi2+cO78jIzVpbVBwtDBlneHw8f2nTn154/qxB3cu5GXdLMy6l3/vblv9s8on969c+fLYrxv1JoBU974ycrU0eqUsarUsylER6aqwuiktXkqLl8rq4x8F0sRANDEQbQLUlI6N3sVYd0C6+1N9iJUaHSNWKqhSPkMl9IsJjIg3Wj/dulcnFH+2dcvxb78I18iUXOqmBKtBISAhAEIGxpcAkfPI/iJfIQOHh3rKeTQeBcciYAQ0iohJ51PJaiE/ISwsIzV5Q1JsUmSIWSuX8RgUNMR91d88Vv8HDQvDQrxgXs4kJIhDwRIRQDTIg0vFaaVcfzHNrObEh/onhGki9NJwnSRQxuMQ4EwMhAD2QHm54EGeXAJWI+CalbJQjTzWqDUrhSoOTcogLhfJILlfoExoUkuNKolJo4gICkiOCt+QFJsWG50QHhziL4kx+ieHBcWbdWaVSMYiU5BgmJczxMMR4LLCw3mlt7ujp9tqF8f33JxXgbxcsBAvIhxARYMYOCgTA6YivAlgd4y3MxnqzkB5i+kYnYip96PJGGgpHaXhkdRsipiCYaOBvkhvHhYoJkFkJKiUANJQYXomIoiFCGTAAmkgEwNsFWDi5RQTC60igPyQ7mIcwJ+J0HIwchqUi/UQkYEyOtRhbnxi5vXY9Ojrt8Mjb16+mhh6OT44NNrXP9rXP9Lbt5zhnt7lDPX0/elndPDl2Mvh8VcjE8Ojb0ZeT46OTY+/mZucWpyeXZqdty/Y7Lal/0VL/wLpD0vT9ukZ+/SMbWpybuL129HBsaGukf7W3vaa7taKjqby1oailvrClvr8tqb89uaCjrbijvbC9tai9raCttb8P5Lb2PCgvu7ei5o7lRU3Kp5fr6i4WlV5s7r6RmPd3faWh71duf39+QNDxYPDT1+PN01O91dVP01OTt67Y9+Z38611LacO3nq+tkzH+7dnLrOHBorSk4P+O6nbT/+uPvSxUN3rp26eu7E9bOnzx8/VvO0qOJx1rmzXxw5ujkqjqIwOCkjHWX/sOSs+KNAqaK81NEAVZSX3OIuCneSWl01Cd7Ba1Ex63wT08Wp6wK2b4tLS7BajSYOgRkgUKo4IrNCfSBj01f7dqRHh7KICD4VHyDjsSlIBgGKhbrL+FSTRqJXCFgktIhFUQjYfDqJT6OwSQQ00IeEgJs1/tvS125NT0yKNAfIeFwqhgAHAF1XwLwc+XQcAw/Dw7zoODiXiiMigCigOw0LEzDwGjEzUMWJDlElRxliQ7VWo3K5DDJwUBLCG+3jjvJ2oyChfgyKXiYKD1DGm3UmhUBCJwjJGAWHapDyAmVCvYRvVElCA5ThgdpIsyEtLnLbupS02OjQALWaz4gIkCWFBiaGGKKNGpPSj0VAeTuvcF/1N6f3HZxW/s3LdbW3p5OH6yoP1zU+Hk4kJIiKBjGXh0tiIRQ4AAd0RXquocI9yVB3ARkRJOMEKzgqNl7JwplkLKOEq+HSpDSMHwkhJsPlNISKhlTTEDKct5Loo6WCdFRwIA1k9oVahdh4OTWMj9PRYRKMhx/GXUb2UTKhCgZEQvFRMCBKJtRhaXbWNjOzOD29MDU1//bt3OTk3OTkzMTE9Pj4cqbGxv7Mn2zevh6fGpuYHn8zMzE5MzG5/GZucmphauZdUfpftfTvkBYX522L87aZGfvMlH1myjb1Znnpw9hQx8hAS39nTW97RVdreXtTSWtDQVtjYUdLYWdrUWdHUUd7YUd7YUd7fntbQXtbXntbXlvro4b6+3W1mTXVt6uqrldWXququlpTc7Ou5lZbY1ZXe/ZgX+HQUNHgy5KhkWdjE82T0/39Ax3ffffN1QvXKp9UNVTXnTlx4sqpk998sTdprSEiQbohw3zo6K7Dh/fduX2iMOf6wztXsq5fvX/tau2z8o6m5zkPz1y//s13B5ONFrjS6roMSRblqIj8g1OkqzYeEJDgrY0HKKPcRBGrRRGr5dFOungfSwrVbKGFW4WBRqHJoIwNC2fiaEquVMERKbj8D7ds/HL/zkiTRsQimbVylZgTZlCK2WQsxEPEIunkfINSJOXSdXKRQSnx86XyaRQuhYQFg/BQSKBSkbE2JSMtLirEn89A4+GeeLgnBuxOQvqI2WQxmyxg4P18ycuWiAggBQ3BQT1VQppO7ms1yVOjTanRpthQbahOZlDweVQMEw/DQwBIgCvax5OOQcg4zECFKDrQf7kuSegEqS9JyaWp+b5qvq9JLbUGaaOCAyPNhtQYy+bUhJgQs4zD5JPRejE7XCOzBCiijZoYk1bOZcABLk5/d1j5V4dVf3fwcl0N8nb19nTycF3j5bqaiAAuW2IRESwclI4CEiEeWB8XMtSdDHXnk+CBUnaoimcQ0XVCarCCY5bx9UJfpS9BQkWLyXAJBSGnIdR0JBfuIkJ5KAney5z0dFAgDaSng3RUsD8RKMd5SbGeMqK3nAJUUEEyGkjlC5PTwQ72hXn7wvzS/NzS/JxtbnY5y7/+85XF2ZnF2Zm5qenlzE/PzE/PLMzMLmf5ysLMrG1u3r6waF/8A9L/qqU/FS3Htji/ODu1NDe1NDe1ODM5Ozk6OTbw+lXn8GBrf09tb1dVV/vT9tay1uaitpbijrbizvaSno7i7vaC7vaC7o78rrb8rva8rva8zrac5oZ7TfWZ9S9u11Zfr62+Xl97vbHudnPD3a7WnL7uvFeDJa9elbwaefzqdcX4ZNPbmT67fbqi8kl7U1tfZ29BdnZJfs7VM8e/+XJnYqremiTb93Hc1ds/HDu2/4cfdp48+nXWrUv3r115dOdu1s3rtc/LnpVnPcw6eeHiZ3yZi8rioYh0/PeoY520Ca4BiW7qWCd55CqZdaU61kkX7600+ZistIRU/3CLMikufG1snDUolATHRplC6VhMgES4OTVufXK0v0KgU0t1/uLYCKO/lEfFwaR8hsKPJeExuXSiQSUPC9RJuCwenSr0ZdCwODIKLecLwoP0KTHBwXo/Dg1GRgNYZBiTCCMgvCgYoIhFknKpMh6DTcZQMXABg8ynk1BAdyEDpxLSQgLECRGBa2NCEiICIwJVIQEyKYfCo2JIcCDCywXm4YIDe7OJWCmbFm/WxQcHRBnUJrlQyaWJ6HgxgyRjUXVSQbheHWk2WIy6+Ijg1BhLSICGRyGwcDB/Pt0oE+hFHKNCGBXkH65X+4u5Pi4rHd9zeO8vDk4r/+bpttrLfQ3Aw3n5Ho+E8KZjISwigvsHJwocgAc6U+GeAjJCI6AFKzghSq5JxgqSMJd3HMoZOCERzsMCeVigiAhWUGA07xUcmLOC4B3EQoTwsSYOKoACUuI8FVgPBdZDhnUXoV0EaGcR3l1JA2pZMCUNKCMDHN59KJe/5m0LS7YFm+0/r1FY3hyxtLhkW7AvLP6ZpfmFP2Obm19+86+Q/pcs/XM5Ws7Cwtziwoxt/k9LE3NTI5Njfa9fdQwPNQ/21ff31HR3POtoe9zeWtbRVtrZXtbdWdbTUdzTUdjTWdDTWdDdkd/dkd/V/qir/VFb84PWpqzmhrtN9XeaGm61Nt9tb73X2fawrzN/qL9k9NXj0dEnw6Plw2OV45NNU7P9cwvjb6fGp99MdrW137l+pfHF81sXT37/za6YRFXyJv2+j2MOn9j12eepn3yS9uM3ey+fOVpZUtReW1eWm9dUXdlU96S44GZZ2bX1W7WqCG9FpLMi0lkR6aiIWq2IWq2IWqmIWikO/5s88n1VzCpl9EqZ9T2Z9T1VzGpdLMA/BBocyQwIYkRF6/RaOQoCiQ2L1EnVZn8dBYV0XfE3Cha6LjVGoxJjUWA+h6ZRiGQCFpOEUYuFCiGPScThYGCNVBQbHuovEYk5LAmXzSZTaFgck0BkkQkyPlkuJPixMRIeXitjyQUUBgFKRvtIuVQ5ny7l0lkkNAOPErPpPCoZ6LqGjPQRs4h6OS8iUJlkNSZagiICVaE6uZxH41ExRJgP3NMZ5uGCBQGoKBiLgFLzGeFaaWqEKc0aHBXkHyQX6MQ8vYSvFfPCdKqo4ECrSR9pNlhNer1cyqcScUA3KZNgVviZ5MIguSA8QB5t1keHGGhYmI/bqvf+4vDeXxzWrPyrm/MKb08XOMgTA/YkwgF0LIRNQvLJKC4R4YuF0FFAnI8TFe7JI8IUbKJR6huq4plkLC2fLGFgxXScHwnBwYAYMHcGzJ2HAYhJEJrPag7MWUEGhwgIMUrfGBUj3I8QxEJoycAACkhFBPihnDmQlTyko4oOChYTFFQfKcnLYXFpYXlzq/3ds9T/++vSO1F/CLEt2Rdt9kXbO1rLft7tj/gvdlD8jyz9M6Q/Ldnn3y7NTdrmxuemRt6O948Ndw4PNQ/1Nwz0vujtqujqeNLZXt7ZXtbdWd7T9bi3s2R5qXhvR0FvR0FPe35Pe25Pe253e3Zn64OOlqz25vsdLfe62x/0deUM9OQP9pQMDz0ZH30+NlYx+vr5yHjVxNvmqdne9s4Xr4b725ubSgryi/OyG2vLc+5e+O6bHZFx8t2fxH36dcoX36V98eXa06c/u3P915K8O9VlJS3VNRUlj8ty80oLHt28eupRzuXzV7/yDwMprW5Kq6vS6rwMSRa9Qhb9njDCQRLloI57Xx33vjLqPUXk39UxqwJivBRGoCGUGmIRfvX1rrSUWJlQqJHIo4LDIoKMOBgY6O4IB7uzmSSh0Fci5qNRUCGHyfOl4ZBQPosh4rGpBCwJi4qxhMVZrUFarb9MphSLBSwWh073pdCIGAQe6SERYA0atlHHMwYIVBKaHwcvE9LEXAqLgmIQkUwSxpeE59EpNBwG4LwG7L6GS8Wo/Hx1cn5UcECCxRge6G/0l/r5kmlYGNLHDeLhiAK6L98TUlEQCtxbTMeZFX4xQZq4YF2sOSA+JDAp3BRl0iVbQ9LiIhOtoWEGjUYiEDJoLAIG5PQeDeGt4tBMcmGwWhysFgcpxTq5kEfDI0Hujiv+uub9v7g5r3B3WenhugbgtoaIANIwYBYRwaWg+WQUGw9joEEUOIAEcSOCXZloHwWbaJKxjFLfAAFFzSFwCVAeEcbDQZgIAAXiQoW6cjEAKQXGxwL8cF4yMsjAwUbIGFEqX6uUFszHB3PQ4QJ8qACnoYGESCce0lFB9TH54dQMsJIGdFj61+c//xrbOzT/2dKfnJYt/VfrgP6XLS1D+k+W5if+yVLXyFDby4HGwb7a3q6q7o5nnW1PujqedHc+7e1++oelor7Oot6OP0Xl9nbk9bTndrXmdLU97G7P7uvKHeorfNVfOtRbNjL0bOJ11fh45euxqtHxmmVLPX2NXd2tedlZ927fmJ0cnRjtbqsv/eng7nWbjd8e3nL89N5TFz766dCWb7/b+OsvH5bm364oyX+cm/ekoPTR3ful+fk3r5y7culEdu4ZTShcZfFQWdz+sLRCFvMfspi/SqMdVAl/1yWv0iWv0sSt8I9eoY1dExjrrQtFKPW4oGBeWnpEbFTosUOHhEy20T8gSO2vU0ixCNDqFQ5EIhKNgeEJaJVKIRP5CVgskKcnDoFg02hMMlnME3yyf3+sJTIkMNAYoNepVDKhSCGSKEQSni+NSYaaDYKE6ABLsEIjZ/J9MUI2Tq8WULBgH7dVIA8nKg7Bo1METBqLTMTBwG4r/+pLRMh4DIWAER7oHx9hCjOoDUoRm4zBw7zB7mvA7mtwUAAdB6fj4BQUUEDB8ElILh4hIKEVHGqYVpYeHb4zPWl7etLujWt3b163ISk2OEDFoxGJcCgBCoS7r0a4ryIA3f0oWL2Ea5DypGwai4RmkzEosIeX62qQlwsM7Ont6eS46u/v/9WBjoO/g0TD8smo5fYDAexOQ3hhAGvI0P/D3ntGx1Vmeb9HUuWcc65TVadyzjnnIFUuqZSzJeeEbQwmNpmGJscmNhlMBhPdZNo0DQ2YDA0YcMIBB0mlej8ImJ6e23Nn1rr3vtMv96z/2h906mP9tJ/az97/TY3aNcWwLeXShs3ymE1plnFsEN8u55nETA2PqOWTHHJWUC9OWBUhvcin5oV1/LRNVnCrck4obZFU3KqhiGksZW8EtVE9xyUj+ZS0uImftAiTFuH/PUt/1/7T+qfM/H/C0j9osXVycf7Y4vzRxfmji/OHW3OHWvMHW/MHF+b2H9z/+cH9nx7Y98mB/R8d2P/R/n0f7N/3wYF97x/4/u0D37914Pu39n+3a0n7vv3Tvm/f2PO3l/d89dLfaeeer3bu+eqlowfePfrD+8cO//XI4Xd+OPSXudbne757u90++NwLj+z847PPPPnYgb3f7P7rm4f2f/HtF2+duW1y+Zri7IaegTH/ivXZLVvrt952xpOPXvvME7f/8elH3nvzjR0PP3HfbXe9/PyLTz7y0A3XXr79kRu3nd/ryxFTvcxkk+7u6XSXgMIs1V4BoqMIfx+QGEYG6x3pIVyqifPkgcIArzZsmFye8fjkK1cNBbw2h8mUDIS9Frtdpy9nU26bgUpColCAUMQ1GHREIhGSKsw6k81oVYIQj8mFQFk2kVk+vaxcKPndHr/LF/L5jfXw0KgAACAASURBVBpDNBhy2x0+l91tV89O12emar215Mhgt8ehsZsVdjPkc+kFHDKfRYGkfKmAo5ZLzDq1XMClYuAqMSfktORj/nImXssnSulINuKFhCwjJNbLhVIOlU/Dg1yaSsxRChlODRixaX16yCTlGUGeQy1N+xxjtZ41k8Orxgc3LJ/auGK6tydrVsmUQr5TpzLJ+F69PGLVJZymQthdTgRibqtJKVGK2EoJRy7mSvhMDpNEI2PIBDQZh5CwKTqQ69TLHTqZXsJWcMgKDlkjZEjpGKOUtTRan/HoQyaZU8mzgEyzjGWWsYxShkZA1vCIBhHVpeKHzWDcqvBrhXYZ0yFjBHXChFWeskMpK9gMmxp+XW9AX/frsjbQC9HdcmpAx4lZRDGL6L/B0k/ddP9jWGotnmwvHG8v/PgzTkdbc4eWiDp29NtjR/f8eOSbH498c/Tw337SkS+OHPr4yKEPf/zhwyOHPjx6cPfhH3YfPbj70MH39n/3573f79r/3a6f45v7v3tz/3e7Thz++MiBD47+8P6J4x+dOPHx8bnPDvzw4Vxr3xNPPbDjmcf/suuN40cPfvT+rtbc3hOHPrvgvJWr1leaE6FcSdc34lq7Pn/K5sq5Z44/+uC12+++6aWnn3zmkcdfe/6lTz/48MUdO66/5ndXXnX2rfduS9cF0SI9WqdE+wieWld4EOHvByxFwNMLJEdQxWX0RJPQPcTK9NHjPYxtv+k7/awRt1dmNYOZeNBlNHnMtqFar89qCzisOqVUAfJZTAoGi2CwmGwWX6nQeOw+p8UtYAtpRLpOqS+ku4ebQ33VZjKSiAWjsWDUbrLFQzGv0+V3uzIJf9hv9jp1A72FiZFa2G/RQEKLQaFXS2hENI2I5jHJdBKOQydLBVw2jcShEFVink0LOfQqj1kXcduSAXfC74CELKWIDQlZUg5VwqZIOVQRk8SjoDVChlcvj9r0YYvWoZbqxOyAWTtSKSwbbKybHt22cc2WNctr+ZRBIZHzOBal7BeW4g5j2mcrhN1xj81pUJqUEp1CqJDwQCFbyKNzmCQaGUfGIcQsspxHXWrR0IqYagFdLaBrhIylIl7SbegOOwoBc8ym9GiEdgXHBnFtENeq4BilDIOIagGZPp04ZlOGTFKXimsWU41iikPO8mr5fq3Qr+F3u1SNgLEvZO52qSJ6gUfJ8ihZPi03apFELZL/Pkv/7z7/HZZ+mgg8vqRfclRr7tBPaWruUGv+4MLcgYW5Awtz++dP7ps/+f383LcLJ7+dO7ln/sSekye+mjv+1ckTfzt6+JMjhz85eviTI0c+Onr4o6V49PAnxw59euzQp3M/frG48HWr9beDh3YfO/G3Hw5/dcedNz32+Pbvv/nbD/u+2/X6C4vz+9rt/Y9sv2bNxsbo8vTYsmjvsPP0MxpnnNU8a9vgY9uveurhW9948ek3dr7w7WdfHtl/8P23337u6Sfu/MPVj+24csUpkXiZEy5Sor0kfy/SVQViY6j0ND40BPPXO3um2OESvnuQXx4EI1lW/4h7bDyuUTPcdnXU6+qOJwJW54VnnHnGxg2lTBIUsgVcGo1K6OrqIJIooBRi0vgqhcGkdyjlWqVc63UFC9lSuVgLB+J2q8tqdljNDoPOGAqE/d5A0OtLRUPxkCfkdaZjgXjIUy/logFXyGuXiTgkLJKMQzHIeCyiE4fsYlIIVAKGhkPzaGQ+ncIk4hgErIhNVUp4alDgNGksWoVBKdbI+AoRQ8Ilg3yqWsLWS9h2pShoUmd99ozf7tLK3Dqokgwvmctu27hm+dhgwu9SiXmQgGdRysxygc+giNr0EasuYtcn3Oa4xxZ2mT1mjVkDLrEkFbFFfAaTRiRh4RwyhkdBixh4OY+6tKvGIOXoxCy7UhCyKAsheyXh7QlZ43aVVytyQFyHiu9UCxwqvlXBMctYNojrM0hjDrXPIHWo+CYJXSeimqUMm5LtUvHdSm5ULyn7DLWQJW6RORRMu4Lp0fC8Wn7YLA2bpcB/Um/4h/jfnzv6f4ylX+6X/lG/DNgunGzPn/gFqvbiyfbi8fbi8Z/s9RZ+/MmzsnWo1TrUbh1qLf6wuPDDQuvg4sLB+YV9C3N75+a/+ynOfze3sGdh/ruF+e+O7P+idfy79uKB9uLe1sKefQd2L7T2f/zp2w9tv/eVV176Yd/eXa+/8swT2+eOfd9u73/n7Scu/O2a4ZnkyvWFxpB967bKOef1X3bp9BOPXvnqC/d//O5rn77/9pHv9+79+us3Xnpp+/33nH3m+lvvPOf629ZkKuJYhenpQQd6Me56R2QYlRjHOatAqB+TH+OkGuxMlR/JsBM5yQUXTg8NRlxWSSbm4pAIIIdrU+kGypXT168baZS9NoMC5PN5LAaDRqczaVQ2gyYU8hQmvSsSzCRj3ZFgKhxIJqIZvyfssvtsZpfZaLNZnJFQNBaJh4ORRCTqczhSkdhQb+/k8HCzVrab9MlIEJKK2DQSi0rk0Ml4FAyL6KQRsQwynk0milgMAYNGw6FJKDiDgOXRyHwGSSZgKUQcNchTSbkcKhrTBRBRgIhJ0EvYNkjoNyizPnsx5ovY9X6TJhd0jzVKq8YHZ0b687GgQSFRCNgGOejSq21Ksc+giFh1YYvWZ1QGLZqoy5IKuoIOo1kDSgUsEZcuEbLEAiaTRiSgu4gIgImHSdkkrZRjhYQ2pcgKCS0KgUcnjTm03WFHKebO+00Ri8Kl4ltlLKuCY1fyHCq+DeKaZSyrguPVS8JWyKMTO1T8peOfWcayqXgenThoBH0qYcamzrn0Qb3UKKbpRFSrguPWi71GqdcoBf7ztp3/oP9ZLLX/Tout+cXWydbCidbCifbi3E9elq0TrYUlv+XjC/PHfrIvXzi+0PqxtXB8fuHowsLR+dbhdvvHxfaRn+ORxfbhdvtIu33kxKHv2q0f2+0j8ye+ay/uO3Fyz4mTe5959rHdH/71wIEDx48cfemFZ99+8+V2+0i7vf/Avr++9Nr9feORqRXJ0WXBDZuym7d2/+GO0959+8Efvv/L8R8+//aL3d98+tEXH+9+7+1dLzzz1KUXb7vgwtkdL14ZyfG6B0BfkRDsw/v6EJ4mzNXbaSsC8WG6KQ4LF1iVAUP/iPv8C6Zef/mujWt7l432DFVz2VAAZHHGKvVcKDQ90Ny4Ynr9iqlaMRsJeCORSCSc8HmjVnPAZglGQvlSz0BPoRn0pywmr8XsTiYKqWTe5w0bDVab1eV2+b2eoNXsyKcKyUgqm8gXc6VtW06fmVhm0un1ao1WCYn5HD6bwWPRyQQ0Dg2jEFEsKlHMZsr5AjGLTcNh8PAuCgbJJhM4FCIODlBxCCmPpgZ5AiYeCQAIAEACAAcPM0o5foMyZNYEzGqnBvQaVLmge6CUG6oUuhNhs0omYdOUIq5VrXQbNB69ImBShi3akFnj0SvcOnnAqk/4HT6rTg+JBGwql0EScGlCHn2JJSQAsIkIvYy3tDjDoZY41BKXFnRrJWGrKuu35ALWhEPt1YosINMgohok9CWELHK2CWSaZSyHRuA1Sk1yjlHG1kkYWjFdJ2EYFVyXThI0Q36t1K+V+nWgUy3SiGgSFk4lotm1YqtaaFUL/zVY+qf6+6Jia7G9uLC40Fpszf8UW/OtpXuzhRML8ycX5k+2WvMLi/NLcWFhbr41t9A6MbdwfGms4+d4YrF9or2khZPt1lzr2IEfD33dbh9qt498/fXu399y7SOPbH/vvfc+/fCj53c8veu1l9oLhxaP71mY+9vrux4eX5lbu6m0amNu4+bcRZcOvfP2Hw7uf2Xfntf3fvX2h++++s6bL//t0w+//vzjF5976vc3XXb22VMvv3FroiAuD6vSg/xwP9nfh3L1wvyDaG8DFW7SHBl8c8p+8RUz1990+lNP3nDRubNTQ5mepKucCNRSSYsMGi1VRyuV/kJ+2WDf+tnJwd5qdzbVnS/EwqmAL+n3pjOpWqM23t83Xa+OZdM1nydpMrjj0UI+Vwn4o0aDzesJ+n3hWDTlcvpj4cz44MzK6fXN6tDZp523ftXGkDcs5AhMOr1MLOIyaWw6hUbGEbAwAhZGIWJEXBbI5fFpdAIcgQQAAgLGJOI4FKKASebRiWIORQ3yNDKuiE0kogAkAOAAQERBKzlUrYBpUQhtSrFDLQtadPVcopyKhJwWpYgrYlLUEr5dq3YbNBG7PmRRB03qpbzk1IAuvdJv0zv0kEbGF7CpbBqByyLzOVQOk8IgYzEdgICGtaolPovao5fblCK7SuzWyexKgd8ojzt1CZc+ZJI5IK5RTNMJyFohxShlWBUcq4JjApkmkGlT8Vw6kUpAUQupSj4Z5BAkLJyMS9SBLLtKHDIqnZDIJOUZpBwFn8anY8QsokbO0cl4OjkX+Mku67+i/8ks/RtR7X+841py2GstLi4uLraXZkH+MS4Zmrfac/PtuV/i4pLrS2t+8fih+eMH2u2j7faRV1555rrrr7ztttuefPLp1/746jtv7Xpn1+vthUPt9sF2+/t7Hvjd2q19m7f1zqxJTs14zzin9Kc3b/z808d3v/vY15+9dnjfp4e+/7zdOv7t3z656forrrnqN785Z3bXn+9ZuTGZrIhyI5LYICM8SPA2Ua4G3FvHBRuMs68ePPeyiZvvOOuOOy6++vLTrrx4w3lbp0sJVzHitYCgW60LGywrB4emG43Zgb7Nq2c3rpxdv3Ll8pkVuXTJ44pm0/VqZXx4aNXY6Opm33RPT386XU0kerLZal/faC5f8geilWpfvTEwPrGsUR+IBHKN4ti2TeffduO9l55/dXe67DC7rAaby+pUyRVcJoNNp7AZZCoJTcDCiDg4l06X8AQiDodBIpGwKDoJz6aR2DSSQsITcmhMKoZJxYh4ZJmYwWFg8QgAAwAUGMDGdCk5VK8B8hoguwr0GlQDpVw1Ews6zAoBm0vBg1yGQ6eJexxpny1s1QSMqohVF7JqXVqZGZJY1KBFDWrlAqmAxWdRuCyygEsTC9hSAYtFREnZpJ9a8uR8I8i1KAR2ldgG8b16MGrXxBzaoBF0QFyzlGEU0/QSikXBdKoFTrXApuJZlVyHRuAxSLRSpg5kqcVMkEPiU9E8GlrKJWkkrLBF61BK1AKWlE2SMMkiJkHAJPJYeLmQKRfSgXb7Z07+K/F/Fkv/V5XDpTf/pKi4RM7fa+nNfGvhZ839ooWFuZ//icy12ycW5w8f/uGrBx6489Zbbrj/7nuuvvyqKy/93YtPPvXsYw8f/OaTH/Z88MbL23c8d9vFV6zfckb/irWZ5qC1XFPfcOPat9+6a+ezN7/12kOff/Tqu7ue//TDt5596oEztq558L4bzz5rxV93P3HznZudMUK0QU8N01IT1MgQPjNFDw0QHXn0fc+dPbU2NTAaO/vMtaefsuLGK87ZtHxwdqDSm4knnLa83x/U60vR0JbZyXXTo5tWzUyODE6Ojq1fs2nZ1NqZ6Y1rVp8xMb5+eGjVyPDqcmk0HCqkktWhodlKaWhibGWtOhCLpvubI/3NkZllq5p9o8V8//jAqlPXn/PbC67JxHpsBld3pieXzIb9AaNWI+AweWyahM/mMalUAoqCR8MAgITDcmg0JpVCJWDJeAwBDUd0AUIOQ8ClsWkEGhnDYxGlIiaPRcShAAQA4LoAAZ1g18gjTrNDJ3OopRm/fcVwY6iai7mtci6diurkUvAuo6aaSSzZTQYNyqhNH3MaXVqZTsrXSHkmtVQPiVRSrphPE3NoUh5DJeXrIYmcz5BxaFIWBeSQIQF9qfxgVnD/nqWASeFSCm0yrlXGsoB0u4rjNYh8BqlbK3JqhR6DxG+WOXQSp15qVYuVYoaAgeVQkCImQSGgB6x6h1ahEDA5ZAyPipPyaEIWiYyHiXhUCZcK/PQV+y/Gf/HnnxXt5+dbrda//1C71W63Ftrtg0cOz7dOtNsnFhYO73rz+Zuu/d0TD9537aW/vfSs31xz/iU3XnLZn1984c8vPHX1+ac+/sD1e7/781t/efSGm7eNT8QnJmODQ/6LL5556slr77vrwp3P3fHp7p07n737jt9fvOeLtx9/6PdnbVt58YWnbn/shudevc4aRSSaBF+tI9gLc5aB8AAmPkj0l9DX3DU9tjy4YlX9+quv+Ogv7/+49/tzt2zszSXO2rAq47cnPeaUx5j0Goeq2dVTgxODjfHhoeGB8U2bzjn1tIsvvOimLZsumVl2aqU4XiwM1SsTkVChtz7R15job0z25BvpRDEVL5S6G1Pjs7PTq+qVgWZ9YnRwRW91LOCNWfTWoCdQLxbHh/rrpe7uTMJm1PpdtkIiFvd7HXoDh0whYjF0GkkmFmjUComAS8CjCRgkg07msegsJkUi5IhFXCaNSCSgiTgkHAZ0wjqADgCO6AClAqNGrpKy7VppMeYdrqRKCU/ErlPyqHQUoBKyi6nweL3YTEVyTkvYoIqYNQGjygQJlSKmUsJSSlgmtdiqA42Q0CATWhRik0yoEbKtKrlCwJawaQI6gUNGKfhUp17mNSusSr7PBHoMoF0ttKvEZhnPKOF6NaBXK/Bq+Q6I5dTwAmapQ801gAyHRuCzQCZIsOSjZFKK5EK6kEUSsclGlcSiVxo1ciUoUCsEDqPSa9M5TSq7QW5Si4H/Ld/p/13Pf3W2d7HdXmwtLi7Mt1uH5o/Mt0+eXDhy/Pj+Jx+775brrrj7phvOWLP+kq1n3XHFdTdf+ts7r/jtq0899OS915+5cfTeey65+54LX3jx1s1bmqtWF2dmcxdetPy1V+99ZsfNjz96/Qs77nj6yVseuveaXa899tiDN2/dPHPOOZtuvv2SJ1+6yp8nuHqA1CjaXwfcZcBdAoINZKwXd/bvusdmPZPLCjddd+3rO984eeDwsoGBrN/Xl09uWDagFpK9RnEhYukrRmZG65vXr+yr1Rv1gampdWedfdX6DRdUSlO57EAkWPI4U4Vsf0+hv14ejQRy+XQ9nSiWco3+2vD06PINqzavmF5VztcHeqdmJtePDs3Ewim3zZWKRXsrxWat1FspDDerhUQ0GfRlo+FMOBJz+xUCIY1EZNDJIiFXLhPzuEwsBgGHARg0nE4j0ahEAZ8tEfNZTCqVQiARsTBEFwKHA2BdQCeAJ2KEQqZOJQw4tIWYa6gYq6d9uYDVoRLK2SSHWlrNxEar3SW/K2czJcy6mFXn1Sl0IFctYeshgR4SWHWg06Bw6GQevSJgVHnUoEHMs6kVKpFAIWCDXJqQgdfKOGGnNh20Jjy6fNia9Br9ZoVTA+rEbAWLqhUwQyZZzCpbchSKu1Reg8iu5odsKq9ZaVTwlSLmknklyKcLWSQxh2Izqt0Oo8dutJmUViPksmndFo1FK3UYFRbNr5GlJS+Xf/vTPxwRFxdaiwut9uLCYntu/meflq/3fPzeO68/eO+tOx556OoLL9wwuWz1yOTGqZnfX37ZHVddevYpy7asaq6ayd/8+23nXTR9/c2n3XH3ed1ly+p1lSuv2bRjx81PPXXzffddcf+9Vz34wHV33Pq7B++78dU/PnHjjZedde7Wy64759EXr/QWSM4CkJ0ghPrgzjLgrcNcRcCZB3IDrHwd7B0MXHXVJXff9ocLt509Xqsl3a6U116KeV0aodcganYHaxlfX09iw8rpVcuWrV65buXyU2ZnNoWC3V5PxmmLR4I9fk+2Xh4f6J3uzvY5reGgNx3wJvLJ8nDf+PLJ1etXbZwcmc7ECqVC/+jg8oG+iZA/ZtZZXDa7227TaxSFdHSgUaoVsulwIBUKFOKJsMvLplKJWAyRgKHTSDwuk8Wk4rBIOAyAwwA8DoXHodgsmkTMX3pFoxLhSBgciwXQKKATADoAKgVv1IJRjzkVsAyX4kPF2EB3LB+0+U3KpMdSy8abhVTSok+b9WmbMW7TuzUyrZSjk/FsWlAPCcwaiU0LOvXysE2XcJoCekgv4ioFHEjAM6tkVo1MB3KNCr7XrPBbldmItZT2FCKOiEPj1snVAoaQgpPS8B6NMGKRxe1QwqGM2lUOFd8C8cJ2dcCmsahEKjFLJWYpJRy5kCkTMORCplkD2s0qt0XjMCqtOrlFK9XL+QoB3WWEXAb5r4qlJZDm/92989+BtLjQXpow/NnrfG6xfeTwsa/37v/swMEvHnv47rdeffHz9/463uib7OtfOza5cXr6zI2rT1s/MTWU6a97CgXdU89ec+tdZ67fUrngt7NX3bB5annu6uu23vfAVffef/Vtt19+193X3nff76+66qK77rpp586nb7/jxosvv/Dme6++dfu55jgq2iQGm6joEM7fi4gMYoNNlL/aEa5hMw1+tqypNpJOq0ktFq0cHh6rVgZ6MhCHnHQbXBphPmiJO3Upr6WvmPndheffcNV1l1x4+cjgskKu12mPWkyBcs9IrTI6ObqmvzEZCxX8nrjfE7dbvAFXpJAq9Vaaw83Reqk35IlBoMlhCQV9SbfDbzXYTDq9BlJIhTyTVhkPeSq5dC4WDjhsHotJC8qwcDgMAGBdAAYNp5DxdBqJQsbjcSgMGo5CdiERnTQqUSTkCgUcAZ/NYlLRaCQAgwEoJADvAjoBAh6llPF8Vk3EZRhv5JYPFlcOV8eqmWoqWIr7uuO+fMAZ0iujBnXMrI2YNR6t3AqJTJDQopaoJWyNjKuX861qSdimS3osPj2k5tFFdLKcz3LoIZ9VY1aKdCDHqODqQJbXIkv4DQmPIWBWubQyFZ/OI6IFZLRFzg2bwaRTlXCrw1bIrGAbZeyQTRVy6Bw6UCPlQEIGJGarpFw1yNPI+CopVysX6BRCrZy3tFcTEjJkXDIkoKlEtF8XS//e9bLdbv9E0dzJxfm59vx8a2FhafvG0seOHZ/7ut3+/tHHb/lo9+s/7Pvi+y8/O2fLqb357tPXrl81NnbRGVtPXTfZnbGNj0RmZmLeMPOZl6+766HfbD6z76U//eH6W8+46sbT7t9+zf0PXf/Yk3+47Y5r7n/gzj++9Pxdd925Y8eOO++866LfXnrjnbe8+Pazp1wwZE4TY4MMdw0WaKLjo6RAPyo6hPHVgFADEaqQExWpzS8hkbskLEbMYZ+olSfrpahF41aJluZD0y5DOe6rpiJnnbLh8vPO37BqXTaWHWyM2s1BjyM2OrhibGjF6plNk8PLC6lKMpxPhHJOs9dp9kYD8Wwi35MtZeJZt80r5CkUMpPLHkpEMwFfWKfRquQyg0apkomtBk0hHe/OJOx6rULIF7PYLAoF3gEgEZ1YDIJIwFApBBqVSCJiMWg4EtHZ1QkQ8Ggelyngs8UiHo/LxOEwQFcngEB0IuAwRAcS0UEnowxKYcJnmRksbZwZ3Dw7vHK4OlrN1dKhhNvs00NBHRTSKQJaeUCvCJiUPiNkVYs1IFsDsrUyjl7GtarFUYc+G7BHbFozyFfwWBCfbVFKnXq5USEwK4UuA+jQi/RypscM+q1Kl0FuVUtANpWOQbCwXVYFL2RRpDz6tN8Yd+vtaqFZwQ3a1S6D3AQJFAK6iEkQc0gKEUMp4ShELEjIkPNpMh5VIaSpRAyNhGWQ82wqgZJPVgvJv0KW5n7Gqd1u/8TS8WPzc3MLrVZ7sd1acmhpLR6bX9zfbn/99I7rH3zwyhM/fvnyc4/ecf21g6XKYKl22Tm/WTkxvGHF6NoVvf1Nf7lqKFTkvSOmvgnPKWf1/f6ec7acM/q7G05fv3V823lr77z/xjfefuWRJx9+5oXnv/zmu5defeuNXX/d/uizz+585d4nHvnTp28kmhZ/TeCpEQJNvLUEi0/QrD2Arw9m7QHcZcCW6Ug3xYmSJhDVaWRcGZMWtRmbuXjErNbyKCGDvBZzjZdSy5vliVp3Xz65eeXywUo15g0EXcGAK1Luaa5fuWVmfPXG1VtP3bBt9cz6Rqm/kCr5nAG/K5hLFkr5SilfSccyTpvXoHMa9a6gL17IlsLBmFqpMen0qVg0HQur5RKLXh3yOt1mo1mtVEvFcrGAQsAy6GQ2i7ZEEYmIxeNQSEQnDotcylcMOpnLYYhFPAGfTSTi0XhcJwrRgejshAEdANAFACCfngzYpwcrp8wObZoZWjFUGa8XKsmA36Q0y3gBrTyoUwS0cp9WFjApQxa1TSlS8KlmpdCiEds0EqdeFncZe6KeQsgZsev1Ep5KyDZDEo9J6TFBIYcm4TcEHUqzihu0q6NuY8CmdeogkE0lIzqJMEAjZNjVfJ9JHrKpglalXsaGBBSLSqCRsJRCuohJYJOQXBpGwiVLuFQ+DStk4LlkFIeEEDFwch5FI6JZIJ7XKPMbQZ9B+mtjae4fWFo6352cW2gtthfbrYX2/GL7xMn2ocPH9uw/9OGuP99z7rlDf3rz/l2vPXrq+plyOpULxbauXr9u2fSFZ24aHykUS9aJmUhzzFJsQiMr3f1T/nXbmm+899hdD1+9+ezZbeefcu0tV9x69627P/vsnQ8+fvWt9//2/dF3P/x217tfffzF0ePt9uMvv3Dvc3cZEwJ/r8hRIXj7CLYy0tuHMxQAT6MzMNCRGENHmph4H9NX4IUyqpDfEHGarZAoF7Cr2GS3SmSRsGImZV/CP5iLTJSy1Zh/xWDvhqnx2eHBuNdXSBZWz6w/+9TfrJvduGHFpg0rN56++Yxl47PFXDngDoa84XKh0qg169W+Qq4Y8sc0arNeZ3O7QpFw0usOOO2uRq1+ztlnlrsLbDqFQSaoZBKzTuUw69VyiYTPYVJJYhFPBoo4bPoSS0s4USkEBLwDAe8gEbFLxQmRkEuhEohkAhyD6IL/G0ssGtZpgoZr+ZXjfSuG62O1/Eg5VY57PDqpUcpxQ+KlbTFBA+TVy716uUUhkHHJZqXQoQOdeplDB/qt6mzYWYr7uiMev0ljUYitkMRrgIIWddytj7g1Nq3AZ4GyYXtPwpePemJem14uZhPxURp5NAAAIABJREFUDCxSxMBDAopGwjIrhXatFBLQeBSUhENUCOiQkAFyKXwaVswiQkKGjEflUTEcEpKJ6eAS4HI2SSOiaYU0s4zj0YlTLm3UCv3/LP08itVuLbTnFtrHFtpHjra+3XPw/c/3vHzp5ZOT4949X7108XnrCnGf32pp5HpOWbHylJXLztq6sr8vPD4dnVkbbU5b1p4Rn1wfPPu3s1f9/pzvjnz00q4ntz91z2nnnf7QU49fctU1n3z1/dcHju9844O3Pvjuwy+O7nrvuwPH2t/92H76rZe3XrnFmBbYeuiBfoalCPc1yYZ8l7uBsVYARxVw1oFgP8xbw/rLzHRDX60Ea7mQCeK59dKASdGfDSdsmoRF7ZTxQjpZwWurRX1Bg3KqUV490p8NBfq6y5vXbj7vtHM3rdk0PTJdypZWTq1cMb28XKj4XQG/K9Cd6alX+xq1ZqVUz6TyDrvX4w4HAzG/L2K3uiKh+Mb1p9x/730umx3Z1UnCosQ8toBNlwo4Ajadx6ZRiTiJmK+EQAGfvXTGY7NoHDadyaCgkF2wLgCHRVIpBAGfLRJyqTQijoCFoeEwRAcS1QWDA12dAJmAlAoZje7U1EBltFHoy8cGumPFqMurB20yrk3Gj1o0Gbc5YlYvLc80gVwlj2qQciwqkVUtNkECm0YSdRvzUXcp7mtko0GLxgjydGKWAWQ5NCKnVqgSU8JObSnl6+tJNLoTpXTMZzVAAh7IZYhZRLmAqhQyjEqBUy9TS1k8GlrIxKklbL2crwW5S0sGzCqxTsaTsEkSOk5IQSs4ZJtS5NWDDpXQoRL6jWAxbMt6Db82lv7xjLdUI18Cab794/H2/vn2vv1zHz/98m1nXjy6dkPi0ktGPvngicF6LGgz1LPZ/lJ5y+qVZ25aVerxNnqdoSS/pw8aWm5bvS12zu+GHn725t1fvrXrvVeef/WZQ3M/PvHC87ffu/262+5779O9e4+2P/ji8M5dn7/z0Q8ffn3yk2/nnnnznXtffNRTtZnzPG8v11JCuxsEfbbL30t2llHOSqezBjjrgKsOuKpd7hLJVxBMzxYsel4x44KEBJdGuHKwuKyeP2/DbM5l1nGog5no6oHaYDaWchpvuPCsUjwYtjvXz64+c+PWqcGxSrbHYbJl4+l8Mp2OpdRyFYNMV0jk8WiiUevtazSr5UYuW3R7grF4JhpLW8yOyYmZq6+8Zs2q1WgkioDHkvEYLBKGQ8OoJCyDjKUQMVgkjEEng1Ihj8tEIbtQyC4yCUfAowl4NJGAWTrvdXUCKGQXnUYSiXlUOgmNRQAdQEcngMUhEHCgCwCI2M6gyzQ72nvqmqnlQ7WhYqIUc2c8+qzX4NeBAb0s5zWnnPqIWenTSjVcspJLcqiEHgOY8BiiTq1RwdXL2G6jLGDTuDWysEUbseqidl3YqjIr2Fox1aUTJXymcto/VM8NVnO5aMCiUYrZTAYBqwZ5OgXfogZtepldJ1tiRiVmGSGhWSXWy/lLLBkUAoWQxiTCpAyCQcr1GhQBs8qtBS1yrlXBc6pF3UFLPen5dbL0U+1hcalG3l5caM//2Pphvn3oZPv7w+1Pnnrt5jMvH53eGC1Wwd0f3H3LTadPDGabpWzM496yetVZp64bbqa2njrQP+hIFPj1UU1jSje7JXzvjkv2H//si+8+vfDyC//0ztsffPL5N/uPvPjGu/c9+uJbH+w5stB+78vDH3x1+K9fHHzrk29feOvDNz79uLaypk9LfE2Jf5Bt6kF4evH2ItqYgbtKGFcV7q4B7l7A0wt4e+HeGjlU5g+M+X1ecSyktBk4EQc0VIyt6C9dvHnt2aum+1PhiEG5vFGsx/xT1ey2FWPTvaXVE2MXn3X2aevWZ0Jhj8msEAhVYomUL1RKZUIuj0WjC/kim8WeTma68z2ZTK5UrhdL9Z5iLRROmIy2dCq/ZdNpw4Mj8C4EmUhi0ahkPAaD7MShO8k4BAmPgHUBaBSMy2FIxHwGnUwh4xl0Mp1GwmGRS0Qt1SHQKBiVQuBxmQpIymLTYHAABgdIZCwGC+8AACQMgKT8YiYyO9q7fKg2Uc/VEu6kXR23KkMWpd8oz3pMKac+YddGzEqjiKHlUexynlMt8psVTq1YwSdDIqpZLbCoBC6NNGrRJB2GpNuQcGk9OrFDI4i7tXGvsRDzVLKR7lQo4LCqpWIOhUTBoCAxVysXWHVyl1ntsWodRsUSQhop5xcZIaFJKVKKGUI6VsGnGaRcpwb0m5RBiyZs1cQc+qTbUPBbUy7tr5elxcX24mK71V6cb88ttE8cbx+cb39/tP3pi3+5fdNFlfqsoX+lZXzW+eOx1393+br+emz7Pbc2evKnb1x3zulrl01kzjijL9strAzIq8NQtMRdcWrilffue/fjP73557fue2j77k+/uPuBRy+47Pob73jo6pvv2/HyXz786sCRdvudL756f8+eNz/+6PFXX6wu71PHpLo8x9PHdtRw2gzgKMODvTRHN95bIrgrSH8d8PUC/v6O4AA61E+LNoSZMpQvGlJpdX8z2KwGiynnsmbPRVvWTpbzU6V8t8ceNarqUd+KZnGykqnGfEPFwoqRkWUDA2GnI+p26RUyNpnIJJOpeLyAw5aJRTIpaNDpI5FId3d3sVjOZPPN/uFKtTccSdgdXqvNvXx2TblUR8JRLAZTKhHxuEwqCUshomhkFJ2CxuOQSEQnnUYCpUI+j0Um4fA4FBoFw6DheByKRMQSCRgcFonDIklELI1KdDrMcoUYh0ciUZ1UGpFAxCz9apLwmQGnsZqLjlZzM/3F8UqyHLamHCobxDWALK8eDFmUeZ+lHHFFzcqAXubXgSGLMurU2tVCCQunEFJMKr5exnaqJTGrNuM2532WrN8UtkJhu7KS8sS9xoTPEvNa3BaNBhRz6BQiGo2BwYQchkLCM2kVbpvB77J4HHqHUWnWgHIhHeRTVWKWWSV26mVmpVAtZir4NKWApQcFZkhiVoqMcpEVEvlNqrjLmHAZHSrhr5Cl+Xa7tdTq2movLizOz7VPHJ7be7K9/1j7i53v3nnWVQN9q43lGbB3hWrNlni7vXvZsvzmjRPHDu1dMTF61qnrVkxXL754ZmzSmSuy+8aVqTI7URZeeduaF/90zxtvv/LUsy+8/+Fn3+49/OEn3zz8+POfffPDJ98c/MtHX+47fvKP7+za+c6rD+18+MaHbuiZygcadncNcvcLdAWYpdJpLwGWPBBrMqMNtr9EDlTwgUZXqK8jNNAVHsJGBhmJflG4W1DuN+aK6qnpRE+31arjRp3qVSONZbXSqr76UCYJUQk5l3lVs7R2uLJyoJxy20qx8ES9UknHB8tFr9lIRsIZBByVgBVw2BAohRQynU7n9/t7enqazWYmm6/Ve+uN/u6eSjSWNpkdszOrvZ4QCoFl0JhioUgo4Ai4DCGPyucSWXQcnUbEoOEkIpbLYSxV84gEzFKyWuKHQsaTSbil8x4Oi7BYNEqlmErBozEwIgmLwSI6AKADAEAxz6RVeC3amNNQTwemqsnBrC/jVhulDIhHMss4Hp0077M0kv6MyxC3qmMWVcFvLUZdHgPIpyIFDLRaxlRLGV4NmHLo8l5z3m/KePR+Ixi2K2sZX8JnCjp1Vh0oF7IZZDwOCUN2dMEAgErCcllkpVxoM6o9dqPbZrAbVGYNCInZIJ+qkXKcBoXHBBkVfJWIoRaz9HKxXad0GtRqCZ9DxDKwcDmX7tLKHGqpQcr9VbHU/qlJ9+e28YXF1sLiybn2saOt70+2v/1gz7OX3b58bJN9YIO6d60oNUS99rYVc4sfrV3f//yzD7UXT+z95vPfX3fRTdedcdbZvT1V4dgydXlQkKlyh1e4drxyw843H1psz+35dt+7f/1w98dfvPTqW+999Nmu93a/++ln7362+9Gdj+36/PX7X7j1zGtWx5r6yIAGiuIDg2LfMEeVBdx9XbERtKMbiDQo4QojVKaHKsRQHRnq6woNwMMD2HA/M9LkBXpYgRzbG2MWqrp0RpOIqHNR22mrp9aNDMzUqiP53GA2OZiNbZrsr8fdzUwo7bH2hH3j1Z5aOjrV3+hJRuR8loBBZZDxVCKOTiawWTSRSKDRqIJBf7lc7OtvFkrlRv/QyMR0T7HmcgcmJ1eyOUIkAksgkBg0OpfDkIFCrVaqVHD5XCKLSSERsWQSjk4jcdh0hVyihEAuh4HFIJby0lJBgkzCYTEIJKJDwKWJRCwGnYTFwDFYBAwOAAAA6wKoJCwoZOvlQq2U7dZKKhFbI+6I2+Q+g9QkZznVAo9OnHRquv3moFbiVHDDRll30FJP+4JWBZvUQcYAIg4GEpMDelnWbez2WzMefcSisEIsp1ZYiNiyYbvfrlGDHBYZi4F3wACgCwC6AADZBeBxSA6bppSLDVrIqFMY1DKtUqSVC9QgzwgJ3SalyyDXgRylkK6VcjxmnddqsunUII9NQsBwXQCHjFOLeDIOQyvh/cpY+rv9Na1Wa2Fxfr514kT7yHx7/wff7LzuvlMnTvXXVoLNUyTlNdRwH+r6u9a2218FI/qXX36qvXiyvXji2JEvr/rdut6mpljlDIxLqoP8sRXmdVvz25+86otv/jK/cPzHoye/3bPviy+/eenl1996591n//ji0y/t2Pnn5x567o4Vp/fFmzptDBcZ4Jm70ckpvqmEcvcT9D2ArQZ46oC7CCT66NEyI1ZhxqrUSB0TasCCDYS/gfbWqL4qw1+k6QIwSwgfzAprfc6Vy8uTQ/ktqycvPHXjupGhNQP9tWgwbtFlnKa0U18KOWJWbcZrqyVD+YB7ZqC+YrS/OxFWgwIejUzEIXEoOImIpdOpfD7XaNTHEtF6sy+WSnaXK2NTM33N4WyuODKyjELhUCksOp3JYjBFQq7RoPb5LC6HRqMSKCGpVCJYuj4Si3gmo9ZhN6uUMiIBs/R7iUzC0ahEChm/1KqHhAFMGpbBIOBxSDQGDkd0AAAAg3V2AACXQbLq5C6D3KURZ93aRsSW92hDVplVw/eZQL8RTDjUBZ8ppJMGNOK4VdntNw/kQ4WITSOlcelwBUi16gRhE9TttRSD1rRT69Hw1QKCUcpI+A3ltD/k0kNiJgWPRHb+BNJSSkTAO4gEDJtFlYq4ClCoBAVKUGBQio0qiU0LOvRyq1qsAzk6kGNSilwmvRaSCZl0CgaFh3cRkTAGDsMhEdhEvFLA+ZWytLjQarVa8625+cXjJ9qHdv/t9d8/eN7U5nhxWl5ezi2tomVn4KlR7EPPXbhn/9vV3tQdf7jhT2++cvzo3i8/e/OMM/prvfKzz09ky7jmhGTZWvfNd2156vnb9h78fLE9d+zYiYWFxWMnjh/58eizO5957NmHJ1YPXXHreaEerSvHdRfpgT6ytQdw9gLWGmCtd9p7u8xVwFwELHnAXQRSvfRklZ2scuJVRqyGC9Xg3kqXswS39xDtBaKnSDREYc402RmnFSqG0dFEvRSMeUxTjepss/mb9evXDA1MV4tphzFh00RMUM5rTTmNGZ+1GPFO9hZHG931QlIPSTgUIptBZtMpdBqJQiGxWAxIpbA7bd3lUjydiiSSpVpv/8BotdYsFGoCgZzJ4HHYAh6HLxLytRqF2210uXRGo8ygV0EKqRIC1So5pJDqtEqTUatSypaubvE4FAGPppDxSyzBuoAuACAT4DQajkhAkyl4HAHd0fVTaiIT0BatIhdxF0OOSsQ2mPL0JV1BC+gySmIuTcyhznj05bA959J3e01Zpy7l0NQS7v6eSMJvsBlELrs8FjBELIqi31IK2VIOjUvFhbhYI0hLBU3NYjwRsKpBHo2IxsA7kV2dyC4YrLOrAwC6YAAGDSeTcBwmRSxgKyQ8lUyolQvMGtCukxkhoQ7kmCCBUy/1mFUmrUoi4JMwGFRnJxYOJ2FRVCyajEbQ8Rg+9f/kvofWf4jtXzJSqzXfWjwxv3jkZPvAifaeK2/fuvqM7uoyTW2lvHedIDeDi491ZMbxN9y77rNv/ljrjd1+5zXr1i27/96bLzh/XXPAtW5T6C+7r6z00wemwNqQas+Blw4e/eT9D99qt+dPnjx+6MgPi+35460jDz1+15Mv3hfpNrvToDvPy42C8SGmvQgEBzvdvYB/GIhOEqxVwNEAfE3AWwW85Q5/ERsokpN1TqxBD9fw/grCXeqydcNMWZQxg4YigDYO2LN4QxAbycvqfd6J0e6Yz9zIJPtzuZ5A4LLTT988NTZZLbghcSMZLEc8Xo3ErQWrycBQMZXyWntzsZTfSUHDRCy6TMRj0ykEPJpOI4klfKUaqvfWept90XgsFk/W6r2F7rLJaBMKpFgMkUSiUMkUCpnIZlFBkAdBApmMK+KzWHSSmM/RaxQ6lUKrkpl0apNexaZTqCQsHo3AYRFUIo5Mwi7lpY4OgEBAUMg4EhnL4tDpTFoXvBMAADwO0wUAQhYlG/H2F+J9GX9/xtdMe3MBc8pnKMbd+aAl7zeVQrasU1f0W+JmyKngxu2qZj5UTXtjXl3Up0uHzEEz1B2wlcLOtFvnVgtUfLxVwemO2odrmUzEqVMImRQcAY3AIhEYBBIBg8NgnXBEBwrZhcchGVSCgEtTSHhqhQASs5d6ZzUgWyVi2DSioF0d8RgdZr1aIecxaRQ8hoxDUwlYGhFLI2KZRBwZA/sXZ+mfWoi1/m5r0y+xfeLk4tLQ7Vzr6KFjX863v/7w66cvum58ZJ19eL1+YK2isUpYnmUWpsnZCUJulHLlLcNv/uWWnor55VcfHGjmeuup00+fvOaGjc1Rw1kX5caWq4tNwbW3rNp7+M/bH7t938FvFtrz8+35ufbxk+3DJ9sHH3nh9tu2X+xI8gJFnr9M81fxnirCXQVcdcBZB5w1wNWAu+pobwPlbSB8dZS/gfU38P460ZFH2goIS77TlAUMaUCbBDQJQJkAdHlAnQGsRbwhitF6CQPjkRXL606zwqVXZ/2+qNU222xuXb58ure2erBvuJgpxdw+gzRkVIRN0GA+mnQYhgqJiVp3xmsTkLEQny3nccRsBotKZNFJTAZFCYGVSqler8bj0WKxu1DImYx6oYCHw6LZLAaDTl26KbKYdW6XVQ1JrVqVQsAWMWhaUGjXa1RSvpTL0inEcjEfFLJ1SplYwER0ACQ8gs+hIxEdSFQnGgfH4lF4Ig5HwKIwaBgM1tkBIBEwHAqOgXdIuHQjJPRZVM1ifLSWWtpsO9Xbs3Kg3BO0Jx26atRdibjSdk1QKwnqxb1J9/K+XF/KE7PIk05NyKpJeiw/rYES0phowCBh9mZD/T2xeiZcSgVTQZdeJSfjMTAAgHV1wBEdXXAAgexEojphXQAcDjBpeDUkNOvlBo1YK+dp5By9gmdWCxw6icMglQuZSlCgEHHYNAKVgGJR8UIOTcijCzk0Lov4r89S6z9h6d9psd2em28vtNtz7fmF9tGF9reffvfcFbfNrjkzNLxBM7RB1r9W3FjJLc8yu6fouTFqYZgxNKP6cs9D2Ty0el1j9aqBWj25/ZEbL7p81YbTCtNrXL1j8saYcsdLV+764NGbbr3sg0/fPTp/dN+xAwdO7D/ZPnKive/Pn++Y2pS1p6j+Mt1fIXhrSF8D7uvt8PUC3j7A2wf4etHeOs5bx3lqWE8N665ilmTOd5rznaZchzELGDKAPg3oUoAmDcgzgCILWMs4Qwqr9ePzdUutETKoeBIm2QYp/Hp9zuebbjTWT4yev3l9zu/I+i0+gzRgkKbdOhckSNq1cYs2pIdyXpuMQXSp5Q6tkkcl0PBIAZsuFXEFfHY6FatWeuKxUDwWCod8ep1KIuaTSbilHnA8DsXjMg16tc1qNOlVZqXCplZoxHyNmO8yauw6pRYUmpQgn0FSiDhWg0otF5GwcAoeyedQqVQsGotA4ZEYHBqDQ6OxGBQKhYDB4V0wRGcHsguAAQARA+PR8UoJK5/0DtUzI+VMXzo821daN9rXzIRKYWczHazHvd1eU8qmzjjVw/nguoGeobQvbYWSdnXMaYx6rHGvxWtQyJg4Lr7TBvH7cuHhUrK/J1ZLh2Nem1YuWpoI7gCAJZbgCACB7PiZJawaEpr1oEknNWlEeiVfJ2frFRyrhm/XS5QiplYuUEm5AiaRTkZxmQQRnyYW0PkcModJ+Ndn6Z/mpf9gZtRuLc2o/zh/aKF98Mjix7dvP2tsrXN8g3lwHdS/VtK7RlhbySnNsH5miZWtcl5766blq7tHJ7tnZ0eml428uev59VuGz75ovNSvmlrreujZc2Y2Jh594brnX31w75Fv9h49+MPJY4daRw639+/58aNvjr0dLIOZIXmgSg3UcP4GOtCHDPTDAv2w4GBXcADpbWI8vXh3A+esYewVlLWEsBTh5h6YLgv8In3uJ+nyAJQDlHlAV0Bo4whDiJAqaxv94e6cVyVmKbksKZXqgKBtq1atGh7YumJ6y+y4Rc7N+Iwpp96h4Ps0kmrUHdDK6zH/aDGT9lidKplGzDUoJAallMckc1lUNovmdFjSqVgo6HW7bE6HRa9TiYRcOo2Ex6GwGASFjGezaHweSwaKDFrIqJDFPY6lGrHfZox67HaDymFU2w0qowqEpHypgAWKOZBMIBWx6XQ8gYjB4lFoLAqJRiw9KAQShUAiuzqXWIIBABoOMCjIsNc43l+c7O1p5mPT9e61I71jpVRfOjiQDVcirqLfUvRbKmHrRCm2Yag0lg/lHOollgJ2g10Lqvg0AQkuoaF9OnEt4R4pp4YrqVo6HLAbIDGXTsKhYB0dAACDA50wAI7oQCA7ujoBGAxgUDEqhcColViNcqdZYdaKNSBTJaEbFCybTqwFuUaVRKcQijkUNh0n4JBlYpZcwhZwKTw26f8Ulv7x+WcszR8+cWChfehY+6sHnr585db0yBrr+AZjc7W0b7WwvopbWc4qLmN2TzLy44zcMKfYD5578fD2x6/aeOrUxs1rp5ZNXnLZBRu2Lr/hjnPXnlY+74qR0y5qrD6t+9KbNj7+xz/s3PXMR199cbLdPtGePzD//Yn29x/t/aM9zQhUWMEaKdCLCzbRoX5kaBAVHkJHhjGRYZy3D+fpxbvqWHsFZSnCjYVOfQ7QZQF1CtCkAW3mJ5YM+Q5jodPQDUA5QFUA1NkOVRxuihNDebDa75+c6OktJx1ahVMNudRQPRVfPzF67QXnrJ8YHCmnAibZQC6iF9CcCn7cqs66zG5IHLPq0h5rzG4yQxIphy7lMQRsqlTAEvFZSgh02M1ul81qMTjsZqNBw+MyGXTy0sUrhYwnEbEEPJpBJ8ulAiMkzUcCAbtJLxdHPfZ0yOux6kNuaykb99iNHDqRhIVLRWyVQsRhkrDYLhIZiyOgURgkDNEFg8HgcDgaicKiMVgkgoBBYuCdaBiAhgNkfKfHppoZrU83S818bKyUWTlQnaxmB3KRetybcRmyTl0pYK3HHGM9kbX93VPFWNlvyrr1UYfBY1IaQa6MRZQxcUYpK2JR5P2mvly42R0txnwuIwQJOUIWhYJHd3YAXTCgowuAwQE4oqOzA+jqBOgUrFLO16sldjPkc2jsRplaypALyFqQ/r+6u9Mgx67qAMBXT/u+7/u+vKf3pKd9bS2t1r4v3epWt3pRq9VSL9PLrF7GC7ZxGRJsoEJhqkyVsYMrOIkBh0DCToqAE6ASIMahAhQJhBBMuRhsl2c8yg+NzWBwir+D6vxQXb2f+uqcuu+ec/2IzmXVeJ1mt8Ng1khUMq5BI7aZlHazyqiT6jXiW9zSH/R509Jr16dXrk5ffHX6069955nb3rncm+CbZz2rx9bugbZ7qOocyFp7kvpYUh2JKzuSykCVa6uXt4Jf/vpfHJzdfug976q2Fgu12pNPP/nYR997x0Pjgztag9Ps4KRw4Z1b97//3Dsevvy3X/ri/1x5+dXp6//x8xd+Pf3vhz9yPtaQh2qsZI87g5TsU5N9amqdkeozU312uEufZaQZJLQMkCKAC29ryVIC9ipwVomuMgMv8PCUOLpgbLTDW+vVWi5m18jMUlG/Xrl8dHBxvHPv6eG53fXVemazlUd14nuPx+eHa/1SZquWd+vkTo007cXKqWgAtVp1MsSqN+sUBq3CoFXgmCMcwN2oHcccOObQa+RKmVAm5gm4DB6bJhFydGqZSa8yahRuhymfiMS8mBe25JKR+VgghCOFdKyUTebn44hVL+TRxQKmkEenkQGFAnh8JotLm+2Gk0gQmUycWaKTSRwGlceic5gkDoPAYQDEphqsNY63e8Ol6mi5frS1fLjW2mrkWunQgg9OuUy1OL44718tRMeL+VE7u5ILt9OBYtyXCmJhp8lv18Vd5nzEVZ3DK3F3LRVoLISLcX8QszhNWqtOoRDzmVQSRAQAAkQSIJEBAQCIAMQCps2sctp1ftwaDyIhj9Vpllm1AsQg8Tp0uF0XQK04bLRopTo536yR2M0q2KqxmpRW0y3/rvYPGdz3pqVXr01/cW36k2+88Mm73r2xeSayduBanJhWj82dPUV7X97akzQn0tqupDqSVoayykA135FVV5H73nPw4CN37J/udze2do9Ov/m955969qnju3a3T9vD883+mVJnJ3N092ByaWd9PPnLT/39S9de/tnL//Xdn341s+SINcWZviS9xk73ack+NbFGmVulxleosWVGuMt8s6ibZSRn6Yalt6vxHDXgqAG0RvLU2N4Sz5MRxvL6xmLg5HgVNou1UlbQaa0kI3trK7vLi9ud+gOXjka92sXJ+rhXP91a2elUmolQ1uv0GJRR2OQ2qFM+7HCwFvM6pTyaQsxVyUUapQRDrAEvZjPrDFqFzaybfVErxAIug8uiGrSKcAAP+lw2o9Zp0UU9qA+x+hBrOuoP4YgHseTSsVw6ttgoZedjsE1v0it0aomIz2AwIA6XzmJTGUwKjU6iUEgUCmnoDVyaAAAO10lEQVRW4xEBoBIhFo3MoEJsGkQlApmI3qqk7jwanRv1z+6s3bY/uDha2+mUmqlgLuBMoIZm0reUCbRT3s1qcreTG9TT/XKyk08UEv6FkKuc9C0V5lbKiaVcpJn2F0JYPuKaD6BR3O5DzIhZq5IKOUwKgQAAAUBEQCTdeN0k4rOsJjVi03owS8TrCOIWt12DmKSoSYbbNG6b1u+04LDRrJFoZbyZJYdFbTMp7Rb1LW3p5g2G/wfVbP3q9emVa9Of/OjFL7/3w8fdHbw7ca6fYt0D49qJqTmRNifixlhU2xXfSEpDWXlbWR/qy31zued+3+P3j8+Nzly6+ORff/xzX3vusY898ZVvf3XvjvH5Bw+3z6+euXcn0QiPb5tUV1YefeLPfzV95ZfXf/aBp+6LN7T+KntumZnZYKU3qMk+Od4jhbokf5vsbVI9DQpWgdAqQKvAWQHOCkDKACkDuARcdchVh7AaYfbTbNFRBq4OEa4BtEb0NFjeCjdUli107K1eoNefX1nO1IsxlYgedcN7/e5KKV+KBRcLqdPx+tlR/8J4477TvZPN5aXM3NnNXtCsLUd9KQ+Cm9WjtXY27gugZpNarJTw5BK+2aB2Osw6tUwsYCtlQqNOaTaoTXqVQioQ8phalXSWr8w6lUktxSx61Kp32Y0Bl8NlNzpthkTEV8jMLbbKhWwCx2w+nzOZDLnddrGYzWQSWSwSi0lhMalMBo1Oo8z2HiBAIABAJgAiAFQSIALApIHcfOju8/uXj3cvH43uPhlfnKxvNHPlKJ7xOvIhZK2SXCvFGwm8l4+MF/OTpcKwlVsppwox70IQay1E1quZ5UKsmfTVk3g+hKR9jqQXTodccR/qtOikAg6DCs0sEQgAIt6wJOQxrSY1bNVgsMGHmvwukx81emCd26p0W9Uuq8YLm9w2vVkl1ki5szvbbSalUSuxGOR/BJZeu4nT733m9Tf28V66cv17H/n45cM7s4OTYO/QuXUeG96GtibyxljSGItqY+FNlhSVoaKzr833pQtdff8o+9FPfXh8fv/pT3/qTz70oeHZ48889+Xvv/jDBx99aPf2UbqTOn3gZO/Og299//nv/PD7P/jFD5/+7ONYUlrbRlI9cWFblNlizm9Rkn1ybIXo7xA8DchVIaElCC4CuATg0g1FSPkGKrxJwpskVx1CqwApA0cR2AvAWgBYG7LXgKtNDXV53grbned6F0T4nKja8WYL2NZ6GbHI4l54sFi/NBndfrhbSoX67WK/kR+tNC5ONg/XOjutynixfrqxEnOYmqlI2utsZefedc/Fzz/7McSsVMsEQh5zVsVpVVIRnyXgMmRinlGndFgNFqNGJubx2DQRn6WUCVVSoVrCs2kVsEkDmzROiw42aRCrPuRFoyG8kE3MRX1Wk9rpNOdyiWQypNVKaTTAZBLZLCqXMztFTp1BolNpECDMjiNQiIAIAI0McvORy2f37joZ33W8e/lodDpc6RYTs86L1nxgt1vabmaaSc9yNjRZKhyslMdLpcV8POmFo6ixFPcsZsPlmCvnt5XCSCmKpT2WlNdeiHnnw27EqBKyKGQIAPCGJeg3lixGjcOsRWxat8PgQ01BzBLATF6HzmVRoWaVx2F0WXWzu3D0CoFNL7cbFGo5T6++tec93Nzb91ZLr712bTqdvvLKr2fefv3yi9env/j6vz118aFq78C1fcHfGunrQ+XKsaG6I7wJkqg0EhWH4uJQXhyKkytQZUcYqtHSS9rVw/w/vvCFv3vucx/99DNf+td//pcf//vHPvuJsw/ecXT/+Xs/8MBjn3z8H1547vPf/MrHv/CJex6+PdcN+IqqbF9f3FZGFomBNvC3gacF8CZw14GrSkArZLRCRisQViPMYpaLXHXI3SDO4s3sNAu0TnA2IKQJORskV4OGV1neCjdYFocLStjPWVqNLS0lFtKumM+R9rs2m7XjwUavXlxfrIzXF+8+3Ts77D906eS+4729bvPOyXa/tLBSSLkM8uZCbGOxfN9tR9m4TycXqmUCvUqCO60+l0Mh5rJpkFYhUkn5BrXUbtIgVr1BLRVyaFIBy27S4LDZopVbdQq7QWXSylG7MYAjTpsBx2zREI5hVi6Xarfrw2Hc50flcj6PRxEL6GIBU8BliHhsiYDPYjAJbxznIQBAnP2nCYBKBTIRc7VZuOtkfOfR6PbD4fFwuVOIF6LuKGqMwJp2JrhRT7Uz/moMW86FB435jfp8IeoOwga3URZFjfkQkvPb0m5jEtPX4q5iBM1HXCkf4oMNbpveqlNwGRQIAgQiRCQSiUQCiUiYnXKikoCATdUo+KhV68fMQcwSclviXkcqiEZxewCxuC06h15hUUvMKrFFK7XqZDhsdCG3do/67+mT/c2I1uvXp9PXr157ZTp9bTp9eTq98ur1/3zyk3dP7ox39xyb57DFibE5Vi0dqsvb/NquuDYWVkei6khc2pEUh+LCtqwwFBS2KdUxM7PGLGwoYy3N8QNr5x86fO+Tjzz8+Pv/6ovP/s3XP/eZb3zp2z974cev/vSFl37w3Z8//74nHhldWMsvh6sbgdqOe25J4qsRI0ukQBv4W8DbvtkSEa0QsSrx7SC9vSWSs0HC6mR3jYFXWf6KIFgWe9KiwJwsljAONsv720uNbHKjWbs4GYfdjuFqa61dKiaD49X2g5dObp8M7jnczftd7VT04mh9vZr127RB2BBCjJhVlQi5rQaVUSML4IjP5RBx6WwaNBtorBBzNXLhTAtqN+pVEpWUD5s0doPKblAZlGKFmGs1qFC7UasS45gt5MdQ1MLn0w0GhcWi0epkTCaRyyJKhAyljKtWCPUauUmnlknFDBqdRqHOLEEEQCICIgSoFAKPTQq5rHv9zoXJ5oXJ5uHWYjsfqyb91aS/FMVWivH1WnIpF1rJR3ba2d3F/Go5kcCtfofGZ1WlcHMlilai6ILXEkc01RhWCMOFEDazhNsNVp2Cx6TeZIlIIhLIJIhKBFQSYNNIEj7TpBZjNl0Qs8yGJWVj3rjHGcbsXrsRM2kceoVdJ5/dquZBTDh8y1v67T7Zt26RX732+itXX59dWvHS8z/4wsV31lePkPauoXfGtnRg7OxrO/vK0ja/OhLdyEg7wuJQXNgW5QbS/Da/OqYXhlB2g1LaFoUanOSSLrmE9I4r93/w8iNP/OmfPf2BR5/50OOf/sijz3zw7LtP6qNidTs514JDVV2mZ8mtGyJtjqcK+Zsg0Aa+DvC2gacF3E2A1QhYlYhWILROmAXWgLAG5GoSb47Z4pvPoHUCUifCDaKzQXI2yK4GZcbJV+Ynm1qtAxRqaK0W3OyVzk42s6FgLZXMRANL9fxwtZPwYZVk5Ghz9d7jyXsuX+jlU+e2enfsDZbzyaTHFkR0IhqoZiIxPxr0wtEgFvIhZr1MyKUIuRS5mGU1KmQipkRAt5tVsZArGfP63DarUWHWKWCLDrboVFI+n0VRSflalZjPocI2PYZZ7Xa9RMJRKIVcHo1CBQQCYNCAiEdWSjk6pdhi1DgsRp1KKeCwuWwOBAhglpFoRAqVQCIDCgUY5Lz1TunCweDSmeHpqLdcSbVy0Y12vpOLdIvxbj7cWQis15KTldKgMV9LeLwWpd+mjsL6ea+1Pudup33lMDyHqCtRNB9yFEJY0gvPLNn0Sj6LBkEQASL9riU6CbBpkIxPt2ilfqcpFXLl5/yFRCDpd8U9zhBq89qNLrMWNWucJrXTpP6jsfQ7kH7D6eq167+6+vovp9NfXnn1R489+Y7+gW/5wN4ZGztjw+K+YelQ39pXVUfiyo6oPBQUd4SFoSA/EOYHwuxAlBvwcluk3BaU26Jk1hjpNf5CX5nsauMdU67vW+j5c6vRzGpkvheuDFPFQSzYMAdrqsyqMbOqD9S4vgojvsyLdVmuMvB3CL428LaApwncTeCqgzdTzQzMzZDcLdLvtYS8YQmpzzjdyE7eCjtclcw39IE5WSJhqRXCg+X6oNO2K5U+pwO1GzvVbCLgWoj4chHfVqN495ndM6udUgjfW2kerLa7uXgh6g7BOj9iMKmFOGou5xPFbNysl7FogE0HHAZBrxZJhQyVjIvYtCEfkp7zp+f8Yb/TbtI4bQbYotMqRCIuXcijC3l0NoOoUon0erleL1erxQqlkEYnAAJgMACHBYRcophPEfNpCilPq5LKxSIOg85hsclEEgCATCbSaBQSGRCIgEwGcgFtsZw+Ha+fjtePh8vdcrKU8HbLyVrKV0/7awl3LeHu5sPrtWQ77UvhRpdBGnRo5zDDLC91c8F2ypP1msthJB+w50NIymsPwgavQw8blEIO47csQcQbloiAQSbQSYBLg9QSjtumTwTQbMybjXnTQXzGKYzZ/bDZYzPMruL1wiYPYrqlLU3fWtq9Edeuzmq816bTK1ev/3w6/d9/+tazB+fKK/vutRN0cd9c39G0xtrOvra1r2ruyQtDQWEoyG/z89v87ECwsMVf2BIubPASy4TSNmM2TjW1Qsus8+sTQ3VkKW7Z0z3zwhqS7Fp9ZXl0UZcb2BOr6vxAneoJQk16sEGLdVmJHjfUpqFl4G+T/W2ytwN52gS8BVwNgNYBWgdvgeRukWbxdpbgGuSoQ3CDADcISBNyNiCsTnZX6fGOzJVkJ4r6VMbWqsTPTjbHvZWlQsGkkrtgcy4ZSQY9F/Z3uqWFSsx/23irl081E6HOfHhvpX6m366ng1FUH8ctdp1UJ+cnw/hWr5WKeNgUQAVAK+NJuFQJl2rRSmft3PMxXyEdiQcwD2pz2gw2o9pqUOnUEiGPzqJDXC6Vw6GIRCypjKc3KLQ6GY9PZ3LIeqPMpBMb1XypkMamAw6dKOIy+WwWnUyiUagUEplGo7FYDApt9q4H0GlEHh0k/MhqM7+xWB4sV9rFuZTfkY1gubCzPIfX0p5a2tNMe5tpbzGCJFx6r0UZcRrmMMMcZsgH7EsZf28h2ExgxaA967PmgvDMkg82IEaVmMd6wxL5LZa4DAqTArHIQMKl2rSyAGqd8yHJALoQ8mSCeNrvSnicEZcjgFhmnHyI2Qub/g/dbJfWjGp7p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D:\диск D\01.03.16-домашние документы\Виртуальные лекции 2015\Органическая химия\каучук\жвачка\Смола мастикового дерева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35701"/>
            <a:ext cx="3021000" cy="161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8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15984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Североамериканские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индейцы гигиену рта наводили с помощью смолы хвойных деревьев, выпаренную на костре.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настоящее время в России выпускается жвачка «Смолка».</a:t>
            </a:r>
          </a:p>
        </p:txBody>
      </p:sp>
      <p:sp>
        <p:nvSpPr>
          <p:cNvPr id="4" name="AutoShape 2" descr="data:image/png;base64,iVBORw0KGgoAAAANSUhEUgAAARkAAACWCAIAAABl42v5AAAgAElEQVR4nHzbdVSUef8/fr/fe+9ddZFmhplhuru7maG7Q7CDUlpSaRAQpLu7u0XFRBEFpE3AWHXLTXeN9ffHrH72vs/38zvnea5znfmbx3m+3q/rzbb20fTO8fSeycz+i2eGLp8duZo/ei1Pk5FrucNXc4aunBm8nDl4OXNw6vTkdM7kdPb5G2c0uXAz58LNnAszZ64tFF6/WzS9WDyzUjK7VjZ3v3L+QdXCw9qVjabVjda1zbZ7TzruP+18+Lz70Tc9j1/0ap6aPHjWtbbZtvSwaeF+7dKj+sWHNXcfVM/fq76zVjm7Uj6zVHpzsXRuvfr2SvXsctWtpcpbS5V3VusW7jUuPmhd2ehZ2ehZ3ezVZG2rb22rb22rZ3Wze3Wza3Wza2Wj8+6D1ttrdTcWK6/OlY5dOzt8+UzvZHrr0KmazsjSpuP5NX45FYfyqo/mVBw6Xbw3NX938lmvlDzv9ELfrKK9WUX7zpTuPVPpfbrc5WSB3bF09Z4oqWsIz+oo2S6I6BpBdA7Bme6Fyz3wg9Od0SlhwwP1KXF+E32lT+6d//OHO30tKb9+M50Vv78sOzolyj8+2N/d1jrjZHxibKyEz4GCAEQsSsznQICGUBAAbKSHgAAJCCgeCmHiUGoh10rCc7dS+Xm5JoQEnok94eflKmVROGQMFQMloSF4NBiHApHxMBYNCzHUQoD0yCgIHQOTsyh7HW32O9iIyDgqDkEhYGkkopAj8HbbnZqQ0lhb19vZ1t3RWFddVFtbXJB/Jif7TFF+RVJCTmJ89vEjoe4O7nbmdi52Tl6OLge8vAP37wvYt2evu5OHvYWjudTBTOxuLdvjrD7gbnnIw2K/vdxLxbXjE9UsjIqJl9JxPDyCjgKzCSgBFS9nUeQskoxOULJJdhKWq7nUViUxk/EkXDqLjCaiwBioEQpigIIYUHEwChZKxpiQ0BAiCkxAAglIEA4F0v76Sx3tnUaGuhAwAIM0IeKQFCKGSsKScQgcEgKH6IMBu6AAbRTEgISG0AkwGZeiEFAVAqqUSxLQcXwGTsKlm4q5UgFHzGMJ2Aw2nUInk8h4HAGDxaHQSAQMiYAh4FAkAoZBI4kEHJVCYtCpVAqJRMTjcRgcFk3AY6kUEofNFPC5KrnETCmzMjO1szJ3tLF0tLF0sLawtzK3VZvaqk23tQ6mtA2ltg+ndYykd46mdY2ld49ndI6ldI2ndk+k9ZxL6zuf0X/h9OBU1uDU6dHLWWNXMsevZk1cyz53/cxnV1fm8q/OF1xbyJ9eLLy5XHxrtXh2reT2evnC/Zq7D+oWH9YvP25c2Wha22pZf9J672nb/Wft9562rT9pXdtqWd1sXn7cuPSoYelRw8L9mvl71XPrVbdXK28tl88sld24W3JjoezWUuXscs3tldo7q3Vza/Xz600L95oX1ltWN/o1WdscWNscWNvqW3/Sv/6kXyNq/Unv2lb38uOO+XvNsyv1Nxdrrtwuu3CjcGQqu3s0ubk3trY9oqoltKIpuKjGv7DaL6/icE7pgayivRn5PmlnvVNyPDPO+mQX+eZV+RTU+5yt80kr947L8wzPct0TJXMLY1kdhVoeAtsewZv5UnMb0jOLUu/eudzbUrp0c/D7p9duXKi8c63m8d3emrzwqEC39Nig/a72SKBRZsIpDp0i5rHgJkAiAcNm0ch4DBIKZlIIX2zbBgMYQI30ySgom4A54OZgLeV7WKrCD+2tyE4/edxfzqFxKVgGHkFEgbFIYw4DLxEy2Aw8FKSLAOkhQHpIYz0eEe1rbxWw293N0hSPMkEiIEIBb//eA6fik0qLKxrqGsvLSoqKzuTkpJzJTDx7Jq20sCAvOz8qOP6wb4CN0spKobJWqh0tLD3sHXa7OHk7OnjY2ThZquzNZDZKgZWca63g2asFrtay3XaK3ZYiRxHVio2z4pNthHQlmyQkobkEFB2D4FMICjZVziJJqDgZA28jYriaS91sVQ6WMnM5X8KlsikYKg5GRIEJSBAODsTBgQQkiIqDMUkoOgGBR4BhIAOAgbaO9k7tXTuMDHWxKCiTRuQwKWwGmYSFE9BQDAKIhBoiwfooiAHaxBADNZBxKUo+VcGjCJk4FhHBJiHFHJpaypfzORI+W8Rl8Zg0NpXKIJGoRBIZTyBiMZqQcFgSDkvG48h4HIWAR8NheDSKSiSw6TQBhy3m8yQCvkTAVyukGkj21hYO1hYu9jbebs77dnu62lo7W1tuaxlIbhlI/ienztG0jpHUjtHkzrGU7om03sl0DaeBi5kjlzJHLmX+p6isyensf1jKv7lc+MlS6dx6xfy9yoX7VXcfVC89ql3ZqF/dbFrdbFp/0qJRtLLRpIG0+LB+8WH9wv3a+Xs1c+vVd9aqZlcqbi2XzyxW3LxbroF0e6X2M6S791vu3mtd3ehf3Rhc3Rj829LmwPrW4CdLfetP+te2epYfd/4/LbX0xdV1RFa3hlW1hJbUBRbXBhRUHT1bfuhMyf7Mwj3pebvTz3qnnvHKyPPKKfXMq/I+W+N7pmpPaum+xKK9oacd/RJNvSPILscwTv5ky32M6t7ipt7aKxdH6ktzzvVVrd7pvTxeMHe98scn51vKo4L2WWeeDHa1UBp9vTMiwF8u4hkb7IKCDfT1tAwNdMh4DBxijENCtb76l8HX22k4NBUDl/OYh71d9zjZ+NpbHdvjVZSWmBh+TMamihkkHhVHQkOwMACPRVQp+GIBHQ7Rh0P0sTAAAQkS0gjedhYH3BxslWIsAsxkkF1dnOJiYgvyiivKqgvzi9LTkhISomKiAk/GBWemxeZnpmcnp5wIDN/jsttColCLJSqR2FIhszdXO1mZO5qrbVUyK4XQTMI1FdDlXIqCR1GLGFZyroOK7yLn2PLIFmySrYhhK2YrmCQOHklDw8kIEzYBI6SRRFQ8j4gUUzHWQqarudTT0czZRmllKlAI6XwGgUlCaRoJBwdiYQA8wpiChTKIaDoBhUeAYSAjgL6Ors7XOto7AUZ6GKQJnYJn0UksOolGRJNxCDwajEEAMVAjtIkhFgbAwgyFdJyYiRcxcFwykoGHsYgIMYtqKuYqBFw5nyPisvgsOodGY5LJNBKZQiB+VvRPS2Q8DodCknBYBoXMYzHFfJ5MJJSLRXKxSGPJ3trC0dbKydbK1cFWY8nT0d7d3nZbY29SU19yc3+KRlTbUGr7cErrYFLbUHL7SJKmoHrOpWtEDUxmDF5IH7qYMTx1euRSxujl02NXMsavnr58J+/KXP7V+bzrd/NuLBXMrBbMrhfdvld8a6VodrX49lrJ3L2y+fvldx9WLj6sWXpUu/y4bulR/dKj+sWHdYsP6+4+qL37oPbug7qF+7Xz63Xz63Vza7V3Vmtur1TPLtfMLtfcWW24s9owt9Y4v950917r4v22pQftSw86VzcGVzeGVzeG1zaHNFnfGl7fGvzcUWtbfcuPu+fvtcyuNNxcrL06Wz51o3hsKqdvLK29/1RTV0x9+4m6tsiKhuDy+uOltUFFVf55ZYdzig9kF+7LKtibemZ3Wq5XZqH7mTL3nKrdeXUHCuoC8xuOp5XtTyzyOJFjEZgs8Q7myFyxZ2vTqppKJ0f7a4qyWyozr0xUDnUmX57I/vDT9NRgXsAe86xTId62VmiQsaO5mVou/upf2+AmBhg0zNBAh82iQU2MAQbaBrpff7FtGx5ugoEAREyKtVzoaWfhpJa5Wigj/Q4E+HpYSvkWEp6Cz6Dh4UQUWC5m2duYqhR8KFgPBtEnYCAsMlrOo7tZqz3tLNRiDgEDsbdRx0dH1lZWtbd2lZWUx8fGBQYcOXzAa4+PQ7D/7vRT4WeSY7Li4+ICj3vbOJoJhQoeV8pmyblstUhgLhWoRFwFnyXn0cUsMo+KYRERLCKCS0ELGXg5i2jOppjSsGoG0UbAshJxJTQyHYMgI+FEOJSOQ7JJWCYOwUBDuAS4GZ/mpBbvdrF0c1DZWYjVMpaES+bRsWwKhkVGY2EALAyAR4ApWDiDgKXh0DgYBGpsCNDX0dPV0tPVAhjpoeBgMgFNp+AZVAKLiqeTMGQ8DI8G4xHGeIQxAQkiIIEMHJSJhzLxUBoGTEWDmQS4iElRCtimIr5CwJXxOGI2k8dgsKlUBolCJ5I1cv7J6XNoJCKHQRfxuHKxyFQmVcllKrnMTCmzNlc52lq5ONi6Oti6O9n7eLju9/Ha4+7q4+q8ra7rVH13QkNPYmNvQlNfYnN/UstAclPfqeb+hJbBU61DCZ9EpXSNp/SMpfSOp/ZNpPVPpg6cTxu8kDp0MWV4KnVqNndq9szlO2euzudeX8y9sZx3cyV/ZrXg+sKZ6bs5NxZzZ5bzb60U3F4rubNeOnevbG69Ym69Ym69av5e9T9Ss3CvXhONqPn1urm1+v8Z6u41Lz5oXXrQvvywY+VR58qj7n9YGlnbHPlkSUNrYH1r8JOlttmVppuLtdduV1y6WTJx+ezAREbnYGJrb3xzd2xTV0xta0R1c1hlY0hZ3bHi6oCCiqNnSw/llhzMKtifVbgns9A9q8Q1t8K7oO5gaVNwRVtkbtXR3LpDuQ2+GVUeEaft3I+Kmwcrhib7B3s6qwtyqwsSr0xUdjdH1Zf7Pb/ffX2iKCrQqSA9+tjePSqhSECjinksI70vcRhjPA4JMjZkMak4LBIKNqIQMV9s2wYy1OUzSOZSgZBG8Haw8rI1d7dSHd+/22+32z43By97SxtTMZ9B4NHx9tZKTzdbc5UIDNQGA7UJGAifTTIVsx3M5c4WSpWIzWMRg/z31VSUDvf3DfYM5J45e/jQATdnOxcnM0c7md9+p5yk8KL0uKKU+JyY6EPOzlZikVLAFjPpIiZFyqHLeUwphy5iUkRMEo+KY+BhZBSIiACSUSAa1oRFgIuIKD4GJsKjlXSygkXnU0hsIoFDIbEIeA6FyCERaFgEEWbMQEPkLJK9UuDtbPHZkpRHETDxXBqOQ8X+/1gy0Nc20NcGGOnBTYBYFJSER1FJWA6dyKLiaSQkGQ8jY0zIGBMKFkrDmpCRxiQEgAg3IsKNKCgQm4gQMSkKPstMLFSJBQoBT8plC1gsLp3OptKZZCqFgKcQ8J9FEbEYAgZNwKBpJCKLRuWzWTKRUCWXmZsqLVSmFipTM6XM1tLMxcHWw8XR08XRy9XJ19Ntv4/Xwd1e+708ttW2xdW1x9d3nGzoPNXYldDUfaqp+1Rjd1xjd1xz78mWvlNtA6faBxM6hhI7h5M6hhI7hxM7hxO7xxJ7xpN6JxL7ziX0nUs4N505eeP0+ZsZF29lXrqTeWU+++pC9rW7Zy7dTrt8J/3KXMa1+ezrC2duLJ69uZQ3s5w/s1w4s1x4a7nk1nLJ7Erp7dWy26sVd9aqFu7VL9xrXLjXePd+kyaLD1oXH7R+7qLlhx0rj7pXH/esbfSubw6sbgyvPh5ZfTzyydLI+tbof1jaHFh+1PvJUv212xWXZ0rPXckbmszsGUnpGEho7z/V1neysTO6oSOqri2yujmsoiG4pCawqMq/sNKvsDowv/JoboXPmTL33ArvwppDZQ0hFS0nKloiqtpDy9uO5tfvS8rz8IuyHbvac/Xm5Z62jqr8s0Wno+9caxrsjM9Mth3pihnpSMyI299ScSb04AFLmdxUwGfTCCbGWgQcCATSgyMgNCqRyaBgUVA2g2ygvXPX9i+sTCWudhZCBnGfh+MBDydfZ9uQg77RgYdjjx318/VwtVGbyXiWSqGPp4Ovt5NKJQQCdxkY7EDBATwWUcanm8l4NqZicynP1U6VlR433Nd1bnSos7UtJSHR293NylzpYCN3sZMGHHAoPxPXUpTeVpDRmpsZf+iAo1JiIeHJOQwpiyLn0JQ8hpxHl7ApYhaZR8XR8HACEqT5uycgQRQkhImC0qEgJhzKx+OFVKqYyTAVimzMzKwUSnOFQiHgsUh4PAxEgoMENKy5hOVio7C3FFkouXIhVcDEc6hoJgnBJKEwUCMMFIiDg8gYGB2PoWJROJiJCdAQoK9jZKgLMNIDAvQhxgYIqDEWBSXikCwqnkHGUokIMh5GxcFoeDiDiGSTkGSkMRlmRIDok6CGNAyER0HL2HSlgG0hFZtLRCqxUCHgSdgcIYPJpTM5NAadSKQTiVQ8noLDkTAYIhpNQKHwSCSTTObQaCIORykWmysUViqVtVptrVabm8rtrS08XBx3e7j6eLj6eLju9fY44Ot92Hf3AW/PbVXN0VXN0TWtsZ9QxdV3xNV1RNd1RNd3xjR2xzX3xrX0xbf2n2wbOKV5ae2Pbx881TF8snMkvmv0ZNdY7NBU8vClpNErSePXk87dSDk/k3rhVtrF2dTJG6fO30y4MJM8NZt6aTbjyp3Mq3PZ1+bPXJ3LuTafe30+f3qh4OZi0cxS8a3lstmVioV79Z8INS89bFl+1LryuGPlccfyww5NF60+7lrb6L231X9vq//+k6H/sbQx+g9Lo5/mvU+W1js0lq7fqb48Uzp5NX/kQnb/eHr3cHLXUFLXUFJb38nW3njNyFfTEl7ZGFJef7y09nhFY0Rp/bHC2v351b751XsLaw6V1gdXNEZUt0Y2dEfWdQWVtR45W3UoJn33+OXu3v6uif6RxtLSrFPHF260Tg6l5WY4VhX4Tg1lVeVH9jYWH3J3E9Dobja2XAbJQPf/wBG6IJAeGgNHo2AkIhYE0EMjIBg4BA4GSLh0O3OFhE3Z7Wyz393R28HqiJfLyZCAhLAg/z2e3g5WzjYqVzszX2+n3Z4OFhZSONzIwGAHFKxHI6OYVAyXhlMKmBYy7omQQ03Vhdcvjk+ODtZVVMRFnfB2d7FUSZ1s5D5uquBDjg35J8caC8bqCydrSwtjI93M5TYKkSmfqYGkFrLVYo5KxJZxaUIGkUFEEpAgzfkEAzXCw0AUKJgMgTAQCDGVaioQ2pia+bh7HvcLCDh05NCefS52dmIem4SC42EgFhEl51HNFRxTCU3MJXJoKBoeSkKDCEggAQnEQIH/ZQkLhZgADYEGukCAPsjYEAjQNzbSBQP1kTAQHgOn4JFkHIKEg5JwUM26gkPFCug4FgFOR4HIMCMqAsgmIiQsoimfrRZyrRUyS5nETCo2FQnkPL6EzeEz2TwGi0kmM0gkGoGgsURAoXAIBBYO/y9LlqamGk7mpnIHG0svN+e9uz337fbc6+2xb7fnAV/vA96eez3ctpU3RFU0nqhsitKIqmmNrm2LqW6JqmmNrm2Pqu+MaeiKbuqJ1Yhq7I5p7I5p6olp6YtrHYhtG4xpH4ptH47qmYjvPRfXfz5u4GLs8OWTI1dOjl1LGL9+avxa3Pi1mInr8ZM3Tl2YSb54K2XqVvql2YxLs6cvzZ6+cufM1bmc6/P5N+4WziwVzyyVaixpIK087ljd6Fzb6F7f7PmsaH2z795W//0nAw+eDj98OvYfljZG1zZG/9PS8Nrm0N+Wlls0lq7cqjh/rWj0Yu7guay+sYze0fTe0fTOweSOgaS2voTm7vj69uialsiqpvCKprDSxvCSxuNFDYcLG/YX1x8sbfArrw+pbIwoqTnW0BnR3BvS3B/aNZJU3ZZ4e3mqvaO5Mr+87ExuYsSh+emWqbGMyiLf7CTbO1dKLg6VFWfGHfXyNJdILWVyEZcOBe8wMPy/MBjAwFDHCKCHwSKgJkA8Bs5n0ZQSAZOEUUv55lKer6td6JF9/ns8D3k4nQwJCD7g4+tsu9vR2tfd3sPR0sXRwt3F2tHRnE7HgkA6YKA2FgVCwYyQUEM2BWMqZhbnJI72Ny/MXL44MVJRVHQyKurwPl87K4WDlfiAt8XxA7b1Z2OmOoovNZdOt1Q3nk7wtJDbKAWaHYOpgG4h5VjKeZZynpxHFzKIdAICjzBGgvURID0EyAANNsKDjKlQmIhCsZErveydj/geiI2Izs3MyTl9JunkKf/Dh6zUSioBg4UZ07AwEZMgZOO5dCSNACagDFEmunDQLihACwrQwkCBaBMAFgomoeA0HIaKRX+2BDI2hIABxkADgIE2wEAbCjbCIE0wcBAGDsIijfFoMBUHY5HRAiZRwiaJmQQeEcFAg1lYEyEdZyqgm4v55mK+jVJurZBZyKVqiUjBF0g5XDGLK2JyWBQKk0zWVBMJg8EjkVg4HAOD0YlENpUqZLPlQqFaJrNQKi1NTS1NTS1UCkdbKx9PtwN7dh/cs3u/j9d+H6+De3bvcXf1dnbcVlZ/orwh8hOnExpFVc0nqlsja9pO1LZH1XdGaTg19cRq3jWcmntjW/pjWgei2wajOkdjOkejusejes/F9F+IGZyKG7oUN3w5fvhy7MiVuNGr8ePXEyemkyZvply4mXpxJv3CzbSLM6cvzWZduZ17ba5geqHo5mLJzcXShXuNd++3LD5oXX7Uvvq4a22jW1NBn4e6e1uD958MaSA9ejaugfT/sqQ5O42ubQ4tP+qfX++aXW67ebdxeq7myq2KC9eLx6bODk1m94+f1qR7OLVrKKVjIKm191RjZ2xdW1RNS2RVS0Rh7bGi+sCihqMlTUfKm/wqmo9VNodWNoc3dEW1D8Q1dAVXNvs3d8fXNCVPz4wXF+V52TtHBwVFB+1ZnOm+NJZTXXwoxI9/YThrc2Us5LBTTNBB/z3eJKSJXMAQsDBaO7fxeDQDQx0kCioQcgR8FotOImARLCqRhIILmGSVhOftZHsqMiTmeMA+N6eQw3t321u6mCt2O1of9HZxsze3MpM4O5j7eDlKRUwkzAgE2AU3MQAYaBnqfoVHmUh5lNbaossT3evz09MXxisL81LiooP9DjjbqOzMBId2Wwf4WldmnbjYUX6xueRqW3VLbqqHucRGxlXwqBI2RcFnmckElkqxlalExmUI6CQ6Do6FAeDG+hCALhiobwI0QBsDaAiEKU/g7eDif/BoVFhM9un82pqWutrWgvzSExExTnb2TDIZCwVT0DAeFcMkwqhYYzxcHwnSMjHcYaz7b6DOF0Dtf2MghhiIIQ4KIKOgdBySioHjoMZQI32goQ7I2NAEAjQG6hvqaRnqaUGMDdAIEBxsiDAxQJsY4hHGVAyUQ8aIWWQ5j6rm06R0DBcP4xERCjbZXMy1kokspWI7pdJGqbBUyMwkUqVAKOPyJGyOmMVmU6ksCuW/LKGhUBqBwKJQBCyWTCBQSaXmCoWFUmmhVFqqFE521nu83A/v8z28z/eAr/cBX++De3Z7Ozt6ONhtK60LL6uPKG+IrGyK1ECqaTtR3Rr5yVJkXceJhq7ohq6oxu6Y2vbImrYTNW0nqlvDq1rCKptDKluOVzQH1naE1HUG13cHN/aGNveHtg6Gtw+Htw+HtwxHdE7E9F081XcxvutcdMd4RM+5E/3n4wYvnhy5nDx5PfPybN6NhbI7qzWLD5pXHmumuB7NFHf/ycDDZ0OPno8+/mbs6bcXP+fJq6knr6a2Xl7cejm1+XJq48Wlx99MPXx24f6TifXNMQ2te1vj956M3dsaX9scWXo4MLfWPbPYNj3feH2+5srt8gs3isavnB2ZOjN8MVuTrpFkzWlQM8c29cQ2dsc0dEXXtoXXtoXWtIfWtIdWtYd/SmhZS2DbYEzHYHzXUEpLR9r5883nz/VGBPkf9vbsrCk7tt/t1lTHcFdO+imvoMPi8CDTuekGX1duuL9jhL+HjZLLISH4VDQZY7L939v0dLX09XaRiFgCBiniscV8DgoGwSFhGDiEiEH4ujmHB/od8vYM9z8aGxp0ZLebr6Ols4XSQS2zUgjNpTxnG7MDvh425go8BmpspG2otxNoqAMC6KDgYDOloLWmeGH6/LP7C9fODRScTogI2H/U13Wfu52DmXivi0XgXqeyrJMTHdUXeuov97X01RT5edhZS9gWEoGt2lTMF8iEUkuVhVwolvP4AhqFioGjwUYmQAMTCBCBQmKxaC6ZKKKQLWXSfd4+4SFRSUk5RSXNrR3nOrovFJe1pqbmHdjrxyDRTAz1iTAwm4igYcB0LISBM2HgTGgYMAkBIJoY4EC6QgqaS4CzsSYcHJRPRPAIcCYaTIQDIMZ6RgBdY6A+HA5EQAEggA5QXwsM2AUD6iDB+ngYkIqBcMkoMZOg4FHVfJqbmcBVzXeUcy2EDFM2TcVl2cpkzuaW1jJTtVAqYfN4VBqbSuUxaWIeWy7isygUDo3GolCoeDwOgcDAYHgkkoLDMclkHoMh5nKlfL7maSqRWCiVthZqZzvrPe6uR/b4+O/fe2SPz34vD183F183F1db620ltWGldeEaS5/rqKoloro1sqYtQmOpvjNKY+kTpMiqlgiNpYqm4IrmY9Vtx6vbjtd2HK/vCmnsDW3uD28ZCGseCm8aiGwdjemaPNk1ebJ9LKptNKJzIqr3QtzwpaSxq+nnp7OvzBbOLFbNrzctP+xYfdzzP7XzbOTxN2MbL8a3Xp7fenn++fdXNHn23eVn3115+u1lTbZeXdl8eXnjxaVHzy8+eHru3tb4+ubY2sbova1xTdY2RpcfDs2t9szcbZ+eb/7fLHWPpmg4tQ8mtPafbO6Na+qJbeyOrm8Lq2sPqWuPqG2PqO6IrO6IqOoMq+o6XtVxrGUoqn3gZM9wZv9A4dUrvR2N1Ye8PQ96uuanxkf6+y5cGx7qyB/qPJN+yjs7xWfmcvXZjINBB9Unw73hBv8SUBAsLJQAB4MAekaGujraOxVyMYNCZNHIFAKWTibgkDCkCUjC51iplQe8PX1cnYMOHTgZHhrhf/Cwp6OjmVwlYAlpBCGDaK2S7vV0drG3pOCRQEMd3V3bdbR36OtpmUAACimvKCtptKN+5vzQaEd9WXZycmRQyEHvfS7WLubSfS7WAb6uuUnRvQ3lE91N53qaW8vzYo7u9rSQOquVHvYOVmprc5W1naWDmVylEorkHJaQTGDiUBQ8mkLGU5kMNpejFPLNJSJnK9uDew4FH4uOjc8+Wzt/bTMAACAASURBVNTa3HWxe2i6tmk0O6dqr68fGUMG6WijjQ3JMAAHD+OTkBI6Ts4iypgEERXDI0BZGJCIguTgIGw0gI8Hy2hIBQMtIkHpaCACCjAGGQCBOhCIgQlIH2CgBdDfAQbsghvrIkB6WIg+CQFk42AiKlbBJpnxKS4qnqspx1HOtRIwTNk0NYdjI5G7qK2sJCqVQCZl8fg0OodG47PoYh5LLuLxmUwBi8VjMOhEIgGFwsLhGkssCoXPZEp4PI0lCY+nOTg5WJi52dns9XD7L0teTg6OluZ/Wyqrj6hojNBUU3VLVFVLRFVLRHVruIZTfeffk56mrzSWKptDK5qCK5qCy5uCypsCKpoDK1sCqtuCajuP1XcHN/YG1/cF1/WENg5Gto5Gt45GNw+FNw+Ft49F9pyPHbuaem46c2om9/pcye2V2sUHrZpxbuPF+OaLya2X55+8uvDsu6lvfrj84sdrL3689vL1tCYvfrz+4ocb33w/rcmz768//e7a1qsrnzidv/9k4t7W+P0nE5qsb44tPxyaX+u9tdR+Y6Hpf7PUO57WM5baPZryn5ximjojG7vCG7uiGrqi6rqj67qjansia3tD63pCO8biOocSugYz+gcKL17oOHs6eb+H26nw4Ly0hOLspEfLV0d6Sm9fb0+K80pP2j02kDs5UhQe5FCWF4M1+drWVCBhkpHGBnAToAkEqK+3y9xMSSXicCg4FASgELAkLAoOBpoppAI2w93edo+7a+DB/SfDQ48d2OPrbGslE4joRDYJK2ZRnazVR/d57/V2ZZCxQEOdXTv/rbXjC32dnTCosULKS4g4XpqV3FKe31iSW5GTlp8afzLE76i3815n68A97iEHd2fEhrWU5493NY13NdUXZqVH+O21UzqrJF4OdvaW1uZKCytTKzOJ3FomsxILLARsNZ9uKmSZSoVKpVytVjta23o6OO/z2n/k4PEA/5jI6Oy84s6Ovuv9I7M9/VeLS1t8fQ4RUDiIni4ebEiE6POICCkDbylmOapEzmYSOwXfXEBVsgkiCpKNBTNQQAEJbsanWIkZKjaOS4QSsDATKBAI1AEAtAEGWnraXxnqfgUBamsueaBBujgTAxoSxCMiZUyCmkd2UnKcFSwHGcdayFRx6GoOx0osdlSqLcRyU75YyuIJGUwegyHkMKUCjkLMl/L5MoFAzOWyqVQSBoNDIAgoFBmLZVOpAhbrn5YUIpGZXO5kZeHhYLfP0/3oXl+NpX2e7j6uzi42Vtamim3FNaGfqilcU01VzScqm8Mrm8OrWsI0nOo6Tmja6VMjRVQ2h1c0hZQ3Hi9vPF7WGFhSf7Sk/mhZ49GKZv+qtoCajqDazsCa7qCqruN1fWGNgxENA+H1fcEN/SFtoxE952Mnb5y+eCvn6u2imcWqhXvNq4+7HjwdfPR89Pn3lzR+Xv107dufb3z/68wPv9368ffb3/966/tfb33/y+3vfp797ufZb3+69e1Pt7/96daL1ze/+fHG8x+m/yHq/MNnkw+entPk3tb4yqPhhfW+2eWOm3f/117qP5fRN5HeO572T06t/fFtvTGtfVGtfXEtfXFN/fFN/XGNAzGNg5H1vWE9kwm9YyltvSkdnWf6eitjw48dP3IoaP/etNiIupKcrfWZm5e65m50JcR4VRSFVZdGXhwvjwpxrSw8pRKR1SKGmYiHABgC9HXQKBgcBmazaCgYBAwwMDbUAxroEjFIBMSYx6RJ+JzdLk4BB/aFB/qfjAzz3+O9x8VO00tyHtNKIfZ1dwz2OxBweC+HTgQB9HS0vtL++kswUJ9ExNiYK6KD/dJjQs8mx+anxhdlJBSfTsyMj4gOPBjpt+9UqH9CWEBadEh13umR9vqh1tqavIzi5IhAD1sXtdTN2tLezFItM7WUq61kps5qlYta7qqSOKlEDmYSewulraWZjZW1t9vug75H/Q+H+x2NOuIfHxmbV1w5ODi+MDQ+Nz45V1Pd6eN1gITBYSEgOgpMhQPYOKiMSbBXCrzt1Hudrbzt1E4qgZWYoeklFgYkpWNsZWwnlcBCSBPQMDQyBo4AGxnt0tffqbvry107/2Wg86WJsQ4KYoAE66OMdTBgPTIMwMbBxDSskk2wlzEdZYzPllQcpoVQaCdTqgUiJU8kY/PFLLaQwxTz2DIhVykRmEokphKJTCDgMRgUHA6PRGoscel0IZst5fM1lsRcrlwoVEmlGkuaXvLbt+eQj/ced1cvJwc7M5VaItpWVB2m4VRWH1HReKKyKbKyKbKiKayiKayyObyqJeLzpFfXcaKiJaK8Oby8ObysKay0Kbik8VhJ47HihoCCusOF9UeKGg6XNB0ta/GraAuo6gyo7gqs7DxW0xNS1xda2xtS0x3U0B/SMR7dP5UwNZt7ZS7/5t3yubX65Ycd958MbLwYf/Lqwrc/3/jul5vf/3rrx99nX7+58/Of87+8Xfj17dJPbxZ+erPw05vFn94svv797uvf777+fenH3xa+/eXOq59vv/xp9psfZ559f/3Jt1c1U9/DZ5MPn00+fH7u/tPx1Y3hu/f7bq90ziy2/G+Whi5kDZ7P7D+X8ZlTx1Bi++CpzoH4jsHYjsFT7YOnWocSWodOtQzHt4xE1/eGdZ871TuW0tGfNjhU3NZaGOx3ICzA75CnZ3lu1mhXy+/fbfz0cuXO9d68zGN3pjtGeguuXWg4fsQhIyHI21EtZhKsZBI2kWCouwuDhlPIeBQSikcj9LW/BgMMdu34EgYCYBFQLALqZGt1yMc71P/oqRMRGQnx8aHHIvwPH/R2c7ZS26mUnva2gQf3xYYFhx8P4LNoUGNDoL42wEAbj4FLRVxPF7voYL+T4QEnwwPiQv1OhgekxoamxYUlRwcnRwenx4enxYWdigg8kxzTXFnQXFlQmZPaeDb1pP+e/c423g52zla21mpLB3Mbd2t7T0tLLwuVp5nMTS1xUkvszGXWFqZWFtY+3kePHDwRFJBw1D/xaGB6XGJ1bdOlc5fuX7h8/8r19bq6Lh+PPQw8gYoyYWEgZKg+FQEUUTG2ct5ue7P9rjY+DubOZhJrKUdIQfOICAEZZcql2Cn4jiqRuZAhpOPoFCwcATY01NLR+WrXzn99vf3/GOh8CQXpam7EYsB6OBMDKsKYjYMJKWgZA2sjptlLaPZStrWQqeJQTdkMMz7PWiIx5QkUPL6cy5NyuBI+RybkKcR8U6lQJZWaSiRyofCflig4HJ/JFHO5MoFAJhCIOBwRhyPl85VisaOluZudja+by8HdXod8vPd6uHk5ObjaWlsqZAoBb1thVWhRdcjnU5Nm0itvCC9vDNVw+jzp1bZHahSVNYWVNoaWNB4vbggqbggqbggorD9S1HC0uPFIabNfeat/ZXugxlJV1/GanpDa3pCanuCa7qDGgdDuybjhK2lX5wum7/493a1v9mm2C9/8cPWH32Z/+G329e/zP71Z+OXPxV/fLv32bvX392u/vVv97d26Jr++Xfv1z/Vf/1z/5c/VH35b/P63+e9+nXv18+0Xr289/+Hvqe/hs8lHz88/+mbywbOJtc2RxQf9d1a7bi21/m+WNO9DF7IGJk/3TaT3jKV2jSR3Dif2jiT2jJ7qGU3uHk3uHEvpHEvuGE/smIhvHjzROR7fPZI0MJ5zc6azqfFswEHfQz7e8WGhl0aGFq5PfXz/8+/fP5gaa8xND36xOf3Ld3cXZwd83RRBB52PH/J2tVIpeRwSAg4DA+EwMJmEQyJMBBymrtYOE2MjQ91d+rt2EjFIDNzEx8N1v5dHiN+R1PjYwuzMtLiYhBOhwYcP+ro4+Tg7hh49nJ2SWFmYFxMRIuQwkCbGMJARDAJg0ogWarmvp/OxQ77++zwOejn6uFj7ulgf9HYKOuAV6rc33H9feMD+yMADR3xdA/d7JkUHZyacOJscW5GZkB55LOTA3gOeXm4OLg7Wjk7WTh62zp5Wtu4WaleVxEEhtJYLrUwlVmamlha2vj7HjxxJDAw6fTTwdGBIbmpma1PnjYmLD67e2Lx6bb2kqN7F3plNJLCwUAbcCA/cSTLR4xLgFiKmu5XCx8Hc08bUwVRoKWaJqBgJHWfKpViKWTYyrqWYJWcROWQUmYCEmAD09Xdqa3+p/fUXWjv+r6HuVzCwHgpigIEaEeEAKhrMxsF4RKSQghZTUZYCsq2IZidh2YhYai5Ns36wEArkbLacy5NzeXIeXy7iK8QCU6lQJRPLhUK5UCjh8Tg0GhmLxSORRDSaisdrBjy5UKixJGSzNWOerdrUycrCy8lhj7urppGcrS3tzFTmMomMx9lWUBlSWBVaXBP+eaFX0RhRVh9W3hD+uZo0C4mathP/A6khRGOpqD6wqN6/qOFocaNfabNfeWtAZXtgdeexmu6g2h5NKYXV9YXW9ATXdgc3D0b2X0yauJE1fbdkZrlyfr1p5VHng6fDT15d+OaHq69+uvHjb3M//jb3+ve7P/+x9Ovbld/erf7+/t6bD/f//Pjwjw9/5837B2/eP3rz/tHv7x7+9MfK6zfLP/y2+JmTZuR79Pz8Z0vrW8NLD/vm1jpvLf2vM97opZzRSznDF7M/t1PPWGr3aPLAeEr/RFL/RFrfRFrPufSec2ndkynd5xP6LiQNXkodnMwYu1i4uDRcWHAq4KCvj6tz4onIc/29V8+N/PbdkyuTXX3tJWkJ/j++XPj45+bd2RG//Q7WKnbAfk8HcyUdizbW1YaBgSBjQzgMDIeBpUKeoe4uMMAAaKAL0NPGIWEUPMbGXOVmZxPqfzQ5NrowOzMx+kRidGRU8LGAA/uCjx7OTEpoqiof6GhNjI6UclkYOAQNAyNNAGwawVwpdneycbRSmsv5YhaZR8cLGUQpj2Ym4VoqhVYKoYVC4GAuVwiZch7d2UZ10NslLiwwIzYi+2RsSkxsSGDo3j1HPNz2OTt4O9o4O1vYOajMbKQSMxHPTCw0N5VbW1vbOnju3R99xP90wLEzRwKzQyKLM8/2NnfcGBhdGptY6O2Zio9JVcsUXBJBQEax0QCKyS6SiR4Xb6LmkZ1UAncrhYu51FbO01SQkk+zkvNslAIzMUvMJLCJCBoejkKBgcb6urrbdXW36+76UvvrL4z0tsPAekiwPg4OpGNNeBS0mIYT03ACMopPhJnziDZC6mdLShbVlEs343OkLIaMw1bwuEohXykRmkpFKplYJRML2WwRhyNgsZhksmYnTsJgaASCpogUIpHGkoDF0tSUpUJmZ6Zys7PxcnLQNJKt2tRCLjWTiqVc9t+WiqrDSmojNJbKGyLL6sM+c/ovS6WNoRpLxQ3HiuoDi+oDC+v8Spr8S5sDylr8K9oCqzqCarqO1/Ycq+s9XtcXVt8fXt8fVtsbUtcT0jocNXgp5fyt3JtLFbOrtQvrLWsbvY+ejT/99tLL19Pf/nTrh1/nf/xt8fXvSz//sfLLH2u/vb33+7v7b94/evtx8+3Hzbd/Pfnzw5Ymf7zf/OP95s9/rv0Pp18WXv18+8Xrmy9e33z0/PzjF+cfvzj/8Pn4+tbw0sOeubX22ZWm6/NV/09LY5dzxy7njkyd+VxNveNpPWMpgxOpA+eSB86l959L753M6J1M7zmf2nMhceJG9oXZs5PX8iYuFd+Z6zsZ7xdw0PeAt2dxdtbF4cFrk6O/vNqsK8se668/kxb25y8PX79cub90qa48U84n7XW3Y5OwHBKBT6ca6GgBjPT09XYZAw3YdIoGkq7WDhQUjDQBsagkJoVoqzaNDjmeEBWZlZyYFBN1OvFUWvzJuPDQUyciCrJON1VVdDbWJcdGyXhsHBKKgUMQECMGGauU8GwtlDw6noAEQQy1wAZfI8H6WBhAcyMbCwOgIAY0PBwFMYABdZgklKVSGHR4b0JkeFF2bklhRWpqbmhEyhH/WK/dAU6Oe2zMHKzkFiqRVM7jy8UiMzMLO0c3J4+D+46c8juWExB89mjQmfCoipyCgYbWax09Nxsax4oLGg/t8RPQGTwyXsHCSyhQAQFEh+vzCFAVl+Sg5LmYS53UYhsZVy1iCOk4MzHL0VxqrxYr+TQWEUVBm5DQUKgJ0MBQW0fnKz29Hfo623V3fQnQ36GxhEcYs4kIMZOgYJNlTKKQguYR4Go20VpAsRUzbUQMNY+qZJGVHIqKx5AwqVI2U8HjmIoEGkhquUQtl3DpdB6DwaXTNXs8HALx2ZJMIPinJc0v5jKJjUrpbG3pbm/rbm/raGluqZCpxEIzqVjG42zLLw/JL/+bU3FNeEltmObs9LelxgjNCUqzcihpCClu/DtFDceKGoOKGoOKGgMKG44WNfoVNx8tafEra/Ov6Ais7Ayo7AxoGYluGIio6jpe2Xmsvje0ayJ+7Hrm1J38meXqufWmtY3ezZcTL19f//G3uZ//WPr17drv7+7//u7+m/cP/vjw8M+/Nv78a0ND6P3HZ+8+Pn338fm7j8/f/vVMkz8/PH3z1+Pf3t//5e366zfL3/9699XPtzW9tPXq0ta3U1vfTm28nHzwbGx1o//u/a659dZrc5WXZ8su3CiauJqn6SKNIs2Yp4nm99FLOWOXcy5ez7swnXthumDyev749fzx63lj07mj05lj1zMnZ3ImruRO32m4uzh09IjzHg+nQz7e3Y0NF4cHr54buXNtsqOhdKCzsiA75unDmR9frDx9eKul9qxSSLOQcek4pILHEbEYOBTc0EAHDDKCQUFkPIZKxAH0dYz0tOFgIB4Fp5PwMiHv4G6v04mnctNTE6NPJMfHJ8fHpyUknYqOjg4LO5OR2tlYP9zdmZEQL+Ox8XATGg4NBehiYcamYq5SxEFCDYEGO430tgP0dxjofAkG7ELBjOAQfRTMCIMAat4NdL7c+eU2KhHhd3BvVlpmVWVjTUNPWW1vWd1wRkFbSHTO0aBED/cjluZO5kpLOxtHWztnpbmt2s7d1TfIPzjzeHh+aERhaERhdFxVRlZ7QWFvUVFXalKR/+FwB0sHC6nEUsw145NUbLQpC2UjplmJGbYytqu52NtO7WGttFbw5VyKgkuXcqgiJknz31lkDAyPAGPgIF2dnfoGuwwNtfT1d+rrbDfQ3QEBaiOhhjg4kIqDCek4OZciZ5F4RCQJaog20hIR4RZcsoupwN1MbK/gmvFpchZRziIpuHQphy5mUYVMGp9FF3KYEh5PJhAI2WwunU4jEIho9OfDEo1AELBYfCaTS6dzaDQOjaYhx2cy5XyuqUhgLpNYKmRWSrm5TKK54ydiMUQsxidLlWGfLEV8shRR3hD+mVNVS0TFf1oqbjxe3HSsuOlYcVNgcZN/SXNAaat/WVtARUdgZWdQdXdQdXdQ42BkbW+oxlJDX1j3uZMTN7IvzxfPrtQv3G+9tzX45NWFV69nXv9+95c/V3/9c/33dw/fvNt4827jj/ebf37Y0ph59/H5+48v3398+e7ji3d/vXz318u3H168/fDi7V/fvPnr8e8fHvzydv31m5VPlmae/3Dtk6ULGy8nHjwbWd3svfug478sjV3O1Vgav3L286lp9FLO+JWzE1fzzl3Ln7yef+lGwdTNvKmbRRduFE7eLJq8WXhuJn9i5syluYIbK+XX7pRfm62budV1+JCjl7NtRFDArUtTNy+eH+luGeluqi7O6murrChM2Vif/vPnjXuLV8ryUuR8irudWsKmWMokLBIBj0bs0toOBhmRSTg2nULGY4z0tA11d+3a/m9jA10aEWdvZR4e6J+dklSQdTo3LT0zJS0tISkrNT07LSMjKaUwJ6e1prajoS4/M8NcJsbBIGQMDG6sj0eAxRwal0aAALV1tf6lt+sLQ92vjPS2wyH6RKwJDgVCQg3hEH0YWA8O0Tc2/Hrnl9sQJgYONpYpqZmFpY0d/Vcmpu+NXd+o7Z7OKOxOzqo/cDTW3tFXKbc2VVop1XZKS2dnH7+A8NT45Irk9PrUtPr4k+XRMcUxMYWR4dnHAxOd7HyUYjMelSVi0MwEDAshxZyHM+fhrEVUKzHDXsF1t5R626ndLOUWUo6YSeBSsGwSWqMIBwchIEZwoKEJ0EBP92t9g12aPZ6e9lf6OtvBgF0IEwMqDsYgInkUtICGFVIwXAKCjgJRYEYSMtKSR3FW8t3UIjs5R80jy9l4GZOg4FGlHKqYRRayKHwW7bMlMZer+bhERKNxCAQOgSCi0Zo9HodG09yKYJLJTDKZRaGwKBQhky7hsBQCnloiMpOKNRf8lEK+mM0Us5n/sFQV/slShObs9Pn49Pdyr+XEZ0slTaElTcGlLcGlLcFlrcfLWoPK245VdARVdR2v7j5e2xtS1xdc3x9S2xta3R1c2Xmsuju4efBE/8Xk87fyri2Wza03LT3qevh07Nl3l7/7+c5Pb5Z//XP9t7cP3rzbePNu64/3T/788PTtX8/e/vXNu48v3n188f7jK03e/fXtu7++ffvh1dsPr95+ePHmw+bvHx79+u7BZ0svXt96/sO1zZdTW99Obb46/5+Wmq/NVV65XX7xZvF/WRq6kKU5NY1fOTt5veDizeJLt0ovz5ZevVV8Zbbwymzp5dnSS3fKL90pm5ormZovuDxfeGu96vZK/Y25xukb7aEhPoGH9nQ3N967O3fr6oWOxsqW2uKKotP9ndW15ZnTl/rf//784er02cw4GzOhtUrIpeFEbCoJiyRiUTu2fwEBA/g8Fp/NwKMRQANdIz1toL6OoY4WBY/Z4+WekXAyPzOjMDuzPC8/Lys3PSktM/V0blZ2wZncuoqKzubm1obaojNZtmolHgrBw0BIYwMcFMAiokhIsJHuzh1fbtv51TY97a8ABloYJJhOwZIJSCjYwNhIG2CgBTcxgoINdn61TfvrL0hEfFDwidNna4cuLs49+u3Ooz8uzH3bMbZY3jh5Iu7sgUPhjo4+9vaejq6+nvsDguMyckqaC0vay8p7ioo7MtIqT0RkHj0U5eq430xmj4eTEAAYyhjEwqNNuRQLIcWCT7Dg4y0FZFsJ3Ukl8LSWe9mqnNRiBY/KISHxMCDWxAgFMYIaG4KN9AAG2oY6Wvo6O/V0vzYw1P68E9fT/srY8GsYWI9FRjNJKDYRwSLAOXg4l4DgEuB8IkJOw1lyaY5yrrOSbytjqnlEGQsjYWDkXLKUQxazyAImWWNJzOVK+UIpny9gsRgkEgGFwsBgaChU87mWQSIxSCQ6kUgjEDS3yMlYLBmLZRBwLBKBT6dKOCw5n6sQ8JRCvlLIl3BYEg7rPy1VR3yyFPnPVcTfy73myKKGYA2k0uawspbQ8rbQivawyo7Q6q7Q6q7Q2t7Qur6whoHwxsGIpqHw5uGImp6Q6u7gmp6Q+v7wjrG4kasZl+aKbq7ULD3qWNvq2/jm3Isfr//428Ivf6z99vbB728f//H+yR/vn/354fnbv77RVND7j6/ef/zuw8fv33/87v3H795//OHdX9+/++v7dx9+fPvh1R9/PdVY+umP9R9+W/r25/kXr2998+P1zZdTm6/Ob746//jF+P1ngysbXQv3W++s/X1euniz+Ny1fM10N37lrKaXRqbOaCBNzZRcvVNxfb7qxt3qG3PlNxbKbixU3bhbPb1Ue2O5dnql+sZaxc3Vipm1yltLtZdvVnd15/rsttjr6Xzt/MTK3M1rF0aaqgurS7PLC9P6Oiqaa8/2tpe///351oPZpLhjbg5KEYfAIiPpBAQJCycT0Fpff2UCAfK4TDqZgIabwCHGQANdCZ+DhkHoJHzgkYNlebmlZ3PyMzNK8/PPZuVmpmZlJJ8+nZJRmJPf1dI23NvfUleXFBNlpZThoRA02AgO0EGB9ElwEB4GBOpr7fhy2/Z/b9Pd9aWxkTYeA2VQcSQ8AmKsZ6i3U19nO9zECI0Aae34v//ats1AX9fazjU2Ma9/cv7a0rfXln+cvf/HhdlvyhsnY+Pzjx87efjg8aNHjgcFR584mZZVVFPXNthQ39vU0FtR1pKWdDbYP8rLZa+pyIyJZ2BASKg+AGFoyMTAZAy8goU1ZaHVHKw5j2groTurhR5WMhdzqaWYxaOgKSgQ1HAXxFDb2EDHSH+XgY6W3q6dulo7dmlt19PX0ljS09uho/VvHa1/G+lthwC16QQEg4hkExFcMkpARgspGBEVI6ZilAyCOZtiI2LYS9nWEroZnyRnYyUMlJxLlHCIIiZBwCTzmFQBmyHm8qV8oWbM01hCmZggIRCUiQkaCtXI0RDS7CQwMBjKxAQLhRAQMAoGxSTieTSKiMWQctkyHkfKZWssheWXhxVWRvxtqSbyk6V/cjpR0RihsVTYFFLUHFrSGl7WHl7RGVHZFVnVE1E3cKJu4ET9YGTjcFTzWHTLeEzrRHTbuZiGgYiGgYimoRNtY7EDU2mTM2evL1bOrtevP+l9+Hz06beXvv3p1k9vljWQ3rzb+vPD8z/ff/P2w4t3f73U4Pnw8fsPH3/8nPd/vX7/1+t3H3589+H1u7++/+Ovp28+bP7T0sufZr/58frGi4ubr85vvJz8T0uN1+errt6p0Fgav3JWY2niap7meX66UANpeqF6Zqnu1nLd7aWa2eWq2yv1d9Yab99rnnvQMveoeX6jYWmrefZe9a2l2pvzTeUVcS7OsoCDvhtry9NTY+dHO2vLcwpzEvKzT7bU5XW3llaXpX38+P03W3PJ8UH2liIrFZdDQ/GZWAIGQsKjjAx1TSBAMgmHhIJhYCAOBQcDDCxVCgaZoJQIE2KjWmqqqooK8jMzygoKck7n5mYX5GUXZKVlF+Tkd7S0ttY3picm7vN0Vwi4RDgUAwGgjfVRQD0CFEjHwWEQQy2tL7Zv36aj8xUQqIPBmJBIKCQSZGysq6e3Q1d3OwwGQKHAWlpf/Otf24wMdUVCuX9gdF3r+Mil1YnrG1fmXg5dWM0pbA8LTTnmHxV09HhoUFj0ibik5IzcgsqqlbXLXAAAIABJREFU+ta2ls7W+uainKITIRF73LxtFOYCCoNggqBAEWgjI6SBLgkCYKLBHBxESIYpWFgzLsFGTHNQ8pxUAksxS0zDkpHGaJAuSHeHsd7XRrpahrq7DHS09XS19XS1dXR26RtoGxrpaCxpf/2F5lutseHXODiQjDHhUdAyDtmUS1WwyWIaVkhGKeh4FYNoziVbC+nWErqlmGzKw8nZWBkXJ+HgRUwCn0HQWBJx/j/KzjI4yqTv1wNJxt3d3d1dk4k7QQNEJjOZCO4ui0MILsE1uCzuvri7s8DuArvoLjbnw7C8e5596px6q666q7uTj3PVv/t3991ttBvNDpPJpNEoxWIhm82h0VgUCptK5dLpyXBcyucnP8TgMRhMMplGINDxWCYRz6GQhEy6nM/VSsVGpdyiUdl0muR66V8uLez9z5leMtmbu7TX7GW9pi+ua1pa37y8cdaqXnPX9p6/rs/CDf1aNvVdtn3A8h8HrtgxYOXOgav3DFq7b0jr/sGt+wev3jlwza5BrXuGbDo4cteJSYfOzzh1reXc7RV3nm578MvuZ6+Ovnx79s2f179XpORC6NPXX7+L9DXx+9fE718Sr74k/kjy+es3Pn198dfXpx++PHj36d7rv26+en8l6dKz30/ef7b//vM995/vufts+60nW5JHPpy5tuT4hQVHzs49cGrmnmNNyYqUtGj/yRkHTs08dHr2d5FOX11y5tqSC9eXXLi5+OKtFZfurLr8oPXqo3VXn7Ree7r69i/rLj1Ydun2ymt3N0+YGO/YITR13MgPr37bsGrhxjXzF82d2Dx5yPRJg1vmjFuzvGlQ34pE4sXnD483t84vynF2bhem4NLUUiadjBBwGRQynkzCcTmM5KYHAYdJJxOUEqFaJi7Jz5k2cdy65UsXzmxunjh+3owZE8dOap42e+GcRXOa582YOnP29FlD+w8syMoKOpxWrUrB48i4DLWAJefQlDyGWSUWcGloNBgCafPdJZGIRaPhKBQMgYDA4+FMJpHFIiGRQBwOptUoMkJZ5Z1rxo6bvXzNvvXbz6zaeHzW/M0jR83u23N4z9peDZWxuu7VjZFY/959Ro4YO2nSlPmzmmdNmjCsT6/ykqJ0h82mkKtYLD4eLyITmCg4BZrGRIH5xG9RuEcn9OtFGRZ52K4JmhVWBV/OIrKJCBoWRkRB8CgIAY0gYJA4LBqPw+DxeDwei8Ojki6h0eDku1oMIpWIhTBJKDGHkkz/Mp3GkFXrUItMErZdxnNIeS4lP2AQZ9iUWS5VyCbzmUROg9CmE1o0QpNabFDLTVpV0iWLTqdXKuVCIZ/JZFOpLAqFQ6PxGIzvm4lkAkGyZNEIBBIGQ0IhSCgEBYNiEHBcKlnCYalEguSsz6RS/H9c+mdp+u7SjBU9Zq/uPa+1z8IN/RZtGrB4S/+VOwev2jVk9e7Ba/cObd0/dP3B4RsODdt4ePjmQ6O2HB697ejYXacmHjzXfPzK3DM3l1y4u+r+Lzsevzjw6+uTf3y49O7jzT8/P/jry+O/vvz86evzT19//Zx4+Tnx8kvi1dfE718TrxOJN18Tr78m3nxJvP6SeP0l8fbz1zefv775/PX3v74++/Prw+8u/fbmwr9duvl483916Xs52n102tFz846em3fs/PwTFxeevNRy6vKin64sPn118eVbyy/fWXb13pprD1qvP9l469nm279uvvNiw93fNtz9bcP1B62Xb22ojmTk5drmNU++efHckoXTVy6bMX/O+KYpQ5qnDZvVPHzRgvHFBa4nD88lEi9OHd9a0TWnc4cwOA1AJYGxyBQGlUAiYrEYBJfDYNHIaDiESsTRSHgqAauSijq1K54yfuzyBfPmNzc1Txw/c+rUyeOmTJk4Y8HcxUtaVsyYOnNwv0Hti0q0crnTYLTrNTqJyCQXB6x6t0FlkfMdeoWQR0eiIEBQGwQSTKbghCKOSMyl0ggUKp5CxVNpBCaLQqHiUWioSMxtV1oYr66pra6rq+0/eOjkSVOXjp+4ePiwpmGDJgzpNbh/vLGhvGtVSUmXooLuZe2qu3aNVXXvFatoqOrYtSgr3aazSHk6PkvFoIgIGC4aToOmUMBtmIg0Dg4qJCM0AopbK/LrRSGTNGSS2pU8OYvIwkJIiFQiAoiDA7EIEA4Jw6MROCwaj8cTCAQiEY/DowhEdNIlOKQtFARAwdri0SAaHi5iky0qYcihz/FYwg6DRy+zynlmEcssYFrETI+Gn2FT5nq12V51hlPu0PNser5FIzSqRP90Sa9UqqVSCY/HYzDYVCqbSk0umZIhhFwoVIhEEh6PS6dT8Xg8EomHQ5MQkXAqFs2hkEQshozH0ckkOpnk/+XS922v3146LeszfXFD05LGGct7zV7de/66vi0b+y/e0n/J1n6rdw9es3fwur1DNuwftvHA0M2Hhm85MmzrkZE7jv2w68SEPacmHTg77fjF2aevLbhwa8Xlu2se/brr5xcHX7w+9ebD5Q+fbn78cv/jl4cfPz/+lHj2MZGc3b34knjxJfEykXj1NfHqa+Lll8TLr4mXnxMvviRefUq8/Jx4+Snxy4fEg/eJu2++3Pz947UXHy7+8u7Mszcnf/7j2J3nu+/+suvO8523n22//mTjpftrz95a/tP1JUcvLjh0ft6+n2buPN604+jU7Uem7Dg6dcexaccvtxy73HL8csvxK4tOXFl04urik1cXn7y66PK95Vfur7jyaNX1J+tuPt9857ct915uu/9q68UHK+78svnagw0Xrq4vKbGWFvm2tC67fOb4+lVzW1c2z2oaOmpEfPwPPadO7tuyYEx6ULN9a8ub3+9saJ0Tj5a1L01nU5EkNBCLTCPhUVgMHAEHi4RcMZ8DA6X+rRNRq5C2K8wbPqj/nGlT5jZNnT5u7OQxo6aPnzRu5NhZ02Ysb1naNHFyXWUk0+vTSEQei8lrNpqUEqdBXZwVyAu5nTqFQ6/gc+gIOCgtFYCAg6gUvFjCk8oEdAaJSiMwGWQWk8JiUkhEDA4Nsxg1fRrj44YOGda7f/eyrkU57aor6vv1Hjaw99AhfYf0ron3qKioKi0qTfdluq0hp8XrsPjs+kyPIdujC5plZilDxyXreRQ9h6qiEwRYGBsBZCGBXDxMQEIKKWgln2xV8z0Gic8kc+vFejGdQ0LgYW0x4DZYWAoakoKCAjFwMBYJw2JQeByGiCeQiHg8AU0gYvAEFAoJgYBTIEBAcprHICJFbLJZKQjYtNluc9ih9xkVLo3YxGfoOVQjn+pU8LLsqoKAId+vz3KrXTqeXZd0SWBSS01apV2vtRl1ya8tRBwOl05nUShsOo3PZAq5HCGXIxHw5WKRQiKWCPgcBp2Mx+FQSAwcgoaBUVAQGgbGo+BUApZHo4hYDLVYqBYLAU0Lek9f2Ke5pe/MxX1nL+0/Z9mAOcsGzFnWf/bSfrOW9p65pNeMxT2bF/WY3tI4vaVx+qJeM1f0n986eOH6wYvW91+6uf+qHwet3zd044Ghmw4N2XJo6NbDQ7YdGbr96LAfjw3fcXzEvlPjk1vvjl+ceebqggs3F1++s+rq3bUPn+34+bcDr/44+e7DxY+fbnz6fPPTx1t/fbz1/uO9t18efvjy6EPiyafE00+Jp18Tzz4nnr3/fP994v7HxMOPicefEw//TNz/8PXO2683XicuvUqcffHl9C8fTz79cOzxu4MP3+x/8Hrfvd933Xm54+av264+3XTh4dozd1eevLn0xI0l+y/O231u7o5TM7ccb9p8ZOqmo1O3HJ225XjTnrNzd52ds/OnWdtONm891rTxyJQNByetPzhu/7lphy81H7sx58z9RZeerLz+y/pbLzbdefnj/Zc7rz3a8vPLo2cvbM7JMqV79acO7tq8qmXt0qnrVkycP3PQiCFdhw/rNqO5z9Jlo3Nzda2tTQ8fnN6zc1XfXpUdi7NBAAARCuVRyEQMgssia1VSt8Ms4LO5HAYGjWwDAKAQSBaN6jAbxo4Y2jR+7PhhQ0YP6DO4vrZHRdcxfXtNGDxg9vixo/v2Gt6nh4BKtKpk2V5nYTjgNKg9Vr1VpyjNC5eXFXosRiaFmAoAwMEgODiNiEWxWTSrxaCQi6kUPAoOopNwUgGHRcaySdhsr3NoY92MkcPH9u4Zadcu3Wrx6vX5gUC30uLqTh2iXTpUdy7t3r6wMMtr1oi4TAKfQ9ap+BYtN92lDNlkdhXLLmdZxXQjl2TmU5RUjIyCEpMQAhKcS4bzaEgBCyfgEPRqgVrOEfHIdDICg2gLAwGgQAAMCCBiEFgEBIuA0El4CZ8jE/JYFAoaDkMgEHAkAoaAwuFQGBwEgwLhkFQEuC0BCaQTEDIO2a4VZ7mMhSFbccheFLR5VAKPgu9TCTNMijynvsBryHVp060Kt17o1IsdOpFNJ7ZqRWaNyKIWmdRihZgvFfKEXBaPRecyaWwWjceiczkMLofBYdMZTAqVRiSRcXgCGoNFoDFwBByMgAChwBRIWls4OA2LhFHwGCaFKBfx5SI+YNr8XkmdZizqM2tJv9lL+89e2j/p0uxlff7DpaaWnkmXFm0avGTjwBXbBrXuGbL50PBtR4ZvOzJ0+7GhO04M331ixJ6TI/eeGrX31OjDZycePTf15KWZZ6/Pu3Rn8fUHq24/Wnf3yaZffj/w4s3RN+9/+vPjxY+fr/z16fJff115++elr4lHnxKPPiYe/ZV48CFx713i1tvEzTeJa6+/Xn2buPo+cf1D4vr7xLW3iUt/fD3/6supO39sv/n75uu/bbj0fO25RytO3lt8/NbCIzfnn7jdcuz2wqM35h+4OnvfxRm7zjftOD1l++nJm05OWn980trD41YeGLNi36jl+0at3D862V62d+SyPSMW7Rza8uPg+dsGztvSf+7mXst39V+5p2/rwSFbTo3Zc2Hy0ZtzTt9feu7hmuvPt117+OOTFycOHV2VHTblhuy3zp9a3TJj25qZh3a3rF3xw6zm3nNm9l68eOj8BYMLiwyTJjUmEs/XrZkTrWqvkwpEDLqMxRPTmUwSRipk6DVyo06ZdIlAIIDBYBQCicOiJTxefbR65sTxE0YMHlBbE+tYXFmU3di5dEi8asaowSN61o7qXefRK60KUay8fYbb4jSo7QZV0GMrys3IyQhY9GoKGgMCABAgEAYGY9HIIh5br1MJBRwRn0UhYhgELIdCZOHRGiG3qrRo6pAB04cNGt+7oaFTaYHL4laJPVpZrttSkuUrzfaX5gSKsn3pfotWyeOwcEI+2aAT2g28LL8m0610aTkuFdsmoRl5BBOfqKAgZRSEmITgk+E8CoLHQPHZeAGPqFEKxGImg4EjEGA4NAiDTMMgQWgEkEkhUPBoCh7NZVCUQr5SyOfRKHg0Co5EQJEoGAIOhcOgUDAUBoSD0+CQthQsnEVGy7gUq1qY4dDkByzFIWtxyOrXiv1qUUAjTrqU7zZm27VBsyLdrs5waEIOTcih8dmUTqPEqhUY1Xy5iCcRcAUcJpdJYzIoTAaFxaRy2HQWm8ZgUqh0EomCxxMxGBwSiYYhUFAEHAyFpIFBKSDg3y4RsEwq6ZtLU+f1TOrU3NJ75uK+s5b0m7Wk35xl/ecs6z97WZ9kaWpe1KN5UcP0lsamlsbZy/u2rBu0bPPglVuHtO4auuXgyJ0nxu4+NXb3qdH7fhqz//TYg2fHHTo3/vD5CYfPTTp2ftrJS82nr8+9cKfl2sMVd56tf/jr5scvtv/27sDL94f/+OvE289n3n+58O7z+befzr35fO5N4uLviQu/Jy69Spx/+fXciy+nX3w5/eLrqV8+Hf/l09HnH4/8/OHAg9e7b73YcuXpuvOPV245NWbDyRHrjgxZvr/f4h095m6Nz95Q07y+ev6W+Nyt8Xmba2dtiiZHZrRWNbVWNm+ITl0fmby6YtzKruOXl/+wonziym4TVnef1lo9ubVqyprKCau7T1jRdezyLj8s7Tx2SadRC0vHLiyZuLRTU2tly/aG1sODd56bfPDK7LP3Vl+6t+n2w3179izKTjeU5np/e3hj+ewpW1tnnT+5bu2KHxbOG7Ri6aiVK8Y2Te/ZtZtvwoT6ROKX5mnDaiMdmQSkmEmXs7k6iZhHJ+pUQo/T4rKbbFajVCKgUqloNJqIJ+CwaCoen50emDB86LC+PXpUdK3r0q6uU0lj59IBNd0mDOhZ16VdRXFO0KLT8JnRLmUuoyroMFu08nSfw+c0SwUcIgaBhUAhgDZIMJiIRov5HLlYIJMKWUwqi04iYBF4OAQDAeLAqToxP9axbNLAvjNGDJnUr+fASLeuOel+nVzLo1ukPL9VY1EJbVqJ06Qw6cRCLolCgnFYOJ2K57VJCsKm/IAhYBb7dHynnGnkkoxckoKGklOREjJSQEHwqWgBCyfkEkUCslzC5rKIRBwUhwaRCXAGFUOnYKkktJDD4DIoHDpZyGEoxAK5iM+hU4hYDByJgCDg312CQNPg4DQYuA2LjOUzCAo+zaTie0yyDJcuP2ApSXeEDLKgXhrUS8NmZa5Dl+vUhy0qn0Ga7THk+c0F6fbCDEdO0BJ0ahwGsVHNlwo4Yh6bx6Kz6RQmlcSkkhh0MotJpTPIVBqRTMET/hYJhgBD4SA4DPTdJQQEiEcjaCQ8m05RiAUKseCbS9MX9vnu0uyl/eYuH/BPl2Ys7tm8qCHJ3FV9l24YvGrb0NZdQzftH7HzxNgD5yYePD/h4PkJRy5MPHpx0rFLk09cbjpxuenklRmnr846c2PO+dsLrzxYevPnVXd+XX//5aaHv297/MfOJ693PX2779m7A8/fH3z+4dDzD4ee/nno2q8br/yy4dKzdRd+Xnv28YqfHiw9ea/lxN2FB67O2Hd5+q4Lk7acGrPm4OBFPzbOWh9pWt110Kxw/5nBPtN9Paa46ibYomNN1aP0lSO0NWOM/5XYeHtknLVqtKnbSH234bpuI/WVo4xVY809pvkapnkbp3rrp3rqJrlqJzlrJzhqJziiY2yxsfa68a7e04IjFhY2r69curfPxqOj9p6ddfTC4qM/LT90eFk4oCkvCb96eLO1ZeaBHUsf3zm4dUPTujUTtm5pXrN6/Jix1dFY1ogRkdevb+7esXLrxmUdi7PNKqlbr5dz2UIWRaPgB7yOjKAnLzdTKhEQiUQCgYBBoUlEPJdOd1qMg3o0NFR3q+3coX+0e/9I1yGxir5VXQZGu3fKCVllfJtSbFWIOuSF80Lu3KDHqlPolGIBm4pHwVIBABwUhgaBURAICYMR8dhSIY/HZdJpJAwSgkaA6XgMk4ijomAqPrtLXvawuuicMSMmD+w9vC5S37m00GszS7haAcOuEvEoaBGToBDSZXwqjQRHw9uQCBCJgJLuUbXPdZRl2bNcqgyL1KvmmvkUI5+sZmIVDLSEhhbRUEI6VsTCS3gkiYAi5FGpJCQKnoJFAZk0rIhPE/EZXBZZwmcL2HQekypg08U8toDNYJAJeDQChoBDkiL97RIMlAoDp3DoRDGHohKy9DKuVS30mGRZbn1B0JphVqYb5elGediiynHochy6kEXp0YlDNlWO11gUdpbl+kpyPNkBs8cit6hFMj5TyGHymDQWjcygEBkUIpNKYjIoVAqBTMETSVgcHoVCw2AIMAQGhEDTYFBg0iUwKAUJBRGxKAaFyGXSlBKhUiIENC3o2dzS+/sEb86y/nOXD5i7fMDcFf3mLO87e1mfWUt7zljc2LyooXlR3ZzlPVta+67ZOnTDrhGb9w7/8fDoA6cnHrs49fjlKSeuTD1xuenU1eafrs04fX32mRtzztyYc+XB4qsPl1x/vOz60xU3n6+69WvrnRfr777ccOPXddeer730dNW5Ryt+urfk+J2Wo7cWHLo1Z+OpkeuOD15xoM+CH+PN6ysmLO8wqqVg2Lyc/s2BftP9faZ5GyfaoqP13QbL2/fmF/dgFvSkFvQk5/cg5TYQcurxWXFsZi0msxYTjqHDMXSynRXHZtfhsutw2Q347AZiuA6fHsMEo+hQFB2KYTLr8Jn1hLyelJwe5Nwe5Jwe5JxGUnYjKbuBmF1PLujFLujJLerNbz9QWj3G2GdGaOzi0qbV3ZdtH7B2x8g1G8ZcvrQ1w6eoLMu8d/7k4W2t545s/O3JyV3bZu/YOmvvnoUrlo8dNrxbfY/ioSOqnzw+d+Pq4cMHNhXn+A1yQWG6n4ZFCFkkMZ/mdpjzczLalRYK+GwEAkEgENoAABg0UsLjWfSa2m7lkS7tK0oK451La9rl96vsXFGYVduhKFJWYBJzLHJhns/RrTS/unOpy6hxmjQCNhUJScGjYDBgWzIKTUahCSgUFY9n0chcJo1GJVIpBCQMyKAS3GZDdsBr1yjMCkn7zPQBkYqmoQPH9IwPjHTr0bV9eW6636A0iNkGMZtPxUjYJLWEpRIzmVQUBtGWhAOLucQsn75Loa9LgbcwaMxz60ImqV3KtIrpBh5FyyEpWEQpAy9i4EQsvJhLFPPJLDqOiIOiEalEHJTPIStlXLmEK+TRBWw6l0Fh00gsKpFFJdFJeCIGiYZD4PBvIkFgUAgEBIakJl1i0wgiHlUlZmukbK2EbVTy3EZ52KEPWzTpJlXIqMy0anOdxmyXMWRRe/Uyh1oUMKtyA7Z2Of6y3EB+yBFwaB16mVzAEnGZfBaNQyezqEQmjciik5gMMpWCp5BxRAIai0Og0FA4AgSBpoIhKVBIKgScAga1hYBT0AgwmYBOHtmnkgpVUiHgb4UGzFsxaP7KQQtXD1m4esi8lf3/6dLMJT1mLG5sXlS3eG2flZsHbNg1Ysu+UdsPjdp1bMzBMxNOXG5KntL6/Uj+szfnn7u14NytBbefrbrxbOW1n5dffrz0woNFZx7MP31/3ql7c4/cmrXvyrQtp39YeWjg/B8bmjZGJq3tPn5V594zvD2m2+OTzFVj1Z2HSEr7cQp60nMbSOEYNiuOz64j5NQTs+tw4Rg6FEEEqiGBGog/Cvo33khaEl8N0FcD/J/xapCzKs1ekWLr3tZekeKsSvPUgH0xqKsamMQdAf0DsLsa6a5CearRoRg+pwetbKCocoS2box95MySiXO6z17Y49HDw1l+Vffi9JM7Nt27cOLp7VO//3L+wJ7FB/cuOXN64+7dLZu2ztm8be6Va/sTid9evrhx8dyBkMcgF9ByAk6lgMml4YRcSsDrqOjasWt5R4VcjEQiUSgUKA0Ig4LpRCKHTgnarRUdSiLtS7sWZHbODtZ1KCpL90TLCgbEKnLdFptSnOWylOWkF4Z9VAzcZdZqFSI4qA0GDkbDQFQMlkUksalUAYtFwCBJODQOi8TjUAhomkTI6ViUX1fVvTgc9Jp0JSF/XZf2w+tjA2q69ezWoa5TSXl+ONtpsimFOiFTK2aZlQKXUeEwyuUCGo0EZ9HQKgkj22/oWhzoXhIsy7KXhqw5To1XzXcqOXYZxyRhavg0BZskZuKFTJyQiROyCBQCnIiDkvAwFh0nFTFVcp5MzBFwaSwqkUkh0IhYCh6d3D+FgUOQUBAMBvkmEgycdAkMSoGC2tKIWD6LohJz1RKOgs9Q8Gl6GdeuFQfNKr9RETQoMmzaHLcpx20K23V+k9Ii53n0siyvuTjTU5rtK0h3hlx6t0mpFnHlfI6Ew+QxqVwGhcug8JhUHpvGoBKoFDyZhCXgURg0DIEEw+BAKCwNCkkFg9qCgG0g4BQMEkIhYrgsqljAVstEapkIMG/FoPkrBy9cPbRlzdDFrcOXrBuxdMPweSv7z1vZf+6KPnOW9/7bpfoZS+Krtgxcv2PQtv0jdxwavfPwqD3HRx86O/H45SmnrjV9d+mnm3NO35x/5tbCs7dbzt1pOX173vHrzfsuTvrxpzEbjg5efaDf8v195myLNq3vPnpZu35zwrVTXN3GmjqN0HYYLs9qIGbVYzLrsOE4KqMWnR5DhKLwUAwWjELTa+HhOmRWAzqrAR2uQ6bXwgMxsD8O8sdBvlqgN5bmiaa6a1JckbauSFtPNPU77pqUJM5IW2ck1V7V1lbZxloBsFW2cUZSPTGQLw5x1aS5o0B3FOiJgTwxkLcW7ItDfHGYsxrirIa5InBPFOmPoTPihOw4uSDO7NpHUzfIM2Ne/OnTowVhQ4ds948rWj78fC/x9UXi48O7Nw/+/PDkuzc3Hz06+frt7XcfHvz16Uki8eL9u0dv/3g4sHeNlEdhERFMApJHx4v5NLtFX1yQ7fe5pBIBFotFIBB0Kg2JgOEQCBgwhYnHVnYs7R+LVBTnlOemx9rldy/IbCwv613VpVthlt+kcWpkNrVUyqGCAQC9QhT02FhUPAmLxKNgJCSKS6EqxWKjWo1BQBEQIBSSBgGnQkFtFVJBl9Ki2oquxeFghtPaLiPYvSi3d/cuA6PdB0a715eXleeHC/2OgFltV4lMCr5TLws69H6HTq/g8Rk4IYugl3NyvPpuxYHq0nCXXG+nbHeR3xQyyv06iU8rdaiERglbxaWImQQ+DculoDlUNAEJpBDgXCZBJmKq5TyllCPi0jl0Io2Mo5KwFCKGiEMm9xBhEFA0CgaDQaBwCBQKhkBAYDAw6RIY1BaHhrHoBLmIo5Cwk8dfijkUlZDhNcg9epnPIA9ZNTkec57PmuUyhqwal1bit6pz/NbiTE9Jljc/5MhwGbwWtU7K04h5Cj5LwqWL2FQBmyri0sU8BodOZNLwdAqWQkQRcXAMBoJEAhGItGRRAgHbQCGpWBSURsbxOXSpiKuRizVyMWDh6qEta4YlLVq2YdTyTSNXbB41b2X/eSv7/tulddsHb94zbMeh0buOjN51dOTu46MPnh13/PKUk1ennbjW9NO1GaduzPzpxryfbs0/c2vhmTst+85O2nF67Kajw1bu7b1gS6xpTfm4pWWjFhU2TPFEJ1jLR6qKBwqzezNCPSjBRnJR3GFTAAAgAElEQVSwkZTRiMloRIfrUaF6ZHocEYjDgzGYvxaS1YjJ7InO7oHNaESmxxGeGrCrItXaDRCoh/jrwN5aoDua6qhuY6sEWLoDzN0A7miqqybFVZPijLR1VLexVwFslQBzJcBaDbBUAUwVAFMFwFwJsEXauGpBnjqQtbqtLdLGFkmx17R1RNOcsVRXLchVC/LVI/0NqCSBOqQ/hgxEkKEKdGZ3Ssda5exF9Y8fHyjJsxal29fPn514/SLx9VXi489vXt5MfHmWSPz2+Ofzr/64/fDxuUTiZSLxKpF49fnjr9s3r0j3GkVMglLESN7UwGaQeWwaGJSCRsEwGAwGgxHw+HgchorHo6AgNDA11q3TmH69q9vld8oKVBdl13cu7dW9Y7fCrGiHotKw36NXKnkMGhaGAafwGaTsdK9Zp1BKBGIeCweFcSlUs1brczgwCCg4tU1qCqANAICEAbUqaafigq5lJflBb0HI17Ugtzw/q7FbpxE9a8f2a+wb6dq9KLs07M31WtNtOq2YZVWLfFaNz6rRSTk8OlbAxOtk7GyPrqIoEGmX2a0gUJ7na5duy7Sqg2ZF0Kxy66QWOU/Dp4mZBB4FzSEhWUQEDprCICJlfLpWKdAqBXIxi8ckMyk4KgmbhIRH4VBwNAqGxSBweBQMBoHAwN9cgqSCwCnf1iowIINKkIt4CjGXz6IwKGgOFS9ik516mUMn8ehlSZfy/bYcjzns0Aft2kyPqSDdWZrtK8ny5gXtGS6Dz6I2ygQ6KU8l5Mh5dCmHLuXRZHymVMjgMkgcBp5FxdPIKBIegceAsSgwCgWCQNr80yU6BS/gMmRi3jeXVmwas3Lz2FVbfli9ddya7T+s/XFc647xa7aPWbF5xKLWQfNX9Zm7otf8VX0WtQ5YunHgtn2jtx8YtevI2H0nxh08M+HYxaknr047eaPp+LWpx683nbjWfPRq0/5zU7efHLfxwIjVewa1bK2fua5y3KJ2/adn1P3gjIwyVY4yVozWZ9XTwg2U9AZSoIHoa8B5G3GeBqy3Hu2PI/x18EAc7q+DB+IIfxwR+DaC8NfB/bVwby3UUwNxRcCuapCzGuSJQZI/+v/AHQcnSXadMWASe02qLZpqqwHaY2n2KMgeS3PEwI5aYLJtj4IctcDkiLMW4qyFuOJQVxzqroN54jBvPdRfBw/VIjKiuOwIrXOjZu6yhms3tnbrGLSrhDtXLv/66rfElzdfPjxN/PU88fVFIvHHw0eX3r57kkj88frtz4nEm0TizZNHV5e2TJ8xbbSAhdMreHAwQK8WcVlUUCqgDQCAxSDgcDgejycTSRg0EguH41FwMADQoSB7zoQf+ka6hi3afKepPDe9sii7U06oul1+tFNpWVaQR8YS4GkkJIRFxrJpBDGPoZaJlBKBiMmSsDlCNptJJmMQUCgwBQpJQyGhcEiqSa+q6twhWZdcenXIbCgJeRu6duwX6z6ksaZvtFtVWX5JhifXa832WS0qoV7KsWnEAbvOZVRIOWQmAc6joGwKbo5T070wGG2f3bUwvThkz3EbMl26bLcpw2Vw6mVKPk1Ix/GpGCYOgYek4KApbApGJ+c7TSqnSaWT8/ksCo2IphAxFCKGRMQQCWgiAZOEQMQkyxEIlAYEpqamAVJSASltAW3bAMCgFCQCTCFiOEwKn0PnsSkcOplJwYlZRJNS4LdqQg59psdcFPaU5Qbb5QSyvJZsnzUv6CgKe4ozvbkBu9+kMisFCh5VLWToJTyjgm9UCPUyrlrElgtoKjFbJqKLeFQuE0cno0g4MA4FRMFT4PBUODwViQRiMBAyAcmiE4Q8ukTI0qskOqUYsH7n5A27pmzcPXXT3imb903dsn/alv1TNuyesPbHscs3DV3UOqBlbf/F6wYu2zhk5dahu45O2HNs/N7j4/edGr//p3H7z447cG78gQvjD12auP/ShD3nx20/Nbr14JAlP/aava52+qrK0fOLBs7IbBjv7j5U276PpKgnr7AXr6A3JylSsJEQaMD7GjCeBrSnAe1uQHjrEP46uD+O+Aeo7/hqkd4Ywl0Dc0WgzmqYsxriikH/K+5aWJJk1xmFJLHVgGw1QFsNyB4F2aNgexTkiEEcMXCybY+CHTFwcsRZC3XWQpx1UGcd2F0PcdeDPHUgfx04VAvPiGLyaxmFEcGmfeMOHVs8dkRdVcfC++cvfHrx4ven9xOJNx/ePE0k3iQSbx88uPLhr5efv7758+Ort+9/ff/+l1On9s2a8cOoYb38Tq1CRGPTcRhEKhTUNq0tAAxKaQMAAIFAFAqFQiCRCBgaCsXAIRAAIMvnbBo1vFdl5/YZ3lK/o0PY1zk7WJ4fbuzWoW+0ItKhWMlj0HFwGhbBoeLZNIKQQ1NKBEqJwGU0OfQGvVIpYLGwSBgoBZCaAgCmtcEgIXIJP9PnLgiHMpxWl14dNOnzPPauRTmxziW9I+W9qrtEOxV3zs8oyfIVZ3p9FrVOwlbyaWalwKwSyrgUHhUjYuByHLr26fbKwlBlcXpZpjvPa8rxGnMDlqKwOy9o91nUWjFLzCSImQQRFc/GIagoiIBOMCqEbovGZVbrFYKkSyQ8ioRHEfAoPA6Jx6GwOCQWh8RgEWAw8LtLacA2qWmAtFRAagoAAk5Fo2AUMo7Dpgl5TC6HzqKRaWQcl4bTSthOg9xrUQcd+vyQszTbX5LlC7tNYbcpy2vJCzoK0l3ZPqvfpLIqBBoRUy/lmBR8q1pk04gtapFRwdfLuDopRy1hyQU0PpvApKLIeAgenYZFpqDgKQhEGgoFwmKhVBKawySJ+AyZmKNTinVKMWDH4dk7j87adWz2nhNz956ct+/U3H2n5u48OmPbwSkbdo9bvW3kyq1DV20b1rpz1Prdow+ebj7w05R9JyftOjH+x2Ojtx4duuXIkI1HBm0+Pmj9kYEr9/desLV2yurykQtK+k3L7jExUD3S3GWIuqS3KLuOEYqQ/NW4QATvj+Iy6snpDaRAA95fj/PWfxMp6ZK3DuGtQ/0PcUwSTy3aHcO4omhnDcoRQdqrkbYquCuKdMXg/8Zdi0iS7DqjsCS2CMRWA7JFIPYo2F4DtUfBjijMEYMk2/YaqCMGSY44Y3BnLdQVh7rqwK46oLs+zVOX5qtLC8Sh6TGUswOkMCI4dH7e3EWD9u9b06kk59a5C1dPnX1+786X9y8Tn9//8fLp2zcv//zw+u69m28//P7+r9d//vXm8+e3V6+enjZlZG2kU0330vxMF42EhIEAwBQAKBWQ0hYABqVAoVAAAAAFQ3BYNA6BwKPgOAjIplVMGDygT3V5tKygc6a/2O8oCTjL88N9qsuH9qjtHenm0ivFLDKHjOMzSGwagccky0U8lVToMVt8VpvLYjGoVDwWHYuEpbQFtAEAkifcayRCo1JmVcmsKplTJXepZQGzNsdv65CfXtE+v6J9fnlJdseCjPZ5ofyQ06Tgixh4BY+qk7AVPKqYSVByyOU5/srCjOrizE5Z3lyPMd2qynQa8oL2jgUZZXmhHL/NrpXohGytgKXhMmRMsoCKVwqYNq0sYDf4HQaLVirmMRhkLAGLwGPgWAwcg4ah0DAkCopAQmAIMBiS+l+BwoAYLIJKI3J5TAGfzebQqRQSAY+mElBSHs2oElm0UpdZnem1FWR4C8O+oM0QsOoDVn2G05zjsWU6zT6j2q4SWeR8m1Lg1Ig9epnPqEjeKeg0ysxqgVHJ00iYUj6Zz8QyyXAKDkTAALEoIBoNxGBABAKMTkHz2CSJkKGQcrRKgU4lBBw8vfjQ2UWHzy0+cn7J0QtLj11ccvzS0hOXlxw+t2D38RlbD0zeuPeHjXt/2Lx//NaDE/afbt5zasqOYxM2HRy5dveApT/2WLg5Nm9TZM6GiubW8gkryobNz+81NVA9xtp5kLasr6K0n6SwFy+nnpkeIwVrCIEIPhDDB2sJoXpiqJ4YrMf56rDeOMZTh3LHke448r9a5I1jPLVYTy3WHcO6ohhnDdpejbRVomxVCFcU7Yoi/407hkqS7DprEM4ahDMKs/8vXXLWQpzxNHcc6I6neupTfHVp/jgoFIWHKrBd++nvvNy1cNXoM2f3jB0xpHXpqlePf7t75Wri68enj+6/++P3zx8/vX379tOXz18SX78mEl8TX758/evVy+dLF81qVxIu75hf0akQg0ilk1FIGBCHhqW0BRDwaCAQmJKSAofC6DQKjUCgEXEcEkEt4g5trBsQq4h3LO6Wm17sdxT57B2zg7WdSnpHuvWsKs8PuvUyvohJEXNoHDqRyyApJQKDWm6QK8wqdfLGIblYwGFQiQQMBg1XK8QyMU/GYyuFPKNMZFZITGKBhs+UsigaEdOhk2Z5LaXZ/k6F4aRLnQrDPotaI2LqJGy9lCPjkCUsooZPq8gPR4oyKwsz2oUcIYvSqRW6jfKgU9e5OKtru9wO+emZHrNLK7cpxWYJX8tjmqR8q0rit+iyfPZsv8Nn12vkQj6LgkPDsCgoCglBIMEwOAgMTQNBUkGQVCCoLQicAoakQqBpUBgQjgAjkJAkWBySRidxuAwOh8Vg0IhEPAYNJ6ChfAZBJWZrZTyTWux3GHICztygy2fWug0ql17pNWnSbYYMu9Fv0ri0UpdWkrQoYFaFrJoMuy7Drgs5dE691KoVfdOJS+IzsWwqkkaCkQgQAgFGJMLJZCSLjuNzyFIRUyHlqOU8nUoIOHF5xckrK09dXfXTtZVnbqw+c2P12ZtrLt9ff/bmqiMX5u863rT14MRN+8Zt2jdu8/7xWw6M37Bv7OodQ1s29Z61Jjp5aeexC0tGzC8YMCO9z3RffKK9YrSx42BlcR9RbiM/u4Gd15OT08jIqqel11HS6yjpdaRwAyWzkRqqIwTrCIE43l+L88Wwnlq0O4Zy1yJ8tUhfLfxvkL5apK8W7atF+2JYbxTjqcG4I2hXNcZZhXZUohyVCE8U6YnC/403hkiS7LprYO4amDMKs0dA9gjQHgE5akCOGrCjBuSMQpxRcLLtqAE7o+DkiCsGdX1bjKV5YmneeKo33tYbT/XHQcEYPBwlBbvQLv+8efvBlrETBhw+tG/0sLEfXn28cena47v3Xz5/cfncpWNHTt66ef/wkZMvXr7+mkj8/seb69ev37l9/cbVc5HKjgU5vs7tc5PnLiCgaQhoGg6LhMNAAAAAh8PBoTAmg0YnEukkvIBG4dOIFSWFPSs6RUrzKvLDHcK+diF3WdjXMTvYtSinpmNJeXGuQ6+QcRlSHoPHJPOYZJ1S6raZjAqlRvztdF8BhykRcOUykUopVclFcglfJeIblTKPURuwGv0GrUMtlTDJQgZewiaZlIIsr6VDfnp5SXZ5SXb3srz8kDNk1QYtGodarGCTpQyCXsjoEHKXZ/nKc/zFfqvPIDdJOQYZ16IWdSwMV3QqrOxY3C47FHaYPHqlTS7RC7heg8pn1mY4zfnpnuKsQFbAYTWo5CIODg3DoWEoJASOAEGgaUBwSiqwTUoaIA3YBgRsCwGnwmEgJAqKxsCxWDQOh8FgUHg8lkQhUmhkCo1KIBHRWAwCAcOhIWw6TiKgS4UMlYxrMynTPZawz+Y2qe06uVUlsWtkfpMm3WYIWfUBszpoVgXNiqBZEbIo062qDIcm7NRmuHRuo9SpF9s0AqOSo5HQFQKyhIMXcQhsJpbBwNHpWAYDx2ESBFyKRMiQiVkqGVenEgIu3Nlw8e7GS/c2Xb6/8cqDTVcfbr72aMv1x5vP315z5ML8H49MWbdr9IotQ5ZtGrR048AFa/vMXt2zaWntuAXlw2YU9Z2cXj/OHRtr7T5U23mwol1/cUFvTk4jK9zAyKinp9fTg7WkQJwQrCWF4sRQnJheR0qvI2XUk4NxfDCOD9TifDGsP4b1RTHeGrS3BumrhfviMF8c9h86eWMobxTjqUG7I2hXNcpRiXBUouwVME8U7olC/403BkuS7LprIEnsEaC9JtVek+qIpiVJZhL/0XXGgN8yjG8peZqnNiXpkq8WGIjC8hrZGRWcg1eWXHlycPgP/bZu33Zg77GdW/afPX7utye/PXv0y63r93Zu37996/5bt548f/7Hu3dfbt66f+nSlTNnfkp8/TRuzNDcTG9pYbpeLZKLWUQcMgUAwKDhIGBbMBiMRqNhECiJiCegUAQ0gkXAUTFwp1rRrTArWlZQU5LbNS+jc3awU06oXYa3LCtYVVZY07mdx6yRcRlyASsZ7NpNutxw0KrR6qSy5AdtMhFfLZdo1PLkvWlCHlMtFrjNhqKMQHlxfvei/M75mW6DSi1i8mlYGZfis6g75KdXdyqKlpdWdigozfYXBBx5PpvfpNLw6Qo22SRh59kN7X22jumuQq/Zq5fppWyNmKWXcTsUhau6FEe6tGufmxF2mDxahVMuNYkFQZM2YNaG7Mb8oLskO5gf9nqserVMQMQhcVgEGgVFIMFgaBoQnNIGCGibCkhNA4CAbaGQNAQcjMbA8QQ0iUSgUEgEAg6Px2JwaBQGiUAhv20ygkMIBASHSRDzaSIeVSpkGLUSn10fdJk8Zo1NKzPJhWaFyKNXZtiNWS5LlssUtuvSraqgWeE3ynwGacAkD1qVIZvKa5S6DBKHTmTTCEwqrkHB1stZWjlbJmGIRAw+n8rhkHhsEp9DFvKoIj5NIWHrVELA7We7bj/bdfeXPfd+3X3/tz0PXux+8GL3pXvrfrq2fM/J5tadoxau7TNjSXzqgupJ86pGzeg6rKnzwMklvX7Irh3h7T7I3Km/ql1fSWkfcWEvXnYDPRQn+muJgTgpVE8JNpK9Uaw7hvHFcIE44f8ihg/E8P4ozh/FBWqw/gjGH8H4qhG+GNRbC/bWgr21UG/tdyWSFQbpiSJd1UhnFcJRCbdXwO2VEG8U6o1C/o0vBk2S7HpqwJ4asDsKtNe0TeKIpiRxxlKdsdT/6Dpjqcly5KkBemqA3liaN5bijbXx1X5zyd0VHezOnrK816FLmyY2j+4/eNC1aw9GDp20aknr2mWt928+PrD3xJKFrSePX3706NXT5+/evk/8+uub31+9ffjwYeLrl+1b1udmevOyfA6L2qARC7gMKgmb0haAxSBwOBwEAsGg0AQ8FguHYxFQOhZNQcNYGGRJyN2vurxHl3YVhVkVhVmxjsVVpXndS/IaKzrHu3X0mDVSDl0uYIl5DLmIE/Q4OpcV/30Hnsqs1dpMeqtRp1HLJWK+iM/ic+hyPsdrNXUrLexbGxlcF+sbrSjLSXfoZRwyioGH6WXcwrCnulNRXUWH6vYFRSFXhl2f6TQGLRqzjGcQspwKQa5ZW+IylQWc+W6zVy8zKXgmpcCml5aX5Ue6llV2LC4IedxalU0ucSvlLrXCrZE71FK3TpHhNBdkeHPT3S6zViXlU4gYAh6FwyKQKAgUDkqDprYFtUlJA6SkAoBpbZLZIw6PIpFxNBqFwaCRqSQcAQtDwFOBaYCUtoDUlBQQGAwFUalYHo8iETIEXIqYT9OphC6z2mvT+aw6u05ulAlMcqFHr8x0mgt8zqKAM8dhCFtUQYPMoxY6VHyHiu/SCF06kVsvduvFzn/gMIjtRqleK1SpBFIpWyCg8TlkLouYRC5m6VRCwJMXx35+efTpq2PPXx9/9vbY83dHn787fPbmqsMX5m85NGHxxv7TFtWMmdFx6OTigZMKe43NbRyTXTs8WDXI2bmvobSHLL9ekBPnFPYS5DWyw3GKP0rwRvG+GCFYR05vIHujWE8tLhAnhOpJoXpKqJ4SrCN/dykYxQVqsEmXfNVoXzXKG4P9S6TvLsHdNQhXBP63SzB7JcQThXpiEG8U8h/PpJO+GNQTA3mjIHcU6KkB/m9dctWmuaPfJPTE0jyxNG8szRcD+2KwcC0xVMnoN6395iMLh00aOGvBnN37ju/ZfXL50o3LFreeO3N925YDc+eu2H/w7ONnb3fuPXnlxpP7j189efLij9fvX79+/e7tq5qqTt27Fod8Zo2CK+RSupeXprYBkAlIKKgthYBlUMg0AoGAQpFQCAYBxyLgUEBAfsg5uk99/0jXboVZFcU5fWq69450a6zoPKgxVte9k9uklrBpCiFbLmCpZYKcoK+ma2e/3eoyGew6vdOo99gtHrvFYtBqlTK9Ri7hsyUcpttsqOrUbnifHqP69x7UGK/qUOy1qGlYCAYMEDEJGW5T19KcaHlpRfv8TI/Zqha5DHKfRW3XSqwKgUsjzrVpiz3GEr8112n06OVWtchhVAac5qouZdHuncrLCkNOi1Es0Is4LrUsZNaZZQKDmGuWCTxGdbbXnuWz2w0qmZBNJ+GSOmHQMDgCDIKkpoHapqZ9Sx2TLuEJaAqVwGDQWCwGjUbB4jEgCBDQBgBoCwC0BbRJSwVDQUwmUSygy8QsAZci4lE1Cr7NpHRbND673qFXGOTfXMp2WoqDnvYZ3qRLfp3EqeBZZGyzlGWVc2wK7nejkh9c+c1yn0Xhs6ltJrlRJ1Ur+BIhg88hc5gENh3HpuO+ufTq9bU/3l9//efVPz5cevn+zC/vTzx7e+Tmsy3bj0+du77nuAXl/Sbn9J4Q7vFDqPsga/sGVbtGVbtGVWmDvLhBUtQgLGgU5Dfw8xr4eY3cvEZuTiMrp5GV1YOV2cjMbGSGGxgZDYyMenqS9Dpaeh0tvY4SipNDcXKwlhSIEf1RnDeC8UYwngjKXYNwRmHJIM4TR3qSacQ/orzkyup7nOCogTpqoM5qiD0CcVSBbdVgRxXQVg1010CcUfC3ZxT8/fl9Lvcf/MdMLzkPtEeA34LymuQiCuKOgr1RiDcKDUSQ7i6YojrFiNk1Y2cNal4088DxM9t2H1+2cvu2nUfnLFi1fe/x05funL/xcP/xi7cevTx39ed3XxIfvyae/fbucyLxx/tXfQfGi0qDWWEHl4U26Xmzm0ZkpxuIKACPhmQRUQIaJWh3GGUqChrHpZKZFAKLhnVaVVWdShqryruV5sfK20e7dBjSs37ckAHD+vaor+qa4bYZ5CKf1WBWSa06Rbeyou5lpbkBn0Wl0EnEZqXcIJNYVAqrVqUU8jQSoYzHVon4HouxODtc0bGsR7R6SO+GaJeyogyfSS4UUPEyNtVtUBWGfZ2KsvNCbpdRpZfxDXKBXsZXCpgyPl0rZqabJRkWaWmGPd9v85m1LoPOYzGV5ucP6NWrf8+e0cpudr1GyqHyKGiNgKLgEKxqkUpAl7JJOgnba1YF7DqzSizmUBhENAENRUFT0bA0Ig5JJWHJBDQejYCBgAgIGAGHYtBIPA5DJhGoFAKNTsJgEVgcEo1FQOGgFCCgTSogFQSAwtKEPHpy6aKQsHlsEpdFVMq4drPKalS4zOqA3ZDptub5HIV+V7HPVeSzZ1rVYasi3SwLGMRercCt5jmVHIeC7VJx3VqB3yjJsCmznJpslzbLqcl06VxmtUkrV0p4fBaFTsKQcQgyBkZCQ1lkrFLEAbx5fffNuztvP9x+8+f13/+89OLd6Wfvj159vGnr0cnTlkf6TsquHmzvNtBU3t/QrqeyrKe8XQ9ZaQ9ZSaO0uFGUdKmgUZD3t065DZycRk5OIye7gZndwAzXs8L1rIw6ZpL0OCOp03+45KvBfnMpgnLWIJJBXNKc/zvN+5dLEbgjArdXw+zVMFsV1FYFtVWDbdXg7y+UkkHCdxw1oP/KP/9qjwD/hyj4W74XhTmjMHdNclYJzahFp0fx6VXM6mEZU5cNn7pw0ryVK2///OrRr3/OX7bh9JW7rdv23P/1j4OnL67ctGvy7CUtq3488tOtu49fP335/t2nT7+9fd40Z2xhO6/Xr5KJCX6vbMGcYR1L7Hx6Go8GpmHSFCy632w1SJU0LIGKxxOwCCwWLBXTKzoV96ip6FZWVF/VtVesani/nsP79RzQWDuif6/2+Vl2ndJj1hkVYp1UUBgOdCzM6ZCXY9eotCKBRSm3KOVGmUQvFSt4HBmPLWYzpFyWXi5xmPUZfnfnsuJe8ere0YrO+ZkOrVzGpkpZFJ2Y6zapM7223KDLZVRpZTy1hKMUsURsMpdJEHOJbj0/YBaVhO15QbvPrHeZDEGHu0tZp+GDhg0bNLguErFqVWIWWcjEGRVMrYRqUQk0IqacS9GKWXatxKGTasQcAZ1AREEISDAZA2NTcEIOQ8RlcuhkKgGLQyFxKDQWg8JiUN/OgcChCHg0GgPH4pA4PBKJgUIRqVBEKgoLIRCRajnPrJGY9TK1nMdjk1h0nFhA16qEZr3MZlL6rLqwy5LrtRf4nCU+V7HXnm3XZtlV/6GTS8X1agV+/bcTyHKcmhynJtuhDts1dp3coBTL+EwOFU/BwglIMA4OxMGBHCpeJeYC3r19+O7Dww9/PXj38fbrv669+nD+lw8nr/+8beep5h/md+3e39K+QVVSLyuMCwvjwrKe8m86NUpLeoiLG0UFDcKCBmF+Az//b5eSZDewsxvYWXWcrDpOZh0zSTjOCMdp4TgtHKdk1JLTY6RQlBj8e8nkrUH/711COiLIf7vkqPkn/+OMPfLf+ef/J0ds1UBbNTBZ9xwRuLMG4a757hIkEIEGqtHBSkpejWrU3J7NK6aOnTXp4Lnzd5/+PmjkpMOnL23avXfDzt0Xb99du3V307xlm3Ye27b31J3HL+89/eXFm1dPXtzfcbC1WywvM9fIF8GVKvSE8bHKbj42DYAAAQhIgJhB0kslCq6QhiXgkUg0AoxApJBIsI7F2f3qo9GuHfvEI0P7NI4Z3G9wr/q+dTXjhw+q7FjqMevcJq1VI1eLuAG7qSwvs6Zz+wyb2SAV2jUKp05lUUq1Er6cxxSyKEIWRcSmClkUDp0oE7Izg+54VXn/ukgygdCJuXIOLXmYkUOvyPTaHHqFWsKRCxgSLpVHxzOpGC4dbVezfUZBuyxnQbozYDX6bJbcYCheXTNxzPgJo8f2ri/WUuAAACAASURBVI2b1QohgyjnUzwmmUP/f1g7zyhHyjNtNx4mdVTOUimXqqRSKZVyKeecu1utTmqplaWWunsyYYAh2saA09qwzovt9TosDhgwxixgbDAYjNes1zaYYGOiyUzo1vejZoZZYHcP39k+19GZqtbpf9c8b93v8z4ls6Nys1KsUwCYUmxB5Wa1DJUDCoDFIo9xqBPElEylXKyUi2VCHsBhcpkMDoPOolEZFDKFPEWampiaHJ2c2Ht6bh6DRKNPUahjdMYkj0+XSLhE/bGbUT0ql4pYAi5FJKArZDxMqzAblG6zNoSbEm5b2oPnPY68x552GVMufcKhjdrUhE5evdyjkwWMUMisjNrUcVyTcGgJ34IWtUUDaWGpHGBzaZO0id2kvTsIpHymFpaOvPPWX985/rcTp/76zqmn3zz1x9eO/+6VE79+6pWf/ezRf7z8M0tzPd1sFymto4UOmOuChEuEToRLhE4f3qVzdGrRTrtUJ//fuTT6/+HS2UtCpLMuOevjrtMujRFhhmNlh6X0kVCD5S8LS/uCX/rxP/zowR9/5fvfuvP+Xx698uPX/cON37/zp831wQO//fd7f/Xrhx9/4vEn/vaTex568fWTjz/51F9eevbxP//61ru/0T9Suvq6ntnFlUA7rvr46mWXL6pUo1NjI0atQMCcErIYAjqLSaaTJyYnJ/ZOTO6amtoZ8eIX7esf6rcPrrUu2te/6uLDF+3rH+g1L9xcWynmfTaj26z32YxmFHZgmulEeL1anotHfBbMY9IH7eYQbsENqAYUKwAOJObBEr6IQ6NO7uEySF6HubO61KssFMJep0FtRSGtXChlUxUAy4wq/HbMqoXVIACJOZCYoxCxZSKWHKDbNWKfWVFMeHIRV9BhCbudhVTq4PrmtVdd8/Err97stIxqpYxHR0FeyKHz2xGXHnZoFTatwq6DHAalg5j/iCoQKaCUCmAJH5bwFRKAOBoo5DK5TBqXyWDTaUwq5VyXqJQJBp3EZlGZLAqTOcVik0UiNggCTrPGbdW5LFpMq4BkPJGALhLQpSKWFpFiWoUDU/uthpjTknLbs24857blvJaMBztXp4AR8mOKsEV1ViTCpbBF5Tep7HqVXiUHhRwubZI6vos8ej5lbCd1fJdCxDUg4MiJEy+fOvX3re2XTw1fPD589q2tP7126nfPvfnL+x+/+erPV0tr2HxfVz6IFfvKfFteXEeL6+i7pakPEzoRLqXXpKmehHAp0RMmemdc6gijHeEZl/iRDjfa5UU63HdLU4Pur9O8DYqrPuWqT7kbJE+T7G1RvC2Kr009C3HnTDg+5apPOWunkz3H6gS+OnqGPc76qLM+6qzveQ9nJXkP53pF3LGu7rSu7iT+jqs27q5PuOsT7jrh0m57ecRUGnFXJ/1VnmcR/Pg3Lnxm64lH//rv/3rnbZ+66QsbFxx59D8f//yXbvrp/ff+/sknH/7d73/+4KM/vP1nf33x7888/9wvH/35bf/23QuubA4unLnik3Wda4oKjDQ3POuHYwLJyI7zR/RanohPYVGn6FNk2hR1cnxibHz32Pj5u3ePWHSqSw9tXnZ432a71q+vXHpo86J9/X2deqs8P59Lhl02n80Y9eAuk86khiJue3dpvr0wV0pE4057NuRbyqdzYb9dr9YqJHpYRvwXyyKPCZhkH27qVBarxVw24PJZ9G6jxqiUSdlUCYeqg8S4ATEickQugMQclYyvhcUalUQDAU4M8luUMzFXJuQMOa1Rr3smkzm0sXHsoosuveCC7mrFgIByPg2VccO4NmRXe40I0crtM6mJlrmYxxJxm/12zG/H3FaDzaDWKWUKEVfIpnLoZAZlikEhn2HqLCw6icOk8NgUNpvMZkyx2WQxwFDIeA5M7TSiTiNq1kJqWKSQcuVitlzMRiChFpFatbDHpI3gpqTLlnHZsx5b3mfNeo1ptyHp1BHCBE1wwAhFrAixuks6dUmnLo5rIlYkYEa8Vr1Vj6hkAMCiMEmjjKm9LPIYlzaJyIUmDTyytfXmcPj2cPjGcPj61vCl49t/fXP7ieffePixP//gy9+9oHdxeLGPLe/DSn11piEpnXHpPSu9bE/2YVziR7u8szqddcnfoLhrpP8Ll0Ydtb1n2H0u/6tL54pkr+501UZdtQ9wybQ44qztsi/tCncF3lVxemC7+b7PPXXyT0+98ux9Dz5YXFp49sVn//XH/3r7Xbf99vf/fsddP/vxT+76wW0/efTxx984+caXv/n5K647GMnrL/jocu2Q1z/LM4UnVgam9kEvhk8yuSMWm0SjlQj4LBqJTJokT06S9u7d/ZGdI+edN2LWKo+sdw8POqvzM7OpaLe61K+vVEvTc5n4dCKcDLg9FkPIaQ3gZkwF2rXIfDI2qCy35oszkeByIbPRqNbnZ5M+l9OotevVJjWEyIViLl3KZzpM2rlMvJSO5oLumNsWwk1WFAJ5DAmHqhRzjYhcD0uUUt7pIY8oaNRBBkTitSAuIxzzmIMOzGXR+5y2ZCTYqlYH7Xa3sbo8W8BUICxkwkKay6DwmWGfWeXUQXZU7jYow05jKoCng46k3x734dmIdzoRzkT9PtykhaViLp1FnaJOjlGnJmmkKQaFzKSS2HQKh0HlsqhsBpnHpgE8uoBL47MoAI8OSjhqWOTQIwQ2nRJTy9WwCJLxQAkHkvFQhdCkBl0YGrJhcYcl7bRl3Nb/uS4lHNqUS59y6U/rZNdG3FaXRa+FpRIeg0ub5FAnBEyymEvXwlKrHhkZbp8YDk8Oh+8Mh28Nh6+fHL749vDZv594/G9v/uqBx795/Vd61f34XAdd6GtnOvD8hqa0jpbW0bmBmnCJ0CnbkxE6pXoSgkRXnOiK4x1xvCOOtYUE0RYQbfOjbX68C8Q6vGibG2lxwi1mqMkINuj/Xy5NOWtTp12qjuPV8TMujX2gTsQK8P3Y63vP/tu6upvAXt3tqY16aqOe1XFvbcpbm/LWJjzNUU9zt60y4mzssFfOD/dZ8XW5qcROrds+9b2rXjn50p//8lRhLv/QY7+sdyv/9I0v3vPzu26748cP/OrBb333O7ffdcfLb770jzd/cqYaXl4Lf+mWo45pRrTKS9eFxR5cPWBOzYNmN8PlBy12pVQGkCanJiamKBTa+Pjojl0jO3eOhNy2teryykwuG/J5zYZM0FuIBsMOa8Rpi7nxqMtuUcNOgybpc7mNOlynDtuNzblCr1xaKaR65dKF/dagtlyeTsfcNrdZa1KDWoWIOP+DyAU2nTLqsiY99qTPEXVZnQa1XiFWywQaUKiDxDpIDIk5Yi5VDjB1SolOLVODfI8VNauluB42qUEDApr1qMNizCZjc4VsIZ3IRIJGRI5IODL2BAbycFTsxWAzDKBitl7OdxuUEdwQsOtdRsRn1ca81nzMn414/Q6zAQFBIQfgMGhT4zTSBJ08yaBMsWhkNp3CZVB4TCqHThawqWI+UwqwQSELlvMxtdyOIV6j2oMhTkxl18MWDahTiiAZRyqkK0RMlYyLqSQOgzJo1cVwY9plybgtGbeJEIkoSgEj5DOAXr08YITCFlXMjqZc+owHy3iwtNuQcGFxH+62Gs66xKVNCtlUKZ9pQEDcqBkZbg+Hw63h8ORweGI4fGdr+NrJ4YvHh389NXzm1VOP3XLX9d0jwZmmprJhXN4wLKxrCJ3mBuqZPnJWp9Mu9WT/u0st4IxLgtMuNdmnXarT/g9cqo6fcekDdDrryXs416t3b1Z2eWqj3tX3u7Q3sDZqLo84GzvdzfHEAXHqIGJa4IaqWO9I/cs3f/HAhRuPPPaL2fnkV7722XvuueOfbv7SQw89+NGPX3PzN776n3/+7e33fMef1d307cv+7fEvSj0j9oXRUJUaWKYV+8rZFupPS5wBmckGiyX80dHRvXsmGAwWjUYbm9xNoYwW07HKbD7ucfitRgMkw3Vqp0GjlYstatihR71mAyIWmFSK6VgoHfDEHDY7olhKxzpLxeb89P5m5aJBe19jpbsynwm6vWbd6Re0iLkiDoXPmBQySSaV3G/Wxdy2qMvqs+idBjVuQHADolWICOsEzCkRh6KS8VUKQA4wXSa1BhRoQCEk5ikkAArLNSrIjVtjQV/AjYddNjMC6mQ8EXUPAlBMEM+lA7USloQxAXLIJljk0sM2tRyV8UyI1Imp/HbMZzNYNEo1KCKenZiUSQZlikklEbDoJGJcEZs2KWRT5QAblnBROWBE5G6zNuIyBSzagEnjNaqdmMqmVehhkULEBLgkOUBXSjl6WGTXwwGLNuowJpzmtMuccmJnl3BBE0xEeW6tlJiJGbWpUy591mskSHlMhEsaSELkeEReIuUzjSjkMGlHhu/+bA2HJ7eH72wPX98evvL28Nm3hn987vVffPu2q2ubrtwyVD9gnemoVg6YVg6aZ9dUuRZYWkeXDukXD+rSbVmqLU61xcmWKNYUxprCaFMQbQoiTeC/IjhNi0cQbrLDTXaowQo1WMHm6Xz8dEReI7lWp1yrU87qpLtGOntJ3CE4+zVHZcK2PGpZ2m1e3GVa2HlmSTbhro+dxdUY+8D6Y6nu+sBiha/ucazuclV3uSqjrsq4o0qwx7G6E6+d5+vtwsojrvZocMCyVkjOBj9cR8PTjkuOHfmHG68bDl8frFef/PNvfvbTW+748Xe/862b77j9h9+95Zv3PnjHw/9x14HLV+757Tf+5d6r0NSIpzFpnB1BkyPuOXJyRRqfg/1JxO5CxTKBQCD0uAM6nWH37t2F6UynXcuEfbPRUNbv8Ri0KgEXFQl8Rr1Lh8I8No6qXDpUyecgAK8Q8q/O5ONOu5LHTLntS+nYfCLcKk0f7tYPdWrrq0v1+enydNpr1ikAFiRkwyKOiEUWsylyLh0V83wWfTEZzoY8dq3SiMi9Vr3TiGoVIljCVUp5Ig6FOn4+hzGhhcUc8qiQSZJw6AImmU4aJ4/voZLG2AwyCstNOpXTiNq0Co2Eo+BMwZwJFKDopGydlK3gTPGnzpfQR/UgF1MASgFdCwrUUq5SxFKK2WqZAJHyQQFTxKHxmFSAy5KKeAqZEJIK5SK+hMsCWBQxly5iUUUsMiRkm1Ryr0UTcmAxpynuMKU8lqTb7DejmFKklLAgCRMBubCUJQOoIEDDEHHUgeVDzqzfHsUNMZvWjymI+Jt4WIpYkbTbEMc1cVyTdOoyHqwQsMxFHYtJz1ImmAq63FaDSgZwaZP0yT18BgmW8A0I6DBpPTbsXJeGw+Fw+7ROb7x54i+vvfOHU8Onn3r+Zzd942BzwzNX16xsmhbWdfPruuX9xtI6mm3KMy2wtA/NdcFsF8x0pemOJNmRJNrieFsYbwtjTWG09R6AaAsIN/jhJjfc5IYanFCDFawzg3UmUZpO79vWSGedcVQmCMEIx4jfEhDundXJXh6zlfdal/c4Vyecq2Nn2EtA1KgP5RJePR+vno9XduOVMXxl3F4Zxyt77dWdeG2Hu70DK48427t9a2R7bdLZYDoXxI19pc/fdH2rs/T0M4994+bPPvbI3Xfd9u0v3XT9357503DrrT89+dsf/Pjrt9598/d+duO3f3bDzEBvXdrrau7B5ke81UnPAtmRo2bK2mBG4wlg5ZX5cDhqMeNMOkev13s9jqX5mVZ5vlmabS/M5YM+o0JmVMicWrVFqdBJRU6t2qFBVAKuViKciQRXZ/Ixhw2Ti1xaVdCsnwn71iuLl6x3L923dvUF+4/0Guv1cjbk0YEiWMQBBUwRiyzl0sT0KQWXbtcqM0F30uewaWA9LLHplLgB0UFilYyvkvFlAgaHOsZhTMjFbBZ5jM8gCVl0LoNCmxojXGLRJ2VCjl4ldWAqmxbUiJkK5oSSPaEFqCouWS2kK/kUKWNMzppARQy1iCVjTaFiDixkgnwaBDCUYq5KwlMALDGXLmDThTy2TMyH5CIVKIFlIuIwuVLMhwE2DLD1cqFTB0dwLOmxpj22tMuccVtSTlPAjFoRqRbk62AAQyU6lVApYyuEdC0k8JvRlNea9lpjDr1Xp8ARoV0FEBtKXr08aIKTTl3abch6jYWApRjB5+OupZR3Oe1bygSDDpNFpyICG9rEbh59ChLz9Cq506z7AJfOFKgTw+Eb28OXt4Z/Gw6ffv61X3zze1dU+865jra837hywDTbRbINxXQXLvaRfBc+/eDUh4lmCGLJl+pK4y3JOYhO0xaG67xwnReuc0I1dqjGDq6ygquMQJ3mq1HPliDCIkdlAl8ZJzr33mOUp072NmjeBs1Tp7prFOL7+Mq4fWUUr4zhlTG8svccdturux1no/PVUWt1L4Glsufszf9CbY999Xz76vn26m57ZcxeGbee7l3abV89H6+dZ14ZcTZ2eNvj7uaks0Y2ZCgXXN299bZ/OXJB74v/eO3Lzz3+2ot/OLLR+MNvfrn99qtb77z2pz89dufd3/vubV+4+9F/3rhy2pCecjcnTZURVWHEXR0zT+/Wx0bne3h8xigBGfFEeHa6aNCZ5mcWSsU5kwFda1Xr87Mr+cyRbqtSyNoQGEdVDg3i0qE4qvKbDAEzZlVBOKqai0eq07mk2xG2Yn4D4kDkCdzYni8calUOtSoX9hvHDqxdvN4qzySdmEot5YJ8mpRLAQV0MX1KxqIYIEnEaUl4cbdRY9FADkxNNOCoQUAp5SlEbAmPxmeTeEwyizTBpZL4dCqbRqKTxilTozTyKJM2waZNInIBblDiekgrYUGsSYQ7ZZSylNxJg5RpUwpsSgEG8vQyjlpIV/BIahEL5tNkXIqcR4UAhlLEAgVMMZcOcBhCPksm5MEyEaoQa2GpHpbpYZlJJTdAEkwhtiPyoFmbcltzfkfB70g7TGmHKW7V+w0qm1pmQiRWHegwKq06UAcDKilbo+C79HAEN8Sdxohda1EIDFKmQcq0qwCXRuLSSPyYIuHQFgKW2bB9IeFeyQaq+VAlF1xO++aTPrteReQiTNIofXKPgElWSgUGBHRZ9P/Vpe0zDId///vLhE5vn/jrcPjccPj0sy/8/J++c8liF1vehy1tGmY6qumOan5dNzdQ51pgcR0tbiCz66qZddX0OnR26ynRlp6D+CzvcSlUYwdXGYEaw1ejvr8oOSoTZwvRe5Z5rlWys0pyVkmOyhS+Mo6vjNvLY0R1spX32sq7z2Gnrbzzw7pkqX/EUv+IpbbTsjpmqY5bK5PW6ri1utdWOZ8YLIHXznM193haE/jKuCY+9rmvXXHLLTd/8vpjt/7gq3954uE/PnbvFz999W8fuPv155/+w29/dfut33nw4Tt/cNeXv3/PTb4ZMFgRuRpj+vKIZn7EMDdizO/Ux0YTSxpXVDlOOk8BSi4+fLSQnM7GsuudXqdeSYY8ubA/7rQfbNVX8hkTJLeqIAyUOjSIQ4OErKZ80JfxueNO+2w0tJCKp9z2kFEXseg8WjhoRBdT4d7SbHu+0Chmj260L9nsrK3OZ0JOm1ahkfNhEQsCGDCfqeDS1RK+C0MjTkvEaYm4ramgy2cz2PUqDSQi9pdgCVcCMLgMEos0yaRMsagkJmWKTpmgUyYY1HEmbYxG2g1L2E5M6TYoTXKemkfBRAynUmiUspyoOOHQ5v3mmEPv0MiMCr5RwccUACpmg3yajEsB+TSFgC7l0oRsMsChATymmM+Wi/iIXKhXyc0obNcqnQY1roHtiNylhSMWXcZtzXnteY8tbtFFjGhAp3Sq5TZEalPLHAbYbVFbdSCGiHUwYFRLnJgyYNH4TWqPATJImRohVSuiWWG+SyPx6GRhiyrjwaaD1rmoYzntWy2Eq/nQcto3F3XkAjaTGkQVYimfyWeQBEwyKOToVXKbQe2xYV67cWR7uHXaoO13OXHi1MmTx7e23hwOXx8OXxoOn3v7xB+ff+0Xn//mevdiT64OLW8a6xfYp9vK+Ip4ugvPb2jmNjTFDaS4gcysq6YHysJAURgoUl35+5CmutJYC4i1gNPPVA0uQbjJDjTop/PxOs1Xo3pXKZ4q2VMlu1amCJzlSQLH8oRjeQJfGn8vy6P48qijfC57COwrez6US9b6LlN9xFQfMdXON63uMVUnzJUJc2XCUhm1ruw0LY9YyyP2ynnuxh5PY9y+tMeap3z0Uwf2729965s3PXD/jx755W1vv/zEfbd9+87vfeOp3z3yynNP3vWT79//wG233/f12x/4Kp4TessCvDGKVUa8vQnr8i7XIlkX3WuNcP0J1IZrDh86cOzCY8vTS16Lu5QteKymUjY2HQ4EzVhzbqYUjzg1iEurRgRcVMjXS0VuHVqMhsrZVM7vieHWiM3swzRqHsuiEHm0cMZtrRWSnVK+PV/YqC5cuq971ZGNyw/2+5UScQTdqJJAAAMV82A+U8FnauVCXKcK4SaiHy/hd/jtmBEFEbkAkQvUIKCQckU8BotKYpLJTDKZSSWxGWQui8phktiMCQZlNyRh2nUKl0FhUQgMYpYN5Pm1cjsscGulGQ+2nPYVI3jACBGNpG6D0qKSaCQcFcCAAAYEMOQ8qphNEfEYAO/0SWFYwtcpZTad0m3U+M06t06Jq0G3Bgob0YTNkLRjSZshgEIepQSHhFaFwAYLbajEppXZdXK9UoAhQotW6jTBPqvaY1bhWpkZBkwgRyemG6RMh1pE5A0Jh3Y6aCVcWkx6ltO+xaRnJmRLuw1hm8aigfQquUoGQGKeUirQq+S4UePDTT7cRLh08v0uEdVpODw5HL41HL62NXz+xKln3jr1+Isn7v3WnRf3LvUVu2ixpy604FwTmu2piaCc2Hc6262X74Pp3vt5N+5LdsXJrjjZFSY6QKIDJDr8aJsb6bDP7TAidp88VbK7QiI465VrZQpfGiekIgRzrUy5KhPu6qSrMn4OowSO6uiHdQmrjxgaI4b6Dqy2B1udMFWmzJUpc2XMurLbvHyetXyetXyevznmXt1rLp2faimu/ezhyy7Zt3X8paf+8NDD9/1oePyFL1x3+dWHN75502eGx1978bknHnrkrt/86a6f/+67rmmJqUCx18Y0iyOu9qh9ZY97iYIlJuZajvUji5dfecGVlx27YP1IeWY5YPOGHM5M2NdYmCklogGTIef3TIf8s5FgMRrC1UpMLlHxOXqpKOG0L6UTKbfDjsCYXKKTCCAWGeHRPVq4mosPlouLieBCMnRBt3bFocHHLj5ww+UXXnFo0FkpFlPBgF2PynhaqQARchR8poLPVEv4VhQKuyyFeCAb8UbcVrdVZ8cQsxbSwmJIxlNI+DwGg0NjMKk0DoMOcFligCXkM/jcKQFzQiGk6yG+GQaMMq5RynFCAp9GZlXwMBnLo5MVApa83+zWSk2QwKUDow7Mg6nMSrFOxtPI+VpQgMp4KgkPkgrkEoEUYEsBtlIqwNQKj0kbwk0Rm8GHqd0ayK2BggYkYtJETZqoQe0ChQ6ZwCbl2SDAgUhwVGpViw2wQC1nG1QAjil8djRg17hNSqtarAe5NqXAKGebFVy3VhoyK4ngoRjBixF8LuooxZxzUcd00Jpy6cMWlccA4QbEolNhaoUBAY0oRIgU9tj9DrMPN73Ppa3hcGu4deL05fbWO9snXxsOXx0OX3z1rX8/OXzspeHPfnj/1fuujBRa8NwaurwPK/U1xT5S7COnn5rWoHxPke2C2S6Y68G5HpzrKd5lTZ5bkxNVqzAA8315vi/N96W5NUmmL0r1hcmBINHnx9d4sR431uNGu5xolxNqMc+qRdhF4F2leVdpxBiJQIMebDJCbXqoTffWSMQhDiLIJnDXJxyrE7bVcQJrdYzAUhk9e/NcrLU9+vqItjGirX9Ev7rbUB03rpBMZZJpZdxa3mtd2Wlb+Yh9+bxwe9KxvNs4c17zUne25CRcGm698vtH7n7xyUdfeuKxKw70D3Vq77zy3HD41n2/uPXVU3/640v3BRcRfIFtXtmNLoxo50dMCzvM03s9c5xP/9PBwYHSwkLu2NFLPnrJNRbElPZFB6v1izf7naXiQjKW8boSTvtcLNyeL65O55IuPGQx2lQQKuQ7Nch0yJ9yO6xKhRrgwVwGKmBqBUy3RlFOh2uFRMiEejFVdTpxoLl8uFM5dqB37EBvs7XcLs+UMiG3SW2CpVYENKnkGhmgFHJQqcCqhX02QyroinntiaAzG/OFPVYDIgMlHFgGCHlcHovNpjP4bJZELJDLBXIJTyykSXgUKY8s405BXJJaQNaL6DYZB4cEZjkLYu5F+KSAEYra1FaYb5Bz3XpF0m0MmBGiW8+CynE97MRUDkxt1Cq1alAFimAZoIWlNoM67DCnA66kyxK26v0GxK9ThTE1IVJYp3LKAYdM4AABj1oWMMAeA2RBRKiMjYIcDBHaDaDbovKYVQ6DwoZKzCohjgjNCq4F4nl0sqAJDltUSaduJmQjylEp5pwOWtNuQ9SmDhght17hwNR2DLXqEasesWOo22oIOC1hjz3gtJx1aeu9dWlreOrEcPvU6Rxia+v17VOvDIcvvnry308Of//q8KHb7r/hyDWZYls914KXNzXFNcVsTz6zJs/3ZNmeLNORp7qKZAfMrynza1B+Dcr3QeIz2wezA/n0PphgZgOc2QBnNmXTG9LpDWl2Q0KMHU6vA6mBINnnn0tijZdY48V73LNEmsxoixVrs+MdTqLLTa3x031eus8L1ijBGiVYJ59hKlgnB+pkd3XiTLQ9fiafGLOvjJ69eS622h7j6oihNmKs7jRWRk0rk+bypHV50rY8al3e5Vg537G8w754XqzDsJf2YrldR67POQPgV750/XD4yiMP3P7Kc4+/8NRvbv/e1z526cELN1onXv/bcPjGV2/+5Knh88eHTy+tB4IrctP8Lnt9l6E0gi/vxnK7UqvyW+76FKrnRUPumWTmuss+tl5pwVzBoFa99rIL16qLlUK2NlsoxqIr+UxnsTQbDtbOdgAAIABJREFUCYatphhuTbkdmFxkhqRZnzMfcPt0akwCqHksiEHS8Bk2WJzAsbTLjKukRgUQxQ0LqeBiOtRZLGzWF9dX5/c3l3vl2VzQ4dJBYZsu6sCcmEoLClQSng4SmzRwxItHvPhMOlpdmJlORYwoKAeYsIQvAXgCDpvLZABclkImVEFiJSiQi9lSPhVgjnNIu/ik3VLGmEpA1YmYejHLAvGElJ1Cyk4bIvSbYBPEw0Cez6hMuLCAGXFowNMtEXZ93GWOeSw+m86BqUxq0KAUmxHQa9Fk/PhczJ8L4CmnKWLShDB1xKyOmdGIEQnqYRckckICl0oSMkBxmzZoUVnVYlRC1yl4JjVg18kdmNypB3GtBNfKnFq5DREbFXwzyCdSB+J1unm/uV6IrGQD8zFPwW8jBvz7TWoPhhAu2QxqO4Y6TFq31eB3mIMua9Bl9eGmkeFw64OivPfEeieJzdzt4Tunhm9sD1/aGj5970NfuviadLkDVdcVtYPgdIeVaTCzXX64zsMX6f66tHTEkm6DmbYk05akO+J0R5LsihNdcaInTPXFqb4w1RemekCmB6S7vEyHl+7ykm1evM1LdoWpHpDpi3LrkvyGtLApy2+K85vi/KbwXKY3hPkuN9/lFnq86TX+TF8w0xfMDoDZAVDo8Qo9Xr7LzXU4uQ4n22ZlWqxUm5nsMONd+vsJ1CYJ/KsTBL7quHd13FubcNUm3RWSa5nkWJx0LIzZ53c5Sh/BSyPOhRFnacSzsDtQpkdXAVeRe93XBuGU+tm/PvzMMw8ePLDy5BMP/PnJh2783DW/euCOiy5Ye/ud57aHf//W9z7/1qmnTg3/csM/HrHFub4lOpIaca7s8FZ348U94UXg9nu/2OkuxDxevRhem1tqz8yaIel8NvLpa6+YyyWO7t9cmZ1er9VW52Yrs9NLmXQ5l17OpkrxUMptDZk0y6nw4WY5YTOEjWjYiFrkQp9eZZQJtEK2T69yqkGtkI2rZD69Km7H5iLe5lzuQKN8pLO6ubrYW8itpL3r5UxnPjEdxb0WVClm85hkUCzANIhJh8ZDvmZ5sb5QCjusOlCkAYUSAUsMsGRirkLCl/AYXNo4wJiCRRw5nyHn0wD6OGn3yOTOET5jXAMBFj2og/kcyk4ebbfDCGXDeMCuMSEiCyLympQ+o9KtVzjVUlwl9umhlNNUDDujVk3BZy6GHAWfOesxz4bti3H3Yty9nPTmvaaAQeFSiz0aaRCDghgUMCjcqMSjEXu1Mr9eFjIrY3Yk4dKnvHqnVurUiYlPt17uM4EBszJkRUywSCvl6mU8GyL26hQBTJnEtbNBWyUVXE76S1Fvwe+IO0x+o9ahQcwIpFHIEIUUkYkRmVijkGEIbNdpXEZDwG712ywfmIn/tz+ntobHT5w6tfXmcPjSG+/85he/vvGjn8otNAXVDcnyOr+4xi/0eJm+LDVQRDpQqC5Lt2WZtjjTFqc7wmRXnOgJ42tC4mhTfE1AFJlUh5vqcFNtVqrFiTc5iSY/2RKk2kCmB2TXhLm+KD8Q5/pArg/k+vx3GfDyfd7smmB2TTDXB4p9oDQQltZFCxvi+Q1xaSCcGwhLA2GxDxTXBDM9/myPP93jFnrc3Br7/cQblHiDEquTCaI1UrRGitQp0TotVKeHVxnBCi1YpgaWSYGlvYGlnYHlj4QrO4PLu0LLk7FVfqwqjVaQI9cuL9Y8P7rt83ff+/XSou+Sy7oPP3LHa28+9cRTj/z+jw/+8cmHt4ev/PjOr9/3wPffOPHkE8/+QuekeWbp7oVRb3knXhqxTe+ILQtv+NyBT3z86EIyp6Dy/CrNSiK6tjg9G/NudKrzM5nWyvLK3Gy3sjKbjCd9nsVcpjZbqBVz5WxiKR2Zi3hmgs5KOhKzarJO41zYmffhxbAnZjMEjWjeh6ecZhss0Yu5ejHXhSridmw25G7P5S7u1S8dtA41FrtzkUON/IFavrWQmEv7caNKzGfyOXSFVKSQSiwGbS4WmUsnQ7jFCElUIq5czObzqWIBHZLxiA1fKZuKSgWQgAUDbCGTRB79yNSeES5rCoFFmB5EID6bupNJ3qFV8v24xmmCTYjIrBZ7TUqvSekxQC5U5lRLfXooietng7Y0rpsPWlfirsWwfS5kXU64KmnvSsozF7Zl3fqwCfJqJR6dxI/JgyZF2AInnZqEA43ZkahNFcfVabeuEDDNhq0+g8yPyQNGMGhSnMVnhIjwEObTDHI+jkoDmDLrxpYSnmo6VE4F5mP+fMAZd9h8Rr0NRY0qpRaSqyEZCkpRUKqDQROqwvVatwnzWkwes/HDuXTi5PDkqe0TJ988uf3CcPjMO9uP3v/rz3zypmJrP1rfB5U35fMb8uIGXNhQpXrKSEOS6UoyXVGmK0r1gOSa6Oyp23CPF+1yoh12tMNOtNjxJivRYCUarGidFWlwo01OrMWNt3mJDj/R5SZ7vDNwkj1Oco1NkO6xiSo0NxAW14WldVFpU7ywKZnfJ1ncJ13YL13YlJQ2xaV10dyGaG4gLK4DMxvAzAb//WS6zLOkO4x0h5Fq05MdZqrDjnc4yTYv0eImGpx4gx6rk2ONiWRzLNOZTNQnEjVatiONV8HFfZ65ttMblX7nlk802vHLrmh+4vpDL778H/c/cOurbzz9yqtPD4evvnPqhc/ceOW9v/z+G8efuv+h78emUVeO7pkbdc3v8CzuxGd2L28aK63w4lzyuosvX47lQ6g+rEXXFnJ+k2qttnT9NcdaK8u1+VKlOBP3ul2YPh8JVArZ5vz0YGWhVcqvZKIRi7bgtc9HvMWQoxhyLCVDi4ngdMA5HXBWsrHGTDrntduVUlTAxFUyvwEJm7VzEe/GSulQo9xbyB2qzVzULV7YmdvfLParszPJgM2gUoES4sUqSokIx/RJvzfhdTq0Shhgw3I+mz3FZU4qQYEOEkNCNgywMViqEnERMU/KpdEnd1HGdvDYJBUk1GtlsJTFoexkTJ6nEFJtWhmuBy2oxKwWe4ywz6zympRuvcKhkbl0YMSCZjxY3KIuBi3LCddizDEfsS8nXOWUZzHuLPiMeS+WcmjCJsijO61TxKosBEw5H5Z265JOTdKpSbm0Wa8h58MI2aI2VcKBJhxo1KYKmhQeAyjnUQD6uIA2CvGoGMjz6hRZr3ElG1hJB5eS/oV4oBB0xZ12t1FnQRA9pNDBoEYp0yllepXciEJWPeI0aj0WgwPT4Ab0Q9el7eFwODzx9vEXTm3/ZTj88xsnHvzD0//yuS+vHrjUudiWz3fBhQ3VdFeRbStmN5BsT5zuC9J9QWogSA4E8fXTEOdqI21WpM2KNZixBjNWY0TrrGidFa5zwnVWpME+TZMZbbGiLVa0xThNm04Qb9GzPW62x82t8fJ9fmEgKAwE0+vA9DpQ3Cee3RTNbopmNoTT6wDxq3yfVxjwCwPu/0C+zyHIrbGzfW66z0v3Bdk1YaYHZHr8bI+b7bEyPWpuQCluMvI9WrbNnhlA8So4uCpviwGrXf8Pb/tUdtpQWnRdec3a088+/Kc/P/Tk04++ffyF4fD1E9uv3HrHP3/7li8c337uP5/8xeDIbLDAtWd2+xZ2RyoTxsTI+rHgxqEZl1VdTk8fqfYaiWwC01ZSwbhd11iY2d9tbLYaxVQyFwllQoFsyBd2WOeTsc16eV+t3JzL1QrJsFmbtGMrqfBMwJ732BbigdmQeybomg25FxPBTim/mk9ErXozKLTBElwlc2uglNNcTkeas5nVfPSi7sJF3dKRdml/s7hem6vNZ2fS4VTUr1fDakimlIgMsCLssObC/oBFrxRzlaCAwRhnUkeVoMCMKlA5gEoFFrUClQo0MuKQ317axE4emwSDAhQRiXkkHm03QN+rlrKcGOQxq3A9aEJELoOCGKvgxiBcK7NrpG4MClrUXq0s49SWwrZS2FYMWkphWzFkLfiMMwFzMWSdDVpSDo3PIMMRgRMV+gyyqE0VsyMJB5p0auK4OmJVBoygVy/16CQBIxjH1RmPPus1pFzaiFXpM0IKAY1PG2OTdwkZ4yohzQwDETs6H3fNxzzFmHs24s0FnRGnzWnUGlVKFJRqlKBWJSdCPItOZcdQl0nnsRgsGqUZhT+cS9vD4anh8NT28VPbrw+Hrw6Hzw+HT5/c+u0TT93ytW/t6x20LzTh+TY025TnG+LZnjzXB9Lr/PQ6P7XBT23wExv8xAY/vsknhnsRLsWbrFiDGa+zYw127IxC4Tor3GCEG4xQnR6q0yPNM7Ro5xJr0GMNerzJiDcZiRYz2WalOuxUh53pcdNdTrrLSXXYyTYr2WYlWsxEm5HsMJMd+vvJr3MJcgMOQbZ/1iVeui/IDIDMAMj1+fl1bn6Dmd9gzB3gFtbZuTVesQ+la9DFn1yWm0YbA/9X//miZAFp9KL//N3rf/nQj/7tvlt+eOs3n3/xibfeeeHEqVfuu//2f/nuF954+5m/v/7kF/7pWGJOFptnxsokf2nUEBnpHHF/7qYLjx7o2SGkky1tTM/1sql+MbO/Oru5upgP+tbrq2GHPRsKrNdXLxh0nQZNwm073K33luZqM9lWMZtxWz1aKO0yp13mxUSgko3NRbxzEe9syJ334eV0pDGTngm6wmatFRJrAJZJDvgNSM5rX80nNivFo2tLR9cWLl5bOtxd6FdnG4v51fnCSqngthpwo8YAKzSg2KFHI06bS4/IeHRQwmEwxlm0MUjGMyJyHSTWgSKLWqGRAUR3Eoc6RpvYyWFOysRsCORyqXsEtFFEyPQakYzfnvRYXEaVUSW2oDJcD7lNiBNTWlAZphQZVCITIsIRYRJHSxH7QsxRithLEftMwJx2aksR+1LCRRSokFGBK/kWkG2DuHYV36uXRm2qtFuXcmnDFtiJCs0KNmFazI5kPPqcD8t49AkHGrIiGgVfyqfyGKMAc1zKmUREdLtaFLGjKY8p47Nk/HjCZws6LHYM1cEKWCZSQzIUlhoQ0KSBrXoEN2qcRq3TqMVUIKYCP4RLRMJ3Ynvr1PbJ7eGJ4fCt7eErw+ELw+Fftrb/8NSzt33/1ssvuTpdbqoLy0CxKpzriPIDQWaTm97kpzf5yX385D5+Yp8gsU8QWWNH1tixHjfW5cQ7nGSbk2xyEy1uvM2Lt3mxFjfa5ESazDM6UT9QpEiL5q+R/TVyoE4JNqihJi3UpIVbdALiMtigBuqU01+rkYJ1crg29X7SPeZZUl1GqstIdohYghnvsIh15umQcMDObDAyfWphk5nrM3M9Qb4tzzXUl322JtbtvOYz1WtuKJsclO5G4sYvHb3hMxd+/Z8/+8Cvfnr3PT8eDt96862Xv3bzjS///anX33r2sd/d98DD359eRueaUKrMCi+Qp+ui2ob92JWNf/jEFfsr9X2l6gVLlava9f2L+as3Gpevd/rl+YOtej4SWspnr7v8kk9edcyhR02wdD4VGawsrE5nlpKhnNfu1kAJHCv48ZVMZCUTJQYmF8OemaBrJRNdW5zpzheas5moVU88ONmVUiK0ONJaOdpbvnRQvuZw+6NHeoc75e7yTKWYnkmGPBadx6KzaJRqmVAtAXSgCBFyuJQxgEdlsSb5bJJczEblgAYU6kCRUSlDpQKtXAgJ2RzqGHX8fAZ1VMCliAVUxvgOgLLXBIsKYddKIV4Iu9wmxKyW6iHAhEpxDLYaFHpEpJJzIAkTEtHsalHarSunPJWcv5LxlVOeubAt49ItxByES7NBS8KudqMis5xlENNMIMuJCqM2Vc6HFQKmlEsbNClcGtHZRWDCgaZc2qRTE7MjQRti0YNKkCcVUMQ8kpgzIWFPICKqWSXwGCC/BQnihqAD89gwsx5RQ3JQLIBlgAoU6VVywiWbQW3Xq206xKCUG5TyD+3SqeHW1nB7e7h16uTbx995fbj92nD46snjz2xvPfHK3++/+54brvl4vt5BKg15bVNRGPAzm+z0Jje9yU3u4yb3cRP7+Il9/Pg6L77OSw4EyT6fiPIyHUG6K0ivCZNrAJFJRDvsSJtFWBHtMKMdxmm6tNN0GMRIsECTGmzRiJ2lcIcR7jDeMy3MszrlWZ3yrE4GaqSzkd25RFqUSIsSbpIJQg0SQbBODjYohKLRDjPWZcbXaIk+NdKeSPXI6S4t0+ElqsB0S3Ppp6qgafTrP7g4twDV+57WeuSjN/QbvfwTTz38xS9/6pFHf7m1/dZweOKuu24dDt96++0X/vrc7//6t0cGB5Mzy4qZmnimIa5uaA9cEm+3U4f69c9ccsX+0srHev3r19eOVkpXD1YPVhdas/mjg15veWE2Grri4L6rDh9YzMRsagWugXtLc41ifibsK8UDUTs2HXIvpSPFqG8xEYxa9WGzdjbkLqcjq/lEey63tjizr7owF/F6tDCxzIvZDIuJ4Hq5eLS3cnF36WMXdD99+cFrLhgcWas0StmEz+YwKL0WjQtDdaBIwqLwyGNc0iiHvIdJG+PxKBKAIRbQ5XyGSsLTyoUaGYCIeahUQKzxSHvPo0ztYtHHucxx1tgO/tQui1K8lAm3FvL5kNOJKe06hUrK1sGAWSfHtDIE4kuFND57gs/ca1YJ4k7dctpXOdPLMxOyJRza2bB9JmSbDdpmg7acxxi1IA6VEJMwzQoujggDRijh0Ga9xpzPRBybjdnRmB2N2tTEmBTinJJTDzrMKo1arJCyQBFdypsSMkYlnDGlmGpQ8EyIyGFQus2o06zDNLAKlMrEfLmIC8l4GkiEqeVmLWTWQmZUYVKDmEqGqWQfdo23dWJ48u3j75za3jqt19ap42+9cuKt599+88njb/3u5Rf/7b57brj24/l+X9vcUBYHgtwmJ7uPl93Hy+zjpfbzUvsFqf2C5KYguSlIbwgzG8JMX5Tri3I9YXZNmB2IM+tiYmfpjE6McIse77HeZY1BEFtjBDq0QJt+dihsuMciKt65vbBn+8pdtUl/jeSvTwZqk//dp6824V+d8NVOZ+Ke6pi3OulbnSKMDXRo4S450pvyN/aGW+PxFjnV4kQWecWW4ZLrq6id9O3bjy00tMWK5vJrKz+688bO+uy3vnPjzd+48YknHx8OT2xvvXPvPT997bXnX375qaee/u1w+OJnP7eZmpauDgyLXWUwz7z6k+WjR6tH1pufuvhYvzB/bW/tkuXSNZ2VLx47dFG9XAy6DzarG7VlMwyuFFKD6uLHLj5USoYdWuVsxN9ZmK3P5gYrC1mfsxB0rU5nilFfrZCM2Qw+vWo25K4VkkQOMRN0ldORgt8RsehCJk3aZVmIB1rF7GB59mhv5VC9dPm+xmeuOPTJyw9/9ML1zVopG8BxDeizaoK4wayWiZiT1L0jjPEdAGOCPLkTAOgKKRfgUgDGlAJgoVIBIuYphRy1hA8KmEzSnsndI1PjO+iUvUzqKGtsB29sh1EBLGcjrYV8xm/H9ZDTpFII6WoFz6CR6lEJrOACfBKTvodO3onK2AGrqhhzLmX8CylvMebMeLCgCc56jRkPlnVj037LbNCWdWM+ndws55gVXCvMJxqCojZ1xoPNhGylmDPvN2c8WBzXBE2wRydzqEV2FWBWCR1mlRaVKEEuJGODAAVgjgqZe+T8SVhI08g5JrXMjintGGpAIVgukYp4EgFLLmarQcCAyEwahUmjMCJyYtSZEfkwdYlw6QP794Zbx4fbrw1PPPPWq488/5cf//pXn/36VxoXXIrnaozpdd7CEfn8YVluUxDvsWJr7MSZB6fUOpAaCNJ9QWqNn+nxMz3+6ZSiz0+s8eI9drzHjnVZse67FiX6TILkgJEYsKIDdrjPDq2xgj1moMvwd+i+Ns3bonqalPfjbZL9DbK/MRVoTH3gp78+6atP+uuT3tqErzbhq034T19OeWtTrtqksz7uqo266rsT61TP6q5gdcK7MBFZ5K0djVQHAV9S+oVvbYSnOQstbLGFf/sHN/zx6V989vNXf+vbX/nZ3XcMhydff+3lW3/0r2++9sLrrz773F/+4y/PPvKfv78jmQGnl6CZiny6Cn/s07VyOfSVz113xcaBWiw7Z7Nf261dUpn9zOHewaXZDG5uFbPrlXnB1Gjag++rlQ82q9cc2V+MBgIW/QVrzfpcvrNUXF9d6pVLy9lUMRqYi3hTTnPWYyv4HeV0pJyOhM1ar04ZteqjVn3IpLErpQ5EvpKJXtJvXtipHqjNH9tofuzI4JpDa1cf6lx9qHO0XxlUZhdS/umoMxd0xF0mo0rMp45S9o4wpnYKuBTCJVjOl3JpbNJeAXUCErDkXDokYMEiDihkCdlkJm2MRt5DJ+8RMiYYu0dgLi3lti7nYsu5WNJvN6NyRMpFFQJUKUSVQgjkCgUUOn0vZfIjIva4Rs4J2tDZuLtciCxmgzMRZ8pjitt1UasmbtNm3abZIF7wWWNm1I3KLAqBFQJ8eijpMCRwfQBTRq2amSC+nAoUw86UE/MbYFwltkKAFQJMSsCokapggUxEFwsokIimlrO1CrZWwRYyRmXcKVTOtxlgr92Im3VaBAalgELCV4ICLSzWq6R6lZR4w6dSzMVUMpP6wzwvEf1FH+jS9onjw603hqf+tvXOfx5/46EXnvnhg/de941vtNaPGmsXqpb2y+Y2RLOboplNUXYTSBEWnWUgOJ31rfFTA8HZdofEGueMS0zCpXNEYv0PLvnatA90ydMke5tkP6HNf4OvPklAtB356+O+xrivPknM7nPWx531UWdjd7hPcq/u8lbG/EvkYIl76MrsStcXLSi/85NLXAnSYtvY2Ax+6euXP/mXBz/2iYvuve/OO3962+uvv/rO268//dQfh8N3/uN3Dzzy8F3PPfvo26//vt0OxbLC3KKs1NB290carew1lx365NFj7ez0WibVDHuu7a9eXJk5slwsR/3VTOzjFx1ozxfmE8FWabqcTfSW5lqlaa9RU5lON0qFzXr5gl77QLNWzqWTbkch6InbsbTLknZZiLc2BY2oA5G7NVAAU6ec5pzXnvXYFhPBtcWZ/auL+1cXLh3Urzm0duX+zhX7m9cc7l5zuHtss36oOd+aT5US3rgbM6ulMi5ZQB8Xc8lsxgSHQ5KJWLCcL+czAMYUyGMYIIkOFMEAW8QiAyySmEsFeFQmbYw0voNH2csa2yFjkVx6ZcprS/rtIafRbUbVIF8N8mE5VyFli4U0AY/EZo4xaHt4tL2wkOYwKFIB61zSW0x4cgFb3GmIWjVhszpm1WTdpmLIMRd2FjyWhF3nUkttsJDY7fXpIbdGHsCUaZcx57UkHYawWe3Rgg5EgqvETrUU18pgCVsiogt5JBlAVcvZZrXYrpfiBpmcMynnkRAJB1NJrHrEqFUiCplEyIVlgEoB6JQSAyIzIDKdUqIBhcRbcHAD8qFdOtsn8W4T7PZw6+Sp4fbbw+1XhiefHZ76w8m3fv3cn3/w0K8+8483V45dH6ntV891JKV12dIBeHafPN0XZNbF6Q1hekOYWj8T9A14qQEvvc5PrvOS67zEgBvvc2Jr7NgaK9pjxtZYceL15n1mYp1xmgErOmBHBhxCp3Nd8raoHwTF16L4WqT/GW9zytuc8jQmPY1Jf3PC35zw1Sc9jUl3g0S8eMbR3OPtjDlWdzrLe0IrNN8s68pPLy/VndNL2Lduv1jtGGkf9lX63p/8/Ku33P6VL371U7984N5HH/3166/9fbh9crh9/O47f/CrX/zkr8/85v5/++5rL/3HF79w1BfhBdM8f4aXLmnX9y/0WuWPXXDh5mJ5kMs0Y56P91eu26wdXpo+WC5O+/ALO9VrL9y3lAz2l2abs5n1yuKNH7tyJurPBd391fLhtfZFG4PDa936/Fwu4E04rWGztuB3zIbcsyF3we9wayAbLHGhCmL3diUTXclEZ4Ku+Zh/vTx3sLly6Wb7o4f7V+7vHFuvXbW/9fEj3U9cuPaJC9eOtOcrhXDab3IYFGopR8qliLlkGnkPgzFO7NVCQracz9DKhS4MdRs1KhGXNbWHSdoj4dHkEg6XNTUxeh5rag9naq+AOgEDbJNKbtFANp3SY9MbEBnRLysW0HmsKRZtjE7eQyfvYpDOl3AnDSrAZ0fjXlPcawrjWp9Z5cVgvwEOGVUph2Eu6FiO+8oJ/1LCFzGrcZXYIGEbJGyTnGeFABcqC5kQvwH26hRujZzYC3ahMo8WdBkUUj5VyCOLeSRIwjSoACcG+cywzwz/P9LuMjrKc90fP2f/2l3aArFxd3d3d5dM3IW4TGZiJLhDSykVnFIKtHgLhVKKFinu7k5wQkgIySTP/8Ww2T1bzjl7/bO+616TJ3n7Wdc81218IoxDgDDxMA4ZxaMTOXQijYgjoOEsGpbDwApZBDGHJOaQRGxi/OIznZRjkPP+U0vxxUQD/70sxX/6AKAr9ub+wOtr/d3nnj7Ye+3S2kOHZ69cV9k+2VBSx8yroeU1MDLDZF81Nn5BYLAR74/iAlHMn/vmvij6nSV3GO6qh/03SA2wOCRvFOqNwF0RxDtL/1Ca/lVSLDUgS03yv4u5OslcnfQnVyMsVcMsVcOMlcMNVQnaykRN1QhN1TBN9YeayqGake9rCj60lUANIfD8FZGMAnlxlWH1r+PU3qTyZl1Z1HLl3t6vl0w5ff7gsZOHjh45BAAD925dv3f72rIlX837asq8L8ZdPLP75OFtu3asNNnxJg9K5YB6snlt4yomT2htrqqqCKXVBjzjijK+aCpf9/nEyZWF48oKIgWZ5enecXVllZn+xpLc2ty0cFHu/BmT22rLA2Zte7hmTKSuqaqiqaoiWlEWKS1KNeusEm6W3VCe7ivw2nxaWbwouVVir0bq08oybfoCry1oUAYNyqqsYHN54fiGqpmjGma01k2OlE0MF09rHPlJa+UX48ITwoXVOe5Mp8am4okYGAIiAZLwPjj5w7glGglJx8FpWJiIToxfGcaamn4jAAAgAElEQVSn4GAJQ0HD38fBk8gEOBqRlDj8PXjyRxjwCGjiUHjyR1QcjE5AUHEwPoMg4VKFLBKTiiHhoChYAijxg6SP/jLigyHwlA/wyOFcKkIhIOskDK2YruQSpUysgoVXcYhGPtUp56YZ5AUu48iAvTLNHdRLDXwqDwtmwBM46BQJGalmEfQ8ippF0LCJcUXxaDkkFYdMxYDJGBCNAOHR0Eo+2SRjmaUMo5im4ZFlDCyPiGQR4CwihkXGMgg4EhbJYeC5TJyQRRCxiRIuWcIlSzlkKYesk3KMCv7/X0uxtxmId8l73zzs7bnV13Ot69mpjts7715ff2DfzCWLS9rGGsrDgoJqRmYNJVRDTI9QQlFSahMh2IgPNGHjTXN/4z9wQrjDcHcY7qqH/LkieaNQbxTqjYK9UagrgnA1IJ1hhKMebquFWmsglmrwv00NyFILttSl/A8x1ybHY6pJMlcnWKuHW6qGmapGGKsTtdUJmpoETc1wTe1H6ooPNOV/1RcPs5VADamQlRvH+dJ4NVHnpt+nZ1SyAsXs6lb3uRs7duxf3/nq4aUr5w/+sf9hx/11q1auX7N8zqyJMyc3ThxTOf/Lccf++PXMyR1lNXaTj+DMZuh95LK69HHjmqoKC7xqdW3I116Q+nVb5bIpLXOaaysCjoa8UJpJMaqsYHJDVXm6L99jrSvIbKsuGxOussolTVVlbfXVFfm5Ffm5beH6r2dOb60sdSlFXo10ZMhTlubNsOpsUp5XI023aFONKpuUZ5VwU42qgF7hUopSjaoCv6syO7WtsmhytHJqY8XkhpKp4eLp0eKvx9dPaxwZKQ7m+nRuvVDJJ1OxIHDSXxHQEQhEIhELoRIRFDSEhAQJqHijTGBTSyVMMg6aCE0cigIPxyCTUfBEMPhjDCIJh0oBJw1NHvE+Fpkc/wxOGhp3xSShGEQkBQvFwhJhCUOTP/4vPDKBhAOxqUgBCxffzMchIdg4qIiCltJxOjbFKmL7VOJMs6bYZSkLujLMGruMJ6VgWMgUDhoso2I1bLKGTdZxqQY+3SRkmoRMPY+mYhIlZDSPACchksioFCYRJuOQzHK2SyN0qLg2GdOl5OuFNAkVxyUg2AQMh4xjEwlMIo5Nx3EYWB4dK2Di45zkPKpSQFeLmFrJf/odbzB+XFF//MUpBgz0AwP9wEAv0BsD+gaBnv6B5wOxR8DgY6D/QV/Xhc57O26cW75r66TFC0rHTXTUNStLo8KCKDczQs+IUkNRUmoTLtiMizf3fM0YfyPG34h5Z8nTgPh7OWqA/QkS1NcI8TXC3FHkO0v2Otg7TvHO3j+mFmyrh9rC4H+OtR70Ln9ylWirGWGuGW6qSTDUJOlqEtV1I9R1I1S1H2trPtKWD7VWJFsKQcYQdP22GTYPI9Ia/GZ9szEEz6yU5Fbrr3UcfNh5+Vnn/UNHDuzfu2/zzxs3rl+zaO7n7U2VbU3FP639urLUv+77hYcP/vrF/GaRFmTLoCtdhLJwhtdvKshI82q1uRZNe1GoKcf5aaRoYlV+uk5m4JB1HNLE+oqvJrSlmTUupShSkttQnFOWmSamkvKC3qaqstLszIK01KbqqtXfLP7uy8/SzBoth5pm1owMeUaGPJk2fbpFGzQofVpZfLWrTcpzKUV6Hl1MQmu4DLOEn2U3RIsyJodHTmscOaOx5NOWsq/H13/SWj6qIrMgaPAYRFopQ8DAErEpKHgiEpmER4OIWAgBnoyDJnKIaK2IY1GK5RwaDQtDQ0YgQcMQ0BFIWAIMNgKDAWEwIBh4WHLCX+GQ4ShYQtLw94a+NwSaOBQNGUHGQFhkNJeCZRFRFDSEAE8k4yFUIpRFQXDpaB4NzaEg2UQ4Ew8VUdAKFtEsYDqkPI9C6FdLMg2qHJs+w6wJ6OUWMVtBx8tpOB2XahIyDXy6Rcy2y3hOhcAh55uETDkNx0GDydARyKShOMhwFgGm4dM8OnG6RRUyy/x6kV8rtoiZCjpBQETxCFgeGc8jkdhEPJuCYVCQLDKSTUHx6FgRmxi3JOdRVcL/bN3DADDYDwz2xTkNAv0xoL8f6HsD9HX2v+wHemNAzwDQNQh0AkAnALwAeu90P9j39OpPFw8v3rF5ynff1s76PKt9ij08XpcTYWZEqWmN5FAzPtiM87dg/S1oXws23iv3NKI8jSh3FOmKIJwNUGcD1BWBuCIQdxTqjkLdjWBPE8TTBPE0wrwRpKcB6WlAuurhzjqYoxYan1/6l7HWgu1hmL0B8i/zz64sdUm2mhGW2hHm2kR9bYKuLklTn6CuG6GuG2YMj9BVfOiphxvzkiwZiJ93zDJYiI1todrRFrk7sXass3Z04OXAte6BjifP7+/as33jjz/t+33vj2tXLZ4/e+FXUx1mfmNd+qK546M1xUuXfL5w6Th/nlDpwlrSuJNmNdndWofZUBDwh/Sy9tL0co96dHGgtTBU4NA6pRwNAz+tqXpKtDJoUMhpuBy3pSTkKUkLSukUh1bdUFZalpuT5fOWF+St+mbxqgVf5bktJiHLr5MX+ux1eenFAWeqUeVWia0SroHPUDFJCjohvuCVmPwxEwVlICFKBjHHoWstzZoaLp4ZLZnVXDqpJntKOK+9IqM0ZPYYRDoZU8jEkfFgOGQ4FDocDU/EIpMx4BFo0HA2ARW3pODS46eFYaAJSFgCAjoCDP4YhUpGYVJQqGQQ6KMRI96DpHwEBw9LHPb/0JAROHgSBQ1hEpBcEoZLwnCIaBYRQcZDyEQInQxnUpE8BkbAwIoYOBEDp2STTBK2Ty0J6uQ+ldijEPoVooBGmmZUxRf4ulUiq4TjVAhcSqFNynXI+W6VyKeVejUSm5SroONZyBR8ykeYpA8JsAQBGWWSsINmRZZdm26W+7VCt5xn5FNlVBwPj+DhMXwijkMgMPFYBhFOJUJpBAidCGVREHwmVsYjK4U0OZ+iEtH/U0vx0tQ/+NZSXz/Q1w/0dvW/iAG9g0DPINDV3/98oP9ZX8+j3ufXe+4d6by2/e7p9Wf2L/l9yyerVzZ9+WXBhBne4jpuXgMzJ0rLaCSmNeGDzVh/C9bfgvU2YjxNGG8T+p2lOCdXBOaKwNxRuDsK9zXC3iaK8EaQvgaUN4z01CNctTBnDdRRDbHXQBy10Hhsf04dxBGG2Bv+p9EWBtvrwdZ6kK0OZKtLttcm2GpGmGsTjbXJcUua+uGa8DBzJFFf+VGgCaXNHmHLQv28e7baiG9qz/LncwobNPWj/d9v+vTFm+uDQGfvm65Lly7t2bXvyIGjE8dMmDZx3MK5n9RWZeXnWrIyjGNG1X3x2aRFS6atXDfL5OZorKyxE6M5OakKAbco1V+V6S0PWSbV5ZV4NVPqS+uyA5H8DBkZ01iUXZbmyXNbZFScTS7I9zmbK0balTKzVBIeWVJVkJfhduaHUlcsmDd32sR8nzNk1GZYdXkuW11eeknQ5VKK3Cqxgc/QcWkKOoGFBDHgySwkCJ/4IRMFx6UMp8GTHXJudZZndGX2pLq8qQ35Fan6phLfqLK08gyb3yTSiShsIhwN/gia+Fdw0l8RKR+iISNQKcPQoOFsElonFVg1cjmPycCjCMgUAjIFh0qBQ4anJH4AgyUikCl4PBwMHv7++0OSE/5KwIBx8CQ2BRNvLjPxMAYOysJC2TgYGwcjo5MpuGQGAcqhwAUMrIxDUPOoWiHVIGJ61MJMizbLpknVyd1ynlPKc8n4Ab28wGstCToz7AavTu7TK7w6uVMltiuEbo00aFAE9HKHnK9iEtnIJELSBzREEgcHVTHxTgUvzazMsCh8GoFNwrCKmVo2UUREcrAwDhbBwaEZWCQVA6fhoVQ8mIxNoeBAdCKUR0NLOESFgKoU0jSi/3A9XhzTu3ekGNAfA/oGgb7+we7YQHcs9rK//3ms72nszaP+3oeDrx/0P7rYe+f48yt775/+5drBNcd/W7B93aT13zXOm5M3ZaqzrkWcX0dJr8WkhtHBRkygCZM2huIdhXc0IOLXB9rqYd5GTHAU3hdFvYs/8vd4w0hfPfLt+vE6hKcW7qmFu+vg7yBZ66Dmeqi5Hmqqh5rrIa4IzBWBuBvAzgawuwHsCINcYZAjDIo/iX921qfY61Oc9SnO+hRrdYK1KslcnWSqSdLXJunqEnT1w3T1H9lbEq3h4c46cGo90ZgJ/+3gAokOs+DbCaF8VSBH+vm8pgdPTz3rvAoAXY8f3D1/6sLJw+eXLVwz/4tv53z6ZXtb69ixjflF/tq63KK8QKS6ZO7safdvXZk5ZYJJq5r32ezxLa3ludmRkXklac6KTEdVtqvQb5ozvrmxJLck4JFTiTkOy9SWSK7HTgQlWGXCDLulriC3IivdJBaErKZIaVGazewz6Pdt2XTtxNEMh1XLY49MD4QsxjyvoyYvU8tjKmgkv1bpkPLlFJySRuBjYFTQcBERJSITmGgEFQESklE+rbg6xz2qMqu1Mr3Qp0oz81vL08bU5OZ5tE4lR0xCUWAJ0I+HJL0/JOH9IaCP/gs64gNk8sdkDEzIpCnEfKVEwKQQMNAkNCQRkvBhwtAh4MSPUHAQBg3DY+BwSFLCsA+Shv0VB0/ikDECOk7CIoqZBAEZxSXA+USEiIIUUZAsTAoHlyIgwWUMtJpLMgjIOi5ZyyVYxEy7lOnTiHIcmpKArdBrTDXIbBKWRy0OmtQ5bktB0J3rc/iMaq2IJ2ZQZEyyUcLzaGU+rdQiZivpWAkBKsKBpUSYjoV3Sll+tcCn4rsUHKec7VCw1SyCnImT0jEiKkZExYgYeAmLKOWQ+XQMhwJnEMBUbDIdD+KQYCIGRsYhyLlEvfg/qUuDANAPDPYBg31/7zfEF+b1Dgx0A7GuwdiLwb5ng72PBl4/jPV0DHbfB17eGXx8+c3dU6+uH3p+Yde9Iz9e2L30yNbZ65dGlnxZOGmSLdwiLokyc6OU9CghEMUEWoi+FpynCeduRLsjKE8U7WvCBptx8YaEP4L+M6RABOWrR8bjrUP4a99yctfBnXUwex3MVg+z1cMsYZi5AWoOw8wNUFfkbRvQ3QCOxxUGucKgf/jV+TdL9upkW3WyrRpkrgEZa5MNdYn68HB9+GNT+CNreLi5IsFUDDZkILYfXWz0sHYcWFNY6S6t8tZHM0+d23n61K47t849vHPn9pU7m1b/Nmf6ojHN08eNnjamffy48W0unz4j2xYNF0WriqaMbjm+b3/n3adVeeVjG9paa8ItlRW1hZlVub50u6os01WS5iwMOGvyMk1igZhC9Bu0rZVlmQ4rNnG4kkUvCQWaykpmjx+T5bSZxIJISWFJKGASCzYt//bWmdNj6uucakWqxRiyGFPNBp9epWBStGy6RyVzyYVOmSCoU+g5NCYsiY+Dc3FoGgJKRYCYGLCUjgmYxTUF3qaKtCynzKmiV2c7R1VkloXs6Wa5ic+QUVBUyDB0wl9gH/0XbMR7iIQPkaBhZDSCx6TyWHQhl8VlUCh4NB4BgiV9DPr4PUjChyhoChoOwSCgGDgYBU0hIMEMPIJPw0pYRDmLqOZR9UKaTkBVsbByOkpORwlwICkZrmZiDTySSUAxC6kWEc0qpjvlbJeC49cKs2yqIp+p0GvMsCg8aqFTIfDq5KlWfZrd6DPrzQqJlM3kkAhyDsMoE/j0qoBJ6VGKTAKKnonTMdAGFtYhogZU3FQN36NkW8VUk4BiFFLUXJKSTZCxcBIGRsTASVgEKZck51NELCyPhmSRoDRcCgMHYhOhAhpKwsIp/2Zp4P+YQWCgH4j1A7F+YLAfiA0AfYPAm4HB3sHBHiDWBfS/AOKQujv6X93tf3kn9uIm0HkLeHIl9uBs/72TsTvHXt/Y//z81vsn1xzZ9tm29WO+XVQ67RNvy0R99WhJYTMnM0p1V6PcdUhvPfbdHvX4dG0cjy+K8kUR7+KPIrxhhDeMfJt6uKce7ql/20Z3hGH2MMwehlkbYJYIxBKBWRsgrndzU/+d078E5gqDHDUp9poUew3YUgs21aUY65MMDSMMDcNUFX+xhofbqpONRSBvKXXF5mkiNWbxd9OrGzJmzG5atHTqnn0bThzb+cOKRXeuXTu898jyRWu+mLGwvXHylImfTJsyfdZnU0OZtpJyf2mRt7m+YGRu6rYf1+/7dcfZQyeK0rKmjx47uq46MjIvP2i1KFj5fkvApNRwGXlel4JJM0uERUHf/BlTPx3T5tYojSJ+UdA3uraqvaYyy2mT0sg+vSZclO83aBtHFu/8ccPc6dNyPE6LTBw/n0jLY7o1ch2HYeCx1AySRchON2nMAhYdkkCFJHCwCCGZIKYRKPBEAuhDq4JRleeuLfRkOWVGET7boWgqDUUKQxXpzgyzxq3km0UMCQ3JRINIiEQcOAEFHo6HQ2hELIWAZVCIQg6Dx6SSMTAUOAGZ/DEs6WMkJBmaPAKcOAwFTiChoSwiikPGcEhIMQ0nomK0fIpfL/LrRQYeQUqGSslQEQGiZmKtYrpdyozvnHXK2T6NwKPieVQ8v1aYbpbnOrX5bn22XZ1mVno1Eq9e5jMqPXqlVSXTCLkiBo1DIii4TIOU79UpUy3qVL3Cq+Z7ZGy3lOGWMoJqXoZBnKYTuuRMI5+oZePVbJxOQNXwyEouUc7GS9lEOZesEFBVIrqMRxSxsPHSRMeDmEQIj4IQ0tHxTSJDBgdj/0GA/n6grx/oiw2+iQ28jsVexWKvBvo6B948G+x9MviqI9Z1t//5rTdPb/Q+uvbm4eXue+e6bp/svHGk++aRvrvHBu4d6bu5v/v6zo6zGy4cXLxzy9TvV9Z/OT9/0ix/dIKpYrQsM0xNC5NC9cTUOkKgBuOrQbqq4a5qaOCtJUT8TSnee/A1wrwRZHwyytOAfNdDdzbEA3U0wB0RqC0CtUXB8dEdhXqj0H/m5P3T83cP3Q1gZy3IUQty1EKsdRBzPcgUTjZGEkyR4bqaofZIkjsM91bhykcbJn9Z4QhKxkysmTS94fiZ7SdO73j85PLxozuOHNx18/LlHVt2fDLp8/Gt05rqx0wZPy3SUD92fFNOobOyNlQ+0j0qmjexvXpye2T98mVzP5219MsvSzLTm8pLmyoKtUIqnwyXMwkMJMQoFAaNRo9GY5WJU82GT0aPmjW2vSQUSLeZi1P9RUFfnteV63EqmDQlix4pKcz1ODPslg3fLl0x9+viUEBCI9vkEptcouEy0qwGu1Ro4LGEOISEiHbKBA4pX0xAMuDJAiLGqhD5jEoRFUOGDnOqeXVFgbIse1m61a6gBvT8cIFvTHVBy8is6ixfoddc4DN6tQIlm8AnIaloEAo8HJGcgIQkE7EoEg4tYNOFHAYJDcXCEskoMA6aGD+lMWHoX5I//n9YSEL8+C4qIolLgLMwKWo2Lt0qy7YrTQKSAJfMxyYJ8WAdh+BScNxKrlVMNwupLgUnZJR61fx3nFINkviqvAybMmRSBUxKr0Hh1EiMMoFawJGwGAI6ScKkqgUsu0LoM8jTTIqQUZqmE6Zq+AEVN00nzDRK0nRCp4wRt6Th4A0iuk5AVfPJSi5RziUr+VSViK6RMJVCipRL4NGQTCIkbolLhgtoKI2AYpAwhgwCff9RBoA3MaA3NtDd398Ve/Mi1vt04PXj/q6O/s57sWd33jy+/vrB5e47517dOvPy1qnHlw92XNjfcf73Z5f2vb51ePD+ceDe0djdg/0PDjy7uvXSsRUHdn2xedPE71ZEPp9XMumzUNNkU904VWmrIDfMSK8ihqpwoVp0KIxObUAFIgh/FOZrhHiawO5msLs5xd0Mdkfh7igynneNCkcE6mqEuxrfjVBXIzj+wf23lvo/yPE1wv7heTyuuhRnfYqzDmwLgy1hsLkhxRxJMkdHuFpBjoZkdx3cU4kbPTtz9PTCDZsX7vvj50VLP/tt1/qbd07u3vPTrRunTx3ff/Py5W++WjxtzPRRDWMnj52+4KuF0Ujt2PGRhuaCmobUqip7TqZidGvB7BmjJrTWz/tsxuRRLSOz00fVVdSV5viMCqOEzcEjlWxGRWZOWXpWQ0lxvt8TLi5Y+OmMWeNGV+Vm1RXm1eTnKNmMypzMSGmRW6tya1WVOZlBsyE6svj3nzf9vHJFbUGugISXUElqDlNCJWi4jDSTLmTUWoRsDZPs18gK3NaAVqZikkRknEsrLwq5QzatgoXXCyn5AUNdkb+9OifHpfLreJWZ9jHVBWNrClvLcmuy/blunVPJkTNxAjKKgYNioAnQhGGghI/j95Fx6GQug0JCQ8koMJuAomFhPCqOjALDEoaCPn4PmfgRAZZARSTREAkCEpyLTdZw8DkOVbHP4FYwZWSICJ8sxKf8O0txTm4l163ketX8gE6UapL6tFK3VmJTCk1SrlrAkrGpQgaZTyPyyHgRnajl0W0KfkAnCRmlGQZxmk4Qt5RhEIe0ApecaRaSTQKKWUwzihl6IU0joKh4JAWPohLQ1GKGVspSiulSPpnHwDDJcAYByiLBeRSUkI7ViBg6CWvIwGDvwOCb/+MYv1pmAHgVi72MvXnR1/O4v/thf9f93ic3Xz+82nP/0qvbZ7uunXx+6cjT8wcfn/uj48L+O2f33Dm9s+P876+uHxq8dwJ4cBLoOAk8PdP34NDTa9tvnd149uj3+3Yv2Lxpxg+r275YWDT9i7S2ybaqZmlhDTOzkphWhUurecvpT5ZS3M1J7mawpxHhaUS5osh4nFGYMwpzRiHuJtjfAnE3QdzNYPffStm/ZONv+nt78L/9NQx2N4DjPm0RqDUKtjam2KLJ3laovT7FUQ2zF6NmfVM1fmZ5d+8dAOjavvOnI8d237l7/v6DS9evnux61nFk755FX8yLVkYayiMzJ32yZMHC9vZo66jyukhGVoHG56fn50o8TlZrNO/LT8ZOamtYseDLwjRfuCwvYNO2VBWFS3L8Rt2o6ur2qkhdXklNfl5h0NdeWzWjvbU8K11AwusEXDmTphfyCoO+cHHByIxQ0GwoSvXHya2Y+/WPy76d3tbi1qqkNLKAiGOioGwM3KdR5LlseU5zyKAqcFvrc9OLvDaziCWjE4wSTkHQ2VCaE7KqOLgUo5jWXpc/s626Ns/j1/Gy7cpwvr+tIndMdUE4P+hQsJVMDI8AFZBRfCqGhoWhIYmQpOEsKpFGxDLIeDYFFz8fnENCMnBQGZcmZpG5FCwVDcJBhhPAw+jIRA4uRcPBK+lIi4iS51SVhyw5VoldRNQxUHIKTM8lOuVsj4rnlLMdMpZXzQ8ZpUG9OGSUhoxSv1boVnLj/+DTCfU8ipZPU/NoSg5FzCDxKTg2CcvAozhENJeMktLweiHNq+aHjOJ0vTCk5QdU3JBWkK4XpWr4LjnTJqHZpUynkqMX0rR8iopHUnAIMg5JwaMohTS1mCEXUiU8UtwSkwjjUJBCOlbCIugkLL2UPWRwsGdwoPf/OALAKwB4NTj4cqD/Wf/rx/3dD/o778Ve3H5198Kr22df3jj1/NKRZ2f/eHRyb8fR3XeObr97Zs+NkzuuHd12++T2Zxf299w8ErtzInbnBPDkIvDw9Jt7x7ruHHp2c/+di9vPHd1weN/SrZunbdjQ9u23VbM+z2ibaK1tkZc2sPPD1Iw6bCiMDkQQ/ijE1wj2NP3JUhTtbkS5okhHI9zRCLdHYfZGiKsF7mqBepqhnhaItxnibQZ5myH+Jkh8hvefOfmb4PH8gyhPBOSJQFwRmDMKs0dhtkaIrQlkbwQ5IinOOrCjAu4sxP2wdfr8pWM7Hl4AgJ6tv/60fcfmzs4Ht2+fv3/n8vVLZ/b8+svoaHNtSfW0MVO/W/ztd98smTNnWnNrSU1DakWNLS9fmJXJriwz1VV5Pv+k9ac13/yyfkVzbWlu0KHkU6sKM8ZGa+uLCr+eOqO9umlkel51Xl6225Hnc/uNOq9egxrxMReP4RGwfqPOoZJ79ZriUMCtVcUh5fs9bTXV334x59Ox7ZlOm0UqktLIDCRETMHrOIx0s7485C1L9YwMuqsyAvkus03KNYk5Rgkn1aqNluVV5QYkNKSciRlVkztrTF1zWYZLwbKKqTkOVX2eb0x1Xn2ez61k63hEBQuvEzKMcp6UQ6XiEGhIIotKZFIIdAKKTcHJeXQJm8LAQQmwBA4JqeTTjHKeikthoEG45A/I0GECAtgspBp4BJuYkmkSlng1RU55UMWw8HEGLt4iosXbDEG9ONUgCRmlaSZZtl0dP40ox6EJ6sVvq5NWIKWgpHSMjEmQs0hxSywiio6D88hYLhklpmC1fIpXzU8zSTKN4pCWHy9KmUZJqobvlDGsYmrckpZPiZ9TKWPhJCyCjEOS8ylKIU3KJwvZeC4dzSTD4zPIYjZBzqcYZBy9lD0EGHgFDPT8X0egCwA6gdiLwf4nA68f9r+6G3txu//pzZc3T3deP/kiDun47/cP77z7x683D/xy4/j2S4d/Ob9/0+U/ttw7uevZhT86Lx9+dfkI8PAy0HFxoOPcwOMLsccXuu+fenTlwI0zv14//9P50ysO7f9665bJy5fXz/oie8wUR3ScJruaHOeU2oAIRGB/EwXxRVG+t/ve33KyNcJsjRB3K8LdCvO2Qr2tUF8LOBBPM/SdpT9pgXgikEAz4p85+RphngjIFQW5IhD7O0uNEHsjyBUFucNweynMXUjaf3rl1p3Ljhza/uTh7bVrVv62fcvFiydvXjt7+fyxrmcdxw/sa6iozPSFPpv86crFSz+dNmn61LbsXGt6lrK+0V1YLMrJZjdGXKu/n/btomlXzx980XFt3fKF4bLcVIfOb9WMjdZObm5eMHP2ghlfja5p9uh0eiFPzWWpuaxR1RUendqpVuiFPJNEmG63yJk0l0aZ5bLn+z2VOZkNJYWTmhqXzvk8UlpkEPE9WpVVJuZgEXIGWc2kpho0NVmp4byMijRfid+Z6zD6tNKgWeXWSV1aSUjZLvIAACAASURBVHl2oLkiz2eQGsWM2oLgzLba1oosq5gqo8DcSnZ5mq29Mqcu11vo1YeMYp9OGLKq0h16s1LAIWNw8BQmEcei4ukEFI+ONylFahGTjExGJH6ASv5QzCS4dVKLnMfGgpDD/4JPeo+DSTIJSHoezszFe+S0HLOwwC5NVTNNXIxDSnfIWB4VL9UgybQqcxyabLs606os8pnKQvbKDFdp0JppVfo0Aq+a79MJxSSElI5RsElqHlXJp0lZFD4NzyFjhDQCn4qR0LA6AdWnEWRYZNlmabpemG2W5Vjk2WZZSCtwyhhmIdkqptvlrH/Xx4tfmcGhoZhkOJuKjM/VqkR0o5yrl7KHAP0vgP6XQKwTiHX9r+Obngd9r+8PvH44+PpBrOtu75Pr3fcuvrx5+v6Z/fdO/H7r8Pbr+365smvTlR0br+3YeHnnxhPb153YteHcvp+vHN525+Sex+f+eHH5aNfV47G7FwfuXRp4cBl4eBV4ch14dhN4fgt4eePl3UNPbu+6e3nLxZOr/vh93pbNk1euaVy4omL2opwxn9nK2vlpdRhvFcRbA/bWg31hWEYLMdRICERxgSZsYBTB14Z3NCPMDSnuUUjPKLhvFMw3CuZvhQRbIaktoNQWiCcC+tsSJFhcTqAZEWhGhEahU1tRwRZkHFVcmicC+bulRkjckr0RYm8EeZvgvgZUoJpYEJVv2DZnzYZ5M6eOWffDio0/rbt86dy+PdtOHtvX+fQuMNhzcOf2muIik1w9obV915Zfxrc3LV/2VX6hMzNHHW31j5sQ/H7VqA0/TpsxvfLnDQs3rfvm8L6tty6f3LF59WdT23MCdpdeOXvSpAWz5ozMLJ7YNNZvNqe7bC692mfWT21vkTCpQZvJoVV6TTqvSWeQChVcpkOr9FsMWV5nRV7W6LralsqKgoBXTCXJ6BS7QiqhEgREDB+L1LLpRV57S2l+VUYg22bIc5pKgs722tKybG9ewFKe45ve1jCxsbIo1R4dmf3VpFEt5dkOGYuHSZRT4XYZLceprM/3Vmc6IoXB6hxvhkPrNymDdp1dJ5dwqQImmUPFM/AoNgmtFrDsWolZxpMy8CREEir5QwYaZJJyTBImE51MgXwoJEKUdKSBj7fyiTYhwa+g5VpE2SaBT8kIaPmpBolXzfdrhXkuXb5bHxdVk+2NFIaiRWllIbtPI9Cy8Uo6Ws3GWSUsu5LnUIusCr5GxJRzKVIOVc6jK/k0MZOg4pCdakHIKPWquW4p3SNjpOtFQTXPI2PaBGQDF69lYzUsnJqNU7IJciZOTEcLqUg+FS2gYYRMnIiF59IwLBqaQUEyKG+XEcXXjMu4FAmbNKS/q6P/5cP+ro5Y16PYq4cDrx4PdD8a7H4y2PP4n8c3nXf7uu70v7zz5sWt14+vvbx74fm1E08uHblzbPfNwzuu7tt6efemi9t/uvDr+ovbfrzw24aTOzac3P3j+X1brh757e6pvY8uHHp+9XjXtdOx+1di968MdlwbfHQDeHIHeH4PeHEfeHkPeHGl79nZVw+PPby55/LZjUcPLtu1c86WbdPW/ty25IeqGfPTRs001U6UlbSyssL4QBXCMxIWqMGkRYihRoIvgnVFUa5mtKcN4x6F9oxC+lrh/lZYsAWW2gIJNUNCzRBvw3+zFIcUbEH+G0sgTyTFFU1xRkF/swSzN0KcUYi/BW0oScxvFXyxvHbfkVWXrxy6f+va9XMXD/y+58b1y+vXrLx07mhv54PB10/PHztoUSk8JvOU9tHH9u9dsWTeyu++LC/3tbTlfPZl9biJaZ/PGTl3bmTN6k9OH9t2/OD2Q79vvX3l1LF9v108uT9clieg4tUC3thIY7oj6FCbpExmmtNamBZId9m+/XqORsgN2kxeky7NaQ3aTBImVSviaYTcdJctL+gdG62f3jZqfKShJC0oJBNYaISCSZNQCTo+S04l6jiM+MtSllWf77LUZqdGirImNVW11RVHyrIbRmbNaI9Maakry/TVFabNHFU/uroo16m1iCgOGcOv4wUNgiy7vCLNGi0MhPP9hX5TplOX7ja69EoZlybm0CRcuoBOYBKQXDJKwaMYxCydkEFGJsMT/ooFD5My8Ao2iYVJ4eDABgFZy8arGCgZGSIjJuuYCKeI4JVRXFKKR8n2aQTx16Fcp7bIZ8p364v95sbi9ObSzLilNJPMLmVaRDSrlGES0s1SllnG1YuYUjaJT8VwKVg+DSuk44R0rIZHdmn46WZpqlHoUzJcUkpAxX0LiYVV0hBSMlRCgonJMDEVJaaihFSkgILgUVB8KppPx/AYGCYVFd9kRSPBmSQEh4rmM3BCFkHIwAvouCEv71/uun/tVcfV7o4bPY+uv3506/XjG/3P7vU/v/PP4+vH114/vtbTceXl3QvPrp96eOHI7ZP7bh7dc2nv1gt7tpzdvvH0L2tPbl57avPq05vXnf5l7emdm87+/vPFA9uuH91578wfjy8de3H9dNeN8/0Prsc6bgw8vDn45Dbw9D7wogN4+Qh42QH0PgRe3we6bvY+O/f0/uE713ZcOrfxzKnVBw8t3r1vzuZtk374sXHB8rIZXwVbJuormwWhEmxGBSG9hhSsxburMa46tKcJ528nelrjlpD+VvifLMF8EXAc0jtLwRbk/2DJFf3Xlmx1kPQWqr0Is/q3qb/u/ubbb2Z/8/Xcjht3D+7bf/3apYXzPr959Ux/98P7N8/evnSaQ8T6TKbPp075/pvFNy+dmTg2MuvTlpa2vPmLWz7/omru/PCC+aOOHfn55rXjTx9ev3X5dG/nw2cPru3+dcOKxXMaq4sj5SVmuRz2cbJNpVPyuTIuI37Bc1NNuVklLcwIWtQyOY9p0yqUAjaPSuBS8F6LvjQnvT1cM71t1JSW5nijj46ACkl4GZ1kEvOUdLKEhDMLWBlmbb7LUpHmaynNa68qHl1XMqGpfHS4tGFk1pj6staqojyfNc9nbSrNbS3PKwvZAzpBUC/MtMlSjXy/jlMaMNbneurzfMVBS6ZTF7RrbWqplEPlUrByHl3BZ3DIGCoaxCMi1FyKUcKmokHgYe+nfPT/yMhkNhHBwkJkDKxbK7DLWWYh2SQgueQMv4brVzHdMqpLQnPJmfEOnlPOznFoiv3mkoClMsPVVJIRzg+Wpzlyndp370tuNc8opBhEVJ2IJmfjOSQEDQOioEE0LIRHQYsYOCWbYBBRfRpehlWaaRIG1CyPjOkQUY1snIoCF+FTuOgEDiqRhUpgY0EcHJhLhPLJcB4FxSUjORQki4KgkeBkApyMh5FwUDIeRiMhOVQsj47n0nAcKnbI48snn1w59fTq6efXz3bePP/y1oWXty70Prj2L9N56+zzG6efXD7+4Nyhm8d/v3xw+7k9W07v3HTi1/XHfll7+OdVB39cefDHlYd++v7YxjVHf159bs+W8/u2Xjm049aJvR3nDz+7erLz5vlXdy71P7rZ/+jmwJO7wLP7QGcH0PUI6HoCdD8BXj8DXj8GXnfEum73PLvyouPUw9sH797Yc/n8pvOn1544+u3hPxbs2fPZpk1jly2r/XJuXvsEU22ruKCGFizD+iuw3lqcJ4x1RtC+FqynFe1rRftbkMEWeGoLLL0J9mdLfy5K/5ulJGdjir0RZGt8ZwnmakCmN9GchbiT19f9uHnunRtnr546d2Lf0Z1bt129dHbunE/On/6j79X9s0d3XTpxQEDFe02GUbW1C2Z/du74waWLZs/7asKUKZXTPqmaO69p/YbPfv1lyYWze8+e3P/80d0XHff6up5ePXes89HNH39YPHl0w+RRUQ4Rm+HymOXK4sz0cHkxl4KnYREmpUTMouJhKSImhUXESDl0n9WgFLC9Fr1dp6wvKxodrWssGzkhGomOLLYrZVIa2SDkGYSc+LoHNhIqp+AyLbqqjECkIGtMVcmEcFlbTcGUUdVT2+rGRcvHRyqbKwqKU92FAWdNTqilLL8i3e1Wcu1SulfDcqtodhmpwK0qSzWXBEwhs8ym4JqkHLWQIWKS8LAkHhUn59GFdBwHD+OTkAoWXs2j0rAw8LD3E/46BJUyjIqCMHBQGZPg0gjTbOqgUZJpV1Wk22uz3YUebcggDGh5fi3frxXaJAybhJFhURR4DMV+c1WmuzrLU+w3h4xSp5wdXwlhlzIdCrZZTDOKaVohVcLAMHAQEiKRiEiioEEiBk7CwkloaBEVauQT0y2SIrcq3yH3yBj/YImNTGAiR9AQCQxUEgsH4hAgbCKcTYTHr+sk42FEHJSAAceXxlMIcCYJxaZg3lq6dez3Oyf23Tt14MGZg4/OH3l84eiTi8deXj/zL/PgzMG7J/ffOLL74r5fT+3YeHTruoM/rzmwcdXeDSt/X79i99rvdq1Ztnvtd7+vX7H/p9V/bFp9cd9vlw/suH7097unDz68ePzFjXMv717pfnC9/+nd/qd3Y8/vD8YhdT8Bep4Cvc8Hu58BPc+B1y+A109irx68eXGj++nlVw/PPLl96P613TfP/XLl1PpLR1ed2v/NgW1fbv95yurv6+fOy2mfYCqt56RVEn2VOE8N1lWH9rUQfC24v1lCpjbD05vgoWa4Pwr785tSsAWZ2opKbUX9e0tJ/2gpCnNGYf5GTHoTrX6K5Xns+M07B4HBnsHOvnuX7hzet+/KxVNzZk3++cflsZ77Z45u37J2mZCOc+pU4ZEly+bNvXz6xJkT+/bu3rBmzRfffTd169ZFZ89uf/TwwpNH1+/dvPryyZO+7pevXz4DBnvPHtvbHi37dHJLtLqQioGKGLTmmqrizPR0j10l5FjUMioGruCzDHKRy6gRMshEBFgr4du0iqLMVKdBXZaX2VxbURDwt1ZVRkqL/EadRSpKt5lDFr2YgtdzmSICRk7BeZTi0oCrvaJ4SqR6dHVRfVGorS5/fGPZ1La6KS110dK8sozgyHRf0KAcGXIXeExWMd3IJ7qUdJ+WGdCz85yKPKcq1SDS8YhcPISFhbCJCC4ZhUoZRkFDWAQ4Ew/jERFyFlHLp6i4FDoODkn4MGHoX+DJH5GQIDoWwqOg1TxqpsuYalFm2lUj06zVWa4inyF+lGSeS5dlU8XBBHSiLJsqx6EpDVpLApYsm8ql4Bh4JC0bHz9S3C5n2eUMi4ypF9OlTCwTD6WgkqkYMAMPEzFwYiZWREHySSA9F59ukZR4NUVuVVDN9cpZdiEl/h1PQoKIiVARCcpAJTHRyUxsChObwsBBGDgIHQ+h4sEkHJSAheDQICwqhYABx0sTg4IWMIl8BmHI2Z2bLuzafGnv1mv7f7txaOftw7vvHPu94+SBB6cO/PN4dd+2i7//cnr7T0c2r96/Yfnutd/uXP3tjlVLd6xauv2Hb377fsm275duX7Vs57oVv/+06sCmtZcP7Lp2aPfN4/senDvy5MqpF7cvvHpw/fWjW2+e3+t7cT/2smOg+xHQ8wR48wx48xzo6wR6u4G+HiDWC8R6gP4u4M0zoPsh0HVv4MWN3ofnn984+PDCrvunf711bOOlfatO7Vx8aNes37aMWf5d5ZRPPNUtkqx6WihMSWum+ZtJvhaCrwXrb0EHm9GpzchQE/LPlt5VpP/VkrMxyf7WEuStpQjC04D0VGJnLSs9fmn9k2fnt21at3HFhs47Lzpu3752+cysGWNnfzrm9Yubpw5vnTOtnU1E2DWKlpqqrevXAa9fvXh4Axh8fu3qH3fuHOl+daP39T0AeAXEXgP9A/3db4ABABgY6Ot6Crx5PmFUzahIcVGWO+nDIQ69ojAjWJKdVlmYE3SYTUqJz2rQSQUcMi5gN/GoBDoOSUSARUyKVsLPC/mKMlMzfc4Mh72hpLi2IDdkNTlV8jyvqyTk0wvYIgJGSScbeQyLkJ1jN46rKZtQV17gNZek2etLUltr8qePDk9va2guL4yfYumQC4r8jpFBV8go9ag4LiXdraIFjaxijzrXIfeqOFIqjJg8FJX4HgmawMTD8LAkPCwJCx6GAX3MQIOUHLJRzNAJGXQCCpI0fPjQ96CJHxGQYCoGysAjeBS0UyOxq4RurSjLoS70mwo8umy7MsMiq0h3FvlMHhXPJKC4ldz4EodCr7HYb851agM6kU3CMPBIRj7ZIWN5tQKHgmlVMPRiqpSJZRFgdCyYSYDzqBgOCcGjIMRUlJKDccjp6RZRnl2SbRGn6QTx3oNdSDHyCDoOTschaLkEIRnBJ8JYOBANlUhGJlFQyVQsiEaAxOsSHgPG/a0u0ckoJhUjYBIFTOKQ/eu+PbT+uyObvj+5efXpbevP//bjuR0/Xdq56cKuTf80bj79y/pjP687sG7lrh+W/rZ80a/LFvzy3aKtyxdvXbHkl+WLf1m++JeV32xbtWzH+u/3bFxzYPO6qwf33Diy787JQw/Pn3h27dzLu1d6Ht58/fRO38t7/V33Y68eDLx+CPQ+BvqfAv3PgNjLWG/3YN8bINYPDPQBsTdAXzfQ8wLofgJ0PQSe3Oq7e77nxolXlw89P7vnweGtN/avPrdv/om9n+3+bdKq1fWfzs1ommocOU6aP0YQbCL5mwn+Zpy/Bft3S01If/RfF6X/1JK7HiUJfLBuz6TNu7/au3/D/h3b9m/e/cevB54/fHj5wvH5X02fNL7++oX9v/y4ZEp7vU7ICJoNJZnpl04cf9P5rOf5AwDoBICnfW/uAkDnYOzFYP+rvp5uIAb0dvUBb+KLH/uAwVd7d6zLSbPkplksGr5NKynKDGQH3DatIjvgLs/Pygl6vBa9RsyzaRV8GlHIIONhKRQ0jIqB54V8hRlBt0mbbrdV5+VW52UXBn0+vSbNairLCAaMGj4WKSHhtCyKic9M1Strs0NVGX6ngleZ6x7TUDRlVPVX00fPmzF+1tiWqS2R+sKcHIclUpTdVl5Ym+PLc6vdKoZNSgwaWVVp5tKAPsMs1XJxVMgwxIi/4FI+pmMh8VvZseBhqOQPachkKQOv5VOUHDKDiAYnjRj63n+N+PB9JCSZgoUzCUguBa3gUVVciopL0QmoDhU/w6bMdmoybMraHF9p0OpV8w08kkPG8muFaSZZodcYT45D49cKzUKqkU92ytlBo8QqpZmkVDWfKKKhGDgIHQvmUJAiFp5HQbGJUBEFqRMSvRpO0MDLMPIyTcK4JZ+C7ZLQbWKqVUy1SRg2GTO+R51DgFAQI/DQ4UR4AhULYpBgVCKCTIATcVACFkLCw6gkJJOKYdNxHCqWQ8UO2bps7vblC3atWrJ3zbcHflxx+KfVhzetObJxzb8cD/24Zt+673euXPbrskWblszftGT+pqULNi9btOW7xZuXL968fPGWFUu2xi39vHb/lg1XD+29eeTA3VNHHl489fT6hZf3rnU/vv362b2+Vx29rzr6eh7Fep8O9j0HYp3AwEtgsLunu7On51Xfm+6BNz2Db7oHX3cOvHo62Plw4Pn9gce3+h9cjd2/FLt3off6qedn9j84+suVfcvO7p17ZOfnu7dN27Ch9eslxW3TnWXt8owGZnqElh6hhaKU9CgpPUpIjxLSo7hgFBloRMbP60ttRodaMKEWTForOq0VHWpBpTYjg02IQCPcH4X5IlBvA8gTTfJEEzzRJFc0Jd4c9zTAvGGksQiSFeGfuLl2/4nVR4/99svG9Y2VDZtXb7x28ezZ0/vX/DB/xtSmvTvXzJ09Zsb4hpyAJWDT5gZce7dtAga6dmxbAwBPX/Vcf/78Qk/XbWCgExjsBQb7gQEAiAEDr/uB2CAQewMM9vy26YexLeVjGkd+MaPNouK5DLJ0l6U8N7OtvvrrmVMrCrLdJm3KR+8LGWQBnQQa/gFo+AckNJSGRzIpOKNK4rUZgjZTWWZaXWFeuLgg3WZ2qqSFAXe2y2rkszloCAsJUjNINjE3oJWlm9Q+rbg82zmhaeTM0fVfTW2fN2P819PGfjautSIr6FaJS1NdjcWZjcXpdbne0lRDZaZ1bG1WXY6zOtNR6NU7lRwuHoJJGooFD6NhYcjkj/EIEBkFjn+RE1GxUjqOT0KyiChw4kcfDBny4V+GwJI+pGKgXApaxMBLWAQBGUWCjkAMf4+GSDBJmFl2bb7HVJMTKAnaXUq+jke0Sdl+vSjdqigJWHKd2kKvscBjSDWIzEKyjoOzSWhBvdAoJOkEZAULyyfDaRgQDQPmkFFiFlHGI3PJSB4JpuHjHQqGR01PNXDy7JJUDS+g4njlLLeU4ZLQnTKGS8Fyqbg2GVPDI/KJMDJ8OA40FA/9mIYBsckIBglGJcIoBCgZD6EQoHRyvJVHYBCRDCJyyNqFX25Y9PVPS+dvXrbol5XfbPv+u20/LP915bKtK5dtW7li2w8rd6z6YceaVbvWrN65dvXaeXPXzJ+7dsGCdQvnr1u4cP2iBRsWL9yweOHGpYs2Lf9m88pvt3y/bOuq5bt+XHNk+y/nDuy5evjArRNH7l84/ezWle6O271PH/R1Punregr0dwOx7oGB7sGB3oHB3oHB3kHgzcDbvB4Y7BkY7BkcfPV2aqu/c7Dn8eCrRwOd9/qe3Hj94PKr2+c7b5zpun6s4+SW+8fWXzuw8sT2hTt/nLn2u1GL51d/+UXx6PGelvG26FhzzWht2ShFcZMoP8rPjbLSwrj0COZdMqJvb76IH8Yfv+ciWA8JNcAym1DZLaj0KDS9MSUtmhiKJKQ2JAbDSam10FAVLnUkrW6s5+TVrfuO/nzu0pHJU8aVjSzZv293x/1Lly7u27V9VWtT8eyZLXNmtk5oqxAwkXIBoWpksLIsdfXqOd8sm3rz3h+POk98v3rmti2Lr537/e61Ywd2bnpw83Ls1Uugrx+IDQCxfiDW9/mUcTt/WjVvxtim8uyigFHLJ1VkhZorykfX1U5paa4vLSbCoXgomIJB4uEQjVwc8DrwGDgKCaHSCBIxz2bW5AQ9I7NDLTVlZTlpRSGvW6dId5hyvFYZncBApfCJCBkVq+fR3CpB0CCryPCEC1Pbagqmt1bPmdD45cTWac019fmhXJch06Yp9Fky7aqAQVwctDSXZYwPF01tLqvOdlbnuAqCRouCRcOAEElD8YhkFhXPZVCIGAQKlISFghh4FJeC55IwLAIcMmxI4gdDRvxlSPJfh2CS/0pHJ3GJYB4JImVi49eqy5k4i4wdsqoKAtbSdE9Zlr+2MKMw1WmUMpVsks8gLc9yNxSFshzKbKcq264MmUReFdujZAV1/CyrLKDlm4VUOQ0jJKNYWCgRlkxCghhEJI+OFbHwci5RzcebxASvhpHrFFaGdJkmYVDFcoooFh7BwiOY+AQ9B6tioNRMtIqFVjDQEhpSQIKy8SkMTDIFPYKCHkHDJjKJEA4Fzqe/nXQSs4hsEpJFRAz5ZvbMb+d8uvyr2d/P+2rVgrlrFs1fu3jBqvnzV82fv3rBwjULF61bvGT9km82fLN0wzdLf5g3/4d581fNXxD/05qFi9YuWrR20aIfv12y8bulm1d+t+X75VtXLd/909qjO7ae/+P3GyeP3D534tHVSy/u3Xr9pKOv80nsVWdfdyfQ/3og9nog1jsw+CY22D/wditHXz/wuh/oHgBex4BXA8Cr2GAnMNAJDHQOvn4a63nU39XR++x2z8ObL+9ffnH7wsubp5+c2fX4xK93Dm28uHvloZ/nbvt+6prFo5bNb5g7p/zLL0pnf1k0c07e1M9zJs7OGPdZ2ujZvuZPTU2faiMzVHVTZFUTROVj+aXtrOJRjOJRjMIWSl4jMbsBlx3B5kRxeU2E/GZibiM2vwlV2IIuaceUjcVXjaXUjOPWjlU2TfSs2jTr2r1jx0/v3ffHzlB6YOan086dP3785G+3bx9+1HHmkxmNRw5s2rN9VWNtjsssdNvEAZ/S65bURzKaWnPqmkLrfp4z9dOqhQvali4Yd/zQpp/Wzp8yoWnDmmWPO+70d3cDAwNAf+zXDes2fv/d0i9mtlYVBAzCaEl6ntdRHAzW5uXVFxSk2218ColNxGOhIDoeY9apykryNWoZGgMbljAUT0CZzercNE91YXZ7uKq5emR1fmaqVW9XiUxSLp+I0AsZXr1MxSEr6FivRhQ0yNLMyqKAuaU8+/9j7T6j2jyzfYEzM2cSN3oRqPfeURfqBQlJIIkq0bvBHfeWxOk9Tpy4xI7j3ruxscH0YlxopvdebMCAMR2h+wEnM2fmrnPPXeew/ktLvB/4pJ/2y36fZz8fZyR/uCnhk60pH2ckb44LjgmUhap4CWbV8nHi8SZlmkW/LSn8023J25JC0qP1ETqhny8aC3YDe65GgtyJGBiZgIZDvAFuzmCAOx4OIaGhaJAXyHWFj6OD5woH5786ODo4eK10wINWi+hwnZhqUnDMSm6wShCsEoT6+0Ua5Imh+vSo4LWRwZtTolOizFoJW8zAG6TcxNCA9TGmBLMqSi8KU3KC5cxQuW+onBEioRoF5GAp059NWj7+kAL3Rni7wrxcUWAPChZMx0N8CRAOESikgrQCVKSWkR4mTtDxI5Usk4CoZ2MCfDEaJlpGhYmIIBkNIaHBxVSYgALh4EF0tBcZ7kaAOBMgjmS4Cw0LYJHAHDKcQ4azSQhfAoyCBlHQIIejX3366zdfnvju65M/fHvqx+/P/PTT2UOHTh08eOrgwdM//nTmp0Pnfj5y/pejFw4fu3D42MUjv146evzS0eOXj534g9PxaydO3Dp16u7Zs/cvnsu6dD776qWiu7cq87ObnpQMNjcMt7dM9HZNDw8uTozapyfsM2+X5qbsC7O2xdkl25xtac72x/fwgn1+wT63YJ/5R3WyL5emSfvs+NLMqO3t8NzEwMxo39tXXZMD7VP9TWNNZWMNBS+rszvKb9Xkniu6/cu9S19eO/fRmd92njq5/fdT206cyThxbsvx85uPn9987OL6Y5fTD19O/fli8qELSQfPxf5wNua7+weYZgAAIABJREFU01HfnrJ8fDjow0P6fQc1u75V7vxGsfMbxa5vlbu/U23/SrbnW/mHP6o+O6r99vfAn89Zjl1KPn5p85W7Xz6vzXxamfu4vOD8hdMWS3hm5p2Rkb7ensq8vAvNjUX1tXlHD31U+eR+hEmmV7HlfmQ+B2MJU2Rsizn668f7Pk45dfHLlA36bXvCfjm248iJfdt3x33+zc5zl369fuuizT4/OTnxdnLiRWXF1599vDdjw7o4a2SgekdafEZiXHyQYWOUdefa5JTwkFhToJTNwEF9sDAfD+eVWqV4945Na9fGwRE+zs7vc3zJG5Ki92xK25+xfn/G+rWRoVFBWr2EqxNztEJmjNE/PSpYJ2JJaZggMcufQxZTUNYA0YZo47ak8O3JEfvWx25LCk8J06aEaS1av+XzW8PU/OXEm5S71lp2p1nSo/XBag6XCsOCXaDea5AgdwwcSMTBUXAfkJcbwG0N2NMZ5u0C83IGu63E+Kwmw5yYGE823ptHAsnZGLOSG2tSxgerk8K0yeH6OLN/uFYarPIL00giDcr4EP2mBOuGuPBgtUjOIgX4+Ubr5anhARujjLEGiVnCMIqoFgU7UsU1+ZHUdKRZ7OvPJkmoWAEZRUeB4AAnkNtqiJcTHuZFRAIoKAAD48klAtRcuMWftjbEb0OwPFkniJTRzUKCkU/Qc7EqJkpKgYrJUBEFKqLAeUSILw5EQnhiQM5I7zUEiDMV6cYhgv3oSCETxaPBfQkQGsZn+QGUw7GvP1u29Nv33/x+8LtTBw+e/vHHMz/9dOann84e+vn8L4f/mdCyosvHTlz59berx09ePX7i2onfrp04cefMmXvnzz+4dCn76qXcG1fLsjJrSwrbqp5M9Ha9GeydHX25OPnaPjtpX5iyL8zaF2fti3NLtrkl29ySfX7Z0qLd9uemd5t93mafW7LP2Zam7bZpu23aPv/WPjdhnx6zvR1eGH81+7p/drh39lXneHvlePPjV/UFPRUP6ouvlj84mXPrp8yrX184te/82X0XLu6/dPWDyzcPXMv85Mb9T248+PTSvQ8vZu67mPnBhbt7z9/Zc+7OznO3d5+9vePs7R2nb2b8fn3zb1c3/HZ148lrG0/d2HLm1tazt3dcyNx9LXv/3aIDOU+/Kq059KzhZGXjlbaegobmkvsPrpcU5+/fu2/fnr15j3Jnp8YvnP8xIkJ89/avp05+9fVnGXeunfjiw4x4SyCHjmZQEImxwQc+zjh+4uvPvt525MRnuz9O3v9V4raPIjbtt27eH/vl4Q/P3Dx58MTB2vb6ybmZkfGxZxXPP9i3PyUhfm1czIfbt25LS06PjAgSCWMNug/Wp3+xfeun2zOUHF8BjeRLxGBhPr5krFTIViv85BIemYB0XPHXpMiQPZvS9m5OP7Bjc4xJZzX4B8r4VoMqOTwwzqxNCjOEaSRGCdsoYcvoWAkVbdH6ReklSSH+e9KjD2xJSgxWBys4ayN0yxUpUMzQ8t/9O2GU+qaGa7Ylm9dHB1j0QhkbQ0S4QQAroQBHONgdhwaR8AgsAuTlttJ5hQPAZQURAeRSUFIWViemROiE8SHKpHD/pHD/pDBtcnjAWqtheftwjFEVppEEyXhaIVPNo5kVfgmhhlSLMdRfrGCTVVxqmEoYF6TanhieaFIZRTQtBx/EJ5v9qIE8ooqJCuCR5QycHxUjoKAZOCga6ArxcIR4rUH6uOChHnS0N4fgI6aBtTx0hJqeFCTYECJN1QtjFMwIMSVcRA32IwfyiP4cLBvjxcL6sHFAJhZIQngigc4g9xUAx7/hwU40lDuPDJWysBIOTsBA+hIgFBSAgYPQsWCHX7/96tdvvzn+3bcnvv/utx++/+2HH04ePHju8OFzhw+fP3zswpFfLx07efnX368cP/Vnrp44fe23U9dPnr7+++83Tp26cepU5oULD65cfnTjet6tm8X3Mp/n5bQ8f9LXUDs3PDQ/Nmx/O26fe2tfmLPb5u22ebttbtmSfWlxaWnRZl/8Y67y8oDlhSW7zfZuu9Sc3TZrt82+65LPv7XPji9NjS9OjixODNvGh9501U10VA23lPfU5DeW332Sez7/7rEHN3+6e/27zFvfZd37ITvnUH7B0ZLHJ8qfnSyvPPW48kxZxenip6fyy37NKTqclX8wM+eHuznfZhcdelh48GHhwYeF3z8qOVRQ/ktpxYnHVacqG67XNN+q77jd0pvZ9er+4Fje8Jvy0cma2fm+3t7G4qK8F5VV2zdv27dz75PSsrnpiYL8q+vWmRrqcp88vvPJB+sqyx90NVUYlMIdm1IjQnSWUP3hw9/euHFuY0bSZ1/tSd8WdejcR+kHwtM+jNz9/aZd32799Minnx/9tryxesZuH59feF5Td+Djz9elrY+KsARqAuLCwsNVqnCFfF142IFNG4598dnhLz41ySXL446DlFIhkwLxcvF2XS3k0NUyIQ4O1Eh429ISv9i345evP00IDQrVyOVsiknplxiqD/UXh2ulJoXA4MfU8qhSGiaATwvwY2gEtDCNaFtK5N4NCRadVMkhBasEUYEKq15mUvD0Yl+diKlgEzUCWqxZnmb13xCjTbGoTWoWkwAEe60AeqyA+DhhEN40EpJKRMBALj5uKwhwgJRDMSj4oVpheIDAahAlhqnXx5gyksK3JkdsSQzblhKZHmWKDw6IMfrHmbXRQWqjnK/kUGS+RKOcb9FIg8QcBZOo9CWZJGyrRrwtLjQ1WGMW+8ppCDEeJCNBA1i4QCFFRsfySUguAc4jIZl4GB7qifRxwYDdEQAnAsydQwRLmAg1F60X4sKU1BgtK1XPj1f7WiXkcDHRIqFGyBihEkaQmPrOEgHCxENJSB8E0AXg8p7bKgc0aA0Z7sIhAsVMpJSF9aMj2QQIHe3NwoNZeLDDie+/++f89sMPv/3ww9lffjn3y9Fzvxy9cOTXi0d/W+Z0+dffb546f/PU+VunL9w6feH2mYt3zl64e+7i3fPns69dy7t1qygzszTr/tNHOXVlpT11tcNdbbY3r5emxu1zb+22Gbtt3r40b7ct85i3L83/sVf3HzPK/xBlX7LblpYWl+zz9qVFu23+3SyxxTn7wpR9dto+O2mffmufGpt52TEz2DLW82Kgubyl4tHzwutFWacf3jn6MPPIo6xjBbknyopPPX96rqbman3DjcbmO20dD9vac1rbsltaHza33m9qudfUcq+xObOu4WZdw826hhsNTbda2+919WQPDBUMDpcNDFcMjdS8GqsanayamKp+O1s7Pd88N9dtt71uaawuzc+vq3xx7NCRD3btmxh6aZsb/+XnD7/6asP1qz+dPPHZs7K7L3vr37zq/PaTfZEhgVHhweHmoEsXz3Z1tt57cHtyeux54+PzD3/L+G59wt7o9Z9v2PDp5n0/fXYm60bv9Jv+yckZu31ibnHbzn0bN2Ts3raHgMKFBOh4WGykWrUzIT4tNGR9RPjasBABHhso8YsJ0lt0GgmLzibj4AA3DBjApRIkHEagQnRgx+aTh767fPLoxvjI8AClkksL08rigwMSQnTJ4YEGCcePhBAS4SyUDx8P5RFhAjLCIGElh+vXxwTHGFU6EVNMxxjl3BijKj5YExEgMUhYCjZRL/ZNjtCkRii2JOg2JwVGmUQCBhzusxLo8R7Yew0K5kElwphUFBUHYZNR/hKWWSM2qgVWvSRMyw/T8mPN8k3xIfs2xn+UkfxRRvLudXHpUaZIgzLSoEwKMySHB0YEyAL8fEVktIpFDuAz/DlUOYOgYBL1AnqInJcWGpAQqAiWsCQkOBPsyoK6KihIox9DRMOy8TBfLMSXAKNjIXioJxbiQUJ5Y0CuVKQXnwSVMRAqFjKAjzFLyVYVPU5Fj5QQw/i4ED42zI8ULqWHShhBIpqQBBXSUEIGjk/HMUkoDMLbx3ONh+PfYF7v40Cr6WgPHhnsR0cKaQguCcbCg9kECJsAcTh/5Mj5I0eWC9G5w4fP/XL07M9Hzh8+duHIiQtHTlw6dvLyr6evHD9z9cTZqyfO3j539c75a3fOX7t78WrmpWv3Ll+/d/n6/SvX8u5kFt2/X5ad/TQvr6q4uKWycqitbXJowD41aZ+dsi/MvqtIS/P2xbml+Rm7bXG5KP37dPKlf57WsrRoty3ZlxbfzRJ7J2revjBrn5+1z0/Zp0ftb17OjnS97qnrqiurKc8qzb2Sm3U6595vuVm/FeWeKi8+X/X0Sv2L280Nd9uaHzQ3ZDU1PmxtedTRnt/TXdTfVzo0WP5y6MnQUNngYOngYPHQUMnw8OPx8edTU1WzM00Tk+0Tb7omp9qnZlvn5lvnF9oWF3uWFobsS5P3bl3Lvn3nSUHx7UtXfz98ZH78tX3+9e+/ffrL4R0bN5juZ/72oiLbbp943d/28NZVtVioV6vjI6O3bNq8dUvGiZO/PczJru9oftpZve/Ip+s/3bbn5y92fv/5sVtXOt5MtI6OXcjMaujsGx6fDguP0qh1+3fsD5CppSyOjEKN12u/371jX2pSUpA+WOqnoJOVTGqSOXBTXGSAkMNAQ4GO78M9nXFgLyTANTYk8Mv9O08e+u73n79fH2ux6NUh/pL06NB10SHbUqJ3r0uw6hUqFlHOwLFQPjSoh4CMYKC8lRxSfLAmLdK4PiY4Plij5lEMElasSR0VqNAK6cvnyZqV/A1xxoxE/Y61gZuT9NFmPwkXjUc4Q71XwXwc0XAPJhW5vHNOxqeGGqRRZnWIzi9CJ7QaRHFmVXpU0LYUywebEz/Znv75rg070+LWWk1WvSJcK40O9F8+PMokF6rZFBWTpGQQl6P2JWu5FIOQYVH5RSiFRj9fKRnFgHjQQC4CLETNIsrZZC4FTcdCaBgwCeGNAblhwW4UlA8NBWBivVk4AAfrxcN5SmkggxBnUdJiFFSLCG9mo4JYCCMHY+QTDFyCPxsnpiLETKyETRKxSGwqFocE+3g5uzn9HeT6d4Tn3wkQRzrag0ME8shgARkmIMO4BDCXAHa4debMrTNnbp4+ffP06Ru/n1nOHzdyZ66fPH/j9ws3T128dfrSjdOXMi/eyLx8896lm/eu3Mq6cjvr2q0H1249uH678N7Dkuycp3kFFcVFtY8ft9e+GO3unhkd+WMdw9y7+UVLc/aFWdvctH1p0f4O0n9lyW7/42CNJZt9yWa3/Slqwb44b1+cs9um7Qtvlt4Ov3nV2d9aVV+ZV154szD7Yv7Ds0WPzpUVXKgov1pbebulPqujOae7LW+gp3Sgp3Swt3yo7/HL/vLhoScjQ89GXj4defl0eOjxq8GylwOlw0OPXw+XT7x+9maidma6b2p6YG62b2Gh12brtdt77fYhu33EvvT2+M/fFz7MKs7OOXvsaNaNy42VpUtzAxfOf/HToS0f7I/9/LO0hemeieHW1/1tV06fOHrwe4VIkhybmJKUGmwKq6yqTUxaezcnt296etC2cOT61QOHj9QMvKzufVnXPzK6aO98Nf5qYmbRbv/i82/MeuP+jB2Hv/5WyWJJSER/GuXzLRt/3Lc7I9oaLpdEqGRaDjPBqE8yBxqE3MSQoBCV1BcLJ4K8hFR8mE61Y13yVx/s+nL/zviQwFCNPEKn2Bhv2RgXvjnBsis9Pj0qONGsiQ1UanlUGR2rFdLJUHcxHZMWadyWErkzLWZbSmSMURWiFlr1Mn8+lQh2xfk4CciIMI1oc2LwR5ste9eZNsZqLAaugoemYT0xUCc4cA0BBeCx8FIBlcvA+LFw5gBRXLgmLkQdFSRJCFWttRrWRRvXx5i2JIbt3ZDwyfb0XenxG2LD4oMDrHpFpF4VHegfHegfqVeZJTwth6agExR0gtqXrGFTNZx3nIJEvgY+XUbDcJA+dKgHC+ktICD8RSwBA0/HQckoIA7igQA4ooEuFIQnhwhm4QB0uCsRuIoEXMXBuAdwsVYVM0ZBt/gRTSykngEP8EVpfTFKBkpKRQoIMAEF7cck8Jl4JgmDhvl4ujk6rnTwdvor1O2vaO8VJJgzA+PJJYGEVKiIDucRIQIiyOHWuQu3zl24ff7i7fMXb5+/fOfClTsXrlz7/cL1UxdvnL506+y1O+dvZF68de/S7fuX72Revp155c6D6/eybz3Iu5tTkPWo+EFeSU5eeW7hs6LS2vLnrS9qB9raxwYGZ0Zfz78Zfzfk9U8ASwv2pX+ebfR/mxv2r7XpzyvLnBbttkX74oJ9cc6+OLs0M2Gbfr04OTL35tXkq+7+9hcvnuaW5F5/VnLneemdyvI7Nc/u1ldlNb140Fqf09aY3ddZ1NdZ2N9V3N9VNNBdPNhTNNRbOtRb3N9VMNCTP9RXODxYMvqybHzk8cRo+cTrqsnx9onxjvGxlvHxhsk3DTPTLYsz3fb5wbnJwQe3L3fUV1eWFmTduHj17NHGyvzXQ9W//75/6/bAXbvCzp/7fOZNW+OL/KGu+gc3LxVlP9i5ZSuDRDPojJvWb+3s6j9+4vSHn3//xaGzN/Orml/OdbxeahmcbR6YftExUlBeX1bRODT8pquj96M9+/ZlbAnT+H++M0Mv4Bh47FCpKClIvyEi9OMN6dEaVbhSmmjUb42Lig/SBYn4m2Osu1MT06yhcjpZRCWI6MQNCVG///z9F/t2xIcExph0Fr0yWC1OjwrelhK9Kz1+S6J1ndWYFhGYEqqLN6oFZBQN6RMo421Nid6WGrM50ZpqNQXKeCI6jkOAY31cUF6OeJAb1seFR0LGB6sPbLHuSTduTTKsjVIbVQw6zgvmvQLqvYqI9sbA3Gk4MI+OETIwejknKSIgNdKQEqFLidCttRrWx5gykiy718Xt35T0UUbq9tSYzQmW1AhTdKB/qFoSrBSFaxRWndKilgTwqFIqWkRC8PFQLhYspeECRWwVi6xgEqUULA8HY0ABRB9XjMcahMdqChpExkDIGBAB6Y2FuiMAjiDXvwOdHBgoLwERJKUj/EggNtKdjXSXUqCBfHyChhsppZm5WB0DqabBpEQwF+1Fh7vzSXABBc2loKk4CBoCAANcgQAXsLcz0OU/YO5/w4FWs/DeMhbaX0DU8AhKFlpABPmRQA73r1y7f+Va1tXrWVdvPliuM1fv3L1wPfPijWU/D65mPrx2L/v6/eybWQ9vPsi+9SD3bk7B/bzih4Vlj0rK88qeFpY9K3pcVfakoaK6s6H5ZVfvm5ev5sYnFqam3s0fX1qw2xfevdr/B5bsNvvSot22uGRbtjRnn5+2z76xTY/PT46+He0f7GpoqCx+Upj5vPReRVlmVfm9F8/v11c9bHqR3Vqf29bwqLejoKezoK+zsK+7YKC7sL+ncLCnaKC3oK8rt687b7C3YGigYGSoeHS4dGy4bGzk2fh409jrltevG8bGat9M1E5PNS7Odi7N9dttY4NdDcsrcYtzbtU8ze5uLrPbuk6d2vPhAcuXXyYdP757fKSmq/Xxw9vnHufdy7p5ra6ycu/23TqtPiYqvrGprfxJ5f4D327d+9OBry9+8eO12zl1zd2zFfVDBY+bR94s1TV2PXyQ+7TsccGDe5HGgP2bUrYnWROM6h2J0QFc32CxcFt89O6k+M3RlvWWUJNYkGQybE+IidSqgkT89dawfekpZqkfGeKN8nLRy4Q/fPrB2aM//fjpB9tS48O0MqNCGBWo2pxg+WBz6q70+E0xIRuizBnx4dtSIqVMAhnm5S9gZCRH7UiLS7EYg9UiPhmF8nJEeTn6rPkbYNVfUF6OBLA7CwcN8KPtTDHvSNJvSzJsitNF6ARcKgQLdkECnQkoAB7pRcWCOFSUmEU0KLhxIZoUqz49KijVol9rNWxOCN27IeHA1rX7NyXtSo/dmRa3KT4iOSwoOtDfqlNadcpIvX+kXhXhLzFJOVouRURGMuBeZKi7gIDw59PVPBqfhCRDPXE+LkSwOwnigQY4g1xXIIBuyyu4MVAPLNQdDXRCAVYiPf9OgTjx8d4qFlrLw6t90XIaXEFHaJjoaDUnQkzTs3FqGkJBgYmIYA7amw7zXO5esElIKgaMhniCAE5AL0cowBEOWIHxWUlBuPIpEDWfoJdQ9X5kDQ/Px3sL8T4OuXfuLyfv7sPl5Gc+yr6ZlXPrQc7Nh49uZefezsm78yj/bm7+3dyC+4X5DwoKs4tKckvLC588K3lWUVZR+biy+kl1XeWL1vrm3vbOkYGhqbGJxelZ+9zcH+di/DcU/T9+/pzRN29fmrctvWup223z9rlp+8xb2/T47MTLkf7Wtoan1U8fVTzOqnxyv/pZ1ouKrPrq7Ka6nJaG3NbGR90d+Z2duT2ded3d+X3dBT09ef09+b29uT1d2d3dOX09j/r6c4cG8geHCoZfFr18WTw6WvNq9MXwSMXIaMXYeOXk27rZmdaFuT67fcK+9HZxatRum7x58deBzor2xkK7vXv/B2EbNiv27Q89f/5AW1NOR0vhrctHap7kVT4ufDs2XPPsmT5Al5q8dsfO3TdvZR49cf7CleJfjmb9fPTew9yGzIdVecUNOfnPikor72Y+uH3rRuWT4paa8q2plrhg+Wc7EtMtWrOEJ2cQtRz61oTIb3dv/XBjaoxBbdXKl2eFb02IjPCXRvhL44I0ZpkA4bYa5raGjoGti7MeP/j1mV9+2LcpzaT0C/GXpFqMezckfbF780cZadsSLZtjQ7cmRGQkWax6hZxNDtVI9m1K2bMhKcakUXAoZJgXYNVfIC7vg5z+DnVdQUV4C6kYGYukFVI3xQRkxAVsTzJuSQiKNkolHBwFBcBC3fEwLxLSh4wCMglwOY9mVAgiDcrkcH1GkiUt0pgUpkuPMu1Kj/0oI3XfxuTtqTG70hI2xITHm3XRgf7xZkNiSFC82RBlUIf6iyMCJMFynoSBZaC8mVigzJeoE7M1Ql9fLBTivgrstpIA82LgoESYD9jT0c15hbv7ah8vRxjIBQ11w0FcCRBnAngNHeoixPto2FizhBoiY5rENB2P6M/ChkqYBi5RQYH7EUACnA8X48NEepKh7iwclEOAs4hwCgaIBrlBvNaAPVfDAGtQwNV48Bo6yl1IhWp4eIOIohMQ1WwUF+3Ox3o6FN7PLsrKKcrKKX6QV/wgr/hBQfGDgoJ7uQX3cgsy8woy8wrv5Rfeyy+8V1hwv7Aou7Q4p6w0t7y88Mnz0oqq8uqapy9ePHvRVNPUWtfa3dL9snfwzcj4/Ntp+/ziH8Xkf27J9uffeTdXbGlumZN9acG+MGefm7bPvll4+/rNcHdfe21zbWn100c1zx++qMh+UZ3TUJPTUJfbWP+oqTGnoz2vveNRR2d+R2duZ1deV09ud29ed29ee2d2R9fDjq6Hnd0Pu3sf9fQ96u3P7e3PG3j1pP9lef/LspfDZSOvn0y8qZ6ebpmf7bXbx+1Lb6deD0yO9N2++vv0WGd/55P5maaduwI3bJZt3RZQ9vj3/EfHi/JOP7h98u61Ew1VpUvzE/b56atXLqQkJwaHmhOTEzq6B55WdBSXtlTXDoyO24sf11bXtecWlR49cfzazUsVVSW93S+aagvK8i4nWWWf70nYnmISU1ASOkEvZG2Ojfj1q48PfrhrS5zlk4x1W+IsWh5jQ1TotsSoaL0qgM9Mt5iDlSIxgySgESKNAZ/syvj1uy8+3711+WTLrclRH2WkfbF784Gt6XvT43amRG2JC1trDdq1LiExzJAWFfzBlrU70+NjzVp/AYOJAYOc/g53X4X1caEivHkkpIJDMSoEMUbVlrjA7YlB25PMG6INFp1YwSUtN5FxUAAFDVleA+4vYJqUfqFqSZxZuzXZmhZpjDGqogIViaEBG2JDtqVE70yL254Sm2YNjgnSxARpUsLN66LCU8LNsUZtuFYaGaQI04iUPLKIgVEJaUEqoVkjlrDJVAwY5uWIALrQ8HAODUfDwxFgr1Ur/8PRaYW7+2qwtyMK4oqDOhOhThSIIx8LEJOAGjbaLKFa1FyLmhsi8w0S0t/NDUd60yDuVIg7FeJOBLvigc6+WAgbD2PjYVS0NwbkCvdaA/dag/Reg/ZehQWuosBduESgwhel5mAVTLiEDGIjXQUYN4eSh/ml2QWl2QWl2UVlOcVl2SVl2SXFWYXFWYXFWcXFWcVF94uK7hcV3S8pvF9SnFNekldeVvD0SXHF87Lq6mcvXlTU1VbWtzd1drV2D3QPjg6NTI2/XZxZsNve3ZgtPy/6M//Vfd3Sv7cgbP+sccm+sLxmb9E+u2ifXbLN2m0L9vk5+8yUfebN0tT49Gjfq97m7taKmsr8F1WPaqtza1/k1tc+qq/PbWh4VN+U09yW29KR29Ke19qZ19aV396dt5zm9uzm9gctHQ9bOrNaOh62dj1o7XrQ2pndNVDU2Z/fNZjXO1QwOFIyOlH5ZqppZrpn+u3g5Ouh+amJge72548LF6Zevh1rmxit/viT8F37tLv26AqLjl4490FW5qHLZ78599vX1U+zR1+2T44NtLbWNDZWvah//u0Pn1+7ffXYbyfPXrxy/urV5s72lr62yqaKczdP38i6kF10/WHexZLymwUF5xrqs86e/Cg6jB9l5ieEaWhIoIROsOqU25Jjvtqz9dPtGzMSo3alJWj4TItGFmNQJ5p1CiYpxqCOMwVIfSl8Kl4vE8aGBO5en/LJjs1rI4PDtLKkMMPW5KgPt6z9YHPqvnXxe9JitydZN8SG7N2YnGgxhukVVqN/XJghISLIrJHwadjlCoAFu9MwYDLSh4oGaSWc9CjTrtTwPalhWxPMicHKIBlL4otjERF0DAwHBZBRUAIUSMfANEK2SSk2K8SWAEVCiC7O7B9pkIeohUY5P0wjSQwxbIyN2BATnhhiiNT7xwQFpFlDN8Za0yMjEoIDo4xKi1FmUvGVAqpKSDOoeDoFTyqgYmGeSKg7EuqJQwHJBCSZgMSiwBAwYJXje479X0CYAAAgAElEQVQuKz081oCBTkiwCxbiRACvIYFW8zAeMjJIz8VGKJhRWkGkRhAq4wT6Mf1IKAYShAW4INxWIz1WYwBOGG9nNMDJFwfiEKEcIpSJ9SZC3bDANVjgGgLEGQ9eQ4A40pCuPBJQ4YtSsTEyOtSP4M1FOvth3B2e5JU8ySt5ml/6NP/x0/zHz/KfPMt/8iT3cfmjsvJH5Y9zHpdll5U+LC15UFb8oOxx/vPyosqnJZUVj2uqn9bVVjQ21DQ1vmjubuvt6xx42fdqfHhi5s20bXbxf2rpPyuy2xfsf0y6tNnnFu3Ti/bppaVpu23ePjtrn5pcmhq3vR2bHRt4Pdg+0PWirqaorja/rja/vi6/vj63riGvrvFRbeOjxra8hva8xo78ps6Cps685q78lu6Clu78+rbs+rbs+vYHy6lry6pry6pru9fandPa87Ct92FHf07fy8JXr5+NTza9neqdeTvc3tww++ZNS11dU231+HD/0vzryYmmDz8O3bpLvntvwPcH4386mJabfeSjvTGnfv344pnvu9qfT453X79xqqnpefHjhy0d1Xml946dOvjRVzu27En+5fQ3v105ePrWoZ/Pfnr65vdZpWdyn5zPKT2Tlf/r8+rr1TU3z549EGJkRwUrJUyi1JdkkPKSwoP2bUgJ18jkvmSrTrlnXdLOlFi9kLU+MsQsE6jZ1AAhS0DBUVEQHgUnoBH0Ev76WEtCqEEj9DXK+Wutpr0bkvasT8yID98QZd4YHbw+JjjFYgqQcpcbynIezWr0D9ZK/ZgELNgd7uVIgHlR0SCY5xqI+yoJm5xiMe5KDt+dEr4lxhipE2t5VBEdxyWiGVgkAQ7Cw4B4CIiBRfrzOSal2CQXmeRCvZi93BIM9ffTiVj+fHqQlG8JUCQE66MMakuAKiYoIDUieEOMJT0yIincFB3sH6oX6WRspR9NJaLLhBQmGQ4FOjmtcvB0fx8GdkcgADAYwAfoBvBy9fRyWe2yysl9jRfAGQp2QUPdcFBnIsSRAl5Fh66SEAFGITFaw40LEIUrOQY+VeVL4BBQRBgI5uECdF4JcVuDBjjjgG44oCuHCOVTEEIKnEsA05GeZJgzDeZCQ7oxMJ5MrBeX6CNhIjQ8vIaPVTEREoqPEO0mIXg41JRVLufF46oXj6telFXXPq6pKa2pLqmuKq6qLKp8XlD5LL/iad7z8txnlWW1leV1Nc8a6ypbGmtaW+o62hu7O5p6ejv6+7sGX/UPjw9PzLyZtc0uLVtaencchm3xH5z+rev931P0x9TYmQX7zLz97bz9rW1p2j4/a596a58YX5wYXZwYnR0bGBvqeNlb31hX2lBf2FBfWNdQUNeQV9uYV9v46EXTo9q2/Nq2/Lr2gvqOwvqOwobOosauwsauwhetj2paH9a0PqxueVDdklXVfL+y6V5l092GjqyGjntN3fdb+x52D+UPvX7++k3zm6m+memJ4sKi5rqWJyVPnz9+1tvZNjn+sr+vat+H5o1bhXv36w58Yv75p7TiwuMf74/++tP0LevDHmWfb20qffY8u6Dw9r2Hl85ePLzn4/TT177+4Luk9XvNa3cbrOskmz8J3fdD/PoPTTu/jjp8cc+RC3t/OLHl9OWPL934srrhzvr1Rr2KHRuqMyj4YXp5XJj+y70ZCg5F6+er4FC+3Jvx06d7LTr5htiwrclRaZHmYKUoQqfiU/ESFtWPQRJS8Ra9OtYcoJdwRTRsmEayITZsU3xEuiVobbghLSJwrTUoKshfwafjIB5Qj9VUNEjGpar9fOU8Gh0LWYZERvr4OL8Hcl3Bp2GD1aL0cO3m6MD1Fl2ERqjl0SVMIp+MpWMQZCQcDfTGgUAsAk7F5ZgU0mClTC/g+PPpgVJ2sMrPpBBohUwlh6Li0AKErDB/eZi/fNlSUqh5rSUszRq+NjI03CAL0vB0Co5OxfWX+XLoSBjI2cXpr6tXOLi4vOft7eIDdPP0cnFxX+PqtsbN02nZEsDbBQr1wCE8ySgPJtLNF+lCBa+QEAFmIcmqYi2PO1YzcQomkUvGU1AIBMAT4uEMB7jhIQAy0oeOAvIpCBENLaWjRBQoBwvwRbmz0R5cHICN92bhvflkkISJ8Odh/HkYBR3mR/SS4L3kZIBD4/MXy2mqqG2qqG2ubGiubGh63tD4rL7haV1d+YsXZdXVJZVVxVUVxZV1zxvrKpveKWrq7Grt6Wnv6+sc6O3oG+hetjQ282Z2cWbBvvgPS0v/Kf8dSwv/Zmlh6R91aWbePr1on7YtTdvnpu2TkwtjY/NjowvjIzOvB8dfdr7qa2qqL2tsKGlsKGpsKKxryKtryKttfFTb+KiupaC2rbC2rbCuvai+o7ihs6Shs6ixq7imJaemJae6Obuq6WFl0/2KxnvPGzIr6+/Wt95raM9s7LjX0v2ga6BgcPTZ6ETLxGR/a0vD4Z+PnPv9wq0rmXeu3618+uxpadGtm7+lrFNY46nbdmpOnd559epnTfWZZUXnv/ti03dfbr9x+fDM296iwuvnL/74zQ/b1mUEW5NFhhh89BZWYAJOGgo0p5IDYtEis48mFhe2zteYREvZ47/jy7DdX1kPnco4df3AxZtfRlqkoYFCIQtt1AhpGPD3n+xPiwpLtYZEBWnXR4d9sGltqL9YK2RujAv/KCNNxiKlx4WLWSSNmK2T8fhktIpH10u4EiYR4+0ipGKDlaJ4sy49KjgjKXJrctSmOEtcmMGskYh8iRQUEA/1JMC8eFSMTsajYyEkhDcFBcSA3NxXOoBcVzBwUAEFHakVpYSoU0O1Fo04wM9XwaEKqXgaGk5FIZAATxwYyCERFGyWSSEPUcnVXGaQjBcoZevFbI2AoebRli2pufRAicCskkToVNHGgDhzUGKoOdUSlhYVFqgU6GTsIH9BeJA8UC1k01AwkIuP5yoP1xUeHqsAAGdPLyd3Dyc3d0cPT2eAt9tqp/ddXFd7e7sgoJ4klDcd583Ge/NwAF+4q5QCDuKTjAKyiomWUmAKBkbDpYiYZCYBjYV4IwGuWJAnHQXiEOB8ElxMRcjpSKUvSkaFifAAAcbND+chIgFYKHdflDsH6yWiQOS+cDkD5kcCcNAuMrKPkurj0Nfc3tPY2lnX1P6ioaWqtqmipvF5dWt13XJaqmpbqmqbK180V9Y1VdW11DW11je3NbR0Nrf3tHX1dfQMdPUNdve/HhoZezn6ZmR8amxibnLGNjNnn1+yL7471vb/v83wL1n4196D/V0rb3F62j41bZ+atk2+mR8fmxweej3YOdzX0t1a1d7yrKWxpLG+oKEut6Eut6kht6kpr6WtpLm1eDlNrQX/lLz6ppyaunsV1befVd58VnnzedWt59U3q6tvNDTcae/M7u7N6+0vGHj5dGS8+c3bgYrKJxfOXbx4+urnH3198dSlkYFXuZn3Dv3waer6wNhUaUySdNe+yJ9+2lFUcPlJye37t87UPi3uaa0ZHWx99iTz9KkDX3+bFGCCmqMRSqubLMpZFumqsLoprB4Ki7fC4qOwgDRRMF0cJiiJEJJGtW5ipe6T7fre+MXR+K8OJhHJ76emBPB84X6+ZBWfv3Ptho82bT+wZdvW+PgPN6RF6ZRiOi4qULV/81qDlMunYUz+IhmXImTgWEQ4HuqJAbmFG5QUFJCCBAspRK2QF6ySr7WG71mftnP92iiTIUSn1Eh4Eg6NjoP7uKwEu69ZHidEgPuwSGgeDY+DAuAAFyYBqRTQNQJKsJqTGKqJNSlNKn6Iv1gv4VDg3r5YOAHshfRwJYJ9RDSyQeJnVspMcpHcl6xgk1Ucmlbga5DyjAqhWSVZVmRSS40qWbheExdqSowISYwISwgPNin9wrTSGJMm1qw1qkV8GhYFdAU4vQ/zdvHxXAP0dAb7uHl7Ojk5vefkuMLLfQ3E2w0F9iAggTQshIGD0NHeZLgHEexMBDpycUAVG6/lk9UsvIyGktCQUhpGSEEzUWAC0J0AcmPAvXlYsAALEqABASxsEA8fzMcHsVAako+K4KGleAexYFKsJx/pxkO5yaiQQCHR4EcUkYEU8CoexkNC8XEY7e0b6el92dk12N7R39rW29zS09T8Z7obm5bT1dDY2dDY2dza1dLW3dre19E10NUz1NP3qm9guH9w7OXwxPDo5OjYzMTk/Ntp28ycfX7Rvmj7/5X0/zi05o/jNmy2BZttYcm2sDg9uzQ1vTQ1bZuanJsYezvycmyoa7ivpaetuqvleVtDWUt9YVNtfnNdXktDbltTfntrUVtbUVtbSWtrYWtrYUtLQUtLQUtLXlPTo4bGBy9qMyurbj2vuPG84npF5c2qypt1NbdaGu93d+T09ub39RcPvHw6Otb85u1A2eOiLVu2bt+8c//OA7n380rzi2+cO78jIzVpbVBwtDBlneHw8f2nTn154/qxB3cu5GXdLMy6l3/vblv9s8on969c+fLYrxv1JoBU974ycrU0eqUsarUsylER6aqwuiktXkqLl8rq4x8F0sRANDEQbQLUlI6N3sVYd0C6+1N9iJUaHSNWKqhSPkMl9IsJjIg3Wj/dulcnFH+2dcvxb78I18iUXOqmBKtBISAhAEIGxpcAkfPI/iJfIQOHh3rKeTQeBcciYAQ0iohJ51PJaiE/ISwsIzV5Q1JsUmSIWSuX8RgUNMR91d88Vv8HDQvDQrxgXs4kJIhDwRIRQDTIg0vFaaVcfzHNrObEh/onhGki9NJwnSRQxuMQ4EwMhAD2QHm54EGeXAJWI+CalbJQjTzWqDUrhSoOTcogLhfJILlfoExoUkuNKolJo4gICkiOCt+QFJsWG50QHhziL4kx+ieHBcWbdWaVSMYiU5BgmJczxMMR4LLCw3mlt7ujp9tqF8f33JxXgbxcsBAvIhxARYMYOCgTA6YivAlgd4y3MxnqzkB5i+kYnYip96PJGGgpHaXhkdRsipiCYaOBvkhvHhYoJkFkJKiUANJQYXomIoiFCGTAAmkgEwNsFWDi5RQTC60igPyQ7mIcwJ+J0HIwchqUi/UQkYEyOtRhbnxi5vXY9Ojrt8Mjb16+mhh6OT44NNrXP9rXP9Lbt5zhnt7lDPX0/elndPDl2Mvh8VcjE8Ojb0ZeT46OTY+/mZucWpyeXZqdty/Y7Lal/0VL/wLpD0vT9ukZ+/SMbWpybuL129HBsaGukf7W3vaa7taKjqby1oailvrClvr8tqb89uaCjrbijvbC9tai9raCttb8P5Lb2PCgvu7ei5o7lRU3Kp5fr6i4WlV5s7r6RmPd3faWh71duf39+QNDxYPDT1+PN01O91dVP01OTt67Y9+Z38611LacO3nq+tkzH+7dnLrOHBorSk4P+O6nbT/+uPvSxUN3rp26eu7E9bOnzx8/VvO0qOJx1rmzXxw5ujkqjqIwOCkjHWX/sOSs+KNAqaK81NEAVZSX3OIuCneSWl01Cd7Ba1Ex63wT08Wp6wK2b4tLS7BajSYOgRkgUKo4IrNCfSBj01f7dqRHh7KICD4VHyDjsSlIBgGKhbrL+FSTRqJXCFgktIhFUQjYfDqJT6OwSQQ00IeEgJs1/tvS125NT0yKNAfIeFwqhgAHAF1XwLwc+XQcAw/Dw7zoODiXiiMigCigOw0LEzDwGjEzUMWJDlElRxliQ7VWo3K5DDJwUBLCG+3jjvJ2oyChfgyKXiYKD1DGm3UmhUBCJwjJGAWHapDyAmVCvYRvVElCA5ThgdpIsyEtLnLbupS02OjQALWaz4gIkCWFBiaGGKKNGpPSj0VAeTuvcF/1N6f3HZxW/s3LdbW3p5OH6yoP1zU+Hk4kJIiKBjGXh0tiIRQ4AAd0RXquocI9yVB3ARkRJOMEKzgqNl7JwplkLKOEq+HSpDSMHwkhJsPlNISKhlTTEDKct5Loo6WCdFRwIA1k9oVahdh4OTWMj9PRYRKMhx/GXUb2UTKhCgZEQvFRMCBKJtRhaXbWNjOzOD29MDU1//bt3OTk3OTkzMTE9Pj4cqbGxv7Mn2zevh6fGpuYHn8zMzE5MzG5/GZucmphauZdUfpftfTvkBYX522L87aZGfvMlH1myjb1Znnpw9hQx8hAS39nTW97RVdreXtTSWtDQVtjYUdLYWdrUWdHUUd7YUd7YUd7fntbQXtbXntbXlvro4b6+3W1mTXVt6uqrldWXququlpTc7Ou5lZbY1ZXe/ZgX+HQUNHgy5KhkWdjE82T0/39Ax3ffffN1QvXKp9UNVTXnTlx4sqpk998sTdprSEiQbohw3zo6K7Dh/fduX2iMOf6wztXsq5fvX/tau2z8o6m5zkPz1y//s13B5ONFrjS6roMSRblqIj8g1OkqzYeEJDgrY0HKKPcRBGrRRGr5dFOungfSwrVbKGFW4WBRqHJoIwNC2fiaEquVMERKbj8D7ds/HL/zkiTRsQimbVylZgTZlCK2WQsxEPEIunkfINSJOXSdXKRQSnx86XyaRQuhYQFg/BQSKBSkbE2JSMtLirEn89A4+GeeLgnBuxOQvqI2WQxmyxg4P18ycuWiAggBQ3BQT1VQppO7ms1yVOjTanRpthQbahOZlDweVQMEw/DQwBIgCvax5OOQcg4zECFKDrQf7kuSegEqS9JyaWp+b5qvq9JLbUGaaOCAyPNhtQYy+bUhJgQs4zD5JPRejE7XCOzBCiijZoYk1bOZcABLk5/d1j5V4dVf3fwcl0N8nb19nTycF3j5bqaiAAuW2IRESwclI4CEiEeWB8XMtSdDHXnk+CBUnaoimcQ0XVCarCCY5bx9UJfpS9BQkWLyXAJBSGnIdR0JBfuIkJ5KAney5z0dFAgDaSng3RUsD8RKMd5SbGeMqK3nAJUUEEyGkjlC5PTwQ72hXn7wvzS/NzS/JxtbnY5y7/+85XF2ZnF2Zm5qenlzE/PzE/PLMzMLmf5ysLMrG1u3r6waF/8A9L/qqU/FS3Htji/ODu1NDe1NDe1ODM5Ozk6OTbw+lXn8GBrf09tb1dVV/vT9tay1uaitpbijrbizvaSno7i7vaC7vaC7o78rrb8rva8rva8zrac5oZ7TfWZ9S9u11Zfr62+Xl97vbHudnPD3a7WnL7uvFeDJa9elbwaefzqdcX4ZNPbmT67fbqi8kl7U1tfZ29BdnZJfs7VM8e/+XJnYqremiTb93Hc1ds/HDu2/4cfdp48+nXWrUv3r115dOdu1s3rtc/LnpVnPcw6eeHiZ3yZi8rioYh0/PeoY520Ca4BiW7qWCd55CqZdaU61kkX7600+ZistIRU/3CLMikufG1snDUolATHRplC6VhMgES4OTVufXK0v0KgU0t1/uLYCKO/lEfFwaR8hsKPJeExuXSiQSUPC9RJuCwenSr0ZdCwODIKLecLwoP0KTHBwXo/Dg1GRgNYZBiTCCMgvCgYoIhFknKpMh6DTcZQMXABg8ynk1BAdyEDpxLSQgLECRGBa2NCEiICIwJVIQEyKYfCo2JIcCDCywXm4YIDe7OJWCmbFm/WxQcHRBnUJrlQyaWJ6HgxgyRjUXVSQbheHWk2WIy6+Ijg1BhLSICGRyGwcDB/Pt0oE+hFHKNCGBXkH65X+4u5Pi4rHd9zeO8vDk4r/+bpttrLfQ3Aw3n5Ho+E8KZjISwigvsHJwocgAc6U+GeAjJCI6AFKzghSq5JxgqSMJd3HMoZOCERzsMCeVigiAhWUGA07xUcmLOC4B3EQoTwsSYOKoACUuI8FVgPBdZDhnUXoV0EaGcR3l1JA2pZMCUNKCMDHN59KJe/5m0LS7YFm+0/r1FY3hyxtLhkW7AvLP6ZpfmFP2Obm19+86+Q/pcs/XM5Ws7Cwtziwoxt/k9LE3NTI5Njfa9fdQwPNQ/21ff31HR3POtoe9zeWtbRVtrZXtbdWdbTUdzTUdjTWdDTWdDdkd/dkd/V/qir/VFb84PWpqzmhrtN9XeaGm61Nt9tb73X2fawrzN/qL9k9NXj0dEnw6Plw2OV45NNU7P9cwvjb6fGp99MdrW137l+pfHF81sXT37/za6YRFXyJv2+j2MOn9j12eepn3yS9uM3ey+fOVpZUtReW1eWm9dUXdlU96S44GZZ2bX1W7WqCG9FpLMi0lkR6aiIWq2IWq2IWqmIWikO/5s88n1VzCpl9EqZ9T2Z9T1VzGpdLMA/BBocyQwIYkRF6/RaOQoCiQ2L1EnVZn8dBYV0XfE3Cha6LjVGoxJjUWA+h6ZRiGQCFpOEUYuFCiGPScThYGCNVBQbHuovEYk5LAmXzSZTaFgck0BkkQkyPlkuJPixMRIeXitjyQUUBgFKRvtIuVQ5ny7l0lkkNAOPErPpPCoZ6LqGjPQRs4h6OS8iUJlkNSZagiICVaE6uZxH41ExRJgP3NMZ5uGCBQGoKBiLgFLzGeFaaWqEKc0aHBXkHyQX6MQ8vYSvFfPCdKqo4ECrSR9pNlhNer1cyqcScUA3KZNgVviZ5MIguSA8QB5t1keHGGhYmI/bqvf+4vDeXxzWrPyrm/MKb08XOMgTA/YkwgF0LIRNQvLJKC4R4YuF0FFAnI8TFe7JI8IUbKJR6huq4plkLC2fLGFgxXScHwnBwYAYMHcGzJ2HAYhJEJrPag7MWUEGhwgIMUrfGBUj3I8QxEJoycAACkhFBPihnDmQlTyko4oOChYTFFQfKcnLYXFpYXlzq/3ds9T/++vSO1F/CLEt2Rdt9kXbO1rLft7tj/gvdlD8jyz9M6Q/Ldnn3y7NTdrmxuemRt6O948Ndw4PNQ/1Nwz0vujtqujqeNLZXt7ZXtbdWd7T9bi3s2R5qXhvR0FvR0FPe35Pe25Pe253e3Zn64OOlqz25vsdLfe62x/0deUM9OQP9pQMDz0ZH30+NlYx+vr5yHjVxNvmqdne9s4Xr4b725ubSgryi/OyG2vLc+5e+O6bHZFx8t2fxH36dcoX36V98eXa06c/u3P915K8O9VlJS3VNRUlj8ty80oLHt28eupRzuXzV7/yDwMprW5Kq6vS6rwMSRa9Qhb9njDCQRLloI57Xx33vjLqPUXk39UxqwJivBRGoCGUGmIRfvX1rrSUWJlQqJHIo4LDIoKMOBgY6O4IB7uzmSSh0Fci5qNRUCGHyfOl4ZBQPosh4rGpBCwJi4qxhMVZrUFarb9MphSLBSwWh073pdCIGAQe6SERYA0atlHHMwYIVBKaHwcvE9LEXAqLgmIQkUwSxpeE59EpNBwG4LwG7L6GS8Wo/Hx1cn5UcECCxRge6G/0l/r5kmlYGNLHDeLhiAK6L98TUlEQCtxbTMeZFX4xQZq4YF2sOSA+JDAp3BRl0iVbQ9LiIhOtoWEGjUYiEDJoLAIG5PQeDeGt4tBMcmGwWhysFgcpxTq5kEfDI0Hujiv+uub9v7g5r3B3WenhugbgtoaIANIwYBYRwaWg+WQUGw9joEEUOIAEcSOCXZloHwWbaJKxjFLfAAFFzSFwCVAeEcbDQZgIAAXiQoW6cjEAKQXGxwL8cF4yMsjAwUbIGFEqX6uUFszHB3PQ4QJ8qACnoYGESCce0lFB9TH54dQMsJIGdFj61+c//xrbOzT/2dKfnJYt/VfrgP6XLS1D+k+W5if+yVLXyFDby4HGwb7a3q6q7o5nnW1PujqedHc+7e1++oelor7Oot6OP0Xl9nbk9bTndrXmdLU97G7P7uvKHeorfNVfOtRbNjL0bOJ11fh45euxqtHxmmVLPX2NXd2tedlZ927fmJ0cnRjtbqsv/eng7nWbjd8e3nL89N5TFz766dCWb7/b+OsvH5bm364oyX+cm/ekoPTR3ful+fk3r5y7culEdu4ZTShcZfFQWdz+sLRCFvMfspi/SqMdVAl/1yWv0iWv0sSt8I9eoY1dExjrrQtFKPW4oGBeWnpEbFTosUOHhEy20T8gSO2vU0ixCNDqFQ5EIhKNgeEJaJVKIRP5CVgskKcnDoFg02hMMlnME3yyf3+sJTIkMNAYoNepVDKhSCGSKEQSni+NSYaaDYKE6ABLsEIjZ/J9MUI2Tq8WULBgH7dVIA8nKg7Bo1METBqLTMTBwG4r/+pLRMh4DIWAER7oHx9hCjOoDUoRm4zBw7zB7mvA7mtwUAAdB6fj4BQUUEDB8ElILh4hIKEVHGqYVpYeHb4zPWl7etLujWt3b163ISk2OEDFoxGJcCgBCoS7r0a4ryIA3f0oWL2Ea5DypGwai4RmkzEosIeX62qQlwsM7Ont6eS46u/v/9WBjoO/g0TD8smo5fYDAexOQ3hhAGvI0P/D3ntGx1Vmeb9HUuWcc65TVadyzjnnIFUuqZSzJeeEbQwmNpmGJscmNhlMBhPdZNo0DQ2YDA0YcMIBB0mlej8ImJ6e23Nn1rr3vtMv96z/2h906mP9tJ/az97/TY3aNcWwLeXShs3ymE1plnFsEN8u55nETA2PqOWTHHJWUC9OWBUhvcin5oV1/LRNVnCrck4obZFU3KqhiGksZW8EtVE9xyUj+ZS0uImftAiTFuH/PUt/1/7T+qfM/H/C0j9osXVycf7Y4vzRxfmji/OHW3OHWvMHW/MHF+b2H9z/+cH9nx7Y98mB/R8d2P/R/n0f7N/3wYF97x/4/u0D37914Pu39n+3a0n7vv3Tvm/f2PO3l/d89dLfaeeer3bu+eqlowfePfrD+8cO//XI4Xd+OPSXudbne757u90++NwLj+z847PPPPnYgb3f7P7rm4f2f/HtF2+duW1y+Zri7IaegTH/ivXZLVvrt952xpOPXvvME7f/8elH3nvzjR0PP3HfbXe9/PyLTz7y0A3XXr79kRu3nd/ryxFTvcxkk+7u6XSXgMIs1V4BoqMIfx+QGEYG6x3pIVyqifPkgcIArzZsmFye8fjkK1cNBbw2h8mUDIS9Frtdpy9nU26bgUpColCAUMQ1GHREIhGSKsw6k81oVYIQj8mFQFk2kVk+vaxcKPndHr/LF/L5jfXw0KgAACAASURBVBpDNBhy2x0+l91tV89O12emar215Mhgt8ehsZsVdjPkc+kFHDKfRYGkfKmAo5ZLzDq1XMClYuAqMSfktORj/nImXssnSulINuKFhCwjJNbLhVIOlU/Dg1yaSsxRChlODRixaX16yCTlGUGeQy1N+xxjtZ41k8Orxgc3LJ/auGK6tydrVsmUQr5TpzLJ+F69PGLVJZymQthdTgRibqtJKVGK2EoJRy7mSvhMDpNEI2PIBDQZh5CwKTqQ69TLHTqZXsJWcMgKDlkjZEjpGKOUtTRan/HoQyaZU8mzgEyzjGWWsYxShkZA1vCIBhHVpeKHzWDcqvBrhXYZ0yFjBHXChFWeskMpK9gMmxp+XW9AX/frsjbQC9HdcmpAx4lZRDGL6L/B0k/ddP9jWGotnmwvHG8v/PgzTkdbc4eWiDp29NtjR/f8eOSbH498c/Tw337SkS+OHPr4yKEPf/zhwyOHPjx6cPfhH3YfPbj70MH39n/3573f79r/3a6f45v7v3tz/3e7Thz++MiBD47+8P6J4x+dOPHx8bnPDvzw4Vxr3xNPPbDjmcf/suuN40cPfvT+rtbc3hOHPrvgvJWr1leaE6FcSdc34lq7Pn/K5sq5Z44/+uC12+++6aWnn3zmkcdfe/6lTz/48MUdO66/5ndXXnX2rfduS9cF0SI9WqdE+wieWld4EOHvByxFwNMLJEdQxWX0RJPQPcTK9NHjPYxtv+k7/awRt1dmNYOZeNBlNHnMtqFar89qCzisOqVUAfJZTAoGi2CwmGwWX6nQeOw+p8UtYAtpRLpOqS+ku4ebQ33VZjKSiAWjsWDUbrLFQzGv0+V3uzIJf9hv9jp1A72FiZFa2G/RQEKLQaFXS2hENI2I5jHJdBKOQydLBVw2jcShEFVink0LOfQqj1kXcduSAXfC74CELKWIDQlZUg5VwqZIOVQRk8SjoDVChlcvj9r0YYvWoZbqxOyAWTtSKSwbbKybHt22cc2WNctr+ZRBIZHzOBal7BeW4g5j2mcrhN1xj81pUJqUEp1CqJDwQCFbyKNzmCQaGUfGIcQsspxHXWrR0IqYagFdLaBrhIylIl7SbegOOwoBc8ym9GiEdgXHBnFtENeq4BilDIOIagGZPp04ZlOGTFKXimsWU41iikPO8mr5fq3Qr+F3u1SNgLEvZO52qSJ6gUfJ8ihZPi03apFELZL/Pkv/7z7/HZZ+mgg8vqRfclRr7tBPaWruUGv+4MLcgYW5Awtz++dP7ps/+f383LcLJ7+dO7ln/sSekye+mjv+1ckTfzt6+JMjhz85eviTI0c+Onr4o6V49PAnxw59euzQp3M/frG48HWr9beDh3YfO/G3Hw5/dcedNz32+Pbvv/nbD/u+2/X6C4vz+9rt/Y9sv2bNxsbo8vTYsmjvsPP0MxpnnNU8a9vgY9uveurhW9948ek3dr7w7WdfHtl/8P23337u6Sfu/MPVj+24csUpkXiZEy5Sor0kfy/SVQViY6j0ND40BPPXO3um2OESvnuQXx4EI1lW/4h7bDyuUTPcdnXU6+qOJwJW54VnnHnGxg2lTBIUsgVcGo1K6OrqIJIooBRi0vgqhcGkdyjlWqVc63UFC9lSuVgLB+J2q8tqdljNDoPOGAqE/d5A0OtLRUPxkCfkdaZjgXjIUy/logFXyGuXiTgkLJKMQzHIeCyiE4fsYlIIVAKGhkPzaGQ+ncIk4hgErIhNVUp4alDgNGksWoVBKdbI+AoRQ8Ilg3yqWsLWS9h2pShoUmd99ozf7tLK3Dqokgwvmctu27hm+dhgwu9SiXmQgGdRysxygc+giNr0EasuYtcn3Oa4xxZ2mT1mjVkDLrEkFbFFfAaTRiRh4RwyhkdBixh4OY+6tKvGIOXoxCy7UhCyKAsheyXh7QlZ43aVVytyQFyHiu9UCxwqvlXBMctYNojrM0hjDrXPIHWo+CYJXSeimqUMm5LtUvHdSm5ULyn7DLWQJW6RORRMu4Lp0fC8Wn7YLA2bpcB/Um/4h/jfnzv6f4ylX+6X/lG/DNgunGzPn/gFqvbiyfbi8fbi8Z/s9RZ+/MmzsnWo1TrUbh1qLf6wuPDDQuvg4sLB+YV9C3N75+a/+ynOfze3sGdh/ruF+e+O7P+idfy79uKB9uLe1sKefQd2L7T2f/zp2w9tv/eVV176Yd/eXa+/8swT2+eOfd9u73/n7Scu/O2a4ZnkyvWFxpB967bKOef1X3bp9BOPXvnqC/d//O5rn77/9pHv9+79+us3Xnpp+/33nH3m+lvvPOf629ZkKuJYhenpQQd6Me56R2QYlRjHOatAqB+TH+OkGuxMlR/JsBM5yQUXTg8NRlxWSSbm4pAIIIdrU+kGypXT168baZS9NoMC5PN5LAaDRqczaVQ2gyYU8hQmvSsSzCRj3ZFgKhxIJqIZvyfssvtsZpfZaLNZnJFQNBaJh4ORRCTqczhSkdhQb+/k8HCzVrab9MlIEJKK2DQSi0rk0Ml4FAyL6KQRsQwynk0milgMAYNGw6FJKDiDgOXRyHwGSSZgKUQcNchTSbkcKhrTBRBRgIhJ0EvYNkjoNyizPnsx5ovY9X6TJhd0jzVKq8YHZ0b687GgQSFRCNgGOejSq21Ksc+giFh1YYvWZ1QGLZqoy5IKuoIOo1kDSgUsEZcuEbLEAiaTRiSgu4gIgImHSdkkrZRjhYQ2pcgKCS0KgUcnjTm03WFHKebO+00Ri8Kl4ltlLKuCY1fyHCq+DeKaZSyrguPVS8JWyKMTO1T8peOfWcayqXgenThoBH0qYcamzrn0Qb3UKKbpRFSrguPWi71GqdcoBf7ztp3/oP9ZLLX/Tout+cXWydbCidbCifbi3E9elq0TrYUlv+XjC/PHfrIvXzi+0PqxtXB8fuHowsLR+dbhdvvHxfaRn+ORxfbhdvtIu33kxKHv2q0f2+0j8ye+ay/uO3Fyz4mTe5959rHdH/71wIEDx48cfemFZ99+8+V2+0i7vf/Avr++9Nr9feORqRXJ0WXBDZuym7d2/+GO0959+8Efvv/L8R8+//aL3d98+tEXH+9+7+1dLzzz1KUXb7vgwtkdL14ZyfG6B0BfkRDsw/v6EJ4mzNXbaSsC8WG6KQ4LF1iVAUP/iPv8C6Zef/mujWt7l432DFVz2VAAZHHGKvVcKDQ90Ny4Ynr9iqlaMRsJeCORSCSc8HmjVnPAZglGQvlSz0BPoRn0pywmr8XsTiYKqWTe5w0bDVab1eV2+b2eoNXsyKcKyUgqm8gXc6VtW06fmVhm0un1ao1WCYn5HD6bwWPRyQQ0Dg2jEFEsKlHMZsr5AjGLTcNh8PAuCgbJJhM4FCIODlBxCCmPpgZ5AiYeCQAIAEACAAcPM0o5foMyZNYEzGqnBvQaVLmge6CUG6oUuhNhs0omYdOUIq5VrXQbNB69ImBShi3akFnj0SvcOnnAqk/4HT6rTg+JBGwql0EScGlCHn2JJSQAsIkIvYy3tDjDoZY41BKXFnRrJWGrKuu35ALWhEPt1YosINMgohok9CWELHK2CWSaZSyHRuA1Sk1yjlHG1kkYWjFdJ2EYFVyXThI0Q36t1K+V+nWgUy3SiGgSFk4lotm1YqtaaFUL/zVY+qf6+6Jia7G9uLC40Fpszf8UW/OtpXuzhRML8ycX5k+2WvMLi/NLcWFhbr41t9A6MbdwfGms4+d4YrF9or2khZPt1lzr2IEfD33dbh9qt498/fXu399y7SOPbH/vvfc+/fCj53c8veu1l9oLhxaP71mY+9vrux4eX5lbu6m0amNu4+bcRZcOvfP2Hw7uf2Xfntf3fvX2h++++s6bL//t0w+//vzjF5976vc3XXb22VMvv3FroiAuD6vSg/xwP9nfh3L1wvyDaG8DFW7SHBl8c8p+8RUz1990+lNP3nDRubNTQ5mepKucCNRSSYsMGi1VRyuV/kJ+2WDf+tnJwd5qdzbVnS/EwqmAL+n3pjOpWqM23t83Xa+OZdM1nydpMrjj0UI+Vwn4o0aDzesJ+n3hWDTlcvpj4cz44MzK6fXN6tDZp523ftXGkDcs5AhMOr1MLOIyaWw6hUbGEbAwAhZGIWJEXBbI5fFpdAIcgQQAAgLGJOI4FKKASebRiWIORQ3yNDKuiE0kogAkAOAAQERBKzlUrYBpUQhtSrFDLQtadPVcopyKhJwWpYgrYlLUEr5dq3YbNBG7PmRRB03qpbzk1IAuvdJv0zv0kEbGF7CpbBqByyLzOVQOk8IgYzEdgICGtaolPovao5fblCK7SuzWyexKgd8ojzt1CZc+ZJI5IK5RTNMJyFohxShlWBUcq4JjApkmkGlT8Vw6kUpAUQupSj4Z5BAkLJyMS9SBLLtKHDIqnZDIJOUZpBwFn8anY8QsokbO0cl4OjkX+Mku67+i/8ks/RtR7X+841py2GstLi4uLraXZkH+MS4Zmrfac/PtuV/i4pLrS2t+8fih+eMH2u2j7faRV1555rrrr7ztttuefPLp1/746jtv7Xpn1+vthUPt9sF2+/t7Hvjd2q19m7f1zqxJTs14zzin9Kc3b/z808d3v/vY15+9dnjfp4e+/7zdOv7t3z656forrrnqN785Z3bXn+9ZuTGZrIhyI5LYICM8SPA2Ua4G3FvHBRuMs68ePPeyiZvvOOuOOy6++vLTrrx4w3lbp0sJVzHitYCgW60LGywrB4emG43Zgb7Nq2c3rpxdv3Ll8pkVuXTJ44pm0/VqZXx4aNXY6Opm33RPT386XU0kerLZal/faC5f8geilWpfvTEwPrGsUR+IBHKN4ti2TeffduO9l55/dXe67DC7rAaby+pUyRVcJoNNp7AZZCoJTcDCiDg4l06X8AQiDodBIpGwKDoJz6aR2DSSQsITcmhMKoZJxYh4ZJmYwWFg8QgAAwAUGMDGdCk5VK8B8hoguwr0GlQDpVw1Ews6zAoBm0vBg1yGQ6eJexxpny1s1QSMqohVF7JqXVqZGZJY1KBFDWrlAqmAxWdRuCyygEsTC9hSAYtFREnZpJ9a8uR8I8i1KAR2ldgG8b16MGrXxBzaoBF0QFyzlGEU0/QSikXBdKoFTrXApuJZlVyHRuAxSLRSpg5kqcVMkEPiU9E8GlrKJWkkrLBF61BK1AKWlE2SMMkiJkHAJPJYeLmQKRfSgXb7Z07+K/F/Fkv/V5XDpTf/pKi4RM7fa+nNfGvhZ839ooWFuZ//icy12ycW5w8f/uGrBx6489Zbbrj/7nuuvvyqKy/93YtPPvXsYw8f/OaTH/Z88MbL23c8d9vFV6zfckb/irWZ5qC1XFPfcOPat9+6a+ezN7/12kOff/Tqu7ue//TDt5596oEztq558L4bzz5rxV93P3HznZudMUK0QU8N01IT1MgQPjNFDw0QHXn0fc+dPbU2NTAaO/vMtaefsuLGK87ZtHxwdqDSm4knnLa83x/U60vR0JbZyXXTo5tWzUyODE6Ojq1fs2nZ1NqZ6Y1rVp8xMb5+eGjVyPDqcmk0HCqkktWhodlKaWhibGWtOhCLpvubI/3NkZllq5p9o8V8//jAqlPXn/PbC67JxHpsBld3pieXzIb9AaNWI+AweWyahM/mMalUAoqCR8MAgITDcmg0JpVCJWDJeAwBDUd0AUIOQ8ClsWkEGhnDYxGlIiaPRcShAAQA4LoAAZ1g18gjTrNDJ3OopRm/fcVwY6iai7mtci6diurkUvAuo6aaSSzZTQYNyqhNH3MaXVqZTsrXSHkmtVQPiVRSrphPE3NoUh5DJeXrIYmcz5BxaFIWBeSQIQF9qfxgVnD/nqWASeFSCm0yrlXGsoB0u4rjNYh8BqlbK3JqhR6DxG+WOXQSp15qVYuVYoaAgeVQkCImQSGgB6x6h1ahEDA5ZAyPipPyaEIWiYyHiXhUCZcK/PQV+y/Gf/HnnxXt5+dbrda//1C71W63Ftrtg0cOz7dOtNsnFhYO73rz+Zuu/d0TD9537aW/vfSs31xz/iU3XnLZn1984c8vPHX1+ac+/sD1e7/781t/efSGm7eNT8QnJmODQ/6LL5556slr77vrwp3P3fHp7p07n737jt9fvOeLtx9/6PdnbVt58YWnbn/shudevc4aRSSaBF+tI9gLc5aB8AAmPkj0l9DX3DU9tjy4YlX9+quv+Ogv7/+49/tzt2zszSXO2rAq47cnPeaUx5j0Goeq2dVTgxODjfHhoeGB8U2bzjn1tIsvvOimLZsumVl2aqU4XiwM1SsTkVChtz7R15job0z25BvpRDEVL5S6G1Pjs7PTq+qVgWZ9YnRwRW91LOCNWfTWoCdQLxbHh/rrpe7uTMJm1PpdtkIiFvd7HXoDh0whYjF0GkkmFmjUComAS8CjCRgkg07msegsJkUi5IhFXCaNSCSgiTgkHAZ0wjqADgCO6AClAqNGrpKy7VppMeYdrqRKCU/ErlPyqHQUoBKyi6nweL3YTEVyTkvYoIqYNQGjygQJlSKmUsJSSlgmtdiqA42Q0CATWhRik0yoEbKtKrlCwJawaQI6gUNGKfhUp17mNSusSr7PBHoMoF0ttKvEZhnPKOF6NaBXK/Bq+Q6I5dTwAmapQ801gAyHRuCzQCZIsOSjZFKK5EK6kEUSsclGlcSiVxo1ciUoUCsEDqPSa9M5TSq7QW5Si4H/Ld/p/13Pf3W2d7HdXmwtLi7Mt1uH5o/Mt0+eXDhy/Pj+Jx+775brrrj7phvOWLP+kq1n3XHFdTdf+ts7r/jtq0899OS915+5cfTeey65+54LX3jx1s1bmqtWF2dmcxdetPy1V+99ZsfNjz96/Qs77nj6yVseuveaXa899tiDN2/dPHPOOZtuvv2SJ1+6yp8nuHqA1CjaXwfcZcBdAoINZKwXd/bvusdmPZPLCjddd+3rO984eeDwsoGBrN/Xl09uWDagFpK9RnEhYukrRmZG65vXr+yr1Rv1gampdWedfdX6DRdUSlO57EAkWPI4U4Vsf0+hv14ejQRy+XQ9nSiWco3+2vD06PINqzavmF5VztcHeqdmJtePDs3Ewim3zZWKRXsrxWat1FspDDerhUQ0GfRlo+FMOBJz+xUCIY1EZNDJIiFXLhPzuEwsBgGHARg0nE4j0ahEAZ8tEfNZTCqVQiARsTBEFwKHA2BdQCeAJ2KEQqZOJQw4tIWYa6gYq6d9uYDVoRLK2SSHWlrNxEar3SW/K2czJcy6mFXn1Sl0IFctYeshgR4SWHWg06Bw6GQevSJgVHnUoEHMs6kVKpFAIWCDXJqQgdfKOGGnNh20Jjy6fNia9Br9ZoVTA+rEbAWLqhUwQyZZzCpbchSKu1Reg8iu5odsKq9ZaVTwlSLmknklyKcLWSQxh2Izqt0Oo8dutJmUViPksmndFo1FK3UYFRbNr5GlJS+Xf/vTPxwRFxdaiwut9uLCYntu/meflq/3fPzeO68/eO+tOx556OoLL9wwuWz1yOTGqZnfX37ZHVddevYpy7asaq6ayd/8+23nXTR9/c2n3XH3ed1ly+p1lSuv2bRjx81PPXXzffddcf+9Vz34wHV33Pq7B++78dU/PnHjjZedde7Wy64759EXr/QWSM4CkJ0ghPrgzjLgrcNcRcCZB3IDrHwd7B0MXHXVJXff9ocLt509Xqsl3a6U116KeV0aodcganYHaxlfX09iw8rpVcuWrV65buXyU2ZnNoWC3V5PxmmLR4I9fk+2Xh4f6J3uzvY5reGgNx3wJvLJ8nDf+PLJ1etXbZwcmc7ECqVC/+jg8oG+iZA/ZtZZXDa7227TaxSFdHSgUaoVsulwIBUKFOKJsMvLplKJWAyRgKHTSDwuk8Wk4rBIOAyAwwA8DoXHodgsmkTMX3pFoxLhSBgciwXQKKATADoAKgVv1IJRjzkVsAyX4kPF2EB3LB+0+U3KpMdSy8abhVTSok+b9WmbMW7TuzUyrZSjk/FsWlAPCcwaiU0LOvXysE2XcJoCekgv4ioFHEjAM6tkVo1MB3KNCr7XrPBbldmItZT2FCKOiEPj1snVAoaQgpPS8B6NMGKRxe1QwqGM2lUOFd8C8cJ2dcCmsahEKjFLJWYpJRy5kCkTMORCplkD2s0qt0XjMCqtOrlFK9XL+QoB3WWEXAb5r4qlJZDm/92989+BtLjQXpow/NnrfG6xfeTwsa/37v/swMEvHnv47rdeffHz9/463uib7OtfOza5cXr6zI2rT1s/MTWU6a97CgXdU89ec+tdZ67fUrngt7NX3bB5annu6uu23vfAVffef/Vtt19+193X3nff76+66qK77rpp586nb7/jxosvv/Dme6++dfu55jgq2iQGm6joEM7fi4gMYoNNlL/aEa5hMw1+tqypNpJOq0ktFq0cHh6rVgZ6MhCHnHQbXBphPmiJO3Upr6WvmPndheffcNV1l1x4+cjgskKu12mPWkyBcs9IrTI6ObqmvzEZCxX8nrjfE7dbvAFXpJAq9Vaaw83Reqk35IlBoMlhCQV9SbfDbzXYTDq9BlJIhTyTVhkPeSq5dC4WDjhsHotJC8qwcDgMAGBdAAYNp5DxdBqJQsbjcSgMGo5CdiERnTQqUSTkCgUcAZ/NYlLRaCQAgwEoJADvAjoBAh6llPF8Vk3EZRhv5JYPFlcOV8eqmWoqWIr7uuO+fMAZ0iujBnXMrI2YNR6t3AqJTJDQopaoJWyNjKuX861qSdimS3osPj2k5tFFdLKcz3LoIZ9VY1aKdCDHqODqQJbXIkv4DQmPIWBWubQyFZ/OI6IFZLRFzg2bwaRTlXCrw1bIrGAbZeyQTRVy6Bw6UCPlQEIGJGarpFw1yNPI+CopVysX6BRCrZy3tFcTEjJkXDIkoKlEtF8XS//e9bLdbv9E0dzJxfm59vx8a2FhafvG0seOHZ/7ut3+/tHHb/lo9+s/7Pvi+y8/O2fLqb357tPXrl81NnbRGVtPXTfZnbGNj0RmZmLeMPOZl6+766HfbD6z76U//eH6W8+46sbT7t9+zf0PXf/Yk3+47Y5r7n/gzj++9Pxdd925Y8eOO++866LfXnrjnbe8+Pazp1wwZE4TY4MMdw0WaKLjo6RAPyo6hPHVgFADEaqQExWpzS8hkbskLEbMYZ+olSfrpahF41aJluZD0y5DOe6rpiJnnbLh8vPO37BqXTaWHWyM2s1BjyM2OrhibGjF6plNk8PLC6lKMpxPhHJOs9dp9kYD8Wwi35MtZeJZt80r5CkUMpPLHkpEMwFfWKfRquQyg0apkomtBk0hHe/OJOx6rULIF7PYLAoF3gEgEZ1YDIJIwFApBBqVSCJiMWg4EtHZ1QkQ8Ggelyngs8UiHo/LxOEwQFcngEB0IuAwRAcS0UEnowxKYcJnmRksbZwZ3Dw7vHK4OlrN1dKhhNvs00NBHRTSKQJaeUCvCJiUPiNkVYs1IFsDsrUyjl7GtarFUYc+G7BHbFozyFfwWBCfbVFKnXq5USEwK4UuA+jQi/RypscM+q1Kl0FuVUtANpWOQbCwXVYFL2RRpDz6tN8Yd+vtaqFZwQ3a1S6D3AQJFAK6iEkQc0gKEUMp4ShELEjIkPNpMh5VIaSpRAyNhGWQ82wqgZJPVgvJv0KW5n7Gqd1u/8TS8WPzc3MLrVZ7sd1acmhpLR6bX9zfbn/99I7rH3zwyhM/fvnyc4/ecf21g6XKYKl22Tm/WTkxvGHF6NoVvf1Nf7lqKFTkvSOmvgnPKWf1/f6ec7acM/q7G05fv3V823lr77z/xjfefuWRJx9+5oXnv/zmu5defeuNXX/d/uizz+585d4nHvnTp28kmhZ/TeCpEQJNvLUEi0/QrD2Arw9m7QHcZcCW6Ug3xYmSJhDVaWRcGZMWtRmbuXjErNbyKCGDvBZzjZdSy5vliVp3Xz65eeXywUo15g0EXcGAK1Luaa5fuWVmfPXG1VtP3bBt9cz6Rqm/kCr5nAG/K5hLFkr5SilfSccyTpvXoHMa9a6gL17IlsLBmFqpMen0qVg0HQur5RKLXh3yOt1mo1mtVEvFcrGAQsAy6GQ2i7ZEEYmIxeNQSEQnDotcylcMOpnLYYhFPAGfTSTi0XhcJwrRgejshAEdANAFACCfngzYpwcrp8wObZoZWjFUGa8XKsmA36Q0y3gBrTyoUwS0cp9WFjApQxa1TSlS8KlmpdCiEds0EqdeFncZe6KeQsgZsev1Ep5KyDZDEo9J6TFBIYcm4TcEHUqzihu0q6NuY8CmdeogkE0lIzqJMEAjZNjVfJ9JHrKpglalXsaGBBSLSqCRsJRCuohJYJOQXBpGwiVLuFQ+DStk4LlkFIeEEDFwch5FI6JZIJ7XKPMbQZ9B+mtjae4fWFo6352cW2gtthfbrYX2/GL7xMn2ocPH9uw/9OGuP99z7rlDf3rz/l2vPXrq+plyOpULxbauXr9u2fSFZ24aHykUS9aJmUhzzFJsQiMr3f1T/nXbmm+899hdD1+9+ezZbeefcu0tV9x69627P/vsnQ8+fvWt9//2/dF3P/x217tfffzF0ePt9uMvv3Dvc3cZEwJ/r8hRIXj7CLYy0tuHMxQAT6MzMNCRGENHmph4H9NX4IUyqpDfEHGarZAoF7Cr2GS3SmSRsGImZV/CP5iLTJSy1Zh/xWDvhqnx2eHBuNdXSBZWz6w/+9TfrJvduGHFpg0rN56++Yxl47PFXDngDoa84XKh0qg169W+Qq4Y8sc0arNeZ3O7QpFw0usOOO2uRq1+ztlnlrsLbDqFQSaoZBKzTuUw69VyiYTPYVJJYhFPBoo4bPoSS0s4USkEBLwDAe8gEbFLxQmRkEuhEohkAhyD6IL/G0ssGtZpgoZr+ZXjfSuG62O1/Eg5VY57PDqpUcpxQ+KlbTFBA+TVy716uUUhkHHJZqXQoQOdeplDB/qt6mzYWYr7uiMev0ljUYitkMRrgIIWddytj7g1Nq3AZ4GyYXtPwpePemJem14uZhPxURp5NAAAIABJREFUDCxSxMBDAopGwjIrhXatFBLQeBSUhENUCOiQkAFyKXwaVswiQkKGjEflUTEcEpKJ6eAS4HI2SSOiaYU0s4zj0YlTLm3UCv3/LP08itVuLbTnFtrHFtpHjra+3XPw/c/3vHzp5ZOT4949X7108XnrCnGf32pp5HpOWbHylJXLztq6sr8vPD4dnVkbbU5b1p4Rn1wfPPu3s1f9/pzvjnz00q4ntz91z2nnnf7QU49fctU1n3z1/dcHju9844O3Pvjuwy+O7nrvuwPH2t/92H76rZe3XrnFmBbYeuiBfoalCPc1yYZ8l7uBsVYARxVw1oFgP8xbw/rLzHRDX60Ea7mQCeK59dKASdGfDSdsmoRF7ZTxQjpZwWurRX1Bg3KqUV490p8NBfq6y5vXbj7vtHM3rdk0PTJdypZWTq1cMb28XKj4XQG/K9Cd6alX+xq1ZqVUz6TyDrvX4w4HAzG/L2K3uiKh+Mb1p9x/730umx3Z1UnCosQ8toBNlwo4Ajadx6ZRiTiJmK+EQAGfvXTGY7NoHDadyaCgkF2wLgCHRVIpBAGfLRJyqTQijoCFoeEwRAcS1QWDA12dAJmAlAoZje7U1EBltFHoy8cGumPFqMurB20yrk3Gj1o0Gbc5YlYvLc80gVwlj2qQciwqkVUtNkECm0YSdRvzUXcp7mtko0GLxgjydGKWAWQ5NCKnVqgSU8JObSnl6+tJNLoTpXTMZzVAAh7IZYhZRLmAqhQyjEqBUy9TS1k8GlrIxKklbL2crwW5S0sGzCqxTsaTsEkSOk5IQSs4ZJtS5NWDDpXQoRL6jWAxbMt6Db82lv7xjLdUI18Cab794/H2/vn2vv1zHz/98m1nXjy6dkPi0ktGPvngicF6LGgz1LPZ/lJ5y+qVZ25aVerxNnqdoSS/pw8aWm5bvS12zu+GHn725t1fvrXrvVeef/WZQ3M/PvHC87ffu/262+5779O9e4+2P/ji8M5dn7/z0Q8ffn3yk2/nnnnznXtffNRTtZnzPG8v11JCuxsEfbbL30t2llHOSqezBjjrgKsOuKpd7hLJVxBMzxYsel4x44KEBJdGuHKwuKyeP2/DbM5l1nGog5no6oHaYDaWchpvuPCsUjwYtjvXz64+c+PWqcGxSrbHYbJl4+l8Mp2OpdRyFYNMV0jk8WiiUevtazSr5UYuW3R7grF4JhpLW8yOyYmZq6+8Zs2q1WgkioDHkvEYLBKGQ8OoJCyDjKUQMVgkjEEng1Ihj8tEIbtQyC4yCUfAowl4NJGAWTrvdXUCKGQXnUYSiXlUOgmNRQAdQEcngMUhEHCgCwCI2M6gyzQ72nvqmqnlQ7WhYqIUc2c8+qzX4NeBAb0s5zWnnPqIWenTSjVcspJLcqiEHgOY8BiiTq1RwdXL2G6jLGDTuDWysEUbseqidl3YqjIr2Fox1aUTJXymcto/VM8NVnO5aMCiUYrZTAYBqwZ5OgXfogZtepldJ1tiRiVmGSGhWSXWy/lLLBkUAoWQxiTCpAyCQcr1GhQBs8qtBS1yrlXBc6pF3UFLPen5dbL0U+1hcalG3l5caM//2Pphvn3oZPv7w+1Pnnrt5jMvH53eGC1Wwd0f3H3LTadPDGabpWzM496yetVZp64bbqa2njrQP+hIFPj1UU1jSje7JXzvjkv2H//si+8+vfDyC//0ztsffPL5N/uPvPjGu/c9+uJbH+w5stB+78vDH3x1+K9fHHzrk29feOvDNz79uLaypk9LfE2Jf5Bt6kF4evH2ItqYgbtKGFcV7q4B7l7A0wt4e+HeGjlU5g+M+X1ecSyktBk4EQc0VIyt6C9dvHnt2aum+1PhiEG5vFGsx/xT1ey2FWPTvaXVE2MXn3X2aevWZ0Jhj8msEAhVYomUL1RKZUIuj0WjC/kim8WeTma68z2ZTK5UrhdL9Z5iLRROmIy2dCq/ZdNpw4Mj8C4EmUhi0ahkPAaD7MShO8k4BAmPgHUBaBSMy2FIxHwGnUwh4xl0Mp1GwmGRS0Qt1SHQKBiVQuBxmQpIymLTYHAABgdIZCwGC+8AACQMgKT8YiYyO9q7fKg2Uc/VEu6kXR23KkMWpd8oz3pMKac+YddGzEqjiKHlUexynlMt8psVTq1YwSdDIqpZLbCoBC6NNGrRJB2GpNuQcGk9OrFDI4i7tXGvsRDzVLKR7lQo4LCqpWIOhUTBoCAxVysXWHVyl1ntsWodRsUSQhop5xcZIaFJKVKKGUI6VsGnGaRcpwb0m5RBiyZs1cQc+qTbUPBbUy7tr5elxcX24mK71V6cb88ttE8cbx+cb39/tP3pi3+5fdNFlfqsoX+lZXzW+eOx1393+br+emz7Pbc2evKnb1x3zulrl01kzjijL9strAzIq8NQtMRdcWrilffue/fjP73557fue2j77k+/uPuBRy+47Pob73jo6pvv2/HyXz786sCRdvudL756f8+eNz/+6PFXX6wu71PHpLo8x9PHdtRw2gzgKMODvTRHN95bIrgrSH8d8PUC/v6O4AA61E+LNoSZMpQvGlJpdX8z2KwGiynnsmbPRVvWTpbzU6V8t8ceNarqUd+KZnGykqnGfEPFwoqRkWUDA2GnI+p26RUyNpnIJJOpeLyAw5aJRTIpaNDpI5FId3d3sVjOZPPN/uFKtTccSdgdXqvNvXx2TblUR8JRLAZTKhHxuEwqCUshomhkFJ2CxuOQSEQnnUYCpUI+j0Um4fA4FBoFw6DheByKRMQSCRgcFonDIklELI1KdDrMcoUYh0ciUZ1UGpFAxCz9apLwmQGnsZqLjlZzM/3F8UqyHLamHCobxDWALK8eDFmUeZ+lHHFFzcqAXubXgSGLMurU2tVCCQunEFJMKr5exnaqJTGrNuM2532WrN8UtkJhu7KS8sS9xoTPEvNa3BaNBhRz6BQiGo2BwYQchkLCM2kVbpvB77J4HHqHUWnWgHIhHeRTVWKWWSV26mVmpVAtZir4NKWApQcFZkhiVoqMcpEVEvlNqrjLmHAZHSrhr5Cl+Xa7tdTq2movLizOz7VPHJ7be7K9/1j7i53v3nnWVQN9q43lGbB3hWrNlni7vXvZsvzmjRPHDu1dMTF61qnrVkxXL754ZmzSmSuy+8aVqTI7URZeeduaF/90zxtvv/LUsy+8/+Fn3+49/OEn3zz8+POfffPDJ98c/MtHX+47fvKP7+za+c6rD+18+MaHbuiZygcadncNcvcLdAWYpdJpLwGWPBBrMqMNtr9EDlTwgUZXqK8jNNAVHsJGBhmJflG4W1DuN+aK6qnpRE+31arjRp3qVSONZbXSqr76UCYJUQk5l3lVs7R2uLJyoJxy20qx8ES9UknHB8tFr9lIRsIZBByVgBVw2BAohRQynU7n9/t7enqazWYmm6/Ve+uN/u6eSjSWNpkdszOrvZ4QCoFl0JhioUgo4Ai4DCGPyucSWXQcnUbEoOEkIpbLYSxV84gEzFKyWuKHQsaTSbil8x4Oi7BYNEqlmErBozEwIgmLwSI6AKADAEAxz6RVeC3amNNQTwemqsnBrC/jVhulDIhHMss4Hp0077M0kv6MyxC3qmMWVcFvLUZdHgPIpyIFDLRaxlRLGV4NmHLo8l5z3m/KePR+Ixi2K2sZX8JnCjp1Vh0oF7IZZDwOCUN2dMEAgErCcllkpVxoM6o9dqPbZrAbVGYNCInZIJ+qkXKcBoXHBBkVfJWIoRaz9HKxXad0GtRqCZ9DxDKwcDmX7tLKHGqpQcr9VbHU/qlJ9+e28YXF1sLiybn2saOt70+2v/1gz7OX3b58bJN9YIO6d60oNUS99rYVc4sfrV3f//yzD7UXT+z95vPfX3fRTdedcdbZvT1V4dgydXlQkKlyh1e4drxyw843H1psz+35dt+7f/1w98dfvPTqW+999Nmu93a/++ln7362+9Gdj+36/PX7X7j1zGtWx5r6yIAGiuIDg2LfMEeVBdx9XbERtKMbiDQo4QojVKaHKsRQHRnq6woNwMMD2HA/M9LkBXpYgRzbG2MWqrp0RpOIqHNR22mrp9aNDMzUqiP53GA2OZiNbZrsr8fdzUwo7bH2hH3j1Z5aOjrV3+hJRuR8loBBZZDxVCKOTiawWTSRSKDRqIJBf7lc7OtvFkrlRv/QyMR0T7HmcgcmJ1eyOUIkAksgkBg0OpfDkIFCrVaqVHD5XCKLSSERsWQSjk4jcdh0hVyihEAuh4HFIJby0lJBgkzCYTEIJKJDwKWJRCwGnYTFwDFYBAwOAAAA6wKoJCwoZOvlQq2U7dZKKhFbI+6I2+Q+g9QkZznVAo9OnHRquv3moFbiVHDDRll30FJP+4JWBZvUQcYAIg4GEpMDelnWbez2WzMefcSisEIsp1ZYiNiyYbvfrlGDHBYZi4F3wACgCwC6AADZBeBxSA6bppSLDVrIqFMY1DKtUqSVC9QgzwgJ3SalyyDXgRylkK6VcjxmnddqsunUII9NQsBwXQCHjFOLeDIOQyvh/cpY+rv9Na1Wa2Fxfr514kT7yHx7/wff7LzuvlMnTvXXVoLNUyTlNdRwH+r6u9a2218FI/qXX36qvXiyvXji2JEvr/rdut6mpljlDIxLqoP8sRXmdVvz25+86otv/jK/cPzHoye/3bPviy+/eenl1996591n//ji0y/t2Pnn5x567o4Vp/fFmzptDBcZ4Jm70ckpvqmEcvcT9D2ArQZ46oC7CCT66NEyI1ZhxqrUSB0TasCCDYS/gfbWqL4qw1+k6QIwSwgfzAprfc6Vy8uTQ/ktqycvPHXjupGhNQP9tWgwbtFlnKa0U18KOWJWbcZrqyVD+YB7ZqC+YrS/OxFWgwIejUzEIXEoOImIpdOpfD7XaNTHEtF6sy+WSnaXK2NTM33N4WyuODKyjELhUCksOp3JYjBFQq7RoPb5LC6HRqMSKCGpVCJYuj4Si3gmo9ZhN6uUMiIBs/R7iUzC0ahEChm/1KqHhAFMGpbBIOBxSDQGDkd0AAAAg3V2AACXQbLq5C6D3KURZ93aRsSW92hDVplVw/eZQL8RTDjUBZ8ppJMGNOK4VdntNw/kQ4WITSOlcelwBUi16gRhE9TttRSD1rRT69Hw1QKCUcpI+A3ltD/k0kNiJgWPRHb+BNJSSkTAO4gEDJtFlYq4ClCoBAVKUGBQio0qiU0LOvRyq1qsAzk6kGNSilwmvRaSCZl0CgaFh3cRkTAGDsMhEdhEvFLA+ZWytLjQarVa8625+cXjJ9qHdv/t9d8/eN7U5nhxWl5ezi2tomVn4KlR7EPPXbhn/9vV3tQdf7jhT2++cvzo3i8/e/OMM/prvfKzz09ky7jmhGTZWvfNd2156vnb9h78fLE9d+zYiYWFxWMnjh/58eizO5957NmHJ1YPXXHreaEerSvHdRfpgT6ytQdw9gLWGmCtd9p7u8xVwFwELHnAXQRSvfRklZ2scuJVRqyGC9Xg3kqXswS39xDtBaKnSDREYc402RmnFSqG0dFEvRSMeUxTjepss/mb9evXDA1MV4tphzFh00RMUM5rTTmNGZ+1GPFO9hZHG931QlIPSTgUIptBZtMpdBqJQiGxWAxIpbA7bd3lUjydiiSSpVpv/8BotdYsFGoCgZzJ4HHYAh6HLxLytRqF2210uXRGo8ygV0EKqRIC1So5pJDqtEqTUatSypaubvE4FAGPppDxSyzBuoAuACAT4DQajkhAkyl4HAHd0fVTaiIT0BatIhdxF0OOSsQ2mPL0JV1BC+gySmIuTcyhznj05bA959J3e01Zpy7l0NQS7v6eSMJvsBlELrs8FjBELIqi31IK2VIOjUvFhbhYI0hLBU3NYjwRsKpBHo2IxsA7kV2dyC4YrLOrAwC6YAAGDSeTcBwmRSxgKyQ8lUyolQvMGtCukxkhoQ7kmCCBUy/1mFUmrUoi4JMwGFRnJxYOJ2FRVCyajEbQ8Rg+9f/kvofWf4jtXzJSqzXfWjwxv3jkZPvAifaeK2/fuvqM7uoyTW2lvHedIDeDi491ZMbxN9y77rNv/ljrjd1+5zXr1i27/96bLzh/XXPAtW5T6C+7r6z00wemwNqQas+Blw4e/eT9D99qt+dPnjx+6MgPi+35460jDz1+15Mv3hfpNrvToDvPy42C8SGmvQgEBzvdvYB/GIhOEqxVwNEAfE3AWwW85Q5/ERsokpN1TqxBD9fw/grCXeqydcNMWZQxg4YigDYO2LN4QxAbycvqfd6J0e6Yz9zIJPtzuZ5A4LLTT988NTZZLbghcSMZLEc8Xo3ErQWrycBQMZXyWntzsZTfSUHDRCy6TMRj0ykEPJpOI4klfKUaqvfWept90XgsFk/W6r2F7rLJaBMKpFgMkUSiUMkUCpnIZlFBkAdBApmMK+KzWHSSmM/RaxQ6lUKrkpl0apNexaZTqCQsHo3AYRFUIo5Mwi7lpY4OgEBAUMg4EhnL4tDpTFoXvBMAADwO0wUAQhYlG/H2F+J9GX9/xtdMe3MBc8pnKMbd+aAl7zeVQrasU1f0W+JmyKngxu2qZj5UTXtjXl3Up0uHzEEz1B2wlcLOtFvnVgtUfLxVwemO2odrmUzEqVMImRQcAY3AIhEYBBIBg8NgnXBEBwrZhcchGVSCgEtTSHhqhQASs5d6ZzUgWyVi2DSioF0d8RgdZr1aIecxaRQ8hoxDUwlYGhFLI2KZRBwZA/sXZ+mfWoi1/m5r0y+xfeLk4tLQ7Vzr6KFjX863v/7w66cvum58ZJ19eL1+YK2isUpYnmUWpsnZCUJulHLlLcNv/uWWnor55VcfHGjmeuup00+fvOaGjc1Rw1kX5caWq4tNwbW3rNp7+M/bH7t938FvFtrz8+35ufbxk+3DJ9sHH3nh9tu2X+xI8gJFnr9M81fxnirCXQVcdcBZB5w1wNWAu+pobwPlbSB8dZS/gfU38P460ZFH2goIS77TlAUMaUCbBDQJQJkAdHlAnQGsRbwhitF6CQPjkRXL606zwqVXZ/2+qNU222xuXb58ure2erBvuJgpxdw+gzRkVIRN0GA+mnQYhgqJiVp3xmsTkLEQny3nccRsBotKZNFJTAZFCYGVSqler8bj0WKxu1DImYx6oYCHw6LZLAaDTl26KbKYdW6XVQ1JrVqVQsAWMWhaUGjXa1RSvpTL0inEcjEfFLJ1SplYwER0ACQ8gs+hIxEdSFQnGgfH4lF4Ig5HwKIwaBgM1tkBIBEwHAqOgXdIuHQjJPRZVM1ifLSWWtpsO9Xbs3Kg3BO0Jx26atRdibjSdk1QKwnqxb1J9/K+XF/KE7PIk05NyKpJeiw/rYES0phowCBh9mZD/T2xeiZcSgVTQZdeJSfjMTAAgHV1wBEdXXAAgexEojphXQAcDjBpeDUkNOvlBo1YK+dp5By9gmdWCxw6icMglQuZSlCgEHHYNAKVgGJR8UIOTcijCzk0Lov4r89S6z9h6d9psd2em28vtNtz7fmF9tGF9reffvfcFbfNrjkzNLxBM7RB1r9W3FjJLc8yu6fouTFqYZgxNKP6cs9D2Ty0el1j9aqBWj25/ZEbL7p81YbTCtNrXL1j8saYcsdLV+764NGbbr3sg0/fPTp/dN+xAwdO7D/ZPnKive/Pn++Y2pS1p6j+Mt1fIXhrSF8D7uvt8PUC3j7A2wf4etHeOs5bx3lqWE8N665ilmTOd5rznaZchzELGDKAPg3oUoAmDcgzgCILWMs4Qwqr9ePzdUutETKoeBIm2QYp/Hp9zuebbjTWT4yev3l9zu/I+i0+gzRgkKbdOhckSNq1cYs2pIdyXpuMQXSp5Q6tkkcl0PBIAZsuFXEFfHY6FatWeuKxUDwWCod8ep1KIuaTSbilHnA8DsXjMg16tc1qNOlVZqXCplZoxHyNmO8yauw6pRYUmpQgn0FSiDhWg0otF5GwcAoeyedQqVQsGotA4ZEYHBqDQ6OxGBQKhYDB4V0wRGcHsguAAQARA+PR8UoJK5/0DtUzI+VMXzo821daN9rXzIRKYWczHazHvd1eU8qmzjjVw/nguoGeobQvbYWSdnXMaYx6rHGvxWtQyJg4Lr7TBvH7cuHhUrK/J1ZLh2Nem1YuWpoI7gCAJZbgCACB7PiZJawaEpr1oEknNWlEeiVfJ2frFRyrhm/XS5QiplYuUEm5AiaRTkZxmQQRnyYW0PkcModJ+Ndn6Z/mpf9gZtRuLc2o/zh/aKF98Mjix7dvP2tsrXN8g3lwHdS/VtK7RlhbySnNsH5miZWtcl5766blq7tHJ7tnZ0eml428uev59VuGz75ovNSvmlrreujZc2Y2Jh594brnX31w75Fv9h49+MPJY4daRw639+/58aNvjr0dLIOZIXmgSg3UcP4GOtCHDPTDAv2w4GBXcADpbWI8vXh3A+esYewVlLWEsBTh5h6YLgv8In3uJ+nyAJQDlHlAV0Bo4whDiJAqaxv94e6cVyVmKbksKZXqgKBtq1atGh7YumJ6y+y4Rc7N+Iwpp96h4Ps0kmrUHdDK6zH/aDGT9lidKplGzDUoJAallMckc1lUNovmdFjSqVgo6HW7bE6HRa9TiYRcOo2Ex6GwGASFjGezaHweSwaKDFrIqJDFPY6lGrHfZox67HaDymFU2w0qowqEpHypgAWKOZBMIBWx6XQ8gYjB4lFoLAqJRiw9KAQShUAiuzqXWIIBABoOMCjIsNc43l+c7O1p5mPT9e61I71jpVRfOjiQDVcirqLfUvRbKmHrRCm2Yag0lg/lHOollgJ2g10Lqvg0AQkuoaF9OnEt4R4pp4YrqVo6HLAbIDGXTsKhYB0dAACDA50wAI7oQCA7ujoBGAxgUDEqhcColViNcqdZYdaKNSBTJaEbFCybTqwFuUaVRKcQijkUNh0n4JBlYpZcwhZwKTw26f8Ulv7x+WcszR8+cWChfehY+6sHnr585db0yBrr+AZjc7W0b7WwvopbWc4qLmN2TzLy44zcMKfYD5578fD2x6/aeOrUxs1rp5ZNXnLZBRu2Lr/hjnPXnlY+74qR0y5qrD6t+9KbNj7+xz/s3PXMR199cbLdPtGePzD//Yn29x/t/aM9zQhUWMEaKdCLCzbRoX5kaBAVHkJHhjGRYZy3D+fpxbvqWHsFZSnCjYVOfQ7QZQF1CtCkAW3mJ5YM+Q5jodPQDUA5QFUA1NkOVRxuihNDebDa75+c6OktJx1ahVMNudRQPRVfPzF67QXnrJ8YHCmnAibZQC6iF9CcCn7cqs66zG5IHLPq0h5rzG4yQxIphy7lMQRsqlTAEvFZSgh02M1ul81qMTjsZqNBw+MyGXTy0sUrhYwnEbEEPJpBJ8ulAiMkzUcCAbtJLxdHPfZ0yOux6kNuaykb99iNHDqRhIVLRWyVQsRhkrDYLhIZiyOgURgkDNEFg8HgcDgaicKiMVgkgoBBYuCdaBiAhgNkfKfHppoZrU83S818bKyUWTlQnaxmB3KRetybcRmyTl0pYK3HHGM9kbX93VPFWNlvyrr1UYfBY1IaQa6MRZQxcUYpK2JR5P2mvly42R0txnwuIwQJOUIWhYJHd3YAXTCgowuAwQE4oqOzA+jqBOgUrFLO16sldjPkc2jsRplaypALyFqQ/r+6u9Mgx67qAMBXT/u+7/u+vKf3pKd9bS2t1r4v3epWt3pRq9VSL9PLrF7GC7ZxGRJsoEJhqkyVsYMrOIkBh0DCToqAE6ASIMahAhQJhBBMuRhsl2c8yg+NzWBwir+D6vxQXb2f+uqcuu+ec/2IzmXVeJ1mt8Ng1khUMq5BI7aZlHazyqiT6jXiW9zSH/R509Jr16dXrk5ffHX6069955nb3rncm+CbZz2rx9bugbZ7qOocyFp7kvpYUh2JKzuSykCVa6uXt4Jf/vpfHJzdfug976q2Fgu12pNPP/nYR997x0Pjgztag9Ps4KRw4Z1b97//3Dsevvy3X/ri/1x5+dXp6//x8xd+Pf3vhz9yPtaQh2qsZI87g5TsU5N9amqdkeozU312uEufZaQZJLQMkCKAC29ryVIC9ipwVomuMgMv8PCUOLpgbLTDW+vVWi5m18jMUlG/Xrl8dHBxvHPv6eG53fXVemazlUd14nuPx+eHa/1SZquWd+vkTo007cXKqWgAtVp1MsSqN+sUBq3CoFXgmCMcwN2oHcccOObQa+RKmVAm5gm4DB6bJhFydGqZSa8yahRuhymfiMS8mBe25JKR+VgghCOFdKyUTebn44hVL+TRxQKmkEenkQGFAnh8JotLm+2Gk0gQmUycWaKTSRwGlceic5gkDoPAYQDEphqsNY63e8Ol6mi5frS1fLjW2mrkWunQgg9OuUy1OL44718tRMeL+VE7u5ILt9OBYtyXCmJhp8lv18Vd5nzEVZ3DK3F3LRVoLISLcX8QszhNWqtOoRDzmVQSRAQAAkQSIJEBAQCIAMQCps2sctp1ftwaDyIhj9Vpllm1AsQg8Tp0uF0XQK04bLRopTo536yR2M0q2KqxmpRW0y3/rvYPGdz3pqVXr01/cW36k2+88Mm73r2xeSayduBanJhWj82dPUV7X97akzQn0tqupDqSVoayykA135FVV5H73nPw4CN37J/udze2do9Ov/m955969qnju3a3T9vD883+mVJnJ3N092ByaWd9PPnLT/39S9de/tnL//Xdn341s+SINcWZviS9xk73ack+NbFGmVulxleosWVGuMt8s6ibZSRn6Yalt6vxHDXgqAG0RvLU2N4Sz5MRxvL6xmLg5HgVNou1UlbQaa0kI3trK7vLi9ud+gOXjka92sXJ+rhXP91a2elUmolQ1uv0GJRR2OQ2qFM+7HCwFvM6pTyaQsxVyUUapQRDrAEvZjPrDFqFzaybfVErxAIug8uiGrSKcAAP+lw2o9Zp0UU9qA+x+hBrOuoP4YgHseTSsVw6ttgoZedjsE1v0it0aomIz2AwIA6XzmJTGUwKjU6iUEgUCmnoDVyaAAAO10lEQVRW4xEBoBIhFo3MoEJsGkQlApmI3qqk7jwanRv1z+6s3bY/uDha2+mUmqlgLuBMoIZm0reUCbRT3s1qcreTG9TT/XKyk08UEv6FkKuc9C0V5lbKiaVcpJn2F0JYPuKaD6BR3O5DzIhZq5IKOUwKgQAAAUBEQCTdeN0k4rOsJjVi03owS8TrCOIWt12DmKSoSYbbNG6b1u+04LDRrJFoZbyZJYdFbTMp7Rb1LW3p5g2G/wfVbP3q9emVa9Of/OjFL7/3w8fdHbw7ca6fYt0D49qJqTmRNifixlhU2xXfSEpDWXlbWR/qy31zued+3+P3j8+Nzly6+ORff/xzX3vusY898ZVvf3XvjvH5Bw+3z6+euXcn0QiPb5tUV1YefeLPfzV95ZfXf/aBp+6LN7T+KntumZnZYKU3qMk+Od4jhbokf5vsbVI9DQpWgdAqQKvAWQHOCkDKACkDuARcdchVh7AaYfbTbNFRBq4OEa4BtEb0NFjeCjdUli107K1eoNefX1nO1IsxlYgedcN7/e5KKV+KBRcLqdPx+tlR/8J4477TvZPN5aXM3NnNXtCsLUd9KQ+Cm9WjtXY27gugZpNarJTw5BK+2aB2Osw6tUwsYCtlQqNOaTaoTXqVQioQ8phalXSWr8w6lUktxSx61Kp32Y0Bl8NlNzpthkTEV8jMLbbKhWwCx2w+nzOZDLnddrGYzWQSWSwSi0lhMalMBo1Oo8z2HiBAIABAJgAiAFQSIALApIHcfOju8/uXj3cvH43uPhlfnKxvNHPlKJ7xOvIhZK2SXCvFGwm8l4+MF/OTpcKwlVsppwox70IQay1E1quZ5UKsmfTVk3g+hKR9jqQXTodccR/qtOikAg6DCs0sEQgAIt6wJOQxrSY1bNVgsMGHmvwukx81emCd26p0W9Uuq8YLm9w2vVkl1ki5szvbbSalUSuxGOR/BJZeu4nT733m9Tf28V66cv17H/n45cM7s4OTYO/QuXUeG96GtibyxljSGItqY+FNlhSVoaKzr833pQtdff8o+9FPfXh8fv/pT3/qTz70oeHZ48889+Xvv/jDBx99aPf2UbqTOn3gZO/Og299//nv/PD7P/jFD5/+7ONYUlrbRlI9cWFblNlizm9Rkn1ybIXo7xA8DchVIaElCC4CuATg0g1FSPkGKrxJwpskVx1CqwApA0cR2AvAWgBYG7LXgKtNDXV53grbned6F0T4nKja8WYL2NZ6GbHI4l54sFi/NBndfrhbSoX67WK/kR+tNC5ONg/XOjutynixfrqxEnOYmqlI2utsZefedc/Fzz/7McSsVMsEQh5zVsVpVVIRnyXgMmRinlGndFgNFqNGJubx2DQRn6WUCVVSoVrCs2kVsEkDmzROiw42aRCrPuRFoyG8kE3MRX1Wk9rpNOdyiWQypNVKaTTAZBLZLCqXMztFTp1BolNpECDMjiNQiIAIAI0McvORy2f37joZ33W8e/lodDpc6RYTs86L1nxgt1vabmaaSc9yNjRZKhyslMdLpcV8POmFo6ixFPcsZsPlmCvnt5XCSCmKpT2WlNdeiHnnw27EqBKyKGQIAPCGJeg3lixGjcOsRWxat8PgQ01BzBLATF6HzmVRoWaVx2F0WXWzu3D0CoFNL7cbFGo5T6++tec93Nzb91ZLr712bTqdvvLKr2fefv3yi9env/j6vz118aFq78C1fcHfGunrQ+XKsaG6I7wJkqg0EhWH4uJQXhyKkytQZUcYqtHSS9rVw/w/vvCFv3vucx/99DNf+td//pcf//vHPvuJsw/ecXT/+Xs/8MBjn3z8H1547vPf/MrHv/CJex6+PdcN+IqqbF9f3FZGFomBNvC3gacF8CZw14GrSkArZLRCRisQViPMYpaLXHXI3SDO4s3sNAu0TnA2IKQJORskV4OGV1neCjdYFocLStjPWVqNLS0lFtKumM+R9rs2m7XjwUavXlxfrIzXF+8+3Ts77D906eS+4729bvPOyXa/tLBSSLkM8uZCbGOxfN9tR9m4TycXqmUCvUqCO60+l0Mh5rJpkFYhUkn5BrXUbtIgVr1BLRVyaFIBy27S4LDZopVbdQq7QWXSylG7MYAjTpsBx2zREI5hVi6Xarfrw2Hc50flcj6PRxEL6GIBU8BliHhsiYDPYjAJbxznIQBAnP2nCYBKBTIRc7VZuOtkfOfR6PbD4fFwuVOIF6LuKGqMwJp2JrhRT7Uz/moMW86FB435jfp8IeoOwga3URZFjfkQkvPb0m5jEtPX4q5iBM1HXCkf4oMNbpveqlNwGRQIAgQiRCQSiUQCiUiYnXKikoCATdUo+KhV68fMQcwSclviXkcqiEZxewCxuC06h15hUUvMKrFFK7XqZDhsdCG3do/67+mT/c2I1uvXp9PXr157ZTp9bTp9eTq98ur1/3zyk3dP7ox39xyb57DFibE5Vi0dqsvb/NquuDYWVkei6khc2pEUh+LCtqwwFBS2KdUxM7PGLGwoYy3N8QNr5x86fO+Tjzz8+Pv/6ovP/s3XP/eZb3zp2z974cev/vSFl37w3Z8//74nHhldWMsvh6sbgdqOe25J4qsRI0ukQBv4W8DbvtkSEa0QsSrx7SC9vSWSs0HC6mR3jYFXWf6KIFgWe9KiwJwsljAONsv720uNbHKjWbs4GYfdjuFqa61dKiaD49X2g5dObp8M7jnczftd7VT04mh9vZr127RB2BBCjJhVlQi5rQaVUSML4IjP5RBx6WwaNBtorBBzNXLhTAtqN+pVEpWUD5s0doPKblAZlGKFmGs1qFC7UasS45gt5MdQ1MLn0w0GhcWi0epkTCaRyyJKhAyljKtWCPUauUmnlknFDBqdRqHOLEEEQCICIgSoFAKPTQq5rHv9zoXJ5oXJ5uHWYjsfqyb91aS/FMVWivH1WnIpF1rJR3ba2d3F/Go5kcCtfofGZ1WlcHMlilai6ILXEkc01RhWCMOFEDazhNsNVp2Cx6TeZIlIIhLIJIhKBFQSYNNIEj7TpBZjNl0Qs8yGJWVj3rjHGcbsXrsRM2kceoVdJ5/dquZBTDh8y1v67T7Zt26RX732+itXX59dWvHS8z/4wsV31lePkPauoXfGtnRg7OxrO/vK0ja/OhLdyEg7wuJQXNgW5QbS/Da/OqYXhlB2g1LaFoUanOSSLrmE9I4r93/w8iNP/OmfPf2BR5/50OOf/sijz3zw7LtP6qNidTs514JDVV2mZ8mtGyJtjqcK+Zsg0Aa+DvC2gacF3E2A1QhYlYhWILROmAXWgLAG5GoSb47Z4pvPoHUCUifCDaKzQXI2yK4GZcbJV+Ynm1qtAxRqaK0W3OyVzk42s6FgLZXMRANL9fxwtZPwYZVk5Ghz9d7jyXsuX+jlU+e2enfsDZbzyaTHFkR0IhqoZiIxPxr0wtEgFvIhZr1MyKUIuRS5mGU1KmQipkRAt5tVsZArGfP63DarUWHWKWCLDrboVFI+n0VRSflalZjPocI2PYZZ7Xa9RMJRKIVcHo1CBQQCYNCAiEdWSjk6pdhi1DgsRp1KKeCwuWwOBAhglpFoRAqVQCIDCgUY5Lz1TunCweDSmeHpqLdcSbVy0Y12vpOLdIvxbj7cWQis15KTldKgMV9LeLwWpd+mjsL6ea+1Pudup33lMDyHqCtRNB9yFEJY0gvPLNn0Sj6LBkEQASL9riU6CbBpkIxPt2ilfqcpFXLl5/yFRCDpd8U9zhBq89qNLrMWNWucJrXTpP6jsfQ7kH7D6eq167+6+vovp9NfXnn1R489+Y7+gW/5wN4ZGztjw+K+YelQ39pXVUfiyo6oPBQUd4SFoSA/EOYHwuxAlBvwcluk3BaU26Jk1hjpNf5CX5nsauMdU67vW+j5c6vRzGpkvheuDFPFQSzYMAdrqsyqMbOqD9S4vgojvsyLdVmuMvB3CL428LaApwncTeCqgzdTzQzMzZDcLdLvtYS8YQmpzzjdyE7eCjtclcw39IE5WSJhqRXCg+X6oNO2K5U+pwO1GzvVbCLgWoj4chHfVqN495ndM6udUgjfW2kerLa7uXgh6g7BOj9iMKmFOGou5xPFbNysl7FogE0HHAZBrxZJhQyVjIvYtCEfkp7zp+f8Yb/TbtI4bQbYotMqRCIuXcijC3l0NoOoUon0erleL1erxQqlkEYnAAJgMACHBYRcophPEfNpCilPq5LKxSIOg85hsclEEgCATCbSaBQSGRCIgEwGcgFtsZw+Ha+fjtePh8vdcrKU8HbLyVrKV0/7awl3LeHu5sPrtWQ77UvhRpdBGnRo5zDDLC91c8F2ypP1msthJB+w50NIymsPwgavQw8blEIO47csQcQbloiAQSbQSYBLg9QSjtumTwTQbMybjXnTQXzGKYzZ/bDZYzPMruL1wiYPYrqlLU3fWtq9Edeuzmq816bTK1ev/3w6/d9/+tazB+fKK/vutRN0cd9c39G0xtrOvra1r2ruyQtDQWEoyG/z89v87ECwsMVf2BIubPASy4TSNmM2TjW1Qsus8+sTQ3VkKW7Z0z3zwhqS7Fp9ZXl0UZcb2BOr6vxAneoJQk16sEGLdVmJHjfUpqFl4G+T/W2ytwN52gS8BVwNgNYBWgdvgeRukWbxdpbgGuSoQ3CDADcISBNyNiCsTnZX6fGOzJVkJ4r6VMbWqsTPTjbHvZWlQsGkkrtgcy4ZSQY9F/Z3uqWFSsx/23irl081E6HOfHhvpX6m366ng1FUH8ctdp1UJ+cnw/hWr5WKeNgUQAVAK+NJuFQJl2rRSmft3PMxXyEdiQcwD2pz2gw2o9pqUOnUEiGPzqJDXC6Vw6GIRCypjKc3KLQ6GY9PZ3LIeqPMpBMb1XypkMamAw6dKOIy+WwWnUyiUagUEplGo7FYDApt9q4H0GlEHh0k/MhqM7+xWB4sV9rFuZTfkY1gubCzPIfX0p5a2tNMe5tpbzGCJFx6r0UZcRrmMMMcZsgH7EsZf28h2ExgxaA967PmgvDMkg82IEaVmMd6wxL5LZa4DAqTArHIQMKl2rSyAGqd8yHJALoQ8mSCeNrvSnicEZcjgFhmnHyI2Qub/g/dbJfWjGp7p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ARkAAACWCAIAAABl42v5AAAgAElEQVR4nHzbdVSUef8/fr/fe+9ddZFmhplhuru7maG7Q7CDUlpSaRAQpLu7u0XFRBEFpE3AWHXLTXeN9ffHrH72vs/38zvnea5znfmbx3m+3q/rzbb20fTO8fSeycz+i2eGLp8duZo/ei1Pk5FrucNXc4aunBm8nDl4OXNw6vTkdM7kdPb5G2c0uXAz58LNnAszZ64tFF6/WzS9WDyzUjK7VjZ3v3L+QdXCw9qVjabVjda1zbZ7TzruP+18+Lz70Tc9j1/0ap6aPHjWtbbZtvSwaeF+7dKj+sWHNXcfVM/fq76zVjm7Uj6zVHpzsXRuvfr2SvXsctWtpcpbS5V3VusW7jUuPmhd2ehZ2ehZ3ezVZG2rb22rb22rZ3Wze3Wza3Wza2Wj8+6D1ttrdTcWK6/OlY5dOzt8+UzvZHrr0KmazsjSpuP5NX45FYfyqo/mVBw6Xbw3NX938lmvlDzv9ELfrKK9WUX7zpTuPVPpfbrc5WSB3bF09Z4oqWsIz+oo2S6I6BpBdA7Bme6Fyz3wg9Od0SlhwwP1KXF+E32lT+6d//OHO30tKb9+M50Vv78sOzolyj8+2N/d1jrjZHxibKyEz4GCAEQsSsznQICGUBAAbKSHgAAJCCgeCmHiUGoh10rCc7dS+Xm5JoQEnok94eflKmVROGQMFQMloSF4NBiHApHxMBYNCzHUQoD0yCgIHQOTsyh7HW32O9iIyDgqDkEhYGkkopAj8HbbnZqQ0lhb19vZ1t3RWFddVFtbXJB/Jif7TFF+RVJCTmJ89vEjoe4O7nbmdi52Tl6OLge8vAP37wvYt2evu5OHvYWjudTBTOxuLdvjrD7gbnnIw2K/vdxLxbXjE9UsjIqJl9JxPDyCjgKzCSgBFS9nUeQskoxOULJJdhKWq7nUViUxk/EkXDqLjCaiwBioEQpigIIYUHEwChZKxpiQ0BAiCkxAAglIEA4F0v76Sx3tnUaGuhAwAIM0IeKQFCKGSsKScQgcEgKH6IMBu6AAbRTEgISG0AkwGZeiEFAVAqqUSxLQcXwGTsKlm4q5UgFHzGMJ2Aw2nUInk8h4HAGDxaHQSAQMiYAh4FAkAoZBI4kEHJVCYtCpVAqJRMTjcRgcFk3AY6kUEofNFPC5KrnETCmzMjO1szJ3tLF0tLF0sLawtzK3VZvaqk23tQ6mtA2ltg+ndYykd46mdY2ld49ndI6ldI2ndk+k9ZxL6zuf0X/h9OBU1uDU6dHLWWNXMsevZk1cyz53/cxnV1fm8q/OF1xbyJ9eLLy5XHxrtXh2reT2evnC/Zq7D+oWH9YvP25c2Wha22pZf9J672nb/Wft9562rT9pXdtqWd1sXn7cuPSoYelRw8L9mvl71XPrVbdXK28tl88sld24W3JjoezWUuXscs3tldo7q3Vza/Xz600L95oX1ltWN/o1WdscWNscWNvqW3/Sv/6kXyNq/Unv2lb38uOO+XvNsyv1Nxdrrtwuu3CjcGQqu3s0ubk3trY9oqoltKIpuKjGv7DaL6/icE7pgayivRn5PmlnvVNyPDPO+mQX+eZV+RTU+5yt80kr947L8wzPct0TJXMLY1kdhVoeAtsewZv5UnMb0jOLUu/eudzbUrp0c/D7p9duXKi8c63m8d3emrzwqEC39Nig/a72SKBRZsIpDp0i5rHgJkAiAcNm0ch4DBIKZlIIX2zbBgMYQI30ySgom4A54OZgLeV7WKrCD+2tyE4/edxfzqFxKVgGHkFEgbFIYw4DLxEy2Aw8FKSLAOkhQHpIYz0eEe1rbxWw293N0hSPMkEiIEIBb//eA6fik0qLKxrqGsvLSoqKzuTkpJzJTDx7Jq20sCAvOz8qOP6wb4CN0spKobJWqh0tLD3sHXa7OHk7OnjY2ThZquzNZDZKgZWca63g2asFrtay3XaK3ZYiRxHVio2z4pNthHQlmyQkobkEFB2D4FMICjZVziJJqDgZA28jYriaS91sVQ6WMnM5X8KlsikYKg5GRIEJSBAODsTBgQQkiIqDMUkoOgGBR4BhIAOAgbaO9k7tXTuMDHWxKCiTRuQwKWwGmYSFE9BQDAKIhBoiwfooiAHaxBADNZBxKUo+VcGjCJk4FhHBJiHFHJpaypfzORI+W8Rl8Zg0NpXKIJGoRBIZTyBiMZqQcFgSDkvG48h4HIWAR8NheDSKSiSw6TQBhy3m8yQCvkTAVyukGkj21hYO1hYu9jbebs77dnu62lo7W1tuaxlIbhlI/ienztG0jpHUjtHkzrGU7om03sl0DaeBi5kjlzJHLmX+p6isyensf1jKv7lc+MlS6dx6xfy9yoX7VXcfVC89ql3ZqF/dbFrdbFp/0qJRtLLRpIG0+LB+8WH9wv3a+Xs1c+vVd9aqZlcqbi2XzyxW3LxbroF0e6X2M6S791vu3mtd3ehf3Rhc3Rj829LmwPrW4CdLfetP+te2epYfd/4/LbX0xdV1RFa3hlW1hJbUBRbXBhRUHT1bfuhMyf7Mwj3pebvTz3qnnvHKyPPKKfXMq/I+W+N7pmpPaum+xKK9oacd/RJNvSPILscwTv5ky32M6t7ipt7aKxdH6ktzzvVVrd7pvTxeMHe98scn51vKo4L2WWeeDHa1UBp9vTMiwF8u4hkb7IKCDfT1tAwNdMh4DBxijENCtb76l8HX22k4NBUDl/OYh71d9zjZ+NpbHdvjVZSWmBh+TMamihkkHhVHQkOwMACPRVQp+GIBHQ7Rh0P0sTAAAQkS0gjedhYH3BxslWIsAsxkkF1dnOJiYgvyiivKqgvzi9LTkhISomKiAk/GBWemxeZnpmcnp5wIDN/jsttColCLJSqR2FIhszdXO1mZO5qrbVUyK4XQTMI1FdDlXIqCR1GLGFZyroOK7yLn2PLIFmySrYhhK2YrmCQOHklDw8kIEzYBI6SRRFQ8j4gUUzHWQqarudTT0czZRmllKlAI6XwGgUlCaRoJBwdiYQA8wpiChTKIaDoBhUeAYSAjgL6Ors7XOto7AUZ6GKQJnYJn0UksOolGRJNxCDwajEEAMVAjtIkhFgbAwgyFdJyYiRcxcFwykoGHsYgIMYtqKuYqBFw5nyPisvgsOodGY5LJNBKZQiB+VvRPS2Q8DodCknBYBoXMYzHFfJ5MJJSLRXKxSGPJ3trC0dbKydbK1cFWY8nT0d7d3nZbY29SU19yc3+KRlTbUGr7cErrYFLbUHL7SJKmoHrOpWtEDUxmDF5IH7qYMTx1euRSxujl02NXMsavnr58J+/KXP7V+bzrd/NuLBXMrBbMrhfdvld8a6VodrX49lrJ3L2y+fvldx9WLj6sWXpUu/y4bulR/dKj+sWHdYsP6+4+qL37oPbug7qF+7Xz63Xz63Vza7V3Vmtur1TPLtfMLtfcWW24s9owt9Y4v950917r4v22pQftSw86VzcGVzeGVzeG1zaHNFnfGl7fGvzcUWtbfcuPu+fvtcyuNNxcrL06Wz51o3hsKqdvLK29/1RTV0x9+4m6tsiKhuDy+uOltUFFVf55ZYdzig9kF+7LKtibemZ3Wq5XZqH7mTL3nKrdeXUHCuoC8xuOp5XtTyzyOJFjEZgs8Q7myFyxZ2vTqppKJ0f7a4qyWyozr0xUDnUmX57I/vDT9NRgXsAe86xTId62VmiQsaO5mVou/upf2+AmBhg0zNBAh82iQU2MAQbaBrpff7FtGx5ugoEAREyKtVzoaWfhpJa5Wigj/Q4E+HpYSvkWEp6Cz6Dh4UQUWC5m2duYqhR8KFgPBtEnYCAsMlrOo7tZqz3tLNRiDgEDsbdRx0dH1lZWtbd2lZWUx8fGBQYcOXzAa4+PQ7D/7vRT4WeSY7Li4+ICj3vbOJoJhQoeV8pmyblstUhgLhWoRFwFnyXn0cUsMo+KYRERLCKCS0ELGXg5i2jOppjSsGoG0UbAshJxJTQyHYMgI+FEOJSOQ7JJWCYOwUBDuAS4GZ/mpBbvdrF0c1DZWYjVMpaES+bRsWwKhkVGY2EALAyAR4ApWDiDgKXh0DgYBGpsCNDX0dPV0tPVAhjpoeBgMgFNp+AZVAKLiqeTMGQ8DI8G4xHGeIQxAQkiIIEMHJSJhzLxUBoGTEWDmQS4iElRCtimIr5CwJXxOGI2k8dgsKlUBolCJ5I1cv7J6XNoJCKHQRfxuHKxyFQmVcllKrnMTCmzNlc52lq5ONi6Oti6O9n7eLju9/Ha4+7q4+q8ra7rVH13QkNPYmNvQlNfYnN/UstAclPfqeb+hJbBU61DCZ9EpXSNp/SMpfSOp/ZNpPVPpg6cTxu8kDp0MWV4KnVqNndq9szlO2euzudeX8y9sZx3cyV/ZrXg+sKZ6bs5NxZzZ5bzb60U3F4rubNeOnevbG69Ym69Ym69av5e9T9Ss3CvXhONqPn1urm1+v8Z6u41Lz5oXXrQvvywY+VR58qj7n9YGlnbHPlkSUNrYH1r8JOlttmVppuLtdduV1y6WTJx+ezAREbnYGJrb3xzd2xTV0xta0R1c1hlY0hZ3bHi6oCCiqNnSw/llhzMKtifVbgns9A9q8Q1t8K7oO5gaVNwRVtkbtXR3LpDuQ2+GVUeEaft3I+Kmwcrhib7B3s6qwtyqwsSr0xUdjdH1Zf7Pb/ffX2iKCrQqSA9+tjePSqhSECjinksI70vcRhjPA4JMjZkMak4LBIKNqIQMV9s2wYy1OUzSOZSgZBG8Haw8rI1d7dSHd+/22+32z43By97SxtTMZ9B4NHx9tZKTzdbc5UIDNQGA7UJGAifTTIVsx3M5c4WSpWIzWMRg/z31VSUDvf3DfYM5J45e/jQATdnOxcnM0c7md9+p5yk8KL0uKKU+JyY6EPOzlZikVLAFjPpIiZFyqHLeUwphy5iUkRMEo+KY+BhZBSIiACSUSAa1oRFgIuIKD4GJsKjlXSygkXnU0hsIoFDIbEIeA6FyCERaFgEEWbMQEPkLJK9UuDtbPHZkpRHETDxXBqOQ8X+/1gy0Nc20NcGGOnBTYBYFJSER1FJWA6dyKLiaSQkGQ8jY0zIGBMKFkrDmpCRxiQEgAg3IsKNKCgQm4gQMSkKPstMLFSJBQoBT8plC1gsLp3OptKZZCqFgKcQ8J9FEbEYAgZNwKBpJCKLRuWzWTKRUCWXmZsqLVSmFipTM6XM1tLMxcHWw8XR08XRy9XJ19Ntv4/Xwd1e+708ttW2xdW1x9d3nGzoPNXYldDUfaqp+1Rjd1xjd1xz78mWvlNtA6faBxM6hhI7h5M6hhI7hxM7hxO7xxJ7xpN6JxL7ziX0nUs4N505eeP0+ZsZF29lXrqTeWU+++pC9rW7Zy7dTrt8J/3KXMa1+ezrC2duLJ69uZQ3s5w/s1w4s1x4a7nk1nLJ7Erp7dWy26sVd9aqFu7VL9xrXLjXePd+kyaLD1oXH7R+7qLlhx0rj7pXH/esbfSubw6sbgyvPh5ZfTzyydLI+tbof1jaHFh+1PvJUv212xWXZ0rPXckbmszsGUnpGEho7z/V1neysTO6oSOqri2yujmsoiG4pCawqMq/sNKvsDowv/JoboXPmTL33ArvwppDZQ0hFS0nKloiqtpDy9uO5tfvS8rz8IuyHbvac/Xm5Z62jqr8s0Wno+9caxrsjM9Mth3pihnpSMyI299ScSb04AFLmdxUwGfTCCbGWgQcCATSgyMgNCqRyaBgUVA2g2ygvXPX9i+sTCWudhZCBnGfh+MBDydfZ9uQg77RgYdjjx318/VwtVGbyXiWSqGPp4Ovt5NKJQQCdxkY7EDBATwWUcanm8l4NqZicynP1U6VlR433Nd1bnSos7UtJSHR293NylzpYCN3sZMGHHAoPxPXUpTeVpDRmpsZf+iAo1JiIeHJOQwpiyLn0JQ8hpxHl7ApYhaZR8XR8HACEqT5uycgQRQkhImC0qEgJhzKx+OFVKqYyTAVimzMzKwUSnOFQiHgsUh4PAxEgoMENKy5hOVio7C3FFkouXIhVcDEc6hoJgnBJKEwUCMMFIiDg8gYGB2PoWJROJiJCdAQoK9jZKgLMNIDAvQhxgYIqDEWBSXikCwqnkHGUokIMh5GxcFoeDiDiGSTkGSkMRlmRIDok6CGNAyER0HL2HSlgG0hFZtLRCqxUCHgSdgcIYPJpTM5NAadSKQTiVQ8noLDkTAYIhpNQKHwSCSTTObQaCIORykWmysUViqVtVptrVabm8rtrS08XBx3e7j6eLj6eLju9fY44Ot92Hf3AW/PbVXN0VXN0TWtsZ9QxdV3xNV1RNd1RNd3xjR2xzX3xrX0xbf2n2wbOKV5ae2Pbx881TF8snMkvmv0ZNdY7NBU8vClpNErSePXk87dSDk/k3rhVtrF2dTJG6fO30y4MJM8NZt6aTbjyp3Mq3PZ1+bPXJ3LuTafe30+f3qh4OZi0cxS8a3lstmVioV79Z8INS89bFl+1LryuGPlccfyww5NF60+7lrb6L231X9vq//+k6H/sbQx+g9Lo5/mvU+W1js0lq7fqb48Uzp5NX/kQnb/eHr3cHLXUFLXUFJb38nW3njNyFfTEl7ZGFJef7y09nhFY0Rp/bHC2v351b751XsLaw6V1gdXNEZUt0Y2dEfWdQWVtR45W3UoJn33+OXu3v6uif6RxtLSrFPHF260Tg6l5WY4VhX4Tg1lVeVH9jYWH3J3E9Dobja2XAbJQPf/wBG6IJAeGgNHo2AkIhYE0EMjIBg4BA4GSLh0O3OFhE3Z7Wyz393R28HqiJfLyZCAhLAg/z2e3g5WzjYqVzszX2+n3Z4OFhZSONzIwGAHFKxHI6OYVAyXhlMKmBYy7omQQ03Vhdcvjk+ODtZVVMRFnfB2d7FUSZ1s5D5uquBDjg35J8caC8bqCydrSwtjI93M5TYKkSmfqYGkFrLVYo5KxJZxaUIGkUFEEpAgzfkEAzXCw0AUKJgMgTAQCDGVaioQ2pia+bh7HvcLCDh05NCefS52dmIem4SC42EgFhEl51HNFRxTCU3MJXJoKBoeSkKDCEggAQnEQIH/ZQkLhZgADYEGukCAPsjYEAjQNzbSBQP1kTAQHgOn4JFkHIKEg5JwUM26gkPFCug4FgFOR4HIMCMqAsgmIiQsoimfrRZyrRUyS5nETCo2FQnkPL6EzeEz2TwGi0kmM0gkGoGgsURAoXAIBBYO/y9LlqamGk7mpnIHG0svN+e9uz337fbc6+2xb7fnAV/vA96eez3ctpU3RFU0nqhsitKIqmmNrm2LqW6JqmmNrm2Pqu+MaeiKbuqJ1Yhq7I5p7I5p6olp6YtrHYhtG4xpH4ptH47qmYjvPRfXfz5u4GLs8OWTI1dOjl1LGL9+avxa3Pi1mInr8ZM3Tl2YSb54K2XqVvql2YxLs6cvzZ6+cufM1bmc6/P5N+4WziwVzyyVaixpIK087ljd6Fzb6F7f7PmsaH2z795W//0nAw+eDj98OvYfljZG1zZG/9PS8Nrm0N+Wlls0lq7cqjh/rWj0Yu7guay+sYze0fTe0fTOweSOgaS2voTm7vj69uialsiqpvCKprDSxvCSxuNFDYcLG/YX1x8sbfArrw+pbIwoqTnW0BnR3BvS3B/aNZJU3ZZ4e3mqvaO5Mr+87ExuYsSh+emWqbGMyiLf7CTbO1dKLg6VFWfGHfXyNJdILWVyEZcOBe8wMPy/MBjAwFDHCKCHwSKgJkA8Bs5n0ZQSAZOEUUv55lKer6td6JF9/ns8D3k4nQwJCD7g4+tsu9vR2tfd3sPR0sXRwt3F2tHRnE7HgkA6YKA2FgVCwYyQUEM2BWMqZhbnJI72Ny/MXL44MVJRVHQyKurwPl87K4WDlfiAt8XxA7b1Z2OmOoovNZdOt1Q3nk7wtJDbKAWaHYOpgG4h5VjKeZZynpxHFzKIdAICjzBGgvURID0EyAANNsKDjKlQmIhCsZErveydj/geiI2Izs3MyTl9JunkKf/Dh6zUSioBg4UZ07AwEZMgZOO5dCSNACagDFEmunDQLihACwrQwkCBaBMAFgomoeA0HIaKRX+2BDI2hIABxkADgIE2wEAbCjbCIE0wcBAGDsIijfFoMBUHY5HRAiZRwiaJmQQeEcFAg1lYEyEdZyqgm4v55mK+jVJurZBZyKVqiUjBF0g5XDGLK2JyWBQKk0zWVBMJg8EjkVg4HAOD0YlENpUqZLPlQqFaJrNQKi1NTS1NTS1UCkdbKx9PtwN7dh/cs3u/j9d+H6+De3bvcXf1dnbcVlZ/orwh8hOnExpFVc0nqlsja9pO1LZH1XdGaTg19cRq3jWcmntjW/pjWgei2wajOkdjOkejusejes/F9F+IGZyKG7oUN3w5fvhy7MiVuNGr8ePXEyemkyZvply4mXpxJv3CzbSLM6cvzWZduZ17ba5geqHo5mLJzcXShXuNd++3LD5oXX7Uvvq4a22jW1NBn4e6e1uD958MaSA9ejaugfT/sqQ5O42ubQ4tP+qfX++aXW67ebdxeq7myq2KC9eLx6bODk1m94+f1qR7OLVrKKVjIKm191RjZ2xdW1RNS2RVS0Rh7bGi+sCihqMlTUfKm/wqmo9VNodWNoc3dEW1D8Q1dAVXNvs3d8fXNCVPz4wXF+V52TtHBwVFB+1ZnOm+NJZTXXwoxI9/YThrc2Us5LBTTNBB/z3eJKSJXMAQsDBaO7fxeDQDQx0kCioQcgR8FotOImARLCqRhIILmGSVhOftZHsqMiTmeMA+N6eQw3t321u6mCt2O1of9HZxsze3MpM4O5j7eDlKRUwkzAgE2AU3MQAYaBnqfoVHmUh5lNbaossT3evz09MXxisL81LiooP9DjjbqOzMBId2Wwf4WldmnbjYUX6xueRqW3VLbqqHucRGxlXwqBI2RcFnmckElkqxlalExmUI6CQ6Do6FAeDG+hCALhiobwI0QBsDaAiEKU/g7eDif/BoVFhM9un82pqWutrWgvzSExExTnb2TDIZCwVT0DAeFcMkwqhYYzxcHwnSMjHcYaz7b6DOF0Dtf2MghhiIIQ4KIKOgdBySioHjoMZQI32goQ7I2NAEAjQG6hvqaRnqaUGMDdAIEBxsiDAxQJsY4hHGVAyUQ8aIWWQ5j6rm06R0DBcP4xERCjbZXMy1kokspWI7pdJGqbBUyMwkUqVAKOPyJGyOmMVmU6ksCuW/LKGhUBqBwKJQBCyWTCBQSaXmCoWFUmmhVFqqFE521nu83A/v8z28z/eAr/cBX++De3Z7Ozt6ONhtK60LL6uPKG+IrGyK1ECqaTtR3Rr5yVJkXceJhq7ohq6oxu6Y2vbImrYTNW0nqlvDq1rCKptDKluOVzQH1naE1HUG13cHN/aGNveHtg6Gtw+Htw+HtwxHdE7E9F081XcxvutcdMd4RM+5E/3n4wYvnhy5nDx5PfPybN6NhbI7qzWLD5pXHmumuB7NFHf/ycDDZ0OPno8+/mbs6bcXP+fJq6knr6a2Xl7cejm1+XJq48Wlx99MPXx24f6TifXNMQ2te1vj956M3dsaX9scWXo4MLfWPbPYNj3feH2+5srt8gs3isavnB2ZOjN8MVuTrpFkzWlQM8c29cQ2dsc0dEXXtoXXtoXWtIfWtIdWtYd/SmhZS2DbYEzHYHzXUEpLR9r5883nz/VGBPkf9vbsrCk7tt/t1lTHcFdO+imvoMPi8CDTuekGX1duuL9jhL+HjZLLISH4VDQZY7L939v0dLX09XaRiFgCBiniscV8DgoGwSFhGDiEiEH4ujmHB/od8vYM9z8aGxp0ZLebr6Ols4XSQS2zUgjNpTxnG7MDvh425go8BmpspG2otxNoqAMC6KDgYDOloLWmeGH6/LP7C9fODRScTogI2H/U13Wfu52DmXivi0XgXqeyrJMTHdUXeuov97X01RT5edhZS9gWEoGt2lTMF8iEUkuVhVwolvP4AhqFioGjwUYmQAMTCBCBQmKxaC6ZKKKQLWXSfd4+4SFRSUk5RSXNrR3nOrovFJe1pqbmHdjrxyDRTAz1iTAwm4igYcB0LISBM2HgTGgYMAkBIJoY4EC6QgqaS4CzsSYcHJRPRPAIcCYaTIQDIMZ6RgBdY6A+HA5EQAEggA5QXwsM2AUD6iDB+ngYkIqBcMkoMZOg4FHVfJqbmcBVzXeUcy2EDFM2TcVl2cpkzuaW1jJTtVAqYfN4VBqbSuUxaWIeWy7isygUDo3GolCoeDwOgcDAYHgkkoLDMclkHoMh5nKlfL7maSqRWCiVthZqZzvrPe6uR/b4+O/fe2SPz34vD183F183F1db620ltWGldeEaS5/rqKoloro1sqYtQmOpvjNKY+kTpMiqlgiNpYqm4IrmY9Vtx6vbjtd2HK/vCmnsDW3uD28ZCGseCm8aiGwdjemaPNk1ebJ9LKptNKJzIqr3QtzwpaSxq+nnp7OvzBbOLFbNrzctP+xYfdzzP7XzbOTxN2MbL8a3Xp7fenn++fdXNHn23eVn3115+u1lTbZeXdl8eXnjxaVHzy8+eHru3tb4+ubY2sbova1xTdY2RpcfDs2t9szcbZ+eb/7fLHWPpmg4tQ8mtPafbO6Na+qJbeyOrm8Lq2sPqWuPqG2PqO6IrO6IqOoMq+o6XtVxrGUoqn3gZM9wZv9A4dUrvR2N1Ye8PQ96uuanxkf6+y5cGx7qyB/qPJN+yjs7xWfmcvXZjINBB9Unw73hBv8SUBAsLJQAB4MAekaGujraOxVyMYNCZNHIFAKWTibgkDCkCUjC51iplQe8PX1cnYMOHTgZHhrhf/Cwp6OjmVwlYAlpBCGDaK2S7vV0drG3pOCRQEMd3V3bdbR36OtpmUAACimvKCtptKN+5vzQaEd9WXZycmRQyEHvfS7WLubSfS7WAb6uuUnRvQ3lE91N53qaW8vzYo7u9rSQOquVHvYOVmprc5W1naWDmVylEorkHJaQTGDiUBQ8mkLGU5kMNpejFPLNJSJnK9uDew4FH4uOjc8+Wzt/bTMAACAASURBVNTa3HWxe2i6tmk0O6dqr68fGUMG6WijjQ3JMAAHD+OTkBI6Ts4iypgEERXDI0BZGJCIguTgIGw0gI8Hy2hIBQMtIkHpaCACCjAGGQCBOhCIgQlIH2CgBdDfAQbsghvrIkB6WIg+CQFk42AiKlbBJpnxKS4qnqspx1HOtRIwTNk0NYdjI5G7qK2sJCqVQCZl8fg0OodG47PoYh5LLuLxmUwBi8VjMOhEIgGFwsLhGkssCoXPZEp4PI0lCY+nOTg5WJi52dns9XD7L0teTg6OluZ/Wyqrj6hojNBUU3VLVFVLRFVLRHVruIZTfeffk56mrzSWKptDK5qCK5qCy5uCypsCKpoDK1sCqtuCajuP1XcHN/YG1/cF1/WENg5Gto5Gt45GNw+FNw+Ft49F9pyPHbuaem46c2om9/pcye2V2sUHrZpxbuPF+OaLya2X55+8uvDsu6lvfrj84sdrL3689vL1tCYvfrz+4ocb33w/rcmz768//e7a1qsrnzidv/9k4t7W+P0nE5qsb44tPxyaX+u9tdR+Y6Hpf7PUO57WM5baPZryn5ximjojG7vCG7uiGrqi6rqj67qjansia3tD63pCO8biOocSugYz+gcKL17oOHs6eb+H26nw4Ly0hOLspEfLV0d6Sm9fb0+K80pP2j02kDs5UhQe5FCWF4M1+drWVCBhkpHGBnAToAkEqK+3y9xMSSXicCg4FASgELAkLAoOBpoppAI2w93edo+7a+DB/SfDQ48d2OPrbGslE4joRDYJK2ZRnazVR/d57/V2ZZCxQEOdXTv/rbXjC32dnTCosULKS4g4XpqV3FKe31iSW5GTlp8afzLE76i3815n68A97iEHd2fEhrWU5493NY13NdUXZqVH+O21UzqrJF4OdvaW1uZKCytTKzOJ3FomsxILLARsNZ9uKmSZSoVKpVytVjta23o6OO/z2n/k4PEA/5jI6Oy84s6Ovuv9I7M9/VeLS1t8fQ4RUDiIni4ebEiE6POICCkDbylmOapEzmYSOwXfXEBVsgkiCpKNBTNQQAEJbsanWIkZKjaOS4QSsDATKBAI1AEAtAEGWnraXxnqfgUBamsueaBBujgTAxoSxCMiZUyCmkd2UnKcFSwHGcdayFRx6GoOx0osdlSqLcRyU75YyuIJGUwegyHkMKUCjkLMl/L5MoFAzOWyqVQSBoNDIAgoFBmLZVOpAhbrn5YUIpGZXO5kZeHhYLfP0/3oXl+NpX2e7j6uzi42Vtamim3FNaGfqilcU01VzScqm8Mrm8OrWsI0nOo6Tmja6VMjRVQ2h1c0hZQ3Hi9vPF7WGFhSf7Sk/mhZ49GKZv+qtoCajqDazsCa7qCqruN1fWGNgxENA+H1fcEN/SFtoxE952Mnb5y+eCvn6u2imcWqhXvNq4+7HjwdfPR89Pn3lzR+Xv107dufb3z/68wPv9368ffb3/966/tfb33/y+3vfp797ufZb3+69e1Pt7/96daL1ze/+fHG8x+m/yHq/MNnkw+entPk3tb4yqPhhfW+2eWOm3f/117qP5fRN5HeO572T06t/fFtvTGtfVGtfXEtfXFN/fFN/XGNAzGNg5H1vWE9kwm9YyltvSkdnWf6eitjw48dP3IoaP/etNiIupKcrfWZm5e65m50JcR4VRSFVZdGXhwvjwpxrSw8pRKR1SKGmYiHABgC9HXQKBgcBmazaCgYBAwwMDbUAxroEjFIBMSYx6RJ+JzdLk4BB/aFB/qfjAzz3+O9x8VO00tyHtNKIfZ1dwz2OxBweC+HTgQB9HS0vtL++kswUJ9ExNiYK6KD/dJjQs8mx+anxhdlJBSfTsyMj4gOPBjpt+9UqH9CWEBadEh13umR9vqh1tqavIzi5IhAD1sXtdTN2tLezFItM7WUq61kps5qlYta7qqSOKlEDmYSewulraWZjZW1t9vug75H/Q+H+x2NOuIfHxmbV1w5ODi+MDQ+Nz45V1Pd6eN1gITBYSEgOgpMhQPYOKiMSbBXCrzt1Hudrbzt1E4qgZWYoeklFgYkpWNsZWwnlcBCSBPQMDQyBo4AGxnt0tffqbvry107/2Wg86WJsQ4KYoAE66OMdTBgPTIMwMbBxDSskk2wlzEdZYzPllQcpoVQaCdTqgUiJU8kY/PFLLaQwxTz2DIhVykRmEokphKJTCDgMRgUHA6PRGoscel0IZst5fM1lsRcrlwoVEmlGkuaXvLbt+eQj/ced1cvJwc7M5VaItpWVB2m4VRWH1HReKKyKbKyKbKiKayiKayyObyqJeLzpFfXcaKiJaK8Oby8ObysKay0Kbik8VhJ47HihoCCusOF9UeKGg6XNB0ta/GraAuo6gyo7gqs7DxW0xNS1xda2xtS0x3U0B/SMR7dP5UwNZt7ZS7/5t3yubX65Ycd958MbLwYf/Lqwrc/3/jul5vf/3rrx99nX7+58/Of87+8Xfj17dJPbxZ+erPw05vFn94svv797uvf777+fenH3xa+/eXOq59vv/xp9psfZ559f/3Jt1c1U9/DZ5MPn00+fH7u/tPx1Y3hu/f7bq90ziy2/G+Whi5kDZ7P7D+X8ZlTx1Bi++CpzoH4jsHYjsFT7YOnWocSWodOtQzHt4xE1/eGdZ871TuW0tGfNjhU3NZaGOx3ICzA75CnZ3lu1mhXy+/fbfz0cuXO9d68zGN3pjtGeguuXWg4fsQhIyHI21EtZhKsZBI2kWCouwuDhlPIeBQSikcj9LW/BgMMdu34EgYCYBFQLALqZGt1yMc71P/oqRMRGQnx8aHHIvwPH/R2c7ZS26mUnva2gQf3xYYFhx8P4LNoUGNDoL42wEAbj4FLRVxPF7voYL+T4QEnwwPiQv1OhgekxoamxYUlRwcnRwenx4enxYWdigg8kxzTXFnQXFlQmZPaeDb1pP+e/c423g52zla21mpLB3Mbd2t7T0tLLwuVp5nMTS1xUkvszGXWFqZWFtY+3kePHDwRFJBw1D/xaGB6XGJ1bdOlc5fuX7h8/8r19bq6Lh+PPQw8gYoyYWEgZKg+FQEUUTG2ct5ue7P9rjY+DubOZhJrKUdIQfOICAEZZcql2Cn4jiqRuZAhpOPoFCwcATY01NLR+WrXzn99vf3/GOh8CQXpam7EYsB6OBMDKsKYjYMJKWgZA2sjptlLaPZStrWQqeJQTdkMMz7PWiIx5QkUPL6cy5NyuBI+RybkKcR8U6lQJZWaSiRyofCflig4HJ/JFHO5MoFAJhCIOBwRhyPl85VisaOluZudja+by8HdXod8vPd6uHk5ObjaWlsqZAoBb1thVWhRdcjnU5Nm0itvCC9vDNVw+jzp1bZHahSVNYWVNoaWNB4vbggqbggqbggorD9S1HC0uPFIabNfeat/ZXugxlJV1/GanpDa3pCanuCa7qDGgdDuybjhK2lX5wum7/493a1v9mm2C9/8cPWH32Z/+G329e/zP71Z+OXPxV/fLv32bvX392u/vVv97d26Jr++Xfv1z/Vf/1z/5c/VH35b/P63+e9+nXv18+0Xr289/+Hvqe/hs8lHz88/+mbywbOJtc2RxQf9d1a7bi21/m+WNO9DF7IGJk/3TaT3jKV2jSR3Dif2jiT2jJ7qGU3uHk3uHEvpHEvuGE/smIhvHjzROR7fPZI0MJ5zc6azqfFswEHfQz7e8WGhl0aGFq5PfXz/8+/fP5gaa8xND36xOf3Ld3cXZwd83RRBB52PH/J2tVIpeRwSAg4DA+EwMJmEQyJMBBymrtYOE2MjQ91d+rt2EjFIDNzEx8N1v5dHiN+R1PjYwuzMtLiYhBOhwYcP+ro4+Tg7hh49nJ2SWFmYFxMRIuQwkCbGMJARDAJg0ogWarmvp/OxQ77++zwOejn6uFj7ulgf9HYKOuAV6rc33H9feMD+yMADR3xdA/d7JkUHZyacOJscW5GZkB55LOTA3gOeXm4OLg7Wjk7WTh62zp5Wtu4WaleVxEEhtJYLrUwlVmamlha2vj7HjxxJDAw6fTTwdGBIbmpma1PnjYmLD67e2Lx6bb2kqN7F3plNJLCwUAbcCA/cSTLR4xLgFiKmu5XCx8Hc08bUwVRoKWaJqBgJHWfKpViKWTYyrqWYJWcROWQUmYCEmAD09Xdqa3+p/fUXWjv+r6HuVzCwHgpigIEaEeEAKhrMxsF4RKSQghZTUZYCsq2IZidh2YhYai5Ns36wEArkbLacy5NzeXIeXy7iK8QCU6lQJRPLhUK5UCjh8Tg0GhmLxSORRDSaisdrBjy5UKixJGSzNWOerdrUycrCy8lhj7urppGcrS3tzFTmMomMx9lWUBlSWBVaXBP+eaFX0RhRVh9W3hD+uZo0C4mathP/A6khRGOpqD6wqN6/qOFocaNfabNfeWtAZXtgdeexmu6g2h5NKYXV9YXW9ATXdgc3D0b2X0yauJE1fbdkZrlyfr1p5VHng6fDT15d+OaHq69+uvHjb3M//jb3+ve7P/+x9Ovbld/erf7+/t6bD/f//Pjwjw9/5837B2/eP3rz/tHv7x7+9MfK6zfLP/y2+JmTZuR79Pz8Z0vrW8NLD/vm1jpvLf2vM97opZzRSznDF7M/t1PPWGr3aPLAeEr/RFL/RFrfRFrPufSec2ndkynd5xP6LiQNXkodnMwYu1i4uDRcWHAq4KCvj6tz4onIc/29V8+N/PbdkyuTXX3tJWkJ/j++XPj45+bd2RG//Q7WKnbAfk8HcyUdizbW1YaBgSBjQzgMDIeBpUKeoe4uMMAAaKAL0NPGIWEUPMbGXOVmZxPqfzQ5NrowOzMx+kRidGRU8LGAA/uCjx7OTEpoqiof6GhNjI6UclkYOAQNAyNNAGwawVwpdneycbRSmsv5YhaZR8cLGUQpj2Ym4VoqhVYKoYVC4GAuVwiZch7d2UZ10NslLiwwIzYi+2RsSkxsSGDo3j1HPNz2OTt4O9o4O1vYOajMbKQSMxHPTCw0N5VbW1vbOnju3R99xP90wLEzRwKzQyKLM8/2NnfcGBhdGptY6O2Zio9JVcsUXBJBQEax0QCKyS6SiR4Xb6LmkZ1UAncrhYu51FbO01SQkk+zkvNslAIzMUvMJLCJCBoejkKBgcb6urrbdXW36+76UvvrL4z0tsPAekiwPg4OpGNNeBS0mIYT03ACMopPhJnziDZC6mdLShbVlEs343OkLIaMw1bwuEohXykRmkpFKplYJRML2WwRhyNgsZhksmYnTsJgaASCpogUIpHGkoDF0tSUpUJmZ6Zys7PxcnLQNJKt2tRCLjWTiqVc9t+WiqrDSmojNJbKGyLL6sM+c/ovS6WNoRpLxQ3HiuoDi+oDC+v8Spr8S5sDylr8K9oCqzqCarqO1/Ycq+s9XtcXVt8fXt8fVtsbUtcT0jocNXgp5fyt3JtLFbOrtQvrLWsbvY+ejT/99tLL19Pf/nTrh1/nf/xt8fXvSz//sfLLH2u/vb33+7v7b94/evtx8+3Hzbd/Pfnzw5Ymf7zf/OP95s9/rv0Pp18WXv18+8Xrmy9e33z0/PzjF+cfvzj/8Pn4+tbw0sOeubX22ZWm6/NV/09LY5dzxy7njkyd+VxNveNpPWMpgxOpA+eSB86l959L753M6J1M7zmf2nMhceJG9oXZs5PX8iYuFd+Z6zsZ7xdw0PeAt2dxdtbF4cFrk6O/vNqsK8se668/kxb25y8PX79cub90qa48U84n7XW3Y5OwHBKBT6ca6GgBjPT09XYZAw3YdIoGkq7WDhQUjDQBsagkJoVoqzaNDjmeEBWZlZyYFBN1OvFUWvzJuPDQUyciCrJON1VVdDbWJcdGyXhsHBKKgUMQECMGGauU8GwtlDw6noAEQQy1wAZfI8H6WBhAcyMbCwOgIAY0PBwFMYABdZgklKVSGHR4b0JkeFF2bklhRWpqbmhEyhH/WK/dAU6Oe2zMHKzkFiqRVM7jy8UiMzMLO0c3J4+D+46c8juWExB89mjQmfCoipyCgYbWax09Nxsax4oLGg/t8RPQGTwyXsHCSyhQAQFEh+vzCFAVl+Sg5LmYS53UYhsZVy1iCOk4MzHL0VxqrxYr+TQWEUVBm5DQUKgJ0MBQW0fnKz29Hfo623V3fQnQ36GxhEcYs4kIMZOgYJNlTKKQguYR4Go20VpAsRUzbUQMNY+qZJGVHIqKx5AwqVI2U8HjmIoEGkhquUQtl3DpdB6DwaXTNXs8HALx2ZJMIPinJc0v5jKJjUrpbG3pbm/rbm/raGluqZCpxEIzqVjG42zLLw/JL/+bU3FNeEltmObs9LelxgjNCUqzcihpCClu/DtFDceKGoOKGoOKGgMKG44WNfoVNx8tafEra/Ov6Ais7Ayo7AxoGYluGIio6jpe2Xmsvje0ayJ+7Hrm1J38meXqufWmtY3ezZcTL19f//G3uZ//WPr17drv7+7//u7+m/cP/vjw8M+/Nv78a0ND6P3HZ+8+Pn338fm7j8/f/vVMkz8/PH3z1+Pf3t//5e366zfL3/9699XPtzW9tPXq0ta3U1vfTm28nHzwbGx1o//u/a659dZrc5WXZ8su3CiauJqn6SKNIs2Yp4nm99FLOWOXcy5ez7swnXthumDyev749fzx63lj07mj05lj1zMnZ3ImruRO32m4uzh09IjzHg+nQz7e3Y0NF4cHr54buXNtsqOhdKCzsiA75unDmR9frDx9eKul9qxSSLOQcek4pILHEbEYOBTc0EAHDDKCQUFkPIZKxAH0dYz0tOFgIB4Fp5PwMiHv4G6v04mnctNTE6NPJMfHJ8fHpyUknYqOjg4LO5OR2tlYP9zdmZEQL+Ox8XATGg4NBehiYcamYq5SxEFCDYEGO430tgP0dxjofAkG7ELBjOAQfRTMCIMAat4NdL7c+eU2KhHhd3BvVlpmVWVjTUNPWW1vWd1wRkFbSHTO0aBED/cjluZO5kpLOxtHWztnpbmt2s7d1TfIPzjzeHh+aERhaERhdFxVRlZ7QWFvUVFXalKR/+FwB0sHC6nEUsw145NUbLQpC2UjplmJGbYytqu52NtO7WGttFbw5VyKgkuXcqgiJknz31lkDAyPAGPgIF2dnfoGuwwNtfT1d+rrbDfQ3QEBaiOhhjg4kIqDCek4OZciZ5F4RCQJaog20hIR4RZcsoupwN1MbK/gmvFpchZRziIpuHQphy5mUYVMGp9FF3KYEh5PJhAI2WwunU4jEIho9OfDEo1AELBYfCaTS6dzaDQOjaYhx2cy5XyuqUhgLpNYKmRWSrm5TKK54ydiMUQsxidLlWGfLEV8shRR3hD+mVNVS0TFf1oqbjxe3HSsuOlYcVNgcZN/SXNAaat/WVtARUdgZWdQdXdQdXdQ42BkbW+oxlJDX1j3uZMTN7IvzxfPrtQv3G+9tzX45NWFV69nXv9+95c/V3/9c/33dw/fvNt4827jj/ebf37Y0ph59/H5+48v3398+e7ji3d/vXz318u3H168/fDi7V/fvPnr8e8fHvzydv31m5VPlmae/3Dtk6ULGy8nHjwbWd3svfug478sjV3O1Vgav3L286lp9FLO+JWzE1fzzl3Ln7yef+lGwdTNvKmbRRduFE7eLJq8WXhuJn9i5syluYIbK+XX7pRfm62budV1+JCjl7NtRFDArUtTNy+eH+luGeluqi7O6murrChM2Vif/vPnjXuLV8ryUuR8irudWsKmWMokLBIBj0bs0toOBhmRSTg2nULGY4z0tA11d+3a/m9jA10aEWdvZR4e6J+dklSQdTo3LT0zJS0tISkrNT07LSMjKaUwJ6e1prajoS4/M8NcJsbBIGQMDG6sj0eAxRwal0aAALV1tf6lt+sLQ92vjPS2wyH6RKwJDgVCQg3hEH0YWA8O0Tc2/Hrnl9sQJgYONpYpqZmFpY0d/Vcmpu+NXd+o7Z7OKOxOzqo/cDTW3tFXKbc2VVop1XZKS2dnH7+A8NT45Irk9PrUtPr4k+XRMcUxMYWR4dnHAxOd7HyUYjMelSVi0MwEDAshxZyHM+fhrEVUKzHDXsF1t5R626ndLOUWUo6YSeBSsGwSWqMIBwchIEZwoKEJ0EBP92t9g12aPZ6e9lf6OtvBgF0IEwMqDsYgInkUtICGFVIwXAKCjgJRYEYSMtKSR3FW8t3UIjs5R80jy9l4GZOg4FGlHKqYRRayKHwW7bMlMZer+bhERKNxCAQOgSCi0Zo9HodG09yKYJLJTDKZRaGwKBQhky7hsBQCnloiMpOKNRf8lEK+mM0Us5n/sFQV/slShObs9Pn49Pdyr+XEZ0slTaElTcGlLcGlLcFlrcfLWoPK245VdARVdR2v7j5e2xtS1xdc3x9S2xta3R1c2Xmsuju4efBE/8Xk87fyri2Wza03LT3qevh07Nl3l7/7+c5Pb5Z//XP9t7cP3rzbePNu64/3T/788PTtX8/e/vXNu48v3n188f7jK03e/fXtu7++ffvh1dsPr95+ePHmw+bvHx79+u7BZ0svXt96/sO1zZdTW99Obb46/5+Wmq/NVV65XX7xZvF/WRq6kKU5NY1fOTt5veDizeJLt0ovz5ZevVV8Zbbwymzp5dnSS3fKL90pm5ormZovuDxfeGu96vZK/Y25xukb7aEhPoGH9nQ3N967O3fr6oWOxsqW2uKKotP9ndW15ZnTl/rf//784er02cw4GzOhtUrIpeFEbCoJiyRiUTu2fwEBA/g8Fp/NwKMRQANdIz1toL6OoY4WBY/Z4+WekXAyPzOjMDuzPC8/Lys3PSktM/V0blZ2wZncuoqKzubm1obaojNZtmolHgrBw0BIYwMcFMAiokhIsJHuzh1fbtv51TY97a8ABloYJJhOwZIJSCjYwNhIG2CgBTcxgoINdn61TfvrL0hEfFDwidNna4cuLs49+u3Ooz8uzH3bMbZY3jh5Iu7sgUPhjo4+9vaejq6+nvsDguMyckqaC0vay8p7ioo7MtIqT0RkHj0U5eq430xmj4eTEAAYyhjEwqNNuRQLIcWCT7Dg4y0FZFsJ3Ukl8LSWe9mqnNRiBY/KISHxMCDWxAgFMYIaG4KN9AAG2oY6Wvo6O/V0vzYw1P68E9fT/srY8GsYWI9FRjNJKDYRwSLAOXg4l4DgEuB8IkJOw1lyaY5yrrOSbytjqnlEGQsjYWDkXLKUQxazyAImWWNJzOVK+UIpny9gsRgkEgGFwsBgaChU87mWQSIxSCQ6kUgjEDS3yMlYLBmLZRBwLBKBT6dKOCw5n6sQ8JRCvlLIl3BYEg7rPy1VR3yyFPnPVcTfy73myKKGYA2k0uawspbQ8rbQivawyo7Q6q7Q6q7Q2t7Qur6whoHwxsGIpqHw5uGImp6Q6u7gmp6Q+v7wjrG4kasZl+aKbq7ULD3qWNvq2/jm3Isfr//428Ivf6z99vbB728f//H+yR/vn/354fnbv77RVND7j6/ef/zuw8fv33/87v3H795//OHdX9+/++v7dx9+fPvh1R9/PdVY+umP9R9+W/r25/kXr2998+P1zZdTm6/Ob746//jF+P1ngysbXQv3W++s/X1euniz+Ny1fM10N37lrKaXRqbOaCBNzZRcvVNxfb7qxt3qG3PlNxbKbixU3bhbPb1Ue2O5dnql+sZaxc3Vipm1yltLtZdvVnd15/rsttjr6Xzt/MTK3M1rF0aaqgurS7PLC9P6Oiqaa8/2tpe///351oPZpLhjbg5KEYfAIiPpBAQJCycT0Fpff2UCAfK4TDqZgIabwCHGQANdCZ+DhkHoJHzgkYNlebmlZ3PyMzNK8/PPZuVmpmZlJJ8+nZJRmJPf1dI23NvfUleXFBNlpZThoRA02AgO0EGB9ElwEB4GBOpr7fhy2/Z/b9Pd9aWxkTYeA2VQcSQ8AmKsZ6i3U19nO9zECI0Aae34v//ats1AX9fazjU2Ma9/cv7a0rfXln+cvf/HhdlvyhsnY+Pzjx87efjg8aNHjgcFR584mZZVVFPXNthQ39vU0FtR1pKWdDbYP8rLZa+pyIyJZ2BASKg+AGFoyMTAZAy8goU1ZaHVHKw5j2groTurhR5WMhdzqaWYxaOgKSgQ1HAXxFDb2EDHSH+XgY6W3q6dulo7dmlt19PX0ljS09uho/VvHa1/G+lthwC16QQEg4hkExFcMkpARgspGBEVI6ZilAyCOZtiI2LYS9nWEroZnyRnYyUMlJxLlHCIIiZBwCTzmFQBmyHm8qV8oWbM01hCmZggIRCUiQkaCtXI0RDS7CQwMBjKxAQLhRAQMAoGxSTieTSKiMWQctkyHkfKZWssheWXhxVWRvxtqSbyk6V/cjpR0RihsVTYFFLUHFrSGl7WHl7RGVHZFVnVE1E3cKJu4ET9YGTjcFTzWHTLeEzrRHTbuZiGgYiGgYimoRNtY7EDU2mTM2evL1bOrtevP+l9+Hz06beXvv3p1k9vljWQ3rzb+vPD8z/ff/P2w4t3f73U4Pnw8fsPH3/8nPd/vX7/1+t3H3589+H1u7++/+Ovp28+bP7T0sufZr/58frGi4ubr85vvJz8T0uN1+errt6p0Fgav3JWY2niap7meX66UANpeqF6Zqnu1nLd7aWa2eWq2yv1d9Yab99rnnvQMveoeX6jYWmrefZe9a2l2pvzTeUVcS7OsoCDvhtry9NTY+dHO2vLcwpzEvKzT7bU5XW3llaXpX38+P03W3PJ8UH2liIrFZdDQ/GZWAIGQsKjjAx1TSBAMgmHhIJhYCAOBQcDDCxVCgaZoJQIE2KjWmqqqooK8jMzygoKck7n5mYX5GUXZKVlF+Tkd7S0ttY3picm7vN0Vwi4RDgUAwGgjfVRQD0CFEjHwWEQQy2tL7Zv36aj8xUQqIPBmJBIKCQSZGysq6e3Q1d3OwwGQKHAWlpf/Otf24wMdUVCuX9gdF3r+Mil1YnrG1fmXg5dWM0pbA8LTTnmHxV09HhoUFj0ibik5IzcgsqqlbXLXAAAIABJREFU+ta2ls7W+uainKITIRF73LxtFOYCCoNggqBAEWgjI6SBLgkCYKLBHBxESIYpWFgzLsFGTHNQ8pxUAksxS0zDkpHGaJAuSHeHsd7XRrpahrq7DHS09XS19XS1dXR26RtoGxrpaCxpf/2F5lutseHXODiQjDHhUdAyDtmUS1WwyWIaVkhGKeh4FYNoziVbC+nWErqlmGzKw8nZWBkXJ+HgRUwCn0HQWBJx/j/KzjI4yqTv1wNJxt3d3d1dk4k7QQNEJjOZCO4ui0MILsE1uCzuvri7s8DuArvoLjbnw7C8e5596px6q666q7uTj3PVv/t3991ttBvNDpPJpNEoxWIhm82h0VgUCptK5dLpyXBcyucnP8TgMRhMMplGINDxWCYRz6GQhEy6nM/VSsVGpdyiUdl0muR66V8uLez9z5leMtmbu7TX7GW9pi+ua1pa37y8cdaqXnPX9p6/rs/CDf1aNvVdtn3A8h8HrtgxYOXOgav3DFq7b0jr/sGt+wev3jlwza5BrXuGbDo4cteJSYfOzzh1reXc7RV3nm578MvuZ6+Ovnx79s2f179XpORC6NPXX7+L9DXx+9fE718Sr74k/kjy+es3Pn198dfXpx++PHj36d7rv26+en8l6dKz30/ef7b//vM995/vufts+60nW5JHPpy5tuT4hQVHzs49cGrmnmNNyYqUtGj/yRkHTs08dHr2d5FOX11y5tqSC9eXXLi5+OKtFZfurLr8oPXqo3VXn7Ree7r69i/rLj1Ydun2ymt3N0+YGO/YITR13MgPr37bsGrhxjXzF82d2Dx5yPRJg1vmjFuzvGlQ34pE4sXnD483t84vynF2bhem4NLUUiadjBBwGRQynkzCcTmM5KYHAYdJJxOUEqFaJi7Jz5k2cdy65UsXzmxunjh+3owZE8dOap42e+GcRXOa582YOnP29FlD+w8syMoKOpxWrUrB48i4DLWAJefQlDyGWSUWcGloNBgCafPdJZGIRaPhKBQMgYDA4+FMJpHFIiGRQBwOptUoMkJZ5Z1rxo6bvXzNvvXbz6zaeHzW/M0jR83u23N4z9peDZWxuu7VjZFY/959Ro4YO2nSlPmzmmdNmjCsT6/ykqJ0h82mkKtYLD4eLyITmCg4BZrGRIH5xG9RuEcn9OtFGRZ52K4JmhVWBV/OIrKJCBoWRkRB8CgIAY0gYJA4LBqPw+DxeDwei8Ojki6h0eDku1oMIpWIhTBJKDGHkkz/Mp3GkFXrUItMErZdxnNIeS4lP2AQZ9iUWS5VyCbzmUROg9CmE1o0QpNabFDLTVpV0iWLTqdXKuVCIZ/JZFOpLAqFQ6PxGIzvm4lkAkGyZNEIBBIGQ0IhSCgEBYNiEHBcKlnCYalEguSsz6RS/H9c+mdp+u7SjBU9Zq/uPa+1z8IN/RZtGrB4S/+VOwev2jVk9e7Ba/cObd0/dP3B4RsODdt4ePjmQ6O2HB697ejYXacmHjzXfPzK3DM3l1y4u+r+Lzsevzjw6+uTf3y49O7jzT8/P/jry+O/vvz86evzT19//Zx4+Tnx8kvi1dfE718TrxOJN18Tr78m3nxJvP6SeP0l8fbz1zefv775/PX3v74++/Prw+8u/fbmwr9duvl483916Xs52n102tFz846em3fs/PwTFxeevNRy6vKin64sPn118eVbyy/fWXb13pprD1qvP9l469nm279uvvNiw93fNtz9bcP1B62Xb22ojmTk5drmNU++efHckoXTVy6bMX/O+KYpQ5qnDZvVPHzRgvHFBa4nD88lEi9OHd9a0TWnc4cwOA1AJYGxyBQGlUAiYrEYBJfDYNHIaDiESsTRSHgqAauSijq1K54yfuzyBfPmNzc1Txw/c+rUyeOmTJk4Y8HcxUtaVsyYOnNwv0Hti0q0crnTYLTrNTqJyCQXB6x6t0FlkfMdeoWQR0eiIEBQGwQSTKbghCKOSMyl0ggUKp5CxVNpBCaLQqHiUWioSMxtV1oYr66pra6rq+0/eOjkSVOXjp+4ePiwpmGDJgzpNbh/vLGhvGtVSUmXooLuZe2qu3aNVXXvFatoqOrYtSgr3aazSHk6PkvFoIgIGC4aToOmUMBtmIg0Dg4qJCM0AopbK/LrRSGTNGSS2pU8OYvIwkJIiFQiAoiDA7EIEA4Jw6MROCwaj8cTCAQiEY/DowhEdNIlOKQtFARAwdri0SAaHi5iky0qYcihz/FYwg6DRy+zynlmEcssYFrETI+Gn2FT5nq12V51hlPu0PNser5FIzSqRP90Sa9UqqVSCY/HYzDYVCqbSk0umZIhhFwoVIhEEh6PS6dT8Xg8EomHQ5MQkXAqFs2hkEQshozH0ckkOpnk/+XS922v3146LeszfXFD05LGGct7zV7de/66vi0b+y/e0n/J1n6rdw9es3fwur1DNuwftvHA0M2Hhm85MmzrkZE7jv2w68SEPacmHTg77fjF2aevLbhwa8Xlu2se/brr5xcHX7w+9ebD5Q+fbn78cv/jl4cfPz/+lHj2MZGc3b34knjxJfEykXj1NfHqa+Lll8TLr4mXnxMvviRefUq8/Jx4+Snxy4fEg/eJu2++3Pz947UXHy7+8u7Mszcnf/7j2J3nu+/+suvO8523n22//mTjpftrz95a/tP1JUcvLjh0ft6+n2buPN604+jU7Uem7Dg6dcexaccvtxy73HL8csvxK4tOXFl04urik1cXn7y66PK95Vfur7jyaNX1J+tuPt9857ct915uu/9q68UHK+78svnagw0Xrq4vKbGWFvm2tC67fOb4+lVzW1c2z2oaOmpEfPwPPadO7tuyYEx6ULN9a8ub3+9saJ0Tj5a1L01nU5EkNBCLTCPhUVgMHAEHi4RcMZ8DA6X+rRNRq5C2K8wbPqj/nGlT5jZNnT5u7OQxo6aPnzRu5NhZ02Ysb1naNHFyXWUk0+vTSEQei8lrNpqUEqdBXZwVyAu5nTqFQ6/gc+gIOCgtFYCAg6gUvFjCk8oEdAaJSiMwGWQWk8JiUkhEDA4Nsxg1fRrj44YOGda7f/eyrkU57aor6vv1Hjaw99AhfYf0ron3qKioKi0qTfdluq0hp8XrsPjs+kyPIdujC5plZilDxyXreRQ9h6qiEwRYGBsBZCGBXDxMQEIKKWgln2xV8z0Gic8kc+vFejGdQ0LgYW0x4DZYWAoakoKCAjFwMBYJw2JQeByGiCeQiHg8AU0gYvAEFAoJgYBTIEBAcprHICJFbLJZKQjYtNluc9ih9xkVLo3YxGfoOVQjn+pU8LLsqoKAId+vz3KrXTqeXZd0SWBSS01apV2vtRl1ya8tRBwOl05nUShsOo3PZAq5HCGXIxHw5WKRQiKWCPgcBp2Mx+FQSAwcgoaBUVAQGgbGo+BUApZHo4hYDLVYqBYLAU0Lek9f2Ke5pe/MxX1nL+0/Z9mAOcsGzFnWf/bSfrOW9p65pNeMxT2bF/WY3tI4vaVx+qJeM1f0n986eOH6wYvW91+6uf+qHwet3zd044Ghmw4N2XJo6NbDQ7YdGbr96LAfjw3fcXzEvlPjk1vvjl+ceebqggs3F1++s+rq3bUPn+34+bcDr/44+e7DxY+fbnz6fPPTx1t/fbz1/uO9t18efvjy6EPiyafE00+Jp18Tzz4nnr3/fP994v7HxMOPicefEw//TNz/8PXO2683XicuvUqcffHl9C8fTz79cOzxu4MP3+x/8Hrfvd933Xm54+av264+3XTh4dozd1eevLn0xI0l+y/O231u7o5TM7ccb9p8ZOqmo1O3HJ225XjTnrNzd52ds/OnWdtONm891rTxyJQNByetPzhu/7lphy81H7sx58z9RZeerLz+y/pbLzbdefnj/Zc7rz3a8vPLo2cvbM7JMqV79acO7tq8qmXt0qnrVkycP3PQiCFdhw/rNqO5z9Jlo3Nzda2tTQ8fnN6zc1XfXpUdi7NBAAARCuVRyEQMgssia1VSt8Ms4LO5HAYGjWwDAKAQSBaN6jAbxo4Y2jR+7PhhQ0YP6DO4vrZHRdcxfXtNGDxg9vixo/v2Gt6nh4BKtKpk2V5nYTjgNKg9Vr1VpyjNC5eXFXosRiaFmAoAwMEgODiNiEWxWTSrxaCQi6kUPAoOopNwUgGHRcaySdhsr3NoY92MkcPH9u4Zadcu3Wrx6vX5gUC30uLqTh2iXTpUdy7t3r6wMMtr1oi4TAKfQ9ap+BYtN92lDNlkdhXLLmdZxXQjl2TmU5RUjIyCEpMQAhKcS4bzaEgBCyfgEPRqgVrOEfHIdDICg2gLAwGgQAAMCCBiEFgEBIuA0El4CZ8jE/JYFAoaDkMgEHAkAoaAwuFQGBwEgwLhkFQEuC0BCaQTEDIO2a4VZ7mMhSFbccheFLR5VAKPgu9TCTNMijynvsBryHVp060Kt17o1IsdOpFNJ7ZqRWaNyKIWmdRihZgvFfKEXBaPRecyaWwWjceiczkMLofBYdMZTAqVRiSRcXgCGoNFoDFwBByMgAChwBRIWls4OA2LhFHwGCaFKBfx5SI+YNr8XkmdZizqM2tJv9lL+89e2j/p0uxlff7DpaaWnkmXFm0avGTjwBXbBrXuGbL50PBtR4ZvOzJ0+7GhO04M331ixJ6TI/eeGrX31OjDZycePTf15KWZZ6/Pu3Rn8fUHq24/Wnf3yaZffj/w4s3RN+9/+vPjxY+fr/z16fJff115++elr4lHnxKPPiYe/ZV48CFx713i1tvEzTeJa6+/Xn2buPo+cf1D4vr7xLW3iUt/fD3/6supO39sv/n75uu/bbj0fO25RytO3lt8/NbCIzfnn7jdcuz2wqM35h+4OnvfxRm7zjftOD1l++nJm05OWn980trD41YeGLNi36jl+0at3D862V62d+SyPSMW7Rza8uPg+dsGztvSf+7mXst39V+5p2/rwSFbTo3Zc2Hy0ZtzTt9feu7hmuvPt117+OOTFycOHV2VHTblhuy3zp9a3TJj25qZh3a3rF3xw6zm3nNm9l68eOj8BYMLiwyTJjUmEs/XrZkTrWqvkwpEDLqMxRPTmUwSRipk6DVyo06ZdIlAIIDBYBQCicOiJTxefbR65sTxE0YMHlBbE+tYXFmU3di5dEi8asaowSN61o7qXefRK60KUay8fYbb4jSo7QZV0GMrys3IyQhY9GoKGgMCABAgEAYGY9HIIh5br1MJBRwRn0UhYhgELIdCZOHRGiG3qrRo6pAB04cNGt+7oaFTaYHL4laJPVpZrttSkuUrzfaX5gSKsn3pfotWyeOwcEI+2aAT2g28LL8m0610aTkuFdsmoRl5BBOfqKAgZRSEmITgk+E8CoLHQPHZeAGPqFEKxGImg4EjEGA4NAiDTMMgQWgEkEkhUPBoCh7NZVCUQr5SyOfRKHg0Co5EQJEoGAIOhcOgUDAUBoSD0+CQthQsnEVGy7gUq1qY4dDkByzFIWtxyOrXiv1qUUAjTrqU7zZm27VBsyLdrs5waEIOTcih8dmUTqPEqhUY1Xy5iCcRcAUcJpdJYzIoTAaFxaRy2HQWm8ZgUqh0EomCxxMxGBwSiYYhUFAEHAyFpIFBKSDg3y4RsEwq6ZtLU+f1TOrU3NJ75uK+s5b0m7Wk35xl/ecs6z97WZ9kaWpe1KN5UcP0lsamlsbZy/u2rBu0bPPglVuHtO4auuXgyJ0nxu4+NXb3qdH7fhqz//TYg2fHHTo3/vD5CYfPTTp2ftrJS82nr8+9cKfl2sMVd56tf/jr5scvtv/27sDL94f/+OvE289n3n+58O7z+befzr35fO5N4uLviQu/Jy69Spx/+fXciy+nX3w5/eLrqV8+Hf/l09HnH4/8/OHAg9e7b73YcuXpuvOPV245NWbDyRHrjgxZvr/f4h095m6Nz95Q07y+ev6W+Nyt8Xmba2dtiiZHZrRWNbVWNm+ITl0fmby6YtzKruOXl/+wonziym4TVnef1lo9ubVqyprKCau7T1jRdezyLj8s7Tx2SadRC0vHLiyZuLRTU2tly/aG1sODd56bfPDK7LP3Vl+6t+n2w3179izKTjeU5np/e3hj+ewpW1tnnT+5bu2KHxbOG7Ri6aiVK8Y2Te/ZtZtvwoT6ROKX5mnDaiMdmQSkmEmXs7k6iZhHJ+pUQo/T4rKbbFajVCKgUqloNJqIJ+CwaCoen50emDB86LC+PXpUdK3r0q6uU0lj59IBNd0mDOhZ16VdRXFO0KLT8JnRLmUuoyroMFu08nSfw+c0SwUcIgaBhUAhgDZIMJiIRov5HLlYIJMKWUwqi04iYBF4OAQDAeLAqToxP9axbNLAvjNGDJnUr+fASLeuOel+nVzLo1ukPL9VY1EJbVqJ06Qw6cRCLolCgnFYOJ2K57VJCsKm/IAhYBb7dHynnGnkkoxckoKGklOREjJSQEHwqWgBCyfkEkUCslzC5rKIRBwUhwaRCXAGFUOnYKkktJDD4DIoHDpZyGEoxAK5iM+hU4hYDByJgCDg312CQNPg4DQYuA2LjOUzCAo+zaTie0yyDJcuP2ApSXeEDLKgXhrUS8NmZa5Dl+vUhy0qn0Ga7THk+c0F6fbCDEdO0BJ0ahwGsVHNlwo4Yh6bx6Kz6RQmlcSkkhh0MotJpTPIVBqRTMET/hYJhgBD4SA4DPTdJQQEiEcjaCQ8m05RiAUKseCbS9MX9vnu0uyl/eYuH/BPl2Ys7tm8qCHJ3FV9l24YvGrb0NZdQzftH7HzxNgD5yYePD/h4PkJRy5MPHpx0rFLk09cbjpxuenklRmnr846c2PO+dsLrzxYevPnVXd+XX//5aaHv297/MfOJ693PX2779m7A8/fH3z+4dDzD4ee/nno2q8br/yy4dKzdRd+Xnv28YqfHiw9ea/lxN2FB67O2Hd5+q4Lk7acGrPm4OBFPzbOWh9pWt110Kxw/5nBPtN9Paa46ibYomNN1aP0lSO0NWOM/5XYeHtknLVqtKnbSH234bpuI/WVo4xVY809pvkapnkbp3rrp3rqJrlqJzlrJzhqJziiY2yxsfa68a7e04IjFhY2r69curfPxqOj9p6ddfTC4qM/LT90eFk4oCkvCb96eLO1ZeaBHUsf3zm4dUPTujUTtm5pXrN6/Jix1dFY1ogRkdevb+7esXLrxmUdi7PNKqlbr5dz2UIWRaPgB7yOjKAnLzdTKhEQiUQCgYBBoUlEPJdOd1qMg3o0NFR3q+3coX+0e/9I1yGxir5VXQZGu3fKCVllfJtSbFWIOuSF80Lu3KDHqlPolGIBm4pHwVIBABwUhgaBURAICYMR8dhSIY/HZdJpJAwSgkaA6XgMk4ijomAqPrtLXvawuuicMSMmD+w9vC5S37m00GszS7haAcOuEvEoaBGToBDSZXwqjQRHw9uQCBCJgJLuUbXPdZRl2bNcqgyL1KvmmvkUI5+sZmIVDLSEhhbRUEI6VsTCS3gkiYAi5FGpJCQKnoJFAZk0rIhPE/EZXBZZwmcL2HQekypg08U8toDNYJAJeDQChoBDkiL97RIMlAoDp3DoRDGHohKy9DKuVS30mGRZbn1B0JphVqYb5elGediiynHochy6kEXp0YlDNlWO11gUdpbl+kpyPNkBs8cit6hFMj5TyGHymDQWjcygEBkUIpNKYjIoVAqBTMETSVgcHoVCw2AIMAQGhEDTYFBg0iUwKAUJBRGxKAaFyGXSlBKhUiIENC3o2dzS+/sEb86y/nOXD5i7fMDcFf3mLO87e1mfWUt7zljc2LyooXlR3ZzlPVta+67ZOnTDrhGb9w7/8fDoA6cnHrs49fjlKSeuTD1xuenU1eafrs04fX32mRtzztyYc+XB4qsPl1x/vOz60xU3n6+69WvrnRfr777ccOPXddeer730dNW5Ryt+urfk+J2Wo7cWHLo1Z+OpkeuOD15xoM+CH+PN6ysmLO8wqqVg2Lyc/s2BftP9faZ5GyfaoqP13QbL2/fmF/dgFvSkFvQk5/cg5TYQcurxWXFsZi0msxYTjqHDMXSynRXHZtfhsutw2Q347AZiuA6fHsMEo+hQFB2KYTLr8Jn1hLyelJwe5Nwe5Jwe5JxGUnYjKbuBmF1PLujFLujJLerNbz9QWj3G2GdGaOzi0qbV3ZdtH7B2x8g1G8ZcvrQ1w6eoLMu8d/7k4W2t545s/O3JyV3bZu/YOmvvnoUrlo8dNrxbfY/ioSOqnzw+d+Pq4cMHNhXn+A1yQWG6n4ZFCFkkMZ/mdpjzczLalRYK+GwEAkEgENoAABg0UsLjWfSa2m7lkS7tK0oK451La9rl96vsXFGYVduhKFJWYBJzLHJhns/RrTS/unOpy6hxmjQCNhUJScGjYDBgWzIKTUahCSgUFY9n0chcJo1GJVIpBCQMyKAS3GZDdsBr1yjMCkn7zPQBkYqmoQPH9IwPjHTr0bV9eW6636A0iNkGMZtPxUjYJLWEpRIzmVQUBtGWhAOLucQsn75Loa9LgbcwaMxz60ImqV3KtIrpBh5FyyEpWEQpAy9i4EQsvJhLFPPJLDqOiIOiEalEHJTPIStlXLmEK+TRBWw6l0Fh00gsKpFFJdFJeCIGiYZD4PBvIkFgUAgEBIakJl1i0wgiHlUlZmukbK2EbVTy3EZ52KEPWzTpJlXIqMy0anOdxmyXMWRRe/Uyh1oUMKtyA7Z2Of6y3EB+yBFwaB16mVzAEnGZfBaNQyezqEQmjciik5gMMpWCp5BxRAIai0Og0FA4AgSBpoIhKVBIKgScAga1hYBT0AgwmYBOHtmnkgpVUiHgb4UGzFsxaP7KQQtXD1m4esi8lf3/6dLMJT1mLG5sXlS3eG2flZsHbNg1Ysu+UdsPjdp1bMzBMxNOXG5KntL6/Uj+szfnn7u14NytBbefrbrxbOW1n5dffrz0woNFZx7MP31/3ql7c4/cmrXvyrQtp39YeWjg/B8bmjZGJq3tPn5V594zvD2m2+OTzFVj1Z2HSEr7cQp60nMbSOEYNiuOz64j5NQTs+tw4Rg6FEEEqiGBGog/Cvo33khaEl8N0FcD/J/xapCzKs1ekWLr3tZekeKsSvPUgH0xqKsamMQdAf0DsLsa6a5CearRoRg+pwetbKCocoS2box95MySiXO6z17Y49HDw1l+Vffi9JM7Nt27cOLp7VO//3L+wJ7FB/cuOXN64+7dLZu2ztm8be6Va/sTid9evrhx8dyBkMcgF9ByAk6lgMml4YRcSsDrqOjasWt5R4VcjEQiUSgUKA0Ig4LpRCKHTgnarRUdSiLtS7sWZHbODtZ1KCpL90TLCgbEKnLdFptSnOWylOWkF4Z9VAzcZdZqFSI4qA0GDkbDQFQMlkUksalUAYtFwCBJODQOi8TjUAhomkTI6ViUX1fVvTgc9Jp0JSF/XZf2w+tjA2q69ezWoa5TSXl+ONtpsimFOiFTK2aZlQKXUeEwyuUCGo0EZ9HQKgkj22/oWhzoXhIsy7KXhqw5To1XzXcqOXYZxyRhavg0BZskZuKFTJyQiROyCBQCnIiDkvAwFh0nFTFVcp5MzBFwaSwqkUkh0IhYCh6d3D+FgUOQUBAMBvkmEgycdAkMSoGC2tKIWD6LohJz1RKOgs9Q8Gl6GdeuFQfNKr9RETQoMmzaHLcpx20K23V+k9Ii53n0siyvuTjTU5rtK0h3hlx6t0mpFnHlfI6Ew+QxqVwGhcug8JhUHpvGoBKoFDyZhCXgURg0DIEEw+BAKCwNCkkFg9qCgG0g4BQMEkIhYrgsqljAVstEapkIMG/FoPkrBy9cPbRlzdDFrcOXrBuxdMPweSv7z1vZf+6KPnOW9/7bpfoZS+Krtgxcv2PQtv0jdxwavfPwqD3HRx86O/H45SmnrjV9d+mnm3NO35x/5tbCs7dbzt1pOX173vHrzfsuTvrxpzEbjg5efaDf8v195myLNq3vPnpZu35zwrVTXN3GmjqN0HYYLs9qIGbVYzLrsOE4KqMWnR5DhKLwUAwWjELTa+HhOmRWAzqrAR2uQ6bXwgMxsD8O8sdBvlqgN5bmiaa6a1JckbauSFtPNPU77pqUJM5IW2ck1V7V1lbZxloBsFW2cUZSPTGQLw5x1aS5o0B3FOiJgTwxkLcW7ItDfHGYsxrirIa5InBPFOmPoTPihOw4uSDO7NpHUzfIM2Ne/OnTowVhQ4ds948rWj78fC/x9UXi48O7Nw/+/PDkuzc3Hz06+frt7XcfHvz16Uki8eL9u0dv/3g4sHeNlEdhERFMApJHx4v5NLtFX1yQ7fe5pBIBFotFIBB0Kg2JgOEQCBgwhYnHVnYs7R+LVBTnlOemx9rldy/IbCwv613VpVthlt+kcWpkNrVUyqGCAQC9QhT02FhUPAmLxKNgJCSKS6EqxWKjWo1BQBEQIBSSBgGnQkFtFVJBl9Ki2oquxeFghtPaLiPYvSi3d/cuA6PdB0a715eXleeHC/2OgFltV4lMCr5TLws69H6HTq/g8Rk4IYugl3NyvPpuxYHq0nCXXG+nbHeR3xQyyv06iU8rdaiERglbxaWImQQ+DculoDlUNAEJpBDgXCZBJmKq5TyllCPi0jl0Io2Mo5KwFCKGiEMm9xBhEFA0CgaDQaBwCBQKhkBAYDAw6RIY1BaHhrHoBLmIo5Cwk8dfijkUlZDhNcg9epnPIA9ZNTkec57PmuUyhqwal1bit6pz/NbiTE9Jljc/5MhwGbwWtU7K04h5Cj5LwqWL2FQBmyri0sU8BodOZNLwdAqWQkQRcXAMBoJEAhGItGRRAgHbQCGpWBSURsbxOXSpiKuRizVyMWDh6qEta4YlLVq2YdTyTSNXbB41b2X/eSv7/tulddsHb94zbMeh0buOjN51dOTu46MPnh13/PKUk1ennbjW9NO1GaduzPzpxryfbs0/c2vhmTst+85O2nF67Kajw1bu7b1gS6xpTfm4pWWjFhU2TPFEJ1jLR6qKBwqzezNCPSjBRnJR3GFTAAAgAElEQVSwkZTRiMloRIfrUaF6ZHocEYjDgzGYvxaS1YjJ7InO7oHNaESmxxGeGrCrItXaDRCoh/jrwN5aoDua6qhuY6sEWLoDzN0A7miqqybFVZPijLR1VLexVwFslQBzJcBaDbBUAUwVAFMFwFwJsEXauGpBnjqQtbqtLdLGFkmx17R1RNOcsVRXLchVC/LVI/0NqCSBOqQ/hgxEkKEKdGZ3Ssda5exF9Y8fHyjJsxal29fPn514/SLx9VXi489vXt5MfHmWSPz2+Ofzr/64/fDxuUTiZSLxKpF49fnjr9s3r0j3GkVMglLESN7UwGaQeWwaGJSCRsEwGAwGgxHw+HgchorHo6AgNDA11q3TmH69q9vld8oKVBdl13cu7dW9Y7fCrGiHotKw36NXKnkMGhaGAafwGaTsdK9Zp1BKBGIeCweFcSlUs1brczgwCCg4tU1qCqANAICEAbUqaafigq5lJflBb0HI17Ugtzw/q7FbpxE9a8f2a+wb6dq9KLs07M31WtNtOq2YZVWLfFaNz6rRSTk8OlbAxOtk7GyPrqIoEGmX2a0gUJ7na5duy7Sqg2ZF0Kxy66QWOU/Dp4mZBB4FzSEhWUQEDprCICJlfLpWKdAqBXIxi8ckMyk4KgmbhIRH4VBwNAqGxSBweBQMBoHAwN9cgqSCwCnf1iowIINKkIt4CjGXz6IwKGgOFS9ik516mUMn8ehlSZfy/bYcjzns0Aft2kyPqSDdWZrtK8ny5gXtGS6Dz6I2ygQ6KU8l5Mh5dCmHLuXRZHymVMjgMkgcBp5FxdPIKBIegceAsSgwCgWCQNr80yU6BS/gMmRi3jeXVmwas3Lz2FVbfli9ddya7T+s/XFc647xa7aPWbF5xKLWQfNX9Zm7otf8VX0WtQ5YunHgtn2jtx8YtevI2H0nxh08M+HYxaknr047eaPp+LWpx683nbjWfPRq0/5zU7efHLfxwIjVewa1bK2fua5y3KJ2/adn1P3gjIwyVY4yVozWZ9XTwg2U9AZSoIHoa8B5G3GeBqy3Hu2PI/x18EAc7q+DB+IIfxwR+DaC8NfB/bVwby3UUwNxRcCuapCzGuSJQZI/+v/AHQcnSXadMWASe02qLZpqqwHaY2n2KMgeS3PEwI5aYLJtj4IctcDkiLMW4qyFuOJQVxzqroN54jBvPdRfBw/VIjKiuOwIrXOjZu6yhms3tnbrGLSrhDtXLv/66rfElzdfPjxN/PU88fVFIvHHw0eX3r57kkj88frtz4nEm0TizZNHV5e2TJ8xbbSAhdMreHAwQK8WcVlUUCqgDQCAxSDgcDgejycTSRg0EguH41FwMADQoSB7zoQf+ka6hi3afKepPDe9sii7U06oul1+tFNpWVaQR8YS4GkkJIRFxrJpBDGPoZaJlBKBiMmSsDlCNptJJmMQUCgwBQpJQyGhcEiqSa+q6twhWZdcenXIbCgJeRu6duwX6z6ksaZvtFtVWX5JhifXa832WS0qoV7KsWnEAbvOZVRIOWQmAc6joGwKbo5T070wGG2f3bUwvThkz3EbMl26bLcpw2Vw6mVKPk1Ix/GpGCYOgYek4KApbApGJ+c7TSqnSaWT8/ksCo2IphAxFCKGRMQQCWgiAZOEQMQkyxEIlAYEpqamAVJSASltAW3bAMCgFCQCTCFiOEwKn0PnsSkcOplJwYlZRJNS4LdqQg59psdcFPaU5Qbb5QSyvJZsnzUv6CgKe4ozvbkBu9+kMisFCh5VLWToJTyjgm9UCPUyrlrElgtoKjFbJqKLeFQuE0cno0g4MA4FRMFT4PBUODwViQRiMBAyAcmiE4Q8ukTI0qskOqUYsH7n5A27pmzcPXXT3imb903dsn/alv1TNuyesPbHscs3DV3UOqBlbf/F6wYu2zhk5dahu45O2HNs/N7j4/edGr//p3H7z447cG78gQvjD12auP/ShD3nx20/Nbr14JAlP/aava52+qrK0fOLBs7IbBjv7j5U276PpKgnr7AXr6A3JylSsJEQaMD7GjCeBrSnAe1uQHjrEP46uD+O+Aeo7/hqkd4Ywl0Dc0WgzmqYsxriikH/K+5aWJJk1xmFJLHVgGw1QFsNyB4F2aNgexTkiEEcMXCybY+CHTFwcsRZC3XWQpx1UGcd2F0PcdeDPHUgfx04VAvPiGLyaxmFEcGmfeMOHVs8dkRdVcfC++cvfHrx4ven9xOJNx/ePE0k3iQSbx88uPLhr5efv7758+Ort+9/ff/+l1On9s2a8cOoYb38Tq1CRGPTcRhEKhTUNq0tAAxKaQMAAIFAFAqFQiCRCBgaCsXAIRAAIMvnbBo1vFdl5/YZ3lK/o0PY1zk7WJ4fbuzWoW+0ItKhWMlj0HFwGhbBoeLZNIKQQ1NKBEqJwGU0OfQGvVIpYLGwSBgoBZCaAgCmtcEgIXIJP9PnLgiHMpxWl14dNOnzPPauRTmxziW9I+W9qrtEOxV3zs8oyfIVZ3p9FrVOwlbyaWalwKwSyrgUHhUjYuByHLr26fbKwlBlcXpZpjvPa8rxGnMDlqKwOy9o91nUWjFLzCSImQQRFc/GIagoiIBOMCqEbovGZVbrFYKkSyQ8ioRHEfAoPA6Jx6GwOCQWh8RgEWAw8LtLacA2qWmAtFRAagoAAk5Fo2AUMo7Dpgl5TC6HzqKRaWQcl4bTSthOg9xrUQcd+vyQszTbX5LlC7tNYbcpy2vJCzoK0l3ZPqvfpLIqBBoRUy/lmBR8q1pk04gtapFRwdfLuDopRy1hyQU0PpvApKLIeAgenYZFpqDgKQhEGgoFwmKhVBKawySJ+AyZmKNTinVKMWDH4dk7j87adWz2nhNz956ct+/U3H2n5u48OmPbwSkbdo9bvW3kyq1DV20b1rpz1Prdow+ebj7w05R9JyftOjH+x2Ojtx4duuXIkI1HBm0+Pmj9kYEr9/desLV2yurykQtK+k3L7jExUD3S3GWIuqS3KLuOEYqQ/NW4QATvj+Iy6snpDaRAA95fj/PWfxMp6ZK3DuGtQ/0PcUwSTy3aHcO4omhnDcoRQdqrkbYquCuKdMXg/8Zdi0iS7DqjsCS2CMRWA7JFIPYo2F4DtUfBjijMEYMk2/YaqCMGSY44Y3BnLdQVh7rqwK46oLs+zVOX5qtLC8Sh6TGUswOkMCI4dH7e3EWD9u9b06kk59a5C1dPnX1+786X9y8Tn9//8fLp2zcv//zw+u69m28//P7+r9d//vXm8+e3V6+enjZlZG2kU0330vxMF42EhIEAwBQAKBWQ0hYABqVAoVAAAAAFQ3BYNA6BwKPgOAjIplVMGDygT3V5tKygc6a/2O8oCTjL88N9qsuH9qjtHenm0ivFLDKHjOMzSGwagccky0U8lVToMVt8VpvLYjGoVDwWHYuEpbQFtAEAkifcayRCo1JmVcmsKplTJXepZQGzNsdv65CfXtE+v6J9fnlJdseCjPZ5ofyQ06Tgixh4BY+qk7AVPKqYSVByyOU5/srCjOrizE5Z3lyPMd2qynQa8oL2jgUZZXmhHL/NrpXohGytgKXhMmRMsoCKVwqYNq0sYDf4HQaLVirmMRhkLAGLwGPgWAwcg4ah0DAkCopAQmAIMBiS+l+BwoAYLIJKI3J5TAGfzebQqRQSAY+mElBSHs2oElm0UpdZnem1FWR4C8O+oM0QsOoDVn2G05zjsWU6zT6j2q4SWeR8m1Lg1Ig9epnPqEjeKeg0ysxqgVHJ00iYUj6Zz8QyyXAKDkTAALEoIBoNxGBABAKMTkHz2CSJkKGQcrRKgU4lBBw8vfjQ2UWHzy0+cn7J0QtLj11ccvzS0hOXlxw+t2D38RlbD0zeuPeHjXt/2Lx//NaDE/afbt5zasqOYxM2HRy5dveApT/2WLg5Nm9TZM6GiubW8gkryobNz+81NVA9xtp5kLasr6K0n6SwFy+nnpkeIwVrCIEIPhDDB2sJoXpiqJ4YrMf56rDeOMZTh3LHke448r9a5I1jPLVYTy3WHcO6ohhnDdpejbRVomxVCFcU7Yoi/407hkqS7DprEM4ahDMKs/8vXXLWQpzxNHcc6I6neupTfHVp/jgoFIWHKrBd++nvvNy1cNXoM2f3jB0xpHXpqlePf7t75Wri68enj+6/++P3zx8/vX379tOXz18SX78mEl8TX758/evVy+dLF81qVxIu75hf0akQg0ilk1FIGBCHhqW0BRDwaCAQmJKSAofC6DQKjUCgEXEcEkEt4g5trBsQq4h3LO6Wm17sdxT57B2zg7WdSnpHuvWsKs8PuvUyvohJEXNoHDqRyyApJQKDWm6QK8wqdfLGIblYwGFQiQQMBg1XK8QyMU/GYyuFPKNMZFZITGKBhs+UsigaEdOhk2Z5LaXZ/k6F4aRLnQrDPotaI2LqJGy9lCPjkCUsooZPq8gPR4oyKwsz2oUcIYvSqRW6jfKgU9e5OKtru9wO+emZHrNLK7cpxWYJX8tjmqR8q0rit+iyfPZsv8Nn12vkQj6LgkPDsCgoCglBIMEwOAgMTQNBUkGQVCCoLQicAoakQqBpUBgQjgAjkJAkWBySRidxuAwOh8Vg0IhEPAYNJ6ChfAZBJWZrZTyTWux3GHICztygy2fWug0ql17pNWnSbYYMu9Fv0ri0UpdWkrQoYFaFrJoMuy7Drgs5dE691KoVfdOJS+IzsWwqkkaCkQgQAgFGJMLJZCSLjuNzyFIRUyHlqOU8nUoIOHF5xckrK09dXfXTtZVnbqw+c2P12ZtrLt9ff/bmqiMX5u863rT14MRN+8Zt2jdu8/7xWw6M37Bv7OodQ1s29Z61Jjp5aeexC0tGzC8YMCO9z3RffKK9YrSx42BlcR9RbiM/u4Gd15OT08jIqqel11HS6yjpdaRwAyWzkRqqIwTrCIE43l+L88Wwnlq0O4Zy1yJ8tUhfLfxvkL5apK8W7atF+2JYbxTjqcG4I2hXNcZZhXZUohyVCE8U6YnC/403hkiS7LprYO4amDMKs0dA9gjQHgE5akCOGrCjBuSMQpxRcLLtqAE7o+DkiCsGdX1bjKV5YmneeKo33tYbT/XHQcEYPBwlBbvQLv+8efvBlrETBhw+tG/0sLEfXn28cena47v3Xz5/cfncpWNHTt66ef/wkZMvXr7+mkj8/seb69ev37l9/cbVc5HKjgU5vs7tc5PnLiCgaQhoGg6LhMNAAAAAh8PBoTAmg0YnEukkvIBG4dOIFSWFPSs6RUrzKvLDHcK+diF3WdjXMTvYtSinpmNJeXGuQ6+QcRlSHoPHJPOYZJ1S6raZjAqlRvztdF8BhykRcOUykUopVclFcglfJeIblTKPURuwGv0GrUMtlTDJQgZewiaZlIIsr6VDfnp5SXZ5SXb3srz8kDNk1QYtGodarGCTpQyCXsjoEHKXZ/nKc/zFfqvPIDdJOQYZ16IWdSwMV3QqrOxY3C47FHaYPHqlTS7RC7heg8pn1mY4zfnpnuKsQFbAYTWo5CIODg3DoWEoJASOAEGgaUBwSiqwTUoaIA3YBgRsCwGnwmEgJAqKxsCxWDQOh8FgUHg8lkQhUmhkCo1KIBHRWAwCAcOhIWw6TiKgS4UMlYxrMynTPZawz+Y2qe06uVUlsWtkfpMm3WYIWfUBszpoVgXNiqBZEbIo062qDIcm7NRmuHRuo9SpF9s0AqOSo5HQFQKyhIMXcQhsJpbBwNHpWAYDx2ESBFyKRMiQiVkqGVenEgIu3Nlw8e7GS/c2Xb6/8cqDTVcfbr72aMv1x5vP315z5ML8H49MWbdr9IotQ5ZtGrR048AFa/vMXt2zaWntuAXlw2YU9Z2cXj/OHRtr7T5U23mwol1/cUFvTk4jK9zAyKinp9fTg7WkQJwQrCWF4sRQnJheR0qvI2XUk4NxfDCOD9TifDGsP4b1RTHeGrS3BumrhfviMF8c9h86eWMobxTjqUG7I2hXNcpRiXBUouwVME8U7olC/403BkuS7LprIEnsEaC9JtVek+qIpiVJZhL/0XXGgN8yjG8peZqnNiXpkq8WGIjC8hrZGRWcg1eWXHlycPgP/bZu33Zg77GdW/afPX7utye/PXv0y63r93Zu37996/5bt548f/7Hu3dfbt66f+nSlTNnfkp8/TRuzNDcTG9pYbpeLZKLWUQcMgUAwKDhIGBbMBiMRqNhECiJiCegUAQ0gkXAUTFwp1rRrTArWlZQU5LbNS+jc3awU06oXYa3LCtYVVZY07mdx6yRcRlyASsZ7NpNutxw0KrR6qSy5AdtMhFfLZdo1PLkvWlCHlMtFrjNhqKMQHlxfvei/M75mW6DSi1i8mlYGZfis6g75KdXdyqKlpdWdigozfYXBBx5PpvfpNLw6Qo22SRh59kN7X22jumuQq/Zq5fppWyNmKWXcTsUhau6FEe6tGufmxF2mDxahVMuNYkFQZM2YNaG7Mb8oLskO5gf9nqserVMQMQhcVgEGgVFIMFgaBoQnNIGCGibCkhNA4CAbaGQNAQcjMbA8QQ0iUSgUEgEAg6Px2JwaBQGiUAhv20ygkMIBASHSRDzaSIeVSpkGLUSn10fdJk8Zo1NKzPJhWaFyKNXZtiNWS5LlssUtuvSraqgWeE3ynwGacAkD1qVIZvKa5S6DBKHTmTTCEwqrkHB1stZWjlbJmGIRAw+n8rhkHhsEp9DFvKoIj5NIWHrVELA7We7bj/bdfeXPfd+3X3/tz0PXux+8GL3pXvrfrq2fM/J5tadoxau7TNjSXzqgupJ86pGzeg6rKnzwMklvX7Irh3h7T7I3Km/ql1fSWkfcWEvXnYDPRQn+muJgTgpVE8JNpK9Uaw7hvHFcIE44f8ihg/E8P4ozh/FBWqw/gjGH8H4qhG+GNRbC/bWgr21UG/tdyWSFQbpiSJd1UhnFcJRCbdXwO2VEG8U6o1C/o0vBk2S7HpqwJ4asDsKtNe0TeKIpiRxxlKdsdT/6Dpjqcly5KkBemqA3liaN5bijbXx1X5zyd0VHezOnrK816FLmyY2j+4/eNC1aw9GDp20aknr2mWt928+PrD3xJKFrSePX3706NXT5+/evk/8+uub31+9ffjwYeLrl+1b1udmevOyfA6L2qARC7gMKgmb0haAxSBwOBwEAsGg0AQ8FguHYxFQOhZNQcNYGGRJyN2vurxHl3YVhVkVhVmxjsVVpXndS/IaKzrHu3X0mDVSDl0uYIl5DLmIE/Q4OpcV/30Hnsqs1dpMeqtRp1HLJWK+iM/ic+hyPsdrNXUrLexbGxlcF+sbrSjLSXfoZRwyioGH6WXcwrCnulNRXUWH6vYFRSFXhl2f6TQGLRqzjGcQspwKQa5ZW+IylQWc+W6zVy8zKXgmpcCml5aX5Ue6llV2LC4IedxalU0ucSvlLrXCrZE71FK3TpHhNBdkeHPT3S6zViXlU4gYAh6FwyKQKAgUDkqDprYFtUlJA6SkAoBpbZLZIw6PIpFxNBqFwaCRqSQcAQtDwFOBaYCUtoDUlBQQGAwFUalYHo8iETIEXIqYT9OphC6z2mvT+aw6u05ulAlMcqFHr8x0mgt8zqKAM8dhCFtUQYPMoxY6VHyHiu/SCF06kVsvduvFzn/gMIjtRqleK1SpBFIpWyCg8TlkLouYRC5m6VRCwJMXx35+efTpq2PPXx9/9vbY83dHn787fPbmqsMX5m85NGHxxv7TFtWMmdFx6OTigZMKe43NbRyTXTs8WDXI2bmvobSHLL9ekBPnFPYS5DWyw3GKP0rwRvG+GCFYR05vIHujWE8tLhAnhOpJoXpKqJ4SrCN/dykYxQVqsEmXfNVoXzXKG4P9S6TvLsHdNQhXBP63SzB7JcQThXpiEG8U8h/PpJO+GNQTA3mjIHcU6KkB/m9dctWmuaPfJPTE0jyxNG8szRcD+2KwcC0xVMnoN6395iMLh00aOGvBnN37ju/ZfXL50o3LFreeO3N925YDc+eu2H/w7ONnb3fuPXnlxpP7j189efLij9fvX79+/e7tq5qqTt27Fod8Zo2CK+RSupeXprYBkAlIKKgthYBlUMg0AoGAQpFQCAYBxyLgUEBAfsg5uk99/0jXboVZFcU5fWq69450a6zoPKgxVte9k9uklrBpCiFbLmCpZYKcoK+ma2e/3eoyGew6vdOo99gtHrvFYtBqlTK9Ri7hsyUcpttsqOrUbnifHqP69x7UGK/qUOy1qGlYCAYMEDEJGW5T19KcaHlpRfv8TI/Zqha5DHKfRW3XSqwKgUsjzrVpiz3GEr8112n06OVWtchhVAac5qouZdHuncrLCkNOi1Es0Is4LrUsZNaZZQKDmGuWCTxGdbbXnuWz2w0qmZBNJ+GSOmHQMDgCDIKkpoHapqZ9Sx2TLuEJaAqVwGDQWCwGjUbB4jEgCBDQBgBoCwC0BbRJSwVDQUwmUSygy8QsAZci4lE1Cr7NpHRbND673qFXGOTfXMp2WoqDnvYZ3qRLfp3EqeBZZGyzlGWVc2wK7nejkh9c+c1yn0Xhs6ltJrlRJ1Ur+BIhg88hc5gENh3HpuO+ufTq9bU/3l9//efVPz5cevn+zC/vTzx7e+Tmsy3bj0+du77nuAXl/Sbn9J4Q7vFDqPsga/sGVbtGVbtGVWmDvLhBUtQgLGgU5Dfw8xr4eY3cvEZuTiMrp5GV1YOV2cjMbGSGGxgZDYyMenqS9Dpaeh0tvY4SipNDcXKwlhSIEf1RnDeC8UYwngjKXYNwRmHJIM4TR3qSacQ/orzkyup7nOCogTpqoM5qiD0CcVSBbdVgRxXQVg1010CcUfC3ZxT8/fl9Lvcf/MdMLzkPtEeA34LymuQiCuKOgr1RiDcKDUSQ7i6YojrFiNk1Y2cNal4088DxM9t2H1+2cvu2nUfnLFi1fe/x05funL/xcP/xi7cevTx39ed3XxIfvyae/fbucyLxx/tXfQfGi0qDWWEHl4U26Xmzm0ZkpxuIKACPhmQRUQIaJWh3GGUqChrHpZKZFAKLhnVaVVWdShqryruV5sfK20e7dBjSs37ckAHD+vaor+qa4bYZ5CKf1WBWSa06Rbeyou5lpbkBn0Wl0EnEZqXcIJNYVAqrVqUU8jQSoYzHVon4HouxODtc0bGsR7R6SO+GaJeyogyfSS4UUPEyNtVtUBWGfZ2KsvNCbpdRpZfxDXKBXsZXCpgyPl0rZqabJRkWaWmGPd9v85m1LoPOYzGV5ucP6NWrf8+e0cpudr1GyqHyKGiNgKLgEKxqkUpAl7JJOgnba1YF7DqzSizmUBhENAENRUFT0bA0Ig5JJWHJBDQejYCBgAgIGAGHYtBIPA5DJhGoFAKNTsJgEVgcEo1FQOGgFCCgTSogFQSAwtKEPHpy6aKQsHlsEpdFVMq4drPKalS4zOqA3ZDptub5HIV+V7HPVeSzZ1rVYasi3SwLGMRercCt5jmVHIeC7VJx3VqB3yjJsCmznJpslzbLqcl06VxmtUkrV0p4fBaFTsKQcQgyBkZCQ1lkrFLEAbx5fffNuztvP9x+8+f13/+89OLd6Wfvj159vGnr0cnTlkf6TsquHmzvNtBU3t/QrqeyrKe8XQ9ZaQ9ZSaO0uFGUdKmgUZD3t065DZycRk5OIye7gZndwAzXs8L1rIw6ZpL0OCOp03+45KvBfnMpgnLWIJJBXNKc/zvN+5dLEbgjArdXw+zVMFsV1FYFtVWDbdXg7y+UkkHCdxw1oP/KP/9qjwD/hyj4W74XhTmjMHdNclYJzahFp0fx6VXM6mEZU5cNn7pw0ryVK2///OrRr3/OX7bh9JW7rdv23P/1j4OnL67ctGvy7CUtq3488tOtu49fP335/t2nT7+9fd40Z2xhO6/Xr5KJCX6vbMGcYR1L7Hx6Go8GpmHSFCy632w1SJU0LIGKxxOwCCwWLBXTKzoV96ip6FZWVF/VtVesani/nsP79RzQWDuif6/2+Vl2ndJj1hkVYp1UUBgOdCzM6ZCXY9eotCKBRSm3KOVGmUQvFSt4HBmPLWYzpFyWXi5xmPUZfnfnsuJe8ere0YrO+ZkOrVzGpkpZFJ2Y6zapM7223KDLZVRpZTy1hKMUsURsMpdJEHOJbj0/YBaVhO15QbvPrHeZDEGHu0tZp+GDhg0bNLguErFqVWIWWcjEGRVMrYRqUQk0IqacS9GKWXatxKGTasQcAZ1AREEISDAZA2NTcEIOQ8RlcuhkKgGLQyFxKDQWg8JiUN/OgcChCHg0GgPH4pA4PBKJgUIRqVBEKgoLIRCRajnPrJGY9TK1nMdjk1h0nFhA16qEZr3MZlL6rLqwy5LrtRf4nCU+V7HXnm3XZtlV/6GTS8X1agV+/bcTyHKcmhynJtuhDts1dp3coBTL+EwOFU/BwglIMA4OxMGBHCpeJeYC3r19+O7Dww9/PXj38fbrv669+nD+lw8nr/+8beep5h/md+3e39K+QVVSLyuMCwvjwrKe8m86NUpLeoiLG0UFDcKCBmF+Az//b5eSZDewsxvYWXWcrDpOZh0zSTjOCMdp4TgtHKdk1JLTY6RQlBj8e8nkrUH/711COiLIf7vkqPkn/+OMPfLf+ef/J0ds1UBbNTBZ9xwRuLMG4a757hIkEIEGqtHBSkpejWrU3J7NK6aOnTXp4Lnzd5/+PmjkpMOnL23avXfDzt0Xb99du3V307xlm3Ye27b31J3HL+89/eXFm1dPXtzfcbC1WywvM9fIF8GVKvSE8bHKbj42DYAAAQhIgJhB0kslCq6QhiXgkUg0AoxApJBIsI7F2f3qo9GuHfvEI0P7NI4Z3G9wr/q+dTXjhw+q7FjqMevcJq1VI1eLuAG7qSwvs6Zz+wyb2SAV2jUKp05lUUq1Er6cxxSyKEIWRcSmClkUDp0oE7Izg+54VXn/ukgygdCJuXIOLXmYkUOvyPTaHHqFWsKRCxgSLpVHxzOpGC4dbVezfUZBuyxnQbozYDX6bJbcYCheXTNxzPgJo8f2ri/WUuAAACAASURBVI2b1QohgyjnUzwmmUP/f1g7zyhHyjNtNx4mdVTOUimXqqRSKZVyKeecu1utTmqplaWWunsyYYAh2saA09qwzovt9TosDhgwxixgbDAYjNes1zaYYGOiyUzo1vejZoZZYHcP39k+19GZqtbpf9c8b93v8z4ls6Nys1KsUwCYUmxB5Wa1DJUDCoDFIo9xqBPElEylXKyUi2VCHsBhcpkMDoPOolEZFDKFPEWampiaHJ2c2Ht6bh6DRKNPUahjdMYkj0+XSLhE/bGbUT0ql4pYAi5FJKArZDxMqzAblG6zNoSbEm5b2oPnPY68x552GVMufcKhjdrUhE5evdyjkwWMUMisjNrUcVyTcGgJ34IWtUUDaWGpHGBzaZO0id2kvTsIpHymFpaOvPPWX985/rcTp/76zqmn3zz1x9eO/+6VE79+6pWf/ezRf7z8M0tzPd1sFymto4UOmOuChEuEToRLhE4f3qVzdGrRTrtUJ//fuTT6/+HS2UtCpLMuOevjrtMujRFhhmNlh6X0kVCD5S8LS/uCX/rxP/zowR9/5fvfuvP+Xx698uPX/cON37/zp831wQO//fd7f/Xrhx9/4vEn/vaTex568fWTjz/51F9eevbxP//61ru/0T9Suvq6ntnFlUA7rvr46mWXL6pUo1NjI0atQMCcErIYAjqLSaaTJyYnJ/ZOTO6amtoZ8eIX7esf6rcPrrUu2te/6uLDF+3rH+g1L9xcWynmfTaj26z32YxmFHZgmulEeL1anotHfBbMY9IH7eYQbsENqAYUKwAOJObBEr6IQ6NO7uEySF6HubO61KssFMJep0FtRSGtXChlUxUAy4wq/HbMqoXVIACJOZCYoxCxZSKWHKDbNWKfWVFMeHIRV9BhCbudhVTq4PrmtVdd8/Err97stIxqpYxHR0FeyKHz2xGXHnZoFTatwq6DHAalg5j/iCoQKaCUCmAJH5bwFRKAOBoo5DK5TBqXyWDTaUwq5VyXqJQJBp3EZlGZLAqTOcVik0UiNggCTrPGbdW5LFpMq4BkPJGALhLQpSKWFpFiWoUDU/uthpjTknLbs24857blvJaMBztXp4AR8mOKsEV1ViTCpbBF5Tep7HqVXiUHhRwubZI6vos8ej5lbCd1fJdCxDUg4MiJEy+fOvX3re2XTw1fPD589q2tP7126nfPvfnL+x+/+erPV0tr2HxfVz6IFfvKfFteXEeL6+i7pakPEzoRLqXXpKmehHAp0RMmemdc6gijHeEZl/iRDjfa5UU63HdLU4Pur9O8DYqrPuWqT7kbJE+T7G1RvC2Kr009C3HnTDg+5apPOWunkz3H6gS+OnqGPc76qLM+6qzveQ9nJXkP53pF3LGu7rSu7iT+jqs27q5PuOsT7jrh0m57ecRUGnFXJ/1VnmcR/Pg3Lnxm64lH//rv/3rnbZ+66QsbFxx59D8f//yXbvrp/ff+/sknH/7d73/+4KM/vP1nf33x7888/9wvH/35bf/23QuubA4unLnik3Wda4oKjDQ3POuHYwLJyI7zR/RanohPYVGn6FNk2hR1cnxibHz32Pj5u3ePWHSqSw9tXnZ432a71q+vXHpo86J9/X2deqs8P59Lhl02n80Y9eAuk86khiJue3dpvr0wV0pE4057NuRbyqdzYb9dr9YqJHpYRvwXyyKPCZhkH27qVBarxVw24PJZ9G6jxqiUSdlUCYeqg8S4ATEickQugMQclYyvhcUalUQDAU4M8luUMzFXJuQMOa1Rr3smkzm0sXHsoosuveCC7mrFgIByPg2VccO4NmRXe40I0crtM6mJlrmYxxJxm/12zG/H3FaDzaDWKWUKEVfIpnLoZAZlikEhn2HqLCw6icOk8NgUNpvMZkyx2WQxwFDIeA5M7TSiTiNq1kJqWKSQcuVitlzMRiChFpFatbDHpI3gpqTLlnHZsx5b3mfNeo1ptyHp1BHCBE1wwAhFrAixuks6dUmnLo5rIlYkYEa8Vr1Vj6hkAMCiMEmjjKm9LPIYlzaJyIUmDTyytfXmcPj2cPjGcPj61vCl49t/fXP7ieffePixP//gy9+9oHdxeLGPLe/DSn11piEpnXHpPSu9bE/2YVziR7u8szqddcnfoLhrpP8Ll0Ydtb1n2H0u/6tL54pkr+501UZdtQ9wybQ44qztsi/tCncF3lVxemC7+b7PPXXyT0+98ux9Dz5YXFp49sVn//XH/3r7Xbf99vf/fsddP/vxT+76wW0/efTxx984+caXv/n5K647GMnrL/jocu2Q1z/LM4UnVgam9kEvhk8yuSMWm0SjlQj4LBqJTJokT06S9u7d/ZGdI+edN2LWKo+sdw8POqvzM7OpaLe61K+vVEvTc5n4dCKcDLg9FkPIaQ3gZkwF2rXIfDI2qCy35oszkeByIbPRqNbnZ5M+l9OotevVJjWEyIViLl3KZzpM2rlMvJSO5oLumNsWwk1WFAJ5DAmHqhRzjYhcD0uUUt7pIY8oaNRBBkTitSAuIxzzmIMOzGXR+5y2ZCTYqlYH7Xa3sbo8W8BUICxkwkKay6DwmWGfWeXUQXZU7jYow05jKoCng46k3x734dmIdzoRzkT9PtykhaViLp1FnaJOjlGnJmmkKQaFzKSS2HQKh0HlsqhsBpnHpgE8uoBL47MoAI8OSjhqWOTQIwQ2nRJTy9WwCJLxQAkHkvFQhdCkBl0YGrJhcYcl7bRl3Nb/uS4lHNqUS59y6U/rZNdG3FaXRa+FpRIeg0ub5FAnBEyymEvXwlKrHhkZbp8YDk8Oh+8Mh28Nh6+fHL749vDZv594/G9v/uqBx795/Vd61f34XAdd6GtnOvD8hqa0jpbW0bmBmnCJ0CnbkxE6pXoSgkRXnOiK4x1xvCOOtYUE0RYQbfOjbX68C8Q6vGibG2lxwi1mqMkINuj/Xy5NOWtTp12qjuPV8TMujX2gTsQK8P3Y63vP/tu6upvAXt3tqY16aqOe1XFvbcpbm/LWJjzNUU9zt60y4mzssFfOD/dZ8XW5qcROrds+9b2rXjn50p//8lRhLv/QY7+sdyv/9I0v3vPzu26748cP/OrBb333O7ffdcfLb770jzd/cqYaXl4Lf+mWo45pRrTKS9eFxR5cPWBOzYNmN8PlBy12pVQGkCanJiamKBTa+Pjojl0jO3eOhNy2teryykwuG/J5zYZM0FuIBsMOa8Rpi7nxqMtuUcNOgybpc7mNOlynDtuNzblCr1xaKaR65dKF/dagtlyeTsfcNrdZa1KDWoWIOP+DyAU2nTLqsiY99qTPEXVZnQa1XiFWywQaUKiDxDpIDIk5Yi5VDjB1SolOLVODfI8VNauluB42qUEDApr1qMNizCZjc4VsIZ3IRIJGRI5IODL2BAbycFTsxWAzDKBitl7OdxuUEdwQsOtdRsRn1ca81nzMn414/Q6zAQFBIQfgMGhT4zTSBJ08yaBMsWhkNp3CZVB4TCqHThawqWI+UwqwQSELlvMxtdyOIV6j2oMhTkxl18MWDahTiiAZRyqkK0RMlYyLqSQOgzJo1cVwY9plybgtGbeJEIkoSgEj5DOAXr08YITCFlXMjqZc+owHy3iwtNuQcGFxH+62Gs66xKVNCtlUKZ9pQEDcqBkZbg+Hw63h8ORweGI4fGdr+NrJ4YvHh389NXzm1VOP3XLX9d0jwZmmprJhXN4wLKxrCJ3mBuqZPnJWp9Mu9WT/u0st4IxLgtMuNdmnXarT/g9cqo6fcekDdDrryXs416t3b1Z2eWqj3tX3u7Q3sDZqLo84GzvdzfHEAXHqIGJa4IaqWO9I/cs3f/HAhRuPPPaL2fnkV7722XvuueOfbv7SQw89+NGPX3PzN776n3/+7e33fMef1d307cv+7fEvSj0j9oXRUJUaWKYV+8rZFupPS5wBmckGiyX80dHRvXsmGAwWjUYbm9xNoYwW07HKbD7ucfitRgMkw3Vqp0GjlYstatihR71mAyIWmFSK6VgoHfDEHDY7olhKxzpLxeb89P5m5aJBe19jpbsynwm6vWbd6Re0iLkiDoXPmBQySSaV3G/Wxdy2qMvqs+idBjVuQHADolWICOsEzCkRh6KS8VUKQA4wXSa1BhRoQCEk5ikkAArLNSrIjVtjQV/AjYddNjMC6mQ8EXUPAlBMEM+lA7USloQxAXLIJljk0sM2tRyV8UyI1Imp/HbMZzNYNEo1KCKenZiUSQZlikklEbDoJGJcEZs2KWRT5QAblnBROWBE5G6zNuIyBSzagEnjNaqdmMqmVehhkULEBLgkOUBXSjl6WGTXwwGLNuowJpzmtMuccmJnl3BBE0xEeW6tlJiJGbWpUy591mskSHlMhEsaSELkeEReIuUzjSjkMGlHhu/+bA2HJ7eH72wPX98evvL28Nm3hn987vVffPu2q2ubrtwyVD9gnemoVg6YVg6aZ9dUuRZYWkeXDukXD+rSbVmqLU61xcmWKNYUxprCaFMQbQoiTeC/IjhNi0cQbrLDTXaowQo1WMHm6Xz8dEReI7lWp1yrU87qpLtGOntJ3CE4+zVHZcK2PGpZ2m1e3GVa2HlmSTbhro+dxdUY+8D6Y6nu+sBiha/ucazuclV3uSqjrsq4o0qwx7G6E6+d5+vtwsojrvZocMCyVkjOBj9cR8PTjkuOHfmHG68bDl8frFef/PNvfvbTW+748Xe/862b77j9h9+95Zv3PnjHw/9x14HLV+757Tf+5d6r0NSIpzFpnB1BkyPuOXJyRRqfg/1JxO5CxTKBQCD0uAM6nWH37t2F6UynXcuEfbPRUNbv8Ri0KgEXFQl8Rr1Lh8I8No6qXDpUyecgAK8Q8q/O5ONOu5LHTLntS+nYfCLcKk0f7tYPdWrrq0v1+enydNpr1ikAFiRkwyKOiEUWsylyLh0V83wWfTEZzoY8dq3SiMi9Vr3TiGoVIljCVUp5Ig6FOn4+hzGhhcUc8qiQSZJw6AImmU4aJ4/voZLG2AwyCstNOpXTiNq0Co2Eo+BMwZwJFKDopGydlK3gTPGnzpfQR/UgF1MASgFdCwrUUq5SxFKK2WqZAJHyQQFTxKHxmFSAy5KKeAqZEJIK5SK+hMsCWBQxly5iUUUsMiRkm1Ryr0UTcmAxpynuMKU8lqTb7DejmFKklLAgCRMBubCUJQOoIEDDEHHUgeVDzqzfHsUNMZvWjymI+Jt4WIpYkbTbEMc1cVyTdOoyHqwQsMxFHYtJz1ImmAq63FaDSgZwaZP0yT18BgmW8A0I6DBpPTbsXJeGw+Fw+7ROb7x54i+vvfOHU8Onn3r+Zzd942BzwzNX16xsmhbWdfPruuX9xtI6mm3KMy2wtA/NdcFsF8x0pemOJNmRJNrieFsYbwtjTWG09R6AaAsIN/jhJjfc5IYanFCDFawzg3UmUZpO79vWSGedcVQmCMEIx4jfEhDundXJXh6zlfdal/c4Vyecq2Nn2EtA1KgP5RJePR+vno9XduOVMXxl3F4Zxyt77dWdeG2Hu70DK48427t9a2R7bdLZYDoXxI19pc/fdH2rs/T0M4994+bPPvbI3Xfd9u0v3XT9357503DrrT89+dsf/Pjrt9598/d+duO3f3bDzEBvXdrrau7B5ke81UnPAtmRo2bK2mBG4wlg5ZX5cDhqMeNMOkev13s9jqX5mVZ5vlmabS/M5YM+o0JmVMicWrVFqdBJRU6t2qFBVAKuViKciQRXZ/Ixhw2Ti1xaVdCsnwn71iuLl6x3L923dvUF+4/0Guv1cjbk0YEiWMQBBUwRiyzl0sT0KQWXbtcqM0F30uewaWA9LLHplLgB0UFilYyvkvFlAgaHOsZhTMjFbBZ5jM8gCVl0LoNCmxojXGLRJ2VCjl4ldWAqmxbUiJkK5oSSPaEFqCouWS2kK/kUKWNMzppARQy1iCVjTaFiDixkgnwaBDCUYq5KwlMALDGXLmDThTy2TMyH5CIVKIFlIuIwuVLMhwE2DLD1cqFTB0dwLOmxpj22tMuccVtSTlPAjFoRqRbk62AAQyU6lVApYyuEdC0k8JvRlNea9lpjDr1Xp8ARoV0FEBtKXr08aIKTTl3abch6jYWApRjB5+OupZR3Oe1bygSDDpNFpyICG9rEbh59ChLz9Cq506z7AJfOFKgTw+Eb28OXt4Z/Gw6ffv61X3zze1dU+865jra837hywDTbRbINxXQXLvaRfBc+/eDUh4lmCGLJl+pK4y3JOYhO0xaG67xwnReuc0I1dqjGDq6ygquMQJ3mq1HPliDCIkdlAl8ZJzr33mOUp072NmjeBs1Tp7prFOL7+Mq4fWUUr4zhlTG8svccdturux1no/PVUWt1L4Glsufszf9CbY999Xz76vn26m57ZcxeGbee7l3abV89H6+dZ14ZcTZ2eNvj7uaks0Y2ZCgXXN299bZ/OXJB74v/eO3Lzz3+2ot/OLLR+MNvfrn99qtb77z2pz89dufd3/vubV+4+9F/3rhy2pCecjcnTZURVWHEXR0zT+/Wx0bne3h8xigBGfFEeHa6aNCZ5mcWSsU5kwFda1Xr87Mr+cyRbqtSyNoQGEdVDg3i0qE4qvKbDAEzZlVBOKqai0eq07mk2xG2Yn4D4kDkCdzYni8calUOtSoX9hvHDqxdvN4qzySdmEot5YJ8mpRLAQV0MX1KxqIYIEnEaUl4cbdRY9FADkxNNOCoQUAp5SlEbAmPxmeTeEwyizTBpZL4dCqbRqKTxilTozTyKJM2waZNInIBblDiekgrYUGsSYQ7ZZSylNxJg5RpUwpsSgEG8vQyjlpIV/BIahEL5tNkXIqcR4UAhlLEAgVMMZcOcBhCPksm5MEyEaoQa2GpHpbpYZlJJTdAEkwhtiPyoFmbcltzfkfB70g7TGmHKW7V+w0qm1pmQiRWHegwKq06UAcDKilbo+C79HAEN8Sdxohda1EIDFKmQcq0qwCXRuLSSPyYIuHQFgKW2bB9IeFeyQaq+VAlF1xO++aTPrteReQiTNIofXKPgElWSgUGBHRZ9P/Vpe0zDId///vLhE5vn/jrcPjccPj0sy/8/J++c8liF1vehy1tGmY6qumOan5dNzdQ51pgcR0tbiCz66qZddX0OnR26ynRlp6D+CzvcSlUYwdXGYEaw1ejvr8oOSoTZwvRe5Z5rlWys0pyVkmOyhS+Mo6vjNvLY0R1spX32sq7z2Gnrbzzw7pkqX/EUv+IpbbTsjpmqY5bK5PW6ri1utdWOZ8YLIHXznM193haE/jKuCY+9rmvXXHLLTd/8vpjt/7gq3954uE/PnbvFz999W8fuPv155/+w29/dfut33nw4Tt/cNeXv3/PTb4ZMFgRuRpj+vKIZn7EMDdizO/Ux0YTSxpXVDlOOk8BSi4+fLSQnM7GsuudXqdeSYY8ubA/7rQfbNVX8hkTJLeqIAyUOjSIQ4OErKZ80JfxueNO+2w0tJCKp9z2kFEXseg8WjhoRBdT4d7SbHu+0Chmj260L9nsrK3OZ0JOm1ahkfNhEQsCGDCfqeDS1RK+C0MjTkvEaYm4ramgy2cz2PUqDSQi9pdgCVcCMLgMEos0yaRMsagkJmWKTpmgUyYY1HEmbYxG2g1L2E5M6TYoTXKemkfBRAynUmiUspyoOOHQ5v3mmEPv0MiMCr5RwccUACpmg3yajEsB+TSFgC7l0oRsMsChATymmM+Wi/iIXKhXyc0obNcqnQY1roHtiNylhSMWXcZtzXnteY8tbtFFjGhAp3Sq5TZEalPLHAbYbVFbdSCGiHUwYFRLnJgyYNH4TWqPATJImRohVSuiWWG+SyPx6GRhiyrjwaaD1rmoYzntWy2Eq/nQcto3F3XkAjaTGkQVYimfyWeQBEwyKOToVXKbQe2xYV67cWR7uHXaoO13OXHi1MmTx7e23hwOXx8OXxoOn3v7xB+ff+0Xn//mevdiT64OLW8a6xfYp9vK+Ip4ugvPb2jmNjTFDaS4gcysq6YHysJAURgoUl35+5CmutJYC4i1gNPPVA0uQbjJDjTop/PxOs1Xo3pXKZ4q2VMlu1amCJzlSQLH8oRjeQJfGn8vy6P48qijfC57COwrez6US9b6LlN9xFQfMdXON63uMVUnzJUJc2XCUhm1ruw0LY9YyyP2ynnuxh5PY9y+tMeap3z0Uwf2729965s3PXD/jx755W1vv/zEfbd9+87vfeOp3z3yynNP3vWT79//wG233/f12x/4Kp4TessCvDGKVUa8vQnr8i7XIlkX3WuNcP0J1IZrDh86cOzCY8vTS16Lu5QteKymUjY2HQ4EzVhzbqYUjzg1iEurRgRcVMjXS0VuHVqMhsrZVM7vieHWiM3swzRqHsuiEHm0cMZtrRWSnVK+PV/YqC5cuq971ZGNyw/2+5UScQTdqJJAAAMV82A+U8FnauVCXKcK4SaiHy/hd/jtmBEFEbkAkQvUIKCQckU8BotKYpLJTDKZSSWxGWQui8phktiMCQZlNyRh2nUKl0FhUQgMYpYN5Pm1cjsscGulGQ+2nPYVI3jACBGNpG6D0qKSaCQcFcCAAAYEMOQ8qphNEfEYAO/0SWFYwtcpZTad0m3U+M06t06Jq0G3Bgob0YTNkLRjSZshgEIepQSHhFaFwAYLbajEppXZdXK9UoAhQotW6jTBPqvaY1bhWpkZBkwgRyemG6RMh1pE5A0Jh3Y6aCVcWkx6ltO+xaRnJmRLuw1hm8aigfQquUoGQGKeUirQq+S4UePDTT7cRLh08v0uEdVpODw5HL41HL62NXz+xKln3jr1+Isn7v3WnRf3LvUVu2ixpy604FwTmu2piaCc2Hc6262X74Pp3vt5N+5LdsXJrjjZFSY6QKIDJDr8aJsb6bDP7TAidp88VbK7QiI465VrZQpfGiekIgRzrUy5KhPu6qSrMn4OowSO6uiHdQmrjxgaI4b6Dqy2B1udMFWmzJUpc2XMurLbvHyetXyetXyevznmXt1rLp2faimu/ezhyy7Zt3X8paf+8NDD9/1oePyFL1x3+dWHN75502eGx1978bknHnrkrt/86a6f/+67rmmJqUCx18Y0iyOu9qh9ZY97iYIlJuZajvUji5dfecGVlx27YP1IeWY5YPOGHM5M2NdYmCklogGTIef3TIf8s5FgMRrC1UpMLlHxOXqpKOG0L6UTKbfDjsCYXKKTCCAWGeHRPVq4mosPlouLieBCMnRBt3bFocHHLj5ww+UXXnFo0FkpFlPBgF2PynhaqQARchR8poLPVEv4VhQKuyyFeCAb8UbcVrdVZ8cQsxbSwmJIxlNI+DwGg0NjMKk0DoMOcFligCXkM/jcKQFzQiGk6yG+GQaMMq5RynFCAp9GZlXwMBnLo5MVApa83+zWSk2QwKUDow7Mg6nMSrFOxtPI+VpQgMp4KgkPkgrkEoEUYEsBtlIqwNQKj0kbwk0Rm8GHqd0ayK2BggYkYtJETZqoQe0ChQ6ZwCbl2SDAgUhwVGpViw2wQC1nG1QAjil8djRg17hNSqtarAe5NqXAKGebFVy3VhoyK4ngoRjBixF8LuooxZxzUcd00Jpy6cMWlccA4QbEolNhaoUBAY0oRIgU9tj9DrMPN73Ppa3hcGu4deL05fbWO9snXxsOXx0OX3z1rX8/OXzspeHPfnj/1fuujBRa8NwaurwPK/U1xT5S7COnn5rWoHxPke2C2S6Y68G5HpzrKd5lTZ5bkxNVqzAA8315vi/N96W5NUmmL0r1hcmBINHnx9d4sR431uNGu5xolxNqMc+qRdhF4F2leVdpxBiJQIMebDJCbXqoTffWSMQhDiLIJnDXJxyrE7bVcQJrdYzAUhk9e/NcrLU9+vqItjGirX9Ev7rbUB03rpBMZZJpZdxa3mtd2Wlb+Yh9+bxwe9KxvNs4c17zUne25CRcGm698vtH7n7xyUdfeuKxKw70D3Vq77zy3HD41n2/uPXVU3/640v3BRcRfIFtXtmNLoxo50dMCzvM03s9c5xP/9PBwYHSwkLu2NFLPnrJNRbElPZFB6v1izf7naXiQjKW8boSTvtcLNyeL65O55IuPGQx2lQQKuQ7Nch0yJ9yO6xKhRrgwVwGKmBqBUy3RlFOh2uFRMiEejFVdTpxoLl8uFM5dqB37EBvs7XcLs+UMiG3SW2CpVYENKnkGhmgFHJQqcCqhX02QyroinntiaAzG/OFPVYDIgMlHFgGCHlcHovNpjP4bJZELJDLBXIJTyykSXgUKY8s405BXJJaQNaL6DYZB4cEZjkLYu5F+KSAEYra1FaYb5Bz3XpF0m0MmBGiW8+CynE97MRUDkxt1Cq1alAFimAZoIWlNoM67DCnA66kyxK26v0GxK9ThTE1IVJYp3LKAYdM4AABj1oWMMAeA2RBRKiMjYIcDBHaDaDbovKYVQ6DwoZKzCohjgjNCq4F4nl0sqAJDltUSaduJmQjylEp5pwOWtNuQ9SmDhght17hwNR2DLXqEasesWOo22oIOC1hjz3gtJx1aeu9dWlreOrEcPvU6Rxia+v17VOvDIcvvnry308Of//q8KHb7r/hyDWZYls914KXNzXFNcVsTz6zJs/3ZNmeLNORp7qKZAfMrynza1B+Dcr3QeIz2wezA/n0PphgZgOc2QBnNmXTG9LpDWl2Q0KMHU6vA6mBINnnn0tijZdY48V73LNEmsxoixVrs+MdTqLLTa3x031eus8L1ijBGiVYJ59hKlgnB+pkd3XiTLQ9fiafGLOvjJ69eS622h7j6oihNmKs7jRWRk0rk+bypHV50rY8al3e5Vg537G8w754XqzDsJf2YrldR67POQPgV750/XD4yiMP3P7Kc4+/8NRvbv/e1z526cELN1onXv/bcPjGV2/+5Knh88eHTy+tB4IrctP8Lnt9l6E0gi/vxnK7UqvyW+76FKrnRUPumWTmuss+tl5pwVzBoFa99rIL16qLlUK2NlsoxqIr+UxnsTQbDtbOdgAAIABJREFUCYatphhuTbkdmFxkhqRZnzMfcPt0akwCqHksiEHS8Bk2WJzAsbTLjKukRgUQxQ0LqeBiOtRZLGzWF9dX5/c3l3vl2VzQ4dJBYZsu6sCcmEoLClQSng4SmzRwxItHvPhMOlpdmJlORYwoKAeYsIQvAXgCDpvLZABclkImVEFiJSiQi9lSPhVgjnNIu/ik3VLGmEpA1YmYejHLAvGElJ1Cyk4bIvSbYBPEw0Cez6hMuLCAGXFowNMtEXZ93GWOeSw+m86BqUxq0KAUmxHQa9Fk/PhczJ8L4CmnKWLShDB1xKyOmdGIEQnqYRckckICl0oSMkBxmzZoUVnVYlRC1yl4JjVg18kdmNypB3GtBNfKnFq5DREbFXwzyCdSB+J1unm/uV6IrGQD8zFPwW8jBvz7TWoPhhAu2QxqO4Y6TFq31eB3mIMua9Bl9eGmkeFw64OivPfEeieJzdzt4Tunhm9sD1/aGj5970NfuviadLkDVdcVtYPgdIeVaTCzXX64zsMX6f66tHTEkm6DmbYk05akO+J0R5LsihNdcaInTPXFqb4w1RemekCmB6S7vEyHl+7ykm1evM1LdoWpHpDpi3LrkvyGtLApy2+K85vi/KbwXKY3hPkuN9/lFnq86TX+TF8w0xfMDoDZAVDo8Qo9Xr7LzXU4uQ4n22ZlWqxUm5nsMONd+vsJ1CYJ/KsTBL7quHd13FubcNUm3RWSa5nkWJx0LIzZ53c5Sh/BSyPOhRFnacSzsDtQpkdXAVeRe93XBuGU+tm/PvzMMw8ePLDy5BMP/PnJh2783DW/euCOiy5Ye/ud57aHf//W9z7/1qmnTg3/csM/HrHFub4lOpIaca7s8FZ348U94UXg9nu/2OkuxDxevRhem1tqz8yaIel8NvLpa6+YyyWO7t9cmZ1er9VW52Yrs9NLmXQ5l17OpkrxUMptDZk0y6nw4WY5YTOEjWjYiFrkQp9eZZQJtEK2T69yqkGtkI2rZD69Km7H5iLe5lzuQKN8pLO6ubrYW8itpL3r5UxnPjEdxb0WVClm85hkUCzANIhJh8ZDvmZ5sb5QCjusOlCkAYUSAUsMsGRirkLCl/AYXNo4wJiCRRw5nyHn0wD6OGn3yOTOET5jXAMBFj2og/kcyk4ebbfDCGXDeMCuMSEiCyLympQ+o9KtVzjVUlwl9umhlNNUDDujVk3BZy6GHAWfOesxz4bti3H3Yty9nPTmvaaAQeFSiz0aaRCDghgUMCjcqMSjEXu1Mr9eFjIrY3Yk4dKnvHqnVurUiYlPt17uM4EBszJkRUywSCvl6mU8GyL26hQBTJnEtbNBWyUVXE76S1Fvwe+IO0x+o9ahQcwIpFHIEIUUkYkRmVijkGEIbNdpXEZDwG712ywfmIn/tz+ntobHT5w6tfXmcPjSG+/85he/vvGjn8otNAXVDcnyOr+4xi/0eJm+LDVQRDpQqC5Lt2WZtjjTFqc7wmRXnOgJ42tC4mhTfE1AFJlUh5vqcFNtVqrFiTc5iSY/2RKk2kCmB2TXhLm+KD8Q5/pArg/k+vx3GfDyfd7smmB2TTDXB4p9oDQQltZFCxvi+Q1xaSCcGwhLA2GxDxTXBDM9/myPP93jFnrc3Br7/cQblHiDEquTCaI1UrRGitQp0TotVKeHVxnBCi1YpgaWSYGlvYGlnYHlj4QrO4PLu0LLk7FVfqwqjVaQI9cuL9Y8P7rt83ff+/XSou+Sy7oPP3LHa28+9cRTj/z+jw/+8cmHt4ev/PjOr9/3wPffOPHkE8/+QuekeWbp7oVRb3knXhqxTe+ILQtv+NyBT3z86EIyp6Dy/CrNSiK6tjg9G/NudKrzM5nWyvLK3Gy3sjKbjCd9nsVcpjZbqBVz5WxiKR2Zi3hmgs5KOhKzarJO41zYmffhxbAnZjMEjWjeh6ecZhss0Yu5ejHXhSridmw25G7P5S7u1S8dtA41FrtzkUON/IFavrWQmEv7caNKzGfyOXSFVKSQSiwGbS4WmUsnQ7jFCElUIq5czObzqWIBHZLxiA1fKZuKSgWQgAUDbCGTRB79yNSeES5rCoFFmB5EID6bupNJ3qFV8v24xmmCTYjIrBZ7TUqvSekxQC5U5lRLfXooietng7Y0rpsPWlfirsWwfS5kXU64KmnvSsozF7Zl3fqwCfJqJR6dxI/JgyZF2AInnZqEA43ZkahNFcfVabeuEDDNhq0+g8yPyQNGMGhSnMVnhIjwEObTDHI+jkoDmDLrxpYSnmo6VE4F5mP+fMAZd9h8Rr0NRY0qpRaSqyEZCkpRUKqDQROqwvVatwnzWkwes/HDuXTi5PDkqe0TJ988uf3CcPjMO9uP3v/rz3zypmJrP1rfB5U35fMb8uIGXNhQpXrKSEOS6UoyXVGmK0r1gOSa6Oyp23CPF+1yoh12tMNOtNjxJivRYCUarGidFWlwo01OrMWNt3mJDj/R5SZ7vDNwkj1Oco1NkO6xiSo0NxAW14WldVFpU7ywKZnfJ1ncJ13YL13YlJQ2xaV10dyGaG4gLK4DMxvAzAb//WS6zLOkO4x0h5Fq05MdZqrDjnc4yTYv0eImGpx4gx6rk2ONiWRzLNOZTNQnEjVatiONV8HFfZ65ttMblX7nlk802vHLrmh+4vpDL778H/c/cOurbzz9yqtPD4evvnPqhc/ceOW9v/z+G8efuv+h78emUVeO7pkbdc3v8CzuxGd2L28aK63w4lzyuosvX47lQ6g+rEXXFnJ+k2qttnT9NcdaK8u1+VKlOBP3ul2YPh8JVArZ5vz0YGWhVcqvZKIRi7bgtc9HvMWQoxhyLCVDi4ngdMA5HXBWsrHGTDrntduVUlTAxFUyvwEJm7VzEe/GSulQo9xbyB2qzVzULV7YmdvfLParszPJgM2gUoES4sUqSokIx/RJvzfhdTq0Shhgw3I+mz3FZU4qQYEOEkNCNgywMViqEnERMU/KpdEnd1HGdvDYJBUk1GtlsJTFoexkTJ6nEFJtWhmuBy2oxKwWe4ywz6zympRuvcKhkbl0YMSCZjxY3KIuBi3LCddizDEfsS8nXOWUZzHuLPiMeS+WcmjCJsijO61TxKosBEw5H5Z265JOTdKpSbm0Wa8h58MI2aI2VcKBJhxo1KYKmhQeAyjnUQD6uIA2CvGoGMjz6hRZr3ElG1hJB5eS/oV4oBB0xZ12t1FnQRA9pNDBoEYp0yllepXciEJWPeI0aj0WgwPT4Ab0Q9el7eFwODzx9vEXTm3/ZTj88xsnHvzD0//yuS+vHrjUudiWz3fBhQ3VdFeRbStmN5BsT5zuC9J9QWogSA4E8fXTEOdqI21WpM2KNZixBjNWY0TrrGidFa5zwnVWpME+TZMZbbGiLVa0xThNm04Qb9GzPW62x82t8fJ9fmEgKAwE0+vA9DpQ3Cee3RTNbopmNoTT6wDxq3yfVxjwCwPu/0C+zyHIrbGzfW66z0v3Bdk1YaYHZHr8bI+b7bEyPWpuQCluMvI9WrbNnhlA8So4uCpviwGrXf8Pb/tUdtpQWnRdec3a088+/Kc/P/Tk04++ffyF4fD1E9uv3HrHP3/7li8c337uP5/8xeDIbLDAtWd2+xZ2RyoTxsTI+rHgxqEZl1VdTk8fqfYaiWwC01ZSwbhd11iY2d9tbLYaxVQyFwllQoFsyBd2WOeTsc16eV+t3JzL1QrJsFmbtGMrqfBMwJ732BbigdmQeybomg25FxPBTim/mk9ErXozKLTBElwlc2uglNNcTkeas5nVfPSi7sJF3dKRdml/s7hem6vNZ2fS4VTUr1fDakimlIgMsCLssObC/oBFrxRzlaCAwRhnUkeVoMCMKlA5gEoFFrUClQo0MuKQ317axE4emwSDAhQRiXkkHm03QN+rlrKcGOQxq3A9aEJELoOCGKvgxiBcK7NrpG4MClrUXq0s49SWwrZS2FYMWkphWzFkLfiMMwFzMWSdDVpSDo3PIMMRgRMV+gyyqE0VsyMJB5p0auK4OmJVBoygVy/16CQBIxjH1RmPPus1pFzaiFXpM0IKAY1PG2OTdwkZ4yohzQwDETs6H3fNxzzFmHs24s0FnRGnzWnUGlVKFJRqlKBWJSdCPItOZcdQl0nnsRgsGqUZhT+cS9vD4anh8NT28VPbrw+Hrw6Hzw+HT5/c+u0TT93ytW/t6x20LzTh+TY025TnG+LZnjzXB9Lr/PQ6P7XBT23wExv8xAY/vsknhnsRLsWbrFiDGa+zYw127IxC4Tor3GCEG4xQnR6q0yPNM7Ro5xJr0GMNerzJiDcZiRYz2WalOuxUh53pcdNdTrrLSXXYyTYr2WYlWsxEm5HsMJMd+vvJr3MJcgMOQbZ/1iVeui/IDIDMAMj1+fl1bn6Dmd9gzB3gFtbZuTVesQ+la9DFn1yWm0YbA/9X//miZAFp9KL//N3rf/nQj/7tvlt+eOs3n3/xibfeeeHEqVfuu//2f/nuF954+5m/v/7kF/7pWGJOFptnxsokf2nUEBnpHHF/7qYLjx7o2SGkky1tTM/1sql+MbO/Oru5upgP+tbrq2GHPRsKrNdXLxh0nQZNwm073K33luZqM9lWMZtxWz1aKO0yp13mxUSgko3NRbxzEe9syJ334eV0pDGTngm6wmatFRJrAJZJDvgNSM5rX80nNivFo2tLR9cWLl5bOtxd6FdnG4v51fnCSqngthpwo8YAKzSg2KFHI06bS4/IeHRQwmEwxlm0MUjGMyJyHSTWgSKLWqGRAUR3Eoc6RpvYyWFOysRsCORyqXsEtFFEyPQakYzfnvRYXEaVUSW2oDJcD7lNiBNTWlAZphQZVCITIsIRYRJHSxH7QsxRithLEftMwJx2aksR+1LCRRSokFGBK/kWkG2DuHYV36uXRm2qtFuXcmnDFtiJCs0KNmFazI5kPPqcD8t49AkHGrIiGgVfyqfyGKMAc1zKmUREdLtaFLGjKY8p47Nk/HjCZws6LHYM1cEKWCZSQzIUlhoQ0KSBrXoEN2qcRq3TqMVUIKYCP4RLRMJ3Ynvr1PbJ7eGJ4fCt7eErw+ELw+Fftrb/8NSzt33/1ssvuTpdbqoLy0CxKpzriPIDQWaTm97kpzf5yX385D5+Yp8gsU8QWWNH1tixHjfW5cQ7nGSbk2xyEy1uvM2Lt3mxFjfa5ESazDM6UT9QpEiL5q+R/TVyoE4JNqihJi3UpIVbdALiMtigBuqU01+rkYJ1crg29X7SPeZZUl1GqstIdohYghnvsIh15umQcMDObDAyfWphk5nrM3M9Qb4tzzXUl322JtbtvOYz1WtuKJsclO5G4sYvHb3hMxd+/Z8/+8Cvfnr3PT8eDt96862Xv3bzjS///anX33r2sd/d98DD359eRueaUKrMCi+Qp+ui2ob92JWNf/jEFfsr9X2l6gVLlava9f2L+as3Gpevd/rl+YOtej4SWspnr7v8kk9edcyhR02wdD4VGawsrE5nlpKhnNfu1kAJHCv48ZVMZCUTJQYmF8OemaBrJRNdW5zpzheas5moVU88ONmVUiK0ONJaOdpbvnRQvuZw+6NHeoc75e7yTKWYnkmGPBadx6KzaJRqmVAtAXSgCBFyuJQxgEdlsSb5bJJczEblgAYU6kCRUSlDpQKtXAgJ2RzqGHX8fAZ1VMCliAVUxvgOgLLXBIsKYddKIV4Iu9wmxKyW6iHAhEpxDLYaFHpEpJJzIAkTEtHsalHarSunPJWcv5LxlVOeubAt49ItxByES7NBS8KudqMis5xlENNMIMuJCqM2Vc6HFQKmlEsbNClcGtHZRWDCgaZc2qRTE7MjQRti0YNKkCcVUMQ8kpgzIWFPICKqWSXwGCC/BQnihqAD89gwsx5RQ3JQLIBlgAoU6VVywiWbQW3Xq206xKCUG5TyD+3SqeHW1nB7e7h16uTbx995fbj92nD46snjz2xvPfHK3++/+54brvl4vt5BKg15bVNRGPAzm+z0Jje9yU3u4yb3cRP7+Il9/Pg6L77OSw4EyT6fiPIyHUG6K0ivCZNrAJFJRDvsSJtFWBHtMKMdxmm6tNN0GMRIsECTGmzRiJ2lcIcR7jDeMy3MszrlWZ3yrE4GaqSzkd25RFqUSIsSbpIJQg0SQbBODjYohKLRDjPWZcbXaIk+NdKeSPXI6S4t0+ElqsB0S3Ppp6qgafTrP7g4twDV+57WeuSjN/QbvfwTTz38xS9/6pFHf7m1/dZweOKuu24dDt96++0X/vrc7//6t0cGB5Mzy4qZmnimIa5uaA9cEm+3U4f69c9ccsX+0srHev3r19eOVkpXD1YPVhdas/mjg15veWE2Grri4L6rDh9YzMRsagWugXtLc41ifibsK8UDUTs2HXIvpSPFqG8xEYxa9WGzdjbkLqcjq/lEey63tjizr7owF/F6tDCxzIvZDIuJ4Hq5eLS3cnF36WMXdD99+cFrLhgcWas0StmEz+YwKL0WjQtDdaBIwqLwyGNc0iiHvIdJG+PxKBKAIRbQ5XyGSsLTyoUaGYCIeahUQKzxSHvPo0ztYtHHucxx1tgO/tQui1K8lAm3FvL5kNOJKe06hUrK1sGAWSfHtDIE4kuFND57gs/ca1YJ4k7dctpXOdPLMxOyJRza2bB9JmSbDdpmg7acxxi1IA6VEJMwzQoujggDRijh0Ga9xpzPRBybjdnRmB2N2tTEmBTinJJTDzrMKo1arJCyQBFdypsSMkYlnDGlmGpQ8EyIyGFQus2o06zDNLAKlMrEfLmIC8l4GkiEqeVmLWTWQmZUYVKDmEqGqWQfdo23dWJ48u3j75za3jqt19ap42+9cuKt599+88njb/3u5Rf/7b57brj24/l+X9vcUBYHgtwmJ7uPl93Hy+zjpfbzUvsFqf2C5KYguSlIbwgzG8JMX5Tri3I9YXZNmB2IM+tiYmfpjE6McIse77HeZY1BEFtjBDq0QJt+dihsuMciKt65vbBn+8pdtUl/jeSvTwZqk//dp6824V+d8NVOZ+Ke6pi3OulbnSKMDXRo4S450pvyN/aGW+PxFjnV4kQWecWW4ZLrq6id9O3bjy00tMWK5vJrKz+688bO+uy3vnPjzd+48YknHx8OT2xvvXPvPT997bXnX375qaee/u1w+OJnP7eZmpauDgyLXWUwz7z6k+WjR6tH1pufuvhYvzB/bW/tkuXSNZ2VLx47dFG9XAy6DzarG7VlMwyuFFKD6uLHLj5USoYdWuVsxN9ZmK3P5gYrC1mfsxB0rU5nilFfrZCM2Qw+vWo25K4VkkQOMRN0ldORgt8RsehCJk3aZVmIB1rF7GB59mhv5VC9dPm+xmeuOPTJyw9/9ML1zVopG8BxDeizaoK4wayWiZiT1L0jjPEdAGOCPLkTAOgKKRfgUgDGlAJgoVIBIuYphRy1hA8KmEzSnsndI1PjO+iUvUzqKGtsB29sh1EBLGcjrYV8xm/H9ZDTpFII6WoFz6CR6lEJrOACfBKTvodO3onK2AGrqhhzLmX8CylvMebMeLCgCc56jRkPlnVj037LbNCWdWM+ndws55gVXCvMJxqCojZ1xoPNhGylmDPvN2c8WBzXBE2wRydzqEV2FWBWCR1mlRaVKEEuJGODAAVgjgqZe+T8SVhI08g5JrXMjintGGpAIVgukYp4EgFLLmarQcCAyEwahUmjMCJyYtSZEfkwdYlw6QP794Zbx4fbrw1PPPPWq488/5cf//pXn/36VxoXXIrnaozpdd7CEfn8YVluUxDvsWJr7MSZB6fUOpAaCNJ9QWqNn+nxMz3+6ZSiz0+s8eI9drzHjnVZse67FiX6TILkgJEYsKIDdrjPDq2xgj1moMvwd+i+Ns3bonqalPfjbZL9DbK/MRVoTH3gp78+6atP+uuT3tqErzbhq034T19OeWtTrtqksz7uqo266rsT61TP6q5gdcK7MBFZ5K0djVQHAV9S+oVvbYSnOQstbLGFf/sHN/zx6V989vNXf+vbX/nZ3XcMhydff+3lW3/0r2++9sLrrz773F/+4y/PPvKfv78jmQGnl6CZiny6Cn/s07VyOfSVz113xcaBWiw7Z7Nf261dUpn9zOHewaXZDG5uFbPrlXnB1Gjag++rlQ82q9cc2V+MBgIW/QVrzfpcvrNUXF9d6pVLy9lUMRqYi3hTTnPWYyv4HeV0pJyOhM1ar04ZteqjVn3IpLErpQ5EvpKJXtJvXtipHqjNH9tofuzI4JpDa1cf6lx9qHO0XxlUZhdS/umoMxd0xF0mo0rMp45S9o4wpnYKuBTCJVjOl3JpbNJeAXUCErDkXDokYMEiDihkCdlkJm2MRt5DJ+8RMiYYu0dgLi3lti7nYsu5WNJvN6NyRMpFFQJUKUSVQgjkCgUUOn0vZfIjIva4Rs4J2tDZuLtciCxmgzMRZ8pjitt1UasmbtNm3abZIF7wWWNm1I3KLAqBFQJ8eijpMCRwfQBTRq2amSC+nAoUw86UE/MbYFwltkKAFQJMSsCokapggUxEFwsokIimlrO1CrZWwRYyRmXcKVTOtxlgr92Im3VaBAalgELCV4ICLSzWq6R6lZR4w6dSzMVUMpP6wzwvEf1FH+jS9onjw603hqf+tvXOfx5/46EXnvnhg/de941vtNaPGmsXqpb2y+Y2RLOboplNUXYTSBEWnWUgOJ31rfFTA8HZdofEGueMS0zCpXNEYv0PLvnatA90ydMke5tkP6HNf4OvPklAtB356+O+xrivPknM7nPWx531UWdjd7hPcq/u8lbG/EvkYIl76MrsStcXLSi/85NLXAnSYtvY2Ax+6euXP/mXBz/2iYvuve/OO3962+uvv/rO268//dQfh8N3/uN3Dzzy8F3PPfvo26//vt0OxbLC3KKs1NB290carew1lx365NFj7ez0WibVDHuu7a9eXJk5slwsR/3VTOzjFx1ozxfmE8FWabqcTfSW5lqlaa9RU5lON0qFzXr5gl77QLNWzqWTbkch6InbsbTLknZZiLc2BY2oA5G7NVAAU6ec5pzXnvXYFhPBtcWZ/auL+1cXLh3Urzm0duX+zhX7m9cc7l5zuHtss36oOd+aT5US3rgbM6ulMi5ZQB8Xc8lsxgSHQ5KJWLCcL+czAMYUyGMYIIkOFMEAW8QiAyySmEsFeFQmbYw0voNH2csa2yFjkVx6ZcprS/rtIafRbUbVIF8N8mE5VyFli4U0AY/EZo4xaHt4tL2wkOYwKFIB61zSW0x4cgFb3GmIWjVhszpm1WTdpmLIMRd2FjyWhF3nUkttsJDY7fXpIbdGHsCUaZcx57UkHYawWe3Rgg5EgqvETrUU18pgCVsiogt5JBlAVcvZZrXYrpfiBpmcMynnkRAJB1NJrHrEqFUiCplEyIVlgEoB6JQSAyIzIDKdUqIBhcRbcHAD8qFdOtsn8W4T7PZw6+Sp4fbbw+1XhiefHZ76w8m3fv3cn3/w0K8+8483V45dH6ntV891JKV12dIBeHafPN0XZNbF6Q1hekOYWj8T9A14qQEvvc5PrvOS67zEgBvvc2Jr7NgaK9pjxtZYceL15n1mYp1xmgErOmBHBhxCp3Nd8raoHwTF16L4WqT/GW9zytuc8jQmPY1Jf3PC35zw1Sc9jUl3g0S8eMbR3OPtjDlWdzrLe0IrNN8s68pPLy/VndNL2Lduv1jtGGkf9lX63p/8/Ku33P6VL371U7984N5HH/3166/9fbh9crh9/O47f/CrX/zkr8/85v5/++5rL/3HF79w1BfhBdM8f4aXLmnX9y/0WuWPXXDh5mJ5kMs0Y56P91eu26wdXpo+WC5O+/ALO9VrL9y3lAz2l2abs5n1yuKNH7tyJurPBd391fLhtfZFG4PDa936/Fwu4E04rWGztuB3zIbcsyF3we9wayAbLHGhCmL3diUTXclEZ4Ku+Zh/vTx3sLly6Wb7o4f7V+7vHFuvXbW/9fEj3U9cuPaJC9eOtOcrhXDab3IYFGopR8qliLlkGnkPgzFO7NVCQracz9DKhS4MdRs1KhGXNbWHSdoj4dHkEg6XNTUxeh5rag9naq+AOgEDbJNKbtFANp3SY9MbEBnRLysW0HmsKRZtjE7eQyfvYpDOl3AnDSrAZ0fjXlPcawrjWp9Z5cVgvwEOGVUph2Eu6FiO+8oJ/1LCFzGrcZXYIGEbJGyTnGeFABcqC5kQvwH26hRujZzYC3ahMo8WdBkUUj5VyCOLeSRIwjSoACcG+cywzwz/P9LuMjrKc90fP2f/2l3aArFxd3d3d5dM3IW4TGZiJLhDSykVnFIKtHgLhVKKFinu7k5wQkgIySTP/8Ww2T1bzjl7/bO+616TJ3n7Wdc81218IoxDgDDxMA4ZxaMTOXQijYgjoOEsGpbDwApZBDGHJOaQRGxi/OIznZRjkPP+U0vxxUQD/70sxX/6AKAr9ub+wOtr/d3nnj7Ye+3S2kOHZ69cV9k+2VBSx8yroeU1MDLDZF81Nn5BYLAR74/iAlHMn/vmvij6nSV3GO6qh/03SA2wOCRvFOqNwF0RxDtL/1Ca/lVSLDUgS03yv4u5OslcnfQnVyMsVcMsVcOMlcMNVQnaykRN1QhN1TBN9YeayqGake9rCj60lUANIfD8FZGMAnlxlWH1r+PU3qTyZl1Z1HLl3t6vl0w5ff7gsZOHjh45BAAD925dv3f72rIlX837asq8L8ZdPLP75OFtu3asNNnxJg9K5YB6snlt4yomT2htrqqqCKXVBjzjijK+aCpf9/nEyZWF48oKIgWZ5enecXVllZn+xpLc2ty0cFHu/BmT22rLA2Zte7hmTKSuqaqiqaoiWlEWKS1KNeusEm6W3VCe7ivw2nxaWbwouVVir0bq08oybfoCry1oUAYNyqqsYHN54fiGqpmjGma01k2OlE0MF09rHPlJa+UX48ITwoXVOe5Mp8am4okYGAIiAZLwPjj5w7glGglJx8FpWJiIToxfGcaamn4jAAAgAElEQVSn4GAJQ0HD38fBk8gEOBqRlDj8PXjyRxjwCGjiUHjyR1QcjE5AUHEwPoMg4VKFLBKTiiHhoChYAijxg6SP/jLigyHwlA/wyOFcKkIhIOskDK2YruQSpUysgoVXcYhGPtUp56YZ5AUu48iAvTLNHdRLDXwqDwtmwBM46BQJGalmEfQ8ippF0LCJcUXxaDkkFYdMxYDJGBCNAOHR0Eo+2SRjmaUMo5im4ZFlDCyPiGQR4CwihkXGMgg4EhbJYeC5TJyQRRCxiRIuWcIlSzlkKYesk3KMCv7/X0uxtxmId8l73zzs7bnV13Ot69mpjts7715ff2DfzCWLS9rGGsrDgoJqRmYNJVRDTI9QQlFSahMh2IgPNGHjTXN/4z9wQrjDcHcY7qqH/LkieaNQbxTqjYK9UagrgnA1IJ1hhKMebquFWmsglmrwv00NyFILttSl/A8x1ybHY6pJMlcnWKuHW6qGmapGGKsTtdUJmpoETc1wTe1H6ooPNOV/1RcPs5VADamQlRvH+dJ4NVHnpt+nZ1SyAsXs6lb3uRs7duxf3/nq4aUr5w/+sf9hx/11q1auX7N8zqyJMyc3ThxTOf/Lccf++PXMyR1lNXaTj+DMZuh95LK69HHjmqoKC7xqdW3I116Q+nVb5bIpLXOaaysCjoa8UJpJMaqsYHJDVXm6L99jrSvIbKsuGxOussolTVVlbfXVFfm5Ffm5beH6r2dOb60sdSlFXo10ZMhTlubNsOpsUp5XI023aFONKpuUZ5VwU42qgF7hUopSjaoCv6syO7WtsmhytHJqY8XkhpKp4eLp0eKvx9dPaxwZKQ7m+nRuvVDJJ1OxIHDSXxHQEQhEIhELoRIRFDSEhAQJqHijTGBTSyVMMg6aCE0cigIPxyCTUfBEMPhjDCIJh0oBJw1NHvE+Fpkc/wxOGhp3xSShGEQkBQvFwhJhCUOTP/4vPDKBhAOxqUgBCxffzMchIdg4qIiCltJxOjbFKmL7VOJMs6bYZSkLujLMGruMJ6VgWMgUDhoso2I1bLKGTdZxqQY+3SRkmoRMPY+mYhIlZDSPACchksioFCYRJuOQzHK2SyN0qLg2GdOl5OuFNAkVxyUg2AQMh4xjEwlMIo5Nx3EYWB4dK2Di45zkPKpSQFeLmFrJf/odbzB+XFF//MUpBgz0AwP9wEAv0BsD+gaBnv6B5wOxR8DgY6D/QV/Xhc57O26cW75r66TFC0rHTXTUNStLo8KCKDczQs+IUkNRUmoTLtiMizf3fM0YfyPG34h5Z8nTgPh7OWqA/QkS1NcI8TXC3FHkO0v2Otg7TvHO3j+mFmyrh9rC4H+OtR70Ln9ylWirGWGuGW6qSTDUJOlqEtV1I9R1I1S1H2trPtKWD7VWJFsKQcYQdP22GTYPI9Ia/GZ9szEEz6yU5Fbrr3UcfNh5+Vnn/UNHDuzfu2/zzxs3rl+zaO7n7U2VbU3FP639urLUv+77hYcP/vrF/GaRFmTLoCtdhLJwhtdvKshI82q1uRZNe1GoKcf5aaRoYlV+uk5m4JB1HNLE+oqvJrSlmTUupShSkttQnFOWmSamkvKC3qaqstLszIK01KbqqtXfLP7uy8/SzBoth5pm1owMeUaGPJk2fbpFGzQofVpZfLWrTcpzKUV6Hl1MQmu4DLOEn2U3RIsyJodHTmscOaOx5NOWsq/H13/SWj6qIrMgaPAYRFopQ8DAErEpKHgiEpmER4OIWAgBnoyDJnKIaK2IY1GK5RwaDQtDQ0YgQcMQ0BFIWAIMNgKDAWEwIBh4WHLCX+GQ4ShYQtLw94a+NwSaOBQNGUHGQFhkNJeCZRFRFDSEAE8k4yFUIpRFQXDpaB4NzaEg2UQ4Ew8VUdAKFtEsYDqkPI9C6FdLMg2qHJs+w6wJ6OUWMVtBx8tpOB2XahIyDXy6Rcy2y3hOhcAh55uETDkNx0GDydARyKShOMhwFgGm4dM8OnG6RRUyy/x6kV8rtoiZCjpBQETxCFgeGc8jkdhEPJuCYVCQLDKSTUHx6FgRmxi3JOdRVcL/bN3DADDYDwz2xTkNAv0xoL8f6HsD9HX2v+wHemNAzwDQNQh0AkAnALwAeu90P9j39OpPFw8v3rF5ynff1s76PKt9ij08XpcTYWZEqWmN5FAzPtiM87dg/S1oXws23iv3NKI8jSh3FOmKIJwNUGcD1BWBuCIQdxTqjkLdjWBPE8TTBPE0wrwRpKcB6WlAuurhzjqYoxYan1/6l7HWgu1hmL0B8i/zz64sdUm2mhGW2hHm2kR9bYKuLklTn6CuG6GuG2YMj9BVfOiphxvzkiwZiJ93zDJYiI1todrRFrk7sXass3Z04OXAte6BjifP7+/as33jjz/t+33vj2tXLZ4/e+FXUx1mfmNd+qK546M1xUuXfL5w6Th/nlDpwlrSuJNmNdndWofZUBDwh/Sy9tL0co96dHGgtTBU4NA6pRwNAz+tqXpKtDJoUMhpuBy3pSTkKUkLSukUh1bdUFZalpuT5fOWF+St+mbxqgVf5bktJiHLr5MX+ux1eenFAWeqUeVWia0SroHPUDFJCjohvuCVmPwxEwVlICFKBjHHoWstzZoaLp4ZLZnVXDqpJntKOK+9IqM0ZPYYRDoZU8jEkfFgOGQ4FDocDU/EIpMx4BFo0HA2ARW3pODS46eFYaAJSFgCAjoCDP4YhUpGYVJQqGQQ6KMRI96DpHwEBw9LHPb/0JAROHgSBQ1hEpBcEoZLwnCIaBYRQcZDyEQInQxnUpE8BkbAwIoYOBEDp2STTBK2Ty0J6uQ+ldijEPoVooBGmmZUxRf4ulUiq4TjVAhcSqFNynXI+W6VyKeVejUSm5SroONZyBR8ykeYpA8JsAQBGWWSsINmRZZdm26W+7VCt5xn5FNlVBwPj+DhMXwijkMgMPFYBhFOJUJpBAidCGVREHwmVsYjK4U0OZ+iEtH/U0vx0tQ/+NZSXz/Q1w/0dvW/iAG9g0DPINDV3/98oP9ZX8+j3ufXe+4d6by2/e7p9Wf2L/l9yyerVzZ9+WXBhBne4jpuXgMzJ0rLaCSmNeGDzVh/C9bfgvU2YjxNGG8T+p2lOCdXBOaKwNxRuDsK9zXC3iaK8EaQvgaUN4z01CNctTBnDdRRDbHXQBy10Hhsf04dxBGG2Bv+p9EWBtvrwdZ6kK0OZKtLttcm2GpGmGsTjbXJcUua+uGa8DBzJFFf+VGgCaXNHmHLQv28e7baiG9qz/LncwobNPWj/d9v+vTFm+uDQGfvm65Lly7t2bXvyIGjE8dMmDZx3MK5n9RWZeXnWrIyjGNG1X3x2aRFS6atXDfL5OZorKyxE6M5OakKAbco1V+V6S0PWSbV5ZV4NVPqS+uyA5H8DBkZ01iUXZbmyXNbZFScTS7I9zmbK0balTKzVBIeWVJVkJfhduaHUlcsmDd32sR8nzNk1GZYdXkuW11eeknQ5VKK3Cqxgc/QcWkKOoGFBDHgySwkCJ/4IRMFx6UMp8GTHXJudZZndGX2pLq8qQ35Fan6phLfqLK08gyb3yTSiShsIhwN/gia+Fdw0l8RKR+iISNQKcPQoOFsElonFVg1cjmPycCjCMgUAjIFh0qBQ4anJH4AgyUikCl4PBwMHv7++0OSE/5KwIBx8CQ2BRNvLjPxMAYOysJC2TgYGwcjo5MpuGQGAcqhwAUMrIxDUPOoWiHVIGJ61MJMizbLpknVyd1ynlPKc8n4Ab28wGstCToz7AavTu7TK7w6uVMltiuEbo00aFAE9HKHnK9iEtnIJELSBzREEgcHVTHxTgUvzazMsCh8GoFNwrCKmVo2UUREcrAwDhbBwaEZWCQVA6fhoVQ8mIxNoeBAdCKUR0NLOESFgKoU0jSi/3A9XhzTu3ekGNAfA/oGgb7+we7YQHcs9rK//3ms72nszaP+3oeDrx/0P7rYe+f48yt775/+5drBNcd/W7B93aT13zXOm5M3ZaqzrkWcX0dJr8WkhtHBRkygCZM2huIdhXc0IOLXB9rqYd5GTHAU3hdFvYs/8vd4w0hfPfLt+vE6hKcW7qmFu+vg7yBZ66Dmeqi5Hmqqh5rrIa4IzBWBuBvAzgawuwHsCINcYZAjDIo/iX921qfY61Oc9SnO+hRrdYK1KslcnWSqSdLXJunqEnT1w3T1H9lbEq3h4c46cGo90ZgJ/+3gAokOs+DbCaF8VSBH+vm8pgdPTz3rvAoAXY8f3D1/6sLJw+eXLVwz/4tv53z6ZXtb69ixjflF/tq63KK8QKS6ZO7safdvXZk5ZYJJq5r32ezxLa3ludmRkXklac6KTEdVtqvQb5ozvrmxJLck4JFTiTkOy9SWSK7HTgQlWGXCDLulriC3IivdJBaErKZIaVGazewz6Pdt2XTtxNEMh1XLY49MD4QsxjyvoyYvU8tjKmgkv1bpkPLlFJySRuBjYFTQcBERJSITmGgEFQESklE+rbg6xz2qMqu1Mr3Qp0oz81vL08bU5OZ5tE4lR0xCUWAJ0I+HJL0/JOH9IaCP/gs64gNk8sdkDEzIpCnEfKVEwKQQMNAkNCQRkvBhwtAh4MSPUHAQBg3DY+BwSFLCsA+Shv0VB0/ikDECOk7CIoqZBAEZxSXA+USEiIIUUZAsTAoHlyIgwWUMtJpLMgjIOi5ZyyVYxEy7lOnTiHIcmpKArdBrTDXIbBKWRy0OmtQ5bktB0J3rc/iMaq2IJ2ZQZEyyUcLzaGU+rdQiZivpWAkBKsKBpUSYjoV3Sll+tcCn4rsUHKec7VCw1SyCnImT0jEiKkZExYgYeAmLKOWQ+XQMhwJnEMBUbDIdD+KQYCIGRsYhyLlEvfg/qUuDANAPDPYBg31/7zfEF+b1Dgx0A7GuwdiLwb5ng72PBl4/jPV0DHbfB17eGXx8+c3dU6+uH3p+Yde9Iz9e2L30yNbZ65dGlnxZOGmSLdwiLokyc6OU9CghEMUEWoi+FpynCeduRLsjKE8U7WvCBptx8YaEP4L+M6RABOWrR8bjrUP4a99yctfBnXUwex3MVg+z1cMsYZi5AWoOw8wNUFfkbRvQ3QCOxxUGucKgf/jV+TdL9upkW3WyrRpkrgEZa5MNdYn68HB9+GNT+CNreLi5IsFUDDZkILYfXWz0sHYcWFNY6S6t8tZHM0+d23n61K47t849vHPn9pU7m1b/Nmf6ojHN08eNnjamffy48W0unz4j2xYNF0WriqaMbjm+b3/n3adVeeVjG9paa8ItlRW1hZlVub50u6os01WS5iwMOGvyMk1igZhC9Bu0rZVlmQ4rNnG4kkUvCQWaykpmjx+T5bSZxIJISWFJKGASCzYt//bWmdNj6uucakWqxRiyGFPNBp9epWBStGy6RyVzyYVOmSCoU+g5NCYsiY+Dc3FoGgJKRYCYGLCUjgmYxTUF3qaKtCynzKmiV2c7R1VkloXs6Wa5ic+QUVBUyDB0wl9gH/0XbMR7iIQPkaBhZDSCx6TyWHQhl8VlUCh4NB4BgiV9DPr4PUjChyhoChoOwSCgGDgYBU0hIMEMPIJPw0pYRDmLqOZR9UKaTkBVsbByOkpORwlwICkZrmZiDTySSUAxC6kWEc0qpjvlbJeC49cKs2yqIp+p0GvMsCg8aqFTIfDq5KlWfZrd6DPrzQqJlM3kkAhyDsMoE/j0qoBJ6VGKTAKKnonTMdAGFtYhogZU3FQN36NkW8VUk4BiFFLUXJKSTZCxcBIGRsTASVgEKZck51NELCyPhmSRoDRcCgMHYhOhAhpKwsIp/2Zp4P+YQWCgH4j1A7F+YLAfiA0AfYPAm4HB3sHBHiDWBfS/AOKQujv6X93tf3kn9uIm0HkLeHIl9uBs/72TsTvHXt/Y//z81vsn1xzZ9tm29WO+XVQ67RNvy0R99WhJYTMnM0p1V6PcdUhvPfbdHvX4dG0cjy+K8kUR7+KPIrxhhDeMfJt6uKce7ql/20Z3hGH2MMwehlkbYJYIxBKBWRsgrndzU/+d078E5gqDHDUp9poUew3YUgs21aUY65MMDSMMDcNUFX+xhofbqpONRSBvKXXF5mkiNWbxd9OrGzJmzG5atHTqnn0bThzb+cOKRXeuXTu898jyRWu+mLGwvXHylImfTJsyfdZnU0OZtpJyf2mRt7m+YGRu6rYf1+/7dcfZQyeK0rKmjx47uq46MjIvP2i1KFj5fkvApNRwGXlel4JJM0uERUHf/BlTPx3T5tYojSJ+UdA3uraqvaYyy2mT0sg+vSZclO83aBtHFu/8ccPc6dNyPE6LTBw/n0jLY7o1ch2HYeCx1AySRchON2nMAhYdkkCFJHCwCCGZIKYRKPBEAuhDq4JRleeuLfRkOWVGET7boWgqDUUKQxXpzgyzxq3km0UMCQ3JRINIiEQcOAEFHo6HQ2hELIWAZVCIQg6Dx6SSMTAUOAGZ/DEs6WMkJBmaPAKcOAwFTiChoSwiikPGcEhIMQ0nomK0fIpfL/LrRQYeQUqGSslQEQGiZmKtYrpdyozvnHXK2T6NwKPieVQ8v1aYbpbnOrX5bn22XZ1mVno1Eq9e5jMqPXqlVSXTCLkiBo1DIii4TIOU79UpUy3qVL3Cq+Z7ZGy3lOGWMoJqXoZBnKYTuuRMI5+oZePVbJxOQNXwyEouUc7GS9lEOZesEFBVIrqMRxSxsPHSRMeDmEQIj4IQ0tHxTSJDBgdj/0GA/n6grx/oiw2+iQ28jsVexWKvBvo6B948G+x9MviqI9Z1t//5rTdPb/Q+uvbm4eXue+e6bp/svHGk++aRvrvHBu4d6bu5v/v6zo6zGy4cXLxzy9TvV9Z/OT9/0ix/dIKpYrQsM0xNC5NC9cTUOkKgBuOrQbqq4a5qaOCtJUT8TSnee/A1wrwRZHwyytOAfNdDdzbEA3U0wB0RqC0CtUXB8dEdhXqj0H/m5P3T83cP3Q1gZy3IUQty1EKsdRBzPcgUTjZGEkyR4bqaofZIkjsM91bhykcbJn9Z4QhKxkysmTS94fiZ7SdO73j85PLxozuOHNx18/LlHVt2fDLp8/Gt05rqx0wZPy3SUD92fFNOobOyNlQ+0j0qmjexvXpye2T98mVzP5219MsvSzLTm8pLmyoKtUIqnwyXMwkMJMQoFAaNRo9GY5WJU82GT0aPmjW2vSQUSLeZi1P9RUFfnteV63EqmDQlix4pKcz1ODPslg3fLl0x9+viUEBCI9vkEptcouEy0qwGu1Ro4LGEOISEiHbKBA4pX0xAMuDJAiLGqhD5jEoRFUOGDnOqeXVFgbIse1m61a6gBvT8cIFvTHVBy8is6ixfoddc4DN6tQIlm8AnIaloEAo8HJGcgIQkE7EoEg4tYNOFHAYJDcXCEskoMA6aGD+lMWHoX5I//n9YSEL8+C4qIolLgLMwKWo2Lt0qy7YrTQKSAJfMxyYJ8WAdh+BScNxKrlVMNwupLgUnZJR61fx3nFINkviqvAybMmRSBUxKr0Hh1EiMMoFawJGwGAI6ScKkqgUsu0LoM8jTTIqQUZqmE6Zq+AEVN00nzDRK0nRCp4wRt6Th4A0iuk5AVfPJSi5RziUr+VSViK6RMJVCipRL4NGQTCIkbolLhgtoKI2AYpAwhgwCff9RBoA3MaA3NtDd398Ve/Mi1vt04PXj/q6O/s57sWd33jy+/vrB5e47517dOvPy1qnHlw92XNjfcf73Z5f2vb51ePD+ceDe0djdg/0PDjy7uvXSsRUHdn2xedPE71ZEPp9XMumzUNNkU904VWmrIDfMSK8ihqpwoVp0KIxObUAFIgh/FOZrhHiawO5msLs5xd0Mdkfh7igynneNCkcE6mqEuxrfjVBXIzj+wf23lvo/yPE1wv7heTyuuhRnfYqzDmwLgy1hsLkhxRxJMkdHuFpBjoZkdx3cU4kbPTtz9PTCDZsX7vvj50VLP/tt1/qbd07u3vPTrRunTx3ff/Py5W++WjxtzPRRDWMnj52+4KuF0Ujt2PGRhuaCmobUqip7TqZidGvB7BmjJrTWz/tsxuRRLSOz00fVVdSV5viMCqOEzcEjlWxGRWZOWXpWQ0lxvt8TLi5Y+OmMWeNGV+Vm1RXm1eTnKNmMypzMSGmRW6tya1WVOZlBsyE6svj3nzf9vHJFbUGugISXUElqDlNCJWi4jDSTLmTUWoRsDZPs18gK3NaAVqZikkRknEsrLwq5QzatgoXXCyn5AUNdkb+9OifHpfLreJWZ9jHVBWNrClvLcmuy/blunVPJkTNxAjKKgYNioAnQhGGghI/j95Fx6GQug0JCQ8koMJuAomFhPCqOjALDEoaCPn4PmfgRAZZARSTREAkCEpyLTdZw8DkOVbHP4FYwZWSICJ8sxKf8O0txTm4l163ketX8gE6UapL6tFK3VmJTCk1SrlrAkrGpQgaZTyPyyHgRnajl0W0KfkAnCRmlGQZxmk4Qt5RhEIe0ApecaRaSTQKKWUwzihl6IU0joKh4JAWPohLQ1GKGVspSiulSPpnHwDDJcAYByiLBeRSUkI7ViBg6CWvIwGDvwOCb/+MYv1pmAHgVi72MvXnR1/O4v/thf9f93ic3Xz+82nP/0qvbZ7uunXx+6cjT8wcfn/uj48L+O2f33Dm9s+P876+uHxq8dwJ4cBLoOAk8PdP34NDTa9tvnd149uj3+3Yv2Lxpxg+r275YWDT9i7S2ybaqZmlhDTOzkphWhUurecvpT5ZS3M1J7mawpxHhaUS5osh4nFGYMwpzRiHuJtjfAnE3QdzNYPffStm/ZONv+nt78L/9NQx2N4DjPm0RqDUKtjam2KLJ3laovT7FUQ2zF6NmfVM1fmZ5d+8dAOjavvOnI8d237l7/v6DS9evnux61nFk755FX8yLVkYayiMzJ32yZMHC9vZo66jyukhGVoHG56fn50o8TlZrNO/LT8ZOamtYseDLwjRfuCwvYNO2VBWFS3L8Rt2o6ur2qkhdXklNfl5h0NdeWzWjvbU8K11AwusEXDmTphfyCoO+cHHByIxQ0GwoSvXHya2Y+/WPy76d3tbi1qqkNLKAiGOioGwM3KdR5LlseU5zyKAqcFvrc9OLvDaziCWjE4wSTkHQ2VCaE7KqOLgUo5jWXpc/s626Ns/j1/Gy7cpwvr+tIndMdUE4P+hQsJVMDI8AFZBRfCqGhoWhIYmQpOEsKpFGxDLIeDYFFz8fnENCMnBQGZcmZpG5FCwVDcJBhhPAw+jIRA4uRcPBK+lIi4iS51SVhyw5VoldRNQxUHIKTM8lOuVsj4rnlLMdMpZXzQ8ZpUG9OGSUhoxSv1boVnLj/+DTCfU8ipZPU/NoSg5FzCDxKTg2CcvAozhENJeMktLweiHNq+aHjOJ0vTCk5QdU3JBWkK4XpWr4LjnTJqHZpUynkqMX0rR8iopHUnAIMg5JwaMohTS1mCEXUiU8UtwSkwjjUJBCOlbCIugkLL2UPWRwsGdwoPf/OALAKwB4NTj4cqD/Wf/rx/3dD/o778Ve3H5198Kr22df3jj1/NKRZ2f/eHRyb8fR3XeObr97Zs+NkzuuHd12++T2Zxf299w8ErtzInbnBPDkIvDw9Jt7x7ruHHp2c/+di9vPHd1weN/SrZunbdjQ9u23VbM+z2ibaK1tkZc2sPPD1Iw6bCiMDkQQ/ijE1wj2NP3JUhTtbkS5okhHI9zRCLdHYfZGiKsF7mqBepqhnhaItxnibQZ5myH+Jkh8hvefOfmb4PH8gyhPBOSJQFwRmDMKs0dhtkaIrQlkbwQ5IinOOrCjAu4sxP2wdfr8pWM7Hl4AgJ6tv/60fcfmzs4Ht2+fv3/n8vVLZ/b8+svoaHNtSfW0MVO/W/ztd98smTNnWnNrSU1DakWNLS9fmJXJriwz1VV5Pv+k9ac13/yyfkVzbWlu0KHkU6sKM8ZGa+uLCr+eOqO9umlkel51Xl6225Hnc/uNOq9egxrxMReP4RGwfqPOoZJ79ZriUMCtVcUh5fs9bTXV334x59Ox7ZlOm0UqktLIDCRETMHrOIx0s7485C1L9YwMuqsyAvkus03KNYk5Rgkn1aqNluVV5QYkNKSciRlVkztrTF1zWYZLwbKKqTkOVX2eb0x1Xn2ez61k63hEBQuvEzKMcp6UQ6XiEGhIIotKZFIIdAKKTcHJeXQJm8LAQQmwBA4JqeTTjHKeikthoEG45A/I0GECAtgspBp4BJuYkmkSlng1RU55UMWw8HEGLt4iosXbDEG9ONUgCRmlaSZZtl0dP40ox6EJ6sVvq5NWIKWgpHSMjEmQs0hxSywiio6D88hYLhklpmC1fIpXzU8zSTKN4pCWHy9KmUZJqobvlDGsYmrckpZPiZ9TKWPhJCyCjEOS8ylKIU3KJwvZeC4dzSTD4zPIYjZBzqcYZBy9lD0EGHgFDPT8X0egCwA6gdiLwf4nA68f9r+6G3txu//pzZc3T3deP/kiDun47/cP77z7x683D/xy4/j2S4d/Ob9/0+U/ttw7uevZhT86Lx9+dfkI8PAy0HFxoOPcwOMLsccXuu+fenTlwI0zv14//9P50ysO7f9665bJy5fXz/oie8wUR3ScJruaHOeU2oAIRGB/EwXxRVG+t/ve33KyNcJsjRB3K8LdCvO2Qr2tUF8LOBBPM/SdpT9pgXgikEAz4p85+RphngjIFQW5IhD7O0uNEHsjyBUFucNweynMXUjaf3rl1p3Ljhza/uTh7bVrVv62fcvFiydvXjt7+fyxrmcdxw/sa6iozPSFPpv86crFSz+dNmn61LbsXGt6lrK+0V1YLMrJZjdGXKu/n/btomlXzx980XFt3fKF4bLcVIfOb9WMjdZObm5eMHP2ghlfja5p9uh0eiFPzWWpuaxR1RUendqpVuiFPJNEmG63yJk0l0aZ5bLn+z2VOZkNJYWTmhqXzvk8UlpkEPE9WpVVJuZgEXIGWc2kpho0NVmp4byMijRfid+Z6zD6tNKgWeXWSV1aSUjZLvIAACAASURBVHl2oLkiz2eQGsWM2oLgzLba1oosq5gqo8DcSnZ5mq29Mqcu11vo1YeMYp9OGLKq0h16s1LAIWNw8BQmEcei4ukEFI+ONylFahGTjExGJH6ASv5QzCS4dVKLnMfGgpDD/4JPeo+DSTIJSHoezszFe+S0HLOwwC5NVTNNXIxDSnfIWB4VL9UgybQqcxyabLs606os8pnKQvbKDFdp0JppVfo0Aq+a79MJxSSElI5RsElqHlXJp0lZFD4NzyFjhDQCn4qR0LA6AdWnEWRYZNlmabpemG2W5Vjk2WZZSCtwyhhmIdkqptvlrH/Xx4tfmcGhoZhkOJuKjM/VqkR0o5yrl7KHAP0vgP6XQKwTiHX9r+Obngd9r+8PvH44+PpBrOtu75Pr3fcuvrx5+v6Z/fdO/H7r8Pbr+365smvTlR0br+3YeHnnxhPb153YteHcvp+vHN525+Sex+f+eHH5aNfV47G7FwfuXRp4cBl4eBV4ch14dhN4fgt4eePl3UNPbu+6e3nLxZOr/vh93pbNk1euaVy4omL2opwxn9nK2vlpdRhvFcRbA/bWg31hWEYLMdRICERxgSZsYBTB14Z3NCPMDSnuUUjPKLhvFMw3CuZvhQRbIaktoNQWiCcC+tsSJFhcTqAZEWhGhEahU1tRwRZkHFVcmicC+bulRkjckr0RYm8EeZvgvgZUoJpYEJVv2DZnzYZ5M6eOWffDio0/rbt86dy+PdtOHtvX+fQuMNhzcOf2muIik1w9obV915Zfxrc3LV/2VX6hMzNHHW31j5sQ/H7VqA0/TpsxvfLnDQs3rfvm8L6tty6f3LF59WdT23MCdpdeOXvSpAWz5ozMLJ7YNNZvNqe7bC692mfWT21vkTCpQZvJoVV6TTqvSWeQChVcpkOr9FsMWV5nRV7W6LralsqKgoBXTCXJ6BS7QiqhEgREDB+L1LLpRV57S2l+VUYg22bIc5pKgs722tKybG9ewFKe45ve1jCxsbIo1R4dmf3VpFEt5dkOGYuHSZRT4XYZLceprM/3Vmc6IoXB6hxvhkPrNymDdp1dJ5dwqQImmUPFM/AoNgmtFrDsWolZxpMy8CREEir5QwYaZJJyTBImE51MgXwoJEKUdKSBj7fyiTYhwa+g5VpE2SaBT8kIaPmpBolXzfdrhXkuXb5bHxdVk+2NFIaiRWllIbtPI9Cy8Uo6Ws3GWSUsu5LnUIusCr5GxJRzKVIOVc6jK/k0MZOg4pCdakHIKPWquW4p3SNjpOtFQTXPI2PaBGQDF69lYzUsnJqNU7IJciZOTEcLqUg+FS2gYYRMnIiF59IwLBqaQUEyKG+XEcXXjMu4FAmbNKS/q6P/5cP+ro5Y16PYq4cDrx4PdD8a7H4y2PP4n8c3nXf7uu70v7zz5sWt14+vvbx74fm1E08uHblzbPfNwzuu7tt6efemi9t/uvDr+ovbfrzw24aTOzac3P3j+X1brh757e6pvY8uHHp+9XjXtdOx+1di968MdlwbfHQDeHIHeH4PeHEfeHkPeHGl79nZVw+PPby55/LZjUcPLtu1c86WbdPW/ty25IeqGfPTRs001U6UlbSyssL4QBXCMxIWqMGkRYihRoIvgnVFUa5mtKcN4x6F9oxC+lrh/lZYsAWW2gIJNUNCzRBvw3+zFIcUbEH+G0sgTyTFFU1xRkF/swSzN0KcUYi/BW0oScxvFXyxvHbfkVWXrxy6f+va9XMXD/y+58b1y+vXrLx07mhv54PB10/PHztoUSk8JvOU9tHH9u9dsWTeyu++LC/3tbTlfPZl9biJaZ/PGTl3bmTN6k9OH9t2/OD2Q79vvX3l1LF9v108uT9clieg4tUC3thIY7oj6FCbpExmmtNamBZId9m+/XqORsgN2kxeky7NaQ3aTBImVSviaYTcdJctL+gdG62f3jZqfKShJC0oJBNYaISCSZNQCTo+S04l6jiM+MtSllWf77LUZqdGirImNVW11RVHyrIbRmbNaI9Maakry/TVFabNHFU/uroo16m1iCgOGcOv4wUNgiy7vCLNGi0MhPP9hX5TplOX7ja69EoZlybm0CRcuoBOYBKQXDJKwaMYxCydkEFGJsMT/ooFD5My8Ao2iYVJ4eDABgFZy8arGCgZGSIjJuuYCKeI4JVRXFKKR8n2aQTx16Fcp7bIZ8p364v95sbi9ObSzLilNJPMLmVaRDSrlGES0s1SllnG1YuYUjaJT8VwKVg+DSuk44R0rIZHdmn46WZpqlHoUzJcUkpAxX0LiYVV0hBSMlRCgonJMDEVJaaihFSkgILgUVB8KppPx/AYGCYVFd9kRSPBmSQEh4rmM3BCFkHIwAvouCEv71/uun/tVcfV7o4bPY+uv3506/XjG/3P7vU/v/PP4+vH114/vtbTceXl3QvPrp96eOHI7ZP7bh7dc2nv1gt7tpzdvvH0L2tPbl57avPq05vXnf5l7emdm87+/vPFA9uuH91578wfjy8de3H9dNeN8/0Prsc6bgw8vDn45Dbw9D7wogN4+Qh42QH0PgRe3we6bvY+O/f0/uE713ZcOrfxzKnVBw8t3r1vzuZtk374sXHB8rIZXwVbJuormwWhEmxGBSG9hhSsxburMa46tKcJ528nelrjlpD+VvifLMF8EXAc0jtLwRbk/2DJFf3Xlmx1kPQWqr0Is/q3qb/u/ubbb2Z/8/Xcjht3D+7bf/3apYXzPr959Ux/98P7N8/evnSaQ8T6TKbPp075/pvFNy+dmTg2MuvTlpa2vPmLWz7/omru/PCC+aOOHfn55rXjTx9ev3X5dG/nw2cPru3+dcOKxXMaq4sj5SVmuRz2cbJNpVPyuTIuI37Bc1NNuVklLcwIWtQyOY9p0yqUAjaPSuBS8F6LvjQnvT1cM71t1JSW5nijj46ACkl4GZ1kEvOUdLKEhDMLWBlmbb7LUpHmaynNa68qHl1XMqGpfHS4tGFk1pj6staqojyfNc9nbSrNbS3PKwvZAzpBUC/MtMlSjXy/jlMaMNbneurzfMVBS6ZTF7RrbWqplEPlUrByHl3BZ3DIGCoaxCMi1FyKUcKmokHgYe+nfPT/yMhkNhHBwkJkDKxbK7DLWWYh2SQgueQMv4brVzHdMqpLQnPJmfEOnlPOznFoiv3mkoClMsPVVJIRzg+Wpzlyndp370tuNc8opBhEVJ2IJmfjOSQEDQOioEE0LIRHQYsYOCWbYBBRfRpehlWaaRIG1CyPjOkQUY1snIoCF+FTuOgEDiqRhUpgY0EcHJhLhPLJcB4FxSUjORQki4KgkeBkApyMh5FwUDIeRiMhOVQsj47n0nAcKnbI48snn1w59fTq6efXz3bePP/y1oWXty70Prj2L9N56+zzG6efXD7+4Nyhm8d/v3xw+7k9W07v3HTi1/XHfll7+OdVB39cefDHlYd++v7YxjVHf159bs+W8/u2Xjm049aJvR3nDz+7erLz5vlXdy71P7rZ/+jmwJO7wLP7QGcH0PUI6HoCdD8BXj8DXj8GXnfEum73PLvyouPUw9sH797Yc/n8pvOn1544+u3hPxbs2fPZpk1jly2r/XJuXvsEU22ruKCGFizD+iuw3lqcJ4x1RtC+FqynFe1rRftbkMEWeGoLLL0J9mdLfy5K/5ulJGdjir0RZGt8ZwnmakCmN9GchbiT19f9uHnunRtnr546d2Lf0Z1bt129dHbunE/On/6j79X9s0d3XTpxQEDFe02GUbW1C2Z/du74waWLZs/7asKUKZXTPqmaO69p/YbPfv1lyYWze8+e3P/80d0XHff6up5ePXes89HNH39YPHl0w+RRUQ4Rm+HymOXK4sz0cHkxl4KnYREmpUTMouJhKSImhUXESDl0n9WgFLC9Fr1dp6wvKxodrWssGzkhGomOLLYrZVIa2SDkGYSc+LoHNhIqp+AyLbqqjECkIGtMVcmEcFlbTcGUUdVT2+rGRcvHRyqbKwqKU92FAWdNTqilLL8i3e1Wcu1SulfDcqtodhmpwK0qSzWXBEwhs8ym4JqkHLWQIWKS8LAkHhUn59GFdBwHD+OTkAoWXs2j0rAw8LD3E/46BJUyjIqCMHBQGZPg0gjTbOqgUZJpV1Wk22uz3YUebcggDGh5fi3frxXaJAybhJFhURR4DMV+c1WmuzrLU+w3h4xSp5wdXwlhlzIdCrZZTDOKaVohVcLAMHAQEiKRiEiioEEiBk7CwkloaBEVauQT0y2SIrcq3yH3yBj/YImNTGAiR9AQCQxUEgsH4hAgbCKcTYTHr+sk42FEHJSAAceXxlMIcCYJxaZg3lq6dez3Oyf23Tt14MGZg4/OH3l84eiTi8deXj/zL/PgzMG7J/ffOLL74r5fT+3YeHTruoM/rzmwcdXeDSt/X79i99rvdq1Ztnvtd7+vX7H/p9V/bFp9cd9vlw/suH7097unDz68ePzFjXMv717pfnC9/+nd/qd3Y8/vD8YhdT8Bep4Cvc8Hu58BPc+B1y+A109irx68eXGj++nlVw/PPLl96P613TfP/XLl1PpLR1ed2v/NgW1fbv95yurv6+fOy2mfYCqt56RVEn2VOE8N1lWH9rUQfC24v1lCpjbD05vgoWa4Pwr785tSsAWZ2opKbUX9e0tJ/2gpCnNGYf5GTHoTrX6K5Xns+M07B4HBnsHOvnuX7hzet+/KxVNzZk3++cflsZ77Z45u37J2mZCOc+pU4ZEly+bNvXz6xJkT+/bu3rBmzRfffTd169ZFZ89uf/TwwpNH1+/dvPryyZO+7pevXz4DBnvPHtvbHi37dHJLtLqQioGKGLTmmqrizPR0j10l5FjUMioGruCzDHKRy6gRMshEBFgr4du0iqLMVKdBXZaX2VxbURDwt1ZVRkqL/EadRSpKt5lDFr2YgtdzmSICRk7BeZTi0oCrvaJ4SqR6dHVRfVGorS5/fGPZ1La6KS110dK8sozgyHRf0KAcGXIXeExWMd3IJ7qUdJ+WGdCz85yKPKcq1SDS8YhcPISFhbCJCC4ZhUoZRkFDWAQ4Ew/jERFyFlHLp6i4FDoODkn4MGHoX+DJH5GQIDoWwqOg1TxqpsuYalFm2lUj06zVWa4inyF+lGSeS5dlU8XBBHSiLJsqx6EpDVpLApYsm8ql4Bh4JC0bHz9S3C5n2eUMi4ypF9OlTCwTD6WgkqkYMAMPEzFwYiZWREHySSA9F59ukZR4NUVuVVDN9cpZdiEl/h1PQoKIiVARCcpAJTHRyUxsChObwsBBGDgIHQ+h4sEkHJSAheDQICwqhYABx0sTg4IWMIl8BmHI2Z2bLuzafGnv1mv7f7txaOftw7vvHPu94+SBB6cO/PN4dd+2i7//cnr7T0c2r96/Yfnutd/uXP3tjlVLd6xauv2Hb377fsm275duX7Vs57oVv/+06sCmtZcP7Lp2aPfN4/senDvy5MqpF7cvvHpw/fWjW2+e3+t7cT/2smOg+xHQ8wR48wx48xzo6wR6u4G+HiDWC8R6gP4u4M0zoPsh0HVv4MWN3ofnn984+PDCrvunf711bOOlfatO7Vx8aNes37aMWf5d5ZRPPNUtkqx6WihMSWum+ZtJvhaCrwXrb0EHm9GpzchQE/LPlt5VpP/VkrMxyf7WEuStpQjC04D0VGJnLSs9fmn9k2fnt21at3HFhs47Lzpu3752+cysGWNnfzrm9Yubpw5vnTOtnU1E2DWKlpqqrevXAa9fvXh4Axh8fu3qH3fuHOl+daP39T0AeAXEXgP9A/3db4ABABgY6Ot6Crx5PmFUzahIcVGWO+nDIQ69ojAjWJKdVlmYE3SYTUqJz2rQSQUcMi5gN/GoBDoOSUSARUyKVsLPC/mKMlMzfc4Mh72hpLi2IDdkNTlV8jyvqyTk0wvYIgJGSScbeQyLkJ1jN46rKZtQV17gNZek2etLUltr8qePDk9va2guL4yfYumQC4r8jpFBV8go9ag4LiXdraIFjaxijzrXIfeqOFIqjJg8FJX4HgmawMTD8LAkPCwJCx6GAX3MQIOUHLJRzNAJGXQCCpI0fPjQ96CJHxGQYCoGysAjeBS0UyOxq4RurSjLoS70mwo8umy7MsMiq0h3FvlMHhXPJKC4ldz4EodCr7HYb851agM6kU3CMPBIRj7ZIWN5tQKHgmlVMPRiqpSJZRFgdCyYSYDzqBgOCcGjIMRUlJKDccjp6RZRnl2SbRGn6QTx3oNdSDHyCDoOTschaLkEIRnBJ8JYOBANlUhGJlFQyVQsiEaAxOsSHgPG/a0u0ckoJhUjYBIFTOKQ/eu+PbT+uyObvj+5efXpbevP//bjuR0/Xdq56cKuTf80bj79y/pjP687sG7lrh+W/rZ80a/LFvzy3aKtyxdvXbHkl+WLf1m++JeV32xbtWzH+u/3bFxzYPO6qwf33Diy787JQw/Pn3h27dzLu1d6Ht58/fRO38t7/V33Y68eDLx+CPQ+BvqfAv3PgNjLWG/3YN8bINYPDPQBsTdAXzfQ8wLofgJ0PQSe3Oq7e77nxolXlw89P7vnweGtN/avPrdv/om9n+3+bdKq1fWfzs1ommocOU6aP0YQbCL5mwn+Zpy/Bft3S01If/RfF6X/1JK7HiUJfLBuz6TNu7/au3/D/h3b9m/e/cevB54/fHj5wvH5X02fNL7++oX9v/y4ZEp7vU7ICJoNJZnpl04cf9P5rOf5AwDoBICnfW/uAkDnYOzFYP+rvp5uIAb0dvUBb+KLH/uAwVd7d6zLSbPkplksGr5NKynKDGQH3DatIjvgLs/Pygl6vBa9RsyzaRV8GlHIIONhKRQ0jIqB54V8hRlBt0mbbrdV5+VW52UXBn0+vSbNairLCAaMGj4WKSHhtCyKic9M1Strs0NVGX6ngleZ6x7TUDRlVPVX00fPmzF+1tiWqS2R+sKcHIclUpTdVl5Ym+PLc6vdKoZNSgwaWVVp5tKAPsMs1XJxVMgwxIi/4FI+pmMh8VvZseBhqOQPachkKQOv5VOUHDKDiAYnjRj63n+N+PB9JCSZgoUzCUguBa3gUVVciopL0QmoDhU/w6bMdmoybMraHF9p0OpV8w08kkPG8muFaSZZodcYT45D49cKzUKqkU92ytlBo8QqpZmkVDWfKKKhGDgIHQvmUJAiFp5HQbGJUBEFqRMSvRpO0MDLMPIyTcK4JZ+C7ZLQbWKqVUy1SRg2GTO+R51DgFAQI/DQ4UR4AhULYpBgVCKCTIATcVACFkLCw6gkJJOKYdNxHCqWQ8UO2bps7vblC3atWrJ3zbcHflxx+KfVhzetObJxzb8cD/24Zt+673euXPbrskWblszftGT+pqULNi9btOW7xZuXL968fPGWFUu2xi39vHb/lg1XD+29eeTA3VNHHl489fT6hZf3rnU/vv362b2+Vx29rzr6eh7Fep8O9j0HYp3AwEtgsLunu7On51Xfm+6BNz2Db7oHX3cOvHo62Plw4Pn9gce3+h9cjd2/FLt3off6qedn9j84+suVfcvO7p17ZOfnu7dN27Ch9eslxW3TnWXt8owGZnqElh6hhaKU9CgpPUpIjxLSo7hgFBloRMbP60ttRodaMKEWTForOq0VHWpBpTYjg02IQCPcH4X5IlBvA8gTTfJEEzzRJFc0Jd4c9zTAvGGksQiSFeGfuLl2/4nVR4/99svG9Y2VDZtXb7x28ezZ0/vX/DB/xtSmvTvXzJ09Zsb4hpyAJWDT5gZce7dtAga6dmxbAwBPX/Vcf/78Qk/XbWCgExjsBQb7gQEAiAEDr/uB2CAQewMM9vy26YexLeVjGkd+MaPNouK5DLJ0l6U8N7OtvvrrmVMrCrLdJm3KR+8LGWQBnQQa/gFo+AckNJSGRzIpOKNK4rUZgjZTWWZaXWFeuLgg3WZ2qqSFAXe2y2rkszloCAsJUjNINjE3oJWlm9Q+rbg82zmhaeTM0fVfTW2fN2P819PGfjautSIr6FaJS1NdjcWZjcXpdbne0lRDZaZ1bG1WXY6zOtNR6NU7lRwuHoJJGooFD6NhYcjkj/EIEBkFjn+RE1GxUjqOT0KyiChw4kcfDBny4V+GwJI+pGKgXApaxMBLWAQBGUWCjkAMf4+GSDBJmFl2bb7HVJMTKAnaXUq+jke0Sdl+vSjdqigJWHKd2kKvscBjSDWIzEKyjoOzSWhBvdAoJOkEZAULyyfDaRgQDQPmkFFiFlHGI3PJSB4JpuHjHQqGR01PNXDy7JJUDS+g4njlLLeU4ZLQnTKGS8Fyqbg2GVPDI/KJMDJ8OA40FA/9mIYBsckIBglGJcIoBCgZD6EQoHRyvJVHYBCRDCJyyNqFX25Y9PVPS+dvXrbol5XfbPv+u20/LP915bKtK5dtW7li2w8rd6z6YceaVbvWrN65dvXaeXPXzJ+7dsGCdQvnr1u4cP2iBRsWL9yweOHGpYs2Lf9m88pvt3y/bOuq5bt+XHNk+y/nDuy5evjArRNH7l84/ezWle6O271PH/R1Punregr0dwOx7oGB7sGB3oHB3oHB3kHgzcDbvB4Y7BkY7BkcfPV2aqu/c7Dn8eCrRwOd9/qe3Hj94PKr2+c7b5zpun6s4+SW+8fWXzuw8sT2hTt/nLn2u1GL51d/+UXx6PGelvG26FhzzWht2ShFcZMoP8rPjbLSwrj0COZdMqJvb76IH8Yfv+ciWA8JNcAym1DZLaj0KDS9MSUtmhiKJKQ2JAbDSam10FAVLnUkrW6s5+TVrfuO/nzu0pHJU8aVjSzZv293x/1Lly7u27V9VWtT8eyZLXNmtk5oqxAwkXIBoWpksLIsdfXqOd8sm3rz3h+POk98v3rmti2Lr537/e61Ywd2bnpw83Ls1Uugrx+IDQCxfiDW9/mUcTt/WjVvxtim8uyigFHLJ1VkhZorykfX1U5paa4vLSbCoXgomIJB4uEQjVwc8DrwGDgKCaHSCBIxz2bW5AQ9I7NDLTVlZTlpRSGvW6dId5hyvFYZncBApfCJCBkVq+fR3CpB0CCryPCEC1Pbagqmt1bPmdD45cTWac019fmhXJch06Yp9Fky7aqAQVwctDSXZYwPF01tLqvOdlbnuAqCRouCRcOAEElD8YhkFhXPZVCIGAQKlISFghh4FJeC55IwLAIcMmxI4gdDRvxlSPJfh2CS/0pHJ3GJYB4JImVi49eqy5k4i4wdsqoKAtbSdE9Zlr+2MKMw1WmUMpVsks8gLc9yNxSFshzKbKcq264MmUReFdujZAV1/CyrLKDlm4VUOQ0jJKNYWCgRlkxCghhEJI+OFbHwci5RzcebxASvhpHrFFaGdJkmYVDFcoooFh7BwiOY+AQ9B6tioNRMtIqFVjDQEhpSQIKy8SkMTDIFPYKCHkHDJjKJEA4Fzqe/nXQSs4hsEpJFRAz5ZvbMb+d8uvyr2d/P+2rVgrlrFs1fu3jBqvnzV82fv3rBwjULF61bvGT9km82fLN0wzdLf5g3/4d581fNXxD/05qFi9YuWrR20aIfv12y8bulm1d+t+X75VtXLd/909qjO7ae/+P3GyeP3D534tHVSy/u3Xr9pKOv80nsVWdfdyfQ/3og9nog1jsw+CY22D/wditHXz/wuh/oHgBex4BXA8Cr2GAnMNAJDHQOvn4a63nU39XR++x2z8ObL+9ffnH7wsubp5+c2fX4xK93Dm28uHvloZ/nbvt+6prFo5bNb5g7p/zLL0pnf1k0c07e1M9zJs7OGPdZ2ujZvuZPTU2faiMzVHVTZFUTROVj+aXtrOJRjOJRjMIWSl4jMbsBlx3B5kRxeU2E/GZibiM2vwlV2IIuaceUjcVXjaXUjOPWjlU2TfSs2jTr2r1jx0/v3ffHzlB6YOan086dP3785G+3bx9+1HHmkxmNRw5s2rN9VWNtjsssdNvEAZ/S65bURzKaWnPqmkLrfp4z9dOqhQvali4Yd/zQpp/Wzp8yoWnDmmWPO+70d3cDAwNAf+zXDes2fv/d0i9mtlYVBAzCaEl6ntdRHAzW5uXVFxSk2218ColNxGOhIDoeY9apykryNWoZGgMbljAUT0CZzercNE91YXZ7uKq5emR1fmaqVW9XiUxSLp+I0AsZXr1MxSEr6FivRhQ0yNLMyqKAuaU8+/9j7T6j2jyzfYEzM2cSN3oRqPfeURfqBQlJIIkq0bvBHfeWxOk9Tpy4xI7j3ruxscH0YlxopvdebMCAMR2h+wEnM2fmrnPPXeew/ktLvB/4pJ/2y36fZz8fZyR/uCnhk60pH2ckb44LjgmUhap4CWbV8nHi8SZlmkW/LSn8023J25JC0qP1ETqhny8aC3YDe65GgtyJGBiZgIZDvAFuzmCAOx4OIaGhaJAXyHWFj6OD5woH5786ODo4eK10wINWi+hwnZhqUnDMSm6wShCsEoT6+0Ua5Imh+vSo4LWRwZtTolOizFoJW8zAG6TcxNCA9TGmBLMqSi8KU3KC5cxQuW+onBEioRoF5GAp059NWj7+kAL3Rni7wrxcUWAPChZMx0N8CRAOESikgrQCVKSWkR4mTtDxI5Usk4CoZ2MCfDEaJlpGhYmIIBkNIaHBxVSYgALh4EF0tBcZ7kaAOBMgjmS4Cw0LYJHAHDKcQ4azSQhfAoyCBlHQIIejX3366zdfnvju65M/fHvqx+/P/PTT2UOHTh08eOrgwdM//nTmp0Pnfj5y/pejFw4fu3D42MUjv146evzS0eOXj534g9PxaydO3Dp16u7Zs/cvnsu6dD776qWiu7cq87ObnpQMNjcMt7dM9HZNDw8uTozapyfsM2+X5qbsC7O2xdkl25xtac72x/fwgn1+wT63YJ/5R3WyL5emSfvs+NLMqO3t8NzEwMxo39tXXZMD7VP9TWNNZWMNBS+rszvKb9Xkniu6/cu9S19eO/fRmd92njq5/fdT206cyThxbsvx85uPn9987OL6Y5fTD19O/fli8qELSQfPxf5wNua7+weYZgAAIABJREFU01HfnrJ8fDjow0P6fQc1u75V7vxGsfMbxa5vlbu/U23/SrbnW/mHP6o+O6r99vfAn89Zjl1KPn5p85W7Xz6vzXxamfu4vOD8hdMWS3hm5p2Rkb7ensq8vAvNjUX1tXlHD31U+eR+hEmmV7HlfmQ+B2MJU2Rsizn668f7Pk45dfHLlA36bXvCfjm248iJfdt3x33+zc5zl369fuuizT4/OTnxdnLiRWXF1599vDdjw7o4a2SgekdafEZiXHyQYWOUdefa5JTwkFhToJTNwEF9sDAfD+eVWqV4945Na9fGwRE+zs7vc3zJG5Ki92xK25+xfn/G+rWRoVFBWr2EqxNztEJmjNE/PSpYJ2JJaZggMcufQxZTUNYA0YZo47ak8O3JEfvWx25LCk8J06aEaS1av+XzW8PU/OXEm5S71lp2p1nSo/XBag6XCsOCXaDea5AgdwwcSMTBUXAfkJcbwG0N2NMZ5u0C83IGu63E+Kwmw5yYGE823ptHAsnZGLOSG2tSxgerk8K0yeH6OLN/uFYarPIL00giDcr4EP2mBOuGuPBgtUjOIgX4+Ubr5anhARujjLEGiVnCMIqoFgU7UsU1+ZHUdKRZ7OvPJkmoWAEZRUeB4AAnkNtqiJcTHuZFRAIoKAAD48klAtRcuMWftjbEb0OwPFkniJTRzUKCkU/Qc7EqJkpKgYrJUBEFKqLAeUSILw5EQnhiQM5I7zUEiDMV6cYhgv3oSCETxaPBfQkQGsZn+QGUw7GvP1u29Nv33/x+8LtTBw+e/vHHMz/9dOann84e+vn8L4f/mdCyosvHTlz59berx09ePX7i2onfrp04cefMmXvnzz+4dCn76qXcG1fLsjJrSwrbqp5M9Ha9GeydHX25OPnaPjtpX5iyL8zaF2fti3NLtrkl29ySfX7Z0qLd9uemd5t93mafW7LP2Zam7bZpu23aPv/WPjdhnx6zvR1eGH81+7p/drh39lXneHvlePPjV/UFPRUP6ouvlj84mXPrp8yrX184te/82X0XLu6/dPWDyzcPXMv85Mb9T248+PTSvQ8vZu67mPnBhbt7z9/Zc+7OznO3d5+9vePs7R2nb2b8fn3zb1c3/HZ148lrG0/d2HLm1tazt3dcyNx9LXv/3aIDOU+/Kq059KzhZGXjlbaegobmkvsPrpcU5+/fu2/fnr15j3Jnp8YvnP8xIkJ89/avp05+9fVnGXeunfjiw4x4SyCHjmZQEImxwQc+zjh+4uvPvt525MRnuz9O3v9V4raPIjbtt27eH/vl4Q/P3Dx58MTB2vb6ybmZkfGxZxXPP9i3PyUhfm1czIfbt25LS06PjAgSCWMNug/Wp3+xfeun2zOUHF8BjeRLxGBhPr5krFTIViv85BIemYB0XPHXpMiQPZvS9m5OP7Bjc4xJZzX4B8r4VoMqOTwwzqxNCjOEaSRGCdsoYcvoWAkVbdH6ReklSSH+e9KjD2xJSgxWBys4ayN0yxUpUMzQ8t/9O2GU+qaGa7Ylm9dHB1j0QhkbQ0S4QQAroQBHONgdhwaR8AgsAuTlttJ5hQPAZQURAeRSUFIWViemROiE8SHKpHD/pHD/pDBtcnjAWqtheftwjFEVppEEyXhaIVPNo5kVfgmhhlSLMdRfrGCTVVxqmEoYF6TanhieaFIZRTQtBx/EJ5v9qIE8ooqJCuCR5QycHxUjoKAZOCga6ArxcIR4rUH6uOChHnS0N4fgI6aBtTx0hJqeFCTYECJN1QtjFMwIMSVcRA32IwfyiP4cLBvjxcL6sHFAJhZIQngigc4g9xUAx7/hwU40lDuPDJWysBIOTsBA+hIgFBSAgYPQsWCHX7/96tdvvzn+3bcnvv/utx++/+2HH04ePHju8OFzhw+fP3zswpFfLx07efnX368cP/Vnrp44fe23U9dPnr7+++83Tp26cepU5oULD65cfnTjet6tm8X3Mp/n5bQ8f9LXUDs3PDQ/Nmx/O26fe2tfmLPb5u22ebttbtmSfWlxaWnRZl/8Y67y8oDlhSW7zfZuu9Sc3TZrt82+65LPv7XPji9NjS9OjixODNvGh9501U10VA23lPfU5DeW332Sez7/7rEHN3+6e/27zFvfZd37ITvnUH7B0ZLHJ8qfnSyvPPW48kxZxenip6fyy37NKTqclX8wM+eHuznfZhcdelh48GHhwYeF3z8qOVRQ/ktpxYnHVacqG67XNN+q77jd0pvZ9er+4Fje8Jvy0cma2fm+3t7G4qK8F5VV2zdv27dz75PSsrnpiYL8q+vWmRrqcp88vvPJB+sqyx90NVUYlMIdm1IjQnSWUP3hw9/euHFuY0bSZ1/tSd8WdejcR+kHwtM+jNz9/aZd32799Minnx/9tryxesZuH59feF5Td+Djz9elrY+KsARqAuLCwsNVqnCFfF142IFNG4598dnhLz41ySXL446DlFIhkwLxcvF2XS3k0NUyIQ4O1Eh429ISv9i345evP00IDQrVyOVsiknplxiqD/UXh2ulJoXA4MfU8qhSGiaATwvwY2gEtDCNaFtK5N4NCRadVMkhBasEUYEKq15mUvD0Yl+diKlgEzUCWqxZnmb13xCjTbGoTWoWkwAEe60AeqyA+DhhEN40EpJKRMBALj5uKwhwgJRDMSj4oVpheIDAahAlhqnXx5gyksK3JkdsSQzblhKZHmWKDw6IMfrHmbXRQWqjnK/kUGS+RKOcb9FIg8QcBZOo9CWZJGyrRrwtLjQ1WGMW+8ppCDEeJCNBA1i4QCFFRsfySUguAc4jIZl4GB7qifRxwYDdEQAnAsydQwRLmAg1F60X4sKU1BgtK1XPj1f7WiXkcDHRIqFGyBihEkaQmPrOEgHCxENJSB8E0AXg8p7bKgc0aA0Z7sIhAsVMpJSF9aMj2QQIHe3NwoNZeLDDie+/++f89sMPv/3ww9lffjn3y9Fzvxy9cOTXi0d/W+Z0+dffb546f/PU+VunL9w6feH2mYt3zl64e+7i3fPns69dy7t1qygzszTr/tNHOXVlpT11tcNdbbY3r5emxu1zb+22Gbtt3r40b7ct85i3L83/sVf3HzPK/xBlX7LblpYWl+zz9qVFu23+3SyxxTn7wpR9dto+O2mffmufGpt52TEz2DLW82Kgubyl4tHzwutFWacf3jn6MPPIo6xjBbknyopPPX96rqbman3DjcbmO20dD9vac1rbsltaHza33m9qudfUcq+xObOu4WZdw826hhsNTbda2+919WQPDBUMDpcNDFcMjdS8GqsanayamKp+O1s7Pd88N9dtt71uaawuzc+vq3xx7NCRD3btmxh6aZsb/+XnD7/6asP1qz+dPPHZs7K7L3vr37zq/PaTfZEhgVHhweHmoEsXz3Z1tt57cHtyeux54+PzD3/L+G59wt7o9Z9v2PDp5n0/fXYm60bv9Jv+yckZu31ibnHbzn0bN2Ts3raHgMKFBOh4WGykWrUzIT4tNGR9RPjasBABHhso8YsJ0lt0GgmLzibj4AA3DBjApRIkHEagQnRgx+aTh767fPLoxvjI8AClkksL08rigwMSQnTJ4YEGCcePhBAS4SyUDx8P5RFhAjLCIGElh+vXxwTHGFU6EVNMxxjl3BijKj5YExEgMUhYCjZRL/ZNjtCkRii2JOg2JwVGmUQCBhzusxLo8R7Yew0K5kElwphUFBUHYZNR/hKWWSM2qgVWvSRMyw/T8mPN8k3xIfs2xn+UkfxRRvLudXHpUaZIgzLSoEwKMySHB0YEyAL8fEVktIpFDuAz/DlUOYOgYBL1AnqInJcWGpAQqAiWsCQkOBPsyoK6KihIox9DRMOy8TBfLMSXAKNjIXioJxbiQUJ5Y0CuVKQXnwSVMRAqFjKAjzFLyVYVPU5Fj5QQw/i4ED42zI8ULqWHShhBIpqQBBXSUEIGjk/HMUkoDMLbx3ONh+PfYF7v40Cr6WgPHhnsR0cKaQguCcbCg9kECJsAcTh/5Mj5I0eWC9G5w4fP/XL07M9Hzh8+duHIiQtHTlw6dvLyr6evHD9z9cTZqyfO3j539c75a3fOX7t78WrmpWv3Ll+/d/n6/SvX8u5kFt2/X5ad/TQvr6q4uKWycqitbXJowD41aZ+dsi/MvqtIS/P2xbml+Rm7bXG5KP37dPKlf57WsrRoty3ZlxbfzRJ7J2revjBrn5+1z0/Zp0ftb17OjnS97qnrqiurKc8qzb2Sm3U6595vuVm/FeWeKi8+X/X0Sv2L280Nd9uaHzQ3ZDU1PmxtedTRnt/TXdTfVzo0WP5y6MnQUNngYOngYPHQUMnw8OPx8edTU1WzM00Tk+0Tb7omp9qnZlvn5lvnF9oWF3uWFobsS5P3bl3Lvn3nSUHx7UtXfz98ZH78tX3+9e+/ffrL4R0bN5juZ/72oiLbbp943d/28NZVtVioV6vjI6O3bNq8dUvGiZO/PczJru9oftpZve/Ip+s/3bbn5y92fv/5sVtXOt5MtI6OXcjMaujsGx6fDguP0qh1+3fsD5CppSyOjEKN12u/371jX2pSUpA+WOqnoJOVTGqSOXBTXGSAkMNAQ4GO78M9nXFgLyTANTYk8Mv9O08e+u73n79fH2ux6NUh/pL06NB10SHbUqJ3r0uw6hUqFlHOwLFQPjSoh4CMYKC8lRxSfLAmLdK4PiY4Plij5lEMElasSR0VqNAK6cvnyZqV/A1xxoxE/Y61gZuT9NFmPwkXjUc4Q71XwXwc0XAPJhW5vHNOxqeGGqRRZnWIzi9CJ7QaRHFmVXpU0LYUywebEz/Znv75rg070+LWWk1WvSJcK40O9F8+PMokF6rZFBWTpGQQl6P2JWu5FIOQYVH5RSiFRj9fKRnFgHjQQC4CLETNIsrZZC4FTcdCaBgwCeGNAblhwW4UlA8NBWBivVk4AAfrxcN5SmkggxBnUdJiFFSLCG9mo4JYCCMHY+QTDFyCPxsnpiLETKyETRKxSGwqFocE+3g5uzn9HeT6d4Tn3wkQRzrag0ME8shgARkmIMO4BDCXAHa4debMrTNnbp4+ffP06Ru/n1nOHzdyZ66fPH/j9ws3T128dfrSjdOXMi/eyLx8896lm/eu3Mq6cjvr2q0H1249uH678N7Dkuycp3kFFcVFtY8ft9e+GO3unhkd+WMdw9y7+UVLc/aFWdvctH1p0f4O0n9lyW7/42CNJZt9yWa3/Slqwb44b1+cs9um7Qtvlt4Ov3nV2d9aVV+ZV154szD7Yv7Ds0WPzpUVXKgov1pbebulPqujOae7LW+gp3Sgp3Swt3yo7/HL/vLhoScjQ89GXj4defl0eOjxq8GylwOlw0OPXw+XT7x+9maidma6b2p6YG62b2Gh12brtdt77fYhu33EvvT2+M/fFz7MKs7OOXvsaNaNy42VpUtzAxfOf/HToS0f7I/9/LO0hemeieHW1/1tV06fOHrwe4VIkhybmJKUGmwKq6yqTUxaezcnt296etC2cOT61QOHj9QMvKzufVnXPzK6aO98Nf5qYmbRbv/i82/MeuP+jB2Hv/5WyWJJSER/GuXzLRt/3Lc7I9oaLpdEqGRaDjPBqE8yBxqE3MSQoBCV1BcLJ4K8hFR8mE61Y13yVx/s+nL/zviQwFCNPEKn2Bhv2RgXvjnBsis9Pj0qONGsiQ1UanlUGR2rFdLJUHcxHZMWadyWErkzLWZbSmSMURWiFlr1Mn8+lQh2xfk4CciIMI1oc2LwR5ste9eZNsZqLAaugoemYT0xUCc4cA0BBeCx8FIBlcvA+LFw5gBRXLgmLkQdFSRJCFWttRrWRRvXx5i2JIbt3ZDwyfb0XenxG2LD4oMDrHpFpF4VHegfHegfqVeZJTwth6agExR0gtqXrGFTNZx3nIJEvgY+XUbDcJA+dKgHC+ktICD8RSwBA0/HQckoIA7igQA4ooEuFIQnhwhm4QB0uCsRuIoEXMXBuAdwsVYVM0ZBt/gRTSykngEP8EVpfTFKBkpKRQoIMAEF7cck8Jl4JgmDhvl4ujk6rnTwdvor1O2vaO8VJJgzA+PJJYGEVKiIDucRIQIiyOHWuQu3zl24ff7i7fMXb5+/fOfClTsXrlz7/cL1UxdvnL506+y1O+dvZF68de/S7fuX72Revp155c6D6/eybz3Iu5tTkPWo+EFeSU5eeW7hs6LS2vLnrS9qB9raxwYGZ0Zfz78Zfzfk9U8ASwv2pX+ebfR/mxv2r7XpzyvLnBbttkX74oJ9cc6+OLs0M2Gbfr04OTL35tXkq+7+9hcvnuaW5F5/VnLneemdyvI7Nc/u1ldlNb140Fqf09aY3ddZ1NdZ2N9V3N9VNNBdPNhTNNRbOtRb3N9VMNCTP9RXODxYMvqybHzk8cRo+cTrqsnx9onxjvGxlvHxhsk3DTPTLYsz3fb5wbnJwQe3L3fUV1eWFmTduHj17NHGyvzXQ9W//75/6/bAXbvCzp/7fOZNW+OL/KGu+gc3LxVlP9i5ZSuDRDPojJvWb+3s6j9+4vSHn3//xaGzN/Orml/OdbxeahmcbR6YftExUlBeX1bRODT8pquj96M9+/ZlbAnT+H++M0Mv4Bh47FCpKClIvyEi9OMN6dEaVbhSmmjUb42Lig/SBYn4m2Osu1MT06yhcjpZRCWI6MQNCVG///z9F/t2xIcExph0Fr0yWC1OjwrelhK9Kz1+S6J1ndWYFhGYEqqLN6oFZBQN6RMo421Nid6WGrM50ZpqNQXKeCI6jkOAY31cUF6OeJAb1seFR0LGB6sPbLHuSTduTTKsjVIbVQw6zgvmvQLqvYqI9sbA3Gk4MI+OETIwejknKSIgNdKQEqFLidCttRrWx5gykiy718Xt35T0UUbq9tSYzQmW1AhTdKB/qFoSrBSFaxRWndKilgTwqFIqWkRC8PFQLhYspeECRWwVi6xgEqUULA8HY0ABRB9XjMcahMdqChpExkDIGBAB6Y2FuiMAjiDXvwOdHBgoLwERJKUj/EggNtKdjXSXUqCBfHyChhsppZm5WB0DqabBpEQwF+1Fh7vzSXABBc2loKk4CBoCAANcgQAXsLcz0OU/YO5/w4FWs/DeMhbaX0DU8AhKFlpABPmRQA73r1y7f+Va1tXrWVdvPliuM1fv3L1wPfPijWU/D65mPrx2L/v6/eybWQ9vPsi+9SD3bk7B/bzih4Vlj0rK88qeFpY9K3pcVfakoaK6s6H5ZVfvm5ev5sYnFqam3s0fX1qw2xfevdr/B5bsNvvSot22uGRbtjRnn5+2z76xTY/PT46+He0f7GpoqCx+Upj5vPReRVlmVfm9F8/v11c9bHqR3Vqf29bwqLejoKezoK+zsK+7YKC7sL+ncLCnaKC3oK8rt687b7C3YGigYGSoeHS4dGy4bGzk2fh409jrltevG8bGat9M1E5PNS7Odi7N9dttY4NdDcsrcYtzbtU8ze5uLrPbuk6d2vPhAcuXXyYdP757fKSmq/Xxw9vnHufdy7p5ra6ycu/23TqtPiYqvrGprfxJ5f4D327d+9OBry9+8eO12zl1zd2zFfVDBY+bR94s1TV2PXyQ+7TsccGDe5HGgP2bUrYnWROM6h2J0QFc32CxcFt89O6k+M3RlvWWUJNYkGQybE+IidSqgkT89dawfekpZqkfGeKN8nLRy4Q/fPrB2aM//fjpB9tS48O0MqNCGBWo2pxg+WBz6q70+E0xIRuizBnx4dtSIqVMAhnm5S9gZCRH7UiLS7EYg9UiPhmF8nJEeTn6rPkbYNVfUF6OBLA7CwcN8KPtTDHvSNJvSzJsitNF6ARcKgQLdkECnQkoAB7pRcWCOFSUmEU0KLhxIZoUqz49KijVol9rNWxOCN27IeHA1rX7NyXtSo/dmRa3KT4iOSwoOtDfqlNadcpIvX+kXhXhLzFJOVouRURGMuBeZKi7gIDw59PVPBqfhCRDPXE+LkSwOwnigQY4g1xXIIBuyyu4MVAPLNQdDXRCAVYiPf9OgTjx8d4qFlrLw6t90XIaXEFHaJjoaDUnQkzTs3FqGkJBgYmIYA7amw7zXO5esElIKgaMhniCAE5AL0cowBEOWIHxWUlBuPIpEDWfoJdQ9X5kDQ/Px3sL8T4OuXfuLyfv7sPl5Gc+yr6ZlXPrQc7Nh49uZefezsm78yj/bm7+3dyC+4X5DwoKs4tKckvLC588K3lWUVZR+biy+kl1XeWL1vrm3vbOkYGhqbGJxelZ+9zcH+di/DcU/T9+/pzRN29fmrctvWup223z9rlp+8xb2/T47MTLkf7Wtoan1U8fVTzOqnxyv/pZ1ouKrPrq7Ka6nJaG3NbGR90d+Z2duT2ded3d+X3dBT09ef09+b29uT1d2d3dOX09j/r6c4cG8geHCoZfFr18WTw6WvNq9MXwSMXIaMXYeOXk27rZmdaFuT67fcK+9HZxatRum7x58deBzor2xkK7vXv/B2EbNiv27Q89f/5AW1NOR0vhrctHap7kVT4ufDs2XPPsmT5Al5q8dsfO3TdvZR49cf7CleJfjmb9fPTew9yGzIdVecUNOfnPikor72Y+uH3rRuWT4paa8q2plrhg+Wc7EtMtWrOEJ2cQtRz61oTIb3dv/XBjaoxBbdXKl2eFb02IjPCXRvhL44I0ZpkA4bYa5raGjoGti7MeP/j1mV9+2LcpzaT0C/GXpFqMezckfbF780cZadsSLZtjQ7cmRGQkWax6hZxNDtVI9m1K2bMhKcakUXAoZJgXYNVfIC7vg5z+DnVdQUV4C6kYGYukFVI3xQRkxAVsTzJuSQiKNkolHBwFBcBC3fEwLxLSh4wCMglwOY9mVAgiDcrkcH1GkiUt0pgUpkuPMu1Kj/0oI3XfxuTtqTG70hI2xITHm3XRgf7xZkNiSFC82RBlUIf6iyMCJMFynoSBZaC8mVigzJeoE7M1Ql9fLBTivgrstpIA82LgoESYD9jT0c15hbv7ah8vRxjIBQ11w0FcCRBnAngNHeoixPto2FizhBoiY5rENB2P6M/ChkqYBi5RQYH7EUACnA8X48NEepKh7iwclEOAs4hwCgaIBrlBvNaAPVfDAGtQwNV48Bo6yl1IhWp4eIOIohMQ1WwUF+3Ox3o6FN7PLsrKKcrKKX6QV/wgr/hBQfGDgoJ7uQX3cgsy8woy8wrv5Rfeyy+8V1hwv7Aou7Q4p6w0t7y88Mnz0oqq8uqapy9ePHvRVNPUWtfa3dL9snfwzcj4/Ntp+/ziH8Xkf27J9uffeTdXbGlumZN9acG+MGefm7bPvll4+/rNcHdfe21zbWn100c1zx++qMh+UZ3TUJPTUJfbWP+oqTGnoz2vveNRR2d+R2duZ1deV09ud29ed29ee2d2R9fDjq6Hnd0Pu3sf9fQ96u3P7e3PG3j1pP9lef/LspfDZSOvn0y8qZ6ebpmf7bXbx+1Lb6deD0yO9N2++vv0WGd/55P5maaduwI3bJZt3RZQ9vj3/EfHi/JOP7h98u61Ew1VpUvzE/b56atXLqQkJwaHmhOTEzq6B55WdBSXtlTXDoyO24sf11bXtecWlR49cfzazUsVVSW93S+aagvK8i4nWWWf70nYnmISU1ASOkEvZG2Ojfj1q48PfrhrS5zlk4x1W+IsWh5jQ1TotsSoaL0qgM9Mt5iDlSIxgySgESKNAZ/syvj1uy8+3711+WTLrclRH2WkfbF784Gt6XvT43amRG2JC1trDdq1LiExzJAWFfzBlrU70+NjzVp/AYOJAYOc/g53X4X1caEivHkkpIJDMSoEMUbVlrjA7YlB25PMG6INFp1YwSUtN5FxUAAFDVleA+4vYJqUfqFqSZxZuzXZmhZpjDGqogIViaEBG2JDtqVE70yL254Sm2YNjgnSxARpUsLN66LCU8LNsUZtuFYaGaQI04iUPLKIgVEJaUEqoVkjlrDJVAwY5uWIALrQ8HAODUfDwxFgr1Ur/8PRaYW7+2qwtyMK4oqDOhOhThSIIx8LEJOAGjbaLKFa1FyLmhsi8w0S0t/NDUd60yDuVIg7FeJOBLvigc6+WAgbD2PjYVS0NwbkCvdaA/dag/Reg/ZehQWuosBduESgwhel5mAVTLiEDGIjXQUYN4eSh/ml2QWl2QWl2UVlOcVl2SVl2SXFWYXFWYXFWcXFWcVF94uK7hcV3S8pvF9SnFNekldeVvD0SXHF87Lq6mcvXlTU1VbWtzd1drV2D3QPjg6NTI2/XZxZsNve3ZgtPy/6M//Vfd3Sv7cgbP+sccm+sLxmb9E+u2ifXbLN2m0L9vk5+8yUfebN0tT49Gjfq97m7taKmsr8F1WPaqtza1/k1tc+qq/PbWh4VN+U09yW29KR29Ke19qZ19aV396dt5zm9uzm9gctHQ9bOrNaOh62dj1o7XrQ2pndNVDU2Z/fNZjXO1QwOFIyOlH5ZqppZrpn+u3g5Ouh+amJge72548LF6Zevh1rmxit/viT8F37tLv26AqLjl4490FW5qHLZ78599vX1U+zR1+2T44NtLbWNDZWvah//u0Pn1+7ffXYbyfPXrxy/urV5s72lr62yqaKczdP38i6kF10/WHexZLymwUF5xrqs86e/Cg6jB9l5ieEaWhIoIROsOqU25Jjvtqz9dPtGzMSo3alJWj4TItGFmNQJ5p1CiYpxqCOMwVIfSl8Kl4vE8aGBO5en/LJjs1rI4PDtLKkMMPW5KgPt6z9YHPqvnXxe9JitydZN8SG7N2YnGgxhukVVqN/XJghISLIrJHwadjlCoAFu9MwYDLSh4oGaSWc9CjTrtTwPalhWxPMicHKIBlL4otjERF0DAwHBZBRUAIUSMfANEK2SSk2K8SWAEVCiC7O7B9pkIeohUY5P0wjSQwxbIyN2BATnhhiiNT7xwQFpFlDN8Za0yMjEoIDo4xKi1FmUvGVAqpKSDOoeDoFTyqgYmGeSKg7EuqJQwHJBCSZgMSiwBAwYJXje479X0CYAAAgAElEQVQuKz081oCBTkiwCxbiRACvIYFW8zAeMjJIz8VGKJhRWkGkRhAq4wT6Mf1IKAYShAW4INxWIz1WYwBOGG9nNMDJFwfiEKEcIpSJ9SZC3bDANVjgGgLEGQ9eQ4A40pCuPBJQ4YtSsTEyOtSP4M1FOvth3B2e5JU8ySt5ml/6NP/x0/zHz/KfPMt/8iT3cfmjsvJH5Y9zHpdll5U+LC15UFb8oOxx/vPyosqnJZUVj2uqn9bVVjQ21DQ1vmjubuvt6xx42fdqfHhi5s20bXbxf2rpPyuy2xfsf0y6tNnnFu3Ti/bppaVpu23ePjtrn5pcmhq3vR2bHRt4Pdg+0PWirqaorja/rja/vi6/vj63riGvrvFRbeOjxra8hva8xo78ps6Cps685q78lu6Clu78+rbs+rbs+vYHy6lry6pry6pru9fandPa87Ct92FHf07fy8JXr5+NTza9neqdeTvc3tww++ZNS11dU231+HD/0vzryYmmDz8O3bpLvntvwPcH4386mJabfeSjvTGnfv344pnvu9qfT453X79xqqnpefHjhy0d1Xml946dOvjRVzu27En+5fQ3v105ePrWoZ/Pfnr65vdZpWdyn5zPKT2Tlf/r8+rr1TU3z549EGJkRwUrJUyi1JdkkPKSwoP2bUgJ18jkvmSrTrlnXdLOlFi9kLU+MsQsE6jZ1AAhS0DBUVEQHgUnoBH0Ev76WEtCqEEj9DXK+Wutpr0bkvasT8yID98QZd4YHbw+JjjFYgqQcpcbynIezWr0D9ZK/ZgELNgd7uVIgHlR0SCY5xqI+yoJm5xiMe5KDt+dEr4lxhipE2t5VBEdxyWiGVgkAQ7Cw4B4CIiBRfrzOSal2CQXmeRCvZi93BIM9ffTiVj+fHqQlG8JUCQE66MMakuAKiYoIDUieEOMJT0yIincFB3sH6oX6WRspR9NJaLLhBQmGQ4FOjmtcvB0fx8GdkcgADAYwAfoBvBy9fRyWe2yysl9jRfAGQp2QUPdcFBnIsSRAl5Fh66SEAFGITFaw40LEIUrOQY+VeVL4BBQRBgI5uECdF4JcVuDBjjjgG44oCuHCOVTEEIKnEsA05GeZJgzDeZCQ7oxMJ5MrBeX6CNhIjQ8vIaPVTEREoqPEO0mIXg41JRVLufF46oXj6telFXXPq6pKa2pLqmuKq6qLKp8XlD5LL/iad7z8txnlWW1leV1Nc8a6ypbGmtaW+o62hu7O5p6ejv6+7sGX/UPjw9PzLyZtc0uLVtaencchm3xH5z+rev931P0x9TYmQX7zLz97bz9rW1p2j4/a596a58YX5wYXZwYnR0bGBvqeNlb31hX2lBf2FBfWNdQUNeQV9uYV9v46EXTo9q2/Nq2/Lr2gvqOwvqOwobOosauwsauwhetj2paH9a0PqxueVDdklXVfL+y6V5l092GjqyGjntN3fdb+x52D+UPvX7++k3zm6m+memJ4sKi5rqWJyVPnz9+1tvZNjn+sr+vat+H5o1bhXv36w58Yv75p7TiwuMf74/++tP0LevDHmWfb20qffY8u6Dw9r2Hl85ePLzn4/TT177+4Luk9XvNa3cbrOskmz8J3fdD/PoPTTu/jjp8cc+RC3t/OLHl9OWPL934srrhzvr1Rr2KHRuqMyj4YXp5XJj+y70ZCg5F6+er4FC+3Jvx06d7LTr5htiwrclRaZHmYKUoQqfiU/ESFtWPQRJS8Ra9OtYcoJdwRTRsmEayITZsU3xEuiVobbghLSJwrTUoKshfwafjIB5Qj9VUNEjGpar9fOU8Gh0LWYZERvr4OL8Hcl3Bp2GD1aL0cO3m6MD1Fl2ERqjl0SVMIp+MpWMQZCQcDfTGgUAsAk7F5ZgU0mClTC/g+PPpgVJ2sMrPpBBohUwlh6Li0AKErDB/eZi/fNlSUqh5rSUszRq+NjI03CAL0vB0Co5OxfWX+XLoSBjI2cXpr6tXOLi4vOft7eIDdPP0cnFxX+PqtsbN02nZEsDbBQr1wCE8ySgPJtLNF+lCBa+QEAFmIcmqYi2PO1YzcQomkUvGU1AIBMAT4uEMB7jhIQAy0oeOAvIpCBENLaWjRBQoBwvwRbmz0R5cHICN92bhvflkkISJ8Odh/HkYBR3mR/SS4L3kZIBD4/MXy2mqqG2qqG2ubGiubGh63tD4rL7haV1d+YsXZdXVJZVVxVUVxZV1zxvrKpveKWrq7Grt6Wnv6+sc6O3oG+hetjQ282Z2cWbBvvgPS0v/Kf8dSwv/Zmlh6R91aWbePr1on7YtTdvnpu2TkwtjY/NjowvjIzOvB8dfdr7qa2qqL2tsKGlsKGpsKKxryKtryKttfFTb+KiupaC2rbC2rbCuvai+o7ihs6Shs6ixq7imJaemJae6Obuq6WFl0/2KxnvPGzIr6+/Wt95raM9s7LjX0v2ga6BgcPTZ6ETLxGR/a0vD4Z+PnPv9wq0rmXeu3618+uxpadGtm7+lrFNY46nbdmpOnd559epnTfWZZUXnv/ti03dfbr9x+fDM296iwuvnL/74zQ/b1mUEW5NFhhh89BZWYAJOGgo0p5IDYtEis48mFhe2zteYREvZ47/jy7DdX1kPnco4df3AxZtfRlqkoYFCIQtt1AhpGPD3n+xPiwpLtYZEBWnXR4d9sGltqL9YK2RujAv/KCNNxiKlx4WLWSSNmK2T8fhktIpH10u4EiYR4+0ipGKDlaJ4sy49KjgjKXJrctSmOEtcmMGskYh8iRQUEA/1JMC8eFSMTsajYyEkhDcFBcSA3NxXOoBcVzBwUAEFHakVpYSoU0O1Fo04wM9XwaEKqXgaGk5FIZAATxwYyCERFGyWSSEPUcnVXGaQjBcoZevFbI2AoebRli2pufRAicCskkToVNHGgDhzUGKoOdUSlhYVFqgU6GTsIH9BeJA8UC1k01AwkIuP5yoP1xUeHqsAAGdPLyd3Dyc3d0cPT2eAt9tqp/ddXFd7e7sgoJ4klDcd583Ge/NwAF+4q5QCDuKTjAKyiomWUmAKBkbDpYiYZCYBjYV4IwGuWJAnHQXiEOB8ElxMRcjpSKUvSkaFifAAAcbND+chIgFYKHdflDsH6yWiQOS+cDkD5kcCcNAuMrKPkurj0Nfc3tPY2lnX1P6ioaWqtqmipvF5dWt13XJaqmpbqmqbK180V9Y1VdW11DW11je3NbR0Nrf3tHX1dfQMdPUNdve/HhoZezn6ZmR8amxibnLGNjNnn1+yL7471vb/v83wL1n4196D/V0rb3F62j41bZ+atk2+mR8fmxweej3YOdzX0t1a1d7yrKWxpLG+oKEut6Eut6kht6kpr6WtpLm1eDlNrQX/lLz6ppyaunsV1befVd58VnnzedWt59U3q6tvNDTcae/M7u7N6+0vGHj5dGS8+c3bgYrKJxfOXbx4+urnH3198dSlkYFXuZn3Dv3waer6wNhUaUySdNe+yJ9+2lFUcPlJye37t87UPi3uaa0ZHWx99iTz9KkDX3+bFGCCmqMRSqubLMpZFumqsLoprB4Ki7fC4qOwgDRRMF0cJiiJEJJGtW5ipe6T7fre+MXR+K8OJhHJ76emBPB84X6+ZBWfv3Ptho82bT+wZdvW+PgPN6RF6ZRiOi4qULV/81qDlMunYUz+IhmXImTgWEQ4HuqJAbmFG5QUFJCCBAspRK2QF6ySr7WG71mftnP92iiTIUSn1Eh4Eg6NjoP7uKwEu69ZHidEgPuwSGgeDY+DAuAAFyYBqRTQNQJKsJqTGKqJNSlNKn6Iv1gv4VDg3r5YOAHshfRwJYJ9RDSyQeJnVspMcpHcl6xgk1Ucmlbga5DyjAqhWSVZVmRSS40qWbheExdqSowISYwISwgPNin9wrTSGJMm1qw1qkV8GhYFdAU4vQ/zdvHxXAP0dAb7uHl7Ojk5vefkuMLLfQ3E2w0F9iAggTQshIGD0NHeZLgHEexMBDpycUAVG6/lk9UsvIyGktCQUhpGSEEzUWAC0J0AcmPAvXlYsAALEqABASxsEA8fzMcHsVAako+K4KGleAexYFKsJx/pxkO5yaiQQCHR4EcUkYEU8CoexkNC8XEY7e0b6el92dk12N7R39rW29zS09T8Z7obm5bT1dDY2dDY2dza1dLW3dre19E10NUz1NP3qm9guH9w7OXwxPDo5OjYzMTk/Ntp28ycfX7Rvmj7/5X0/zi05o/jNmy2BZttYcm2sDg9uzQ1vTQ1bZuanJsYezvycmyoa7ivpaetuqvleVtDWUt9YVNtfnNdXktDbltTfntrUVtbUVtbSWtrYWtrYUtLQUtLQUtLXlPTo4bGBy9qMyurbj2vuPG84npF5c2qypt1NbdaGu93d+T09ub39RcPvHw6Otb85u1A2eOiLVu2bt+8c//OA7n380rzi2+cO78jIzVpbVBwtDBlneHw8f2nTn154/qxB3cu5GXdLMy6l3/vblv9s8on969c+fLYrxv1JoBU974ycrU0eqUsarUsylER6aqwuiktXkqLl8rq4x8F0sRANDEQbQLUlI6N3sVYd0C6+1N9iJUaHSNWKqhSPkMl9IsJjIg3Wj/dulcnFH+2dcvxb78I18iUXOqmBKtBISAhAEIGxpcAkfPI/iJfIQOHh3rKeTQeBcciYAQ0iohJ51PJaiE/ISwsIzV5Q1JsUmSIWSuX8RgUNMR91d88Vv8HDQvDQrxgXs4kJIhDwRIRQDTIg0vFaaVcfzHNrObEh/onhGki9NJwnSRQxuMQ4EwMhAD2QHm54EGeXAJWI+CalbJQjTzWqDUrhSoOTcogLhfJILlfoExoUkuNKolJo4gICkiOCt+QFJsWG50QHhziL4kx+ieHBcWbdWaVSMYiU5BgmJczxMMR4LLCw3mlt7ujp9tqF8f33JxXgbxcsBAvIhxARYMYOCgTA6YivAlgd4y3MxnqzkB5i+kYnYip96PJGGgpHaXhkdRsipiCYaOBvkhvHhYoJkFkJKiUANJQYXomIoiFCGTAAmkgEwNsFWDi5RQTC60igPyQ7mIcwJ+J0HIwchqUi/UQkYEyOtRhbnxi5vXY9Ojrt8Mjb16+mhh6OT44NNrXP9rXP9Lbt5zhnt7lDPX0/elndPDl2Mvh8VcjE8Ojb0ZeT46OTY+/mZucWpyeXZqdty/Y7Lal/0VL/wLpD0vT9ukZ+/SMbWpybuL129HBsaGukf7W3vaa7taKjqby1oailvrClvr8tqb89uaCjrbijvbC9tai9raCttb8P5Lb2PCgvu7ei5o7lRU3Kp5fr6i4WlV5s7r6RmPd3faWh71duf39+QNDxYPDT1+PN01O91dVP01OTt67Y9+Z38611LacO3nq+tkzH+7dnLrOHBorSk4P+O6nbT/+uPvSxUN3rp26eu7E9bOnzx8/VvO0qOJx1rmzXxw5ujkqjqIwOCkjHWX/sOSs+KNAqaK81NEAVZSX3OIuCneSWl01Cd7Ba1Ex63wT08Wp6wK2b4tLS7BajSYOgRkgUKo4IrNCfSBj01f7dqRHh7KICD4VHyDjsSlIBgGKhbrL+FSTRqJXCFgktIhFUQjYfDqJT6OwSQQ00IeEgJs1/tvS125NT0yKNAfIeFwqhgAHAF1XwLwc+XQcAw/Dw7zoODiXiiMigCigOw0LEzDwGjEzUMWJDlElRxliQ7VWo3K5DDJwUBLCG+3jjvJ2oyChfgyKXiYKD1DGm3UmhUBCJwjJGAWHapDyAmVCvYRvVElCA5ThgdpIsyEtLnLbupS02OjQALWaz4gIkCWFBiaGGKKNGpPSj0VAeTuvcF/1N6f3HZxW/s3LdbW3p5OH6yoP1zU+Hk4kJIiKBjGXh0tiIRQ4AAd0RXquocI9yVB3ARkRJOMEKzgqNl7JwplkLKOEq+HSpDSMHwkhJsPlNISKhlTTEDKct5Loo6WCdFRwIA1k9oVahdh4OTWMj9PRYRKMhx/GXUb2UTKhCgZEQvFRMCBKJtRhaXbWNjOzOD29MDU1//bt3OTk3OTkzMTE9Pj4cqbGxv7Mn2zevh6fGpuYHn8zMzE5MzG5/GZucmphauZdUfpftfTvkBYX522L87aZGfvMlH1myjb1Znnpw9hQx8hAS39nTW97RVdreXtTSWtDQVtjYUdLYWdrUWdHUUd7YUd7YUd7fntbQXtbXntbXlvro4b6+3W1mTXVt6uqrldWXququlpTc7Ou5lZbY1ZXe/ZgX+HQUNHgy5KhkWdjE82T0/39Ax3ffffN1QvXKp9UNVTXnTlx4sqpk998sTdprSEiQbohw3zo6K7Dh/fduX2iMOf6wztXsq5fvX/tau2z8o6m5zkPz1y//s13B5ONFrjS6roMSRblqIj8g1OkqzYeEJDgrY0HKKPcRBGrRRGr5dFOungfSwrVbKGFW4WBRqHJoIwNC2fiaEquVMERKbj8D7ds/HL/zkiTRsQimbVylZgTZlCK2WQsxEPEIunkfINSJOXSdXKRQSnx86XyaRQuhYQFg/BQSKBSkbE2JSMtLirEn89A4+GeeLgnBuxOQvqI2WQxmyxg4P18ycuWiAggBQ3BQT1VQppO7ms1yVOjTanRpthQbahOZlDweVQMEw/DQwBIgCvax5OOQcg4zECFKDrQf7kuSegEqS9JyaWp+b5qvq9JLbUGaaOCAyPNhtQYy+bUhJgQs4zD5JPRejE7XCOzBCiijZoYk1bOZcABLk5/d1j5V4dVf3fwcl0N8nb19nTycF3j5bqaiAAuW2IRESwclI4CEiEeWB8XMtSdDHXnk+CBUnaoimcQ0XVCarCCY5bx9UJfpS9BQkWLyXAJBSGnIdR0JBfuIkJ5KAney5z0dFAgDaSng3RUsD8RKMd5SbGeMqK3nAJUUEEyGkjlC5PTwQ72hXn7wvzS/NzS/JxtbnY5y7/+85XF2ZnF2Zm5qenlzE/PzE/PLMzMLmf5ysLMrG1u3r6waF/8A9L/qqU/FS3Htji/ODu1NDe1NDe1ODM5Ozk6OTbw+lXn8GBrf09tb1dVV/vT9tay1uaitpbijrbizvaSno7i7vaC7vaC7o78rrb8rva8rva8zrac5oZ7TfWZ9S9u11Zfr62+Xl97vbHudnPD3a7WnL7uvFeDJa9elbwaefzqdcX4ZNPbmT67fbqi8kl7U1tfZ29BdnZJfs7VM8e/+XJnYqremiTb93Hc1ds/HDu2/4cfdp48+nXWrUv3r115dOdu1s3rtc/LnpVnPcw6eeHiZ3yZi8rioYh0/PeoY520Ca4BiW7qWCd55CqZdaU61kkX7600+ZistIRU/3CLMikufG1snDUolATHRplC6VhMgES4OTVufXK0v0KgU0t1/uLYCKO/lEfFwaR8hsKPJeExuXSiQSUPC9RJuCwenSr0ZdCwODIKLecLwoP0KTHBwXo/Dg1GRgNYZBiTCCMgvCgYoIhFknKpMh6DTcZQMXABg8ynk1BAdyEDpxLSQgLECRGBa2NCEiICIwJVIQEyKYfCo2JIcCDCywXm4YIDe7OJWCmbFm/WxQcHRBnUJrlQyaWJ6HgxgyRjUXVSQbheHWk2WIy6+Ijg1BhLSICGRyGwcDB/Pt0oE+hFHKNCGBXkH65X+4u5Pi4rHd9zeO8vDk4r/+bpttrLfQ3Aw3n5Ho+E8KZjISwigvsHJwocgAc6U+GeAjJCI6AFKzghSq5JxgqSMJd3HMoZOCERzsMCeVigiAhWUGA07xUcmLOC4B3EQoTwsSYOKoACUuI8FVgPBdZDhnUXoV0EaGcR3l1JA2pZMCUNKCMDHN59KJe/5m0LS7YFm+0/r1FY3hyxtLhkW7AvLP6ZpfmFP2Obm19+86+Q/pcs/XM5Ws7Cwtziwoxt/k9LE3NTI5Njfa9fdQwPNQ/21ff31HR3POtoe9zeWtbRVtrZXtbdWdbTUdzTUdjTWdDTWdDdkd/dkd/V/qir/VFb84PWpqzmhrtN9XeaGm61Nt9tb73X2fawrzN/qL9k9NXj0dEnw6Plw2OV45NNU7P9cwvjb6fGp99MdrW137l+pfHF81sXT37/za6YRFXyJv2+j2MOn9j12eepn3yS9uM3ey+fOVpZUtReW1eWm9dUXdlU96S44GZZ2bX1W7WqCG9FpLMi0lkR6aiIWq2IWq2IWqmIWikO/5s88n1VzCpl9EqZ9T2Z9T1VzGpdLMA/BBocyQwIYkRF6/RaOQoCiQ2L1EnVZn8dBYV0XfE3Cha6LjVGoxJjUWA+h6ZRiGQCFpOEUYuFCiGPScThYGCNVBQbHuovEYk5LAmXzSZTaFgck0BkkQkyPlkuJPixMRIeXitjyQUUBgFKRvtIuVQ5ny7l0lkkNAOPErPpPCoZ6LqGjPQRs4h6OS8iUJlkNSZagiICVaE6uZxH41ExRJgP3NMZ5uGCBQGoKBiLgFLzGeFaaWqEKc0aHBXkHyQX6MQ8vYSvFfPCdKqo4ECrSR9pNlhNer1cyqcScUA3KZNgVviZ5MIguSA8QB5t1keHGGhYmI/bqvf+4vDeXxzWrPyrm/MKb08XOMgTA/YkwgF0LIRNQvLJKC4R4YuF0FFAnI8TFe7JI8IUbKJR6huq4plkLC2fLGFgxXScHwnBwYAYMHcGzJ2HAYhJEJrPag7MWUEGhwgIMUrfGBUj3I8QxEJoycAACkhFBPihnDmQlTyko4oOChYTFFQfKcnLYXFpYXlzq/3ds9T/++vSO1F/CLEt2Rdt9kXbO1rLft7tj/gvdlD8jyz9M6Q/Ldnn3y7NTdrmxuemRt6O948Ndw4PNQ/1Nwz0vujtqujqeNLZXt7ZXtbdWd7T9bi3s2R5qXhvR0FvR0FPe35Pe25Pe253e3Zn64OOlqz25vsdLfe62x/0deUM9OQP9pQMDz0ZH30+NlYx+vr5yHjVxNvmqdne9s4Xr4b725ubSgryi/OyG2vLc+5e+O6bHZFx8t2fxH36dcoX36V98eXa06c/u3P915K8O9VlJS3VNRUlj8ty80oLHt28eupRzuXzV7/yDwMprW5Kq6vS6rwMSRa9Qhb9njDCQRLloI57Xx33vjLqPUXk39UxqwJivBRGoCGUGmIRfvX1rrSUWJlQqJHIo4LDIoKMOBgY6O4IB7uzmSSh0Fci5qNRUCGHyfOl4ZBQPosh4rGpBCwJi4qxhMVZrUFarb9MphSLBSwWh073pdCIGAQe6SERYA0atlHHMwYIVBKaHwcvE9LEXAqLgmIQkUwSxpeE59EpNBwG4LwG7L6GS8Wo/Hx1cn5UcECCxRge6G/0l/r5kmlYGNLHDeLhiAK6L98TUlEQCtxbTMeZFX4xQZq4YF2sOSA+JDAp3BRl0iVbQ9LiIhOtoWEGjUYiEDJoLAIG5PQeDeGt4tBMcmGwWhysFgcpxTq5kEfDI0Hujiv+uub9v7g5r3B3WenhugbgtoaIANIwYBYRwaWg+WQUGw9joEEUOIAEcSOCXZloHwWbaJKxjFLfAAFFzSFwCVAeEcbDQZgIAAXiQoW6cjEAKQXGxwL8cF4yMsjAwUbIGFEqX6uUFszHB3PQ4QJ8qACnoYGESCce0lFB9TH54dQMsJIGdFj61+c//xrbOzT/2dKfnJYt/VfrgP6XLS1D+k+W5if+yVLXyFDby4HGwb7a3q6q7o5nnW1PujqedHc+7e1++oelor7Oot6OP0Xl9nbk9bTndrXmdLU97G7P7uvKHeorfNVfOtRbNjL0bOJ11fh45euxqtHxmmVLPX2NXd2tedlZ927fmJ0cnRjtbqsv/eng7nWbjd8e3nL89N5TFz766dCWb7/b+OsvH5bm364oyX+cm/ekoPTR3ful+fk3r5y7culEdu4ZTShcZfFQWdz+sLRCFvMfspi/SqMdVAl/1yWv0iWv0sSt8I9eoY1dExjrrQtFKPW4oGBeWnpEbFTosUOHhEy20T8gSO2vU0ixCNDqFQ5EIhKNgeEJaJVKIRP5CVgskKcnDoFg02hMMlnME3yyf3+sJTIkMNAYoNepVDKhSCGSKEQSni+NSYaaDYKE6ABLsEIjZ/J9MUI2Tq8WULBgH7dVIA8nKg7Bo1METBqLTMTBwG4r/+pLRMh4DIWAER7oHx9hCjOoDUoRm4zBw7zB7mvA7mtwUAAdB6fj4BQUUEDB8ElILh4hIKEVHGqYVpYeHb4zPWl7etLujWt3b163ISk2OEDFoxGJcCgBCoS7r0a4ryIA3f0oWL2Ea5DypGwai4RmkzEosIeX62qQlwsM7Ont6eS46u/v/9WBjoO/g0TD8smo5fYDAexOQ3hhAGvI0P/D3ntGx1Vmeb9HUuWcc65TVadyzjnnIFUuqZSzJeeEbQwmNpmGJscmNhlMBhPdZNo0DQ2YDA0YcMIBB0mlej8ImJ6e23Nn1rr3vtMv96z/2h906mP9tJ/az97/TY3aNcWwLeXShs3ymE1plnFsEN8u55nETA2PqOWTHHJWUC9OWBUhvcin5oV1/LRNVnCrck4obZFU3KqhiGksZW8EtVE9xyUj+ZS0uImftAiTFuH/PUt/1/7T+qfM/H/C0j9osXVycf7Y4vzRxfmji/OHW3OHWvMHW/MHF+b2H9z/+cH9nx7Y98mB/R8d2P/R/n0f7N/3wYF97x/4/u0D37914Pu39n+3a0n7vv3Tvm/f2PO3l/d89dLfaeeer3bu+eqlowfePfrD+8cO//XI4Xd+OPSXudbne757u90++NwLj+z847PPPPnYgb3f7P7rm4f2f/HtF2+duW1y+Zri7IaegTH/ivXZLVvrt952xpOPXvvME7f/8elH3nvzjR0PP3HfbXe9/PyLTz7y0A3XXr79kRu3nd/ryxFTvcxkk+7u6XSXgMIs1V4BoqMIfx+QGEYG6x3pIVyqifPkgcIArzZsmFye8fjkK1cNBbw2h8mUDIS9Frtdpy9nU26bgUpColCAUMQ1GHREIhGSKsw6k81oVYIQj8mFQFk2kVk+vaxcKPndHr/LF/L5jfXw0KgAACAASURBVBpDNBhy2x0+l91tV89O12emar215Mhgt8ehsZsVdjPkc+kFHDKfRYGkfKmAo5ZLzDq1XMClYuAqMSfktORj/nImXssnSulINuKFhCwjJNbLhVIOlU/Dg1yaSsxRChlODRixaX16yCTlGUGeQy1N+xxjtZ41k8Orxgc3LJ/auGK6tydrVsmUQr5TpzLJ+F69PGLVJZymQthdTgRibqtJKVGK2EoJRy7mSvhMDpNEI2PIBDQZh5CwKTqQ69TLHTqZXsJWcMgKDlkjZEjpGKOUtTRan/HoQyaZU8mzgEyzjGWWsYxShkZA1vCIBhHVpeKHzWDcqvBrhXYZ0yFjBHXChFWeskMpK9gMmxp+XW9AX/frsjbQC9HdcmpAx4lZRDGL6L/B0k/ddP9jWGotnmwvHG8v/PgzTkdbc4eWiDp29NtjR/f8eOSbH498c/Tw337SkS+OHPr4yKEPf/zhwyOHPjx6cPfhH3YfPbj70MH39n/3573f79r/3a6f45v7v3tz/3e7Thz++MiBD47+8P6J4x+dOPHx8bnPDvzw4Vxr3xNPPbDjmcf/suuN40cPfvT+rtbc3hOHPrvgvJWr1leaE6FcSdc34lq7Pn/K5sq5Z44/+uC12+++6aWnn3zmkcdfe/6lTz/48MUdO66/5ndXXnX2rfduS9cF0SI9WqdE+wieWld4EOHvByxFwNMLJEdQxWX0RJPQPcTK9NHjPYxtv+k7/awRt1dmNYOZeNBlNHnMtqFar89qCzisOqVUAfJZTAoGi2CwmGwWX6nQeOw+p8UtYAtpRLpOqS+ku4ebQ33VZjKSiAWjsWDUbrLFQzGv0+V3uzIJf9hv9jp1A72FiZFa2G/RQEKLQaFXS2hENI2I5jHJdBKOQydLBVw2jcShEFVink0LOfQqj1kXcduSAXfC74CELKWIDQlZUg5VwqZIOVQRk8SjoDVChlcvj9r0YYvWoZbqxOyAWTtSKSwbbKybHt22cc2WNctr+ZRBIZHzOBal7BeW4g5j2mcrhN1xj81pUJqUEp1CqJDwQCFbyKNzmCQaGUfGIcQsspxHXWrR0IqYagFdLaBrhIylIl7SbegOOwoBc8ym9GiEdgXHBnFtENeq4BilDIOIagGZPp04ZlOGTFKXimsWU41iikPO8mr5fq3Qr+F3u1SNgLEvZO52qSJ6gUfJ8ihZPi03apFELZL/Pkv/7z7/HZZ+mgg8vqRfclRr7tBPaWruUGv+4MLcgYW5Awtz++dP7ps/+f383LcLJ7+dO7ln/sSekye+mjv+1ckTfzt6+JMjhz85eviTI0c+Onr4o6V49PAnxw59euzQp3M/frG48HWr9beDh3YfO/G3Hw5/dcedNz32+Pbvv/nbD/u+2/X6C4vz+9rt/Y9sv2bNxsbo8vTYsmjvsPP0MxpnnNU8a9vgY9uveurhW9948ek3dr7w7WdfHtl/8P23337u6Sfu/MPVj+24csUpkXiZEy5Sor0kfy/SVQViY6j0ND40BPPXO3um2OESvnuQXx4EI1lW/4h7bDyuUTPcdnXU6+qOJwJW54VnnHnGxg2lTBIUsgVcGo1K6OrqIJIooBRi0vgqhcGkdyjlWqVc63UFC9lSuVgLB+J2q8tqdljNDoPOGAqE/d5A0OtLRUPxkCfkdaZjgXjIUy/logFXyGuXiTgkLJKMQzHIeCyiE4fsYlIIVAKGhkPzaGQ+ncIk4hgErIhNVUp4alDgNGksWoVBKdbI+AoRQ8Ilg3yqWsLWS9h2pShoUmd99ozf7tLK3Dqokgwvmctu27hm+dhgwu9SiXmQgGdRysxygc+giNr0EasuYtcn3Oa4xxZ2mT1mjVkDLrEkFbFFfAaTRiRh4RwyhkdBixh4OY+6tKvGIOXoxCy7UhCyKAsheyXh7QlZ43aVVytyQFyHiu9UCxwqvlXBMctYNojrM0hjDrXPIHWo+CYJXSeimqUMm5LtUvHdSm5ULyn7DLWQJW6RORRMu4Lp0fC8Wn7YLA2bpcB/Um/4h/jfnzv6f4ylX+6X/lG/DNgunGzPn/gFqvbiyfbi8fbi8Z/s9RZ+/MmzsnWo1TrUbh1qLf6wuPDDQuvg4sLB+YV9C3N75+a/+ynOfze3sGdh/ruF+e+O7P+idfy79uKB9uLe1sKefQd2L7T2f/zp2w9tv/eVV176Yd/eXa+/8swT2+eOfd9u73/n7Scu/O2a4ZnkyvWFxpB967bKOef1X3bp9BOPXvnqC/d//O5rn77/9pHv9+79+us3Xnpp+/33nH3m+lvvPOf629ZkKuJYhenpQQd6Me56R2QYlRjHOatAqB+TH+OkGuxMlR/JsBM5yQUXTg8NRlxWSSbm4pAIIIdrU+kGypXT168baZS9NoMC5PN5LAaDRqczaVQ2gyYU8hQmvSsSzCRj3ZFgKhxIJqIZvyfssvtsZpfZaLNZnJFQNBaJh4ORRCTqczhSkdhQb+/k8HCzVrab9MlIEJKK2DQSi0rk0Ml4FAyL6KQRsQwynk0milgMAYNGw6FJKDiDgOXRyHwGSSZgKUQcNchTSbkcKhrTBRBRgIhJ0EvYNkjoNyizPnsx5ovY9X6TJhd0jzVKq8YHZ0b687GgQSFRCNgGOejSq21Ksc+giFh1YYvWZ1QGLZqoy5IKuoIOo1kDSgUsEZcuEbLEAiaTRiSgu4gIgImHSdkkrZRjhYQ2pcgKCS0KgUcnjTm03WFHKebO+00Ri8Kl4ltlLKuCY1fyHCq+DeKaZSyrguPVS8JWyKMTO1T8peOfWcayqXgenThoBH0qYcamzrn0Qb3UKKbpRFSrguPWi71GqdcoBf7ztp3/oP9ZLLX/Tout+cXWydbCidbCifbi3E9elq0TrYUlv+XjC/PHfrIvXzi+0PqxtXB8fuHowsLR+dbhdvvHxfaRn+ORxfbhdvtIu33kxKHv2q0f2+0j8ye+ay/uO3Fyz4mTe5959rHdH/71wIEDx48cfemFZ99+8+V2+0i7vf/Avr++9Nr9feORqRXJ0WXBDZuym7d2/+GO0959+8Efvv/L8R8+//aL3d98+tEXH+9+7+1dLzzz1KUXb7vgwtkdL14ZyfG6B0BfkRDsw/v6EJ4mzNXbaSsC8WG6KQ4LF1iVAUP/iPv8C6Zef/mujWt7l432DFVz2VAAZHHGKvVcKDQ90Ny4Ynr9iqlaMRsJeCORSCSc8HmjVnPAZglGQvlSz0BPoRn0pywmr8XsTiYKqWTe5w0bDVab1eV2+b2eoNXsyKcKyUgqm8gXc6VtW06fmVhm0un1ao1WCYn5HD6bwWPRyQQ0Dg2jEFEsKlHMZsr5AjGLTcNh8PAuCgbJJhM4FCIODlBxCCmPpgZ5AiYeCQAIAEACAAcPM0o5foMyZNYEzGqnBvQaVLmge6CUG6oUuhNhs0omYdOUIq5VrXQbNB69ImBShi3akFnj0SvcOnnAqk/4HT6rTg+JBGwql0EScGlCHn2JJSQAsIkIvYy3tDjDoZY41BKXFnRrJWGrKuu35ALWhEPt1YosINMgohok9CWELHK2CWSaZSyHRuA1Sk1yjlHG1kkYWjFdJ2EYFVyXThI0Q36t1K+V+nWgUy3SiGgSFk4lotm1YqtaaFUL/zVY+qf6+6Jia7G9uLC40Fpszf8UW/OtpXuzhRML8ycX5k+2WvMLi/NLcWFhbr41t9A6MbdwfGms4+d4YrF9or2khZPt1lzr2IEfD33dbh9qt498/fXu399y7SOPbH/vvfc+/fCj53c8veu1l9oLhxaP71mY+9vrux4eX5lbu6m0amNu4+bcRZcOvfP2Hw7uf2Xfntf3fvX2h++++s6bL//t0w+//vzjF5976vc3XXb22VMvv3FroiAuD6vSg/xwP9nfh3L1wvyDaG8DFW7SHBl8c8p+8RUz1990+lNP3nDRubNTQ5mepKucCNRSSYsMGi1VRyuV/kJ+2WDf+tnJwd5qdzbVnS/EwqmAL+n3pjOpWqM23t83Xa+OZdM1nydpMrjj0UI+Vwn4o0aDzesJ+n3hWDTlcvpj4cz44MzK6fXN6tDZp523ftXGkDcs5AhMOr1MLOIyaWw6hUbGEbAwAhZGIWJEXBbI5fFpdAIcgQQAAgLGJOI4FKKASebRiWIORQ3yNDKuiE0kogAkAOAAQERBKzlUrYBpUQhtSrFDLQtadPVcopyKhJwWpYgrYlLUEr5dq3YbNBG7PmRRB03qpbzk1IAuvdJv0zv0kEbGF7CpbBqByyLzOVQOk8IgYzEdgICGtaolPovao5fblCK7SuzWyexKgd8ojzt1CZc+ZJI5IK5RTNMJyFohxShlWBUcq4JjApkmkGlT8Vw6kUpAUQupSj4Z5BAkLJyMS9SBLLtKHDIqnZDIJOUZpBwFn8anY8QsokbO0cl4OjkX+Mku67+i/8ks/RtR7X+841py2GstLi4uLraXZkH+MS4Zmrfac/PtuV/i4pLrS2t+8fih+eMH2u2j7faRV1555rrrr7ztttuefPLp1/746jtv7Xpn1+vthUPt9sF2+/t7Hvjd2q19m7f1zqxJTs14zzin9Kc3b/z808d3v/vY15+9dnjfp4e+/7zdOv7t3z656forrrnqN785Z3bXn+9ZuTGZrIhyI5LYICM8SPA2Ua4G3FvHBRuMs68ePPeyiZvvOOuOOy6++vLTrrx4w3lbp0sJVzHitYCgW60LGywrB4emG43Zgb7Nq2c3rpxdv3Ll8pkVuXTJ44pm0/VqZXx4aNXY6Opm33RPT386XU0kerLZal/faC5f8geilWpfvTEwPrGsUR+IBHKN4ti2TeffduO9l55/dXe67DC7rAaby+pUyRVcJoNNp7AZZCoJTcDCiDg4l06X8AQiDodBIpGwKDoJz6aR2DSSQsITcmhMKoZJxYh4ZJmYwWFg8QgAAwAUGMDGdCk5VK8B8hoguwr0GlQDpVw1Ews6zAoBm0vBg1yGQ6eJexxpny1s1QSMqohVF7JqXVqZGZJY1KBFDWrlAqmAxWdRuCyygEsTC9hSAYtFREnZpJ9a8uR8I8i1KAR2ldgG8b16MGrXxBzaoBF0QFyzlGEU0/QSikXBdKoFTrXApuJZlVyHRuAxSLRSpg5kqcVMkEPiU9E8GlrKJWkkrLBF61BK1AKWlE2SMMkiJkHAJPJYeLmQKRfSgXb7Z07+K/F/Fkv/V5XDpTf/pKi4RM7fa+nNfGvhZ839ooWFuZ//icy12ycW5w8f/uGrBx6489Zbbrj/7nuuvvyqKy/93YtPPvXsYw8f/OaTH/Z88MbL23c8d9vFV6zfckb/irWZ5qC1XFPfcOPat9+6a+ezN7/12kOff/Tqu7ue//TDt5596oEztq558L4bzz5rxV93P3HznZudMUK0QU8N01IT1MgQPjNFDw0QHXn0fc+dPbU2NTAaO/vMtaefsuLGK87ZtHxwdqDSm4knnLa83x/U60vR0JbZyXXTo5tWzUyODE6Ojq1fs2nZ1NqZ6Y1rVp8xMb5+eGjVyPDqcmk0HCqkktWhodlKaWhibGWtOhCLpvubI/3NkZllq5p9o8V8//jAqlPXn/PbC67JxHpsBld3pieXzIb9AaNWI+AweWyahM/mMalUAoqCR8MAgITDcmg0JpVCJWDJeAwBDUd0AUIOQ8ClsWkEGhnDYxGlIiaPRcShAAQA4LoAAZ1g18gjTrNDJ3OopRm/fcVwY6iai7mtci6diurkUvAuo6aaSSzZTQYNyqhNH3MaXVqZTsrXSHkmtVQPiVRSrphPE3NoUh5DJeXrIYmcz5BxaFIWBeSQIQF9qfxgVnD/nqWASeFSCm0yrlXGsoB0u4rjNYh8BqlbK3JqhR6DxG+WOXQSp15qVYuVYoaAgeVQkCImQSGgB6x6h1ahEDA5ZAyPipPyaEIWiYyHiXhUCZcK/PQV+y/Gf/HnnxXt5+dbrda//1C71W63Ftrtg0cOz7dOtNsnFhYO73rz+Zuu/d0TD9537aW/vfSs31xz/iU3XnLZn1984c8vPHX1+ac+/sD1e7/781t/efSGm7eNT8QnJmODQ/6LL5556slr77vrwp3P3fHp7p07n737jt9fvOeLtx9/6PdnbVt58YWnbn/shudevc4aRSSaBF+tI9gLc5aB8AAmPkj0l9DX3DU9tjy4YlX9+quv+Ogv7/+49/tzt2zszSXO2rAq47cnPeaUx5j0Goeq2dVTgxODjfHhoeGB8U2bzjn1tIsvvOimLZsumVl2aqU4XiwM1SsTkVChtz7R15job0z25BvpRDEVL5S6G1Pjs7PTq+qVgWZ9YnRwRW91LOCNWfTWoCdQLxbHh/rrpe7uTMJm1PpdtkIiFvd7HXoDh0whYjF0GkkmFmjUComAS8CjCRgkg07msegsJkUi5IhFXCaNSCSgiTgkHAZ0wjqADgCO6AClAqNGrpKy7VppMeYdrqRKCU/ErlPyqHQUoBKyi6nweL3YTEVyTkvYoIqYNQGjygQJlSKmUsJSSlgmtdiqA42Q0CATWhRik0yoEbKtKrlCwJawaQI6gUNGKfhUp17mNSusSr7PBHoMoF0ttKvEZhnPKOF6NaBXK/Bq+Q6I5dTwAmapQ801gAyHRuCzQCZIsOSjZFKK5EK6kEUSsclGlcSiVxo1ciUoUCsEDqPSa9M5TSq7QW5Si4H/Ld/p/13Pf3W2d7HdXmwtLi7Mt1uH5o/Mt0+eXDhy/Pj+Jx+775brrrj7phvOWLP+kq1n3XHFdTdf+ts7r/jtq0899OS915+5cfTeey65+54LX3jx1s1bmqtWF2dmcxdetPy1V+99ZsfNjz96/Qs77nj6yVseuveaXa899tiDN2/dPHPOOZtuvv2SJ1+6yp8nuHqA1CjaXwfcZcBdAoINZKwXd/bvusdmPZPLCjddd+3rO984eeDwsoGBrN/Xl09uWDagFpK9RnEhYukrRmZG65vXr+yr1Rv1gampdWedfdX6DRdUSlO57EAkWPI4U4Vsf0+hv14ejQRy+XQ9nSiWco3+2vD06PINqzavmF5VztcHeqdmJtePDs3Ewim3zZWKRXsrxWat1FspDDerhUQ0GfRlo+FMOBJz+xUCIY1EZNDJIiFXLhPzuEwsBgGHARg0nE4j0ahEAZ8tEfNZTCqVQiARsTBEFwKHA2BdQCeAJ2KEQqZOJQw4tIWYa6gYq6d9uYDVoRLK2SSHWlrNxEar3SW/K2czJcy6mFXn1Sl0IFctYeshgR4SWHWg06Bw6GQevSJgVHnUoEHMs6kVKpFAIWCDXJqQgdfKOGGnNh20Jjy6fNia9Br9ZoVTA+rEbAWLqhUwQyZZzCpbchSKu1Reg8iu5odsKq9ZaVTwlSLmknklyKcLWSQxh2Izqt0Oo8dutJmUViPksmndFo1FK3UYFRbNr5GlJS+Xf/vTPxwRFxdaiwut9uLCYntu/meflq/3fPzeO68/eO+tOx556OoLL9wwuWz1yOTGqZnfX37ZHVddevYpy7asaq6ayd/8+23nXTR9/c2n3XH3ed1ly+p1lSuv2bRjx81PPXXzffddcf+9Vz34wHV33Pq7B++78dU/PnHjjZedde7Wy64759EXr/QWSM4CkJ0ghPrgzjLgrcNcRcCZB3IDrHwd7B0MXHXVJXff9ocLt509Xqsl3a6U116KeV0aodcganYHaxlfX09iw8rpVcuWrV65buXyU2ZnNoWC3V5PxmmLR4I9fk+2Xh4f6J3uzvY5reGgNx3wJvLJ8nDf+PLJ1etXbZwcmc7ECqVC/+jg8oG+iZA/ZtZZXDa7227TaxSFdHSgUaoVsulwIBUKFOKJsMvLplKJWAyRgKHTSDwuk8Wk4rBIOAyAwwA8DoXHodgsmkTMX3pFoxLhSBgciwXQKKATADoAKgVv1IJRjzkVsAyX4kPF2EB3LB+0+U3KpMdSy8abhVTSok+b9WmbMW7TuzUyrZSjk/FsWlAPCcwaiU0LOvXysE2XcJoCekgv4ioFHEjAM6tkVo1MB3KNCr7XrPBbldmItZT2FCKOiEPj1snVAoaQgpPS8B6NMGKRxe1QwqGM2lUOFd8C8cJ2dcCmsahEKjFLJWYpJRy5kCkTMORCplkD2s0qt0XjMCqtOrlFK9XL+QoB3WWEXAb5r4qlJZDm/92989+BtLjQXpow/NnrfG6xfeTwsa/37v/swMEvHnv47rdeffHz9/463uib7OtfOza5cXr6zI2rT1s/MTWU6a97CgXdU89ec+tdZ67fUrngt7NX3bB5annu6uu23vfAVffef/Vtt19+193X3nff76+66qK77rpp586nb7/jxosvv/Dme6++dfu55jgq2iQGm6joEM7fi4gMYoNNlL/aEa5hMw1+tqypNpJOq0ktFq0cHh6rVgZ6MhCHnHQbXBphPmiJO3Upr6WvmPndheffcNV1l1x4+cjgskKu12mPWkyBcs9IrTI6ObqmvzEZCxX8nrjfE7dbvAFXpJAq9Vaaw83Reqk35IlBoMlhCQV9SbfDbzXYTDq9BlJIhTyTVhkPeSq5dC4WDjhsHotJC8qwcDgMAGBdAAYNp5DxdBqJQsbjcSgMGo5CdiERnTQqUSTkCgUcAZ/NYlLRaCQAgwEoJADvAjoBAh6llPF8Vk3EZRhv5JYPFlcOV8eqmWoqWIr7uuO+fMAZ0iujBnXMrI2YNR6t3AqJTJDQopaoJWyNjKuX861qSdimS3osPj2k5tFFdLKcz3LoIZ9VY1aKdCDHqODqQJbXIkv4DQmPIWBWubQyFZ/OI6IFZLRFzg2bwaRTlXCrw1bIrGAbZeyQTRVy6Bw6UCPlQEIGJGarpFw1yNPI+CopVysX6BRCrZy3tFcTEjJkXDIkoKlEtF8XS//e9bLdbv9E0dzJxfm59vx8a2FhafvG0seOHZ/7ut3+/tHHb/lo9+s/7Pvi+y8/O2fLqb357tPXrl81NnbRGVtPXTfZnbGNj0RmZmLeMPOZl6+766HfbD6z76U//eH6W8+46sbT7t9+zf0PXf/Yk3+47Y5r7n/gzj++9Pxdd925Y8eOO++866LfXnrjnbe8+Pazp1wwZE4TY4MMdw0WaKLjo6RAPyo6hPHVgFADEaqQExWpzS8hkbskLEbMYZ+olSfrpahF41aJluZD0y5DOe6rpiJnnbLh8vPO37BqXTaWHWyM2s1BjyM2OrhibGjF6plNk8PLC6lKMpxPhHJOs9dp9kYD8Wwi35MtZeJZt80r5CkUMpPLHkpEMwFfWKfRquQyg0apkomtBk0hHe/OJOx6rULIF7PYLAoF3gEgEZ1YDIJIwFApBBqVSCJiMWg4EtHZ1QkQ8Ggelyngs8UiHo/LxOEwQFcngEB0IuAwRAcS0UEnowxKYcJnmRksbZwZ3Dw7vHK4OlrN1dKhhNvs00NBHRTSKQJaeUCvCJiUPiNkVYs1IFsDsrUyjl7GtarFUYc+G7BHbFozyFfwWBCfbVFKnXq5USEwK4UuA+jQi/RypscM+q1Kl0FuVUtANpWOQbCwXVYFL2RRpDz6tN8Yd+vtaqFZwQ3a1S6D3AQJFAK6iEkQc0gKEUMp4ShELEjIkPNpMh5VIaSpRAyNhGWQ82wqgZJPVgvJv0KW5n7Gqd1u/8TS8WPzc3MLrVZ7sd1acmhpLR6bX9zfbn/99I7rH3zwyhM/fvnyc4/ecf21g6XKYKl22Tm/WTkxvGHF6NoVvf1Nf7lqKFTkvSOmvgnPKWf1/f6ec7acM/q7G05fv3V823lr77z/xjfefuWRJx9+5oXnv/zmu5defeuNXX/d/uizz+585d4nHvnTp28kmhZ/TeCpEQJNvLUEi0/QrD2Arw9m7QHcZcCW6Ug3xYmSJhDVaWRcGZMWtRmbuXjErNbyKCGDvBZzjZdSy5vliVp3Xz65eeXywUo15g0EXcGAK1Luaa5fuWVmfPXG1VtP3bBt9cz6Rqm/kCr5nAG/K5hLFkr5SilfSccyTpvXoHMa9a6gL17IlsLBmFqpMen0qVg0HQur5RKLXh3yOt1mo1mtVEvFcrGAQsAy6GQ2i7ZEEYmIxeNQSEQnDotcylcMOpnLYYhFPAGfTSTi0XhcJwrRgejshAEdANAFACCfngzYpwcrp8wObZoZWjFUGa8XKsmA36Q0y3gBrTyoUwS0cp9WFjApQxa1TSlS8KlmpdCiEds0EqdeFncZe6KeQsgZsev1Ep5KyDZDEo9J6TFBIYcm4TcEHUqzihu0q6NuY8CmdeogkE0lIzqJMEAjZNjVfJ9JHrKpglalXsaGBBSLSqCRsJRCuohJYJOQXBpGwiVLuFQ+DStk4LlkFIeEEDFwch5FI6JZIJ7XKPMbQZ9B+mtjae4fWFo6352cW2gtthfbrYX2/GL7xMn2ocPH9uw/9OGuP99z7rlDf3rz/l2vPXrq+plyOpULxbauXr9u2fSFZ24aHykUS9aJmUhzzFJsQiMr3f1T/nXbmm+899hdD1+9+ezZbeefcu0tV9x69627P/vsnQ8+fvWt9//2/dF3P/x217tfffzF0ePt9uMvv3Dvc3cZEwJ/r8hRIXj7CLYy0tuHMxQAT6MzMNCRGENHmph4H9NX4IUyqpDfEHGarZAoF7Cr2GS3SmSRsGImZV/CP5iLTJSy1Zh/xWDvhqnx2eHBuNdXSBZWz6w/+9TfrJvduGHFpg0rN56++Yxl47PFXDngDoa84XKh0qg169W+Qq4Y8sc0arNeZ3O7QpFw0usOOO2uRq1+ztlnlrsLbDqFQSaoZBKzTuUw69VyiYTPYVJJYhFPBoo4bPoSS0s4USkEBLwDAe8gEbFLxQmRkEuhEohkAhyD6IL/G0ssGtZpgoZr+ZXjfSuG62O1/Eg5VY57PDqpUcpxQ+KlbTFBA+TVy716uUUhkHHJZqXQoQOdeplDB/qt6mzYWYr7uiMev0ljUYitkMRrgIIWddytj7g1Nq3AZ4GyYXtPwpePemJem14uZhPxURp5NAAAIABJREFUDCxSxMBDAopGwjIrhXatFBLQeBSUhENUCOiQkAFyKXwaVswiQkKGjEflUTEcEpKJ6eAS4HI2SSOiaYU0s4zj0YlTLm3UCv3/LP08itVuLbTnFtrHFtpHjra+3XPw/c/3vHzp5ZOT4949X7108XnrCnGf32pp5HpOWbHylJXLztq6sr8vPD4dnVkbbU5b1p4Rn1wfPPu3s1f9/pzvjnz00q4ntz91z2nnnf7QU49fctU1n3z1/dcHju9844O3Pvjuwy+O7nrvuwPH2t/92H76rZe3XrnFmBbYeuiBfoalCPc1yYZ8l7uBsVYARxVw1oFgP8xbw/rLzHRDX60Ea7mQCeK59dKASdGfDSdsmoRF7ZTxQjpZwWurRX1Bg3KqUV490p8NBfq6y5vXbj7vtHM3rdk0PTJdypZWTq1cMb28XKj4XQG/K9Cd6alX+xq1ZqVUz6TyDrvX4w4HAzG/L2K3uiKh+Mb1p9x/730umx3Z1UnCosQ8toBNlwo4Ajadx6ZRiTiJmK+EQAGfvXTGY7NoHDadyaCgkF2wLgCHRVIpBAGfLRJyqTQijoCFoeEwRAcS1QWDA12dAJmAlAoZje7U1EBltFHoy8cGumPFqMurB20yrk3Gj1o0Gbc5YlYvLc80gVwlj2qQciwqkVUtNkECm0YSdRvzUXcp7mtko0GLxgjydGKWAWQ5NCKnVqgSU8JObSnl6+tJNLoTpXTMZzVAAh7IZYhZRLmAqhQyjEqBUy9TS1k8GlrIxKklbL2crwW5S0sGzCqxTsaTsEkSOk5IQSs4ZJtS5NWDDpXQoRL6jWAxbMt6Db82lv7xjLdUI18Cab794/H2/vn2vv1zHz/98m1nXjy6dkPi0ktGPvngicF6LGgz1LPZ/lJ5y+qVZ25aVerxNnqdoSS/pw8aWm5bvS12zu+GHn725t1fvrXrvVeef/WZQ3M/PvHC87ffu/262+5779O9e4+2P/ji8M5dn7/z0Q8ffn3yk2/nnnnznXtffNRTtZnzPG8v11JCuxsEfbbL30t2llHOSqezBjjrgKsOuKpd7hLJVxBMzxYsel4x44KEBJdGuHKwuKyeP2/DbM5l1nGog5no6oHaYDaWchpvuPCsUjwYtjvXz64+c+PWqcGxSrbHYbJl4+l8Mp2OpdRyFYNMV0jk8WiiUevtazSr5UYuW3R7grF4JhpLW8yOyYmZq6+8Zs2q1WgkioDHkvEYLBKGQ8OoJCyDjKUQMVgkjEEng1Ihj8tEIbtQyC4yCUfAowl4NJGAWTrvdXUCKGQXnUYSiXlUOgmNRQAdQEcngMUhEHCgCwCI2M6gyzQ72nvqmqnlQ7WhYqIUc2c8+qzX4NeBAb0s5zWnnPqIWenTSjVcspJLcqiEHgOY8BiiTq1RwdXL2G6jLGDTuDWysEUbseqidl3YqjIr2Fox1aUTJXymcto/VM8NVnO5aMCiUYrZTAYBqwZ5OgXfogZtepldJ1tiRiVmGSGhWSXWy/lLLBkUAoWQxiTCpAyCQcr1GhQBs8qtBS1yrlXBc6pF3UFLPen5dbL0U+1hcalG3l5caM//2Pphvn3oZPv7w+1Pnnrt5jMvH53eGC1Wwd0f3H3LTadPDGabpWzM496yetVZp64bbqa2njrQP+hIFPj1UU1jSje7JXzvjkv2H//si+8+vfDyC//0ztsffPL5N/uPvPjGu/c9+uJbH+w5stB+78vDH3x1+K9fHHzrk29feOvDNz79uLaypk9LfE2Jf5Bt6kF4evH2ItqYgbtKGFcV7q4B7l7A0wt4e+HeGjlU5g+M+X1ecSyktBk4EQc0VIyt6C9dvHnt2aum+1PhiEG5vFGsx/xT1ey2FWPTvaXVE2MXn3X2aevWZ0Jhj8msEAhVYomUL1RKZUIuj0WjC/kim8WeTma68z2ZTK5UrhdL9Z5iLRROmIy2dCq/ZdNpw4Mj8C4EmUhi0ahkPAaD7MShO8k4BAmPgHUBaBSMy2FIxHwGnUwh4xl0Mp1GwmGRS0Qt1SHQKBiVQuBxmQpIymLTYHAABgdIZCwGC+8AACQMgKT8YiYyO9q7fKg2Uc/VEu6kXR23KkMWpd8oz3pMKac+YddGzEqjiKHlUexynlMt8psVTq1YwSdDIqpZLbCoBC6NNGrRJB2GpNuQcGk9OrFDI4i7tXGvsRDzVLKR7lQo4LCqpWIOhUTBoCAxVysXWHVyl1ntsWodRsUSQhop5xcZIaFJKVKKGUI6VsGnGaRcpwb0m5RBiyZs1cQc+qTbUPBbUy7tr5elxcX24mK71V6cb88ttE8cbx+cb39/tP3pi3+5fdNFlfqsoX+lZXzW+eOx1393+br+emz7Pbc2evKnb1x3zulrl01kzjijL9strAzIq8NQtMRdcWrilffue/fjP73557fue2j77k+/uPuBRy+47Pob73jo6pvv2/HyXz786sCRdvudL756f8+eNz/+6PFXX6wu71PHpLo8x9PHdtRw2gzgKMODvTRHN95bIrgrSH8d8PUC/v6O4AA61E+LNoSZMpQvGlJpdX8z2KwGiynnsmbPRVvWTpbzU6V8t8ceNarqUd+KZnGykqnGfEPFwoqRkWUDA2GnI+p26RUyNpnIJJOpeLyAw5aJRTIpaNDpI5FId3d3sVjOZPPN/uFKtTccSdgdXqvNvXx2TblUR8JRLAZTKhHxuEwqCUshomhkFJ2CxuOQSEQnnUYCpUI+j0Um4fA4FBoFw6DheByKRMQSCRgcFonDIklELI1KdDrMcoUYh0ciUZ1UGpFAxCz9apLwmQGnsZqLjlZzM/3F8UqyHLamHCobxDWALK8eDFmUeZ+lHHFFzcqAXubXgSGLMurU2tVCCQunEFJMKr5exnaqJTGrNuM2532WrN8UtkJhu7KS8sS9xoTPEvNa3BaNBhRz6BQiGo2BwYQchkLCM2kVbpvB77J4HHqHUWnWgHIhHeRTVWKWWSV26mVmpVAtZir4NKWApQcFZkhiVoqMcpEVEvlNqrjLmHAZHSrhr5Cl+Xa7tdTq2movLizOz7VPHJ7be7K9/1j7i53v3nnWVQN9q43lGbB3hWrNlni7vXvZsvzmjRPHDu1dMTF61qnrVkxXL754ZmzSmSuy+8aVqTI7URZeeduaF/90zxtvv/LUsy+8/+Fn3+49/OEn3zz8+POfffPDJ98c/MtHX+47fvKP7+za+c6rD+18+MaHbuiZygcadncNcvcLdAWYpdJpLwGWPBBrMqMNtr9EDlTwgUZXqK8jNNAVHsJGBhmJflG4W1DuN+aK6qnpRE+31arjRp3qVSONZbXSqr76UCYJUQk5l3lVs7R2uLJyoJxy20qx8ES9UknHB8tFr9lIRsIZBByVgBVw2BAohRQynU7n9/t7enqazWYmm6/Ve+uN/u6eSjSWNpkdszOrvZ4QCoFl0JhioUgo4Ai4DCGPyucSWXQcnUbEoOEkIpbLYSxV84gEzFKyWuKHQsaTSbil8x4Oi7BYNEqlmErBozEwIgmLwSI6AKADAEAxz6RVeC3amNNQTwemqsnBrC/jVhulDIhHMss4Hp0077M0kv6MyxC3qmMWVcFvLUZdHgPIpyIFDLRaxlRLGV4NmHLo8l5z3m/KePR+Ixi2K2sZX8JnCjp1Vh0oF7IZZDwOCUN2dMEAgErCcllkpVxoM6o9dqPbZrAbVGYNCInZIJ+qkXKcBoXHBBkVfJWIoRaz9HKxXad0GtRqCZ9DxDKwcDmX7tLKHGqpQcr9VbHU/qlJ9+e28YXF1sLiybn2saOt70+2v/1gz7OX3b58bJN9YIO6d60oNUS99rYVc4sfrV3f//yzD7UXT+z95vPfX3fRTdedcdbZvT1V4dgydXlQkKlyh1e4drxyw843H1psz+35dt+7f/1w98dfvPTqW+999Nmu93a/++ln7362+9Gdj+36/PX7X7j1zGtWx5r6yIAGiuIDg2LfMEeVBdx9XbERtKMbiDQo4QojVKaHKsRQHRnq6woNwMMD2HA/M9LkBXpYgRzbG2MWqrp0RpOIqHNR22mrp9aNDMzUqiP53GA2OZiNbZrsr8fdzUwo7bH2hH3j1Z5aOjrV3+hJRuR8loBBZZDxVCKOTiawWTSRSKDRqIJBf7lc7OtvFkrlRv/QyMR0T7HmcgcmJ1eyOUIkAksgkBg0OpfDkIFCrVaqVHD5XCKLSSERsWQSjk4jcdh0hVyihEAuh4HFIJby0lJBgkzCYTEIJKJDwKWJRCwGnYTFwDFYBAwOAAAA6wKoJCwoZOvlQq2U7dZKKhFbI+6I2+Q+g9QkZznVAo9OnHRquv3moFbiVHDDRll30FJP+4JWBZvUQcYAIg4GEpMDelnWbez2WzMefcSisEIsp1ZYiNiyYbvfrlGDHBYZi4F3wACgCwC6AADZBeBxSA6bppSLDVrIqFMY1DKtUqSVC9QgzwgJ3SalyyDXgRylkK6VcjxmnddqsunUII9NQsBwXQCHjFOLeDIOQyvh/cpY+rv9Na1Wa2Fxfr514kT7yHx7/wff7LzuvlMnTvXXVoLNUyTlNdRwH+r6u9a2218FI/qXX36qvXiyvXji2JEvr/rdut6mpljlDIxLqoP8sRXmdVvz25+86otv/jK/cPzHoye/3bPviy+/eenl1996591n//ji0y/t2Pnn5x567o4Vp/fFmzptDBcZ4Jm70ckpvqmEcvcT9D2ArQZ46oC7CCT66NEyI1ZhxqrUSB0TasCCDYS/gfbWqL4qw1+k6QIwSwgfzAprfc6Vy8uTQ/ktqycvPHXjupGhNQP9tWgwbtFlnKa0U18KOWJWbcZrqyVD+YB7ZqC+YrS/OxFWgwIejUzEIXEoOImIpdOpfD7XaNTHEtF6sy+WSnaXK2NTM33N4WyuODKyjELhUCksOp3JYjBFQq7RoPb5LC6HRqMSKCGpVCJYuj4Si3gmo9ZhN6uUMiIBs/R7iUzC0ahEChm/1KqHhAFMGpbBIOBxSDQGDkd0AAAAg3V2AACXQbLq5C6D3KURZ93aRsSW92hDVplVw/eZQL8RTDjUBZ8ppJMGNOK4VdntNw/kQ4WITSOlcelwBUi16gRhE9TttRSD1rRT69Hw1QKCUcpI+A3ltD/k0kNiJgWPRHb+BNJSSkTAO4gEDJtFlYq4ClCoBAVKUGBQio0qiU0LOvRyq1qsAzk6kGNSilwmvRaSCZl0CgaFh3cRkTAGDsMhEdhEvFLA+ZWytLjQarVa8625+cXjJ9qHdv/t9d8/eN7U5nhxWl5ezi2tomVn4KlR7EPPXbhn/9vV3tQdf7jhT2++cvzo3i8/e/OMM/prvfKzz09ky7jmhGTZWvfNd2156vnb9h78fLE9d+zYiYWFxWMnjh/58eizO5957NmHJ1YPXXHreaEerSvHdRfpgT6ytQdw9gLWGmCtd9p7u8xVwFwELHnAXQRSvfRklZ2scuJVRqyGC9Xg3kqXswS39xDtBaKnSDREYc402RmnFSqG0dFEvRSMeUxTjepss/mb9evXDA1MV4tphzFh00RMUM5rTTmNGZ+1GPFO9hZHG931QlIPSTgUIptBZtMpdBqJQiGxWAxIpbA7bd3lUjydiiSSpVpv/8BotdYsFGoCgZzJ4HHYAh6HLxLytRqF2210uXRGo8ygV0EKqRIC1So5pJDqtEqTUatSypaubvE4FAGPppDxSyzBuoAuACAT4DQajkhAkyl4HAHd0fVTaiIT0BatIhdxF0OOSsQ2mPL0JV1BC+gySmIuTcyhznj05bA959J3e01Zpy7l0NQS7v6eSMJvsBlELrs8FjBELIqi31IK2VIOjUvFhbhYI0hLBU3NYjwRsKpBHo2IxsA7kV2dyC4YrLOrAwC6YAAGDSeTcBwmRSxgKyQ8lUyolQvMGtCukxkhoQ7kmCCBUy/1mFUmrUoi4JMwGFRnJxYOJ2FRVCyajEbQ8Rg+9f/kvofWf4jtXzJSqzXfWjwxv3jkZPvAifaeK2/fuvqM7uoyTW2lvHedIDeDi491ZMbxN9y77rNv/ljrjd1+5zXr1i27/96bLzh/XXPAtW5T6C+7r6z00wemwNqQas+Blw4e/eT9D99qt+dPnjx+6MgPi+35460jDz1+15Mv3hfpNrvToDvPy42C8SGmvQgEBzvdvYB/GIhOEqxVwNEAfE3AWwW85Q5/ERsokpN1TqxBD9fw/grCXeqydcNMWZQxg4YigDYO2LN4QxAbycvqfd6J0e6Yz9zIJPtzuZ5A4LLTT988NTZZLbghcSMZLEc8Xo3ErQWrycBQMZXyWntzsZTfSUHDRCy6TMRj0ykEPJpOI4klfKUaqvfWept90XgsFk/W6r2F7rLJaBMKpFgMkUSiUMkUCpnIZlFBkAdBApmMK+KzWHSSmM/RaxQ6lUKrkpl0apNexaZTqCQsHo3AYRFUIo5Mwi7lpY4OgEBAUMg4EhnL4tDpTFoXvBMAADwO0wUAQhYlG/H2F+J9GX9/xtdMe3MBc8pnKMbd+aAl7zeVQrasU1f0W+JmyKngxu2qZj5UTXtjXl3Up0uHzEEz1B2wlcLOtFvnVgtUfLxVwemO2odrmUzEqVMImRQcAY3AIhEYBBIBg8NgnXBEBwrZhcchGVSCgEtTSHhqhQASs5d6ZzUgWyVi2DSioF0d8RgdZr1aIecxaRQ8hoxDUwlYGhFLI2KZRBwZA/sXZ+mfWoi1/m5r0y+xfeLk4tLQ7Vzr6KFjX863v/7w66cvum58ZJ19eL1+YK2isUpYnmUWpsnZCUJulHLlLcNv/uWWnor55VcfHGjmeuup00+fvOaGjc1Rw1kX5caWq4tNwbW3rNp7+M/bH7t938FvFtrz8+35ufbxk+3DJ9sHH3nh9tu2X+xI8gJFnr9M81fxnirCXQVcdcBZB5w1wNWAu+pobwPlbSB8dZS/gfU38P460ZFH2goIS77TlAUMaUCbBDQJQJkAdHlAnQGsRbwhitF6CQPjkRXL606zwqVXZ/2+qNU222xuXb58ure2erBvuJgpxdw+gzRkVIRN0GA+mnQYhgqJiVp3xmsTkLEQny3nccRsBotKZNFJTAZFCYGVSqler8bj0WKxu1DImYx6oYCHw6LZLAaDTl26KbKYdW6XVQ1JrVqVQsAWMWhaUGjXa1RSvpTL0inEcjEfFLJ1SplYwER0ACQ8gs+hIxEdSFQnGgfH4lF4Ig5HwKIwaBgM1tkBIBEwHAqOgXdIuHQjJPRZVM1ifLSWWtpsO9Xbs3Kg3BO0Jx26atRdibjSdk1QKwnqxb1J9/K+XF/KE7PIk05NyKpJeiw/rYES0phowCBh9mZD/T2xeiZcSgVTQZdeJSfjMTAAgHV1wBEdXXAAgexEojphXQAcDjBpeDUkNOvlBo1YK+dp5By9gmdWCxw6icMglQuZSlCgEHHYNAKVgGJR8UIOTcijCzk0Lov4r89S6z9h6d9psd2em28vtNtz7fmF9tGF9reffvfcFbfNrjkzNLxBM7RB1r9W3FjJLc8yu6fouTFqYZgxNKP6cs9D2Ty0el1j9aqBWj25/ZEbL7p81YbTCtNrXL1j8saYcsdLV+764NGbbr3sg0/fPTp/dN+xAwdO7D/ZPnKive/Pn++Y2pS1p6j+Mt1fIXhrSF8D7uvt8PUC3j7A2wf4etHeOs5bx3lqWE8N665ilmTOd5rznaZchzELGDKAPg3oUoAmDcgzgCILWMs4Qwqr9ePzdUutETKoeBIm2QYp/Hp9zuebbjTWT4yev3l9zu/I+i0+gzRgkKbdOhckSNq1cYs2pIdyXpuMQXSp5Q6tkkcl0PBIAZsuFXEFfHY6FatWeuKxUDwWCod8ep1KIuaTSbilHnA8DsXjMg16tc1qNOlVZqXCplZoxHyNmO8yauw6pRYUmpQgn0FSiDhWg0otF5GwcAoeyedQqVQsGotA4ZEYHBqDQ6OxGBQKhYDB4V0wRGcHsguAAQARA+PR8UoJK5/0DtUzI+VMXzo821daN9rXzIRKYWczHazHvd1eU8qmzjjVw/nguoGeobQvbYWSdnXMaYx6rHGvxWtQyJg4Lr7TBvH7cuHhUrK/J1ZLh2Nem1YuWpoI7gCAJZbgCACB7PiZJawaEpr1oEknNWlEeiVfJ2frFRyrhm/XS5QiplYuUEm5AiaRTkZxmQQRnyYW0PkcModJ+Ndn6Z/mpf9gZtRuLc2o/zh/aKF98Mjix7dvP2tsrXN8g3lwHdS/VtK7RlhbySnNsH5miZWtcl5766blq7tHJ7tnZ0eml428uev59VuGz75ovNSvmlrreujZc2Y2Jh594brnX31w75Fv9h49+MPJY4daRw639+/58aNvjr0dLIOZIXmgSg3UcP4GOtCHDPTDAv2w4GBXcADpbWI8vXh3A+esYewVlLWEsBTh5h6YLgv8In3uJ+nyAJQDlHlAV0Bo4whDiJAqaxv94e6cVyVmKbksKZXqgKBtq1atGh7YumJ6y+y4Rc7N+Iwpp96h4Ps0kmrUHdDK6zH/aDGT9lidKplGzDUoJAallMckc1lUNovmdFjSqVgo6HW7bE6HRa9TiYRcOo2Ex6GwGASFjGezaHweSwaKDFrIqJDFPY6lGrHfZox67HaDymFU2w0qowqEpHypgAWKOZBMIBWx6XQ8gYjB4lFoLAqJRiw9KAQShUAiuzqXWIIBABoOMCjIsNc43l+c7O1p5mPT9e61I71jpVRfOjiQDVcirqLfUvRbKmHrRCm2Yag0lg/lHOollgJ2g10Lqvg0AQkuoaF9OnEt4R4pp4YrqVo6HLAbIDGXTsKhYB0dAACDA50wAI7oQCA7ujoBGAxgUDEqhcColViNcqdZYdaKNSBTJaEbFCybTqwFuUaVRKcQijkUNh0n4JBlYpZcwhZwKTw26f8Ulv7x+WcszR8+cWChfehY+6sHnr585db0yBrr+AZjc7W0b7WwvopbWc4qLmN2TzLy44zcMKfYD5578fD2x6/aeOrUxs1rp5ZNXnLZBRu2Lr/hjnPXnlY+74qR0y5qrD6t+9KbNj7+xz/s3PXMR199cbLdPtGePzD//Yn29x/t/aM9zQhUWMEaKdCLCzbRoX5kaBAVHkJHhjGRYZy3D+fpxbvqWHsFZSnCjYVOfQ7QZQF1CtCkAW3mJ5YM+Q5jodPQDUA5QFUA1NkOVRxuihNDebDa75+c6OktJx1ahVMNudRQPRVfPzF67QXnrJ8YHCmnAibZQC6iF9CcCn7cqs66zG5IHLPq0h5rzG4yQxIphy7lMQRsqlTAEvFZSgh02M1ul81qMTjsZqNBw+MyGXTy0sUrhYwnEbEEPJpBJ8ulAiMkzUcCAbtJLxdHPfZ0yOux6kNuaykb99iNHDqRhIVLRWyVQsRhkrDYLhIZiyOgURgkDNEFg8HgcDgaicKiMVgkgoBBYuCdaBiAhgNkfKfHppoZrU83S818bKyUWTlQnaxmB3KRetybcRmyTl0pYK3HHGM9kbX93VPFWNlvyrr1UYfBY1IaQa6MRZQxcUYpK2JR5P2mvly42R0txnwuIwQJOUIWhYJHd3YAXTCgowuAwQE4oqOzA+jqBOgUrFLO16sldjPkc2jsRplaypALyFqQ/r+6u9Mgx67qAMBXT/u+7/u+vKf3pKd9bS2t1r4v3epWt3pRq9VSL9PLrF7GC7ZxGRJsoEJhqkyVsYMrOIkBh0DCToqAE6ASIMahAhQJhBBMuRhsl2c8yg+NzWBwir+D6vxQXb2f+uqcuu+ec/2IzmXVeJ1mt8Ng1khUMq5BI7aZlHazyqiT6jXiW9zSH/R509Jr16dXrk5ffHX6069955nb3rncm+CbZz2rx9bugbZ7qOocyFp7kvpYUh2JKzuSykCVa6uXt4Jf/vpfHJzdfug976q2Fgu12pNPP/nYR997x0Pjgztag9Ps4KRw4Z1b97//3Dsevvy3X/ri/1x5+dXp6//x8xd+Pf3vhz9yPtaQh2qsZI87g5TsU5N9amqdkeozU312uEufZaQZJLQMkCKAC29ryVIC9ipwVomuMgMv8PCUOLpgbLTDW+vVWi5m18jMUlG/Xrl8dHBxvHPv6eG53fXVemazlUd14nuPx+eHa/1SZquWd+vkTo007cXKqWgAtVp1MsSqN+sUBq3CoFXgmCMcwN2oHcccOObQa+RKmVAm5gm4DB6bJhFydGqZSa8yahRuhymfiMS8mBe25JKR+VgghCOFdKyUTebn44hVL+TRxQKmkEenkQGFAnh8JotLm+2Gk0gQmUycWaKTSRwGlceic5gkDoPAYQDEphqsNY63e8Ol6mi5frS1fLjW2mrkWunQgg9OuUy1OL44718tRMeL+VE7u5ILt9OBYtyXCmJhp8lv18Vd5nzEVZ3DK3F3LRVoLISLcX8QszhNWqtOoRDzmVQSRAQAAkQSIJEBAQCIAMQCps2sctp1ftwaDyIhj9Vpllm1AsQg8Tp0uF0XQK04bLRopTo536yR2M0q2KqxmpRW0y3/rvYPGdz3pqVXr01/cW36k2+88Mm73r2xeSayduBanJhWj82dPUV7X97akzQn0tqupDqSVoayykA135FVV5H73nPw4CN37J/udze2do9Ov/m955969qnju3a3T9vD883+mVJnJ3N092ByaWd9PPnLT/39S9de/tnL//Xdn341s+SINcWZviS9xk73ack+NbFGmVulxleosWVGuMt8s6ibZSRn6Yalt6vxHDXgqAG0RvLU2N4Sz5MRxvL6xmLg5HgVNou1UlbQaa0kI3trK7vLi9ud+gOXjka92sXJ+rhXP91a2elUmolQ1uv0GJRR2OQ2qFM+7HCwFvM6pTyaQsxVyUUapQRDrAEvZjPrDFqFzaybfVErxAIug8uiGrSKcAAP+lw2o9Zp0UU9qA+x+hBrOuoP4YgHseTSsVw6ttgoZedjsE1v0it0aomIz2AwIA6XzmJTGUwKjU6iUEgUCmnoDVyaAAAO10lEQVRW4xEBoBIhFo3MoEJsGkQlApmI3qqk7jwanRv1z+6s3bY/uDha2+mUmqlgLuBMoIZm0reUCbRT3s1qcreTG9TT/XKyk08UEv6FkKuc9C0V5lbKiaVcpJn2F0JYPuKaD6BR3O5DzIhZq5IKOUwKgQAAAUBEQCTdeN0k4rOsJjVi03owS8TrCOIWt12DmKSoSYbbNG6b1u+04LDRrJFoZbyZJYdFbTMp7Rb1LW3p5g2G/wfVbP3q9emVa9Of/OjFL7/3w8fdHbw7ca6fYt0D49qJqTmRNifixlhU2xXfSEpDWXlbWR/qy31zued+3+P3j8+Nzly6+ORff/xzX3vusY898ZVvf3XvjvH5Bw+3z6+euXcn0QiPb5tUV1YefeLPfzV95ZfXf/aBp+6LN7T+KntumZnZYKU3qMk+Od4jhbokf5vsbVI9DQpWgdAqQKvAWQHOCkDKACkDuARcdchVh7AaYfbTbNFRBq4OEa4BtEb0NFjeCjdUli107K1eoNefX1nO1IsxlYgedcN7/e5KKV+KBRcLqdPx+tlR/8J4477TvZPN5aXM3NnNXtCsLUd9KQ+Cm9WjtXY27gugZpNarJTw5BK+2aB2Osw6tUwsYCtlQqNOaTaoTXqVQioQ8phalXSWr8w6lUktxSx61Kp32Y0Bl8NlNzpthkTEV8jMLbbKhWwCx2w+nzOZDLnddrGYzWQSWSwSi0lhMalMBo1Oo8z2HiBAIABAJgAiAFQSIALApIHcfOju8/uXj3cvH43uPhlfnKxvNHPlKJ7xOvIhZK2SXCvFGwm8l4+MF/OTpcKwlVsppwox70IQay1E1quZ5UKsmfTVk3g+hKR9jqQXTodccR/qtOikAg6DCs0sEQgAIt6wJOQxrSY1bNVgsMGHmvwukx81emCd26p0W9Uuq8YLm9w2vVkl1ki5szvbbSalUSuxGOR/BJZeu4nT733m9Tf28V66cv17H/n45cM7s4OTYO/QuXUeG96GtibyxljSGItqY+FNlhSVoaKzr833pQtdff8o+9FPfXh8fv/pT3/qTz70oeHZ48889+Xvv/jDBx99aPf2UbqTOn3gZO/Og299//nv/PD7P/jFD5/+7ONYUlrbRlI9cWFblNlizm9Rkn1ybIXo7xA8DchVIaElCC4CuATg0g1FSPkGKrxJwpskVx1CqwApA0cR2AvAWgBYG7LXgKtNDXV53grbned6F0T4nKja8WYL2NZ6GbHI4l54sFi/NBndfrhbSoX67WK/kR+tNC5ONg/XOjutynixfrqxEnOYmqlI2utsZefedc/Fzz/7McSsVMsEQh5zVsVpVVIRnyXgMmRinlGndFgNFqNGJubx2DQRn6WUCVVSoVrCs2kVsEkDmzROiw42aRCrPuRFoyG8kE3MRX1Wk9rpNOdyiWQypNVKaTTAZBLZLCqXMztFTp1BolNpECDMjiNQiIAIAI0McvORy2f37joZ33W8e/lodDpc6RYTs86L1nxgt1vabmaaSc9yNjRZKhyslMdLpcV8POmFo6ixFPcsZsPlmCvnt5XCSCmKpT2WlNdeiHnnw27EqBKyKGQIAPCGJeg3lixGjcOsRWxat8PgQ01BzBLATF6HzmVRoWaVx2F0WXWzu3D0CoFNL7cbFGo5T6++tec93Nzb91ZLr712bTqdvvLKr2fefv3yi9env/j6vz118aFq78C1fcHfGunrQ+XKsaG6I7wJkqg0EhWH4uJQXhyKkytQZUcYqtHSS9rVw/w/vvCFv3vucx/99DNf+td//pcf//vHPvuJsw/ecXT/+Xs/8MBjn3z8H1547vPf/MrHv/CJex6+PdcN+IqqbF9f3FZGFomBNvC3gacF8CZw14GrSkArZLRCRisQViPMYpaLXHXI3SDO4s3sNAu0TnA2IKQJORskV4OGV1neCjdYFocLStjPWVqNLS0lFtKumM+R9rs2m7XjwUavXlxfrIzXF+8+3Ts77D906eS+4729bvPOyXa/tLBSSLkM8uZCbGOxfN9tR9m4TycXqmUCvUqCO60+l0Mh5rJpkFYhUkn5BrXUbtIgVr1BLRVyaFIBy27S4LDZopVbdQq7QWXSylG7MYAjTpsBx2zREI5hVi6Xarfrw2Hc50flcj6PRxEL6GIBU8BliHhsiYDPYjAJbxznIQBAnP2nCYBKBTIRc7VZuOtkfOfR6PbD4fFwuVOIF6LuKGqMwJp2JrhRT7Uz/moMW86FB435jfp8IeoOwga3URZFjfkQkvPb0m5jEtPX4q5iBM1HXCkf4oMNbpveqlNwGRQIAgQiRCQSiUQCiUiYnXKikoCATdUo+KhV68fMQcwSclviXkcqiEZxewCxuC06h15hUUvMKrFFK7XqZDhsdCG3do/67+mT/c2I1uvXp9PXr157ZTp9bTp9eTq98ur1/3zyk3dP7ox39xyb57DFibE5Vi0dqsvb/NquuDYWVkei6khc2pEUh+LCtqwwFBS2KdUxM7PGLGwoYy3N8QNr5x86fO+Tjzz8+Pv/6ovP/s3XP/eZb3zp2z974cev/vSFl37w3Z8//74nHhldWMsvh6sbgdqOe25J4qsRI0ukQBv4W8DbvtkSEa0QsSrx7SC9vSWSs0HC6mR3jYFXWf6KIFgWe9KiwJwsljAONsv720uNbHKjWbs4GYfdjuFqa61dKiaD49X2g5dObp8M7jnczftd7VT04mh9vZr127RB2BBCjJhVlQi5rQaVUSML4IjP5RBx6WwaNBtorBBzNXLhTAtqN+pVEpWUD5s0doPKblAZlGKFmGs1qFC7UasS45gt5MdQ1MLn0w0GhcWi0epkTCaRyyJKhAyljKtWCPUauUmnlknFDBqdRqHOLEEEQCICIgSoFAKPTQq5rHv9zoXJ5oXJ5uHWYjsfqyb91aS/FMVWivH1WnIpF1rJR3ba2d3F/Go5kcCtfofGZ1WlcHMlilai6ILXEkc01RhWCMOFEDazhNsNVp2Cx6TeZIlIIhLIJIhKBFQSYNNIEj7TpBZjNl0Qs8yGJWVj3rjHGcbsXrsRM2kceoVdJ5/dquZBTDh8y1v67T7Zt26RX732+itXX59dWvHS8z/4wsV31lePkPauoXfGtnRg7OxrO/vK0ja/OhLdyEg7wuJQXNgW5QbS/Da/OqYXhlB2g1LaFoUanOSSLrmE9I4r93/w8iNP/OmfPf2BR5/50OOf/sijz3zw7LtP6qNidTs514JDVV2mZ8mtGyJtjqcK+Zsg0Aa+DvC2gacF3E2A1QhYlYhWILROmAXWgLAG5GoSb47Z4pvPoHUCUifCDaKzQXI2yK4GZcbJV+Ynm1qtAxRqaK0W3OyVzk42s6FgLZXMRANL9fxwtZPwYZVk5Ghz9d7jyXsuX+jlU+e2enfsDZbzyaTHFkR0IhqoZiIxPxr0wtEgFvIhZr1MyKUIuRS5mGU1KmQipkRAt5tVsZArGfP63DarUWHWKWCLDrboVFI+n0VRSflalZjPocI2PYZZ7Xa9RMJRKIVcHo1CBQQCYNCAiEdWSjk6pdhi1DgsRp1KKeCwuWwOBAhglpFoRAqVQCIDCgUY5Lz1TunCweDSmeHpqLdcSbVy0Y12vpOLdIvxbj7cWQis15KTldKgMV9LeLwWpd+mjsL6ea+1Pudup33lMDyHqCtRNB9yFEJY0gvPLNn0Sj6LBkEQASL9riU6CbBpkIxPt2ilfqcpFXLl5/yFRCDpd8U9zhBq89qNLrMWNWucJrXTpP6jsfQ7kH7D6eq167+6+vovp9NfXnn1R489+Y7+gW/5wN4ZGztjw+K+YelQ39pXVUfiyo6oPBQUd4SFoSA/EOYHwuxAlBvwcluk3BaU26Jk1hjpNf5CX5nsauMdU67vW+j5c6vRzGpkvheuDFPFQSzYMAdrqsyqMbOqD9S4vgojvsyLdVmuMvB3CL428LaApwncTeCqgzdTzQzMzZDcLdLvtYS8YQmpzzjdyE7eCjtclcw39IE5WSJhqRXCg+X6oNO2K5U+pwO1GzvVbCLgWoj4chHfVqN495ndM6udUgjfW2kerLa7uXgh6g7BOj9iMKmFOGou5xPFbNysl7FogE0HHAZBrxZJhQyVjIvYtCEfkp7zp+f8Yb/TbtI4bQbYotMqRCIuXcijC3l0NoOoUon0erleL1erxQqlkEYnAAJgMACHBYRcophPEfNpCilPq5LKxSIOg85hsclEEgCATCbSaBQSGRCIgEwGcgFtsZw+Ha+fjtePh8vdcrKU8HbLyVrKV0/7awl3LeHu5sPrtWQ77UvhRpdBGnRo5zDDLC91c8F2ypP1msthJB+w50NIymsPwgavQw8blEIO47csQcQbloiAQSbQSYBLg9QSjtumTwTQbMybjXnTQXzGKYzZ/bDZYzPMruL1wiYPYrqlLU3fWtq9Edeuzmq816bTK1ev/3w6/d9/+tazB+fKK/vutRN0cd9c39G0xtrOvra1r2ruyQtDQWEoyG/z89v87ECwsMVf2BIubPASy4TSNmM2TjW1Qsus8+sTQ3VkKW7Z0z3zwhqS7Fp9ZXl0UZcb2BOr6vxAneoJQk16sEGLdVmJHjfUpqFl4G+T/W2ytwN52gS8BVwNgNYBWgdvgeRukWbxdpbgGuSoQ3CDADcISBNyNiCsTnZX6fGOzJVkJ4r6VMbWqsTPTjbHvZWlQsGkkrtgcy4ZSQY9F/Z3uqWFSsx/23irl081E6HOfHhvpX6m366ng1FUH8ctdp1UJ+cnw/hWr5WKeNgUQAVAK+NJuFQJl2rRSmft3PMxXyEdiQcwD2pz2gw2o9pqUOnUEiGPzqJDXC6Vw6GIRCypjKc3KLQ6GY9PZ3LIeqPMpBMb1XypkMamAw6dKOIy+WwWnUyiUagUEplGo7FYDApt9q4H0GlEHh0k/MhqM7+xWB4sV9rFuZTfkY1gubCzPIfX0p5a2tNMe5tpbzGCJFx6r0UZcRrmMMMcZsgH7EsZf28h2ExgxaA967PmgvDMkg82IEaVmMd6wxL5LZa4DAqTArHIQMKl2rSyAGqd8yHJALoQ8mSCeNrvSnicEZcjgFhmnHyI2Qub/g/dbJfWjGp7p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Картинки по запросу ... смола хвойных деревьев,  Северная Америка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" y="3233829"/>
            <a:ext cx="2692170" cy="33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05205" y="5517232"/>
            <a:ext cx="486313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 50-60гг.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20 в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и ранее был распространен промысел по сбору смолы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сосновой…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36" y="2420888"/>
            <a:ext cx="2090880" cy="19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19" y="2357745"/>
            <a:ext cx="3221651" cy="195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69" y="2996952"/>
            <a:ext cx="1279887" cy="969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131840" y="4365104"/>
            <a:ext cx="561662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Жвачка из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смолы лиственницы</a:t>
            </a:r>
          </a:p>
        </p:txBody>
      </p:sp>
    </p:spTree>
    <p:extLst>
      <p:ext uri="{BB962C8B-B14F-4D97-AF65-F5344CB8AC3E}">
        <p14:creationId xmlns:p14="http://schemas.microsoft.com/office/powerpoint/2010/main" val="15632357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15984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Жители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Азиатских стран после еды жевали смесь, состоящую из листьев перечного бетеля, семян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арековой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пальмы и извести, эта смесь освежала полость рта и являлась одновременно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афродизиаком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2" name="Picture 2" descr="Картинки по запросу ... бетель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8578"/>
            <a:ext cx="1022876" cy="152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06701" y="5393220"/>
            <a:ext cx="30872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>
                <a:latin typeface="Arial" pitchFamily="34" charset="0"/>
                <a:cs typeface="Arial" pitchFamily="34" charset="0"/>
              </a:rPr>
              <a:t>Арековая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пальма</a:t>
            </a:r>
          </a:p>
        </p:txBody>
      </p:sp>
      <p:pic>
        <p:nvPicPr>
          <p:cNvPr id="5126" name="Picture 6" descr="арековая паль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59504"/>
            <a:ext cx="4114293" cy="308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2940" y="6353456"/>
            <a:ext cx="31214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Бетель перечный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8743"/>
            <a:ext cx="2880320" cy="232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Картинки по запросу ... бетель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39587"/>
            <a:ext cx="3918922" cy="21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1225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Картинки по запросу ..перечный бетель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36" y="4365104"/>
            <a:ext cx="2282265" cy="1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283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6741" y="667201"/>
            <a:ext cx="8715436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Если одинаковые группы (заместители) расположены по одну сторону двойной связи, то изомер называют </a:t>
            </a:r>
            <a:r>
              <a:rPr lang="ru-RU" sz="29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цис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изомером, а если по разные, то 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транс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изомером:</a:t>
            </a:r>
            <a:endParaRPr lang="ru-RU" sz="2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5514001"/>
            <a:ext cx="663763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-1,3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-1,3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цис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-изомер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транс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70245" y="0"/>
            <a:ext cx="9357049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Пространственная изомерия </a:t>
            </a:r>
            <a:r>
              <a:rPr lang="ru-RU" sz="29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алкадиенов</a:t>
            </a:r>
            <a:r>
              <a:rPr lang="ru-RU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9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282" name="Picture 2" descr="D:\диск D\01.03.16-домашние документы\Виртуальные лекции 2015\Органическая химия\диены\669bcf1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60" b="13543"/>
          <a:stretch/>
        </p:blipFill>
        <p:spPr bwMode="auto">
          <a:xfrm>
            <a:off x="1619672" y="2286000"/>
            <a:ext cx="6181078" cy="31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66911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 Black" pitchFamily="34" charset="0"/>
              </a:rPr>
              <a:t>Афродизиаки</a:t>
            </a:r>
            <a:r>
              <a:rPr lang="ru-RU" sz="2700" dirty="0"/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(греч. 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Αφροδισι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ακά, 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от имени древнегреческой богини Афродиты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вещества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стимулирующие или усиливающие половое влечение или половую активность,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противоположность анафродизиакам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которые препятствуют получению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сексуального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удовольствия или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подавляющим влечение.</a:t>
            </a:r>
          </a:p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 современном рынке парфюмерной продукции присутствуют товары, которые позиционируются как «содержащие 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феромоны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». Производители такой продукции утверждают, что её использование усиливает привлекательность у противоположного пола «на подсознательном уровне», действует как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афродизиак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Достоверных подтверждений не приводится.</a:t>
            </a:r>
          </a:p>
        </p:txBody>
      </p:sp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2" name="Picture 6" descr="Картинки по запросу ...  берёзовая смола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91000"/>
            <a:ext cx="3429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Картинки по запросу ..получение березового дегтя 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0" y="4500783"/>
            <a:ext cx="3042266" cy="22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3590" y="321618"/>
            <a:ext cx="885698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жвачке эпохи неолита изготовленной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берёзовой смолы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навечно остался отпечаток зуба.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Ученые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считают,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смола березы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содержит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фенолы обладающие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антисептичес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-кими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составами, и древние люди жевали смолу, чтобы излечиться от инфекций, поражающих десны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Берёза ценное дерево, не только потому что имеет прочную древесину и вкусный, полезный берёзовый сок, еще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её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содержится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деготь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8437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2586" y="366911"/>
            <a:ext cx="896448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Дёготь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получаемый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из берёзы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называют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берестняк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представляет собой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черную маслянистую жидкость со специфическим, скорее неприятным запахом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Во многих других странах известен как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«Русское масло».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Берёзовый дёготь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имеет достаточно широкое применение в быту, в хозяйстве, в промышленности и безусловно может быть полезен с точки зрения выживания, так как дёготь  можно добыть самому и использовать в замен привычных средств, которых может не быть под рукой после ЧС и т.п. </a:t>
            </a:r>
          </a:p>
        </p:txBody>
      </p:sp>
      <p:pic>
        <p:nvPicPr>
          <p:cNvPr id="7170" name="Picture 2" descr="Береста для получения березового дёгт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3522"/>
            <a:ext cx="2052514" cy="13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2586" y="5611189"/>
            <a:ext cx="444941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Металлическое ведро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маленьким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отверстием по центру дна и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мелкой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металлической сеткой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4466495"/>
            <a:ext cx="18722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Береста, которую сжигают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123728" y="4803777"/>
            <a:ext cx="928563" cy="24045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Проверка березового дегтя. Дёготь готов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4" t="15014" r="31298" b="4600"/>
          <a:stretch/>
        </p:blipFill>
        <p:spPr bwMode="auto">
          <a:xfrm>
            <a:off x="5580112" y="4017689"/>
            <a:ext cx="1224136" cy="1572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04829" y="5445224"/>
            <a:ext cx="40716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Нижнее металлическое ведро без отверстия в которое стекал, образовавшийся деготь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 descr="Картинки по запросу ..получение березового дегтя 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97" y="4102940"/>
            <a:ext cx="1754351" cy="1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021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327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Сферы  применения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берёзового дёгтя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смазки движущихся деталей, колёс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дегтем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пропитывают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дерево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шпал,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гидроизоляции;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защита того же дерева от разрушения короедами и другими насекомыми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водоустойчивой пропитки обуви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дёгтем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защищают кожаные изделия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морозостойкая пропитка амуниции, сбруи (чтобы не дубела на морозе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защиты огорода от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вредителей;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сырье для последующей переработки, и использования в промышленных целях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горючая жидкость, для розжига или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приготовления свечей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факелов и растопок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берёзовый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деготь хорошее средство для защиты от гнуса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компонент во многих медицинских препаратах типа мази Вишневского и т.п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березовым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дегтем обрабатывают копыта лошадей.</a:t>
            </a:r>
          </a:p>
        </p:txBody>
      </p:sp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jvach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5" y="4657303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3193" y="6309320"/>
            <a:ext cx="25021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err="1">
                <a:latin typeface="Arial" pitchFamily="34" charset="0"/>
                <a:cs typeface="Arial" pitchFamily="34" charset="0"/>
              </a:rPr>
              <a:t>Уолтер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Димер</a:t>
            </a:r>
            <a:endParaRPr lang="ru-RU" sz="2600" dirty="0"/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9" y="4613415"/>
            <a:ext cx="2381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..Уолтер Димер  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62" y="4618184"/>
            <a:ext cx="2142090" cy="21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3730" y="44624"/>
            <a:ext cx="893276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1928 году двадцатичетырехлетний бухгалтер и изобретатель из Филадельфии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Уолтер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вывел идеальную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формулу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жевательной резинки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которая соблюдается и по настоящее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время многими производителями: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Жевательная резинка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кулинарное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изделие, которое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состоит 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несъедобной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эластичной основы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различных вкусовых и ароматических добавок.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процессе употребления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жевательная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резинка практически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уменьшается в объёме, но все наполнители постепенно растворяются, после чего основа становится безвкусной и обычно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выбрасывается».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Жевательная резинка - очень долгий вку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362" y="71651"/>
            <a:ext cx="1950915" cy="32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628800"/>
            <a:ext cx="6837834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Стоматолог Уильям Финли Семпл. В 1869 году он запатентовал жевательную резинку впервые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изготовленную на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основе каучука.</a:t>
            </a:r>
          </a:p>
        </p:txBody>
      </p:sp>
    </p:spTree>
    <p:extLst>
      <p:ext uri="{BB962C8B-B14F-4D97-AF65-F5344CB8AC3E}">
        <p14:creationId xmlns:p14="http://schemas.microsoft.com/office/powerpoint/2010/main" val="41795292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50185"/>
            <a:ext cx="885698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Так каков же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состав современной жвачки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? И все ли в жвачке безвредное?</a:t>
            </a:r>
          </a:p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Латекс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– основа, она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считается безвредной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Ароматизаторы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 вкусом ягод, мяты и т.д., они могут быть натуральными или идентичные им. Если это ненатуральные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ароматизаторы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они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могут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 использовании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вызывать различные аллергические реакции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Красители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как правило это далеко не безобидные вещества,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порой обладающие </a:t>
            </a:r>
            <a:r>
              <a:rPr lang="ru-RU" sz="27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карцерогенными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свойствами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5600" lvl="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Подсластители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зависимости от вида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могут вызвать различные нежелательные эффекты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от головной боли и депрессии и до расстройства  функции  кишечника и развития кариеса.</a:t>
            </a:r>
          </a:p>
        </p:txBody>
      </p:sp>
      <p:pic>
        <p:nvPicPr>
          <p:cNvPr id="11266" name="Picture 2" descr="D:\диск D\01.03.16-домашние документы\Виртуальные лекции 2015\Органическая химия\каучук\жвачка\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59234"/>
            <a:ext cx="1426130" cy="10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иск D\01.03.16-домашние документы\Виртуальные лекции 2015\Органическая химия\каучук\жвачка\zh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69609"/>
            <a:ext cx="1663222" cy="11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иск D\01.03.16-домашние документы\Виртуальные лекции 2015\Органическая химия\каучук\жвачка\жвачка для ру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20" y="5707002"/>
            <a:ext cx="1091952" cy="10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Сейчас 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реклама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нам </a:t>
            </a:r>
            <a:r>
              <a:rPr lang="ru-RU" sz="2900" b="1" u="sng" dirty="0">
                <a:latin typeface="Arial" pitchFamily="34" charset="0"/>
                <a:cs typeface="Arial" pitchFamily="34" charset="0"/>
              </a:rPr>
              <a:t>предлагает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жевательные 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резинки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обладающие лечебно-профилактической эффективностью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и устраняющими запах изо рта. Многие страны стали изготавливать медицинские жевательные резинки, которые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содержат биологически активные компоненты: витамины, ферменты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отбеливатели,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реминерализующие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компоненты и экстракты лекарственных растени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й.</a:t>
            </a:r>
          </a:p>
        </p:txBody>
      </p:sp>
      <p:pic>
        <p:nvPicPr>
          <p:cNvPr id="12290" name="Picture 2" descr="D:\диск D\01.03.16-домашние документы\Виртуальные лекции 2015\Органическая химия\каучук\жвачка\ZHvachka-v-bol-shih-kolichestvah-dejstvuet-kak-slabitel-no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25" y="4215473"/>
            <a:ext cx="3734903" cy="230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04581"/>
            <a:ext cx="4146720" cy="252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81078"/>
            <a:ext cx="87849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Полезные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свойства</a:t>
            </a:r>
          </a:p>
          <a:p>
            <a:pPr algn="ctr"/>
            <a:endParaRPr lang="ru-RU" sz="1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Наша ежедневная пища стала мягкой, благодаря термической обработке. Сейчас редко можно увидеть человека, грызущего, например, морковку. В результате употребления такой пищи, нижнечелюстной сустав становится нетренированным, что может привести в дальнейшем к артрозу или вывихам.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Жевание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резинки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укрепляет эти суставы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особенно это важно для людей старшего возраста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Картинки по запросу ..Жевание же резинки укрепляет эти суставы, особенно это важно для людей старшего возраста 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26" y="4181799"/>
            <a:ext cx="3168352" cy="23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..Жевание же резинки укрепляет эти суставы, особенно это важно для людей старшего возраста 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31924"/>
            <a:ext cx="2775943" cy="18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21618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Жевание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резинки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 еды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улучшает работу слюнных желез, усиливая  выработку слюны – природного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очистителя зубов. Достаточное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слюны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очищает зубы от отложения солей и способствует очищению зубов от остатков пищи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(остатки прилипают к резинке).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жевании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улучшается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кровоснабжение и происходит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массаж десен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является профилактикой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пародонтоза.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:\диск D\01.03.16-домашние документы\Лаб. раб YES\Виртуальные лабораторные YES\Анимашки и картинки\Люди\Домашнее хозяйство, еда,\еда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933056"/>
            <a:ext cx="9334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диск D\01.03.16-домашние документы\Лаб. раб YES\Виртуальные лабораторные YES\Анимашки и картинки\Люди\Домашнее хозяйство, еда,\продукты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20" y="4869160"/>
            <a:ext cx="2381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диск D\01.03.16-домашние документы\Лаб. раб YES\Виртуальные лабораторные YES\Анимашки и картинки\Люди\Домашнее хозяйство, еда,\47468119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036881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Картинки по запросу . жвачка ... птицы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6006"/>
            <a:ext cx="26670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588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44624"/>
            <a:ext cx="8748497" cy="914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7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700" b="1" dirty="0" err="1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алкадиенов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62"/>
          <a:stretch/>
        </p:blipFill>
        <p:spPr bwMode="auto">
          <a:xfrm>
            <a:off x="3491880" y="4830434"/>
            <a:ext cx="3781197" cy="19829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10600" y="980728"/>
            <a:ext cx="885543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кроме двух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-связей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которые находятся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между двумя парами атомов углерода.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углерода, имеющие двойные связи находятся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-гибридном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состоянии, что означает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расположение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этих атомов в одной плоскости и наличие у каждого из них одной p 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занятой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одним электроном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распо-ложенной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перпендикулярно к плоскости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5814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3559"/>
            <a:ext cx="878497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Жвачка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освежает дыхание – это уже неоспоримый факт. Но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освежающее действие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кратковременное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 она маскирует неприятный запах изо рта, но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устраняет причину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Жевание резинки отвлекает и помогает снимать стресс.</a:t>
            </a:r>
          </a:p>
        </p:txBody>
      </p:sp>
      <p:pic>
        <p:nvPicPr>
          <p:cNvPr id="14340" name="Picture 4" descr="Картинки по запросу ..Жвачка освежает дыхание 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6" y="2248920"/>
            <a:ext cx="1549710" cy="1549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..Жвачка освежает дыхание 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4150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..Жвачка освежает дыхание 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04" y="4414576"/>
            <a:ext cx="3851920" cy="1570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19" y="3284984"/>
            <a:ext cx="827056" cy="129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46" y="3458251"/>
            <a:ext cx="2256015" cy="348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 descr="Картинки по запросу ..Жвачка освежает дыхание 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4439903"/>
            <a:ext cx="3625299" cy="241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6" y="1912893"/>
            <a:ext cx="3755878" cy="2501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260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Картинки по запросу ..язва пищевари-тельного тракта 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35" y="4221088"/>
            <a:ext cx="3769455" cy="25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5775" y="116632"/>
            <a:ext cx="8784976" cy="448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Вред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55600" indent="-3556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Слюна, которая возникает при длительном жевании, попадет в желудок. Хорошо, если жвачка жуется после еды. 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если жевание происходит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пустой желудок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выделяемый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желудочный сок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 нейтрализуется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начинает воздействовать на слизистую желудка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Если это происходит часто и длительно, то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велика вероятность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развития гастрита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даже со временем может возникнуть </a:t>
            </a:r>
            <a:r>
              <a:rPr lang="ru-RU" sz="2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язва</a:t>
            </a:r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пищеварительного тракта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0" name="Picture 6" descr="D:\диск D\01.03.16-домашние документы\Виртуальные лекции 2015\Органическая химия\каучук\жвачка\zhvachka-tolkovanie-son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237234" cy="1252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25" y="4221088"/>
            <a:ext cx="1595591" cy="254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775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Однако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доказано, что у людей страдающих изжогой, выделение желудочного сока купирует этот симптом. Слюна имеет щелочную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которая при прохождении через нижнюю треть пищевода нейтрализуется кислой средой желудочного сока.</a:t>
            </a:r>
          </a:p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Отсутствие пищи в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желудке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способствует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развитию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застойных явлений и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образование камней в желчном пузыре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410" name="Picture 2" descr="Картинки по запросу ..образование камней в желчном пузыре 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64031"/>
            <a:ext cx="5256584" cy="29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" y="5093152"/>
            <a:ext cx="3341442" cy="172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3445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длительном жевании резинки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усиливается жевательная нагрузка на зубы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нежелательно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заболеваниях зубов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если имеются пломбы в зубах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вероятность их нарушения увеличивается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Жевание резинки происходит постоянно на одной стороне рта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может привести к асимметрии лица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Картинки по запросу если имеются пломбы в зубах, то вероятность их нарушения увеличиваетс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47357"/>
            <a:ext cx="3033010" cy="2019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52" y="3253832"/>
            <a:ext cx="2723502" cy="2218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78420"/>
            <a:ext cx="1347454" cy="846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60" y="5511721"/>
            <a:ext cx="1071087" cy="753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D:\диск D\01.03.16-домашние документы\Виртуальные лекции 2015\Органическая химия\каучук\жвачка\th3NB61NF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2" y="3429000"/>
            <a:ext cx="2080079" cy="1379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1305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Учителя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заметили, что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жевании резинки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 время уроков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отвлекает внимание, мешает звукопроизношению и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замедляет мыслительные процессы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Картинки по запросу жвачка...студенты ... во время уроков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13" y="2636912"/>
            <a:ext cx="429577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4913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1983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производстве жевательной резинки стали добавлять подсластители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аспаркам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ацесульфам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Производители отмечали, что подобные добавки безвредны. Но в  ходе многочисленных независимых исследований стало известно, что подобные добавки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длительном использовании </a:t>
            </a: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могут вызвать сильные головные боли, бессонницу, аллергические реакции и депрессию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Картинки по запросу Беременным женщинам лучше всего отказаться от жвач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89395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86078"/>
            <a:ext cx="3548777" cy="232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Картинки по запросу Беременным женщинам лучше всего отказаться от жвач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47" y="5450615"/>
            <a:ext cx="1456248" cy="1342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46008"/>
            <a:ext cx="1771223" cy="177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496" y="275046"/>
            <a:ext cx="90047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449263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такие подсластители, как сорбит или ксилит </a:t>
            </a: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обладают слабительными свойствами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Если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качестве подсластителя используется сахар, который является углеводом и питательной средой для размножения бактерий, то вполне </a:t>
            </a: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вероятно развитие кариеса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70" y="2420888"/>
            <a:ext cx="2781300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Картинки по запросу ... вероятно развитие кариеса 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6007450" cy="3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диск D\01.03.16-домашние документы\Виртуальные лекции 2015\Органическая химия\каучук\жвачка\news1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53694"/>
            <a:ext cx="1713217" cy="101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8336"/>
            <a:ext cx="1790278" cy="116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D:\диск D\01.03.16-домашние документы\Лаб. раб YES\Виртуальные лабораторные YES\Анимашки и картинки\Часы\clock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04" y="44624"/>
            <a:ext cx="6477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диск D\01.03.16-домашние документы\Лаб. раб YES\Виртуальные лабораторные YES\Анимашки и картинки\Люди\Домашнее хозяйство, еда,\1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69" y="3755475"/>
            <a:ext cx="4762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7504" y="188640"/>
            <a:ext cx="89066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 правильно жевать жевательную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резинку</a:t>
            </a:r>
          </a:p>
          <a:p>
            <a:pPr algn="ctr">
              <a:lnSpc>
                <a:spcPct val="80000"/>
              </a:lnSpc>
            </a:pP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заметили, что при жевании резинки имеются, как положительные, так и отрицательные моменты. Если вы все-таки сторонник жевать резинку для уменьшения вредного воздействия  придерживайтесь следующих рекомендаций.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Жевательную резинку необходимо жевать только после еды и не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5–10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минут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2–3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раза в день. Не рекомендуется ее жевать на голодный желудок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5" name="Picture 3" descr="D:\диск D\01.03.16-домашние документы\Виртуальные лекции 2015\Органическая химия\каучук\жвачка\845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2932000" cy="1957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иск D\01.03.16-домашние документы\Виртуальные лекции 2015\Органическая химия\каучук\жвачка\cm_20150203_4972_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90" y="3951450"/>
            <a:ext cx="2806139" cy="280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9434" y="260648"/>
            <a:ext cx="883505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Жевать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следует аккуратно без демонстрации различных эффектов.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 выбрасывайте использованную жвачку где попало, лучше воспользоваться мусорными урнами.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Стоматологи рекомендуют использовать резинки, не содержащие сахар или сахарозаменители.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Покупайте жвачку без красителей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ароматизаторов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04" y="3728161"/>
            <a:ext cx="2163558" cy="2119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8781"/>
          <a:stretch/>
        </p:blipFill>
        <p:spPr bwMode="auto">
          <a:xfrm>
            <a:off x="1331640" y="2855640"/>
            <a:ext cx="5876925" cy="397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/>
          <a:stretch/>
        </p:blipFill>
        <p:spPr bwMode="auto">
          <a:xfrm>
            <a:off x="139788" y="188640"/>
            <a:ext cx="442545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. жвачка ... птицы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46" y="-11404"/>
            <a:ext cx="4547032" cy="31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563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кумулированных диенов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кратные связи расположены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соседству: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ido.tsu.ru/schools/_tmp/chem/data/res/org/uchpos/text/2/clip_image080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76164"/>
            <a:ext cx="6583778" cy="2760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3846474"/>
            <a:ext cx="839301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кумулированных диенах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 углерода с двумя двойными связями имеет гибридизацию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тогда как соседние с ним углероды – обычную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-гибридизацию.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Химические свойства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кумулированных диенов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резко отличаются 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свойств как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и остальных типов диенов.</a:t>
            </a:r>
          </a:p>
        </p:txBody>
      </p:sp>
    </p:spTree>
    <p:extLst>
      <p:ext uri="{BB962C8B-B14F-4D97-AF65-F5344CB8AC3E}">
        <p14:creationId xmlns:p14="http://schemas.microsoft.com/office/powerpoint/2010/main" val="1842228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434" y="336948"/>
            <a:ext cx="8835053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жуйте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жвачку во время разговора, это неэтично, а также во время курения, так как вместе со слюной в желудок попадают канцерогенные вещества из сигареты.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жуйте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чужую жвачку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это может привести к заражению инфекционными заболеваниями.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 проглатывайте жевательную резинку.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Беременным женщинам лучше всего отказаться от жвачки, так как в составе резинки могут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входить компоненты,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способные вызвать аллергию.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38" y="3982770"/>
            <a:ext cx="2461166" cy="2823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диск D\01.03.16-домашние документы\Виртуальные лекции 2015\Органическая химия\каучук\жвачка\xl_201509211242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70" y="4099665"/>
            <a:ext cx="2786779" cy="1801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жвачка...студенты ... во время уроков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14860"/>
            <a:ext cx="3019425" cy="226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819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артинки по запросу . жвачка ... птицы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97152"/>
            <a:ext cx="3246589" cy="202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. жвачка ... птицы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28" y="3989464"/>
            <a:ext cx="2689285" cy="202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116632"/>
            <a:ext cx="8712968" cy="40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Что делать, если ребенок проглотил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жвачку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4132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Чаще всего такая ситуация встречается у маленьких детей. Непоседы, они могут ее  найти  и пожевать. Иногда они даже и не знают, что проглатывать ее нельзя. Конечно, родители, давая жвачку детям, должны предусмотреть подобную ситуацию и объяснить ребенку, что ее нельзя проглатывать.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Картинки по запросу ...  ребенок проглотил жвачку 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36"/>
            <a:ext cx="2381250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2050" y="260648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если такое произошло, родители начинают беспокоиться: не будет ли это опасно это их ребенку.</a:t>
            </a:r>
          </a:p>
          <a:p>
            <a:pPr indent="44132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Сразу хочу успокоить таких родителей. Проглоченная пластинка,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если она попала в желудочно-кишечный тракт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опасностей не представляет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Через некоторое время она выйдет естественным путем вместе с фекалиями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E:\Дистанционка-химия\Органическая химия\жвачка\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412" y="3899139"/>
            <a:ext cx="2846244" cy="213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Картинки по запросу Вазелин и майонез... жва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08" y="3296384"/>
            <a:ext cx="1993423" cy="1993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...  ребенок проглотил жвачку 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1714500" cy="2409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2050" y="328412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зависимости от состава резинки могут развиться аллергические реакции, запоры или диареи.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 аллергической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особенно быстро развивающейся,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надо сразу же вызвать скорую помощь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1325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Немедленная медицинская помощь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необходима в том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случае,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если жевательная резинка попала в дыхательные пути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прилипла. </a:t>
            </a:r>
          </a:p>
        </p:txBody>
      </p:sp>
      <p:pic>
        <p:nvPicPr>
          <p:cNvPr id="2050" name="Picture 2" descr="Результаты поиска изображений для запроса &quot;жевательная резинка попала в дыхательные пути ...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6688" y="3356992"/>
            <a:ext cx="4295552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730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истанционка-химия\Органическая химия\жвачка\Get-Bubble-Gum-out-of-Clothes-Step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8096" y="4947381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Дистанционка-химия\Органическая химия\жвачка\4ecfx32d9y1a7b8605gz1415035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76015" y="8426"/>
            <a:ext cx="1336263" cy="1181161"/>
          </a:xfrm>
          <a:prstGeom prst="rect">
            <a:avLst/>
          </a:prstGeom>
          <a:noFill/>
        </p:spPr>
      </p:pic>
      <p:pic>
        <p:nvPicPr>
          <p:cNvPr id="11267" name="Picture 3" descr="D:\диск D\01.03.16-домашние документы\Виртуальные лекции 2015\Органическая химия\каучук\жвачка\одежда...жвачка\Screenshot_35-4-700x4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1536"/>
            <a:ext cx="2896392" cy="1907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Картинки по запросу ...  жидкое мыло ... пятно со жвачкой 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24" y="4824810"/>
            <a:ext cx="2925689" cy="1942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232737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7504" y="116632"/>
            <a:ext cx="8856984" cy="489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ctr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 убрать  прилипшую 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723900" algn="ctr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жвачку с одежды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Прилипшая жвачка к одежде – очень частая неприятность, особенно где есть дети. Самый лучший способ – сдать вещь в химчистку, но не всегда есть такая возможность. Есть немало проверенных способов, как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удалить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ее в домашних условиях.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Горячая вода.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Подставьте под кран с горячей водой испорченное место, потрите зубной щеткой. При необходимости можно повторить операцию. Если нет водопровода, то вещь со жвачкой можно постирать в горячей воде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635086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Заморозка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Положите испорченную вещь в морозилку в полиэтиленовый пакет, жвачкой наверх. Проследите, чтобы вещь не касалась ничего. Оставьте на некоторое время, после чего жвачку соскребите ножом. Если </a:t>
            </a:r>
            <a:r>
              <a:rPr lang="ru-RU" sz="2800" b="1">
                <a:latin typeface="Arial" pitchFamily="34" charset="0"/>
                <a:cs typeface="Arial" pitchFamily="34" charset="0"/>
              </a:rPr>
              <a:t>жвачка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оттаяла,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снова поместите вещь в морозилку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Дистанционка-химия\Органическая химия\жвачка\udalit-zhvachku-2-3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869160"/>
            <a:ext cx="2759869" cy="1841517"/>
          </a:xfrm>
          <a:prstGeom prst="rect">
            <a:avLst/>
          </a:prstGeom>
          <a:noFill/>
        </p:spPr>
      </p:pic>
      <p:pic>
        <p:nvPicPr>
          <p:cNvPr id="2051" name="Picture 3" descr="E:\Дистанционка-химия\Органическая химия\жвачка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068960"/>
            <a:ext cx="2714625" cy="1685925"/>
          </a:xfrm>
          <a:prstGeom prst="rect">
            <a:avLst/>
          </a:prstGeom>
          <a:noFill/>
        </p:spPr>
      </p:pic>
      <p:pic>
        <p:nvPicPr>
          <p:cNvPr id="1026" name="Picture 2" descr="G:\Дистанционка-химия\Органическая химия\жвачка\3f4d3f3db0386c649f798ed3abd9a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924944"/>
            <a:ext cx="2143125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жвачка...Подставьте под кран с горячей водой иодежду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69" y="4264794"/>
            <a:ext cx="2511459" cy="1885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646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635086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Глажение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горячим утюгом.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Положите загрязненную вещь на лист картона, жвачкой вниз. Прогладьте утюгом, включенным на среднюю температуру, процедуру продолжайте до тех пор, пока жвачка не останется на картонке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5" name="Picture 3" descr="E:\Дистанционка-химия\Органическая химия\жвачка\211_1.jpg"/>
          <p:cNvPicPr>
            <a:picLocks noChangeAspect="1" noChangeArrowheads="1"/>
          </p:cNvPicPr>
          <p:nvPr/>
        </p:nvPicPr>
        <p:blipFill>
          <a:blip r:embed="rId3" cstate="print"/>
          <a:srcRect l="50399" b="14951"/>
          <a:stretch>
            <a:fillRect/>
          </a:stretch>
        </p:blipFill>
        <p:spPr bwMode="auto">
          <a:xfrm>
            <a:off x="6012160" y="2708920"/>
            <a:ext cx="28346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Удаляем жвачку с одежды при помощи утюга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580613" y="-784225"/>
            <a:ext cx="4953000" cy="1647825"/>
          </a:xfrm>
          <a:prstGeom prst="rect">
            <a:avLst/>
          </a:prstGeom>
          <a:noFill/>
        </p:spPr>
      </p:pic>
      <p:pic>
        <p:nvPicPr>
          <p:cNvPr id="3079" name="Picture 7" descr="E:\Дистанционка-химия\25.11.16\PicMonkey-Collage-520x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18" y="4329100"/>
            <a:ext cx="714252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/>
          <p:cNvSpPr/>
          <p:nvPr/>
        </p:nvSpPr>
        <p:spPr>
          <a:xfrm>
            <a:off x="5508104" y="5193196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80877" y="5275734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5803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95600"/>
            <a:ext cx="8856984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Использование уксуса.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Этот метод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желателен для деликатных вещей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емкости с нагретым уксусом смочите зубную щетку и потрите ею проблемное место. Обязательно трите только горячим уксусом, если же он остынет, снова подогрейте. После удаления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пятна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вещь постирайте, чтобы убрать запах уксуса.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Жидкое мыло.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Капните несколько капель жидкого мыла на пятно со жвачкой. При помощи зубной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щетки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втирайте мыло в жвачку, а затем осторожно отскребите ножом. После этого постирайте вещь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Картинки по запросу ...  жидкое мыло ... пятно со жвачкой 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83145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6948"/>
            <a:ext cx="885698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Жидкость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для удаления лака с ногтей.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После того, как часть жвачки вы удалили одним из вышеуказанных способов, остатки жвачки можно легко удалить жидкостью для снятия лака, но только без ацетона в его составе.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Бензин.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Его можно взять из баллончиков для заправки зажигалок. Подержите несколько минут ткань над паром, а затем пятно смочите ватным тампоном, смоченным в бензине и оставьте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 – 7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минут, а затем салфеткой или диском удалит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остатки жвачки.</a:t>
            </a:r>
          </a:p>
        </p:txBody>
      </p:sp>
      <p:pic>
        <p:nvPicPr>
          <p:cNvPr id="4098" name="Picture 2" descr="E:\Дистанционка-химия\Органическая химия\жвачка\image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65104"/>
            <a:ext cx="2703176" cy="18002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19" y="4437112"/>
            <a:ext cx="3476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99422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изолированных диенов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кратные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связи разделены более чем одной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простой: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ido.tsu.ru/schools/_tmp/chem/data/res/org/uchpos/text/2/clip_image084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9505"/>
            <a:ext cx="6980216" cy="31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7" y="4581128"/>
            <a:ext cx="817118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Изолированные диены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ведут себя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как обыкновенные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поскольку кратные связи не оказывают взаимного влияния в их молекулах.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5198" y="3426009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b="1" baseline="300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3429000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b="1" baseline="300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3426009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4328" y="3423018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b="1" baseline="300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60232" y="3762064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ru-RU" b="1" baseline="300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28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Дистанционка-химия\Органическая химия\жвачка\gum_ha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1995" y="5234251"/>
            <a:ext cx="2087893" cy="156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Дистанционка-химия\Органическая химия\жвачка\60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5758" y="4900846"/>
            <a:ext cx="2427803" cy="149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Картинки по запросу . жвачка ... птицы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68427"/>
            <a:ext cx="2381250" cy="179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74321"/>
            <a:ext cx="8784976" cy="508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Как убрать жвачку с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волос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Прилипшая жвачка на волосах – частая проблема у детей. Но и ее можно легко решить.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жвачка прилипла на кончиках волос, то можно просто эту прядь волос состричь. Но если она прилипла в середине или у корней, то тут немного придется потрудиться.</a:t>
            </a:r>
          </a:p>
          <a:p>
            <a:pPr marL="274638" indent="-2746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Кубик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льда.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Постарайтесь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 Black" pitchFamily="34" charset="0"/>
                <a:cs typeface="Arial" pitchFamily="34" charset="0"/>
              </a:rPr>
              <a:t>заморозить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это место: сначала смочите эту прядь волос холодной водой, а потом приложите к ней кусок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льда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10–15 минут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затвердеет и легко будет крошиться. осторожно ногтями удалите остатки резинки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9691" y="303556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Если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жевательная резинка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ещё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сильно засохла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её можно удалить с волос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помощи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арахисовой пасты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Для этого нужно взять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кремовидную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пасту без добавления кусочков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арахиса.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Затем нанести пальцами или при помощи зубной щётки пасту на прилипшую к волосам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Последняя впитает содержащееся в пасте масло, станет эластичной и нелипкой – её легко можно будет вычесать из волос расчёской. Излишки пасты следует убрать полотенцем и вымыть голову обычным образом.</a:t>
            </a:r>
          </a:p>
        </p:txBody>
      </p:sp>
      <p:pic>
        <p:nvPicPr>
          <p:cNvPr id="8" name="Picture 2" descr="http://tse1.mm.bing.net/th?&amp;id=OIP.M44a7f2d6be4b9892f5c0e6e2e71d7601o0&amp;w=300&amp;h=200&amp;c=0&amp;pid=1.9&amp;rs=0&amp;p=0&amp;r=0">
            <a:hlinkClick r:id="rId4" tooltip="Просмотр сведений об изображении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20" y="5206550"/>
            <a:ext cx="2396970" cy="159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206550"/>
            <a:ext cx="2405943" cy="1597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7" y="5215884"/>
            <a:ext cx="1719787" cy="1525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7005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E:\Дистанционка-химия\Органическая химия\жвачка\760px-Get-Gum-out-of-Your-Hair-Step-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359526"/>
            <a:ext cx="2179340" cy="145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tse1.mm.bing.net/th?&amp;id=OIP.M44a7f2d6be4b9892f5c0e6e2e71d7601o0&amp;w=300&amp;h=200&amp;c=0&amp;pid=1.9&amp;rs=0&amp;p=0&amp;r=0">
            <a:hlinkClick r:id="rId4" tooltip="Просмотр сведений об изображении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347347"/>
            <a:ext cx="2199043" cy="146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6" cstate="print"/>
          <a:srcRect l="10841" t="28699" r="41506" b="19249"/>
          <a:stretch/>
        </p:blipFill>
        <p:spPr bwMode="auto">
          <a:xfrm>
            <a:off x="4788024" y="5479786"/>
            <a:ext cx="2450604" cy="133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59444"/>
            <a:ext cx="1779835" cy="226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260648"/>
            <a:ext cx="8908885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Схожим образом работают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растительные масла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оливковое, подсолнечное и другие. Но эффект ещё лучше: когда жвачка размякнет, она быстро снимется руками. Смотрите сами:</a:t>
            </a:r>
          </a:p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Силиконовые капли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волос.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Обычно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девушки используют эти капли для борьбы с ломкими и секущимися кончиками волос. Выпускаются они, как правило, в форме спрея. Но мало кто знает, что их можно применять для удаления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жевательной резинки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волос. Для этого нужно нанести капли на жвачку и подождать 1–2 минуты. После чего счесать резинку с волос и вымыть голову.</a:t>
            </a:r>
          </a:p>
        </p:txBody>
      </p:sp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81260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Вазелин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майонез.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Вазелин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есть в аптечке практически в любом доме. Поэтому этот метод можно отнести к общедоступным. Им нужно смазать волосы вокруг прилипшей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также расчёску, которой планируете вычёсывать резинку. Считается, что жвачка быстро соскользнёт с волос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0850" indent="3540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Также к общедоступным средствам борьбы с жевательной резинкой в волосах относится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майонез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Принцип применения тот же.</a:t>
            </a:r>
          </a:p>
        </p:txBody>
      </p:sp>
      <p:pic>
        <p:nvPicPr>
          <p:cNvPr id="10" name="Picture 2" descr="http://tse1.mm.bing.net/th?&amp;id=OIP.M44a7f2d6be4b9892f5c0e6e2e71d7601o0&amp;w=300&amp;h=200&amp;c=0&amp;pid=1.9&amp;rs=0&amp;p=0&amp;r=0">
            <a:hlinkClick r:id="rId4" tooltip="Просмотр сведений об изображении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149080"/>
            <a:ext cx="2199043" cy="146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l="12558" t="23528" r="37069" b="24093"/>
          <a:stretch/>
        </p:blipFill>
        <p:spPr bwMode="auto">
          <a:xfrm>
            <a:off x="4918577" y="4079815"/>
            <a:ext cx="3098042" cy="1811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3402700" cy="122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2871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2427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Аэрозоль для удаления клея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WD-40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Аэрозоль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удаления клея используется для очищения клеевой основы при наращивании ногтей. Но не менее эффективен он и в борьбе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застрявшими в волосах. Для этого нужно брызнуть на резинку спреем и втереть его в неё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пальцами и оставьте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15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минут. После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чего снять жвачку с волос при помощи бумажного полотенца и вымыть голову.</a:t>
            </a:r>
          </a:p>
        </p:txBody>
      </p:sp>
      <p:pic>
        <p:nvPicPr>
          <p:cNvPr id="4100" name="Picture 4" descr="Картинки по запросу Аэрозоль для удаления клея и WD-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14" y="3977824"/>
            <a:ext cx="4280414" cy="275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64" y="5071603"/>
            <a:ext cx="2528466" cy="1665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17301"/>
            <a:ext cx="2223206" cy="177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0987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424" y="268832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Пищевая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сода.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Ещё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одно доступное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средство – пищевая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сода. Из неё нужно приготовить пасту: 1–2 столовые ложки соды на 1–2 чайные ложки воды. Эту пасту наносят на «поражённый» участок волос и ждут, пока она подсохнет. Затем следует вычесать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резинку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вымыть голову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0377" t="31334" r="34799" b="16617"/>
          <a:stretch/>
        </p:blipFill>
        <p:spPr bwMode="auto">
          <a:xfrm>
            <a:off x="6503" y="4972422"/>
            <a:ext cx="3371850" cy="179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l="11915" t="21455" r="35291" b="22495"/>
          <a:stretch/>
        </p:blipFill>
        <p:spPr bwMode="auto">
          <a:xfrm>
            <a:off x="2699792" y="3062314"/>
            <a:ext cx="2800649" cy="153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l="12017" t="23884" r="35574" b="16118"/>
          <a:stretch/>
        </p:blipFill>
        <p:spPr bwMode="auto">
          <a:xfrm>
            <a:off x="3378353" y="4862867"/>
            <a:ext cx="2789949" cy="1552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02" y="2722692"/>
            <a:ext cx="3222898" cy="248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1" y="3068960"/>
            <a:ext cx="2222227" cy="1793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122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424" y="281260"/>
            <a:ext cx="892899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Зубная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паста, зубной эликсир и очиститель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рук.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Горошину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зубной пасты нужно нанести на жвачку и втирать её, пока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резинка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 начнёт счищаться с волос. При необходимости добавляйте пасту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4131454" cy="263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9812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424" y="268832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гигиенических средств, эффективных в борьбе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волосах, также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очиститель для рук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(его нужно втереть в прилипшую тянучку)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ополаскиватель для полости рта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(им необходимо промыть волосы после очистителя). Примерно через 5 минут жевательная резинка отпадёт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/>
          <a:srcRect l="11403" t="25043" r="35804" b="25635"/>
          <a:stretch/>
        </p:blipFill>
        <p:spPr>
          <a:xfrm>
            <a:off x="2102024" y="3235948"/>
            <a:ext cx="4536504" cy="271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8422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424" y="275046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Алкоголь.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Смочите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ватный диск водкой или другим крепким алкоголем и тщательно обработайте им место, куда прилипла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Через минуту резинка должна начать отходить от волос. После процедуры вымойте голову с шампунем.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84" y="2276873"/>
            <a:ext cx="3606987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258" y="4859049"/>
            <a:ext cx="859088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интернете описано очень много способов очистки волос,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одежды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обуви, ковров и др. от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жвачки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77959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иск D\01.03.16-домашние документы\Виртуальные лекции 2015\Органическая химия\каучук\жвачка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1" y="2856577"/>
            <a:ext cx="5934447" cy="395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Дистанционка-химия\Органическая химия\жвачка\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51620"/>
            <a:ext cx="3073524" cy="204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E:\Дистанционка-химия\Органическая химия\жвачка\kak_chistit__zuby_38992129821432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0458" y="4432655"/>
            <a:ext cx="380202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5885"/>
            <a:ext cx="2529765" cy="1737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диск D\01.03.16-домашние документы\Виртуальные лекции 2015\Органическая химия\каучук\жвачка\u-rebenka-karies-molochnyh-zubov-opuhla-shheka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5158482"/>
            <a:ext cx="2617440" cy="169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275046"/>
            <a:ext cx="8784976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жевательная резинка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заменит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зубную щетку с пастой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Пользуйтесь жвачкой лишь в том случае, когда нет возможности почистить зубы. В остальных случаях при неправильном пользовании, жевательная резинка принесет вам лишь только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вред!!!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2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3456" y="260648"/>
            <a:ext cx="855590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сопряженных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алкадиенов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кратные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связи расположены через одну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простую: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(бута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-1,3),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–СН=СН–СН=СН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(гекса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-2,4):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989" y="4523233"/>
            <a:ext cx="878497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 сопряженных диенов наблюдается перекрывание соседних р-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орбиталей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(между атомами углерода, «формально» разделенными простой связью). Такое перекрывание имеет место в реальности, хотя в структурных формулах оно не отражается.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50" name="Picture 2" descr="Картинки по запросу дие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51" y="2132856"/>
            <a:ext cx="2665932" cy="1971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ido.tsu.ru/schools/_tmp/chem/data/res/org/uchpos/text/2/clip_image082.gif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6" y="1844824"/>
            <a:ext cx="6439763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228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t.stranamam.ru/data/cache/2013oct/11/33/9727394_39881nothumb650.jpg"/>
          <p:cNvPicPr/>
          <p:nvPr/>
        </p:nvPicPr>
        <p:blipFill>
          <a:blip r:embed="rId3" cstate="print"/>
          <a:srcRect l="9121" r="4882" b="45751"/>
          <a:stretch>
            <a:fillRect/>
          </a:stretch>
        </p:blipFill>
        <p:spPr bwMode="auto">
          <a:xfrm>
            <a:off x="3995936" y="548680"/>
            <a:ext cx="475252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5"/>
          <a:stretch>
            <a:fillRect/>
          </a:stretch>
        </p:blipFill>
        <p:spPr bwMode="auto">
          <a:xfrm>
            <a:off x="2195736" y="44624"/>
            <a:ext cx="2300847" cy="126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4293096"/>
            <a:ext cx="8352928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ea typeface="Times New Roman"/>
                <a:cs typeface="Arial" pitchFamily="34" charset="0"/>
              </a:rPr>
              <a:t>Те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/>
                <a:cs typeface="Arial" pitchFamily="34" charset="0"/>
              </a:rPr>
              <a:t>жвачки</a:t>
            </a:r>
            <a:r>
              <a:rPr lang="ru-RU" sz="3000" b="1" dirty="0" smtClean="0">
                <a:latin typeface="Arial" pitchFamily="34" charset="0"/>
                <a:ea typeface="Times New Roman"/>
                <a:cs typeface="Arial" pitchFamily="34" charset="0"/>
              </a:rPr>
              <a:t>, которые Вы бросаете на пол клюют птицы, полагающие, что это хлеб. Если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 Black" pitchFamily="34" charset="0"/>
                <a:ea typeface="Times New Roman"/>
                <a:cs typeface="Arial" pitchFamily="34" charset="0"/>
              </a:rPr>
              <a:t>птица</a:t>
            </a:r>
            <a:r>
              <a:rPr lang="ru-RU" sz="3000" b="1" dirty="0" smtClean="0">
                <a:latin typeface="Arial" pitchFamily="34" charset="0"/>
                <a:ea typeface="Times New Roman"/>
                <a:cs typeface="Arial" pitchFamily="34" charset="0"/>
              </a:rPr>
              <a:t> пытается съесть жвачку, она </a:t>
            </a:r>
            <a:r>
              <a:rPr lang="ru-RU" sz="3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/>
                <a:cs typeface="Arial" pitchFamily="34" charset="0"/>
              </a:rPr>
              <a:t>умирает</a:t>
            </a:r>
            <a:r>
              <a:rPr lang="ru-RU" sz="3000" b="1" dirty="0" smtClean="0">
                <a:latin typeface="Arial" pitchFamily="34" charset="0"/>
                <a:ea typeface="Times New Roman"/>
                <a:cs typeface="Arial" pitchFamily="34" charset="0"/>
              </a:rPr>
              <a:t>, так как прилипшая жвачка не позволяет ей ни есть ни пить. </a:t>
            </a:r>
            <a:endParaRPr lang="ru-RU" sz="3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1820694" cy="157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07704" y="2564904"/>
            <a:ext cx="25168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Когда пьешь воду после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мятной жвачки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140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03648" y="3585210"/>
            <a:ext cx="720742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Знаете ли Вы, что??? !!!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6237313"/>
            <a:ext cx="201430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E:\th3NB61NF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"/>
            <a:ext cx="202125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Результаты поиска изображений для запроса &quot;Те жвачки, ...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844824"/>
            <a:ext cx="165618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Результаты поиска изображений для запроса &quot;Те жвачки, ...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8511" y="0"/>
            <a:ext cx="2265489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244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05273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Общая формула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алкадиенов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2n–2 </a:t>
            </a: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Сопряженный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Кумулированный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Изолированный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г)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Изомер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бутадиена-1,3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8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8311" y="616444"/>
            <a:ext cx="883617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Натуральный каучук получают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млечного сока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латекса 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резины  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дегтя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гевеи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Каучуконосное растение …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фикус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кактус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одуванчик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тюльпан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Синтез бутадиена-1,3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Лебедеву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осуществляют пропусканием … через катализатор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этанола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этаналя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этана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метаналя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46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8311" y="105273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Общая формула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алкадиенов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2n+1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2n–2 </a:t>
            </a: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Сопряженный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u="sng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Кумулированный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Изолированный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алкадиен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920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Изомер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бутадиена-1,3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311" y="616444"/>
            <a:ext cx="883617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Натуральный каучук получают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млечного сока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резины  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дегтя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гевеи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Каучуконосное растение …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фикус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кактус  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одуванчик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тюльпан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Синтез бутадиена-1,3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Лебедеву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осуществляют пропусканием … через катализатор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этанола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этаналя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этана 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метаналя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874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541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71786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://ru.wikipedia.org/wiki/Диены</a:t>
            </a: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://sites.google.com/site/himulacom/zvonok-na-urok/10-klass---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tretij-god-obucenia/urok-no17-ponatie-o-dienovyh-uglevodorodah-prirodnyj-kaucuk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orgchem.ru/chem2/u51.htm</a:t>
            </a: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http://vmede.org/sait/?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page=3&amp;id=Bioorganicheskaja_himija_tykavkina_2010&amp;menu=Bioorganicheskaja_himija_tykavkina_2010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5terka.com/node/10787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school-sector.relarn.ru/nsm/chemistry/Rus/Data/Text/Ch3_2-22.html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lm120756.narod.ru/alkadien.htm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studentus.net/book/141-lekcii-po-organicheskoj-ximii/21-alkadieny-dienovye-uglevodorody-diolefiny.html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10225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://ido.tsu.ru/schools/_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tmp/chem/data/res/org/uchpos/text/Untitled2.html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orgchem.ru/chem2/u53.htm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http://www.myshared.ru/slide/531721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https://sites.google.com/site/himulacom/zvonok-na-urok/10-klass---tretij-god-obucenia/urok-no17-ponatie-o-dienovyh-uglevodorodah-prirodnyj-kaucuk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https://www.google.ru/search?q=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каучуконосное+дерево+гевея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....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cnit.ssau.ru/organics/chem2/u54.htm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/Лебедев,_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Сергей_Васильевич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photosflowery.ru/tauq3sagyiz-foto.html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www.unikaz.asia/ru/content/prirodnyy-kauchuk-v-kazahstane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pensionerka.net/sadovye/fikus/fikus.html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7844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26722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://xn----htbdjd0ah9an.xn--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p1ai/publikatsii2/281-issledovatelskaya-rabota-po-biologii-mozhno-li-poluchit-kauchuk-iz-komnatnogo-rasteniya-v-shkolnoj-laboratorii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www.wikipro.ru/index.php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История_открытия_натурального_каучука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инфо-дети.рф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publikatsii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/281-issledovatelskaya-rabota-po-biologii-mozhno-li-poluchit-kauchuk-iz-komnatnogo-rasteniya-v-shkolnoj-laboratorii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http://medgrasses.ru/hondrilla.html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http://narod-zdorov.ru/lekarstvennye-rastenija/hondrilla-sitnikovidnaya.html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поискслов.рф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wd/%D0%BB%D0%B0%D0%BD%D0%B4%D0%BE%D0%BB%D1%8C%D1%84%D0%B8%D1%8F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http://www.hear.org/pier/imagepages/singles/fuelap6.htm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798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2" descr="Картинки по запросу алкади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3908871" cy="51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792"/>
            <a:ext cx="1985962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63888" y="74792"/>
            <a:ext cx="5367038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Рассмотрим подробнее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сопряженные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диены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имею-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щие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большое практическое значение.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сопряженных диенах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р-электронные облака двойных связей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перекрываются между собой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образуют единое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-электронное облако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сопряженной системе p-электроны уже не принадлежат определенным связям,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они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делокализованы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по всем атомам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поэтому структуру диенов можно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изобразить так, как приведено на рисунке (на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примере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1,3-бутадиена).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768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www.cabi.org/isc/datasheet/11498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http://www.falconlabs.ru/encikloped.php?elsh=2885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Гевея_бразильская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https://ru.wikipedia.org/wiki/Резина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gengruz.com/perevozka-specialnyh-gruzov/59-perevozka-syrogo-kauchuka-i-rezinotehnicheskih-izdeliy.html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http://avto-blogger.ru/shiny-i-diski/iz-chego-i-kak-delayut-rezinu-shiny-dlya-koles-vashego-avtomobilya.html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http://www.ma-zaika.ru/post136221842/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http://www.stranamam.ru/post/6473612/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http://irecommend.ru/content/naturalnaya-zhvachka-iz-smoly-listvennitsy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http://www.greekoliva.ru/content/49-mastic-tears-of-chios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33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www.odelikatos.ru/smola_mastiki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798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94876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www.ayzdorov.ru/tvtravnik_arekovaya_paljma.php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http://taiafilippova.ru/zhevatelnaya-rezinka-polza-ili-vred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https://lifehacker.ru/2014/08/12/kak-izbavitsya-ot-zhvachki/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ru.wikihow.com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/извлечь-жвачку-из-волос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http://www.xn--80abere2d2dza.xn--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p1ai/kak-izbavitsya-ot-zhvachki-v-volosah-na-odezhde-obuvi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46"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8940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2" descr="https://bb31e6b6-a-62cb3a1a-s-sites.googlegroups.com/site/himulacom/zvonok-na-urok/10-klass---tretij-god-obucenia/urok-no17-ponatie-o-dienovyh-uglevodorodah-prirodnyj-kaucuk/img002.gif?attachauth=ANoY7cpDqjyB1epvX3FQ6q1ZR5S7kJEu40oXXOLnzX6-cT-USryaf8R2-_f_4_5OxAgFhSR_X_uuyVrnG2t3R3nz3hdUhpEGzgBKKoOXNqaUZSEfDUi_AOnElZ3UsLchbettTzUyo42h070jH8cXM5N54ZFcOTJacAqImT2ppNx8mns8gQBzaOBMAyjrugHK0wdPOQgn8cPrGEA9UejxcN-jzeiuum7ihvARO-X88Lz5jrR2eYfTxfjZX0P2HGfqy--XM9gDXCRoHIBXKNvFSev9z32uZUqSQVeavKyk1Q-60o6oUBZLZpliL5kuH8MAUR-8XHDekYIpVibClbLPjMaZ7yE3K3VXdmMF6VO8sPGYuCfheLuIYHs%3D&amp;attredirects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15533"/>
            <a:ext cx="2906374" cy="10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bb31e6b6-a-62cb3a1a-s-sites.googlegroups.com/site/himulacom/zvonok-na-urok/10-klass---tretij-god-obucenia/urok-no17-ponatie-o-dienovyh-uglevodorodah-prirodnyj-kaucuk/img004.gif?attachauth=ANoY7cqqge0mjls2cbgXnCxG35Gaayo6yvGWY4NS8cYYqD9lbhMKVT6PG8FRmfxlLrMtNhIbAnrwJkQ2gnKhoBYGFKWWrDOzyhqIRNm-V3KMHa5T43zDL017TqIjVDaaYppR2BZd-L4i07D8FoCrv2cNdo3sPYBGtBp4UftV6VWYxOOFqN0lvvLYgByAeH0rimaGAacn44VUtH_TyA3JlCkoxo98BtaK5iayD9ehTIyndoXzeecV_Ou4NP315GhItdk7CV_JYaT13o9iM_rikUoU0QP2-NBnrY23A7LAcmmAchvpgRZhO8S_8Xg2iecvdgtcx-p7nziQNS6DcZ4RTR0991ypQVZQ06MUTgD-3gbNoOby733RWDc%3D&amp;attredirects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41" y="1844824"/>
            <a:ext cx="2900357" cy="16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123728" y="3538676"/>
            <a:ext cx="5877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                                              г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3193" y="4061896"/>
            <a:ext cx="8019380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Строение молекулы 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а-1,3: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шаростержневая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модель; б – сферическая модель; в – схематическое изображение;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 – вид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модели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сверху. </a:t>
            </a:r>
          </a:p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Перекрывание электронных облаков между С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–С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и С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–С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больше, чем между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9" y="89074"/>
            <a:ext cx="2736304" cy="176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0239" y="155848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а</a:t>
            </a:r>
            <a:endParaRPr lang="ru-RU" sz="28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1" t="41558" r="45699" b="47994"/>
          <a:stretch/>
        </p:blipFill>
        <p:spPr bwMode="auto">
          <a:xfrm>
            <a:off x="6841977" y="71175"/>
            <a:ext cx="2013861" cy="122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656386" y="1327161"/>
            <a:ext cx="40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endParaRPr lang="ru-RU" sz="2800" dirty="0"/>
          </a:p>
        </p:txBody>
      </p:sp>
      <p:pic>
        <p:nvPicPr>
          <p:cNvPr id="108546" name="Picture 2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" y="969772"/>
            <a:ext cx="3893506" cy="21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91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Картинки по запросу алкадие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12278" cy="36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9" y="1412776"/>
            <a:ext cx="773285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4" y="358322"/>
            <a:ext cx="900477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Строение молекулы бута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а-1,3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(Перекрывание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электронных облаков между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больше, чем между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420185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http://textarchive.ru/images/705/1408688/f79452e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028384" cy="604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и по запросу алкади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194221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57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7525" name="Picture 5" descr="Картинки по запросу дие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69920"/>
            <a:ext cx="3168352" cy="234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Картинки по запросу Источники и способы получения диен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24"/>
            <a:ext cx="6912768" cy="42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330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7217" y="-27384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98306" name="Picture 2" descr="Картинки по запросу каучуконосное дерево гевея.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29" y="2847457"/>
            <a:ext cx="5089871" cy="33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05201"/>
            <a:ext cx="3388860" cy="33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" y="5372554"/>
            <a:ext cx="2395060" cy="14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490"/>
            <a:ext cx="1595438" cy="240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4282" y="692696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алкадиены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составе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из млечного сока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каучуконосного дерева гевеи, растущего в тропических лесах Бразилии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-чу» – слезы дерева.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62618"/>
            <a:ext cx="864399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без доступа воздуха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распадается с образованием диенового углеводорода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2-метилбутадиена-1,3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изопрена.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Каучук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 это стереорегулярный полимер, в котором молекулы изопрена соединены друг с другом по схеме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1,4-присоединения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конфигурацией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полимерной цепи: 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ttps://sites.google.com/site/himulacom/_/rsrc/1315460516144/zvonok-na-urok/10-klass---tretij-god-obucenia/urok-no17-ponatie-o-dienovyh-uglevodorodah-prirodnyj-kaucuk/img014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2" y="3284984"/>
            <a:ext cx="8827954" cy="14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Картинки по запросу каучу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" y="4923512"/>
            <a:ext cx="2470245" cy="1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25" y="4923511"/>
            <a:ext cx="2669647" cy="190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00636"/>
            <a:ext cx="2036929" cy="17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330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23" y="1434269"/>
            <a:ext cx="4003805" cy="2759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4211960" cy="437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26099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67944" y="4181299"/>
            <a:ext cx="4886276" cy="1727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Добытчик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каучука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коагулирующий собранный латекс: сначала собирает его на палку, а затем удерживает ее над чаном с дымом 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5589240"/>
            <a:ext cx="4572000" cy="10733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Сбор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млечного 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сока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 каучуконосного дерева гевеи</a:t>
            </a:r>
            <a:endParaRPr lang="ru-RU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92" y="21616"/>
            <a:ext cx="5581128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Натуральный каучук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представляет собой упругую аморфную массу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35" y="78135"/>
            <a:ext cx="1661493" cy="121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6965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34626"/>
            <a:ext cx="866289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к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оагуляция</a:t>
            </a:r>
            <a:r>
              <a:rPr lang="ru-RU" sz="2800" b="1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объединение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частиц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дисперсной фазы коллоидной системы в более крупные агрегаты.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cap="all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оагуляция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коллоидных систем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может происходить под влиянием ряда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факторов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старения системы, изменения концентрации дисперсной фазы, изменения температуры, механических воздействий, света и т. д.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16674"/>
            <a:ext cx="2592288" cy="300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1" y="3653838"/>
            <a:ext cx="2086804" cy="293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1954"/>
            <a:ext cx="385762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0512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347054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История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началась,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детского мячика и школьной резинки.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1493 году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корабль Христофора Колумба во время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второго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путешествия в Америку пристал к острову, названному им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Эспаньола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(теперь Гаити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" y="4249944"/>
            <a:ext cx="3769622" cy="256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1861"/>
            <a:ext cx="55911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043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28412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Высадившись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берег, испанцы были удивлены веселой игрой индейцев, похожей на наш баскетбол. Они в такт песне подбрасывали черные шары, которые, упав на землю, делали, словно живые, высокие и забавные прыжки. Взяв эти шары в руки, испанцы нашли, что они довольно тяжелы, липки и пахнут дымом.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Индейцы называли сок, из которого делали мячи,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-чу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», что означало: «слезы дерева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 descr="Каучуковое дере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31" y="3586174"/>
            <a:ext cx="928687" cy="14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История каучука началась, с детского мячика и школьной резинк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18875" r="39352" b="8751"/>
          <a:stretch/>
        </p:blipFill>
        <p:spPr bwMode="auto">
          <a:xfrm>
            <a:off x="7008617" y="4005064"/>
            <a:ext cx="1221185" cy="11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batat.ru/dom_rast/pic_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91" y="3991473"/>
            <a:ext cx="3119217" cy="22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" y="4221088"/>
            <a:ext cx="3143296" cy="260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Каучуковый шар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29" y="5184804"/>
            <a:ext cx="1584176" cy="10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04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восточной Индии, Индокитае, на островах Цейлоне, Яве и Борнео собирали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из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растущего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джунглях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Затем стали разводить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плантациях. Но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скором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времени фикус стал вытесняться посевами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гевеи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бразильской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быстрее растущей и содержащей больше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чем фикус.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содержит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17,3%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 каучука, 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гевея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32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%.</a:t>
            </a:r>
          </a:p>
          <a:p>
            <a:pPr indent="450850" algn="just" fontAlgn="base">
              <a:lnSpc>
                <a:spcPct val="80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получил первое в Европе применение 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1770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году в школе под названием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гуммиэластика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(смолы эластичной) для стирания карандашных рисунков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194" name="Picture 2" descr="Картинки по запросу испанцы были удивлены веселой игрой индейцев, похожей на наш баскетбол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24641"/>
            <a:ext cx="1821768" cy="25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6" name="Picture 4" descr="Картинки по запросу фикус на плантация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7452"/>
            <a:ext cx="2736304" cy="17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znaikak.ru/design/pic/visred/76818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31" y="3863980"/>
            <a:ext cx="3317134" cy="19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5821090"/>
            <a:ext cx="756934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По мере роста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он захватывает все большую территорию и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к концу жизни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а это может быть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не одна сотня и даже тысяча 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лет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088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-27384"/>
            <a:ext cx="892899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Первые попытки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сделать каучуковую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одежду и обувь были не совсем удачными. Плащи (макинтоши, названные в честь изобретателя), галоши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сапоги хорошо служили в дождь, но стоило выглянуть и припечь солнцу, как они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растягивались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становились липкими, в мороз –хрупкими,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как стекло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 fontAlgn="base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81" y="2708920"/>
            <a:ext cx="3050530" cy="4014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76752"/>
            <a:ext cx="1133475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2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D:\диск D\01.03.16-домашние документы\Виртуальные лекции 2015\Органическая химия\каучук\pic_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61236"/>
            <a:ext cx="2538983" cy="15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Картинки по запросу первые изделия из резины ... до 1919 г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1" t="29957" b="21605"/>
          <a:stretch/>
        </p:blipFill>
        <p:spPr bwMode="auto">
          <a:xfrm>
            <a:off x="0" y="5148725"/>
            <a:ext cx="2645013" cy="16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и по запросу Первые же попытки сделать каучуковую обувь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62502"/>
            <a:ext cx="2088232" cy="33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68" y="3645024"/>
            <a:ext cx="2621432" cy="13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 descr="D:\диск D\01.03.16-домашние документы\Виртуальные лекции 2015\Органическая химия\каучук\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3791"/>
            <a:ext cx="1889305" cy="26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2008" y="14089"/>
            <a:ext cx="8892480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Открытие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полученной от нагревания каучука и серы (в резине от двух до пяти процентов серы),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привело к широкому ее применению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Развитие электричества, изобретение автомобиля и аэроплана превратили каучук в самый необходимый продукт.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1919 году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изобретателями было предложено уже 40000 различных изделий из резины (о резине поговорим позже).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283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44624"/>
            <a:ext cx="8590883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Каучуконосные растения, каучуконосы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29429"/>
            <a:ext cx="2160239" cy="13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124744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Каучуконосные растения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каучуконосы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из которых возможно получение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каучуконосов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травянистые растения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деревья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обыденной речи именуемые каучуковыми деревьями. Сегодня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 источником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натурального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являются деревья рода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Гевея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частности Гевея бразильская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Hevea brasiliensis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Гевея бразильская культивируется ради получения каучука в тропических районах Южной Америки и Юго-Восточной Азии.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6" y="5542815"/>
            <a:ext cx="1129134" cy="12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Картинки по запросу Гевея бразильская (Hevea brasiliensi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44"/>
            <a:ext cx="3203848" cy="44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026" y="44624"/>
            <a:ext cx="895447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Геве́я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брази́льская</a:t>
            </a:r>
            <a:r>
              <a:rPr lang="ru-RU" sz="2700" dirty="0"/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растение; вид рода Гевея семейства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Молочайны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Euphorbiaceae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основной источник натурального каучука.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Содержание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каучука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 млечном соке у этого каучукового дерева достигает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40–50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%. Каучук, добываемый из этого растения, составляет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90–92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% мирового производства натурального каучука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4" descr="Картинки по запросу Гевея бразильская (Hevea brasiliensi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Картинки по запросу Гевея бразильская (Hevea brasiliensis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Содержание каучука в млечном...  Hevea brasiliensis). &lt;b&gt;ГЕВЕЯ&lt;/b&gt; &lt;b&gt;БРАЗИЛЬСКАЯ&lt;/b&g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11566"/>
            <a:ext cx="3096344" cy="21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059832" y="2378028"/>
            <a:ext cx="5976663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Сыворотка,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остающаяся после отделения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каучука,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содержит около 0,6 % протеина 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может добавляться в корм животным.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семенах 35–37 %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высыхающе-го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масла, пригодного для производства олифы.</a:t>
            </a:r>
          </a:p>
        </p:txBody>
      </p:sp>
    </p:spTree>
    <p:extLst>
      <p:ext uri="{BB962C8B-B14F-4D97-AF65-F5344CB8AC3E}">
        <p14:creationId xmlns:p14="http://schemas.microsoft.com/office/powerpoint/2010/main" val="5619227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9971"/>
            <a:ext cx="2333496" cy="154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77253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Другие каучуконосы:</a:t>
            </a: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Taraxacum </a:t>
            </a:r>
            <a:r>
              <a:rPr lang="la-Latn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kok-saghyz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 – Кок-сагыз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Scorzonera tau-saghyz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 – Тау-сагыз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Taraxacum hybernum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 – Крым-сагыз, или Одуванчик осенний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Castilloa elastica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 и </a:t>
            </a:r>
            <a:r>
              <a:rPr lang="la-Latn" sz="28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Castilloa ulei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Manihot glaziovii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Ficus elastica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 – Фикус каучуконосный, или Фикус эластичный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Funtumia elastica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Landolphia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  <a:hlinkClick r:id="rId12" action="ppaction://hlinksldjump"/>
              </a:rPr>
              <a:t>Ландольфия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355600" lvl="0" indent="-355600">
              <a:lnSpc>
                <a:spcPct val="85000"/>
              </a:lnSpc>
              <a:buClr>
                <a:srgbClr val="009644"/>
              </a:buClr>
              <a:buFont typeface="Wingdings" pitchFamily="2" charset="2"/>
              <a:buChar char="Ø"/>
            </a:pPr>
            <a:r>
              <a:rPr lang="la-Latn" sz="28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Chondrilla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 – Хондрилла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380950"/>
            <a:ext cx="1834990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5000"/>
              </a:lnSpc>
              <a:buClr>
                <a:srgbClr val="009644"/>
              </a:buClr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Кок-сагыз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каучук\каучук 12.12.16\Ficus_elastica_-_Köhler–s_Medizinal-Pflanzen-20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03615"/>
            <a:ext cx="1957646" cy="27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5920824"/>
            <a:ext cx="28083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Фикус каучуконосный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6" y="1772816"/>
            <a:ext cx="150185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4283968" y="1988840"/>
            <a:ext cx="298826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8954" y="332656"/>
            <a:ext cx="8202438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5000"/>
              </a:lnSpc>
              <a:buClr>
                <a:srgbClr val="009644"/>
              </a:buClr>
            </a:pPr>
            <a:r>
              <a:rPr lang="la-Latn" sz="32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Taraxacum kok-saghyz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 – Кок-сагыз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052736"/>
            <a:ext cx="8662891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 Black" pitchFamily="34" charset="0"/>
              </a:rPr>
              <a:t>Кок-сагы́з</a:t>
            </a:r>
            <a:r>
              <a:rPr lang="ru-RU" sz="2800" dirty="0"/>
              <a:t>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лат. 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Taraxacum kok-saghyz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многолетнее травянистое растение рода Одуванчик семейства Астровые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Asteraceae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каучуконос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D:\диск D\01.03.16-домашние документы\Виртуальные лекции 2015\Органическая химия\каучук\каучук 12.12.16\Кок-сагыз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" y="3082831"/>
            <a:ext cx="5070071" cy="380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01.03.16-домашние документы\Виртуальные лекции 2015\Органическая химия\каучук\каучук 12.12.16\Кок-сагыз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87919"/>
            <a:ext cx="5754216" cy="34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197052" y="5817731"/>
            <a:ext cx="3571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7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8898" y="309770"/>
            <a:ext cx="8662891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естественных условиях растение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произрастает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Средней Азии, на территории Казахстана, Киргизии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Узбекистана,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распространено в межгорных долинах Восточного Тянь-Шаня, натурализовано в Австралии на острове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Тасмания.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Произрастает на высоте от 1 800 до 2 100 метров над уровнем моря, преимущественно на более-менее заслоненных почвах. Корни содержат до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14 % каучуковых веществ в сухом весе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Максимальное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кок-сагызе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доходит до 27,55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диск D\01.03.16-домашние документы\Виртуальные лекции 2015\Органическая химия\каучук\каучук 12.12.16\Кок-сагы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9509"/>
            <a:ext cx="1956048" cy="20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4840940"/>
            <a:ext cx="3024336" cy="19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5" y="2141465"/>
            <a:ext cx="3607226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&amp;Pcy;&amp;ocy;&amp;scy;&amp;iecy;&amp;vcy;, &amp;scy;&amp;bcy;&amp;ocy;&amp;rcy; &amp;icy; &amp;ocy;&amp;bcy;&amp;rcy;&amp;acy;&amp;bcy;&amp;ocy;&amp;tcy;&amp;kcy;&amp;acy; &amp;ocy;&amp;dcy;&amp;ucy;&amp;vcy;&amp;acy;&amp;ncy;&amp;chcy;&amp;icy;&amp;kcy;&amp;acy; &amp;kcy;&amp;ocy;&amp;kcy;-&amp;scy;&amp;acy;&amp;gcy;&amp;ycy;&amp;zcy;&amp;acy; &amp;ncy;&amp;acy;&amp;dcy;&amp;ocy;&amp;lcy;&amp;gcy;&amp;ocy; &amp;scy;&amp;tcy;&amp;acy;&amp;lcy;&amp;icy; &amp;dcy;&amp;iecy;&amp;lcy;&amp;ocy;&amp;mcy; &amp;zhcy;&amp;icy;&amp;zcy;&amp;ncy;&amp;icy; &amp;scy;&amp;ocy;&amp;vcy;&amp;iecy;&amp;tcy;&amp;scy;&amp;kcy;&amp;icy;&amp;khcy; &amp;kcy;&amp;ocy;&amp;lcy;&amp;khcy;&amp;ocy;&amp;zcy;&amp;ncy;&amp;icy;&amp;tscy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7772" y="2454280"/>
            <a:ext cx="3344229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velanto.ua/images/technology/clip_image015_00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4653136"/>
            <a:ext cx="2952328" cy="217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47864" y="5373216"/>
            <a:ext cx="4355210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На полях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кок-сагыза (Западный Туркестан).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Фото 1943 года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279329" y="6093296"/>
            <a:ext cx="3236887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51520" y="44624"/>
            <a:ext cx="871296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предвоенные </a:t>
            </a:r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годы</a:t>
            </a:r>
            <a:r>
              <a:rPr lang="ru-RU" sz="2800" b="1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(до 1941 г.) 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переработки одуванчиков получали до 100 килограммов чистого каучука с одного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гектара. В это время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одно дерево  гевеи давало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кг каучука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400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кг технического каучука с Га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соке Гевеи каучука 40–50 %.</a:t>
            </a:r>
          </a:p>
        </p:txBody>
      </p:sp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-27384"/>
            <a:ext cx="8662891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 Black" pitchFamily="34" charset="0"/>
                <a:cs typeface="Arial" pitchFamily="34" charset="0"/>
              </a:rPr>
              <a:t>Кок-сагыз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один из лучших естественных каучуконосов флоры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СССР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1933 года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был введён в культуру. Культивировался наряду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 Black" pitchFamily="34" charset="0"/>
                <a:cs typeface="Arial" pitchFamily="34" charset="0"/>
              </a:rPr>
              <a:t>крым-сагызом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Taraxacum hybernum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 Black" pitchFamily="34" charset="0"/>
                <a:cs typeface="Arial" pitchFamily="34" charset="0"/>
              </a:rPr>
              <a:t>тау-сагызом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la-Latn" sz="2800" b="1" i="1" dirty="0" smtClean="0">
                <a:latin typeface="Arial" pitchFamily="34" charset="0"/>
                <a:cs typeface="Arial" pitchFamily="34" charset="0"/>
              </a:rPr>
              <a:t>Scorzonera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la-Latn" sz="2800" b="1" i="1" dirty="0" smtClean="0">
                <a:latin typeface="Arial" pitchFamily="34" charset="0"/>
                <a:cs typeface="Arial" pitchFamily="34" charset="0"/>
              </a:rPr>
              <a:t>tau-saghyz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преиму-щественно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 Black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 Black" pitchFamily="34" charset="0"/>
                <a:cs typeface="Arial" pitchFamily="34" charset="0"/>
              </a:rPr>
              <a:t>европейской части СССР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том числе возделывался в </a:t>
            </a:r>
            <a:r>
              <a:rPr lang="ru-RU" sz="28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Белорусской ССР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Урожайность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кок-сагыза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повышали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сульфатом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цинка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1954 года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связи с развитием производства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изопренового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синтетического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плантации кок-сагыза более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культивировались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диск D\01.03.16-домашние документы\Виртуальные лекции 2015\Органическая химия\каучук\каучук 12.12.16\Крым-сагыз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67" y="4796597"/>
            <a:ext cx="1446873" cy="19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01.03.16-домашние документы\Виртуальные лекции 2015\Органическая химия\каучук\каучук 12.12.16\Крым-сагы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0" y="4826252"/>
            <a:ext cx="1461014" cy="19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зображение растения Taraxacum hybernum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07" y="4437112"/>
            <a:ext cx="3194293" cy="241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89586" y="6365557"/>
            <a:ext cx="246253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крым-сагыз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994132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6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диск D\01.03.16-домашние документы\Виртуальные лекции 2015\Органическая химия\каучук\каучук 12.12.16\Кок-сагыз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12" y="3155638"/>
            <a:ext cx="5466184" cy="36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1" y="328412"/>
            <a:ext cx="866289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настоящее время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США компания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Ford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Motor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совместно 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университетом штата Огайо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изучают возможность применения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альтерна-тивных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источников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каучука для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автомобиль-ной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промышленности. Одним из продуцентов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латекса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рассматривается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Taraxacum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kok-saghyz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(TKS), известный под названием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Русский одуванчик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англ.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Russian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dandelion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D:\диск D\01.03.16-домашние документы\Лаб. раб YES\Виртуальные лабораторные YES\Анимашки и картинки\Цветы\0_39a54_46e8764e_XX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1" y="6093296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Шины из одуванчиков — уже не фантасти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4725" y="3442493"/>
            <a:ext cx="2447553" cy="229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880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bilmard.ru/images/materials/2016/09/57ea9216afb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509120"/>
            <a:ext cx="3779912" cy="235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Шины Continental из одуванчиков">
            <a:hlinkClick r:id="rId4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9952" y="4509120"/>
            <a:ext cx="3861072" cy="231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-27384"/>
            <a:ext cx="8856984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27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сентября,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собщалось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u="sng" dirty="0">
                <a:latin typeface="Arial" pitchFamily="34" charset="0"/>
                <a:cs typeface="Arial" pitchFamily="34" charset="0"/>
                <a:hlinkClick r:id="rId8"/>
              </a:rPr>
              <a:t>http://bilmard.ru/news/continental-primenyaet-kauchuk-iz-oduvanchikov-dlya-kommercheskih-avtomobilej.html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что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немецкий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концерн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Continental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представляет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комплектующие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шины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для грузовиков и автобусов, изготовленные из каучука на основе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корней одуванчика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На ежегодной Международной выставке коммерческого транспорта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концерн продемонстрировал грузовые шины, изготовленные из инновационного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экологичного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материала – каучука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 основе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одуванчика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шины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Conti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EcoPlus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HD3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произведены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летом 2016 года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295315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 descr="http://bilmard.ru/images/materials/2016/09/57ea922ad02e6.jpg"/>
          <p:cNvPicPr/>
          <p:nvPr/>
        </p:nvPicPr>
        <p:blipFill rotWithShape="1">
          <a:blip r:embed="rId4" cstate="print"/>
          <a:srcRect l="12621" r="17039"/>
          <a:stretch/>
        </p:blipFill>
        <p:spPr bwMode="auto">
          <a:xfrm>
            <a:off x="3635896" y="4581128"/>
            <a:ext cx="2141787" cy="216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303556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В конце 2015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года специалисты подразделения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ContiTech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также испытали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детали из нового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материала для подавления вибрации. «Как и наши коллеги из шинного подразделения, мы используем природный каучук, но нас интересуют другие его свойства, – поясняет д-р Анна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Мизиун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Anna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Misiun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координирующая все разработки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подразде-ления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ContiTech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связанные с каучуком 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одуванчиков,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К примеру, наша продукция должна выдерживать предельно высокие динамические нагрузки при повышенной температуре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013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Алкадиены.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Номенклатура.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Изомерия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алкадиенов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Химические связи в молекулах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алкадиенов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Источники и способы получения.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История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каучука.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hlinkClick r:id="rId11" action="ppaction://hlinksldjump"/>
              </a:rPr>
              <a:t>Каучуконосные растения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hlinkClick r:id="rId11" action="ppaction://hlinksldjump"/>
              </a:rPr>
              <a:t>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hlinkClick r:id="rId11" action="ppaction://hlinksldjump"/>
              </a:rPr>
              <a:t>каучуконосы.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Общие способы получения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диенов.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Химические свойства.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4" action="ppaction://hlinksldjump"/>
              </a:rPr>
              <a:t>Каучуки 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полимеры.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Резина.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Жвачка.</a:t>
            </a:r>
            <a:endParaRPr lang="ru-RU" sz="2800" b="1" dirty="0">
              <a:ln w="57150">
                <a:solidFill>
                  <a:sysClr val="windowText" lastClr="000000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Проверим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, как Вы поняли и запомнили  пройденный материал.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источники.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7963"/>
            <a:ext cx="885698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Испытания шин и демпфирующих деталей из материала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Taraxagum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дали крайне обнадеживающие результаты. Выяснилось, что этот материал – альтернатива природному каучуку – идеально подходит для коммерческого транспорта и отвечает строгим требованиям, которые действуют в области грузовых перевозок. Производство материала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Taraxagum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станет массовым в течение ближайших 5–10 лет. Этот материал постепенно заменит традиционную резину в резинотехнических изделиях.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диск D\01.03.16-домашние документы\Виртуальные лекции 2015\Органическая химия\каучук\каучук 12.12.16\wpid-1394476108_conti-foto-280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87" y="3789041"/>
            <a:ext cx="519362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145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E:\Дистанционка-химия\Органическая химия\каучук 12.12.16\Горная жвачка из тау-сагыза.jpg"/>
          <p:cNvPicPr/>
          <p:nvPr/>
        </p:nvPicPr>
        <p:blipFill rotWithShape="1">
          <a:blip r:embed="rId2" cstate="print"/>
          <a:srcRect l="22577" t="24559" r="35686" b="24835"/>
          <a:stretch/>
        </p:blipFill>
        <p:spPr bwMode="auto">
          <a:xfrm>
            <a:off x="676762" y="5000636"/>
            <a:ext cx="1361282" cy="126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4068" y="116632"/>
            <a:ext cx="7626831" cy="487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5000"/>
              </a:lnSpc>
              <a:buClr>
                <a:srgbClr val="009644"/>
              </a:buClr>
            </a:pPr>
            <a:r>
              <a:rPr lang="la-Latn" sz="30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Scorzonera tau-saghyz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 – Тау-сагыз</a:t>
            </a:r>
          </a:p>
        </p:txBody>
      </p:sp>
      <p:pic>
        <p:nvPicPr>
          <p:cNvPr id="4098" name="Picture 2" descr="Картинки по запросу Scorzonera tau-saghyz – Тау-сагы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83" y="4939680"/>
            <a:ext cx="2202749" cy="18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891" y="604586"/>
            <a:ext cx="8960109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Растение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было найдено в 1929 г. в горах Каратау (Черные горы) С. С. Зарецким. В переводе на русский язык тау-сагыз означает «горная жвачка». Это растение издавна было известно местным жителям.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это многолетник высотой 25-40 см с длинным стержневым корнем. Корзинки желтого цвета располагаются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поодиночно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Злаковидные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листья образуют розетку. Если разломить корень 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стеблекорень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каудекс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можно увидеть эластичные, тянущиеся нити каучука. Каучук содержится в млечниках, которые пронизывают не только корни, но также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каудексы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листья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4" name="Picture 8" descr="http://content.foto.mail.ru/mail/dalm2000/1/i-62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44" y="5283781"/>
            <a:ext cx="1597850" cy="11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52167" y="6112865"/>
            <a:ext cx="3483727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«Горная жвачка» из тау-сагыза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95513" y="5528090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7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613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Тау-сагыз в фазе плодонош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4670368"/>
            <a:ext cx="2799724" cy="21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 заказу Шинного завода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045396"/>
            <a:ext cx="2327920" cy="17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6544" y="78879"/>
            <a:ext cx="88779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настоящее время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занесен в Красную книгу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как растение с сокращающимися запасами. Редким вид стал по вине человека. В предвоенные и особенно в военные годы из природы было изъято более 14 млн растений, восстановление же его запасов в естественной обстановке происходит медленно. Причина – образование небольшого количества семян 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4-ом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году жизни, гибель проростков в молодом возрасте.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обладает слабой конкурентоспособностью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тау-сагыз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Scorzonera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tausaghyz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по сравнению с другими растениями, произрастающими рядом с ним. Интенсивное освоение территорий ведет к еще большему сокращению численности редкого растения.</a:t>
            </a:r>
          </a:p>
        </p:txBody>
      </p:sp>
      <p:pic>
        <p:nvPicPr>
          <p:cNvPr id="5128" name="Picture 8" descr="Картинки по запросу Scorzonera tau-saghyz – Тау-сагыз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58" y="5092573"/>
            <a:ext cx="2009898" cy="17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231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116632"/>
            <a:ext cx="8424936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ctr">
              <a:lnSpc>
                <a:spcPct val="85000"/>
              </a:lnSpc>
              <a:buClr>
                <a:srgbClr val="009644"/>
              </a:buClr>
            </a:pPr>
            <a:r>
              <a:rPr lang="la-Latn" sz="3200" b="1" dirty="0" smtClean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Castilloa elastica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 и </a:t>
            </a:r>
            <a:r>
              <a:rPr lang="la-Latn" sz="3200" b="1" dirty="0" smtClean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Castilloa ulei</a:t>
            </a:r>
            <a:endParaRPr lang="ru-RU" sz="3200" b="1" dirty="0" smtClean="0">
              <a:ln>
                <a:solidFill>
                  <a:schemeClr val="tx1"/>
                </a:solidFill>
              </a:ln>
              <a:solidFill>
                <a:srgbClr val="086C19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4" name="Picture 2" descr="Castilla elastica (Mexican rubber tree); habit, with foliage. Inset, leaves and fruit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386107" cy="42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stilla elastica (Mexican rubber tree); uprooted sapling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53" y="2564904"/>
            <a:ext cx="5340995" cy="29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stilla elastica (Mexican rubber tree); seed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50" y="4261567"/>
            <a:ext cx="3600684" cy="22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8965" y="692696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es-ES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Castilla elastica 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(Mexican rubber tree</a:t>
            </a: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Кастилья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эластика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мексиканское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каучуковое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дерево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родом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Южной Мексики, Центральной Америки и части Южной Америки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Использовалось как </a:t>
            </a:r>
            <a:r>
              <a:rPr lang="ru-RU" sz="2800" b="1" dirty="0"/>
              <a:t>источник </a:t>
            </a:r>
            <a:r>
              <a:rPr lang="ru-RU" sz="2800" b="1" dirty="0" smtClean="0"/>
              <a:t>латекса.</a:t>
            </a:r>
            <a:endParaRPr lang="es-E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Картинки по запросу Кастилья каучуконосна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69160"/>
            <a:ext cx="1872208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5229200"/>
            <a:ext cx="5400600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Панамское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каучуковое дерево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Кастилья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каучуконосная, показан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шрам,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где недавно упала ветка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upload.wikimedia.org/wikipedia/commons/thumb/3/32/Castilla_elastica_Bark_Scar.jpg/800px-Castilla_elastica_Bark_S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398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stilla elastica - Köhler–s Medizinal-Pflanzen-1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90" y="-24948"/>
            <a:ext cx="3326610" cy="46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568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Castilla elastica - Köhler–s Medizinal-Pflanzen-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66573"/>
            <a:ext cx="3850128" cy="53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07904" y="3878"/>
            <a:ext cx="5256584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Кастилья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каучуконосная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деревья высотой до 40 метров, содержат большое количество белого латекса хорошего качества.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веточках есть шрамы от опавших прилистников. Листья продолговатые до эллиптических, с целыми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краями. Соцветия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окружены прицветниками и мелкими цветками. Мужские цветки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собраны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продольно сложенных почковидные соцветия, а женские цветки в шаровидных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соцветиях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Плоды оранжевые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красные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8617" y="553087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Кастилла каучуконосная Castilla elast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8314"/>
            <a:ext cx="2129427" cy="15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90665" y="6402814"/>
            <a:ext cx="417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6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568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22004" y="44624"/>
            <a:ext cx="4572000" cy="5671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lvl="0" indent="-355600">
              <a:lnSpc>
                <a:spcPct val="85000"/>
              </a:lnSpc>
              <a:buClr>
                <a:srgbClr val="009644"/>
              </a:buClr>
            </a:pPr>
            <a:r>
              <a:rPr lang="la-Latn" sz="3600" b="1" dirty="0" smtClean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Manihot glaziovii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86C19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170" name="Picture 2" descr="Manihot glaziovii - Köhler–s Medizinal-Pflanzen-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2"/>
          <a:stretch/>
        </p:blipFill>
        <p:spPr bwMode="auto">
          <a:xfrm>
            <a:off x="15652" y="2622683"/>
            <a:ext cx="3620244" cy="42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692696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Маниоки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дерево или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Сеара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каучуковое дерево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Manihot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carthaginensis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подвид.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glaziovii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также известный как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Manihot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glaziovii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является одним из видов лиственных цветущих растений в семье молочай,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которое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произрастает в Восточной Бразилии.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6003648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5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4" name="Picture 2" descr="https://upload.wikimedia.org/wikipedia/commons/1/14/Manihot_glaziov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2980000" cy="39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18255"/>
            <a:ext cx="893276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всему миру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деревья маниоки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используются как источник резины, как альтернатива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гевеи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brasiliensis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Ученые установили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различные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ферментатив-ные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ингибиторные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дерева маниоки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Из латекса  получают инсектицидные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противогрибковые белковые вещества.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 белки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эффективны при борьбе с насекомыми.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449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Manihot esculenta - Köhler–s Medizinal-Pflanzen-0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4696"/>
          <a:stretch/>
        </p:blipFill>
        <p:spPr bwMode="auto">
          <a:xfrm>
            <a:off x="2555776" y="3853171"/>
            <a:ext cx="2507740" cy="30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112329"/>
            <a:ext cx="885698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vi-VN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Манио́к,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манио́т</a:t>
            </a:r>
            <a:r>
              <a:rPr lang="vi-VN" sz="27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, касса́ва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 (лат. 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Manihot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род растений </a:t>
            </a:r>
            <a:r>
              <a:rPr lang="vi-VN" sz="2700" b="1" dirty="0" smtClean="0">
                <a:latin typeface="Arial" pitchFamily="34" charset="0"/>
                <a:cs typeface="Arial" pitchFamily="34" charset="0"/>
              </a:rPr>
              <a:t>семейства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 smtClean="0">
                <a:latin typeface="Arial" pitchFamily="34" charset="0"/>
                <a:cs typeface="Arial" pitchFamily="34" charset="0"/>
              </a:rPr>
              <a:t>Молочайные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700" b="1" dirty="0" smtClean="0">
                <a:latin typeface="Arial" pitchFamily="34" charset="0"/>
                <a:cs typeface="Arial" pitchFamily="34" charset="0"/>
              </a:rPr>
              <a:t>типовой 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вид которого Маниок съедобный (</a:t>
            </a:r>
            <a:r>
              <a:rPr lang="en-US" sz="2700" b="1" i="1" dirty="0" err="1">
                <a:latin typeface="Arial" pitchFamily="34" charset="0"/>
                <a:cs typeface="Arial" pitchFamily="34" charset="0"/>
              </a:rPr>
              <a:t>Manihot</a:t>
            </a:r>
            <a:r>
              <a:rPr lang="en-US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>
                <a:latin typeface="Arial" pitchFamily="34" charset="0"/>
                <a:cs typeface="Arial" pitchFamily="34" charset="0"/>
              </a:rPr>
              <a:t>esculenta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является важным пищевым растением тропиков</a:t>
            </a:r>
            <a:r>
              <a:rPr lang="vi-VN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Род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включает более 100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видов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естественным образом произрастающих в тропической Америке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виды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маниока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содержат млечный сок, ряд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видов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каучуконосы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Некоторые виды имеют важное хозяйственное значение и культивируются в промышленных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масштабах.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838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188640"/>
            <a:ext cx="8784977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buClr>
                <a:srgbClr val="009644"/>
              </a:buClr>
            </a:pPr>
            <a:r>
              <a:rPr lang="la-Latn" sz="30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Ficus elastica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 – Фикус каучуконосный, или Фикус эластичный</a:t>
            </a: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E:\Дистанционка-химия\Органическая химия\каучук 12.12.16\800px-Ficus_November_2008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46" y="3356992"/>
            <a:ext cx="3622250" cy="256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0" y="3140968"/>
            <a:ext cx="5767728" cy="37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0" y="1078530"/>
            <a:ext cx="8784977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 каучуконосный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 эластичный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(лат. 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Ficus elastica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– вид растений из рода Фикус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Ficus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семейства Тутовые (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Moraceae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Родина растения – северо-восток Индии (Ассам) и юг Индонезии (Суматра и Ява).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862" y="6156593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7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04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6803" y="1393232"/>
            <a:ext cx="5871162" cy="8836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Алкадиены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19" y="2204864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97282" name="Picture 2" descr="D:\диск D\01.03.16-домашние документы\Виртуальные лекции 2015\Органическая химия\каучук\379781401_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76" y="100789"/>
            <a:ext cx="1928173" cy="12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49" y="3412851"/>
            <a:ext cx="4448175" cy="353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 descr="D:\диск D\01.03.16-домашние документы\Виртуальные лекции 2015\Органическая химия\каучук\f20130927123815-kauchu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" y="100789"/>
            <a:ext cx="1927958" cy="1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D:\диск D\01.03.16-домашние документы\Виртуальные лекции 2015\Органическая химия\каучук\336309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54" y="3573016"/>
            <a:ext cx="1771650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D:\диск D\01.03.16-домашние документы\Виртуальные лекции 2015\Органическая химия\каучук\1294386676_you442rfil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912066" cy="154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Шины из одуванчиков — уже не фантастика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0"/>
            <a:ext cx="2015505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D:\диск D\01.03.16-домашние документы\Виртуальные лекции 2015\Органическая химия\каучук\каучук 12.12.16\Ficus_elastica_-_Köhler–s_Medizinal-Pflanzen-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" y="3600400"/>
            <a:ext cx="236630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34626"/>
            <a:ext cx="892899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 каучуконосный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вечнозеленое дерево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достигающее в высоту 30–40 метров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Листья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очередные, овальные с острым концом, кожистые, блестящие, до 20–30 см в длину и 10–20 в ширину. Молодые листья имеют розовато-коричневатую окраску, старые – тёмно-зелёную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Плоды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небольшие, жёлто-зелёные, овальной формы, достигают в диаметре 1 см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5354062"/>
            <a:ext cx="4581962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Ботаническая иллюстрация из книги «</a:t>
            </a:r>
            <a:r>
              <a:rPr lang="de-DE" sz="2600" b="1" i="1" dirty="0" err="1">
                <a:latin typeface="Arial" pitchFamily="34" charset="0"/>
                <a:cs typeface="Arial" pitchFamily="34" charset="0"/>
              </a:rPr>
              <a:t>Köhler’s</a:t>
            </a:r>
            <a:r>
              <a:rPr lang="de-DE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i="1" dirty="0" err="1">
                <a:latin typeface="Arial" pitchFamily="34" charset="0"/>
                <a:cs typeface="Arial" pitchFamily="34" charset="0"/>
              </a:rPr>
              <a:t>Medizinal</a:t>
            </a:r>
            <a:r>
              <a:rPr lang="de-DE" sz="2600" b="1" i="1" dirty="0">
                <a:latin typeface="Arial" pitchFamily="34" charset="0"/>
                <a:cs typeface="Arial" pitchFamily="34" charset="0"/>
              </a:rPr>
              <a:t>-Pflanzen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», 1887</a:t>
            </a: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:\Дистанционка-химия\Органическая химия\каучук 12.12.16\800px-Bogota_plant01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3484" y="2005161"/>
            <a:ext cx="333502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Дистанционка-химия\Органическая химия\каучук 12.12.16\Ficus_elastica_fig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060" y="3267086"/>
            <a:ext cx="317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Дистанционка-химия\Органическая химия\каучук 12.12.16\Ficus_elastic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006" y="2276872"/>
            <a:ext cx="3295862" cy="458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72222" y="6032901"/>
            <a:ext cx="32111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Воздушные корни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402796" y="6525344"/>
            <a:ext cx="4464496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995936" y="5167704"/>
            <a:ext cx="13283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Плоды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4381" y="71972"/>
            <a:ext cx="9074123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 начале жизни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представляет собой одноствольное неразветвленное дерево. По мере роста начинает ветвиться, на стволах и ветвях образуются воздушные корни, которые в теплом и влажном климате, достигнув земли, формируют новые стволы и образуют баньян.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15984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Фикус каучуконосный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имеет промышленное значение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как дерево, дающее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листовой пластине часто проступают белые точки млечного сока. В недавнем прошлом этот фикус, как и гевея, выращивался для промышленного получения каучука, о чем до сих пор говорят названия «каучуковое дерево», «каучуковый куст».</a:t>
            </a:r>
          </a:p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нем содержится млечный сок, имеющий каучук. Капли белого густого сока видны и при случайном обламывании листьев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4" descr="https://otvet.imgsmail.ru/download/ad49d07d93b8324e3a6739630c358bc7_i-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9" y="4941168"/>
            <a:ext cx="2497137" cy="1872853"/>
          </a:xfrm>
          <a:prstGeom prst="rect">
            <a:avLst/>
          </a:prstGeom>
          <a:noFill/>
        </p:spPr>
      </p:pic>
      <p:pic>
        <p:nvPicPr>
          <p:cNvPr id="54278" name="Picture 6" descr="http://инфо-дети.рф/images/phocagallery/publikatsii/1495/1495-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437112"/>
            <a:ext cx="1447800" cy="1933576"/>
          </a:xfrm>
          <a:prstGeom prst="rect">
            <a:avLst/>
          </a:prstGeom>
          <a:noFill/>
        </p:spPr>
      </p:pic>
      <p:pic>
        <p:nvPicPr>
          <p:cNvPr id="54280" name="Picture 8" descr="http://инфо-дети.рф/images/phocagallery/publikatsii/1495/1495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4869160"/>
            <a:ext cx="1952625" cy="145732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059832" y="6309320"/>
            <a:ext cx="418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Собирание млечного сока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116632"/>
            <a:ext cx="4222631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lvl="0" indent="-355600">
              <a:lnSpc>
                <a:spcPct val="85000"/>
              </a:lnSpc>
              <a:buClr>
                <a:srgbClr val="009644"/>
              </a:buClr>
            </a:pPr>
            <a:r>
              <a:rPr lang="la-Latn" sz="3200" b="1" dirty="0" smtClean="0">
                <a:ln>
                  <a:solidFill>
                    <a:schemeClr val="tx1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Funtumia elastica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86C19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692696"/>
            <a:ext cx="889248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Funtumia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elastica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Funtumia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каучуконосный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произрастает в Западной Африке. Каучуковое дерево с блестящими листьями является быстрорастущим, вечнозеленым, растет до 30 метров в высоту, в диаметре достигает более 75 см.  Является источником латекса очень хорошего качества, используемого для изготовления резины. Деревья широко распространены в дикой природе и культивируется с конца 19-го века. Позже стали использовать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гевею бразильскую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дающую  больший выход латекса.</a:t>
            </a:r>
          </a:p>
        </p:txBody>
      </p:sp>
      <p:pic>
        <p:nvPicPr>
          <p:cNvPr id="117762" name="Picture 2" descr="ajeb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8675" y="4686286"/>
            <a:ext cx="3495453" cy="2158956"/>
          </a:xfrm>
          <a:prstGeom prst="rect">
            <a:avLst/>
          </a:prstGeom>
          <a:noFill/>
        </p:spPr>
      </p:pic>
      <p:pic>
        <p:nvPicPr>
          <p:cNvPr id="10" name="Picture 4" descr="http://www.hear.org/pier/images/fuelap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2334" y="4686286"/>
            <a:ext cx="1567978" cy="217171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994132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6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4690" name="AutoShape 2" descr="Funtumia elastica-1906.jpg"/>
          <p:cNvSpPr>
            <a:spLocks noChangeAspect="1" noChangeArrowheads="1"/>
          </p:cNvSpPr>
          <p:nvPr/>
        </p:nvSpPr>
        <p:spPr bwMode="auto">
          <a:xfrm>
            <a:off x="63500" y="-136525"/>
            <a:ext cx="3571875" cy="4914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4692" name="Picture 4" descr="Funtumia elastica-1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40015"/>
            <a:ext cx="4608512" cy="63413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1435" y="6021288"/>
            <a:ext cx="4994621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Funtumia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elastica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Funtumia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каучуконосный )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1906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711"/>
            <a:ext cx="4252246" cy="601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388982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Funtumia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 каучуконосный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(Silkrubber1) – лекарственное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растение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кора используется как антиоксидант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противогрибковое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противо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-воспалительное средство, применяется 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лечения астмы,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аллергии,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малярии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http://www.hear.org/pier/images/fuela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98" y="2204864"/>
            <a:ext cx="3307574" cy="4581128"/>
          </a:xfrm>
          <a:prstGeom prst="rect">
            <a:avLst/>
          </a:prstGeom>
          <a:noFill/>
        </p:spPr>
      </p:pic>
      <p:pic>
        <p:nvPicPr>
          <p:cNvPr id="11" name="Picture 6" descr="http://www.hear.org/pier/images/fuela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2204864"/>
            <a:ext cx="3307574" cy="4581128"/>
          </a:xfrm>
          <a:prstGeom prst="rect">
            <a:avLst/>
          </a:prstGeom>
          <a:noFill/>
        </p:spPr>
      </p:pic>
      <p:pic>
        <p:nvPicPr>
          <p:cNvPr id="12" name="Picture 2" descr="http://www.hear.org/pier/images/fuelap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222" y="2204864"/>
            <a:ext cx="2506848" cy="3443472"/>
          </a:xfrm>
          <a:prstGeom prst="rect">
            <a:avLst/>
          </a:prstGeom>
          <a:noFill/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901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09060" y="188640"/>
            <a:ext cx="6082114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lvl="0" indent="-355600" algn="ctr">
              <a:lnSpc>
                <a:spcPct val="85000"/>
              </a:lnSpc>
              <a:buClr>
                <a:srgbClr val="009644"/>
              </a:buClr>
            </a:pPr>
            <a:r>
              <a:rPr lang="la-Latn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Landolphia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Ландольфия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086C19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92696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Ландольфия</a:t>
            </a:r>
            <a:r>
              <a:rPr lang="ru-RU" sz="2800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" pitchFamily="34" charset="0"/>
                <a:cs typeface="Arial" pitchFamily="34" charset="0"/>
              </a:rPr>
              <a:t>Landolphia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род растений семейства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кутровых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Крупные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толстыми стволами,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иногда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кустарники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травянистые растения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Листья супротивные, цветки 5-членные, часто с приятным запахом, в метельчатых или щитковидных соцветиях; плоды ягодовидные, сочные, крупные, часто съедобные. 55 видов, в саваннах и тропических лесах Африки и на о. Мадагаскар. Около 15 видов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  <a:cs typeface="Arial" pitchFamily="34" charset="0"/>
              </a:rPr>
              <a:t>ландольфии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каучук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добываемый из коры стволов и ветвей или из корневищ и корней.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E:\Дистанционка-химия\Органическая химия\каучук 12.12.16\Ландольф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725144"/>
            <a:ext cx="2843808" cy="2132856"/>
          </a:xfrm>
          <a:prstGeom prst="rect">
            <a:avLst/>
          </a:prstGeom>
          <a:noFill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9157" y="5157192"/>
            <a:ext cx="1842803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5994132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6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3666" name="Picture 2" descr="E:\Дистанционка-химия\Органическая химия\каучук 12.12.16\Ландольф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95936" cy="2996952"/>
          </a:xfrm>
          <a:prstGeom prst="rect">
            <a:avLst/>
          </a:prstGeom>
          <a:noFill/>
        </p:spPr>
      </p:pic>
      <p:pic>
        <p:nvPicPr>
          <p:cNvPr id="113668" name="Picture 4" descr="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0"/>
            <a:ext cx="3741755" cy="324036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09242" y="3284984"/>
            <a:ext cx="47347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Плод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Landolphia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owariensis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165304"/>
            <a:ext cx="36904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Landolphia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lanceolata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70" name="Picture 6" descr="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17032"/>
            <a:ext cx="3995936" cy="2424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3060" y="1988840"/>
            <a:ext cx="34868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Landolphia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capensis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21786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27984" y="4221088"/>
            <a:ext cx="38186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Landolphia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buchananii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811" name="Picture 3" descr="Изображение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9439"/>
          <a:stretch>
            <a:fillRect/>
          </a:stretch>
        </p:blipFill>
        <p:spPr bwMode="auto">
          <a:xfrm>
            <a:off x="4788024" y="1268759"/>
            <a:ext cx="2795761" cy="294618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6248925"/>
            <a:ext cx="3874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Landolphia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watsoniana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813" name="Picture 5" descr="Изображение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348"/>
          <a:stretch>
            <a:fillRect/>
          </a:stretch>
        </p:blipFill>
        <p:spPr bwMode="auto">
          <a:xfrm>
            <a:off x="683568" y="2780928"/>
            <a:ext cx="2664296" cy="3434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 descr="E:\Дистанционка-химия\Органическая химия\каучук 12.12.16\Chondrilla_juncea_—_Flora_Batav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44824"/>
            <a:ext cx="3888432" cy="413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753014"/>
            <a:ext cx="7754169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Хондрилла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ситниковидная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Ботаническая иллюстрация из книги Яна Копса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Flora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Batava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», 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1800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1934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330" y="692696"/>
            <a:ext cx="88429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Хондрилла</a:t>
            </a:r>
            <a:r>
              <a:rPr lang="ru-RU" sz="2700" b="1" dirty="0"/>
              <a:t> (</a:t>
            </a:r>
            <a:r>
              <a:rPr lang="ru-RU" sz="2700" b="1" u="sng" dirty="0"/>
              <a:t>лат.</a:t>
            </a:r>
            <a:r>
              <a:rPr lang="ru-RU" sz="2700" b="1" dirty="0"/>
              <a:t> </a:t>
            </a:r>
            <a:r>
              <a:rPr lang="la-Latn" sz="2700" b="1" i="1" dirty="0"/>
              <a:t>Chondrilla</a:t>
            </a:r>
            <a:r>
              <a:rPr lang="ru-RU" sz="2700" b="1" dirty="0"/>
              <a:t>) – </a:t>
            </a:r>
            <a:r>
              <a:rPr lang="ru-RU" sz="2700" b="1" u="sng" dirty="0"/>
              <a:t>род</a:t>
            </a:r>
            <a:r>
              <a:rPr lang="ru-RU" sz="2700" b="1" dirty="0"/>
              <a:t> травянистых </a:t>
            </a:r>
            <a:r>
              <a:rPr lang="ru-RU" sz="2700" b="1" u="sng" dirty="0"/>
              <a:t>растений</a:t>
            </a:r>
            <a:r>
              <a:rPr lang="ru-RU" sz="2700" b="1" dirty="0"/>
              <a:t> семейства </a:t>
            </a:r>
            <a:r>
              <a:rPr lang="ru-RU" sz="2700" b="1" u="sng" dirty="0"/>
              <a:t>Астровые</a:t>
            </a:r>
            <a:r>
              <a:rPr lang="ru-RU" sz="2700" b="1" dirty="0"/>
              <a:t> (</a:t>
            </a:r>
            <a:r>
              <a:rPr lang="la-Latn" sz="2700" b="1" i="1" dirty="0"/>
              <a:t>Asteraceae</a:t>
            </a:r>
            <a:r>
              <a:rPr lang="ru-RU" sz="2700" b="1" dirty="0" smtClean="0"/>
              <a:t>).</a:t>
            </a:r>
            <a:endParaRPr lang="ru-RU" sz="27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0849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Chondrilla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 </a:t>
            </a: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juncea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 – Хондрилла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86C19"/>
                </a:solidFill>
                <a:latin typeface="Arial Black" pitchFamily="34" charset="0"/>
              </a:rPr>
              <a:t>ситниковидная</a:t>
            </a:r>
            <a:endParaRPr lang="ru-RU" sz="2700" dirty="0">
              <a:ln>
                <a:solidFill>
                  <a:sysClr val="windowText" lastClr="000000"/>
                </a:solidFill>
              </a:ln>
              <a:solidFill>
                <a:srgbClr val="086C19"/>
              </a:solidFill>
              <a:latin typeface="Arial Black" pitchFamily="34" charset="0"/>
            </a:endParaRPr>
          </a:p>
        </p:txBody>
      </p:sp>
      <p:pic>
        <p:nvPicPr>
          <p:cNvPr id="60419" name="Picture 3" descr="Хондрилла обыкновен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72816"/>
            <a:ext cx="2286000" cy="27146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025707" y="4797152"/>
            <a:ext cx="2246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  <a:hlinkClick r:id="rId6" action="ppaction://hlinksldjump"/>
              </a:rPr>
              <a:t>К списку каучуконосов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98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116632"/>
            <a:ext cx="45608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980728"/>
            <a:ext cx="8873050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Углеродные атомы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ln>
                  <a:solidFill>
                    <a:srgbClr val="140DA3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главной  </a:t>
            </a:r>
            <a:r>
              <a:rPr lang="ru-RU" sz="2900" b="1" dirty="0">
                <a:ln>
                  <a:solidFill>
                    <a:srgbClr val="140DA3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цепи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</a:t>
            </a:r>
            <a:r>
              <a:rPr lang="ru-RU" sz="29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 </a:t>
            </a:r>
            <a:r>
              <a:rPr lang="ru-RU" sz="29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цифру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крайний </a:t>
            </a:r>
            <a:r>
              <a:rPr lang="ru-RU" sz="29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при двойной связи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названии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алкана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соответствующего этой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родоначальной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структуре, суффикс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–ан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заменяется на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–диен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</p:txBody>
      </p:sp>
      <p:pic>
        <p:nvPicPr>
          <p:cNvPr id="10" name="Picture 2" descr="Картинки по запросу алкади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4" y="3349069"/>
            <a:ext cx="7835050" cy="25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9394" name="Picture 2" descr="Хондрилла обыкновен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638450"/>
            <a:ext cx="2286000" cy="2714625"/>
          </a:xfrm>
          <a:prstGeom prst="rect">
            <a:avLst/>
          </a:prstGeom>
          <a:noFill/>
        </p:spPr>
      </p:pic>
      <p:pic>
        <p:nvPicPr>
          <p:cNvPr id="59396" name="Picture 4" descr="Хондрилла ситниковид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2902" y="2636912"/>
            <a:ext cx="3573314" cy="4243311"/>
          </a:xfrm>
          <a:prstGeom prst="rect">
            <a:avLst/>
          </a:prstGeom>
          <a:noFill/>
        </p:spPr>
      </p:pic>
      <p:pic>
        <p:nvPicPr>
          <p:cNvPr id="11" name="Picture 4" descr="Фото 3 - Хондрилла ситниковидн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2768014" cy="402284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9330" y="361804"/>
            <a:ext cx="884294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</a:rPr>
              <a:t>Хондрилла</a:t>
            </a:r>
            <a:r>
              <a:rPr lang="ru-RU" sz="2700" b="1" dirty="0"/>
              <a:t> (</a:t>
            </a:r>
            <a:r>
              <a:rPr lang="ru-RU" sz="2700" b="1" u="sng" dirty="0"/>
              <a:t>лат.</a:t>
            </a:r>
            <a:r>
              <a:rPr lang="ru-RU" sz="2700" b="1" dirty="0"/>
              <a:t> </a:t>
            </a:r>
            <a:r>
              <a:rPr lang="la-Latn" sz="2700" b="1" i="1" dirty="0"/>
              <a:t>Chondrilla</a:t>
            </a:r>
            <a:r>
              <a:rPr lang="ru-RU" sz="2700" b="1" dirty="0"/>
              <a:t>) – </a:t>
            </a:r>
            <a:r>
              <a:rPr lang="ru-RU" sz="2700" b="1" u="sng" dirty="0" smtClean="0"/>
              <a:t>многолетние</a:t>
            </a:r>
            <a:r>
              <a:rPr lang="ru-RU" sz="2700" b="1" dirty="0"/>
              <a:t>, реже </a:t>
            </a:r>
            <a:r>
              <a:rPr lang="ru-RU" sz="2700" b="1" u="sng" dirty="0"/>
              <a:t>двулетние</a:t>
            </a:r>
            <a:r>
              <a:rPr lang="ru-RU" sz="2700" b="1" dirty="0"/>
              <a:t>, </a:t>
            </a:r>
            <a:r>
              <a:rPr lang="ru-RU" sz="2700" b="1" u="sng" dirty="0"/>
              <a:t>травянистые</a:t>
            </a:r>
            <a:r>
              <a:rPr lang="ru-RU" sz="2700" b="1" dirty="0"/>
              <a:t> растения, 50–100 см высотой. Средние и верхние стеблевые </a:t>
            </a:r>
            <a:r>
              <a:rPr lang="ru-RU" sz="2700" b="1" u="sng" dirty="0"/>
              <a:t>листья</a:t>
            </a:r>
            <a:r>
              <a:rPr lang="ru-RU" sz="2700" b="1" dirty="0"/>
              <a:t> очередные, цельные, </a:t>
            </a:r>
            <a:r>
              <a:rPr lang="ru-RU" sz="2700" b="1" dirty="0" err="1"/>
              <a:t>цельнокрайние</a:t>
            </a:r>
            <a:r>
              <a:rPr lang="ru-RU" sz="2700" b="1" dirty="0"/>
              <a:t>; листья прикорневой </a:t>
            </a:r>
            <a:r>
              <a:rPr lang="ru-RU" sz="2700" b="1" u="sng" dirty="0"/>
              <a:t>розетки</a:t>
            </a:r>
            <a:r>
              <a:rPr lang="ru-RU" sz="2700" b="1" dirty="0"/>
              <a:t> (могут отсутствовать) и нижние стеблевые – </a:t>
            </a:r>
            <a:r>
              <a:rPr lang="ru-RU" sz="2700" b="1" dirty="0" smtClean="0"/>
              <a:t>струговидные </a:t>
            </a:r>
            <a:r>
              <a:rPr lang="ru-RU" sz="2700" b="1" dirty="0"/>
              <a:t>раздельные</a:t>
            </a:r>
            <a:r>
              <a:rPr lang="ru-RU" sz="2700" b="1" dirty="0" smtClean="0"/>
              <a:t>.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36649495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80528" y="2010326"/>
            <a:ext cx="65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2" name="Picture 4" descr="Фото 3 - Хондрилла ситниковидн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9832" y="3414793"/>
            <a:ext cx="2277486" cy="3309947"/>
          </a:xfrm>
          <a:prstGeom prst="rect">
            <a:avLst/>
          </a:prstGeom>
          <a:noFill/>
        </p:spPr>
      </p:pic>
      <p:pic>
        <p:nvPicPr>
          <p:cNvPr id="58374" name="Picture 6" descr="Фото 2 - Хондрилла ситниковидна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9566" y="3361071"/>
            <a:ext cx="2622697" cy="3496929"/>
          </a:xfrm>
          <a:prstGeom prst="rect">
            <a:avLst/>
          </a:prstGeom>
          <a:noFill/>
        </p:spPr>
      </p:pic>
      <p:pic>
        <p:nvPicPr>
          <p:cNvPr id="58378" name="Picture 10" descr="Фото 1 - Хондрилла ситниковидн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861555"/>
            <a:ext cx="2664296" cy="3996446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362965"/>
            <a:ext cx="8856984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Хондри́лла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[греч.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chondrille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(бот.). – каучуконос, многолетнее травянистое растение из семейства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сложноцветных.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СССР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произрастала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на песках и в горах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Казахстана,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Ср. Азии, на Кавказе, в Саратовском и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Сталинградском краях, в Крыму, на юге УССР. Эксплуатировались только песчаные виды диких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зарослей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29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80528" y="2010326"/>
            <a:ext cx="65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44624"/>
            <a:ext cx="885698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Каучук содержится в млечном соке 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клетках коры стеблей (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1–2 %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10 % смол), 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чехликах (состоят из шелковистой основы и сгущенного млечного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сока – до 14 % каучука) и в наплывах (2% каучука, 18 % смол), образуемых основания стеблей вследствие укусов личинок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насекомых. Благоприятное 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загущение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хондри́ллы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 плантации – 25000 растений на 1 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га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15385" r="6044" b="22786"/>
          <a:stretch/>
        </p:blipFill>
        <p:spPr bwMode="auto">
          <a:xfrm>
            <a:off x="-36512" y="3146403"/>
            <a:ext cx="8001023" cy="373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3050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(1673 бай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856984" cy="6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138027"/>
            <a:ext cx="8784976" cy="278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Общие способы получения диенов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аналогичны способам получения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Каталитическое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двухстадийное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дегидри-рование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(через стадию образования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Этим путем получают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промыш-ленности</a:t>
            </a:r>
            <a:r>
              <a:rPr lang="ru-RU" sz="2800" b="1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дивинил из бутана, содержащегося в газах нефтепереработки и в попутных газах:</a:t>
            </a:r>
          </a:p>
        </p:txBody>
      </p:sp>
      <p:pic>
        <p:nvPicPr>
          <p:cNvPr id="11" name="Picture 2" descr="(1888 бай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81991"/>
            <a:ext cx="8572726" cy="113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3425409"/>
            <a:ext cx="777686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-1,3                  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  дивинил </a:t>
            </a:r>
            <a:endParaRPr lang="ru-RU" sz="2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0926" y="5949280"/>
            <a:ext cx="814749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-1,3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изо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изопрен</a:t>
            </a:r>
            <a:endParaRPr lang="ru-RU" sz="2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116327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Каталитическим дегидрированием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изопента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(2-метилбутана) получают изопрен:</a:t>
            </a:r>
          </a:p>
        </p:txBody>
      </p:sp>
    </p:spTree>
    <p:extLst>
      <p:ext uri="{BB962C8B-B14F-4D97-AF65-F5344CB8AC3E}">
        <p14:creationId xmlns:p14="http://schemas.microsoft.com/office/powerpoint/2010/main" val="24767768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589" y="260648"/>
            <a:ext cx="8734899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Синтез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бутадиена-1,3 (дивинила)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Лебедеву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пропусканием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 этилового спирта через 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катализатор)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  <a:endParaRPr lang="ru-RU" sz="30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6" name="Picture 4" descr="(1773 бай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6362"/>
            <a:ext cx="8856984" cy="10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204864"/>
            <a:ext cx="60465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этан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-1,3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3366FF"/>
              </a:solidFill>
            </a:endParaRPr>
          </a:p>
        </p:txBody>
      </p:sp>
      <p:pic>
        <p:nvPicPr>
          <p:cNvPr id="98306" name="Picture 2" descr="Sergey Lebede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" y="3501008"/>
            <a:ext cx="2448272" cy="326044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1847" y="3660205"/>
            <a:ext cx="4607673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Сергей Васильевич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4B5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Лебедев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(1874 –1934)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советский учёный-химик, основоположник промышленного способа получения синтетического каучука. Академик АН СССР (1932).</a:t>
            </a:r>
          </a:p>
        </p:txBody>
      </p:sp>
    </p:spTree>
    <p:extLst>
      <p:ext uri="{BB962C8B-B14F-4D97-AF65-F5344CB8AC3E}">
        <p14:creationId xmlns:p14="http://schemas.microsoft.com/office/powerpoint/2010/main" val="36533458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0358" name="Picture 6" descr="(2031 бай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980728"/>
            <a:ext cx="8856984" cy="10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1916832"/>
            <a:ext cx="78831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-1,3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-1,3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40DA3"/>
              </a:solidFill>
            </a:endParaRPr>
          </a:p>
        </p:txBody>
      </p:sp>
      <p:pic>
        <p:nvPicPr>
          <p:cNvPr id="10" name="Picture 2" descr="Alexander Michailowitsch Saiz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07704" y="6080868"/>
            <a:ext cx="543007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Зайцев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(1841 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1910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г.г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60648"/>
            <a:ext cx="897598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Дегидратация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гликолей (двухатомных спиртов, или 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алкандиолов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32522" y="2420888"/>
            <a:ext cx="8946677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u="sng" strike="noStrike" normalizeH="0" baseline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kumimoji="0" lang="ru-RU" sz="2700" b="1" u="none" strike="noStrike" normalizeH="0" baseline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правило Зайцева:</a:t>
            </a:r>
            <a:r>
              <a:rPr kumimoji="0" lang="ru-RU" sz="27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де</a:t>
            </a:r>
            <a:r>
              <a:rPr lang="ru-RU" sz="2700" b="1" dirty="0" err="1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галогенировании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вторичных и третичных галогенидов водород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отщепляется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преимущественно от наименее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гидрогенизиро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-ванного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атома углерода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57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260648"/>
            <a:ext cx="85188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Действие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спиртового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раствора щелочи на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</a:t>
            </a: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</a:t>
            </a: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1378" name="Picture 2" descr="(2031 бай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2667"/>
            <a:ext cx="8856984" cy="9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2132856"/>
            <a:ext cx="78831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1,3-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пропан               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-1,3    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40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458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86182" y="3643314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3214678" y="592933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45630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ходе переработки нефти и газа, при термическом и каталитическом крекингах, пиролизе образуется сложная смесь продуктов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цикланов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ароматических углеводородов и т. д.), состав которой зависит от исходного сырья, температуры, времени контакта, давления, катализатора и т. д.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357554" y="3714752"/>
            <a:ext cx="1285884" cy="2857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 descr="http://neftegaz.ru/images/crek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0500"/>
            <a:ext cx="1905000" cy="28575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7098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590759"/>
            <a:ext cx="3312368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Физические свойства</a:t>
            </a:r>
            <a:endParaRPr lang="ru-RU" sz="35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420888"/>
            <a:ext cx="3816424" cy="1990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2708920"/>
            <a:ext cx="38884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</a:rPr>
              <a:t>1,3-Бута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r>
              <a:rPr lang="ru-RU" sz="2800" dirty="0">
                <a:latin typeface="Arial Black" pitchFamily="34" charset="0"/>
              </a:rPr>
              <a:t> и </a:t>
            </a:r>
            <a:r>
              <a:rPr lang="ru-RU" sz="2800" dirty="0" smtClean="0">
                <a:latin typeface="Arial Black" pitchFamily="34" charset="0"/>
              </a:rPr>
              <a:t>1,2-пропа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r>
              <a:rPr lang="ru-RU" sz="2800" baseline="-300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9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газы</a:t>
            </a:r>
            <a:endParaRPr lang="ru-RU" sz="2900" dirty="0"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1736" y="689626"/>
            <a:ext cx="480275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Низшие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диены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бесцветные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легкокипящие жидкости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(температура кипения изопрена 34 °C; температура кипения 2,2-диметил-1,3-бутадиена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68,78°C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температура кипения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1,3-циклопента-диена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41,5 °C).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1,3-Бутадиен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аллен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1,2-пропадиен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</a:rPr>
              <a:t>кип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−4,5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°C и −34 °C соответственно).</a:t>
            </a:r>
          </a:p>
        </p:txBody>
      </p:sp>
    </p:spTree>
    <p:extLst>
      <p:ext uri="{BB962C8B-B14F-4D97-AF65-F5344CB8AC3E}">
        <p14:creationId xmlns:p14="http://schemas.microsoft.com/office/powerpoint/2010/main" val="26592430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4624"/>
            <a:ext cx="8932765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Физические свойства некоторых диеновых углеводородов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140DA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488" y="931887"/>
            <a:ext cx="89630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4178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660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В зависимости от взаимного расположения двойных связей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подразделяются 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три типа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AutoNum type="arabicParenR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углеводороды с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сопряженными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двойными связями, т.е. разделенными одной простой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связью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-1,3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arenR" startAt="2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углеводороды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кумулированными</a:t>
            </a:r>
            <a:r>
              <a:rPr lang="ru-RU" sz="27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двой-ными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связями (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аллены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т.е.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примыкающими к одному атому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углерода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-1,2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Tx/>
              <a:buAutoNum type="arabicParenR" startAt="3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Углеводороды с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изолированными</a:t>
            </a:r>
            <a:r>
              <a:rPr lang="ru-RU" sz="27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двойны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-ми связями,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т.е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разделенными двумя и более простыми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связями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–СН=СН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пента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442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0083" y="260648"/>
            <a:ext cx="735440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Бутадиен-1,3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дивинил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характерным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неприятным запахом.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Малорастворим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воде, хорошо растворим в бензоле,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диэтиловом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эфире, плохо растворим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метаноле 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этаноле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СН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=СН – СН=СН</a:t>
            </a:r>
            <a:r>
              <a:rPr lang="ru-RU" sz="29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1" t="41558" r="45699" b="47994"/>
          <a:stretch/>
        </p:blipFill>
        <p:spPr bwMode="auto">
          <a:xfrm>
            <a:off x="3437" y="188640"/>
            <a:ext cx="1606646" cy="97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4" descr="Картинки по запросу 2-метилбутадиен-1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04" y="5445224"/>
            <a:ext cx="3213292" cy="106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Картинки по запросу 2-метилбутадиен-1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0" t="4991" b="41516"/>
          <a:stretch/>
        </p:blipFill>
        <p:spPr bwMode="auto">
          <a:xfrm>
            <a:off x="7577310" y="3477109"/>
            <a:ext cx="1534968" cy="138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8461" y="3140968"/>
            <a:ext cx="744787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2-метилбутадиен-1,3</a:t>
            </a:r>
            <a:r>
              <a:rPr lang="ru-RU" sz="2800" b="1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(изопрен) – бесцветная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летучая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жидкость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которая практически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 растворяется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воде,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но смешивается во всех соотношениях с этанолом,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диэтиловым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эфиром, ацетоном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бензолом. </a:t>
            </a:r>
          </a:p>
        </p:txBody>
      </p:sp>
    </p:spTree>
    <p:extLst>
      <p:ext uri="{BB962C8B-B14F-4D97-AF65-F5344CB8AC3E}">
        <p14:creationId xmlns:p14="http://schemas.microsoft.com/office/powerpoint/2010/main" val="6517330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950" y="1052736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Реакционная способность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диенов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определяется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спецификой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сопряжения двойных связей – если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диенов с изолированными двойными связями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реакционная способность аналогична реакционной способности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в случае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1,3-диенов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эффекты сопряжения ведут к специфике реакционной способности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этих классов соединений.</a:t>
            </a:r>
          </a:p>
        </p:txBody>
      </p:sp>
    </p:spTree>
    <p:extLst>
      <p:ext uri="{BB962C8B-B14F-4D97-AF65-F5344CB8AC3E}">
        <p14:creationId xmlns:p14="http://schemas.microsoft.com/office/powerpoint/2010/main" val="21137392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508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Гидратация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аллена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условиях кислотного катализа присоединение протона идёт по терминальному углероду, образующийся при этом енол далее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таутомеризуется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 ацетон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С=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С–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baseline="-25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|                         ||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       OH                </a:t>
            </a:r>
            <a:r>
              <a:rPr lang="en-US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1,2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пропа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     проп-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1-ен-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2-ол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он</a:t>
            </a:r>
            <a:endParaRPr lang="ru-RU" sz="26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аллен</a:t>
            </a:r>
            <a:r>
              <a:rPr lang="ru-RU" sz="2600" b="1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кетон</a:t>
            </a:r>
            <a:endParaRPr lang="en-US" sz="26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                            ацетон</a:t>
            </a:r>
            <a:endParaRPr lang="ru-RU" sz="2600" b="1" u="sng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действием щелочей или кислот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аллены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могут претерпевать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перегруппировки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1,3-диены: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CH=C=CH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CH=CH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CH=CH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064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0"/>
            <a:ext cx="590899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Реакции 1,3-диенов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692696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молекула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бутадиена-1,3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характеризуется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системой сопряженных двойных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связей. Такая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особенность в строении диеновых углеводородов делает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способными присоединять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различные реагенты не только к соседним углеродным атомам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1,2-присоединение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но и к двум концам сопряженной системы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1,4-присоединение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 образованием двойной связи между вторым и третьим углеродными атомами.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Очень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часто продукт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1,4-присоединения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основным.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Рассмотрим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реакции гидрирования,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гидрогало-генирования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галогенирования сопряженных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диенов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7330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" y="908720"/>
            <a:ext cx="906724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260" y="2483"/>
            <a:ext cx="29464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Гидрирование</a:t>
            </a:r>
            <a:endParaRPr lang="ru-RU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18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71331"/>
            <a:ext cx="8218011" cy="50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2348880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1,3-бута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7338" y="4869160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1,3-бута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86412" y="1844824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3-бром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ен-1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02941" y="3150432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1-бром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ен-2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94141" y="5229200"/>
            <a:ext cx="3379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1,4-</a:t>
            </a:r>
            <a:r>
              <a:rPr lang="ru-RU" sz="2400" dirty="0" smtClean="0">
                <a:latin typeface="Arial Black" pitchFamily="34" charset="0"/>
              </a:rPr>
              <a:t>ди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бром</a:t>
            </a:r>
            <a:r>
              <a:rPr lang="ru-RU" sz="2400" dirty="0" smtClean="0">
                <a:latin typeface="Arial Black" pitchFamily="34" charset="0"/>
              </a:rPr>
              <a:t>бут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ен-2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275" y="97468"/>
            <a:ext cx="83782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Гидрогалогенирование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галогенирование</a:t>
            </a:r>
            <a:endParaRPr lang="ru-RU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659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4437112"/>
            <a:ext cx="846502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Как видно,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гидрирования,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гидро-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ирования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бромирования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приводят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продуктам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1,2-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1,4-присоединения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причем количество последних зависит, в частности, от природы реагента и условий проведения реакции.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8" y="71660"/>
            <a:ext cx="8860758" cy="41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476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696" y="1033572"/>
            <a:ext cx="8721791" cy="298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(полное окисление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2C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2n–2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  (3n – 1)O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  <a:sym typeface="Symbol"/>
              </a:rPr>
              <a:t> 2n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 (2n – 2)H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O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Q</a:t>
            </a:r>
          </a:p>
          <a:p>
            <a:pPr indent="450850" algn="just">
              <a:lnSpc>
                <a:spcPct val="85000"/>
              </a:lnSpc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Реакции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идущие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>
                <a:latin typeface="Arial" pitchFamily="34" charset="0"/>
                <a:cs typeface="Arial" pitchFamily="34" charset="0"/>
              </a:rPr>
              <a:t>образованием </a:t>
            </a:r>
            <a:r>
              <a:rPr lang="ru-RU" sz="2800" b="1" u="sng" smtClean="0">
                <a:latin typeface="Arial" pitchFamily="34" charset="0"/>
                <a:cs typeface="Arial" pitchFamily="34" charset="0"/>
              </a:rPr>
              <a:t>различных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кислородосодержащих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соединений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мягкое окисление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реактивом Вагнера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образуются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многоатомные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спирты:</a:t>
            </a:r>
            <a:endParaRPr lang="ru-RU" sz="2800" b="1" baseline="-25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88640"/>
            <a:ext cx="4572000" cy="55399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Реакции 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окисления</a:t>
            </a:r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Рисунок 13" descr="http://konspekta.net/studopediainfo/baza1/868342925764.files/image1753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2" y="3501008"/>
            <a:ext cx="8896254" cy="1427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283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8419" y="65372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жесткое окисление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перманганатом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дихроматом калия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образуются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карбоновые кислоты и кетоны:</a:t>
            </a:r>
          </a:p>
        </p:txBody>
      </p:sp>
      <p:pic>
        <p:nvPicPr>
          <p:cNvPr id="8" name="Рисунок 7" descr="http://konspekta.net/studopediainfo/baza1/868342925764.files/image1755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806115"/>
            <a:ext cx="8573985" cy="1262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8419" y="3105835"/>
            <a:ext cx="8573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в) 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озонолиз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образуются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альдегиды и кетоны:</a:t>
            </a:r>
          </a:p>
        </p:txBody>
      </p:sp>
      <p:pic>
        <p:nvPicPr>
          <p:cNvPr id="9" name="Рисунок 8" descr="http://konspekta.net/studopediainfo/baza1/868342925764.files/image1757.gif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9" y="3789040"/>
            <a:ext cx="8801367" cy="131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5702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7295" y="1060920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Важной особенностью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сопряженных диеновых углеводородов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является, кроме того, их способность вступать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Полимеризация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и у олефинов, осуществляется под влиянием катализаторов 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инициаторов. Она может протекать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схемам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1,2-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1,4-присоединения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235" y="44624"/>
            <a:ext cx="9235285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Полимеризация диеновых 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соединений. Каучуки </a:t>
            </a:r>
            <a:endParaRPr lang="ru-RU" sz="3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4" y="3861048"/>
            <a:ext cx="8612171" cy="215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5424" y="5155893"/>
            <a:ext cx="21950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Arial" pitchFamily="34" charset="0"/>
                <a:cs typeface="Arial" pitchFamily="34" charset="0"/>
              </a:rPr>
              <a:t>1,3-бута</a:t>
            </a:r>
            <a:r>
              <a:rPr lang="ru-RU" sz="2500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5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883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569" y="71414"/>
            <a:ext cx="9156674" cy="5386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29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алкадиенов</a:t>
            </a:r>
            <a:r>
              <a:rPr lang="ru-RU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29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29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29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</a:t>
            </a:r>
            <a:r>
              <a:rPr lang="ru-RU" sz="29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29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925174"/>
              </p:ext>
            </p:extLst>
          </p:nvPr>
        </p:nvGraphicFramePr>
        <p:xfrm>
          <a:off x="142844" y="785794"/>
          <a:ext cx="8821644" cy="47308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05411"/>
                <a:gridCol w="2205411"/>
                <a:gridCol w="2205411"/>
                <a:gridCol w="2205411"/>
              </a:tblGrid>
              <a:tr h="843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диен</a:t>
                      </a:r>
                      <a:endParaRPr lang="ru-RU" sz="2700" b="1" dirty="0" smtClean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пропа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бута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пента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гекса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гепта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окта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нона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/>
                        <a:t>дека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диен</a:t>
                      </a:r>
                      <a:endParaRPr lang="ru-RU" sz="2700" b="1" dirty="0" smtClean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4165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6156" y="692696"/>
            <a:ext cx="876672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упрощенном виде реакцию полимеризации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бутадиена-1,3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схеме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1,4-присоединения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представить следующим образом:</a:t>
            </a:r>
          </a:p>
        </p:txBody>
      </p:sp>
      <p:pic>
        <p:nvPicPr>
          <p:cNvPr id="10" name="Рисунок 9" descr="http://school-sector.relarn.ru/nsm/chemistry/Rus/Data/Text/Ch3_2-22/img008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312368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school-sector.relarn.ru/nsm/chemistry/Rus/Data/Text/Ch3_2-22/img009.gif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406307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трелка вправо 7"/>
          <p:cNvSpPr/>
          <p:nvPr/>
        </p:nvSpPr>
        <p:spPr>
          <a:xfrm>
            <a:off x="4204940" y="2852936"/>
            <a:ext cx="1008112" cy="21602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140DA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3717032"/>
            <a:ext cx="2879875" cy="74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бута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овый каучук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6320" y="3717032"/>
            <a:ext cx="23050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1,3-бута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ен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883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участвуют обе двойные связи диена. В процессе реакции они разрываются, пары электронов, образующие 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σ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разобщаются, после чего каждый неспаренный электрон участвует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образова-нии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новых связей: электроны второго и третьего углеродных атомов в результате обобщения дают двойную связь, а электроны крайних в цепи углеродных атомов при обобщении с электронами соответствующих атомов другой молекулы мономера связывают мономеры в полимерную цепочку.</a:t>
            </a:r>
          </a:p>
        </p:txBody>
      </p:sp>
    </p:spTree>
    <p:extLst>
      <p:ext uri="{BB962C8B-B14F-4D97-AF65-F5344CB8AC3E}">
        <p14:creationId xmlns:p14="http://schemas.microsoft.com/office/powerpoint/2010/main" val="6862781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2124" y="30977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Синтез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крупном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заводском масштабе впервые в мире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 осуществлен в 1932 в СССР по способу, разработанному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Лебедевым 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 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полимеризацией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лическом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натрии 1,3-бутадиена, полученного из этилового спирта, был синтезирован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натрий-бута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иеновый каучук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интетический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аучук).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1938 было организовано промышленное производство бутадиен-стирольных каучуков в Германии, в 1942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крупное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США. К 1972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к. с.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выпускали более чем в 20 странах.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45957" y="6110044"/>
            <a:ext cx="4134155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Сергей Васильевич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Лебедев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88185"/>
            <a:ext cx="1394991" cy="19251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45" y="4878288"/>
            <a:ext cx="67706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357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89455"/>
            <a:ext cx="7585121" cy="346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2874" y="290957"/>
            <a:ext cx="8856663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Основная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область применения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алкадиенов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синтез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каучуков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металлоорга-нических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катализаторов позволяет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получить каучук с регулярным строением, в котором все звенья цепи имеют </a:t>
            </a:r>
            <a:r>
              <a:rPr lang="ru-RU" sz="2800" b="1" i="1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цис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-конфигурацию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изопреном дает синтетический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изопреновый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каучук, который по строению и свойствам близок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природному каучуку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0847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диск D\01.03.16-домашние документы\Виртуальные лекции 2015\Органическая химия\диены\polimerizatio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15"/>
          <a:stretch/>
        </p:blipFill>
        <p:spPr bwMode="auto">
          <a:xfrm>
            <a:off x="64150" y="1628800"/>
            <a:ext cx="6092026" cy="116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иск D\01.03.16-домашние документы\Виртуальные лекции 2015\Органическая химия\диены\polimerizatio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053" r="43131"/>
          <a:stretch/>
        </p:blipFill>
        <p:spPr bwMode="auto">
          <a:xfrm>
            <a:off x="6133609" y="908720"/>
            <a:ext cx="3131571" cy="181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83768" y="2420888"/>
            <a:ext cx="3156954" cy="66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2-метилбутадиен-1,3 </a:t>
            </a:r>
          </a:p>
          <a:p>
            <a:pPr algn="ctr">
              <a:lnSpc>
                <a:spcPct val="8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(изопрен)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133609" y="2420888"/>
            <a:ext cx="2385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653889" y="2492896"/>
            <a:ext cx="2385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904656" y="2594287"/>
            <a:ext cx="31318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изопреновый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каучук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цис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-полиизопрен)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040"/>
            <a:ext cx="7701555" cy="292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34884" y="3068960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837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0688"/>
            <a:ext cx="2011997" cy="2571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25219" r="21721" b="53358"/>
          <a:stretch/>
        </p:blipFill>
        <p:spPr bwMode="auto">
          <a:xfrm>
            <a:off x="179134" y="2348880"/>
            <a:ext cx="6193066" cy="125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524" y="3574594"/>
            <a:ext cx="650738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карбид                  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ацетилен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кальция                     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4" y="4395957"/>
            <a:ext cx="78105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770" y="47642"/>
            <a:ext cx="878134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Способы получения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изопренового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каучука на основе угля и воды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5988" y="5491332"/>
            <a:ext cx="890461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пропанон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2-метилбутадиен-1,3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ацетилен          ацетон                               изопрен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61423" y="3213235"/>
            <a:ext cx="2650855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Фаворский А. Е.</a:t>
            </a:r>
            <a:endParaRPr lang="ru-RU" sz="2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8" y="1124744"/>
            <a:ext cx="5403677" cy="66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07504" y="1628800"/>
            <a:ext cx="650738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негашёная уголь              карбид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известь                           кальция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706543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1260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Диеновые углеводороды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сополимеризуются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различными виниловыми мономерами с образованием каучуков, из которых в процессе вулканизации получают различные сорта резин.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71811"/>
            <a:ext cx="2381250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Машины\0b0f2316f70902262822ba734e6be45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49" y="3258251"/>
            <a:ext cx="12858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01.03.16-домашние документы\Лаб. раб YES\Виртуальные лабораторные YES\Анимашки и картинки\Машины\0b0ff9295cf4ece500576f50334ff29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74" y="3981045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01.03.16-домашние документы\Лаб. раб YES\Виртуальные лабораторные YES\Анимашки и картинки\Машины\4c166770e6df52728c9b60b763b06d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74" y="497519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иск D\01.03.16-домашние документы\Лаб. раб YES\Виртуальные лабораторные YES\Анимашки и картинки\Машины\8fe3b239601db2c2975fbcf3568c1a1b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26" y="2925152"/>
            <a:ext cx="12096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01.03.16-домашние документы\Лаб. раб YES\Виртуальные лабораторные YES\Анимашки и картинки\Машины\animated_car_56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0524"/>
            <a:ext cx="7143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иск D\01.03.16-домашние документы\Лаб. раб YES\Виртуальные лабораторные YES\Анимашки и картинки\Машины\0b0f83f535c2f0245cbcabccb9cd498d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87" y="5603895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диск D\01.03.16-домашние документы\Лаб. раб YES\Виртуальные лабораторные YES\Анимашки и картинки\Машины\43b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43" y="2146174"/>
            <a:ext cx="8096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диск D\01.03.16-домашние документы\Лаб. раб YES\Виртуальные лабораторные YES\Анимашки и картинки\Машины\ab25d5a33482c03b45e77b96a9613a8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57181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диск D\01.03.16-домашние документы\Лаб. раб YES\Виртуальные лабораторные YES\Анимашки и картинки\Машины\5a3e661aedc55fc6139643f2f7d3668d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8" y="4211512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282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96" y="2132856"/>
            <a:ext cx="1461155" cy="12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13176"/>
            <a:ext cx="150912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7"/>
          <a:stretch/>
        </p:blipFill>
        <p:spPr bwMode="auto">
          <a:xfrm>
            <a:off x="7661420" y="3576357"/>
            <a:ext cx="1482579" cy="12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33" y="125996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2" y="754963"/>
            <a:ext cx="7907853" cy="61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7011" y="46365"/>
            <a:ext cx="565250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Каучуки и полимеры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498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D:\диск D\01.03.16-домашние документы\Виртуальные лекции 2015\Органическая химия\каучук\полимеры-виды-реакция-полимеризаци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 bwMode="auto">
          <a:xfrm>
            <a:off x="0" y="-27385"/>
            <a:ext cx="8172399" cy="64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9258" y="634563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7754" y="634563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40762" y="634563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567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Важнейшие промышленные синтетические каучуки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41915"/>
              </p:ext>
            </p:extLst>
          </p:nvPr>
        </p:nvGraphicFramePr>
        <p:xfrm>
          <a:off x="107504" y="908720"/>
          <a:ext cx="8928993" cy="5327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3000333"/>
                <a:gridCol w="295232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Каучуки общего назначения</a:t>
                      </a:r>
                      <a:endParaRPr lang="ru-RU" sz="23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Бутадиеновые СКД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1,4-цис-Полибутадиен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Бутадиен-стирольные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-метилстирольные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CKC (CKMC)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бутадиена со стиролом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-метилстиролом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Изопреновые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1,4-цис-Полиизопрен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–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66003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Этилен-пропиленовые</a:t>
                      </a:r>
                      <a:endParaRPr lang="ru-RU" sz="2300" b="1" dirty="0">
                        <a:solidFill>
                          <a:srgbClr val="66003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СКЭП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Сополимеры этилена с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пропиленом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 к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окис-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лению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действию химических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аген-тов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b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9" y="1844823"/>
            <a:ext cx="1280790" cy="8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55" y="2924944"/>
            <a:ext cx="1531937" cy="82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55" y="3645025"/>
            <a:ext cx="1782044" cy="78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Картинки по запросу каучуки Этилен-пропиленовые СКЭП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40300"/>
            <a:ext cx="1472952" cy="146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100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48633" y="0"/>
            <a:ext cx="555632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алкадиенов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4961" y="357166"/>
            <a:ext cx="851226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алкадиенов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957" y="980728"/>
            <a:ext cx="8715436" cy="470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Изомерия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с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/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СН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=СН–СН=СН–СН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-1,3               2-метилбута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-1,3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(изопрен)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Изомерия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положения двойной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=С=СН–СН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бута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-1,2               бута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685073" y="4799259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166887" y="4799259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061497" y="4820616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478491" y="4797152"/>
            <a:ext cx="21602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диск D\01.03.16-домашние документы\Виртуальные лекции 2015\Органическая химия\диены\htmlconvd-SmW1Uo_html_251645e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596959" cy="11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022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73654"/>
              </p:ext>
            </p:extLst>
          </p:nvPr>
        </p:nvGraphicFramePr>
        <p:xfrm>
          <a:off x="107504" y="335248"/>
          <a:ext cx="8928993" cy="539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СКЭПТ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этилена с пропиленом и с третьим </a:t>
                      </a:r>
                      <a:r>
                        <a:rPr lang="ru-RU" sz="2300" b="1" dirty="0" err="1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сомономером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Бутилкаучук БК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изобутилена с небольшим количеством изопрена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Газонепроницаемость, атмосферостойкость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Хлоропреновые (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наирит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Полихлоропрен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Удовлетворительная масло- и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бензостойкость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46" y="1340768"/>
            <a:ext cx="1139949" cy="141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4" y="3759565"/>
            <a:ext cx="2351210" cy="91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Картинки по запросу каучуки ... Хлоропреновые (наирит)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37857"/>
            <a:ext cx="20859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402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00713"/>
              </p:ext>
            </p:extLst>
          </p:nvPr>
        </p:nvGraphicFramePr>
        <p:xfrm>
          <a:off x="107504" y="188640"/>
          <a:ext cx="8928993" cy="5906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Бутадиен-нитрильные CKH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бутадиена с акрилонитрилом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Масло- и бензостойкость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Полисульфидные (тиокол)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Полисульфиды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 же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Кремнийорганические CKT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Полиорганосилоксаны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 и морозостойкость, высокие электроизоляционные свойства, физиологическая инертность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6778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54173"/>
              </p:ext>
            </p:extLst>
          </p:nvPr>
        </p:nvGraphicFramePr>
        <p:xfrm>
          <a:off x="107504" y="188640"/>
          <a:ext cx="8928993" cy="5310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Название каучуков и их отечественные марки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Химический состав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Специальные свойства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3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ea typeface="+mn-ea"/>
                          <a:cs typeface="Arial" pitchFamily="34" charset="0"/>
                        </a:rPr>
                        <a:t>Каучуки специального назначения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Фторкаучуки СКФ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Сополимеры </a:t>
                      </a: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фторолефинов</a:t>
                      </a: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Тепло-, масло-, атмосферо- и огнестойкость, стойкость к действию агрессивных сред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Уретановые СКУ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Полиуретаны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Высокая прочность при растяжении и </a:t>
                      </a:r>
                      <a:r>
                        <a:rPr lang="ru-RU" sz="23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износостойкость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 smtClean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3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Хлорсульфированный полиэтилен ХСПЭ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Полиэтилен, содержащий хлорсульфоновые группы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Атмосферо</a:t>
                      </a:r>
                      <a:r>
                        <a:rPr lang="ru-RU" sz="23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-, тепло- и износостойкость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http://komp-pol.ru/images/ftoroplast11.jpg?crc=40787165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839"/>
            <a:ext cx="2184177" cy="10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27977"/>
            <a:ext cx="1584176" cy="110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88314"/>
            <a:ext cx="2032334" cy="14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3680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07296" y="116632"/>
            <a:ext cx="291137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Резина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5078"/>
            <a:ext cx="5267475" cy="425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946" y="1124744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Рези́на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(от лат. </a:t>
            </a:r>
            <a:r>
              <a:rPr lang="la-Latn" sz="2800" b="1" i="1" dirty="0">
                <a:latin typeface="Arial" pitchFamily="34" charset="0"/>
                <a:cs typeface="Arial" pitchFamily="34" charset="0"/>
              </a:rPr>
              <a:t>resina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«смола») – эластичный материал, получаемый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вулканизацией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 Black" pitchFamily="34" charset="0"/>
                <a:cs typeface="Arial" pitchFamily="34" charset="0"/>
              </a:rPr>
              <a:t>каучука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закрепления определенной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формы).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64460"/>
            <a:ext cx="920800" cy="804700"/>
          </a:xfrm>
          <a:prstGeom prst="ellipse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9552" y="4341694"/>
            <a:ext cx="370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2" y="2682093"/>
            <a:ext cx="2578446" cy="1514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244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вулканизация рези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1526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770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9"/>
          <a:stretch/>
        </p:blipFill>
        <p:spPr bwMode="auto">
          <a:xfrm>
            <a:off x="4970874" y="4034151"/>
            <a:ext cx="3312368" cy="193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5936852"/>
            <a:ext cx="439248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Помывка каучука перед обработкой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2812"/>
            <a:ext cx="2123728" cy="141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2"/>
          <a:stretch/>
        </p:blipFill>
        <p:spPr bwMode="auto">
          <a:xfrm>
            <a:off x="1619672" y="4745380"/>
            <a:ext cx="2711867" cy="20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332656"/>
            <a:ext cx="869418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После того как соберут </a:t>
            </a:r>
            <a:r>
              <a:rPr lang="ru-RU" sz="28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сок каучука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он еще очень далек от производства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Изначально из него производят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латекс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это промежуточное звено. Однако чистый латекс сейчас применяется везде, начиная от медицины, заканчивая промышленностью.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Сок наливают в большие чаны и перемешивают в больших чанах с кислотой, обычно в течение 10 часов. После чего он затвердевает. Это уже и есть латекс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43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69418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его пропускают через специальные валы, таким образом, убирая лишнюю влагу. Получается длинная и достаточно широкая лента.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ленту запускают под специальные ножи и измельчают ее. Если посмотреть на этот состав, то это похоже на пережаренный омлет.</a:t>
            </a:r>
          </a:p>
        </p:txBody>
      </p:sp>
      <p:pic>
        <p:nvPicPr>
          <p:cNvPr id="4100" name="Picture 4" descr="Перевозка сырого каучука и резинотехнических издел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19082"/>
            <a:ext cx="4264679" cy="24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247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7504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Эту воздушную массу, обжигаю в больших печах под воздействием достаточно высоких температур – 13 минут. Теперь он получается эластичным и похожим на бисквит, его прессуют блоками и отправляют на производство.</a:t>
            </a:r>
          </a:p>
        </p:txBody>
      </p:sp>
      <p:pic>
        <p:nvPicPr>
          <p:cNvPr id="5124" name="Picture 4" descr="блок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3407" r="5478" b="3852"/>
          <a:stretch/>
        </p:blipFill>
        <p:spPr bwMode="auto">
          <a:xfrm>
            <a:off x="384622" y="2735289"/>
            <a:ext cx="3748454" cy="260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Добыча природной резины на африканских общественных плантациях (Сафута), около 50 км от Абиджана, 29 сентября 2010 года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49251"/>
            <a:ext cx="4132018" cy="27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48472" y="5336493"/>
            <a:ext cx="4572000" cy="7325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Резиновые расслоения готовы к экспорту</a:t>
            </a:r>
          </a:p>
        </p:txBody>
      </p:sp>
    </p:spTree>
    <p:extLst>
      <p:ext uri="{BB962C8B-B14F-4D97-AF65-F5344CB8AC3E}">
        <p14:creationId xmlns:p14="http://schemas.microsoft.com/office/powerpoint/2010/main" val="32870247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1127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Точной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формулы производство резины и тем более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шин не публикуют,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все это держится в строгом секрете. Однако суть процесса не изменилась за последние 100 лет и всем давно известна.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Чтобы сделать резину, нужно взять эти брикеты латекса и подвергнуть их вулканизации.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этот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добавляется сера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другие «скрытые» ингредиенты.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1222" y="5541343"/>
            <a:ext cx="231841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Технический углерод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37" y="3501008"/>
            <a:ext cx="1576613" cy="1367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06785" y="3964363"/>
            <a:ext cx="10647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66" y="4480100"/>
            <a:ext cx="1231626" cy="15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66" y="3964363"/>
            <a:ext cx="2266529" cy="1511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lop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01746"/>
            <a:ext cx="3897371" cy="2811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721445" y="5929782"/>
            <a:ext cx="170110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Масла и смолы</a:t>
            </a:r>
          </a:p>
        </p:txBody>
      </p:sp>
    </p:spTree>
    <p:extLst>
      <p:ext uri="{BB962C8B-B14F-4D97-AF65-F5344CB8AC3E}">
        <p14:creationId xmlns:p14="http://schemas.microsoft.com/office/powerpoint/2010/main" val="434475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1127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добавляют в специальный котел, нагревают, перемешивают и после таких манипуляций уже и появляется резина.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только она разогрета до 120 градусов, ее раскатывают специальными валами, до тонких полос. Там же она и охлаждается.</a:t>
            </a:r>
          </a:p>
        </p:txBody>
      </p:sp>
      <p:pic>
        <p:nvPicPr>
          <p:cNvPr id="7170" name="Picture 2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 bwMode="auto">
          <a:xfrm>
            <a:off x="4572000" y="2537447"/>
            <a:ext cx="4286250" cy="26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2483768" y="4365185"/>
            <a:ext cx="3961704" cy="2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... производство резины.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323528" y="2580985"/>
            <a:ext cx="3589472" cy="22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585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5743077</TotalTime>
  <Words>6266</Words>
  <Application>Microsoft Office PowerPoint</Application>
  <PresentationFormat>Экран (4:3)</PresentationFormat>
  <Paragraphs>617</Paragraphs>
  <Slides>162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162</vt:i4>
      </vt:variant>
    </vt:vector>
  </HeadingPairs>
  <TitlesOfParts>
    <vt:vector size="16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4214</cp:revision>
  <dcterms:created xsi:type="dcterms:W3CDTF">2009-11-04T17:47:55Z</dcterms:created>
  <dcterms:modified xsi:type="dcterms:W3CDTF">2021-04-05T19:40:05Z</dcterms:modified>
</cp:coreProperties>
</file>