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1"/>
  </p:notesMasterIdLst>
  <p:sldIdLst>
    <p:sldId id="258" r:id="rId2"/>
    <p:sldId id="259" r:id="rId3"/>
    <p:sldId id="260" r:id="rId4"/>
    <p:sldId id="261" r:id="rId5"/>
    <p:sldId id="528" r:id="rId6"/>
    <p:sldId id="529" r:id="rId7"/>
    <p:sldId id="574" r:id="rId8"/>
    <p:sldId id="594" r:id="rId9"/>
    <p:sldId id="697" r:id="rId10"/>
    <p:sldId id="698" r:id="rId11"/>
    <p:sldId id="699" r:id="rId12"/>
    <p:sldId id="700" r:id="rId13"/>
    <p:sldId id="701" r:id="rId14"/>
    <p:sldId id="702" r:id="rId15"/>
    <p:sldId id="703" r:id="rId16"/>
    <p:sldId id="573" r:id="rId17"/>
    <p:sldId id="704" r:id="rId18"/>
    <p:sldId id="705" r:id="rId19"/>
    <p:sldId id="706" r:id="rId20"/>
    <p:sldId id="707" r:id="rId21"/>
    <p:sldId id="708" r:id="rId22"/>
    <p:sldId id="636" r:id="rId23"/>
    <p:sldId id="709" r:id="rId24"/>
    <p:sldId id="710" r:id="rId25"/>
    <p:sldId id="711" r:id="rId26"/>
    <p:sldId id="712" r:id="rId27"/>
    <p:sldId id="713" r:id="rId28"/>
    <p:sldId id="740" r:id="rId29"/>
    <p:sldId id="741" r:id="rId30"/>
    <p:sldId id="714" r:id="rId31"/>
    <p:sldId id="715" r:id="rId32"/>
    <p:sldId id="716" r:id="rId33"/>
    <p:sldId id="717" r:id="rId34"/>
    <p:sldId id="724" r:id="rId35"/>
    <p:sldId id="646" r:id="rId36"/>
    <p:sldId id="718" r:id="rId37"/>
    <p:sldId id="738" r:id="rId38"/>
    <p:sldId id="719" r:id="rId39"/>
    <p:sldId id="720" r:id="rId40"/>
    <p:sldId id="721" r:id="rId41"/>
    <p:sldId id="722" r:id="rId42"/>
    <p:sldId id="723" r:id="rId43"/>
    <p:sldId id="725" r:id="rId44"/>
    <p:sldId id="726" r:id="rId45"/>
    <p:sldId id="633" r:id="rId46"/>
    <p:sldId id="728" r:id="rId47"/>
    <p:sldId id="727" r:id="rId48"/>
    <p:sldId id="454" r:id="rId49"/>
    <p:sldId id="729" r:id="rId50"/>
    <p:sldId id="730" r:id="rId51"/>
    <p:sldId id="731" r:id="rId52"/>
    <p:sldId id="732" r:id="rId53"/>
    <p:sldId id="733" r:id="rId54"/>
    <p:sldId id="734" r:id="rId55"/>
    <p:sldId id="735" r:id="rId56"/>
    <p:sldId id="736" r:id="rId57"/>
    <p:sldId id="737" r:id="rId58"/>
    <p:sldId id="680" r:id="rId59"/>
    <p:sldId id="678" r:id="rId60"/>
    <p:sldId id="679" r:id="rId61"/>
    <p:sldId id="681" r:id="rId62"/>
    <p:sldId id="682" r:id="rId63"/>
    <p:sldId id="739" r:id="rId64"/>
    <p:sldId id="684" r:id="rId65"/>
    <p:sldId id="685" r:id="rId66"/>
    <p:sldId id="686" r:id="rId67"/>
    <p:sldId id="687" r:id="rId68"/>
    <p:sldId id="688" r:id="rId69"/>
    <p:sldId id="689" r:id="rId70"/>
    <p:sldId id="690" r:id="rId71"/>
    <p:sldId id="691" r:id="rId72"/>
    <p:sldId id="692" r:id="rId73"/>
    <p:sldId id="693" r:id="rId74"/>
    <p:sldId id="694" r:id="rId75"/>
    <p:sldId id="695" r:id="rId76"/>
    <p:sldId id="561" r:id="rId77"/>
    <p:sldId id="658" r:id="rId78"/>
    <p:sldId id="696" r:id="rId79"/>
    <p:sldId id="559" r:id="rId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336600"/>
    <a:srgbClr val="9D2349"/>
    <a:srgbClr val="A2ECE3"/>
    <a:srgbClr val="89E7D1"/>
    <a:srgbClr val="99CCFF"/>
    <a:srgbClr val="70E2D4"/>
    <a:srgbClr val="47D9C8"/>
    <a:srgbClr val="49D7A8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98772" autoAdjust="0"/>
  </p:normalViewPr>
  <p:slideViewPr>
    <p:cSldViewPr>
      <p:cViewPr varScale="1">
        <p:scale>
          <a:sx n="68" d="100"/>
          <a:sy n="68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A7749-789D-44BC-80F9-B8A744F2BF16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7FB07-385C-4350-AC9B-891AA282BA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509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68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246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F8687E4-24DF-4B67-8EF3-9896E275EB6A}" type="datetimeFigureOut">
              <a:rPr lang="ru-RU" smtClean="0"/>
              <a:pPr/>
              <a:t>12.04.2021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58DC832-7498-4FA3-9A4A-615E6BA8256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6.gif"/><Relationship Id="rId7" Type="http://schemas.openxmlformats.org/officeDocument/2006/relationships/image" Target="../media/image34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40.jpeg"/><Relationship Id="rId7" Type="http://schemas.openxmlformats.org/officeDocument/2006/relationships/image" Target="../media/image42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7.gif"/><Relationship Id="rId4" Type="http://schemas.openxmlformats.org/officeDocument/2006/relationships/slide" Target="slide4.xml"/><Relationship Id="rId9" Type="http://schemas.openxmlformats.org/officeDocument/2006/relationships/image" Target="../media/image4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5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microsoft.com/office/2007/relationships/hdphoto" Target="../media/hdphoto1.wdp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openxmlformats.org/officeDocument/2006/relationships/image" Target="../media/image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7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3" Type="http://schemas.openxmlformats.org/officeDocument/2006/relationships/image" Target="../media/image6.gif"/><Relationship Id="rId7" Type="http://schemas.openxmlformats.org/officeDocument/2006/relationships/slide" Target="slide4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81.jpeg"/><Relationship Id="rId4" Type="http://schemas.microsoft.com/office/2007/relationships/hdphoto" Target="../media/hdphoto7.wdp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82.jpeg"/><Relationship Id="rId7" Type="http://schemas.openxmlformats.org/officeDocument/2006/relationships/image" Target="../media/image8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83.jpe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87.jpeg"/><Relationship Id="rId4" Type="http://schemas.microsoft.com/office/2007/relationships/hdphoto" Target="../media/hdphoto1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16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90.png"/><Relationship Id="rId7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5" Type="http://schemas.openxmlformats.org/officeDocument/2006/relationships/image" Target="../media/image91.png"/><Relationship Id="rId4" Type="http://schemas.microsoft.com/office/2007/relationships/hdphoto" Target="../media/hdphoto17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microsoft.com/office/2007/relationships/hdphoto" Target="../media/hdphoto19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7.gif"/><Relationship Id="rId7" Type="http://schemas.openxmlformats.org/officeDocument/2006/relationships/image" Target="../media/image10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95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7.gif"/><Relationship Id="rId7" Type="http://schemas.openxmlformats.org/officeDocument/2006/relationships/hyperlink" Target="http://analitikaua.net/wp-content/uploads/2013/06/malyariynyie-komaryi.jpg" TargetMode="Externa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09.jpeg"/><Relationship Id="rId4" Type="http://schemas.openxmlformats.org/officeDocument/2006/relationships/hyperlink" Target="https://commons.wikimedia.org/wiki/File:Anopheles_stephensi.jpeg?uselang=ru" TargetMode="External"/><Relationship Id="rId9" Type="http://schemas.openxmlformats.org/officeDocument/2006/relationships/hyperlink" Target="http://zoobot.ru/wp-content/uploads/2013/06/dolgonojka3.jp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11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3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hyperlink" Target="http://macroid.ru/showphoto.php?photo=3118&amp;size=big&amp;cat=1265" TargetMode="External"/><Relationship Id="rId4" Type="http://schemas.openxmlformats.org/officeDocument/2006/relationships/image" Target="../media/image11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gif"/><Relationship Id="rId3" Type="http://schemas.openxmlformats.org/officeDocument/2006/relationships/image" Target="../media/image20.gif"/><Relationship Id="rId7" Type="http://schemas.openxmlformats.org/officeDocument/2006/relationships/image" Target="../media/image126.gif"/><Relationship Id="rId12" Type="http://schemas.openxmlformats.org/officeDocument/2006/relationships/slide" Target="slide4.xm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gif"/><Relationship Id="rId11" Type="http://schemas.openxmlformats.org/officeDocument/2006/relationships/image" Target="../media/image130.gif"/><Relationship Id="rId5" Type="http://schemas.openxmlformats.org/officeDocument/2006/relationships/image" Target="../media/image18.gif"/><Relationship Id="rId10" Type="http://schemas.openxmlformats.org/officeDocument/2006/relationships/image" Target="../media/image129.gif"/><Relationship Id="rId4" Type="http://schemas.openxmlformats.org/officeDocument/2006/relationships/image" Target="../media/image124.gif"/><Relationship Id="rId9" Type="http://schemas.openxmlformats.org/officeDocument/2006/relationships/image" Target="../media/image128.gif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openxmlformats.org/officeDocument/2006/relationships/image" Target="../media/image18.gi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gif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35.jpeg"/><Relationship Id="rId4" Type="http://schemas.openxmlformats.org/officeDocument/2006/relationships/hyperlink" Target="https://ru.wikipedia.org/w/index.php?title=%D0%A4%D0%B0%D0%B9%D0%BB:J._Odum.jpg&amp;filetimestamp=20100818075055&amp;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gif"/><Relationship Id="rId5" Type="http://schemas.openxmlformats.org/officeDocument/2006/relationships/image" Target="../media/image141.gif"/><Relationship Id="rId4" Type="http://schemas.openxmlformats.org/officeDocument/2006/relationships/image" Target="../media/image140.gif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143.gif"/><Relationship Id="rId7" Type="http://schemas.openxmlformats.org/officeDocument/2006/relationships/image" Target="../media/image146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145.jpeg"/><Relationship Id="rId4" Type="http://schemas.openxmlformats.org/officeDocument/2006/relationships/image" Target="../media/image144.gif"/><Relationship Id="rId9" Type="http://schemas.openxmlformats.org/officeDocument/2006/relationships/slide" Target="slide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gif"/><Relationship Id="rId3" Type="http://schemas.openxmlformats.org/officeDocument/2006/relationships/image" Target="../media/image147.jpeg"/><Relationship Id="rId7" Type="http://schemas.openxmlformats.org/officeDocument/2006/relationships/image" Target="../media/image14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27.gif"/><Relationship Id="rId10" Type="http://schemas.openxmlformats.org/officeDocument/2006/relationships/slide" Target="slide4.xml"/><Relationship Id="rId4" Type="http://schemas.microsoft.com/office/2007/relationships/hdphoto" Target="../media/hdphoto24.wdp"/><Relationship Id="rId9" Type="http://schemas.openxmlformats.org/officeDocument/2006/relationships/image" Target="../media/image149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9.gif"/><Relationship Id="rId4" Type="http://schemas.openxmlformats.org/officeDocument/2006/relationships/image" Target="../media/image15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" Target="slide4.xml"/><Relationship Id="rId7" Type="http://schemas.openxmlformats.org/officeDocument/2006/relationships/image" Target="../media/image1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25.wdp"/><Relationship Id="rId7" Type="http://schemas.openxmlformats.org/officeDocument/2006/relationships/image" Target="../media/image154.gif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gif"/><Relationship Id="rId5" Type="http://schemas.openxmlformats.org/officeDocument/2006/relationships/image" Target="../media/image41.gif"/><Relationship Id="rId4" Type="http://schemas.openxmlformats.org/officeDocument/2006/relationships/image" Target="../media/image7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gif"/><Relationship Id="rId3" Type="http://schemas.microsoft.com/office/2007/relationships/hdphoto" Target="../media/hdphoto26.wdp"/><Relationship Id="rId7" Type="http://schemas.openxmlformats.org/officeDocument/2006/relationships/image" Target="../media/image158.gif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gif"/><Relationship Id="rId5" Type="http://schemas.openxmlformats.org/officeDocument/2006/relationships/image" Target="../media/image41.gif"/><Relationship Id="rId4" Type="http://schemas.openxmlformats.org/officeDocument/2006/relationships/image" Target="../media/image7.gif"/><Relationship Id="rId9" Type="http://schemas.openxmlformats.org/officeDocument/2006/relationships/slide" Target="slide4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gif"/><Relationship Id="rId3" Type="http://schemas.openxmlformats.org/officeDocument/2006/relationships/image" Target="../media/image160.jpeg"/><Relationship Id="rId7" Type="http://schemas.openxmlformats.org/officeDocument/2006/relationships/image" Target="../media/image163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gif"/><Relationship Id="rId11" Type="http://schemas.openxmlformats.org/officeDocument/2006/relationships/slide" Target="slide4.xml"/><Relationship Id="rId5" Type="http://schemas.openxmlformats.org/officeDocument/2006/relationships/image" Target="../media/image161.gif"/><Relationship Id="rId10" Type="http://schemas.openxmlformats.org/officeDocument/2006/relationships/image" Target="../media/image165.gif"/><Relationship Id="rId4" Type="http://schemas.microsoft.com/office/2007/relationships/hdphoto" Target="../media/hdphoto27.wdp"/><Relationship Id="rId9" Type="http://schemas.openxmlformats.org/officeDocument/2006/relationships/image" Target="../media/image159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microsoft.com/office/2007/relationships/hdphoto" Target="../media/hdphoto28.wdp"/><Relationship Id="rId4" Type="http://schemas.openxmlformats.org/officeDocument/2006/relationships/image" Target="../media/image1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8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7.gif"/><Relationship Id="rId7" Type="http://schemas.openxmlformats.org/officeDocument/2006/relationships/image" Target="../media/image19.gif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53118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3143248"/>
            <a:ext cx="356189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2" name="Управляющая кнопка: домой 3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6" descr="D:\23.05.13-домашние документы\Лаб. раб YES\Виртуальные лабораторные YES\Анимашки и картинки\Планеты, каметы и др\89364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714356"/>
            <a:ext cx="2286000" cy="30480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14282" y="71414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28843" y="982398"/>
            <a:ext cx="6806551" cy="173060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4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«Естествознание – Биология»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07385" y="5222769"/>
            <a:ext cx="2664296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1644" y="3835188"/>
            <a:ext cx="5377612" cy="13463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3800" b="1" dirty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</a:t>
            </a: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3800" b="1" dirty="0">
                <a:ln w="11430"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Вид, эволюция и </a:t>
            </a: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экосистемы</a:t>
            </a:r>
            <a:r>
              <a:rPr lang="ru-RU" sz="3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  <a:endParaRPr lang="ru-RU" sz="38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858312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Впервые широко распространенную теорию решился подвергнуть экспериментальной проверке итальянский ученый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Франческо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Реди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(1688). Он поместил несколько кусков мяса в сосуды и часть из них закрыл кисеей. В открытых сосудах на поверхности гниющего мяса появились белые червячки – личинки мух. В сосудах же, прикрытых кисеей, личинки мух отсутствовали. Таким образом Ф.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Реди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удалось доказать, что личинки мух появляются не из гниющего мяса, а из яиц, отложенных мухами на его поверхность.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http://kmu.ucoz.ru/PICTURES/Antipozitiv/Animals/PorDoh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9978"/>
            <a:ext cx="3203848" cy="2278022"/>
          </a:xfrm>
          <a:prstGeom prst="rect">
            <a:avLst/>
          </a:prstGeom>
          <a:noFill/>
        </p:spPr>
      </p:pic>
      <p:pic>
        <p:nvPicPr>
          <p:cNvPr id="47108" name="Picture 4" descr="http://www.crifish.com.ua/wp-content/uploads/2013/08/nasad-oparysha1.jpg"/>
          <p:cNvPicPr>
            <a:picLocks noChangeAspect="1" noChangeArrowheads="1"/>
          </p:cNvPicPr>
          <p:nvPr/>
        </p:nvPicPr>
        <p:blipFill>
          <a:blip r:embed="rId4" cstate="print"/>
          <a:srcRect l="17452" t="25481" r="21467" b="16346"/>
          <a:stretch>
            <a:fillRect/>
          </a:stretch>
        </p:blipFill>
        <p:spPr bwMode="auto">
          <a:xfrm>
            <a:off x="1619672" y="5726446"/>
            <a:ext cx="1584176" cy="1131554"/>
          </a:xfrm>
          <a:prstGeom prst="ellipse">
            <a:avLst/>
          </a:prstGeom>
          <a:noFill/>
        </p:spPr>
      </p:pic>
      <p:pic>
        <p:nvPicPr>
          <p:cNvPr id="14" name="Picture 2" descr="D:\23.05.13-домашние документы\Лаб. раб YES\Виртуальные лабораторные YES\Анимашки и картинки\15.12.12\анимашки\биология\насекомые\683280398.jpg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5085184"/>
            <a:ext cx="962025" cy="762000"/>
          </a:xfrm>
          <a:prstGeom prst="rect">
            <a:avLst/>
          </a:prstGeom>
          <a:noFill/>
        </p:spPr>
      </p:pic>
      <p:pic>
        <p:nvPicPr>
          <p:cNvPr id="47110" name="Picture 6" descr="http://tse3.mm.bing.net/th?id=OIP.M55804642534f6c25d79706e72ecc2500o2&amp;pid=15.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4365104"/>
            <a:ext cx="1708841" cy="2016224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111" name="Picture 7" descr="E:\Лекции по биол\Происхождение  жизни\73950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4653136"/>
            <a:ext cx="2857500" cy="142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Выгнутая вниз стрелка 22"/>
          <p:cNvSpPr/>
          <p:nvPr/>
        </p:nvSpPr>
        <p:spPr>
          <a:xfrm>
            <a:off x="2915816" y="5949280"/>
            <a:ext cx="2592288" cy="720080"/>
          </a:xfrm>
          <a:prstGeom prst="curvedUp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69772" y="5925811"/>
            <a:ext cx="3169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Франческо</a:t>
            </a:r>
            <a:r>
              <a:rPr lang="ru-RU" sz="2400" b="1" dirty="0" smtClean="0">
                <a:solidFill>
                  <a:srgbClr val="0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Реди</a:t>
            </a:r>
            <a:r>
              <a:rPr lang="ru-RU" sz="2400" b="1" dirty="0" smtClean="0">
                <a:solidFill>
                  <a:srgbClr val="0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11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9512" y="116632"/>
            <a:ext cx="8786874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Теория креационизма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предполагает, что все живые организмы (либо только простейшие их формы) были в определенный период времени сотворены («сконструированы») неким сверхъестественным существом (божеством, абсолютной идеей, 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сверхразумом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sz="27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сверхцивили-зацией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т.п.). Очевидно, что именно этой точки зрения с глубокой древности придерживались последователи большинства ведущих религий мира, в частности христианской религии.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1" name="Picture 1" descr="E:\Лекции по биол\Происхождение  жизни\slide_5.jpg"/>
          <p:cNvPicPr>
            <a:picLocks noChangeAspect="1" noChangeArrowheads="1"/>
          </p:cNvPicPr>
          <p:nvPr/>
        </p:nvPicPr>
        <p:blipFill>
          <a:blip r:embed="rId4" cstate="print"/>
          <a:srcRect l="2751" t="4851" r="6688" b="14300"/>
          <a:stretch>
            <a:fillRect/>
          </a:stretch>
        </p:blipFill>
        <p:spPr bwMode="auto">
          <a:xfrm>
            <a:off x="0" y="3789040"/>
            <a:ext cx="4583512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501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1317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71414"/>
            <a:ext cx="8929718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Теории стационарного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состояния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панспермии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представляют собой взаимодополняющие элементы единой картины мира, сущность которой заключается в следующем: вселенная существует вечно и в ней вечно существует жизнь (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стационарное состояние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 Жизнь переносится с планеты на планету путешествующими в космическом пространстве «семенами жизни», которые могут входить в состав комет и метеоритов (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панспермия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). Подобных взглядов на происхождение жизни придерживался, в частности, основоположник учения о биосфере академик В.И. Вернадский.</a:t>
            </a:r>
          </a:p>
        </p:txBody>
      </p:sp>
      <p:pic>
        <p:nvPicPr>
          <p:cNvPr id="45058" name="Picture 2" descr="http://100-000-pochemu.info/wp-content/uploads/2011/01/pansperm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221088"/>
            <a:ext cx="3096344" cy="2594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5060" name="Picture 4" descr="http://www.tstu.ru/win/kultur/kul_img/nauk_img/vern_img/v47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 l="4652" t="11340" r="4629"/>
          <a:stretch>
            <a:fillRect/>
          </a:stretch>
        </p:blipFill>
        <p:spPr bwMode="auto">
          <a:xfrm>
            <a:off x="106834" y="4437112"/>
            <a:ext cx="2012642" cy="2420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1907704" y="6237312"/>
            <a:ext cx="3103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Arial Black" pitchFamily="34" charset="0"/>
                <a:cs typeface="Arial" pitchFamily="34" charset="0"/>
              </a:rPr>
              <a:t>В.И. Вернадский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10" name="Picture 6" descr="D:\23.05.13-домашние документы\Лаб. раб YES\Виртуальные лабораторные YES\Анимашки и картинки\Планеты, каметы и др\Галактика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84146">
            <a:off x="5643570" y="4857760"/>
            <a:ext cx="2152650" cy="12858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0193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23.05.13-домашние документы\Лаб. раб YES\Виртуальные лабораторные YES\Анимашки и картинки\Планеты, каметы и др\процесс расширения вселенн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00306"/>
            <a:ext cx="9144000" cy="4357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D:\23.05.13-домашние документы\Лаб. раб YES\Виртуальные лабораторные YES\Анимашки и картинки\Планеты, каметы и др\з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357694"/>
            <a:ext cx="3048000" cy="2286000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179512" y="71414"/>
            <a:ext cx="8750206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Теория стационарного состояния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 err="1" smtClean="0">
                <a:latin typeface="Arial" pitchFamily="34" charset="0"/>
                <a:cs typeface="Arial" pitchFamily="34" charset="0"/>
              </a:rPr>
              <a:t>предпо-лагающая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бесконечно долгое существование вселенной,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не согласуется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данными современной астрофизики, согласно которым вселенная возникла сравнительно недавно (около 16 млрд. лет т.н.) путем первичного взрыва.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5" name="Picture 11" descr="D:\23.05.13-домашние документы\Лаб. раб YES\Виртуальные лабораторные YES\Анимашки и картинки\Планеты, каметы и др\89226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786058"/>
            <a:ext cx="3048000" cy="2286000"/>
          </a:xfrm>
          <a:prstGeom prst="rect">
            <a:avLst/>
          </a:prstGeom>
          <a:noFill/>
        </p:spPr>
      </p:pic>
      <p:sp>
        <p:nvSpPr>
          <p:cNvPr id="3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4" name="Управляющая кнопка: домой 3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5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 descr="D:\23.05.13-домашние документы\Лаб. раб YES\Виртуальные лабораторные YES\Анимашки и картинки\Планеты, каметы и др\Галактика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5572125"/>
            <a:ext cx="2152650" cy="1285875"/>
          </a:xfrm>
          <a:prstGeom prst="rect">
            <a:avLst/>
          </a:prstGeom>
          <a:noFill/>
        </p:spPr>
      </p:pic>
      <p:pic>
        <p:nvPicPr>
          <p:cNvPr id="37" name="Picture 9" descr="D:\23.05.13-домашние документы\Лаб. раб YES\Виртуальные лабораторные YES\Анимашки и картинки\Планеты, каметы и др\Interesnie-gifki-187-10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29190" y="3714752"/>
            <a:ext cx="2667000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2362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142852"/>
            <a:ext cx="8643998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Теория биохимической эволюции 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теория А.И. Опарина</a:t>
            </a:r>
            <a:r>
              <a:rPr lang="ru-RU" sz="2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).</a:t>
            </a:r>
            <a:r>
              <a:rPr lang="ru-RU" sz="2700" b="1" dirty="0" smtClean="0">
                <a:solidFill>
                  <a:srgbClr val="00408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Из всех теорий происхождения жизни наиболее распространенной и признанной в научном мире является теория биохимической эволюции, предложенная в 1924 г. советским биохимиком академиком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А.И. Опариным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(в 1936 г. он подробно изложил ее в своей книге «Возникновение жизни»).</a:t>
            </a:r>
          </a:p>
        </p:txBody>
      </p:sp>
      <p:pic>
        <p:nvPicPr>
          <p:cNvPr id="77828" name="Picture 4" descr="http://www.koob.ru/images/oparin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899592" y="3068960"/>
            <a:ext cx="1716782" cy="23119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95537" y="5445224"/>
            <a:ext cx="3096344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 Black" pitchFamily="34" charset="0"/>
                <a:cs typeface="Arial" pitchFamily="34" charset="0"/>
              </a:rPr>
              <a:t>Александр Иванович Опарин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2051" name="Picture 3" descr="G:\Лекции по биол\Происхождение  жизни\img2 (1).jpg"/>
          <p:cNvPicPr>
            <a:picLocks noChangeAspect="1" noChangeArrowheads="1"/>
          </p:cNvPicPr>
          <p:nvPr/>
        </p:nvPicPr>
        <p:blipFill>
          <a:blip r:embed="rId3" cstate="print"/>
          <a:srcRect l="7500" t="21250" r="6249"/>
          <a:stretch>
            <a:fillRect/>
          </a:stretch>
        </p:blipFill>
        <p:spPr bwMode="auto">
          <a:xfrm>
            <a:off x="3687478" y="2934440"/>
            <a:ext cx="5424800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D:\23.05.13-домашние документы\Лаб. раб YES\Виртуальные лабораторные YES\Анимашки и картинки\Вспышки\at0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3357562"/>
            <a:ext cx="714380" cy="714380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715008" y="3000372"/>
            <a:ext cx="71438" cy="71438"/>
          </a:xfrm>
          <a:prstGeom prst="rect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929190" y="3786190"/>
            <a:ext cx="500066" cy="357190"/>
          </a:xfrm>
          <a:prstGeom prst="rect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5" descr="D:\23.05.13-домашние документы\Лаб. раб YES\Виртуальные лабораторные YES\Анимашки и картинки\погода\39R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500438"/>
            <a:ext cx="857250" cy="762000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6429388" y="3571876"/>
            <a:ext cx="857256" cy="357190"/>
          </a:xfrm>
          <a:prstGeom prst="rect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9" descr="D:\23.05.13-домашние документы\Лаб. раб YES\Виртуальные лабораторные YES\Анимашки и картинки\Вспышки\light9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3286124"/>
            <a:ext cx="723900" cy="476250"/>
          </a:xfrm>
          <a:prstGeom prst="rect">
            <a:avLst/>
          </a:prstGeom>
          <a:noFill/>
        </p:spPr>
      </p:pic>
      <p:pic>
        <p:nvPicPr>
          <p:cNvPr id="31" name="Picture 8" descr="D:\23.05.13-домашние документы\Лаб. раб YES\Виртуальные лабораторные YES\Анимашки и картинки\Вспышки\light9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0354" y="3357562"/>
            <a:ext cx="868686" cy="571504"/>
          </a:xfrm>
          <a:prstGeom prst="rect">
            <a:avLst/>
          </a:prstGeom>
          <a:noFill/>
        </p:spPr>
      </p:pic>
      <p:pic>
        <p:nvPicPr>
          <p:cNvPr id="32" name="Picture 7" descr="D:\23.05.13-домашние документы\Лаб. раб YES\Виртуальные лабораторные YES\Анимашки и картинки\Вспышки\light91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3500438"/>
            <a:ext cx="723900" cy="476250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5572132" y="3714752"/>
            <a:ext cx="571504" cy="357190"/>
          </a:xfrm>
          <a:prstGeom prst="rect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857884" y="3786190"/>
            <a:ext cx="500066" cy="214314"/>
          </a:xfrm>
          <a:prstGeom prst="rect">
            <a:avLst/>
          </a:prstGeom>
          <a:solidFill>
            <a:srgbClr val="DDDDDD"/>
          </a:solidFill>
          <a:ln>
            <a:solidFill>
              <a:srgbClr val="DDD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11" descr="D:\23.05.13-домашние документы\Лаб. раб YES\Виртуальные лабораторные YES\Анимашки и картинки\Вулканы\VolcanCrache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42" y="3214686"/>
            <a:ext cx="1419225" cy="1543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8646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85720" y="142852"/>
            <a:ext cx="8643998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Сущность этой теории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состоит в том, что </a:t>
            </a:r>
            <a:r>
              <a:rPr lang="ru-RU" sz="27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биологической эволюции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т.е. появлению, развитию и усложнению различных форм живых организмов,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предшествовала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химическая эволюция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длительный период в истории Земли, связанный с появлением, усложнением и совершенствованием взаимодействия между элементарными единицами, «кирпичиками», из которых состоит все живое – органическими молекулами.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44034" name="Picture 2" descr="http://www.darwinmuseum.ru/dino/be_dino/img/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0639" y="3501008"/>
            <a:ext cx="3824421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1" descr="D:\23.05.13-домашние документы\Лаб. раб YES\Виртуальные лабораторные YES\Анимашки и картинки\Вулканы\VolcanCrach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3028958"/>
            <a:ext cx="1419225" cy="1543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5523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23.05.13-домашние документы\Колледж Строитель\Биология\Лекции по биол\Селекция\4bb4e57b1805926523adab1a1234e3ca.JPG"/>
          <p:cNvPicPr>
            <a:picLocks noChangeAspect="1" noChangeArrowheads="1"/>
          </p:cNvPicPr>
          <p:nvPr/>
        </p:nvPicPr>
        <p:blipFill>
          <a:blip r:embed="rId4" cstate="print"/>
          <a:srcRect l="11718" t="34375" r="10937" b="4166"/>
          <a:stretch>
            <a:fillRect/>
          </a:stretch>
        </p:blipFill>
        <p:spPr bwMode="auto">
          <a:xfrm>
            <a:off x="5940152" y="105753"/>
            <a:ext cx="3105150" cy="19550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2" descr="http://fs00.infourok.ru/images/doc/283/288551/img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18611" r="8761" b="3544"/>
          <a:stretch/>
        </p:blipFill>
        <p:spPr bwMode="auto">
          <a:xfrm>
            <a:off x="2609506" y="3861048"/>
            <a:ext cx="4122734" cy="2893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kk.docdat.com/pars_docs/refs/493/492673/492673_html_3bb2e8d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2"/>
          <a:stretch/>
        </p:blipFill>
        <p:spPr bwMode="auto">
          <a:xfrm>
            <a:off x="90489" y="135453"/>
            <a:ext cx="3810000" cy="268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907704" y="2722275"/>
            <a:ext cx="5493575" cy="11387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spc="50" dirty="0">
                <a:ln w="11430"/>
                <a:solidFill>
                  <a:srgbClr val="33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Микроэволюция и макроэволюция</a:t>
            </a:r>
            <a:endParaRPr lang="ru-RU" sz="4000" b="1" spc="50" dirty="0">
              <a:ln w="11430"/>
              <a:solidFill>
                <a:srgbClr val="33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Микроэволюция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– это распространение в популяции малых изменений в частотах аллелей на протяжении нескольких поколений; эволюционные изменения на внутривидовом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уровне.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Такие изменения происходят из-за следующих процессов: мутации, естественный отбор, искусственный отбор, перенос генов и дрейф генов. Эти изменения приводят к дивергенции популяций внутри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вида и,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конечном итоге, к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видообразованию.</a:t>
            </a:r>
          </a:p>
        </p:txBody>
      </p:sp>
      <p:pic>
        <p:nvPicPr>
          <p:cNvPr id="8" name="Picture 3" descr="D:\23.05.13-домашние документы\Колледж Строитель\Биология\Лекции по биол\Селекция\4bb4e57b1805926523adab1a1234e3ca.JPG"/>
          <p:cNvPicPr>
            <a:picLocks noChangeAspect="1" noChangeArrowheads="1"/>
          </p:cNvPicPr>
          <p:nvPr/>
        </p:nvPicPr>
        <p:blipFill>
          <a:blip r:embed="rId4" cstate="print"/>
          <a:srcRect l="11718" t="34375" r="10937" b="4166"/>
          <a:stretch>
            <a:fillRect/>
          </a:stretch>
        </p:blipFill>
        <p:spPr bwMode="auto">
          <a:xfrm>
            <a:off x="3419872" y="4293096"/>
            <a:ext cx="2880320" cy="240413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467050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Дивергенция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– это накопление различий между популяциями. Причины: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60363" indent="-360363" algn="just">
              <a:lnSpc>
                <a:spcPct val="85000"/>
              </a:lnSpc>
              <a:buAutoNum type="arabicParenR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Популяции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живут в разных местах, следовательно, в разных условиях.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стественный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тбор)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приспосабливает каждую популяцию к своим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условиям.</a:t>
            </a:r>
          </a:p>
          <a:p>
            <a:pPr marL="360363" indent="-360363" algn="just">
              <a:lnSpc>
                <a:spcPct val="85000"/>
              </a:lnSpc>
              <a:buAutoNum type="arabicParenR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Материалом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ЕО являются мутации, а они случайны, следовательно в каждой популяции свои.</a:t>
            </a:r>
          </a:p>
        </p:txBody>
      </p:sp>
      <p:pic>
        <p:nvPicPr>
          <p:cNvPr id="7" name="Picture 3" descr="D:\23.05.13-домашние документы\Колледж Строитель\Биология\Лекции по биол\Селекция\4bb4e57b1805926523adab1a1234e3ca.JPG"/>
          <p:cNvPicPr>
            <a:picLocks noChangeAspect="1" noChangeArrowheads="1"/>
          </p:cNvPicPr>
          <p:nvPr/>
        </p:nvPicPr>
        <p:blipFill>
          <a:blip r:embed="rId4" cstate="print"/>
          <a:srcRect l="11718" t="34375" r="10937" b="4166"/>
          <a:stretch>
            <a:fillRect/>
          </a:stretch>
        </p:blipFill>
        <p:spPr bwMode="auto">
          <a:xfrm>
            <a:off x="2195736" y="3505252"/>
            <a:ext cx="3816424" cy="32121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052507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Популяционная генетика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это ветвь биологии, которая обеспечивает математический аппарат для изучения </a:t>
            </a:r>
            <a:r>
              <a:rPr lang="ru-RU" sz="28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микроэволюционных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процессов. </a:t>
            </a:r>
          </a:p>
        </p:txBody>
      </p:sp>
      <p:pic>
        <p:nvPicPr>
          <p:cNvPr id="1028" name="Picture 4" descr="http://www.rfbr.ru/rffi/getimage?objectId=6732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39612" b="18236"/>
          <a:stretch/>
        </p:blipFill>
        <p:spPr bwMode="auto">
          <a:xfrm>
            <a:off x="5212254" y="2276872"/>
            <a:ext cx="2788770" cy="1881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wf-nikma.ru/forums/imgs/32925560-acer-aspire-one-7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1" t="27197" r="26975" b="29894"/>
          <a:stretch/>
        </p:blipFill>
        <p:spPr bwMode="auto">
          <a:xfrm>
            <a:off x="4729121" y="3868008"/>
            <a:ext cx="3755035" cy="2756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v.900igr.net:10/datas/geografija/CHelovecheskie-rasy/0004-004-Rasa-eto-bolshaja-gruppa-ljudej-otlichajuschiesja-nekotorymi-fizicheskim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65" t="7155" r="4553" b="9831"/>
          <a:stretch/>
        </p:blipFill>
        <p:spPr bwMode="auto">
          <a:xfrm>
            <a:off x="48151" y="1725022"/>
            <a:ext cx="5164103" cy="352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14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143108" y="283862"/>
            <a:ext cx="6821380" cy="283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 и </a:t>
            </a:r>
            <a:r>
              <a:rPr lang="ru-RU" sz="3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НКСЭ, обобщила полезную для Вас информацию по дисциплинам 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Естествозна-ние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 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«Биология»</a:t>
            </a:r>
            <a:r>
              <a:rPr lang="ru-RU" sz="3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0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 descr="http://www.supersova.ru/assets/_resampled/resizedimage600583-Kushnir2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76872"/>
            <a:ext cx="4680520" cy="4547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07504" y="116632"/>
            <a:ext cx="8784976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Экологическая генетика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наблюдает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микроэволюцию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реальности. Как правило, наблюдаемые процессы эволюции являются примерами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микроэволюции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например, образование 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штаммов бактерий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обладающих устойчивостью к антибиотикам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888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116632"/>
            <a:ext cx="8784976" cy="2564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Экологическая изоляция.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 Эфиопии есть озеро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Тана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которое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заселено комплексом близкородственных видов рыб 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барбусов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 Других видов рыб в озере мало, поэтому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барбусы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освоили все доступные экологические ниши.</a:t>
            </a:r>
          </a:p>
          <a:p>
            <a:pPr indent="450000" algn="just">
              <a:lnSpc>
                <a:spcPct val="85000"/>
              </a:lnSpc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https://im2-tub-ru.yandex.net/i?id=5df24667c26ccd282698e3d3eca7ded9&amp;n=33&amp;h=215&amp;w=28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3" t="69787" r="46362" b="6967"/>
          <a:stretch/>
        </p:blipFill>
        <p:spPr bwMode="auto">
          <a:xfrm>
            <a:off x="1907704" y="4413071"/>
            <a:ext cx="3024336" cy="1235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m2-tub-ru.yandex.net/i?id=5df24667c26ccd282698e3d3eca7ded9&amp;n=33&amp;h=215&amp;w=28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99" t="58372" r="4797" b="20814"/>
          <a:stretch/>
        </p:blipFill>
        <p:spPr bwMode="auto">
          <a:xfrm>
            <a:off x="5375796" y="2276872"/>
            <a:ext cx="2632365" cy="101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im2-tub-ru.yandex.net/i?id=5df24667c26ccd282698e3d3eca7ded9&amp;n=33&amp;h=215&amp;w=28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5" t="44598" r="52122" b="35182"/>
          <a:stretch/>
        </p:blipFill>
        <p:spPr bwMode="auto">
          <a:xfrm>
            <a:off x="611560" y="2276872"/>
            <a:ext cx="3608547" cy="1200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56992"/>
            <a:ext cx="4104456" cy="7725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Форма, питающаяся смешанной пищей</a:t>
            </a:r>
            <a:endParaRPr lang="ru-RU" sz="26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68415" y="3308004"/>
            <a:ext cx="2339746" cy="43524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Хищник </a:t>
            </a:r>
            <a:endParaRPr lang="ru-RU" sz="26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3851" y="5648336"/>
            <a:ext cx="6552728" cy="1112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Добывает насекомых, планктон и мальков рыб у поверхности воды</a:t>
            </a:r>
            <a:endParaRPr lang="ru-RU" sz="26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11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116632"/>
            <a:ext cx="878497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Второе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понятие </a:t>
            </a:r>
            <a:r>
              <a:rPr lang="ru-RU" sz="2800" b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микроэволюции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–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процесс видообразования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074" name="Picture 2" descr="http://mypresentation.ru/documents/329821022a91140a5195f522ec70abaf/img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91" t="59343" r="4237" b="6475"/>
          <a:stretch/>
        </p:blipFill>
        <p:spPr bwMode="auto">
          <a:xfrm>
            <a:off x="4667735" y="3662838"/>
            <a:ext cx="3168353" cy="2597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гнутая влево стрелка 2"/>
          <p:cNvSpPr/>
          <p:nvPr/>
        </p:nvSpPr>
        <p:spPr>
          <a:xfrm rot="18111838">
            <a:off x="2147321" y="2664063"/>
            <a:ext cx="1584176" cy="5175376"/>
          </a:xfrm>
          <a:prstGeom prst="curvedRightArrow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Picture 4" descr="http://mypresentation.ru/documents/329821022a91140a5195f522ec70abaf/img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t="28732" r="54432" b="32480"/>
          <a:stretch/>
        </p:blipFill>
        <p:spPr bwMode="auto">
          <a:xfrm>
            <a:off x="468350" y="1268760"/>
            <a:ext cx="3580440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genskov.ru/nuda/vidoobrazovanie-tipi-vidoobrazovatelenogo-processa/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209" y="1032358"/>
            <a:ext cx="3869255" cy="2036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153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s00.infourok.ru/images/doc/283/288551/img1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18611" r="8761" b="3544"/>
          <a:stretch/>
        </p:blipFill>
        <p:spPr bwMode="auto">
          <a:xfrm>
            <a:off x="107504" y="2901726"/>
            <a:ext cx="5019610" cy="3523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80528" y="6362164"/>
            <a:ext cx="701345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700" b="1" dirty="0" err="1" smtClean="0">
                <a:ln w="11430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Гибридогенное</a:t>
            </a:r>
            <a:r>
              <a:rPr lang="ru-RU" sz="2700" b="1" dirty="0" smtClean="0">
                <a:ln w="11430">
                  <a:solidFill>
                    <a:schemeClr val="tx1"/>
                  </a:solidFill>
                </a:ln>
                <a:solidFill>
                  <a:srgbClr val="00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видообразование</a:t>
            </a:r>
            <a:endParaRPr lang="ru-RU" sz="2700" b="1" dirty="0">
              <a:ln w="11430">
                <a:solidFill>
                  <a:schemeClr val="tx1"/>
                </a:solidFill>
              </a:ln>
              <a:solidFill>
                <a:srgbClr val="00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504" y="116632"/>
            <a:ext cx="8784976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Микроэволюции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часто противопоставляют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макроэволюции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которая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представляет собой значительные изменения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частотах генов на популяционном уровне в значительном геологическом промежутке времени. Каждый подход вносит свой вклад в эволюционные процессы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52" name="Picture 8" descr="http://konspekta.net/studopediaorg/baza3/3001440289831.files/image1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20888"/>
            <a:ext cx="3936183" cy="3678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9063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2694" y="201963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Термин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микроэволюциия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» был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впервые предложен выпускником Гарварда, ботаником Робертом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Гринлифом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Ливиттом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en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в журнале 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Botanical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Gazette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в 1909 году. Автор таким образом обозначил загадку того, как отсутствие формы дает начало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форме.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 descr="https://upload.wikimedia.org/wikipedia/commons/e/ec/Robert_Greenleaf_Leavit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62335"/>
            <a:ext cx="1447800" cy="2286001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5810037"/>
            <a:ext cx="3714158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Роберт </a:t>
            </a:r>
            <a:r>
              <a:rPr lang="ru-RU" sz="2500" b="1" dirty="0" err="1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Гринлиф</a:t>
            </a:r>
            <a:r>
              <a:rPr lang="ru-RU" sz="25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500" b="1" dirty="0" err="1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Ливитт</a:t>
            </a:r>
            <a:r>
              <a:rPr lang="ru-RU" sz="25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 (1865-1942)</a:t>
            </a:r>
          </a:p>
        </p:txBody>
      </p:sp>
    </p:spTree>
    <p:extLst>
      <p:ext uri="{BB962C8B-B14F-4D97-AF65-F5344CB8AC3E}">
        <p14:creationId xmlns:p14="http://schemas.microsoft.com/office/powerpoint/2010/main" val="42294964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188640"/>
            <a:ext cx="8856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Можно считать, что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Ливитт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использовал термин для обозначения современной биологии развития, а термины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макро-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700" b="1" dirty="0" err="1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микроэволюция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впервые вместе употребил с современными значениями российский энтомолог Юрий Филипченко в своем труде «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Variabilität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und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Variation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», изданном на немецком языке в 1927 году. Термин был принесен в англоговорящее сообщество Ф.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Добжанским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в его книге «Генетика и происхождение видов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://skachate.ru/pars_docs/refs/63/62182/62182_html_m5625bf24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1269"/>
            <a:ext cx="1500062" cy="2168051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6381328"/>
            <a:ext cx="6526146" cy="4220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Юрий Александрович Филипченко</a:t>
            </a:r>
          </a:p>
        </p:txBody>
      </p:sp>
      <p:pic>
        <p:nvPicPr>
          <p:cNvPr id="8196" name="Picture 4" descr="Theodosius Dobzhansk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186" y="3789040"/>
            <a:ext cx="1559030" cy="2232248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95936" y="4626858"/>
            <a:ext cx="4572000" cy="78483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vi-VN" sz="250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Феодо́сий Григо́рьевич Добржа́нский</a:t>
            </a:r>
            <a:endParaRPr lang="ru-RU" sz="25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8" name="Прямая со стрелкой 7"/>
          <p:cNvCxnSpPr>
            <a:endCxn id="5" idx="1"/>
          </p:cNvCxnSpPr>
          <p:nvPr/>
        </p:nvCxnSpPr>
        <p:spPr>
          <a:xfrm flipH="1">
            <a:off x="3995936" y="5000636"/>
            <a:ext cx="4274963" cy="18637"/>
          </a:xfrm>
          <a:prstGeom prst="straightConnector1">
            <a:avLst/>
          </a:prstGeom>
          <a:ln w="57150">
            <a:solidFill>
              <a:schemeClr val="accent2">
                <a:lumMod val="50000"/>
              </a:schemeClr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612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D:\диск D\01.03.16-домашние документы\Колледж Строитель\Биология\Лекции по биол\4-Происхождение  жизни\darwin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234238"/>
            <a:ext cx="2592288" cy="1461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диск D\01.03.16-домашние документы\Колледж Строитель\Биология\Лекции по биол\4-Происхождение  жизни\ekl-04-08-g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15821" r="52699" b="3054"/>
          <a:stretch/>
        </p:blipFill>
        <p:spPr bwMode="auto">
          <a:xfrm>
            <a:off x="5508104" y="4690442"/>
            <a:ext cx="1440160" cy="2146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44624"/>
            <a:ext cx="8784976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Макроэволюция 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органического мира – это процесс формирования </a:t>
            </a:r>
            <a:r>
              <a:rPr lang="ru-RU" sz="2600" b="1">
                <a:latin typeface="Arial" pitchFamily="34" charset="0"/>
                <a:cs typeface="Arial" pitchFamily="34" charset="0"/>
              </a:rPr>
              <a:t>крупных </a:t>
            </a:r>
            <a:r>
              <a:rPr lang="ru-RU" sz="2600" b="1" smtClean="0">
                <a:latin typeface="Arial" pitchFamily="34" charset="0"/>
                <a:cs typeface="Arial" pitchFamily="34" charset="0"/>
              </a:rPr>
              <a:t>систематических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единиц: из видов – новых родов, из родов – новых семейств и т. д. В основе макроэволюции лежат те же движущие силы, что и в основе </a:t>
            </a:r>
            <a:r>
              <a:rPr lang="ru-RU" sz="2600" b="1" dirty="0" err="1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микроэволюции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: наследственность, 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изменчи-вость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естественный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отбор и репродуктивная изоляция. Так же, как и 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микроэволюция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, макроэволюция имеет дивергентный характер. 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Понятие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макроэволюции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интерпретировалось многократно, но окончательного и однозначного понимания не достигнуто. Согласно одной из версий,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макроэволюция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– изменения системного характера, соответственно, огромных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промежут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-ков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времени они не требуют.</a:t>
            </a:r>
          </a:p>
        </p:txBody>
      </p:sp>
    </p:spTree>
    <p:extLst>
      <p:ext uri="{BB962C8B-B14F-4D97-AF65-F5344CB8AC3E}">
        <p14:creationId xmlns:p14="http://schemas.microsoft.com/office/powerpoint/2010/main" val="2522061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jtlimnology.wikispaces.com/file/view/aral_sea_1989_2003_2009_0.jpg/221442874/aral_sea_1989_2003_2009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21065"/>
            <a:ext cx="5040560" cy="310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 descr="http://www.evolbiol.ru/docs/img/andreevy9_files/image006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53" y="3571886"/>
            <a:ext cx="3371850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20071" y="5517232"/>
            <a:ext cx="385813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300" b="1" dirty="0">
                <a:latin typeface="Arial" pitchFamily="34" charset="0"/>
                <a:cs typeface="Arial" pitchFamily="34" charset="0"/>
              </a:rPr>
              <a:t>2 – </a:t>
            </a:r>
            <a:r>
              <a:rPr lang="ru-RU" sz="2300" b="1" dirty="0" smtClean="0">
                <a:latin typeface="Arial" pitchFamily="34" charset="0"/>
                <a:cs typeface="Arial" pitchFamily="34" charset="0"/>
              </a:rPr>
              <a:t>положение современных </a:t>
            </a:r>
            <a:r>
              <a:rPr lang="ru-RU" sz="2300" b="1" i="1" dirty="0" err="1" smtClean="0">
                <a:latin typeface="Arial" pitchFamily="34" charset="0"/>
                <a:cs typeface="Arial" pitchFamily="34" charset="0"/>
              </a:rPr>
              <a:t>Cerastoderma</a:t>
            </a:r>
            <a:r>
              <a:rPr lang="ru-RU" sz="2300" b="1" i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вне грунта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7504" y="116632"/>
            <a:ext cx="8856984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Процессы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макроэволюции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требуют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огромных промежутков времени, и непосредственно изучать её в большинстве случаев не представляется возможным. Одно из исключений – наблюдаемое ускоренное формирование новых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надвидовых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таксонов моллюсков в условиях гибели Аральского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моря.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Одним из методов изучения макроэволюции является компьютерное моделирование. Так, с конца 1980-х макроэволюция изучается с помощью программы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MACROPHYLON.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624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07504" y="44624"/>
            <a:ext cx="8856984" cy="440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Ара́льское</a:t>
            </a:r>
            <a:r>
              <a:rPr lang="ru-RU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море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Арал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) – бывшее бессточное солёное озеро в Средней Азии, на границе Казахстана и Узбекистана. С 1960-х годов уровень моря (и объём воды в нём) стал быстро снижаться, в том числе и вследствие забора воды из основных питающих рек Амударья и Сырдарья с целью орошения, в 1989 году море распалось на два изолированных водоёма – Северное (Малое) и Южное (Большое) Аральское море. В 2014 году восточная часть Южного (Большого) Аральского моря полностью высохла, достигнув в тот год исторического минимума площади всего моря в 7297 км². Временно разлившись весной 2015 года (до 10780 км² всего моря), к осени 2015 года его водная поверхность вновь уменьшилась до 8303 км². </a:t>
            </a:r>
          </a:p>
          <a:p>
            <a:pPr indent="450000" algn="just">
              <a:lnSpc>
                <a:spcPct val="85000"/>
              </a:lnSpc>
            </a:pPr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До начала обмеления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Аральское море </a:t>
            </a: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было </a:t>
            </a:r>
            <a:r>
              <a:rPr lang="ru-RU" sz="2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четвёртым</a:t>
            </a: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по величине озером в мире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36512" y="5373216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Автор: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Evaporation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Aral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Sea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Общественное достояние, https://commons.wikimedia.org/w/index.php?curid=12435132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3779912" y="5805264"/>
            <a:ext cx="792088" cy="0"/>
          </a:xfrm>
          <a:prstGeom prst="straightConnector1">
            <a:avLst/>
          </a:prstGeom>
          <a:ln w="76200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ikuzmina\Desktop\уроки-2017-2018-03.02.18\Биология\4-эволюция\Aral_se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77072"/>
            <a:ext cx="2708920" cy="2708920"/>
          </a:xfrm>
          <a:prstGeom prst="rect">
            <a:avLst/>
          </a:prstGeom>
          <a:noFill/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994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-36512" y="5373216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Автор: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Evaporation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Aral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Sea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Общественное достояние, https://commons.wikimedia.org/w/index.php?curid=12435132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3779912" y="5805264"/>
            <a:ext cx="792088" cy="0"/>
          </a:xfrm>
          <a:prstGeom prst="straightConnector1">
            <a:avLst/>
          </a:prstGeom>
          <a:ln w="76200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ikuzmina\Desktop\уроки-2017-2018-03.02.18\Биология\4-эволюция\Aral_se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-52909"/>
            <a:ext cx="6858000" cy="6858000"/>
          </a:xfrm>
          <a:prstGeom prst="rect">
            <a:avLst/>
          </a:prstGeom>
          <a:noFill/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6877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geo-history.ru/images/stories/jizni/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 b="52407"/>
          <a:stretch/>
        </p:blipFill>
        <p:spPr bwMode="auto">
          <a:xfrm>
            <a:off x="127898" y="3933056"/>
            <a:ext cx="3851920" cy="1176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диск D\01.03.16-домашние документы\Колледж Строитель\Биология\Лекции по биол\2-Зародыши\ris.5.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026" y="2939743"/>
            <a:ext cx="3765248" cy="389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07504" y="86097"/>
            <a:ext cx="8928992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Сравнительно-анатомические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доказательства эволюции.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Все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животные имеют единый план строения, что указывает на единство происхождения. В частности, об общих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предках рыб, земноводных, рептилий, птиц и млекопитающих говорит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строение гомологичных органов (например, пятипалой конечности, в основе которой лежит скелет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плавников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кистепёрых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рыб).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2098" y="5190655"/>
            <a:ext cx="332655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b="1" dirty="0" smtClean="0">
                <a:latin typeface="Arial Black" pitchFamily="34" charset="0"/>
                <a:cs typeface="Arial" pitchFamily="34" charset="0"/>
              </a:rPr>
              <a:t>Кистеперая рыба</a:t>
            </a:r>
            <a:endParaRPr lang="ru-RU" sz="25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2924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upload.wikimedia.org/wikipedia/commons/thumb/1/19/Evolution_pl_Russian.png/1280px-Evolution_pl_Russia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44545" t="32039" r="44697" b="37877"/>
          <a:stretch/>
        </p:blipFill>
        <p:spPr bwMode="auto">
          <a:xfrm>
            <a:off x="3974916" y="4077072"/>
            <a:ext cx="134159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07504" y="112388"/>
            <a:ext cx="8964488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Пятипалая конечность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характерная для четвероногих позвоночных –  пример гомологии органов. Более того, прослеживается гомология пятипалой конечности и плавников некоторых ископаемых видов кистепёрых рыб, от которых, по всей видимости, произошли первые земноводные. Конечности четвероногих различаются по форме и приспособлены к выполнению самых различных функций в самых разных условиях. На примере млекопитающих.</a:t>
            </a:r>
          </a:p>
        </p:txBody>
      </p:sp>
    </p:spTree>
    <p:extLst>
      <p:ext uri="{BB962C8B-B14F-4D97-AF65-F5344CB8AC3E}">
        <p14:creationId xmlns:p14="http://schemas.microsoft.com/office/powerpoint/2010/main" val="2664844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upload.wikimedia.org/wikipedia/commons/thumb/1/19/Evolution_pl_Russian.png/1280px-Evolution_pl_Russia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69243"/>
          <a:stretch/>
        </p:blipFill>
        <p:spPr bwMode="auto">
          <a:xfrm>
            <a:off x="5868144" y="44624"/>
            <a:ext cx="3223383" cy="6797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7504" y="112388"/>
            <a:ext cx="5760640" cy="668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У </a:t>
            </a:r>
            <a:r>
              <a:rPr lang="ru-RU" sz="275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обезьян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 передние конечности вытянуты, кисти приспособлены для хватания, что облегчает лазанье по деревьям.</a:t>
            </a:r>
          </a:p>
          <a:p>
            <a:pPr indent="450000" algn="just">
              <a:lnSpc>
                <a:spcPct val="85000"/>
              </a:lnSpc>
            </a:pP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У </a:t>
            </a:r>
            <a:r>
              <a:rPr lang="ru-RU" sz="275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свиньи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 первый палец отсутствует, а второй и пятый </a:t>
            </a:r>
            <a:r>
              <a:rPr lang="ru-RU" sz="275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уменьшены. Остальные два пальца длиннее и твёрже остальных, концевые фаланги покрыты копытами.</a:t>
            </a:r>
          </a:p>
          <a:p>
            <a:pPr indent="450000" algn="just">
              <a:lnSpc>
                <a:spcPct val="85000"/>
              </a:lnSpc>
            </a:pP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У </a:t>
            </a:r>
            <a:r>
              <a:rPr lang="ru-RU" sz="275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лошади</a:t>
            </a:r>
            <a:r>
              <a:rPr lang="ru-RU" sz="2750" b="1" dirty="0" smtClean="0">
                <a:latin typeface="Arial" pitchFamily="34" charset="0"/>
                <a:cs typeface="Arial" pitchFamily="34" charset="0"/>
              </a:rPr>
              <a:t> также вместо когтей копыто, нога удлинена за счёт костей среднего пальца, что способствует большой скорости передвижения.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961814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upload.wikimedia.org/wikipedia/commons/thumb/1/19/Evolution_pl_Russian.png/1280px-Evolution_pl_Russian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31613" r="31515" b="1345"/>
          <a:stretch/>
        </p:blipFill>
        <p:spPr bwMode="auto">
          <a:xfrm>
            <a:off x="2771800" y="3297307"/>
            <a:ext cx="5040561" cy="3504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112388"/>
            <a:ext cx="896448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Кроты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имеют укороченные и утолщённые пальцы, что помогает при копании.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Муравьед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использует крупный средний палец для раскапывания муравейников и гнёзд термитов.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У 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китов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передние конечности представляют собой плавники. При этом число фаланг пальцев увеличено по сравнению с другими млекопитающими, а сами пальцы скрыты под мягкими тканями.</a:t>
            </a:r>
          </a:p>
        </p:txBody>
      </p:sp>
    </p:spTree>
    <p:extLst>
      <p:ext uri="{BB962C8B-B14F-4D97-AF65-F5344CB8AC3E}">
        <p14:creationId xmlns:p14="http://schemas.microsoft.com/office/powerpoint/2010/main" val="3600901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2" descr="https://upload.wikimedia.org/wikipedia/commons/thumb/1/19/Evolution_pl_Russian.png/1280px-Evolution_pl_Russia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r="66818" b="67960"/>
          <a:stretch/>
        </p:blipFill>
        <p:spPr bwMode="auto">
          <a:xfrm>
            <a:off x="2555776" y="4233516"/>
            <a:ext cx="3587557" cy="2460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07504" y="112388"/>
            <a:ext cx="8964488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У 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летучей мыши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передние конечности преобразовались в крылья за счёт значительного удлинения четырёх пальцев, а крючкообразный первый палец используется, чтобы висеть на деревьях.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При этом все эти конечности содержат сходный набор костей с одним и тем же относительным расположением. Единство структуры не может быть объяснено с точки зрения полезности, так как конечности используются для совершенно разных целей.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6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s://upload.wikimedia.org/wikipedia/ru/e/e9/Fossil_hominid_skull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837" y="332656"/>
            <a:ext cx="8501663" cy="401021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65161" y="4614376"/>
            <a:ext cx="7429552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Черепа гоминид, от шимпанзе (A) до человека разумного (N)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67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84976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О единых предках свидетельствуют и 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атавизмы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– органы предков,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развивающиеся </a:t>
            </a:r>
            <a:r>
              <a:rPr lang="ru-RU" sz="27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иногда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у современных существ.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Например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к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атавизмам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у человека относится возникновение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многососковости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хвоста, сплошного волосяного покрова и т. п. </a:t>
            </a:r>
          </a:p>
        </p:txBody>
      </p:sp>
      <p:pic>
        <p:nvPicPr>
          <p:cNvPr id="12292" name="Picture 4" descr="http://900igr.net/datai/biologija/Evoljutsija-organicheskogo-mira/0012-014-Evoljutsija-organicheskogo-mi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4681073" cy="1722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kuzmina\Desktop\уроки-2017-2018-03.02.18\Биология\4-эволюция\th7217Y2OG.jpg"/>
          <p:cNvPicPr>
            <a:picLocks noChangeAspect="1" noChangeArrowheads="1"/>
          </p:cNvPicPr>
          <p:nvPr/>
        </p:nvPicPr>
        <p:blipFill>
          <a:blip r:embed="rId5" cstate="print"/>
          <a:srcRect l="2153" t="3044" r="2153" b="3044"/>
          <a:stretch>
            <a:fillRect/>
          </a:stretch>
        </p:blipFill>
        <p:spPr bwMode="auto">
          <a:xfrm>
            <a:off x="4932040" y="1988840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ikuzmina\Desktop\уроки-2017-2018-03.02.18\Биология\4-эволюция\thT6TYZA01.jpg"/>
          <p:cNvPicPr>
            <a:picLocks noChangeAspect="1" noChangeArrowheads="1"/>
          </p:cNvPicPr>
          <p:nvPr/>
        </p:nvPicPr>
        <p:blipFill>
          <a:blip r:embed="rId6" cstate="print"/>
          <a:srcRect l="54785"/>
          <a:stretch>
            <a:fillRect/>
          </a:stretch>
        </p:blipFill>
        <p:spPr bwMode="auto">
          <a:xfrm>
            <a:off x="251520" y="4001472"/>
            <a:ext cx="1872208" cy="2856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://pwpt.ru/uploads/presentation_screenshots/fb74f8c328dfbe205f6863c8b84c39d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 bwMode="auto">
          <a:xfrm>
            <a:off x="2051720" y="4149080"/>
            <a:ext cx="3713966" cy="2512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7231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Ещё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одно доказательство эволюции – наличие 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рудиментов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 –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органов, утративших своё значение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находящихся на стадии исчезновения. У человека – это остатки третьего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века (у птиц защита глаз в полете),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аппендикс, утрачиваемый волосяной покров и т. п.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0040" y="5779247"/>
            <a:ext cx="4572000" cy="10341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Остаток мигательной перепонки во внутреннем углу глаза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ikuzmina\Desktop\уроки-2017-2018-03.02.18\Биология\4-эволюция\52ed3aed33fb5e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5661248"/>
            <a:ext cx="1524000" cy="1014413"/>
          </a:xfrm>
          <a:prstGeom prst="rect">
            <a:avLst/>
          </a:prstGeom>
          <a:noFill/>
        </p:spPr>
      </p:pic>
      <p:cxnSp>
        <p:nvCxnSpPr>
          <p:cNvPr id="14" name="Прямая соединительная линия 13"/>
          <p:cNvCxnSpPr/>
          <p:nvPr/>
        </p:nvCxnSpPr>
        <p:spPr>
          <a:xfrm flipH="1">
            <a:off x="3491880" y="6669360"/>
            <a:ext cx="20882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ikuzmina\Desktop\уроки-2017-2018-03.02.18\Биология\4-эволюция\pic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348880"/>
            <a:ext cx="9093087" cy="3312368"/>
          </a:xfrm>
          <a:prstGeom prst="rect">
            <a:avLst/>
          </a:prstGeom>
          <a:noFill/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327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D:\диск D\01.03.16-домашние документы\Колледж Строитель\Биология\Лекции по биол\2-Зародыши\131270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40"/>
          <a:stretch/>
        </p:blipFill>
        <p:spPr bwMode="auto">
          <a:xfrm>
            <a:off x="3419872" y="4314413"/>
            <a:ext cx="3283180" cy="242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113562"/>
            <a:ext cx="8784976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Эмбриологические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доказательства эволюции.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У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всех позвоночных животных наблюдается значительное сходство зародышей на ранних стадиях развития: форма тела, зачатки жабр, хвост, один круг кровообращения и т. д. (закон зародышевого сходства К. Бэра). Однако по мере развития, сходство между зародышами различных систематических групп постепенно стирается, и начинают преобладать черты, свойственные таксонам более низкого порядка, к которым они принадлежат. Таким образом, все хордовые животные произошли от единых предков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088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0674"/>
            <a:ext cx="4291455" cy="6554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Другой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пример эмбриологических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доказательств макроэволюции – происхождение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из одних и тех же структур зародыша квадратной и суставной костей в челюстях у рептилий и молоточка и наковальни в среднем ухе у млекопитающих. Палеонтологические данные также подтверждают происхождение частей уха млекопитающих из костей челюсти рептилий.</a:t>
            </a:r>
          </a:p>
        </p:txBody>
      </p:sp>
      <p:pic>
        <p:nvPicPr>
          <p:cNvPr id="14340" name="Picture 4" descr="http://images.mreadz.com/277/276132/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967" y="487825"/>
            <a:ext cx="4673033" cy="5461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8387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28926" y="142852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7044" y="1139142"/>
            <a:ext cx="871543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Происхождение и начальные этапы развития жизни на Земле.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Микроэволюция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 и макроэволюция.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Описание особей одного вида по морфологическому критерию.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8" action="ppaction://hlinksldjump"/>
              </a:rPr>
              <a:t>Экосистемы.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" action="ppaction://noaction"/>
              </a:rPr>
              <a:t>Использованные источники.</a:t>
            </a:r>
            <a:endParaRPr lang="ru-RU" sz="2800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363" name="Picture 3" descr="D:\диск D\01.03.16-домашние документы\Колледж Строитель\Биология\Лекции по биол\4-Происхождение  жизни\evolution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0" t="4248" b="8479"/>
          <a:stretch/>
        </p:blipFill>
        <p:spPr bwMode="auto">
          <a:xfrm>
            <a:off x="3995936" y="3526544"/>
            <a:ext cx="5044334" cy="2422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диск D\01.03.16-домашние документы\Колледж Строитель\Биология\Лекции по биол\4-Происхождение  жизни\492673_html_4f574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72" y="4814178"/>
            <a:ext cx="4243241" cy="1921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79512" y="116632"/>
            <a:ext cx="8784976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Палеонтологические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доказательства </a:t>
            </a: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эволю-ции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К таким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доказательствам относятся нахождение остатков вымерших переходных форм, позволяющих проследить путь от одной группы живых существ к другой. Например, обнаружение трёхпалого и пятипалого предполагаемых предков современной лошади, имеющей один палец, доказывает, что у предков лошади было пять пальцев на каждой конечности. </a:t>
            </a:r>
            <a:endParaRPr lang="ru-RU" sz="27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6657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388" name="Picture 4" descr="http://hnu.docdat.com/pars_docs/refs/182/181300/img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8" t="8093" r="5819"/>
          <a:stretch/>
        </p:blipFill>
        <p:spPr bwMode="auto">
          <a:xfrm>
            <a:off x="72954" y="4191427"/>
            <a:ext cx="3419393" cy="2634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mandarin-studio.ru/images/d/8/jurskij-period_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87842"/>
            <a:ext cx="1780330" cy="2325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bigpo.ru/potra/%D0%A2%D0%B5%D0%BC%D0%B0%3A+%C2%AB%D0%92%D1%8B%D1%81%D1%88%D0%B8%D0%B5+%D1%80%D0%B0%D1%81%D1%82%D0%B5%D0%BD%D0%B8%D1%8F%C2%BBa/253344_html_m3296143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347" y="4121299"/>
            <a:ext cx="293325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cryptozoo.ru/newphoto3/2014-03-22-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14" y="3785741"/>
            <a:ext cx="4283968" cy="1862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9512" y="116632"/>
            <a:ext cx="8784976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Обнаружение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ископаемых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останков археоптерикса позволило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сделать вывод о существовании переходных форм между пресмыкающимися и птицами. Нахождение остатков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вымерших семенных папоротников позволяет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решить вопрос об эволюции современных голосеменных и т. п. На основании палеонтологических находок были выстроены филогенетические ряды, то есть ряды видов, последовательно сменяющих друг друга в процессе эволюции.</a:t>
            </a:r>
          </a:p>
        </p:txBody>
      </p:sp>
    </p:spTree>
    <p:extLst>
      <p:ext uri="{BB962C8B-B14F-4D97-AF65-F5344CB8AC3E}">
        <p14:creationId xmlns:p14="http://schemas.microsoft.com/office/powerpoint/2010/main" val="2823728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http://fs.nashaucheba.ru/tw_files2/urls_3/1317/d-1316760/img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" t="24905" r="18768" b="25156"/>
          <a:stretch/>
        </p:blipFill>
        <p:spPr bwMode="auto">
          <a:xfrm>
            <a:off x="3743455" y="4797152"/>
            <a:ext cx="3987694" cy="1892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uslide.ru/images/8/14721/736/img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43" t="8975" r="11364" b="5385"/>
          <a:stretch/>
        </p:blipFill>
        <p:spPr bwMode="auto">
          <a:xfrm>
            <a:off x="971600" y="4966913"/>
            <a:ext cx="2160240" cy="1833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120429"/>
            <a:ext cx="8784976" cy="5036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Биохимические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доказательства эволюции.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Единообразие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химического состава живых организмов (и их предковых форм), наличие элементов органогенов, микроэлементов.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Единообразие генетического кода у всех живых организмов (ДНК, РНК).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Сходство химизма процессов пластического и энергетического обмена. У подавляющего большинства организмов в качестве молекул-аккумуляторов энергии используется АТФ, одинаковы также механизмы расщепления сахаров и основной энергетический цикл клетки.</a:t>
            </a:r>
          </a:p>
          <a:p>
            <a:pPr lvl="0"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Ферментативный характер биохимических процессов.</a:t>
            </a:r>
          </a:p>
        </p:txBody>
      </p:sp>
    </p:spTree>
    <p:extLst>
      <p:ext uri="{BB962C8B-B14F-4D97-AF65-F5344CB8AC3E}">
        <p14:creationId xmlns:p14="http://schemas.microsoft.com/office/powerpoint/2010/main" val="3396924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http://proznania.ru/books/str/0425/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906441"/>
            <a:ext cx="2808312" cy="1937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116632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Биогеографические доказательства эволюции.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Распространение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животных и растений по поверхности Земли отражает процесс эволюции. Уоллес разделил поверхность земли на 6 зоогеографических зон: 1. Палеоарктическая зона (Европа, Северная и Средняя Азия, Северная Африка) 2. Неоарктическая (Северная Америка) 3. Эфиопская (Центральная и Южная Африка) 4. Австралийская (Австралия, Тасмания, Новая Зеландия) 5.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Индомалайская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(Индия,) 6. Неотропическая (Южная и Центральная Америка) Чем теснее связь континентов, тем больше родственных видов на них обитает, чем древнее изоляция, тем больше различий между животными и растениями.</a:t>
            </a:r>
          </a:p>
        </p:txBody>
      </p:sp>
    </p:spTree>
    <p:extLst>
      <p:ext uri="{BB962C8B-B14F-4D97-AF65-F5344CB8AC3E}">
        <p14:creationId xmlns:p14="http://schemas.microsoft.com/office/powerpoint/2010/main" val="423065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928662" y="2263121"/>
            <a:ext cx="72866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58847"/>
            <a:ext cx="8929750" cy="6227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Биогеогра́фия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наука на стыке биологии и географии; изучает закономерности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географичес-кого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распространения и распределения животных, растений и микроорганизмов.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Предметами изучения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биогеографии являются как распространение биоценозов, то есть географически обусловленных совокупностей живых организмов, так и характер фауны и флоры отдельных территорий.</a:t>
            </a:r>
          </a:p>
          <a:p>
            <a:pPr indent="450850" algn="just">
              <a:lnSpc>
                <a:spcPct val="85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Объект изучения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биогеографии – биосфера (как пространство планеты Земля, на котором обитают живые организмы).</a:t>
            </a:r>
          </a:p>
          <a:p>
            <a:pPr indent="450850" algn="just">
              <a:lnSpc>
                <a:spcPct val="85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Предмет биогеографии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 – предусловия и закономерности географического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распростране-ния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организмов и их группирований (особенности биотической и биоценотической организации живых веществ биосферы).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22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482" name="Picture 2" descr="http://900igr.net/datai/biologija/Evoljutsija-i-ejo-dokazatelstva/0016-030-Dannye-biogeografi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" y="59886"/>
            <a:ext cx="8994399" cy="5745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0818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2330" y="90174"/>
            <a:ext cx="8623350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u="sng" dirty="0" smtClean="0">
                <a:latin typeface="Arial" pitchFamily="34" charset="0"/>
                <a:cs typeface="Arial" pitchFamily="34" charset="0"/>
              </a:rPr>
              <a:t>Разнообразие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дарвиновских </a:t>
            </a:r>
            <a:r>
              <a:rPr lang="ru-RU" sz="26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вьюрков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на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Галапагосских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островах.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Острова Галапагос принадлежат государству Эквадор и составляют одноимённую провинцию.</a:t>
            </a:r>
          </a:p>
        </p:txBody>
      </p:sp>
      <p:pic>
        <p:nvPicPr>
          <p:cNvPr id="1028" name="Picture 4" descr="https://upload.wikimedia.org/wikipedia/ru/thumb/6/67/%D0%93%D0%B0%D0%BB%D0%B0%D0%BF%D0%B0%D0%B3%D0%BE%D1%81.png/800px-%D0%93%D0%B0%D0%BB%D0%B0%D0%BF%D0%B0%D0%B3%D0%BE%D1%8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" y="1512410"/>
            <a:ext cx="4896660" cy="5306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82" t="29887" r="19479" b="12009"/>
          <a:stretch/>
        </p:blipFill>
        <p:spPr bwMode="auto">
          <a:xfrm>
            <a:off x="4932040" y="1512409"/>
            <a:ext cx="4180238" cy="3622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t="39530" r="55960" b="16921"/>
          <a:stretch/>
        </p:blipFill>
        <p:spPr bwMode="auto">
          <a:xfrm>
            <a:off x="6639184" y="3031694"/>
            <a:ext cx="1091963" cy="11173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278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8" name="Picture 10" descr="http://u.5klass.net:10/datas/biologija/Dokazatelstva-evoljutsii-organicheskogo-mira/0020-020-Molekuljarno-biologicheskie-i-tsitologicheskie-dokazatelstva-evoljutsi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t="20123" r="5407" b="13411"/>
          <a:stretch/>
        </p:blipFill>
        <p:spPr bwMode="auto">
          <a:xfrm>
            <a:off x="35496" y="1340768"/>
            <a:ext cx="9075526" cy="5060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90381"/>
            <a:ext cx="842382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Молекулярно-биологические и цитологические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доказательства эволюции</a:t>
            </a:r>
            <a:endParaRPr lang="ru-RU" sz="3000" dirty="0"/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6112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kursak.net/wp-content/uploads/2015/05/clip_image0365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" r="4419" b="73603"/>
          <a:stretch/>
        </p:blipFill>
        <p:spPr bwMode="auto">
          <a:xfrm>
            <a:off x="959685" y="3524472"/>
            <a:ext cx="722273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7614" y="1484784"/>
            <a:ext cx="8786874" cy="1666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Описание особей одного вида по морфологическому критерию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44624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Критерии вида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признаки, по которым особи объединяются в один вид; признаки, по которым можно различить особей разных видов.</a:t>
            </a:r>
          </a:p>
          <a:p>
            <a:pPr indent="450000" algn="just">
              <a:lnSpc>
                <a:spcPct val="80000"/>
              </a:lnSpc>
            </a:pPr>
            <a:r>
              <a:rPr lang="ru-RU" sz="27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Морфологический критерий</a:t>
            </a:r>
            <a:r>
              <a:rPr lang="ru-RU" sz="2700" dirty="0" smtClean="0"/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особен-ности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внешнего строения. </a:t>
            </a:r>
          </a:p>
          <a:p>
            <a:pPr indent="450000" algn="just">
              <a:lnSpc>
                <a:spcPct val="80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основе морфологического критерия лежит сходство внешнего и внутреннего строения между особями одного вида. Этот критерий –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самый удобный и поэтому широко используется в систематике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6192306"/>
            <a:ext cx="319029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Лютик ползучий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0598" name="AutoShape 6"/>
          <p:cNvSpPr>
            <a:spLocks noChangeAspect="1" noChangeArrowheads="1"/>
          </p:cNvSpPr>
          <p:nvPr/>
        </p:nvSpPr>
        <p:spPr bwMode="auto">
          <a:xfrm>
            <a:off x="63500" y="-1371600"/>
            <a:ext cx="21907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600" name="AutoShape 8"/>
          <p:cNvSpPr>
            <a:spLocks noChangeAspect="1" noChangeArrowheads="1"/>
          </p:cNvSpPr>
          <p:nvPr/>
        </p:nvSpPr>
        <p:spPr bwMode="auto">
          <a:xfrm>
            <a:off x="63500" y="-1371600"/>
            <a:ext cx="21907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0602" name="AutoShape 10"/>
          <p:cNvSpPr>
            <a:spLocks noChangeAspect="1" noChangeArrowheads="1"/>
          </p:cNvSpPr>
          <p:nvPr/>
        </p:nvSpPr>
        <p:spPr bwMode="auto">
          <a:xfrm>
            <a:off x="63500" y="-1371600"/>
            <a:ext cx="21907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0604" name="Picture 12" descr="http://отличник24.рф/images/stories/img/ap2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29000"/>
            <a:ext cx="3096344" cy="2953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612" name="Picture 20" descr="Лютик клубненосный ( Ranunculus tuberosus ) Atlas der Alpenflora (1882) by Anton Harting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068960"/>
            <a:ext cx="2095500" cy="3476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3635896" y="6396335"/>
            <a:ext cx="4091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Лютик клубненосный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117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s53118451.jpg"/>
          <p:cNvPicPr>
            <a:picLocks noChangeAspect="1"/>
          </p:cNvPicPr>
          <p:nvPr/>
        </p:nvPicPr>
        <p:blipFill>
          <a:blip r:embed="rId4" cstate="print"/>
          <a:srcRect t="50945"/>
          <a:stretch>
            <a:fillRect/>
          </a:stretch>
        </p:blipFill>
        <p:spPr>
          <a:xfrm>
            <a:off x="4214810" y="4714884"/>
            <a:ext cx="3561893" cy="1306974"/>
          </a:xfrm>
          <a:prstGeom prst="round2Diag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625" name="Picture 1" descr="D:\23.05.13-домашние документы\Колледж Строитель\Биология\Лекции по биол\Происхождение  жизни\prichini-gibeli-predshesvennikov-dinizavr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0"/>
            <a:ext cx="4929190" cy="315912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626" name="Picture 2" descr="D:\23.05.13-домашние документы\Колледж Строитель\Биология\Лекции по биол\Происхождение  жизни\tmpFWESfh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6" y="4429132"/>
            <a:ext cx="3071834" cy="230387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642910" y="3088132"/>
            <a:ext cx="8072494" cy="141243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0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Происхождение и начальные этапы развития жизни на Земле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6629" name="Picture 5" descr="D:\23.05.13-домашние документы\Лаб. раб YES\Виртуальные лабораторные YES\Анимашки и картинки\Планеты, каметы и др\95281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286000" cy="3048000"/>
          </a:xfrm>
          <a:prstGeom prst="rect">
            <a:avLst/>
          </a:prstGeom>
          <a:noFill/>
        </p:spPr>
      </p:pic>
      <p:pic>
        <p:nvPicPr>
          <p:cNvPr id="26630" name="Picture 6" descr="D:\23.05.13-домашние документы\Лаб. раб YES\Виртуальные лабораторные YES\Анимашки и картинки\Планеты, каметы и др\89364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08" y="0"/>
            <a:ext cx="2286000" cy="304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9512" y="116632"/>
            <a:ext cx="874846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Однако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особи в пределах вида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иногда так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сильно различаются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что только по морфологическому критерию не всегда удается определить, к какому виду они относятся. </a:t>
            </a:r>
          </a:p>
        </p:txBody>
      </p:sp>
      <p:pic>
        <p:nvPicPr>
          <p:cNvPr id="109570" name="Picture 2" descr="Лютик волосистый ( Ranunculus trichophyllus ) ‘‘Flora batava’’ by Jan Kops Amsterdam, 18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6900" y="1628799"/>
            <a:ext cx="2743572" cy="3653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572" name="Picture 4" descr="http://www.agbina.com/im.xp/053057052124055050056050051054054052049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77072"/>
            <a:ext cx="2160240" cy="2433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059832" y="5877272"/>
            <a:ext cx="363112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Лютик </a:t>
            </a:r>
            <a:r>
              <a:rPr lang="ru-RU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татранский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9574" name="Picture 6" descr="Лютик татранский ( Ranunculus thora ) Atlas der Alpenflora (1882) by Anton Harting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1988840"/>
            <a:ext cx="2095500" cy="386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2" descr="http://отличник24.рф/images/stories/img/ap2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556793"/>
            <a:ext cx="2264401" cy="216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79512" y="3645024"/>
            <a:ext cx="319029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Лютик ползучий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108520" y="6165304"/>
            <a:ext cx="3456384" cy="648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Лютик </a:t>
            </a:r>
            <a:r>
              <a:rPr lang="ru-RU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Тронфельнера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96136" y="4797152"/>
            <a:ext cx="3131840" cy="648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Лютик волосистый 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35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3668" name="Picture 4" descr="http://nature.sfu-kras.ru/files/nature/%D0%B1%D1%80%D1%8E%D1%88%D0%BA%D0%BE%20%D0%BE%D0%B7%D0%B5%D1%80%D0%BD%D0%BE%D0%B9%20%D0%BB%D1%8F%D0%B3%D1%83%D1%88%D0%BA%D0%B8.jpg"/>
          <p:cNvPicPr>
            <a:picLocks noChangeAspect="1" noChangeArrowheads="1"/>
          </p:cNvPicPr>
          <p:nvPr/>
        </p:nvPicPr>
        <p:blipFill>
          <a:blip r:embed="rId3" cstate="print"/>
          <a:srcRect l="29765" r="15725"/>
          <a:stretch>
            <a:fillRect/>
          </a:stretch>
        </p:blipFill>
        <p:spPr bwMode="auto">
          <a:xfrm>
            <a:off x="3347864" y="4653136"/>
            <a:ext cx="1656184" cy="1885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670" name="Picture 6" descr="http://trezvenie.org/bible_study/%D1%81%D0%BB%D0%B0%D0%B9%D0%B4%D1%8B/fauna/Озёрная%20лягушка.jpg"/>
          <p:cNvPicPr>
            <a:picLocks noChangeAspect="1" noChangeArrowheads="1"/>
          </p:cNvPicPr>
          <p:nvPr/>
        </p:nvPicPr>
        <p:blipFill>
          <a:blip r:embed="rId4" cstate="print"/>
          <a:srcRect l="19075" t="3780" b="5501"/>
          <a:stretch>
            <a:fillRect/>
          </a:stretch>
        </p:blipFill>
        <p:spPr bwMode="auto">
          <a:xfrm>
            <a:off x="3059832" y="2924944"/>
            <a:ext cx="1944216" cy="1736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0" y="6304002"/>
            <a:ext cx="76722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Различие в окраске лягушки озерной</a:t>
            </a:r>
            <a:endParaRPr lang="ru-RU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3672" name="Picture 8" descr="http://animalwild.net/uploads/posts/2011-03/1301434581_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284984"/>
            <a:ext cx="2286000" cy="3133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3674" name="Picture 10" descr="http://rpp.nashaucheba.ru/pars_docs/refs/55/54645/img3.jpg"/>
          <p:cNvPicPr>
            <a:picLocks noChangeAspect="1" noChangeArrowheads="1"/>
          </p:cNvPicPr>
          <p:nvPr/>
        </p:nvPicPr>
        <p:blipFill>
          <a:blip r:embed="rId6" cstate="print"/>
          <a:srcRect t="19360" r="6659" b="11499"/>
          <a:stretch>
            <a:fillRect/>
          </a:stretch>
        </p:blipFill>
        <p:spPr bwMode="auto">
          <a:xfrm>
            <a:off x="5292080" y="4437112"/>
            <a:ext cx="272190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51520" y="79230"/>
            <a:ext cx="8784976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Морфологический критерий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не является основным и единственным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так как: Особи одного вида могут отличаться друг от друга по окраске и другим признакам (при обитании в разных условиях (например, две популяции улиток – лесная и луговая, две популяции речного окуня – глубоководная и прибрежная; могут появляться особи-альбиносы и др.)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467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9512" y="116632"/>
            <a:ext cx="8748464" cy="383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Существуют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виды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морфологически сходные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но особи этих видов не скрещиваются между собой. Это – виды-двойники, которые исследователи открывают во многих систематических группах. Так, под названием «крыса черная» различают 4 основные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кариотипические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формы:</a:t>
            </a:r>
          </a:p>
          <a:p>
            <a:pPr marL="715963" indent="-35083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азиатская – 42 хромосомы,</a:t>
            </a:r>
          </a:p>
          <a:p>
            <a:pPr marL="715963" indent="-35083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цейлонская  – 40 хромосом,</a:t>
            </a:r>
          </a:p>
          <a:p>
            <a:pPr marL="715963" indent="-35083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океанийская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  – 38 хромосом,</a:t>
            </a:r>
          </a:p>
          <a:p>
            <a:pPr marL="715963" indent="-35083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маврикийская  – 42 хромосомы.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46" name="Picture 6" descr="Черная крыса фото"/>
          <p:cNvPicPr>
            <a:picLocks noChangeAspect="1" noChangeArrowheads="1"/>
          </p:cNvPicPr>
          <p:nvPr/>
        </p:nvPicPr>
        <p:blipFill>
          <a:blip r:embed="rId4" cstate="print"/>
          <a:srcRect l="10071" t="6346" r="17421"/>
          <a:stretch>
            <a:fillRect/>
          </a:stretch>
        </p:blipFill>
        <p:spPr bwMode="auto">
          <a:xfrm>
            <a:off x="179512" y="4083218"/>
            <a:ext cx="3384376" cy="277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48" name="Picture 8" descr="http://www.ecosystema.ru/08nature/mamm/118.jpg"/>
          <p:cNvPicPr>
            <a:picLocks noChangeAspect="1" noChangeArrowheads="1"/>
          </p:cNvPicPr>
          <p:nvPr/>
        </p:nvPicPr>
        <p:blipFill>
          <a:blip r:embed="rId5" cstate="print"/>
          <a:srcRect l="14850" t="8723" b="8409"/>
          <a:stretch>
            <a:fillRect/>
          </a:stretch>
        </p:blipFill>
        <p:spPr bwMode="auto">
          <a:xfrm>
            <a:off x="4139952" y="3929737"/>
            <a:ext cx="3240360" cy="2928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2927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 descr="Anopheles stephensi.jpe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040632"/>
            <a:ext cx="2524125" cy="1676400"/>
          </a:xfrm>
          <a:prstGeom prst="rect">
            <a:avLst/>
          </a:prstGeom>
          <a:noFill/>
        </p:spPr>
      </p:pic>
      <p:sp>
        <p:nvSpPr>
          <p:cNvPr id="111622" name="AutoShape 6" descr="https://upload.wikimedia.org/wikipedia/commons/thumb/b/bd/%D0%9C%D0%B0%D0%BB%D1%8F%D1%80%D0%B8%D0%B9%D0%BD%D1%8B%D0%B9_%D0%BA%D0%BE%D0%BC%D0%B0%D1%80_Anopheles_maculipennis_%D1%81_%D0%9D%D0%B8%D0%B6%D0%BD%D0%B5%D0%B3%D0%BE_%D0%B0%D0%BC%D1%83%D1%80%D0%B0.JPG/800px-%D0%9C%D0%B0%D0%BB%D1%8F%D1%80%D0%B8%D0%B9%D0%BD%D1%8B%D0%B9_%D0%BA%D0%BE%D0%BC%D0%B0%D1%80_Anopheles_maculipennis_%D1%81_%D0%9D%D0%B8%D0%B6%D0%BD%D0%B5%D0%B3%D0%BE_%D0%B0%D0%BC%D1%83%D1%80%D0%B0.JPG"/>
          <p:cNvSpPr>
            <a:spLocks noChangeAspect="1" noChangeArrowheads="1"/>
          </p:cNvSpPr>
          <p:nvPr/>
        </p:nvSpPr>
        <p:spPr bwMode="auto">
          <a:xfrm>
            <a:off x="63500" y="-136525"/>
            <a:ext cx="5143500" cy="5143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1624" name="AutoShape 8" descr="https://upload.wikimedia.org/wikipedia/commons/thumb/b/bd/%D0%9C%D0%B0%D0%BB%D1%8F%D1%80%D0%B8%D0%B9%D0%BD%D1%8B%D0%B9_%D0%BA%D0%BE%D0%BC%D0%B0%D1%80_Anopheles_maculipennis_%D1%81_%D0%9D%D0%B8%D0%B6%D0%BD%D0%B5%D0%B3%D0%BE_%D0%B0%D0%BC%D1%83%D1%80%D0%B0.JPG/800px-%D0%9C%D0%B0%D0%BB%D1%8F%D1%80%D0%B8%D0%B9%D0%BD%D1%8B%D0%B9_%D0%BA%D0%BE%D0%BC%D0%B0%D1%80_Anopheles_maculipennis_%D1%81_%D0%9D%D0%B8%D0%B6%D0%BD%D0%B5%D0%B3%D0%BE_%D0%B0%D0%BC%D1%83%D1%80%D0%B0.JPG"/>
          <p:cNvSpPr>
            <a:spLocks noChangeAspect="1" noChangeArrowheads="1"/>
          </p:cNvSpPr>
          <p:nvPr/>
        </p:nvSpPr>
        <p:spPr bwMode="auto">
          <a:xfrm>
            <a:off x="63500" y="-136525"/>
            <a:ext cx="5143500" cy="5143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1625" name="Picture 9" descr="E:\Малярийный_комар_Anopheles_maculipennis_с_Нижнего_амура.JPG"/>
          <p:cNvPicPr>
            <a:picLocks noChangeAspect="1" noChangeArrowheads="1"/>
          </p:cNvPicPr>
          <p:nvPr/>
        </p:nvPicPr>
        <p:blipFill>
          <a:blip r:embed="rId6" cstate="print"/>
          <a:srcRect l="23077" t="40000" r="9231" b="18462"/>
          <a:stretch>
            <a:fillRect/>
          </a:stretch>
        </p:blipFill>
        <p:spPr bwMode="auto">
          <a:xfrm>
            <a:off x="0" y="1988840"/>
            <a:ext cx="316835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3602399"/>
            <a:ext cx="547260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Малярийный комар Anopheles maculipennis с Нижнего Амура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177498"/>
            <a:ext cx="49685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 smtClean="0">
                <a:latin typeface="Arial Black" pitchFamily="34" charset="0"/>
              </a:rPr>
              <a:t>Комар рода анофелес из Подмосковья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111627" name="Picture 11" descr="малярийные комары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4509120"/>
            <a:ext cx="2857500" cy="1790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629" name="Picture 13" descr="Комар-долгоножка">
            <a:hlinkClick r:id="rId9" tooltip="Комар-долгоножка и малярийный комар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2042112"/>
            <a:ext cx="3131840" cy="1962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5508104" y="3925523"/>
            <a:ext cx="3420888" cy="2167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Комар-долгоножка (питается либо нектаром, либо на взрослой стадии не питаются вообще)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116632"/>
            <a:ext cx="8748464" cy="213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Установлено также, что под названием «малярийный комар» существует до 15 внешне неразличимых видов, ранее считавшихся одним видом. Около 5% всех видов насекомых, птиц, рыб, земноводных, червей составляют виды-двойники.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92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99090" y="97468"/>
            <a:ext cx="24929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Альбинизм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620688"/>
            <a:ext cx="8640960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Альбинизм</a:t>
            </a:r>
            <a:r>
              <a:rPr lang="ru-RU" sz="2700" b="1" dirty="0" smtClean="0"/>
              <a:t> (лат. </a:t>
            </a:r>
            <a:r>
              <a:rPr lang="la-Latn" sz="2700" b="1" dirty="0" smtClean="0"/>
              <a:t>Albus</a:t>
            </a:r>
            <a:r>
              <a:rPr lang="ru-RU" sz="2700" b="1" dirty="0" smtClean="0"/>
              <a:t> – </a:t>
            </a:r>
            <a:r>
              <a:rPr lang="la-Latn" sz="2700" b="1" dirty="0" smtClean="0"/>
              <a:t>белый</a:t>
            </a:r>
            <a:r>
              <a:rPr lang="ru-RU" sz="2700" b="1" dirty="0" smtClean="0"/>
              <a:t>) – врождённое </a:t>
            </a:r>
            <a:r>
              <a:rPr lang="ru-RU" sz="2700" b="1" u="sng" dirty="0" smtClean="0"/>
              <a:t>отсутствие пигмента меланина</a:t>
            </a:r>
            <a:r>
              <a:rPr lang="ru-RU" sz="2700" b="1" dirty="0" smtClean="0"/>
              <a:t>, который придаёт окраску коже, волосам, радужной и пигментной оболочкам глаза.</a:t>
            </a:r>
            <a:endParaRPr lang="ru-RU" sz="2700" b="1" dirty="0"/>
          </a:p>
        </p:txBody>
      </p:sp>
      <p:pic>
        <p:nvPicPr>
          <p:cNvPr id="106506" name="Picture 10" descr="http://lifeglobe.net/media/entry/524/main13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132856"/>
            <a:ext cx="6134100" cy="446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08" name="Picture 12" descr="http://www.barnorama.com/wp-content/images/2011/03/b251/01.jpg"/>
          <p:cNvPicPr>
            <a:picLocks noChangeAspect="1" noChangeArrowheads="1"/>
          </p:cNvPicPr>
          <p:nvPr/>
        </p:nvPicPr>
        <p:blipFill>
          <a:blip r:embed="rId3" cstate="print"/>
          <a:srcRect l="27852" t="5311" r="8485" b="30952"/>
          <a:stretch>
            <a:fillRect/>
          </a:stretch>
        </p:blipFill>
        <p:spPr bwMode="auto">
          <a:xfrm>
            <a:off x="6300192" y="2204864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510" name="Picture 14" descr="http://debri.ru/uploads/posts/2010-06/1277140456_029.jpg"/>
          <p:cNvPicPr>
            <a:picLocks noChangeAspect="1" noChangeArrowheads="1"/>
          </p:cNvPicPr>
          <p:nvPr/>
        </p:nvPicPr>
        <p:blipFill>
          <a:blip r:embed="rId4" cstate="print"/>
          <a:srcRect l="19243" t="9021" r="14779" b="7982"/>
          <a:stretch>
            <a:fillRect/>
          </a:stretch>
        </p:blipFill>
        <p:spPr bwMode="auto">
          <a:xfrm>
            <a:off x="6300192" y="4077072"/>
            <a:ext cx="247958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6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3368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179512" y="692696"/>
            <a:ext cx="8784976" cy="391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Меланизм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преимущественное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распростра-нение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темноокрашенных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особей у какого-либо вида организмов.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Вначале большое количество пядениц имело светлый пятнистый окрас, который служил хорошей маскировкой от хищников. До промышленной революции темных пядениц было только 2 %. После промышленной революции 95 %. Лучшим объяснением этому можно считать то, что после загрязнения светлые поверхности начали темнеть, поэтому светлых бабочек стали чаще есть птицы.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39752" y="116632"/>
            <a:ext cx="3779912" cy="470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000" dirty="0" err="1" smtClean="0">
                <a:solidFill>
                  <a:srgbClr val="C00000"/>
                </a:solidFill>
                <a:latin typeface="Arial Black" pitchFamily="34" charset="0"/>
              </a:rPr>
              <a:t>Меланизм</a:t>
            </a:r>
            <a:r>
              <a:rPr lang="ru-RU" sz="30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endParaRPr lang="ru-RU" sz="3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16" name="Picture 12" descr="http://www.hlasek.com/foto/lomographa_temerata_ab0254.jpg"/>
          <p:cNvPicPr>
            <a:picLocks noChangeAspect="1" noChangeArrowheads="1"/>
          </p:cNvPicPr>
          <p:nvPr/>
        </p:nvPicPr>
        <p:blipFill>
          <a:blip r:embed="rId3" cstate="print"/>
          <a:srcRect t="15120" b="21377"/>
          <a:stretch>
            <a:fillRect/>
          </a:stretch>
        </p:blipFill>
        <p:spPr bwMode="auto">
          <a:xfrm>
            <a:off x="-36512" y="4797152"/>
            <a:ext cx="250825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8" descr="http://fact-planet.ru/images/1095.jpg"/>
          <p:cNvPicPr>
            <a:picLocks noChangeAspect="1" noChangeArrowheads="1"/>
          </p:cNvPicPr>
          <p:nvPr/>
        </p:nvPicPr>
        <p:blipFill>
          <a:blip r:embed="rId4" cstate="print"/>
          <a:srcRect l="10996" r="16154"/>
          <a:stretch>
            <a:fillRect/>
          </a:stretch>
        </p:blipFill>
        <p:spPr bwMode="auto">
          <a:xfrm>
            <a:off x="5868145" y="4221088"/>
            <a:ext cx="2232247" cy="2317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4" descr="Paradarisa consonaria - Пяденица дымчатая березовая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4725144"/>
            <a:ext cx="2480119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5476" name="Picture 4" descr="http://animalworld.com.ua/images/2011/April/Animals/1/Pyd.jpg"/>
          <p:cNvPicPr>
            <a:picLocks noChangeAspect="1" noChangeArrowheads="1"/>
          </p:cNvPicPr>
          <p:nvPr/>
        </p:nvPicPr>
        <p:blipFill>
          <a:blip r:embed="rId8" cstate="print"/>
          <a:srcRect t="19390" r="27309"/>
          <a:stretch>
            <a:fillRect/>
          </a:stretch>
        </p:blipFill>
        <p:spPr bwMode="auto">
          <a:xfrm>
            <a:off x="1979712" y="5445224"/>
            <a:ext cx="1800200" cy="14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1739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79512" y="548680"/>
            <a:ext cx="8784976" cy="327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В узком смысле </a:t>
            </a: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мимикрия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это </a:t>
            </a:r>
            <a:r>
              <a:rPr lang="ru-RU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сходство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между двумя (и более) видами организмов, которое выработалось в ходе эволюции как защитное у одного или обоих видов. В широком смысле этим же термином нередко обозначают также все резко выраженные случаи подражательной окраски и сходства животных с неодушевлёнными предметами (подражание съедобного вида ядовитому).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65414" y="44624"/>
            <a:ext cx="25587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Мимикрия </a:t>
            </a:r>
            <a:endParaRPr lang="ru-RU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 l="21262" t="12201" r="53341" b="54200"/>
          <a:stretch>
            <a:fillRect/>
          </a:stretch>
        </p:blipFill>
        <p:spPr bwMode="auto">
          <a:xfrm>
            <a:off x="179512" y="4149080"/>
            <a:ext cx="232225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/>
          <a:srcRect l="42524" t="58400" r="32670" b="13251"/>
          <a:stretch>
            <a:fillRect/>
          </a:stretch>
        </p:blipFill>
        <p:spPr bwMode="auto">
          <a:xfrm>
            <a:off x="2771800" y="4221088"/>
            <a:ext cx="2688299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 l="53086" t="12201" r="23289" b="52100"/>
          <a:stretch>
            <a:fillRect/>
          </a:stretch>
        </p:blipFill>
        <p:spPr bwMode="auto">
          <a:xfrm>
            <a:off x="5436096" y="3861048"/>
            <a:ext cx="1529111" cy="1299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79512" y="6058104"/>
            <a:ext cx="216024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Осовидная муха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99792" y="6093296"/>
            <a:ext cx="244827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Оса европейская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308304" y="5517232"/>
            <a:ext cx="13773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Пчела </a:t>
            </a:r>
            <a:endParaRPr lang="ru-RU" sz="2400" dirty="0"/>
          </a:p>
        </p:txBody>
      </p:sp>
      <p:pic>
        <p:nvPicPr>
          <p:cNvPr id="23558" name="Picture 6" descr="http://www.e-reading.club/illustrations/1026/1026848-Autogen_eBook_id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4365104"/>
            <a:ext cx="1728192" cy="1114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220072" y="5157192"/>
            <a:ext cx="201622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 smtClean="0">
                <a:latin typeface="Arial Black" pitchFamily="34" charset="0"/>
              </a:rPr>
              <a:t>Муха </a:t>
            </a:r>
            <a:r>
              <a:rPr lang="ru-RU" sz="2400" dirty="0" err="1" smtClean="0">
                <a:latin typeface="Arial Black" pitchFamily="34" charset="0"/>
              </a:rPr>
              <a:t>сирфида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598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6093296"/>
            <a:ext cx="356388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Данаида монарх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8790" name="Picture 6" descr="http://www.dekatop.com/wp-content/uploads/2010/01/animal_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3039533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792" name="Picture 8" descr="http://natureworld.ru/misc/butterfly/monarch/danaus_plexippus_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4149080"/>
            <a:ext cx="2952328" cy="1965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364088" y="5733256"/>
            <a:ext cx="237626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Нимфалида</a:t>
            </a:r>
            <a:endParaRPr lang="ru-RU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8798" name="Picture 14" descr="http://undina-bird.ru/Portals/0/Gallery/Album/18/20140310132443376_Nymphalida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924944"/>
            <a:ext cx="4355976" cy="289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79512" y="188640"/>
            <a:ext cx="8568952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В тканях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данаиды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содержатся </a:t>
            </a:r>
            <a:r>
              <a:rPr lang="ru-RU" sz="27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ядовитые вещества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 вызывающие у птиц сильное отравление. Птицы отторгают данаид и их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подражательниц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– съедобных 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нимфалид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2" name="Picture 18" descr="http://mybutterfly.ru/media/1/n_49.jpg"/>
          <p:cNvPicPr>
            <a:picLocks noChangeAspect="1" noChangeArrowheads="1"/>
          </p:cNvPicPr>
          <p:nvPr/>
        </p:nvPicPr>
        <p:blipFill>
          <a:blip r:embed="rId7" cstate="print"/>
          <a:srcRect l="10500" r="13901"/>
          <a:stretch>
            <a:fillRect/>
          </a:stretch>
        </p:blipFill>
        <p:spPr bwMode="auto">
          <a:xfrm>
            <a:off x="7026059" y="1988840"/>
            <a:ext cx="1866421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989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45735" y="44624"/>
            <a:ext cx="3812261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Экосистемы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8" name="Picture 4" descr="https://xn----8sbiecm6bhdx8i.xn--p1ai/sites/default/files/images/okruzhayushhij_mir/vodnie_ecosistemi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3" y="1179632"/>
            <a:ext cx="9033018" cy="534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иск D\29.06.17-домашние документы\Лаб. раб YES\Виртуальные лабораторные YES\Анимашки и картинки\Птицы\40cdceb5d83e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74" y="0"/>
            <a:ext cx="1390650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диск D\29.06.17-домашние документы\Лаб. раб YES\Виртуальные лабораторные YES\Анимашки и картинки\Земноводные и присмыкающиеся\Лягушки\grenouille_21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85" y="5839544"/>
            <a:ext cx="16383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диск D\29.06.17-домашние документы\Лаб. раб YES\Виртуальные лабораторные YES\Анимашки и картинки\Вода, жидкости,\Рыбки\рыбка 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97152"/>
            <a:ext cx="381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диск D\29.06.17-домашние документы\Лаб. раб YES\Виртуальные лабораторные YES\Анимашки и картинки\Вода, жидкости,\Рыбки\рыбка 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85" y="4077072"/>
            <a:ext cx="381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диск D\29.06.17-домашние документы\Лаб. раб YES\Виртуальные лабораторные YES\Анимашки и картинки\Вода, жидкости,\Рыбки\сом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10" y="5616952"/>
            <a:ext cx="1438275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диск D\29.06.17-домашние документы\Лаб. раб YES\Виртуальные лабораторные YES\Анимашки и картинки\Вода, жидкости,\Рыбки\рыбка 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7" y="4630464"/>
            <a:ext cx="952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диск D\29.06.17-домашние документы\Лаб. раб YES\Виртуальные лабораторные YES\Анимашки и картинки\Вода, жидкости,\Рыбки\рыбка 2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15" y="4029447"/>
            <a:ext cx="952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диск D\29.06.17-домашние документы\Лаб. раб YES\Виртуальные лабораторные YES\Анимашки и картинки\Вода, жидкости,\Рыбки\20b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137" y="3948484"/>
            <a:ext cx="7429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диск D\29.06.17-домашние документы\Лаб. раб YES\Виртуальные лабораторные YES\Анимашки и картинки\Вода, жидкости,\Рыбки\20b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74" y="3781797"/>
            <a:ext cx="7429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:\диск D\29.06.17-домашние документы\Виртуальные лекции 2015\Биология\18.12.12-анимашки\насекомые\8b45f40cb8bb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510" y="1268760"/>
            <a:ext cx="158115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:\диск D\29.06.17-домашние документы\Виртуальные лекции 2015\Биология\18.12.12-анимашки\лягушки\0b054ceccd76fce602926a8aaf989685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359" y="1916832"/>
            <a:ext cx="1905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D:\диск D\29.06.17-домашние документы\Виртуальные лекции 2015\Биология\18.12.12-анимашки\водные растения\0b050a4e57d2bc4a683b1b7924cca01e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77" y="2367939"/>
            <a:ext cx="701021" cy="88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Управляющая кнопка: домой 28">
            <a:hlinkClick r:id="rId1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318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fs00.infourok.ru/images/doc/240/191148/1/hello_html_63e43d6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39"/>
          <a:stretch/>
        </p:blipFill>
        <p:spPr bwMode="auto">
          <a:xfrm>
            <a:off x="35496" y="836712"/>
            <a:ext cx="9112278" cy="5517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44702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Организация живой природы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6" descr="D:\диск D\29.06.17-домашние документы\Виртуальные лекции 2015\Биология\18.12.12-анимашки\лягушки\0b054ceccd76fce602926a8aaf98968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97152"/>
            <a:ext cx="1905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:\диск D\29.06.17-домашние документы\Лаб. раб YES\Виртуальные лабораторные YES\Анимашки и картинки\Вода, жидкости,\Рыбки\рыбка 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49" y="3958009"/>
            <a:ext cx="381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186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209373"/>
            <a:ext cx="8858312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Вопрос происхождения жизни на Земле – один из самых сложных вопросов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современ-ного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естествознания, на который до настоящего времени нет однозначного ответа.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Существует несколько теорий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происхожде-ния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жизни на Земле, наиболее известные из которых: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69875" lvl="0" indent="-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теория самопроизвольного (спонтанного) зарождения;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69875" lvl="0" indent="-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теория креационизма (или сотворения);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69875" lvl="0" indent="-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теория стационарного состояния;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69875" lvl="0" indent="-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теория панспермии;</a:t>
            </a:r>
            <a:endParaRPr lang="ru-RU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269875" lvl="0" indent="-2698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теория биохимической эволюции (теория А.И. Опарина).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r="58583" b="48054"/>
          <a:stretch/>
        </p:blipFill>
        <p:spPr bwMode="auto">
          <a:xfrm>
            <a:off x="0" y="4245186"/>
            <a:ext cx="3203848" cy="256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0513" y="4365104"/>
            <a:ext cx="3042821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Экосистемы (</a:t>
            </a:r>
            <a:r>
              <a:rPr lang="ru-RU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Тенсли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0513" y="188640"/>
            <a:ext cx="8883975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Экосисте́ма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или</a:t>
            </a:r>
            <a:r>
              <a:rPr lang="ru-RU" sz="2800" dirty="0"/>
              <a:t> 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экологи́ческая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систе́ма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(от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др.-греч.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οἶκος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жилище, местопребывание и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σύστημ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α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система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биологическая система (биогеоценоз), состоящая из сообщества живых организмов (биоценоз), среды их обитания (биотоп), системы связей, осуществляющей обмен веществом и энергией между ними. Одно из основных понятий экологии.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482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http://v.900igr.net:10/datas/biologija/Struktura-ekosistem/0003-003-A.-Tensl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1" t="23868" r="6360" b="13241"/>
          <a:stretch/>
        </p:blipFill>
        <p:spPr bwMode="auto">
          <a:xfrm>
            <a:off x="6300191" y="260649"/>
            <a:ext cx="2542211" cy="3289840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http://v.900igr.net:10/datas/biologija/Struktura-ekosistem/0003-003-A.-Tensl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4" r="44476"/>
          <a:stretch/>
        </p:blipFill>
        <p:spPr bwMode="auto">
          <a:xfrm>
            <a:off x="323528" y="342722"/>
            <a:ext cx="5077115" cy="59250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39603" y="3717031"/>
            <a:ext cx="2063385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А. </a:t>
            </a:r>
            <a:r>
              <a:rPr lang="ru-RU" sz="26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Тенсли</a:t>
            </a:r>
            <a:endParaRPr lang="ru-RU" sz="26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8315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Пресноводное озеро на одном из островов Канарского архипелага как пример экосистемы (соседствует и взаимодействует с экосистемами окружающего её леса и другими экосистемами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3" y="116632"/>
            <a:ext cx="888784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8654" y="2090172"/>
            <a:ext cx="8887843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Пресноводное озеро на одном из островов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Канарского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архипелага как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пример экосистемы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(соседствует и взаимодействует с экосистемами окружающего её леса и другими экосистемами)</a:t>
            </a:r>
          </a:p>
        </p:txBody>
      </p:sp>
      <p:pic>
        <p:nvPicPr>
          <p:cNvPr id="8" name="Рисунок 7" descr="https://upload.wikimedia.org/wikipedia/ru/thumb/2/2d/J._Odum.jpg/200px-J._Odum.jpg">
            <a:hlinkClick r:id="rId4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1905000" cy="1714500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95536" y="5648336"/>
            <a:ext cx="4572000" cy="11126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Юджин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Одум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1913–2002) – отец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экосистемной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экологии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62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 t="2034" r="12519" b="7184"/>
          <a:stretch/>
        </p:blipFill>
        <p:spPr bwMode="auto">
          <a:xfrm>
            <a:off x="42949" y="72008"/>
            <a:ext cx="9101051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967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hj9030.com/photo/56bc4b9b9330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2486" r="5080" b="12592"/>
          <a:stretch/>
        </p:blipFill>
        <p:spPr bwMode="auto">
          <a:xfrm>
            <a:off x="43414" y="404664"/>
            <a:ext cx="9068864" cy="570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4924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D:\диск D\01.03.16-домашние документы\Лаб. раб YES\Виртуальные лабораторные YES\Анимашки и картинки\погода\MonthlyMeanT (1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24" y="3717032"/>
            <a:ext cx="52387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9584" y="116632"/>
            <a:ext cx="8712968" cy="396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Основные компоненты экосистемы </a:t>
            </a:r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  <a:p>
            <a:pPr indent="449263" algn="just">
              <a:lnSpc>
                <a:spcPct val="85000"/>
              </a:lnSpc>
            </a:pPr>
            <a:endParaRPr lang="ru-RU" sz="1000" b="1" u="sng" dirty="0" smtClean="0">
              <a:latin typeface="Arial" pitchFamily="34" charset="0"/>
              <a:cs typeface="Arial" pitchFamily="34" charset="0"/>
            </a:endParaRPr>
          </a:p>
          <a:p>
            <a:pPr indent="449263" algn="just">
              <a:lnSpc>
                <a:spcPct val="80000"/>
              </a:lnSpc>
            </a:pP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точки зрения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структуры в экосистеме</a:t>
            </a:r>
            <a:r>
              <a:rPr lang="ru-RU" sz="27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выделяют:</a:t>
            </a:r>
          </a:p>
          <a:p>
            <a:pPr marL="285750" lvl="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климатический режим, определяющий температуру, влажность, режим освещения и прочие физические характеристики среды;</a:t>
            </a:r>
          </a:p>
          <a:p>
            <a:pPr marL="285750" lvl="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неорганические вещества, включающиеся в круговорот;</a:t>
            </a:r>
          </a:p>
          <a:p>
            <a:pPr marL="285750" lvl="0" indent="-285750" algn="just">
              <a:lnSpc>
                <a:spcPct val="8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органические соединения, которые связывают биотическую и абиотическую части в круговороте вещества и энергии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;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496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9584" y="116632"/>
            <a:ext cx="8712968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продуценты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организмы, создающие первичную продукцию;</a:t>
            </a:r>
          </a:p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макроконсументы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или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фаготрофы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 –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гетеротрофы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поедающие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другие организмы или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крупные частицы органического вещества;</a:t>
            </a:r>
          </a:p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микроконсументы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сапротрофы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–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гетеротрофы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основном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грибы и бактерии, которые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разрушают мёртвое органическое вещество, минерализуя его, тем самым возвращая в круговорот.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Последние три компонента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формируют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биомассу экосистемы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D:\диск D\01.03.16-домашние документы\Лаб. раб YES\Виртуальные лабораторные YES\Анимашки и картинки\Животные\0C7CBE17-72AB-41F0-8347-41093DC26650.jp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4" y="5191145"/>
            <a:ext cx="36195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диск D\01.03.16-домашние документы\Виртуальные лекции 2015\Биология\анимашки-разное\Биология\грибы\0b0f0ddadb3ad558dec6e55b765b0fbb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492" y="5915036"/>
            <a:ext cx="952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диск D\01.03.16-домашние документы\Виртуальные лекции 2015\Биология\анимашки-разное\Биология\грибы\p4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664685"/>
            <a:ext cx="847725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D:\диск D\01.03.16-домашние документы\Виртуальные лекции 2015\Биология\анимашки-разное\Биология\грибы\p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076950"/>
            <a:ext cx="638175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2869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6388" y="116632"/>
            <a:ext cx="871296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точки зрения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функционирования экосистемы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выделяют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следующие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функциональные блоки организмов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(помимо автотрофов):</a:t>
            </a:r>
          </a:p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биофаги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– организмы, поедающие других живых организмов,</a:t>
            </a:r>
          </a:p>
          <a:p>
            <a:pPr marL="285750" lvl="0" indent="-2857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>
                <a:solidFill>
                  <a:srgbClr val="9D23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сапрофаги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организмы, поедающие мёртвое органическое вещество.</a:t>
            </a:r>
          </a:p>
        </p:txBody>
      </p:sp>
      <p:pic>
        <p:nvPicPr>
          <p:cNvPr id="9" name="Picture 6" descr="D:\диск D\01.03.16-домашние документы\Лаб. раб YES\Виртуальные лабораторные YES\Анимашки и картинки\анимашки-1\worm-mushroom-cl-100x125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9" y="5572846"/>
            <a:ext cx="95250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диск D\01.03.16-домашние документы\Лаб. раб YES\Виртуальные лабораторные YES\Анимашки и картинки\Птицы\bird2-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2767012"/>
            <a:ext cx="84772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http://pwpt.ru/uploads/presentation_screenshots/aaa9d0bef253ace36dfe71d72c1735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152873"/>
            <a:ext cx="4092001" cy="306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v.900igr.net:10/datas/biologija/Organizmy-v-ekosisteme/0005-005-Struktura-ekosistemy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57463" r="56108" b="4865"/>
          <a:stretch/>
        </p:blipFill>
        <p:spPr bwMode="auto">
          <a:xfrm>
            <a:off x="251000" y="3383454"/>
            <a:ext cx="2856454" cy="25835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29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07504" y="188640"/>
            <a:ext cx="8856984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Данное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разделение показывает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временно-функциональную связь в экосистеме, фокусируясь на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разделении во времени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образования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органического вещества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перераспределении его внутри экосистемы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биофаги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 переработки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сапрофагами.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http://cdn.publishyourarticles.net/wp-content/uploads/2015/06/ecosyst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53" y="2544161"/>
            <a:ext cx="6715531" cy="4197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иск D\01.03.16-домашние документы\Лаб. раб YES\Виртуальные лабораторные YES\Анимашки и картинки\Вода, жидкости,\Рыбки\20b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75" y="4505336"/>
            <a:ext cx="7429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иск D\01.03.16-домашние документы\Лаб. раб YES\Виртуальные лабораторные YES\Анимашки и картинки\Вода, жидкости,\Рыбки\рыбка 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494450"/>
            <a:ext cx="381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иск D\01.03.16-домашние документы\Лаб. раб YES\Виртуальные лабораторные YES\Анимашки и картинки\Вода, жидкости,\Рыбки\рыбка 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184" y="4267211"/>
            <a:ext cx="381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иск D\01.03.16-домашние документы\Лаб. раб YES\Виртуальные лабораторные YES\Анимашки и картинки\Земноводные и присмыкающиеся\Ящерицы\ящерка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24" y="3432629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диск D\01.03.16-домашние документы\Лаб. раб YES\Виртуальные лабораторные YES\Анимашки и картинки\Земноводные и присмыкающиеся\Лягушки\0b054ceccd76fce602926a8aaf989685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25" y="3160950"/>
            <a:ext cx="1905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иск D\01.03.16-домашние документы\Лаб. раб YES\Виртуальные лабораторные YES\Анимашки и картинки\Птицы\bird8-16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636912"/>
            <a:ext cx="7124700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10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3856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диск D\01.03.16-домашние документы\Колледж Строитель\Биология\Лекции по биол\6-Экология\0_81556_6fd028d7_XL-аним.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18" y="2143092"/>
            <a:ext cx="6191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7504" y="116632"/>
            <a:ext cx="8856984" cy="185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Между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отмиранием органического вещества и повторным включением его составляющих в круговорот вещества в экосистеме может пройти существенный промежуток времени, например, в случае соснового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бора – 100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более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лет. 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D:\диск D\01.03.16-домашние документы\Лаб. раб YES\Виртуальные лабораторные YES\Анимашки и картинки\Вода, жидкости,\Рыбки\35b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867884"/>
            <a:ext cx="5715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диск D\01.03.16-домашние документы\Лаб. раб YES\Виртуальные лабораторные YES\Анимашки и картинки\Вода, жидкости,\Рыбки\35b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664" y="5439259"/>
            <a:ext cx="5715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D:\диск D\01.03.16-домашние документы\Лаб. раб YES\Виртуальные лабораторные YES\Анимашки и картинки\Птицы\bird2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36912"/>
            <a:ext cx="59055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D:\диск D\01.03.16-домашние документы\Лаб. раб YES\Виртуальные лабораторные YES\Анимашки и картинки\Птицы\bird2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00" y="3717032"/>
            <a:ext cx="59055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4668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2844" y="142852"/>
            <a:ext cx="8858312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u="sng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Теория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самопроизвольного зарождения жизни </a:t>
            </a: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была широко распространена в Древнем мире – Вавилоне, Китае, Древнем Египте и Древней Греции (этой теории придерживался, в частности, Аристотель).</a:t>
            </a:r>
            <a:endParaRPr lang="ru-RU" sz="27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Ученые Древнего мира и средневековой Европы верили в то, что живые существа постоянно возникают из неживой материи: черви – из грязи, лягушки – из тины, светлячки – из утренней росы и т.п. </a:t>
            </a:r>
          </a:p>
        </p:txBody>
      </p:sp>
      <p:sp>
        <p:nvSpPr>
          <p:cNvPr id="2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7" name="Picture 4" descr="Предмет общей биологии. Методы общей биологии Биология 6 класс Биология - наука о живой природе :: Учёба-Легко.РФ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948264" y="3356992"/>
            <a:ext cx="1584257" cy="2241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E:\Лекции по биол\Происхождение  жизни\t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98032"/>
            <a:ext cx="4139952" cy="2759968"/>
          </a:xfrm>
          <a:prstGeom prst="rect">
            <a:avLst/>
          </a:prstGeom>
          <a:noFill/>
        </p:spPr>
      </p:pic>
      <p:pic>
        <p:nvPicPr>
          <p:cNvPr id="16" name="Picture 5" descr="D:\23.05.13-домашние документы\Лаб. раб YES\Виртуальные лабораторные YES\Анимашки и картинки\Земноводные и присмыкающиеся\Лягушки\grenouille_16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6093296"/>
            <a:ext cx="666750" cy="428625"/>
          </a:xfrm>
          <a:prstGeom prst="rect">
            <a:avLst/>
          </a:prstGeom>
          <a:noFill/>
        </p:spPr>
      </p:pic>
      <p:pic>
        <p:nvPicPr>
          <p:cNvPr id="48130" name="Picture 2" descr="http://paranormal-news.ru/001/22/000577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5057800"/>
            <a:ext cx="2460273" cy="1800200"/>
          </a:xfrm>
          <a:prstGeom prst="rect">
            <a:avLst/>
          </a:prstGeom>
          <a:noFill/>
        </p:spPr>
      </p:pic>
      <p:pic>
        <p:nvPicPr>
          <p:cNvPr id="48132" name="Picture 4" descr="http://woman-project.com/uploads/1379365200/thumb/940094b557c0da.jpg"/>
          <p:cNvPicPr>
            <a:picLocks noChangeAspect="1" noChangeArrowheads="1"/>
          </p:cNvPicPr>
          <p:nvPr/>
        </p:nvPicPr>
        <p:blipFill>
          <a:blip r:embed="rId8" cstate="print"/>
          <a:srcRect t="54431"/>
          <a:stretch>
            <a:fillRect/>
          </a:stretch>
        </p:blipFill>
        <p:spPr bwMode="auto">
          <a:xfrm>
            <a:off x="4572000" y="3861048"/>
            <a:ext cx="1905000" cy="1085106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lh3.googleusercontent.com/6SzaLpQlDUKUJKbc7X4QBzpWWojRjpav0hvhsMZbIzzivKH0klouDw=w1200-h630-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11231"/>
          <a:stretch/>
        </p:blipFill>
        <p:spPr bwMode="auto">
          <a:xfrm>
            <a:off x="295362" y="1121723"/>
            <a:ext cx="8481268" cy="5720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07504" y="188640"/>
            <a:ext cx="885698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Все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эти компоненты взаимосвязаны в пространстве и времени 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образуют единую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структурно-функциональную систему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6387" name="Picture 3" descr="D:\диск D\01.03.16-домашние документы\Лаб. раб YES\Виртуальные лабораторные YES\Анимашки и картинки\Вспышки\at0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484784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диск D\01.03.16-домашние документы\Лаб. раб YES\Виртуальные лабораторные YES\Анимашки и картинки\Животные\Собаки, волки\LoupMarche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4457711"/>
            <a:ext cx="16478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диск D\01.03.16-домашние документы\Лаб. раб YES\Виртуальные лабораторные YES\Анимашки и картинки\Животные\Мыши, крысы, хомяки\SourisMange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145699"/>
            <a:ext cx="1165473" cy="115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460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2343" r="12434"/>
          <a:stretch/>
        </p:blipFill>
        <p:spPr bwMode="auto">
          <a:xfrm>
            <a:off x="680710" y="704915"/>
            <a:ext cx="7790061" cy="574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43609" y="437809"/>
            <a:ext cx="6657415" cy="5109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Компоненты экосистемы </a:t>
            </a:r>
            <a:endParaRPr lang="ru-RU" sz="32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4624"/>
            <a:ext cx="8784975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Все выше сказанное можно представить в виде схемы: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2081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fs00.infourok.ru/images/doc/240/191154/2/img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" t="3722" b="9802"/>
          <a:stretch/>
        </p:blipFill>
        <p:spPr bwMode="auto">
          <a:xfrm>
            <a:off x="323528" y="875409"/>
            <a:ext cx="8372969" cy="550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639844" cy="79021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9D234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Передача вещества и энергии в экосистеме (пищевая цепь)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9D234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D:\диск D\01.03.16-домашние документы\Лаб. раб YES\Виртуальные лабораторные YES\Анимашки и картинки\Вспышки\at0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788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иск D\01.03.16-домашние документы\Лаб. раб YES\Виртуальные лабораторные YES\Анимашки и картинки\Птицы\ad5985cf589b04ee1d4a3bc5da29f420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80618"/>
            <a:ext cx="9525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72200" y="2708920"/>
            <a:ext cx="1440160" cy="1728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 descr="D:\диск D\01.03.16-домашние документы\Лаб. раб YES\Виртуальные лабораторные YES\Анимашки и картинки\Животные\Кошки, львы и др\LionMarche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392" y="3292783"/>
            <a:ext cx="1828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диск D\01.03.16-домашние документы\Лаб. раб YES\Виртуальные лабораторные YES\Анимашки и картинки\Цветы\f103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40" y="3429000"/>
            <a:ext cx="63817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574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http://ppthub.ru/uploads/files/img/part_2/eaeb/slide_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9" t="8286" r="4988" b="4349"/>
          <a:stretch/>
        </p:blipFill>
        <p:spPr bwMode="auto">
          <a:xfrm>
            <a:off x="507632" y="383357"/>
            <a:ext cx="8064896" cy="57606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3563888" y="3573016"/>
            <a:ext cx="2160240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D:\диск D\01.03.16-домашние документы\Лаб. раб YES\Виртуальные лабораторные YES\Анимашки и картинки\Животные\Кошки, львы и др\LionRugit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79" y="3355998"/>
            <a:ext cx="9525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диск D\01.03.16-домашние документы\Лаб. раб YES\Виртуальные лабораторные YES\Анимашки и картинки\Животные\Собаки, волки\LoupCouple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392" y="4838711"/>
            <a:ext cx="109537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диск D\01.03.16-домашние документы\Лаб. раб YES\Виртуальные лабораторные YES\Анимашки и картинки\Птицы\animals1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454" y="3573016"/>
            <a:ext cx="8096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71600" y="3573016"/>
            <a:ext cx="2160240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7" descr="D:\диск D\01.03.16-домашние документы\Лаб. раб YES\Виртуальные лабораторные YES\Анимашки и картинки\анимашки\101822585_710922_b_6935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836" y="3855702"/>
            <a:ext cx="15621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диск D\01.03.16-домашние документы\Лаб. раб YES\Виртуальные лабораторные YES\Анимашки и картинки\Цветы\f103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28" y="4693829"/>
            <a:ext cx="63817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диск D\01.03.16-домашние документы\Лаб. раб YES\Виртуальные лабораторные YES\Анимашки и картинки\Жуки\LigneVers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607" y="4365104"/>
            <a:ext cx="1829592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11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14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D:\диск D\01.03.16-домашние документы\Лаб. раб YES\Виртуальные лабораторные YES\Анимашки и картинки\Вода, жидкости,\Море и др\0_2350d_2b8399a_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4698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sliderpoint.org/images/referats/260b/(4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" t="34580" r="3332" b="19673"/>
          <a:stretch/>
        </p:blipFill>
        <p:spPr bwMode="auto">
          <a:xfrm>
            <a:off x="107504" y="1166749"/>
            <a:ext cx="8956704" cy="32703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5496" y="44624"/>
            <a:ext cx="8988425" cy="114313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Классификация экосистем </a:t>
            </a:r>
          </a:p>
          <a:p>
            <a:pPr algn="ctr">
              <a:lnSpc>
                <a:spcPct val="85000"/>
              </a:lnSpc>
            </a:pPr>
            <a:r>
              <a:rPr lang="ru-RU" sz="40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 размерам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33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2860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2844" y="980728"/>
            <a:ext cx="896943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Мамонтов С.Г., Захаров В.Б. Общая биология: Учебник. – М.: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Кнорус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2016. – 324 с. – (Среднее профессиональное образование).</a:t>
            </a:r>
          </a:p>
          <a:p>
            <a:pPr marL="342900" lvl="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Мамонтов С.Г., Захаров В.Б. Общая биология: Учебник. – М.: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Кнорус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2015. – 328 с. – (Среднее профессиональное образование).</a:t>
            </a:r>
          </a:p>
          <a:p>
            <a:pPr marL="342900" lvl="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Шумакова, Е.В. Ботаника и физиология растений: Учебник. – М.: Издательский центр «Академия»,  2015. – 208 с.: ил.</a:t>
            </a:r>
          </a:p>
          <a:p>
            <a:pPr marL="342900" lvl="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Чернова Н.М.,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Галушин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В.М., Константинов В.М. Экология. 10 – 11 классы: Учебник. – М.: Дрофа, 2015. – 302 с.: ил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 algn="just">
              <a:lnSpc>
                <a:spcPct val="85000"/>
              </a:lnSpc>
              <a:buFont typeface="+mj-lt"/>
              <a:buAutoNum type="arabicPeriod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Константинов В.М.,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Резанов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А.Г., Фадеева Е.О, Общая биология. Учебник для СПО. – М.: Издательский центр «Академия», 2014 – 256 с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920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52736"/>
            <a:ext cx="8858312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en-US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en-US" sz="2700" b="1" cap="small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http://refdb.ru/look/2003530.html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ru-RU" sz="2700" b="1" cap="small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http://www.grandars.ru/shkola/geografiya/proishozhdenie-zhizni.html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://ru.wikipedia.org/wiki/Макроэволюция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ru.wikipedia.org/wiki/Микроэволюция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http://www.bio-faq.ru/viv/IX-047.html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http://nsportal.ru/shkola/biologiya/library/2014/04/14/laboratornyy-praktikum-11-klass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https://ru.wikipedia.org/wiki/Редька_полевая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https://ru.wikipedia.org/wiki/Сурепка_обыкновенная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6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botane.ru/ehnciklopedija/redka-dikaja</a:t>
            </a:r>
            <a:endParaRPr lang="ru-RU" sz="27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52736"/>
            <a:ext cx="8858312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16"/>
            </a:pP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http://beaplanet.ru/semeystvo_krestocvetnyh/redka/redka_dikaya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16"/>
            </a:pP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http://www.metod-kopilka.ru/laboratornye_raboty_po_obschey_biologii-45790.htm.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16"/>
            </a:pP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https://ru.wikipedia.org/wiki/%D0%98%D1%81%D1%82%D0%BE%D1%80%D0%B8%D1%8F_%D1%8D%D0%B2%D0%BE%D0%BB%D1%8E%D1%86%D0%B8%D0%BE%D0%BD%D0%BD%D0%BE%D0%B3%D0%BE_%D1%83%D1%87%D0%B5%D0%BD%D0%B8%D1%8F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16"/>
            </a:pPr>
            <a:r>
              <a:rPr lang="ru-RU" sz="27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diplomba.ru/work/126812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http://ppt4web.ru/biologija/vid-kriterii-vida.html</a:t>
            </a:r>
            <a:endParaRPr lang="ru-RU" sz="27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16"/>
            </a:pP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http://slovo.ws/urok/biology/11/01/txt/01.html</a:t>
            </a:r>
            <a:endParaRPr lang="ru-RU" sz="27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78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52736"/>
            <a:ext cx="8858312" cy="545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22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http://beaplanet.ru/semeystvo_krestocvetnyh/redka/redka_dikaya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2"/>
            </a:pP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http://www.metod-kopilka.ru/laboratornye_raboty_po_obschey_biologii-45790.htm.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2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https://ru.wikipedia.org/wiki/%D0%98%D1%81%D1%82%D0%BE%D1%80%D0%B8%D1%8F_%D1%8D%D0%B2%D0%BE%D0%BB%D1%8E%D1%86%D0%B8%D0%BE%D0%BD%D0%BD%D0%BE%D0%B3%D0%BE_%D1%83%D1%87%D0%B5%D0%BD%D0%B8%D1%8F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2"/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diplomba.ru/work/126812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2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set-travel.com/ru/usa/item/904-biosfera-2-mechta-ili-realnost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2"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otvet.mail.ru/question/56788698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2"/>
            </a:pP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gigabaza.ru/doc/64860.html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34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4572008"/>
            <a:ext cx="314327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Превращение плодов в рыб птиц</a:t>
            </a:r>
            <a:endParaRPr lang="ru-RU" sz="2400" b="1" dirty="0">
              <a:ln w="1905">
                <a:solidFill>
                  <a:sysClr val="windowText" lastClr="000000"/>
                </a:solidFill>
              </a:ln>
              <a:solidFill>
                <a:srgbClr val="33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Picture 2" descr="D:\23.05.13-домашние документы\Колледж Строитель\Биология\Лекции по биол\Происхождение  жизни\0005-003-Gipoteza-samoproizvolnogo-zarozhdenija-zhizni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53193" t="2578" r="2719" b="21314"/>
          <a:stretch>
            <a:fillRect/>
          </a:stretch>
        </p:blipFill>
        <p:spPr bwMode="auto">
          <a:xfrm>
            <a:off x="3500430" y="71414"/>
            <a:ext cx="3000396" cy="435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2" descr="D:\23.05.13-домашние документы\Колледж Строитель\Биология\Лекции по биол\Происхождение  жизни\0005-003-Gipoteza-samoproizvolnogo-zarozhdenija-zhizni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3331" t="2578" r="51343" b="21314"/>
          <a:stretch>
            <a:fillRect/>
          </a:stretch>
        </p:blipFill>
        <p:spPr bwMode="auto">
          <a:xfrm>
            <a:off x="214282" y="71414"/>
            <a:ext cx="3084591" cy="4357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059" name="Picture 3" descr="D:\23.05.13-домашние документы\Колледж Строитель\Биология\Лекции по биол\Происхождение  жизни\img5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56" y="1857364"/>
            <a:ext cx="2714644" cy="2035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571868" y="4566191"/>
            <a:ext cx="3000396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33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Превращение плодов в уток</a:t>
            </a:r>
            <a:endParaRPr lang="ru-RU" sz="2400" b="1" dirty="0">
              <a:ln w="1905">
                <a:solidFill>
                  <a:sysClr val="windowText" lastClr="000000"/>
                </a:solidFill>
              </a:ln>
              <a:solidFill>
                <a:srgbClr val="3366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" name="Picture 8" descr="D:\23.05.13-домашние документы\Лаб. раб YES\Виртуальные лабораторные YES\Анимашки и картинки\Вода, жидкости,\Рыбки\рыбка 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538218">
            <a:off x="491987" y="2816991"/>
            <a:ext cx="381000" cy="238125"/>
          </a:xfrm>
          <a:prstGeom prst="rect">
            <a:avLst/>
          </a:prstGeom>
          <a:noFill/>
        </p:spPr>
      </p:pic>
      <p:pic>
        <p:nvPicPr>
          <p:cNvPr id="17" name="Picture 6" descr="D:\23.05.13-домашние документы\Лаб. раб YES\Виртуальные лабораторные YES\Анимашки и картинки\Вода, жидкости,\Рыбки\рыбка 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643314"/>
            <a:ext cx="381000" cy="238125"/>
          </a:xfrm>
          <a:prstGeom prst="rect">
            <a:avLst/>
          </a:prstGeom>
          <a:noFill/>
        </p:spPr>
      </p:pic>
      <p:pic>
        <p:nvPicPr>
          <p:cNvPr id="18" name="Picture 6" descr="D:\23.05.13-домашние документы\Лаб. раб YES\Виртуальные лабораторные YES\Анимашки и картинки\Вода, жидкости,\Рыбки\рыбка 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4214818"/>
            <a:ext cx="381000" cy="238125"/>
          </a:xfrm>
          <a:prstGeom prst="rect">
            <a:avLst/>
          </a:prstGeom>
          <a:noFill/>
        </p:spPr>
      </p:pic>
      <p:pic>
        <p:nvPicPr>
          <p:cNvPr id="19" name="Picture 6" descr="D:\23.05.13-домашние документы\Лаб. раб YES\Виртуальные лабораторные YES\Анимашки и картинки\Вода, жидкости,\Рыбки\рыбка 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714752"/>
            <a:ext cx="381000" cy="238125"/>
          </a:xfrm>
          <a:prstGeom prst="rect">
            <a:avLst/>
          </a:prstGeom>
          <a:noFill/>
        </p:spPr>
      </p:pic>
      <p:pic>
        <p:nvPicPr>
          <p:cNvPr id="20" name="Picture 5" descr="D:\23.05.13-домашние документы\Лаб. раб YES\Виртуальные лабораторные YES\Анимашки и картинки\Птицы\bird2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75530">
            <a:off x="2401103" y="404602"/>
            <a:ext cx="590550" cy="333375"/>
          </a:xfrm>
          <a:prstGeom prst="rect">
            <a:avLst/>
          </a:prstGeom>
          <a:noFill/>
        </p:spPr>
      </p:pic>
      <p:pic>
        <p:nvPicPr>
          <p:cNvPr id="21" name="Picture 5" descr="D:\23.05.13-домашние документы\Лаб. раб YES\Виртуальные лабораторные YES\Анимашки и картинки\Птицы\bird2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2285992"/>
            <a:ext cx="590550" cy="333375"/>
          </a:xfrm>
          <a:prstGeom prst="rect">
            <a:avLst/>
          </a:prstGeom>
          <a:noFill/>
        </p:spPr>
      </p:pic>
      <p:pic>
        <p:nvPicPr>
          <p:cNvPr id="22" name="Picture 4" descr="D:\23.05.13-домашние документы\Лаб. раб YES\Виртуальные лабораторные YES\Анимашки и картинки\Птицы\40cdceb5d83e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352684">
            <a:off x="4836013" y="1229941"/>
            <a:ext cx="1390650" cy="9620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Лекции по биол\Происхождение  жизни\200px-Jan_Baptist_van_Helmon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2540000" cy="3429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51520" y="6135238"/>
            <a:ext cx="2808312" cy="722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Жан Баптист </a:t>
            </a:r>
            <a:r>
              <a:rPr lang="ru-RU" sz="2400" b="1" dirty="0" err="1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ван</a:t>
            </a:r>
            <a:r>
              <a:rPr lang="ru-RU" sz="2400" b="1" dirty="0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 Black" pitchFamily="34" charset="0"/>
                <a:ea typeface="Times New Roman" pitchFamily="18" charset="0"/>
                <a:cs typeface="Arial" pitchFamily="34" charset="0"/>
              </a:rPr>
              <a:t>Гельмонт</a:t>
            </a:r>
            <a:endParaRPr lang="ru-RU" sz="2400" dirty="0" smtClean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88640"/>
            <a:ext cx="871296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Известный голландский ученый 17 в. </a:t>
            </a:r>
            <a:r>
              <a:rPr lang="ru-RU" sz="2800" b="1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Ван-Гельмонт</a:t>
            </a:r>
            <a:r>
              <a:rPr lang="ru-RU" sz="2800" b="1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совершенно серьезно описывал в своем научном трактате опыт, в котором он за 3 недели получил в запертом темном шкафу мышей непосредственно из грязной рубашки и горсти пшеницы. </a:t>
            </a:r>
            <a:endParaRPr lang="ru-RU" sz="2800" dirty="0"/>
          </a:p>
        </p:txBody>
      </p:sp>
      <p:pic>
        <p:nvPicPr>
          <p:cNvPr id="43011" name="Picture 3" descr="http://poryadokvdome.com/wp-content/uploads/2011/05/6a00d8357dad5269e2010534c0f7ae970c-500w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009899"/>
            <a:ext cx="2828925" cy="3848101"/>
          </a:xfrm>
          <a:prstGeom prst="rect">
            <a:avLst/>
          </a:prstGeom>
          <a:noFill/>
        </p:spPr>
      </p:pic>
      <p:pic>
        <p:nvPicPr>
          <p:cNvPr id="13" name="Picture 11" descr="D:\23.05.13-домашние документы\Лаб. раб YES\Виртуальные лабораторные YES\Анимашки и картинки\Животные\Мыши, крысы, хомяки\LigneSourisGris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6477000"/>
            <a:ext cx="6096000" cy="381000"/>
          </a:xfrm>
          <a:prstGeom prst="rect">
            <a:avLst/>
          </a:prstGeom>
          <a:noFill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0" descr="D:\23.05.13-домашние документы\Лаб. раб YES\Виртуальные лабораторные YES\Анимашки и картинки\Животные\Мыши, крысы, хомяки\8abd8928595329cc6dbf026c9296d66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5085184"/>
            <a:ext cx="714375" cy="952500"/>
          </a:xfrm>
          <a:prstGeom prst="rect">
            <a:avLst/>
          </a:prstGeom>
          <a:noFill/>
        </p:spPr>
      </p:pic>
      <p:pic>
        <p:nvPicPr>
          <p:cNvPr id="43015" name="Picture 7" descr="http://thumbs.dreamstime.com/t/handful-wheat-grains-white-background-50054222.jpg"/>
          <p:cNvPicPr>
            <a:picLocks noChangeAspect="1" noChangeArrowheads="1"/>
          </p:cNvPicPr>
          <p:nvPr/>
        </p:nvPicPr>
        <p:blipFill>
          <a:blip r:embed="rId8" cstate="print"/>
          <a:srcRect l="22050" t="28350" r="24401" b="29126"/>
          <a:stretch>
            <a:fillRect/>
          </a:stretch>
        </p:blipFill>
        <p:spPr bwMode="auto">
          <a:xfrm>
            <a:off x="4857752" y="6000768"/>
            <a:ext cx="638086" cy="337810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80949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5797516</TotalTime>
  <Words>2107</Words>
  <Application>Microsoft Office PowerPoint</Application>
  <PresentationFormat>Экран (4:3)</PresentationFormat>
  <Paragraphs>196</Paragraphs>
  <Slides>79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user</cp:lastModifiedBy>
  <cp:revision>1182</cp:revision>
  <dcterms:created xsi:type="dcterms:W3CDTF">2015-12-13T09:17:19Z</dcterms:created>
  <dcterms:modified xsi:type="dcterms:W3CDTF">2021-04-12T17:22:16Z</dcterms:modified>
</cp:coreProperties>
</file>