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7"/>
  </p:notesMasterIdLst>
  <p:sldIdLst>
    <p:sldId id="1205" r:id="rId2"/>
    <p:sldId id="1069" r:id="rId3"/>
    <p:sldId id="464" r:id="rId4"/>
    <p:sldId id="295" r:id="rId5"/>
    <p:sldId id="1046" r:id="rId6"/>
    <p:sldId id="996" r:id="rId7"/>
    <p:sldId id="997" r:id="rId8"/>
    <p:sldId id="998" r:id="rId9"/>
    <p:sldId id="999" r:id="rId10"/>
    <p:sldId id="1000" r:id="rId11"/>
    <p:sldId id="1204" r:id="rId12"/>
    <p:sldId id="1112" r:id="rId13"/>
    <p:sldId id="1113" r:id="rId14"/>
    <p:sldId id="1117" r:id="rId15"/>
    <p:sldId id="1118" r:id="rId16"/>
    <p:sldId id="1120" r:id="rId17"/>
    <p:sldId id="1121" r:id="rId18"/>
    <p:sldId id="1122" r:id="rId19"/>
    <p:sldId id="1119" r:id="rId20"/>
    <p:sldId id="1123" r:id="rId21"/>
    <p:sldId id="1124" r:id="rId22"/>
    <p:sldId id="1125" r:id="rId23"/>
    <p:sldId id="1126" r:id="rId24"/>
    <p:sldId id="1127" r:id="rId25"/>
    <p:sldId id="1128" r:id="rId26"/>
    <p:sldId id="1129" r:id="rId27"/>
    <p:sldId id="1130" r:id="rId28"/>
    <p:sldId id="1114" r:id="rId29"/>
    <p:sldId id="1131" r:id="rId30"/>
    <p:sldId id="1132" r:id="rId31"/>
    <p:sldId id="1133" r:id="rId32"/>
    <p:sldId id="1134" r:id="rId33"/>
    <p:sldId id="1135" r:id="rId34"/>
    <p:sldId id="1136" r:id="rId35"/>
    <p:sldId id="1137" r:id="rId36"/>
    <p:sldId id="1138" r:id="rId37"/>
    <p:sldId id="1139" r:id="rId38"/>
    <p:sldId id="1141" r:id="rId39"/>
    <p:sldId id="1140" r:id="rId40"/>
    <p:sldId id="1142" r:id="rId41"/>
    <p:sldId id="1143" r:id="rId42"/>
    <p:sldId id="1144" r:id="rId43"/>
    <p:sldId id="1145" r:id="rId44"/>
    <p:sldId id="1146" r:id="rId45"/>
    <p:sldId id="1147" r:id="rId46"/>
    <p:sldId id="1148" r:id="rId47"/>
    <p:sldId id="1149" r:id="rId48"/>
    <p:sldId id="1150" r:id="rId49"/>
    <p:sldId id="1151" r:id="rId50"/>
    <p:sldId id="1152" r:id="rId51"/>
    <p:sldId id="1153" r:id="rId52"/>
    <p:sldId id="1154" r:id="rId53"/>
    <p:sldId id="1155" r:id="rId54"/>
    <p:sldId id="1158" r:id="rId55"/>
    <p:sldId id="1159" r:id="rId56"/>
    <p:sldId id="1160" r:id="rId57"/>
    <p:sldId id="1161" r:id="rId58"/>
    <p:sldId id="1162" r:id="rId59"/>
    <p:sldId id="1163" r:id="rId60"/>
    <p:sldId id="1164" r:id="rId61"/>
    <p:sldId id="1165" r:id="rId62"/>
    <p:sldId id="1166" r:id="rId63"/>
    <p:sldId id="1168" r:id="rId64"/>
    <p:sldId id="1167" r:id="rId65"/>
    <p:sldId id="1169" r:id="rId66"/>
    <p:sldId id="1170" r:id="rId67"/>
    <p:sldId id="1171" r:id="rId68"/>
    <p:sldId id="1172" r:id="rId69"/>
    <p:sldId id="1173" r:id="rId70"/>
    <p:sldId id="1174" r:id="rId71"/>
    <p:sldId id="1175" r:id="rId72"/>
    <p:sldId id="1176" r:id="rId73"/>
    <p:sldId id="1177" r:id="rId74"/>
    <p:sldId id="1178" r:id="rId75"/>
    <p:sldId id="1179" r:id="rId76"/>
    <p:sldId id="1180" r:id="rId77"/>
    <p:sldId id="1182" r:id="rId78"/>
    <p:sldId id="1181" r:id="rId79"/>
    <p:sldId id="1183" r:id="rId80"/>
    <p:sldId id="1184" r:id="rId81"/>
    <p:sldId id="1185" r:id="rId82"/>
    <p:sldId id="1186" r:id="rId83"/>
    <p:sldId id="1187" r:id="rId84"/>
    <p:sldId id="1156" r:id="rId85"/>
    <p:sldId id="1157" r:id="rId86"/>
    <p:sldId id="1188" r:id="rId87"/>
    <p:sldId id="1189" r:id="rId88"/>
    <p:sldId id="1190" r:id="rId89"/>
    <p:sldId id="1191" r:id="rId90"/>
    <p:sldId id="1192" r:id="rId91"/>
    <p:sldId id="1193" r:id="rId92"/>
    <p:sldId id="1194" r:id="rId93"/>
    <p:sldId id="1195" r:id="rId94"/>
    <p:sldId id="1196" r:id="rId95"/>
    <p:sldId id="1197" r:id="rId96"/>
    <p:sldId id="1199" r:id="rId97"/>
    <p:sldId id="1198" r:id="rId98"/>
    <p:sldId id="1200" r:id="rId99"/>
    <p:sldId id="1201" r:id="rId100"/>
    <p:sldId id="1202" r:id="rId101"/>
    <p:sldId id="1203" r:id="rId102"/>
    <p:sldId id="1001" r:id="rId103"/>
    <p:sldId id="1082" r:id="rId104"/>
    <p:sldId id="1083" r:id="rId105"/>
    <p:sldId id="1084" r:id="rId106"/>
    <p:sldId id="1088" r:id="rId107"/>
    <p:sldId id="1095" r:id="rId108"/>
    <p:sldId id="1096" r:id="rId109"/>
    <p:sldId id="1097" r:id="rId110"/>
    <p:sldId id="1099" r:id="rId111"/>
    <p:sldId id="1098" r:id="rId112"/>
    <p:sldId id="1206" r:id="rId113"/>
    <p:sldId id="626" r:id="rId114"/>
    <p:sldId id="1081" r:id="rId115"/>
    <p:sldId id="991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5F2987"/>
    <a:srgbClr val="140DA3"/>
    <a:srgbClr val="07830A"/>
    <a:srgbClr val="294B2F"/>
    <a:srgbClr val="3366FF"/>
    <a:srgbClr val="B9EDFF"/>
    <a:srgbClr val="A3E7FF"/>
    <a:srgbClr val="005DA2"/>
    <a:srgbClr val="4B5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5700" autoAdjust="0"/>
  </p:normalViewPr>
  <p:slideViewPr>
    <p:cSldViewPr>
      <p:cViewPr varScale="1">
        <p:scale>
          <a:sx n="66" d="100"/>
          <a:sy n="66" d="100"/>
        </p:scale>
        <p:origin x="-13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7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5.png"/><Relationship Id="rId7" Type="http://schemas.openxmlformats.org/officeDocument/2006/relationships/image" Target="../media/image92.gif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5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6.gif"/><Relationship Id="rId7" Type="http://schemas.openxmlformats.org/officeDocument/2006/relationships/image" Target="../media/image3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slide" Target="slide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slide" Target="slide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7.gi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1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3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png"/><Relationship Id="rId7" Type="http://schemas.openxmlformats.org/officeDocument/2006/relationships/image" Target="../media/image5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0.jpeg"/><Relationship Id="rId7" Type="http://schemas.openxmlformats.org/officeDocument/2006/relationships/image" Target="../media/image6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63.png"/><Relationship Id="rId4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65.jpeg"/><Relationship Id="rId4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gif"/><Relationship Id="rId7" Type="http://schemas.microsoft.com/office/2007/relationships/hdphoto" Target="../media/hdphoto17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jpe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4.x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31.xml"/><Relationship Id="rId18" Type="http://schemas.openxmlformats.org/officeDocument/2006/relationships/slide" Target="slide43.xml"/><Relationship Id="rId26" Type="http://schemas.openxmlformats.org/officeDocument/2006/relationships/slide" Target="slide86.xml"/><Relationship Id="rId3" Type="http://schemas.openxmlformats.org/officeDocument/2006/relationships/image" Target="../media/image6.gif"/><Relationship Id="rId21" Type="http://schemas.openxmlformats.org/officeDocument/2006/relationships/slide" Target="slide56.xml"/><Relationship Id="rId7" Type="http://schemas.openxmlformats.org/officeDocument/2006/relationships/slide" Target="slide12.xml"/><Relationship Id="rId12" Type="http://schemas.openxmlformats.org/officeDocument/2006/relationships/slide" Target="slide29.xml"/><Relationship Id="rId17" Type="http://schemas.openxmlformats.org/officeDocument/2006/relationships/slide" Target="slide35.xml"/><Relationship Id="rId25" Type="http://schemas.openxmlformats.org/officeDocument/2006/relationships/slide" Target="slide84.xml"/><Relationship Id="rId2" Type="http://schemas.openxmlformats.org/officeDocument/2006/relationships/notesSlide" Target="../notesSlides/notesSlide2.xml"/><Relationship Id="rId16" Type="http://schemas.openxmlformats.org/officeDocument/2006/relationships/slide" Target="slide34.xml"/><Relationship Id="rId20" Type="http://schemas.openxmlformats.org/officeDocument/2006/relationships/slide" Target="slide55.xml"/><Relationship Id="rId29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21.xml"/><Relationship Id="rId24" Type="http://schemas.openxmlformats.org/officeDocument/2006/relationships/slide" Target="slide66.xml"/><Relationship Id="rId5" Type="http://schemas.openxmlformats.org/officeDocument/2006/relationships/slide" Target="slide5.xml"/><Relationship Id="rId15" Type="http://schemas.openxmlformats.org/officeDocument/2006/relationships/slide" Target="slide33.xml"/><Relationship Id="rId23" Type="http://schemas.openxmlformats.org/officeDocument/2006/relationships/slide" Target="slide58.xml"/><Relationship Id="rId28" Type="http://schemas.openxmlformats.org/officeDocument/2006/relationships/slide" Target="slide112.xml"/><Relationship Id="rId10" Type="http://schemas.openxmlformats.org/officeDocument/2006/relationships/slide" Target="slide19.xml"/><Relationship Id="rId19" Type="http://schemas.openxmlformats.org/officeDocument/2006/relationships/slide" Target="slide54.xml"/><Relationship Id="rId4" Type="http://schemas.openxmlformats.org/officeDocument/2006/relationships/slide" Target="slide3.xml"/><Relationship Id="rId9" Type="http://schemas.openxmlformats.org/officeDocument/2006/relationships/slide" Target="slide14.xml"/><Relationship Id="rId14" Type="http://schemas.openxmlformats.org/officeDocument/2006/relationships/slide" Target="slide32.xml"/><Relationship Id="rId22" Type="http://schemas.openxmlformats.org/officeDocument/2006/relationships/slide" Target="slide57.xml"/><Relationship Id="rId27" Type="http://schemas.openxmlformats.org/officeDocument/2006/relationships/slide" Target="slide10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8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3.jpeg"/><Relationship Id="rId4" Type="http://schemas.openxmlformats.org/officeDocument/2006/relationships/image" Target="../media/image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0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4.png"/><Relationship Id="rId4" Type="http://schemas.openxmlformats.org/officeDocument/2006/relationships/image" Target="../media/image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3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3.png"/><Relationship Id="rId7" Type="http://schemas.microsoft.com/office/2007/relationships/hdphoto" Target="../media/hdphoto8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.gif"/><Relationship Id="rId4" Type="http://schemas.microsoft.com/office/2007/relationships/hdphoto" Target="../media/hdphoto24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openxmlformats.org/officeDocument/2006/relationships/slide" Target="slide4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25.wdp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26.wdp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7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8.wd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102.png"/><Relationship Id="rId10" Type="http://schemas.openxmlformats.org/officeDocument/2006/relationships/slide" Target="slide4.xml"/><Relationship Id="rId4" Type="http://schemas.microsoft.com/office/2007/relationships/hdphoto" Target="../media/hdphoto30.wdp"/><Relationship Id="rId9" Type="http://schemas.openxmlformats.org/officeDocument/2006/relationships/image" Target="../media/image7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microsoft.com/office/2007/relationships/hdphoto" Target="../media/hdphoto3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microsoft.com/office/2007/relationships/hdphoto" Target="../media/hdphoto33.wdp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.gif"/><Relationship Id="rId7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5.wdp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slide" Target="slide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36.wdp"/><Relationship Id="rId4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115.png"/><Relationship Id="rId4" Type="http://schemas.microsoft.com/office/2007/relationships/hdphoto" Target="../media/hdphoto37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8.png"/><Relationship Id="rId7" Type="http://schemas.microsoft.com/office/2007/relationships/hdphoto" Target="../media/hdphoto40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slide" Target="slide4.xml"/><Relationship Id="rId5" Type="http://schemas.openxmlformats.org/officeDocument/2006/relationships/image" Target="../media/image44.png"/><Relationship Id="rId10" Type="http://schemas.openxmlformats.org/officeDocument/2006/relationships/image" Target="../media/image122.png"/><Relationship Id="rId4" Type="http://schemas.microsoft.com/office/2007/relationships/hdphoto" Target="../media/hdphoto39.wdp"/><Relationship Id="rId9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4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5" Type="http://schemas.openxmlformats.org/officeDocument/2006/relationships/image" Target="../media/image126.jpeg"/><Relationship Id="rId4" Type="http://schemas.microsoft.com/office/2007/relationships/hdphoto" Target="../media/hdphoto42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0.png"/><Relationship Id="rId7" Type="http://schemas.microsoft.com/office/2007/relationships/hdphoto" Target="../media/hdphoto45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microsoft.com/office/2007/relationships/hdphoto" Target="../media/hdphoto44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47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microsoft.com/office/2007/relationships/hdphoto" Target="../media/hdphoto46.wdp"/><Relationship Id="rId4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slide" Target="slide4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92.gif"/><Relationship Id="rId4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40.jpeg"/><Relationship Id="rId4" Type="http://schemas.openxmlformats.org/officeDocument/2006/relationships/image" Target="../media/image7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40.jpeg"/><Relationship Id="rId4" Type="http://schemas.microsoft.com/office/2007/relationships/hdphoto" Target="../media/hdphoto49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0.jpeg"/><Relationship Id="rId7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43.gif"/><Relationship Id="rId4" Type="http://schemas.openxmlformats.org/officeDocument/2006/relationships/image" Target="../media/image142.gif"/><Relationship Id="rId9" Type="http://schemas.openxmlformats.org/officeDocument/2006/relationships/slide" Target="slide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gif"/><Relationship Id="rId7" Type="http://schemas.openxmlformats.org/officeDocument/2006/relationships/image" Target="../media/image14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45.png"/><Relationship Id="rId10" Type="http://schemas.openxmlformats.org/officeDocument/2006/relationships/slide" Target="slide4.xml"/><Relationship Id="rId4" Type="http://schemas.openxmlformats.org/officeDocument/2006/relationships/image" Target="../media/image144.png"/><Relationship Id="rId9" Type="http://schemas.openxmlformats.org/officeDocument/2006/relationships/image" Target="../media/image147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4.png"/><Relationship Id="rId4" Type="http://schemas.openxmlformats.org/officeDocument/2006/relationships/image" Target="../media/image14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9.png"/><Relationship Id="rId4" Type="http://schemas.openxmlformats.org/officeDocument/2006/relationships/image" Target="../media/image7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65.png"/><Relationship Id="rId4" Type="http://schemas.openxmlformats.org/officeDocument/2006/relationships/image" Target="../media/image10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7.png"/><Relationship Id="rId4" Type="http://schemas.openxmlformats.org/officeDocument/2006/relationships/image" Target="../media/image10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8.png"/><Relationship Id="rId7" Type="http://schemas.openxmlformats.org/officeDocument/2006/relationships/image" Target="../media/image12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45.png"/><Relationship Id="rId4" Type="http://schemas.openxmlformats.org/officeDocument/2006/relationships/image" Target="../media/image12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44.png"/><Relationship Id="rId4" Type="http://schemas.openxmlformats.org/officeDocument/2006/relationships/image" Target="../media/image17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5.png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766933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07707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49622" y="836712"/>
            <a:ext cx="8786874" cy="12804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«Естествознание – Химия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»</a:t>
            </a:r>
          </a:p>
          <a:p>
            <a:pPr algn="ctr">
              <a:lnSpc>
                <a:spcPct val="7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439" y="2132856"/>
            <a:ext cx="857256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4000" b="1" kern="1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Углеводороды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5445224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г.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098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142844" y="288015"/>
            <a:ext cx="8786874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характеру связей между углеродными атомами углеводороды могут быть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насыщенные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или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предельные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непредельные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Последние могут содержать разное количество двойных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алкадиены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др.), тройных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алкины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циклоалкины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др.) связей или те и другие одновременно: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7867317" cy="300039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11133" t="12451" r="59570" b="67773"/>
          <a:stretch>
            <a:fillRect/>
          </a:stretch>
        </p:blipFill>
        <p:spPr bwMode="auto">
          <a:xfrm>
            <a:off x="0" y="5237804"/>
            <a:ext cx="3000364" cy="162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172" t="6592" r="49609" b="54590"/>
          <a:stretch>
            <a:fillRect/>
          </a:stretch>
        </p:blipFill>
        <p:spPr bwMode="auto">
          <a:xfrm>
            <a:off x="3000364" y="5357826"/>
            <a:ext cx="2038005" cy="12858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22265" t="3662" r="65430" b="50927"/>
          <a:stretch>
            <a:fillRect/>
          </a:stretch>
        </p:blipFill>
        <p:spPr bwMode="auto">
          <a:xfrm>
            <a:off x="8001024" y="2928934"/>
            <a:ext cx="822689" cy="24288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1758" t="4395" r="51953" b="50927"/>
          <a:stretch>
            <a:fillRect/>
          </a:stretch>
        </p:blipFill>
        <p:spPr bwMode="auto">
          <a:xfrm>
            <a:off x="4429124" y="3286124"/>
            <a:ext cx="3500462" cy="27028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71406" y="71414"/>
            <a:ext cx="8786874" cy="317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8.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Горение ацетилена.</a:t>
            </a:r>
          </a:p>
          <a:p>
            <a:pPr algn="ctr"/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2СН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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 + 5О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 4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ацетилен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света.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свечение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нагревание (поджигание).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горение; реакция замещения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1" y="3143248"/>
            <a:ext cx="71438" cy="266701"/>
          </a:xfrm>
          <a:prstGeom prst="rect">
            <a:avLst/>
          </a:prstGeom>
          <a:noFill/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7195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403648" y="135178"/>
            <a:ext cx="7092280" cy="9895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Вопросы для защиты лабораторной работы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196752"/>
            <a:ext cx="9036496" cy="4369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Необходимо назвать все соединения и указать условия протекания реакций: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3538" lvl="0" indent="-3635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 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 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BrCH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Br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363538" lvl="0" indent="-3635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 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3538" lvl="0" indent="-3635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 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3538" indent="-3635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CH≡CH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BrCH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en-US" sz="27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CHBr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CH≡CH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ClCH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3538" lvl="0" indent="-3635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</a:p>
          <a:p>
            <a:pPr marL="363538" lvl="0" indent="-3635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13443"/>
            <a:ext cx="8430260" cy="147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74645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1052736"/>
            <a:ext cx="8969434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0" indent="-3587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Составной частью всех органических веществ является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углерод 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азот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сера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фтор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Число органических соединений исчисляется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…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миллионами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десятками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сотнями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тысячами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Число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неорганических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соединений исчисляется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миллионами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десятками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сотнями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тысячами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8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69349"/>
            <a:ext cx="8712968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88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4. Большинство … веществ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горючи</a:t>
            </a:r>
            <a:r>
              <a:rPr lang="ru-RU" sz="2800" b="1" i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(горят на воздухе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органических           б) неорганических</a:t>
            </a:r>
          </a:p>
          <a:p>
            <a:pPr marL="271463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В молекулах органических соединений валентность углерода часто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… его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степени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окисления.</a:t>
            </a:r>
          </a:p>
          <a:p>
            <a:pPr marL="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равна                     б)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равна</a:t>
            </a:r>
          </a:p>
          <a:p>
            <a:pPr marL="271463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В органических соединениях у углерода всегда … связи</a:t>
            </a:r>
          </a:p>
          <a:p>
            <a:pPr marL="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 2              б)  3               в) 4               г) 6</a:t>
            </a:r>
          </a:p>
          <a:p>
            <a:pPr marL="271463" lvl="0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положения теории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органической химии разработаны </a:t>
            </a:r>
          </a:p>
          <a:p>
            <a:pPr marL="271463" lvl="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М.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Бутлеровым       б) Д. И. Менделеевым</a:t>
            </a:r>
          </a:p>
          <a:p>
            <a:pPr marL="271463" lvl="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М. В. Ломоносовым    г) Ж. Л. Гей-Люссаком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228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730" y="356921"/>
            <a:ext cx="900477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этан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9) 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3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10) СН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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СН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11)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12) </a:t>
            </a:r>
            <a:r>
              <a:rPr lang="en-US" sz="2800" b="1" dirty="0"/>
              <a:t>C</a:t>
            </a:r>
            <a:r>
              <a:rPr lang="ru-RU" sz="2800" b="1" baseline="-25000" dirty="0"/>
              <a:t>7</a:t>
            </a:r>
            <a:r>
              <a:rPr lang="en-US" sz="2800" b="1" dirty="0"/>
              <a:t>H</a:t>
            </a:r>
            <a:r>
              <a:rPr lang="ru-RU" sz="2800" b="1" baseline="-25000" dirty="0" smtClean="0"/>
              <a:t>16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/>
              <a:t>гептан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пентан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13) </a:t>
            </a:r>
            <a:r>
              <a:rPr lang="en-US" sz="2800" b="1" dirty="0"/>
              <a:t>C</a:t>
            </a:r>
            <a:r>
              <a:rPr lang="ru-RU" sz="2800" b="1" baseline="-25000" dirty="0"/>
              <a:t>5</a:t>
            </a:r>
            <a:r>
              <a:rPr lang="en-US" sz="2800" b="1" dirty="0"/>
              <a:t>H</a:t>
            </a:r>
            <a:r>
              <a:rPr lang="ru-RU" sz="2800" b="1" baseline="-25000" dirty="0" smtClean="0"/>
              <a:t>12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14) </a:t>
            </a:r>
            <a:r>
              <a:rPr lang="en-US" sz="2800" b="1" dirty="0" smtClean="0"/>
              <a:t>C</a:t>
            </a:r>
            <a:r>
              <a:rPr lang="ru-RU" sz="2800" b="1" baseline="-25000" dirty="0" smtClean="0"/>
              <a:t>6</a:t>
            </a:r>
            <a:r>
              <a:rPr lang="en-US" sz="2800" b="1" dirty="0" smtClean="0"/>
              <a:t>H</a:t>
            </a:r>
            <a:r>
              <a:rPr lang="ru-RU" sz="2800" b="1" baseline="-25000" dirty="0" smtClean="0"/>
              <a:t>14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15) </a:t>
            </a:r>
            <a:r>
              <a:rPr lang="en-US" sz="2800" b="1" dirty="0" smtClean="0"/>
              <a:t>C</a:t>
            </a:r>
            <a:r>
              <a:rPr lang="ru-RU" sz="2800" b="1" baseline="-25000" dirty="0" smtClean="0"/>
              <a:t>3</a:t>
            </a:r>
            <a:r>
              <a:rPr lang="en-US" sz="2800" b="1" dirty="0" smtClean="0"/>
              <a:t>H</a:t>
            </a:r>
            <a:r>
              <a:rPr lang="ru-RU" sz="2800" b="1" baseline="-25000" dirty="0" smtClean="0"/>
              <a:t>8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2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221159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980728"/>
            <a:ext cx="8969434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Составной частью всех органических веществ является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углерод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азот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сера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фтор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Число органических соединений исчисляется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…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миллионами</a:t>
            </a:r>
            <a:endParaRPr lang="ru-RU" sz="27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десятками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сотнями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тысячами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Число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неорганических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соединений исчисляется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миллионами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десятками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сотнями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г) тысячами</a:t>
            </a:r>
            <a:endParaRPr lang="ru-RU" sz="27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5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332656"/>
          <a:ext cx="8496944" cy="544982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88432"/>
                <a:gridCol w="4608512"/>
              </a:tblGrid>
              <a:tr h="41818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6364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Arial" pitchFamily="34" charset="0"/>
                          <a:cs typeface="Arial" pitchFamily="34" charset="0"/>
                        </a:rPr>
                        <a:t>Нет ни одного химического элемента</a:t>
                      </a: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, который входил бы в состав всех неорганических веществ.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Arial" pitchFamily="34" charset="0"/>
                          <a:cs typeface="Arial" pitchFamily="34" charset="0"/>
                        </a:rPr>
                        <a:t>Составной частью </a:t>
                      </a:r>
                      <a:r>
                        <a:rPr lang="ru-RU" sz="28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всех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органических</a:t>
                      </a: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 веществ является углерод.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509093"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неорганических соединений исчисляется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тысячами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(около 500 тысяч).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органических соединений исчисляется миллионами (известно более 15 млн.).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886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69349"/>
            <a:ext cx="8712968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88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4. Большинство … веществ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горючи</a:t>
            </a:r>
            <a:r>
              <a:rPr lang="ru-RU" sz="2800" b="1" i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(горят на воздухе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</a:p>
          <a:p>
            <a:pPr marL="271463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органических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          б) неорганических</a:t>
            </a:r>
          </a:p>
          <a:p>
            <a:pPr marL="271463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В молекулах органических соединений валентность углерода часто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… его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степени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окисления.</a:t>
            </a:r>
          </a:p>
          <a:p>
            <a:pPr marL="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равна                    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б)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равна</a:t>
            </a:r>
          </a:p>
          <a:p>
            <a:pPr marL="271463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В органических соединениях у углерода всегда … связи</a:t>
            </a:r>
          </a:p>
          <a:p>
            <a:pPr marL="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 2              б)  3              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г) 6</a:t>
            </a:r>
          </a:p>
          <a:p>
            <a:pPr marL="271463" lvl="0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положения теории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органической химии разработаны </a:t>
            </a:r>
          </a:p>
          <a:p>
            <a:pPr marL="271463" lvl="0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А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М.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Бутлеровым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б) Д. И. Менделеевым</a:t>
            </a:r>
          </a:p>
          <a:p>
            <a:pPr marL="271463" lvl="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М. В. Ломоносовым    г) Ж. Л. Гей-Люссаком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92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730" y="356921"/>
            <a:ext cx="900477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8) 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=СН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этан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9) 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–СН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3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 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10) СН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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СН 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11)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СН</a:t>
            </a:r>
            <a:r>
              <a:rPr lang="ru-RU" sz="2800" b="1" baseline="-250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=СН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u="sng" dirty="0" smtClean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12) </a:t>
            </a:r>
            <a:r>
              <a:rPr lang="en-US" sz="2800" b="1" dirty="0"/>
              <a:t>C</a:t>
            </a:r>
            <a:r>
              <a:rPr lang="ru-RU" sz="2800" b="1" baseline="-25000" dirty="0"/>
              <a:t>7</a:t>
            </a:r>
            <a:r>
              <a:rPr lang="en-US" sz="2800" b="1" dirty="0"/>
              <a:t>H</a:t>
            </a:r>
            <a:r>
              <a:rPr lang="ru-RU" sz="2800" b="1" baseline="-25000" dirty="0" smtClean="0"/>
              <a:t>16 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smtClean="0">
                <a:solidFill>
                  <a:srgbClr val="C00000"/>
                </a:solidFill>
              </a:rPr>
              <a:t>гептан</a:t>
            </a:r>
            <a:r>
              <a:rPr lang="ru-RU" sz="2800" b="1" dirty="0" smtClean="0">
                <a:solidFill>
                  <a:srgbClr val="C00000"/>
                </a:solidFill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пентан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13) </a:t>
            </a:r>
            <a:r>
              <a:rPr lang="en-US" sz="2800" b="1" dirty="0"/>
              <a:t>C</a:t>
            </a:r>
            <a:r>
              <a:rPr lang="ru-RU" sz="2800" b="1" baseline="-25000" dirty="0"/>
              <a:t>5</a:t>
            </a:r>
            <a:r>
              <a:rPr lang="en-US" sz="2800" b="1" dirty="0"/>
              <a:t>H</a:t>
            </a:r>
            <a:r>
              <a:rPr lang="ru-RU" sz="2800" b="1" baseline="-25000" dirty="0" smtClean="0"/>
              <a:t>12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пентан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14) </a:t>
            </a:r>
            <a:r>
              <a:rPr lang="en-US" sz="2800" b="1" dirty="0" smtClean="0"/>
              <a:t>C</a:t>
            </a:r>
            <a:r>
              <a:rPr lang="ru-RU" sz="2800" b="1" baseline="-25000" dirty="0" smtClean="0"/>
              <a:t>6</a:t>
            </a:r>
            <a:r>
              <a:rPr lang="en-US" sz="2800" b="1" dirty="0" smtClean="0"/>
              <a:t>H</a:t>
            </a:r>
            <a:r>
              <a:rPr lang="ru-RU" sz="2800" b="1" baseline="-25000" dirty="0" smtClean="0"/>
              <a:t>14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15) </a:t>
            </a:r>
            <a:r>
              <a:rPr lang="en-US" sz="2800" b="1" dirty="0" smtClean="0"/>
              <a:t>C</a:t>
            </a:r>
            <a:r>
              <a:rPr lang="ru-RU" sz="2800" b="1" baseline="-25000" dirty="0" smtClean="0"/>
              <a:t>3</a:t>
            </a:r>
            <a:r>
              <a:rPr lang="en-US" sz="2800" b="1" dirty="0" smtClean="0"/>
              <a:t>H</a:t>
            </a:r>
            <a:r>
              <a:rPr lang="ru-RU" sz="2800" b="1" baseline="-25000" dirty="0" smtClean="0"/>
              <a:t>8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928"/>
            <a:ext cx="8640960" cy="638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1453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443858"/>
              </p:ext>
            </p:extLst>
          </p:nvPr>
        </p:nvGraphicFramePr>
        <p:xfrm>
          <a:off x="107504" y="1052736"/>
          <a:ext cx="8928999" cy="47818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86837"/>
                <a:gridCol w="1249467"/>
                <a:gridCol w="1872213"/>
                <a:gridCol w="1800201"/>
                <a:gridCol w="2520281"/>
              </a:tblGrid>
              <a:tr h="422899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Класс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Соединение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Окончание (суффикс)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Пример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Предельные</a:t>
                      </a:r>
                      <a:r>
                        <a:rPr lang="ru-RU" sz="2600" b="1" dirty="0" smtClean="0">
                          <a:effectLst/>
                        </a:rPr>
                        <a:t> 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Алк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r>
                        <a:rPr lang="ru-RU" sz="2600" b="1" dirty="0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>
                          <a:effectLst/>
                        </a:rPr>
                        <a:t>R</a:t>
                      </a:r>
                      <a:r>
                        <a:rPr lang="ru-RU" sz="2500" b="1" dirty="0" smtClean="0">
                          <a:effectLst/>
                        </a:rPr>
                        <a:t>–СН</a:t>
                      </a:r>
                      <a:r>
                        <a:rPr lang="ru-RU" sz="2500" b="1" baseline="-25000" dirty="0" smtClean="0">
                          <a:effectLst/>
                        </a:rPr>
                        <a:t>2</a:t>
                      </a:r>
                      <a:r>
                        <a:rPr lang="ru-RU" sz="2500" b="1" dirty="0" smtClean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ru-RU" sz="2500" b="1" dirty="0" smtClean="0">
                          <a:effectLst/>
                        </a:rPr>
                        <a:t>СН</a:t>
                      </a:r>
                      <a:r>
                        <a:rPr lang="ru-RU" sz="2500" b="1" baseline="-25000" dirty="0" smtClean="0">
                          <a:effectLst/>
                        </a:rPr>
                        <a:t>3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3 </a:t>
                      </a:r>
                      <a:r>
                        <a:rPr lang="ru-RU" sz="2600" b="1" dirty="0">
                          <a:effectLst/>
                        </a:rPr>
                        <a:t> эт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r>
                        <a:rPr lang="ru-RU" sz="2600" b="1" dirty="0">
                          <a:effectLst/>
                        </a:rPr>
                        <a:t>; 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3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проп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Алк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r>
                        <a:rPr lang="ru-RU" sz="2600" b="1" dirty="0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R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=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r>
                        <a:rPr lang="ru-RU" sz="2600" b="1" dirty="0">
                          <a:effectLst/>
                        </a:rPr>
                        <a:t>=СН</a:t>
                      </a:r>
                      <a:r>
                        <a:rPr lang="ru-RU" sz="2600" b="1" baseline="-25000" dirty="0">
                          <a:effectLst/>
                        </a:rPr>
                        <a:t>2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эт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r>
                        <a:rPr lang="ru-RU" sz="2600" b="1" dirty="0">
                          <a:effectLst/>
                        </a:rPr>
                        <a:t>; 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–СН=СН</a:t>
                      </a:r>
                      <a:r>
                        <a:rPr lang="ru-RU" sz="2600" b="1" baseline="-25000" dirty="0">
                          <a:effectLst/>
                        </a:rPr>
                        <a:t>2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проп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715">
                <a:tc gridSpan="5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Непредельные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Алк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r>
                        <a:rPr lang="ru-RU" sz="2600" b="1" dirty="0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effectLst/>
                        </a:rPr>
                        <a:t>R</a:t>
                      </a:r>
                      <a:r>
                        <a:rPr lang="ru-RU" sz="2600" b="1" dirty="0" smtClean="0">
                          <a:effectLst/>
                        </a:rPr>
                        <a:t>–С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 smtClean="0">
                          <a:effectLst/>
                        </a:rPr>
                        <a:t>СН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dirty="0"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 smtClean="0">
                          <a:effectLst/>
                        </a:rPr>
                        <a:t>эт</a:t>
                      </a:r>
                      <a:r>
                        <a:rPr lang="ru-RU" sz="2600" b="1" dirty="0" err="1" smtClean="0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2600" b="1" dirty="0" smtClean="0">
                          <a:effectLst/>
                        </a:rPr>
                        <a:t>(ацетилен); 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</a:t>
                      </a:r>
                      <a:r>
                        <a:rPr lang="ru-RU" sz="2600" b="1" dirty="0"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проп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83789" t="17578" r="2734" b="69970"/>
          <a:stretch>
            <a:fillRect/>
          </a:stretch>
        </p:blipFill>
        <p:spPr bwMode="auto">
          <a:xfrm>
            <a:off x="1691680" y="2212844"/>
            <a:ext cx="1060873" cy="78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5050" t="64990" r="10351" b="27489"/>
          <a:stretch/>
        </p:blipFill>
        <p:spPr bwMode="auto">
          <a:xfrm>
            <a:off x="1599085" y="4861134"/>
            <a:ext cx="1212286" cy="58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8008" t="62989" r="28370" b="27489"/>
          <a:stretch/>
        </p:blipFill>
        <p:spPr bwMode="auto">
          <a:xfrm>
            <a:off x="1619672" y="3140968"/>
            <a:ext cx="1191698" cy="7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3200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06" y="71414"/>
            <a:ext cx="91149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893625"/>
              </p:ext>
            </p:extLst>
          </p:nvPr>
        </p:nvGraphicFramePr>
        <p:xfrm>
          <a:off x="142844" y="785794"/>
          <a:ext cx="8715436" cy="54775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/>
                <a:gridCol w="1638815"/>
                <a:gridCol w="2592217"/>
                <a:gridCol w="1443432"/>
                <a:gridCol w="1556964"/>
              </a:tblGrid>
              <a:tr h="15897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Формула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Название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Агрегатное состояние при нормальных условиях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Радикал </a:t>
                      </a:r>
                      <a:r>
                        <a:rPr lang="ru-RU" sz="2500" b="1" dirty="0"/>
                        <a:t>(</a:t>
                      </a:r>
                      <a:r>
                        <a:rPr lang="en-US" sz="2500" b="1" dirty="0"/>
                        <a:t>R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Название радикала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газы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CH</a:t>
                      </a:r>
                      <a:r>
                        <a:rPr lang="ru-RU" sz="2700" b="1" baseline="-25000"/>
                        <a:t>3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5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32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жидкости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34 </a:t>
                      </a:r>
                      <a:r>
                        <a:rPr lang="ru-RU" sz="2700" b="1" dirty="0"/>
                        <a:t>– …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твердые</a:t>
                      </a:r>
                      <a:endParaRPr lang="ru-RU" sz="2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6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14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8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18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19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10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дец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9351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0519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500042"/>
            <a:ext cx="88583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умник-разумник.рф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/%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D0%BE%D1%80%D0%B3%D0%B0%D0%BD%D0%B8%D1%87%D0%B5%D1%81%D0%BA%D0%B0%D1%8F-%D1%85%D0%B8%D0%BC%D0%B8%D1%8F.-%D0%BA%D0%BE%D0%BC%D0%BF%D0%BB%D0%B5%D0%BA%D1%82-%D1%82%D0%B0%D0%B1%D0%BB%D0%B8%D1%86/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himiknoginsk.ucoz.ru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yandex.ru/clck/jsredir?from=yandex.ru%3Bimages%2Fsearch%3Bimages%3B%3B&amp;text=&amp;etext=862.DY2-7nmqVj-XCwKVZIL3NwTF13XYMlhXgHHl-n3fImQr0uWzc9Vd98FNdYF_v62n.c329b19673e508cda7ab89d85b076ab2abce5871&amp;uuid=&amp;state=tid_Wvm4RM28ca_MiO4Ne9osTPtpHS9wicjEF5X7fRziVPIHCd9FyQ&amp;data=UlNrNmk5WktYejR0eWJFYk1Ldmtxai1aMFF1T0FVWi1US2hHYTlqcTViVzhDbERkM05uQTBEazd6SmRmbC1JNDZkdFFVdVNvNzMydmk1cGpVQlFiNGVNRzlFb3gxcXJMQVRVRzZldmFUM2ZkTHVXbnNSVEhoaG9ZWUFPVzlxN3FrQzNveUJwcTRuUQ&amp;b64e=2&amp;sign=96fffcf048cf4bbb3f861ac22b84aab6&amp;keyno=0&amp;l10n=ru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92867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1268760"/>
            <a:ext cx="8292655" cy="15366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Алканы</a:t>
            </a:r>
          </a:p>
          <a:p>
            <a:pPr algn="ctr">
              <a:lnSpc>
                <a:spcPct val="85000"/>
              </a:lnSpc>
            </a:pPr>
            <a:r>
              <a:rPr lang="ru-RU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(парафины, нафтены)</a:t>
            </a:r>
            <a:endParaRPr lang="ru-RU" sz="5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0648"/>
            <a:ext cx="8714245" cy="65941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Предельные углеводороды</a:t>
            </a:r>
            <a:endParaRPr lang="ru-RU" sz="43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3007" y="2996952"/>
            <a:ext cx="707437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endParaRPr lang="ru-RU" sz="4000" b="1" baseline="-25000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3" cstate="print"/>
          <a:srcRect l="24214" t="11690" r="24214" b="21906"/>
          <a:stretch>
            <a:fillRect/>
          </a:stretch>
        </p:blipFill>
        <p:spPr bwMode="auto">
          <a:xfrm>
            <a:off x="1547665" y="4784060"/>
            <a:ext cx="1656184" cy="195730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5" cstate="print"/>
          <a:srcRect l="2152" r="3152"/>
          <a:stretch>
            <a:fillRect/>
          </a:stretch>
        </p:blipFill>
        <p:spPr bwMode="auto">
          <a:xfrm>
            <a:off x="3635896" y="4784874"/>
            <a:ext cx="3168352" cy="1884486"/>
          </a:xfrm>
          <a:prstGeom prst="rect">
            <a:avLst/>
          </a:prstGeom>
          <a:noFill/>
        </p:spPr>
      </p:pic>
      <p:pic>
        <p:nvPicPr>
          <p:cNvPr id="1029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293096"/>
            <a:ext cx="1423045" cy="1511590"/>
          </a:xfrm>
          <a:prstGeom prst="rect">
            <a:avLst/>
          </a:prstGeom>
          <a:noFill/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8038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06" y="71414"/>
            <a:ext cx="91149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035525"/>
              </p:ext>
            </p:extLst>
          </p:nvPr>
        </p:nvGraphicFramePr>
        <p:xfrm>
          <a:off x="142844" y="785794"/>
          <a:ext cx="8715436" cy="54775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/>
                <a:gridCol w="1638815"/>
                <a:gridCol w="2592217"/>
                <a:gridCol w="1443432"/>
                <a:gridCol w="1556964"/>
              </a:tblGrid>
              <a:tr h="15897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Формула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Название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Агрегатное состояние при нормальных условиях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Радикал </a:t>
                      </a:r>
                      <a:r>
                        <a:rPr lang="ru-RU" sz="2500" b="1" dirty="0"/>
                        <a:t>(</a:t>
                      </a:r>
                      <a:r>
                        <a:rPr lang="en-US" sz="2500" b="1" dirty="0"/>
                        <a:t>R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Название радикала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газы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CH</a:t>
                      </a:r>
                      <a:r>
                        <a:rPr lang="ru-RU" sz="2700" b="1" baseline="-25000"/>
                        <a:t>3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5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12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32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жидкости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34 </a:t>
                      </a:r>
                      <a:r>
                        <a:rPr lang="ru-RU" sz="2700" b="1" dirty="0"/>
                        <a:t>– …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твердые</a:t>
                      </a:r>
                      <a:endParaRPr lang="ru-RU" sz="2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6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14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8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18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19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10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дец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4588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071546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Алканы широко распространены в природе, это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важные компоненты нефти, природных и попутных газов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Содержание их в нефти отечественного происхождения колеблется от 30 до 89 %.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90615"/>
            <a:ext cx="885831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 </a:t>
            </a:r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алканов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15717" name="Picture 5" descr="D:\23.05.13-домашние документы\Нефть 2011-2012-2013\Нефть\Образцы нефти\0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3357562"/>
            <a:ext cx="5572114" cy="3283833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5718" name="Picture 6" descr="D:\23.05.13-домашние документы\Нефть 2011-2012-2013\Нефть\Образцы нефти\1294827378_156324759_1----099-007-22-72.jpg"/>
          <p:cNvPicPr>
            <a:picLocks noChangeAspect="1" noChangeArrowheads="1"/>
          </p:cNvPicPr>
          <p:nvPr/>
        </p:nvPicPr>
        <p:blipFill>
          <a:blip r:embed="rId5" cstate="print"/>
          <a:srcRect l="6800" t="6823" r="20000"/>
          <a:stretch>
            <a:fillRect/>
          </a:stretch>
        </p:blipFill>
        <p:spPr bwMode="auto">
          <a:xfrm>
            <a:off x="6357950" y="2714620"/>
            <a:ext cx="2168895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7268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280811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Низшие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главным образом метан, этан, пропан, – основные компоненты природных газов, причем доля метана достигает 97–98 %. </a:t>
            </a:r>
          </a:p>
        </p:txBody>
      </p:sp>
      <p:pic>
        <p:nvPicPr>
          <p:cNvPr id="90116" name="Picture 4" descr="D:\23.05.13-домашние документы\Лаб. раб YES\Виртуальные лабораторные YES\Анимашки и картинки\Воздух, газ, дым и др\Газ\23437-5328762.gif"/>
          <p:cNvPicPr>
            <a:picLocks noChangeAspect="1" noChangeArrowheads="1"/>
          </p:cNvPicPr>
          <p:nvPr/>
        </p:nvPicPr>
        <p:blipFill>
          <a:blip r:embed="rId3" cstate="print"/>
          <a:srcRect l="16192" t="35649" r="48520"/>
          <a:stretch>
            <a:fillRect/>
          </a:stretch>
        </p:blipFill>
        <p:spPr bwMode="auto">
          <a:xfrm>
            <a:off x="7715272" y="1571612"/>
            <a:ext cx="1143008" cy="2857520"/>
          </a:xfrm>
          <a:prstGeom prst="rect">
            <a:avLst/>
          </a:prstGeom>
          <a:noFill/>
        </p:spPr>
      </p:pic>
      <p:pic>
        <p:nvPicPr>
          <p:cNvPr id="90121" name="Picture 9" descr="D:\23.05.13-домашние документы\Лаб. раб YES\Виртуальные лабораторные YES\Анимашки и картинки\Люди\Домашнее хозяйство, еда,\жарю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4643446"/>
            <a:ext cx="1238250" cy="1238250"/>
          </a:xfrm>
          <a:prstGeom prst="rect">
            <a:avLst/>
          </a:prstGeom>
          <a:noFill/>
        </p:spPr>
      </p:pic>
      <p:pic>
        <p:nvPicPr>
          <p:cNvPr id="90122" name="Picture 10" descr="D:\23.05.13-домашние документы\Виртуальные лекции 2015\Органическая химия\алканы\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785926"/>
            <a:ext cx="3800479" cy="204556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2" descr="D:\23.05.13-домашние документы\Лаб. раб YES\Виртуальные лабораторные YES\Анимашки и картинки\Воздух, газ, дым и др\Газ\Компания Итера увеличила добычу газа в 2010 году на 59,4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64551"/>
            <a:ext cx="3452794" cy="339344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0123" name="Picture 11" descr="D:\23.05.13-домашние документы\Виртуальные лекции 2015\Органическая химия\алканы\47kg propane-450x450.jpg"/>
          <p:cNvPicPr>
            <a:picLocks noChangeAspect="1" noChangeArrowheads="1"/>
          </p:cNvPicPr>
          <p:nvPr/>
        </p:nvPicPr>
        <p:blipFill>
          <a:blip r:embed="rId7" cstate="print"/>
          <a:srcRect l="35000" t="3333" r="36667" b="3333"/>
          <a:stretch>
            <a:fillRect/>
          </a:stretch>
        </p:blipFill>
        <p:spPr bwMode="auto">
          <a:xfrm>
            <a:off x="6500826" y="2071678"/>
            <a:ext cx="1214446" cy="400052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52745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14285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Алканы с числом атомов углерода от 20 до 30 входят в состав восковых оболочек плодов, семян, листьев.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http://fotoham.ru/img/picture/Dec/10/7d74018ec65b0d5320c3e959ea21c7d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143380"/>
            <a:ext cx="2637710" cy="192882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-47057" y="6143644"/>
            <a:ext cx="3190297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Восковая тыква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5606" name="Picture 6" descr="http://lh6.ggpht.com/-0XCcp7_hV4o/UJDM9UY8odI/AAAAAAAAQUA/W6VmIizbqvc/%25255BUNSET%25255D.jpg?imgmax=800"/>
          <p:cNvPicPr>
            <a:picLocks noChangeAspect="1" noChangeArrowheads="1"/>
          </p:cNvPicPr>
          <p:nvPr/>
        </p:nvPicPr>
        <p:blipFill>
          <a:blip r:embed="rId3" cstate="print"/>
          <a:srcRect t="24011" r="6249"/>
          <a:stretch>
            <a:fillRect/>
          </a:stretch>
        </p:blipFill>
        <p:spPr bwMode="auto">
          <a:xfrm>
            <a:off x="2928926" y="3500438"/>
            <a:ext cx="3452426" cy="185738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839264" y="5429264"/>
            <a:ext cx="3512500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Восковые яблоки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" name="Picture 4" descr="http://5sadov.ru/iapple/426_451.jpg"/>
          <p:cNvPicPr>
            <a:picLocks noChangeAspect="1" noChangeArrowheads="1"/>
          </p:cNvPicPr>
          <p:nvPr/>
        </p:nvPicPr>
        <p:blipFill>
          <a:blip r:embed="rId4" cstate="print"/>
          <a:srcRect l="13334" t="4950" r="4999" b="989"/>
          <a:stretch>
            <a:fillRect/>
          </a:stretch>
        </p:blipFill>
        <p:spPr bwMode="auto">
          <a:xfrm>
            <a:off x="2214546" y="2928934"/>
            <a:ext cx="1565996" cy="121444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610" name="Picture 10" descr="Хойя мясистая или Восковой плющ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6925" y="1071546"/>
            <a:ext cx="2624231" cy="350072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6357950" y="4643446"/>
            <a:ext cx="2846194" cy="13726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Хойя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мясистая или Восковой плющ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5612" name="Picture 12" descr="Хойя красива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736"/>
            <a:ext cx="2301223" cy="164307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-105737" y="3214686"/>
            <a:ext cx="2463159" cy="732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Хойя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красивая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4983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57047"/>
            <a:ext cx="8858312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Основными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источниками промышленного получения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являются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нефть, природные или попутные газы, каменный уголь, сланцы, твердые парафины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а также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продукты, получаемые при их химической переработке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Из нефти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выделяют фракционной перегонкой или получают разнообразными методами химической переработки; из каменного угля – гидрированием.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18" y="3188694"/>
            <a:ext cx="4795346" cy="362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6679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himege.ru/wp-content/uploads/2014/05/%D0%BD%D0%B5%D1%84%D1%82%D1%8C-%D1%85%D0%B8%D0%BC%D0%B8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71414"/>
            <a:ext cx="8731311" cy="628654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0475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1406" y="1000108"/>
            <a:ext cx="8858312" cy="52198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61950" lvl="0" indent="-36195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Реакция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Вюрца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+ 2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NaI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иодметан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361950" lvl="0" indent="-36195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Гидротация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карбида алюминия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+ 12H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4Al(OH)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+ 3CH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карбид                                            метан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алюминия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975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975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Для синтеза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промышленных условиях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применяют очищенную смесь оксида углерода и водорода (1:2);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кобальт-торий-магниевый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железо-медный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или сплавные железные катализаторы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170–320 °С):</a:t>
            </a:r>
          </a:p>
          <a:p>
            <a:pPr marL="266700" lvl="0" indent="-2667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nCO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 + 1)H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2n+2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3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75" y="64291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7504" y="116632"/>
            <a:ext cx="859401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Способы получения </a:t>
            </a:r>
            <a:r>
              <a:rPr lang="ru-RU" sz="40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endParaRPr lang="ru-RU" sz="40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7" name="Picture 3" descr="D:\23.05.13-домашние документы\Виртуальные лекции 2015\Органическая химия\алканы\карбид алюмин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8571" t="43819" r="27143" b="21154"/>
          <a:stretch>
            <a:fillRect/>
          </a:stretch>
        </p:blipFill>
        <p:spPr bwMode="auto">
          <a:xfrm>
            <a:off x="0" y="2500306"/>
            <a:ext cx="1714512" cy="121444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6" name="Прямая со стрелкой 15"/>
          <p:cNvCxnSpPr/>
          <p:nvPr/>
        </p:nvCxnSpPr>
        <p:spPr>
          <a:xfrm>
            <a:off x="1643042" y="3214686"/>
            <a:ext cx="1785950" cy="15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8627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90950"/>
            <a:ext cx="8715436" cy="633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Гидрирование непредельных соединений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Алканы могут быть получены присоединением водорода к непредельным углеводородам в присутствии катализатора (платина,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паладий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никель):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этан</a:t>
            </a: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Алканы могут быть получены из простых веществ при нагревании в присутствии катализатора (платина,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паладий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никель):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 + 2Н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метан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23.05.13-домашние документы\Виртуальные лекции 2015\Органическая химия\алкены\8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664"/>
          <a:stretch>
            <a:fillRect/>
          </a:stretch>
        </p:blipFill>
        <p:spPr bwMode="auto">
          <a:xfrm>
            <a:off x="1367644" y="3068960"/>
            <a:ext cx="6804756" cy="1296144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4482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35471"/>
            <a:ext cx="8388424" cy="10892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</a:t>
            </a:r>
            <a:r>
              <a:rPr lang="ru-RU" sz="4000" b="1" dirty="0" err="1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endParaRPr lang="ru-RU" sz="40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1000108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Кислоты (серная, азотная), щелочи (гидроксиды натрия и калия), окислители, металлы, в том числе и щелочные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обычных условиях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db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действуют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Отсюда и возникло их старое название «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парафины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от латинского «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parum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affinis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– лишенные сродства.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dbl" dirty="0" smtClean="0">
                <a:latin typeface="Arial" pitchFamily="34" charset="0"/>
                <a:cs typeface="Arial" pitchFamily="34" charset="0"/>
              </a:rPr>
              <a:t>Причина химической инертности </a:t>
            </a:r>
            <a:r>
              <a:rPr lang="ru-RU" sz="2800" b="1" u="dbl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особенности строения их молекул. В молекулах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как отмечалось выше, содержатся только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-связи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(С–С и С–Н),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для которых характерна малая полярность и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поляризуемость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0284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3024197"/>
            <a:ext cx="1690687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71462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31" y="450057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2844" y="297908"/>
            <a:ext cx="8786874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Галогенирование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реагирует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очень энергично при этом всегда образуется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CF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HF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 </a:t>
            </a:r>
            <a:r>
              <a:rPr lang="ru-RU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взаимодействуют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ни при каких условиях.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 солнечном свету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в темноте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(250–400° С)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они легко вступают во взаимодействие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i="1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метан            хлорметан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хлорметан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тетрахлорметан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5100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334121"/>
            <a:ext cx="87868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паровой фазе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нитруются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10" name="Picture 4" descr="http://www.studfiles.ru/html/2706/663/html_0gMQulNm5V.m9s7/htmlconvd-e9C_9a_html_m18832bd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4114" y="1197626"/>
            <a:ext cx="8735604" cy="1607024"/>
          </a:xfrm>
          <a:prstGeom prst="rect">
            <a:avLst/>
          </a:prstGeom>
          <a:noFill/>
        </p:spPr>
      </p:pic>
      <p:pic>
        <p:nvPicPr>
          <p:cNvPr id="11" name="Picture 2" descr="http://www.ronl.ru/attachments/reviews/000/374/314/55a652fbc4f3b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5102" y="2683489"/>
            <a:ext cx="8679767" cy="2409681"/>
          </a:xfrm>
          <a:prstGeom prst="rect">
            <a:avLst/>
          </a:prstGeom>
          <a:noFill/>
        </p:spPr>
      </p:pic>
      <p:pic>
        <p:nvPicPr>
          <p:cNvPr id="96260" name="Picture 4" descr="D:\23.05.13-домашние документы\Лаб. раб YES\Виртуальные лабораторные YES\Анимашки и картинки\Химия-картинки\Реактивы\Кислоты\azot_kislota.jpg"/>
          <p:cNvPicPr>
            <a:picLocks noChangeAspect="1" noChangeArrowheads="1"/>
          </p:cNvPicPr>
          <p:nvPr/>
        </p:nvPicPr>
        <p:blipFill>
          <a:blip r:embed="rId7" cstate="print"/>
          <a:srcRect l="18123" r="19144"/>
          <a:stretch>
            <a:fillRect/>
          </a:stretch>
        </p:blipFill>
        <p:spPr bwMode="auto">
          <a:xfrm>
            <a:off x="71406" y="4643446"/>
            <a:ext cx="1803778" cy="21431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Овал 18"/>
          <p:cNvSpPr/>
          <p:nvPr/>
        </p:nvSpPr>
        <p:spPr>
          <a:xfrm>
            <a:off x="7530028" y="2852936"/>
            <a:ext cx="1010746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067944" y="3789040"/>
            <a:ext cx="1152128" cy="648072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300192" y="1128734"/>
            <a:ext cx="936104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209548" y="1556792"/>
            <a:ext cx="858396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7507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334121"/>
            <a:ext cx="878687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окисляются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избытке кислорода происходит полное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2О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метан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</a:t>
            </a:r>
          </a:p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недостатке кислорода происходит неполное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3О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 +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5" name="Picture 3" descr="D:\23.05.13-домашние документы\Теория горения и взрыва\Анимашки\Горение\камины, печи\10080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357694"/>
            <a:ext cx="3048000" cy="2286000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202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6" y="2678738"/>
            <a:ext cx="4750327" cy="40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2844" y="116632"/>
            <a:ext cx="878687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проявляют способность к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разложению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(термическое разложение).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2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этан</a:t>
            </a:r>
          </a:p>
          <a:p>
            <a:pPr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(без кислорода при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&gt; 1000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165304"/>
            <a:ext cx="11521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7819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30907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Крекинг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нефтепродуктов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разрыв связи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54570" y="5483023"/>
            <a:ext cx="349997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Установка каталитического крекинга</a:t>
            </a:r>
          </a:p>
        </p:txBody>
      </p:sp>
      <p:pic>
        <p:nvPicPr>
          <p:cNvPr id="1028" name="Picture 4" descr="Московский нефтеперабатывающий заво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6190"/>
            <a:ext cx="4762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4968552" cy="309964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2843808" y="3843342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0936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334121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проявляют способность к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превращению углеводородов нормального строения в углеводороды разветвленного строения: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 descr="http://www.studfiles.ru/html/2706/215/html_YJS0Q2oapm.6am8/htmlconvd-GB0VBa_html_16d17d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8677" y="4005064"/>
            <a:ext cx="8671795" cy="20958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3645024"/>
            <a:ext cx="2857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циклизации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9" y="2270301"/>
            <a:ext cx="725646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9024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замещения,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разложения,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0855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 descr="D:\23.05.13-домашние документы\Виртуальные лекции 2015\Органическая химия\алкены\7.png"/>
          <p:cNvPicPr>
            <a:picLocks noChangeAspect="1" noChangeArrowheads="1"/>
          </p:cNvPicPr>
          <p:nvPr/>
        </p:nvPicPr>
        <p:blipFill>
          <a:blip r:embed="rId3" cstate="print"/>
          <a:srcRect r="4343" b="10528"/>
          <a:stretch>
            <a:fillRect/>
          </a:stretch>
        </p:blipFill>
        <p:spPr bwMode="auto">
          <a:xfrm>
            <a:off x="5926519" y="71438"/>
            <a:ext cx="3146075" cy="121442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6" name="Picture 2" descr="D:\23.05.13-домашние документы\Лаб. раб YES\Виртуальные лабораторные YES\Анимашки и картинки\Химия-картинки\Атомы и молекулы\атомы и молекулы-анимашки\image025-6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00350" cy="2647950"/>
          </a:xfrm>
          <a:prstGeom prst="rect">
            <a:avLst/>
          </a:prstGeom>
          <a:noFill/>
        </p:spPr>
      </p:pic>
      <p:pic>
        <p:nvPicPr>
          <p:cNvPr id="26637" name="Picture 13" descr="D:\23.05.13-домашние документы\Лаб. раб YES\Виртуальные лабораторные YES\Анимашки и картинки\Химия-картинки\Атомы и молекулы\pic4_3_3_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Прямоугольник 19"/>
          <p:cNvSpPr/>
          <p:nvPr/>
        </p:nvSpPr>
        <p:spPr>
          <a:xfrm>
            <a:off x="214282" y="2143116"/>
            <a:ext cx="8739508" cy="12886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Непредельные углеводороды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3" name="Рисунок 6" descr="Scissoring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1571612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8" descr="Twisting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28612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7" descr="Symmetrical_stretching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71488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0866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142844" y="288015"/>
            <a:ext cx="8786874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отмечалось выше, по характеру связей между углеродными атомами углеводороды могут быть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насыщенные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или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предельные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непредельные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Последние могут содержать разное количество двойных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алкадиены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др.), тройных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алкины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циклоалкины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др.) связей или те и другие одновременно: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7867317" cy="300039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6498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052736"/>
            <a:ext cx="8682615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</a:p>
          <a:p>
            <a:pPr algn="ctr">
              <a:lnSpc>
                <a:spcPct val="85000"/>
              </a:lnSpc>
            </a:pP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(олефины, этиленовые углеводороды)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63645" y="3212976"/>
            <a:ext cx="662072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endParaRPr lang="ru-RU" sz="4000" b="1" baseline="-25000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3" cstate="print"/>
          <a:srcRect l="24214" t="11690" r="24214" b="21906"/>
          <a:stretch>
            <a:fillRect/>
          </a:stretch>
        </p:blipFill>
        <p:spPr bwMode="auto">
          <a:xfrm>
            <a:off x="1547665" y="4784060"/>
            <a:ext cx="1656184" cy="195730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5" cstate="print"/>
          <a:srcRect l="2152" r="3152"/>
          <a:stretch>
            <a:fillRect/>
          </a:stretch>
        </p:blipFill>
        <p:spPr bwMode="auto">
          <a:xfrm>
            <a:off x="3635896" y="4784874"/>
            <a:ext cx="3168352" cy="1884486"/>
          </a:xfrm>
          <a:prstGeom prst="rect">
            <a:avLst/>
          </a:prstGeom>
          <a:noFill/>
        </p:spPr>
      </p:pic>
      <p:pic>
        <p:nvPicPr>
          <p:cNvPr id="1029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293096"/>
            <a:ext cx="1423045" cy="1511590"/>
          </a:xfrm>
          <a:prstGeom prst="rect">
            <a:avLst/>
          </a:prstGeom>
          <a:noFill/>
        </p:spPr>
      </p:pic>
      <p:pic>
        <p:nvPicPr>
          <p:cNvPr id="12" name="Picture 2" descr="D:\23.05.13-домашние документы\Виртуальные лекции 2015\Органическая химия\алкены\алкены-анимашки\a_gif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" y="0"/>
            <a:ext cx="1738323" cy="1524000"/>
          </a:xfrm>
          <a:prstGeom prst="rect">
            <a:avLst/>
          </a:prstGeom>
          <a:noFill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4068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38716" y="116632"/>
            <a:ext cx="713368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</a:t>
            </a:r>
            <a:r>
              <a:rPr lang="ru-RU" sz="4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052736"/>
            <a:ext cx="8873050" cy="512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Углеродные атомы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главной  </a:t>
            </a:r>
            <a:r>
              <a:rPr lang="ru-RU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цепи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нумеруют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так,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чтобы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наименьшую </a:t>
            </a:r>
            <a:r>
              <a:rPr lang="ru-RU" sz="29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цифру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крайний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 при двойной связи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В названии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алкана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900" b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соответствующего этому родоначальнику в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структуре, суффикс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–ан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заменяется на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(или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-</a:t>
            </a:r>
            <a:r>
              <a:rPr lang="ru-RU" sz="2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илен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)</a:t>
            </a:r>
            <a:endParaRPr lang="ru-RU" sz="29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=СН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2 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               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=СН–СН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(эт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(проп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4-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пент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пент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(пент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-2)</a:t>
            </a: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(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4-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пент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илен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-1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81689"/>
            <a:ext cx="3448790" cy="8953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42" y="4365104"/>
            <a:ext cx="3758718" cy="6355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2260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347" y="71414"/>
            <a:ext cx="8751114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алкенов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23378"/>
              </p:ext>
            </p:extLst>
          </p:nvPr>
        </p:nvGraphicFramePr>
        <p:xfrm>
          <a:off x="142844" y="785794"/>
          <a:ext cx="8821644" cy="47308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205411"/>
                <a:gridCol w="2205411"/>
                <a:gridCol w="2205411"/>
                <a:gridCol w="2205411"/>
              </a:tblGrid>
              <a:tr h="84300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алкена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алкана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 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эт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проп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9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20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дек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1040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4282" y="1205458"/>
            <a:ext cx="86439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природе </a:t>
            </a: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встречаются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в небольших количествах. </a:t>
            </a:r>
          </a:p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промышленном масштабе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их получают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главным образом при переработке нефти, природных и попутных газов. Они могут быть также выделены из продуктов химической переработки каменного угля (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коксовый газ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3" cstate="print"/>
          <a:srcRect l="24214" t="11690" r="24214" b="21906"/>
          <a:stretch>
            <a:fillRect/>
          </a:stretch>
        </p:blipFill>
        <p:spPr bwMode="auto">
          <a:xfrm>
            <a:off x="142844" y="4786322"/>
            <a:ext cx="1656184" cy="1957308"/>
          </a:xfrm>
          <a:prstGeom prst="can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44" y="116632"/>
            <a:ext cx="8821644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 </a:t>
            </a:r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алкенов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8645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:\диск D\01.03.16-домашние документы\Виртуальные лекции 2015\Органическая химия\08.11.16\img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613"/>
            <a:ext cx="8983685" cy="67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8763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himege.ru/wp-content/uploads/2014/05/%D0%BD%D0%B5%D1%84%D1%82%D1%8C-%D1%85%D0%B8%D0%BC%D0%B8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71414"/>
            <a:ext cx="8731311" cy="628654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7581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39752" y="3354851"/>
            <a:ext cx="5424852" cy="338431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907704" y="5963740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9368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 нефтепродуктов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разрыв связи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D:\23.05.13-домашние документы\Виртуальные лекции 2015\Органическая химия\алкены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809" t="72016" r="16803"/>
          <a:stretch>
            <a:fillRect/>
          </a:stretch>
        </p:blipFill>
        <p:spPr bwMode="auto">
          <a:xfrm>
            <a:off x="4102293" y="1086852"/>
            <a:ext cx="4238375" cy="22701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8488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282421"/>
            <a:ext cx="885831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Среди химических процессов, протекающих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переработке нефти и газа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следует выделить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дегидрирование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(реакцию отщепления водорода и образования ненасыщенных соединений):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    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(500 </a:t>
            </a:r>
            <a:r>
              <a:rPr lang="ru-RU" sz="2800" b="1" baseline="30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lang="ru-RU" sz="2800" dirty="0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805476"/>
              </p:ext>
            </p:extLst>
          </p:nvPr>
        </p:nvGraphicFramePr>
        <p:xfrm>
          <a:off x="3203848" y="2132856"/>
          <a:ext cx="1687153" cy="632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Формула" r:id="rId4" imgW="533169" imgH="203112" progId="Equation.3">
                  <p:embed/>
                </p:oleObj>
              </mc:Choice>
              <mc:Fallback>
                <p:oleObj name="Формула" r:id="rId4" imgW="53316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132856"/>
                        <a:ext cx="1687153" cy="6326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D:\23.05.13-домашние документы\Виртуальные лекции 2015\Органическая химия\алкены\395081-pic7process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08328" y="3140968"/>
            <a:ext cx="5632055" cy="144016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5225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4282" y="332656"/>
            <a:ext cx="8715436" cy="1440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Частичное (селективное)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гидрирование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приводит к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алкенам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en-US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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       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–СН=СН–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</a:p>
        </p:txBody>
      </p:sp>
      <p:graphicFrame>
        <p:nvGraphicFramePr>
          <p:cNvPr id="727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564893"/>
              </p:ext>
            </p:extLst>
          </p:nvPr>
        </p:nvGraphicFramePr>
        <p:xfrm>
          <a:off x="3032953" y="1052736"/>
          <a:ext cx="2619167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3" name="Формула" r:id="rId4" imgW="723586" imgH="215806" progId="Equation.3">
                  <p:embed/>
                </p:oleObj>
              </mc:Choice>
              <mc:Fallback>
                <p:oleObj name="Формула" r:id="rId4" imgW="72358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953" y="1052736"/>
                        <a:ext cx="2619167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3139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908720"/>
            <a:ext cx="87154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0000"/>
              </a:lnSpc>
              <a:buClr>
                <a:srgbClr val="C00000"/>
              </a:buClr>
            </a:pPr>
            <a:r>
              <a:rPr lang="ru-RU" sz="26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6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Углеводороды.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6" action="ppaction://hlinksldjump"/>
              </a:rPr>
              <a:t>Классификация углеводородов.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Алканы.</a:t>
            </a: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Гомологический ряд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алканов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Источники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и способы получения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алканов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Способы получения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алканов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Химические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свойства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алканов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Непредельные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углеводороды.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Алкены.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Номенклатура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алкенов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Гомологический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ряд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алкенов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Источники и способы получения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алкенов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.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Способы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получения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алкенов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8" action="ppaction://hlinksldjump"/>
              </a:rPr>
              <a:t>Химические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8" action="ppaction://hlinksldjump"/>
              </a:rPr>
              <a:t>свойства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алкенов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8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9" action="ppaction://hlinksldjump"/>
              </a:rPr>
              <a:t>Алкины.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0" action="ppaction://hlinksldjump"/>
              </a:rPr>
              <a:t>Номенклатура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0" action="ppaction://hlinksldjump"/>
              </a:rPr>
              <a:t>алкинов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0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1" action="ppaction://hlinksldjump"/>
              </a:rPr>
              <a:t>Г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омологический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ряд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алкинов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.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Источники и способы получения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алкинов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3" action="ppaction://hlinksldjump"/>
              </a:rPr>
              <a:t>Способы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3" action="ppaction://hlinksldjump"/>
              </a:rPr>
              <a:t>получения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3" action="ppaction://hlinksldjump"/>
              </a:rPr>
              <a:t>алкинов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3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4" action="ppaction://hlinksldjump"/>
              </a:rPr>
              <a:t>Химические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4" action="ppaction://hlinksldjump"/>
              </a:rPr>
              <a:t>свойства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4" action="ppaction://hlinksldjump"/>
              </a:rPr>
              <a:t>алкинов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4" action="ppaction://hlinksldjump"/>
              </a:rPr>
              <a:t>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25" action="ppaction://hlinksldjump"/>
              </a:rPr>
              <a:t>Практическая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25" action="ppaction://hlinksldjump"/>
              </a:rPr>
              <a:t>работа № 7 «Алканы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25" action="ppaction://hlinksldjump"/>
              </a:rPr>
              <a:t>».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6" action="ppaction://hlinksldjump"/>
              </a:rPr>
              <a:t>Лабораторная работа № 2 «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6" action="ppaction://hlinksldjump"/>
              </a:rPr>
              <a:t>Химические свойства углеводородов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6" action="ppaction://hlinksldjump"/>
              </a:rPr>
              <a:t>».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6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7" action="ppaction://hlinksldjump"/>
              </a:rPr>
              <a:t>Проверим</a:t>
            </a:r>
            <a:r>
              <a:rPr lang="ru-RU" sz="2600" b="1" kern="1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7" action="ppaction://hlinksldjump"/>
              </a:rPr>
              <a:t>, как Вы поняли и запомнили  пройденный материал.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7" action="ppaction://hlinksldjump"/>
              </a:rPr>
              <a:t> 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8" action="ppaction://hlinksldjump"/>
              </a:rPr>
              <a:t>Использованные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8" action="ppaction://hlinksldjump"/>
              </a:rPr>
              <a:t>источники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8" action="ppaction://hlinksldjump"/>
              </a:rPr>
              <a:t>.</a:t>
            </a:r>
            <a:endParaRPr lang="ru-RU" sz="26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0" name="Picture 2" descr="D:\23.05.13-домашние документы\Виртуальные лекции 2015\Органическая химия\алкены\img2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563" t="35001" r="1562" b="11249"/>
          <a:stretch>
            <a:fillRect/>
          </a:stretch>
        </p:blipFill>
        <p:spPr bwMode="auto">
          <a:xfrm>
            <a:off x="214282" y="3643314"/>
            <a:ext cx="7000924" cy="307181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35496" y="332656"/>
            <a:ext cx="9001156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Дегидратация</a:t>
            </a:r>
            <a:r>
              <a:rPr lang="ru-RU" sz="27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отнятие воды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спиртов</a:t>
            </a:r>
            <a:r>
              <a:rPr lang="ru-RU" sz="27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Спирты при нагревании в присутствии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водоотнимающих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средств (серная, фосфорная кислоты) или при пропускании их паров через оксид алюминия, хлорид цинка теряют молекулу воды с образованием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алкена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 l="2344" t="3662" r="50195" b="50927"/>
          <a:stretch>
            <a:fillRect/>
          </a:stretch>
        </p:blipFill>
        <p:spPr bwMode="auto">
          <a:xfrm>
            <a:off x="2214546" y="4143381"/>
            <a:ext cx="1428728" cy="10936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 l="4102" t="3662" r="53125" b="55322"/>
          <a:stretch>
            <a:fillRect/>
          </a:stretch>
        </p:blipFill>
        <p:spPr bwMode="auto">
          <a:xfrm>
            <a:off x="6500826" y="3357562"/>
            <a:ext cx="2643174" cy="20276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8001024" y="3357562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8076540" y="3782112"/>
            <a:ext cx="405474" cy="556507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1862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51520" y="332656"/>
            <a:ext cx="8715436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Зайцева:</a:t>
            </a:r>
            <a:r>
              <a:rPr kumimoji="0" lang="ru-RU" sz="28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дегидратации вторичных и третичных спиртов и 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дегидрогалогенировании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вторичных и третичных галогенидов водород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отщепля-ется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преимущественно от наименее гидрогенизированного атома углерода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85" y="2476736"/>
            <a:ext cx="7483919" cy="35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2312" y="511085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Alexander Michailowitsch Saiz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728192" cy="2304256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907704" y="6080868"/>
            <a:ext cx="543007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Александр Михайлович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Зайцев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(1841 –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1910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г.г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.)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0029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D:\23.05.13-домашние документы\Виртуальные лекции 2015\Органическая химия\алкены\6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337" y="2500306"/>
            <a:ext cx="9073167" cy="222483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214282" y="36238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Получение из галогенпроизводных.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Алкены могут быть получены отнятием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галогенводородов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</a:t>
            </a:r>
            <a:r>
              <a:rPr lang="ru-RU" sz="2800" b="1" u="sng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галогенирование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от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галогеналкилов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помощью спиртовых растворов щелочей или твердой щелочи: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3935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-36512" y="142852"/>
            <a:ext cx="916308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</a:t>
            </a:r>
            <a:r>
              <a:rPr lang="ru-RU" sz="4000" b="1" dirty="0" err="1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endParaRPr lang="ru-RU" sz="40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071546"/>
            <a:ext cx="878687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Химическое поведение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связано с наличием в их молекуле двойной связи и способностью присоединять другие атомы и группы. Ненасыщенные атомы углерода в молекуле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связаны между собой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и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-связями.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-Связь менее прочная, чем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-связь. Поэтому двойная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углерод-углеродная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связь обладает способностью разрываться в определенных условиях как бы наполовину, при этом атомы углерода, присоединяя новые группы, становятся насыщенными:</a:t>
            </a: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821" y="5143512"/>
            <a:ext cx="4340709" cy="15716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7350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28572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этиленовых углеводородов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характерны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 присоединения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 они 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легко окисляются   и   </a:t>
            </a:r>
            <a:r>
              <a:rPr lang="ru-RU" sz="2800" b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полимеризуются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Присоединение галогенов.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Алкены очень легко присоединяют галогены с образованием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дигалогенпроизводных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содержащих два атома галогена у соседних углеродных атомов (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вицинальные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дигалогенпроизводные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D:\23.05.13-домашние документы\Виртуальные лекции 2015\Органическая химия\алкены\img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928" t="25121" r="7039" b="37399"/>
          <a:stretch>
            <a:fillRect/>
          </a:stretch>
        </p:blipFill>
        <p:spPr bwMode="auto">
          <a:xfrm>
            <a:off x="2285984" y="3328211"/>
            <a:ext cx="5786478" cy="195817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57158" y="5214950"/>
            <a:ext cx="8444941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Это качественная реакция на </a:t>
            </a:r>
            <a:r>
              <a:rPr lang="ru-RU" sz="3000" b="1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171" y="3857628"/>
            <a:ext cx="85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57620" y="3857628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5799753"/>
            <a:ext cx="842968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протекает легко в растворителе, темноте, при комнатной температуре.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3303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7158" y="71414"/>
            <a:ext cx="850112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2. Присоединение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галогенводородов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гидрогалогенирование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42844" y="2162868"/>
            <a:ext cx="8715436" cy="4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случае несимметрично построенных олефинов 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 предпочтительнее </a:t>
            </a:r>
            <a:r>
              <a:rPr kumimoji="0" lang="ru-RU" sz="2700" b="1" i="0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присоеди-няется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 наиболее </a:t>
            </a:r>
            <a:r>
              <a:rPr kumimoji="0" lang="ru-RU" sz="2700" b="1" i="0" strike="noStrike" cap="none" normalizeH="0" baseline="0" dirty="0" err="1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kumimoji="0" lang="ru-RU" sz="2700" b="1" i="0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ненасыщенных атомов углерода, галоген – к другому ненасыщенному углеродному атому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правило </a:t>
            </a:r>
            <a:r>
              <a:rPr kumimoji="0" lang="ru-RU" sz="2700" b="1" u="none" strike="noStrike" cap="none" normalizeH="0" baseline="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Марковникова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00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–СН=СН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СН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–СН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  <a:sym typeface="Symbol" pitchFamily="18" charset="2"/>
            </a:endParaRPr>
          </a:p>
          <a:p>
            <a:pPr marR="0" lvl="0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пропилен                               2-хлорпропан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 галогенводородных кислот </a:t>
            </a:r>
            <a:r>
              <a:rPr kumimoji="0" lang="ru-RU" sz="27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наиболее легко</a:t>
            </a:r>
            <a:r>
              <a:rPr kumimoji="0" lang="ru-RU" sz="27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ru-RU" sz="27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присоединяется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sz="27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HI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остальные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галогенводороды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располагаются по этому признаку в такой последовательности: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6215082"/>
            <a:ext cx="2739492" cy="42862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3563888" y="1844824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30535" r="20884" b="39472"/>
          <a:stretch/>
        </p:blipFill>
        <p:spPr bwMode="auto">
          <a:xfrm>
            <a:off x="-36512" y="896255"/>
            <a:ext cx="3714982" cy="12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60931" r="14788" b="21781"/>
          <a:stretch/>
        </p:blipFill>
        <p:spPr bwMode="auto">
          <a:xfrm>
            <a:off x="3707904" y="1052735"/>
            <a:ext cx="5404374" cy="74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8692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6967" y="216978"/>
            <a:ext cx="88341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Марковникова:</a:t>
            </a:r>
            <a:r>
              <a:rPr kumimoji="0" lang="ru-RU" sz="28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предпочти-</a:t>
            </a:r>
            <a:r>
              <a:rPr lang="ru-RU" sz="28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тельнее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присоединяется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ненасыщенных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углерода, галоген – к другому ненасыщенному углеродному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атому.</a:t>
            </a:r>
            <a:endParaRPr kumimoji="0" lang="ru-RU" sz="28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44521"/>
            <a:ext cx="6988648" cy="383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Великие учены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" y="4235624"/>
            <a:ext cx="2040207" cy="262237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55776" y="5723847"/>
            <a:ext cx="4608512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Марковников Владимир Васильевич (1837 – 1904 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г. </a:t>
            </a: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.)</a:t>
            </a:r>
            <a:endParaRPr lang="ru-RU" sz="27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356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8" y="975983"/>
            <a:ext cx="6075414" cy="119125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2343592"/>
            <a:ext cx="8858312" cy="223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промышленности осуществляется прямая гидратация (катализаторы – фосфорная кислота, фосфаты, оксид алюминия; повышенная температура):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=СН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СН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–СН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ОН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этанол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732240" y="1779423"/>
            <a:ext cx="720080" cy="428628"/>
          </a:xfrm>
          <a:prstGeom prst="ellipse">
            <a:avLst/>
          </a:prstGeom>
          <a:noFill/>
          <a:ln w="57150">
            <a:solidFill>
              <a:srgbClr val="140DA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71406" y="4653136"/>
            <a:ext cx="8572560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Способность </a:t>
            </a:r>
            <a:r>
              <a:rPr kumimoji="0" lang="ru-RU" sz="2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 гидратации возрастает с увеличением длины углеродной цепочки (до известных пределов) и количества алкильных групп у атомов углерода, связанных двойной связью. 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42852"/>
            <a:ext cx="87868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3. Гидратация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присоединение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воды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). При присоединении воды к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алкенам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образуются спирты: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7288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300015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4. Гидрирование.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Алкены в присутствии катализаторов (платина, палладий, никель) легко присоединяют водород, превращаясь в предельные углеводороды:</a:t>
            </a:r>
            <a:endParaRPr lang="ru-RU" sz="2800" b="1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857364"/>
            <a:ext cx="5116954" cy="78581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2786058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 </a:t>
            </a:r>
            <a: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отсутствие  катализатора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даже   водород   в   момент  выделения  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</a:t>
            </a:r>
            <a:r>
              <a:rPr lang="ru-RU" sz="2800" b="1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алкенами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взаимодействует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Устойчивость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 гидрированию возрастает с увеличением степени замещения у ненасыщенных углеводородов: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5143512"/>
            <a:ext cx="8703012" cy="42862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23.05.13-домашние документы\Виртуальные лекции 2015\Органическая химия\алкены\8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5664"/>
          <a:stretch>
            <a:fillRect/>
          </a:stretch>
        </p:blipFill>
        <p:spPr bwMode="auto">
          <a:xfrm>
            <a:off x="1043608" y="5589240"/>
            <a:ext cx="6184153" cy="1177934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553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23.05.13-домашние документы\Виртуальные лекции 2015\Органическая химия\алкены\img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813" t="46250" r="2499" b="38750"/>
          <a:stretch>
            <a:fillRect/>
          </a:stretch>
        </p:blipFill>
        <p:spPr bwMode="auto">
          <a:xfrm>
            <a:off x="323528" y="1700808"/>
            <a:ext cx="8374600" cy="9950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2771800" cy="30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85720" y="300015"/>
            <a:ext cx="8715436" cy="12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5. Замещение галогенами.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Алкены при повышенной температуре с галогенами вступают в реакцию замещения:</a:t>
            </a:r>
            <a:endParaRPr lang="ru-RU" sz="2900" b="1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4486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Пластик, ЧП - контакты, информация, сайт, продукция, услуги. Украина, Хмельниц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4150" y="-24"/>
            <a:ext cx="2609850" cy="19621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1115616" y="2204864"/>
            <a:ext cx="7023076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Углеводороды</a:t>
            </a:r>
            <a:endParaRPr lang="ru-RU" sz="6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4" descr="D:\23.05.13-домашние документы\Лаб. раб YES\Виртуальные лабораторные YES\Анимашки и картинки\Химия-картинки\Атомы и молекулы\Большие молекулы\i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8304"/>
            <a:ext cx="1270000" cy="635000"/>
          </a:xfrm>
          <a:prstGeom prst="rect">
            <a:avLst/>
          </a:prstGeom>
          <a:noFill/>
        </p:spPr>
      </p:pic>
      <p:pic>
        <p:nvPicPr>
          <p:cNvPr id="22" name="Picture 3" descr="D:\23.05.13-домашние документы\Лаб. раб YES\Виртуальные лабораторные YES\Анимашки и картинки\Химия-картинки\Атомы и молекулы\атомы и молекулы-анимашки\Молекула бензола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167211"/>
            <a:ext cx="3067050" cy="2619375"/>
          </a:xfrm>
          <a:prstGeom prst="rect">
            <a:avLst/>
          </a:prstGeom>
          <a:noFill/>
        </p:spPr>
      </p:pic>
      <p:pic>
        <p:nvPicPr>
          <p:cNvPr id="23" name="Picture 2" descr="D:\23.05.13-домашние документы\Виртуальные лекции 2015\Органическая химия\алкены\b9ed1c60_2e9b_0131_22e3_22000aa81b9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671863"/>
            <a:ext cx="2362745" cy="15443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5" descr="D:\23.05.13-домашние документы\Лаб. раб YES\Виртуальные лабораторные YES\Анимашки и картинки\Химия-картинки\Атомы и молекулы\34467_html_74e67272.jpg"/>
          <p:cNvPicPr>
            <a:picLocks noChangeAspect="1" noChangeArrowheads="1"/>
          </p:cNvPicPr>
          <p:nvPr/>
        </p:nvPicPr>
        <p:blipFill>
          <a:blip r:embed="rId8" cstate="print"/>
          <a:srcRect l="11220" t="12903" r="13045" b="6452"/>
          <a:stretch>
            <a:fillRect/>
          </a:stretch>
        </p:blipFill>
        <p:spPr bwMode="auto">
          <a:xfrm>
            <a:off x="6565887" y="3667830"/>
            <a:ext cx="1928826" cy="1785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26375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6. Реакции окисления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Алкены легко окисляются. Направление окисления и характер образующихся продуктов зависит от строения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вида окислителя и условий окисления. При окислении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разбавленным раствором перманганата калия на холоду </a:t>
            </a: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 щелочной среде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(окисление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Вагнеру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образуются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гликоли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214282" y="3357562"/>
            <a:ext cx="8711725" cy="116661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02" name="Picture 2" descr="GCH_3A06_02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" y="4221088"/>
            <a:ext cx="3024336" cy="2474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380335"/>
            <a:ext cx="739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Br</a:t>
            </a:r>
            <a:r>
              <a:rPr lang="ru-RU" sz="2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6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22445" y="5008027"/>
            <a:ext cx="2521563" cy="1060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600" b="1" dirty="0" smtClean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KMnO</a:t>
            </a:r>
            <a:r>
              <a:rPr lang="en-US" sz="2600" b="1" baseline="-25000" dirty="0" smtClean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600" b="1" baseline="-25000" dirty="0" smtClean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(перманганат калия)</a:t>
            </a:r>
            <a:endParaRPr lang="ru-RU" sz="2600" dirty="0">
              <a:solidFill>
                <a:srgbClr val="B61A61"/>
              </a:solidFill>
              <a:latin typeface="Arial Black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524198" y="5254248"/>
            <a:ext cx="1103586" cy="46960"/>
          </a:xfrm>
          <a:prstGeom prst="line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860032" y="4520409"/>
            <a:ext cx="218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1,2-проп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0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endParaRPr lang="ru-RU" sz="2000" dirty="0">
              <a:solidFill>
                <a:srgbClr val="14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4658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1172" t="3662" r="50195" b="50927"/>
          <a:stretch>
            <a:fillRect/>
          </a:stretch>
        </p:blipFill>
        <p:spPr bwMode="auto">
          <a:xfrm>
            <a:off x="3786182" y="3816291"/>
            <a:ext cx="4071965" cy="304170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71406" y="723617"/>
            <a:ext cx="8786874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7. Горение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этилена:</a:t>
            </a: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+ 3О</a:t>
            </a:r>
            <a:r>
              <a:rPr lang="ru-RU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2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32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этилен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 l="7698" t="8011" r="5411" b="5116"/>
          <a:stretch>
            <a:fillRect/>
          </a:stretch>
        </p:blipFill>
        <p:spPr bwMode="auto">
          <a:xfrm>
            <a:off x="2143108" y="3429000"/>
            <a:ext cx="1990739" cy="15716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 l="4688" t="4394" r="50781" b="51660"/>
          <a:stretch>
            <a:fillRect/>
          </a:stretch>
        </p:blipFill>
        <p:spPr bwMode="auto">
          <a:xfrm>
            <a:off x="142844" y="2357430"/>
            <a:ext cx="2171715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7282" name="Picture 2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876811"/>
            <a:ext cx="113836" cy="266701"/>
          </a:xfrm>
          <a:prstGeom prst="rect">
            <a:avLst/>
          </a:prstGeom>
          <a:noFill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2931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338138"/>
            <a:ext cx="8786874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8. Реакции полимеризации.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полимеризации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впервые была открыта А. М. Бутлеровым.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Полимеризацией называется соединение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одинаковых молекул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мономеров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с образованием нового, сложного вещества с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большой молекулярной массой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Если в образовании полимера участвуют различные мономеры, процесс называется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сополимеризацией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Количество молекул мономера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соединившихся при образовании полимера, называется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степенью полимеризации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72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[–СН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–]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полиэтилен</a:t>
            </a:r>
            <a:endParaRPr lang="ru-RU" sz="2800" b="1" dirty="0"/>
          </a:p>
        </p:txBody>
      </p:sp>
      <p:pic>
        <p:nvPicPr>
          <p:cNvPr id="67588" name="Picture 4" descr="http://kharkov-online.com/files/images/objava/30091/137425.jpeg"/>
          <p:cNvPicPr>
            <a:picLocks noChangeAspect="1" noChangeArrowheads="1"/>
          </p:cNvPicPr>
          <p:nvPr/>
        </p:nvPicPr>
        <p:blipFill>
          <a:blip r:embed="rId3" cstate="print"/>
          <a:srcRect t="4286" r="7183"/>
          <a:stretch>
            <a:fillRect/>
          </a:stretch>
        </p:blipFill>
        <p:spPr bwMode="auto">
          <a:xfrm>
            <a:off x="214282" y="5072074"/>
            <a:ext cx="2000264" cy="15404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1500166" y="6357958"/>
            <a:ext cx="214244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полиэтилен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7590" name="Picture 6" descr="http://www.optima-upak.ru/images/ns/image09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521540"/>
            <a:ext cx="1700171" cy="1265046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7592" name="Picture 8" descr="http://makroteknik.com.tr/uploads/resim/program/01polietilen.jpg"/>
          <p:cNvPicPr>
            <a:picLocks noChangeAspect="1" noChangeArrowheads="1"/>
          </p:cNvPicPr>
          <p:nvPr/>
        </p:nvPicPr>
        <p:blipFill>
          <a:blip r:embed="rId5" cstate="print"/>
          <a:srcRect r="4729"/>
          <a:stretch>
            <a:fillRect/>
          </a:stretch>
        </p:blipFill>
        <p:spPr bwMode="auto">
          <a:xfrm>
            <a:off x="5390122" y="5500702"/>
            <a:ext cx="1896522" cy="1285860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7222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6688" indent="-3571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присоединения, </a:t>
            </a:r>
          </a:p>
          <a:p>
            <a:pPr marL="1436688" indent="-3571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</a:p>
          <a:p>
            <a:pPr marL="1436688" indent="-35718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полимеризации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7881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369" y="1315505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(ацетиленовые углеводороды)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5543" y="2714620"/>
            <a:ext cx="713368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 </a:t>
            </a:r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2" cstate="print"/>
          <a:srcRect l="24214" t="11690" r="24214" b="21906"/>
          <a:stretch>
            <a:fillRect/>
          </a:stretch>
        </p:blipFill>
        <p:spPr bwMode="auto">
          <a:xfrm>
            <a:off x="1619672" y="4893472"/>
            <a:ext cx="1178733" cy="139304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52" r="3152"/>
          <a:stretch>
            <a:fillRect/>
          </a:stretch>
        </p:blipFill>
        <p:spPr bwMode="auto">
          <a:xfrm>
            <a:off x="3347864" y="4027281"/>
            <a:ext cx="4684211" cy="278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7939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32629" y="214290"/>
            <a:ext cx="715452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</a:t>
            </a:r>
            <a:r>
              <a:rPr lang="ru-RU" sz="4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052736"/>
            <a:ext cx="9004774" cy="489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Углеродные атомы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главной  </a:t>
            </a:r>
            <a:r>
              <a:rPr lang="ru-RU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цепи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нумеруют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так,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чтобы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наименьшую </a:t>
            </a:r>
            <a:r>
              <a:rPr lang="ru-RU" sz="29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цифру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крайний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 при тройной связи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В названии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алкана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соответствующего этой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родоначальной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структуре, суффикс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–ан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заменяется на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–ин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en-US" sz="29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               СН</a:t>
            </a:r>
            <a:r>
              <a:rPr lang="en-US" sz="29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1    2    3   4        5      6     7      1      2   3  4       </a:t>
            </a:r>
            <a:r>
              <a:rPr lang="ru-RU" sz="22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5      </a:t>
            </a:r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</a:t>
            </a:r>
            <a:endParaRPr lang="ru-RU" sz="22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6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</a:t>
            </a:r>
            <a:r>
              <a:rPr lang="en-US" sz="26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С–СН</a:t>
            </a:r>
            <a:r>
              <a:rPr lang="ru-RU" sz="26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–СН</a:t>
            </a:r>
            <a:r>
              <a:rPr lang="ru-RU" sz="26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–СН</a:t>
            </a:r>
            <a:r>
              <a:rPr lang="ru-RU" sz="26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6-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гепт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гекс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</a:t>
            </a: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6" descr="D:\23.05.13-домашние документы\Виртуальные лекции 2015\Органическая химия\алкины\27854_html_m4bbe40b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4896544" cy="1059164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8035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3004" y="71414"/>
            <a:ext cx="8691803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алкинов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– 2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436516"/>
              </p:ext>
            </p:extLst>
          </p:nvPr>
        </p:nvGraphicFramePr>
        <p:xfrm>
          <a:off x="142844" y="785794"/>
          <a:ext cx="8821644" cy="47308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205411"/>
                <a:gridCol w="2205411"/>
                <a:gridCol w="2205411"/>
                <a:gridCol w="2205411"/>
              </a:tblGrid>
              <a:tr h="84300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алкина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алкана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 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эт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проп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бут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9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дек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797465"/>
            <a:ext cx="2756111" cy="7589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4953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-27384"/>
            <a:ext cx="9144000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 </a:t>
            </a:r>
            <a:r>
              <a:rPr lang="ru-RU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алкинов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3185" y="692696"/>
            <a:ext cx="86585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A6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природе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практически не встречаются. В некоторых видах грибов Basidiomycetes были обнаружены в крайне малом количестве соединения, содержащие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полиацетиленовые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структуры.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Ацетилен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обнаружен в атмосфере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Урана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Юпитера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Сатурна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обладают слабым наркозным действием. Жидкие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вызывают судороги.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12601"/>
            <a:ext cx="4980921" cy="2900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5694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52388"/>
            <a:ext cx="9058275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87" y="287268"/>
            <a:ext cx="750682" cy="2277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40" y="2564904"/>
            <a:ext cx="942798" cy="2774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19" y="3539847"/>
            <a:ext cx="897621" cy="147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6109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543" t="13579" r="21946" b="29328"/>
          <a:stretch>
            <a:fillRect/>
          </a:stretch>
        </p:blipFill>
        <p:spPr bwMode="auto">
          <a:xfrm>
            <a:off x="2808247" y="5000636"/>
            <a:ext cx="2017481" cy="18573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/>
          <a:srcRect l="55054" t="8341" r="12749" b="16918"/>
          <a:stretch>
            <a:fillRect/>
          </a:stretch>
        </p:blipFill>
        <p:spPr bwMode="auto">
          <a:xfrm>
            <a:off x="45494" y="5572140"/>
            <a:ext cx="568949" cy="121444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956529" y="6279703"/>
            <a:ext cx="100380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СаС</a:t>
            </a:r>
            <a:r>
              <a:rPr lang="ru-RU" sz="2400" b="1" baseline="-30000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5685898"/>
            <a:ext cx="273825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lang="ru-RU" sz="2800" b="1" baseline="-30000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+ 2Н</a:t>
            </a:r>
            <a:r>
              <a:rPr lang="ru-RU" sz="2800" b="1" baseline="-30000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 </a:t>
            </a:r>
            <a:endParaRPr lang="ru-RU" sz="2800" b="1" dirty="0">
              <a:ln w="1143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3995936" y="6072207"/>
            <a:ext cx="1296144" cy="438328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диск D\01.03.16-домашние документы\Виртуальные лекции 2015\Органическая химия\08.11.16\acetylene-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4" y="5119525"/>
            <a:ext cx="1586393" cy="118979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500034" y="6072206"/>
            <a:ext cx="785818" cy="285752"/>
          </a:xfrm>
          <a:prstGeom prst="straightConnector1">
            <a:avLst/>
          </a:prstGeom>
          <a:ln w="57150">
            <a:solidFill>
              <a:srgbClr val="CC4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25219" r="21721" b="53358"/>
          <a:stretch/>
        </p:blipFill>
        <p:spPr bwMode="auto">
          <a:xfrm>
            <a:off x="932082" y="2852936"/>
            <a:ext cx="7096302" cy="143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79512" y="270789"/>
            <a:ext cx="8858312" cy="4814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Карбидный способ.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Наибольшее промышленное значение из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имеет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ацетилен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промышленности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лаборатории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его получают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карбидным способом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Вёлер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 1862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Если кусочки карбида кальция поместить в сосуд с водой, начинается бурное выделение ацетилена: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карбид                         ацетилен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кальция                            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этин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домой 27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6755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620688"/>
            <a:ext cx="871543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Углеводороды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наиболее простые по составу органические соединения. Их молекулы построены из атомов только двух элементов – углерода и водорода. Общая формула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30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Они </a:t>
            </a:r>
            <a:r>
              <a:rPr lang="ru-RU" sz="30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различаются по 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строению углеродного скелета и характеру связей между атомами углерода.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51" name="Picture 3" descr="D:\23.05.13-домашние документы\Лаб. раб YES\Виртуальные лабораторные YES\Анимашки и картинки\Химия-картинки\Атомы и молекулы\атомы и молекулы-анимашки\Молекула бензол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167211"/>
            <a:ext cx="3067050" cy="2619375"/>
          </a:xfrm>
          <a:prstGeom prst="rect">
            <a:avLst/>
          </a:prstGeom>
          <a:noFill/>
        </p:spPr>
      </p:pic>
      <p:pic>
        <p:nvPicPr>
          <p:cNvPr id="104452" name="Picture 4" descr="D:\23.05.13-домашние документы\Лаб. раб YES\Виртуальные лабораторные YES\Анимашки и картинки\Химия-картинки\Атомы и молекулы\Большие молекулы\i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8304"/>
            <a:ext cx="1270000" cy="635000"/>
          </a:xfrm>
          <a:prstGeom prst="rect">
            <a:avLst/>
          </a:prstGeom>
          <a:noFill/>
        </p:spPr>
      </p:pic>
      <p:pic>
        <p:nvPicPr>
          <p:cNvPr id="104453" name="Picture 5" descr="D:\23.05.13-домашние документы\Лаб. раб YES\Виртуальные лабораторные YES\Анимашки и картинки\Химия-картинки\Атомы и молекулы\34467_html_74e67272.jpg"/>
          <p:cNvPicPr>
            <a:picLocks noChangeAspect="1" noChangeArrowheads="1"/>
          </p:cNvPicPr>
          <p:nvPr/>
        </p:nvPicPr>
        <p:blipFill>
          <a:blip r:embed="rId5" cstate="print"/>
          <a:srcRect l="11220" t="12903" r="13045" b="6452"/>
          <a:stretch>
            <a:fillRect/>
          </a:stretch>
        </p:blipFill>
        <p:spPr bwMode="auto">
          <a:xfrm>
            <a:off x="6286512" y="4000504"/>
            <a:ext cx="1928826" cy="1785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4454" name="Picture 6" descr="D:\23.05.13-домашние документы\Лаб. раб YES\Виртуальные лабораторные YES\Анимашки и картинки\Химия-картинки\Атомы и молекулы\1357206919_metha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000504"/>
            <a:ext cx="2461264" cy="271462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D:\23.05.13-домашние документы\Виртуальные лекции 2015\Органическая химия\алкены\b9ed1c60_2e9b_0131_22e3_22000aa81b9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5743575"/>
            <a:ext cx="1704975" cy="11144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348" y="290214"/>
            <a:ext cx="9001156" cy="384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Переработка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природного </a:t>
            </a:r>
            <a:r>
              <a:rPr lang="ru-RU" sz="2800" b="1" u="sng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газа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 одновременно является источником энергии для проведения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и сырьем для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получения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ацетилена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высокой температуре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метан разлагается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</a:t>
            </a:r>
            <a:r>
              <a:rPr lang="ru-RU" sz="2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метан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Если метан пропустить через нагретую зону очень быстро, а затем сразу охладить водой- образуется ацетилен (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этин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):</a:t>
            </a: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98" y="4288225"/>
            <a:ext cx="5904656" cy="76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235" y="1832344"/>
            <a:ext cx="3747914" cy="66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79712" y="5050412"/>
            <a:ext cx="364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</a:t>
            </a: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</a:t>
            </a:r>
            <a:endParaRPr lang="ru-RU" sz="2400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D:\диск D\01.03.16-домашние документы\Лаб. раб YES\Виртуальные лабораторные YES\Анимашки и картинки\Воздух, газ, дым и др\Газ\Мировых запасов природного газа хватит на 250 л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35173"/>
            <a:ext cx="1789622" cy="1450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6276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0628" y="260648"/>
            <a:ext cx="88558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 природного газа 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промышлен-ный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способ). </a:t>
            </a:r>
            <a:r>
              <a:rPr lang="ru-RU" sz="2800" b="1" dirty="0" err="1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Электрокрекинг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метод, заключающийся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пропускании метана между двумя металлическими электродами с огромной скоростью. Температура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1500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1600°С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 химической точки зрения метод аналогичен методу пиролиза, отличаясь лишь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технологи-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ческим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аппаратным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исполнением.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15023"/>
            <a:ext cx="5904656" cy="76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9031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45604" y="1916832"/>
            <a:ext cx="6486952" cy="404690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683568" y="5155893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9368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 нефтепродуктов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разрыв связи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3798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1587800"/>
            <a:ext cx="4554486" cy="28413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643042" y="3786190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  <p:pic>
        <p:nvPicPr>
          <p:cNvPr id="1026" name="Picture 2" descr="http://dp-adilet.kz/wp-content/img/1/17f56530_2d31_0131_2209_22000aa81b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" y="4483322"/>
            <a:ext cx="3491313" cy="23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0152" y="5637886"/>
            <a:ext cx="349997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Установка каталитического крекинга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0907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нефтепродуктов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разрыв связи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7345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309079"/>
            <a:ext cx="87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Дегидрирование </a:t>
            </a:r>
            <a:r>
              <a:rPr lang="ru-RU" sz="3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алканов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например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этана: </a:t>
            </a:r>
            <a:endParaRPr lang="ru-RU" sz="3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1772816"/>
            <a:ext cx="40839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этан                         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этин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5832648" cy="68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2591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188640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</a:t>
            </a:r>
            <a:r>
              <a:rPr lang="ru-RU" sz="2800" b="1" dirty="0" err="1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галогенирование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дигалоген-алканов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Отщепление двух молекул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галогеноводорода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происходит при нагревании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дигалогеналкана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 спиртовым раствором щелочи: 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47664" y="3861048"/>
            <a:ext cx="7488832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7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Зайцева:</a:t>
            </a:r>
            <a:r>
              <a:rPr kumimoji="0" lang="ru-RU" sz="27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 дегидратации вторичных и третичных спиртов и при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де</a:t>
            </a:r>
            <a:r>
              <a:rPr lang="ru-RU" sz="2700" b="1" dirty="0" err="1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галогенировании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вторич-ных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третичных галогенидов водород отщепляется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преимущест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-венно от наименее гидрогенизирован-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атома углерода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Alexander Michailowitsch Saiz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728192" cy="2304256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91680" y="6328947"/>
            <a:ext cx="5430076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Александр Михайлович 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Зайцев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346" y="2060848"/>
            <a:ext cx="88201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1259632" y="2492896"/>
            <a:ext cx="198022" cy="34532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691680" y="3068960"/>
            <a:ext cx="504056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79712" y="2492896"/>
            <a:ext cx="198022" cy="345320"/>
          </a:xfrm>
          <a:prstGeom prst="roundRect">
            <a:avLst/>
          </a:prstGeom>
          <a:noFill/>
          <a:ln w="28575">
            <a:solidFill>
              <a:srgbClr val="130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1988840"/>
            <a:ext cx="504056" cy="360040"/>
          </a:xfrm>
          <a:prstGeom prst="ellipse">
            <a:avLst/>
          </a:prstGeom>
          <a:noFill/>
          <a:ln w="38100">
            <a:solidFill>
              <a:srgbClr val="130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7371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-81190" y="142852"/>
            <a:ext cx="918392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</a:t>
            </a:r>
            <a:r>
              <a:rPr lang="ru-RU" sz="4000" b="1" dirty="0" err="1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endParaRPr lang="ru-RU" sz="40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160251" cy="13947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340" y="969357"/>
            <a:ext cx="9001156" cy="27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Химическое поведение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связано с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наличием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в их молекуле тройной связи и особенностями ее строения. Для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u="sng" dirty="0" smtClean="0">
                <a:latin typeface="Arial" pitchFamily="34" charset="0"/>
                <a:cs typeface="Arial" pitchFamily="34" charset="0"/>
              </a:rPr>
              <a:t>характерны: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en-US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9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присоединения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, протекающие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ступенчато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сначала с образованием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(или их производных), затем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9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21052"/>
            <a:ext cx="5826175" cy="18369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7502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43" name="Picture 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06" y="2204864"/>
            <a:ext cx="6283454" cy="7230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016" y="281260"/>
            <a:ext cx="88204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1. Гидрирование.</a:t>
            </a:r>
            <a:r>
              <a:rPr lang="ru-RU" sz="2800" i="1" dirty="0" smtClean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Водород в присутствии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катализаторов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платины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палладия, никеля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восстанавливает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первом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этапе образуется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который затем восстанавливается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55275" y="2909047"/>
            <a:ext cx="58326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эт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Картинки по запросу гидрирование ацетиле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248"/>
            <a:ext cx="3347864" cy="33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13583" y="4624527"/>
            <a:ext cx="5218857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Установка ЭП-300 в г. Кстово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(«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Сибур-Нефтехим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»,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Нижегородская обл.)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для селективного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гидрирования при получении этилена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2424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47" name="Picture 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3" y="2128533"/>
            <a:ext cx="6951158" cy="12317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47357" y="28126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2. Галогенирование.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Присоединение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галогенов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тройной связи происходит с меньшей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скоростью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присоединение 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промежуточном этапе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образуются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транс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-изомеры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7584" y="336029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(ацетилен)     1,2-ди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1,1,2,2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,-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тетра- 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бром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5663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02" t="3662" r="68945" b="50928"/>
          <a:stretch>
            <a:fillRect/>
          </a:stretch>
        </p:blipFill>
        <p:spPr bwMode="auto">
          <a:xfrm>
            <a:off x="2123728" y="4926341"/>
            <a:ext cx="1346633" cy="18150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 l="17578" t="3662" r="63672" b="50927"/>
          <a:stretch>
            <a:fillRect/>
          </a:stretch>
        </p:blipFill>
        <p:spPr bwMode="auto">
          <a:xfrm>
            <a:off x="3857620" y="5026286"/>
            <a:ext cx="714380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 l="37424" t="16698" r="32850" b="13803"/>
          <a:stretch>
            <a:fillRect/>
          </a:stretch>
        </p:blipFill>
        <p:spPr bwMode="auto">
          <a:xfrm>
            <a:off x="4953383" y="5234900"/>
            <a:ext cx="559598" cy="14287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/>
          <a:srcRect l="17578" t="3662" r="67187" b="61588"/>
          <a:stretch>
            <a:fillRect/>
          </a:stretch>
        </p:blipFill>
        <p:spPr bwMode="auto">
          <a:xfrm>
            <a:off x="7288333" y="4449082"/>
            <a:ext cx="822123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1" name="Прямоугольник 20"/>
          <p:cNvSpPr/>
          <p:nvPr/>
        </p:nvSpPr>
        <p:spPr>
          <a:xfrm>
            <a:off x="6429388" y="5805264"/>
            <a:ext cx="24720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тетра</a:t>
            </a:r>
            <a:r>
              <a:rPr lang="ru-RU" sz="24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84551" y="2723420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33182" y="2695248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4060726"/>
            <a:ext cx="7665399" cy="8370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Это качественная реакция на непредельные углеводороды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947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Великие учены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" y="5085183"/>
            <a:ext cx="1379249" cy="177281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55776" y="5723847"/>
            <a:ext cx="4608512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Марковников Владимир Васильевич (1837 – 1904 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г. </a:t>
            </a: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.)</a:t>
            </a:r>
            <a:endParaRPr lang="ru-RU" sz="27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00392" y="3933056"/>
            <a:ext cx="28803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9461"/>
            <a:ext cx="838041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9512" y="4608130"/>
            <a:ext cx="89940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2-бром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2,2-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endParaRPr lang="ru-RU" sz="2400" dirty="0">
              <a:solidFill>
                <a:srgbClr val="140DA3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6967" y="39161"/>
            <a:ext cx="8834124" cy="331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3.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галогенирование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ru-RU" sz="2800" b="1" dirty="0" err="1"/>
              <a:t>Присоедине-ние</a:t>
            </a:r>
            <a:r>
              <a:rPr lang="ru-RU" sz="2800" b="1" dirty="0"/>
              <a:t> </a:t>
            </a:r>
            <a:r>
              <a:rPr lang="ru-RU" sz="2800" b="1" dirty="0" err="1"/>
              <a:t>галогеноводородов</a:t>
            </a:r>
            <a:r>
              <a:rPr lang="ru-RU" sz="2800" b="1" dirty="0"/>
              <a:t> к </a:t>
            </a:r>
            <a:r>
              <a:rPr lang="ru-RU" sz="2800" b="1" dirty="0" err="1"/>
              <a:t>алкинам</a:t>
            </a:r>
            <a:r>
              <a:rPr lang="ru-RU" sz="2800" b="1" dirty="0"/>
              <a:t> происходит по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правилу Марковникова</a:t>
            </a:r>
            <a:r>
              <a:rPr lang="ru-RU" sz="2800" b="1" dirty="0"/>
              <a:t>, но менее активно, чем к </a:t>
            </a:r>
            <a:r>
              <a:rPr lang="ru-RU" sz="2800" b="1" dirty="0" err="1"/>
              <a:t>алкенам</a:t>
            </a:r>
            <a:r>
              <a:rPr lang="ru-RU" sz="2800" b="1" dirty="0"/>
              <a:t>. Реакция протекает в две </a:t>
            </a:r>
            <a:r>
              <a:rPr lang="ru-RU" sz="2800" b="1" dirty="0" smtClean="0"/>
              <a:t>стадии.</a:t>
            </a:r>
            <a:endParaRPr lang="ru-RU" sz="2800" b="1" dirty="0"/>
          </a:p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1000" b="1" u="none" strike="noStrike" normalizeH="0" baseline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Марковникова:</a:t>
            </a:r>
            <a:r>
              <a:rPr kumimoji="0" lang="ru-RU" sz="28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предпочти-</a:t>
            </a:r>
            <a:r>
              <a:rPr lang="ru-RU" sz="28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тельнее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присоединяется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ненасыщенных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углерода, галоген – к другому ненасыщенному углеродному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атому.</a:t>
            </a:r>
            <a:endParaRPr kumimoji="0" lang="ru-RU" sz="28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8716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42852"/>
            <a:ext cx="8925841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  <a:sp3d extrusionH="57150">
              <a:bevelT w="38100" h="38100" prst="angle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Классификация углеводородов</a:t>
            </a:r>
            <a:endParaRPr lang="ru-RU" sz="3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" t="25000" r="13185" b="9483"/>
          <a:stretch>
            <a:fillRect/>
          </a:stretch>
        </p:blipFill>
        <p:spPr bwMode="auto">
          <a:xfrm>
            <a:off x="0" y="928670"/>
            <a:ext cx="9001156" cy="54292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332656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4. Гидратация (присоединение воды)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серной кислоты и сульфата двухвалентной ртути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легко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присоединяет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воду с образованием уксусного альдегида: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12604"/>
            <a:ext cx="8287210" cy="94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5536" y="2780928"/>
            <a:ext cx="871674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(ацетилен)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уксусный 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альдегид</a:t>
            </a:r>
            <a:endParaRPr lang="ru-RU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3645024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Присоединение воды к гомологам ацетилена происходит в соответствии с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правилом Марковникова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5589240"/>
            <a:ext cx="824440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проп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ол-2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пропан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диметил</a:t>
            </a:r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кетон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5" descr="D:\23.05.13-домашние документы\Виртуальные лекции 2015\Органическая химия\алкины\image028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3293"/>
          <a:stretch/>
        </p:blipFill>
        <p:spPr bwMode="auto">
          <a:xfrm>
            <a:off x="827584" y="1910920"/>
            <a:ext cx="7931158" cy="954789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0427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0286" y="334626"/>
            <a:ext cx="8640960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свойства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 Образование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алкинидов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концевой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тройной связью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являются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С–H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кислотами (сильнее чем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аммиак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но слабее, чем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спирты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которые с очень сильными основаниями могут образовывать соли 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≡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KC≡CK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5039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97341"/>
            <a:ext cx="8856984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аммиакатами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серебра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одновалентной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является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качественной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на наличие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концевой тройной </a:t>
            </a:r>
            <a:r>
              <a:rPr lang="ru-RU" sz="2800" b="1" u="sng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связи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u="sng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взаимодействии ацетилена с аммиачным раствором оксида серебра выпадает осадок серого цвета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ацетиленид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серебра: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AgC≡C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ru-RU" sz="25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диацетиленид</a:t>
            </a:r>
            <a:endParaRPr lang="ru-RU" sz="25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серебра (</a:t>
            </a:r>
            <a:r>
              <a:rPr lang="en-US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0751"/>
            <a:ext cx="1224136" cy="26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6754" y="5521188"/>
            <a:ext cx="1903085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7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AgC</a:t>
            </a:r>
            <a:r>
              <a:rPr lang="en-US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700" b="1" dirty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</a:t>
            </a:r>
            <a:r>
              <a:rPr lang="en-US" sz="2700" b="1" dirty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39" y="4040751"/>
            <a:ext cx="3036613" cy="265493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1115616" y="5902251"/>
            <a:ext cx="3888432" cy="253537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50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28803"/>
            <a:ext cx="8712968" cy="3820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Аналогично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протекает реакция с аммиачным раствором хлорида меди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НС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+ 2[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CuC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CCu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ru-RU" sz="2400" b="1" dirty="0" err="1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диацетиленид</a:t>
            </a:r>
            <a:endParaRPr lang="ru-RU" sz="2400" b="1" dirty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меди (</a:t>
            </a:r>
            <a:r>
              <a:rPr lang="en-US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CCu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+Н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2400" b="1" dirty="0" err="1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метилацетиленид</a:t>
            </a:r>
            <a:endParaRPr lang="ru-RU" sz="2400" b="1" dirty="0" smtClean="0">
              <a:solidFill>
                <a:srgbClr val="1305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en-US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ru-RU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ропинид</a:t>
            </a:r>
            <a:r>
              <a:rPr lang="en-US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</a:t>
            </a:r>
            <a:endParaRPr lang="en-US" sz="2400" b="1" dirty="0" smtClean="0">
              <a:solidFill>
                <a:srgbClr val="1305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Пропинид серебра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осадок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белого цвета, пропинид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меди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осадок жёлтого цвета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диацетиленид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меди 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осадок красного цвета.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58687"/>
            <a:ext cx="1014451" cy="246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64009" y="5526773"/>
            <a:ext cx="19030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CuC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CCu</a:t>
            </a:r>
            <a:endParaRPr lang="ru-RU" sz="2700" dirty="0">
              <a:latin typeface="Arial Black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827584" y="5949280"/>
            <a:ext cx="2520280" cy="4920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4525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365697"/>
            <a:ext cx="9112277" cy="2015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2. Галогенирование.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Действием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галогена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 монозамещенные ацетилены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щелочной среде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получить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галогеналк</a:t>
            </a:r>
            <a:r>
              <a:rPr lang="ru-RU" sz="2800" b="1" dirty="0" err="1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85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C≡CH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C≡C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US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2500" b="1" dirty="0" err="1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1-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-1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8158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22198"/>
            <a:ext cx="885698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III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циклообразования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Ацетилен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 действием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катализаторов – раскалённого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активированного угля при 500 °С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разработана Н. Д. Зелинским и Б. А. Казанцевым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органоникелевого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катализа-тора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(например,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тетракарбонила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 никеля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при 60 °С и повышенном давлении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Реппе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достаточно легко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циклотримеризуется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образуя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 в других условиях (катализатор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цианид никеля(II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))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окта</a:t>
            </a:r>
            <a:r>
              <a:rPr lang="ru-RU" sz="2700" b="1" u="sng" dirty="0"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9" descr="D:\23.05.13-домашние документы\Виртуальные лекции 2015\Органическая химия\алкины\181436_html_m42d076e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6664" y="3946266"/>
            <a:ext cx="6939207" cy="170207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33256"/>
            <a:ext cx="3108117" cy="107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07" y="3977168"/>
            <a:ext cx="1106488" cy="1868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3581" y="5301208"/>
            <a:ext cx="72167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ацетилен                                                         бензол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9052" y="6351711"/>
            <a:ext cx="2948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err="1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4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окта</a:t>
            </a:r>
            <a:r>
              <a:rPr lang="ru-RU" sz="2400" b="1" u="sng" dirty="0" err="1"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400" b="1" u="sng" dirty="0" err="1">
                <a:latin typeface="Arial" pitchFamily="34" charset="0"/>
                <a:cs typeface="Arial" pitchFamily="34" charset="0"/>
              </a:rPr>
              <a:t>ен</a:t>
            </a:r>
            <a:endParaRPr lang="ru-RU" sz="2400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4527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329195"/>
            <a:ext cx="8712968" cy="425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Реакции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окисления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окисляются более трудно чем 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однако при контролируемом окислении можно сохранить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C–C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связь и получить в качестве продуктов реакции карбонильные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соединения:</a:t>
            </a:r>
          </a:p>
          <a:p>
            <a:pPr lvl="0"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 + 2[O]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(O)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C(O)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качестве окислителя может выступать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озон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 последующим восстановлением и гидролизом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озонида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слабощелочной или нейтральной среде и некоторые другие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вещества. </a:t>
            </a:r>
            <a:endParaRPr lang="ru-RU" sz="2800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1416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7074" y="260648"/>
            <a:ext cx="88074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Окисление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кислой среде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PdCl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>
              <a:lnSpc>
                <a:spcPct val="85000"/>
              </a:lnSpc>
            </a:pPr>
            <a:endParaRPr lang="en-US" sz="1000" b="1" dirty="0" smtClean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lnSpc>
                <a:spcPct val="85000"/>
              </a:lnSpc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</a:p>
          <a:p>
            <a:pPr lvl="0">
              <a:lnSpc>
                <a:spcPct val="85000"/>
              </a:lnSpc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 +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[O]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→</a:t>
            </a:r>
          </a:p>
          <a:p>
            <a:pPr lvl="0">
              <a:lnSpc>
                <a:spcPct val="85000"/>
              </a:lnSpc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</a:t>
            </a:r>
          </a:p>
          <a:p>
            <a:pPr indent="450850" algn="just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щавелевая (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</a:t>
            </a:r>
            <a:r>
              <a:rPr lang="ru-RU" sz="2400" b="1" dirty="0" err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r>
              <a:rPr lang="ru-RU" sz="2400" b="1" u="sng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овая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indent="450850" algn="just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кислота</a:t>
            </a:r>
            <a:endParaRPr lang="ru-RU" sz="2800" b="1" dirty="0"/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1" y="5119902"/>
            <a:ext cx="2946999" cy="162146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D:\диск D\01.03.16-домашние документы\Виртуальные лекции 2015\Органическая химия\карб. кислоты\щавелевая к-т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2646040" cy="12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839" y="5661248"/>
            <a:ext cx="2157001" cy="7571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Щавелевая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кислота</a:t>
            </a:r>
            <a:endParaRPr lang="ru-RU" sz="2400" b="1" dirty="0">
              <a:ln w="11430"/>
              <a:solidFill>
                <a:srgbClr val="13057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395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172" t="6592" r="49609" b="54590"/>
          <a:stretch>
            <a:fillRect/>
          </a:stretch>
        </p:blipFill>
        <p:spPr bwMode="auto">
          <a:xfrm>
            <a:off x="2627784" y="5357826"/>
            <a:ext cx="2038005" cy="12858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22265" t="3662" r="65430" b="50927"/>
          <a:stretch>
            <a:fillRect/>
          </a:stretch>
        </p:blipFill>
        <p:spPr bwMode="auto">
          <a:xfrm>
            <a:off x="8001024" y="2928934"/>
            <a:ext cx="822689" cy="24288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758" t="4395" r="51953" b="50927"/>
          <a:stretch>
            <a:fillRect/>
          </a:stretch>
        </p:blipFill>
        <p:spPr bwMode="auto">
          <a:xfrm>
            <a:off x="4453339" y="2913295"/>
            <a:ext cx="3500462" cy="27028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71406" y="124992"/>
            <a:ext cx="8786874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Горение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ацетилена: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2СН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+ 5О</a:t>
            </a:r>
            <a:r>
              <a:rPr lang="ru-RU" sz="29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4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9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9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ацетилен</a:t>
            </a:r>
          </a:p>
        </p:txBody>
      </p:sp>
      <p:pic>
        <p:nvPicPr>
          <p:cNvPr id="10241" name="Picture 1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698" y="2780928"/>
            <a:ext cx="71438" cy="2667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365104"/>
            <a:ext cx="3672408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5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CaC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+ Н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 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endParaRPr lang="ru-RU" sz="2500" b="1" dirty="0" smtClean="0">
              <a:ln w="11430">
                <a:solidFill>
                  <a:sysClr val="windowText" lastClr="000000"/>
                </a:solidFill>
              </a:ln>
              <a:solidFill>
                <a:srgbClr val="13057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  <a:sym typeface="Symbol"/>
            </a:endParaRPr>
          </a:p>
          <a:p>
            <a:pPr algn="ctr"/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СН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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СН + </a:t>
            </a:r>
            <a:r>
              <a:rPr lang="ru-RU" sz="25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Са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(ОН)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 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13057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224303" y="4509120"/>
            <a:ext cx="2723961" cy="1714908"/>
          </a:xfrm>
          <a:prstGeom prst="straightConnector1">
            <a:avLst/>
          </a:prstGeom>
          <a:ln w="57150">
            <a:solidFill>
              <a:srgbClr val="1A07A5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835696" y="5226878"/>
            <a:ext cx="1584176" cy="762134"/>
          </a:xfrm>
          <a:prstGeom prst="straightConnector1">
            <a:avLst/>
          </a:prstGeom>
          <a:ln w="57150">
            <a:solidFill>
              <a:srgbClr val="1A07A5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0717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260648"/>
            <a:ext cx="896509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Реакции полимеризации.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Впервые полимеризацию ацетилена осуществил Дж.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Натта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1957 году, пропуская газ над раствором катализатора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-Ti(OC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[–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СН=СН–]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полиацетилен</a:t>
            </a: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/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ходе реакции был получен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полукристал-лический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полиацетилен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Полиацетилен интересен тем, что введением в него определенных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добавок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получить электропроводящий полимер с металлическими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свойствами. </a:t>
            </a:r>
            <a:endParaRPr lang="ru-RU" sz="2800" b="1" dirty="0"/>
          </a:p>
        </p:txBody>
      </p:sp>
      <p:pic>
        <p:nvPicPr>
          <p:cNvPr id="9218" name="Picture 2" descr="&quot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/>
          <a:stretch/>
        </p:blipFill>
        <p:spPr bwMode="auto">
          <a:xfrm>
            <a:off x="737576" y="4653136"/>
            <a:ext cx="3560744" cy="21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63139" y="6327628"/>
            <a:ext cx="253518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полиацетилен</a:t>
            </a:r>
            <a:endParaRPr lang="ru-RU" sz="26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8571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13399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143116"/>
            <a:ext cx="6983429" cy="714380"/>
          </a:xfrm>
          <a:prstGeom prst="round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07504" y="3286124"/>
            <a:ext cx="889422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циклические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карбоциклические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углеводороды.</a:t>
            </a:r>
          </a:p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Карбоциклические углеводороды, обладаю-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щие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особыми свойствами («ароматический характер»), получили название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ароматических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например: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81260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первому признаку углеводороды делят на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ациклические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алифатические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углеводороды, молекулы которых построены из открытых углерод–углеродных  цепочек, например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гексан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изогексан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08820" y="5281937"/>
            <a:ext cx="2999284" cy="10374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428860" y="6357958"/>
            <a:ext cx="3641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бензол     нафталин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2786058"/>
            <a:ext cx="5786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гексан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изогексан</a:t>
            </a:r>
            <a:endParaRPr lang="ru-RU" sz="2400" b="1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31" y="327629"/>
            <a:ext cx="8779757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для ацетилена может идти c образованием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полиинов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Н–[–С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С–]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–Н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ru-RU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Эта реакция легла в основу синтеза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линейного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углерода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имеющего две формы: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полииновая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поликумуленовая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ru-RU" sz="2600" b="1" dirty="0" err="1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Picture 2" descr="D:\23.05.13-домашние документы\Виртуальные лекции 2015\Органическая химия\алкины\t28 (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466" y="4425772"/>
            <a:ext cx="8567836" cy="1149728"/>
          </a:xfrm>
          <a:prstGeom prst="rect">
            <a:avLst/>
          </a:prstGeom>
          <a:noFill/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3" y="5317231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9508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66952"/>
            <a:ext cx="88790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мелкокристал-лический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порошок чёрного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цвета, обладающий полупроводниковыми свойствами, причём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 воздействием света его проводимость сильно увеличивается. На этом свойстве основано первое практическое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применение – в фотоэлементах. Получен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искусственных условиях из длинных цепочек атомов углерода, уложенных параллельно друг другу.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линейный полимер углерода.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вещество впервые получено советскими химиками В. В. Коршаком, А. М. Сладковым, В. И.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Касаточкиным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Ю. П. Кудрявцевым в начале 60-х гг. в Институте элементоорганических соединений Академии наук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СССР.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himik Slad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43"/>
          <a:stretch/>
        </p:blipFill>
        <p:spPr bwMode="auto">
          <a:xfrm>
            <a:off x="3571741" y="4988627"/>
            <a:ext cx="1288291" cy="1752741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6055687"/>
            <a:ext cx="231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А. М. Сладков</a:t>
            </a:r>
            <a:endParaRPr lang="ru-RU" sz="2400" dirty="0"/>
          </a:p>
        </p:txBody>
      </p:sp>
      <p:pic>
        <p:nvPicPr>
          <p:cNvPr id="15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6" y="5276027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6569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893770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Запомните: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химический процесс соединения множества исходных молекул низкомолекулярного вещества (мономера) в крупные молекулы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макромо-лекулы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полимера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полимери-зации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могут вступать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содержащие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кратные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есть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непредельные 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поликонденсации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химический процесс соединения исходных молекул мономера в макромолекулы полимера,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идущий с образованием побочного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низко-молекулярного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продукта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(чаще всего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воды).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поликонденсации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вступают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молекулы мономеров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функциональными группами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237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присоединения,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полимеризации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2464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2823" y="188640"/>
            <a:ext cx="1423045" cy="1511590"/>
          </a:xfrm>
          <a:prstGeom prst="rect">
            <a:avLst/>
          </a:prstGeom>
          <a:noFill/>
        </p:spPr>
      </p:pic>
      <p:pic>
        <p:nvPicPr>
          <p:cNvPr id="15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3" cstate="print"/>
          <a:srcRect l="24214" t="11690" r="24214" b="21906"/>
          <a:stretch>
            <a:fillRect/>
          </a:stretch>
        </p:blipFill>
        <p:spPr bwMode="auto">
          <a:xfrm>
            <a:off x="323528" y="177889"/>
            <a:ext cx="1656184" cy="1957308"/>
          </a:xfrm>
          <a:prstGeom prst="can">
            <a:avLst/>
          </a:prstGeom>
          <a:noFill/>
        </p:spPr>
      </p:pic>
      <p:pic>
        <p:nvPicPr>
          <p:cNvPr id="16" name="Picture 3" descr="D:\23.05.13-домашние документы\Лаб. раб YES\Виртуальные лабораторные YES\Анимашки и картинки\Химия-картинки\Атомы и молекулы\атомы и молекулы-анимашки\3364661-90766fdc78cedec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016270"/>
            <a:ext cx="2405074" cy="3810000"/>
          </a:xfrm>
          <a:prstGeom prst="rect">
            <a:avLst/>
          </a:prstGeom>
          <a:noFill/>
        </p:spPr>
      </p:pic>
      <p:pic>
        <p:nvPicPr>
          <p:cNvPr id="18" name="Picture 2" descr="D:\23.05.13-домашние документы\Лаб. раб YES\Виртуальные лабораторные YES\Анимашки и картинки\Химия-картинки\Химическая связь\анимация\1313_2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0480" y="3014264"/>
            <a:ext cx="3371850" cy="3609975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38094" y="4327"/>
            <a:ext cx="3672408" cy="229104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5011" y="5490421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697314" y="2323795"/>
            <a:ext cx="8136209" cy="10892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7 «</a:t>
            </a:r>
            <a:r>
              <a:rPr lang="ru-RU" sz="4000" b="1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Алканы</a:t>
            </a:r>
            <a:r>
              <a:rPr lang="ru-RU" sz="4000" b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0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5023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5496" y="260648"/>
            <a:ext cx="8858312" cy="608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закрепить полученные знания о свойствах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endParaRPr lang="en-US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Напишите структурные формулы соединений:</a:t>
            </a:r>
          </a:p>
          <a:p>
            <a:pPr marL="993775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3-метил-3-этилпентан;</a:t>
            </a:r>
          </a:p>
          <a:p>
            <a:pPr marL="993775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2,3-диметил-4-пропил-2,5,6-триэтилгептан;</a:t>
            </a:r>
          </a:p>
          <a:p>
            <a:pPr marL="993775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3-метил-4,4-дибутил-2,5-диэтилгексан.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Назовите способы получения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Напишите соответствующие уравнения.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Приведите примеры галогенирования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Как можно увеличить число углеродных атомов в молекуле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? Приведите примеры.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Горение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Приведите примеры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0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335" y="4955261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914400" cy="123825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9559" t="13407" r="20641" b="23594"/>
          <a:stretch>
            <a:fillRect/>
          </a:stretch>
        </p:blipFill>
        <p:spPr bwMode="auto">
          <a:xfrm>
            <a:off x="0" y="3728763"/>
            <a:ext cx="3960440" cy="312923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 l="4102" t="3662" r="68945" b="50928"/>
          <a:stretch>
            <a:fillRect/>
          </a:stretch>
        </p:blipFill>
        <p:spPr bwMode="auto">
          <a:xfrm>
            <a:off x="7215206" y="2571744"/>
            <a:ext cx="1702990" cy="229533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 l="17578" t="3662" r="67187" b="61588"/>
          <a:stretch>
            <a:fillRect/>
          </a:stretch>
        </p:blipFill>
        <p:spPr bwMode="auto">
          <a:xfrm>
            <a:off x="6500826" y="5072074"/>
            <a:ext cx="822123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 l="1172" t="6592" r="49609" b="54590"/>
          <a:stretch>
            <a:fillRect/>
          </a:stretch>
        </p:blipFill>
        <p:spPr bwMode="auto">
          <a:xfrm>
            <a:off x="4143372" y="3214686"/>
            <a:ext cx="2717340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/>
          <a:srcRect l="2344" t="3662" r="50195" b="50927"/>
          <a:stretch>
            <a:fillRect/>
          </a:stretch>
        </p:blipFill>
        <p:spPr bwMode="auto">
          <a:xfrm>
            <a:off x="142844" y="2330989"/>
            <a:ext cx="1714480" cy="13123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5214950"/>
            <a:ext cx="1714479" cy="1285860"/>
          </a:xfrm>
          <a:prstGeom prst="rect">
            <a:avLst/>
          </a:prstGeom>
          <a:noFill/>
        </p:spPr>
      </p:pic>
      <p:sp>
        <p:nvSpPr>
          <p:cNvPr id="21" name="WordArt 7"/>
          <p:cNvSpPr>
            <a:spLocks noChangeArrowheads="1" noChangeShapeType="1" noTextEdit="1"/>
          </p:cNvSpPr>
          <p:nvPr/>
        </p:nvSpPr>
        <p:spPr bwMode="auto">
          <a:xfrm>
            <a:off x="311643" y="116632"/>
            <a:ext cx="8679370" cy="1363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Лабораторная работа № 2</a:t>
            </a:r>
          </a:p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36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свойства</a:t>
            </a:r>
          </a:p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углеводородов</a:t>
            </a:r>
            <a:r>
              <a:rPr lang="ru-RU" sz="36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» </a:t>
            </a:r>
            <a:endParaRPr lang="ru-RU" sz="3600" b="1" kern="1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1781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48680"/>
            <a:ext cx="885831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химическими свойствами углеводородов.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KMnO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смесь непредельных углеводородов, керосин,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CaC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3200" b="1" dirty="0" smtClean="0">
                <a:solidFill>
                  <a:srgbClr val="87871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вода,</a:t>
            </a:r>
            <a:r>
              <a:rPr lang="ru-RU" sz="3200" b="1" dirty="0" smtClean="0">
                <a:solidFill>
                  <a:srgbClr val="87871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Н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C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Н.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rgbClr val="8787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345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379690"/>
            <a:ext cx="878687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Окисление углеводородов перманганатом калия.</a:t>
            </a: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KMnO</a:t>
            </a:r>
            <a:r>
              <a:rPr lang="ru-RU" sz="2700" b="1" baseline="-25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7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       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гексан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перманганат калия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изменений нет.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071546"/>
            <a:ext cx="650751" cy="36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15616" y="3586163"/>
            <a:ext cx="2664296" cy="15573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 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8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бесцветныйпрозрачный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раствор)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6056" y="4077072"/>
            <a:ext cx="356388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baseline="-250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8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сиренево-розовый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раствор)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Picture 2" descr="D:\23.05.13-домашние документы\Лаб. раб YES\Виртуальные лабораторные YES\Анимашки и картинки\Химия-картинки\Реакции\260px-Sodium_permanganate_solution.JPG"/>
          <p:cNvPicPr>
            <a:picLocks noChangeAspect="1" noChangeArrowheads="1"/>
          </p:cNvPicPr>
          <p:nvPr/>
        </p:nvPicPr>
        <p:blipFill>
          <a:blip r:embed="rId4" cstate="print"/>
          <a:srcRect l="36779" t="49039" r="37259" b="36538"/>
          <a:stretch>
            <a:fillRect/>
          </a:stretch>
        </p:blipFill>
        <p:spPr bwMode="auto">
          <a:xfrm>
            <a:off x="1428728" y="6143644"/>
            <a:ext cx="857256" cy="35719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19559" t="20316" r="58868" b="27908"/>
          <a:stretch>
            <a:fillRect/>
          </a:stretch>
        </p:blipFill>
        <p:spPr bwMode="auto">
          <a:xfrm>
            <a:off x="0" y="4714836"/>
            <a:ext cx="1190620" cy="21431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2643182"/>
            <a:ext cx="723901" cy="2290375"/>
          </a:xfrm>
          <a:prstGeom prst="ca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Прямая со стрелкой 19"/>
          <p:cNvCxnSpPr/>
          <p:nvPr/>
        </p:nvCxnSpPr>
        <p:spPr>
          <a:xfrm>
            <a:off x="4572000" y="4581128"/>
            <a:ext cx="4032448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115616" y="4005064"/>
            <a:ext cx="324036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4553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1000108"/>
            <a:ext cx="8786874" cy="406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алкен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                                 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гликоль (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диол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8164" t="25153" r="17968" b="66463"/>
          <a:stretch>
            <a:fillRect/>
          </a:stretch>
        </p:blipFill>
        <p:spPr bwMode="auto">
          <a:xfrm>
            <a:off x="90889" y="142852"/>
            <a:ext cx="8910267" cy="8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18164" t="35823" r="19726" b="54268"/>
          <a:stretch>
            <a:fillRect/>
          </a:stretch>
        </p:blipFill>
        <p:spPr bwMode="auto">
          <a:xfrm>
            <a:off x="214282" y="1357298"/>
            <a:ext cx="873741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357126" y="2285992"/>
            <a:ext cx="8786874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этен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                                  этилен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гликоль</a:t>
            </a:r>
            <a:endParaRPr lang="ru-RU" sz="2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 этилен                                 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1,2-этандиол</a:t>
            </a:r>
            <a:endParaRPr lang="ru-RU" sz="2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/>
          <a:srcRect l="18945" t="34299" r="17187" b="55030"/>
          <a:stretch>
            <a:fillRect/>
          </a:stretch>
        </p:blipFill>
        <p:spPr bwMode="auto">
          <a:xfrm>
            <a:off x="142844" y="2928934"/>
            <a:ext cx="889913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142844" y="3929066"/>
            <a:ext cx="8929750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этин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                                         щавелевая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ацетилен                             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этандиовая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</a:t>
            </a:r>
            <a:endParaRPr lang="ru-RU" sz="2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1015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94989"/>
            <a:ext cx="8858312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1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Другие карбоциклические углеводороды, например циклогексан, называются </a:t>
            </a:r>
            <a: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алициклическими</a:t>
            </a:r>
            <a:r>
              <a:rPr lang="ru-RU" sz="31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31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785926"/>
            <a:ext cx="945579" cy="10001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071802" y="2857496"/>
            <a:ext cx="26741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Циклогексан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300981"/>
            <a:ext cx="8786874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ln w="11430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сиренево-розовый раствор постепенно обесцвечивается и появляется коричневый осадок.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Признаком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является изменение цвета раствора и появление осадка.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добавление растворителя.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присоединения; реакция окисления; необратимая – это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качественная реакция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на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- связь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между атомами углерода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5429264"/>
            <a:ext cx="3500462" cy="11910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смесь непредельных углеводородов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614" r="8629"/>
          <a:stretch>
            <a:fillRect/>
          </a:stretch>
        </p:blipFill>
        <p:spPr bwMode="auto">
          <a:xfrm>
            <a:off x="3643306" y="4500570"/>
            <a:ext cx="579346" cy="2143140"/>
          </a:xfrm>
          <a:prstGeom prst="ca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4786314" y="5381177"/>
            <a:ext cx="3563888" cy="11910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baseline="-2500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(бледный сиренево-розовый раствор)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42910" y="5857892"/>
            <a:ext cx="315809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929058" y="4929198"/>
            <a:ext cx="1785950" cy="128588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357818" y="4572008"/>
            <a:ext cx="2778070" cy="824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Коричневый осадок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4071934" y="6143644"/>
            <a:ext cx="1071570" cy="28575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9069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l="12891" t="13184" r="61914" b="66308"/>
          <a:stretch>
            <a:fillRect/>
          </a:stretch>
        </p:blipFill>
        <p:spPr bwMode="auto">
          <a:xfrm>
            <a:off x="0" y="5369452"/>
            <a:ext cx="2285984" cy="148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 l="5273" t="4395" r="51953" b="51660"/>
          <a:stretch>
            <a:fillRect/>
          </a:stretch>
        </p:blipFill>
        <p:spPr bwMode="auto">
          <a:xfrm>
            <a:off x="214282" y="3643314"/>
            <a:ext cx="1999061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 l="1172" t="4395" r="49609" b="51660"/>
          <a:stretch>
            <a:fillRect/>
          </a:stretch>
        </p:blipFill>
        <p:spPr bwMode="auto">
          <a:xfrm>
            <a:off x="2643174" y="4786322"/>
            <a:ext cx="2643174" cy="18879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 l="7031" t="14648" r="62499" b="58252"/>
          <a:stretch>
            <a:fillRect/>
          </a:stretch>
        </p:blipFill>
        <p:spPr bwMode="auto">
          <a:xfrm>
            <a:off x="5143504" y="3571876"/>
            <a:ext cx="3214710" cy="228739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Прямоугольник 18"/>
          <p:cNvSpPr/>
          <p:nvPr/>
        </p:nvSpPr>
        <p:spPr>
          <a:xfrm>
            <a:off x="71406" y="144375"/>
            <a:ext cx="8786874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2.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Горение жидких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algn="ctr"/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n+2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n+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en-US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+ (n+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гексан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загорается быстрее, керосин (смесь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алканов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С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12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–С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18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) горит коптящим пламенем, выделение света.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свечение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нагревание (поджигание).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горение; реакция замещения,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5185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 l="2344" t="3662" r="50195" b="50927"/>
          <a:stretch>
            <a:fillRect/>
          </a:stretch>
        </p:blipFill>
        <p:spPr bwMode="auto">
          <a:xfrm>
            <a:off x="3000364" y="4402691"/>
            <a:ext cx="1714480" cy="13123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 l="4102" t="3662" r="53125" b="55322"/>
          <a:stretch>
            <a:fillRect/>
          </a:stretch>
        </p:blipFill>
        <p:spPr bwMode="auto">
          <a:xfrm>
            <a:off x="4786314" y="4143380"/>
            <a:ext cx="3073110" cy="235745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 l="6445" t="12451" r="54883" b="65576"/>
          <a:stretch>
            <a:fillRect/>
          </a:stretch>
        </p:blipFill>
        <p:spPr bwMode="auto">
          <a:xfrm>
            <a:off x="0" y="5357826"/>
            <a:ext cx="3300382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214282" y="71414"/>
            <a:ext cx="878687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3.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Получение этилена и его взаимодействие с бромной водой.</a:t>
            </a:r>
          </a:p>
          <a:p>
            <a:pPr algn="ctr">
              <a:lnSpc>
                <a:spcPct val="80000"/>
              </a:lnSpc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 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этанол            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этиловый спирт    этилен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раствор потемнел, выделение газа.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изменение цвета раствора,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газа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добавление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, нагрев выше 140 </a:t>
            </a:r>
            <a:r>
              <a:rPr lang="ru-RU" sz="2700" b="1" baseline="30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о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разложение; дегидратация; реакция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8016" y="4214818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6643702" y="4714884"/>
            <a:ext cx="714380" cy="500066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0408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14282" y="157985"/>
            <a:ext cx="8786874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</a:t>
            </a:r>
            <a:endParaRPr lang="ru-RU" sz="27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1,2-дибромэтан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этилен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обесцвечивание раствора, выделение газа.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изменение цвета раствора,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газа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добавление воды.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присоединение; галогенирование; реакция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2930" t="3662" r="50781" b="52392"/>
          <a:stretch>
            <a:fillRect/>
          </a:stretch>
        </p:blipFill>
        <p:spPr bwMode="auto">
          <a:xfrm>
            <a:off x="0" y="3982394"/>
            <a:ext cx="3786214" cy="287560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1758" t="5859" r="50195" b="56054"/>
          <a:stretch>
            <a:fillRect/>
          </a:stretch>
        </p:blipFill>
        <p:spPr bwMode="auto">
          <a:xfrm>
            <a:off x="4000496" y="3643314"/>
            <a:ext cx="3266915" cy="207170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24024" t="3662" r="60742" b="53857"/>
          <a:stretch>
            <a:fillRect/>
          </a:stretch>
        </p:blipFill>
        <p:spPr bwMode="auto">
          <a:xfrm>
            <a:off x="7500958" y="3286124"/>
            <a:ext cx="832622" cy="18573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857488" y="4143380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10800000" flipV="1">
            <a:off x="2857488" y="4572008"/>
            <a:ext cx="642942" cy="428628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6665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 l="12891" t="12451" r="60742" b="69238"/>
          <a:stretch>
            <a:fillRect/>
          </a:stretch>
        </p:blipFill>
        <p:spPr bwMode="auto">
          <a:xfrm>
            <a:off x="0" y="5072050"/>
            <a:ext cx="321471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1172" t="3662" r="50195" b="50927"/>
          <a:stretch>
            <a:fillRect/>
          </a:stretch>
        </p:blipFill>
        <p:spPr bwMode="auto">
          <a:xfrm>
            <a:off x="3786182" y="3816291"/>
            <a:ext cx="4071965" cy="304170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71406" y="71414"/>
            <a:ext cx="8786874" cy="301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4.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Горение этилена.</a:t>
            </a:r>
          </a:p>
          <a:p>
            <a:pPr algn="ctr">
              <a:lnSpc>
                <a:spcPct val="80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+ 3О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 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этилен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света.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свечение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нагревание (поджигание).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горение; реакция замещения,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 cstate="print"/>
          <a:srcRect l="7698" t="8011" r="5411" b="5116"/>
          <a:stretch>
            <a:fillRect/>
          </a:stretch>
        </p:blipFill>
        <p:spPr bwMode="auto">
          <a:xfrm>
            <a:off x="2533636" y="3071810"/>
            <a:ext cx="1990739" cy="15716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 l="4688" t="4394" r="50781" b="51660"/>
          <a:stretch>
            <a:fillRect/>
          </a:stretch>
        </p:blipFill>
        <p:spPr bwMode="auto">
          <a:xfrm>
            <a:off x="114269" y="3071810"/>
            <a:ext cx="2171715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0366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992" t="23438" r="17383" b="39941"/>
          <a:stretch>
            <a:fillRect/>
          </a:stretch>
        </p:blipFill>
        <p:spPr bwMode="auto">
          <a:xfrm>
            <a:off x="-32" y="5295317"/>
            <a:ext cx="3500462" cy="156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383480"/>
            <a:ext cx="8786874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5.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Получение ацетилена – гидролиз карбида кальция.</a:t>
            </a:r>
          </a:p>
          <a:p>
            <a:pPr algn="ctr">
              <a:lnSpc>
                <a:spcPct val="85000"/>
              </a:lnSpc>
            </a:pPr>
            <a:r>
              <a:rPr lang="en-US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CaC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 Н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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 +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Са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(ОН)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 </a:t>
            </a:r>
            <a:endParaRPr lang="ru-RU" sz="27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карбид               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кальция              ацетилен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газа.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газа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добавление воды.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обмена; гидролиз; реакция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 l="52253" t="8341" r="4934" b="16918"/>
          <a:stretch>
            <a:fillRect/>
          </a:stretch>
        </p:blipFill>
        <p:spPr bwMode="auto">
          <a:xfrm>
            <a:off x="7072330" y="3929066"/>
            <a:ext cx="1214362" cy="194937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 l="31543" t="13579" r="21946" b="29328"/>
          <a:stretch>
            <a:fillRect/>
          </a:stretch>
        </p:blipFill>
        <p:spPr bwMode="auto">
          <a:xfrm>
            <a:off x="3857620" y="4143380"/>
            <a:ext cx="2659330" cy="24482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9853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29720" t="8341" r="3807" b="23044"/>
          <a:stretch>
            <a:fillRect/>
          </a:stretch>
        </p:blipFill>
        <p:spPr bwMode="auto">
          <a:xfrm>
            <a:off x="1691680" y="1844824"/>
            <a:ext cx="42484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52253" t="8341" r="4934" b="16918"/>
          <a:stretch>
            <a:fillRect/>
          </a:stretch>
        </p:blipFill>
        <p:spPr bwMode="auto">
          <a:xfrm>
            <a:off x="251520" y="188640"/>
            <a:ext cx="16148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5" cstate="print"/>
          <a:srcRect l="34496" t="13579" r="18254" b="23422"/>
          <a:stretch>
            <a:fillRect/>
          </a:stretch>
        </p:blipFill>
        <p:spPr bwMode="auto">
          <a:xfrm>
            <a:off x="6983760" y="476672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 стрелкой 18"/>
          <p:cNvCxnSpPr/>
          <p:nvPr/>
        </p:nvCxnSpPr>
        <p:spPr>
          <a:xfrm>
            <a:off x="1331640" y="2204864"/>
            <a:ext cx="3168352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6" cstate="print"/>
          <a:srcRect l="31543" t="13579" r="21946" b="29328"/>
          <a:stretch>
            <a:fillRect/>
          </a:stretch>
        </p:blipFill>
        <p:spPr bwMode="auto">
          <a:xfrm>
            <a:off x="0" y="4409728"/>
            <a:ext cx="265933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1547664" y="3573016"/>
            <a:ext cx="3024336" cy="27363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572000" y="1340768"/>
            <a:ext cx="3456384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7766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516" t="12451" r="52539" b="65576"/>
          <a:stretch>
            <a:fillRect/>
          </a:stretch>
        </p:blipFill>
        <p:spPr bwMode="auto">
          <a:xfrm>
            <a:off x="0" y="5357802"/>
            <a:ext cx="375049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7578" t="3662" r="67187" b="61588"/>
          <a:stretch>
            <a:fillRect/>
          </a:stretch>
        </p:blipFill>
        <p:spPr bwMode="auto">
          <a:xfrm>
            <a:off x="7286644" y="4357694"/>
            <a:ext cx="822123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 l="4102" t="3662" r="68945" b="50928"/>
          <a:stretch>
            <a:fillRect/>
          </a:stretch>
        </p:blipFill>
        <p:spPr bwMode="auto">
          <a:xfrm>
            <a:off x="3714744" y="4562666"/>
            <a:ext cx="1702990" cy="229533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14282" y="71414"/>
            <a:ext cx="8786874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6.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Взаимодействие ацетилена с бромной водой.</a:t>
            </a:r>
          </a:p>
          <a:p>
            <a:pPr algn="ctr">
              <a:lnSpc>
                <a:spcPct val="80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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 + 2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1,1,2,-тетрабромэтан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ацетилен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обесцвечивание раствора, выделение газа.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изменение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цвета раствора,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газа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добавление воды. </a:t>
            </a: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присоединение; галогенирование; реакция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5786454"/>
            <a:ext cx="2472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тетрабромэтан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 l="17578" t="3662" r="63672" b="50927"/>
          <a:stretch>
            <a:fillRect/>
          </a:stretch>
        </p:blipFill>
        <p:spPr bwMode="auto">
          <a:xfrm>
            <a:off x="5143504" y="3929066"/>
            <a:ext cx="714380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 l="37424" t="16698" r="32850" b="13803"/>
          <a:stretch>
            <a:fillRect/>
          </a:stretch>
        </p:blipFill>
        <p:spPr bwMode="auto">
          <a:xfrm>
            <a:off x="5857884" y="5214950"/>
            <a:ext cx="559598" cy="14287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3815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 l="9961" t="12451" r="58398" b="66309"/>
          <a:stretch>
            <a:fillRect/>
          </a:stretch>
        </p:blipFill>
        <p:spPr bwMode="auto">
          <a:xfrm>
            <a:off x="0" y="5093217"/>
            <a:ext cx="3286148" cy="176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19336" t="3662" r="68945" b="50927"/>
          <a:stretch>
            <a:fillRect/>
          </a:stretch>
        </p:blipFill>
        <p:spPr bwMode="auto">
          <a:xfrm>
            <a:off x="7000892" y="3786190"/>
            <a:ext cx="751251" cy="232887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7858116" y="4214818"/>
            <a:ext cx="67678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rot="10800000">
            <a:off x="7286644" y="4786322"/>
            <a:ext cx="1214446" cy="158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19559" t="13407" r="39452" b="26470"/>
          <a:stretch>
            <a:fillRect/>
          </a:stretch>
        </p:blipFill>
        <p:spPr bwMode="auto">
          <a:xfrm>
            <a:off x="3286116" y="4228805"/>
            <a:ext cx="2389928" cy="262919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l="4687" t="5126" r="56054" b="56054"/>
          <a:stretch>
            <a:fillRect/>
          </a:stretch>
        </p:blipFill>
        <p:spPr bwMode="auto">
          <a:xfrm>
            <a:off x="4286248" y="2928934"/>
            <a:ext cx="2799580" cy="221457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Прямоугольник 21"/>
          <p:cNvSpPr/>
          <p:nvPr/>
        </p:nvSpPr>
        <p:spPr>
          <a:xfrm>
            <a:off x="142844" y="154088"/>
            <a:ext cx="8786874" cy="3042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7.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Взаимодействие ацетилена с хлором.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2KMnO</a:t>
            </a:r>
            <a:r>
              <a:rPr lang="ru-RU" sz="24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16HCl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 2KCl + 2MnCl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+ 5Cl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+ 8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зеленого газа.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выделение газа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добавление воды и окислителя.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окислительно-восстановительная; реакция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8495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 l="8203" t="3661" r="68945" b="50928"/>
          <a:stretch>
            <a:fillRect/>
          </a:stretch>
        </p:blipFill>
        <p:spPr bwMode="auto">
          <a:xfrm>
            <a:off x="5643570" y="4429132"/>
            <a:ext cx="1393049" cy="221457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19336" t="3662" r="68945" b="50927"/>
          <a:stretch>
            <a:fillRect/>
          </a:stretch>
        </p:blipFill>
        <p:spPr bwMode="auto">
          <a:xfrm>
            <a:off x="4429124" y="4357694"/>
            <a:ext cx="751251" cy="232887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214282" y="71414"/>
            <a:ext cx="8786874" cy="319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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 + 2</a:t>
            </a:r>
            <a:r>
              <a:rPr lang="en-US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</a:t>
            </a:r>
            <a:r>
              <a:rPr lang="en-US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тетрахлорэтан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ацетилен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вспышка.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свечение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добавление воды и окислителя.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присоединение; галогенирование; реакция необратимая.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28992" y="5214950"/>
            <a:ext cx="67678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>
            <a:stCxn id="18" idx="3"/>
          </p:cNvCxnSpPr>
          <p:nvPr/>
        </p:nvCxnSpPr>
        <p:spPr>
          <a:xfrm flipV="1">
            <a:off x="4105780" y="5214950"/>
            <a:ext cx="609096" cy="26161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5" cstate="print"/>
          <a:srcRect l="56041" t="8341" r="13656" b="16918"/>
          <a:stretch>
            <a:fillRect/>
          </a:stretch>
        </p:blipFill>
        <p:spPr bwMode="auto">
          <a:xfrm>
            <a:off x="7572396" y="4071942"/>
            <a:ext cx="88196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Прямая со стрелкой 27"/>
          <p:cNvCxnSpPr/>
          <p:nvPr/>
        </p:nvCxnSpPr>
        <p:spPr>
          <a:xfrm rot="10800000">
            <a:off x="6286512" y="4929198"/>
            <a:ext cx="1428760" cy="64294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5700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5736477</TotalTime>
  <Words>5533</Words>
  <Application>Microsoft Office PowerPoint</Application>
  <PresentationFormat>Экран (4:3)</PresentationFormat>
  <Paragraphs>742</Paragraphs>
  <Slides>115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7" baseType="lpstr"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3222</cp:revision>
  <dcterms:created xsi:type="dcterms:W3CDTF">2009-11-04T17:47:55Z</dcterms:created>
  <dcterms:modified xsi:type="dcterms:W3CDTF">2021-04-05T21:40:18Z</dcterms:modified>
</cp:coreProperties>
</file>