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90"/>
  </p:notesMasterIdLst>
  <p:handoutMasterIdLst>
    <p:handoutMasterId r:id="rId191"/>
  </p:handoutMasterIdLst>
  <p:sldIdLst>
    <p:sldId id="1570" r:id="rId2"/>
    <p:sldId id="1081" r:id="rId3"/>
    <p:sldId id="464" r:id="rId4"/>
    <p:sldId id="295" r:id="rId5"/>
    <p:sldId id="1128" r:id="rId6"/>
    <p:sldId id="1395" r:id="rId7"/>
    <p:sldId id="1129" r:id="rId8"/>
    <p:sldId id="1127" r:id="rId9"/>
    <p:sldId id="1396" r:id="rId10"/>
    <p:sldId id="1397" r:id="rId11"/>
    <p:sldId id="1398" r:id="rId12"/>
    <p:sldId id="1304" r:id="rId13"/>
    <p:sldId id="1308" r:id="rId14"/>
    <p:sldId id="1307" r:id="rId15"/>
    <p:sldId id="1306" r:id="rId16"/>
    <p:sldId id="1309" r:id="rId17"/>
    <p:sldId id="1310" r:id="rId18"/>
    <p:sldId id="1305" r:id="rId19"/>
    <p:sldId id="1311" r:id="rId20"/>
    <p:sldId id="1312" r:id="rId21"/>
    <p:sldId id="1313" r:id="rId22"/>
    <p:sldId id="1283" r:id="rId23"/>
    <p:sldId id="1300" r:id="rId24"/>
    <p:sldId id="1298" r:id="rId25"/>
    <p:sldId id="1314" r:id="rId26"/>
    <p:sldId id="1401" r:id="rId27"/>
    <p:sldId id="1400" r:id="rId28"/>
    <p:sldId id="1299" r:id="rId29"/>
    <p:sldId id="1354" r:id="rId30"/>
    <p:sldId id="1320" r:id="rId31"/>
    <p:sldId id="1321" r:id="rId32"/>
    <p:sldId id="1322" r:id="rId33"/>
    <p:sldId id="1356" r:id="rId34"/>
    <p:sldId id="1325" r:id="rId35"/>
    <p:sldId id="1324" r:id="rId36"/>
    <p:sldId id="1365" r:id="rId37"/>
    <p:sldId id="1319" r:id="rId38"/>
    <p:sldId id="1297" r:id="rId39"/>
    <p:sldId id="1367" r:id="rId40"/>
    <p:sldId id="1369" r:id="rId41"/>
    <p:sldId id="1370" r:id="rId42"/>
    <p:sldId id="1435" r:id="rId43"/>
    <p:sldId id="1178" r:id="rId44"/>
    <p:sldId id="1177" r:id="rId45"/>
    <p:sldId id="1408" r:id="rId46"/>
    <p:sldId id="1179" r:id="rId47"/>
    <p:sldId id="1412" r:id="rId48"/>
    <p:sldId id="1414" r:id="rId49"/>
    <p:sldId id="1411" r:id="rId50"/>
    <p:sldId id="1405" r:id="rId51"/>
    <p:sldId id="1409" r:id="rId52"/>
    <p:sldId id="1402" r:id="rId53"/>
    <p:sldId id="1437" r:id="rId54"/>
    <p:sldId id="1421" r:id="rId55"/>
    <p:sldId id="1516" r:id="rId56"/>
    <p:sldId id="1445" r:id="rId57"/>
    <p:sldId id="1432" r:id="rId58"/>
    <p:sldId id="1429" r:id="rId59"/>
    <p:sldId id="1430" r:id="rId60"/>
    <p:sldId id="1422" r:id="rId61"/>
    <p:sldId id="1423" r:id="rId62"/>
    <p:sldId id="1436" r:id="rId63"/>
    <p:sldId id="1431" r:id="rId64"/>
    <p:sldId id="1424" r:id="rId65"/>
    <p:sldId id="1425" r:id="rId66"/>
    <p:sldId id="1426" r:id="rId67"/>
    <p:sldId id="1413" r:id="rId68"/>
    <p:sldId id="1433" r:id="rId69"/>
    <p:sldId id="1443" r:id="rId70"/>
    <p:sldId id="1444" r:id="rId71"/>
    <p:sldId id="1415" r:id="rId72"/>
    <p:sldId id="1420" r:id="rId73"/>
    <p:sldId id="1416" r:id="rId74"/>
    <p:sldId id="1442" r:id="rId75"/>
    <p:sldId id="1439" r:id="rId76"/>
    <p:sldId id="1441" r:id="rId77"/>
    <p:sldId id="1438" r:id="rId78"/>
    <p:sldId id="1418" r:id="rId79"/>
    <p:sldId id="1194" r:id="rId80"/>
    <p:sldId id="1472" r:id="rId81"/>
    <p:sldId id="1482" r:id="rId82"/>
    <p:sldId id="1208" r:id="rId83"/>
    <p:sldId id="1210" r:id="rId84"/>
    <p:sldId id="1480" r:id="rId85"/>
    <p:sldId id="1481" r:id="rId86"/>
    <p:sldId id="1448" r:id="rId87"/>
    <p:sldId id="1451" r:id="rId88"/>
    <p:sldId id="1484" r:id="rId89"/>
    <p:sldId id="1452" r:id="rId90"/>
    <p:sldId id="1453" r:id="rId91"/>
    <p:sldId id="1473" r:id="rId92"/>
    <p:sldId id="1454" r:id="rId93"/>
    <p:sldId id="1185" r:id="rId94"/>
    <p:sldId id="1457" r:id="rId95"/>
    <p:sldId id="1483" r:id="rId96"/>
    <p:sldId id="1458" r:id="rId97"/>
    <p:sldId id="1459" r:id="rId98"/>
    <p:sldId id="1455" r:id="rId99"/>
    <p:sldId id="1460" r:id="rId100"/>
    <p:sldId id="1486" r:id="rId101"/>
    <p:sldId id="1487" r:id="rId102"/>
    <p:sldId id="1456" r:id="rId103"/>
    <p:sldId id="1491" r:id="rId104"/>
    <p:sldId id="1462" r:id="rId105"/>
    <p:sldId id="1463" r:id="rId106"/>
    <p:sldId id="1488" r:id="rId107"/>
    <p:sldId id="1490" r:id="rId108"/>
    <p:sldId id="1495" r:id="rId109"/>
    <p:sldId id="1520" r:id="rId110"/>
    <p:sldId id="1496" r:id="rId111"/>
    <p:sldId id="1527" r:id="rId112"/>
    <p:sldId id="1526" r:id="rId113"/>
    <p:sldId id="1534" r:id="rId114"/>
    <p:sldId id="1525" r:id="rId115"/>
    <p:sldId id="1528" r:id="rId116"/>
    <p:sldId id="1533" r:id="rId117"/>
    <p:sldId id="1531" r:id="rId118"/>
    <p:sldId id="1519" r:id="rId119"/>
    <p:sldId id="1532" r:id="rId120"/>
    <p:sldId id="1530" r:id="rId121"/>
    <p:sldId id="1518" r:id="rId122"/>
    <p:sldId id="1447" r:id="rId123"/>
    <p:sldId id="1464" r:id="rId124"/>
    <p:sldId id="1524" r:id="rId125"/>
    <p:sldId id="1517" r:id="rId126"/>
    <p:sldId id="1535" r:id="rId127"/>
    <p:sldId id="1536" r:id="rId128"/>
    <p:sldId id="1564" r:id="rId129"/>
    <p:sldId id="1565" r:id="rId130"/>
    <p:sldId id="1566" r:id="rId131"/>
    <p:sldId id="1567" r:id="rId132"/>
    <p:sldId id="1568" r:id="rId133"/>
    <p:sldId id="1569" r:id="rId134"/>
    <p:sldId id="1538" r:id="rId135"/>
    <p:sldId id="1539" r:id="rId136"/>
    <p:sldId id="1540" r:id="rId137"/>
    <p:sldId id="1541" r:id="rId138"/>
    <p:sldId id="1542" r:id="rId139"/>
    <p:sldId id="1543" r:id="rId140"/>
    <p:sldId id="1544" r:id="rId141"/>
    <p:sldId id="1545" r:id="rId142"/>
    <p:sldId id="1546" r:id="rId143"/>
    <p:sldId id="1547" r:id="rId144"/>
    <p:sldId id="1548" r:id="rId145"/>
    <p:sldId id="1549" r:id="rId146"/>
    <p:sldId id="1550" r:id="rId147"/>
    <p:sldId id="1551" r:id="rId148"/>
    <p:sldId id="1552" r:id="rId149"/>
    <p:sldId id="1553" r:id="rId150"/>
    <p:sldId id="1372" r:id="rId151"/>
    <p:sldId id="1375" r:id="rId152"/>
    <p:sldId id="1376" r:id="rId153"/>
    <p:sldId id="1377" r:id="rId154"/>
    <p:sldId id="1381" r:id="rId155"/>
    <p:sldId id="1382" r:id="rId156"/>
    <p:sldId id="1383" r:id="rId157"/>
    <p:sldId id="1387" r:id="rId158"/>
    <p:sldId id="1388" r:id="rId159"/>
    <p:sldId id="1389" r:id="rId160"/>
    <p:sldId id="1390" r:id="rId161"/>
    <p:sldId id="1391" r:id="rId162"/>
    <p:sldId id="1392" r:id="rId163"/>
    <p:sldId id="1393" r:id="rId164"/>
    <p:sldId id="1394" r:id="rId165"/>
    <p:sldId id="1554" r:id="rId166"/>
    <p:sldId id="1555" r:id="rId167"/>
    <p:sldId id="1556" r:id="rId168"/>
    <p:sldId id="1557" r:id="rId169"/>
    <p:sldId id="1558" r:id="rId170"/>
    <p:sldId id="1373" r:id="rId171"/>
    <p:sldId id="1339" r:id="rId172"/>
    <p:sldId id="1211" r:id="rId173"/>
    <p:sldId id="1195" r:id="rId174"/>
    <p:sldId id="1196" r:id="rId175"/>
    <p:sldId id="1199" r:id="rId176"/>
    <p:sldId id="1213" r:id="rId177"/>
    <p:sldId id="1200" r:id="rId178"/>
    <p:sldId id="1212" r:id="rId179"/>
    <p:sldId id="1215" r:id="rId180"/>
    <p:sldId id="1237" r:id="rId181"/>
    <p:sldId id="1233" r:id="rId182"/>
    <p:sldId id="1234" r:id="rId183"/>
    <p:sldId id="1235" r:id="rId184"/>
    <p:sldId id="1571" r:id="rId185"/>
    <p:sldId id="1083" r:id="rId186"/>
    <p:sldId id="1084" r:id="rId187"/>
    <p:sldId id="1125" r:id="rId188"/>
    <p:sldId id="991" r:id="rId18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103C21"/>
    <a:srgbClr val="1A6035"/>
    <a:srgbClr val="800080"/>
    <a:srgbClr val="CC00CC"/>
    <a:srgbClr val="2612B6"/>
    <a:srgbClr val="1B930B"/>
    <a:srgbClr val="E85020"/>
    <a:srgbClr val="3E0000"/>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59" autoAdjust="0"/>
    <p:restoredTop sz="99106" autoAdjust="0"/>
  </p:normalViewPr>
  <p:slideViewPr>
    <p:cSldViewPr>
      <p:cViewPr>
        <p:scale>
          <a:sx n="69" d="100"/>
          <a:sy n="69" d="100"/>
        </p:scale>
        <p:origin x="-127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204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handoutMaster" Target="handoutMasters/handoutMaster1.xml"/><Relationship Id="rId196"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heme" Target="theme/theme1.xml"/><Relationship Id="rId190"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E6498A-AFC7-4049-83F9-0C3D4556AD5C}" type="datetimeFigureOut">
              <a:rPr lang="ru-RU" smtClean="0"/>
              <a:pPr/>
              <a:t>06.04.2021</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A4AF98B-A2FA-423B-9D8D-D09412AC7FD0}" type="slidenum">
              <a:rPr lang="ru-RU" smtClean="0"/>
              <a:pPr/>
              <a:t>‹#›</a:t>
            </a:fld>
            <a:endParaRPr lang="ru-RU"/>
          </a:p>
        </p:txBody>
      </p:sp>
    </p:spTree>
    <p:extLst>
      <p:ext uri="{BB962C8B-B14F-4D97-AF65-F5344CB8AC3E}">
        <p14:creationId xmlns:p14="http://schemas.microsoft.com/office/powerpoint/2010/main" val="889416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0F4A82-1BBA-4657-864F-4FC09618B5E3}" type="datetimeFigureOut">
              <a:rPr lang="ru-RU" smtClean="0"/>
              <a:pPr/>
              <a:t>06.04.2021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28D397-F940-47CA-BE73-DC8A778F4CDD}" type="slidenum">
              <a:rPr lang="ru-RU" smtClean="0"/>
              <a:pPr/>
              <a:t>‹#›</a:t>
            </a:fld>
            <a:endParaRPr lang="ru-RU"/>
          </a:p>
        </p:txBody>
      </p:sp>
    </p:spTree>
    <p:extLst>
      <p:ext uri="{BB962C8B-B14F-4D97-AF65-F5344CB8AC3E}">
        <p14:creationId xmlns:p14="http://schemas.microsoft.com/office/powerpoint/2010/main" val="862615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4</a:t>
            </a:fld>
            <a:endParaRPr lang="ru-RU" sz="1200" dirty="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17BEA076-BF9E-4CA3-8DF4-94D08D2A4707}" type="datetimeFigureOut">
              <a:rPr lang="ru-RU" smtClean="0"/>
              <a:pPr/>
              <a:t>06.04.2021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17BEA076-BF9E-4CA3-8DF4-94D08D2A4707}" type="datetimeFigureOut">
              <a:rPr lang="ru-RU" smtClean="0"/>
              <a:pPr/>
              <a:t>06.04.2021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17BEA076-BF9E-4CA3-8DF4-94D08D2A4707}" type="datetimeFigureOut">
              <a:rPr lang="ru-RU" smtClean="0"/>
              <a:pPr/>
              <a:t>06.04.2021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7BEA076-BF9E-4CA3-8DF4-94D08D2A4707}" type="datetimeFigureOut">
              <a:rPr lang="ru-RU" smtClean="0"/>
              <a:pPr/>
              <a:t>06.04.2021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6BAA9B1-AE0F-46CB-BF4C-698A9A7AB1AC}" type="slidenum">
              <a:rPr lang="ru-RU" smtClean="0"/>
              <a:pPr/>
              <a:t>‹#›</a:t>
            </a:fld>
            <a:endParaRPr lang="ru-RU"/>
          </a:p>
        </p:txBody>
      </p:sp>
    </p:spTree>
    <p:extLst>
      <p:ext uri="{BB962C8B-B14F-4D97-AF65-F5344CB8AC3E}">
        <p14:creationId xmlns:p14="http://schemas.microsoft.com/office/powerpoint/2010/main" val="3443165071"/>
      </p:ext>
    </p:extLst>
  </p:cSld>
  <p:clrMapOvr>
    <a:masterClrMapping/>
  </p:clrMapOvr>
  <p:transition>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0938" y="214313"/>
            <a:ext cx="7793037" cy="1462087"/>
          </a:xfrm>
        </p:spPr>
        <p:txBody>
          <a:bodyPr/>
          <a:lstStyle/>
          <a:p>
            <a:r>
              <a:rPr lang="ru-RU" smtClean="0"/>
              <a:t>Образец заголовка</a:t>
            </a:r>
            <a:endParaRPr lang="ru-RU"/>
          </a:p>
        </p:txBody>
      </p:sp>
      <p:sp>
        <p:nvSpPr>
          <p:cNvPr id="3" name="Объект 2"/>
          <p:cNvSpPr>
            <a:spLocks noGrp="1"/>
          </p:cNvSpPr>
          <p:nvPr>
            <p:ph sz="half" idx="1"/>
          </p:nvPr>
        </p:nvSpPr>
        <p:spPr>
          <a:xfrm>
            <a:off x="1182688" y="2017713"/>
            <a:ext cx="7772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1182688" y="4151313"/>
            <a:ext cx="7772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1162050" y="6243638"/>
            <a:ext cx="1905000" cy="457200"/>
          </a:xfrm>
        </p:spPr>
        <p:txBody>
          <a:bodyPr/>
          <a:lstStyle>
            <a:lvl1pPr>
              <a:defRPr/>
            </a:lvl1pPr>
          </a:lstStyle>
          <a:p>
            <a:endParaRPr lang="ru-RU"/>
          </a:p>
        </p:txBody>
      </p:sp>
      <p:sp>
        <p:nvSpPr>
          <p:cNvPr id="6" name="Нижний колонтитул 5"/>
          <p:cNvSpPr>
            <a:spLocks noGrp="1"/>
          </p:cNvSpPr>
          <p:nvPr>
            <p:ph type="ftr" sz="quarter" idx="11"/>
          </p:nvPr>
        </p:nvSpPr>
        <p:spPr>
          <a:xfrm>
            <a:off x="3657600" y="6243638"/>
            <a:ext cx="2895600" cy="457200"/>
          </a:xfrm>
        </p:spPr>
        <p:txBody>
          <a:bodyPr/>
          <a:lstStyle>
            <a:lvl1pPr>
              <a:defRPr/>
            </a:lvl1pPr>
          </a:lstStyle>
          <a:p>
            <a:endParaRPr lang="ru-RU"/>
          </a:p>
        </p:txBody>
      </p:sp>
      <p:sp>
        <p:nvSpPr>
          <p:cNvPr id="7" name="Номер слайда 6"/>
          <p:cNvSpPr>
            <a:spLocks noGrp="1"/>
          </p:cNvSpPr>
          <p:nvPr>
            <p:ph type="sldNum" sz="quarter" idx="12"/>
          </p:nvPr>
        </p:nvSpPr>
        <p:spPr>
          <a:xfrm>
            <a:off x="7042150" y="6243638"/>
            <a:ext cx="1905000" cy="457200"/>
          </a:xfrm>
        </p:spPr>
        <p:txBody>
          <a:bodyPr/>
          <a:lstStyle>
            <a:lvl1pPr>
              <a:defRPr/>
            </a:lvl1pPr>
          </a:lstStyle>
          <a:p>
            <a:fld id="{9B1BF38C-6930-4291-A192-A0284980230D}" type="slidenum">
              <a:rPr lang="ru-RU"/>
              <a:pPr/>
              <a:t>‹#›</a:t>
            </a:fld>
            <a:endParaRPr lang="ru-RU"/>
          </a:p>
        </p:txBody>
      </p:sp>
    </p:spTree>
    <p:extLst>
      <p:ext uri="{BB962C8B-B14F-4D97-AF65-F5344CB8AC3E}">
        <p14:creationId xmlns:p14="http://schemas.microsoft.com/office/powerpoint/2010/main" val="4105391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50938" y="214313"/>
            <a:ext cx="7793037" cy="1462087"/>
          </a:xfrm>
        </p:spPr>
        <p:txBody>
          <a:bodyPr/>
          <a:lstStyle/>
          <a:p>
            <a:r>
              <a:rPr lang="ru-RU" smtClean="0"/>
              <a:t>Образец заголовка</a:t>
            </a:r>
            <a:endParaRPr lang="ru-RU"/>
          </a:p>
        </p:txBody>
      </p:sp>
      <p:sp>
        <p:nvSpPr>
          <p:cNvPr id="3" name="Объект 2"/>
          <p:cNvSpPr>
            <a:spLocks noGrp="1"/>
          </p:cNvSpPr>
          <p:nvPr>
            <p:ph sz="quarter" idx="1"/>
          </p:nvPr>
        </p:nvSpPr>
        <p:spPr>
          <a:xfrm>
            <a:off x="1182688" y="20177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5145088" y="2017713"/>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1182688" y="4151313"/>
            <a:ext cx="7772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Дата 5"/>
          <p:cNvSpPr>
            <a:spLocks noGrp="1"/>
          </p:cNvSpPr>
          <p:nvPr>
            <p:ph type="dt" sz="half" idx="10"/>
          </p:nvPr>
        </p:nvSpPr>
        <p:spPr>
          <a:xfrm>
            <a:off x="1162050" y="6243638"/>
            <a:ext cx="1905000" cy="457200"/>
          </a:xfrm>
        </p:spPr>
        <p:txBody>
          <a:bodyPr/>
          <a:lstStyle>
            <a:lvl1pPr>
              <a:defRPr/>
            </a:lvl1pPr>
          </a:lstStyle>
          <a:p>
            <a:endParaRPr lang="ru-RU"/>
          </a:p>
        </p:txBody>
      </p:sp>
      <p:sp>
        <p:nvSpPr>
          <p:cNvPr id="7" name="Нижний колонтитул 6"/>
          <p:cNvSpPr>
            <a:spLocks noGrp="1"/>
          </p:cNvSpPr>
          <p:nvPr>
            <p:ph type="ftr" sz="quarter" idx="11"/>
          </p:nvPr>
        </p:nvSpPr>
        <p:spPr>
          <a:xfrm>
            <a:off x="3657600" y="6243638"/>
            <a:ext cx="2895600" cy="457200"/>
          </a:xfrm>
        </p:spPr>
        <p:txBody>
          <a:bodyPr/>
          <a:lstStyle>
            <a:lvl1pPr>
              <a:defRPr/>
            </a:lvl1pPr>
          </a:lstStyle>
          <a:p>
            <a:endParaRPr lang="ru-RU"/>
          </a:p>
        </p:txBody>
      </p:sp>
      <p:sp>
        <p:nvSpPr>
          <p:cNvPr id="8" name="Номер слайда 7"/>
          <p:cNvSpPr>
            <a:spLocks noGrp="1"/>
          </p:cNvSpPr>
          <p:nvPr>
            <p:ph type="sldNum" sz="quarter" idx="12"/>
          </p:nvPr>
        </p:nvSpPr>
        <p:spPr>
          <a:xfrm>
            <a:off x="7042150" y="6243638"/>
            <a:ext cx="1905000" cy="457200"/>
          </a:xfrm>
        </p:spPr>
        <p:txBody>
          <a:bodyPr/>
          <a:lstStyle>
            <a:lvl1pPr>
              <a:defRPr/>
            </a:lvl1pPr>
          </a:lstStyle>
          <a:p>
            <a:fld id="{CF24781D-75C4-4512-A728-588EEDF58165}" type="slidenum">
              <a:rPr lang="ru-RU"/>
              <a:pPr/>
              <a:t>‹#›</a:t>
            </a:fld>
            <a:endParaRPr lang="ru-RU"/>
          </a:p>
        </p:txBody>
      </p:sp>
    </p:spTree>
    <p:extLst>
      <p:ext uri="{BB962C8B-B14F-4D97-AF65-F5344CB8AC3E}">
        <p14:creationId xmlns:p14="http://schemas.microsoft.com/office/powerpoint/2010/main" val="3966083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17BEA076-BF9E-4CA3-8DF4-94D08D2A4707}" type="datetimeFigureOut">
              <a:rPr lang="ru-RU" smtClean="0"/>
              <a:pPr/>
              <a:t>06.04.2021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17BEA076-BF9E-4CA3-8DF4-94D08D2A4707}" type="datetimeFigureOut">
              <a:rPr lang="ru-RU" smtClean="0"/>
              <a:pPr/>
              <a:t>06.04.2021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C6BAA9B1-AE0F-46CB-BF4C-698A9A7AB1AC}"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17BEA076-BF9E-4CA3-8DF4-94D08D2A4707}" type="datetimeFigureOut">
              <a:rPr lang="ru-RU" smtClean="0"/>
              <a:pPr/>
              <a:t>06.04.2021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17BEA076-BF9E-4CA3-8DF4-94D08D2A4707}" type="datetimeFigureOut">
              <a:rPr lang="ru-RU" smtClean="0"/>
              <a:pPr/>
              <a:t>06.04.2021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C6BAA9B1-AE0F-46CB-BF4C-698A9A7AB1AC}"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wheel spokes="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17BEA076-BF9E-4CA3-8DF4-94D08D2A4707}" type="datetimeFigureOut">
              <a:rPr lang="ru-RU" smtClean="0"/>
              <a:pPr/>
              <a:t>06.04.2021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17BEA076-BF9E-4CA3-8DF4-94D08D2A4707}" type="datetimeFigureOut">
              <a:rPr lang="ru-RU" smtClean="0"/>
              <a:pPr/>
              <a:t>06.04.2021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17BEA076-BF9E-4CA3-8DF4-94D08D2A4707}" type="datetimeFigureOut">
              <a:rPr lang="ru-RU" smtClean="0"/>
              <a:pPr/>
              <a:t>06.04.2021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6BAA9B1-AE0F-46CB-BF4C-698A9A7AB1AC}" type="slidenum">
              <a:rPr lang="ru-RU" smtClean="0"/>
              <a:pPr/>
              <a:t>‹#›</a:t>
            </a:fld>
            <a:endParaRPr lang="ru-RU"/>
          </a:p>
        </p:txBody>
      </p:sp>
    </p:spTree>
  </p:cSld>
  <p:clrMapOvr>
    <a:masterClrMapping/>
  </p:clrMapOvr>
  <p:transition>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17BEA076-BF9E-4CA3-8DF4-94D08D2A4707}" type="datetimeFigureOut">
              <a:rPr lang="ru-RU" smtClean="0"/>
              <a:pPr/>
              <a:t>06.04.2021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C6BAA9B1-AE0F-46CB-BF4C-698A9A7AB1AC}"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transition>
    <p:wheel spokes="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7BEA076-BF9E-4CA3-8DF4-94D08D2A4707}" type="datetimeFigureOut">
              <a:rPr lang="ru-RU" smtClean="0"/>
              <a:pPr/>
              <a:t>06.04.2021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C6BAA9B1-AE0F-46CB-BF4C-698A9A7AB1AC}"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p:transition>
    <p:wheel spokes="1"/>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4.wdp"/><Relationship Id="rId4" Type="http://schemas.openxmlformats.org/officeDocument/2006/relationships/image" Target="../media/image26.png"/></Relationships>
</file>

<file path=ppt/slides/_rels/slide10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slide" Target="slide4.xml"/><Relationship Id="rId1" Type="http://schemas.openxmlformats.org/officeDocument/2006/relationships/slideLayout" Target="../slideLayouts/slideLayout2.xml"/><Relationship Id="rId5" Type="http://schemas.openxmlformats.org/officeDocument/2006/relationships/image" Target="../media/image8.gif"/><Relationship Id="rId4" Type="http://schemas.microsoft.com/office/2007/relationships/hdphoto" Target="../media/hdphoto58.wdp"/></Relationships>
</file>

<file path=ppt/slides/_rels/slide10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227.png"/><Relationship Id="rId7" Type="http://schemas.openxmlformats.org/officeDocument/2006/relationships/image" Target="../media/image229.png"/><Relationship Id="rId2" Type="http://schemas.openxmlformats.org/officeDocument/2006/relationships/slide" Target="slide4.xml"/><Relationship Id="rId1" Type="http://schemas.openxmlformats.org/officeDocument/2006/relationships/slideLayout" Target="../slideLayouts/slideLayout2.xml"/><Relationship Id="rId6" Type="http://schemas.microsoft.com/office/2007/relationships/hdphoto" Target="../media/hdphoto60.wdp"/><Relationship Id="rId5" Type="http://schemas.openxmlformats.org/officeDocument/2006/relationships/image" Target="../media/image228.png"/><Relationship Id="rId4" Type="http://schemas.microsoft.com/office/2007/relationships/hdphoto" Target="../media/hdphoto59.wdp"/></Relationships>
</file>

<file path=ppt/slides/_rels/slide102.xml.rels><?xml version="1.0" encoding="UTF-8" standalone="yes"?>
<Relationships xmlns="http://schemas.openxmlformats.org/package/2006/relationships"><Relationship Id="rId3" Type="http://schemas.openxmlformats.org/officeDocument/2006/relationships/slide" Target="slide4.xml"/><Relationship Id="rId7" Type="http://schemas.microsoft.com/office/2007/relationships/hdphoto" Target="../media/hdphoto62.wdp"/><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231.png"/><Relationship Id="rId5" Type="http://schemas.microsoft.com/office/2007/relationships/hdphoto" Target="../media/hdphoto61.wdp"/><Relationship Id="rId4" Type="http://schemas.openxmlformats.org/officeDocument/2006/relationships/image" Target="../media/image230.png"/></Relationships>
</file>

<file path=ppt/slides/_rels/slide103.xml.rels><?xml version="1.0" encoding="UTF-8" standalone="yes"?>
<Relationships xmlns="http://schemas.openxmlformats.org/package/2006/relationships"><Relationship Id="rId3" Type="http://schemas.openxmlformats.org/officeDocument/2006/relationships/slide" Target="slide4.xml"/><Relationship Id="rId7" Type="http://schemas.microsoft.com/office/2007/relationships/hdphoto" Target="../media/hdphoto63.wdp"/><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232.png"/><Relationship Id="rId5" Type="http://schemas.microsoft.com/office/2007/relationships/hdphoto" Target="../media/hdphoto61.wdp"/><Relationship Id="rId4" Type="http://schemas.openxmlformats.org/officeDocument/2006/relationships/image" Target="../media/image230.png"/></Relationships>
</file>

<file path=ppt/slides/_rels/slide104.xml.rels><?xml version="1.0" encoding="UTF-8" standalone="yes"?>
<Relationships xmlns="http://schemas.openxmlformats.org/package/2006/relationships"><Relationship Id="rId8" Type="http://schemas.openxmlformats.org/officeDocument/2006/relationships/slide" Target="slide4.xml"/><Relationship Id="rId3" Type="http://schemas.microsoft.com/office/2007/relationships/hdphoto" Target="../media/hdphoto64.wdp"/><Relationship Id="rId7" Type="http://schemas.openxmlformats.org/officeDocument/2006/relationships/image" Target="../media/image8.gif"/><Relationship Id="rId2" Type="http://schemas.openxmlformats.org/officeDocument/2006/relationships/image" Target="../media/image233.png"/><Relationship Id="rId1" Type="http://schemas.openxmlformats.org/officeDocument/2006/relationships/slideLayout" Target="../slideLayouts/slideLayout2.xml"/><Relationship Id="rId6" Type="http://schemas.openxmlformats.org/officeDocument/2006/relationships/image" Target="../media/image235.jpeg"/><Relationship Id="rId5" Type="http://schemas.microsoft.com/office/2007/relationships/hdphoto" Target="../media/hdphoto45.wdp"/><Relationship Id="rId4" Type="http://schemas.openxmlformats.org/officeDocument/2006/relationships/image" Target="../media/image234.png"/></Relationships>
</file>

<file path=ppt/slides/_rels/slide105.xml.rels><?xml version="1.0" encoding="UTF-8" standalone="yes"?>
<Relationships xmlns="http://schemas.openxmlformats.org/package/2006/relationships"><Relationship Id="rId8" Type="http://schemas.openxmlformats.org/officeDocument/2006/relationships/image" Target="../media/image238.png"/><Relationship Id="rId3" Type="http://schemas.microsoft.com/office/2007/relationships/hdphoto" Target="../media/hdphoto65.wdp"/><Relationship Id="rId7" Type="http://schemas.microsoft.com/office/2007/relationships/hdphoto" Target="../media/hdphoto66.wdp"/><Relationship Id="rId2"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image" Target="../media/image237.png"/><Relationship Id="rId5" Type="http://schemas.openxmlformats.org/officeDocument/2006/relationships/slide" Target="slide4.xml"/><Relationship Id="rId4" Type="http://schemas.openxmlformats.org/officeDocument/2006/relationships/image" Target="../media/image8.gif"/></Relationships>
</file>

<file path=ppt/slides/_rels/slide10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5" Type="http://schemas.microsoft.com/office/2007/relationships/hdphoto" Target="../media/hdphoto67.wdp"/><Relationship Id="rId4" Type="http://schemas.openxmlformats.org/officeDocument/2006/relationships/image" Target="../media/image239.png"/></Relationships>
</file>

<file path=ppt/slides/_rels/slide10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5" Type="http://schemas.microsoft.com/office/2007/relationships/hdphoto" Target="../media/hdphoto68.wdp"/><Relationship Id="rId4" Type="http://schemas.openxmlformats.org/officeDocument/2006/relationships/image" Target="../media/image240.png"/></Relationships>
</file>

<file path=ppt/slides/_rels/slide10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5" Type="http://schemas.microsoft.com/office/2007/relationships/hdphoto" Target="../media/hdphoto69.wdp"/><Relationship Id="rId4" Type="http://schemas.openxmlformats.org/officeDocument/2006/relationships/image" Target="../media/image241.jpeg"/></Relationships>
</file>

<file path=ppt/slides/_rels/slide109.xml.rels><?xml version="1.0" encoding="UTF-8" standalone="yes"?>
<Relationships xmlns="http://schemas.openxmlformats.org/package/2006/relationships"><Relationship Id="rId3" Type="http://schemas.microsoft.com/office/2007/relationships/hdphoto" Target="../media/hdphoto70.wdp"/><Relationship Id="rId2" Type="http://schemas.openxmlformats.org/officeDocument/2006/relationships/image" Target="../media/image242.pn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8.gif"/></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5.wdp"/></Relationships>
</file>

<file path=ppt/slides/_rels/slide1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image" Target="../media/image243.png"/></Relationships>
</file>

<file path=ppt/slides/_rels/slide1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5" Type="http://schemas.microsoft.com/office/2007/relationships/hdphoto" Target="../media/hdphoto71.wdp"/><Relationship Id="rId4" Type="http://schemas.openxmlformats.org/officeDocument/2006/relationships/image" Target="../media/image244.png"/></Relationships>
</file>

<file path=ppt/slides/_rels/slide1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246.jpeg"/><Relationship Id="rId5" Type="http://schemas.microsoft.com/office/2007/relationships/hdphoto" Target="../media/hdphoto72.wdp"/><Relationship Id="rId4" Type="http://schemas.openxmlformats.org/officeDocument/2006/relationships/image" Target="../media/image245.png"/></Relationships>
</file>

<file path=ppt/slides/_rels/slide113.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8.gif"/><Relationship Id="rId7" Type="http://schemas.openxmlformats.org/officeDocument/2006/relationships/image" Target="../media/image250.png"/><Relationship Id="rId2" Type="http://schemas.openxmlformats.org/officeDocument/2006/relationships/image" Target="../media/image247.png"/><Relationship Id="rId1" Type="http://schemas.openxmlformats.org/officeDocument/2006/relationships/slideLayout" Target="../slideLayouts/slideLayout2.xml"/><Relationship Id="rId6" Type="http://schemas.openxmlformats.org/officeDocument/2006/relationships/image" Target="../media/image249.png"/><Relationship Id="rId5" Type="http://schemas.openxmlformats.org/officeDocument/2006/relationships/slide" Target="slide4.xml"/><Relationship Id="rId4" Type="http://schemas.openxmlformats.org/officeDocument/2006/relationships/image" Target="../media/image248.png"/><Relationship Id="rId9" Type="http://schemas.openxmlformats.org/officeDocument/2006/relationships/image" Target="../media/image252.png"/></Relationships>
</file>

<file path=ppt/slides/_rels/slide114.xml.rels><?xml version="1.0" encoding="UTF-8" standalone="yes"?>
<Relationships xmlns="http://schemas.openxmlformats.org/package/2006/relationships"><Relationship Id="rId3" Type="http://schemas.openxmlformats.org/officeDocument/2006/relationships/slide" Target="slide4.xml"/><Relationship Id="rId7" Type="http://schemas.microsoft.com/office/2007/relationships/hdphoto" Target="../media/hdphoto74.wdp"/><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254.png"/><Relationship Id="rId5" Type="http://schemas.microsoft.com/office/2007/relationships/hdphoto" Target="../media/hdphoto73.wdp"/><Relationship Id="rId4" Type="http://schemas.openxmlformats.org/officeDocument/2006/relationships/image" Target="../media/image253.png"/></Relationships>
</file>

<file path=ppt/slides/_rels/slide1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image" Target="../media/image256.png"/><Relationship Id="rId4" Type="http://schemas.openxmlformats.org/officeDocument/2006/relationships/image" Target="../media/image255.jpeg"/></Relationships>
</file>

<file path=ppt/slides/_rels/slide116.xml.rels><?xml version="1.0" encoding="UTF-8" standalone="yes"?>
<Relationships xmlns="http://schemas.openxmlformats.org/package/2006/relationships"><Relationship Id="rId3" Type="http://schemas.openxmlformats.org/officeDocument/2006/relationships/slide" Target="slide4.xml"/><Relationship Id="rId7" Type="http://schemas.microsoft.com/office/2007/relationships/hdphoto" Target="../media/hdphoto76.wdp"/><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258.jpeg"/><Relationship Id="rId5" Type="http://schemas.microsoft.com/office/2007/relationships/hdphoto" Target="../media/hdphoto75.wdp"/><Relationship Id="rId4" Type="http://schemas.openxmlformats.org/officeDocument/2006/relationships/image" Target="../media/image257.png"/></Relationships>
</file>

<file path=ppt/slides/_rels/slide117.xml.rels><?xml version="1.0" encoding="UTF-8" standalone="yes"?>
<Relationships xmlns="http://schemas.openxmlformats.org/package/2006/relationships"><Relationship Id="rId3" Type="http://schemas.openxmlformats.org/officeDocument/2006/relationships/image" Target="../media/image260.jpeg"/><Relationship Id="rId7" Type="http://schemas.openxmlformats.org/officeDocument/2006/relationships/image" Target="../media/image261.jpeg"/><Relationship Id="rId2" Type="http://schemas.openxmlformats.org/officeDocument/2006/relationships/image" Target="../media/image259.pn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slide" Target="slide4.xml"/><Relationship Id="rId4" Type="http://schemas.microsoft.com/office/2007/relationships/hdphoto" Target="../media/hdphoto77.wdp"/></Relationships>
</file>

<file path=ppt/slides/_rels/slide118.xml.rels><?xml version="1.0" encoding="UTF-8" standalone="yes"?>
<Relationships xmlns="http://schemas.openxmlformats.org/package/2006/relationships"><Relationship Id="rId3" Type="http://schemas.openxmlformats.org/officeDocument/2006/relationships/image" Target="../media/image262.png"/><Relationship Id="rId7" Type="http://schemas.microsoft.com/office/2007/relationships/hdphoto" Target="../media/hdphoto79.wdp"/><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263.png"/><Relationship Id="rId5" Type="http://schemas.openxmlformats.org/officeDocument/2006/relationships/slide" Target="slide4.xml"/><Relationship Id="rId4" Type="http://schemas.microsoft.com/office/2007/relationships/hdphoto" Target="../media/hdphoto78.wdp"/></Relationships>
</file>

<file path=ppt/slides/_rels/slide119.xml.rels><?xml version="1.0" encoding="UTF-8" standalone="yes"?>
<Relationships xmlns="http://schemas.openxmlformats.org/package/2006/relationships"><Relationship Id="rId3" Type="http://schemas.microsoft.com/office/2007/relationships/hdphoto" Target="../media/hdphoto80.wdp"/><Relationship Id="rId2" Type="http://schemas.openxmlformats.org/officeDocument/2006/relationships/image" Target="../media/image264.pn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8.gif"/></Relationships>
</file>

<file path=ppt/slides/_rels/slide1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 Target="slide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9.png"/><Relationship Id="rId4" Type="http://schemas.openxmlformats.org/officeDocument/2006/relationships/hyperlink" Target="https://commons.wikimedia.org/wiki/File:Principal_chain_in_alcohols.png?uselang=ru"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65.png"/><Relationship Id="rId1" Type="http://schemas.openxmlformats.org/officeDocument/2006/relationships/slideLayout" Target="../slideLayouts/slideLayout2.xml"/><Relationship Id="rId5" Type="http://schemas.openxmlformats.org/officeDocument/2006/relationships/image" Target="../media/image266.png"/><Relationship Id="rId4" Type="http://schemas.openxmlformats.org/officeDocument/2006/relationships/slide" Target="slide4.xml"/></Relationships>
</file>

<file path=ppt/slides/_rels/slide12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slide" Target="slide4.xml"/><Relationship Id="rId5" Type="http://schemas.microsoft.com/office/2007/relationships/hdphoto" Target="../media/hdphoto81.wdp"/><Relationship Id="rId4" Type="http://schemas.openxmlformats.org/officeDocument/2006/relationships/image" Target="../media/image268.jpeg"/></Relationships>
</file>

<file path=ppt/slides/_rels/slide1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image" Target="../media/image269.png"/></Relationships>
</file>

<file path=ppt/slides/_rels/slide123.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slide" Target="slide4.xml"/><Relationship Id="rId1" Type="http://schemas.openxmlformats.org/officeDocument/2006/relationships/slideLayout" Target="../slideLayouts/slideLayout2.xml"/><Relationship Id="rId5" Type="http://schemas.openxmlformats.org/officeDocument/2006/relationships/image" Target="../media/image8.gif"/><Relationship Id="rId4" Type="http://schemas.microsoft.com/office/2007/relationships/hdphoto" Target="../media/hdphoto82.wdp"/></Relationships>
</file>

<file path=ppt/slides/_rels/slide125.xml.rels><?xml version="1.0" encoding="UTF-8" standalone="yes"?>
<Relationships xmlns="http://schemas.openxmlformats.org/package/2006/relationships"><Relationship Id="rId3" Type="http://schemas.microsoft.com/office/2007/relationships/hdphoto" Target="../media/hdphoto83.wdp"/><Relationship Id="rId2" Type="http://schemas.openxmlformats.org/officeDocument/2006/relationships/image" Target="../media/image272.pn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8.gif"/></Relationships>
</file>

<file path=ppt/slides/_rels/slide126.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274.gif"/><Relationship Id="rId7" Type="http://schemas.openxmlformats.org/officeDocument/2006/relationships/image" Target="../media/image278.gif"/><Relationship Id="rId2" Type="http://schemas.openxmlformats.org/officeDocument/2006/relationships/image" Target="../media/image273.jpeg"/><Relationship Id="rId1" Type="http://schemas.openxmlformats.org/officeDocument/2006/relationships/slideLayout" Target="../slideLayouts/slideLayout2.xml"/><Relationship Id="rId6" Type="http://schemas.openxmlformats.org/officeDocument/2006/relationships/image" Target="../media/image277.gif"/><Relationship Id="rId5" Type="http://schemas.openxmlformats.org/officeDocument/2006/relationships/image" Target="../media/image276.gif"/><Relationship Id="rId4" Type="http://schemas.openxmlformats.org/officeDocument/2006/relationships/image" Target="../media/image275.gif"/><Relationship Id="rId9" Type="http://schemas.openxmlformats.org/officeDocument/2006/relationships/slide" Target="slide4.xml"/></Relationships>
</file>

<file path=ppt/slides/_rels/slide127.xml.rels><?xml version="1.0" encoding="UTF-8" standalone="yes"?>
<Relationships xmlns="http://schemas.openxmlformats.org/package/2006/relationships"><Relationship Id="rId3" Type="http://schemas.openxmlformats.org/officeDocument/2006/relationships/image" Target="../media/image280.gif"/><Relationship Id="rId2" Type="http://schemas.openxmlformats.org/officeDocument/2006/relationships/image" Target="../media/image279.jpe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8.gif"/></Relationships>
</file>

<file path=ppt/slides/_rels/slide128.xml.rels><?xml version="1.0" encoding="UTF-8" standalone="yes"?>
<Relationships xmlns="http://schemas.openxmlformats.org/package/2006/relationships"><Relationship Id="rId3" Type="http://schemas.microsoft.com/office/2007/relationships/hdphoto" Target="../media/hdphoto84.wdp"/><Relationship Id="rId2" Type="http://schemas.openxmlformats.org/officeDocument/2006/relationships/image" Target="../media/image281.jpe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8.gif"/></Relationships>
</file>

<file path=ppt/slides/_rels/slide12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 Target="slide4.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0.png"/></Relationships>
</file>

<file path=ppt/slides/_rels/slide13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83.gif"/><Relationship Id="rId2" Type="http://schemas.openxmlformats.org/officeDocument/2006/relationships/image" Target="../media/image282.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8.gif"/></Relationships>
</file>

<file path=ppt/slides/_rels/slide135.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image" Target="../media/image284.jpe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8.gif"/></Relationships>
</file>

<file path=ppt/slides/_rels/slide13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86.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37.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38.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8.gif"/></Relationships>
</file>

<file path=ppt/slides/_rels/slide139.xml.rels><?xml version="1.0" encoding="UTF-8" standalone="yes"?>
<Relationships xmlns="http://schemas.openxmlformats.org/package/2006/relationships"><Relationship Id="rId3" Type="http://schemas.openxmlformats.org/officeDocument/2006/relationships/image" Target="../media/image290.gif"/><Relationship Id="rId7" Type="http://schemas.openxmlformats.org/officeDocument/2006/relationships/slide" Target="slide4.xml"/><Relationship Id="rId2" Type="http://schemas.openxmlformats.org/officeDocument/2006/relationships/image" Target="../media/image282.gif"/><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292.gif"/><Relationship Id="rId4" Type="http://schemas.openxmlformats.org/officeDocument/2006/relationships/image" Target="../media/image291.gif"/></Relationships>
</file>

<file path=ppt/slides/_rels/slide1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 Target="slide4.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1.png"/><Relationship Id="rId4" Type="http://schemas.openxmlformats.org/officeDocument/2006/relationships/hyperlink" Target="https://commons.wikimedia.org/wiki/File:Alcohols_nomenclature.png?uselang=ru" TargetMode="External"/></Relationships>
</file>

<file path=ppt/slides/_rels/slide140.xml.rels><?xml version="1.0" encoding="UTF-8" standalone="yes"?>
<Relationships xmlns="http://schemas.openxmlformats.org/package/2006/relationships"><Relationship Id="rId3" Type="http://schemas.openxmlformats.org/officeDocument/2006/relationships/image" Target="../media/image294.gif"/><Relationship Id="rId2" Type="http://schemas.openxmlformats.org/officeDocument/2006/relationships/image" Target="../media/image293.jpe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8.gif"/></Relationships>
</file>

<file path=ppt/slides/_rels/slide14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96.gif"/><Relationship Id="rId7" Type="http://schemas.openxmlformats.org/officeDocument/2006/relationships/image" Target="../media/image8.gif"/><Relationship Id="rId2" Type="http://schemas.openxmlformats.org/officeDocument/2006/relationships/image" Target="../media/image295.jpeg"/><Relationship Id="rId1" Type="http://schemas.openxmlformats.org/officeDocument/2006/relationships/slideLayout" Target="../slideLayouts/slideLayout2.xml"/><Relationship Id="rId6" Type="http://schemas.openxmlformats.org/officeDocument/2006/relationships/image" Target="../media/image299.jpeg"/><Relationship Id="rId5" Type="http://schemas.openxmlformats.org/officeDocument/2006/relationships/image" Target="../media/image298.gif"/><Relationship Id="rId4" Type="http://schemas.openxmlformats.org/officeDocument/2006/relationships/image" Target="../media/image297.gif"/></Relationships>
</file>

<file path=ppt/slides/_rels/slide14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01.gif"/><Relationship Id="rId7" Type="http://schemas.openxmlformats.org/officeDocument/2006/relationships/image" Target="../media/image8.gif"/><Relationship Id="rId2" Type="http://schemas.openxmlformats.org/officeDocument/2006/relationships/image" Target="../media/image300.png"/><Relationship Id="rId1" Type="http://schemas.openxmlformats.org/officeDocument/2006/relationships/slideLayout" Target="../slideLayouts/slideLayout2.xml"/><Relationship Id="rId6" Type="http://schemas.openxmlformats.org/officeDocument/2006/relationships/image" Target="../media/image304.jpeg"/><Relationship Id="rId5" Type="http://schemas.openxmlformats.org/officeDocument/2006/relationships/image" Target="../media/image303.jpeg"/><Relationship Id="rId4" Type="http://schemas.openxmlformats.org/officeDocument/2006/relationships/image" Target="../media/image302.jpeg"/></Relationships>
</file>

<file path=ppt/slides/_rels/slide14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06.jpeg"/><Relationship Id="rId7" Type="http://schemas.openxmlformats.org/officeDocument/2006/relationships/image" Target="../media/image8.gif"/><Relationship Id="rId2" Type="http://schemas.openxmlformats.org/officeDocument/2006/relationships/image" Target="../media/image305.jpeg"/><Relationship Id="rId1" Type="http://schemas.openxmlformats.org/officeDocument/2006/relationships/slideLayout" Target="../slideLayouts/slideLayout2.xml"/><Relationship Id="rId6" Type="http://schemas.openxmlformats.org/officeDocument/2006/relationships/image" Target="../media/image309.jpeg"/><Relationship Id="rId5" Type="http://schemas.openxmlformats.org/officeDocument/2006/relationships/image" Target="../media/image308.jpeg"/><Relationship Id="rId4" Type="http://schemas.openxmlformats.org/officeDocument/2006/relationships/image" Target="../media/image307.jpeg"/></Relationships>
</file>

<file path=ppt/slides/_rels/slide14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311.jpeg"/><Relationship Id="rId7" Type="http://schemas.openxmlformats.org/officeDocument/2006/relationships/slide" Target="slide4.xml"/><Relationship Id="rId2" Type="http://schemas.openxmlformats.org/officeDocument/2006/relationships/image" Target="../media/image310.gif"/><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305.jpeg"/><Relationship Id="rId4" Type="http://schemas.openxmlformats.org/officeDocument/2006/relationships/image" Target="../media/image312.jpeg"/></Relationships>
</file>

<file path=ppt/slides/_rels/slide14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313.jpe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49.xml.rels><?xml version="1.0" encoding="UTF-8" standalone="yes"?>
<Relationships xmlns="http://schemas.openxmlformats.org/package/2006/relationships"><Relationship Id="rId3" Type="http://schemas.openxmlformats.org/officeDocument/2006/relationships/image" Target="../media/image314.gif"/><Relationship Id="rId2" Type="http://schemas.openxmlformats.org/officeDocument/2006/relationships/image" Target="../media/image305.jpe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8.gif"/></Relationships>
</file>

<file path=ppt/slides/_rels/slide1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image" Target="../media/image315.png"/><Relationship Id="rId4" Type="http://schemas.openxmlformats.org/officeDocument/2006/relationships/image" Target="../media/image55.png"/></Relationships>
</file>

<file path=ppt/slides/_rels/slide1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image" Target="../media/image315.png"/><Relationship Id="rId4" Type="http://schemas.openxmlformats.org/officeDocument/2006/relationships/slide" Target="slide4.xml"/></Relationships>
</file>

<file path=ppt/slides/_rels/slide1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65.png"/><Relationship Id="rId4" Type="http://schemas.openxmlformats.org/officeDocument/2006/relationships/image" Target="../media/image63.png"/></Relationships>
</file>

<file path=ppt/slides/_rels/slide1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54.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18.png"/><Relationship Id="rId4" Type="http://schemas.openxmlformats.org/officeDocument/2006/relationships/image" Target="../media/image317.png"/></Relationships>
</file>

<file path=ppt/slides/_rels/slide15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19.png"/><Relationship Id="rId7" Type="http://schemas.openxmlformats.org/officeDocument/2006/relationships/image" Target="../media/image322.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321.png"/><Relationship Id="rId5" Type="http://schemas.openxmlformats.org/officeDocument/2006/relationships/image" Target="../media/image320.png"/><Relationship Id="rId4" Type="http://schemas.openxmlformats.org/officeDocument/2006/relationships/image" Target="../media/image317.png"/></Relationships>
</file>

<file path=ppt/slides/_rels/slide156.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19.png"/><Relationship Id="rId4" Type="http://schemas.openxmlformats.org/officeDocument/2006/relationships/image" Target="../media/image317.png"/></Relationships>
</file>

<file path=ppt/slides/_rels/slide157.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26.png"/><Relationship Id="rId4" Type="http://schemas.openxmlformats.org/officeDocument/2006/relationships/image" Target="../media/image325.png"/></Relationships>
</file>

<file path=ppt/slides/_rels/slide158.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59.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slide" Target="slide4.xml"/><Relationship Id="rId2" Type="http://schemas.openxmlformats.org/officeDocument/2006/relationships/image" Target="../media/image327.pn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328.png"/><Relationship Id="rId4" Type="http://schemas.openxmlformats.org/officeDocument/2006/relationships/image" Target="../media/image152.png"/></Relationships>
</file>

<file path=ppt/slides/_rels/slide16.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35.jpeg"/><Relationship Id="rId2" Type="http://schemas.openxmlformats.org/officeDocument/2006/relationships/slide" Target="slide4.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4.png"/><Relationship Id="rId4" Type="http://schemas.openxmlformats.org/officeDocument/2006/relationships/image" Target="../media/image33.jpeg"/></Relationships>
</file>

<file path=ppt/slides/_rels/slide160.xml.rels><?xml version="1.0" encoding="UTF-8" standalone="yes"?>
<Relationships xmlns="http://schemas.openxmlformats.org/package/2006/relationships"><Relationship Id="rId3" Type="http://schemas.openxmlformats.org/officeDocument/2006/relationships/image" Target="../media/image330.png"/><Relationship Id="rId7" Type="http://schemas.openxmlformats.org/officeDocument/2006/relationships/slide" Target="slide4.xml"/><Relationship Id="rId2" Type="http://schemas.openxmlformats.org/officeDocument/2006/relationships/image" Target="../media/image329.pn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150.png"/><Relationship Id="rId4" Type="http://schemas.openxmlformats.org/officeDocument/2006/relationships/image" Target="../media/image149.png"/></Relationships>
</file>

<file path=ppt/slides/_rels/slide1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150.png"/></Relationships>
</file>

<file path=ppt/slides/_rels/slide162.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33.png"/><Relationship Id="rId4" Type="http://schemas.openxmlformats.org/officeDocument/2006/relationships/image" Target="../media/image332.jpeg"/></Relationships>
</file>

<file path=ppt/slides/_rels/slide163.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34.png"/><Relationship Id="rId7" Type="http://schemas.openxmlformats.org/officeDocument/2006/relationships/image" Target="../media/image333.png"/><Relationship Id="rId2" Type="http://schemas.openxmlformats.org/officeDocument/2006/relationships/image" Target="../media/image331.png"/><Relationship Id="rId1" Type="http://schemas.openxmlformats.org/officeDocument/2006/relationships/slideLayout" Target="../slideLayouts/slideLayout2.xml"/><Relationship Id="rId6" Type="http://schemas.openxmlformats.org/officeDocument/2006/relationships/image" Target="../media/image148.png"/><Relationship Id="rId5" Type="http://schemas.microsoft.com/office/2007/relationships/hdphoto" Target="../media/hdphoto85.wdp"/><Relationship Id="rId4" Type="http://schemas.openxmlformats.org/officeDocument/2006/relationships/image" Target="../media/image335.jpeg"/><Relationship Id="rId9" Type="http://schemas.openxmlformats.org/officeDocument/2006/relationships/slide" Target="slide4.xml"/></Relationships>
</file>

<file path=ppt/slides/_rels/slide16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34.png"/><Relationship Id="rId7" Type="http://schemas.openxmlformats.org/officeDocument/2006/relationships/image" Target="../media/image338.jpe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337.png"/><Relationship Id="rId4" Type="http://schemas.openxmlformats.org/officeDocument/2006/relationships/image" Target="../media/image336.png"/></Relationships>
</file>

<file path=ppt/slides/_rels/slide16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40.png"/><Relationship Id="rId7" Type="http://schemas.openxmlformats.org/officeDocument/2006/relationships/image" Target="../media/image8.gif"/><Relationship Id="rId2" Type="http://schemas.openxmlformats.org/officeDocument/2006/relationships/image" Target="../media/image339.png"/><Relationship Id="rId1" Type="http://schemas.openxmlformats.org/officeDocument/2006/relationships/slideLayout" Target="../slideLayouts/slideLayout2.xml"/><Relationship Id="rId6" Type="http://schemas.openxmlformats.org/officeDocument/2006/relationships/image" Target="../media/image343.png"/><Relationship Id="rId5" Type="http://schemas.openxmlformats.org/officeDocument/2006/relationships/image" Target="../media/image342.png"/><Relationship Id="rId4" Type="http://schemas.openxmlformats.org/officeDocument/2006/relationships/image" Target="../media/image341.png"/></Relationships>
</file>

<file path=ppt/slides/_rels/slide166.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image" Target="../media/image8.gif"/><Relationship Id="rId1" Type="http://schemas.openxmlformats.org/officeDocument/2006/relationships/slideLayout" Target="../slideLayouts/slideLayout6.xml"/><Relationship Id="rId4" Type="http://schemas.openxmlformats.org/officeDocument/2006/relationships/slide" Target="slide4.xml"/></Relationships>
</file>

<file path=ppt/slides/_rels/slide167.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45.png"/><Relationship Id="rId7" Type="http://schemas.openxmlformats.org/officeDocument/2006/relationships/image" Target="../media/image342.png"/><Relationship Id="rId2" Type="http://schemas.openxmlformats.org/officeDocument/2006/relationships/image" Target="../media/image344.png"/><Relationship Id="rId1" Type="http://schemas.openxmlformats.org/officeDocument/2006/relationships/slideLayout" Target="../slideLayouts/slideLayout2.xml"/><Relationship Id="rId6" Type="http://schemas.openxmlformats.org/officeDocument/2006/relationships/image" Target="../media/image348.png"/><Relationship Id="rId5" Type="http://schemas.openxmlformats.org/officeDocument/2006/relationships/image" Target="../media/image347.jpeg"/><Relationship Id="rId4" Type="http://schemas.openxmlformats.org/officeDocument/2006/relationships/image" Target="../media/image346.jpeg"/><Relationship Id="rId9" Type="http://schemas.openxmlformats.org/officeDocument/2006/relationships/slide" Target="slide4.xml"/></Relationships>
</file>

<file path=ppt/slides/_rels/slide168.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image" Target="../media/image344.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8.gif"/><Relationship Id="rId4" Type="http://schemas.openxmlformats.org/officeDocument/2006/relationships/image" Target="../media/image342.png"/></Relationships>
</file>

<file path=ppt/slides/_rels/slide169.xml.rels><?xml version="1.0" encoding="UTF-8" standalone="yes"?>
<Relationships xmlns="http://schemas.openxmlformats.org/package/2006/relationships"><Relationship Id="rId3" Type="http://schemas.openxmlformats.org/officeDocument/2006/relationships/image" Target="../media/image334.png"/><Relationship Id="rId7" Type="http://schemas.openxmlformats.org/officeDocument/2006/relationships/slide" Target="slide4.xml"/><Relationship Id="rId2" Type="http://schemas.openxmlformats.org/officeDocument/2006/relationships/image" Target="../media/image331.pn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349.jpeg"/><Relationship Id="rId4" Type="http://schemas.openxmlformats.org/officeDocument/2006/relationships/image" Target="../media/image333.png"/></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17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352.png"/><Relationship Id="rId5" Type="http://schemas.openxmlformats.org/officeDocument/2006/relationships/image" Target="../media/image351.png"/><Relationship Id="rId4" Type="http://schemas.openxmlformats.org/officeDocument/2006/relationships/image" Target="../media/image350.png"/></Relationships>
</file>

<file path=ppt/slides/_rels/slide171.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72.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55.png"/><Relationship Id="rId4" Type="http://schemas.openxmlformats.org/officeDocument/2006/relationships/image" Target="../media/image354.png"/></Relationships>
</file>

<file path=ppt/slides/_rels/slide173.xml.rels><?xml version="1.0" encoding="UTF-8" standalone="yes"?>
<Relationships xmlns="http://schemas.openxmlformats.org/package/2006/relationships"><Relationship Id="rId3" Type="http://schemas.openxmlformats.org/officeDocument/2006/relationships/image" Target="../media/image356.png"/><Relationship Id="rId7"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359.gif"/><Relationship Id="rId5" Type="http://schemas.openxmlformats.org/officeDocument/2006/relationships/image" Target="../media/image358.png"/><Relationship Id="rId4" Type="http://schemas.openxmlformats.org/officeDocument/2006/relationships/image" Target="../media/image357.png"/></Relationships>
</file>

<file path=ppt/slides/_rels/slide17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60.png"/><Relationship Id="rId7" Type="http://schemas.openxmlformats.org/officeDocument/2006/relationships/image" Target="../media/image364.jpe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363.png"/><Relationship Id="rId5" Type="http://schemas.openxmlformats.org/officeDocument/2006/relationships/image" Target="../media/image362.png"/><Relationship Id="rId4" Type="http://schemas.openxmlformats.org/officeDocument/2006/relationships/image" Target="../media/image361.jpeg"/></Relationships>
</file>

<file path=ppt/slides/_rels/slide175.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364.jpe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366.png"/><Relationship Id="rId5" Type="http://schemas.openxmlformats.org/officeDocument/2006/relationships/image" Target="../media/image365.png"/><Relationship Id="rId4" Type="http://schemas.openxmlformats.org/officeDocument/2006/relationships/image" Target="../media/image361.jpeg"/></Relationships>
</file>

<file path=ppt/slides/_rels/slide176.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369.gif"/><Relationship Id="rId4" Type="http://schemas.openxmlformats.org/officeDocument/2006/relationships/image" Target="../media/image368.png"/></Relationships>
</file>

<file path=ppt/slides/_rels/slide17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68.png"/><Relationship Id="rId7" Type="http://schemas.openxmlformats.org/officeDocument/2006/relationships/image" Target="../media/image373.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372.png"/><Relationship Id="rId5" Type="http://schemas.openxmlformats.org/officeDocument/2006/relationships/image" Target="../media/image371.png"/><Relationship Id="rId4" Type="http://schemas.openxmlformats.org/officeDocument/2006/relationships/image" Target="../media/image370.png"/></Relationships>
</file>

<file path=ppt/slides/_rels/slide178.xml.rels><?xml version="1.0" encoding="UTF-8" standalone="yes"?>
<Relationships xmlns="http://schemas.openxmlformats.org/package/2006/relationships"><Relationship Id="rId3" Type="http://schemas.openxmlformats.org/officeDocument/2006/relationships/image" Target="../media/image374.png"/><Relationship Id="rId7"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377.png"/><Relationship Id="rId5" Type="http://schemas.openxmlformats.org/officeDocument/2006/relationships/image" Target="../media/image376.png"/><Relationship Id="rId4" Type="http://schemas.openxmlformats.org/officeDocument/2006/relationships/image" Target="../media/image375.png"/></Relationships>
</file>

<file path=ppt/slides/_rels/slide179.xml.rels><?xml version="1.0" encoding="UTF-8" standalone="yes"?>
<Relationships xmlns="http://schemas.openxmlformats.org/package/2006/relationships"><Relationship Id="rId8" Type="http://schemas.openxmlformats.org/officeDocument/2006/relationships/image" Target="../media/image383.gif"/><Relationship Id="rId3" Type="http://schemas.openxmlformats.org/officeDocument/2006/relationships/image" Target="../media/image378.png"/><Relationship Id="rId7" Type="http://schemas.openxmlformats.org/officeDocument/2006/relationships/image" Target="../media/image382.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381.png"/><Relationship Id="rId5" Type="http://schemas.openxmlformats.org/officeDocument/2006/relationships/image" Target="../media/image380.png"/><Relationship Id="rId4" Type="http://schemas.openxmlformats.org/officeDocument/2006/relationships/image" Target="../media/image379.png"/><Relationship Id="rId9" Type="http://schemas.openxmlformats.org/officeDocument/2006/relationships/slide" Target="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slide" Target="slide4.xml"/><Relationship Id="rId4" Type="http://schemas.openxmlformats.org/officeDocument/2006/relationships/image" Target="../media/image39.jpeg"/></Relationships>
</file>

<file path=ppt/slides/_rels/slide180.xml.rels><?xml version="1.0" encoding="UTF-8" standalone="yes"?>
<Relationships xmlns="http://schemas.openxmlformats.org/package/2006/relationships"><Relationship Id="rId8" Type="http://schemas.openxmlformats.org/officeDocument/2006/relationships/image" Target="../media/image388.png"/><Relationship Id="rId3" Type="http://schemas.openxmlformats.org/officeDocument/2006/relationships/image" Target="../media/image384.png"/><Relationship Id="rId7" Type="http://schemas.openxmlformats.org/officeDocument/2006/relationships/image" Target="../media/image387.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383.gif"/><Relationship Id="rId11" Type="http://schemas.openxmlformats.org/officeDocument/2006/relationships/slide" Target="slide4.xml"/><Relationship Id="rId5" Type="http://schemas.openxmlformats.org/officeDocument/2006/relationships/image" Target="../media/image386.png"/><Relationship Id="rId10" Type="http://schemas.openxmlformats.org/officeDocument/2006/relationships/image" Target="../media/image390.gif"/><Relationship Id="rId4" Type="http://schemas.openxmlformats.org/officeDocument/2006/relationships/image" Target="../media/image385.png"/><Relationship Id="rId9" Type="http://schemas.openxmlformats.org/officeDocument/2006/relationships/image" Target="../media/image389.png"/></Relationships>
</file>

<file path=ppt/slides/_rels/slide181.xml.rels><?xml version="1.0" encoding="UTF-8" standalone="yes"?>
<Relationships xmlns="http://schemas.openxmlformats.org/package/2006/relationships"><Relationship Id="rId3" Type="http://schemas.openxmlformats.org/officeDocument/2006/relationships/image" Target="../media/image391.png"/><Relationship Id="rId7"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394.png"/><Relationship Id="rId5" Type="http://schemas.openxmlformats.org/officeDocument/2006/relationships/image" Target="../media/image393.png"/><Relationship Id="rId4" Type="http://schemas.openxmlformats.org/officeDocument/2006/relationships/image" Target="../media/image392.png"/></Relationships>
</file>

<file path=ppt/slides/_rels/slide18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95.png"/><Relationship Id="rId7" Type="http://schemas.openxmlformats.org/officeDocument/2006/relationships/image" Target="../media/image394.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393.png"/><Relationship Id="rId5" Type="http://schemas.openxmlformats.org/officeDocument/2006/relationships/image" Target="../media/image397.png"/><Relationship Id="rId4" Type="http://schemas.openxmlformats.org/officeDocument/2006/relationships/image" Target="../media/image396.png"/></Relationships>
</file>

<file path=ppt/slides/_rels/slide18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97.png"/><Relationship Id="rId7" Type="http://schemas.openxmlformats.org/officeDocument/2006/relationships/image" Target="../media/image399.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398.png"/><Relationship Id="rId5" Type="http://schemas.openxmlformats.org/officeDocument/2006/relationships/image" Target="../media/image394.png"/><Relationship Id="rId4" Type="http://schemas.openxmlformats.org/officeDocument/2006/relationships/image" Target="../media/image393.png"/></Relationships>
</file>

<file path=ppt/slides/_rels/slide18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00.gif"/><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00.gif"/><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00.gif"/><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00.gif"/><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01.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46.jpeg"/><Relationship Id="rId7" Type="http://schemas.openxmlformats.org/officeDocument/2006/relationships/image" Target="../media/image49.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48.gif"/><Relationship Id="rId4" Type="http://schemas.openxmlformats.org/officeDocument/2006/relationships/image" Target="../media/image47.jpeg"/><Relationship Id="rId9"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8.gif"/></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8.gif"/><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 Target="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 Target="slide4.xml"/><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 Target="slide4.xml"/><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 Target="slide4.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slide" Target="slide4.xml"/><Relationship Id="rId9" Type="http://schemas.openxmlformats.org/officeDocument/2006/relationships/image" Target="../media/image82.png"/></Relationships>
</file>

<file path=ppt/slides/_rels/slide3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slide" Target="slide4.xml"/><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image" Target="../media/image91.gif"/></Relationships>
</file>

<file path=ppt/slides/_rels/slide37.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2.jpeg"/><Relationship Id="rId7"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8.gif"/><Relationship Id="rId4" Type="http://schemas.microsoft.com/office/2007/relationships/hdphoto" Target="../media/hdphoto15.wdp"/></Relationships>
</file>

<file path=ppt/slides/_rels/slide3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96.jpeg"/><Relationship Id="rId4" Type="http://schemas.openxmlformats.org/officeDocument/2006/relationships/image" Target="../media/image8.gif"/></Relationships>
</file>

<file path=ppt/slides/_rels/slide3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79.xml"/><Relationship Id="rId18" Type="http://schemas.openxmlformats.org/officeDocument/2006/relationships/slide" Target="slide4.xml"/><Relationship Id="rId3" Type="http://schemas.openxmlformats.org/officeDocument/2006/relationships/image" Target="../media/image6.gif"/><Relationship Id="rId7" Type="http://schemas.openxmlformats.org/officeDocument/2006/relationships/slide" Target="slide12.xml"/><Relationship Id="rId12" Type="http://schemas.openxmlformats.org/officeDocument/2006/relationships/slide" Target="slide41.xml"/><Relationship Id="rId17" Type="http://schemas.openxmlformats.org/officeDocument/2006/relationships/slide" Target="slide184.xml"/><Relationship Id="rId2" Type="http://schemas.openxmlformats.org/officeDocument/2006/relationships/notesSlide" Target="../notesSlides/notesSlide2.xml"/><Relationship Id="rId16" Type="http://schemas.openxmlformats.org/officeDocument/2006/relationships/slide" Target="slide170.xml"/><Relationship Id="rId1" Type="http://schemas.openxmlformats.org/officeDocument/2006/relationships/slideLayout" Target="../slideLayouts/slideLayout7.xml"/><Relationship Id="rId6" Type="http://schemas.openxmlformats.org/officeDocument/2006/relationships/slide" Target="slide6.xml"/><Relationship Id="rId11" Type="http://schemas.openxmlformats.org/officeDocument/2006/relationships/slide" Target="slide39.xml"/><Relationship Id="rId5" Type="http://schemas.openxmlformats.org/officeDocument/2006/relationships/slide" Target="slide5.xml"/><Relationship Id="rId15" Type="http://schemas.openxmlformats.org/officeDocument/2006/relationships/slide" Target="slide150.xml"/><Relationship Id="rId10" Type="http://schemas.openxmlformats.org/officeDocument/2006/relationships/slide" Target="slide25.xml"/><Relationship Id="rId4" Type="http://schemas.openxmlformats.org/officeDocument/2006/relationships/slide" Target="slide3.xml"/><Relationship Id="rId9" Type="http://schemas.openxmlformats.org/officeDocument/2006/relationships/slide" Target="slide22.xml"/><Relationship Id="rId14" Type="http://schemas.openxmlformats.org/officeDocument/2006/relationships/slide" Target="slide183.xml"/></Relationships>
</file>

<file path=ppt/slides/_rels/slide4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slide" Target="slide4.xml"/><Relationship Id="rId7" Type="http://schemas.openxmlformats.org/officeDocument/2006/relationships/image" Target="../media/image99.gif"/><Relationship Id="rId2" Type="http://schemas.openxmlformats.org/officeDocument/2006/relationships/image" Target="../media/image8.gif"/><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98.png"/><Relationship Id="rId10" Type="http://schemas.openxmlformats.org/officeDocument/2006/relationships/image" Target="../media/image102.png"/><Relationship Id="rId4" Type="http://schemas.openxmlformats.org/officeDocument/2006/relationships/image" Target="../media/image97.png"/><Relationship Id="rId9"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103.jpeg"/><Relationship Id="rId1" Type="http://schemas.openxmlformats.org/officeDocument/2006/relationships/slideLayout" Target="../slideLayouts/slideLayout12.xml"/><Relationship Id="rId5" Type="http://schemas.openxmlformats.org/officeDocument/2006/relationships/slide" Target="slide4.xml"/><Relationship Id="rId4" Type="http://schemas.openxmlformats.org/officeDocument/2006/relationships/image" Target="../media/image8.gif"/></Relationships>
</file>

<file path=ppt/slides/_rels/slide4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08.png"/><Relationship Id="rId4" Type="http://schemas.openxmlformats.org/officeDocument/2006/relationships/image" Target="../media/image107.pn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18.wdp"/></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4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5" Type="http://schemas.microsoft.com/office/2007/relationships/hdphoto" Target="../media/hdphoto19.wdp"/><Relationship Id="rId4" Type="http://schemas.openxmlformats.org/officeDocument/2006/relationships/image" Target="../media/image112.png"/></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 Target="slide4.xml"/><Relationship Id="rId1" Type="http://schemas.openxmlformats.org/officeDocument/2006/relationships/slideLayout" Target="../slideLayouts/slideLayout2.xml"/><Relationship Id="rId4" Type="http://schemas.microsoft.com/office/2007/relationships/hdphoto" Target="../media/hdphoto20.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50.xml.rels><?xml version="1.0" encoding="UTF-8" standalone="yes"?>
<Relationships xmlns="http://schemas.openxmlformats.org/package/2006/relationships"><Relationship Id="rId8" Type="http://schemas.openxmlformats.org/officeDocument/2006/relationships/image" Target="../media/image116.jpeg"/><Relationship Id="rId3" Type="http://schemas.microsoft.com/office/2007/relationships/hdphoto" Target="../media/hdphoto21.wdp"/><Relationship Id="rId7" Type="http://schemas.openxmlformats.org/officeDocument/2006/relationships/slide" Target="slide4.xml"/><Relationship Id="rId2" Type="http://schemas.openxmlformats.org/officeDocument/2006/relationships/image" Target="../media/image114.png"/><Relationship Id="rId1" Type="http://schemas.openxmlformats.org/officeDocument/2006/relationships/slideLayout" Target="../slideLayouts/slideLayout2.xml"/><Relationship Id="rId6" Type="http://schemas.microsoft.com/office/2007/relationships/hdphoto" Target="../media/hdphoto22.wdp"/><Relationship Id="rId5" Type="http://schemas.openxmlformats.org/officeDocument/2006/relationships/image" Target="../media/image115.png"/><Relationship Id="rId4" Type="http://schemas.openxmlformats.org/officeDocument/2006/relationships/image" Target="../media/image8.gif"/><Relationship Id="rId9" Type="http://schemas.openxmlformats.org/officeDocument/2006/relationships/image" Target="../media/image117.jpeg"/></Relationships>
</file>

<file path=ppt/slides/_rels/slide5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2.xml"/><Relationship Id="rId5" Type="http://schemas.openxmlformats.org/officeDocument/2006/relationships/image" Target="../media/image8.gif"/><Relationship Id="rId4" Type="http://schemas.openxmlformats.org/officeDocument/2006/relationships/slide" Target="slide4.xml"/></Relationships>
</file>

<file path=ppt/slides/_rels/slide5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5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23.wdp"/></Relationships>
</file>

<file path=ppt/slides/_rels/slide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8.gif"/><Relationship Id="rId4" Type="http://schemas.openxmlformats.org/officeDocument/2006/relationships/image" Target="../media/image124.png"/></Relationships>
</file>

<file path=ppt/slides/_rels/slide5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slide" Target="slide4.xml"/><Relationship Id="rId1" Type="http://schemas.openxmlformats.org/officeDocument/2006/relationships/slideLayout" Target="../slideLayouts/slideLayout2.xml"/><Relationship Id="rId5" Type="http://schemas.microsoft.com/office/2007/relationships/hdphoto" Target="../media/hdphoto24.wdp"/><Relationship Id="rId4" Type="http://schemas.openxmlformats.org/officeDocument/2006/relationships/image" Target="../media/image125.png"/></Relationships>
</file>

<file path=ppt/slides/_rels/slide57.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126.jpeg"/><Relationship Id="rId7" Type="http://schemas.openxmlformats.org/officeDocument/2006/relationships/image" Target="../media/image130.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slide" Target="slide4.xml"/></Relationships>
</file>

<file path=ppt/slides/_rels/slide5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79.png"/><Relationship Id="rId5" Type="http://schemas.microsoft.com/office/2007/relationships/hdphoto" Target="../media/hdphoto26.wdp"/><Relationship Id="rId10" Type="http://schemas.openxmlformats.org/officeDocument/2006/relationships/slide" Target="slide4.xml"/><Relationship Id="rId4" Type="http://schemas.openxmlformats.org/officeDocument/2006/relationships/image" Target="../media/image131.png"/><Relationship Id="rId9" Type="http://schemas.openxmlformats.org/officeDocument/2006/relationships/image" Target="../media/image82.png"/></Relationships>
</file>

<file path=ppt/slides/_rels/slide5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12"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90.png"/><Relationship Id="rId5" Type="http://schemas.microsoft.com/office/2007/relationships/hdphoto" Target="../media/hdphoto27.wdp"/><Relationship Id="rId10" Type="http://schemas.openxmlformats.org/officeDocument/2006/relationships/image" Target="../media/image89.png"/><Relationship Id="rId4" Type="http://schemas.openxmlformats.org/officeDocument/2006/relationships/image" Target="../media/image132.png"/><Relationship Id="rId9" Type="http://schemas.openxmlformats.org/officeDocument/2006/relationships/image" Target="../media/image88.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image" Target="../media/image9.jpeg"/><Relationship Id="rId7" Type="http://schemas.openxmlformats.org/officeDocument/2006/relationships/image" Target="../media/image13.jpeg"/><Relationship Id="rId12" Type="http://schemas.microsoft.com/office/2007/relationships/hdphoto" Target="../media/hdphoto1.wdp"/><Relationship Id="rId17" Type="http://schemas.openxmlformats.org/officeDocument/2006/relationships/slide" Target="slide4.xml"/><Relationship Id="rId2" Type="http://schemas.openxmlformats.org/officeDocument/2006/relationships/image" Target="../media/image8.gif"/><Relationship Id="rId16"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12.gif"/><Relationship Id="rId11" Type="http://schemas.openxmlformats.org/officeDocument/2006/relationships/image" Target="../media/image17.png"/><Relationship Id="rId5" Type="http://schemas.openxmlformats.org/officeDocument/2006/relationships/image" Target="../media/image11.gif"/><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19.png"/></Relationships>
</file>

<file path=ppt/slides/_rels/slide6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 Target="slide4.xml"/><Relationship Id="rId1" Type="http://schemas.openxmlformats.org/officeDocument/2006/relationships/slideLayout" Target="../slideLayouts/slideLayout2.xml"/><Relationship Id="rId5" Type="http://schemas.openxmlformats.org/officeDocument/2006/relationships/image" Target="../media/image8.gif"/><Relationship Id="rId4" Type="http://schemas.microsoft.com/office/2007/relationships/hdphoto" Target="../media/hdphoto28.wdp"/></Relationships>
</file>

<file path=ppt/slides/_rels/slide61.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8.gif"/></Relationships>
</file>

<file path=ppt/slides/_rels/slide6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2.xml"/><Relationship Id="rId6" Type="http://schemas.openxmlformats.org/officeDocument/2006/relationships/slide" Target="slide4.xml"/><Relationship Id="rId5" Type="http://schemas.openxmlformats.org/officeDocument/2006/relationships/image" Target="../media/image8.gif"/><Relationship Id="rId4" Type="http://schemas.microsoft.com/office/2007/relationships/hdphoto" Target="../media/hdphoto30.wdp"/></Relationships>
</file>

<file path=ppt/slides/_rels/slide6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31.wdp"/></Relationships>
</file>

<file path=ppt/slides/_rels/slide6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5" Type="http://schemas.microsoft.com/office/2007/relationships/hdphoto" Target="../media/hdphoto32.wdp"/><Relationship Id="rId4" Type="http://schemas.openxmlformats.org/officeDocument/2006/relationships/image" Target="../media/image139.png"/></Relationships>
</file>

<file path=ppt/slides/_rels/slide6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image" Target="../media/image140.gif"/></Relationships>
</file>

<file path=ppt/slides/_rels/slide6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5" Type="http://schemas.microsoft.com/office/2007/relationships/hdphoto" Target="../media/hdphoto33.wdp"/><Relationship Id="rId4" Type="http://schemas.openxmlformats.org/officeDocument/2006/relationships/image" Target="../media/image141.png"/></Relationships>
</file>

<file path=ppt/slides/_rels/slide6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5" Type="http://schemas.microsoft.com/office/2007/relationships/hdphoto" Target="../media/hdphoto34.wdp"/><Relationship Id="rId4" Type="http://schemas.openxmlformats.org/officeDocument/2006/relationships/image" Target="../media/image142.png"/></Relationships>
</file>

<file path=ppt/slides/_rels/slide69.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143.pn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5" Type="http://schemas.microsoft.com/office/2007/relationships/hdphoto" Target="../media/hdphoto36.wdp"/><Relationship Id="rId4" Type="http://schemas.openxmlformats.org/officeDocument/2006/relationships/image" Target="../media/image144.png"/></Relationships>
</file>

<file path=ppt/slides/_rels/slide7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5" Type="http://schemas.microsoft.com/office/2007/relationships/hdphoto" Target="../media/hdphoto37.wdp"/><Relationship Id="rId4" Type="http://schemas.openxmlformats.org/officeDocument/2006/relationships/image" Target="../media/image145.png"/></Relationships>
</file>

<file path=ppt/slides/_rels/slide72.xml.rels><?xml version="1.0" encoding="UTF-8" standalone="yes"?>
<Relationships xmlns="http://schemas.openxmlformats.org/package/2006/relationships"><Relationship Id="rId8" Type="http://schemas.openxmlformats.org/officeDocument/2006/relationships/image" Target="../media/image148.png"/><Relationship Id="rId3" Type="http://schemas.microsoft.com/office/2007/relationships/hdphoto" Target="../media/hdphoto38.wdp"/><Relationship Id="rId7" Type="http://schemas.microsoft.com/office/2007/relationships/hdphoto" Target="../media/hdphoto39.wdp"/><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47.jpeg"/><Relationship Id="rId5" Type="http://schemas.openxmlformats.org/officeDocument/2006/relationships/slide" Target="slide4.xml"/><Relationship Id="rId4" Type="http://schemas.openxmlformats.org/officeDocument/2006/relationships/image" Target="../media/image8.gif"/></Relationships>
</file>

<file path=ppt/slides/_rels/slide73.xml.rels><?xml version="1.0" encoding="UTF-8" standalone="yes"?>
<Relationships xmlns="http://schemas.openxmlformats.org/package/2006/relationships"><Relationship Id="rId8" Type="http://schemas.openxmlformats.org/officeDocument/2006/relationships/image" Target="../media/image151.png"/><Relationship Id="rId3" Type="http://schemas.microsoft.com/office/2007/relationships/hdphoto" Target="../media/hdphoto38.wdp"/><Relationship Id="rId7" Type="http://schemas.openxmlformats.org/officeDocument/2006/relationships/image" Target="../media/image150.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slide" Target="slide4.xml"/><Relationship Id="rId4" Type="http://schemas.openxmlformats.org/officeDocument/2006/relationships/image" Target="../media/image8.gif"/><Relationship Id="rId9" Type="http://schemas.openxmlformats.org/officeDocument/2006/relationships/image" Target="../media/image152.png"/></Relationships>
</file>

<file path=ppt/slides/_rels/slide74.xml.rels><?xml version="1.0" encoding="UTF-8" standalone="yes"?>
<Relationships xmlns="http://schemas.openxmlformats.org/package/2006/relationships"><Relationship Id="rId3" Type="http://schemas.microsoft.com/office/2007/relationships/hdphoto" Target="../media/hdphoto40.wdp"/><Relationship Id="rId7" Type="http://schemas.openxmlformats.org/officeDocument/2006/relationships/slide" Target="slide4.xml"/><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8.gif"/><Relationship Id="rId5" Type="http://schemas.microsoft.com/office/2007/relationships/hdphoto" Target="../media/hdphoto41.wdp"/><Relationship Id="rId4" Type="http://schemas.openxmlformats.org/officeDocument/2006/relationships/image" Target="../media/image154.png"/></Relationships>
</file>

<file path=ppt/slides/_rels/slide7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image" Target="../media/image156.jpeg"/><Relationship Id="rId4" Type="http://schemas.openxmlformats.org/officeDocument/2006/relationships/image" Target="../media/image155.gif"/></Relationships>
</file>

<file path=ppt/slides/_rels/slide7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77.xml.rels><?xml version="1.0" encoding="UTF-8" standalone="yes"?>
<Relationships xmlns="http://schemas.openxmlformats.org/package/2006/relationships"><Relationship Id="rId3" Type="http://schemas.microsoft.com/office/2007/relationships/hdphoto" Target="../media/hdphoto42.wdp"/><Relationship Id="rId2" Type="http://schemas.openxmlformats.org/officeDocument/2006/relationships/image" Target="../media/image158.pn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8.gif"/></Relationships>
</file>

<file path=ppt/slides/_rels/slide78.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159.pn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8.gif"/></Relationships>
</file>

<file path=ppt/slides/_rels/slide79.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8.png"/><Relationship Id="rId3" Type="http://schemas.openxmlformats.org/officeDocument/2006/relationships/slide" Target="slide4.xml"/><Relationship Id="rId7" Type="http://schemas.openxmlformats.org/officeDocument/2006/relationships/image" Target="../media/image163.gif"/><Relationship Id="rId12" Type="http://schemas.openxmlformats.org/officeDocument/2006/relationships/image" Target="../media/image167.png"/><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image" Target="../media/image162.gif"/><Relationship Id="rId11" Type="http://schemas.openxmlformats.org/officeDocument/2006/relationships/image" Target="../media/image166.png"/><Relationship Id="rId5" Type="http://schemas.openxmlformats.org/officeDocument/2006/relationships/image" Target="../media/image161.png"/><Relationship Id="rId15" Type="http://schemas.microsoft.com/office/2007/relationships/hdphoto" Target="../media/hdphoto45.wdp"/><Relationship Id="rId10" Type="http://schemas.openxmlformats.org/officeDocument/2006/relationships/image" Target="../media/image165.png"/><Relationship Id="rId4" Type="http://schemas.openxmlformats.org/officeDocument/2006/relationships/image" Target="../media/image160.gif"/><Relationship Id="rId9" Type="http://schemas.microsoft.com/office/2007/relationships/hdphoto" Target="../media/hdphoto44.wdp"/><Relationship Id="rId14" Type="http://schemas.openxmlformats.org/officeDocument/2006/relationships/image" Target="../media/image169.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8.gif"/></Relationships>
</file>

<file path=ppt/slides/_rels/slide8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8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slide" Target="slide4.xml"/><Relationship Id="rId1" Type="http://schemas.openxmlformats.org/officeDocument/2006/relationships/slideLayout" Target="../slideLayouts/slideLayout2.xml"/><Relationship Id="rId5" Type="http://schemas.openxmlformats.org/officeDocument/2006/relationships/image" Target="../media/image8.gif"/><Relationship Id="rId4" Type="http://schemas.microsoft.com/office/2007/relationships/hdphoto" Target="../media/hdphoto46.wdp"/></Relationships>
</file>

<file path=ppt/slides/_rels/slide85.xml.rels><?xml version="1.0" encoding="UTF-8" standalone="yes"?>
<Relationships xmlns="http://schemas.openxmlformats.org/package/2006/relationships"><Relationship Id="rId3" Type="http://schemas.microsoft.com/office/2007/relationships/hdphoto" Target="../media/hdphoto47.wdp"/><Relationship Id="rId7" Type="http://schemas.microsoft.com/office/2007/relationships/hdphoto" Target="../media/hdphoto48.wdp"/><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slide" Target="slide4.xml"/><Relationship Id="rId4" Type="http://schemas.openxmlformats.org/officeDocument/2006/relationships/image" Target="../media/image8.gif"/></Relationships>
</file>

<file path=ppt/slides/_rels/slide86.xml.rels><?xml version="1.0" encoding="UTF-8" standalone="yes"?>
<Relationships xmlns="http://schemas.openxmlformats.org/package/2006/relationships"><Relationship Id="rId3" Type="http://schemas.openxmlformats.org/officeDocument/2006/relationships/image" Target="../media/image177.jpeg"/><Relationship Id="rId7" Type="http://schemas.openxmlformats.org/officeDocument/2006/relationships/slide" Target="slide4.xml"/><Relationship Id="rId2" Type="http://schemas.openxmlformats.org/officeDocument/2006/relationships/image" Target="../media/image176.jpeg"/><Relationship Id="rId1" Type="http://schemas.openxmlformats.org/officeDocument/2006/relationships/slideLayout" Target="../slideLayouts/slideLayout2.xml"/><Relationship Id="rId6" Type="http://schemas.openxmlformats.org/officeDocument/2006/relationships/image" Target="../media/image8.gif"/><Relationship Id="rId5" Type="http://schemas.microsoft.com/office/2007/relationships/hdphoto" Target="../media/hdphoto49.wdp"/><Relationship Id="rId4" Type="http://schemas.openxmlformats.org/officeDocument/2006/relationships/image" Target="../media/image178.png"/></Relationships>
</file>

<file path=ppt/slides/_rels/slide8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79.jpeg"/><Relationship Id="rId1" Type="http://schemas.openxmlformats.org/officeDocument/2006/relationships/slideLayout" Target="../slideLayouts/slideLayout2.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slide" Target="slide4.xml"/></Relationships>
</file>

<file path=ppt/slides/_rels/slide88.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slide" Target="slide4.xml"/></Relationships>
</file>

<file path=ppt/slides/_rels/slide89.xml.rels><?xml version="1.0" encoding="UTF-8" standalone="yes"?>
<Relationships xmlns="http://schemas.openxmlformats.org/package/2006/relationships"><Relationship Id="rId8" Type="http://schemas.openxmlformats.org/officeDocument/2006/relationships/image" Target="../media/image189.gif"/><Relationship Id="rId3" Type="http://schemas.openxmlformats.org/officeDocument/2006/relationships/image" Target="../media/image187.gif"/><Relationship Id="rId7" Type="http://schemas.openxmlformats.org/officeDocument/2006/relationships/slide" Target="slide4.xml"/><Relationship Id="rId2" Type="http://schemas.openxmlformats.org/officeDocument/2006/relationships/image" Target="../media/image186.jpeg"/><Relationship Id="rId1" Type="http://schemas.openxmlformats.org/officeDocument/2006/relationships/slideLayout" Target="../slideLayouts/slideLayout2.xml"/><Relationship Id="rId6" Type="http://schemas.openxmlformats.org/officeDocument/2006/relationships/image" Target="../media/image8.gif"/><Relationship Id="rId11" Type="http://schemas.microsoft.com/office/2007/relationships/hdphoto" Target="../media/hdphoto50.wdp"/><Relationship Id="rId5" Type="http://schemas.openxmlformats.org/officeDocument/2006/relationships/image" Target="../media/image167.png"/><Relationship Id="rId10" Type="http://schemas.openxmlformats.org/officeDocument/2006/relationships/image" Target="../media/image191.png"/><Relationship Id="rId4" Type="http://schemas.openxmlformats.org/officeDocument/2006/relationships/image" Target="../media/image188.png"/><Relationship Id="rId9" Type="http://schemas.openxmlformats.org/officeDocument/2006/relationships/image" Target="../media/image190.gi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3.wdp"/></Relationships>
</file>

<file path=ppt/slides/_rels/slide9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192.png"/></Relationships>
</file>

<file path=ppt/slides/_rels/slide9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slide" Target="slide4.xml"/><Relationship Id="rId7" Type="http://schemas.openxmlformats.org/officeDocument/2006/relationships/image" Target="../media/image195.png"/><Relationship Id="rId2" Type="http://schemas.openxmlformats.org/officeDocument/2006/relationships/image" Target="../media/image8.gif"/><Relationship Id="rId1" Type="http://schemas.openxmlformats.org/officeDocument/2006/relationships/slideLayout" Target="../slideLayouts/slideLayout2.xml"/><Relationship Id="rId6" Type="http://schemas.microsoft.com/office/2007/relationships/hdphoto" Target="../media/hdphoto51.wdp"/><Relationship Id="rId5" Type="http://schemas.openxmlformats.org/officeDocument/2006/relationships/image" Target="../media/image194.jpeg"/><Relationship Id="rId10" Type="http://schemas.openxmlformats.org/officeDocument/2006/relationships/image" Target="../media/image197.png"/><Relationship Id="rId4" Type="http://schemas.openxmlformats.org/officeDocument/2006/relationships/image" Target="../media/image189.gif"/><Relationship Id="rId9" Type="http://schemas.microsoft.com/office/2007/relationships/hdphoto" Target="../media/hdphoto52.wdp"/></Relationships>
</file>

<file path=ppt/slides/_rels/slide95.xml.rels><?xml version="1.0" encoding="UTF-8" standalone="yes"?>
<Relationships xmlns="http://schemas.openxmlformats.org/package/2006/relationships"><Relationship Id="rId8" Type="http://schemas.openxmlformats.org/officeDocument/2006/relationships/image" Target="../media/image201.png"/><Relationship Id="rId13" Type="http://schemas.openxmlformats.org/officeDocument/2006/relationships/image" Target="../media/image205.gif"/><Relationship Id="rId3" Type="http://schemas.microsoft.com/office/2007/relationships/hdphoto" Target="../media/hdphoto53.wdp"/><Relationship Id="rId7" Type="http://schemas.openxmlformats.org/officeDocument/2006/relationships/image" Target="../media/image200.png"/><Relationship Id="rId12" Type="http://schemas.openxmlformats.org/officeDocument/2006/relationships/image" Target="../media/image204.gif"/><Relationship Id="rId2" Type="http://schemas.openxmlformats.org/officeDocument/2006/relationships/image" Target="../media/image198.jpeg"/><Relationship Id="rId1" Type="http://schemas.openxmlformats.org/officeDocument/2006/relationships/slideLayout" Target="../slideLayouts/slideLayout2.xml"/><Relationship Id="rId6" Type="http://schemas.openxmlformats.org/officeDocument/2006/relationships/image" Target="../media/image199.png"/><Relationship Id="rId11" Type="http://schemas.openxmlformats.org/officeDocument/2006/relationships/image" Target="../media/image203.gif"/><Relationship Id="rId5" Type="http://schemas.openxmlformats.org/officeDocument/2006/relationships/slide" Target="slide4.xml"/><Relationship Id="rId10" Type="http://schemas.microsoft.com/office/2007/relationships/hdphoto" Target="../media/hdphoto54.wdp"/><Relationship Id="rId4" Type="http://schemas.openxmlformats.org/officeDocument/2006/relationships/image" Target="../media/image8.gif"/><Relationship Id="rId9" Type="http://schemas.openxmlformats.org/officeDocument/2006/relationships/image" Target="../media/image202.png"/><Relationship Id="rId14" Type="http://schemas.openxmlformats.org/officeDocument/2006/relationships/image" Target="../media/image206.gif"/></Relationships>
</file>

<file path=ppt/slides/_rels/slide96.xml.rels><?xml version="1.0" encoding="UTF-8" standalone="yes"?>
<Relationships xmlns="http://schemas.openxmlformats.org/package/2006/relationships"><Relationship Id="rId8" Type="http://schemas.openxmlformats.org/officeDocument/2006/relationships/image" Target="../media/image210.gif"/><Relationship Id="rId3" Type="http://schemas.openxmlformats.org/officeDocument/2006/relationships/slide" Target="slide4.xml"/><Relationship Id="rId7" Type="http://schemas.microsoft.com/office/2007/relationships/hdphoto" Target="../media/hdphoto55.wdp"/><Relationship Id="rId12" Type="http://schemas.openxmlformats.org/officeDocument/2006/relationships/image" Target="../media/image214.png"/><Relationship Id="rId2" Type="http://schemas.openxmlformats.org/officeDocument/2006/relationships/image" Target="../media/image8.gif"/><Relationship Id="rId1" Type="http://schemas.openxmlformats.org/officeDocument/2006/relationships/slideLayout" Target="../slideLayouts/slideLayout13.xml"/><Relationship Id="rId6" Type="http://schemas.openxmlformats.org/officeDocument/2006/relationships/image" Target="../media/image209.png"/><Relationship Id="rId11" Type="http://schemas.openxmlformats.org/officeDocument/2006/relationships/image" Target="../media/image213.gif"/><Relationship Id="rId5" Type="http://schemas.openxmlformats.org/officeDocument/2006/relationships/image" Target="../media/image208.png"/><Relationship Id="rId10" Type="http://schemas.openxmlformats.org/officeDocument/2006/relationships/image" Target="../media/image212.gif"/><Relationship Id="rId4" Type="http://schemas.openxmlformats.org/officeDocument/2006/relationships/image" Target="../media/image207.png"/><Relationship Id="rId9" Type="http://schemas.openxmlformats.org/officeDocument/2006/relationships/image" Target="../media/image211.gif"/></Relationships>
</file>

<file path=ppt/slides/_rels/slide97.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slide" Target="slide4.xml"/><Relationship Id="rId7" Type="http://schemas.openxmlformats.org/officeDocument/2006/relationships/image" Target="../media/image218.png"/><Relationship Id="rId2" Type="http://schemas.openxmlformats.org/officeDocument/2006/relationships/image" Target="../media/image8.gif"/><Relationship Id="rId1" Type="http://schemas.openxmlformats.org/officeDocument/2006/relationships/slideLayout" Target="../slideLayouts/slideLayout14.xml"/><Relationship Id="rId6" Type="http://schemas.openxmlformats.org/officeDocument/2006/relationships/image" Target="../media/image217.png"/><Relationship Id="rId5" Type="http://schemas.openxmlformats.org/officeDocument/2006/relationships/image" Target="../media/image216.png"/><Relationship Id="rId4" Type="http://schemas.openxmlformats.org/officeDocument/2006/relationships/image" Target="../media/image215.png"/></Relationships>
</file>

<file path=ppt/slides/_rels/slide98.xml.rels><?xml version="1.0" encoding="UTF-8" standalone="yes"?>
<Relationships xmlns="http://schemas.openxmlformats.org/package/2006/relationships"><Relationship Id="rId3" Type="http://schemas.microsoft.com/office/2007/relationships/hdphoto" Target="../media/hdphoto56.wdp"/><Relationship Id="rId2" Type="http://schemas.openxmlformats.org/officeDocument/2006/relationships/image" Target="../media/image220.jpeg"/><Relationship Id="rId1" Type="http://schemas.openxmlformats.org/officeDocument/2006/relationships/slideLayout" Target="../slideLayouts/slideLayout2.xml"/><Relationship Id="rId6" Type="http://schemas.openxmlformats.org/officeDocument/2006/relationships/image" Target="../media/image221.gif"/><Relationship Id="rId5" Type="http://schemas.openxmlformats.org/officeDocument/2006/relationships/slide" Target="slide4.xml"/><Relationship Id="rId4" Type="http://schemas.openxmlformats.org/officeDocument/2006/relationships/image" Target="../media/image8.gif"/></Relationships>
</file>

<file path=ppt/slides/_rels/slide99.xml.rels><?xml version="1.0" encoding="UTF-8" standalone="yes"?>
<Relationships xmlns="http://schemas.openxmlformats.org/package/2006/relationships"><Relationship Id="rId8" Type="http://schemas.microsoft.com/office/2007/relationships/hdphoto" Target="../media/hdphoto57.wdp"/><Relationship Id="rId3" Type="http://schemas.openxmlformats.org/officeDocument/2006/relationships/slide" Target="slide4.xml"/><Relationship Id="rId7" Type="http://schemas.openxmlformats.org/officeDocument/2006/relationships/image" Target="../media/image225.png"/><Relationship Id="rId2" Type="http://schemas.openxmlformats.org/officeDocument/2006/relationships/image" Target="../media/image8.gif"/><Relationship Id="rId1" Type="http://schemas.openxmlformats.org/officeDocument/2006/relationships/slideLayout" Target="../slideLayouts/slideLayout14.xml"/><Relationship Id="rId6" Type="http://schemas.openxmlformats.org/officeDocument/2006/relationships/image" Target="../media/image224.gif"/><Relationship Id="rId5" Type="http://schemas.openxmlformats.org/officeDocument/2006/relationships/image" Target="../media/image223.jpeg"/><Relationship Id="rId4" Type="http://schemas.openxmlformats.org/officeDocument/2006/relationships/image" Target="../media/image2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7"/>
          <p:cNvSpPr>
            <a:spLocks noChangeArrowheads="1" noChangeShapeType="1" noTextEdit="1"/>
          </p:cNvSpPr>
          <p:nvPr/>
        </p:nvSpPr>
        <p:spPr bwMode="auto">
          <a:xfrm>
            <a:off x="1643042" y="2214554"/>
            <a:ext cx="6572296" cy="571504"/>
          </a:xfrm>
          <a:prstGeom prst="rect">
            <a:avLst/>
          </a:prstGeom>
        </p:spPr>
        <p:txBody>
          <a:bodyPr wrap="none" fromWordArt="1">
            <a:prstTxWarp prst="textPlain">
              <a:avLst>
                <a:gd name="adj" fmla="val 50000"/>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endParaRPr lang="ru-RU" sz="3600" b="1" kern="10" dirty="0">
              <a:ln w="28575">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ndParaRPr>
          </a:p>
        </p:txBody>
      </p:sp>
      <p:sp>
        <p:nvSpPr>
          <p:cNvPr id="21" name="Прямоугольник 20"/>
          <p:cNvSpPr/>
          <p:nvPr/>
        </p:nvSpPr>
        <p:spPr>
          <a:xfrm>
            <a:off x="214282" y="71414"/>
            <a:ext cx="8786874" cy="722762"/>
          </a:xfrm>
          <a:prstGeom prst="rect">
            <a:avLst/>
          </a:prstGeom>
        </p:spPr>
        <p:txBody>
          <a:bodyPr wrap="square">
            <a:spAutoFit/>
            <a:scene3d>
              <a:camera prst="orthographicFront"/>
              <a:lightRig rig="threePt" dir="t"/>
            </a:scene3d>
            <a:sp3d extrusionH="57150">
              <a:bevelT w="38100" h="38100" prst="angle"/>
            </a:sp3d>
          </a:bodyPr>
          <a:lstStyle/>
          <a:p>
            <a:pPr lvl="0" algn="ctr" fontAlgn="base">
              <a:lnSpc>
                <a:spcPct val="85000"/>
              </a:lnSpc>
              <a:spcBef>
                <a:spcPct val="0"/>
              </a:spcBef>
              <a:spcAft>
                <a:spcPct val="0"/>
              </a:spcAft>
            </a:pPr>
            <a:r>
              <a:rPr lang="ru-RU" sz="2400" b="1" dirty="0" smtClean="0">
                <a:ln w="1905">
                  <a:solidFill>
                    <a:sysClr val="windowText" lastClr="000000"/>
                  </a:solidFill>
                </a:ln>
                <a:solidFill>
                  <a:srgbClr val="FFC000"/>
                </a:soli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«Новороссийский колледж строительства и экономики»  </a:t>
            </a:r>
            <a:r>
              <a:rPr lang="ru-RU" sz="2000" b="1" dirty="0" smtClean="0">
                <a:ln w="1905">
                  <a:solidFill>
                    <a:sysClr val="windowText" lastClr="000000"/>
                  </a:solidFill>
                </a:ln>
                <a:solidFill>
                  <a:srgbClr val="FFC000"/>
                </a:soli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(ГАПОУ КК «НКСЭ»)</a:t>
            </a:r>
            <a:endParaRPr lang="ru-RU" sz="2000" b="1" dirty="0" smtClean="0">
              <a:ln w="1905">
                <a:solidFill>
                  <a:sysClr val="windowText" lastClr="000000"/>
                </a:solidFill>
              </a:ln>
              <a:solidFill>
                <a:srgbClr val="FFC000"/>
              </a:solidFill>
              <a:effectLst>
                <a:innerShdw blurRad="69850" dist="43180" dir="5400000">
                  <a:srgbClr val="000000">
                    <a:alpha val="65000"/>
                  </a:srgbClr>
                </a:innerShdw>
              </a:effectLst>
              <a:latin typeface="Arial Black" pitchFamily="34" charset="0"/>
              <a:cs typeface="Arial" pitchFamily="34" charset="0"/>
            </a:endParaRPr>
          </a:p>
        </p:txBody>
      </p:sp>
      <p:sp>
        <p:nvSpPr>
          <p:cNvPr id="22" name="Text Box 10"/>
          <p:cNvSpPr txBox="1">
            <a:spLocks noChangeArrowheads="1"/>
          </p:cNvSpPr>
          <p:nvPr/>
        </p:nvSpPr>
        <p:spPr bwMode="auto">
          <a:xfrm>
            <a:off x="0" y="5857892"/>
            <a:ext cx="9144000" cy="772519"/>
          </a:xfrm>
          <a:prstGeom prst="rect">
            <a:avLst/>
          </a:prstGeom>
          <a:noFill/>
          <a:ln w="9525">
            <a:noFill/>
            <a:miter lim="800000"/>
            <a:headEnd/>
            <a:tailEnd/>
          </a:ln>
          <a:effectLst/>
        </p:spPr>
        <p:txBody>
          <a:bodyPr wrap="square">
            <a:spAutoFit/>
          </a:bodyPr>
          <a:lstStyle/>
          <a:p>
            <a:pPr algn="ctr">
              <a:lnSpc>
                <a:spcPct val="85000"/>
              </a:lnSpc>
              <a:spcBef>
                <a:spcPts val="0"/>
              </a:spcBef>
              <a:defRPr/>
            </a:pPr>
            <a:r>
              <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Материал подготовлен </a:t>
            </a:r>
            <a:r>
              <a:rPr lang="ru-RU" sz="26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кандидатом технических наук Кузьминой Ириной Викторовной </a:t>
            </a:r>
            <a:endPar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pic>
        <p:nvPicPr>
          <p:cNvPr id="9" name="Picture 2" descr="Новости Белгорода - Ежедневная лента новостей о событиях в Белгороде и области. Белгородские новости: политика, экономика, культ"/>
          <p:cNvPicPr>
            <a:picLocks noChangeAspect="1" noChangeArrowheads="1"/>
          </p:cNvPicPr>
          <p:nvPr/>
        </p:nvPicPr>
        <p:blipFill>
          <a:blip r:embed="rId3" cstate="print"/>
          <a:srcRect/>
          <a:stretch>
            <a:fillRect/>
          </a:stretch>
        </p:blipFill>
        <p:spPr bwMode="auto">
          <a:xfrm>
            <a:off x="2915816" y="2766933"/>
            <a:ext cx="3857652" cy="2462267"/>
          </a:xfrm>
          <a:prstGeom prst="rect">
            <a:avLst/>
          </a:prstGeom>
          <a:noFill/>
        </p:spPr>
      </p:pic>
      <p:pic>
        <p:nvPicPr>
          <p:cNvPr id="11" name="Picture 21" descr="химик"/>
          <p:cNvPicPr>
            <a:picLocks noChangeAspect="1" noChangeArrowheads="1" noCrop="1"/>
          </p:cNvPicPr>
          <p:nvPr/>
        </p:nvPicPr>
        <p:blipFill>
          <a:blip r:embed="rId4" cstate="print"/>
          <a:srcRect/>
          <a:stretch>
            <a:fillRect/>
          </a:stretch>
        </p:blipFill>
        <p:spPr bwMode="auto">
          <a:xfrm>
            <a:off x="4283968" y="4077072"/>
            <a:ext cx="914400" cy="1455738"/>
          </a:xfrm>
          <a:prstGeom prst="rect">
            <a:avLst/>
          </a:prstGeom>
          <a:noFill/>
          <a:ln w="9525">
            <a:noFill/>
            <a:miter lim="800000"/>
            <a:headEnd/>
            <a:tailEnd/>
          </a:ln>
        </p:spPr>
      </p:pic>
      <p:sp>
        <p:nvSpPr>
          <p:cNvPr id="12" name="Прямоугольник 11"/>
          <p:cNvSpPr/>
          <p:nvPr/>
        </p:nvSpPr>
        <p:spPr>
          <a:xfrm>
            <a:off x="249622" y="836712"/>
            <a:ext cx="8786874" cy="1126462"/>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70000"/>
              </a:lnSpc>
            </a:pPr>
            <a:r>
              <a:rPr lang="ru-RU" sz="32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Дисциплина «Естествознание – Химия</a:t>
            </a:r>
            <a:r>
              <a:rPr lang="ru-RU" sz="32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a:t>
            </a:r>
          </a:p>
          <a:p>
            <a:pPr algn="ctr">
              <a:lnSpc>
                <a:spcPct val="70000"/>
              </a:lnSpc>
            </a:pPr>
            <a:r>
              <a:rPr lang="ru-RU" sz="32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a:t>
            </a:r>
            <a:r>
              <a:rPr lang="ru-RU" sz="3200" b="1" dirty="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Органическая химия</a:t>
            </a:r>
            <a:r>
              <a:rPr lang="ru-RU" sz="32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a:t>
            </a:r>
            <a:endParaRPr lang="ru-RU" sz="32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endParaRPr>
          </a:p>
        </p:txBody>
      </p:sp>
      <p:sp>
        <p:nvSpPr>
          <p:cNvPr id="13" name="Прямоугольник 12"/>
          <p:cNvSpPr/>
          <p:nvPr/>
        </p:nvSpPr>
        <p:spPr>
          <a:xfrm>
            <a:off x="321439" y="1988840"/>
            <a:ext cx="8572560" cy="86793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lnSpc>
                <a:spcPct val="70000"/>
              </a:lnSpc>
              <a:spcBef>
                <a:spcPct val="0"/>
              </a:spcBef>
              <a:spcAft>
                <a:spcPct val="0"/>
              </a:spcAft>
            </a:pPr>
            <a:r>
              <a:rPr lang="ru-RU" sz="36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Тема </a:t>
            </a:r>
            <a:r>
              <a:rPr lang="ru-RU" sz="36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a:t>
            </a:r>
            <a:r>
              <a:rPr lang="ru-RU" sz="3600" b="1" dirty="0">
                <a:ln w="11430"/>
                <a:solidFill>
                  <a:srgbClr val="C00000"/>
                </a:solidFill>
                <a:effectLst>
                  <a:outerShdw blurRad="80000" dist="40000" dir="5040000" algn="tl">
                    <a:srgbClr val="000000">
                      <a:alpha val="30000"/>
                    </a:srgbClr>
                  </a:outerShdw>
                </a:effectLst>
                <a:latin typeface="Arial Black" pitchFamily="34" charset="0"/>
                <a:cs typeface="Arial" pitchFamily="34" charset="0"/>
              </a:rPr>
              <a:t>Кислородсодержащие  </a:t>
            </a:r>
          </a:p>
          <a:p>
            <a:pPr algn="ctr" fontAlgn="base">
              <a:lnSpc>
                <a:spcPct val="70000"/>
              </a:lnSpc>
              <a:spcBef>
                <a:spcPct val="0"/>
              </a:spcBef>
              <a:spcAft>
                <a:spcPct val="0"/>
              </a:spcAft>
            </a:pPr>
            <a:r>
              <a:rPr lang="ru-RU" sz="3600" b="1" dirty="0">
                <a:ln w="11430"/>
                <a:solidFill>
                  <a:srgbClr val="C00000"/>
                </a:solidFill>
                <a:effectLst>
                  <a:outerShdw blurRad="80000" dist="40000" dir="5040000" algn="tl">
                    <a:srgbClr val="000000">
                      <a:alpha val="30000"/>
                    </a:srgbClr>
                  </a:outerShdw>
                </a:effectLst>
                <a:latin typeface="Arial Black" pitchFamily="34" charset="0"/>
                <a:cs typeface="Arial" pitchFamily="34" charset="0"/>
              </a:rPr>
              <a:t>органические </a:t>
            </a:r>
            <a:r>
              <a:rPr lang="ru-RU" sz="3600" b="1" dirty="0" smtClean="0">
                <a:ln w="11430"/>
                <a:solidFill>
                  <a:srgbClr val="C00000"/>
                </a:solidFill>
                <a:effectLst>
                  <a:outerShdw blurRad="80000" dist="40000" dir="5040000" algn="tl">
                    <a:srgbClr val="000000">
                      <a:alpha val="30000"/>
                    </a:srgbClr>
                  </a:outerShdw>
                </a:effectLst>
                <a:latin typeface="Arial Black" pitchFamily="34" charset="0"/>
                <a:cs typeface="Arial" pitchFamily="34" charset="0"/>
              </a:rPr>
              <a:t>соединения</a:t>
            </a:r>
            <a:r>
              <a:rPr lang="ru-RU" sz="36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a:t>
            </a:r>
            <a:endParaRPr lang="ru-RU" sz="36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endParaRPr>
          </a:p>
        </p:txBody>
      </p:sp>
      <p:sp>
        <p:nvSpPr>
          <p:cNvPr id="14" name="Прямоугольник 13"/>
          <p:cNvSpPr/>
          <p:nvPr/>
        </p:nvSpPr>
        <p:spPr>
          <a:xfrm>
            <a:off x="3059832" y="5445224"/>
            <a:ext cx="3888432" cy="58477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32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2021 </a:t>
            </a:r>
            <a:r>
              <a:rPr lang="ru-RU" sz="32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г.</a:t>
            </a:r>
          </a:p>
        </p:txBody>
      </p:sp>
      <p:sp>
        <p:nvSpPr>
          <p:cNvPr id="15" name="Управляющая кнопка: домой 1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0525225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Прямоугольник 13"/>
          <p:cNvSpPr/>
          <p:nvPr/>
        </p:nvSpPr>
        <p:spPr>
          <a:xfrm>
            <a:off x="179512" y="44624"/>
            <a:ext cx="8784976" cy="824841"/>
          </a:xfrm>
          <a:prstGeom prst="rect">
            <a:avLst/>
          </a:prstGeom>
        </p:spPr>
        <p:txBody>
          <a:bodyPr wrap="square">
            <a:spAutoFit/>
          </a:bodyPr>
          <a:lstStyle/>
          <a:p>
            <a:pPr marL="266700" indent="-266700" algn="just">
              <a:lnSpc>
                <a:spcPct val="85000"/>
              </a:lnSpc>
              <a:buClr>
                <a:srgbClr val="C00000"/>
              </a:buClr>
              <a:buFont typeface="Wingdings" pitchFamily="2" charset="2"/>
              <a:buChar char="Ø"/>
            </a:pPr>
            <a:r>
              <a:rPr lang="ru-RU" sz="2800" b="1" dirty="0" smtClean="0">
                <a:latin typeface="Arial" pitchFamily="34" charset="0"/>
                <a:cs typeface="Arial" pitchFamily="34" charset="0"/>
              </a:rPr>
              <a:t>по числу гидроксильных групп в молекуле (</a:t>
            </a:r>
            <a:r>
              <a:rPr lang="ru-RU" sz="2800" b="1" dirty="0" smtClean="0">
                <a:ln>
                  <a:solidFill>
                    <a:sysClr val="windowText" lastClr="000000"/>
                  </a:solidFill>
                </a:ln>
                <a:solidFill>
                  <a:srgbClr val="0000CC"/>
                </a:solidFill>
                <a:effectLst>
                  <a:outerShdw blurRad="38100" dist="38100" dir="2700000" algn="tl">
                    <a:srgbClr val="000000">
                      <a:alpha val="43137"/>
                    </a:srgbClr>
                  </a:outerShdw>
                </a:effectLst>
                <a:latin typeface="Arial" pitchFamily="34" charset="0"/>
                <a:cs typeface="Arial" pitchFamily="34" charset="0"/>
              </a:rPr>
              <a:t>одно </a:t>
            </a:r>
            <a:r>
              <a:rPr lang="ru-RU" sz="2800" b="1" dirty="0" smtClean="0">
                <a:ln>
                  <a:solidFill>
                    <a:sysClr val="windowText" lastClr="000000"/>
                  </a:solidFill>
                </a:ln>
                <a:latin typeface="Arial" pitchFamily="34" charset="0"/>
                <a:cs typeface="Arial" pitchFamily="34" charset="0"/>
              </a:rPr>
              <a:t>и</a:t>
            </a:r>
            <a:r>
              <a:rPr lang="ru-RU" sz="2800" b="1" dirty="0" smtClean="0">
                <a:ln>
                  <a:solidFill>
                    <a:sysClr val="windowText" lastClr="000000"/>
                  </a:solidFill>
                </a:ln>
                <a:solidFill>
                  <a:srgbClr val="0000CC"/>
                </a:solidFill>
                <a:effectLst>
                  <a:outerShdw blurRad="38100" dist="38100" dir="2700000" algn="tl">
                    <a:srgbClr val="000000">
                      <a:alpha val="43137"/>
                    </a:srgbClr>
                  </a:outerShdw>
                </a:effectLst>
                <a:latin typeface="Arial" pitchFamily="34" charset="0"/>
                <a:cs typeface="Arial" pitchFamily="34" charset="0"/>
              </a:rPr>
              <a:t> многоатомные</a:t>
            </a:r>
            <a:r>
              <a:rPr lang="ru-RU" sz="2800" b="1" dirty="0" smtClean="0">
                <a:latin typeface="Arial" pitchFamily="34" charset="0"/>
                <a:cs typeface="Arial" pitchFamily="34" charset="0"/>
              </a:rPr>
              <a:t>):</a:t>
            </a:r>
          </a:p>
        </p:txBody>
      </p:sp>
      <p:pic>
        <p:nvPicPr>
          <p:cNvPr id="9" name="Picture 6" descr="D:\диск D\29.06.17-домашние документы\Виртуальные лекции 2015\Органическая химия\Спирты\многоатомные спирты\Гликоли\noroo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8036" y="2836241"/>
            <a:ext cx="1194528" cy="11453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D:\диск D\01.03.16-домашние документы\Виртуальные лекции 2015\Органическая химия\глицерин\12591_html_2eb58b4f.gif"/>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r="77506"/>
          <a:stretch/>
        </p:blipFill>
        <p:spPr bwMode="auto">
          <a:xfrm>
            <a:off x="4268844" y="2708920"/>
            <a:ext cx="1554210"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upload.wikimedia.org/wikipedia/commons/3/34/Manni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08775" y="2132392"/>
            <a:ext cx="2075800" cy="324036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300812" y="5372752"/>
            <a:ext cx="4995212" cy="830997"/>
          </a:xfrm>
          <a:prstGeom prst="rect">
            <a:avLst/>
          </a:prstGeom>
        </p:spPr>
        <p:txBody>
          <a:bodyPr wrap="square">
            <a:spAutoFit/>
          </a:bodyPr>
          <a:lstStyle/>
          <a:p>
            <a:pPr algn="ctr"/>
            <a:r>
              <a:rPr lang="ru-RU" sz="2400" b="1" u="sng" dirty="0" smtClean="0">
                <a:ln>
                  <a:solidFill>
                    <a:sysClr val="windowText" lastClr="000000"/>
                  </a:solidFill>
                </a:ln>
                <a:solidFill>
                  <a:srgbClr val="FF0000"/>
                </a:solidFill>
                <a:latin typeface="Arial" pitchFamily="34" charset="0"/>
                <a:cs typeface="Arial" pitchFamily="34" charset="0"/>
              </a:rPr>
              <a:t>Шести</a:t>
            </a:r>
            <a:r>
              <a:rPr lang="ru-RU" sz="2400" b="1" dirty="0" smtClean="0">
                <a:ln>
                  <a:solidFill>
                    <a:sysClr val="windowText" lastClr="000000"/>
                  </a:solidFill>
                </a:ln>
                <a:solidFill>
                  <a:srgbClr val="C00000"/>
                </a:solidFill>
                <a:latin typeface="Arial" pitchFamily="34" charset="0"/>
                <a:cs typeface="Arial" pitchFamily="34" charset="0"/>
              </a:rPr>
              <a:t>атомные </a:t>
            </a:r>
            <a:r>
              <a:rPr lang="ru-RU" sz="2400" b="1" dirty="0" err="1" smtClean="0">
                <a:latin typeface="Arial" pitchFamily="34" charset="0"/>
                <a:cs typeface="Arial" pitchFamily="34" charset="0"/>
              </a:rPr>
              <a:t>манни́т</a:t>
            </a:r>
            <a:endParaRPr lang="ru-RU" sz="2400" b="1" dirty="0" smtClean="0">
              <a:latin typeface="Arial" pitchFamily="34" charset="0"/>
              <a:cs typeface="Arial" pitchFamily="34" charset="0"/>
            </a:endParaRPr>
          </a:p>
          <a:p>
            <a:pPr algn="ctr"/>
            <a:r>
              <a:rPr lang="ru-RU" sz="2400" b="1" dirty="0" smtClean="0">
                <a:latin typeface="Arial" pitchFamily="34" charset="0"/>
                <a:cs typeface="Arial" pitchFamily="34" charset="0"/>
              </a:rPr>
              <a:t>(1,2,3,4,5,6-гексан</a:t>
            </a:r>
            <a:r>
              <a:rPr lang="ru-RU" sz="2400" b="1" u="sng" dirty="0" smtClean="0">
                <a:latin typeface="Arial" pitchFamily="34" charset="0"/>
                <a:cs typeface="Arial" pitchFamily="34" charset="0"/>
              </a:rPr>
              <a:t>гекса</a:t>
            </a:r>
            <a:r>
              <a:rPr lang="ru-RU" sz="2400" b="1" dirty="0" smtClean="0">
                <a:ln>
                  <a:solidFill>
                    <a:sysClr val="windowText" lastClr="000000"/>
                  </a:solidFill>
                </a:ln>
                <a:solidFill>
                  <a:srgbClr val="0000CC"/>
                </a:solidFill>
                <a:latin typeface="Arial" pitchFamily="34" charset="0"/>
                <a:cs typeface="Arial" pitchFamily="34" charset="0"/>
              </a:rPr>
              <a:t>ол</a:t>
            </a:r>
            <a:r>
              <a:rPr lang="ru-RU" sz="2400" b="1" dirty="0" smtClean="0">
                <a:latin typeface="Arial" pitchFamily="34" charset="0"/>
                <a:cs typeface="Arial" pitchFamily="34" charset="0"/>
              </a:rPr>
              <a:t>)</a:t>
            </a:r>
            <a:endParaRPr lang="ru-RU" sz="2400" b="1" dirty="0">
              <a:latin typeface="Arial" pitchFamily="34" charset="0"/>
              <a:cs typeface="Arial" pitchFamily="34" charset="0"/>
            </a:endParaRPr>
          </a:p>
        </p:txBody>
      </p:sp>
      <p:sp>
        <p:nvSpPr>
          <p:cNvPr id="3" name="Прямоугольник 2"/>
          <p:cNvSpPr/>
          <p:nvPr/>
        </p:nvSpPr>
        <p:spPr>
          <a:xfrm>
            <a:off x="96152" y="4029514"/>
            <a:ext cx="2603640" cy="1938992"/>
          </a:xfrm>
          <a:prstGeom prst="rect">
            <a:avLst/>
          </a:prstGeom>
        </p:spPr>
        <p:txBody>
          <a:bodyPr wrap="square">
            <a:spAutoFit/>
          </a:bodyPr>
          <a:lstStyle/>
          <a:p>
            <a:pPr algn="ctr"/>
            <a:r>
              <a:rPr lang="ru-RU" sz="2400" b="1" u="sng" dirty="0" smtClean="0">
                <a:ln>
                  <a:solidFill>
                    <a:sysClr val="windowText" lastClr="000000"/>
                  </a:solidFill>
                </a:ln>
                <a:solidFill>
                  <a:srgbClr val="FF0000"/>
                </a:solidFill>
                <a:latin typeface="Arial" pitchFamily="34" charset="0"/>
                <a:cs typeface="Arial" pitchFamily="34" charset="0"/>
              </a:rPr>
              <a:t>Двух</a:t>
            </a:r>
            <a:r>
              <a:rPr lang="ru-RU" sz="2400" b="1" dirty="0" smtClean="0">
                <a:ln>
                  <a:solidFill>
                    <a:sysClr val="windowText" lastClr="000000"/>
                  </a:solidFill>
                </a:ln>
                <a:solidFill>
                  <a:srgbClr val="C00000"/>
                </a:solidFill>
                <a:latin typeface="Arial" pitchFamily="34" charset="0"/>
                <a:cs typeface="Arial" pitchFamily="34" charset="0"/>
              </a:rPr>
              <a:t>атомные</a:t>
            </a:r>
            <a:r>
              <a:rPr lang="ru-RU" sz="2400" b="1" dirty="0" smtClean="0">
                <a:ln>
                  <a:solidFill>
                    <a:sysClr val="windowText" lastClr="000000"/>
                  </a:solidFill>
                </a:ln>
                <a:solidFill>
                  <a:sysClr val="windowText" lastClr="000000"/>
                </a:solidFill>
                <a:latin typeface="Arial" pitchFamily="34" charset="0"/>
                <a:cs typeface="Arial" pitchFamily="34" charset="0"/>
              </a:rPr>
              <a:t> </a:t>
            </a:r>
          </a:p>
          <a:p>
            <a:pPr algn="ctr"/>
            <a:r>
              <a:rPr lang="ru-RU" sz="2400" b="1" dirty="0" err="1" smtClean="0">
                <a:ln>
                  <a:solidFill>
                    <a:sysClr val="windowText" lastClr="000000"/>
                  </a:solidFill>
                </a:ln>
                <a:solidFill>
                  <a:sysClr val="windowText" lastClr="000000"/>
                </a:solidFill>
                <a:latin typeface="Arial" pitchFamily="34" charset="0"/>
                <a:cs typeface="Arial" pitchFamily="34" charset="0"/>
              </a:rPr>
              <a:t>этил</a:t>
            </a:r>
            <a:r>
              <a:rPr lang="ru-RU" sz="2400" b="1" u="sng" dirty="0" err="1" smtClean="0">
                <a:ln>
                  <a:solidFill>
                    <a:sysClr val="windowText" lastClr="000000"/>
                  </a:solidFill>
                </a:ln>
                <a:solidFill>
                  <a:sysClr val="windowText" lastClr="000000"/>
                </a:solidFill>
                <a:latin typeface="Arial" pitchFamily="34" charset="0"/>
                <a:cs typeface="Arial" pitchFamily="34" charset="0"/>
              </a:rPr>
              <a:t>ен</a:t>
            </a:r>
            <a:r>
              <a:rPr lang="ru-RU" sz="2400" b="1" dirty="0" err="1" smtClean="0">
                <a:ln>
                  <a:solidFill>
                    <a:sysClr val="windowText" lastClr="000000"/>
                  </a:solidFill>
                </a:ln>
                <a:solidFill>
                  <a:srgbClr val="0000CC"/>
                </a:solidFill>
                <a:latin typeface="Arial" pitchFamily="34" charset="0"/>
                <a:cs typeface="Arial" pitchFamily="34" charset="0"/>
              </a:rPr>
              <a:t>глико́ль</a:t>
            </a:r>
            <a:r>
              <a:rPr lang="ru-RU" sz="2400" b="1" dirty="0">
                <a:latin typeface="Arial" pitchFamily="34" charset="0"/>
                <a:cs typeface="Arial" pitchFamily="34" charset="0"/>
              </a:rPr>
              <a:t> (гликоль; 1,2-диоксиэтан; этан</a:t>
            </a:r>
            <a:r>
              <a:rPr lang="ru-RU" sz="2400" b="1" u="sng" dirty="0">
                <a:latin typeface="Arial" pitchFamily="34" charset="0"/>
                <a:cs typeface="Arial" pitchFamily="34" charset="0"/>
              </a:rPr>
              <a:t>ди</a:t>
            </a:r>
            <a:r>
              <a:rPr lang="ru-RU" sz="2400" b="1" dirty="0">
                <a:ln>
                  <a:solidFill>
                    <a:sysClr val="windowText" lastClr="000000"/>
                  </a:solidFill>
                </a:ln>
                <a:solidFill>
                  <a:srgbClr val="0000CC"/>
                </a:solidFill>
                <a:latin typeface="Arial" pitchFamily="34" charset="0"/>
                <a:cs typeface="Arial" pitchFamily="34" charset="0"/>
              </a:rPr>
              <a:t>ол</a:t>
            </a:r>
            <a:r>
              <a:rPr lang="ru-RU" sz="2400" b="1" dirty="0">
                <a:latin typeface="Arial" pitchFamily="34" charset="0"/>
                <a:cs typeface="Arial" pitchFamily="34" charset="0"/>
              </a:rPr>
              <a:t>-1,2</a:t>
            </a:r>
            <a:r>
              <a:rPr lang="ru-RU" sz="2400" b="1" dirty="0" smtClean="0">
                <a:latin typeface="Arial" pitchFamily="34" charset="0"/>
                <a:cs typeface="Arial" pitchFamily="34" charset="0"/>
              </a:rPr>
              <a:t>)</a:t>
            </a:r>
            <a:endParaRPr lang="ru-RU" sz="2400" dirty="0">
              <a:latin typeface="Arial" pitchFamily="34" charset="0"/>
              <a:cs typeface="Arial" pitchFamily="34" charset="0"/>
            </a:endParaRPr>
          </a:p>
        </p:txBody>
      </p:sp>
      <p:sp>
        <p:nvSpPr>
          <p:cNvPr id="4" name="Прямоугольник 3"/>
          <p:cNvSpPr/>
          <p:nvPr/>
        </p:nvSpPr>
        <p:spPr>
          <a:xfrm>
            <a:off x="3261516" y="4221088"/>
            <a:ext cx="3232163" cy="1200329"/>
          </a:xfrm>
          <a:prstGeom prst="rect">
            <a:avLst/>
          </a:prstGeom>
        </p:spPr>
        <p:txBody>
          <a:bodyPr wrap="square">
            <a:spAutoFit/>
          </a:bodyPr>
          <a:lstStyle/>
          <a:p>
            <a:pPr algn="ctr"/>
            <a:r>
              <a:rPr lang="ru-RU" sz="2400" b="1" u="sng" dirty="0" smtClean="0">
                <a:ln>
                  <a:solidFill>
                    <a:sysClr val="windowText" lastClr="000000"/>
                  </a:solidFill>
                </a:ln>
                <a:solidFill>
                  <a:srgbClr val="FF0000"/>
                </a:solidFill>
                <a:latin typeface="Arial" pitchFamily="34" charset="0"/>
                <a:cs typeface="Arial" pitchFamily="34" charset="0"/>
              </a:rPr>
              <a:t>Трех</a:t>
            </a:r>
            <a:r>
              <a:rPr lang="ru-RU" sz="2400" b="1" dirty="0" smtClean="0">
                <a:ln>
                  <a:solidFill>
                    <a:sysClr val="windowText" lastClr="000000"/>
                  </a:solidFill>
                </a:ln>
                <a:solidFill>
                  <a:srgbClr val="C00000"/>
                </a:solidFill>
                <a:latin typeface="Arial" pitchFamily="34" charset="0"/>
                <a:cs typeface="Arial" pitchFamily="34" charset="0"/>
              </a:rPr>
              <a:t>атомные</a:t>
            </a:r>
            <a:endParaRPr lang="ru-RU" sz="2400" b="1" dirty="0" smtClean="0">
              <a:latin typeface="Arial" pitchFamily="34" charset="0"/>
              <a:cs typeface="Arial" pitchFamily="34" charset="0"/>
            </a:endParaRPr>
          </a:p>
          <a:p>
            <a:pPr algn="ctr"/>
            <a:r>
              <a:rPr lang="ru-RU" sz="2400" b="1" dirty="0" smtClean="0">
                <a:latin typeface="Arial" pitchFamily="34" charset="0"/>
                <a:cs typeface="Arial" pitchFamily="34" charset="0"/>
              </a:rPr>
              <a:t>глицерин </a:t>
            </a:r>
          </a:p>
          <a:p>
            <a:pPr algn="ctr"/>
            <a:r>
              <a:rPr lang="ru-RU" sz="2400" b="1" dirty="0" smtClean="0">
                <a:latin typeface="Arial" pitchFamily="34" charset="0"/>
                <a:cs typeface="Arial" pitchFamily="34" charset="0"/>
              </a:rPr>
              <a:t>(1,2,3-пропан</a:t>
            </a:r>
            <a:r>
              <a:rPr lang="ru-RU" sz="2400" b="1" u="sng" dirty="0" smtClean="0">
                <a:latin typeface="Arial" pitchFamily="34" charset="0"/>
                <a:cs typeface="Arial" pitchFamily="34" charset="0"/>
              </a:rPr>
              <a:t>три</a:t>
            </a:r>
            <a:r>
              <a:rPr lang="ru-RU" sz="2400" b="1" dirty="0" smtClean="0">
                <a:ln>
                  <a:solidFill>
                    <a:sysClr val="windowText" lastClr="000000"/>
                  </a:solidFill>
                </a:ln>
                <a:solidFill>
                  <a:srgbClr val="0000CC"/>
                </a:solidFill>
                <a:latin typeface="Arial" pitchFamily="34" charset="0"/>
                <a:cs typeface="Arial" pitchFamily="34" charset="0"/>
              </a:rPr>
              <a:t>ол</a:t>
            </a:r>
            <a:r>
              <a:rPr lang="ru-RU" sz="2400" b="1" dirty="0" smtClean="0">
                <a:latin typeface="Arial" pitchFamily="34" charset="0"/>
                <a:cs typeface="Arial" pitchFamily="34" charset="0"/>
              </a:rPr>
              <a:t>)</a:t>
            </a:r>
            <a:endParaRPr lang="ru-RU" sz="2400" b="1" dirty="0">
              <a:latin typeface="Arial" pitchFamily="34" charset="0"/>
              <a:cs typeface="Arial" pitchFamily="34" charset="0"/>
            </a:endParaRPr>
          </a:p>
        </p:txBody>
      </p:sp>
      <p:sp>
        <p:nvSpPr>
          <p:cNvPr id="5" name="Прямоугольник 4"/>
          <p:cNvSpPr/>
          <p:nvPr/>
        </p:nvSpPr>
        <p:spPr>
          <a:xfrm>
            <a:off x="756224" y="1719972"/>
            <a:ext cx="1779000" cy="824841"/>
          </a:xfrm>
          <a:prstGeom prst="rect">
            <a:avLst/>
          </a:prstGeom>
        </p:spPr>
        <p:txBody>
          <a:bodyPr wrap="square">
            <a:spAutoFit/>
          </a:bodyPr>
          <a:lstStyle/>
          <a:p>
            <a:pPr algn="ctr" eaLnBrk="0" fontAlgn="base" hangingPunct="0">
              <a:lnSpc>
                <a:spcPct val="85000"/>
              </a:lnSpc>
              <a:spcBef>
                <a:spcPct val="0"/>
              </a:spcBef>
              <a:spcAft>
                <a:spcPct val="0"/>
              </a:spcAft>
            </a:pPr>
            <a:r>
              <a:rPr lang="ru-RU" sz="2800" b="1" dirty="0" smtClean="0">
                <a:effectLst>
                  <a:outerShdw blurRad="38100" dist="38100" dir="2700000" algn="tl">
                    <a:srgbClr val="000000">
                      <a:alpha val="43137"/>
                    </a:srgbClr>
                  </a:outerShdw>
                </a:effectLst>
                <a:latin typeface="Arial" pitchFamily="34" charset="0"/>
                <a:cs typeface="Arial" pitchFamily="34" charset="0"/>
              </a:rPr>
              <a:t>С</a:t>
            </a:r>
            <a:r>
              <a:rPr lang="ru-RU" sz="2800" b="1" baseline="-30000" dirty="0" smtClean="0">
                <a:effectLst>
                  <a:outerShdw blurRad="38100" dist="38100" dir="2700000" algn="tl">
                    <a:srgbClr val="000000">
                      <a:alpha val="43137"/>
                    </a:srgbClr>
                  </a:outerShdw>
                </a:effectLst>
                <a:latin typeface="Arial" pitchFamily="34" charset="0"/>
                <a:cs typeface="Arial" pitchFamily="34" charset="0"/>
              </a:rPr>
              <a:t>2</a:t>
            </a:r>
            <a:r>
              <a:rPr lang="ru-RU" sz="2800" b="1" dirty="0" smtClean="0">
                <a:effectLst>
                  <a:outerShdw blurRad="38100" dist="38100" dir="2700000" algn="tl">
                    <a:srgbClr val="000000">
                      <a:alpha val="43137"/>
                    </a:srgbClr>
                  </a:outerShdw>
                </a:effectLst>
                <a:latin typeface="Arial" pitchFamily="34" charset="0"/>
                <a:cs typeface="Arial" pitchFamily="34" charset="0"/>
              </a:rPr>
              <a:t>Н</a:t>
            </a:r>
            <a:r>
              <a:rPr lang="ru-RU" sz="2800" b="1" baseline="-30000" dirty="0" smtClean="0">
                <a:effectLst>
                  <a:outerShdw blurRad="38100" dist="38100" dir="2700000" algn="tl">
                    <a:srgbClr val="000000">
                      <a:alpha val="43137"/>
                    </a:srgbClr>
                  </a:outerShdw>
                </a:effectLst>
                <a:latin typeface="Arial" pitchFamily="34" charset="0"/>
                <a:cs typeface="Arial" pitchFamily="34" charset="0"/>
              </a:rPr>
              <a:t>5</a:t>
            </a:r>
            <a:r>
              <a:rPr lang="ru-RU" sz="2800" b="1" dirty="0" smtClean="0">
                <a:effectLst>
                  <a:outerShdw blurRad="38100" dist="38100" dir="2700000" algn="tl">
                    <a:srgbClr val="000000">
                      <a:alpha val="43137"/>
                    </a:srgbClr>
                  </a:outerShdw>
                </a:effectLst>
                <a:latin typeface="Arial" pitchFamily="34" charset="0"/>
                <a:cs typeface="Arial" pitchFamily="34" charset="0"/>
              </a:rPr>
              <a:t>ОН</a:t>
            </a:r>
          </a:p>
          <a:p>
            <a:pPr algn="ctr" eaLnBrk="0" fontAlgn="base" hangingPunct="0">
              <a:lnSpc>
                <a:spcPct val="85000"/>
              </a:lnSpc>
              <a:spcBef>
                <a:spcPct val="0"/>
              </a:spcBef>
              <a:spcAft>
                <a:spcPct val="0"/>
              </a:spcAft>
            </a:pPr>
            <a:r>
              <a:rPr lang="ru-RU" sz="2800" b="1" dirty="0" smtClean="0">
                <a:effectLst>
                  <a:outerShdw blurRad="38100" dist="38100" dir="2700000" algn="tl">
                    <a:srgbClr val="000000">
                      <a:alpha val="43137"/>
                    </a:srgbClr>
                  </a:outerShdw>
                </a:effectLst>
                <a:latin typeface="Arial" pitchFamily="34" charset="0"/>
                <a:cs typeface="Arial" pitchFamily="34" charset="0"/>
              </a:rPr>
              <a:t> </a:t>
            </a:r>
            <a:r>
              <a:rPr lang="ru-RU" sz="2800" b="1" dirty="0" smtClean="0">
                <a:latin typeface="Arial" pitchFamily="34" charset="0"/>
                <a:ea typeface="Times New Roman" pitchFamily="18" charset="0"/>
                <a:cs typeface="Arial" pitchFamily="34" charset="0"/>
              </a:rPr>
              <a:t>этан</a:t>
            </a:r>
            <a:r>
              <a:rPr lang="ru-RU" sz="2800" b="1" dirty="0" smtClean="0">
                <a:ln>
                  <a:solidFill>
                    <a:sysClr val="windowText" lastClr="000000"/>
                  </a:solidFill>
                </a:ln>
                <a:solidFill>
                  <a:srgbClr val="0000CC"/>
                </a:solidFill>
                <a:latin typeface="Arial" pitchFamily="34" charset="0"/>
                <a:ea typeface="Times New Roman" pitchFamily="18" charset="0"/>
                <a:cs typeface="Arial" pitchFamily="34" charset="0"/>
              </a:rPr>
              <a:t>ол</a:t>
            </a:r>
            <a:r>
              <a:rPr lang="ru-RU" sz="2800" b="1" dirty="0" smtClean="0">
                <a:latin typeface="Arial" pitchFamily="34" charset="0"/>
                <a:ea typeface="Times New Roman" pitchFamily="18" charset="0"/>
                <a:cs typeface="Arial" pitchFamily="34" charset="0"/>
              </a:rPr>
              <a:t> </a:t>
            </a:r>
            <a:endParaRPr lang="ru-RU" sz="2800" dirty="0"/>
          </a:p>
        </p:txBody>
      </p:sp>
      <p:sp>
        <p:nvSpPr>
          <p:cNvPr id="6" name="Прямоугольник 5"/>
          <p:cNvSpPr/>
          <p:nvPr/>
        </p:nvSpPr>
        <p:spPr>
          <a:xfrm>
            <a:off x="396228" y="1196752"/>
            <a:ext cx="8477929" cy="523220"/>
          </a:xfrm>
          <a:prstGeom prst="rect">
            <a:avLst/>
          </a:prstGeom>
        </p:spPr>
        <p:txBody>
          <a:bodyPr wrap="square">
            <a:spAutoFit/>
          </a:bodyPr>
          <a:lstStyle/>
          <a:p>
            <a:r>
              <a:rPr lang="ru-RU" sz="2800" b="1" dirty="0" smtClean="0">
                <a:ln>
                  <a:solidFill>
                    <a:sysClr val="windowText" lastClr="000000"/>
                  </a:solidFill>
                </a:ln>
                <a:solidFill>
                  <a:srgbClr val="0000CC"/>
                </a:solidFill>
                <a:effectLst>
                  <a:outerShdw blurRad="38100" dist="38100" dir="2700000" algn="tl">
                    <a:srgbClr val="000000">
                      <a:alpha val="43137"/>
                    </a:srgbClr>
                  </a:outerShdw>
                </a:effectLst>
                <a:latin typeface="Arial" pitchFamily="34" charset="0"/>
                <a:cs typeface="Arial" pitchFamily="34" charset="0"/>
              </a:rPr>
              <a:t>одноатомные                многоатомные</a:t>
            </a:r>
            <a:endParaRPr lang="ru-RU" sz="2800" dirty="0"/>
          </a:p>
        </p:txBody>
      </p:sp>
      <p:cxnSp>
        <p:nvCxnSpPr>
          <p:cNvPr id="16" name="Прямая со стрелкой 15"/>
          <p:cNvCxnSpPr/>
          <p:nvPr/>
        </p:nvCxnSpPr>
        <p:spPr>
          <a:xfrm>
            <a:off x="5663056" y="1690276"/>
            <a:ext cx="1661247" cy="556900"/>
          </a:xfrm>
          <a:prstGeom prst="straightConnector1">
            <a:avLst/>
          </a:prstGeom>
          <a:ln w="76200">
            <a:solidFill>
              <a:srgbClr val="0000CC"/>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flipH="1">
            <a:off x="2882564" y="1719972"/>
            <a:ext cx="2718916" cy="1116269"/>
          </a:xfrm>
          <a:prstGeom prst="straightConnector1">
            <a:avLst/>
          </a:prstGeom>
          <a:ln w="76200">
            <a:solidFill>
              <a:srgbClr val="0000CC"/>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flipH="1">
            <a:off x="5220072" y="1719972"/>
            <a:ext cx="381408" cy="988948"/>
          </a:xfrm>
          <a:prstGeom prst="straightConnector1">
            <a:avLst/>
          </a:prstGeom>
          <a:ln w="76200">
            <a:solidFill>
              <a:srgbClr val="0000CC"/>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8" name="Прямоугольник 27"/>
          <p:cNvSpPr/>
          <p:nvPr/>
        </p:nvSpPr>
        <p:spPr>
          <a:xfrm>
            <a:off x="2882564" y="673532"/>
            <a:ext cx="1664238" cy="523220"/>
          </a:xfrm>
          <a:prstGeom prst="rect">
            <a:avLst/>
          </a:prstGeom>
        </p:spPr>
        <p:txBody>
          <a:bodyPr wrap="none">
            <a:spAutoFit/>
          </a:bodyPr>
          <a:lstStyle/>
          <a:p>
            <a:r>
              <a:rPr lang="ru-RU" sz="2800" b="1" dirty="0">
                <a:solidFill>
                  <a:srgbClr val="FF0000"/>
                </a:solidFill>
                <a:effectLst>
                  <a:outerShdw blurRad="38100" dist="38100" dir="2700000" algn="tl">
                    <a:srgbClr val="000000">
                      <a:alpha val="43137"/>
                    </a:srgbClr>
                  </a:outerShdw>
                </a:effectLst>
                <a:latin typeface="Arial Black" pitchFamily="34" charset="0"/>
                <a:cs typeface="Arial" pitchFamily="34" charset="0"/>
              </a:rPr>
              <a:t>спирты</a:t>
            </a:r>
            <a:endParaRPr lang="ru-RU" sz="2800" dirty="0"/>
          </a:p>
        </p:txBody>
      </p:sp>
      <p:cxnSp>
        <p:nvCxnSpPr>
          <p:cNvPr id="1024" name="Прямая со стрелкой 1023"/>
          <p:cNvCxnSpPr/>
          <p:nvPr/>
        </p:nvCxnSpPr>
        <p:spPr>
          <a:xfrm>
            <a:off x="3851920" y="1141984"/>
            <a:ext cx="683166" cy="318055"/>
          </a:xfrm>
          <a:prstGeom prst="straightConnector1">
            <a:avLst/>
          </a:prstGeom>
          <a:ln w="76200">
            <a:solidFill>
              <a:srgbClr val="FF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p:cNvCxnSpPr/>
          <p:nvPr/>
        </p:nvCxnSpPr>
        <p:spPr>
          <a:xfrm flipH="1">
            <a:off x="2882565" y="1141984"/>
            <a:ext cx="609315" cy="316378"/>
          </a:xfrm>
          <a:prstGeom prst="straightConnector1">
            <a:avLst/>
          </a:prstGeom>
          <a:ln w="76200">
            <a:solidFill>
              <a:srgbClr val="FF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1" name="Управляющая кнопка: далее 2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назад 2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домой 22">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3480463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5122"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3369" y="161935"/>
            <a:ext cx="9110631" cy="583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415383181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074" name="Picture 2" descr="D:\диск D\29.06.17-домашние документы\Виртуальные лекции 2015\Органическая химия\карб. кислоты\получение к-т\0d20b02391c627ae9c6d2b4622507642.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96126" y="2475522"/>
            <a:ext cx="7104266" cy="132232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b="29453"/>
          <a:stretch/>
        </p:blipFill>
        <p:spPr bwMode="auto">
          <a:xfrm>
            <a:off x="35496" y="4524184"/>
            <a:ext cx="8964488" cy="993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5480867" y="5379680"/>
            <a:ext cx="1959086" cy="1073371"/>
          </a:xfrm>
          <a:prstGeom prst="rect">
            <a:avLst/>
          </a:prstGeom>
        </p:spPr>
        <p:txBody>
          <a:bodyPr wrap="square">
            <a:spAutoFit/>
          </a:bodyPr>
          <a:lstStyle/>
          <a:p>
            <a:pPr algn="ctr">
              <a:lnSpc>
                <a:spcPct val="85000"/>
              </a:lnSpc>
            </a:pPr>
            <a:r>
              <a:rPr lang="ru-RU" sz="2500" b="1" dirty="0" err="1" smtClean="0">
                <a:latin typeface="Arial" panose="020B0604020202020204" pitchFamily="34" charset="0"/>
                <a:cs typeface="Arial" panose="020B0604020202020204" pitchFamily="34" charset="0"/>
              </a:rPr>
              <a:t>этан</a:t>
            </a:r>
            <a:r>
              <a:rPr lang="ru-RU" sz="2500" b="1" dirty="0" err="1" smtClean="0">
                <a:ln>
                  <a:solidFill>
                    <a:sysClr val="windowText" lastClr="000000"/>
                  </a:solidFill>
                </a:ln>
                <a:solidFill>
                  <a:srgbClr val="0000CC"/>
                </a:solidFill>
                <a:latin typeface="Arial" panose="020B0604020202020204" pitchFamily="34" charset="0"/>
                <a:cs typeface="Arial" panose="020B0604020202020204" pitchFamily="34" charset="0"/>
              </a:rPr>
              <a:t>овая</a:t>
            </a:r>
            <a:r>
              <a:rPr lang="ru-RU" sz="2500" b="1" dirty="0" smtClean="0">
                <a:ln>
                  <a:solidFill>
                    <a:sysClr val="windowText" lastClr="000000"/>
                  </a:solidFill>
                </a:ln>
                <a:solidFill>
                  <a:srgbClr val="0000CC"/>
                </a:solidFill>
                <a:latin typeface="Arial" panose="020B0604020202020204" pitchFamily="34" charset="0"/>
                <a:cs typeface="Arial" panose="020B0604020202020204" pitchFamily="34" charset="0"/>
              </a:rPr>
              <a:t> </a:t>
            </a:r>
            <a:r>
              <a:rPr lang="ru-RU" sz="2500" b="1" dirty="0" smtClean="0">
                <a:latin typeface="Arial" panose="020B0604020202020204" pitchFamily="34" charset="0"/>
                <a:cs typeface="Arial" panose="020B0604020202020204" pitchFamily="34" charset="0"/>
              </a:rPr>
              <a:t>(уксусная) </a:t>
            </a:r>
            <a:r>
              <a:rPr lang="ru-RU" sz="2500" b="1" dirty="0" smtClean="0">
                <a:ln>
                  <a:solidFill>
                    <a:sysClr val="windowText" lastClr="000000"/>
                  </a:solidFill>
                </a:ln>
                <a:solidFill>
                  <a:srgbClr val="FF0000"/>
                </a:solidFill>
                <a:latin typeface="Arial" panose="020B0604020202020204" pitchFamily="34" charset="0"/>
                <a:cs typeface="Arial" panose="020B0604020202020204" pitchFamily="34" charset="0"/>
              </a:rPr>
              <a:t>кислота</a:t>
            </a:r>
            <a:endParaRPr lang="ru-RU" sz="2500" dirty="0">
              <a:ln>
                <a:solidFill>
                  <a:sysClr val="windowText" lastClr="000000"/>
                </a:solidFill>
              </a:ln>
              <a:solidFill>
                <a:srgbClr val="FF0000"/>
              </a:solidFill>
            </a:endParaRPr>
          </a:p>
        </p:txBody>
      </p:sp>
      <p:sp>
        <p:nvSpPr>
          <p:cNvPr id="12" name="Прямоугольник 11"/>
          <p:cNvSpPr/>
          <p:nvPr/>
        </p:nvSpPr>
        <p:spPr>
          <a:xfrm>
            <a:off x="2555776" y="3356992"/>
            <a:ext cx="2952328" cy="1323439"/>
          </a:xfrm>
          <a:prstGeom prst="rect">
            <a:avLst/>
          </a:prstGeom>
        </p:spPr>
        <p:txBody>
          <a:bodyPr wrap="square">
            <a:spAutoFit/>
          </a:bodyPr>
          <a:lstStyle/>
          <a:p>
            <a:pPr algn="ctr">
              <a:lnSpc>
                <a:spcPct val="80000"/>
              </a:lnSpc>
            </a:pPr>
            <a:r>
              <a:rPr lang="ru-RU" sz="2500" b="1" dirty="0" err="1" smtClean="0">
                <a:latin typeface="Arial" panose="020B0604020202020204" pitchFamily="34" charset="0"/>
                <a:cs typeface="Arial" panose="020B0604020202020204" pitchFamily="34" charset="0"/>
              </a:rPr>
              <a:t>метан</a:t>
            </a:r>
            <a:r>
              <a:rPr lang="ru-RU" sz="2500" b="1" dirty="0" err="1" smtClean="0">
                <a:ln>
                  <a:solidFill>
                    <a:sysClr val="windowText" lastClr="000000"/>
                  </a:solidFill>
                </a:ln>
                <a:solidFill>
                  <a:srgbClr val="0000CC"/>
                </a:solidFill>
                <a:latin typeface="Arial" panose="020B0604020202020204" pitchFamily="34" charset="0"/>
                <a:cs typeface="Arial" panose="020B0604020202020204" pitchFamily="34" charset="0"/>
              </a:rPr>
              <a:t>аль</a:t>
            </a:r>
            <a:r>
              <a:rPr lang="ru-RU" sz="2500" b="1" dirty="0" smtClean="0">
                <a:ln>
                  <a:solidFill>
                    <a:sysClr val="windowText" lastClr="000000"/>
                  </a:solidFill>
                </a:ln>
                <a:solidFill>
                  <a:srgbClr val="0000CC"/>
                </a:solidFill>
                <a:latin typeface="Arial" panose="020B0604020202020204" pitchFamily="34" charset="0"/>
                <a:cs typeface="Arial" panose="020B0604020202020204" pitchFamily="34" charset="0"/>
              </a:rPr>
              <a:t> </a:t>
            </a:r>
            <a:r>
              <a:rPr lang="ru-RU" sz="2500" b="1" dirty="0" smtClean="0">
                <a:latin typeface="Arial" panose="020B0604020202020204" pitchFamily="34" charset="0"/>
                <a:cs typeface="Arial" panose="020B0604020202020204" pitchFamily="34" charset="0"/>
              </a:rPr>
              <a:t>(формальдегид муравьиный </a:t>
            </a:r>
            <a:r>
              <a:rPr lang="ru-RU" sz="2500" b="1" dirty="0" smtClean="0">
                <a:ln>
                  <a:solidFill>
                    <a:sysClr val="windowText" lastClr="000000"/>
                  </a:solidFill>
                </a:ln>
                <a:solidFill>
                  <a:srgbClr val="FF0000"/>
                </a:solidFill>
                <a:latin typeface="Arial" panose="020B0604020202020204" pitchFamily="34" charset="0"/>
                <a:cs typeface="Arial" panose="020B0604020202020204" pitchFamily="34" charset="0"/>
              </a:rPr>
              <a:t>альдегид</a:t>
            </a:r>
            <a:r>
              <a:rPr lang="ru-RU" sz="2500" b="1" dirty="0" smtClean="0">
                <a:latin typeface="Arial" panose="020B0604020202020204" pitchFamily="34" charset="0"/>
                <a:cs typeface="Arial" panose="020B0604020202020204" pitchFamily="34" charset="0"/>
              </a:rPr>
              <a:t>)</a:t>
            </a:r>
            <a:endParaRPr lang="ru-RU" sz="2500" dirty="0">
              <a:ln>
                <a:solidFill>
                  <a:sysClr val="windowText" lastClr="000000"/>
                </a:solidFill>
              </a:ln>
              <a:solidFill>
                <a:srgbClr val="FF0000"/>
              </a:solidFill>
            </a:endParaRPr>
          </a:p>
        </p:txBody>
      </p:sp>
      <p:sp>
        <p:nvSpPr>
          <p:cNvPr id="13" name="Прямоугольник 12"/>
          <p:cNvSpPr/>
          <p:nvPr/>
        </p:nvSpPr>
        <p:spPr>
          <a:xfrm>
            <a:off x="35496" y="5340586"/>
            <a:ext cx="1959086" cy="1073371"/>
          </a:xfrm>
          <a:prstGeom prst="rect">
            <a:avLst/>
          </a:prstGeom>
        </p:spPr>
        <p:txBody>
          <a:bodyPr wrap="square">
            <a:spAutoFit/>
          </a:bodyPr>
          <a:lstStyle/>
          <a:p>
            <a:pPr algn="ctr">
              <a:lnSpc>
                <a:spcPct val="85000"/>
              </a:lnSpc>
            </a:pPr>
            <a:r>
              <a:rPr lang="ru-RU" sz="2500" b="1" dirty="0" smtClean="0">
                <a:latin typeface="Arial" panose="020B0604020202020204" pitchFamily="34" charset="0"/>
                <a:cs typeface="Arial" panose="020B0604020202020204" pitchFamily="34" charset="0"/>
              </a:rPr>
              <a:t>этан</a:t>
            </a:r>
            <a:r>
              <a:rPr lang="ru-RU" sz="2500" b="1" dirty="0" smtClean="0">
                <a:ln>
                  <a:solidFill>
                    <a:sysClr val="windowText" lastClr="000000"/>
                  </a:solidFill>
                </a:ln>
                <a:solidFill>
                  <a:srgbClr val="0000CC"/>
                </a:solidFill>
                <a:latin typeface="Arial" panose="020B0604020202020204" pitchFamily="34" charset="0"/>
                <a:cs typeface="Arial" panose="020B0604020202020204" pitchFamily="34" charset="0"/>
              </a:rPr>
              <a:t>ол </a:t>
            </a:r>
            <a:r>
              <a:rPr lang="ru-RU" sz="2500" b="1" dirty="0" smtClean="0">
                <a:latin typeface="Arial" panose="020B0604020202020204" pitchFamily="34" charset="0"/>
                <a:cs typeface="Arial" panose="020B0604020202020204" pitchFamily="34" charset="0"/>
              </a:rPr>
              <a:t>(</a:t>
            </a:r>
            <a:r>
              <a:rPr lang="ru-RU" sz="2500" b="1" dirty="0" err="1" smtClean="0">
                <a:latin typeface="Arial" panose="020B0604020202020204" pitchFamily="34" charset="0"/>
                <a:cs typeface="Arial" panose="020B0604020202020204" pitchFamily="34" charset="0"/>
              </a:rPr>
              <a:t>этиловый</a:t>
            </a:r>
            <a:r>
              <a:rPr lang="ru-RU" sz="2500" b="1" dirty="0" err="1" smtClean="0">
                <a:ln>
                  <a:solidFill>
                    <a:sysClr val="windowText" lastClr="000000"/>
                  </a:solidFill>
                </a:ln>
                <a:solidFill>
                  <a:srgbClr val="FF0000"/>
                </a:solidFill>
                <a:latin typeface="Arial" panose="020B0604020202020204" pitchFamily="34" charset="0"/>
                <a:cs typeface="Arial" panose="020B0604020202020204" pitchFamily="34" charset="0"/>
              </a:rPr>
              <a:t>спирт</a:t>
            </a:r>
            <a:r>
              <a:rPr lang="ru-RU" sz="2500" b="1" dirty="0" smtClean="0">
                <a:latin typeface="Arial" panose="020B0604020202020204" pitchFamily="34" charset="0"/>
                <a:cs typeface="Arial" panose="020B0604020202020204" pitchFamily="34" charset="0"/>
              </a:rPr>
              <a:t>)</a:t>
            </a:r>
            <a:endParaRPr lang="ru-RU" sz="2500" dirty="0">
              <a:ln>
                <a:solidFill>
                  <a:sysClr val="windowText" lastClr="000000"/>
                </a:solidFill>
              </a:ln>
              <a:solidFill>
                <a:srgbClr val="0000CC"/>
              </a:solidFill>
            </a:endParaRPr>
          </a:p>
        </p:txBody>
      </p:sp>
      <p:sp>
        <p:nvSpPr>
          <p:cNvPr id="14" name="Прямоугольник 13"/>
          <p:cNvSpPr/>
          <p:nvPr/>
        </p:nvSpPr>
        <p:spPr>
          <a:xfrm>
            <a:off x="191965" y="3356992"/>
            <a:ext cx="2204234" cy="1015663"/>
          </a:xfrm>
          <a:prstGeom prst="rect">
            <a:avLst/>
          </a:prstGeom>
        </p:spPr>
        <p:txBody>
          <a:bodyPr wrap="square">
            <a:spAutoFit/>
          </a:bodyPr>
          <a:lstStyle/>
          <a:p>
            <a:pPr algn="ctr">
              <a:lnSpc>
                <a:spcPct val="80000"/>
              </a:lnSpc>
            </a:pPr>
            <a:r>
              <a:rPr lang="ru-RU" sz="2500" b="1" dirty="0" smtClean="0">
                <a:latin typeface="Arial" panose="020B0604020202020204" pitchFamily="34" charset="0"/>
                <a:cs typeface="Arial" panose="020B0604020202020204" pitchFamily="34" charset="0"/>
              </a:rPr>
              <a:t>метан</a:t>
            </a:r>
            <a:r>
              <a:rPr lang="ru-RU" sz="2500" b="1" dirty="0" smtClean="0">
                <a:ln>
                  <a:solidFill>
                    <a:sysClr val="windowText" lastClr="000000"/>
                  </a:solidFill>
                </a:ln>
                <a:solidFill>
                  <a:srgbClr val="0000CC"/>
                </a:solidFill>
                <a:latin typeface="Arial" panose="020B0604020202020204" pitchFamily="34" charset="0"/>
                <a:cs typeface="Arial" panose="020B0604020202020204" pitchFamily="34" charset="0"/>
              </a:rPr>
              <a:t>ол </a:t>
            </a:r>
            <a:r>
              <a:rPr lang="ru-RU" sz="2500" b="1" dirty="0" smtClean="0">
                <a:latin typeface="Arial" panose="020B0604020202020204" pitchFamily="34" charset="0"/>
                <a:cs typeface="Arial" panose="020B0604020202020204" pitchFamily="34" charset="0"/>
              </a:rPr>
              <a:t>(метиловый </a:t>
            </a:r>
            <a:r>
              <a:rPr lang="ru-RU" sz="2500" b="1" dirty="0" smtClean="0">
                <a:ln>
                  <a:solidFill>
                    <a:sysClr val="windowText" lastClr="000000"/>
                  </a:solidFill>
                </a:ln>
                <a:solidFill>
                  <a:srgbClr val="FF0000"/>
                </a:solidFill>
                <a:latin typeface="Arial" panose="020B0604020202020204" pitchFamily="34" charset="0"/>
                <a:cs typeface="Arial" panose="020B0604020202020204" pitchFamily="34" charset="0"/>
              </a:rPr>
              <a:t>спирт</a:t>
            </a:r>
            <a:r>
              <a:rPr lang="ru-RU" sz="2500" b="1" dirty="0" smtClean="0">
                <a:latin typeface="Arial" panose="020B0604020202020204" pitchFamily="34" charset="0"/>
                <a:cs typeface="Arial" panose="020B0604020202020204" pitchFamily="34" charset="0"/>
              </a:rPr>
              <a:t>)</a:t>
            </a:r>
            <a:endParaRPr lang="ru-RU" sz="2500" dirty="0">
              <a:ln>
                <a:solidFill>
                  <a:sysClr val="windowText" lastClr="000000"/>
                </a:solidFill>
              </a:ln>
              <a:solidFill>
                <a:srgbClr val="0000CC"/>
              </a:solidFill>
            </a:endParaRPr>
          </a:p>
        </p:txBody>
      </p:sp>
      <p:sp>
        <p:nvSpPr>
          <p:cNvPr id="15" name="Прямоугольник 14"/>
          <p:cNvSpPr/>
          <p:nvPr/>
        </p:nvSpPr>
        <p:spPr>
          <a:xfrm>
            <a:off x="2267744" y="5349027"/>
            <a:ext cx="2495101" cy="1400383"/>
          </a:xfrm>
          <a:prstGeom prst="rect">
            <a:avLst/>
          </a:prstGeom>
        </p:spPr>
        <p:txBody>
          <a:bodyPr wrap="square">
            <a:spAutoFit/>
          </a:bodyPr>
          <a:lstStyle/>
          <a:p>
            <a:pPr algn="ctr">
              <a:lnSpc>
                <a:spcPct val="85000"/>
              </a:lnSpc>
            </a:pPr>
            <a:r>
              <a:rPr lang="ru-RU" sz="2500" b="1" dirty="0" err="1" smtClean="0">
                <a:latin typeface="Arial" panose="020B0604020202020204" pitchFamily="34" charset="0"/>
                <a:cs typeface="Arial" panose="020B0604020202020204" pitchFamily="34" charset="0"/>
              </a:rPr>
              <a:t>этан</a:t>
            </a:r>
            <a:r>
              <a:rPr lang="ru-RU" sz="2500" b="1" dirty="0" err="1" smtClean="0">
                <a:ln>
                  <a:solidFill>
                    <a:sysClr val="windowText" lastClr="000000"/>
                  </a:solidFill>
                </a:ln>
                <a:solidFill>
                  <a:srgbClr val="0000CC"/>
                </a:solidFill>
                <a:latin typeface="Arial" panose="020B0604020202020204" pitchFamily="34" charset="0"/>
                <a:cs typeface="Arial" panose="020B0604020202020204" pitchFamily="34" charset="0"/>
              </a:rPr>
              <a:t>аль</a:t>
            </a:r>
            <a:r>
              <a:rPr lang="ru-RU" sz="2500" b="1" dirty="0" smtClean="0">
                <a:ln>
                  <a:solidFill>
                    <a:sysClr val="windowText" lastClr="000000"/>
                  </a:solidFill>
                </a:ln>
                <a:solidFill>
                  <a:srgbClr val="0000CC"/>
                </a:solidFill>
                <a:latin typeface="Arial" panose="020B0604020202020204" pitchFamily="34" charset="0"/>
                <a:cs typeface="Arial" panose="020B0604020202020204" pitchFamily="34" charset="0"/>
              </a:rPr>
              <a:t> </a:t>
            </a:r>
            <a:r>
              <a:rPr lang="ru-RU" sz="2500" b="1" dirty="0" smtClean="0">
                <a:latin typeface="Arial" panose="020B0604020202020204" pitchFamily="34" charset="0"/>
                <a:cs typeface="Arial" panose="020B0604020202020204" pitchFamily="34" charset="0"/>
              </a:rPr>
              <a:t>(ацетальдегид уксусный </a:t>
            </a:r>
            <a:r>
              <a:rPr lang="ru-RU" sz="2500" b="1" dirty="0" smtClean="0">
                <a:ln>
                  <a:solidFill>
                    <a:sysClr val="windowText" lastClr="000000"/>
                  </a:solidFill>
                </a:ln>
                <a:solidFill>
                  <a:srgbClr val="FF0000"/>
                </a:solidFill>
                <a:latin typeface="Arial" panose="020B0604020202020204" pitchFamily="34" charset="0"/>
                <a:cs typeface="Arial" panose="020B0604020202020204" pitchFamily="34" charset="0"/>
              </a:rPr>
              <a:t>альдегид</a:t>
            </a:r>
            <a:r>
              <a:rPr lang="ru-RU" sz="2500" b="1" dirty="0" smtClean="0">
                <a:latin typeface="Arial" panose="020B0604020202020204" pitchFamily="34" charset="0"/>
                <a:cs typeface="Arial" panose="020B0604020202020204" pitchFamily="34" charset="0"/>
              </a:rPr>
              <a:t>)</a:t>
            </a:r>
            <a:endParaRPr lang="ru-RU" sz="2500" dirty="0">
              <a:ln>
                <a:solidFill>
                  <a:sysClr val="windowText" lastClr="000000"/>
                </a:solidFill>
              </a:ln>
              <a:solidFill>
                <a:srgbClr val="FF0000"/>
              </a:solidFill>
            </a:endParaRPr>
          </a:p>
        </p:txBody>
      </p:sp>
      <p:sp>
        <p:nvSpPr>
          <p:cNvPr id="16" name="Прямоугольник 15"/>
          <p:cNvSpPr/>
          <p:nvPr/>
        </p:nvSpPr>
        <p:spPr>
          <a:xfrm>
            <a:off x="5495965" y="3709481"/>
            <a:ext cx="2316395" cy="1015663"/>
          </a:xfrm>
          <a:prstGeom prst="rect">
            <a:avLst/>
          </a:prstGeom>
        </p:spPr>
        <p:txBody>
          <a:bodyPr wrap="square">
            <a:spAutoFit/>
          </a:bodyPr>
          <a:lstStyle/>
          <a:p>
            <a:pPr algn="ctr">
              <a:lnSpc>
                <a:spcPct val="80000"/>
              </a:lnSpc>
            </a:pPr>
            <a:r>
              <a:rPr lang="ru-RU" sz="2500" b="1" dirty="0" smtClean="0">
                <a:latin typeface="Arial" panose="020B0604020202020204" pitchFamily="34" charset="0"/>
                <a:cs typeface="Arial" panose="020B0604020202020204" pitchFamily="34" charset="0"/>
              </a:rPr>
              <a:t>метан</a:t>
            </a:r>
            <a:r>
              <a:rPr lang="ru-RU" sz="2500" b="1" dirty="0" smtClean="0">
                <a:ln>
                  <a:solidFill>
                    <a:sysClr val="windowText" lastClr="000000"/>
                  </a:solidFill>
                </a:ln>
                <a:solidFill>
                  <a:srgbClr val="0000CC"/>
                </a:solidFill>
                <a:latin typeface="Arial" panose="020B0604020202020204" pitchFamily="34" charset="0"/>
                <a:cs typeface="Arial" panose="020B0604020202020204" pitchFamily="34" charset="0"/>
              </a:rPr>
              <a:t>овая </a:t>
            </a:r>
            <a:r>
              <a:rPr lang="ru-RU" sz="2500" b="1" dirty="0" smtClean="0">
                <a:latin typeface="Arial" panose="020B0604020202020204" pitchFamily="34" charset="0"/>
                <a:cs typeface="Arial" panose="020B0604020202020204" pitchFamily="34" charset="0"/>
              </a:rPr>
              <a:t>(муравьиная) </a:t>
            </a:r>
            <a:r>
              <a:rPr lang="ru-RU" sz="2500" b="1" dirty="0" smtClean="0">
                <a:ln>
                  <a:solidFill>
                    <a:sysClr val="windowText" lastClr="000000"/>
                  </a:solidFill>
                </a:ln>
                <a:solidFill>
                  <a:srgbClr val="FF0000"/>
                </a:solidFill>
                <a:latin typeface="Arial" panose="020B0604020202020204" pitchFamily="34" charset="0"/>
                <a:cs typeface="Arial" panose="020B0604020202020204" pitchFamily="34" charset="0"/>
              </a:rPr>
              <a:t>кислота</a:t>
            </a:r>
            <a:endParaRPr lang="ru-RU" sz="2500" dirty="0">
              <a:ln>
                <a:solidFill>
                  <a:sysClr val="windowText" lastClr="000000"/>
                </a:solidFill>
              </a:ln>
              <a:solidFill>
                <a:srgbClr val="FF0000"/>
              </a:solidFill>
            </a:endParaRPr>
          </a:p>
        </p:txBody>
      </p:sp>
      <p:sp>
        <p:nvSpPr>
          <p:cNvPr id="17" name="Прямоугольник 16"/>
          <p:cNvSpPr/>
          <p:nvPr/>
        </p:nvSpPr>
        <p:spPr>
          <a:xfrm>
            <a:off x="251520" y="44624"/>
            <a:ext cx="8723334" cy="616002"/>
          </a:xfrm>
          <a:prstGeom prst="rect">
            <a:avLst/>
          </a:prstGeom>
        </p:spPr>
        <p:txBody>
          <a:bodyPr wrap="square">
            <a:spAutoFit/>
          </a:bodyPr>
          <a:lstStyle/>
          <a:p>
            <a:pPr algn="ctr">
              <a:lnSpc>
                <a:spcPct val="85000"/>
              </a:lnSpc>
            </a:pPr>
            <a:r>
              <a:rPr lang="ru-RU" sz="4000" b="1" dirty="0" smtClean="0">
                <a:solidFill>
                  <a:srgbClr val="C00000"/>
                </a:solidFill>
                <a:effectLst>
                  <a:outerShdw blurRad="38100" dist="38100" dir="2700000" algn="tl">
                    <a:srgbClr val="000000">
                      <a:alpha val="43137"/>
                    </a:srgbClr>
                  </a:outerShdw>
                  <a:reflection blurRad="12700" stA="48000" endA="300" endPos="55000" dir="5400000" sy="-90000" algn="bl" rotWithShape="0"/>
                </a:effectLst>
                <a:latin typeface="Arial Black" panose="020B0A04020102020204" pitchFamily="34" charset="0"/>
              </a:rPr>
              <a:t>Способы получения кислот</a:t>
            </a:r>
            <a:endParaRPr lang="ru-RU" sz="4000" dirty="0"/>
          </a:p>
        </p:txBody>
      </p:sp>
      <p:sp>
        <p:nvSpPr>
          <p:cNvPr id="18" name="Прямоугольник 17"/>
          <p:cNvSpPr/>
          <p:nvPr/>
        </p:nvSpPr>
        <p:spPr>
          <a:xfrm>
            <a:off x="179512" y="653729"/>
            <a:ext cx="8902846" cy="1191095"/>
          </a:xfrm>
          <a:prstGeom prst="rect">
            <a:avLst/>
          </a:prstGeom>
        </p:spPr>
        <p:txBody>
          <a:bodyPr wrap="square">
            <a:spAutoFit/>
          </a:bodyPr>
          <a:lstStyle/>
          <a:p>
            <a:pPr indent="450850" algn="just">
              <a:lnSpc>
                <a:spcPct val="85000"/>
              </a:lnSpc>
            </a:pPr>
            <a:r>
              <a:rPr lang="ru-RU" sz="2800" b="1" dirty="0">
                <a:latin typeface="Arial" panose="020B0604020202020204" pitchFamily="34" charset="0"/>
                <a:cs typeface="Arial" panose="020B0604020202020204" pitchFamily="34" charset="0"/>
              </a:rPr>
              <a:t>Карбоновые кислоты могут быть получены </a:t>
            </a:r>
            <a:r>
              <a:rPr lang="ru-RU" sz="2800" b="1" dirty="0">
                <a:ln>
                  <a:solidFill>
                    <a:sysClr val="windowText" lastClr="000000"/>
                  </a:solidFill>
                </a:ln>
                <a:solidFill>
                  <a:srgbClr val="C00000"/>
                </a:solidFill>
                <a:latin typeface="Arial Black" pitchFamily="34" charset="0"/>
                <a:cs typeface="Arial" panose="020B0604020202020204" pitchFamily="34" charset="0"/>
              </a:rPr>
              <a:t>окислением</a:t>
            </a:r>
            <a:r>
              <a:rPr lang="ru-RU" sz="2800" b="1" dirty="0">
                <a:solidFill>
                  <a:srgbClr val="C00000"/>
                </a:solidFill>
                <a:latin typeface="Arial" panose="020B0604020202020204" pitchFamily="34" charset="0"/>
                <a:cs typeface="Arial" panose="020B0604020202020204" pitchFamily="34" charset="0"/>
              </a:rPr>
              <a:t> первичных спиртов и альдегидов</a:t>
            </a:r>
            <a:r>
              <a:rPr lang="ru-RU" sz="2800" b="1" dirty="0">
                <a:latin typeface="Arial" panose="020B0604020202020204" pitchFamily="34" charset="0"/>
                <a:cs typeface="Arial" panose="020B0604020202020204" pitchFamily="34" charset="0"/>
              </a:rPr>
              <a:t>:</a:t>
            </a:r>
          </a:p>
        </p:txBody>
      </p:sp>
      <p:pic>
        <p:nvPicPr>
          <p:cNvPr id="19" name="Рисунок 18" descr="Вырезка экрана"/>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1800" y="1430150"/>
            <a:ext cx="4680520" cy="990738"/>
          </a:xfrm>
          <a:prstGeom prst="rect">
            <a:avLst/>
          </a:prstGeom>
        </p:spPr>
      </p:pic>
      <p:pic>
        <p:nvPicPr>
          <p:cNvPr id="20" name="Picture 12" descr="пишу 1"/>
          <p:cNvPicPr>
            <a:picLocks noChangeAspect="1" noChangeArrowheads="1" noCrop="1"/>
          </p:cNvPicPr>
          <p:nvPr/>
        </p:nvPicPr>
        <p:blipFill>
          <a:blip r:embed="rId8" cstate="print"/>
          <a:srcRect/>
          <a:stretch>
            <a:fillRect/>
          </a:stretch>
        </p:blipFill>
        <p:spPr bwMode="auto">
          <a:xfrm>
            <a:off x="8603233" y="5085928"/>
            <a:ext cx="649287" cy="1295400"/>
          </a:xfrm>
          <a:prstGeom prst="rect">
            <a:avLst/>
          </a:prstGeom>
          <a:noFill/>
          <a:ln w="9525">
            <a:noFill/>
            <a:miter lim="800000"/>
            <a:headEnd/>
            <a:tailEnd/>
          </a:ln>
        </p:spPr>
      </p:pic>
    </p:spTree>
    <p:extLst>
      <p:ext uri="{BB962C8B-B14F-4D97-AF65-F5344CB8AC3E}">
        <p14:creationId xmlns:p14="http://schemas.microsoft.com/office/powerpoint/2010/main" val="231908815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07504" y="116632"/>
            <a:ext cx="8907288" cy="1020279"/>
          </a:xfrm>
          <a:prstGeom prst="rect">
            <a:avLst/>
          </a:prstGeom>
        </p:spPr>
        <p:txBody>
          <a:bodyPr wrap="square">
            <a:spAutoFit/>
          </a:bodyPr>
          <a:lstStyle/>
          <a:p>
            <a:pPr indent="450850" algn="just">
              <a:lnSpc>
                <a:spcPct val="85000"/>
              </a:lnSpc>
            </a:pPr>
            <a:r>
              <a:rPr lang="ru-RU" dirty="0"/>
              <a:t> </a:t>
            </a:r>
            <a:r>
              <a:rPr lang="en-US" sz="2800" b="1" dirty="0">
                <a:ln>
                  <a:solidFill>
                    <a:sysClr val="windowText" lastClr="000000"/>
                  </a:solidFill>
                </a:ln>
                <a:solidFill>
                  <a:srgbClr val="C00000"/>
                </a:solidFill>
                <a:latin typeface="Arial Black" pitchFamily="34" charset="0"/>
                <a:cs typeface="Arial" pitchFamily="34" charset="0"/>
              </a:rPr>
              <a:t>O</a:t>
            </a:r>
            <a:r>
              <a:rPr lang="ru-RU" sz="2800" b="1" dirty="0" err="1">
                <a:ln>
                  <a:solidFill>
                    <a:sysClr val="windowText" lastClr="000000"/>
                  </a:solidFill>
                </a:ln>
                <a:solidFill>
                  <a:srgbClr val="C00000"/>
                </a:solidFill>
                <a:latin typeface="Arial Black" pitchFamily="34" charset="0"/>
                <a:cs typeface="Arial" pitchFamily="34" charset="0"/>
              </a:rPr>
              <a:t>кисление</a:t>
            </a:r>
            <a:r>
              <a:rPr lang="ru-RU" sz="2800" b="1" dirty="0">
                <a:ln>
                  <a:solidFill>
                    <a:sysClr val="windowText" lastClr="000000"/>
                  </a:solidFill>
                </a:ln>
                <a:solidFill>
                  <a:srgbClr val="C00000"/>
                </a:solidFill>
                <a:latin typeface="Arial" pitchFamily="34" charset="0"/>
                <a:cs typeface="Arial" pitchFamily="34" charset="0"/>
              </a:rPr>
              <a:t> </a:t>
            </a:r>
            <a:r>
              <a:rPr lang="ru-RU" sz="2800" b="1" dirty="0" err="1" smtClean="0">
                <a:ln>
                  <a:solidFill>
                    <a:sysClr val="windowText" lastClr="000000"/>
                  </a:solidFill>
                </a:ln>
                <a:solidFill>
                  <a:srgbClr val="FF0000"/>
                </a:solidFill>
                <a:latin typeface="Arial" pitchFamily="34" charset="0"/>
                <a:cs typeface="Arial" pitchFamily="34" charset="0"/>
              </a:rPr>
              <a:t>алк</a:t>
            </a:r>
            <a:r>
              <a:rPr lang="ru-RU" sz="2800" b="1" dirty="0" err="1" smtClean="0">
                <a:ln>
                  <a:solidFill>
                    <a:sysClr val="windowText" lastClr="000000"/>
                  </a:solidFill>
                </a:ln>
                <a:solidFill>
                  <a:srgbClr val="0000CC"/>
                </a:solidFill>
                <a:latin typeface="Arial" pitchFamily="34" charset="0"/>
                <a:cs typeface="Arial" pitchFamily="34" charset="0"/>
              </a:rPr>
              <a:t>ан</a:t>
            </a:r>
            <a:r>
              <a:rPr lang="ru-RU" sz="2800" b="1" dirty="0" err="1" smtClean="0">
                <a:ln>
                  <a:solidFill>
                    <a:sysClr val="windowText" lastClr="000000"/>
                  </a:solidFill>
                </a:ln>
                <a:solidFill>
                  <a:srgbClr val="FF0000"/>
                </a:solidFill>
                <a:latin typeface="Arial" pitchFamily="34" charset="0"/>
                <a:cs typeface="Arial" pitchFamily="34" charset="0"/>
              </a:rPr>
              <a:t>ов</a:t>
            </a:r>
            <a:r>
              <a:rPr lang="ru-RU" sz="2800" b="1" dirty="0" smtClean="0">
                <a:latin typeface="Arial" pitchFamily="34" charset="0"/>
                <a:cs typeface="Arial" pitchFamily="34" charset="0"/>
              </a:rPr>
              <a:t>:</a:t>
            </a:r>
          </a:p>
          <a:p>
            <a:pPr indent="450850" algn="just">
              <a:lnSpc>
                <a:spcPct val="85000"/>
              </a:lnSpc>
            </a:pPr>
            <a:endParaRPr lang="ru-RU" sz="1000" b="1" dirty="0">
              <a:latin typeface="Arial" pitchFamily="34" charset="0"/>
              <a:cs typeface="Arial" pitchFamily="34" charset="0"/>
            </a:endParaRPr>
          </a:p>
          <a:p>
            <a:pPr algn="ctr">
              <a:buFont typeface="Wingdings" pitchFamily="2" charset="2"/>
              <a:buNone/>
            </a:pPr>
            <a:r>
              <a:rPr lang="en-US" sz="2800" b="1" dirty="0">
                <a:latin typeface="Arial" pitchFamily="34" charset="0"/>
                <a:cs typeface="Arial" pitchFamily="34" charset="0"/>
              </a:rPr>
              <a:t>     </a:t>
            </a:r>
            <a:r>
              <a:rPr lang="ru-RU" sz="2800" b="1" dirty="0">
                <a:latin typeface="Arial" pitchFamily="34" charset="0"/>
                <a:cs typeface="Arial" pitchFamily="34" charset="0"/>
              </a:rPr>
              <a:t>2</a:t>
            </a:r>
            <a:r>
              <a:rPr lang="en-US" sz="2800" b="1" dirty="0" smtClean="0">
                <a:latin typeface="Arial" pitchFamily="34" charset="0"/>
                <a:cs typeface="Arial" pitchFamily="34" charset="0"/>
              </a:rPr>
              <a:t>CH</a:t>
            </a:r>
            <a:r>
              <a:rPr lang="en-US" sz="2800" b="1" baseline="-25000" dirty="0" smtClean="0">
                <a:latin typeface="Arial" pitchFamily="34" charset="0"/>
                <a:cs typeface="Arial" pitchFamily="34" charset="0"/>
              </a:rPr>
              <a:t>3</a:t>
            </a:r>
            <a:r>
              <a:rPr lang="en-US" sz="2800" b="1" dirty="0" smtClean="0">
                <a:latin typeface="Arial" pitchFamily="34" charset="0"/>
                <a:cs typeface="Arial" pitchFamily="34" charset="0"/>
              </a:rPr>
              <a:t>–CH</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–CH</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–CH</a:t>
            </a:r>
            <a:r>
              <a:rPr lang="ru-RU" sz="2800" b="1" baseline="-25000" dirty="0" smtClean="0">
                <a:latin typeface="Arial" pitchFamily="34" charset="0"/>
                <a:cs typeface="Arial" pitchFamily="34" charset="0"/>
              </a:rPr>
              <a:t>3</a:t>
            </a:r>
            <a:r>
              <a:rPr lang="en-US" sz="2800" b="1" dirty="0" smtClean="0">
                <a:latin typeface="Arial" pitchFamily="34" charset="0"/>
                <a:cs typeface="Arial" pitchFamily="34" charset="0"/>
              </a:rPr>
              <a:t>+5O</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 </a:t>
            </a:r>
            <a:r>
              <a:rPr lang="ru-RU" sz="2800" b="1" baseline="30000" dirty="0">
                <a:latin typeface="Arial" pitchFamily="34" charset="0"/>
                <a:cs typeface="Arial" pitchFamily="34" charset="0"/>
              </a:rPr>
              <a:t>кат</a:t>
            </a:r>
            <a:r>
              <a:rPr lang="ru-RU" sz="2800" b="1" baseline="30000" dirty="0" smtClean="0">
                <a:latin typeface="Arial" pitchFamily="34" charset="0"/>
                <a:cs typeface="Arial" pitchFamily="34" charset="0"/>
              </a:rPr>
              <a:t>.,</a:t>
            </a:r>
            <a:r>
              <a:rPr lang="en-US" sz="2800" b="1" baseline="30000" dirty="0" smtClean="0">
                <a:latin typeface="Arial" pitchFamily="34" charset="0"/>
                <a:cs typeface="Arial" pitchFamily="34" charset="0"/>
              </a:rPr>
              <a:t>t</a:t>
            </a:r>
            <a:r>
              <a:rPr lang="ru-RU" sz="2800" b="1" baseline="30000" dirty="0" smtClean="0">
                <a:latin typeface="Arial" pitchFamily="34" charset="0"/>
                <a:cs typeface="Arial" pitchFamily="34" charset="0"/>
              </a:rPr>
              <a:t>,</a:t>
            </a:r>
            <a:r>
              <a:rPr lang="en-US" sz="2800" b="1" baseline="30000" dirty="0" smtClean="0">
                <a:latin typeface="Arial" pitchFamily="34" charset="0"/>
                <a:cs typeface="Arial" pitchFamily="34" charset="0"/>
              </a:rPr>
              <a:t>P</a:t>
            </a:r>
            <a:r>
              <a:rPr lang="en-US" sz="2800" b="1" dirty="0" smtClean="0">
                <a:latin typeface="Arial" pitchFamily="34" charset="0"/>
                <a:cs typeface="Arial" pitchFamily="34" charset="0"/>
              </a:rPr>
              <a:t> 4CH</a:t>
            </a:r>
            <a:r>
              <a:rPr lang="en-US" sz="2800" b="1" baseline="-25000" dirty="0" smtClean="0">
                <a:latin typeface="Arial" pitchFamily="34" charset="0"/>
                <a:cs typeface="Arial" pitchFamily="34" charset="0"/>
              </a:rPr>
              <a:t>3</a:t>
            </a:r>
            <a:r>
              <a:rPr lang="en-US" sz="2800" b="1" dirty="0" smtClean="0">
                <a:latin typeface="Arial" pitchFamily="34" charset="0"/>
                <a:cs typeface="Arial" pitchFamily="34" charset="0"/>
              </a:rPr>
              <a:t>COOH+2H</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O</a:t>
            </a:r>
            <a:endParaRPr lang="ru-RU" sz="2800" b="1" dirty="0">
              <a:latin typeface="Arial" pitchFamily="34" charset="0"/>
              <a:cs typeface="Arial" pitchFamily="34" charset="0"/>
            </a:endParaRPr>
          </a:p>
        </p:txBody>
      </p:sp>
      <p:cxnSp>
        <p:nvCxnSpPr>
          <p:cNvPr id="4" name="Прямая со стрелкой 3"/>
          <p:cNvCxnSpPr/>
          <p:nvPr/>
        </p:nvCxnSpPr>
        <p:spPr>
          <a:xfrm>
            <a:off x="5004048" y="980728"/>
            <a:ext cx="86409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Прямоугольник 10"/>
          <p:cNvSpPr/>
          <p:nvPr/>
        </p:nvSpPr>
        <p:spPr>
          <a:xfrm>
            <a:off x="5925282" y="1052736"/>
            <a:ext cx="1959086" cy="1112612"/>
          </a:xfrm>
          <a:prstGeom prst="rect">
            <a:avLst/>
          </a:prstGeom>
        </p:spPr>
        <p:txBody>
          <a:bodyPr wrap="square">
            <a:spAutoFit/>
          </a:bodyPr>
          <a:lstStyle/>
          <a:p>
            <a:pPr algn="ctr">
              <a:lnSpc>
                <a:spcPct val="85000"/>
              </a:lnSpc>
            </a:pPr>
            <a:r>
              <a:rPr lang="ru-RU" sz="2600" b="1" dirty="0" err="1" smtClean="0">
                <a:latin typeface="Arial" panose="020B0604020202020204" pitchFamily="34" charset="0"/>
                <a:cs typeface="Arial" panose="020B0604020202020204" pitchFamily="34" charset="0"/>
              </a:rPr>
              <a:t>этан</a:t>
            </a:r>
            <a:r>
              <a:rPr lang="ru-RU" sz="2600" b="1" dirty="0" err="1" smtClean="0">
                <a:ln>
                  <a:solidFill>
                    <a:sysClr val="windowText" lastClr="000000"/>
                  </a:solidFill>
                </a:ln>
                <a:solidFill>
                  <a:srgbClr val="0000CC"/>
                </a:solidFill>
                <a:latin typeface="Arial" panose="020B0604020202020204" pitchFamily="34" charset="0"/>
                <a:cs typeface="Arial" panose="020B0604020202020204" pitchFamily="34" charset="0"/>
              </a:rPr>
              <a:t>овая</a:t>
            </a:r>
            <a:r>
              <a:rPr lang="ru-RU" sz="2600" b="1" dirty="0">
                <a:solidFill>
                  <a:prstClr val="black"/>
                </a:solidFill>
                <a:latin typeface="Arial" panose="020B0604020202020204" pitchFamily="34" charset="0"/>
                <a:cs typeface="Arial" panose="020B0604020202020204" pitchFamily="34" charset="0"/>
              </a:rPr>
              <a:t>,</a:t>
            </a:r>
            <a:endParaRPr lang="ru-RU" sz="2600" dirty="0"/>
          </a:p>
          <a:p>
            <a:pPr algn="ctr">
              <a:lnSpc>
                <a:spcPct val="85000"/>
              </a:lnSpc>
            </a:pPr>
            <a:r>
              <a:rPr lang="ru-RU" sz="2600" b="1" dirty="0" smtClean="0">
                <a:latin typeface="Arial" panose="020B0604020202020204" pitchFamily="34" charset="0"/>
                <a:cs typeface="Arial" panose="020B0604020202020204" pitchFamily="34" charset="0"/>
              </a:rPr>
              <a:t>(уксусная)</a:t>
            </a:r>
            <a:r>
              <a:rPr lang="ru-RU" sz="2600" b="1" dirty="0" smtClean="0">
                <a:ln>
                  <a:solidFill>
                    <a:sysClr val="windowText" lastClr="000000"/>
                  </a:solidFill>
                </a:ln>
                <a:solidFill>
                  <a:srgbClr val="0000CC"/>
                </a:solidFill>
                <a:latin typeface="Arial" panose="020B0604020202020204" pitchFamily="34" charset="0"/>
                <a:cs typeface="Arial" panose="020B0604020202020204" pitchFamily="34" charset="0"/>
              </a:rPr>
              <a:t> кислота</a:t>
            </a:r>
            <a:endParaRPr lang="ru-RU" sz="2600" dirty="0">
              <a:ln>
                <a:solidFill>
                  <a:sysClr val="windowText" lastClr="000000"/>
                </a:solidFill>
              </a:ln>
              <a:solidFill>
                <a:srgbClr val="0000CC"/>
              </a:solidFill>
            </a:endParaRPr>
          </a:p>
        </p:txBody>
      </p:sp>
      <p:sp>
        <p:nvSpPr>
          <p:cNvPr id="12" name="Прямоугольник 11"/>
          <p:cNvSpPr/>
          <p:nvPr/>
        </p:nvSpPr>
        <p:spPr>
          <a:xfrm>
            <a:off x="1691680" y="1052736"/>
            <a:ext cx="1455030" cy="432426"/>
          </a:xfrm>
          <a:prstGeom prst="rect">
            <a:avLst/>
          </a:prstGeom>
        </p:spPr>
        <p:txBody>
          <a:bodyPr wrap="square">
            <a:spAutoFit/>
          </a:bodyPr>
          <a:lstStyle/>
          <a:p>
            <a:pPr algn="ctr">
              <a:lnSpc>
                <a:spcPct val="85000"/>
              </a:lnSpc>
            </a:pPr>
            <a:r>
              <a:rPr lang="ru-RU" sz="2600" b="1" dirty="0" smtClean="0">
                <a:latin typeface="Arial" panose="020B0604020202020204" pitchFamily="34" charset="0"/>
                <a:cs typeface="Arial" panose="020B0604020202020204" pitchFamily="34" charset="0"/>
              </a:rPr>
              <a:t>бут</a:t>
            </a:r>
            <a:r>
              <a:rPr lang="ru-RU" sz="2600" b="1" dirty="0" smtClean="0">
                <a:ln>
                  <a:solidFill>
                    <a:sysClr val="windowText" lastClr="000000"/>
                  </a:solidFill>
                </a:ln>
                <a:solidFill>
                  <a:srgbClr val="FF0000"/>
                </a:solidFill>
                <a:latin typeface="Arial" panose="020B0604020202020204" pitchFamily="34" charset="0"/>
                <a:cs typeface="Arial" panose="020B0604020202020204" pitchFamily="34" charset="0"/>
              </a:rPr>
              <a:t>ан</a:t>
            </a:r>
            <a:endParaRPr lang="ru-RU" sz="2600" dirty="0">
              <a:ln>
                <a:solidFill>
                  <a:sysClr val="windowText" lastClr="000000"/>
                </a:solidFill>
              </a:ln>
              <a:solidFill>
                <a:srgbClr val="FF0000"/>
              </a:solidFill>
            </a:endParaRPr>
          </a:p>
        </p:txBody>
      </p:sp>
      <p:pic>
        <p:nvPicPr>
          <p:cNvPr id="205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12" y="3880245"/>
            <a:ext cx="1376363" cy="30051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42168" y="2261789"/>
            <a:ext cx="5112568"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907151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07504" y="116632"/>
            <a:ext cx="8907288" cy="889474"/>
          </a:xfrm>
          <a:prstGeom prst="rect">
            <a:avLst/>
          </a:prstGeom>
        </p:spPr>
        <p:txBody>
          <a:bodyPr wrap="square">
            <a:spAutoFit/>
          </a:bodyPr>
          <a:lstStyle/>
          <a:p>
            <a:pPr indent="450850" algn="just">
              <a:lnSpc>
                <a:spcPct val="85000"/>
              </a:lnSpc>
            </a:pPr>
            <a:r>
              <a:rPr lang="ru-RU" dirty="0"/>
              <a:t> </a:t>
            </a:r>
            <a:r>
              <a:rPr lang="en-US" sz="2800" b="1" dirty="0">
                <a:ln>
                  <a:solidFill>
                    <a:sysClr val="windowText" lastClr="000000"/>
                  </a:solidFill>
                </a:ln>
                <a:solidFill>
                  <a:srgbClr val="C00000"/>
                </a:solidFill>
                <a:latin typeface="Arial Black" pitchFamily="34" charset="0"/>
                <a:cs typeface="Arial" pitchFamily="34" charset="0"/>
              </a:rPr>
              <a:t>O</a:t>
            </a:r>
            <a:r>
              <a:rPr lang="ru-RU" sz="2800" b="1" dirty="0" err="1">
                <a:ln>
                  <a:solidFill>
                    <a:sysClr val="windowText" lastClr="000000"/>
                  </a:solidFill>
                </a:ln>
                <a:solidFill>
                  <a:srgbClr val="C00000"/>
                </a:solidFill>
                <a:latin typeface="Arial Black" pitchFamily="34" charset="0"/>
                <a:cs typeface="Arial" pitchFamily="34" charset="0"/>
              </a:rPr>
              <a:t>кисление</a:t>
            </a:r>
            <a:r>
              <a:rPr lang="ru-RU" sz="2800" b="1" dirty="0">
                <a:ln>
                  <a:solidFill>
                    <a:sysClr val="windowText" lastClr="000000"/>
                  </a:solidFill>
                </a:ln>
                <a:solidFill>
                  <a:srgbClr val="C00000"/>
                </a:solidFill>
                <a:latin typeface="Arial" pitchFamily="34" charset="0"/>
                <a:cs typeface="Arial" pitchFamily="34" charset="0"/>
              </a:rPr>
              <a:t> </a:t>
            </a:r>
            <a:r>
              <a:rPr lang="ru-RU" sz="2800" b="1" dirty="0" err="1" smtClean="0">
                <a:ln>
                  <a:solidFill>
                    <a:sysClr val="windowText" lastClr="000000"/>
                  </a:solidFill>
                </a:ln>
                <a:solidFill>
                  <a:srgbClr val="FF0000"/>
                </a:solidFill>
                <a:latin typeface="Arial" pitchFamily="34" charset="0"/>
                <a:cs typeface="Arial" pitchFamily="34" charset="0"/>
              </a:rPr>
              <a:t>алк</a:t>
            </a:r>
            <a:r>
              <a:rPr lang="ru-RU" sz="2800" b="1" dirty="0" err="1" smtClean="0">
                <a:ln>
                  <a:solidFill>
                    <a:sysClr val="windowText" lastClr="000000"/>
                  </a:solidFill>
                </a:ln>
                <a:solidFill>
                  <a:srgbClr val="0000CC"/>
                </a:solidFill>
                <a:latin typeface="Arial" pitchFamily="34" charset="0"/>
                <a:cs typeface="Arial" pitchFamily="34" charset="0"/>
              </a:rPr>
              <a:t>ен</a:t>
            </a:r>
            <a:r>
              <a:rPr lang="ru-RU" sz="2800" b="1" dirty="0" err="1" smtClean="0">
                <a:ln>
                  <a:solidFill>
                    <a:sysClr val="windowText" lastClr="000000"/>
                  </a:solidFill>
                </a:ln>
                <a:solidFill>
                  <a:srgbClr val="FF0000"/>
                </a:solidFill>
                <a:latin typeface="Arial" pitchFamily="34" charset="0"/>
                <a:cs typeface="Arial" pitchFamily="34" charset="0"/>
              </a:rPr>
              <a:t>ов</a:t>
            </a:r>
            <a:r>
              <a:rPr lang="ru-RU" sz="2800" b="1" dirty="0" smtClean="0">
                <a:latin typeface="Arial" pitchFamily="34" charset="0"/>
                <a:cs typeface="Arial" pitchFamily="34" charset="0"/>
              </a:rPr>
              <a:t>:</a:t>
            </a:r>
          </a:p>
          <a:p>
            <a:pPr algn="ctr">
              <a:buFont typeface="Wingdings" pitchFamily="2" charset="2"/>
              <a:buNone/>
            </a:pPr>
            <a:r>
              <a:rPr lang="en-US" sz="2800" b="1" dirty="0" smtClean="0">
                <a:latin typeface="Arial" pitchFamily="34" charset="0"/>
                <a:cs typeface="Arial" pitchFamily="34" charset="0"/>
              </a:rPr>
              <a:t>   </a:t>
            </a:r>
            <a:endParaRPr lang="ru-RU" sz="2800" b="1" dirty="0">
              <a:latin typeface="Arial" pitchFamily="34" charset="0"/>
              <a:cs typeface="Arial" pitchFamily="34" charset="0"/>
            </a:endParaRPr>
          </a:p>
        </p:txBody>
      </p:sp>
      <p:sp>
        <p:nvSpPr>
          <p:cNvPr id="11" name="Прямоугольник 10"/>
          <p:cNvSpPr/>
          <p:nvPr/>
        </p:nvSpPr>
        <p:spPr>
          <a:xfrm>
            <a:off x="4845162" y="1524300"/>
            <a:ext cx="1959086" cy="1112612"/>
          </a:xfrm>
          <a:prstGeom prst="rect">
            <a:avLst/>
          </a:prstGeom>
        </p:spPr>
        <p:txBody>
          <a:bodyPr wrap="square">
            <a:spAutoFit/>
          </a:bodyPr>
          <a:lstStyle/>
          <a:p>
            <a:pPr algn="ctr">
              <a:lnSpc>
                <a:spcPct val="85000"/>
              </a:lnSpc>
            </a:pPr>
            <a:r>
              <a:rPr lang="ru-RU" sz="2600" b="1" dirty="0" err="1" smtClean="0">
                <a:latin typeface="Arial" panose="020B0604020202020204" pitchFamily="34" charset="0"/>
                <a:cs typeface="Arial" panose="020B0604020202020204" pitchFamily="34" charset="0"/>
              </a:rPr>
              <a:t>этан</a:t>
            </a:r>
            <a:r>
              <a:rPr lang="ru-RU" sz="2600" b="1" dirty="0" err="1" smtClean="0">
                <a:ln>
                  <a:solidFill>
                    <a:sysClr val="windowText" lastClr="000000"/>
                  </a:solidFill>
                </a:ln>
                <a:solidFill>
                  <a:srgbClr val="0000CC"/>
                </a:solidFill>
                <a:latin typeface="Arial" panose="020B0604020202020204" pitchFamily="34" charset="0"/>
                <a:cs typeface="Arial" panose="020B0604020202020204" pitchFamily="34" charset="0"/>
              </a:rPr>
              <a:t>овая</a:t>
            </a:r>
            <a:r>
              <a:rPr lang="ru-RU" sz="2600" b="1" dirty="0">
                <a:solidFill>
                  <a:prstClr val="black"/>
                </a:solidFill>
                <a:latin typeface="Arial" panose="020B0604020202020204" pitchFamily="34" charset="0"/>
                <a:cs typeface="Arial" panose="020B0604020202020204" pitchFamily="34" charset="0"/>
              </a:rPr>
              <a:t>,</a:t>
            </a:r>
            <a:endParaRPr lang="ru-RU" sz="2600" dirty="0"/>
          </a:p>
          <a:p>
            <a:pPr algn="ctr">
              <a:lnSpc>
                <a:spcPct val="85000"/>
              </a:lnSpc>
            </a:pPr>
            <a:r>
              <a:rPr lang="ru-RU" sz="2600" b="1" dirty="0" smtClean="0">
                <a:latin typeface="Arial" panose="020B0604020202020204" pitchFamily="34" charset="0"/>
                <a:cs typeface="Arial" panose="020B0604020202020204" pitchFamily="34" charset="0"/>
              </a:rPr>
              <a:t>(уксусная)</a:t>
            </a:r>
            <a:r>
              <a:rPr lang="ru-RU" sz="2600" b="1" dirty="0" smtClean="0">
                <a:ln>
                  <a:solidFill>
                    <a:sysClr val="windowText" lastClr="000000"/>
                  </a:solidFill>
                </a:ln>
                <a:solidFill>
                  <a:srgbClr val="0000CC"/>
                </a:solidFill>
                <a:latin typeface="Arial" panose="020B0604020202020204" pitchFamily="34" charset="0"/>
                <a:cs typeface="Arial" panose="020B0604020202020204" pitchFamily="34" charset="0"/>
              </a:rPr>
              <a:t> кислота</a:t>
            </a:r>
            <a:endParaRPr lang="ru-RU" sz="2600" dirty="0">
              <a:ln>
                <a:solidFill>
                  <a:sysClr val="windowText" lastClr="000000"/>
                </a:solidFill>
              </a:ln>
              <a:solidFill>
                <a:srgbClr val="0000CC"/>
              </a:solidFill>
            </a:endParaRPr>
          </a:p>
        </p:txBody>
      </p:sp>
      <p:pic>
        <p:nvPicPr>
          <p:cNvPr id="205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512" y="3880245"/>
            <a:ext cx="1376363" cy="30051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3712" y="852860"/>
            <a:ext cx="9014792" cy="775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6658885" y="1556792"/>
            <a:ext cx="2593635" cy="1073371"/>
          </a:xfrm>
          <a:prstGeom prst="rect">
            <a:avLst/>
          </a:prstGeom>
        </p:spPr>
        <p:txBody>
          <a:bodyPr wrap="square">
            <a:spAutoFit/>
          </a:bodyPr>
          <a:lstStyle/>
          <a:p>
            <a:pPr algn="ctr">
              <a:lnSpc>
                <a:spcPct val="85000"/>
              </a:lnSpc>
            </a:pPr>
            <a:r>
              <a:rPr lang="ru-RU" sz="2500" b="1" dirty="0" err="1" smtClean="0">
                <a:latin typeface="Arial" panose="020B0604020202020204" pitchFamily="34" charset="0"/>
                <a:cs typeface="Arial" panose="020B0604020202020204" pitchFamily="34" charset="0"/>
              </a:rPr>
              <a:t>пропан</a:t>
            </a:r>
            <a:r>
              <a:rPr lang="ru-RU" sz="2500" b="1" dirty="0" err="1" smtClean="0">
                <a:ln>
                  <a:solidFill>
                    <a:sysClr val="windowText" lastClr="000000"/>
                  </a:solidFill>
                </a:ln>
                <a:solidFill>
                  <a:srgbClr val="0000CC"/>
                </a:solidFill>
                <a:latin typeface="Arial" panose="020B0604020202020204" pitchFamily="34" charset="0"/>
                <a:cs typeface="Arial" panose="020B0604020202020204" pitchFamily="34" charset="0"/>
              </a:rPr>
              <a:t>овая</a:t>
            </a:r>
            <a:r>
              <a:rPr lang="ru-RU" sz="2500" b="1" dirty="0">
                <a:solidFill>
                  <a:prstClr val="black"/>
                </a:solidFill>
                <a:latin typeface="Arial" panose="020B0604020202020204" pitchFamily="34" charset="0"/>
                <a:cs typeface="Arial" panose="020B0604020202020204" pitchFamily="34" charset="0"/>
              </a:rPr>
              <a:t>,</a:t>
            </a:r>
            <a:endParaRPr lang="ru-RU" sz="2500" dirty="0"/>
          </a:p>
          <a:p>
            <a:pPr algn="ctr">
              <a:lnSpc>
                <a:spcPct val="85000"/>
              </a:lnSpc>
            </a:pPr>
            <a:r>
              <a:rPr lang="ru-RU" sz="2500" b="1" dirty="0" smtClean="0">
                <a:latin typeface="Arial" panose="020B0604020202020204" pitchFamily="34" charset="0"/>
                <a:cs typeface="Arial" panose="020B0604020202020204" pitchFamily="34" charset="0"/>
              </a:rPr>
              <a:t>(</a:t>
            </a:r>
            <a:r>
              <a:rPr lang="ru-RU" sz="2500" b="1" dirty="0" err="1" smtClean="0">
                <a:latin typeface="Arial" panose="020B0604020202020204" pitchFamily="34" charset="0"/>
                <a:cs typeface="Arial" panose="020B0604020202020204" pitchFamily="34" charset="0"/>
              </a:rPr>
              <a:t>пропионовая</a:t>
            </a:r>
            <a:r>
              <a:rPr lang="ru-RU" sz="2500" b="1" dirty="0" smtClean="0">
                <a:latin typeface="Arial" panose="020B0604020202020204" pitchFamily="34" charset="0"/>
                <a:cs typeface="Arial" panose="020B0604020202020204" pitchFamily="34" charset="0"/>
              </a:rPr>
              <a:t>)</a:t>
            </a:r>
            <a:r>
              <a:rPr lang="ru-RU" sz="2500" b="1" dirty="0" smtClean="0">
                <a:ln>
                  <a:solidFill>
                    <a:sysClr val="windowText" lastClr="000000"/>
                  </a:solidFill>
                </a:ln>
                <a:solidFill>
                  <a:srgbClr val="0000CC"/>
                </a:solidFill>
                <a:latin typeface="Arial" panose="020B0604020202020204" pitchFamily="34" charset="0"/>
                <a:cs typeface="Arial" panose="020B0604020202020204" pitchFamily="34" charset="0"/>
              </a:rPr>
              <a:t> кислота</a:t>
            </a:r>
            <a:endParaRPr lang="ru-RU" sz="2500" dirty="0">
              <a:ln>
                <a:solidFill>
                  <a:sysClr val="windowText" lastClr="000000"/>
                </a:solidFill>
              </a:ln>
              <a:solidFill>
                <a:srgbClr val="0000CC"/>
              </a:solidFill>
            </a:endParaRPr>
          </a:p>
        </p:txBody>
      </p:sp>
      <p:sp>
        <p:nvSpPr>
          <p:cNvPr id="14" name="Прямоугольник 13"/>
          <p:cNvSpPr/>
          <p:nvPr/>
        </p:nvSpPr>
        <p:spPr>
          <a:xfrm>
            <a:off x="555209" y="1504353"/>
            <a:ext cx="2592288" cy="772519"/>
          </a:xfrm>
          <a:prstGeom prst="rect">
            <a:avLst/>
          </a:prstGeom>
        </p:spPr>
        <p:txBody>
          <a:bodyPr wrap="square">
            <a:spAutoFit/>
          </a:bodyPr>
          <a:lstStyle/>
          <a:p>
            <a:pPr algn="ctr">
              <a:lnSpc>
                <a:spcPct val="85000"/>
              </a:lnSpc>
            </a:pPr>
            <a:r>
              <a:rPr lang="ru-RU" sz="2600" b="1" dirty="0" smtClean="0">
                <a:latin typeface="Arial" panose="020B0604020202020204" pitchFamily="34" charset="0"/>
                <a:cs typeface="Arial" panose="020B0604020202020204" pitchFamily="34" charset="0"/>
              </a:rPr>
              <a:t>пент</a:t>
            </a:r>
            <a:r>
              <a:rPr lang="ru-RU" sz="2600" b="1" dirty="0" smtClean="0">
                <a:ln>
                  <a:solidFill>
                    <a:sysClr val="windowText" lastClr="000000"/>
                  </a:solidFill>
                </a:ln>
                <a:solidFill>
                  <a:srgbClr val="0000CC"/>
                </a:solidFill>
                <a:latin typeface="Arial" panose="020B0604020202020204" pitchFamily="34" charset="0"/>
                <a:cs typeface="Arial" panose="020B0604020202020204" pitchFamily="34" charset="0"/>
              </a:rPr>
              <a:t>ен</a:t>
            </a:r>
            <a:r>
              <a:rPr lang="ru-RU" sz="2600" b="1" dirty="0" smtClean="0">
                <a:solidFill>
                  <a:prstClr val="black"/>
                </a:solidFill>
                <a:latin typeface="Arial" panose="020B0604020202020204" pitchFamily="34" charset="0"/>
                <a:cs typeface="Arial" panose="020B0604020202020204" pitchFamily="34" charset="0"/>
              </a:rPr>
              <a:t>-2</a:t>
            </a:r>
            <a:r>
              <a:rPr lang="ru-RU" sz="2600" b="1" dirty="0">
                <a:solidFill>
                  <a:prstClr val="black"/>
                </a:solidFill>
                <a:latin typeface="Arial" panose="020B0604020202020204" pitchFamily="34" charset="0"/>
                <a:cs typeface="Arial" panose="020B0604020202020204" pitchFamily="34" charset="0"/>
              </a:rPr>
              <a:t>,</a:t>
            </a:r>
            <a:r>
              <a:rPr lang="ru-RU" sz="2600" b="1" dirty="0" smtClean="0">
                <a:latin typeface="Arial" panose="020B0604020202020204" pitchFamily="34" charset="0"/>
                <a:cs typeface="Arial" panose="020B0604020202020204" pitchFamily="34" charset="0"/>
              </a:rPr>
              <a:t> пент</a:t>
            </a:r>
            <a:r>
              <a:rPr lang="ru-RU" sz="2600" b="1" dirty="0" smtClean="0">
                <a:ln>
                  <a:solidFill>
                    <a:sysClr val="windowText" lastClr="000000"/>
                  </a:solidFill>
                </a:ln>
                <a:solidFill>
                  <a:srgbClr val="0000CC"/>
                </a:solidFill>
                <a:latin typeface="Arial" panose="020B0604020202020204" pitchFamily="34" charset="0"/>
                <a:cs typeface="Arial" panose="020B0604020202020204" pitchFamily="34" charset="0"/>
              </a:rPr>
              <a:t>илен</a:t>
            </a:r>
            <a:r>
              <a:rPr lang="ru-RU" sz="2600" b="1" dirty="0">
                <a:solidFill>
                  <a:prstClr val="black"/>
                </a:solidFill>
                <a:latin typeface="Arial" panose="020B0604020202020204" pitchFamily="34" charset="0"/>
                <a:cs typeface="Arial" panose="020B0604020202020204" pitchFamily="34" charset="0"/>
              </a:rPr>
              <a:t>-2</a:t>
            </a:r>
            <a:endParaRPr lang="ru-RU" sz="2600" dirty="0"/>
          </a:p>
        </p:txBody>
      </p:sp>
    </p:spTree>
    <p:extLst>
      <p:ext uri="{BB962C8B-B14F-4D97-AF65-F5344CB8AC3E}">
        <p14:creationId xmlns:p14="http://schemas.microsoft.com/office/powerpoint/2010/main" val="382224994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1153223"/>
            <a:ext cx="8686800" cy="45719"/>
          </a:xfrm>
        </p:spPr>
        <p:txBody>
          <a:bodyPr>
            <a:normAutofit fontScale="90000"/>
          </a:bodyPr>
          <a:lstStyle/>
          <a:p>
            <a:endParaRPr lang="ru-RU" dirty="0"/>
          </a:p>
        </p:txBody>
      </p:sp>
      <p:sp>
        <p:nvSpPr>
          <p:cNvPr id="4" name="Прямоугольник 3"/>
          <p:cNvSpPr/>
          <p:nvPr/>
        </p:nvSpPr>
        <p:spPr>
          <a:xfrm>
            <a:off x="251520" y="260648"/>
            <a:ext cx="8712968" cy="1191095"/>
          </a:xfrm>
          <a:prstGeom prst="rect">
            <a:avLst/>
          </a:prstGeom>
        </p:spPr>
        <p:txBody>
          <a:bodyPr wrap="square">
            <a:spAutoFit/>
          </a:bodyPr>
          <a:lstStyle/>
          <a:p>
            <a:pPr indent="450000" algn="just">
              <a:lnSpc>
                <a:spcPct val="85000"/>
              </a:lnSpc>
            </a:pPr>
            <a:r>
              <a:rPr lang="ru-RU" sz="2800" b="1" dirty="0">
                <a:latin typeface="Arial" panose="020B0604020202020204" pitchFamily="34" charset="0"/>
                <a:cs typeface="Arial" panose="020B0604020202020204" pitchFamily="34" charset="0"/>
              </a:rPr>
              <a:t>Ароматические карбоновые кислоты</a:t>
            </a:r>
            <a:r>
              <a:rPr lang="ru-RU" sz="2800" b="1" dirty="0">
                <a:solidFill>
                  <a:srgbClr val="C00000"/>
                </a:solidFill>
                <a:latin typeface="Arial" panose="020B0604020202020204" pitchFamily="34" charset="0"/>
                <a:cs typeface="Arial" panose="020B0604020202020204" pitchFamily="34" charset="0"/>
              </a:rPr>
              <a:t> </a:t>
            </a:r>
            <a:r>
              <a:rPr lang="ru-RU" sz="2800" b="1" dirty="0">
                <a:latin typeface="Arial" panose="020B0604020202020204" pitchFamily="34" charset="0"/>
                <a:cs typeface="Arial" panose="020B0604020202020204" pitchFamily="34" charset="0"/>
              </a:rPr>
              <a:t>образуются при </a:t>
            </a:r>
            <a:r>
              <a:rPr lang="ru-RU" sz="2800" b="1" dirty="0">
                <a:ln>
                  <a:solidFill>
                    <a:sysClr val="windowText" lastClr="000000"/>
                  </a:solidFill>
                </a:ln>
                <a:solidFill>
                  <a:srgbClr val="C00000"/>
                </a:solidFill>
                <a:latin typeface="Arial Black" pitchFamily="34" charset="0"/>
                <a:cs typeface="Arial" panose="020B0604020202020204" pitchFamily="34" charset="0"/>
              </a:rPr>
              <a:t>окислении</a:t>
            </a:r>
            <a:r>
              <a:rPr lang="ru-RU" sz="2800" b="1" dirty="0">
                <a:solidFill>
                  <a:srgbClr val="C00000"/>
                </a:solidFill>
                <a:latin typeface="Arial" panose="020B0604020202020204" pitchFamily="34" charset="0"/>
                <a:cs typeface="Arial" panose="020B0604020202020204" pitchFamily="34" charset="0"/>
              </a:rPr>
              <a:t> гомологов бензола</a:t>
            </a:r>
            <a:r>
              <a:rPr lang="ru-RU" sz="2800" b="1" dirty="0">
                <a:latin typeface="Arial" panose="020B0604020202020204" pitchFamily="34" charset="0"/>
                <a:cs typeface="Arial" panose="020B0604020202020204" pitchFamily="34" charset="0"/>
              </a:rPr>
              <a:t>:</a:t>
            </a:r>
          </a:p>
        </p:txBody>
      </p:sp>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63688" y="1456171"/>
            <a:ext cx="5883073" cy="1108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076056" y="2538626"/>
            <a:ext cx="1909157" cy="746358"/>
          </a:xfrm>
          <a:prstGeom prst="rect">
            <a:avLst/>
          </a:prstGeom>
        </p:spPr>
        <p:txBody>
          <a:bodyPr wrap="square">
            <a:spAutoFit/>
          </a:bodyPr>
          <a:lstStyle/>
          <a:p>
            <a:pPr algn="ctr">
              <a:lnSpc>
                <a:spcPct val="85000"/>
              </a:lnSpc>
            </a:pPr>
            <a:r>
              <a:rPr lang="ru-RU" sz="2500" b="1" dirty="0" smtClean="0">
                <a:latin typeface="Arial" panose="020B0604020202020204" pitchFamily="34" charset="0"/>
                <a:cs typeface="Arial" panose="020B0604020202020204" pitchFamily="34" charset="0"/>
              </a:rPr>
              <a:t>бензойная кислота</a:t>
            </a:r>
            <a:endParaRPr lang="ru-RU" sz="2500" dirty="0"/>
          </a:p>
        </p:txBody>
      </p:sp>
      <p:sp>
        <p:nvSpPr>
          <p:cNvPr id="9" name="Прямоугольник 8"/>
          <p:cNvSpPr/>
          <p:nvPr/>
        </p:nvSpPr>
        <p:spPr>
          <a:xfrm>
            <a:off x="1172754" y="2538626"/>
            <a:ext cx="2247118" cy="746358"/>
          </a:xfrm>
          <a:prstGeom prst="rect">
            <a:avLst/>
          </a:prstGeom>
        </p:spPr>
        <p:txBody>
          <a:bodyPr wrap="square">
            <a:spAutoFit/>
          </a:bodyPr>
          <a:lstStyle/>
          <a:p>
            <a:pPr algn="ctr">
              <a:lnSpc>
                <a:spcPct val="85000"/>
              </a:lnSpc>
            </a:pPr>
            <a:r>
              <a:rPr lang="ru-RU" sz="2500" b="1" dirty="0" smtClean="0">
                <a:latin typeface="Arial" panose="020B0604020202020204" pitchFamily="34" charset="0"/>
                <a:cs typeface="Arial" panose="020B0604020202020204" pitchFamily="34" charset="0"/>
              </a:rPr>
              <a:t>метилбензол (толуол)</a:t>
            </a:r>
            <a:endParaRPr lang="ru-RU" sz="2500" dirty="0"/>
          </a:p>
        </p:txBody>
      </p:sp>
      <p:pic>
        <p:nvPicPr>
          <p:cNvPr id="7172" name="Picture 4" descr="D:\диск D\29.06.17-домашние документы\Виртуальные лекции 2015\Органическая химия\карб. кислоты\бензойная к-та\169_1_main.pn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987045" y="3284984"/>
            <a:ext cx="2592288" cy="1944216"/>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93028" y="2060848"/>
            <a:ext cx="1578868" cy="1470119"/>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prst="softRound"/>
            <a:contourClr>
              <a:srgbClr val="333333"/>
            </a:contourClr>
          </a:sp3d>
          <a:extLst>
            <a:ext uri="{909E8E84-426E-40DD-AFC4-6F175D3DCCD1}">
              <a14:hiddenFill xmlns:a14="http://schemas.microsoft.com/office/drawing/2010/main">
                <a:solidFill>
                  <a:schemeClr val="accent1"/>
                </a:solidFill>
              </a14:hiddenFill>
            </a:ext>
          </a:extLst>
        </p:spPr>
      </p:pic>
      <p:pic>
        <p:nvPicPr>
          <p:cNvPr id="13"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4">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8"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021637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675456"/>
            <a:ext cx="8686800" cy="72008"/>
          </a:xfrm>
        </p:spPr>
        <p:txBody>
          <a:bodyPr>
            <a:normAutofit fontScale="90000"/>
          </a:bodyPr>
          <a:lstStyle/>
          <a:p>
            <a:endParaRPr lang="ru-RU"/>
          </a:p>
        </p:txBody>
      </p:sp>
      <p:pic>
        <p:nvPicPr>
          <p:cNvPr id="4" name="Рисунок 3" descr="Вырезка экрана"/>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9512" y="1523751"/>
            <a:ext cx="8712968" cy="1329185"/>
          </a:xfrm>
          <a:prstGeom prst="rect">
            <a:avLst/>
          </a:prstGeom>
        </p:spPr>
      </p:pic>
      <p:sp>
        <p:nvSpPr>
          <p:cNvPr id="5" name="Прямоугольник 4"/>
          <p:cNvSpPr/>
          <p:nvPr/>
        </p:nvSpPr>
        <p:spPr>
          <a:xfrm>
            <a:off x="251520" y="332656"/>
            <a:ext cx="8640960" cy="1191095"/>
          </a:xfrm>
          <a:prstGeom prst="rect">
            <a:avLst/>
          </a:prstGeom>
        </p:spPr>
        <p:txBody>
          <a:bodyPr wrap="square">
            <a:spAutoFit/>
          </a:bodyPr>
          <a:lstStyle/>
          <a:p>
            <a:pPr indent="450000" algn="just">
              <a:lnSpc>
                <a:spcPct val="85000"/>
              </a:lnSpc>
            </a:pPr>
            <a:r>
              <a:rPr lang="ru-RU" sz="2800" b="1" dirty="0" smtClean="0">
                <a:ln>
                  <a:solidFill>
                    <a:sysClr val="windowText" lastClr="000000"/>
                  </a:solidFill>
                </a:ln>
                <a:solidFill>
                  <a:srgbClr val="C00000"/>
                </a:solidFill>
                <a:latin typeface="Arial Black" pitchFamily="34" charset="0"/>
                <a:cs typeface="Arial" panose="020B0604020202020204" pitchFamily="34" charset="0"/>
              </a:rPr>
              <a:t>Гидролиз</a:t>
            </a:r>
            <a:r>
              <a:rPr lang="ru-RU" sz="2800" b="1" dirty="0" smtClean="0">
                <a:latin typeface="Arial" panose="020B0604020202020204" pitchFamily="34" charset="0"/>
                <a:cs typeface="Arial" panose="020B0604020202020204" pitchFamily="34" charset="0"/>
              </a:rPr>
              <a:t> различных </a:t>
            </a:r>
            <a:r>
              <a:rPr lang="ru-RU" sz="2800" b="1" dirty="0" smtClean="0">
                <a:ln>
                  <a:solidFill>
                    <a:sysClr val="windowText" lastClr="000000"/>
                  </a:solidFill>
                </a:ln>
                <a:solidFill>
                  <a:srgbClr val="FF0000"/>
                </a:solidFill>
                <a:latin typeface="Arial" panose="020B0604020202020204" pitchFamily="34" charset="0"/>
                <a:cs typeface="Arial" panose="020B0604020202020204" pitchFamily="34" charset="0"/>
              </a:rPr>
              <a:t>производных карбоновых кислот</a:t>
            </a:r>
            <a:r>
              <a:rPr lang="ru-RU" sz="2800" b="1" dirty="0" smtClean="0">
                <a:latin typeface="Arial" panose="020B0604020202020204" pitchFamily="34" charset="0"/>
                <a:cs typeface="Arial" panose="020B0604020202020204" pitchFamily="34" charset="0"/>
              </a:rPr>
              <a:t> также приводит к получению кислот:</a:t>
            </a:r>
            <a:endParaRPr lang="ru-RU" sz="2800" b="1" dirty="0">
              <a:latin typeface="Arial" panose="020B0604020202020204" pitchFamily="34" charset="0"/>
              <a:cs typeface="Arial" panose="020B0604020202020204" pitchFamily="34" charset="0"/>
            </a:endParaRPr>
          </a:p>
        </p:txBody>
      </p:sp>
      <p:pic>
        <p:nvPicPr>
          <p:cNvPr id="6"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Прямоугольник 9"/>
          <p:cNvSpPr/>
          <p:nvPr/>
        </p:nvSpPr>
        <p:spPr>
          <a:xfrm>
            <a:off x="7524328" y="2636912"/>
            <a:ext cx="1425188" cy="419346"/>
          </a:xfrm>
          <a:prstGeom prst="rect">
            <a:avLst/>
          </a:prstGeom>
        </p:spPr>
        <p:txBody>
          <a:bodyPr wrap="square">
            <a:spAutoFit/>
          </a:bodyPr>
          <a:lstStyle/>
          <a:p>
            <a:pPr algn="ctr">
              <a:lnSpc>
                <a:spcPct val="85000"/>
              </a:lnSpc>
            </a:pPr>
            <a:r>
              <a:rPr lang="ru-RU" sz="2500" b="1" dirty="0" smtClean="0">
                <a:latin typeface="Arial" panose="020B0604020202020204" pitchFamily="34" charset="0"/>
                <a:cs typeface="Arial" panose="020B0604020202020204" pitchFamily="34" charset="0"/>
              </a:rPr>
              <a:t>этан</a:t>
            </a:r>
            <a:r>
              <a:rPr lang="ru-RU" sz="2500" b="1" dirty="0" smtClean="0">
                <a:ln>
                  <a:solidFill>
                    <a:sysClr val="windowText" lastClr="000000"/>
                  </a:solidFill>
                </a:ln>
                <a:solidFill>
                  <a:srgbClr val="0000CC"/>
                </a:solidFill>
                <a:latin typeface="Arial" panose="020B0604020202020204" pitchFamily="34" charset="0"/>
                <a:cs typeface="Arial" panose="020B0604020202020204" pitchFamily="34" charset="0"/>
              </a:rPr>
              <a:t>ол</a:t>
            </a:r>
            <a:endParaRPr lang="ru-RU" sz="2500" dirty="0">
              <a:ln>
                <a:solidFill>
                  <a:sysClr val="windowText" lastClr="000000"/>
                </a:solidFill>
              </a:ln>
              <a:solidFill>
                <a:srgbClr val="0000CC"/>
              </a:solidFill>
            </a:endParaRPr>
          </a:p>
        </p:txBody>
      </p:sp>
      <p:sp>
        <p:nvSpPr>
          <p:cNvPr id="11" name="Прямоугольник 10"/>
          <p:cNvSpPr/>
          <p:nvPr/>
        </p:nvSpPr>
        <p:spPr>
          <a:xfrm>
            <a:off x="5148064" y="2606937"/>
            <a:ext cx="1959086" cy="746358"/>
          </a:xfrm>
          <a:prstGeom prst="rect">
            <a:avLst/>
          </a:prstGeom>
        </p:spPr>
        <p:txBody>
          <a:bodyPr wrap="square">
            <a:spAutoFit/>
          </a:bodyPr>
          <a:lstStyle/>
          <a:p>
            <a:pPr algn="ctr">
              <a:lnSpc>
                <a:spcPct val="85000"/>
              </a:lnSpc>
            </a:pPr>
            <a:r>
              <a:rPr lang="ru-RU" sz="2500" b="1" dirty="0" err="1" smtClean="0">
                <a:latin typeface="Arial" panose="020B0604020202020204" pitchFamily="34" charset="0"/>
                <a:cs typeface="Arial" panose="020B0604020202020204" pitchFamily="34" charset="0"/>
              </a:rPr>
              <a:t>этан</a:t>
            </a:r>
            <a:r>
              <a:rPr lang="ru-RU" sz="2500" b="1" dirty="0" err="1" smtClean="0">
                <a:ln>
                  <a:solidFill>
                    <a:sysClr val="windowText" lastClr="000000"/>
                  </a:solidFill>
                </a:ln>
                <a:solidFill>
                  <a:srgbClr val="0000CC"/>
                </a:solidFill>
                <a:latin typeface="Arial" panose="020B0604020202020204" pitchFamily="34" charset="0"/>
                <a:cs typeface="Arial" panose="020B0604020202020204" pitchFamily="34" charset="0"/>
              </a:rPr>
              <a:t>овая</a:t>
            </a:r>
            <a:r>
              <a:rPr lang="ru-RU" sz="2500" b="1" dirty="0" smtClean="0">
                <a:ln>
                  <a:solidFill>
                    <a:sysClr val="windowText" lastClr="000000"/>
                  </a:solidFill>
                </a:ln>
                <a:solidFill>
                  <a:srgbClr val="0000CC"/>
                </a:solidFill>
                <a:latin typeface="Arial" panose="020B0604020202020204" pitchFamily="34" charset="0"/>
                <a:cs typeface="Arial" panose="020B0604020202020204" pitchFamily="34" charset="0"/>
              </a:rPr>
              <a:t> кислота</a:t>
            </a:r>
            <a:endParaRPr lang="ru-RU" sz="2500" dirty="0">
              <a:ln>
                <a:solidFill>
                  <a:sysClr val="windowText" lastClr="000000"/>
                </a:solidFill>
              </a:ln>
              <a:solidFill>
                <a:srgbClr val="0000CC"/>
              </a:solidFill>
            </a:endParaRPr>
          </a:p>
        </p:txBody>
      </p:sp>
      <p:sp>
        <p:nvSpPr>
          <p:cNvPr id="12" name="Прямоугольник 11"/>
          <p:cNvSpPr/>
          <p:nvPr/>
        </p:nvSpPr>
        <p:spPr>
          <a:xfrm>
            <a:off x="35496" y="2676689"/>
            <a:ext cx="3357630" cy="1400383"/>
          </a:xfrm>
          <a:prstGeom prst="rect">
            <a:avLst/>
          </a:prstGeom>
        </p:spPr>
        <p:txBody>
          <a:bodyPr wrap="square">
            <a:spAutoFit/>
          </a:bodyPr>
          <a:lstStyle/>
          <a:p>
            <a:pPr algn="ctr">
              <a:lnSpc>
                <a:spcPct val="85000"/>
              </a:lnSpc>
            </a:pPr>
            <a:r>
              <a:rPr lang="ru-RU" sz="2500" b="1" dirty="0" err="1" smtClean="0">
                <a:latin typeface="Arial" panose="020B0604020202020204" pitchFamily="34" charset="0"/>
                <a:cs typeface="Arial" panose="020B0604020202020204" pitchFamily="34" charset="0"/>
              </a:rPr>
              <a:t>эт</a:t>
            </a:r>
            <a:r>
              <a:rPr lang="ru-RU" sz="2500" b="1" dirty="0" err="1" smtClean="0">
                <a:ln>
                  <a:solidFill>
                    <a:sysClr val="windowText" lastClr="000000"/>
                  </a:solidFill>
                </a:ln>
                <a:solidFill>
                  <a:srgbClr val="0000CC"/>
                </a:solidFill>
                <a:latin typeface="Arial" panose="020B0604020202020204" pitchFamily="34" charset="0"/>
                <a:cs typeface="Arial" panose="020B0604020202020204" pitchFamily="34" charset="0"/>
              </a:rPr>
              <a:t>ил</a:t>
            </a:r>
            <a:r>
              <a:rPr lang="ru-RU" sz="2500" b="1" dirty="0" err="1" smtClean="0">
                <a:latin typeface="Arial" panose="020B0604020202020204" pitchFamily="34" charset="0"/>
                <a:cs typeface="Arial" panose="020B0604020202020204" pitchFamily="34" charset="0"/>
              </a:rPr>
              <a:t>этан</a:t>
            </a:r>
            <a:r>
              <a:rPr lang="ru-RU" sz="2500" b="1" dirty="0" err="1" smtClean="0">
                <a:ln>
                  <a:solidFill>
                    <a:sysClr val="windowText" lastClr="000000"/>
                  </a:solidFill>
                </a:ln>
                <a:solidFill>
                  <a:srgbClr val="FF0000"/>
                </a:solidFill>
                <a:latin typeface="Arial" panose="020B0604020202020204" pitchFamily="34" charset="0"/>
                <a:cs typeface="Arial" panose="020B0604020202020204" pitchFamily="34" charset="0"/>
              </a:rPr>
              <a:t>оат</a:t>
            </a:r>
            <a:r>
              <a:rPr lang="ru-RU" sz="2500" b="1" dirty="0" smtClean="0">
                <a:ln>
                  <a:solidFill>
                    <a:sysClr val="windowText" lastClr="000000"/>
                  </a:solidFill>
                </a:ln>
                <a:solidFill>
                  <a:srgbClr val="FF0000"/>
                </a:solidFill>
                <a:latin typeface="Arial" panose="020B0604020202020204" pitchFamily="34" charset="0"/>
                <a:cs typeface="Arial" panose="020B0604020202020204" pitchFamily="34" charset="0"/>
              </a:rPr>
              <a:t> </a:t>
            </a:r>
            <a:r>
              <a:rPr lang="ru-RU" sz="2500" b="1" dirty="0" smtClean="0">
                <a:latin typeface="Arial" pitchFamily="34" charset="0"/>
                <a:cs typeface="Arial" pitchFamily="34" charset="0"/>
              </a:rPr>
              <a:t>(эт</a:t>
            </a:r>
            <a:r>
              <a:rPr lang="ru-RU" sz="2500" b="1" dirty="0" smtClean="0">
                <a:ln>
                  <a:solidFill>
                    <a:sysClr val="windowText" lastClr="000000"/>
                  </a:solidFill>
                </a:ln>
                <a:solidFill>
                  <a:srgbClr val="0000CC"/>
                </a:solidFill>
                <a:latin typeface="Arial" panose="020B0604020202020204" pitchFamily="34" charset="0"/>
                <a:cs typeface="Arial" panose="020B0604020202020204" pitchFamily="34" charset="0"/>
              </a:rPr>
              <a:t>ил</a:t>
            </a:r>
            <a:r>
              <a:rPr lang="ru-RU" sz="2500" b="1" dirty="0" smtClean="0">
                <a:ln>
                  <a:solidFill>
                    <a:sysClr val="windowText" lastClr="000000"/>
                  </a:solidFill>
                </a:ln>
                <a:solidFill>
                  <a:srgbClr val="FF0000"/>
                </a:solidFill>
                <a:latin typeface="Arial" panose="020B0604020202020204" pitchFamily="34" charset="0"/>
                <a:cs typeface="Arial" panose="020B0604020202020204" pitchFamily="34" charset="0"/>
              </a:rPr>
              <a:t>ацетат</a:t>
            </a:r>
            <a:r>
              <a:rPr lang="ru-RU" sz="2500" b="1" dirty="0">
                <a:solidFill>
                  <a:prstClr val="black"/>
                </a:solidFill>
                <a:latin typeface="Arial" pitchFamily="34" charset="0"/>
                <a:cs typeface="Arial" pitchFamily="34" charset="0"/>
              </a:rPr>
              <a:t>,</a:t>
            </a:r>
            <a:endParaRPr lang="ru-RU" sz="2800" dirty="0"/>
          </a:p>
          <a:p>
            <a:pPr algn="ctr">
              <a:lnSpc>
                <a:spcPct val="85000"/>
              </a:lnSpc>
            </a:pPr>
            <a:r>
              <a:rPr lang="ru-RU" sz="2500" b="1" dirty="0" smtClean="0">
                <a:latin typeface="Arial" pitchFamily="34" charset="0"/>
                <a:cs typeface="Arial" pitchFamily="34" charset="0"/>
              </a:rPr>
              <a:t>эт</a:t>
            </a:r>
            <a:r>
              <a:rPr lang="ru-RU" sz="2500" b="1" dirty="0" smtClean="0">
                <a:ln>
                  <a:solidFill>
                    <a:sysClr val="windowText" lastClr="000000"/>
                  </a:solidFill>
                </a:ln>
                <a:solidFill>
                  <a:srgbClr val="0000CC"/>
                </a:solidFill>
                <a:latin typeface="Arial" pitchFamily="34" charset="0"/>
                <a:cs typeface="Arial" pitchFamily="34" charset="0"/>
              </a:rPr>
              <a:t>иловый</a:t>
            </a:r>
            <a:r>
              <a:rPr lang="ru-RU" sz="2500" b="1" dirty="0" smtClean="0">
                <a:latin typeface="Arial" pitchFamily="34" charset="0"/>
                <a:cs typeface="Arial" pitchFamily="34" charset="0"/>
              </a:rPr>
              <a:t> </a:t>
            </a:r>
            <a:r>
              <a:rPr lang="ru-RU" sz="2500" b="1" dirty="0" smtClean="0">
                <a:ln>
                  <a:solidFill>
                    <a:sysClr val="windowText" lastClr="000000"/>
                  </a:solidFill>
                </a:ln>
                <a:solidFill>
                  <a:srgbClr val="0000CC"/>
                </a:solidFill>
                <a:latin typeface="Arial" pitchFamily="34" charset="0"/>
                <a:cs typeface="Arial" pitchFamily="34" charset="0"/>
              </a:rPr>
              <a:t>эфир </a:t>
            </a:r>
            <a:r>
              <a:rPr lang="ru-RU" sz="2500" b="1" dirty="0" smtClean="0">
                <a:latin typeface="Arial" pitchFamily="34" charset="0"/>
                <a:cs typeface="Arial" pitchFamily="34" charset="0"/>
              </a:rPr>
              <a:t>уксусной кислоты)</a:t>
            </a:r>
            <a:endParaRPr lang="ru-RU" sz="2500" dirty="0">
              <a:ln>
                <a:solidFill>
                  <a:sysClr val="windowText" lastClr="000000"/>
                </a:solidFill>
              </a:ln>
              <a:solidFill>
                <a:srgbClr val="0000CC"/>
              </a:solidFill>
            </a:endParaRPr>
          </a:p>
        </p:txBody>
      </p:sp>
      <p:pic>
        <p:nvPicPr>
          <p:cNvPr id="1026"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268158" y="3376879"/>
            <a:ext cx="1680106" cy="239646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0352" y="2996952"/>
            <a:ext cx="1115311" cy="21009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864519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4098" name="Picture 2" descr="D:\диск D\29.06.17-домашние документы\Виртуальные лекции 2015\Органическая химия\карб. кислоты\получение к-т\28096_html_5a7304cc.gif"/>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08864" y="1052736"/>
            <a:ext cx="7055668" cy="227330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868144" y="2769736"/>
            <a:ext cx="1959086" cy="1112612"/>
          </a:xfrm>
          <a:prstGeom prst="rect">
            <a:avLst/>
          </a:prstGeom>
        </p:spPr>
        <p:txBody>
          <a:bodyPr wrap="square">
            <a:spAutoFit/>
          </a:bodyPr>
          <a:lstStyle/>
          <a:p>
            <a:pPr algn="ctr">
              <a:lnSpc>
                <a:spcPct val="85000"/>
              </a:lnSpc>
            </a:pPr>
            <a:r>
              <a:rPr lang="ru-RU" sz="2600" b="1" dirty="0" err="1" smtClean="0">
                <a:latin typeface="Arial" panose="020B0604020202020204" pitchFamily="34" charset="0"/>
                <a:cs typeface="Arial" panose="020B0604020202020204" pitchFamily="34" charset="0"/>
              </a:rPr>
              <a:t>этан</a:t>
            </a:r>
            <a:r>
              <a:rPr lang="ru-RU" sz="2600" b="1" dirty="0" err="1" smtClean="0">
                <a:ln>
                  <a:solidFill>
                    <a:sysClr val="windowText" lastClr="000000"/>
                  </a:solidFill>
                </a:ln>
                <a:solidFill>
                  <a:srgbClr val="0000CC"/>
                </a:solidFill>
                <a:latin typeface="Arial" panose="020B0604020202020204" pitchFamily="34" charset="0"/>
                <a:cs typeface="Arial" panose="020B0604020202020204" pitchFamily="34" charset="0"/>
              </a:rPr>
              <a:t>овая</a:t>
            </a:r>
            <a:r>
              <a:rPr lang="ru-RU" sz="2600" b="1" dirty="0">
                <a:solidFill>
                  <a:prstClr val="black"/>
                </a:solidFill>
                <a:latin typeface="Arial" panose="020B0604020202020204" pitchFamily="34" charset="0"/>
                <a:cs typeface="Arial" panose="020B0604020202020204" pitchFamily="34" charset="0"/>
              </a:rPr>
              <a:t>,</a:t>
            </a:r>
            <a:endParaRPr lang="ru-RU" sz="2600" dirty="0"/>
          </a:p>
          <a:p>
            <a:pPr algn="ctr">
              <a:lnSpc>
                <a:spcPct val="85000"/>
              </a:lnSpc>
            </a:pPr>
            <a:r>
              <a:rPr lang="ru-RU" sz="2600" b="1" dirty="0" smtClean="0">
                <a:latin typeface="Arial" panose="020B0604020202020204" pitchFamily="34" charset="0"/>
                <a:cs typeface="Arial" panose="020B0604020202020204" pitchFamily="34" charset="0"/>
              </a:rPr>
              <a:t>(уксусная)</a:t>
            </a:r>
            <a:r>
              <a:rPr lang="ru-RU" sz="2600" b="1" dirty="0" smtClean="0">
                <a:ln>
                  <a:solidFill>
                    <a:sysClr val="windowText" lastClr="000000"/>
                  </a:solidFill>
                </a:ln>
                <a:solidFill>
                  <a:srgbClr val="0000CC"/>
                </a:solidFill>
                <a:latin typeface="Arial" panose="020B0604020202020204" pitchFamily="34" charset="0"/>
                <a:cs typeface="Arial" panose="020B0604020202020204" pitchFamily="34" charset="0"/>
              </a:rPr>
              <a:t> кислота</a:t>
            </a:r>
            <a:endParaRPr lang="ru-RU" sz="2600" dirty="0">
              <a:ln>
                <a:solidFill>
                  <a:sysClr val="windowText" lastClr="000000"/>
                </a:solidFill>
              </a:ln>
              <a:solidFill>
                <a:srgbClr val="0000CC"/>
              </a:solidFill>
            </a:endParaRPr>
          </a:p>
        </p:txBody>
      </p:sp>
      <p:sp>
        <p:nvSpPr>
          <p:cNvPr id="12" name="Прямоугольник 11"/>
          <p:cNvSpPr/>
          <p:nvPr/>
        </p:nvSpPr>
        <p:spPr>
          <a:xfrm>
            <a:off x="755576" y="3457530"/>
            <a:ext cx="1959086" cy="772519"/>
          </a:xfrm>
          <a:prstGeom prst="rect">
            <a:avLst/>
          </a:prstGeom>
        </p:spPr>
        <p:txBody>
          <a:bodyPr wrap="square">
            <a:spAutoFit/>
          </a:bodyPr>
          <a:lstStyle/>
          <a:p>
            <a:pPr algn="ctr">
              <a:lnSpc>
                <a:spcPct val="85000"/>
              </a:lnSpc>
            </a:pPr>
            <a:r>
              <a:rPr lang="ru-RU" sz="2600" b="1" dirty="0" smtClean="0">
                <a:latin typeface="Arial" panose="020B0604020202020204" pitchFamily="34" charset="0"/>
                <a:cs typeface="Arial" panose="020B0604020202020204" pitchFamily="34" charset="0"/>
              </a:rPr>
              <a:t>уксусный </a:t>
            </a:r>
            <a:r>
              <a:rPr lang="ru-RU" sz="2600" b="1" dirty="0" smtClean="0">
                <a:ln>
                  <a:solidFill>
                    <a:sysClr val="windowText" lastClr="000000"/>
                  </a:solidFill>
                </a:ln>
                <a:solidFill>
                  <a:srgbClr val="0000CC"/>
                </a:solidFill>
                <a:latin typeface="Arial" panose="020B0604020202020204" pitchFamily="34" charset="0"/>
                <a:cs typeface="Arial" panose="020B0604020202020204" pitchFamily="34" charset="0"/>
              </a:rPr>
              <a:t>ангидрид</a:t>
            </a:r>
            <a:endParaRPr lang="ru-RU" sz="2600" dirty="0">
              <a:ln>
                <a:solidFill>
                  <a:sysClr val="windowText" lastClr="000000"/>
                </a:solidFill>
              </a:ln>
              <a:solidFill>
                <a:srgbClr val="0000CC"/>
              </a:solidFill>
            </a:endParaRPr>
          </a:p>
        </p:txBody>
      </p:sp>
    </p:spTree>
    <p:extLst>
      <p:ext uri="{BB962C8B-B14F-4D97-AF65-F5344CB8AC3E}">
        <p14:creationId xmlns:p14="http://schemas.microsoft.com/office/powerpoint/2010/main" val="307827409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147"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5724" y="1988840"/>
            <a:ext cx="8980777" cy="178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7504" y="293689"/>
            <a:ext cx="8980777" cy="1191095"/>
          </a:xfrm>
          <a:prstGeom prst="rect">
            <a:avLst/>
          </a:prstGeom>
        </p:spPr>
        <p:txBody>
          <a:bodyPr wrap="square">
            <a:spAutoFit/>
          </a:bodyPr>
          <a:lstStyle/>
          <a:p>
            <a:pPr indent="450000" algn="just">
              <a:lnSpc>
                <a:spcPct val="85000"/>
              </a:lnSpc>
            </a:pPr>
            <a:r>
              <a:rPr lang="ru-RU" sz="2800" b="1" dirty="0">
                <a:ln>
                  <a:solidFill>
                    <a:sysClr val="windowText" lastClr="000000"/>
                  </a:solidFill>
                </a:ln>
                <a:solidFill>
                  <a:srgbClr val="C00000"/>
                </a:solidFill>
                <a:latin typeface="Arial Black" pitchFamily="34" charset="0"/>
                <a:cs typeface="Arial" pitchFamily="34" charset="0"/>
              </a:rPr>
              <a:t>Гидролиз </a:t>
            </a:r>
            <a:r>
              <a:rPr lang="ru-RU" sz="2800" b="1" dirty="0" err="1">
                <a:ln>
                  <a:solidFill>
                    <a:sysClr val="windowText" lastClr="000000"/>
                  </a:solidFill>
                </a:ln>
                <a:solidFill>
                  <a:srgbClr val="C00000"/>
                </a:solidFill>
                <a:latin typeface="Arial Black" pitchFamily="34" charset="0"/>
                <a:cs typeface="Arial" pitchFamily="34" charset="0"/>
              </a:rPr>
              <a:t>три</a:t>
            </a:r>
            <a:r>
              <a:rPr lang="ru-RU" sz="2800" b="1" dirty="0" err="1">
                <a:ln>
                  <a:solidFill>
                    <a:sysClr val="windowText" lastClr="000000"/>
                  </a:solidFill>
                </a:ln>
                <a:solidFill>
                  <a:srgbClr val="0000CC"/>
                </a:solidFill>
                <a:latin typeface="Arial Black" pitchFamily="34" charset="0"/>
                <a:cs typeface="Arial" pitchFamily="34" charset="0"/>
              </a:rPr>
              <a:t>галоген</a:t>
            </a:r>
            <a:r>
              <a:rPr lang="ru-RU" sz="2800" b="1" dirty="0" err="1">
                <a:ln>
                  <a:solidFill>
                    <a:sysClr val="windowText" lastClr="000000"/>
                  </a:solidFill>
                </a:ln>
                <a:solidFill>
                  <a:srgbClr val="C00000"/>
                </a:solidFill>
                <a:latin typeface="Arial Black" pitchFamily="34" charset="0"/>
                <a:cs typeface="Arial" pitchFamily="34" charset="0"/>
              </a:rPr>
              <a:t>производных</a:t>
            </a:r>
            <a:r>
              <a:rPr lang="ru-RU" sz="2800" b="1" dirty="0">
                <a:ln>
                  <a:solidFill>
                    <a:sysClr val="windowText" lastClr="000000"/>
                  </a:solidFill>
                </a:ln>
                <a:solidFill>
                  <a:srgbClr val="C00000"/>
                </a:solidFill>
                <a:latin typeface="Arial Black" pitchFamily="34" charset="0"/>
                <a:cs typeface="Arial" pitchFamily="34" charset="0"/>
              </a:rPr>
              <a:t> углеводородов</a:t>
            </a:r>
            <a:r>
              <a:rPr lang="ru-RU" sz="2800" b="1" dirty="0">
                <a:latin typeface="Arial" pitchFamily="34" charset="0"/>
                <a:cs typeface="Arial" pitchFamily="34" charset="0"/>
              </a:rPr>
              <a:t>,</a:t>
            </a:r>
            <a:r>
              <a:rPr lang="ru-RU" sz="2800" b="1" i="1" dirty="0">
                <a:latin typeface="Arial" pitchFamily="34" charset="0"/>
                <a:cs typeface="Arial" pitchFamily="34" charset="0"/>
              </a:rPr>
              <a:t> </a:t>
            </a:r>
            <a:r>
              <a:rPr lang="ru-RU" sz="2800" b="1" dirty="0">
                <a:latin typeface="Arial" pitchFamily="34" charset="0"/>
                <a:cs typeface="Arial" pitchFamily="34" charset="0"/>
              </a:rPr>
              <a:t>содержащих ато­мы галогена у одного углеродного атома:</a:t>
            </a:r>
          </a:p>
        </p:txBody>
      </p:sp>
    </p:spTree>
    <p:extLst>
      <p:ext uri="{BB962C8B-B14F-4D97-AF65-F5344CB8AC3E}">
        <p14:creationId xmlns:p14="http://schemas.microsoft.com/office/powerpoint/2010/main" val="161234203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603233" y="5157936"/>
            <a:ext cx="649287" cy="1295400"/>
          </a:xfrm>
          <a:prstGeom prst="rect">
            <a:avLst/>
          </a:prstGeom>
          <a:noFill/>
          <a:ln w="9525">
            <a:noFill/>
            <a:miter lim="800000"/>
            <a:headEnd/>
            <a:tailEnd/>
          </a:ln>
        </p:spPr>
      </p:pic>
      <p:sp>
        <p:nvSpPr>
          <p:cNvPr id="11" name="Прямоугольник 10"/>
          <p:cNvSpPr/>
          <p:nvPr/>
        </p:nvSpPr>
        <p:spPr>
          <a:xfrm>
            <a:off x="251520" y="-15190"/>
            <a:ext cx="8763938" cy="707886"/>
          </a:xfrm>
          <a:prstGeom prst="rect">
            <a:avLst/>
          </a:prstGeom>
        </p:spPr>
        <p:txBody>
          <a:bodyPr wrap="none">
            <a:spAutoFit/>
          </a:bodyPr>
          <a:lstStyle/>
          <a:p>
            <a:r>
              <a:rPr lang="ru-RU" sz="4000" b="1" dirty="0">
                <a:solidFill>
                  <a:srgbClr val="C00000"/>
                </a:solidFill>
                <a:effectLst>
                  <a:outerShdw blurRad="38100" dist="38100" dir="2700000" algn="tl">
                    <a:srgbClr val="000000">
                      <a:alpha val="43137"/>
                    </a:srgbClr>
                  </a:outerShdw>
                  <a:reflection blurRad="12700" stA="48000" endA="300" endPos="55000" dir="5400000" sy="-90000" algn="bl" rotWithShape="0"/>
                </a:effectLst>
                <a:latin typeface="Arial Black" panose="020B0A04020102020204" pitchFamily="34" charset="0"/>
              </a:rPr>
              <a:t>Химические </a:t>
            </a:r>
            <a:r>
              <a:rPr lang="ru-RU" sz="4000" b="1" dirty="0" smtClean="0">
                <a:solidFill>
                  <a:srgbClr val="C00000"/>
                </a:solidFill>
                <a:effectLst>
                  <a:outerShdw blurRad="38100" dist="38100" dir="2700000" algn="tl">
                    <a:srgbClr val="000000">
                      <a:alpha val="43137"/>
                    </a:srgbClr>
                  </a:outerShdw>
                  <a:reflection blurRad="12700" stA="48000" endA="300" endPos="55000" dir="5400000" sy="-90000" algn="bl" rotWithShape="0"/>
                </a:effectLst>
                <a:latin typeface="Arial Black" panose="020B0A04020102020204" pitchFamily="34" charset="0"/>
              </a:rPr>
              <a:t>свойства кислот</a:t>
            </a:r>
            <a:endParaRPr lang="ru-RU" sz="4000" dirty="0"/>
          </a:p>
        </p:txBody>
      </p:sp>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4" descr="https://distant-lessons.ru/wp-content/uploads/2012/09/stroenie-karboksilnoj-gruppy.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4207" t="6143" r="9229" b="17393"/>
          <a:stretch/>
        </p:blipFill>
        <p:spPr bwMode="auto">
          <a:xfrm>
            <a:off x="5131894" y="5373216"/>
            <a:ext cx="2176410" cy="1362387"/>
          </a:xfrm>
          <a:prstGeom prst="rect">
            <a:avLst/>
          </a:prstGeom>
          <a:noFill/>
          <a:extLst>
            <a:ext uri="{909E8E84-426E-40DD-AFC4-6F175D3DCCD1}">
              <a14:hiddenFill xmlns:a14="http://schemas.microsoft.com/office/drawing/2010/main">
                <a:solidFill>
                  <a:srgbClr val="FFFFFF"/>
                </a:solidFill>
              </a14:hiddenFill>
            </a:ext>
          </a:extLst>
        </p:spPr>
      </p:pic>
      <p:sp>
        <p:nvSpPr>
          <p:cNvPr id="17" name="Прямоугольник 16"/>
          <p:cNvSpPr/>
          <p:nvPr/>
        </p:nvSpPr>
        <p:spPr>
          <a:xfrm>
            <a:off x="119089" y="692696"/>
            <a:ext cx="8917407" cy="5036763"/>
          </a:xfrm>
          <a:prstGeom prst="rect">
            <a:avLst/>
          </a:prstGeom>
        </p:spPr>
        <p:txBody>
          <a:bodyPr wrap="square">
            <a:spAutoFit/>
          </a:bodyPr>
          <a:lstStyle/>
          <a:p>
            <a:pPr indent="450000" algn="just">
              <a:lnSpc>
                <a:spcPct val="85000"/>
              </a:lnSpc>
            </a:pPr>
            <a:r>
              <a:rPr lang="ru-RU" sz="2700" b="1" dirty="0">
                <a:latin typeface="Arial" pitchFamily="34" charset="0"/>
                <a:cs typeface="Arial" pitchFamily="34" charset="0"/>
              </a:rPr>
              <a:t>Химическое поведение кислот, в первую очередь, связано с наличием в их молекуле карбоксильной группы, а также со строением углеводородного радикала</a:t>
            </a:r>
            <a:r>
              <a:rPr lang="ru-RU" sz="2700" b="1" dirty="0" smtClean="0">
                <a:latin typeface="Arial" pitchFamily="34" charset="0"/>
                <a:cs typeface="Arial" pitchFamily="34" charset="0"/>
              </a:rPr>
              <a:t>. </a:t>
            </a:r>
            <a:r>
              <a:rPr lang="ru-RU" sz="2700" b="1" dirty="0">
                <a:latin typeface="Arial" pitchFamily="34" charset="0"/>
                <a:cs typeface="Arial" pitchFamily="34" charset="0"/>
              </a:rPr>
              <a:t>Электронная плотность </a:t>
            </a:r>
            <a:r>
              <a:rPr lang="ru-RU" sz="2700" b="1" dirty="0">
                <a:ln>
                  <a:solidFill>
                    <a:sysClr val="windowText" lastClr="000000"/>
                  </a:solidFill>
                </a:ln>
                <a:solidFill>
                  <a:srgbClr val="C00000"/>
                </a:solidFill>
                <a:latin typeface="Arial" pitchFamily="34" charset="0"/>
                <a:cs typeface="Arial" pitchFamily="34" charset="0"/>
                <a:sym typeface="Symbol"/>
              </a:rPr>
              <a:t></a:t>
            </a:r>
            <a:r>
              <a:rPr lang="ru-RU" sz="2700" b="1" dirty="0">
                <a:ln>
                  <a:solidFill>
                    <a:sysClr val="windowText" lastClr="000000"/>
                  </a:solidFill>
                </a:ln>
                <a:solidFill>
                  <a:srgbClr val="C00000"/>
                </a:solidFill>
                <a:latin typeface="Arial" pitchFamily="34" charset="0"/>
                <a:cs typeface="Arial" pitchFamily="34" charset="0"/>
              </a:rPr>
              <a:t>-связи</a:t>
            </a:r>
            <a:r>
              <a:rPr lang="ru-RU" sz="2700" b="1" dirty="0">
                <a:latin typeface="Arial" pitchFamily="34" charset="0"/>
                <a:cs typeface="Arial" pitchFamily="34" charset="0"/>
              </a:rPr>
              <a:t> в </a:t>
            </a:r>
            <a:r>
              <a:rPr lang="ru-RU" sz="2700" b="1" dirty="0" smtClean="0">
                <a:latin typeface="Arial" pitchFamily="34" charset="0"/>
                <a:cs typeface="Arial" pitchFamily="34" charset="0"/>
              </a:rPr>
              <a:t>группе </a:t>
            </a:r>
            <a:r>
              <a:rPr lang="ru-RU" sz="2700" b="1" dirty="0" smtClean="0">
                <a:ln>
                  <a:solidFill>
                    <a:sysClr val="windowText" lastClr="000000"/>
                  </a:solidFill>
                </a:ln>
                <a:solidFill>
                  <a:srgbClr val="C00000"/>
                </a:solidFill>
                <a:latin typeface="Arial Black" pitchFamily="34" charset="0"/>
                <a:cs typeface="Arial" pitchFamily="34" charset="0"/>
              </a:rPr>
              <a:t>С=О</a:t>
            </a:r>
            <a:r>
              <a:rPr lang="ru-RU" sz="2700" b="1" dirty="0" smtClean="0">
                <a:latin typeface="Arial" pitchFamily="34" charset="0"/>
                <a:cs typeface="Arial" pitchFamily="34" charset="0"/>
              </a:rPr>
              <a:t> </a:t>
            </a:r>
            <a:r>
              <a:rPr lang="ru-RU" sz="2700" b="1" dirty="0">
                <a:latin typeface="Arial" pitchFamily="34" charset="0"/>
                <a:cs typeface="Arial" pitchFamily="34" charset="0"/>
              </a:rPr>
              <a:t>смещена в сторону атома кислорода. Вследствие этого у атома углерода создается недостаток электронной плотности и он притягивает к себе </a:t>
            </a:r>
            <a:r>
              <a:rPr lang="ru-RU" sz="2700" b="1" dirty="0" err="1">
                <a:latin typeface="Arial" pitchFamily="34" charset="0"/>
                <a:cs typeface="Arial" pitchFamily="34" charset="0"/>
              </a:rPr>
              <a:t>неподеленные</a:t>
            </a:r>
            <a:r>
              <a:rPr lang="ru-RU" sz="2700" b="1" dirty="0">
                <a:latin typeface="Arial" pitchFamily="34" charset="0"/>
                <a:cs typeface="Arial" pitchFamily="34" charset="0"/>
              </a:rPr>
              <a:t> электронные пары атома кислорода гидроксильной группы. В результате электронная плот­ность </a:t>
            </a:r>
            <a:r>
              <a:rPr lang="ru-RU" sz="2700" b="1" dirty="0">
                <a:ln>
                  <a:solidFill>
                    <a:sysClr val="windowText" lastClr="000000"/>
                  </a:solidFill>
                </a:ln>
                <a:solidFill>
                  <a:srgbClr val="C00000"/>
                </a:solidFill>
                <a:latin typeface="Arial Black" pitchFamily="34" charset="0"/>
                <a:cs typeface="Arial" pitchFamily="34" charset="0"/>
              </a:rPr>
              <a:t>О–Н</a:t>
            </a:r>
            <a:r>
              <a:rPr lang="ru-RU" sz="2700" b="1" dirty="0">
                <a:latin typeface="Arial" pitchFamily="34" charset="0"/>
                <a:cs typeface="Arial" pitchFamily="34" charset="0"/>
              </a:rPr>
              <a:t>-связи смещается в сторону атома кислорода, </a:t>
            </a:r>
            <a:r>
              <a:rPr lang="ru-RU" sz="2700" b="1" dirty="0">
                <a:ln>
                  <a:solidFill>
                    <a:sysClr val="windowText" lastClr="000000"/>
                  </a:solidFill>
                </a:ln>
                <a:solidFill>
                  <a:srgbClr val="C00000"/>
                </a:solidFill>
                <a:latin typeface="Arial Black" pitchFamily="34" charset="0"/>
                <a:cs typeface="Arial" pitchFamily="34" charset="0"/>
              </a:rPr>
              <a:t>водород</a:t>
            </a:r>
            <a:r>
              <a:rPr lang="ru-RU" sz="2700" b="1" dirty="0">
                <a:latin typeface="Arial" pitchFamily="34" charset="0"/>
                <a:cs typeface="Arial" pitchFamily="34" charset="0"/>
              </a:rPr>
              <a:t> </a:t>
            </a:r>
            <a:r>
              <a:rPr lang="ru-RU" sz="2700" b="1" u="sng" dirty="0">
                <a:latin typeface="Arial" pitchFamily="34" charset="0"/>
                <a:cs typeface="Arial" pitchFamily="34" charset="0"/>
              </a:rPr>
              <a:t>ста­новится подвижным</a:t>
            </a:r>
            <a:r>
              <a:rPr lang="ru-RU" sz="2700" b="1" dirty="0">
                <a:latin typeface="Arial" pitchFamily="34" charset="0"/>
                <a:cs typeface="Arial" pitchFamily="34" charset="0"/>
              </a:rPr>
              <a:t> и приобретает способность отщепляться в виде протона</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p:txBody>
      </p:sp>
    </p:spTree>
    <p:extLst>
      <p:ext uri="{BB962C8B-B14F-4D97-AF65-F5344CB8AC3E}">
        <p14:creationId xmlns:p14="http://schemas.microsoft.com/office/powerpoint/2010/main" val="273518312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77614" y="327629"/>
            <a:ext cx="8823542" cy="4775153"/>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n>
                  <a:solidFill>
                    <a:schemeClr val="tx1"/>
                  </a:solidFill>
                </a:ln>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Карбоновые кислоты</a:t>
            </a:r>
            <a:r>
              <a:rPr lang="ru-RU" sz="2800" b="1" dirty="0" smtClean="0">
                <a:ln>
                  <a:solidFill>
                    <a:schemeClr val="tx1"/>
                  </a:solidFill>
                </a:ln>
                <a:solidFill>
                  <a:schemeClr val="accent2">
                    <a:lumMod val="50000"/>
                  </a:schemeClr>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 слабые электролиты – они </a:t>
            </a:r>
            <a:r>
              <a:rPr lang="ru-RU" sz="2800" b="1" dirty="0" err="1" smtClean="0">
                <a:latin typeface="Arial" pitchFamily="34" charset="0"/>
                <a:ea typeface="Times New Roman" pitchFamily="18" charset="0"/>
                <a:cs typeface="Arial" pitchFamily="34" charset="0"/>
              </a:rPr>
              <a:t>диссоциируют</a:t>
            </a:r>
            <a:r>
              <a:rPr lang="ru-RU" sz="2800" b="1" dirty="0" smtClean="0">
                <a:latin typeface="Arial" pitchFamily="34" charset="0"/>
                <a:ea typeface="Times New Roman" pitchFamily="18" charset="0"/>
                <a:cs typeface="Arial" pitchFamily="34" charset="0"/>
              </a:rPr>
              <a:t> </a:t>
            </a:r>
            <a:r>
              <a:rPr lang="ru-RU" sz="2800" b="1" dirty="0">
                <a:latin typeface="Arial" pitchFamily="34" charset="0"/>
                <a:cs typeface="Arial" pitchFamily="34" charset="0"/>
              </a:rPr>
              <a:t>только при сильном разбавлении кислоты водой </a:t>
            </a:r>
            <a:r>
              <a:rPr lang="ru-RU" sz="2800" b="1" dirty="0" smtClean="0">
                <a:latin typeface="Arial" pitchFamily="34" charset="0"/>
                <a:cs typeface="Arial" pitchFamily="34" charset="0"/>
              </a:rPr>
              <a:t>:</a:t>
            </a:r>
            <a:endParaRPr lang="ru-RU" sz="2800" b="1" dirty="0" smtClean="0">
              <a:latin typeface="Arial" pitchFamily="34" charset="0"/>
              <a:ea typeface="Times New Roman" pitchFamily="18" charset="0"/>
              <a:cs typeface="Arial" pitchFamily="34" charset="0"/>
            </a:endParaRPr>
          </a:p>
          <a:p>
            <a:pPr algn="ctr">
              <a:lnSpc>
                <a:spcPct val="85000"/>
              </a:lnSpc>
            </a:pPr>
            <a:endParaRPr lang="ru-RU" sz="1200" b="1" dirty="0" smtClean="0">
              <a:solidFill>
                <a:schemeClr val="accent2">
                  <a:lumMod val="50000"/>
                </a:schemeClr>
              </a:solidFill>
              <a:latin typeface="Arial" pitchFamily="34" charset="0"/>
              <a:ea typeface="Times New Roman" pitchFamily="18" charset="0"/>
              <a:cs typeface="Arial" pitchFamily="34" charset="0"/>
            </a:endParaRPr>
          </a:p>
          <a:p>
            <a:pPr algn="ctr">
              <a:lnSpc>
                <a:spcPct val="85000"/>
              </a:lnSpc>
            </a:pPr>
            <a:endParaRPr lang="ru-RU" sz="2800" b="1" dirty="0" smtClean="0">
              <a:solidFill>
                <a:schemeClr val="accent2">
                  <a:lumMod val="50000"/>
                </a:schemeClr>
              </a:solidFill>
              <a:latin typeface="Arial" pitchFamily="34" charset="0"/>
              <a:ea typeface="Times New Roman" pitchFamily="18" charset="0"/>
              <a:cs typeface="Arial" pitchFamily="34" charset="0"/>
            </a:endParaRPr>
          </a:p>
          <a:p>
            <a:pPr algn="ctr">
              <a:lnSpc>
                <a:spcPct val="85000"/>
              </a:lnSpc>
            </a:pPr>
            <a:endParaRPr lang="ru-RU" sz="2800" b="1" dirty="0">
              <a:solidFill>
                <a:schemeClr val="accent2">
                  <a:lumMod val="50000"/>
                </a:schemeClr>
              </a:solidFill>
              <a:latin typeface="Arial" pitchFamily="34" charset="0"/>
              <a:ea typeface="Times New Roman" pitchFamily="18" charset="0"/>
              <a:cs typeface="Arial" pitchFamily="34" charset="0"/>
            </a:endParaRPr>
          </a:p>
          <a:p>
            <a:pPr algn="ctr">
              <a:lnSpc>
                <a:spcPct val="85000"/>
              </a:lnSpc>
            </a:pPr>
            <a:endParaRPr lang="ru-RU" sz="2800" b="1" dirty="0" smtClean="0">
              <a:solidFill>
                <a:schemeClr val="accent2">
                  <a:lumMod val="50000"/>
                </a:schemeClr>
              </a:solidFill>
              <a:latin typeface="Arial" pitchFamily="34" charset="0"/>
              <a:ea typeface="Times New Roman" pitchFamily="18" charset="0"/>
              <a:cs typeface="Arial" pitchFamily="34" charset="0"/>
            </a:endParaRPr>
          </a:p>
          <a:p>
            <a:pPr>
              <a:lnSpc>
                <a:spcPct val="85000"/>
              </a:lnSpc>
            </a:pPr>
            <a:r>
              <a:rPr lang="ru-RU" sz="1200" b="1" dirty="0" smtClean="0">
                <a:latin typeface="Arial" pitchFamily="34" charset="0"/>
                <a:cs typeface="Arial" pitchFamily="34" charset="0"/>
              </a:rPr>
              <a:t>    </a:t>
            </a:r>
          </a:p>
          <a:p>
            <a:pPr>
              <a:lnSpc>
                <a:spcPct val="85000"/>
              </a:lnSpc>
            </a:pPr>
            <a:r>
              <a:rPr lang="ru-RU" sz="2500" b="1" dirty="0" smtClean="0">
                <a:latin typeface="Arial" pitchFamily="34" charset="0"/>
                <a:cs typeface="Arial" pitchFamily="34" charset="0"/>
              </a:rPr>
              <a:t>         карбоновая                     </a:t>
            </a:r>
            <a:r>
              <a:rPr lang="ru-RU" sz="2500" b="1" dirty="0" err="1" smtClean="0">
                <a:latin typeface="Arial" pitchFamily="34" charset="0"/>
                <a:cs typeface="Arial" pitchFamily="34" charset="0"/>
              </a:rPr>
              <a:t>карбоксилат</a:t>
            </a:r>
            <a:r>
              <a:rPr lang="ru-RU" sz="2500" b="1" dirty="0" smtClean="0">
                <a:latin typeface="Arial" pitchFamily="34" charset="0"/>
                <a:cs typeface="Arial" pitchFamily="34" charset="0"/>
              </a:rPr>
              <a:t>-                               </a:t>
            </a:r>
          </a:p>
          <a:p>
            <a:pPr>
              <a:lnSpc>
                <a:spcPct val="85000"/>
              </a:lnSpc>
            </a:pPr>
            <a:r>
              <a:rPr lang="ru-RU" sz="2500" b="1" dirty="0">
                <a:latin typeface="Arial" pitchFamily="34" charset="0"/>
                <a:cs typeface="Arial" pitchFamily="34" charset="0"/>
              </a:rPr>
              <a:t> </a:t>
            </a:r>
            <a:r>
              <a:rPr lang="ru-RU" sz="2500" b="1" dirty="0" smtClean="0">
                <a:latin typeface="Arial" pitchFamily="34" charset="0"/>
                <a:cs typeface="Arial" pitchFamily="34" charset="0"/>
              </a:rPr>
              <a:t>            кислота                              анион</a:t>
            </a:r>
            <a:endParaRPr lang="ru-RU" sz="2500" b="1" dirty="0">
              <a:latin typeface="Arial" pitchFamily="34" charset="0"/>
              <a:cs typeface="Arial" pitchFamily="34" charset="0"/>
            </a:endParaRPr>
          </a:p>
          <a:p>
            <a:pPr algn="ctr">
              <a:lnSpc>
                <a:spcPct val="85000"/>
              </a:lnSpc>
            </a:pPr>
            <a:endParaRPr lang="ru-RU" sz="2800" b="1" dirty="0" smtClean="0">
              <a:solidFill>
                <a:schemeClr val="accent2">
                  <a:lumMod val="50000"/>
                </a:schemeClr>
              </a:solidFill>
              <a:latin typeface="Arial" pitchFamily="34" charset="0"/>
              <a:ea typeface="Times New Roman" pitchFamily="18" charset="0"/>
              <a:cs typeface="Arial" pitchFamily="34" charset="0"/>
            </a:endParaRPr>
          </a:p>
          <a:p>
            <a:pPr algn="ctr">
              <a:lnSpc>
                <a:spcPct val="85000"/>
              </a:lnSpc>
            </a:pPr>
            <a:r>
              <a:rPr lang="ru-RU" sz="2800" b="1" dirty="0" smtClean="0">
                <a:solidFill>
                  <a:schemeClr val="accent2">
                    <a:lumMod val="50000"/>
                  </a:schemeClr>
                </a:solidFill>
                <a:latin typeface="Arial" pitchFamily="34" charset="0"/>
                <a:ea typeface="Times New Roman" pitchFamily="18" charset="0"/>
                <a:cs typeface="Arial" pitchFamily="34" charset="0"/>
              </a:rPr>
              <a:t> </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–СООН </a:t>
            </a:r>
            <a:r>
              <a:rPr lang="ru-RU" sz="3000" b="1" dirty="0" smtClean="0">
                <a:ln w="11430"/>
                <a:solidFill>
                  <a:srgbClr val="C00000"/>
                </a:solidFill>
                <a:latin typeface="Arial" pitchFamily="34" charset="0"/>
                <a:ea typeface="Times New Roman"/>
                <a:cs typeface="Arial" pitchFamily="34" charset="0"/>
                <a:sym typeface="Symbol"/>
              </a:rPr>
              <a:t></a:t>
            </a:r>
            <a:r>
              <a:rPr lang="en-US" sz="30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a:cs typeface="Arial" pitchFamily="34" charset="0"/>
                <a:sym typeface="Symbol"/>
              </a:rPr>
              <a:t> </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a:t>
            </a:r>
            <a:r>
              <a:rPr lang="ru-RU" sz="30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 </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 Н</a:t>
            </a:r>
            <a:r>
              <a:rPr lang="ru-RU" sz="30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endParaRPr lang="ru-RU" sz="3000" b="1" dirty="0" smtClean="0">
              <a:ln w="11430">
                <a:solidFill>
                  <a:sysClr val="windowText" lastClr="000000"/>
                </a:solidFill>
              </a:ln>
              <a:solidFill>
                <a:srgbClr val="3366FF"/>
              </a:solidFill>
              <a:effectLst>
                <a:outerShdw blurRad="50800" dist="39000" dir="5460000" algn="tl">
                  <a:srgbClr val="000000">
                    <a:alpha val="38000"/>
                  </a:srgbClr>
                </a:outerShdw>
              </a:effectLst>
            </a:endParaRPr>
          </a:p>
          <a:p>
            <a:pPr>
              <a:lnSpc>
                <a:spcPct val="85000"/>
              </a:lnSpc>
            </a:pPr>
            <a:r>
              <a:rPr lang="ru-RU" sz="2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500" b="1" dirty="0" err="1"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этановая</a:t>
            </a:r>
            <a:r>
              <a:rPr lang="ru-RU" sz="25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a:p>
            <a:pPr>
              <a:lnSpc>
                <a:spcPct val="85000"/>
              </a:lnSpc>
            </a:pPr>
            <a:r>
              <a:rPr lang="ru-RU" sz="25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уксусная кислота</a:t>
            </a:r>
          </a:p>
          <a:p>
            <a:pPr>
              <a:lnSpc>
                <a:spcPct val="85000"/>
              </a:lnSpc>
            </a:pPr>
            <a:r>
              <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p:txBody>
      </p:sp>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41300" y="1556792"/>
            <a:ext cx="7403108"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5" name="Управляющая кнопка: далее 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72716972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8194" name="Picture 2" descr="D:\диск D\01.03.16-домашние документы\Виртуальные лекции 2015\Органическая химия\Спирты\o2112.gif"/>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236" y="1412774"/>
            <a:ext cx="9162236" cy="29658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Скругленный прямоугольник 1"/>
          <p:cNvSpPr/>
          <p:nvPr/>
        </p:nvSpPr>
        <p:spPr>
          <a:xfrm>
            <a:off x="1835696" y="3212976"/>
            <a:ext cx="576064" cy="36004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кругленный прямоугольник 8"/>
          <p:cNvSpPr/>
          <p:nvPr/>
        </p:nvSpPr>
        <p:spPr>
          <a:xfrm>
            <a:off x="4860032" y="3212976"/>
            <a:ext cx="576064" cy="36004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кругленный прямоугольник 9"/>
          <p:cNvSpPr/>
          <p:nvPr/>
        </p:nvSpPr>
        <p:spPr>
          <a:xfrm>
            <a:off x="7942051" y="3212976"/>
            <a:ext cx="576064" cy="360040"/>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Прямая соединительная линия 14"/>
          <p:cNvCxnSpPr/>
          <p:nvPr/>
        </p:nvCxnSpPr>
        <p:spPr>
          <a:xfrm>
            <a:off x="683568" y="2780928"/>
            <a:ext cx="1584176" cy="0"/>
          </a:xfrm>
          <a:prstGeom prst="line">
            <a:avLst/>
          </a:prstGeom>
          <a:ln w="57150">
            <a:solidFill>
              <a:srgbClr val="FF0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3779912" y="2780928"/>
            <a:ext cx="1584176" cy="0"/>
          </a:xfrm>
          <a:prstGeom prst="line">
            <a:avLst/>
          </a:prstGeom>
          <a:ln w="57150">
            <a:solidFill>
              <a:srgbClr val="FF0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6876256" y="2780928"/>
            <a:ext cx="1584176" cy="0"/>
          </a:xfrm>
          <a:prstGeom prst="line">
            <a:avLst/>
          </a:prstGeom>
          <a:ln w="57150">
            <a:solidFill>
              <a:srgbClr val="FF0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8" name="Прямоугольник 17"/>
          <p:cNvSpPr/>
          <p:nvPr/>
        </p:nvSpPr>
        <p:spPr>
          <a:xfrm>
            <a:off x="179512" y="260648"/>
            <a:ext cx="8820472" cy="824841"/>
          </a:xfrm>
          <a:prstGeom prst="rect">
            <a:avLst/>
          </a:prstGeom>
        </p:spPr>
        <p:txBody>
          <a:bodyPr wrap="square">
            <a:spAutoFit/>
          </a:bodyPr>
          <a:lstStyle/>
          <a:p>
            <a:pPr marL="266700" indent="-266700" algn="just">
              <a:lnSpc>
                <a:spcPct val="85000"/>
              </a:lnSpc>
              <a:buClr>
                <a:srgbClr val="C00000"/>
              </a:buClr>
              <a:buFont typeface="Wingdings" pitchFamily="2" charset="2"/>
              <a:buChar char="Ø"/>
            </a:pPr>
            <a:r>
              <a:rPr lang="ru-RU" sz="2800" b="1" dirty="0" smtClean="0">
                <a:latin typeface="Arial" pitchFamily="34" charset="0"/>
                <a:cs typeface="Arial" pitchFamily="34" charset="0"/>
              </a:rPr>
              <a:t>по типу связанного с </a:t>
            </a:r>
            <a:r>
              <a:rPr lang="ru-RU" sz="2800" b="1" dirty="0" smtClean="0">
                <a:ln>
                  <a:solidFill>
                    <a:sysClr val="windowText" lastClr="000000"/>
                  </a:solidFill>
                </a:ln>
                <a:solidFill>
                  <a:srgbClr val="7030A0"/>
                </a:solidFill>
                <a:effectLst>
                  <a:outerShdw blurRad="38100" dist="38100" dir="2700000" algn="tl">
                    <a:srgbClr val="000000">
                      <a:alpha val="43137"/>
                    </a:srgbClr>
                  </a:outerShdw>
                </a:effectLst>
                <a:latin typeface="Arial" pitchFamily="34" charset="0"/>
                <a:cs typeface="Arial" pitchFamily="34" charset="0"/>
              </a:rPr>
              <a:t>группой</a:t>
            </a:r>
            <a:r>
              <a:rPr lang="ru-RU" sz="2800" b="1" dirty="0" smtClean="0">
                <a:solidFill>
                  <a:srgbClr val="7030A0"/>
                </a:solidFill>
                <a:effectLst>
                  <a:outerShdw blurRad="38100" dist="38100" dir="2700000" algn="tl">
                    <a:srgbClr val="000000">
                      <a:alpha val="43137"/>
                    </a:srgbClr>
                  </a:outerShdw>
                </a:effectLst>
                <a:latin typeface="Arial" pitchFamily="34" charset="0"/>
                <a:cs typeface="Arial" pitchFamily="34" charset="0"/>
              </a:rPr>
              <a:t>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–ОН </a:t>
            </a:r>
            <a:r>
              <a:rPr lang="ru-RU" sz="2800" b="1" dirty="0" smtClean="0">
                <a:latin typeface="Arial" pitchFamily="34" charset="0"/>
                <a:cs typeface="Arial" pitchFamily="34" charset="0"/>
              </a:rPr>
              <a:t>атома углерода (</a:t>
            </a:r>
            <a:r>
              <a:rPr lang="ru-RU" sz="2800" b="1" dirty="0" smtClean="0">
                <a:ln>
                  <a:solidFill>
                    <a:sysClr val="windowText" lastClr="000000"/>
                  </a:solidFill>
                </a:ln>
                <a:solidFill>
                  <a:srgbClr val="0000CC"/>
                </a:solidFill>
                <a:effectLst>
                  <a:outerShdw blurRad="38100" dist="38100" dir="2700000" algn="tl">
                    <a:srgbClr val="000000">
                      <a:alpha val="43137"/>
                    </a:srgbClr>
                  </a:outerShdw>
                </a:effectLst>
                <a:latin typeface="Arial" pitchFamily="34" charset="0"/>
                <a:cs typeface="Arial" pitchFamily="34" charset="0"/>
              </a:rPr>
              <a:t>первичные, вторичные, третичные</a:t>
            </a:r>
            <a:r>
              <a:rPr lang="ru-RU" sz="2800" b="1" dirty="0" smtClean="0">
                <a:latin typeface="Arial" pitchFamily="34" charset="0"/>
                <a:cs typeface="Arial" pitchFamily="34" charset="0"/>
              </a:rPr>
              <a:t>): </a:t>
            </a:r>
          </a:p>
        </p:txBody>
      </p:sp>
      <p:sp>
        <p:nvSpPr>
          <p:cNvPr id="19" name="Управляющая кнопка: далее 1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24559701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98146" y="268832"/>
            <a:ext cx="8920760" cy="1557349"/>
          </a:xfrm>
          <a:prstGeom prst="rect">
            <a:avLst/>
          </a:prstGeom>
        </p:spPr>
        <p:txBody>
          <a:bodyPr wrap="square">
            <a:spAutoFit/>
          </a:bodyPr>
          <a:lstStyle/>
          <a:p>
            <a:pPr indent="450000" algn="just">
              <a:lnSpc>
                <a:spcPct val="85000"/>
              </a:lnSpc>
            </a:pPr>
            <a:r>
              <a:rPr lang="ru-RU" sz="2800" b="1" dirty="0">
                <a:ln>
                  <a:solidFill>
                    <a:sysClr val="windowText" lastClr="000000"/>
                  </a:solidFill>
                </a:ln>
                <a:solidFill>
                  <a:srgbClr val="C00000"/>
                </a:solidFill>
                <a:latin typeface="Arial Black" pitchFamily="34" charset="0"/>
                <a:cs typeface="Arial" pitchFamily="34" charset="0"/>
              </a:rPr>
              <a:t>Карбоновые кислоты </a:t>
            </a:r>
            <a:r>
              <a:rPr lang="ru-RU" sz="2800" b="1" u="sng" dirty="0">
                <a:latin typeface="Arial" pitchFamily="34" charset="0"/>
                <a:cs typeface="Arial" pitchFamily="34" charset="0"/>
              </a:rPr>
              <a:t>проявляют типичные </a:t>
            </a:r>
            <a:r>
              <a:rPr lang="ru-RU" sz="2800" b="1" u="sng" dirty="0">
                <a:ln>
                  <a:solidFill>
                    <a:sysClr val="windowText" lastClr="000000"/>
                  </a:solidFill>
                </a:ln>
                <a:solidFill>
                  <a:srgbClr val="C00000"/>
                </a:solidFill>
                <a:latin typeface="Arial" pitchFamily="34" charset="0"/>
                <a:cs typeface="Arial" pitchFamily="34" charset="0"/>
              </a:rPr>
              <a:t>кислотные </a:t>
            </a:r>
            <a:r>
              <a:rPr lang="ru-RU" sz="2800" b="1" u="sng" dirty="0" smtClean="0">
                <a:ln>
                  <a:solidFill>
                    <a:sysClr val="windowText" lastClr="000000"/>
                  </a:solidFill>
                </a:ln>
                <a:solidFill>
                  <a:srgbClr val="C00000"/>
                </a:solidFill>
                <a:latin typeface="Arial" pitchFamily="34" charset="0"/>
                <a:cs typeface="Arial" pitchFamily="34" charset="0"/>
              </a:rPr>
              <a:t>свойства</a:t>
            </a:r>
            <a:r>
              <a:rPr lang="ru-RU" sz="2800" b="1" dirty="0" smtClean="0">
                <a:ln>
                  <a:solidFill>
                    <a:sysClr val="windowText" lastClr="000000"/>
                  </a:solidFill>
                </a:ln>
                <a:solidFill>
                  <a:srgbClr val="C00000"/>
                </a:solidFill>
                <a:latin typeface="Arial" pitchFamily="34" charset="0"/>
                <a:cs typeface="Arial" pitchFamily="34" charset="0"/>
              </a:rPr>
              <a:t> </a:t>
            </a:r>
            <a:r>
              <a:rPr lang="ru-RU" sz="2800" b="1" dirty="0" smtClean="0">
                <a:latin typeface="Arial" pitchFamily="34" charset="0"/>
                <a:cs typeface="Arial" pitchFamily="34" charset="0"/>
              </a:rPr>
              <a:t>– при </a:t>
            </a:r>
            <a:r>
              <a:rPr lang="ru-RU" sz="2800" b="1" dirty="0">
                <a:latin typeface="Arial" pitchFamily="34" charset="0"/>
                <a:cs typeface="Arial" pitchFamily="34" charset="0"/>
              </a:rPr>
              <a:t>реакции с </a:t>
            </a:r>
            <a:r>
              <a:rPr lang="ru-RU" sz="2800" b="1" dirty="0">
                <a:ln>
                  <a:solidFill>
                    <a:sysClr val="windowText" lastClr="000000"/>
                  </a:solidFill>
                </a:ln>
                <a:solidFill>
                  <a:srgbClr val="0000CC"/>
                </a:solidFill>
                <a:latin typeface="Arial" pitchFamily="34" charset="0"/>
                <a:cs typeface="Arial" pitchFamily="34" charset="0"/>
              </a:rPr>
              <a:t>металлами</a:t>
            </a:r>
            <a:r>
              <a:rPr lang="ru-RU" sz="2800" b="1" dirty="0">
                <a:latin typeface="Arial" pitchFamily="34" charset="0"/>
                <a:cs typeface="Arial" pitchFamily="34" charset="0"/>
              </a:rPr>
              <a:t>, их оксидами или их </a:t>
            </a:r>
            <a:r>
              <a:rPr lang="ru-RU" sz="2800" b="1" dirty="0" err="1" smtClean="0">
                <a:latin typeface="Arial" pitchFamily="34" charset="0"/>
                <a:cs typeface="Arial" pitchFamily="34" charset="0"/>
              </a:rPr>
              <a:t>осно́вными</a:t>
            </a:r>
            <a:r>
              <a:rPr lang="ru-RU" sz="2800" b="1" dirty="0" smtClean="0">
                <a:latin typeface="Arial" pitchFamily="34" charset="0"/>
                <a:cs typeface="Arial" pitchFamily="34" charset="0"/>
              </a:rPr>
              <a:t> гидроксидами дают </a:t>
            </a:r>
            <a:r>
              <a:rPr lang="ru-RU" sz="2800" b="1" dirty="0">
                <a:latin typeface="Arial" pitchFamily="34" charset="0"/>
                <a:cs typeface="Arial" pitchFamily="34" charset="0"/>
              </a:rPr>
              <a:t>соли соответствующих </a:t>
            </a:r>
            <a:r>
              <a:rPr lang="ru-RU" sz="2800" b="1" dirty="0" smtClean="0">
                <a:latin typeface="Arial" pitchFamily="34" charset="0"/>
                <a:cs typeface="Arial" pitchFamily="34" charset="0"/>
              </a:rPr>
              <a:t>металлов:</a:t>
            </a:r>
            <a:endParaRPr lang="ru-RU" sz="2800" b="1" dirty="0">
              <a:latin typeface="Arial" pitchFamily="34" charset="0"/>
              <a:cs typeface="Arial" pitchFamily="34" charset="0"/>
            </a:endParaRPr>
          </a:p>
        </p:txBody>
      </p:sp>
      <p:sp>
        <p:nvSpPr>
          <p:cNvPr id="11" name="Прямоугольник 10"/>
          <p:cNvSpPr/>
          <p:nvPr/>
        </p:nvSpPr>
        <p:spPr>
          <a:xfrm>
            <a:off x="611560" y="4293096"/>
            <a:ext cx="3240360" cy="419346"/>
          </a:xfrm>
          <a:prstGeom prst="rect">
            <a:avLst/>
          </a:prstGeom>
        </p:spPr>
        <p:txBody>
          <a:bodyPr wrap="square">
            <a:spAutoFit/>
          </a:bodyPr>
          <a:lstStyle/>
          <a:p>
            <a:pPr algn="ctr">
              <a:lnSpc>
                <a:spcPct val="85000"/>
              </a:lnSpc>
            </a:pPr>
            <a:r>
              <a:rPr lang="ru-RU" sz="2400" b="1" dirty="0" err="1" smtClean="0">
                <a:latin typeface="Arial" panose="020B0604020202020204" pitchFamily="34" charset="0"/>
                <a:cs typeface="Arial" panose="020B0604020202020204" pitchFamily="34" charset="0"/>
              </a:rPr>
              <a:t>этан</a:t>
            </a:r>
            <a:r>
              <a:rPr lang="ru-RU" sz="2400" b="1" dirty="0" err="1" smtClean="0">
                <a:ln>
                  <a:solidFill>
                    <a:sysClr val="windowText" lastClr="000000"/>
                  </a:solidFill>
                </a:ln>
                <a:solidFill>
                  <a:srgbClr val="FF0000"/>
                </a:solidFill>
                <a:latin typeface="Arial" panose="020B0604020202020204" pitchFamily="34" charset="0"/>
                <a:cs typeface="Arial" panose="020B0604020202020204" pitchFamily="34" charset="0"/>
              </a:rPr>
              <a:t>овая</a:t>
            </a:r>
            <a:r>
              <a:rPr lang="ru-RU" sz="2400" b="1" dirty="0" smtClean="0">
                <a:latin typeface="Arial" panose="020B0604020202020204" pitchFamily="34" charset="0"/>
                <a:cs typeface="Arial" panose="020B0604020202020204" pitchFamily="34" charset="0"/>
              </a:rPr>
              <a:t> </a:t>
            </a:r>
            <a:r>
              <a:rPr lang="ru-RU" sz="2400" b="1" dirty="0" smtClean="0">
                <a:ln>
                  <a:solidFill>
                    <a:sysClr val="windowText" lastClr="000000"/>
                  </a:solidFill>
                </a:ln>
                <a:solidFill>
                  <a:srgbClr val="0000CC"/>
                </a:solidFill>
                <a:latin typeface="Arial" panose="020B0604020202020204" pitchFamily="34" charset="0"/>
                <a:cs typeface="Arial" panose="020B0604020202020204" pitchFamily="34" charset="0"/>
              </a:rPr>
              <a:t>кислота</a:t>
            </a:r>
            <a:endParaRPr lang="ru-RU" sz="2400" dirty="0">
              <a:ln>
                <a:solidFill>
                  <a:sysClr val="windowText" lastClr="000000"/>
                </a:solidFill>
              </a:ln>
              <a:solidFill>
                <a:srgbClr val="0000CC"/>
              </a:solidFill>
            </a:endParaRPr>
          </a:p>
        </p:txBody>
      </p:sp>
      <p:sp>
        <p:nvSpPr>
          <p:cNvPr id="12" name="Прямоугольник 11"/>
          <p:cNvSpPr/>
          <p:nvPr/>
        </p:nvSpPr>
        <p:spPr>
          <a:xfrm>
            <a:off x="5543163" y="4305798"/>
            <a:ext cx="1909157" cy="419346"/>
          </a:xfrm>
          <a:prstGeom prst="rect">
            <a:avLst/>
          </a:prstGeom>
        </p:spPr>
        <p:txBody>
          <a:bodyPr wrap="square">
            <a:spAutoFit/>
          </a:bodyPr>
          <a:lstStyle/>
          <a:p>
            <a:pPr algn="ctr">
              <a:lnSpc>
                <a:spcPct val="85000"/>
              </a:lnSpc>
            </a:pPr>
            <a:r>
              <a:rPr lang="ru-RU" sz="2400" b="1" dirty="0" smtClean="0">
                <a:ln>
                  <a:solidFill>
                    <a:sysClr val="windowText" lastClr="000000"/>
                  </a:solidFill>
                </a:ln>
                <a:solidFill>
                  <a:srgbClr val="0000CC"/>
                </a:solidFill>
                <a:latin typeface="Arial" panose="020B0604020202020204" pitchFamily="34" charset="0"/>
                <a:cs typeface="Arial" panose="020B0604020202020204" pitchFamily="34" charset="0"/>
              </a:rPr>
              <a:t>соль</a:t>
            </a:r>
            <a:endParaRPr lang="ru-RU" sz="2400" dirty="0">
              <a:ln>
                <a:solidFill>
                  <a:sysClr val="windowText" lastClr="000000"/>
                </a:solidFill>
              </a:ln>
              <a:solidFill>
                <a:srgbClr val="0000CC"/>
              </a:solidFill>
            </a:endParaRPr>
          </a:p>
        </p:txBody>
      </p:sp>
      <p:pic>
        <p:nvPicPr>
          <p:cNvPr id="1028" name="Picture 4" descr="http://900igr.net/datai/khimija/Kisloty-1/0009-021-Pochemu-sredi-kislot-otsutstvujut-gazoobraznye-veschestv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9607" y="1988839"/>
            <a:ext cx="7287808" cy="2328313"/>
          </a:xfrm>
          <a:prstGeom prst="rect">
            <a:avLst/>
          </a:prstGeom>
          <a:noFill/>
          <a:extLst>
            <a:ext uri="{909E8E84-426E-40DD-AFC4-6F175D3DCCD1}">
              <a14:hiddenFill xmlns:a14="http://schemas.microsoft.com/office/drawing/2010/main">
                <a:solidFill>
                  <a:srgbClr val="FFFFFF"/>
                </a:solidFill>
              </a14:hiddenFill>
            </a:ext>
          </a:extLst>
        </p:spPr>
      </p:pic>
      <p:sp>
        <p:nvSpPr>
          <p:cNvPr id="15" name="Выгнутая вверх стрелка 14"/>
          <p:cNvSpPr/>
          <p:nvPr/>
        </p:nvSpPr>
        <p:spPr>
          <a:xfrm rot="9770484">
            <a:off x="2826658" y="3217696"/>
            <a:ext cx="1009505" cy="432047"/>
          </a:xfrm>
          <a:prstGeom prst="curvedDownArrow">
            <a:avLst/>
          </a:prstGeom>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6" name="Выгнутая вверх стрелка 15"/>
          <p:cNvSpPr/>
          <p:nvPr/>
        </p:nvSpPr>
        <p:spPr>
          <a:xfrm rot="1796179">
            <a:off x="2971708" y="2022913"/>
            <a:ext cx="925844" cy="641823"/>
          </a:xfrm>
          <a:prstGeom prst="curvedDownArrow">
            <a:avLst/>
          </a:prstGeom>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Tree>
    <p:extLst>
      <p:ext uri="{BB962C8B-B14F-4D97-AF65-F5344CB8AC3E}">
        <p14:creationId xmlns:p14="http://schemas.microsoft.com/office/powerpoint/2010/main" val="273518312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98146" y="268832"/>
            <a:ext cx="8920760" cy="824841"/>
          </a:xfrm>
          <a:prstGeom prst="rect">
            <a:avLst/>
          </a:prstGeom>
        </p:spPr>
        <p:txBody>
          <a:bodyPr wrap="square">
            <a:spAutoFit/>
          </a:bodyPr>
          <a:lstStyle/>
          <a:p>
            <a:pPr indent="450000" algn="just">
              <a:lnSpc>
                <a:spcPct val="85000"/>
              </a:lnSpc>
            </a:pPr>
            <a:r>
              <a:rPr lang="ru-RU" sz="2800" b="1" dirty="0">
                <a:ln>
                  <a:solidFill>
                    <a:sysClr val="windowText" lastClr="000000"/>
                  </a:solidFill>
                </a:ln>
                <a:solidFill>
                  <a:srgbClr val="C00000"/>
                </a:solidFill>
                <a:latin typeface="Arial Black" pitchFamily="34" charset="0"/>
                <a:cs typeface="Arial" pitchFamily="34" charset="0"/>
              </a:rPr>
              <a:t>Карбоновые </a:t>
            </a:r>
            <a:r>
              <a:rPr lang="ru-RU" sz="2800" b="1" dirty="0" smtClean="0">
                <a:ln>
                  <a:solidFill>
                    <a:sysClr val="windowText" lastClr="000000"/>
                  </a:solidFill>
                </a:ln>
                <a:solidFill>
                  <a:srgbClr val="C00000"/>
                </a:solidFill>
                <a:latin typeface="Arial Black" pitchFamily="34" charset="0"/>
                <a:cs typeface="Arial" pitchFamily="34" charset="0"/>
              </a:rPr>
              <a:t>кислоты</a:t>
            </a:r>
            <a:r>
              <a:rPr lang="ru-RU" sz="2800" b="1" dirty="0" smtClean="0">
                <a:latin typeface="Arial" pitchFamily="34" charset="0"/>
                <a:cs typeface="Arial" pitchFamily="34" charset="0"/>
              </a:rPr>
              <a:t> взаимодействуют с </a:t>
            </a:r>
            <a:r>
              <a:rPr lang="ru-RU" sz="2800" b="1" dirty="0">
                <a:ln>
                  <a:solidFill>
                    <a:sysClr val="windowText" lastClr="000000"/>
                  </a:solidFill>
                </a:ln>
                <a:solidFill>
                  <a:srgbClr val="0000CC"/>
                </a:solidFill>
                <a:latin typeface="Arial" pitchFamily="34" charset="0"/>
                <a:cs typeface="Arial" pitchFamily="34" charset="0"/>
              </a:rPr>
              <a:t>оксидами </a:t>
            </a:r>
            <a:r>
              <a:rPr lang="ru-RU" sz="2800" b="1" dirty="0" smtClean="0">
                <a:ln>
                  <a:solidFill>
                    <a:sysClr val="windowText" lastClr="000000"/>
                  </a:solidFill>
                </a:ln>
                <a:solidFill>
                  <a:srgbClr val="0000CC"/>
                </a:solidFill>
                <a:latin typeface="Arial" pitchFamily="34" charset="0"/>
                <a:cs typeface="Arial" pitchFamily="34" charset="0"/>
              </a:rPr>
              <a:t>металлов</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
        <p:nvSpPr>
          <p:cNvPr id="13" name="Выгнутая вверх стрелка 12"/>
          <p:cNvSpPr/>
          <p:nvPr/>
        </p:nvSpPr>
        <p:spPr>
          <a:xfrm rot="10042146">
            <a:off x="2705248" y="2616458"/>
            <a:ext cx="1414362" cy="593071"/>
          </a:xfrm>
          <a:prstGeom prst="curvedDownArrow">
            <a:avLst/>
          </a:prstGeom>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5" name="Выгнутая вверх стрелка 14"/>
          <p:cNvSpPr/>
          <p:nvPr/>
        </p:nvSpPr>
        <p:spPr>
          <a:xfrm rot="939341">
            <a:off x="2736260" y="1249429"/>
            <a:ext cx="1481509" cy="765531"/>
          </a:xfrm>
          <a:prstGeom prst="curvedDownArrow">
            <a:avLst/>
          </a:prstGeom>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6" name="Прямоугольник 15"/>
          <p:cNvSpPr/>
          <p:nvPr/>
        </p:nvSpPr>
        <p:spPr>
          <a:xfrm>
            <a:off x="107504" y="3424452"/>
            <a:ext cx="3240360" cy="733278"/>
          </a:xfrm>
          <a:prstGeom prst="rect">
            <a:avLst/>
          </a:prstGeom>
        </p:spPr>
        <p:txBody>
          <a:bodyPr wrap="square">
            <a:spAutoFit/>
          </a:bodyPr>
          <a:lstStyle/>
          <a:p>
            <a:pPr algn="ctr">
              <a:lnSpc>
                <a:spcPct val="85000"/>
              </a:lnSpc>
            </a:pPr>
            <a:r>
              <a:rPr lang="ru-RU" sz="2400" b="1" dirty="0" err="1" smtClean="0">
                <a:latin typeface="Arial" panose="020B0604020202020204" pitchFamily="34" charset="0"/>
                <a:cs typeface="Arial" panose="020B0604020202020204" pitchFamily="34" charset="0"/>
              </a:rPr>
              <a:t>этан</a:t>
            </a:r>
            <a:r>
              <a:rPr lang="ru-RU" sz="2400" b="1" dirty="0" err="1" smtClean="0">
                <a:ln>
                  <a:solidFill>
                    <a:sysClr val="windowText" lastClr="000000"/>
                  </a:solidFill>
                </a:ln>
                <a:solidFill>
                  <a:srgbClr val="FF0000"/>
                </a:solidFill>
                <a:latin typeface="Arial" panose="020B0604020202020204" pitchFamily="34" charset="0"/>
                <a:cs typeface="Arial" panose="020B0604020202020204" pitchFamily="34" charset="0"/>
              </a:rPr>
              <a:t>овая</a:t>
            </a:r>
            <a:r>
              <a:rPr lang="ru-RU" sz="2400" b="1" dirty="0" smtClean="0">
                <a:latin typeface="Arial" panose="020B0604020202020204" pitchFamily="34" charset="0"/>
                <a:cs typeface="Arial" panose="020B0604020202020204" pitchFamily="34" charset="0"/>
              </a:rPr>
              <a:t> </a:t>
            </a:r>
            <a:r>
              <a:rPr lang="ru-RU" sz="2400" b="1" dirty="0" smtClean="0">
                <a:ln>
                  <a:solidFill>
                    <a:sysClr val="windowText" lastClr="000000"/>
                  </a:solidFill>
                </a:ln>
                <a:solidFill>
                  <a:srgbClr val="0000CC"/>
                </a:solidFill>
                <a:latin typeface="Arial" panose="020B0604020202020204" pitchFamily="34" charset="0"/>
                <a:cs typeface="Arial" panose="020B0604020202020204" pitchFamily="34" charset="0"/>
              </a:rPr>
              <a:t>кислота</a:t>
            </a:r>
          </a:p>
          <a:p>
            <a:pPr algn="ctr">
              <a:lnSpc>
                <a:spcPct val="85000"/>
              </a:lnSpc>
            </a:pPr>
            <a:r>
              <a:rPr lang="ru-RU" sz="2400" b="1" dirty="0">
                <a:latin typeface="Arial" pitchFamily="34" charset="0"/>
                <a:ea typeface="Times New Roman" pitchFamily="18" charset="0"/>
                <a:cs typeface="Arial" pitchFamily="34" charset="0"/>
              </a:rPr>
              <a:t>уксусная кислота</a:t>
            </a:r>
            <a:endParaRPr lang="ru-RU" sz="2400" dirty="0">
              <a:ln>
                <a:solidFill>
                  <a:sysClr val="windowText" lastClr="000000"/>
                </a:solidFill>
              </a:ln>
              <a:solidFill>
                <a:srgbClr val="0000CC"/>
              </a:solidFill>
            </a:endParaRPr>
          </a:p>
        </p:txBody>
      </p:sp>
      <p:sp>
        <p:nvSpPr>
          <p:cNvPr id="17" name="Прямоугольник 16"/>
          <p:cNvSpPr/>
          <p:nvPr/>
        </p:nvSpPr>
        <p:spPr>
          <a:xfrm>
            <a:off x="4787482" y="3284984"/>
            <a:ext cx="3240360" cy="720197"/>
          </a:xfrm>
          <a:prstGeom prst="rect">
            <a:avLst/>
          </a:prstGeom>
        </p:spPr>
        <p:txBody>
          <a:bodyPr wrap="square">
            <a:spAutoFit/>
          </a:bodyPr>
          <a:lstStyle/>
          <a:p>
            <a:pPr algn="ctr">
              <a:lnSpc>
                <a:spcPct val="85000"/>
              </a:lnSpc>
            </a:pPr>
            <a:r>
              <a:rPr lang="ru-RU" sz="2400" b="1" dirty="0" smtClean="0">
                <a:latin typeface="Arial" pitchFamily="34" charset="0"/>
                <a:ea typeface="Times New Roman" pitchFamily="18" charset="0"/>
                <a:cs typeface="Arial" pitchFamily="34" charset="0"/>
              </a:rPr>
              <a:t>ацетат меди (</a:t>
            </a:r>
            <a:r>
              <a:rPr lang="en-US" sz="2400" b="1" dirty="0" smtClean="0">
                <a:latin typeface="Arial" pitchFamily="34" charset="0"/>
                <a:ea typeface="Times New Roman" pitchFamily="18" charset="0"/>
                <a:cs typeface="Arial" pitchFamily="34" charset="0"/>
              </a:rPr>
              <a:t>II</a:t>
            </a:r>
            <a:r>
              <a:rPr lang="ru-RU" sz="2400" b="1" dirty="0" smtClean="0">
                <a:latin typeface="Arial" pitchFamily="34" charset="0"/>
                <a:ea typeface="Times New Roman" pitchFamily="18" charset="0"/>
                <a:cs typeface="Arial" pitchFamily="34" charset="0"/>
              </a:rPr>
              <a:t>)</a:t>
            </a:r>
            <a:endParaRPr lang="en-US" sz="2400" b="1" dirty="0" smtClean="0">
              <a:latin typeface="Arial" pitchFamily="34" charset="0"/>
              <a:ea typeface="Times New Roman" pitchFamily="18" charset="0"/>
              <a:cs typeface="Arial" pitchFamily="34" charset="0"/>
            </a:endParaRPr>
          </a:p>
          <a:p>
            <a:pPr algn="ctr">
              <a:lnSpc>
                <a:spcPct val="85000"/>
              </a:lnSpc>
            </a:pPr>
            <a:r>
              <a:rPr lang="ru-RU" sz="2400" b="1" dirty="0" smtClean="0">
                <a:ln>
                  <a:solidFill>
                    <a:sysClr val="windowText" lastClr="000000"/>
                  </a:solidFill>
                </a:ln>
                <a:solidFill>
                  <a:srgbClr val="0000CC"/>
                </a:solidFill>
                <a:latin typeface="Arial" panose="020B0604020202020204" pitchFamily="34" charset="0"/>
                <a:cs typeface="Arial" panose="020B0604020202020204" pitchFamily="34" charset="0"/>
              </a:rPr>
              <a:t>соль</a:t>
            </a:r>
            <a:endParaRPr lang="ru-RU" sz="2400" dirty="0">
              <a:ln>
                <a:solidFill>
                  <a:sysClr val="windowText" lastClr="000000"/>
                </a:solidFill>
              </a:ln>
              <a:solidFill>
                <a:srgbClr val="0000CC"/>
              </a:solidFill>
            </a:endParaRPr>
          </a:p>
        </p:txBody>
      </p:sp>
      <p:pic>
        <p:nvPicPr>
          <p:cNvPr id="8196" name="Picture 4" descr="http://900igr.net/up/datai/222554/0035-034-.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b="19272"/>
          <a:stretch/>
        </p:blipFill>
        <p:spPr bwMode="auto">
          <a:xfrm>
            <a:off x="823994" y="1400683"/>
            <a:ext cx="7780454" cy="188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86639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98146" y="268832"/>
            <a:ext cx="8920760" cy="824841"/>
          </a:xfrm>
          <a:prstGeom prst="rect">
            <a:avLst/>
          </a:prstGeom>
        </p:spPr>
        <p:txBody>
          <a:bodyPr wrap="square">
            <a:spAutoFit/>
          </a:bodyPr>
          <a:lstStyle/>
          <a:p>
            <a:pPr indent="450000" algn="just">
              <a:lnSpc>
                <a:spcPct val="85000"/>
              </a:lnSpc>
            </a:pPr>
            <a:r>
              <a:rPr lang="ru-RU" sz="2800" b="1" dirty="0">
                <a:ln>
                  <a:solidFill>
                    <a:sysClr val="windowText" lastClr="000000"/>
                  </a:solidFill>
                </a:ln>
                <a:solidFill>
                  <a:srgbClr val="C00000"/>
                </a:solidFill>
                <a:latin typeface="Arial Black" pitchFamily="34" charset="0"/>
                <a:cs typeface="Arial" pitchFamily="34" charset="0"/>
              </a:rPr>
              <a:t>Карбоновые </a:t>
            </a:r>
            <a:r>
              <a:rPr lang="ru-RU" sz="2800" b="1" dirty="0" smtClean="0">
                <a:ln>
                  <a:solidFill>
                    <a:sysClr val="windowText" lastClr="000000"/>
                  </a:solidFill>
                </a:ln>
                <a:solidFill>
                  <a:srgbClr val="C00000"/>
                </a:solidFill>
                <a:latin typeface="Arial Black" pitchFamily="34" charset="0"/>
                <a:cs typeface="Arial" pitchFamily="34" charset="0"/>
              </a:rPr>
              <a:t>кислоты</a:t>
            </a:r>
            <a:r>
              <a:rPr lang="ru-RU" sz="2800" b="1" dirty="0" smtClean="0">
                <a:latin typeface="Arial" pitchFamily="34" charset="0"/>
                <a:cs typeface="Arial" pitchFamily="34" charset="0"/>
              </a:rPr>
              <a:t> взаимодействуют с </a:t>
            </a:r>
            <a:r>
              <a:rPr lang="ru-RU" sz="2800" b="1" dirty="0" smtClean="0">
                <a:ln>
                  <a:solidFill>
                    <a:sysClr val="windowText" lastClr="000000"/>
                  </a:solidFill>
                </a:ln>
                <a:solidFill>
                  <a:srgbClr val="0000CC"/>
                </a:solidFill>
                <a:latin typeface="Arial" pitchFamily="34" charset="0"/>
                <a:cs typeface="Arial" pitchFamily="34" charset="0"/>
              </a:rPr>
              <a:t>гидроксидами металлов</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
        <p:nvSpPr>
          <p:cNvPr id="16" name="Прямоугольник 15"/>
          <p:cNvSpPr/>
          <p:nvPr/>
        </p:nvSpPr>
        <p:spPr>
          <a:xfrm>
            <a:off x="-36512" y="2204864"/>
            <a:ext cx="3168352" cy="720197"/>
          </a:xfrm>
          <a:prstGeom prst="rect">
            <a:avLst/>
          </a:prstGeom>
        </p:spPr>
        <p:txBody>
          <a:bodyPr wrap="square">
            <a:spAutoFit/>
          </a:bodyPr>
          <a:lstStyle/>
          <a:p>
            <a:pPr algn="ctr">
              <a:lnSpc>
                <a:spcPct val="85000"/>
              </a:lnSpc>
            </a:pPr>
            <a:r>
              <a:rPr lang="ru-RU" sz="2400" b="1" dirty="0" err="1" smtClean="0">
                <a:latin typeface="Arial" panose="020B0604020202020204" pitchFamily="34" charset="0"/>
                <a:cs typeface="Arial" panose="020B0604020202020204" pitchFamily="34" charset="0"/>
              </a:rPr>
              <a:t>этан</a:t>
            </a:r>
            <a:r>
              <a:rPr lang="ru-RU" sz="2400" b="1" dirty="0" err="1" smtClean="0">
                <a:ln>
                  <a:solidFill>
                    <a:sysClr val="windowText" lastClr="000000"/>
                  </a:solidFill>
                </a:ln>
                <a:solidFill>
                  <a:srgbClr val="FF0000"/>
                </a:solidFill>
                <a:latin typeface="Arial" panose="020B0604020202020204" pitchFamily="34" charset="0"/>
                <a:cs typeface="Arial" panose="020B0604020202020204" pitchFamily="34" charset="0"/>
              </a:rPr>
              <a:t>овая</a:t>
            </a:r>
            <a:r>
              <a:rPr lang="ru-RU" sz="2400" b="1" dirty="0" smtClean="0">
                <a:latin typeface="Arial" panose="020B0604020202020204" pitchFamily="34" charset="0"/>
                <a:cs typeface="Arial" panose="020B0604020202020204" pitchFamily="34" charset="0"/>
              </a:rPr>
              <a:t> </a:t>
            </a:r>
          </a:p>
          <a:p>
            <a:pPr algn="ctr">
              <a:lnSpc>
                <a:spcPct val="85000"/>
              </a:lnSpc>
            </a:pPr>
            <a:r>
              <a:rPr lang="ru-RU" sz="2400" b="1" dirty="0" smtClean="0">
                <a:latin typeface="Arial" pitchFamily="34" charset="0"/>
                <a:ea typeface="Times New Roman" pitchFamily="18" charset="0"/>
                <a:cs typeface="Arial" pitchFamily="34" charset="0"/>
              </a:rPr>
              <a:t>(уксусная) </a:t>
            </a:r>
            <a:r>
              <a:rPr lang="ru-RU" sz="2400" b="1" dirty="0" smtClean="0">
                <a:ln>
                  <a:solidFill>
                    <a:sysClr val="windowText" lastClr="000000"/>
                  </a:solidFill>
                </a:ln>
                <a:solidFill>
                  <a:srgbClr val="0000CC"/>
                </a:solidFill>
                <a:latin typeface="Arial" panose="020B0604020202020204" pitchFamily="34" charset="0"/>
                <a:cs typeface="Arial" panose="020B0604020202020204" pitchFamily="34" charset="0"/>
              </a:rPr>
              <a:t>кислота</a:t>
            </a:r>
            <a:endParaRPr lang="ru-RU" sz="2400" b="1" dirty="0">
              <a:ln>
                <a:solidFill>
                  <a:sysClr val="windowText" lastClr="000000"/>
                </a:solidFill>
              </a:ln>
              <a:solidFill>
                <a:srgbClr val="0000CC"/>
              </a:solidFill>
              <a:latin typeface="Arial" panose="020B0604020202020204" pitchFamily="34" charset="0"/>
              <a:cs typeface="Arial" panose="020B0604020202020204" pitchFamily="34" charset="0"/>
            </a:endParaRPr>
          </a:p>
        </p:txBody>
      </p:sp>
      <p:sp>
        <p:nvSpPr>
          <p:cNvPr id="17" name="Прямоугольник 16"/>
          <p:cNvSpPr/>
          <p:nvPr/>
        </p:nvSpPr>
        <p:spPr>
          <a:xfrm>
            <a:off x="5220072" y="2132739"/>
            <a:ext cx="2520280" cy="720197"/>
          </a:xfrm>
          <a:prstGeom prst="rect">
            <a:avLst/>
          </a:prstGeom>
        </p:spPr>
        <p:txBody>
          <a:bodyPr wrap="square">
            <a:spAutoFit/>
          </a:bodyPr>
          <a:lstStyle/>
          <a:p>
            <a:pPr algn="ctr">
              <a:lnSpc>
                <a:spcPct val="85000"/>
              </a:lnSpc>
            </a:pPr>
            <a:r>
              <a:rPr lang="ru-RU" sz="2400" b="1" dirty="0" smtClean="0">
                <a:latin typeface="Arial" pitchFamily="34" charset="0"/>
                <a:ea typeface="Times New Roman" pitchFamily="18" charset="0"/>
                <a:cs typeface="Arial" pitchFamily="34" charset="0"/>
              </a:rPr>
              <a:t>ацетат натрия</a:t>
            </a:r>
            <a:endParaRPr lang="en-US" sz="2400" b="1" dirty="0" smtClean="0">
              <a:latin typeface="Arial" pitchFamily="34" charset="0"/>
              <a:ea typeface="Times New Roman" pitchFamily="18" charset="0"/>
              <a:cs typeface="Arial" pitchFamily="34" charset="0"/>
            </a:endParaRPr>
          </a:p>
          <a:p>
            <a:pPr algn="ctr">
              <a:lnSpc>
                <a:spcPct val="85000"/>
              </a:lnSpc>
            </a:pPr>
            <a:r>
              <a:rPr lang="ru-RU" sz="2400" b="1" dirty="0" smtClean="0">
                <a:ln>
                  <a:solidFill>
                    <a:sysClr val="windowText" lastClr="000000"/>
                  </a:solidFill>
                </a:ln>
                <a:solidFill>
                  <a:srgbClr val="0000CC"/>
                </a:solidFill>
                <a:latin typeface="Arial" panose="020B0604020202020204" pitchFamily="34" charset="0"/>
                <a:cs typeface="Arial" panose="020B0604020202020204" pitchFamily="34" charset="0"/>
              </a:rPr>
              <a:t>соль</a:t>
            </a:r>
            <a:endParaRPr lang="ru-RU" sz="2400" dirty="0">
              <a:ln>
                <a:solidFill>
                  <a:sysClr val="windowText" lastClr="000000"/>
                </a:solidFill>
              </a:ln>
              <a:solidFill>
                <a:srgbClr val="0000CC"/>
              </a:solidFill>
            </a:endParaRPr>
          </a:p>
        </p:txBody>
      </p:sp>
      <p:pic>
        <p:nvPicPr>
          <p:cNvPr id="5122" name="Picture 2" descr="http://900igr.net/datai/khimija/KHimicheskie-svojstva-karbonovykh-kislot/0014-025-Karbonovye-kisloty.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b="25089"/>
          <a:stretch/>
        </p:blipFill>
        <p:spPr bwMode="auto">
          <a:xfrm>
            <a:off x="395536" y="1196752"/>
            <a:ext cx="8496944" cy="1022973"/>
          </a:xfrm>
          <a:prstGeom prst="rect">
            <a:avLst/>
          </a:prstGeom>
          <a:noFill/>
          <a:extLst>
            <a:ext uri="{909E8E84-426E-40DD-AFC4-6F175D3DCCD1}">
              <a14:hiddenFill xmlns:a14="http://schemas.microsoft.com/office/drawing/2010/main">
                <a:solidFill>
                  <a:srgbClr val="FFFFFF"/>
                </a:solidFill>
              </a14:hiddenFill>
            </a:ext>
          </a:extLst>
        </p:spPr>
      </p:pic>
      <p:sp>
        <p:nvSpPr>
          <p:cNvPr id="18" name="Выгнутая вверх стрелка 17"/>
          <p:cNvSpPr/>
          <p:nvPr/>
        </p:nvSpPr>
        <p:spPr>
          <a:xfrm rot="261388">
            <a:off x="2368158" y="1118192"/>
            <a:ext cx="1742515" cy="502564"/>
          </a:xfrm>
          <a:prstGeom prst="curvedDownArrow">
            <a:avLst/>
          </a:prstGeom>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9" name="Выгнутая вверх стрелка 18"/>
          <p:cNvSpPr/>
          <p:nvPr/>
        </p:nvSpPr>
        <p:spPr>
          <a:xfrm rot="10800000">
            <a:off x="2384729" y="1990273"/>
            <a:ext cx="1742515" cy="502564"/>
          </a:xfrm>
          <a:prstGeom prst="curvedDownArrow">
            <a:avLst/>
          </a:prstGeom>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5126" name="Picture 6" descr="http://chemistry-chemists.com/N6_2011/U7/reaktivi-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694" b="9968"/>
          <a:stretch/>
        </p:blipFill>
        <p:spPr bwMode="auto">
          <a:xfrm>
            <a:off x="288566" y="3645024"/>
            <a:ext cx="4333382" cy="3102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53175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309770"/>
            <a:ext cx="8928992" cy="4121128"/>
          </a:xfrm>
          <a:prstGeom prst="rect">
            <a:avLst/>
          </a:prstGeom>
        </p:spPr>
        <p:txBody>
          <a:bodyPr wrap="square">
            <a:spAutoFit/>
          </a:bodyPr>
          <a:lstStyle/>
          <a:p>
            <a:pPr indent="450850" algn="just">
              <a:lnSpc>
                <a:spcPct val="85000"/>
              </a:lnSpc>
            </a:pPr>
            <a:r>
              <a:rPr lang="ru-RU" sz="2800" b="1" dirty="0">
                <a:ln>
                  <a:solidFill>
                    <a:schemeClr val="tx1"/>
                  </a:solidFill>
                </a:ln>
                <a:solidFill>
                  <a:srgbClr val="0000CC"/>
                </a:solidFill>
                <a:latin typeface="Arial Black" pitchFamily="34" charset="0"/>
                <a:cs typeface="Arial" pitchFamily="34" charset="0"/>
              </a:rPr>
              <a:t>Низшие предельные </a:t>
            </a:r>
            <a:r>
              <a:rPr lang="ru-RU" sz="2800" b="1" dirty="0" smtClean="0">
                <a:ln>
                  <a:solidFill>
                    <a:schemeClr val="tx1"/>
                  </a:solidFill>
                </a:ln>
                <a:solidFill>
                  <a:srgbClr val="C00000"/>
                </a:solidFill>
                <a:latin typeface="Arial Black" pitchFamily="34" charset="0"/>
                <a:cs typeface="Arial" pitchFamily="34" charset="0"/>
              </a:rPr>
              <a:t>одноосновные карбоновые кислоты</a:t>
            </a:r>
            <a:r>
              <a:rPr lang="ru-RU" sz="2800" b="1" dirty="0" smtClean="0">
                <a:latin typeface="Arial" pitchFamily="34" charset="0"/>
                <a:cs typeface="Arial" pitchFamily="34" charset="0"/>
              </a:rPr>
              <a:t> </a:t>
            </a:r>
            <a:r>
              <a:rPr lang="ru-RU" sz="2800" b="1" dirty="0">
                <a:latin typeface="Arial" pitchFamily="34" charset="0"/>
                <a:cs typeface="Arial" pitchFamily="34" charset="0"/>
              </a:rPr>
              <a:t>– подвижные жидкости с резким, острым запахом, хорошо растворимые в воде, а также в менее полярных органических растворителях (эфире, спирте, бензоле и др.). </a:t>
            </a:r>
            <a:endParaRPr lang="ru-RU" sz="2800" b="1" dirty="0" smtClean="0">
              <a:latin typeface="Arial" pitchFamily="34" charset="0"/>
              <a:cs typeface="Arial" pitchFamily="34" charset="0"/>
            </a:endParaRPr>
          </a:p>
          <a:p>
            <a:pPr indent="450850" algn="just">
              <a:lnSpc>
                <a:spcPct val="85000"/>
              </a:lnSpc>
            </a:pPr>
            <a:r>
              <a:rPr lang="ru-RU" sz="2800" b="1" dirty="0" smtClean="0">
                <a:ln>
                  <a:solidFill>
                    <a:schemeClr val="tx1"/>
                  </a:solidFill>
                </a:ln>
                <a:solidFill>
                  <a:srgbClr val="C00000"/>
                </a:solidFill>
                <a:latin typeface="Arial Black" pitchFamily="34" charset="0"/>
                <a:cs typeface="Arial" pitchFamily="34" charset="0"/>
              </a:rPr>
              <a:t>Карбоновые </a:t>
            </a:r>
            <a:r>
              <a:rPr lang="ru-RU" sz="2800" b="1" dirty="0">
                <a:ln>
                  <a:solidFill>
                    <a:schemeClr val="tx1"/>
                  </a:solidFill>
                </a:ln>
                <a:solidFill>
                  <a:srgbClr val="C00000"/>
                </a:solidFill>
                <a:latin typeface="Arial Black" pitchFamily="34" charset="0"/>
                <a:cs typeface="Arial" pitchFamily="34" charset="0"/>
              </a:rPr>
              <a:t>кислоты </a:t>
            </a:r>
            <a:r>
              <a:rPr lang="ru-RU" sz="2800" b="1" u="sng" dirty="0">
                <a:latin typeface="Arial" pitchFamily="34" charset="0"/>
                <a:cs typeface="Arial" pitchFamily="34" charset="0"/>
              </a:rPr>
              <a:t>значительно уступают по своим кислотным свойствам</a:t>
            </a:r>
            <a:r>
              <a:rPr lang="ru-RU" sz="2800" b="1" dirty="0">
                <a:latin typeface="Arial" pitchFamily="34" charset="0"/>
                <a:cs typeface="Arial" pitchFamily="34" charset="0"/>
              </a:rPr>
              <a:t> таким сильным неорганическим кислотам, как серная, соляная и т. п</a:t>
            </a:r>
            <a:r>
              <a:rPr lang="ru-RU" sz="2800" b="1" dirty="0" smtClean="0">
                <a:latin typeface="Arial" pitchFamily="34" charset="0"/>
                <a:cs typeface="Arial" pitchFamily="34" charset="0"/>
              </a:rPr>
              <a:t>., </a:t>
            </a:r>
            <a:r>
              <a:rPr lang="ru-RU" sz="2800" b="1" u="sng" dirty="0" smtClean="0">
                <a:latin typeface="Arial" pitchFamily="34" charset="0"/>
                <a:cs typeface="Arial" pitchFamily="34" charset="0"/>
              </a:rPr>
              <a:t>лишь </a:t>
            </a:r>
            <a:r>
              <a:rPr lang="ru-RU" sz="2800" b="1" u="sng" dirty="0">
                <a:ln>
                  <a:solidFill>
                    <a:schemeClr val="tx1"/>
                  </a:solidFill>
                </a:ln>
                <a:solidFill>
                  <a:srgbClr val="CC00CC"/>
                </a:solidFill>
                <a:latin typeface="Arial" pitchFamily="34" charset="0"/>
                <a:cs typeface="Arial" pitchFamily="34" charset="0"/>
              </a:rPr>
              <a:t>угольная</a:t>
            </a:r>
            <a:r>
              <a:rPr lang="ru-RU" sz="2800" b="1" u="sng" dirty="0">
                <a:latin typeface="Arial" pitchFamily="34" charset="0"/>
                <a:cs typeface="Arial" pitchFamily="34" charset="0"/>
              </a:rPr>
              <a:t> слабее органических кислот</a:t>
            </a:r>
            <a:r>
              <a:rPr lang="ru-RU" sz="2800" b="1" dirty="0">
                <a:latin typeface="Arial" pitchFamily="34" charset="0"/>
                <a:cs typeface="Arial" pitchFamily="34" charset="0"/>
              </a:rPr>
              <a:t> предельного ряда и может вытесняться ими из ее солей – карбонатов.</a:t>
            </a: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4293096"/>
            <a:ext cx="2268760" cy="23259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9" name="Прямоугольник 18"/>
          <p:cNvSpPr/>
          <p:nvPr/>
        </p:nvSpPr>
        <p:spPr>
          <a:xfrm>
            <a:off x="902406" y="6341927"/>
            <a:ext cx="3669594" cy="492443"/>
          </a:xfrm>
          <a:prstGeom prst="rect">
            <a:avLst/>
          </a:prstGeom>
        </p:spPr>
        <p:txBody>
          <a:bodyPr wrap="none">
            <a:spAutoFit/>
          </a:bodyPr>
          <a:lstStyle/>
          <a:p>
            <a:r>
              <a:rPr lang="ru-RU" sz="2600" b="1" dirty="0">
                <a:ln w="11430">
                  <a:solidFill>
                    <a:schemeClr val="tx1"/>
                  </a:solidFill>
                </a:ln>
                <a:solidFill>
                  <a:srgbClr val="0000CC"/>
                </a:solidFill>
                <a:effectLst>
                  <a:outerShdw blurRad="50800" dist="39000" dir="5460000" algn="tl">
                    <a:srgbClr val="000000">
                      <a:alpha val="38000"/>
                    </a:srgbClr>
                  </a:outerShdw>
                </a:effectLst>
                <a:latin typeface="Arial Black" pitchFamily="34" charset="0"/>
                <a:cs typeface="Arial" pitchFamily="34" charset="0"/>
              </a:rPr>
              <a:t>уксусная кислота </a:t>
            </a:r>
            <a:endParaRPr lang="ru-RU" sz="2600" dirty="0">
              <a:ln w="11430">
                <a:solidFill>
                  <a:schemeClr val="tx1"/>
                </a:solidFill>
              </a:ln>
              <a:solidFill>
                <a:srgbClr val="0000CC"/>
              </a:solidFill>
              <a:latin typeface="Arial Black" pitchFamily="34" charset="0"/>
            </a:endParaRPr>
          </a:p>
        </p:txBody>
      </p:sp>
      <p:pic>
        <p:nvPicPr>
          <p:cNvPr id="21506" name="Picture 2" descr="D:\диск D\29.06.17-домашние документы\Виртуальные лекции 2015\Химия\сложные в-ва\кислоты\угольная\Carbonic-acid-2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0" y="4357050"/>
            <a:ext cx="1978497" cy="1088174"/>
          </a:xfrm>
          <a:prstGeom prst="rect">
            <a:avLst/>
          </a:prstGeom>
          <a:noFill/>
          <a:extLst>
            <a:ext uri="{909E8E84-426E-40DD-AFC4-6F175D3DCCD1}">
              <a14:hiddenFill xmlns:a14="http://schemas.microsoft.com/office/drawing/2010/main">
                <a:solidFill>
                  <a:srgbClr val="FFFFFF"/>
                </a:solidFill>
              </a14:hiddenFill>
            </a:ext>
          </a:extLst>
        </p:spPr>
      </p:pic>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1510" name="Picture 6" descr="https://upload.wikimedia.org/wikipedia/commons/thumb/b/b4/Carbonic-acid-3D-balls.png/800px-Carbonic-acid-3D-ball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3624" y="5000636"/>
            <a:ext cx="1735069" cy="1097431"/>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5805" y="4168478"/>
            <a:ext cx="1024347" cy="25751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Прямоугольник 19"/>
          <p:cNvSpPr/>
          <p:nvPr/>
        </p:nvSpPr>
        <p:spPr>
          <a:xfrm>
            <a:off x="5652121" y="6098424"/>
            <a:ext cx="1944215" cy="732508"/>
          </a:xfrm>
          <a:prstGeom prst="rect">
            <a:avLst/>
          </a:prstGeom>
        </p:spPr>
        <p:txBody>
          <a:bodyPr wrap="square">
            <a:spAutoFit/>
          </a:bodyPr>
          <a:lstStyle/>
          <a:p>
            <a:pPr algn="ctr">
              <a:lnSpc>
                <a:spcPct val="80000"/>
              </a:lnSpc>
            </a:pPr>
            <a:r>
              <a:rPr lang="ru-RU" sz="2600" b="1" dirty="0" smtClean="0">
                <a:ln w="11430">
                  <a:solidFill>
                    <a:schemeClr val="tx1"/>
                  </a:solidFill>
                </a:ln>
                <a:solidFill>
                  <a:srgbClr val="0000CC"/>
                </a:solidFill>
                <a:effectLst>
                  <a:outerShdw blurRad="50800" dist="39000" dir="5460000" algn="tl">
                    <a:srgbClr val="000000">
                      <a:alpha val="38000"/>
                    </a:srgbClr>
                  </a:outerShdw>
                </a:effectLst>
                <a:latin typeface="Arial Black" pitchFamily="34" charset="0"/>
                <a:cs typeface="Arial" pitchFamily="34" charset="0"/>
              </a:rPr>
              <a:t>угольная </a:t>
            </a:r>
            <a:r>
              <a:rPr lang="ru-RU" sz="2600" b="1" dirty="0">
                <a:ln w="11430">
                  <a:solidFill>
                    <a:schemeClr val="tx1"/>
                  </a:solidFill>
                </a:ln>
                <a:solidFill>
                  <a:srgbClr val="0000CC"/>
                </a:solidFill>
                <a:effectLst>
                  <a:outerShdw blurRad="50800" dist="39000" dir="5460000" algn="tl">
                    <a:srgbClr val="000000">
                      <a:alpha val="38000"/>
                    </a:srgbClr>
                  </a:outerShdw>
                </a:effectLst>
                <a:latin typeface="Arial Black" pitchFamily="34" charset="0"/>
                <a:cs typeface="Arial" pitchFamily="34" charset="0"/>
              </a:rPr>
              <a:t>кислота </a:t>
            </a:r>
            <a:endParaRPr lang="ru-RU" sz="2600" dirty="0">
              <a:ln w="11430">
                <a:solidFill>
                  <a:schemeClr val="tx1"/>
                </a:solidFill>
              </a:ln>
              <a:solidFill>
                <a:srgbClr val="0000CC"/>
              </a:solidFill>
              <a:latin typeface="Arial Black" pitchFamily="34" charset="0"/>
            </a:endParaRPr>
          </a:p>
        </p:txBody>
      </p:sp>
      <p:pic>
        <p:nvPicPr>
          <p:cNvPr id="21512" name="Picture 8" descr="D:\диск D\29.06.17-домашние документы\Виртуальные лекции 2015\Органическая химия\карб. кислоты\укс. к-та\Acetic-Acid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85361" y="5085184"/>
            <a:ext cx="1757663" cy="1316875"/>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D:\диск D\29.06.17-домашние документы\Виртуальные лекции 2015\Органическая химия\карб. кислоты\укс. к-та\Acetic-acid-3D-ball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72121" y="4362088"/>
            <a:ext cx="1598518" cy="118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80084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98146" y="293689"/>
            <a:ext cx="8920760" cy="1191095"/>
          </a:xfrm>
          <a:prstGeom prst="rect">
            <a:avLst/>
          </a:prstGeom>
        </p:spPr>
        <p:txBody>
          <a:bodyPr wrap="square">
            <a:spAutoFit/>
          </a:bodyPr>
          <a:lstStyle/>
          <a:p>
            <a:pPr indent="450000" algn="just">
              <a:lnSpc>
                <a:spcPct val="85000"/>
              </a:lnSpc>
            </a:pPr>
            <a:r>
              <a:rPr lang="ru-RU" sz="2800" b="1" dirty="0" smtClean="0">
                <a:ln>
                  <a:solidFill>
                    <a:sysClr val="windowText" lastClr="000000"/>
                  </a:solidFill>
                </a:ln>
                <a:solidFill>
                  <a:srgbClr val="C00000"/>
                </a:solidFill>
                <a:latin typeface="Arial Black" pitchFamily="34" charset="0"/>
                <a:cs typeface="Arial" pitchFamily="34" charset="0"/>
              </a:rPr>
              <a:t>Карбоновые </a:t>
            </a:r>
            <a:r>
              <a:rPr lang="ru-RU" sz="2800" b="1" dirty="0">
                <a:ln>
                  <a:solidFill>
                    <a:sysClr val="windowText" lastClr="000000"/>
                  </a:solidFill>
                </a:ln>
                <a:solidFill>
                  <a:srgbClr val="C00000"/>
                </a:solidFill>
                <a:latin typeface="Arial Black" pitchFamily="34" charset="0"/>
                <a:cs typeface="Arial" pitchFamily="34" charset="0"/>
              </a:rPr>
              <a:t>кислоты </a:t>
            </a:r>
            <a:r>
              <a:rPr lang="ru-RU" sz="2800" b="1" dirty="0" smtClean="0">
                <a:latin typeface="Arial" pitchFamily="34" charset="0"/>
                <a:cs typeface="Arial" pitchFamily="34" charset="0"/>
              </a:rPr>
              <a:t>могут </a:t>
            </a:r>
            <a:r>
              <a:rPr lang="ru-RU" sz="2800" b="1" dirty="0">
                <a:latin typeface="Arial" pitchFamily="34" charset="0"/>
                <a:cs typeface="Arial" pitchFamily="34" charset="0"/>
              </a:rPr>
              <a:t>вытеснять более слабую кислоту из её соли и сами могут быть вытеснены более сильной кислотой:</a:t>
            </a:r>
          </a:p>
        </p:txBody>
      </p:sp>
      <p:pic>
        <p:nvPicPr>
          <p:cNvPr id="102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3975" y="1610494"/>
            <a:ext cx="9018587"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179512" y="2898666"/>
            <a:ext cx="1909157" cy="746358"/>
          </a:xfrm>
          <a:prstGeom prst="rect">
            <a:avLst/>
          </a:prstGeom>
        </p:spPr>
        <p:txBody>
          <a:bodyPr wrap="square">
            <a:spAutoFit/>
          </a:bodyPr>
          <a:lstStyle/>
          <a:p>
            <a:pPr algn="ctr">
              <a:lnSpc>
                <a:spcPct val="85000"/>
              </a:lnSpc>
            </a:pPr>
            <a:r>
              <a:rPr lang="ru-RU" sz="2500" b="1" dirty="0" smtClean="0">
                <a:latin typeface="Arial" panose="020B0604020202020204" pitchFamily="34" charset="0"/>
                <a:cs typeface="Arial" panose="020B0604020202020204" pitchFamily="34" charset="0"/>
              </a:rPr>
              <a:t>бензойная кислота</a:t>
            </a:r>
            <a:endParaRPr lang="ru-RU" sz="2500" dirty="0"/>
          </a:p>
        </p:txBody>
      </p:sp>
      <p:sp>
        <p:nvSpPr>
          <p:cNvPr id="12" name="Прямоугольник 11"/>
          <p:cNvSpPr/>
          <p:nvPr/>
        </p:nvSpPr>
        <p:spPr>
          <a:xfrm>
            <a:off x="4932040" y="2852936"/>
            <a:ext cx="1909157" cy="746358"/>
          </a:xfrm>
          <a:prstGeom prst="rect">
            <a:avLst/>
          </a:prstGeom>
        </p:spPr>
        <p:txBody>
          <a:bodyPr wrap="square">
            <a:spAutoFit/>
          </a:bodyPr>
          <a:lstStyle/>
          <a:p>
            <a:pPr algn="ctr">
              <a:lnSpc>
                <a:spcPct val="85000"/>
              </a:lnSpc>
            </a:pPr>
            <a:r>
              <a:rPr lang="ru-RU" sz="2500" b="1" dirty="0" err="1" smtClean="0">
                <a:latin typeface="Arial" panose="020B0604020202020204" pitchFamily="34" charset="0"/>
                <a:cs typeface="Arial" panose="020B0604020202020204" pitchFamily="34" charset="0"/>
              </a:rPr>
              <a:t>бензоат</a:t>
            </a:r>
            <a:r>
              <a:rPr lang="ru-RU" sz="2500" b="1" dirty="0" smtClean="0">
                <a:latin typeface="Arial" panose="020B0604020202020204" pitchFamily="34" charset="0"/>
                <a:cs typeface="Arial" panose="020B0604020202020204" pitchFamily="34" charset="0"/>
              </a:rPr>
              <a:t> натрия</a:t>
            </a:r>
            <a:endParaRPr lang="ru-RU" sz="2500" dirty="0"/>
          </a:p>
        </p:txBody>
      </p:sp>
      <p:sp>
        <p:nvSpPr>
          <p:cNvPr id="14" name="Прямоугольник 13"/>
          <p:cNvSpPr/>
          <p:nvPr/>
        </p:nvSpPr>
        <p:spPr>
          <a:xfrm>
            <a:off x="2041802" y="3042682"/>
            <a:ext cx="2746222" cy="746358"/>
          </a:xfrm>
          <a:prstGeom prst="rect">
            <a:avLst/>
          </a:prstGeom>
        </p:spPr>
        <p:txBody>
          <a:bodyPr wrap="square">
            <a:spAutoFit/>
          </a:bodyPr>
          <a:lstStyle/>
          <a:p>
            <a:pPr algn="ctr">
              <a:lnSpc>
                <a:spcPct val="85000"/>
              </a:lnSpc>
            </a:pPr>
            <a:r>
              <a:rPr lang="ru-RU" sz="2500" b="1" dirty="0" smtClean="0">
                <a:latin typeface="Arial" panose="020B0604020202020204" pitchFamily="34" charset="0"/>
                <a:cs typeface="Arial" panose="020B0604020202020204" pitchFamily="34" charset="0"/>
              </a:rPr>
              <a:t>гидрокарбонат натрия</a:t>
            </a:r>
            <a:endParaRPr lang="ru-RU" sz="2500" dirty="0"/>
          </a:p>
        </p:txBody>
      </p:sp>
      <p:sp>
        <p:nvSpPr>
          <p:cNvPr id="3" name="Левая фигурная скобка 2"/>
          <p:cNvSpPr/>
          <p:nvPr/>
        </p:nvSpPr>
        <p:spPr>
          <a:xfrm rot="16200000">
            <a:off x="7971177" y="1877215"/>
            <a:ext cx="432048" cy="1663409"/>
          </a:xfrm>
          <a:prstGeom prst="leftBrace">
            <a:avLst/>
          </a:prstGeom>
          <a:ln w="3810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3" name="Прямоугольник 12"/>
          <p:cNvSpPr/>
          <p:nvPr/>
        </p:nvSpPr>
        <p:spPr>
          <a:xfrm>
            <a:off x="7232622" y="2898666"/>
            <a:ext cx="1909157" cy="746358"/>
          </a:xfrm>
          <a:prstGeom prst="rect">
            <a:avLst/>
          </a:prstGeom>
        </p:spPr>
        <p:txBody>
          <a:bodyPr wrap="square">
            <a:spAutoFit/>
          </a:bodyPr>
          <a:lstStyle/>
          <a:p>
            <a:pPr algn="ctr">
              <a:lnSpc>
                <a:spcPct val="85000"/>
              </a:lnSpc>
            </a:pPr>
            <a:r>
              <a:rPr lang="ru-RU" sz="2500" b="1" dirty="0" smtClean="0">
                <a:latin typeface="Arial" panose="020B0604020202020204" pitchFamily="34" charset="0"/>
                <a:cs typeface="Arial" panose="020B0604020202020204" pitchFamily="34" charset="0"/>
              </a:rPr>
              <a:t>угольная кислота</a:t>
            </a:r>
            <a:endParaRPr lang="ru-RU" sz="2500" dirty="0"/>
          </a:p>
        </p:txBody>
      </p:sp>
      <p:pic>
        <p:nvPicPr>
          <p:cNvPr id="6146" name="Picture 2" descr="http://900igr.net/datai/khimija/KHimicheskie-svojstva-karbonovykh-kislot/0014-027-Karbonovye-kisloty.pn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51521" y="3648681"/>
            <a:ext cx="8640960" cy="219594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410569" y="4224713"/>
            <a:ext cx="463588" cy="523220"/>
          </a:xfrm>
          <a:prstGeom prst="rect">
            <a:avLst/>
          </a:prstGeom>
        </p:spPr>
        <p:txBody>
          <a:bodyPr wrap="none">
            <a:spAutoFit/>
          </a:bodyPr>
          <a:lstStyle/>
          <a:p>
            <a:r>
              <a:rPr lang="ru-RU" sz="2800" b="1" dirty="0" smtClean="0">
                <a:latin typeface="Times New Roman" pitchFamily="18" charset="0"/>
                <a:cs typeface="Times New Roman" pitchFamily="18" charset="0"/>
              </a:rPr>
              <a:t>О</a:t>
            </a:r>
            <a:endParaRPr lang="ru-RU" sz="2800" dirty="0">
              <a:latin typeface="Times New Roman" pitchFamily="18" charset="0"/>
              <a:cs typeface="Times New Roman" pitchFamily="18" charset="0"/>
            </a:endParaRPr>
          </a:p>
        </p:txBody>
      </p:sp>
      <p:sp>
        <p:nvSpPr>
          <p:cNvPr id="5" name="Выгнутая вверх стрелка 4"/>
          <p:cNvSpPr/>
          <p:nvPr/>
        </p:nvSpPr>
        <p:spPr>
          <a:xfrm rot="19384491">
            <a:off x="1720218" y="1870404"/>
            <a:ext cx="1009505" cy="432047"/>
          </a:xfrm>
          <a:prstGeom prst="curvedDownArrow">
            <a:avLst/>
          </a:prstGeom>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8" name="Выгнутая вверх стрелка 17"/>
          <p:cNvSpPr/>
          <p:nvPr/>
        </p:nvSpPr>
        <p:spPr>
          <a:xfrm rot="8315414">
            <a:off x="2079908" y="2616580"/>
            <a:ext cx="838242" cy="432047"/>
          </a:xfrm>
          <a:prstGeom prst="curvedDownArrow">
            <a:avLst/>
          </a:prstGeom>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0" name="Прямоугольник 19"/>
          <p:cNvSpPr/>
          <p:nvPr/>
        </p:nvSpPr>
        <p:spPr>
          <a:xfrm>
            <a:off x="2411760" y="4881018"/>
            <a:ext cx="2014936" cy="694036"/>
          </a:xfrm>
          <a:prstGeom prst="rect">
            <a:avLst/>
          </a:prstGeom>
        </p:spPr>
        <p:txBody>
          <a:bodyPr wrap="square">
            <a:spAutoFit/>
          </a:bodyPr>
          <a:lstStyle/>
          <a:p>
            <a:pPr algn="ctr">
              <a:lnSpc>
                <a:spcPct val="85000"/>
              </a:lnSpc>
            </a:pPr>
            <a:r>
              <a:rPr lang="ru-RU" sz="2300" b="1" dirty="0" smtClean="0">
                <a:solidFill>
                  <a:srgbClr val="0000CC"/>
                </a:solidFill>
                <a:latin typeface="Arial" panose="020B0604020202020204" pitchFamily="34" charset="0"/>
                <a:cs typeface="Arial" panose="020B0604020202020204" pitchFamily="34" charset="0"/>
              </a:rPr>
              <a:t>карбонат кальция</a:t>
            </a:r>
            <a:endParaRPr lang="ru-RU" sz="2300" dirty="0">
              <a:solidFill>
                <a:srgbClr val="0000CC"/>
              </a:solidFill>
            </a:endParaRPr>
          </a:p>
        </p:txBody>
      </p:sp>
    </p:spTree>
    <p:extLst>
      <p:ext uri="{BB962C8B-B14F-4D97-AF65-F5344CB8AC3E}">
        <p14:creationId xmlns:p14="http://schemas.microsoft.com/office/powerpoint/2010/main" val="70740557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20872" y="457200"/>
            <a:ext cx="504056" cy="838200"/>
          </a:xfrm>
        </p:spPr>
        <p:txBody>
          <a:bodyPr/>
          <a:lstStyle/>
          <a:p>
            <a:endParaRPr lang="ru-RU" dirty="0"/>
          </a:p>
        </p:txBody>
      </p:sp>
      <p:sp>
        <p:nvSpPr>
          <p:cNvPr id="3" name="Прямоугольник 2"/>
          <p:cNvSpPr/>
          <p:nvPr/>
        </p:nvSpPr>
        <p:spPr>
          <a:xfrm>
            <a:off x="-47372" y="548680"/>
            <a:ext cx="9144000" cy="2062103"/>
          </a:xfrm>
          <a:prstGeom prst="rect">
            <a:avLst/>
          </a:prstGeom>
        </p:spPr>
        <p:txBody>
          <a:bodyPr wrap="square">
            <a:spAutoFit/>
          </a:bodyPr>
          <a:lstStyle/>
          <a:p>
            <a:pPr algn="ct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a:t>
            </a:r>
            <a:r>
              <a:rPr lang="ru-RU" sz="32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–СООН</a:t>
            </a: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a:t>
            </a:r>
            <a:r>
              <a:rPr lang="en-US" sz="32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17</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a:t>
            </a:r>
            <a:r>
              <a:rPr lang="ru-RU" sz="32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en-US" sz="32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5</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a:t>
            </a: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Na </a:t>
            </a:r>
            <a:r>
              <a:rPr lang="ru-RU" sz="3200" b="1" dirty="0" smtClean="0">
                <a:ln w="11430"/>
                <a:solidFill>
                  <a:srgbClr val="C00000"/>
                </a:solidFill>
                <a:latin typeface="Arial" pitchFamily="34" charset="0"/>
                <a:ea typeface="Times New Roman"/>
                <a:cs typeface="Arial" pitchFamily="34" charset="0"/>
                <a:sym typeface="Symbol"/>
              </a:rPr>
              <a:t></a:t>
            </a:r>
            <a:endParaRPr lang="en-US" sz="3200" b="1" dirty="0" smtClean="0">
              <a:ln w="11430"/>
              <a:solidFill>
                <a:srgbClr val="C00000"/>
              </a:solidFill>
              <a:latin typeface="Arial" pitchFamily="34" charset="0"/>
              <a:ea typeface="Times New Roman"/>
              <a:cs typeface="Arial" pitchFamily="34" charset="0"/>
              <a:sym typeface="Symbol"/>
            </a:endParaRPr>
          </a:p>
          <a:p>
            <a:pPr algn="ctr"/>
            <a:endParaRPr lang="en-US" sz="3200" b="1" dirty="0" smtClean="0">
              <a:ln w="11430"/>
              <a:solidFill>
                <a:srgbClr val="C00000"/>
              </a:solidFill>
              <a:latin typeface="Arial" pitchFamily="34" charset="0"/>
              <a:ea typeface="Times New Roman"/>
              <a:cs typeface="Arial" pitchFamily="34" charset="0"/>
              <a:sym typeface="Symbol"/>
            </a:endParaRPr>
          </a:p>
          <a:p>
            <a:pPr algn="ctr"/>
            <a:endParaRPr lang="en-US" sz="3200" b="1" dirty="0">
              <a:ln w="11430"/>
              <a:solidFill>
                <a:srgbClr val="C00000"/>
              </a:solidFill>
              <a:latin typeface="Arial" pitchFamily="34" charset="0"/>
              <a:ea typeface="Times New Roman"/>
              <a:cs typeface="Arial" pitchFamily="34" charset="0"/>
              <a:sym typeface="Symbol"/>
            </a:endParaRPr>
          </a:p>
          <a:p>
            <a:pPr algn="ctr"/>
            <a:r>
              <a:rPr lang="ru-RU" sz="3200" b="1" dirty="0" smtClean="0">
                <a:ln w="11430"/>
                <a:solidFill>
                  <a:srgbClr val="C00000"/>
                </a:solidFill>
                <a:latin typeface="Arial" pitchFamily="34" charset="0"/>
                <a:ea typeface="Times New Roman"/>
                <a:cs typeface="Arial" pitchFamily="34" charset="0"/>
                <a:sym typeface="Symbol"/>
              </a:rPr>
              <a:t></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a:t>
            </a:r>
            <a:r>
              <a:rPr lang="ru-RU" sz="32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a:t>
            </a: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Na </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a:t>
            </a:r>
            <a:r>
              <a:rPr lang="en-US" sz="32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17</a:t>
            </a:r>
            <a:r>
              <a:rPr lang="ru-RU" sz="3200" b="1" dirty="0">
                <a:solidFill>
                  <a:srgbClr val="C00000"/>
                </a:solidFill>
                <a:effectLst>
                  <a:outerShdw blurRad="38100" dist="38100" dir="2700000" algn="tl">
                    <a:srgbClr val="000000">
                      <a:alpha val="43137"/>
                    </a:srgbClr>
                  </a:outerShdw>
                </a:effectLst>
                <a:latin typeface="Arial" pitchFamily="34" charset="0"/>
                <a:cs typeface="Arial" pitchFamily="34" charset="0"/>
              </a:rPr>
              <a:t>Н</a:t>
            </a:r>
            <a:r>
              <a:rPr lang="ru-RU" sz="32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en-US" sz="32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5</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a:t>
            </a: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H</a:t>
            </a:r>
            <a:endParaRPr lang="ru-RU" sz="3200" b="1" dirty="0">
              <a:latin typeface="Arial" pitchFamily="34" charset="0"/>
              <a:ea typeface="Times New Roman" pitchFamily="18" charset="0"/>
              <a:cs typeface="Arial" pitchFamily="34" charset="0"/>
            </a:endParaRPr>
          </a:p>
        </p:txBody>
      </p:sp>
      <p:sp>
        <p:nvSpPr>
          <p:cNvPr id="8" name="Прямоугольник 7"/>
          <p:cNvSpPr/>
          <p:nvPr/>
        </p:nvSpPr>
        <p:spPr>
          <a:xfrm>
            <a:off x="1027717" y="1052736"/>
            <a:ext cx="2880320" cy="720197"/>
          </a:xfrm>
          <a:prstGeom prst="rect">
            <a:avLst/>
          </a:prstGeom>
        </p:spPr>
        <p:txBody>
          <a:bodyPr wrap="square">
            <a:spAutoFit/>
          </a:bodyPr>
          <a:lstStyle/>
          <a:p>
            <a:pPr algn="ctr">
              <a:lnSpc>
                <a:spcPct val="85000"/>
              </a:lnSpc>
            </a:pPr>
            <a:r>
              <a:rPr lang="ru-RU" sz="2400" b="1" dirty="0" err="1" smtClean="0">
                <a:latin typeface="Arial" panose="020B0604020202020204" pitchFamily="34" charset="0"/>
                <a:cs typeface="Arial" panose="020B0604020202020204" pitchFamily="34" charset="0"/>
              </a:rPr>
              <a:t>этан</a:t>
            </a:r>
            <a:r>
              <a:rPr lang="ru-RU" sz="2400" b="1" dirty="0" err="1" smtClean="0">
                <a:ln>
                  <a:solidFill>
                    <a:sysClr val="windowText" lastClr="000000"/>
                  </a:solidFill>
                </a:ln>
                <a:solidFill>
                  <a:srgbClr val="FF0000"/>
                </a:solidFill>
                <a:latin typeface="Arial" panose="020B0604020202020204" pitchFamily="34" charset="0"/>
                <a:cs typeface="Arial" panose="020B0604020202020204" pitchFamily="34" charset="0"/>
              </a:rPr>
              <a:t>овая</a:t>
            </a:r>
            <a:r>
              <a:rPr lang="ru-RU" sz="2400" b="1" dirty="0" smtClean="0">
                <a:latin typeface="Arial" panose="020B0604020202020204" pitchFamily="34" charset="0"/>
                <a:cs typeface="Arial" panose="020B0604020202020204" pitchFamily="34" charset="0"/>
              </a:rPr>
              <a:t> </a:t>
            </a:r>
            <a:r>
              <a:rPr lang="ru-RU" sz="2400" b="1" dirty="0" smtClean="0">
                <a:latin typeface="Arial" pitchFamily="34" charset="0"/>
                <a:ea typeface="Times New Roman" pitchFamily="18" charset="0"/>
                <a:cs typeface="Arial" pitchFamily="34" charset="0"/>
              </a:rPr>
              <a:t>уксусная</a:t>
            </a:r>
            <a:r>
              <a:rPr lang="en-US" sz="2400" b="1" dirty="0" smtClean="0">
                <a:latin typeface="Arial" pitchFamily="34" charset="0"/>
                <a:ea typeface="Times New Roman" pitchFamily="18" charset="0"/>
                <a:cs typeface="Arial" pitchFamily="34" charset="0"/>
              </a:rPr>
              <a:t> </a:t>
            </a:r>
            <a:r>
              <a:rPr lang="ru-RU" sz="2400" b="1" dirty="0" smtClean="0">
                <a:ln>
                  <a:solidFill>
                    <a:sysClr val="windowText" lastClr="000000"/>
                  </a:solidFill>
                </a:ln>
                <a:solidFill>
                  <a:srgbClr val="0000CC"/>
                </a:solidFill>
                <a:latin typeface="Arial" panose="020B0604020202020204" pitchFamily="34" charset="0"/>
                <a:cs typeface="Arial" panose="020B0604020202020204" pitchFamily="34" charset="0"/>
              </a:rPr>
              <a:t>кислота</a:t>
            </a:r>
            <a:endParaRPr lang="ru-RU" sz="2400" dirty="0">
              <a:ln>
                <a:solidFill>
                  <a:sysClr val="windowText" lastClr="000000"/>
                </a:solidFill>
              </a:ln>
              <a:solidFill>
                <a:srgbClr val="0000CC"/>
              </a:solidFill>
            </a:endParaRPr>
          </a:p>
        </p:txBody>
      </p:sp>
      <p:sp>
        <p:nvSpPr>
          <p:cNvPr id="5" name="Прямоугольник 4"/>
          <p:cNvSpPr/>
          <p:nvPr/>
        </p:nvSpPr>
        <p:spPr>
          <a:xfrm>
            <a:off x="4977872" y="2610783"/>
            <a:ext cx="2259232" cy="720197"/>
          </a:xfrm>
          <a:prstGeom prst="rect">
            <a:avLst/>
          </a:prstGeom>
        </p:spPr>
        <p:txBody>
          <a:bodyPr wrap="square">
            <a:spAutoFit/>
          </a:bodyPr>
          <a:lstStyle/>
          <a:p>
            <a:pPr algn="ctr">
              <a:lnSpc>
                <a:spcPct val="85000"/>
              </a:lnSpc>
            </a:pPr>
            <a:r>
              <a:rPr lang="ru-RU" sz="2400" b="1" dirty="0">
                <a:latin typeface="Arial" pitchFamily="34" charset="0"/>
                <a:cs typeface="Arial" pitchFamily="34" charset="0"/>
              </a:rPr>
              <a:t>стеариновая </a:t>
            </a:r>
            <a:r>
              <a:rPr lang="ru-RU" sz="2400" b="1" dirty="0">
                <a:ln>
                  <a:solidFill>
                    <a:sysClr val="windowText" lastClr="000000"/>
                  </a:solidFill>
                </a:ln>
                <a:solidFill>
                  <a:srgbClr val="0000CC"/>
                </a:solidFill>
                <a:latin typeface="Arial" pitchFamily="34" charset="0"/>
                <a:cs typeface="Arial" pitchFamily="34" charset="0"/>
              </a:rPr>
              <a:t>кислота</a:t>
            </a:r>
          </a:p>
        </p:txBody>
      </p:sp>
      <p:sp>
        <p:nvSpPr>
          <p:cNvPr id="6" name="Прямоугольник 5"/>
          <p:cNvSpPr/>
          <p:nvPr/>
        </p:nvSpPr>
        <p:spPr>
          <a:xfrm>
            <a:off x="4211960" y="1078519"/>
            <a:ext cx="2736304" cy="720197"/>
          </a:xfrm>
          <a:prstGeom prst="rect">
            <a:avLst/>
          </a:prstGeom>
        </p:spPr>
        <p:txBody>
          <a:bodyPr wrap="square">
            <a:spAutoFit/>
          </a:bodyPr>
          <a:lstStyle/>
          <a:p>
            <a:pPr algn="ctr">
              <a:lnSpc>
                <a:spcPct val="85000"/>
              </a:lnSpc>
            </a:pPr>
            <a:r>
              <a:rPr lang="ru-RU" sz="2400" b="1" dirty="0" err="1">
                <a:latin typeface="Arial" pitchFamily="34" charset="0"/>
                <a:cs typeface="Arial" pitchFamily="34" charset="0"/>
              </a:rPr>
              <a:t>стеарат</a:t>
            </a:r>
            <a:r>
              <a:rPr lang="ru-RU" sz="2400" b="1" dirty="0">
                <a:latin typeface="Arial" pitchFamily="34" charset="0"/>
                <a:cs typeface="Arial" pitchFamily="34" charset="0"/>
              </a:rPr>
              <a:t> </a:t>
            </a:r>
            <a:r>
              <a:rPr lang="ru-RU" sz="2400" b="1" dirty="0" smtClean="0">
                <a:latin typeface="Arial" pitchFamily="34" charset="0"/>
                <a:cs typeface="Arial" pitchFamily="34" charset="0"/>
              </a:rPr>
              <a:t>натрия (твердое мыло)</a:t>
            </a:r>
            <a:endParaRPr lang="ru-RU" sz="2400" b="1" dirty="0">
              <a:latin typeface="Arial" pitchFamily="34" charset="0"/>
              <a:cs typeface="Arial" pitchFamily="34" charset="0"/>
            </a:endParaRPr>
          </a:p>
        </p:txBody>
      </p:sp>
      <p:sp>
        <p:nvSpPr>
          <p:cNvPr id="11" name="Прямоугольник 10"/>
          <p:cNvSpPr/>
          <p:nvPr/>
        </p:nvSpPr>
        <p:spPr>
          <a:xfrm>
            <a:off x="1932449" y="2583387"/>
            <a:ext cx="2351519" cy="720197"/>
          </a:xfrm>
          <a:prstGeom prst="rect">
            <a:avLst/>
          </a:prstGeom>
        </p:spPr>
        <p:txBody>
          <a:bodyPr wrap="square">
            <a:spAutoFit/>
          </a:bodyPr>
          <a:lstStyle/>
          <a:p>
            <a:pPr algn="ctr">
              <a:lnSpc>
                <a:spcPct val="85000"/>
              </a:lnSpc>
            </a:pPr>
            <a:r>
              <a:rPr lang="ru-RU" sz="2400" b="1" dirty="0" smtClean="0">
                <a:latin typeface="Arial" pitchFamily="34" charset="0"/>
                <a:cs typeface="Arial" pitchFamily="34" charset="0"/>
              </a:rPr>
              <a:t>ацетат натрия (</a:t>
            </a:r>
            <a:r>
              <a:rPr lang="ru-RU" sz="2400" b="1" dirty="0" smtClean="0">
                <a:ln>
                  <a:solidFill>
                    <a:sysClr val="windowText" lastClr="000000"/>
                  </a:solidFill>
                </a:ln>
                <a:solidFill>
                  <a:srgbClr val="0000CC"/>
                </a:solidFill>
                <a:latin typeface="Arial" panose="020B0604020202020204" pitchFamily="34" charset="0"/>
                <a:cs typeface="Arial" panose="020B0604020202020204" pitchFamily="34" charset="0"/>
              </a:rPr>
              <a:t>соль</a:t>
            </a:r>
            <a:r>
              <a:rPr lang="ru-RU" sz="2400" b="1" dirty="0" smtClean="0">
                <a:latin typeface="Arial" pitchFamily="34" charset="0"/>
                <a:cs typeface="Arial" pitchFamily="34" charset="0"/>
              </a:rPr>
              <a:t>)</a:t>
            </a:r>
            <a:endParaRPr lang="ru-RU" sz="2400" b="1" dirty="0">
              <a:latin typeface="Arial" pitchFamily="34" charset="0"/>
              <a:cs typeface="Arial" pitchFamily="34" charset="0"/>
            </a:endParaRPr>
          </a:p>
        </p:txBody>
      </p:sp>
      <p:pic>
        <p:nvPicPr>
          <p:cNvPr id="12"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270" name="Picture 6" descr="http://isellmarket.com/sellersproducts/img580_1Stearic-Aci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6085" y="3414667"/>
            <a:ext cx="2516297" cy="23185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27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6426" y="3420882"/>
            <a:ext cx="2547197" cy="23042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7" name="Прямоугольник 6"/>
          <p:cNvSpPr/>
          <p:nvPr/>
        </p:nvSpPr>
        <p:spPr>
          <a:xfrm>
            <a:off x="1932449" y="4564835"/>
            <a:ext cx="1775455" cy="68326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2400" b="1"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cs typeface="Arial" pitchFamily="34" charset="0"/>
              </a:rPr>
              <a:t>ацетат натрия </a:t>
            </a:r>
            <a:endParaRPr lang="ru-RU" sz="2400" b="1"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endParaRPr>
          </a:p>
        </p:txBody>
      </p:sp>
      <p:sp>
        <p:nvSpPr>
          <p:cNvPr id="9" name="Прямоугольник 8"/>
          <p:cNvSpPr/>
          <p:nvPr/>
        </p:nvSpPr>
        <p:spPr>
          <a:xfrm>
            <a:off x="5004048" y="4365104"/>
            <a:ext cx="2391082" cy="720197"/>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400" b="1"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cs typeface="Arial" pitchFamily="34" charset="0"/>
              </a:rPr>
              <a:t>стеариновая кислота</a:t>
            </a:r>
          </a:p>
        </p:txBody>
      </p:sp>
    </p:spTree>
    <p:extLst>
      <p:ext uri="{BB962C8B-B14F-4D97-AF65-F5344CB8AC3E}">
        <p14:creationId xmlns:p14="http://schemas.microsoft.com/office/powerpoint/2010/main" val="70337622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146" name="Picture 2" descr="https://sites.google.com/site/himulacom/_/rsrc/1315460516384/zvonok-na-urok/10-klass---tretij-god-obucenia/urok-no38-svojstva-karbonovyh-kislot/o411.gif"/>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r="32545" b="23206"/>
          <a:stretch/>
        </p:blipFill>
        <p:spPr bwMode="auto">
          <a:xfrm>
            <a:off x="1763687" y="1505744"/>
            <a:ext cx="6396325" cy="127902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07504" y="293689"/>
            <a:ext cx="8928992" cy="1191095"/>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При взаимодействии </a:t>
            </a:r>
            <a:r>
              <a:rPr lang="ru-RU" sz="2800" b="1" dirty="0">
                <a:ln>
                  <a:solidFill>
                    <a:sysClr val="windowText" lastClr="000000"/>
                  </a:solidFill>
                </a:ln>
                <a:solidFill>
                  <a:srgbClr val="FF0000"/>
                </a:solidFill>
                <a:latin typeface="Arial" pitchFamily="34" charset="0"/>
                <a:cs typeface="Arial" pitchFamily="34" charset="0"/>
              </a:rPr>
              <a:t>карбоновых кислот </a:t>
            </a:r>
            <a:r>
              <a:rPr lang="ru-RU" sz="2800" b="1" dirty="0" smtClean="0">
                <a:latin typeface="Arial" pitchFamily="34" charset="0"/>
                <a:cs typeface="Arial" pitchFamily="34" charset="0"/>
              </a:rPr>
              <a:t>(</a:t>
            </a:r>
            <a:r>
              <a:rPr lang="ru-RU" sz="2800" b="1" dirty="0">
                <a:latin typeface="Arial" pitchFamily="34" charset="0"/>
                <a:cs typeface="Arial" pitchFamily="34" charset="0"/>
              </a:rPr>
              <a:t>их </a:t>
            </a:r>
            <a:r>
              <a:rPr lang="ru-RU" sz="2800" b="1" dirty="0" err="1">
                <a:latin typeface="Arial" pitchFamily="34" charset="0"/>
                <a:cs typeface="Arial" pitchFamily="34" charset="0"/>
              </a:rPr>
              <a:t>галогенангидридов</a:t>
            </a:r>
            <a:r>
              <a:rPr lang="ru-RU" sz="2800" b="1" dirty="0">
                <a:latin typeface="Arial" pitchFamily="34" charset="0"/>
                <a:cs typeface="Arial" pitchFamily="34" charset="0"/>
              </a:rPr>
              <a:t> или ангидридов) с </a:t>
            </a:r>
            <a:r>
              <a:rPr lang="ru-RU" sz="2800" b="1" dirty="0" smtClean="0">
                <a:ln>
                  <a:solidFill>
                    <a:sysClr val="windowText" lastClr="000000"/>
                  </a:solidFill>
                </a:ln>
                <a:solidFill>
                  <a:srgbClr val="0000CC"/>
                </a:solidFill>
                <a:latin typeface="Arial" pitchFamily="34" charset="0"/>
                <a:cs typeface="Arial" pitchFamily="34" charset="0"/>
              </a:rPr>
              <a:t>аммиаком</a:t>
            </a:r>
            <a:r>
              <a:rPr lang="ru-RU" sz="2800" b="1" dirty="0" smtClean="0">
                <a:latin typeface="Arial" pitchFamily="34" charset="0"/>
                <a:cs typeface="Arial" pitchFamily="34" charset="0"/>
              </a:rPr>
              <a:t> образуются соли аммония:</a:t>
            </a:r>
            <a:endParaRPr lang="ru-RU" sz="2800" b="1" dirty="0">
              <a:latin typeface="Arial" pitchFamily="34" charset="0"/>
              <a:cs typeface="Arial" pitchFamily="34" charset="0"/>
            </a:endParaRPr>
          </a:p>
        </p:txBody>
      </p:sp>
      <p:pic>
        <p:nvPicPr>
          <p:cNvPr id="9222" name="Picture 6" descr="http://vip8082p.vip8081p.beget.tech/%D0%A5%D0%B8%D0%BC%D0%B8%D1%8F_10_%D1%83%D0%B3%D0%BB%D1%83%D0%B1%D0%BB%D1%91%D0%BD%D0%BD%D1%8B%D0%B9_%D0%93%D0%B0%D0%B1%D1%80%D0%B8%D0%BB%D1%8F%D0%BD/20.29.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27584" y="3284984"/>
            <a:ext cx="7497963" cy="1152128"/>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395536" y="4365104"/>
            <a:ext cx="3025132" cy="720197"/>
          </a:xfrm>
          <a:prstGeom prst="rect">
            <a:avLst/>
          </a:prstGeom>
        </p:spPr>
        <p:txBody>
          <a:bodyPr wrap="square">
            <a:spAutoFit/>
          </a:bodyPr>
          <a:lstStyle/>
          <a:p>
            <a:pPr algn="ctr">
              <a:lnSpc>
                <a:spcPct val="85000"/>
              </a:lnSpc>
            </a:pPr>
            <a:r>
              <a:rPr lang="ru-RU" sz="2400" b="1" dirty="0" err="1" smtClean="0">
                <a:latin typeface="Arial" panose="020B0604020202020204" pitchFamily="34" charset="0"/>
                <a:cs typeface="Arial" panose="020B0604020202020204" pitchFamily="34" charset="0"/>
              </a:rPr>
              <a:t>этан</a:t>
            </a:r>
            <a:r>
              <a:rPr lang="ru-RU" sz="2400" b="1" dirty="0" err="1" smtClean="0">
                <a:ln>
                  <a:solidFill>
                    <a:sysClr val="windowText" lastClr="000000"/>
                  </a:solidFill>
                </a:ln>
                <a:solidFill>
                  <a:srgbClr val="FF0000"/>
                </a:solidFill>
                <a:latin typeface="Arial" panose="020B0604020202020204" pitchFamily="34" charset="0"/>
                <a:cs typeface="Arial" panose="020B0604020202020204" pitchFamily="34" charset="0"/>
              </a:rPr>
              <a:t>овая</a:t>
            </a:r>
            <a:r>
              <a:rPr lang="ru-RU" sz="2400" b="1" dirty="0" smtClean="0">
                <a:latin typeface="Arial" panose="020B0604020202020204" pitchFamily="34" charset="0"/>
                <a:cs typeface="Arial" panose="020B0604020202020204" pitchFamily="34" charset="0"/>
              </a:rPr>
              <a:t> </a:t>
            </a:r>
            <a:r>
              <a:rPr lang="ru-RU" sz="2400" b="1" dirty="0" smtClean="0">
                <a:latin typeface="Arial" pitchFamily="34" charset="0"/>
                <a:ea typeface="Times New Roman" pitchFamily="18" charset="0"/>
                <a:cs typeface="Arial" pitchFamily="34" charset="0"/>
              </a:rPr>
              <a:t>(уксусная) </a:t>
            </a:r>
            <a:r>
              <a:rPr lang="ru-RU" sz="2400" b="1" dirty="0" smtClean="0">
                <a:ln>
                  <a:solidFill>
                    <a:sysClr val="windowText" lastClr="000000"/>
                  </a:solidFill>
                </a:ln>
                <a:solidFill>
                  <a:srgbClr val="FF0000"/>
                </a:solidFill>
                <a:latin typeface="Arial" panose="020B0604020202020204" pitchFamily="34" charset="0"/>
                <a:cs typeface="Arial" panose="020B0604020202020204" pitchFamily="34" charset="0"/>
              </a:rPr>
              <a:t>кислота</a:t>
            </a:r>
            <a:endParaRPr lang="ru-RU" sz="2400" dirty="0">
              <a:ln>
                <a:solidFill>
                  <a:sysClr val="windowText" lastClr="000000"/>
                </a:solidFill>
              </a:ln>
              <a:solidFill>
                <a:srgbClr val="0000CC"/>
              </a:solidFill>
            </a:endParaRPr>
          </a:p>
        </p:txBody>
      </p:sp>
      <p:sp>
        <p:nvSpPr>
          <p:cNvPr id="15" name="Прямоугольник 14"/>
          <p:cNvSpPr/>
          <p:nvPr/>
        </p:nvSpPr>
        <p:spPr>
          <a:xfrm>
            <a:off x="3079665" y="4174863"/>
            <a:ext cx="1636351" cy="406265"/>
          </a:xfrm>
          <a:prstGeom prst="rect">
            <a:avLst/>
          </a:prstGeom>
        </p:spPr>
        <p:txBody>
          <a:bodyPr wrap="square">
            <a:spAutoFit/>
          </a:bodyPr>
          <a:lstStyle/>
          <a:p>
            <a:pPr algn="ctr">
              <a:lnSpc>
                <a:spcPct val="85000"/>
              </a:lnSpc>
            </a:pPr>
            <a:r>
              <a:rPr lang="ru-RU" sz="2400" b="1" dirty="0" smtClean="0">
                <a:latin typeface="Arial" panose="020B0604020202020204" pitchFamily="34" charset="0"/>
                <a:cs typeface="Arial" panose="020B0604020202020204" pitchFamily="34" charset="0"/>
              </a:rPr>
              <a:t>аммиак</a:t>
            </a:r>
            <a:endParaRPr lang="ru-RU" sz="2400" dirty="0">
              <a:ln>
                <a:solidFill>
                  <a:sysClr val="windowText" lastClr="000000"/>
                </a:solidFill>
              </a:ln>
              <a:solidFill>
                <a:srgbClr val="0000CC"/>
              </a:solidFill>
            </a:endParaRPr>
          </a:p>
        </p:txBody>
      </p:sp>
      <p:sp>
        <p:nvSpPr>
          <p:cNvPr id="16" name="Прямоугольник 15"/>
          <p:cNvSpPr/>
          <p:nvPr/>
        </p:nvSpPr>
        <p:spPr>
          <a:xfrm>
            <a:off x="5220072" y="4365104"/>
            <a:ext cx="2939940" cy="720197"/>
          </a:xfrm>
          <a:prstGeom prst="rect">
            <a:avLst/>
          </a:prstGeom>
        </p:spPr>
        <p:txBody>
          <a:bodyPr wrap="square">
            <a:spAutoFit/>
          </a:bodyPr>
          <a:lstStyle/>
          <a:p>
            <a:pPr algn="ctr">
              <a:lnSpc>
                <a:spcPct val="85000"/>
              </a:lnSpc>
            </a:pPr>
            <a:r>
              <a:rPr lang="ru-RU" sz="2400" b="1" dirty="0" smtClean="0">
                <a:latin typeface="Arial" pitchFamily="34" charset="0"/>
                <a:ea typeface="Times New Roman" pitchFamily="18" charset="0"/>
                <a:cs typeface="Arial" pitchFamily="34" charset="0"/>
              </a:rPr>
              <a:t>ацетат аммония</a:t>
            </a:r>
            <a:endParaRPr lang="en-US" sz="2400" b="1" dirty="0" smtClean="0">
              <a:latin typeface="Arial" pitchFamily="34" charset="0"/>
              <a:ea typeface="Times New Roman" pitchFamily="18" charset="0"/>
              <a:cs typeface="Arial" pitchFamily="34" charset="0"/>
            </a:endParaRPr>
          </a:p>
          <a:p>
            <a:pPr algn="ctr">
              <a:lnSpc>
                <a:spcPct val="85000"/>
              </a:lnSpc>
            </a:pPr>
            <a:r>
              <a:rPr lang="ru-RU" sz="2400" b="1" dirty="0" smtClean="0">
                <a:ln>
                  <a:solidFill>
                    <a:sysClr val="windowText" lastClr="000000"/>
                  </a:solidFill>
                </a:ln>
                <a:solidFill>
                  <a:srgbClr val="0000CC"/>
                </a:solidFill>
                <a:latin typeface="Arial" panose="020B0604020202020204" pitchFamily="34" charset="0"/>
                <a:cs typeface="Arial" panose="020B0604020202020204" pitchFamily="34" charset="0"/>
              </a:rPr>
              <a:t>соль</a:t>
            </a:r>
            <a:endParaRPr lang="ru-RU" sz="2400" dirty="0">
              <a:ln>
                <a:solidFill>
                  <a:sysClr val="windowText" lastClr="000000"/>
                </a:solidFill>
              </a:ln>
              <a:solidFill>
                <a:srgbClr val="0000CC"/>
              </a:solidFill>
            </a:endParaRPr>
          </a:p>
        </p:txBody>
      </p:sp>
      <p:sp>
        <p:nvSpPr>
          <p:cNvPr id="12" name="Прямоугольник 11"/>
          <p:cNvSpPr/>
          <p:nvPr/>
        </p:nvSpPr>
        <p:spPr>
          <a:xfrm>
            <a:off x="2051720" y="2730028"/>
            <a:ext cx="1512566" cy="406265"/>
          </a:xfrm>
          <a:prstGeom prst="rect">
            <a:avLst/>
          </a:prstGeom>
        </p:spPr>
        <p:txBody>
          <a:bodyPr wrap="square">
            <a:spAutoFit/>
          </a:bodyPr>
          <a:lstStyle/>
          <a:p>
            <a:pPr algn="ctr">
              <a:lnSpc>
                <a:spcPct val="85000"/>
              </a:lnSpc>
            </a:pPr>
            <a:r>
              <a:rPr lang="ru-RU" sz="2400" b="1" dirty="0" smtClean="0">
                <a:ln>
                  <a:solidFill>
                    <a:sysClr val="windowText" lastClr="000000"/>
                  </a:solidFill>
                </a:ln>
                <a:solidFill>
                  <a:srgbClr val="FF0000"/>
                </a:solidFill>
                <a:latin typeface="Arial" panose="020B0604020202020204" pitchFamily="34" charset="0"/>
                <a:cs typeface="Arial" panose="020B0604020202020204" pitchFamily="34" charset="0"/>
              </a:rPr>
              <a:t>кислота</a:t>
            </a:r>
            <a:endParaRPr lang="ru-RU" sz="2400" dirty="0">
              <a:ln>
                <a:solidFill>
                  <a:sysClr val="windowText" lastClr="000000"/>
                </a:solidFill>
              </a:ln>
              <a:solidFill>
                <a:srgbClr val="0000CC"/>
              </a:solidFill>
            </a:endParaRPr>
          </a:p>
        </p:txBody>
      </p:sp>
      <p:sp>
        <p:nvSpPr>
          <p:cNvPr id="13" name="Прямоугольник 12"/>
          <p:cNvSpPr/>
          <p:nvPr/>
        </p:nvSpPr>
        <p:spPr>
          <a:xfrm>
            <a:off x="5615972" y="2695325"/>
            <a:ext cx="2556428" cy="406265"/>
          </a:xfrm>
          <a:prstGeom prst="rect">
            <a:avLst/>
          </a:prstGeom>
        </p:spPr>
        <p:txBody>
          <a:bodyPr wrap="square">
            <a:spAutoFit/>
          </a:bodyPr>
          <a:lstStyle/>
          <a:p>
            <a:pPr algn="ctr">
              <a:lnSpc>
                <a:spcPct val="85000"/>
              </a:lnSpc>
            </a:pPr>
            <a:r>
              <a:rPr lang="ru-RU" sz="2400" b="1" dirty="0" smtClean="0">
                <a:ln>
                  <a:solidFill>
                    <a:sysClr val="windowText" lastClr="000000"/>
                  </a:solidFill>
                </a:ln>
                <a:solidFill>
                  <a:srgbClr val="0000CC"/>
                </a:solidFill>
                <a:latin typeface="Arial" panose="020B0604020202020204" pitchFamily="34" charset="0"/>
                <a:cs typeface="Arial" panose="020B0604020202020204" pitchFamily="34" charset="0"/>
              </a:rPr>
              <a:t>соль </a:t>
            </a:r>
            <a:r>
              <a:rPr lang="ru-RU" sz="2400" b="1" dirty="0" smtClean="0">
                <a:latin typeface="Arial" pitchFamily="34" charset="0"/>
                <a:ea typeface="Times New Roman" pitchFamily="18" charset="0"/>
                <a:cs typeface="Arial" pitchFamily="34" charset="0"/>
              </a:rPr>
              <a:t>аммония</a:t>
            </a:r>
            <a:endParaRPr lang="ru-RU" sz="2400" dirty="0">
              <a:ln>
                <a:solidFill>
                  <a:sysClr val="windowText" lastClr="000000"/>
                </a:solidFill>
              </a:ln>
              <a:solidFill>
                <a:srgbClr val="0000CC"/>
              </a:solidFill>
            </a:endParaRPr>
          </a:p>
        </p:txBody>
      </p:sp>
    </p:spTree>
    <p:extLst>
      <p:ext uri="{BB962C8B-B14F-4D97-AF65-F5344CB8AC3E}">
        <p14:creationId xmlns:p14="http://schemas.microsoft.com/office/powerpoint/2010/main" val="364143208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2673" y="1772816"/>
            <a:ext cx="7013401" cy="122454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http://s3-eu-west-1.amazonaws.com/dist-tutor/course/762/EUEMikRGutcgeS8.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38395"/>
          <a:stretch/>
        </p:blipFill>
        <p:spPr bwMode="auto">
          <a:xfrm>
            <a:off x="223848" y="3645024"/>
            <a:ext cx="8703162" cy="113515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54260" y="44624"/>
            <a:ext cx="8810228" cy="1754326"/>
          </a:xfrm>
          <a:prstGeom prst="rect">
            <a:avLst/>
          </a:prstGeom>
        </p:spPr>
        <p:txBody>
          <a:bodyPr wrap="square">
            <a:spAutoFit/>
          </a:bodyPr>
          <a:lstStyle/>
          <a:p>
            <a:pPr indent="450000" algn="just">
              <a:lnSpc>
                <a:spcPct val="80000"/>
              </a:lnSpc>
            </a:pPr>
            <a:r>
              <a:rPr lang="ru-RU" sz="2700" b="1" dirty="0">
                <a:ln>
                  <a:solidFill>
                    <a:sysClr val="windowText" lastClr="000000"/>
                  </a:solidFill>
                </a:ln>
                <a:solidFill>
                  <a:srgbClr val="FF0000"/>
                </a:solidFill>
                <a:latin typeface="Arial" pitchFamily="34" charset="0"/>
                <a:cs typeface="Arial" pitchFamily="34" charset="0"/>
              </a:rPr>
              <a:t>Образование сложных эфиров. </a:t>
            </a:r>
            <a:r>
              <a:rPr lang="ru-RU" sz="2700" b="1" dirty="0">
                <a:ln>
                  <a:solidFill>
                    <a:sysClr val="windowText" lastClr="000000"/>
                  </a:solidFill>
                </a:ln>
                <a:solidFill>
                  <a:srgbClr val="0000CC"/>
                </a:solidFill>
                <a:latin typeface="Arial" pitchFamily="34" charset="0"/>
                <a:cs typeface="Arial" pitchFamily="34" charset="0"/>
              </a:rPr>
              <a:t>Реакция этерификации</a:t>
            </a:r>
            <a:r>
              <a:rPr lang="ru-RU" sz="2700" b="1" dirty="0">
                <a:solidFill>
                  <a:srgbClr val="0000CC"/>
                </a:solidFill>
                <a:latin typeface="Arial" pitchFamily="34" charset="0"/>
                <a:cs typeface="Arial" pitchFamily="34" charset="0"/>
              </a:rPr>
              <a:t>. </a:t>
            </a:r>
            <a:r>
              <a:rPr lang="ru-RU" sz="2700" b="1" dirty="0">
                <a:latin typeface="Arial" pitchFamily="34" charset="0"/>
                <a:cs typeface="Arial" pitchFamily="34" charset="0"/>
              </a:rPr>
              <a:t>При </a:t>
            </a:r>
            <a:r>
              <a:rPr lang="ru-RU" sz="2700" b="1" dirty="0" smtClean="0">
                <a:latin typeface="Arial" pitchFamily="34" charset="0"/>
                <a:cs typeface="Arial" pitchFamily="34" charset="0"/>
              </a:rPr>
              <a:t>взаимо­действии карбоновых кислот </a:t>
            </a:r>
            <a:r>
              <a:rPr lang="ru-RU" sz="2700" b="1" dirty="0">
                <a:latin typeface="Arial" pitchFamily="34" charset="0"/>
                <a:cs typeface="Arial" pitchFamily="34" charset="0"/>
              </a:rPr>
              <a:t>со спиртами в присутствии сильных ми­неральных кислот образуются сложные эфиры карбоновых кислот:</a:t>
            </a:r>
          </a:p>
        </p:txBody>
      </p:sp>
      <p:sp>
        <p:nvSpPr>
          <p:cNvPr id="10" name="Прямоугольник 9"/>
          <p:cNvSpPr/>
          <p:nvPr/>
        </p:nvSpPr>
        <p:spPr>
          <a:xfrm>
            <a:off x="4575429" y="3023609"/>
            <a:ext cx="2808312" cy="406265"/>
          </a:xfrm>
          <a:prstGeom prst="rect">
            <a:avLst/>
          </a:prstGeom>
        </p:spPr>
        <p:txBody>
          <a:bodyPr wrap="square">
            <a:spAutoFit/>
          </a:bodyPr>
          <a:lstStyle/>
          <a:p>
            <a:pPr algn="ctr">
              <a:lnSpc>
                <a:spcPct val="85000"/>
              </a:lnSpc>
            </a:pPr>
            <a:r>
              <a:rPr lang="ru-RU" sz="2400" b="1" dirty="0" smtClean="0">
                <a:latin typeface="Arial" pitchFamily="34" charset="0"/>
                <a:cs typeface="Arial" pitchFamily="34" charset="0"/>
              </a:rPr>
              <a:t>сложный </a:t>
            </a:r>
            <a:r>
              <a:rPr lang="ru-RU" sz="2400" b="1" dirty="0" smtClean="0">
                <a:ln>
                  <a:solidFill>
                    <a:sysClr val="windowText" lastClr="000000"/>
                  </a:solidFill>
                </a:ln>
                <a:solidFill>
                  <a:srgbClr val="0000CC"/>
                </a:solidFill>
                <a:latin typeface="Arial" pitchFamily="34" charset="0"/>
                <a:cs typeface="Arial" pitchFamily="34" charset="0"/>
              </a:rPr>
              <a:t>эфир</a:t>
            </a:r>
            <a:endParaRPr lang="ru-RU" sz="2400" dirty="0">
              <a:ln>
                <a:solidFill>
                  <a:sysClr val="windowText" lastClr="000000"/>
                </a:solidFill>
              </a:ln>
              <a:solidFill>
                <a:srgbClr val="0000CC"/>
              </a:solidFill>
            </a:endParaRPr>
          </a:p>
        </p:txBody>
      </p:sp>
      <p:sp>
        <p:nvSpPr>
          <p:cNvPr id="11" name="Прямоугольник 10"/>
          <p:cNvSpPr/>
          <p:nvPr/>
        </p:nvSpPr>
        <p:spPr>
          <a:xfrm>
            <a:off x="2771800" y="4780175"/>
            <a:ext cx="1513477" cy="406265"/>
          </a:xfrm>
          <a:prstGeom prst="rect">
            <a:avLst/>
          </a:prstGeom>
        </p:spPr>
        <p:txBody>
          <a:bodyPr wrap="square">
            <a:spAutoFit/>
          </a:bodyPr>
          <a:lstStyle/>
          <a:p>
            <a:pPr algn="ctr">
              <a:lnSpc>
                <a:spcPct val="85000"/>
              </a:lnSpc>
            </a:pPr>
            <a:r>
              <a:rPr lang="ru-RU" sz="2400" b="1" dirty="0" smtClean="0">
                <a:latin typeface="Arial" pitchFamily="34" charset="0"/>
                <a:cs typeface="Arial" pitchFamily="34" charset="0"/>
              </a:rPr>
              <a:t>этан</a:t>
            </a:r>
            <a:r>
              <a:rPr lang="ru-RU" sz="2400" b="1" dirty="0" smtClean="0">
                <a:ln>
                  <a:solidFill>
                    <a:sysClr val="windowText" lastClr="000000"/>
                  </a:solidFill>
                </a:ln>
                <a:solidFill>
                  <a:srgbClr val="C00000"/>
                </a:solidFill>
                <a:latin typeface="Arial" pitchFamily="34" charset="0"/>
                <a:cs typeface="Arial" pitchFamily="34" charset="0"/>
              </a:rPr>
              <a:t>ол</a:t>
            </a:r>
            <a:endParaRPr lang="ru-RU" sz="2400" b="1" dirty="0">
              <a:ln>
                <a:solidFill>
                  <a:sysClr val="windowText" lastClr="000000"/>
                </a:solidFill>
              </a:ln>
              <a:solidFill>
                <a:srgbClr val="C00000"/>
              </a:solidFill>
            </a:endParaRPr>
          </a:p>
        </p:txBody>
      </p:sp>
      <p:sp>
        <p:nvSpPr>
          <p:cNvPr id="13" name="Прямоугольник 12"/>
          <p:cNvSpPr/>
          <p:nvPr/>
        </p:nvSpPr>
        <p:spPr>
          <a:xfrm>
            <a:off x="4524075" y="4771310"/>
            <a:ext cx="4118769" cy="1348061"/>
          </a:xfrm>
          <a:prstGeom prst="rect">
            <a:avLst/>
          </a:prstGeom>
        </p:spPr>
        <p:txBody>
          <a:bodyPr wrap="square">
            <a:spAutoFit/>
          </a:bodyPr>
          <a:lstStyle/>
          <a:p>
            <a:pPr algn="ctr">
              <a:lnSpc>
                <a:spcPct val="85000"/>
              </a:lnSpc>
            </a:pPr>
            <a:r>
              <a:rPr lang="ru-RU" sz="2400" b="1" u="sng" dirty="0" err="1" smtClean="0">
                <a:latin typeface="Arial" pitchFamily="34" charset="0"/>
                <a:cs typeface="Arial" pitchFamily="34" charset="0"/>
              </a:rPr>
              <a:t>эт</a:t>
            </a:r>
            <a:r>
              <a:rPr lang="ru-RU" sz="2400" b="1" u="sng" dirty="0" err="1" smtClean="0">
                <a:solidFill>
                  <a:srgbClr val="0000CC"/>
                </a:solidFill>
                <a:latin typeface="Arial" pitchFamily="34" charset="0"/>
                <a:cs typeface="Arial" pitchFamily="34" charset="0"/>
              </a:rPr>
              <a:t>ил</a:t>
            </a:r>
            <a:r>
              <a:rPr lang="ru-RU" sz="2400" b="1" dirty="0" err="1" smtClean="0">
                <a:latin typeface="Arial" pitchFamily="34" charset="0"/>
                <a:cs typeface="Arial" pitchFamily="34" charset="0"/>
              </a:rPr>
              <a:t>эт</a:t>
            </a:r>
            <a:r>
              <a:rPr lang="ru-RU" sz="2400" b="1" dirty="0" err="1" smtClean="0">
                <a:solidFill>
                  <a:srgbClr val="0000CC"/>
                </a:solidFill>
                <a:latin typeface="Arial" pitchFamily="34" charset="0"/>
                <a:cs typeface="Arial" pitchFamily="34" charset="0"/>
              </a:rPr>
              <a:t>ан</a:t>
            </a:r>
            <a:r>
              <a:rPr lang="ru-RU" sz="2400" b="1" dirty="0" err="1" smtClean="0">
                <a:ln>
                  <a:solidFill>
                    <a:sysClr val="windowText" lastClr="000000"/>
                  </a:solidFill>
                </a:ln>
                <a:solidFill>
                  <a:srgbClr val="C00000"/>
                </a:solidFill>
                <a:latin typeface="Arial" pitchFamily="34" charset="0"/>
                <a:cs typeface="Arial" pitchFamily="34" charset="0"/>
              </a:rPr>
              <a:t>оат</a:t>
            </a:r>
            <a:r>
              <a:rPr lang="ru-RU" sz="2400" b="1" dirty="0" smtClean="0">
                <a:latin typeface="Arial" pitchFamily="34" charset="0"/>
                <a:cs typeface="Arial" pitchFamily="34" charset="0"/>
              </a:rPr>
              <a:t>, эт</a:t>
            </a:r>
            <a:r>
              <a:rPr lang="ru-RU" sz="2400" b="1" dirty="0" smtClean="0">
                <a:solidFill>
                  <a:srgbClr val="0000CC"/>
                </a:solidFill>
                <a:latin typeface="Arial" pitchFamily="34" charset="0"/>
                <a:cs typeface="Arial" pitchFamily="34" charset="0"/>
              </a:rPr>
              <a:t>ил</a:t>
            </a:r>
            <a:r>
              <a:rPr lang="ru-RU" sz="2400" b="1" dirty="0" smtClean="0">
                <a:ln>
                  <a:solidFill>
                    <a:sysClr val="windowText" lastClr="000000"/>
                  </a:solidFill>
                </a:ln>
                <a:solidFill>
                  <a:srgbClr val="FF0000"/>
                </a:solidFill>
                <a:latin typeface="Arial" pitchFamily="34" charset="0"/>
                <a:cs typeface="Arial" pitchFamily="34" charset="0"/>
              </a:rPr>
              <a:t>овый</a:t>
            </a:r>
            <a:r>
              <a:rPr lang="ru-RU" sz="2400" b="1" dirty="0" smtClean="0">
                <a:solidFill>
                  <a:srgbClr val="0000CC"/>
                </a:solidFill>
                <a:latin typeface="Arial" pitchFamily="34" charset="0"/>
                <a:cs typeface="Arial" pitchFamily="34" charset="0"/>
              </a:rPr>
              <a:t> </a:t>
            </a:r>
            <a:r>
              <a:rPr lang="ru-RU" sz="2400" b="1" dirty="0" smtClean="0">
                <a:ln>
                  <a:solidFill>
                    <a:sysClr val="windowText" lastClr="000000"/>
                  </a:solidFill>
                </a:ln>
                <a:solidFill>
                  <a:srgbClr val="FF0000"/>
                </a:solidFill>
                <a:latin typeface="Arial" pitchFamily="34" charset="0"/>
                <a:cs typeface="Arial" pitchFamily="34" charset="0"/>
              </a:rPr>
              <a:t>эфир</a:t>
            </a:r>
            <a:r>
              <a:rPr lang="ru-RU" sz="2400" b="1" dirty="0" smtClean="0">
                <a:latin typeface="Arial" pitchFamily="34" charset="0"/>
                <a:cs typeface="Arial" pitchFamily="34" charset="0"/>
              </a:rPr>
              <a:t> </a:t>
            </a:r>
            <a:r>
              <a:rPr lang="ru-RU" sz="2400" b="1" dirty="0" err="1" smtClean="0">
                <a:latin typeface="Arial" pitchFamily="34" charset="0"/>
                <a:cs typeface="Arial" pitchFamily="34" charset="0"/>
              </a:rPr>
              <a:t>этан</a:t>
            </a:r>
            <a:r>
              <a:rPr lang="ru-RU" sz="2400" b="1" dirty="0" err="1" smtClean="0">
                <a:ln>
                  <a:solidFill>
                    <a:sysClr val="windowText" lastClr="000000"/>
                  </a:solidFill>
                </a:ln>
                <a:solidFill>
                  <a:srgbClr val="0000CC"/>
                </a:solidFill>
                <a:latin typeface="Arial" panose="020B0604020202020204" pitchFamily="34" charset="0"/>
                <a:cs typeface="Arial" panose="020B0604020202020204" pitchFamily="34" charset="0"/>
              </a:rPr>
              <a:t>овой</a:t>
            </a:r>
            <a:r>
              <a:rPr lang="ru-RU" sz="2400" b="1" dirty="0" smtClean="0">
                <a:latin typeface="Arial" panose="020B0604020202020204" pitchFamily="34" charset="0"/>
                <a:cs typeface="Arial" panose="020B0604020202020204" pitchFamily="34" charset="0"/>
              </a:rPr>
              <a:t> </a:t>
            </a:r>
            <a:r>
              <a:rPr lang="ru-RU" sz="2400" b="1" dirty="0" smtClean="0">
                <a:ln>
                  <a:solidFill>
                    <a:sysClr val="windowText" lastClr="000000"/>
                  </a:solidFill>
                </a:ln>
                <a:solidFill>
                  <a:srgbClr val="0000CC"/>
                </a:solidFill>
                <a:latin typeface="Arial" panose="020B0604020202020204" pitchFamily="34" charset="0"/>
                <a:cs typeface="Arial" panose="020B0604020202020204" pitchFamily="34" charset="0"/>
              </a:rPr>
              <a:t>кислоты</a:t>
            </a:r>
            <a:r>
              <a:rPr lang="ru-RU" sz="2400" b="1" dirty="0" smtClean="0">
                <a:latin typeface="Arial" pitchFamily="34" charset="0"/>
                <a:cs typeface="Arial" pitchFamily="34" charset="0"/>
              </a:rPr>
              <a:t>, этилацетат, </a:t>
            </a:r>
            <a:r>
              <a:rPr lang="ru-RU" sz="2400" b="1" dirty="0" err="1" smtClean="0">
                <a:latin typeface="Arial" pitchFamily="34" charset="0"/>
                <a:cs typeface="Arial" pitchFamily="34" charset="0"/>
              </a:rPr>
              <a:t>уксусноэтиловый</a:t>
            </a:r>
            <a:r>
              <a:rPr lang="ru-RU" sz="2400" b="1" dirty="0" smtClean="0">
                <a:latin typeface="Arial" pitchFamily="34" charset="0"/>
                <a:cs typeface="Arial" pitchFamily="34" charset="0"/>
              </a:rPr>
              <a:t> эфир</a:t>
            </a:r>
            <a:endParaRPr lang="ru-RU" sz="2400" b="1" dirty="0">
              <a:ln>
                <a:solidFill>
                  <a:sysClr val="windowText" lastClr="000000"/>
                </a:solidFill>
              </a:ln>
              <a:solidFill>
                <a:srgbClr val="C00000"/>
              </a:solidFill>
            </a:endParaRPr>
          </a:p>
        </p:txBody>
      </p:sp>
      <p:sp>
        <p:nvSpPr>
          <p:cNvPr id="14" name="Прямоугольник 13"/>
          <p:cNvSpPr/>
          <p:nvPr/>
        </p:nvSpPr>
        <p:spPr>
          <a:xfrm>
            <a:off x="899592" y="2996835"/>
            <a:ext cx="2160240" cy="720197"/>
          </a:xfrm>
          <a:prstGeom prst="rect">
            <a:avLst/>
          </a:prstGeom>
        </p:spPr>
        <p:txBody>
          <a:bodyPr wrap="square">
            <a:spAutoFit/>
          </a:bodyPr>
          <a:lstStyle/>
          <a:p>
            <a:pPr algn="ctr">
              <a:lnSpc>
                <a:spcPct val="85000"/>
              </a:lnSpc>
            </a:pPr>
            <a:r>
              <a:rPr lang="ru-RU" sz="2400" b="1" dirty="0" smtClean="0">
                <a:latin typeface="Arial" pitchFamily="34" charset="0"/>
                <a:cs typeface="Arial" pitchFamily="34" charset="0"/>
              </a:rPr>
              <a:t>карбоновая </a:t>
            </a:r>
            <a:r>
              <a:rPr lang="ru-RU" sz="2400" b="1" dirty="0" smtClean="0">
                <a:ln>
                  <a:solidFill>
                    <a:sysClr val="windowText" lastClr="000000"/>
                  </a:solidFill>
                </a:ln>
                <a:solidFill>
                  <a:srgbClr val="0000CC"/>
                </a:solidFill>
                <a:latin typeface="Arial" pitchFamily="34" charset="0"/>
                <a:cs typeface="Arial" pitchFamily="34" charset="0"/>
              </a:rPr>
              <a:t>кислота</a:t>
            </a:r>
            <a:endParaRPr lang="ru-RU" sz="2400" dirty="0">
              <a:ln>
                <a:solidFill>
                  <a:sysClr val="windowText" lastClr="000000"/>
                </a:solidFill>
              </a:ln>
              <a:solidFill>
                <a:srgbClr val="0000CC"/>
              </a:solidFill>
            </a:endParaRPr>
          </a:p>
        </p:txBody>
      </p:sp>
      <p:sp>
        <p:nvSpPr>
          <p:cNvPr id="15" name="Управляющая кнопка: далее 1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pic>
        <p:nvPicPr>
          <p:cNvPr id="19"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453" t="6685" r="16973"/>
          <a:stretch/>
        </p:blipFill>
        <p:spPr bwMode="auto">
          <a:xfrm>
            <a:off x="-16831" y="5401502"/>
            <a:ext cx="1488817" cy="143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Прямоугольник 19"/>
          <p:cNvSpPr/>
          <p:nvPr/>
        </p:nvSpPr>
        <p:spPr>
          <a:xfrm>
            <a:off x="-3867" y="4725144"/>
            <a:ext cx="3025132" cy="720197"/>
          </a:xfrm>
          <a:prstGeom prst="rect">
            <a:avLst/>
          </a:prstGeom>
        </p:spPr>
        <p:txBody>
          <a:bodyPr wrap="square">
            <a:spAutoFit/>
          </a:bodyPr>
          <a:lstStyle/>
          <a:p>
            <a:pPr algn="ctr">
              <a:lnSpc>
                <a:spcPct val="85000"/>
              </a:lnSpc>
            </a:pPr>
            <a:r>
              <a:rPr lang="ru-RU" sz="2400" b="1" dirty="0" err="1" smtClean="0">
                <a:latin typeface="Arial" panose="020B0604020202020204" pitchFamily="34" charset="0"/>
                <a:cs typeface="Arial" panose="020B0604020202020204" pitchFamily="34" charset="0"/>
              </a:rPr>
              <a:t>этан</a:t>
            </a:r>
            <a:r>
              <a:rPr lang="ru-RU" sz="2400" b="1" dirty="0" err="1" smtClean="0">
                <a:ln>
                  <a:solidFill>
                    <a:sysClr val="windowText" lastClr="000000"/>
                  </a:solidFill>
                </a:ln>
                <a:solidFill>
                  <a:srgbClr val="FF0000"/>
                </a:solidFill>
                <a:latin typeface="Arial" panose="020B0604020202020204" pitchFamily="34" charset="0"/>
                <a:cs typeface="Arial" panose="020B0604020202020204" pitchFamily="34" charset="0"/>
              </a:rPr>
              <a:t>овая</a:t>
            </a:r>
            <a:r>
              <a:rPr lang="ru-RU" sz="2400" b="1" dirty="0" smtClean="0">
                <a:latin typeface="Arial" panose="020B0604020202020204" pitchFamily="34" charset="0"/>
                <a:cs typeface="Arial" panose="020B0604020202020204" pitchFamily="34" charset="0"/>
              </a:rPr>
              <a:t> </a:t>
            </a:r>
            <a:r>
              <a:rPr lang="ru-RU" sz="2400" b="1" dirty="0" smtClean="0">
                <a:latin typeface="Arial" pitchFamily="34" charset="0"/>
                <a:ea typeface="Times New Roman" pitchFamily="18" charset="0"/>
                <a:cs typeface="Arial" pitchFamily="34" charset="0"/>
              </a:rPr>
              <a:t>(уксусная) </a:t>
            </a:r>
            <a:r>
              <a:rPr lang="ru-RU" sz="2400" b="1" dirty="0" smtClean="0">
                <a:ln>
                  <a:solidFill>
                    <a:sysClr val="windowText" lastClr="000000"/>
                  </a:solidFill>
                </a:ln>
                <a:solidFill>
                  <a:srgbClr val="FF0000"/>
                </a:solidFill>
                <a:latin typeface="Arial" panose="020B0604020202020204" pitchFamily="34" charset="0"/>
                <a:cs typeface="Arial" panose="020B0604020202020204" pitchFamily="34" charset="0"/>
              </a:rPr>
              <a:t>кислота</a:t>
            </a:r>
            <a:endParaRPr lang="ru-RU" sz="2400" dirty="0">
              <a:ln>
                <a:solidFill>
                  <a:sysClr val="windowText" lastClr="000000"/>
                </a:solidFill>
              </a:ln>
              <a:solidFill>
                <a:srgbClr val="0000CC"/>
              </a:solidFill>
            </a:endParaRPr>
          </a:p>
        </p:txBody>
      </p:sp>
    </p:spTree>
    <p:extLst>
      <p:ext uri="{BB962C8B-B14F-4D97-AF65-F5344CB8AC3E}">
        <p14:creationId xmlns:p14="http://schemas.microsoft.com/office/powerpoint/2010/main" val="365207842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AutoShape 2" descr="https://im0-tub-ru.yandex.net/i?id=fb8fc5dff528c8f424bfa610feedfa24-l&amp;n=1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4" descr="https://im0-tub-ru.yandex.net/i?id=fb8fc5dff528c8f424bfa610feedfa24-l&amp;n=1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Прямоугольник 5"/>
          <p:cNvSpPr/>
          <p:nvPr/>
        </p:nvSpPr>
        <p:spPr>
          <a:xfrm>
            <a:off x="107504" y="312738"/>
            <a:ext cx="8835731" cy="1923604"/>
          </a:xfrm>
          <a:prstGeom prst="rect">
            <a:avLst/>
          </a:prstGeom>
        </p:spPr>
        <p:txBody>
          <a:bodyPr wrap="square">
            <a:spAutoFit/>
          </a:bodyPr>
          <a:lstStyle/>
          <a:p>
            <a:pPr indent="450000" algn="just">
              <a:lnSpc>
                <a:spcPct val="85000"/>
              </a:lnSpc>
            </a:pPr>
            <a:r>
              <a:rPr lang="ru-RU" sz="2800" b="1" dirty="0" smtClean="0">
                <a:ln>
                  <a:solidFill>
                    <a:sysClr val="windowText" lastClr="000000"/>
                  </a:solidFill>
                </a:ln>
                <a:solidFill>
                  <a:srgbClr val="FF0000"/>
                </a:solidFill>
                <a:latin typeface="Arial" pitchFamily="34" charset="0"/>
                <a:cs typeface="Arial" pitchFamily="34" charset="0"/>
              </a:rPr>
              <a:t>Галогенирование </a:t>
            </a:r>
            <a:r>
              <a:rPr lang="ru-RU" sz="2800" b="1" dirty="0">
                <a:ln>
                  <a:solidFill>
                    <a:sysClr val="windowText" lastClr="000000"/>
                  </a:solidFill>
                </a:ln>
                <a:solidFill>
                  <a:srgbClr val="FF0000"/>
                </a:solidFill>
                <a:latin typeface="Arial" pitchFamily="34" charset="0"/>
                <a:cs typeface="Arial" pitchFamily="34" charset="0"/>
              </a:rPr>
              <a:t>алифатических </a:t>
            </a:r>
            <a:r>
              <a:rPr lang="ru-RU" sz="2800" b="1" dirty="0" smtClean="0">
                <a:ln>
                  <a:solidFill>
                    <a:sysClr val="windowText" lastClr="000000"/>
                  </a:solidFill>
                </a:ln>
                <a:solidFill>
                  <a:srgbClr val="FF0000"/>
                </a:solidFill>
                <a:latin typeface="Arial" pitchFamily="34" charset="0"/>
                <a:cs typeface="Arial" pitchFamily="34" charset="0"/>
              </a:rPr>
              <a:t>кислот. </a:t>
            </a:r>
            <a:r>
              <a:rPr lang="ru-RU" sz="2800" b="1" dirty="0">
                <a:latin typeface="Arial" pitchFamily="34" charset="0"/>
                <a:cs typeface="Arial" pitchFamily="34" charset="0"/>
              </a:rPr>
              <a:t>Карбоновые кислоты хлорируются и </a:t>
            </a:r>
            <a:r>
              <a:rPr lang="ru-RU" sz="2800" b="1" dirty="0" err="1">
                <a:latin typeface="Arial" pitchFamily="34" charset="0"/>
                <a:cs typeface="Arial" pitchFamily="34" charset="0"/>
              </a:rPr>
              <a:t>бромируются</a:t>
            </a:r>
            <a:r>
              <a:rPr lang="ru-RU" sz="2800" b="1" dirty="0">
                <a:latin typeface="Arial" pitchFamily="34" charset="0"/>
                <a:cs typeface="Arial" pitchFamily="34" charset="0"/>
              </a:rPr>
              <a:t>. В при­сутствии небольших количеств фосфора; </a:t>
            </a:r>
            <a:r>
              <a:rPr lang="ru-RU" sz="2800" b="1" dirty="0" smtClean="0">
                <a:latin typeface="Arial" pitchFamily="34" charset="0"/>
                <a:cs typeface="Arial" pitchFamily="34" charset="0"/>
              </a:rPr>
              <a:t>РС</a:t>
            </a:r>
            <a:r>
              <a:rPr lang="en-US" sz="2800" b="1" dirty="0" smtClean="0">
                <a:latin typeface="Arial" pitchFamily="34" charset="0"/>
                <a:cs typeface="Arial" pitchFamily="34" charset="0"/>
              </a:rPr>
              <a:t>l</a:t>
            </a:r>
            <a:r>
              <a:rPr lang="ru-RU" sz="2800" b="1" baseline="-25000" dirty="0" smtClean="0">
                <a:latin typeface="Arial" pitchFamily="34" charset="0"/>
                <a:cs typeface="Arial" pitchFamily="34" charset="0"/>
              </a:rPr>
              <a:t>3</a:t>
            </a:r>
            <a:r>
              <a:rPr lang="ru-RU" sz="2800" b="1" dirty="0">
                <a:latin typeface="Arial" pitchFamily="34" charset="0"/>
                <a:cs typeface="Arial" pitchFamily="34" charset="0"/>
              </a:rPr>
              <a:t>; </a:t>
            </a:r>
            <a:r>
              <a:rPr lang="ru-RU" sz="2800" b="1" dirty="0" err="1">
                <a:latin typeface="Arial" pitchFamily="34" charset="0"/>
                <a:cs typeface="Arial" pitchFamily="34" charset="0"/>
              </a:rPr>
              <a:t>иода</a:t>
            </a:r>
            <a:r>
              <a:rPr lang="ru-RU" sz="2800" b="1" dirty="0">
                <a:latin typeface="Arial" pitchFamily="34" charset="0"/>
                <a:cs typeface="Arial" pitchFamily="34" charset="0"/>
              </a:rPr>
              <a:t> замещение проис­ходит исключительно в </a:t>
            </a:r>
            <a:r>
              <a:rPr lang="ru-RU" sz="2800" b="1" dirty="0">
                <a:latin typeface="Arial" pitchFamily="34" charset="0"/>
                <a:cs typeface="Arial" pitchFamily="34" charset="0"/>
                <a:sym typeface="Symbol"/>
              </a:rPr>
              <a:t></a:t>
            </a:r>
            <a:r>
              <a:rPr lang="ru-RU" sz="2800" b="1" dirty="0">
                <a:latin typeface="Arial" pitchFamily="34" charset="0"/>
                <a:cs typeface="Arial" pitchFamily="34" charset="0"/>
              </a:rPr>
              <a:t>-положение:</a:t>
            </a:r>
          </a:p>
        </p:txBody>
      </p:sp>
      <p:pic>
        <p:nvPicPr>
          <p:cNvPr id="409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2469" y="2386252"/>
            <a:ext cx="8894027" cy="1042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Прямоугольник 19"/>
          <p:cNvSpPr/>
          <p:nvPr/>
        </p:nvSpPr>
        <p:spPr>
          <a:xfrm>
            <a:off x="251520" y="3428883"/>
            <a:ext cx="8460497" cy="720197"/>
          </a:xfrm>
          <a:prstGeom prst="rect">
            <a:avLst/>
          </a:prstGeom>
        </p:spPr>
        <p:txBody>
          <a:bodyPr wrap="square">
            <a:spAutoFit/>
          </a:bodyPr>
          <a:lstStyle/>
          <a:p>
            <a:pPr>
              <a:lnSpc>
                <a:spcPct val="85000"/>
              </a:lnSpc>
            </a:pPr>
            <a:r>
              <a:rPr lang="ru-RU" dirty="0"/>
              <a:t> </a:t>
            </a:r>
            <a:r>
              <a:rPr lang="ru-RU" sz="2400" b="1" dirty="0">
                <a:latin typeface="Arial" pitchFamily="34" charset="0"/>
                <a:cs typeface="Arial" pitchFamily="34" charset="0"/>
              </a:rPr>
              <a:t>карбоновая кислота                 </a:t>
            </a:r>
            <a:r>
              <a:rPr lang="ru-RU" sz="2400" b="1" dirty="0" smtClean="0">
                <a:latin typeface="Arial" pitchFamily="34" charset="0"/>
                <a:cs typeface="Arial" pitchFamily="34" charset="0"/>
              </a:rPr>
              <a:t>    хлорзамещенная         </a:t>
            </a:r>
          </a:p>
          <a:p>
            <a:pPr>
              <a:lnSpc>
                <a:spcPct val="85000"/>
              </a:lnSpc>
            </a:pPr>
            <a:r>
              <a:rPr lang="ru-RU" sz="2400" b="1" dirty="0">
                <a:latin typeface="Arial" pitchFamily="34" charset="0"/>
                <a:cs typeface="Arial" pitchFamily="34" charset="0"/>
              </a:rPr>
              <a:t> </a:t>
            </a:r>
            <a:r>
              <a:rPr lang="ru-RU" sz="2400" b="1" dirty="0" smtClean="0">
                <a:latin typeface="Arial" pitchFamily="34" charset="0"/>
                <a:cs typeface="Arial" pitchFamily="34" charset="0"/>
              </a:rPr>
              <a:t>                                                                   кислота</a:t>
            </a:r>
            <a:endParaRPr lang="ru-RU" sz="2400" b="1" dirty="0">
              <a:latin typeface="Arial" pitchFamily="34" charset="0"/>
              <a:cs typeface="Arial" pitchFamily="34" charset="0"/>
            </a:endParaRPr>
          </a:p>
        </p:txBody>
      </p:sp>
      <p:pic>
        <p:nvPicPr>
          <p:cNvPr id="23"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30886" y="4227124"/>
            <a:ext cx="7058025"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Прямоугольник 23"/>
          <p:cNvSpPr/>
          <p:nvPr/>
        </p:nvSpPr>
        <p:spPr>
          <a:xfrm>
            <a:off x="611560" y="5301208"/>
            <a:ext cx="2448272" cy="1034129"/>
          </a:xfrm>
          <a:prstGeom prst="rect">
            <a:avLst/>
          </a:prstGeom>
        </p:spPr>
        <p:txBody>
          <a:bodyPr wrap="square">
            <a:spAutoFit/>
          </a:bodyPr>
          <a:lstStyle/>
          <a:p>
            <a:pPr algn="ctr">
              <a:lnSpc>
                <a:spcPct val="85000"/>
              </a:lnSpc>
            </a:pPr>
            <a:r>
              <a:rPr lang="ru-RU" sz="2400" b="1" dirty="0" err="1" smtClean="0">
                <a:latin typeface="Arial" panose="020B0604020202020204" pitchFamily="34" charset="0"/>
                <a:cs typeface="Arial" panose="020B0604020202020204" pitchFamily="34" charset="0"/>
              </a:rPr>
              <a:t>пропан</a:t>
            </a:r>
            <a:r>
              <a:rPr lang="ru-RU" sz="2400" b="1" dirty="0" err="1" smtClean="0">
                <a:ln>
                  <a:solidFill>
                    <a:sysClr val="windowText" lastClr="000000"/>
                  </a:solidFill>
                </a:ln>
                <a:solidFill>
                  <a:srgbClr val="FF0000"/>
                </a:solidFill>
                <a:latin typeface="Arial" panose="020B0604020202020204" pitchFamily="34" charset="0"/>
                <a:cs typeface="Arial" panose="020B0604020202020204" pitchFamily="34" charset="0"/>
              </a:rPr>
              <a:t>овая</a:t>
            </a:r>
            <a:r>
              <a:rPr lang="ru-RU" sz="2400" b="1" dirty="0" smtClean="0">
                <a:latin typeface="Arial" panose="020B0604020202020204" pitchFamily="34" charset="0"/>
                <a:cs typeface="Arial" panose="020B0604020202020204" pitchFamily="34" charset="0"/>
              </a:rPr>
              <a:t> </a:t>
            </a:r>
            <a:r>
              <a:rPr lang="ru-RU" sz="2400" b="1" dirty="0" smtClean="0">
                <a:latin typeface="Arial" pitchFamily="34" charset="0"/>
                <a:ea typeface="Times New Roman" pitchFamily="18" charset="0"/>
                <a:cs typeface="Arial" pitchFamily="34" charset="0"/>
              </a:rPr>
              <a:t>(</a:t>
            </a:r>
            <a:r>
              <a:rPr lang="ru-RU" sz="2400" b="1" dirty="0" err="1" smtClean="0">
                <a:latin typeface="Arial" pitchFamily="34" charset="0"/>
                <a:ea typeface="Times New Roman" pitchFamily="18" charset="0"/>
                <a:cs typeface="Arial" pitchFamily="34" charset="0"/>
              </a:rPr>
              <a:t>пропионовая</a:t>
            </a:r>
            <a:r>
              <a:rPr lang="ru-RU" sz="2400" b="1" dirty="0" smtClean="0">
                <a:latin typeface="Arial" pitchFamily="34" charset="0"/>
                <a:ea typeface="Times New Roman" pitchFamily="18" charset="0"/>
                <a:cs typeface="Arial" pitchFamily="34" charset="0"/>
              </a:rPr>
              <a:t>) </a:t>
            </a:r>
            <a:r>
              <a:rPr lang="ru-RU" sz="2400" b="1" dirty="0" smtClean="0">
                <a:ln>
                  <a:solidFill>
                    <a:sysClr val="windowText" lastClr="000000"/>
                  </a:solidFill>
                </a:ln>
                <a:solidFill>
                  <a:srgbClr val="FF0000"/>
                </a:solidFill>
                <a:latin typeface="Arial" panose="020B0604020202020204" pitchFamily="34" charset="0"/>
                <a:cs typeface="Arial" panose="020B0604020202020204" pitchFamily="34" charset="0"/>
              </a:rPr>
              <a:t>кислота</a:t>
            </a:r>
            <a:endParaRPr lang="ru-RU" sz="2400" dirty="0">
              <a:ln>
                <a:solidFill>
                  <a:sysClr val="windowText" lastClr="000000"/>
                </a:solidFill>
              </a:ln>
              <a:solidFill>
                <a:srgbClr val="0000CC"/>
              </a:solidFill>
            </a:endParaRPr>
          </a:p>
        </p:txBody>
      </p:sp>
      <p:sp>
        <p:nvSpPr>
          <p:cNvPr id="25" name="Прямоугольник 24"/>
          <p:cNvSpPr/>
          <p:nvPr/>
        </p:nvSpPr>
        <p:spPr>
          <a:xfrm>
            <a:off x="4099244" y="5301208"/>
            <a:ext cx="3425084" cy="1034129"/>
          </a:xfrm>
          <a:prstGeom prst="rect">
            <a:avLst/>
          </a:prstGeom>
        </p:spPr>
        <p:txBody>
          <a:bodyPr wrap="square">
            <a:spAutoFit/>
          </a:bodyPr>
          <a:lstStyle/>
          <a:p>
            <a:pPr algn="ctr">
              <a:lnSpc>
                <a:spcPct val="85000"/>
              </a:lnSpc>
            </a:pPr>
            <a:r>
              <a:rPr lang="ru-RU" sz="2400" b="1" dirty="0" smtClean="0">
                <a:ln>
                  <a:solidFill>
                    <a:sysClr val="windowText" lastClr="000000"/>
                  </a:solidFill>
                </a:ln>
                <a:solidFill>
                  <a:srgbClr val="0000CC"/>
                </a:solidFill>
                <a:latin typeface="Arial" panose="020B0604020202020204" pitchFamily="34" charset="0"/>
                <a:cs typeface="Arial" panose="020B0604020202020204" pitchFamily="34" charset="0"/>
              </a:rPr>
              <a:t>2-хлор</a:t>
            </a:r>
            <a:r>
              <a:rPr lang="ru-RU" sz="2400" b="1" dirty="0" smtClean="0">
                <a:latin typeface="Arial" panose="020B0604020202020204" pitchFamily="34" charset="0"/>
                <a:cs typeface="Arial" panose="020B0604020202020204" pitchFamily="34" charset="0"/>
              </a:rPr>
              <a:t>пропан</a:t>
            </a:r>
            <a:r>
              <a:rPr lang="ru-RU" sz="2400" b="1" dirty="0" smtClean="0">
                <a:ln>
                  <a:solidFill>
                    <a:sysClr val="windowText" lastClr="000000"/>
                  </a:solidFill>
                </a:ln>
                <a:solidFill>
                  <a:srgbClr val="FF0000"/>
                </a:solidFill>
                <a:latin typeface="Arial" panose="020B0604020202020204" pitchFamily="34" charset="0"/>
                <a:cs typeface="Arial" panose="020B0604020202020204" pitchFamily="34" charset="0"/>
              </a:rPr>
              <a:t>овая</a:t>
            </a:r>
            <a:r>
              <a:rPr lang="ru-RU" sz="2400" b="1" dirty="0" smtClean="0">
                <a:latin typeface="Arial" panose="020B0604020202020204" pitchFamily="34" charset="0"/>
                <a:cs typeface="Arial" panose="020B0604020202020204" pitchFamily="34" charset="0"/>
              </a:rPr>
              <a:t> </a:t>
            </a:r>
            <a:r>
              <a:rPr lang="ru-RU" sz="2400" b="1" dirty="0" smtClean="0">
                <a:latin typeface="Arial" pitchFamily="34" charset="0"/>
                <a:ea typeface="Times New Roman" pitchFamily="18" charset="0"/>
                <a:cs typeface="Arial" pitchFamily="34" charset="0"/>
              </a:rPr>
              <a:t>(</a:t>
            </a:r>
            <a:r>
              <a:rPr lang="ru-RU" sz="2400" b="1" dirty="0" smtClean="0">
                <a:ln>
                  <a:solidFill>
                    <a:sysClr val="windowText" lastClr="000000"/>
                  </a:solidFill>
                </a:ln>
                <a:solidFill>
                  <a:srgbClr val="0000CC"/>
                </a:solidFill>
                <a:latin typeface="Arial" pitchFamily="34" charset="0"/>
                <a:ea typeface="Times New Roman" pitchFamily="18" charset="0"/>
                <a:cs typeface="Arial" pitchFamily="34" charset="0"/>
                <a:sym typeface="Symbol"/>
              </a:rPr>
              <a:t>-</a:t>
            </a:r>
            <a:r>
              <a:rPr lang="ru-RU" sz="2400" b="1" dirty="0" err="1" smtClean="0">
                <a:ln>
                  <a:solidFill>
                    <a:sysClr val="windowText" lastClr="000000"/>
                  </a:solidFill>
                </a:ln>
                <a:solidFill>
                  <a:srgbClr val="0000CC"/>
                </a:solidFill>
                <a:latin typeface="Arial" pitchFamily="34" charset="0"/>
                <a:ea typeface="Times New Roman" pitchFamily="18" charset="0"/>
                <a:cs typeface="Arial" pitchFamily="34" charset="0"/>
                <a:sym typeface="Symbol"/>
              </a:rPr>
              <a:t>хлор</a:t>
            </a:r>
            <a:r>
              <a:rPr lang="ru-RU" sz="2400" b="1" dirty="0" err="1" smtClean="0">
                <a:latin typeface="Arial" pitchFamily="34" charset="0"/>
                <a:ea typeface="Times New Roman" pitchFamily="18" charset="0"/>
                <a:cs typeface="Arial" pitchFamily="34" charset="0"/>
              </a:rPr>
              <a:t>пропионовая</a:t>
            </a:r>
            <a:r>
              <a:rPr lang="ru-RU" sz="2400" b="1" dirty="0" smtClean="0">
                <a:latin typeface="Arial" pitchFamily="34" charset="0"/>
                <a:ea typeface="Times New Roman" pitchFamily="18" charset="0"/>
                <a:cs typeface="Arial" pitchFamily="34" charset="0"/>
              </a:rPr>
              <a:t>) </a:t>
            </a:r>
            <a:r>
              <a:rPr lang="ru-RU" sz="2400" b="1" dirty="0" smtClean="0">
                <a:ln>
                  <a:solidFill>
                    <a:sysClr val="windowText" lastClr="000000"/>
                  </a:solidFill>
                </a:ln>
                <a:solidFill>
                  <a:srgbClr val="FF0000"/>
                </a:solidFill>
                <a:latin typeface="Arial" panose="020B0604020202020204" pitchFamily="34" charset="0"/>
                <a:cs typeface="Arial" panose="020B0604020202020204" pitchFamily="34" charset="0"/>
              </a:rPr>
              <a:t>кислота</a:t>
            </a:r>
            <a:endParaRPr lang="ru-RU" sz="2400" dirty="0">
              <a:ln>
                <a:solidFill>
                  <a:sysClr val="windowText" lastClr="000000"/>
                </a:solidFill>
              </a:ln>
              <a:solidFill>
                <a:srgbClr val="0000CC"/>
              </a:solidFill>
            </a:endParaRPr>
          </a:p>
        </p:txBody>
      </p:sp>
    </p:spTree>
    <p:extLst>
      <p:ext uri="{BB962C8B-B14F-4D97-AF65-F5344CB8AC3E}">
        <p14:creationId xmlns:p14="http://schemas.microsoft.com/office/powerpoint/2010/main" val="3665116026"/>
      </p:ext>
    </p:extLst>
  </p:cSld>
  <p:clrMapOvr>
    <a:masterClrMapping/>
  </p:clrMapOvr>
  <p:transition>
    <p:wheel spokes="1"/>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20872" y="457200"/>
            <a:ext cx="504056" cy="838200"/>
          </a:xfrm>
        </p:spPr>
        <p:txBody>
          <a:bodyPr/>
          <a:lstStyle/>
          <a:p>
            <a:endParaRPr lang="ru-RU" dirty="0"/>
          </a:p>
        </p:txBody>
      </p:sp>
      <p:pic>
        <p:nvPicPr>
          <p:cNvPr id="1945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9512" y="116632"/>
            <a:ext cx="8827728" cy="4389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Прямоугольник 17"/>
          <p:cNvSpPr/>
          <p:nvPr/>
        </p:nvSpPr>
        <p:spPr>
          <a:xfrm>
            <a:off x="5179364" y="4426830"/>
            <a:ext cx="3425084" cy="406265"/>
          </a:xfrm>
          <a:prstGeom prst="rect">
            <a:avLst/>
          </a:prstGeom>
        </p:spPr>
        <p:txBody>
          <a:bodyPr wrap="square">
            <a:spAutoFit/>
          </a:bodyPr>
          <a:lstStyle/>
          <a:p>
            <a:pPr algn="ctr">
              <a:lnSpc>
                <a:spcPct val="85000"/>
              </a:lnSpc>
            </a:pPr>
            <a:r>
              <a:rPr lang="ru-RU" sz="2400" b="1" dirty="0">
                <a:latin typeface="Arial" pitchFamily="34" charset="0"/>
                <a:ea typeface="Times New Roman" pitchFamily="18" charset="0"/>
                <a:cs typeface="Arial" pitchFamily="34" charset="0"/>
              </a:rPr>
              <a:t>(</a:t>
            </a:r>
            <a:r>
              <a:rPr lang="ru-RU" sz="2400" b="1" u="sng" dirty="0" smtClean="0">
                <a:ln>
                  <a:solidFill>
                    <a:sysClr val="windowText" lastClr="000000"/>
                  </a:solidFill>
                </a:ln>
                <a:solidFill>
                  <a:srgbClr val="0000CC"/>
                </a:solidFill>
                <a:latin typeface="Arial" panose="020B0604020202020204" pitchFamily="34" charset="0"/>
                <a:cs typeface="Arial" panose="020B0604020202020204" pitchFamily="34" charset="0"/>
              </a:rPr>
              <a:t>три</a:t>
            </a:r>
            <a:r>
              <a:rPr lang="ru-RU" sz="2400" b="1" dirty="0" smtClean="0">
                <a:ln>
                  <a:solidFill>
                    <a:sysClr val="windowText" lastClr="000000"/>
                  </a:solidFill>
                </a:ln>
                <a:solidFill>
                  <a:srgbClr val="0000CC"/>
                </a:solidFill>
                <a:latin typeface="Arial" panose="020B0604020202020204" pitchFamily="34" charset="0"/>
                <a:cs typeface="Arial" panose="020B0604020202020204" pitchFamily="34" charset="0"/>
              </a:rPr>
              <a:t>хлор</a:t>
            </a:r>
            <a:r>
              <a:rPr lang="ru-RU" sz="2400" b="1" dirty="0" smtClean="0">
                <a:latin typeface="Arial" panose="020B0604020202020204" pitchFamily="34" charset="0"/>
                <a:cs typeface="Arial" panose="020B0604020202020204" pitchFamily="34" charset="0"/>
              </a:rPr>
              <a:t>этан</a:t>
            </a:r>
            <a:r>
              <a:rPr lang="ru-RU" sz="2400" b="1" dirty="0" smtClean="0">
                <a:ln>
                  <a:solidFill>
                    <a:sysClr val="windowText" lastClr="000000"/>
                  </a:solidFill>
                </a:ln>
                <a:solidFill>
                  <a:srgbClr val="FF0000"/>
                </a:solidFill>
                <a:latin typeface="Arial" panose="020B0604020202020204" pitchFamily="34" charset="0"/>
                <a:cs typeface="Arial" panose="020B0604020202020204" pitchFamily="34" charset="0"/>
              </a:rPr>
              <a:t>овая</a:t>
            </a:r>
            <a:r>
              <a:rPr lang="ru-RU" sz="2400" b="1" dirty="0" smtClean="0">
                <a:latin typeface="Arial" pitchFamily="34" charset="0"/>
                <a:ea typeface="Times New Roman" pitchFamily="18" charset="0"/>
                <a:cs typeface="Arial" pitchFamily="34" charset="0"/>
              </a:rPr>
              <a:t>)</a:t>
            </a:r>
            <a:endParaRPr lang="ru-RU" sz="2400" dirty="0">
              <a:ln>
                <a:solidFill>
                  <a:sysClr val="windowText" lastClr="000000"/>
                </a:solidFill>
              </a:ln>
              <a:solidFill>
                <a:srgbClr val="0000CC"/>
              </a:solidFill>
            </a:endParaRPr>
          </a:p>
        </p:txBody>
      </p:sp>
      <p:sp>
        <p:nvSpPr>
          <p:cNvPr id="19" name="Прямоугольник 18"/>
          <p:cNvSpPr/>
          <p:nvPr/>
        </p:nvSpPr>
        <p:spPr>
          <a:xfrm>
            <a:off x="-37308" y="764704"/>
            <a:ext cx="3025132" cy="720197"/>
          </a:xfrm>
          <a:prstGeom prst="rect">
            <a:avLst/>
          </a:prstGeom>
        </p:spPr>
        <p:txBody>
          <a:bodyPr wrap="square">
            <a:spAutoFit/>
          </a:bodyPr>
          <a:lstStyle/>
          <a:p>
            <a:pPr algn="ctr">
              <a:lnSpc>
                <a:spcPct val="85000"/>
              </a:lnSpc>
            </a:pPr>
            <a:r>
              <a:rPr lang="ru-RU" sz="2400" b="1" dirty="0" err="1" smtClean="0">
                <a:latin typeface="Arial" panose="020B0604020202020204" pitchFamily="34" charset="0"/>
                <a:cs typeface="Arial" panose="020B0604020202020204" pitchFamily="34" charset="0"/>
              </a:rPr>
              <a:t>этан</a:t>
            </a:r>
            <a:r>
              <a:rPr lang="ru-RU" sz="2400" b="1" dirty="0" err="1" smtClean="0">
                <a:ln>
                  <a:solidFill>
                    <a:sysClr val="windowText" lastClr="000000"/>
                  </a:solidFill>
                </a:ln>
                <a:solidFill>
                  <a:srgbClr val="FF0000"/>
                </a:solidFill>
                <a:latin typeface="Arial" panose="020B0604020202020204" pitchFamily="34" charset="0"/>
                <a:cs typeface="Arial" panose="020B0604020202020204" pitchFamily="34" charset="0"/>
              </a:rPr>
              <a:t>овая</a:t>
            </a:r>
            <a:r>
              <a:rPr lang="ru-RU" sz="2400" b="1" dirty="0" smtClean="0">
                <a:latin typeface="Arial" panose="020B0604020202020204" pitchFamily="34" charset="0"/>
                <a:cs typeface="Arial" panose="020B0604020202020204" pitchFamily="34" charset="0"/>
              </a:rPr>
              <a:t> </a:t>
            </a:r>
            <a:r>
              <a:rPr lang="ru-RU" sz="2400" b="1" dirty="0" smtClean="0">
                <a:latin typeface="Arial" pitchFamily="34" charset="0"/>
                <a:ea typeface="Times New Roman" pitchFamily="18" charset="0"/>
                <a:cs typeface="Arial" pitchFamily="34" charset="0"/>
              </a:rPr>
              <a:t>(уксусная) </a:t>
            </a:r>
            <a:r>
              <a:rPr lang="ru-RU" sz="2400" b="1" dirty="0" smtClean="0">
                <a:ln>
                  <a:solidFill>
                    <a:sysClr val="windowText" lastClr="000000"/>
                  </a:solidFill>
                </a:ln>
                <a:solidFill>
                  <a:srgbClr val="FF0000"/>
                </a:solidFill>
                <a:latin typeface="Arial" panose="020B0604020202020204" pitchFamily="34" charset="0"/>
                <a:cs typeface="Arial" panose="020B0604020202020204" pitchFamily="34" charset="0"/>
              </a:rPr>
              <a:t>кислота</a:t>
            </a:r>
            <a:endParaRPr lang="ru-RU" sz="2400" dirty="0">
              <a:ln>
                <a:solidFill>
                  <a:sysClr val="windowText" lastClr="000000"/>
                </a:solidFill>
              </a:ln>
              <a:solidFill>
                <a:srgbClr val="0000CC"/>
              </a:solidFill>
            </a:endParaRPr>
          </a:p>
        </p:txBody>
      </p:sp>
    </p:spTree>
    <p:extLst>
      <p:ext uri="{BB962C8B-B14F-4D97-AF65-F5344CB8AC3E}">
        <p14:creationId xmlns:p14="http://schemas.microsoft.com/office/powerpoint/2010/main" val="219101364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716035"/>
            <a:ext cx="8856984" cy="4081117"/>
          </a:xfrm>
          <a:prstGeom prst="rect">
            <a:avLst/>
          </a:prstGeom>
        </p:spPr>
        <p:txBody>
          <a:bodyPr wrap="square">
            <a:spAutoFit/>
          </a:bodyPr>
          <a:lstStyle/>
          <a:p>
            <a:pPr marL="514350" indent="-514350" algn="just">
              <a:lnSpc>
                <a:spcPct val="80000"/>
              </a:lnSpc>
              <a:buClr>
                <a:srgbClr val="C00000"/>
              </a:buClr>
              <a:buAutoNum type="arabicPeriod"/>
            </a:pPr>
            <a:r>
              <a:rPr lang="ru-RU" sz="2700" b="1" dirty="0" smtClean="0">
                <a:latin typeface="Arial" pitchFamily="34" charset="0"/>
                <a:cs typeface="Arial" pitchFamily="34" charset="0"/>
              </a:rPr>
              <a:t>Выбирают </a:t>
            </a:r>
            <a:r>
              <a:rPr lang="ru-RU" sz="2700" b="1" dirty="0">
                <a:ln>
                  <a:solidFill>
                    <a:schemeClr val="tx1"/>
                  </a:solidFill>
                </a:ln>
                <a:solidFill>
                  <a:srgbClr val="C00000"/>
                </a:solidFill>
                <a:effectLst>
                  <a:outerShdw blurRad="38100" dist="38100" dir="2700000" algn="tl">
                    <a:srgbClr val="000000">
                      <a:alpha val="43137"/>
                    </a:srgbClr>
                  </a:outerShdw>
                </a:effectLst>
                <a:latin typeface="Arial Black" pitchFamily="34" charset="0"/>
                <a:cs typeface="Arial" pitchFamily="34" charset="0"/>
              </a:rPr>
              <a:t>родительский углеводород</a:t>
            </a:r>
            <a:r>
              <a:rPr lang="ru-RU" sz="2700" b="1" dirty="0">
                <a:latin typeface="Arial" pitchFamily="34" charset="0"/>
                <a:cs typeface="Arial" pitchFamily="34" charset="0"/>
              </a:rPr>
              <a:t> </a:t>
            </a:r>
            <a:r>
              <a:rPr lang="ru-RU" sz="2700" b="1" u="sng" dirty="0">
                <a:latin typeface="Arial" pitchFamily="34" charset="0"/>
                <a:cs typeface="Arial" pitchFamily="34" charset="0"/>
              </a:rPr>
              <a:t>по самой длинной </a:t>
            </a:r>
            <a:r>
              <a:rPr lang="ru-RU" sz="2700" b="1" u="sng" dirty="0" smtClean="0">
                <a:latin typeface="Arial" pitchFamily="34" charset="0"/>
                <a:cs typeface="Arial" pitchFamily="34" charset="0"/>
              </a:rPr>
              <a:t>непрерывной углеводородной цепи</a:t>
            </a:r>
            <a:r>
              <a:rPr lang="ru-RU" sz="2700" b="1" dirty="0">
                <a:latin typeface="Arial" pitchFamily="34" charset="0"/>
                <a:cs typeface="Arial" pitchFamily="34" charset="0"/>
              </a:rPr>
              <a:t>, содержащей гидроксильную группу. Он формирует базовое название (по числу атомов углерода</a:t>
            </a:r>
            <a:r>
              <a:rPr lang="ru-RU" sz="2700" b="1" dirty="0" smtClean="0">
                <a:latin typeface="Arial" pitchFamily="34" charset="0"/>
                <a:cs typeface="Arial" pitchFamily="34" charset="0"/>
              </a:rPr>
              <a:t>).</a:t>
            </a:r>
          </a:p>
          <a:p>
            <a:pPr marL="514350" indent="-514350" algn="just">
              <a:lnSpc>
                <a:spcPct val="80000"/>
              </a:lnSpc>
              <a:buClr>
                <a:srgbClr val="C00000"/>
              </a:buClr>
              <a:buFontTx/>
              <a:buAutoNum type="arabicPeriod"/>
            </a:pPr>
            <a:r>
              <a:rPr lang="ru-RU" sz="2700" b="1" dirty="0" smtClean="0">
                <a:ln>
                  <a:solidFill>
                    <a:schemeClr val="tx1"/>
                  </a:solidFill>
                </a:ln>
                <a:solidFill>
                  <a:srgbClr val="C00000"/>
                </a:solidFill>
                <a:latin typeface="Arial Black" pitchFamily="34" charset="0"/>
                <a:cs typeface="Arial" pitchFamily="34" charset="0"/>
              </a:rPr>
              <a:t>Родительский </a:t>
            </a:r>
            <a:r>
              <a:rPr lang="ru-RU" sz="2700" b="1" dirty="0">
                <a:ln>
                  <a:solidFill>
                    <a:schemeClr val="tx1"/>
                  </a:solidFill>
                </a:ln>
                <a:solidFill>
                  <a:srgbClr val="C00000"/>
                </a:solidFill>
                <a:latin typeface="Arial Black" pitchFamily="34" charset="0"/>
                <a:cs typeface="Arial" pitchFamily="34" charset="0"/>
              </a:rPr>
              <a:t>углеводород </a:t>
            </a:r>
            <a:r>
              <a:rPr lang="ru-RU" sz="2700" b="1" dirty="0">
                <a:latin typeface="Arial" pitchFamily="34" charset="0"/>
                <a:cs typeface="Arial" pitchFamily="34" charset="0"/>
              </a:rPr>
              <a:t>нумеруют в таком направлении, чтобы гидроксильная группа получила наименьший номер в названии. (Если в соединении имеются функциональные группы старше </a:t>
            </a:r>
            <a:r>
              <a:rPr lang="ru-RU" sz="2700" b="1" dirty="0" err="1" smtClean="0">
                <a:latin typeface="Arial" pitchFamily="34" charset="0"/>
                <a:cs typeface="Arial" pitchFamily="34" charset="0"/>
              </a:rPr>
              <a:t>гидроксиль</a:t>
            </a:r>
            <a:r>
              <a:rPr lang="ru-RU" sz="2700" b="1" dirty="0" smtClean="0">
                <a:latin typeface="Arial" pitchFamily="34" charset="0"/>
                <a:cs typeface="Arial" pitchFamily="34" charset="0"/>
              </a:rPr>
              <a:t>-ной</a:t>
            </a:r>
            <a:r>
              <a:rPr lang="ru-RU" sz="2700" b="1" dirty="0">
                <a:latin typeface="Arial" pitchFamily="34" charset="0"/>
                <a:cs typeface="Arial" pitchFamily="34" charset="0"/>
              </a:rPr>
              <a:t>, то это правило применяется к старшей функциональной группе</a:t>
            </a:r>
            <a:r>
              <a:rPr lang="ru-RU" sz="2700" b="1" dirty="0" smtClean="0">
                <a:latin typeface="Arial" pitchFamily="34" charset="0"/>
                <a:cs typeface="Arial" pitchFamily="34" charset="0"/>
              </a:rPr>
              <a:t>.)</a:t>
            </a:r>
            <a:endParaRPr lang="ru-RU" sz="2800" b="1" dirty="0">
              <a:latin typeface="Arial" pitchFamily="34" charset="0"/>
              <a:cs typeface="Arial" pitchFamily="34" charset="0"/>
            </a:endParaRPr>
          </a:p>
        </p:txBody>
      </p:sp>
      <p:sp>
        <p:nvSpPr>
          <p:cNvPr id="3" name="Прямоугольник 2"/>
          <p:cNvSpPr/>
          <p:nvPr/>
        </p:nvSpPr>
        <p:spPr>
          <a:xfrm>
            <a:off x="179512" y="44624"/>
            <a:ext cx="8856984" cy="487954"/>
          </a:xfrm>
          <a:prstGeom prst="rect">
            <a:avLst/>
          </a:prstGeom>
        </p:spPr>
        <p:txBody>
          <a:bodyPr wrap="square">
            <a:spAutoFit/>
          </a:bodyPr>
          <a:lstStyle/>
          <a:p>
            <a:pPr algn="ctr">
              <a:lnSpc>
                <a:spcPct val="85000"/>
              </a:lnSpc>
            </a:pPr>
            <a:r>
              <a:rPr lang="ru-RU" sz="3000" b="1" dirty="0">
                <a:ln w="1905">
                  <a:solidFill>
                    <a:srgbClr val="FF0000"/>
                  </a:solidFill>
                </a:ln>
                <a:solidFill>
                  <a:srgbClr val="2612B6"/>
                </a:solidFill>
                <a:effectLst>
                  <a:innerShdw blurRad="69850" dist="43180" dir="5400000">
                    <a:srgbClr val="000000">
                      <a:alpha val="65000"/>
                    </a:srgbClr>
                  </a:innerShdw>
                </a:effectLst>
                <a:latin typeface="Arial Black" pitchFamily="34" charset="0"/>
              </a:rPr>
              <a:t>Правила построения названий </a:t>
            </a:r>
            <a:r>
              <a:rPr lang="ru-RU" sz="3000" b="1" dirty="0" smtClean="0">
                <a:ln w="1905">
                  <a:solidFill>
                    <a:srgbClr val="FF0000"/>
                  </a:solidFill>
                </a:ln>
                <a:solidFill>
                  <a:srgbClr val="2612B6"/>
                </a:solidFill>
                <a:effectLst>
                  <a:innerShdw blurRad="69850" dist="43180" dir="5400000">
                    <a:srgbClr val="000000">
                      <a:alpha val="65000"/>
                    </a:srgbClr>
                  </a:innerShdw>
                </a:effectLst>
                <a:latin typeface="Arial Black" pitchFamily="34" charset="0"/>
              </a:rPr>
              <a:t>спиртов</a:t>
            </a:r>
            <a:endParaRPr lang="ru-RU" sz="3000" b="1" dirty="0">
              <a:ln w="1905">
                <a:solidFill>
                  <a:srgbClr val="FF0000"/>
                </a:solidFill>
              </a:ln>
              <a:solidFill>
                <a:srgbClr val="2612B6"/>
              </a:solidFill>
              <a:effectLst>
                <a:innerShdw blurRad="69850" dist="43180" dir="5400000">
                  <a:srgbClr val="000000">
                    <a:alpha val="65000"/>
                  </a:srgbClr>
                </a:innerShdw>
              </a:effectLst>
              <a:latin typeface="Arial Black" pitchFamily="34" charset="0"/>
            </a:endParaRPr>
          </a:p>
        </p:txBody>
      </p:sp>
      <p:pic>
        <p:nvPicPr>
          <p:cNvPr id="11" name="Рисунок 10" descr="Principal chain in alcohols.png">
            <a:hlinkClick r:id="rId4"/>
          </p:cNvPr>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9049" y="4725144"/>
            <a:ext cx="8505399" cy="1804144"/>
          </a:xfrm>
          <a:prstGeom prst="rect">
            <a:avLst/>
          </a:prstGeom>
          <a:noFill/>
          <a:ln>
            <a:noFill/>
          </a:ln>
        </p:spPr>
      </p:pic>
    </p:spTree>
    <p:extLst>
      <p:ext uri="{BB962C8B-B14F-4D97-AF65-F5344CB8AC3E}">
        <p14:creationId xmlns:p14="http://schemas.microsoft.com/office/powerpoint/2010/main" val="297776301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20872" y="457200"/>
            <a:ext cx="504056" cy="838200"/>
          </a:xfrm>
        </p:spPr>
        <p:txBody>
          <a:bodyPr/>
          <a:lstStyle/>
          <a:p>
            <a:endParaRPr lang="ru-RU" dirty="0"/>
          </a:p>
        </p:txBody>
      </p:sp>
      <p:pic>
        <p:nvPicPr>
          <p:cNvPr id="10" name="Picture 6" descr="https://studfiles.net/html/2706/72/html_Dk6Gz4ZG8G.ES0R/img-UAqXGA.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9973"/>
          <a:stretch/>
        </p:blipFill>
        <p:spPr bwMode="auto">
          <a:xfrm>
            <a:off x="179512" y="3831848"/>
            <a:ext cx="8562665" cy="11884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Прямоугольник 15"/>
          <p:cNvSpPr/>
          <p:nvPr/>
        </p:nvSpPr>
        <p:spPr>
          <a:xfrm>
            <a:off x="161078" y="5040268"/>
            <a:ext cx="3025132" cy="720197"/>
          </a:xfrm>
          <a:prstGeom prst="rect">
            <a:avLst/>
          </a:prstGeom>
        </p:spPr>
        <p:txBody>
          <a:bodyPr wrap="square">
            <a:spAutoFit/>
          </a:bodyPr>
          <a:lstStyle/>
          <a:p>
            <a:pPr algn="ctr">
              <a:lnSpc>
                <a:spcPct val="85000"/>
              </a:lnSpc>
            </a:pPr>
            <a:r>
              <a:rPr lang="ru-RU" sz="2400" b="1" dirty="0" err="1" smtClean="0">
                <a:latin typeface="Arial" panose="020B0604020202020204" pitchFamily="34" charset="0"/>
                <a:cs typeface="Arial" panose="020B0604020202020204" pitchFamily="34" charset="0"/>
              </a:rPr>
              <a:t>этан</a:t>
            </a:r>
            <a:r>
              <a:rPr lang="ru-RU" sz="2400" b="1" dirty="0" err="1" smtClean="0">
                <a:ln>
                  <a:solidFill>
                    <a:sysClr val="windowText" lastClr="000000"/>
                  </a:solidFill>
                </a:ln>
                <a:solidFill>
                  <a:srgbClr val="FF0000"/>
                </a:solidFill>
                <a:latin typeface="Arial" panose="020B0604020202020204" pitchFamily="34" charset="0"/>
                <a:cs typeface="Arial" panose="020B0604020202020204" pitchFamily="34" charset="0"/>
              </a:rPr>
              <a:t>овая</a:t>
            </a:r>
            <a:r>
              <a:rPr lang="ru-RU" sz="2400" b="1" dirty="0" smtClean="0">
                <a:latin typeface="Arial" panose="020B0604020202020204" pitchFamily="34" charset="0"/>
                <a:cs typeface="Arial" panose="020B0604020202020204" pitchFamily="34" charset="0"/>
              </a:rPr>
              <a:t> </a:t>
            </a:r>
            <a:r>
              <a:rPr lang="ru-RU" sz="2400" b="1" dirty="0" smtClean="0">
                <a:latin typeface="Arial" pitchFamily="34" charset="0"/>
                <a:ea typeface="Times New Roman" pitchFamily="18" charset="0"/>
                <a:cs typeface="Arial" pitchFamily="34" charset="0"/>
              </a:rPr>
              <a:t>(уксусная) </a:t>
            </a:r>
            <a:r>
              <a:rPr lang="ru-RU" sz="2400" b="1" dirty="0" smtClean="0">
                <a:ln>
                  <a:solidFill>
                    <a:sysClr val="windowText" lastClr="000000"/>
                  </a:solidFill>
                </a:ln>
                <a:solidFill>
                  <a:srgbClr val="FF0000"/>
                </a:solidFill>
                <a:latin typeface="Arial" panose="020B0604020202020204" pitchFamily="34" charset="0"/>
                <a:cs typeface="Arial" panose="020B0604020202020204" pitchFamily="34" charset="0"/>
              </a:rPr>
              <a:t>кислота</a:t>
            </a:r>
            <a:endParaRPr lang="ru-RU" sz="2400" dirty="0">
              <a:ln>
                <a:solidFill>
                  <a:sysClr val="windowText" lastClr="000000"/>
                </a:solidFill>
              </a:ln>
              <a:solidFill>
                <a:srgbClr val="0000CC"/>
              </a:solidFill>
            </a:endParaRPr>
          </a:p>
        </p:txBody>
      </p:sp>
      <p:sp>
        <p:nvSpPr>
          <p:cNvPr id="20" name="Прямоугольник 19"/>
          <p:cNvSpPr/>
          <p:nvPr/>
        </p:nvSpPr>
        <p:spPr>
          <a:xfrm>
            <a:off x="3707904" y="5040267"/>
            <a:ext cx="3025132" cy="1348061"/>
          </a:xfrm>
          <a:prstGeom prst="rect">
            <a:avLst/>
          </a:prstGeom>
        </p:spPr>
        <p:txBody>
          <a:bodyPr wrap="square">
            <a:spAutoFit/>
          </a:bodyPr>
          <a:lstStyle/>
          <a:p>
            <a:pPr algn="ctr">
              <a:lnSpc>
                <a:spcPct val="85000"/>
              </a:lnSpc>
            </a:pPr>
            <a:r>
              <a:rPr lang="ru-RU" sz="2400" b="1" dirty="0" err="1" smtClean="0">
                <a:latin typeface="Arial" pitchFamily="34" charset="0"/>
                <a:ea typeface="Times New Roman" pitchFamily="18" charset="0"/>
                <a:cs typeface="Arial" pitchFamily="34" charset="0"/>
              </a:rPr>
              <a:t>хлор</a:t>
            </a:r>
            <a:r>
              <a:rPr lang="ru-RU" sz="2400" b="1" dirty="0" err="1" smtClean="0">
                <a:ln>
                  <a:solidFill>
                    <a:sysClr val="windowText" lastClr="000000"/>
                  </a:solidFill>
                </a:ln>
                <a:solidFill>
                  <a:srgbClr val="0000CC"/>
                </a:solidFill>
                <a:latin typeface="Arial" pitchFamily="34" charset="0"/>
                <a:ea typeface="Times New Roman" pitchFamily="18" charset="0"/>
                <a:cs typeface="Arial" pitchFamily="34" charset="0"/>
              </a:rPr>
              <a:t>ангидрид</a:t>
            </a:r>
            <a:r>
              <a:rPr lang="ru-RU" sz="2400" b="1" dirty="0" smtClean="0">
                <a:ln>
                  <a:solidFill>
                    <a:sysClr val="windowText" lastClr="000000"/>
                  </a:solidFill>
                </a:ln>
                <a:solidFill>
                  <a:srgbClr val="0000CC"/>
                </a:solidFill>
                <a:latin typeface="Arial" pitchFamily="34" charset="0"/>
                <a:ea typeface="Times New Roman" pitchFamily="18" charset="0"/>
                <a:cs typeface="Arial" pitchFamily="34" charset="0"/>
              </a:rPr>
              <a:t> </a:t>
            </a:r>
            <a:r>
              <a:rPr lang="ru-RU" sz="2400" b="1" dirty="0" err="1" smtClean="0">
                <a:latin typeface="Arial" panose="020B0604020202020204" pitchFamily="34" charset="0"/>
                <a:cs typeface="Arial" panose="020B0604020202020204" pitchFamily="34" charset="0"/>
              </a:rPr>
              <a:t>этан</a:t>
            </a:r>
            <a:r>
              <a:rPr lang="ru-RU" sz="2400" b="1" dirty="0" err="1" smtClean="0">
                <a:ln>
                  <a:solidFill>
                    <a:sysClr val="windowText" lastClr="000000"/>
                  </a:solidFill>
                </a:ln>
                <a:solidFill>
                  <a:srgbClr val="FF0000"/>
                </a:solidFill>
                <a:latin typeface="Arial" panose="020B0604020202020204" pitchFamily="34" charset="0"/>
                <a:cs typeface="Arial" panose="020B0604020202020204" pitchFamily="34" charset="0"/>
              </a:rPr>
              <a:t>овой</a:t>
            </a:r>
            <a:r>
              <a:rPr lang="ru-RU" sz="2400" b="1" dirty="0" smtClean="0">
                <a:latin typeface="Arial" pitchFamily="34" charset="0"/>
                <a:ea typeface="Times New Roman" pitchFamily="18" charset="0"/>
                <a:cs typeface="Arial" pitchFamily="34" charset="0"/>
              </a:rPr>
              <a:t> (уксусной) </a:t>
            </a:r>
            <a:r>
              <a:rPr lang="ru-RU" sz="2400" b="1" dirty="0" smtClean="0">
                <a:ln>
                  <a:solidFill>
                    <a:sysClr val="windowText" lastClr="000000"/>
                  </a:solidFill>
                </a:ln>
                <a:solidFill>
                  <a:srgbClr val="FF0000"/>
                </a:solidFill>
                <a:latin typeface="Arial" panose="020B0604020202020204" pitchFamily="34" charset="0"/>
                <a:cs typeface="Arial" panose="020B0604020202020204" pitchFamily="34" charset="0"/>
              </a:rPr>
              <a:t>кислота</a:t>
            </a:r>
            <a:endParaRPr lang="ru-RU" sz="2400" dirty="0">
              <a:ln>
                <a:solidFill>
                  <a:sysClr val="windowText" lastClr="000000"/>
                </a:solidFill>
              </a:ln>
              <a:solidFill>
                <a:srgbClr val="0000CC"/>
              </a:solidFill>
            </a:endParaRPr>
          </a:p>
        </p:txBody>
      </p:sp>
      <p:pic>
        <p:nvPicPr>
          <p:cNvPr id="1331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40584"/>
            <a:ext cx="8897789" cy="3436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724128" y="-27384"/>
            <a:ext cx="1768900" cy="461665"/>
          </a:xfrm>
          <a:prstGeom prst="rect">
            <a:avLst/>
          </a:prstGeom>
        </p:spPr>
        <p:txBody>
          <a:bodyPr wrap="square">
            <a:spAutoFit/>
          </a:bodyPr>
          <a:lstStyle/>
          <a:p>
            <a:r>
              <a:rPr lang="ru-RU" sz="2400" b="1" dirty="0" smtClean="0">
                <a:ln>
                  <a:solidFill>
                    <a:sysClr val="windowText" lastClr="000000"/>
                  </a:solidFill>
                </a:ln>
                <a:solidFill>
                  <a:srgbClr val="0000CC"/>
                </a:solidFill>
                <a:latin typeface="Arial" panose="020B0604020202020204" pitchFamily="34" charset="0"/>
                <a:cs typeface="Arial" panose="020B0604020202020204" pitchFamily="34" charset="0"/>
                <a:sym typeface="Symbol"/>
              </a:rPr>
              <a:t>           </a:t>
            </a:r>
            <a:endParaRPr lang="ru-RU" sz="2400" dirty="0">
              <a:ln>
                <a:solidFill>
                  <a:sysClr val="windowText" lastClr="000000"/>
                </a:solidFill>
              </a:ln>
              <a:solidFill>
                <a:srgbClr val="0000CC"/>
              </a:solidFill>
            </a:endParaRPr>
          </a:p>
        </p:txBody>
      </p:sp>
      <p:sp>
        <p:nvSpPr>
          <p:cNvPr id="15" name="Прямоугольник 14"/>
          <p:cNvSpPr/>
          <p:nvPr/>
        </p:nvSpPr>
        <p:spPr>
          <a:xfrm>
            <a:off x="5876528" y="519063"/>
            <a:ext cx="2156250" cy="461665"/>
          </a:xfrm>
          <a:prstGeom prst="rect">
            <a:avLst/>
          </a:prstGeom>
        </p:spPr>
        <p:txBody>
          <a:bodyPr wrap="square">
            <a:spAutoFit/>
          </a:bodyPr>
          <a:lstStyle/>
          <a:p>
            <a:r>
              <a:rPr lang="ru-RU" sz="2400" b="1" dirty="0" smtClean="0">
                <a:ln>
                  <a:solidFill>
                    <a:sysClr val="windowText" lastClr="000000"/>
                  </a:solidFill>
                </a:ln>
                <a:solidFill>
                  <a:srgbClr val="0000CC"/>
                </a:solidFill>
                <a:latin typeface="Arial" panose="020B0604020202020204" pitchFamily="34" charset="0"/>
                <a:cs typeface="Arial" panose="020B0604020202020204" pitchFamily="34" charset="0"/>
                <a:sym typeface="Symbol"/>
              </a:rPr>
              <a:t>4    3     2     1</a:t>
            </a:r>
            <a:endParaRPr lang="ru-RU" sz="2400" dirty="0">
              <a:ln>
                <a:solidFill>
                  <a:sysClr val="windowText" lastClr="000000"/>
                </a:solidFill>
              </a:ln>
              <a:solidFill>
                <a:srgbClr val="0000CC"/>
              </a:solidFill>
            </a:endParaRPr>
          </a:p>
        </p:txBody>
      </p:sp>
    </p:spTree>
    <p:extLst>
      <p:ext uri="{BB962C8B-B14F-4D97-AF65-F5344CB8AC3E}">
        <p14:creationId xmlns:p14="http://schemas.microsoft.com/office/powerpoint/2010/main" val="113109218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945" y="4070229"/>
            <a:ext cx="7920714" cy="195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http://vmede.org/sait/content/Bioorganicheskaja_himija_tykavkina_2010/7_files/mb4_002.jpe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8520" r="15363" b="32495"/>
          <a:stretch/>
        </p:blipFill>
        <p:spPr bwMode="auto">
          <a:xfrm>
            <a:off x="864289" y="1445983"/>
            <a:ext cx="7524135" cy="2098617"/>
          </a:xfrm>
          <a:prstGeom prst="rect">
            <a:avLst/>
          </a:prstGeom>
          <a:noFill/>
          <a:extLst>
            <a:ext uri="{909E8E84-426E-40DD-AFC4-6F175D3DCCD1}">
              <a14:hiddenFill xmlns:a14="http://schemas.microsoft.com/office/drawing/2010/main">
                <a:solidFill>
                  <a:srgbClr val="FFFFFF"/>
                </a:solidFill>
              </a14:hiddenFill>
            </a:ext>
          </a:extLst>
        </p:spPr>
      </p:pic>
      <p:sp>
        <p:nvSpPr>
          <p:cNvPr id="15" name="Управляющая кнопка: далее 1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Прямоугольник 18"/>
          <p:cNvSpPr/>
          <p:nvPr/>
        </p:nvSpPr>
        <p:spPr>
          <a:xfrm>
            <a:off x="5364088" y="3270756"/>
            <a:ext cx="3291220" cy="446276"/>
          </a:xfrm>
          <a:prstGeom prst="rect">
            <a:avLst/>
          </a:prstGeom>
        </p:spPr>
        <p:txBody>
          <a:bodyPr wrap="square">
            <a:spAutoFit/>
          </a:bodyPr>
          <a:lstStyle/>
          <a:p>
            <a:pPr algn="ctr"/>
            <a:r>
              <a:rPr lang="ru-RU" sz="2300" b="1" dirty="0" smtClean="0">
                <a:latin typeface="Arial" pitchFamily="34" charset="0"/>
                <a:cs typeface="Arial" pitchFamily="34" charset="0"/>
              </a:rPr>
              <a:t>уксусный </a:t>
            </a:r>
            <a:r>
              <a:rPr lang="ru-RU" sz="2300" b="1" dirty="0">
                <a:latin typeface="Arial" pitchFamily="34" charset="0"/>
                <a:cs typeface="Arial" pitchFamily="34" charset="0"/>
              </a:rPr>
              <a:t>ангидрид</a:t>
            </a:r>
          </a:p>
        </p:txBody>
      </p:sp>
      <p:sp>
        <p:nvSpPr>
          <p:cNvPr id="20" name="Прямоугольник 19"/>
          <p:cNvSpPr/>
          <p:nvPr/>
        </p:nvSpPr>
        <p:spPr>
          <a:xfrm>
            <a:off x="-53877" y="5633073"/>
            <a:ext cx="3312368" cy="1224951"/>
          </a:xfrm>
          <a:prstGeom prst="rect">
            <a:avLst/>
          </a:prstGeom>
        </p:spPr>
        <p:txBody>
          <a:bodyPr wrap="square">
            <a:spAutoFit/>
          </a:bodyPr>
          <a:lstStyle/>
          <a:p>
            <a:pPr algn="ctr">
              <a:lnSpc>
                <a:spcPct val="80000"/>
              </a:lnSpc>
            </a:pPr>
            <a:r>
              <a:rPr lang="ru-RU" sz="2300" b="1" dirty="0" err="1" smtClean="0">
                <a:latin typeface="Arial" pitchFamily="34" charset="0"/>
                <a:ea typeface="Times New Roman" pitchFamily="18" charset="0"/>
                <a:cs typeface="Arial" pitchFamily="34" charset="0"/>
              </a:rPr>
              <a:t>ацетилхлорид</a:t>
            </a:r>
            <a:r>
              <a:rPr lang="ru-RU" sz="2300" b="1" dirty="0" smtClean="0">
                <a:latin typeface="Arial" pitchFamily="34" charset="0"/>
                <a:ea typeface="Times New Roman" pitchFamily="18" charset="0"/>
                <a:cs typeface="Arial" pitchFamily="34" charset="0"/>
              </a:rPr>
              <a:t> </a:t>
            </a:r>
            <a:r>
              <a:rPr lang="ru-RU" sz="2300" b="1" dirty="0" err="1" smtClean="0">
                <a:latin typeface="Arial" pitchFamily="34" charset="0"/>
                <a:ea typeface="Times New Roman" pitchFamily="18" charset="0"/>
                <a:cs typeface="Arial" pitchFamily="34" charset="0"/>
              </a:rPr>
              <a:t>хлор</a:t>
            </a:r>
            <a:r>
              <a:rPr lang="ru-RU" sz="2300" b="1" dirty="0" err="1" smtClean="0">
                <a:ln>
                  <a:solidFill>
                    <a:sysClr val="windowText" lastClr="000000"/>
                  </a:solidFill>
                </a:ln>
                <a:solidFill>
                  <a:srgbClr val="0000CC"/>
                </a:solidFill>
                <a:latin typeface="Arial" pitchFamily="34" charset="0"/>
                <a:ea typeface="Times New Roman" pitchFamily="18" charset="0"/>
                <a:cs typeface="Arial" pitchFamily="34" charset="0"/>
              </a:rPr>
              <a:t>ангидрид</a:t>
            </a:r>
            <a:r>
              <a:rPr lang="ru-RU" sz="2300" b="1" dirty="0" smtClean="0">
                <a:ln>
                  <a:solidFill>
                    <a:sysClr val="windowText" lastClr="000000"/>
                  </a:solidFill>
                </a:ln>
                <a:solidFill>
                  <a:srgbClr val="0000CC"/>
                </a:solidFill>
                <a:latin typeface="Arial" pitchFamily="34" charset="0"/>
                <a:ea typeface="Times New Roman" pitchFamily="18" charset="0"/>
                <a:cs typeface="Arial" pitchFamily="34" charset="0"/>
              </a:rPr>
              <a:t> </a:t>
            </a:r>
            <a:r>
              <a:rPr lang="ru-RU" sz="2300" b="1" dirty="0" err="1" smtClean="0">
                <a:latin typeface="Arial" panose="020B0604020202020204" pitchFamily="34" charset="0"/>
                <a:cs typeface="Arial" panose="020B0604020202020204" pitchFamily="34" charset="0"/>
              </a:rPr>
              <a:t>этан</a:t>
            </a:r>
            <a:r>
              <a:rPr lang="ru-RU" sz="2300" b="1" dirty="0" err="1" smtClean="0">
                <a:ln>
                  <a:solidFill>
                    <a:sysClr val="windowText" lastClr="000000"/>
                  </a:solidFill>
                </a:ln>
                <a:solidFill>
                  <a:srgbClr val="FF0000"/>
                </a:solidFill>
                <a:latin typeface="Arial" panose="020B0604020202020204" pitchFamily="34" charset="0"/>
                <a:cs typeface="Arial" panose="020B0604020202020204" pitchFamily="34" charset="0"/>
              </a:rPr>
              <a:t>овой</a:t>
            </a:r>
            <a:r>
              <a:rPr lang="ru-RU" sz="2300" b="1" dirty="0" smtClean="0">
                <a:latin typeface="Arial" pitchFamily="34" charset="0"/>
                <a:ea typeface="Times New Roman" pitchFamily="18" charset="0"/>
                <a:cs typeface="Arial" pitchFamily="34" charset="0"/>
              </a:rPr>
              <a:t> (уксусной) </a:t>
            </a:r>
            <a:r>
              <a:rPr lang="ru-RU" sz="2300" b="1" dirty="0" smtClean="0">
                <a:ln>
                  <a:solidFill>
                    <a:sysClr val="windowText" lastClr="000000"/>
                  </a:solidFill>
                </a:ln>
                <a:solidFill>
                  <a:srgbClr val="FF0000"/>
                </a:solidFill>
                <a:latin typeface="Arial" panose="020B0604020202020204" pitchFamily="34" charset="0"/>
                <a:cs typeface="Arial" panose="020B0604020202020204" pitchFamily="34" charset="0"/>
              </a:rPr>
              <a:t>кислота</a:t>
            </a:r>
            <a:endParaRPr lang="ru-RU" sz="2300" dirty="0">
              <a:ln>
                <a:solidFill>
                  <a:sysClr val="windowText" lastClr="000000"/>
                </a:solidFill>
              </a:ln>
              <a:solidFill>
                <a:srgbClr val="0000CC"/>
              </a:solidFill>
            </a:endParaRPr>
          </a:p>
        </p:txBody>
      </p:sp>
      <p:sp>
        <p:nvSpPr>
          <p:cNvPr id="21" name="Прямоугольник 20"/>
          <p:cNvSpPr/>
          <p:nvPr/>
        </p:nvSpPr>
        <p:spPr>
          <a:xfrm>
            <a:off x="2699792" y="5358988"/>
            <a:ext cx="2664296" cy="446276"/>
          </a:xfrm>
          <a:prstGeom prst="rect">
            <a:avLst/>
          </a:prstGeom>
        </p:spPr>
        <p:txBody>
          <a:bodyPr wrap="square">
            <a:spAutoFit/>
          </a:bodyPr>
          <a:lstStyle/>
          <a:p>
            <a:pPr algn="ctr"/>
            <a:r>
              <a:rPr lang="ru-RU" sz="2300" b="1" dirty="0" smtClean="0">
                <a:latin typeface="Arial" pitchFamily="34" charset="0"/>
                <a:cs typeface="Arial" pitchFamily="34" charset="0"/>
              </a:rPr>
              <a:t>ацетат натрия</a:t>
            </a:r>
            <a:endParaRPr lang="ru-RU" sz="2300" b="1" dirty="0">
              <a:latin typeface="Arial" pitchFamily="34" charset="0"/>
              <a:cs typeface="Arial" pitchFamily="34" charset="0"/>
            </a:endParaRPr>
          </a:p>
        </p:txBody>
      </p:sp>
      <p:sp>
        <p:nvSpPr>
          <p:cNvPr id="23" name="Прямоугольник 22"/>
          <p:cNvSpPr/>
          <p:nvPr/>
        </p:nvSpPr>
        <p:spPr>
          <a:xfrm>
            <a:off x="233359" y="3364106"/>
            <a:ext cx="3025132" cy="720197"/>
          </a:xfrm>
          <a:prstGeom prst="rect">
            <a:avLst/>
          </a:prstGeom>
        </p:spPr>
        <p:txBody>
          <a:bodyPr wrap="square">
            <a:spAutoFit/>
          </a:bodyPr>
          <a:lstStyle/>
          <a:p>
            <a:pPr algn="ctr">
              <a:lnSpc>
                <a:spcPct val="85000"/>
              </a:lnSpc>
            </a:pPr>
            <a:r>
              <a:rPr lang="ru-RU" sz="2400" b="1" dirty="0" err="1" smtClean="0">
                <a:latin typeface="Arial" panose="020B0604020202020204" pitchFamily="34" charset="0"/>
                <a:cs typeface="Arial" panose="020B0604020202020204" pitchFamily="34" charset="0"/>
              </a:rPr>
              <a:t>этан</a:t>
            </a:r>
            <a:r>
              <a:rPr lang="ru-RU" sz="2400" b="1" dirty="0" err="1" smtClean="0">
                <a:ln>
                  <a:solidFill>
                    <a:sysClr val="windowText" lastClr="000000"/>
                  </a:solidFill>
                </a:ln>
                <a:solidFill>
                  <a:srgbClr val="FF0000"/>
                </a:solidFill>
                <a:latin typeface="Arial" panose="020B0604020202020204" pitchFamily="34" charset="0"/>
                <a:cs typeface="Arial" panose="020B0604020202020204" pitchFamily="34" charset="0"/>
              </a:rPr>
              <a:t>овая</a:t>
            </a:r>
            <a:r>
              <a:rPr lang="ru-RU" sz="2400" b="1" dirty="0" smtClean="0">
                <a:latin typeface="Arial" panose="020B0604020202020204" pitchFamily="34" charset="0"/>
                <a:cs typeface="Arial" panose="020B0604020202020204" pitchFamily="34" charset="0"/>
              </a:rPr>
              <a:t> </a:t>
            </a:r>
            <a:r>
              <a:rPr lang="ru-RU" sz="2400" b="1" dirty="0" smtClean="0">
                <a:latin typeface="Arial" pitchFamily="34" charset="0"/>
                <a:ea typeface="Times New Roman" pitchFamily="18" charset="0"/>
                <a:cs typeface="Arial" pitchFamily="34" charset="0"/>
              </a:rPr>
              <a:t>(уксусная) </a:t>
            </a:r>
            <a:r>
              <a:rPr lang="ru-RU" sz="2400" b="1" dirty="0" smtClean="0">
                <a:ln>
                  <a:solidFill>
                    <a:sysClr val="windowText" lastClr="000000"/>
                  </a:solidFill>
                </a:ln>
                <a:solidFill>
                  <a:srgbClr val="FF0000"/>
                </a:solidFill>
                <a:latin typeface="Arial" panose="020B0604020202020204" pitchFamily="34" charset="0"/>
                <a:cs typeface="Arial" panose="020B0604020202020204" pitchFamily="34" charset="0"/>
              </a:rPr>
              <a:t>кислота</a:t>
            </a:r>
            <a:endParaRPr lang="ru-RU" sz="2400" dirty="0">
              <a:ln>
                <a:solidFill>
                  <a:sysClr val="windowText" lastClr="000000"/>
                </a:solidFill>
              </a:ln>
              <a:solidFill>
                <a:srgbClr val="0000CC"/>
              </a:solidFill>
            </a:endParaRPr>
          </a:p>
        </p:txBody>
      </p:sp>
      <p:sp>
        <p:nvSpPr>
          <p:cNvPr id="24" name="Прямоугольник 23"/>
          <p:cNvSpPr/>
          <p:nvPr/>
        </p:nvSpPr>
        <p:spPr>
          <a:xfrm>
            <a:off x="65663" y="-27384"/>
            <a:ext cx="8970833" cy="1557349"/>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При </a:t>
            </a:r>
            <a:r>
              <a:rPr lang="ru-RU" sz="2800" b="1" dirty="0" smtClean="0">
                <a:ln>
                  <a:solidFill>
                    <a:sysClr val="windowText" lastClr="000000"/>
                  </a:solidFill>
                </a:ln>
                <a:solidFill>
                  <a:srgbClr val="0000CC"/>
                </a:solidFill>
                <a:latin typeface="Arial" pitchFamily="34" charset="0"/>
                <a:cs typeface="Arial" pitchFamily="34" charset="0"/>
              </a:rPr>
              <a:t>отнятии </a:t>
            </a:r>
            <a:r>
              <a:rPr lang="ru-RU" sz="2800" b="1" dirty="0">
                <a:ln>
                  <a:solidFill>
                    <a:sysClr val="windowText" lastClr="000000"/>
                  </a:solidFill>
                </a:ln>
                <a:solidFill>
                  <a:srgbClr val="0000CC"/>
                </a:solidFill>
                <a:latin typeface="Arial" pitchFamily="34" charset="0"/>
                <a:cs typeface="Arial" pitchFamily="34" charset="0"/>
              </a:rPr>
              <a:t>молекулы воды от двух молекул карбоновой кислоты</a:t>
            </a:r>
            <a:r>
              <a:rPr lang="ru-RU" sz="2800" b="1" dirty="0">
                <a:latin typeface="Arial" pitchFamily="34" charset="0"/>
                <a:cs typeface="Arial" pitchFamily="34" charset="0"/>
              </a:rPr>
              <a:t> или взаимодействием </a:t>
            </a:r>
            <a:r>
              <a:rPr lang="ru-RU" sz="2800" b="1" dirty="0" err="1">
                <a:latin typeface="Arial" pitchFamily="34" charset="0"/>
                <a:cs typeface="Arial" pitchFamily="34" charset="0"/>
              </a:rPr>
              <a:t>хлорангидридов</a:t>
            </a:r>
            <a:r>
              <a:rPr lang="ru-RU" sz="2800" b="1" dirty="0">
                <a:latin typeface="Arial" pitchFamily="34" charset="0"/>
                <a:cs typeface="Arial" pitchFamily="34" charset="0"/>
              </a:rPr>
              <a:t> с солями этих </a:t>
            </a:r>
            <a:r>
              <a:rPr lang="ru-RU" sz="2800" b="1" dirty="0" smtClean="0">
                <a:latin typeface="Arial" pitchFamily="34" charset="0"/>
                <a:cs typeface="Arial" pitchFamily="34" charset="0"/>
              </a:rPr>
              <a:t>кислот </a:t>
            </a:r>
            <a:r>
              <a:rPr lang="ru-RU" sz="2800" b="1" dirty="0" smtClean="0">
                <a:ln>
                  <a:solidFill>
                    <a:sysClr val="windowText" lastClr="000000"/>
                  </a:solidFill>
                </a:ln>
                <a:solidFill>
                  <a:srgbClr val="FF0000"/>
                </a:solidFill>
                <a:latin typeface="Arial" pitchFamily="34" charset="0"/>
                <a:cs typeface="Arial" pitchFamily="34" charset="0"/>
              </a:rPr>
              <a:t>получаются ангидриды</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
        <p:nvSpPr>
          <p:cNvPr id="25" name="Прямоугольник 24"/>
          <p:cNvSpPr/>
          <p:nvPr/>
        </p:nvSpPr>
        <p:spPr>
          <a:xfrm>
            <a:off x="5529252" y="5863044"/>
            <a:ext cx="3291220" cy="446276"/>
          </a:xfrm>
          <a:prstGeom prst="rect">
            <a:avLst/>
          </a:prstGeom>
        </p:spPr>
        <p:txBody>
          <a:bodyPr wrap="square">
            <a:spAutoFit/>
          </a:bodyPr>
          <a:lstStyle/>
          <a:p>
            <a:pPr algn="ctr"/>
            <a:r>
              <a:rPr lang="ru-RU" sz="2300" b="1" dirty="0" smtClean="0">
                <a:latin typeface="Arial" pitchFamily="34" charset="0"/>
                <a:cs typeface="Arial" pitchFamily="34" charset="0"/>
              </a:rPr>
              <a:t>уксусный </a:t>
            </a:r>
            <a:r>
              <a:rPr lang="ru-RU" sz="2300" b="1" dirty="0">
                <a:latin typeface="Arial" pitchFamily="34" charset="0"/>
                <a:cs typeface="Arial" pitchFamily="34" charset="0"/>
              </a:rPr>
              <a:t>ангидрид</a:t>
            </a:r>
          </a:p>
        </p:txBody>
      </p:sp>
    </p:spTree>
    <p:extLst>
      <p:ext uri="{BB962C8B-B14F-4D97-AF65-F5344CB8AC3E}">
        <p14:creationId xmlns:p14="http://schemas.microsoft.com/office/powerpoint/2010/main" val="89692633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AutoShape 2" descr="https://im0-tub-ru.yandex.net/i?id=fb8fc5dff528c8f424bfa610feedfa24-l&amp;n=1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4" descr="https://im0-tub-ru.yandex.net/i?id=fb8fc5dff528c8f424bfa610feedfa24-l&amp;n=1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Прямоугольник 3"/>
          <p:cNvSpPr/>
          <p:nvPr/>
        </p:nvSpPr>
        <p:spPr>
          <a:xfrm>
            <a:off x="971600" y="74007"/>
            <a:ext cx="7452352" cy="989566"/>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600" b="1" dirty="0">
                <a:ln w="11430">
                  <a:solidFill>
                    <a:sysClr val="windowText" lastClr="000000"/>
                  </a:solidFill>
                </a:ln>
                <a:solidFill>
                  <a:schemeClr val="accent6">
                    <a:lumMod val="50000"/>
                  </a:schemeClr>
                </a:solidFill>
                <a:effectLst>
                  <a:outerShdw blurRad="80000" dist="40000" dir="5040000" algn="tl">
                    <a:srgbClr val="000000">
                      <a:alpha val="30000"/>
                    </a:srgbClr>
                  </a:outerShdw>
                </a:effectLst>
                <a:latin typeface="Arial Black" pitchFamily="34" charset="0"/>
              </a:rPr>
              <a:t>Особенности </a:t>
            </a:r>
            <a:r>
              <a:rPr lang="ru-RU" sz="36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rPr>
              <a:t>муравьиной кислоты</a:t>
            </a:r>
            <a:r>
              <a:rPr lang="ru-RU" sz="3600" b="1" dirty="0">
                <a:ln w="11430">
                  <a:solidFill>
                    <a:sysClr val="windowText" lastClr="000000"/>
                  </a:solidFill>
                </a:ln>
                <a:solidFill>
                  <a:schemeClr val="accent6">
                    <a:lumMod val="50000"/>
                  </a:schemeClr>
                </a:solidFill>
                <a:effectLst>
                  <a:outerShdw blurRad="80000" dist="40000" dir="5040000" algn="tl">
                    <a:srgbClr val="000000">
                      <a:alpha val="30000"/>
                    </a:srgbClr>
                  </a:outerShdw>
                </a:effectLst>
                <a:latin typeface="Arial Black" pitchFamily="34" charset="0"/>
              </a:rPr>
              <a:t> </a:t>
            </a:r>
            <a:r>
              <a:rPr lang="en-US" sz="3600" b="1" dirty="0" smtClean="0">
                <a:ln w="11430">
                  <a:solidFill>
                    <a:sysClr val="windowText" lastClr="000000"/>
                  </a:solidFill>
                </a:ln>
                <a:solidFill>
                  <a:schemeClr val="accent6">
                    <a:lumMod val="50000"/>
                  </a:schemeClr>
                </a:solidFill>
                <a:effectLst>
                  <a:outerShdw blurRad="80000" dist="40000" dir="5040000" algn="tl">
                    <a:srgbClr val="000000">
                      <a:alpha val="30000"/>
                    </a:srgbClr>
                  </a:outerShdw>
                </a:effectLst>
                <a:latin typeface="Arial Black" pitchFamily="34" charset="0"/>
              </a:rPr>
              <a:t>HCOOH</a:t>
            </a:r>
            <a:r>
              <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rPr>
              <a:t> </a:t>
            </a:r>
            <a:endParaRPr lang="ru-RU"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endParaRPr>
          </a:p>
        </p:txBody>
      </p:sp>
      <p:pic>
        <p:nvPicPr>
          <p:cNvPr id="1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616" t="37478" r="37435" b="53867"/>
          <a:stretch/>
        </p:blipFill>
        <p:spPr bwMode="auto">
          <a:xfrm>
            <a:off x="4090341" y="2695552"/>
            <a:ext cx="841699" cy="589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107" t="60503" r="57143" b="28602"/>
          <a:stretch/>
        </p:blipFill>
        <p:spPr bwMode="auto">
          <a:xfrm>
            <a:off x="3666162" y="4583906"/>
            <a:ext cx="1553910" cy="645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Прямоугольник 16"/>
          <p:cNvSpPr/>
          <p:nvPr/>
        </p:nvSpPr>
        <p:spPr>
          <a:xfrm>
            <a:off x="72042" y="1125319"/>
            <a:ext cx="9036462" cy="5324535"/>
          </a:xfrm>
          <a:prstGeom prst="rect">
            <a:avLst/>
          </a:prstGeom>
        </p:spPr>
        <p:txBody>
          <a:bodyPr wrap="square">
            <a:spAutoFit/>
          </a:bodyPr>
          <a:lstStyle/>
          <a:p>
            <a:pPr indent="450000" algn="just">
              <a:lnSpc>
                <a:spcPct val="85000"/>
              </a:lnSpc>
            </a:pPr>
            <a:r>
              <a:rPr lang="ru-RU" sz="2800" b="1" dirty="0">
                <a:latin typeface="Arial" pitchFamily="34" charset="0"/>
                <a:cs typeface="Arial" pitchFamily="34" charset="0"/>
              </a:rPr>
              <a:t>Даёт </a:t>
            </a:r>
            <a:r>
              <a:rPr lang="ru-RU" sz="2800" b="1" dirty="0">
                <a:ln>
                  <a:solidFill>
                    <a:sysClr val="windowText" lastClr="000000"/>
                  </a:solidFill>
                </a:ln>
                <a:solidFill>
                  <a:srgbClr val="C00000"/>
                </a:solidFill>
                <a:latin typeface="Arial" pitchFamily="34" charset="0"/>
                <a:cs typeface="Arial" pitchFamily="34" charset="0"/>
              </a:rPr>
              <a:t>реакцию</a:t>
            </a:r>
            <a:r>
              <a:rPr lang="ru-RU" sz="2800" b="1" dirty="0">
                <a:latin typeface="Arial" pitchFamily="34" charset="0"/>
                <a:cs typeface="Arial" pitchFamily="34" charset="0"/>
              </a:rPr>
              <a:t> «</a:t>
            </a:r>
            <a:r>
              <a:rPr lang="ru-RU" sz="2800" b="1" dirty="0">
                <a:ln>
                  <a:solidFill>
                    <a:sysClr val="windowText" lastClr="000000"/>
                  </a:solidFill>
                </a:ln>
                <a:solidFill>
                  <a:srgbClr val="C00000"/>
                </a:solidFill>
                <a:latin typeface="Arial" pitchFamily="34" charset="0"/>
                <a:cs typeface="Arial" pitchFamily="34" charset="0"/>
              </a:rPr>
              <a:t>Серебряного зеркала</a:t>
            </a:r>
            <a:r>
              <a:rPr lang="ru-RU" sz="2800" b="1" dirty="0">
                <a:latin typeface="Arial" pitchFamily="34" charset="0"/>
                <a:cs typeface="Arial" pitchFamily="34" charset="0"/>
              </a:rPr>
              <a:t>»:</a:t>
            </a:r>
          </a:p>
          <a:p>
            <a:pPr algn="ctr">
              <a:lnSpc>
                <a:spcPct val="85000"/>
              </a:lnSpc>
            </a:pPr>
            <a:r>
              <a:rPr lang="en-US" sz="2800" b="1" dirty="0" smtClean="0">
                <a:latin typeface="Arial" pitchFamily="34" charset="0"/>
                <a:cs typeface="Arial" pitchFamily="34" charset="0"/>
              </a:rPr>
              <a:t>H-COOH </a:t>
            </a:r>
            <a:r>
              <a:rPr lang="en-US" sz="2800" b="1" dirty="0">
                <a:latin typeface="Arial" pitchFamily="34" charset="0"/>
                <a:cs typeface="Arial" pitchFamily="34" charset="0"/>
              </a:rPr>
              <a:t>+ 2[Ag(NH</a:t>
            </a:r>
            <a:r>
              <a:rPr lang="en-US" sz="2800" b="1" baseline="-25000" dirty="0">
                <a:latin typeface="Arial" pitchFamily="34" charset="0"/>
                <a:cs typeface="Arial" pitchFamily="34" charset="0"/>
              </a:rPr>
              <a:t>3</a:t>
            </a:r>
            <a:r>
              <a:rPr lang="en-US" sz="2800" b="1" dirty="0">
                <a:latin typeface="Arial" pitchFamily="34" charset="0"/>
                <a:cs typeface="Arial" pitchFamily="34" charset="0"/>
              </a:rPr>
              <a:t>)</a:t>
            </a:r>
            <a:r>
              <a:rPr lang="en-US" sz="2800" b="1" baseline="-25000" dirty="0">
                <a:latin typeface="Arial" pitchFamily="34" charset="0"/>
                <a:cs typeface="Arial" pitchFamily="34" charset="0"/>
              </a:rPr>
              <a:t>2</a:t>
            </a:r>
            <a:r>
              <a:rPr lang="en-US" sz="2800" b="1" dirty="0">
                <a:latin typeface="Arial" pitchFamily="34" charset="0"/>
                <a:cs typeface="Arial" pitchFamily="34" charset="0"/>
              </a:rPr>
              <a:t>]OH </a:t>
            </a:r>
            <a:r>
              <a:rPr lang="en-US" sz="2800" b="1" dirty="0" smtClean="0">
                <a:latin typeface="Arial" pitchFamily="34" charset="0"/>
                <a:cs typeface="Arial" pitchFamily="34" charset="0"/>
                <a:sym typeface="Symbol"/>
              </a:rPr>
              <a:t></a:t>
            </a:r>
            <a:r>
              <a:rPr lang="en-US" sz="2800" b="1" dirty="0" smtClean="0">
                <a:latin typeface="Arial" pitchFamily="34" charset="0"/>
                <a:cs typeface="Arial" pitchFamily="34" charset="0"/>
              </a:rPr>
              <a:t> </a:t>
            </a:r>
            <a:endParaRPr lang="ru-RU" sz="2800" b="1" dirty="0" smtClean="0">
              <a:latin typeface="Arial" pitchFamily="34" charset="0"/>
              <a:cs typeface="Arial" pitchFamily="34" charset="0"/>
            </a:endParaRPr>
          </a:p>
          <a:p>
            <a:pPr algn="ctr">
              <a:lnSpc>
                <a:spcPct val="85000"/>
              </a:lnSpc>
            </a:pPr>
            <a:r>
              <a:rPr lang="en-US" sz="2800" b="1" dirty="0" smtClean="0">
                <a:latin typeface="Arial" pitchFamily="34" charset="0"/>
                <a:cs typeface="Arial" pitchFamily="34" charset="0"/>
                <a:sym typeface="Symbol"/>
              </a:rPr>
              <a:t> </a:t>
            </a:r>
            <a:r>
              <a:rPr lang="en-US" sz="2800" b="1" dirty="0" smtClean="0">
                <a:latin typeface="Arial" pitchFamily="34" charset="0"/>
                <a:cs typeface="Arial" pitchFamily="34" charset="0"/>
              </a:rPr>
              <a:t>2Ag↓</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(NH</a:t>
            </a:r>
            <a:r>
              <a:rPr lang="en-US" sz="2800" b="1" baseline="-25000" dirty="0" smtClean="0">
                <a:latin typeface="Arial" pitchFamily="34" charset="0"/>
                <a:cs typeface="Arial" pitchFamily="34" charset="0"/>
              </a:rPr>
              <a:t>4</a:t>
            </a:r>
            <a:r>
              <a:rPr lang="en-US" sz="2800" b="1" dirty="0" smtClean="0">
                <a:latin typeface="Arial" pitchFamily="34" charset="0"/>
                <a:cs typeface="Arial" pitchFamily="34" charset="0"/>
              </a:rPr>
              <a:t>)</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CO</a:t>
            </a:r>
            <a:r>
              <a:rPr lang="en-US" sz="2800" b="1" baseline="-25000" dirty="0" smtClean="0">
                <a:latin typeface="Arial" pitchFamily="34" charset="0"/>
                <a:cs typeface="Arial" pitchFamily="34" charset="0"/>
              </a:rPr>
              <a:t>3</a:t>
            </a:r>
            <a:r>
              <a:rPr lang="ru-RU" sz="2800" b="1" baseline="-25000" dirty="0" smtClean="0">
                <a:latin typeface="Arial" pitchFamily="34" charset="0"/>
                <a:cs typeface="Arial" pitchFamily="34" charset="0"/>
              </a:rPr>
              <a:t>  </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2NH</a:t>
            </a:r>
            <a:r>
              <a:rPr lang="en-US" sz="2800" b="1" baseline="-25000" dirty="0" smtClean="0">
                <a:latin typeface="Arial" pitchFamily="34" charset="0"/>
                <a:cs typeface="Arial" pitchFamily="34" charset="0"/>
              </a:rPr>
              <a:t>3</a:t>
            </a:r>
            <a:r>
              <a:rPr lang="ru-RU" sz="2800" b="1" baseline="-25000" dirty="0" smtClean="0">
                <a:latin typeface="Arial" pitchFamily="34" charset="0"/>
                <a:cs typeface="Arial" pitchFamily="34" charset="0"/>
              </a:rPr>
              <a:t>  </a:t>
            </a:r>
            <a:r>
              <a:rPr lang="en-US" sz="2800" b="1" dirty="0" smtClean="0">
                <a:latin typeface="Arial" pitchFamily="34" charset="0"/>
                <a:cs typeface="Arial" pitchFamily="34" charset="0"/>
              </a:rPr>
              <a:t>+</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H</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O</a:t>
            </a:r>
            <a:endParaRPr lang="en-US" sz="2800" b="1" dirty="0">
              <a:latin typeface="Arial" pitchFamily="34" charset="0"/>
              <a:cs typeface="Arial" pitchFamily="34" charset="0"/>
            </a:endParaRPr>
          </a:p>
          <a:p>
            <a:pPr indent="450000" algn="just">
              <a:lnSpc>
                <a:spcPct val="85000"/>
              </a:lnSpc>
            </a:pPr>
            <a:endParaRPr lang="ru-RU" sz="1000" b="1" dirty="0" smtClean="0">
              <a:latin typeface="Arial" pitchFamily="34" charset="0"/>
              <a:cs typeface="Arial" pitchFamily="34" charset="0"/>
            </a:endParaRPr>
          </a:p>
          <a:p>
            <a:pPr indent="450000" algn="just">
              <a:lnSpc>
                <a:spcPct val="85000"/>
              </a:lnSpc>
            </a:pPr>
            <a:r>
              <a:rPr lang="ru-RU" sz="2800" b="1" dirty="0" smtClean="0">
                <a:latin typeface="Arial" pitchFamily="34" charset="0"/>
                <a:cs typeface="Arial" pitchFamily="34" charset="0"/>
              </a:rPr>
              <a:t>Вступает </a:t>
            </a:r>
            <a:r>
              <a:rPr lang="ru-RU" sz="2800" b="1" dirty="0">
                <a:latin typeface="Arial" pitchFamily="34" charset="0"/>
                <a:cs typeface="Arial" pitchFamily="34" charset="0"/>
              </a:rPr>
              <a:t>в </a:t>
            </a:r>
            <a:r>
              <a:rPr lang="ru-RU" sz="2800" b="1" dirty="0">
                <a:ln>
                  <a:solidFill>
                    <a:sysClr val="windowText" lastClr="000000"/>
                  </a:solidFill>
                </a:ln>
                <a:solidFill>
                  <a:srgbClr val="0000CC"/>
                </a:solidFill>
                <a:latin typeface="Arial" pitchFamily="34" charset="0"/>
                <a:cs typeface="Arial" pitchFamily="34" charset="0"/>
              </a:rPr>
              <a:t>реакцию с гидроксидом меди(</a:t>
            </a:r>
            <a:r>
              <a:rPr lang="en-US" sz="2800" b="1" dirty="0">
                <a:ln>
                  <a:solidFill>
                    <a:sysClr val="windowText" lastClr="000000"/>
                  </a:solidFill>
                </a:ln>
                <a:solidFill>
                  <a:srgbClr val="0000CC"/>
                </a:solidFill>
                <a:latin typeface="Arial" pitchFamily="34" charset="0"/>
                <a:cs typeface="Arial" pitchFamily="34" charset="0"/>
              </a:rPr>
              <a:t>II)</a:t>
            </a:r>
            <a:r>
              <a:rPr lang="en-US" sz="2800" b="1" dirty="0">
                <a:latin typeface="Arial" pitchFamily="34" charset="0"/>
                <a:cs typeface="Arial" pitchFamily="34" charset="0"/>
              </a:rPr>
              <a:t>:</a:t>
            </a:r>
          </a:p>
          <a:p>
            <a:pPr algn="ctr">
              <a:lnSpc>
                <a:spcPct val="85000"/>
              </a:lnSpc>
            </a:pPr>
            <a:endParaRPr lang="ru-RU" sz="1200" b="1" dirty="0" smtClean="0">
              <a:latin typeface="Arial" pitchFamily="34" charset="0"/>
              <a:cs typeface="Arial" pitchFamily="34" charset="0"/>
            </a:endParaRPr>
          </a:p>
          <a:p>
            <a:pPr algn="ctr">
              <a:lnSpc>
                <a:spcPct val="85000"/>
              </a:lnSpc>
            </a:pPr>
            <a:r>
              <a:rPr lang="en-US" sz="2800" b="1" dirty="0" smtClean="0">
                <a:latin typeface="Arial" pitchFamily="34" charset="0"/>
                <a:cs typeface="Arial" pitchFamily="34" charset="0"/>
              </a:rPr>
              <a:t>H-COOH </a:t>
            </a:r>
            <a:r>
              <a:rPr lang="en-US" sz="2800" b="1" dirty="0">
                <a:latin typeface="Arial" pitchFamily="34" charset="0"/>
                <a:cs typeface="Arial" pitchFamily="34" charset="0"/>
              </a:rPr>
              <a:t>+ 2Cu(OH)</a:t>
            </a:r>
            <a:r>
              <a:rPr lang="en-US" sz="2800" b="1" baseline="-25000" dirty="0">
                <a:latin typeface="Arial" pitchFamily="34" charset="0"/>
                <a:cs typeface="Arial" pitchFamily="34" charset="0"/>
              </a:rPr>
              <a:t>2 </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Cu</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O</a:t>
            </a:r>
            <a:r>
              <a:rPr lang="en-US" sz="2800" b="1" dirty="0" smtClean="0">
                <a:latin typeface="Arial" pitchFamily="34" charset="0"/>
                <a:cs typeface="Arial" pitchFamily="34" charset="0"/>
                <a:sym typeface="Symbol"/>
              </a:rPr>
              <a:t></a:t>
            </a:r>
            <a:r>
              <a:rPr lang="en-US" sz="2800" b="1" dirty="0" smtClean="0">
                <a:latin typeface="Arial" pitchFamily="34" charset="0"/>
                <a:cs typeface="Arial" pitchFamily="34" charset="0"/>
              </a:rPr>
              <a:t> </a:t>
            </a:r>
            <a:r>
              <a:rPr lang="en-US" sz="2800" b="1" dirty="0">
                <a:latin typeface="Arial" pitchFamily="34" charset="0"/>
                <a:cs typeface="Arial" pitchFamily="34" charset="0"/>
              </a:rPr>
              <a:t>+ </a:t>
            </a:r>
            <a:r>
              <a:rPr lang="en-US" sz="2800" b="1" dirty="0" smtClean="0">
                <a:latin typeface="Arial" pitchFamily="34" charset="0"/>
                <a:cs typeface="Arial" pitchFamily="34" charset="0"/>
              </a:rPr>
              <a:t>CO</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sym typeface="Symbol"/>
              </a:rPr>
              <a:t></a:t>
            </a:r>
            <a:r>
              <a:rPr lang="en-US" sz="2800" b="1" dirty="0" smtClean="0">
                <a:latin typeface="Arial" pitchFamily="34" charset="0"/>
                <a:cs typeface="Arial" pitchFamily="34" charset="0"/>
              </a:rPr>
              <a:t> </a:t>
            </a:r>
            <a:r>
              <a:rPr lang="en-US" sz="2800" b="1" dirty="0">
                <a:latin typeface="Arial" pitchFamily="34" charset="0"/>
                <a:cs typeface="Arial" pitchFamily="34" charset="0"/>
              </a:rPr>
              <a:t>+ </a:t>
            </a:r>
            <a:r>
              <a:rPr lang="en-US" sz="2800" b="1" dirty="0" smtClean="0">
                <a:latin typeface="Arial" pitchFamily="34" charset="0"/>
                <a:cs typeface="Arial" pitchFamily="34" charset="0"/>
              </a:rPr>
              <a:t>3H</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O</a:t>
            </a:r>
            <a:endParaRPr lang="ru-RU" sz="2800" b="1" dirty="0" smtClean="0">
              <a:latin typeface="Arial" pitchFamily="34" charset="0"/>
              <a:cs typeface="Arial" pitchFamily="34" charset="0"/>
            </a:endParaRPr>
          </a:p>
          <a:p>
            <a:pPr indent="450000" algn="just">
              <a:lnSpc>
                <a:spcPct val="85000"/>
              </a:lnSpc>
            </a:pPr>
            <a:endParaRPr lang="ru-RU" sz="1000" b="1" dirty="0" smtClean="0">
              <a:latin typeface="Arial" pitchFamily="34" charset="0"/>
              <a:cs typeface="Arial" pitchFamily="34" charset="0"/>
            </a:endParaRPr>
          </a:p>
          <a:p>
            <a:pPr indent="450000" algn="just">
              <a:lnSpc>
                <a:spcPct val="85000"/>
              </a:lnSpc>
            </a:pPr>
            <a:r>
              <a:rPr lang="ru-RU" sz="2800" b="1" dirty="0" smtClean="0">
                <a:ln>
                  <a:solidFill>
                    <a:sysClr val="windowText" lastClr="000000"/>
                  </a:solidFill>
                </a:ln>
                <a:solidFill>
                  <a:srgbClr val="1A6035"/>
                </a:solidFill>
                <a:latin typeface="Arial" pitchFamily="34" charset="0"/>
                <a:cs typeface="Arial" pitchFamily="34" charset="0"/>
              </a:rPr>
              <a:t>Окисление </a:t>
            </a:r>
            <a:r>
              <a:rPr lang="ru-RU" sz="2800" b="1" dirty="0">
                <a:ln>
                  <a:solidFill>
                    <a:sysClr val="windowText" lastClr="000000"/>
                  </a:solidFill>
                </a:ln>
                <a:solidFill>
                  <a:srgbClr val="1A6035"/>
                </a:solidFill>
                <a:latin typeface="Arial" pitchFamily="34" charset="0"/>
                <a:cs typeface="Arial" pitchFamily="34" charset="0"/>
              </a:rPr>
              <a:t>хлором</a:t>
            </a:r>
            <a:r>
              <a:rPr lang="ru-RU" sz="2800" b="1" dirty="0">
                <a:latin typeface="Arial" pitchFamily="34" charset="0"/>
                <a:cs typeface="Arial" pitchFamily="34" charset="0"/>
              </a:rPr>
              <a:t>:</a:t>
            </a:r>
          </a:p>
          <a:p>
            <a:pPr algn="ctr">
              <a:lnSpc>
                <a:spcPct val="85000"/>
              </a:lnSpc>
            </a:pPr>
            <a:r>
              <a:rPr lang="en-US" sz="2800" b="1" dirty="0">
                <a:latin typeface="Arial" pitchFamily="34" charset="0"/>
                <a:cs typeface="Arial" pitchFamily="34" charset="0"/>
              </a:rPr>
              <a:t>H-COOH + Cl</a:t>
            </a:r>
            <a:r>
              <a:rPr lang="en-US" sz="2800" b="1" baseline="-25000" dirty="0">
                <a:latin typeface="Arial" pitchFamily="34" charset="0"/>
                <a:cs typeface="Arial" pitchFamily="34" charset="0"/>
              </a:rPr>
              <a:t>2</a:t>
            </a:r>
            <a:r>
              <a:rPr lang="en-US" sz="2800" b="1" dirty="0">
                <a:latin typeface="Arial" pitchFamily="34" charset="0"/>
                <a:cs typeface="Arial" pitchFamily="34" charset="0"/>
              </a:rPr>
              <a:t> </a:t>
            </a:r>
            <a:r>
              <a:rPr lang="en-US" sz="2800" b="1" dirty="0" smtClean="0">
                <a:latin typeface="Arial" pitchFamily="34" charset="0"/>
                <a:cs typeface="Arial" pitchFamily="34" charset="0"/>
                <a:sym typeface="Symbol"/>
              </a:rPr>
              <a:t></a:t>
            </a:r>
            <a:r>
              <a:rPr lang="en-US" sz="2800" b="1" dirty="0" smtClean="0">
                <a:latin typeface="Arial" pitchFamily="34" charset="0"/>
                <a:cs typeface="Arial" pitchFamily="34" charset="0"/>
              </a:rPr>
              <a:t> </a:t>
            </a:r>
            <a:r>
              <a:rPr lang="en-US" sz="2800" b="1" dirty="0">
                <a:latin typeface="Arial" pitchFamily="34" charset="0"/>
                <a:cs typeface="Arial" pitchFamily="34" charset="0"/>
              </a:rPr>
              <a:t>CO</a:t>
            </a:r>
            <a:r>
              <a:rPr lang="en-US" sz="2800" b="1" baseline="-25000" dirty="0">
                <a:latin typeface="Arial" pitchFamily="34" charset="0"/>
                <a:cs typeface="Arial" pitchFamily="34" charset="0"/>
              </a:rPr>
              <a:t>2</a:t>
            </a:r>
            <a:r>
              <a:rPr lang="en-US" sz="2800" b="1" dirty="0">
                <a:latin typeface="Arial" pitchFamily="34" charset="0"/>
                <a:cs typeface="Arial" pitchFamily="34" charset="0"/>
              </a:rPr>
              <a:t> + 2HCl</a:t>
            </a:r>
          </a:p>
          <a:p>
            <a:pPr indent="450000" algn="just">
              <a:lnSpc>
                <a:spcPct val="85000"/>
              </a:lnSpc>
            </a:pPr>
            <a:endParaRPr lang="ru-RU" sz="1000" b="1" dirty="0" smtClean="0">
              <a:latin typeface="Arial" pitchFamily="34" charset="0"/>
              <a:cs typeface="Arial" pitchFamily="34" charset="0"/>
            </a:endParaRPr>
          </a:p>
          <a:p>
            <a:pPr indent="450000" algn="just">
              <a:lnSpc>
                <a:spcPct val="85000"/>
              </a:lnSpc>
            </a:pPr>
            <a:r>
              <a:rPr lang="ru-RU" sz="2800" b="1" dirty="0" smtClean="0">
                <a:ln>
                  <a:solidFill>
                    <a:sysClr val="windowText" lastClr="000000"/>
                  </a:solidFill>
                </a:ln>
                <a:solidFill>
                  <a:srgbClr val="C00000"/>
                </a:solidFill>
                <a:latin typeface="Arial" pitchFamily="34" charset="0"/>
                <a:cs typeface="Arial" pitchFamily="34" charset="0"/>
              </a:rPr>
              <a:t>Разлагается</a:t>
            </a:r>
            <a:r>
              <a:rPr lang="ru-RU" sz="2800" b="1" dirty="0" smtClean="0">
                <a:latin typeface="Arial" pitchFamily="34" charset="0"/>
                <a:cs typeface="Arial" pitchFamily="34" charset="0"/>
              </a:rPr>
              <a:t> </a:t>
            </a:r>
            <a:r>
              <a:rPr lang="ru-RU" sz="2800" b="1" dirty="0">
                <a:latin typeface="Arial" pitchFamily="34" charset="0"/>
                <a:cs typeface="Arial" pitchFamily="34" charset="0"/>
              </a:rPr>
              <a:t>при нагревании:</a:t>
            </a:r>
          </a:p>
          <a:p>
            <a:pPr algn="ctr">
              <a:lnSpc>
                <a:spcPct val="85000"/>
              </a:lnSpc>
            </a:pPr>
            <a:r>
              <a:rPr lang="ru-RU" sz="1200" b="1" dirty="0">
                <a:latin typeface="Arial" pitchFamily="34" charset="0"/>
                <a:cs typeface="Arial" pitchFamily="34" charset="0"/>
              </a:rPr>
              <a:t>         </a:t>
            </a:r>
            <a:endParaRPr lang="ru-RU" sz="1200" b="1" dirty="0" smtClean="0">
              <a:latin typeface="Arial" pitchFamily="34" charset="0"/>
              <a:cs typeface="Arial" pitchFamily="34" charset="0"/>
            </a:endParaRPr>
          </a:p>
          <a:p>
            <a:pPr algn="ctr">
              <a:lnSpc>
                <a:spcPct val="85000"/>
              </a:lnSpc>
            </a:pPr>
            <a:r>
              <a:rPr lang="ru-RU" sz="2800" b="1" dirty="0">
                <a:latin typeface="Arial" pitchFamily="34" charset="0"/>
                <a:cs typeface="Arial" pitchFamily="34" charset="0"/>
              </a:rPr>
              <a:t>  </a:t>
            </a:r>
            <a:r>
              <a:rPr lang="ru-RU" sz="2800" b="1" dirty="0" smtClean="0">
                <a:latin typeface="Arial" pitchFamily="34" charset="0"/>
                <a:cs typeface="Arial" pitchFamily="34" charset="0"/>
              </a:rPr>
              <a:t>HCOOH</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en-US" sz="2800" b="1" dirty="0" smtClean="0">
                <a:latin typeface="Arial" pitchFamily="34" charset="0"/>
                <a:cs typeface="Arial" pitchFamily="34" charset="0"/>
                <a:sym typeface="Symbol"/>
              </a:rPr>
              <a:t> </a:t>
            </a:r>
            <a:r>
              <a:rPr lang="ru-RU" sz="2800" b="1" dirty="0">
                <a:latin typeface="Arial" pitchFamily="34" charset="0"/>
                <a:cs typeface="Arial" pitchFamily="34" charset="0"/>
              </a:rPr>
              <a:t>   </a:t>
            </a:r>
            <a:r>
              <a:rPr lang="ru-RU" sz="2800" b="1" dirty="0" smtClean="0">
                <a:latin typeface="Arial" pitchFamily="34" charset="0"/>
                <a:cs typeface="Arial" pitchFamily="34" charset="0"/>
              </a:rPr>
              <a:t>CO</a:t>
            </a:r>
            <a:r>
              <a:rPr lang="ru-RU" sz="2800" b="1" dirty="0" smtClean="0">
                <a:latin typeface="Arial" pitchFamily="34" charset="0"/>
                <a:cs typeface="Arial" pitchFamily="34" charset="0"/>
                <a:sym typeface="Symbol"/>
              </a:rPr>
              <a:t></a:t>
            </a:r>
            <a:r>
              <a:rPr lang="ru-RU" sz="2800" b="1" dirty="0" smtClean="0">
                <a:latin typeface="Arial" pitchFamily="34" charset="0"/>
                <a:cs typeface="Arial" pitchFamily="34" charset="0"/>
              </a:rPr>
              <a:t> </a:t>
            </a:r>
            <a:r>
              <a:rPr lang="ru-RU" sz="2800" b="1" dirty="0">
                <a:latin typeface="Arial" pitchFamily="34" charset="0"/>
                <a:cs typeface="Arial" pitchFamily="34" charset="0"/>
              </a:rPr>
              <a:t>+ </a:t>
            </a:r>
            <a:r>
              <a:rPr lang="ru-RU" sz="2800" b="1" dirty="0" smtClean="0">
                <a:latin typeface="Arial" pitchFamily="34" charset="0"/>
                <a:cs typeface="Arial" pitchFamily="34" charset="0"/>
              </a:rPr>
              <a:t>H</a:t>
            </a:r>
            <a:r>
              <a:rPr lang="ru-RU" sz="2800" b="1" baseline="-25000" dirty="0" smtClean="0">
                <a:latin typeface="Arial" pitchFamily="34" charset="0"/>
                <a:cs typeface="Arial" pitchFamily="34" charset="0"/>
              </a:rPr>
              <a:t>2</a:t>
            </a:r>
            <a:r>
              <a:rPr lang="ru-RU" sz="2800" b="1" dirty="0" smtClean="0">
                <a:latin typeface="Arial" pitchFamily="34" charset="0"/>
                <a:cs typeface="Arial" pitchFamily="34" charset="0"/>
              </a:rPr>
              <a:t>O</a:t>
            </a:r>
          </a:p>
          <a:p>
            <a:pPr indent="442913" algn="just">
              <a:lnSpc>
                <a:spcPct val="85000"/>
              </a:lnSpc>
            </a:pPr>
            <a:r>
              <a:rPr lang="ru-RU" sz="2800" b="1" dirty="0" smtClean="0">
                <a:ln>
                  <a:solidFill>
                    <a:sysClr val="windowText" lastClr="000000"/>
                  </a:solidFill>
                </a:ln>
                <a:solidFill>
                  <a:srgbClr val="800080"/>
                </a:solidFill>
                <a:latin typeface="Arial" pitchFamily="34" charset="0"/>
                <a:cs typeface="Arial" pitchFamily="34" charset="0"/>
              </a:rPr>
              <a:t>Окисление перманганатом калия</a:t>
            </a:r>
            <a:r>
              <a:rPr lang="ru-RU" sz="2800" b="1" dirty="0" smtClean="0">
                <a:latin typeface="Arial" pitchFamily="34" charset="0"/>
                <a:cs typeface="Arial" pitchFamily="34" charset="0"/>
              </a:rPr>
              <a:t>:</a:t>
            </a:r>
          </a:p>
          <a:p>
            <a:pPr algn="ctr">
              <a:lnSpc>
                <a:spcPct val="85000"/>
              </a:lnSpc>
            </a:pPr>
            <a:endParaRPr lang="en-US" sz="1000" b="1" dirty="0" smtClean="0">
              <a:latin typeface="Arial" pitchFamily="34" charset="0"/>
              <a:cs typeface="Arial" pitchFamily="34" charset="0"/>
            </a:endParaRPr>
          </a:p>
          <a:p>
            <a:pPr algn="ctr">
              <a:lnSpc>
                <a:spcPct val="85000"/>
              </a:lnSpc>
            </a:pPr>
            <a:r>
              <a:rPr lang="ru-RU" sz="2800" b="1" dirty="0" smtClean="0">
                <a:latin typeface="Arial" pitchFamily="34" charset="0"/>
                <a:cs typeface="Arial" pitchFamily="34" charset="0"/>
              </a:rPr>
              <a:t>5HCOOH +</a:t>
            </a:r>
            <a:r>
              <a:rPr lang="en-US" sz="2800" b="1" dirty="0" smtClean="0">
                <a:latin typeface="Arial" pitchFamily="34" charset="0"/>
                <a:cs typeface="Arial" pitchFamily="34" charset="0"/>
              </a:rPr>
              <a:t> 2KMnO</a:t>
            </a:r>
            <a:r>
              <a:rPr lang="en-US" sz="2800" b="1" baseline="-25000" dirty="0" smtClean="0">
                <a:latin typeface="Arial" pitchFamily="34" charset="0"/>
                <a:cs typeface="Arial" pitchFamily="34" charset="0"/>
              </a:rPr>
              <a:t>4</a:t>
            </a:r>
            <a:r>
              <a:rPr lang="en-US" sz="2800" b="1" dirty="0" smtClean="0">
                <a:latin typeface="Arial" pitchFamily="34" charset="0"/>
                <a:cs typeface="Arial" pitchFamily="34" charset="0"/>
              </a:rPr>
              <a:t> + 3H</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SO</a:t>
            </a:r>
            <a:r>
              <a:rPr lang="en-US" sz="2800" b="1" baseline="-25000" dirty="0">
                <a:latin typeface="Arial" pitchFamily="34" charset="0"/>
                <a:cs typeface="Arial" pitchFamily="34" charset="0"/>
              </a:rPr>
              <a:t>4</a:t>
            </a:r>
            <a:r>
              <a:rPr lang="en-US" sz="2800" b="1" dirty="0" smtClean="0">
                <a:latin typeface="Arial" pitchFamily="34" charset="0"/>
                <a:cs typeface="Arial" pitchFamily="34" charset="0"/>
              </a:rPr>
              <a:t> </a:t>
            </a:r>
            <a:r>
              <a:rPr lang="en-US" sz="2800" b="1" dirty="0" smtClean="0">
                <a:latin typeface="Arial" pitchFamily="34" charset="0"/>
                <a:cs typeface="Arial" pitchFamily="34" charset="0"/>
                <a:sym typeface="Symbol"/>
              </a:rPr>
              <a:t></a:t>
            </a:r>
          </a:p>
          <a:p>
            <a:pPr algn="ctr">
              <a:lnSpc>
                <a:spcPct val="85000"/>
              </a:lnSpc>
            </a:pPr>
            <a:r>
              <a:rPr lang="en-US" sz="2800" b="1" dirty="0" smtClean="0">
                <a:latin typeface="Arial" pitchFamily="34" charset="0"/>
                <a:cs typeface="Arial" pitchFamily="34" charset="0"/>
                <a:sym typeface="Symbol"/>
              </a:rPr>
              <a:t> </a:t>
            </a:r>
            <a:r>
              <a:rPr lang="en-US" sz="2800" b="1" dirty="0" smtClean="0">
                <a:latin typeface="Arial" pitchFamily="34" charset="0"/>
                <a:cs typeface="Arial" pitchFamily="34" charset="0"/>
              </a:rPr>
              <a:t>K</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SO</a:t>
            </a:r>
            <a:r>
              <a:rPr lang="en-US" sz="2800" b="1" baseline="-25000" dirty="0" smtClean="0">
                <a:latin typeface="Arial" pitchFamily="34" charset="0"/>
                <a:cs typeface="Arial" pitchFamily="34" charset="0"/>
              </a:rPr>
              <a:t>4 </a:t>
            </a:r>
            <a:r>
              <a:rPr lang="en-US" sz="2800" b="1" dirty="0" smtClean="0">
                <a:latin typeface="Arial" pitchFamily="34" charset="0"/>
                <a:cs typeface="Arial" pitchFamily="34" charset="0"/>
                <a:sym typeface="Symbol"/>
              </a:rPr>
              <a:t>+ 2Mn</a:t>
            </a:r>
            <a:r>
              <a:rPr lang="en-US" sz="2800" b="1" dirty="0" smtClean="0">
                <a:latin typeface="Arial" pitchFamily="34" charset="0"/>
                <a:cs typeface="Arial" pitchFamily="34" charset="0"/>
              </a:rPr>
              <a:t>SO</a:t>
            </a:r>
            <a:r>
              <a:rPr lang="en-US" sz="2800" b="1" baseline="-25000" dirty="0" smtClean="0">
                <a:latin typeface="Arial" pitchFamily="34" charset="0"/>
                <a:cs typeface="Arial" pitchFamily="34" charset="0"/>
              </a:rPr>
              <a:t>4</a:t>
            </a:r>
            <a:r>
              <a:rPr lang="en-US" sz="2800" b="1" dirty="0" smtClean="0">
                <a:latin typeface="Arial" pitchFamily="34" charset="0"/>
                <a:cs typeface="Arial" pitchFamily="34" charset="0"/>
                <a:sym typeface="Symbol"/>
              </a:rPr>
              <a:t> + 5</a:t>
            </a:r>
            <a:r>
              <a:rPr lang="en-US" sz="2800" b="1" dirty="0" smtClean="0">
                <a:latin typeface="Arial" pitchFamily="34" charset="0"/>
                <a:cs typeface="Arial" pitchFamily="34" charset="0"/>
              </a:rPr>
              <a:t>CO</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sym typeface="Symbol"/>
              </a:rPr>
              <a:t> </a:t>
            </a:r>
            <a:r>
              <a:rPr lang="en-US" sz="2800" b="1" dirty="0" smtClean="0">
                <a:latin typeface="Arial" pitchFamily="34" charset="0"/>
                <a:cs typeface="Arial" pitchFamily="34" charset="0"/>
              </a:rPr>
              <a:t>+ 8H</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O </a:t>
            </a:r>
            <a:endParaRPr lang="en-US" dirty="0"/>
          </a:p>
        </p:txBody>
      </p:sp>
    </p:spTree>
    <p:extLst>
      <p:ext uri="{BB962C8B-B14F-4D97-AF65-F5344CB8AC3E}">
        <p14:creationId xmlns:p14="http://schemas.microsoft.com/office/powerpoint/2010/main" val="506040878"/>
      </p:ext>
    </p:extLst>
  </p:cSld>
  <p:clrMapOvr>
    <a:masterClrMapping/>
  </p:clrMapOvr>
  <p:transition>
    <p:wheel spokes="1"/>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Управляющая кнопка: назад 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604250" y="631825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430" t="26204" r="52083" b="63835"/>
          <a:stretch/>
        </p:blipFill>
        <p:spPr bwMode="auto">
          <a:xfrm>
            <a:off x="3980835" y="4797152"/>
            <a:ext cx="2031325" cy="583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a:off x="179510" y="328412"/>
            <a:ext cx="8784978" cy="5219891"/>
          </a:xfrm>
          <a:prstGeom prst="rect">
            <a:avLst/>
          </a:prstGeom>
        </p:spPr>
        <p:txBody>
          <a:bodyPr wrap="square">
            <a:spAutoFit/>
          </a:bodyPr>
          <a:lstStyle/>
          <a:p>
            <a:pPr indent="450000" algn="just">
              <a:lnSpc>
                <a:spcPct val="85000"/>
              </a:lnSpc>
            </a:pPr>
            <a:r>
              <a:rPr lang="ru-RU" sz="2800" b="1" dirty="0">
                <a:ln>
                  <a:solidFill>
                    <a:sysClr val="windowText" lastClr="000000"/>
                  </a:solidFill>
                </a:ln>
                <a:solidFill>
                  <a:srgbClr val="FF0000"/>
                </a:solidFill>
                <a:latin typeface="Arial" pitchFamily="34" charset="0"/>
                <a:cs typeface="Arial" pitchFamily="34" charset="0"/>
              </a:rPr>
              <a:t>Химическое поведение</a:t>
            </a:r>
            <a:r>
              <a:rPr lang="ru-RU" sz="2800" b="1" dirty="0">
                <a:latin typeface="Arial" pitchFamily="34" charset="0"/>
                <a:cs typeface="Arial" pitchFamily="34" charset="0"/>
              </a:rPr>
              <a:t> </a:t>
            </a:r>
            <a:r>
              <a:rPr lang="ru-RU" sz="2800" b="1" dirty="0">
                <a:ln>
                  <a:solidFill>
                    <a:sysClr val="windowText" lastClr="000000"/>
                  </a:solidFill>
                </a:ln>
                <a:solidFill>
                  <a:srgbClr val="0000CC"/>
                </a:solidFill>
                <a:latin typeface="Arial Black" pitchFamily="34" charset="0"/>
                <a:cs typeface="Arial" pitchFamily="34" charset="0"/>
              </a:rPr>
              <a:t>ненасыщенных одно­основных </a:t>
            </a:r>
            <a:r>
              <a:rPr lang="ru-RU" sz="2800" b="1" dirty="0" smtClean="0">
                <a:ln>
                  <a:solidFill>
                    <a:sysClr val="windowText" lastClr="000000"/>
                  </a:solidFill>
                </a:ln>
                <a:solidFill>
                  <a:srgbClr val="0000CC"/>
                </a:solidFill>
                <a:latin typeface="Arial Black" pitchFamily="34" charset="0"/>
                <a:cs typeface="Arial" pitchFamily="34" charset="0"/>
              </a:rPr>
              <a:t>кислот </a:t>
            </a:r>
            <a:r>
              <a:rPr lang="ru-RU" sz="2800" b="1" dirty="0" smtClean="0">
                <a:latin typeface="Arial" pitchFamily="34" charset="0"/>
                <a:cs typeface="Arial" pitchFamily="34" charset="0"/>
              </a:rPr>
              <a:t>(содержащих двойные или тройные связи) </a:t>
            </a:r>
            <a:r>
              <a:rPr lang="ru-RU" sz="2800" b="1" dirty="0">
                <a:latin typeface="Arial" pitchFamily="34" charset="0"/>
                <a:cs typeface="Arial" pitchFamily="34" charset="0"/>
              </a:rPr>
              <a:t>связано с наличием в их молекуле двух активных группировок: карбоксильной группы и двойной связи. Они вступают во все реакции, характерные для кислот (образование солей, сложных эфиров, </a:t>
            </a:r>
            <a:r>
              <a:rPr lang="ru-RU" sz="2800" b="1" dirty="0" err="1">
                <a:latin typeface="Arial" pitchFamily="34" charset="0"/>
                <a:cs typeface="Arial" pitchFamily="34" charset="0"/>
              </a:rPr>
              <a:t>хлорангидридов</a:t>
            </a:r>
            <a:r>
              <a:rPr lang="ru-RU" sz="2800" b="1" dirty="0">
                <a:latin typeface="Arial" pitchFamily="34" charset="0"/>
                <a:cs typeface="Arial" pitchFamily="34" charset="0"/>
              </a:rPr>
              <a:t> и т. д.), а в связи с наличием двойной связи – в реакции присоединения, окисления, полимеризации</a:t>
            </a:r>
            <a:r>
              <a:rPr lang="ru-RU" sz="2800" b="1" dirty="0" smtClean="0">
                <a:latin typeface="Arial" pitchFamily="34" charset="0"/>
                <a:cs typeface="Arial" pitchFamily="34" charset="0"/>
              </a:rPr>
              <a:t>. Например, реакции </a:t>
            </a:r>
            <a:r>
              <a:rPr lang="ru-RU" sz="2800" b="1" dirty="0" smtClean="0">
                <a:ln>
                  <a:solidFill>
                    <a:sysClr val="windowText" lastClr="000000"/>
                  </a:solidFill>
                </a:ln>
                <a:solidFill>
                  <a:srgbClr val="FF0000"/>
                </a:solidFill>
                <a:latin typeface="Arial Black" pitchFamily="34" charset="0"/>
                <a:cs typeface="Arial" pitchFamily="34" charset="0"/>
              </a:rPr>
              <a:t>гидрирования</a:t>
            </a:r>
            <a:r>
              <a:rPr lang="ru-RU" sz="2800" b="1" dirty="0" smtClean="0">
                <a:latin typeface="Arial" pitchFamily="34" charset="0"/>
                <a:cs typeface="Arial" pitchFamily="34" charset="0"/>
              </a:rPr>
              <a:t> и </a:t>
            </a:r>
            <a:r>
              <a:rPr lang="ru-RU" sz="2800" b="1" dirty="0" smtClean="0">
                <a:ln>
                  <a:solidFill>
                    <a:sysClr val="windowText" lastClr="000000"/>
                  </a:solidFill>
                </a:ln>
                <a:solidFill>
                  <a:srgbClr val="FF0000"/>
                </a:solidFill>
                <a:latin typeface="Arial Black" pitchFamily="34" charset="0"/>
                <a:cs typeface="Arial" pitchFamily="34" charset="0"/>
              </a:rPr>
              <a:t>галогенирования</a:t>
            </a:r>
            <a:r>
              <a:rPr lang="ru-RU" sz="2800" b="1" dirty="0" smtClean="0">
                <a:latin typeface="Arial" pitchFamily="34" charset="0"/>
                <a:cs typeface="Arial" pitchFamily="34" charset="0"/>
              </a:rPr>
              <a:t>: </a:t>
            </a:r>
          </a:p>
          <a:p>
            <a:pPr indent="450000" algn="just">
              <a:lnSpc>
                <a:spcPct val="85000"/>
              </a:lnSpc>
            </a:pPr>
            <a:endParaRPr lang="ru-RU" sz="1600" b="1" dirty="0" smtClean="0">
              <a:latin typeface="Arial" pitchFamily="34" charset="0"/>
              <a:cs typeface="Arial" pitchFamily="34" charset="0"/>
            </a:endParaRPr>
          </a:p>
          <a:p>
            <a:pPr algn="ctr">
              <a:lnSpc>
                <a:spcPct val="85000"/>
              </a:lnSpc>
            </a:pPr>
            <a:r>
              <a:rPr lang="en-US" sz="2800" b="1" dirty="0" smtClean="0">
                <a:ln>
                  <a:solidFill>
                    <a:sysClr val="windowText" lastClr="000000"/>
                  </a:solidFill>
                </a:ln>
                <a:effectLst>
                  <a:outerShdw blurRad="38100" dist="38100" dir="2700000" algn="tl">
                    <a:srgbClr val="000000">
                      <a:alpha val="43137"/>
                    </a:srgbClr>
                  </a:outerShdw>
                </a:effectLst>
                <a:latin typeface="Arial" pitchFamily="34" charset="0"/>
                <a:cs typeface="Arial" pitchFamily="34" charset="0"/>
              </a:rPr>
              <a:t>C</a:t>
            </a:r>
            <a:r>
              <a:rPr lang="en-US" sz="2800" b="1" baseline="-25000" dirty="0" smtClean="0">
                <a:ln>
                  <a:solidFill>
                    <a:sysClr val="windowText" lastClr="000000"/>
                  </a:solidFill>
                </a:ln>
                <a:effectLst>
                  <a:outerShdw blurRad="38100" dist="38100" dir="2700000" algn="tl">
                    <a:srgbClr val="000000">
                      <a:alpha val="43137"/>
                    </a:srgbClr>
                  </a:outerShdw>
                </a:effectLst>
                <a:latin typeface="Arial" pitchFamily="34" charset="0"/>
                <a:cs typeface="Arial" pitchFamily="34" charset="0"/>
              </a:rPr>
              <a:t>n</a:t>
            </a:r>
            <a:r>
              <a:rPr lang="en-US" sz="2800" b="1" dirty="0" smtClean="0">
                <a:ln>
                  <a:solidFill>
                    <a:sysClr val="windowText" lastClr="000000"/>
                  </a:solidFill>
                </a:ln>
                <a:effectLst>
                  <a:outerShdw blurRad="38100" dist="38100" dir="2700000" algn="tl">
                    <a:srgbClr val="000000">
                      <a:alpha val="43137"/>
                    </a:srgbClr>
                  </a:outerShdw>
                </a:effectLst>
                <a:latin typeface="Arial" pitchFamily="34" charset="0"/>
                <a:cs typeface="Arial" pitchFamily="34" charset="0"/>
              </a:rPr>
              <a:t>H</a:t>
            </a:r>
            <a:r>
              <a:rPr lang="en-US" sz="2800" b="1" baseline="-25000" dirty="0" smtClean="0">
                <a:ln>
                  <a:solidFill>
                    <a:sysClr val="windowText" lastClr="000000"/>
                  </a:solidFill>
                </a:ln>
                <a:effectLst>
                  <a:outerShdw blurRad="38100" dist="38100" dir="2700000" algn="tl">
                    <a:srgbClr val="000000">
                      <a:alpha val="43137"/>
                    </a:srgbClr>
                  </a:outerShdw>
                </a:effectLst>
                <a:latin typeface="Arial" pitchFamily="34" charset="0"/>
                <a:cs typeface="Arial" pitchFamily="34" charset="0"/>
              </a:rPr>
              <a:t>2n–1</a:t>
            </a:r>
            <a:r>
              <a:rPr lang="en-US" sz="2800" b="1" dirty="0" smtClean="0">
                <a:ln>
                  <a:solidFill>
                    <a:sysClr val="windowText" lastClr="000000"/>
                  </a:solidFill>
                </a:ln>
                <a:effectLst>
                  <a:outerShdw blurRad="38100" dist="38100" dir="2700000" algn="tl">
                    <a:srgbClr val="000000">
                      <a:alpha val="43137"/>
                    </a:srgbClr>
                  </a:outerShdw>
                </a:effectLst>
                <a:latin typeface="Arial" pitchFamily="34" charset="0"/>
                <a:cs typeface="Arial" pitchFamily="34" charset="0"/>
              </a:rPr>
              <a:t>COOH + H</a:t>
            </a:r>
            <a:r>
              <a:rPr lang="en-US" sz="2800" b="1" baseline="-25000" dirty="0" smtClean="0">
                <a:ln>
                  <a:solidFill>
                    <a:sysClr val="windowText" lastClr="000000"/>
                  </a:solidFill>
                </a:ln>
                <a:effectLst>
                  <a:outerShdw blurRad="38100" dist="38100" dir="2700000" algn="tl">
                    <a:srgbClr val="000000">
                      <a:alpha val="43137"/>
                    </a:srgbClr>
                  </a:outerShdw>
                </a:effectLst>
                <a:latin typeface="Arial" pitchFamily="34" charset="0"/>
                <a:cs typeface="Arial" pitchFamily="34" charset="0"/>
              </a:rPr>
              <a:t>2</a:t>
            </a:r>
            <a:r>
              <a:rPr lang="ru-RU" sz="2800" b="1" dirty="0" smtClean="0">
                <a:ln>
                  <a:solidFill>
                    <a:sysClr val="windowText" lastClr="000000"/>
                  </a:solidFill>
                </a:ln>
                <a:effectLst>
                  <a:outerShdw blurRad="38100" dist="38100" dir="2700000" algn="tl">
                    <a:srgbClr val="000000">
                      <a:alpha val="43137"/>
                    </a:srgbClr>
                  </a:outerShdw>
                </a:effectLst>
                <a:latin typeface="Arial" pitchFamily="34" charset="0"/>
                <a:cs typeface="Arial" pitchFamily="34" charset="0"/>
              </a:rPr>
              <a:t>                </a:t>
            </a:r>
            <a:r>
              <a:rPr lang="en-US" sz="2800" b="1" dirty="0" smtClean="0">
                <a:ln>
                  <a:solidFill>
                    <a:sysClr val="windowText" lastClr="000000"/>
                  </a:solidFill>
                </a:ln>
                <a:effectLst>
                  <a:outerShdw blurRad="38100" dist="38100" dir="2700000" algn="tl">
                    <a:srgbClr val="000000">
                      <a:alpha val="43137"/>
                    </a:srgbClr>
                  </a:outerShdw>
                </a:effectLst>
                <a:latin typeface="Arial" pitchFamily="34" charset="0"/>
                <a:cs typeface="Arial" pitchFamily="34" charset="0"/>
                <a:sym typeface="Symbol"/>
              </a:rPr>
              <a:t> </a:t>
            </a:r>
            <a:r>
              <a:rPr lang="ru-RU" sz="2800" b="1" dirty="0" smtClean="0">
                <a:ln>
                  <a:solidFill>
                    <a:sysClr val="windowText" lastClr="000000"/>
                  </a:solidFill>
                </a:ln>
                <a:effectLst>
                  <a:outerShdw blurRad="38100" dist="38100" dir="2700000" algn="tl">
                    <a:srgbClr val="000000">
                      <a:alpha val="43137"/>
                    </a:srgbClr>
                  </a:outerShdw>
                </a:effectLst>
                <a:latin typeface="Arial" pitchFamily="34" charset="0"/>
                <a:cs typeface="Arial" pitchFamily="34" charset="0"/>
                <a:sym typeface="Symbol"/>
              </a:rPr>
              <a:t>     </a:t>
            </a:r>
            <a:r>
              <a:rPr lang="en-US" sz="2800" b="1" dirty="0" smtClean="0">
                <a:ln>
                  <a:solidFill>
                    <a:sysClr val="windowText" lastClr="000000"/>
                  </a:solidFill>
                </a:ln>
                <a:effectLst>
                  <a:outerShdw blurRad="38100" dist="38100" dir="2700000" algn="tl">
                    <a:srgbClr val="000000">
                      <a:alpha val="43137"/>
                    </a:srgbClr>
                  </a:outerShdw>
                </a:effectLst>
                <a:latin typeface="Arial" pitchFamily="34" charset="0"/>
                <a:cs typeface="Arial" pitchFamily="34" charset="0"/>
              </a:rPr>
              <a:t>C</a:t>
            </a:r>
            <a:r>
              <a:rPr lang="en-US" sz="2800" b="1" baseline="-25000" dirty="0" smtClean="0">
                <a:ln>
                  <a:solidFill>
                    <a:sysClr val="windowText" lastClr="000000"/>
                  </a:solidFill>
                </a:ln>
                <a:effectLst>
                  <a:outerShdw blurRad="38100" dist="38100" dir="2700000" algn="tl">
                    <a:srgbClr val="000000">
                      <a:alpha val="43137"/>
                    </a:srgbClr>
                  </a:outerShdw>
                </a:effectLst>
                <a:latin typeface="Arial" pitchFamily="34" charset="0"/>
                <a:cs typeface="Arial" pitchFamily="34" charset="0"/>
              </a:rPr>
              <a:t>n</a:t>
            </a:r>
            <a:r>
              <a:rPr lang="en-US" sz="2800" b="1" dirty="0" smtClean="0">
                <a:ln>
                  <a:solidFill>
                    <a:sysClr val="windowText" lastClr="000000"/>
                  </a:solidFill>
                </a:ln>
                <a:effectLst>
                  <a:outerShdw blurRad="38100" dist="38100" dir="2700000" algn="tl">
                    <a:srgbClr val="000000">
                      <a:alpha val="43137"/>
                    </a:srgbClr>
                  </a:outerShdw>
                </a:effectLst>
                <a:latin typeface="Arial" pitchFamily="34" charset="0"/>
                <a:cs typeface="Arial" pitchFamily="34" charset="0"/>
              </a:rPr>
              <a:t>H</a:t>
            </a:r>
            <a:r>
              <a:rPr lang="en-US" sz="2800" b="1" baseline="-25000" dirty="0" smtClean="0">
                <a:ln>
                  <a:solidFill>
                    <a:sysClr val="windowText" lastClr="000000"/>
                  </a:solidFill>
                </a:ln>
                <a:effectLst>
                  <a:outerShdw blurRad="38100" dist="38100" dir="2700000" algn="tl">
                    <a:srgbClr val="000000">
                      <a:alpha val="43137"/>
                    </a:srgbClr>
                  </a:outerShdw>
                </a:effectLst>
                <a:latin typeface="Arial" pitchFamily="34" charset="0"/>
                <a:cs typeface="Arial" pitchFamily="34" charset="0"/>
              </a:rPr>
              <a:t>2n+1</a:t>
            </a:r>
            <a:r>
              <a:rPr lang="en-US" sz="2800" b="1" dirty="0" smtClean="0">
                <a:ln>
                  <a:solidFill>
                    <a:sysClr val="windowText" lastClr="000000"/>
                  </a:solidFill>
                </a:ln>
                <a:effectLst>
                  <a:outerShdw blurRad="38100" dist="38100" dir="2700000" algn="tl">
                    <a:srgbClr val="000000">
                      <a:alpha val="43137"/>
                    </a:srgbClr>
                  </a:outerShdw>
                </a:effectLst>
                <a:latin typeface="Arial" pitchFamily="34" charset="0"/>
                <a:cs typeface="Arial" pitchFamily="34" charset="0"/>
              </a:rPr>
              <a:t>COOH</a:t>
            </a:r>
            <a:endParaRPr lang="ru-RU" sz="2800" b="1" dirty="0">
              <a:ln>
                <a:solidFill>
                  <a:sysClr val="windowText" lastClr="000000"/>
                </a:solidFill>
              </a:ln>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745324835"/>
      </p:ext>
    </p:extLst>
  </p:cSld>
  <p:clrMapOvr>
    <a:masterClrMapping/>
  </p:clrMapOvr>
  <p:transition>
    <p:wheel spokes="1"/>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7414" name="Picture 6"/>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512" y="692696"/>
            <a:ext cx="8776627" cy="3925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48401725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506191" y="44624"/>
            <a:ext cx="5162153" cy="680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Прямоугольник 14"/>
          <p:cNvSpPr/>
          <p:nvPr/>
        </p:nvSpPr>
        <p:spPr>
          <a:xfrm>
            <a:off x="1" y="155626"/>
            <a:ext cx="2506190" cy="53707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34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Повторим:</a:t>
            </a:r>
            <a:r>
              <a:rPr lang="ru-RU" sz="34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anose="020B0604020202020204" pitchFamily="34" charset="0"/>
                <a:cs typeface="Arial" panose="020B0604020202020204" pitchFamily="34" charset="0"/>
              </a:rPr>
              <a:t> </a:t>
            </a:r>
            <a:endParaRPr lang="ru-RU" sz="3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70962420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Прямоугольник 9"/>
          <p:cNvSpPr/>
          <p:nvPr/>
        </p:nvSpPr>
        <p:spPr>
          <a:xfrm>
            <a:off x="179512" y="980728"/>
            <a:ext cx="8784976" cy="3754874"/>
          </a:xfrm>
          <a:prstGeom prst="rect">
            <a:avLst/>
          </a:prstGeom>
        </p:spPr>
        <p:txBody>
          <a:bodyPr wrap="square">
            <a:spAutoFit/>
          </a:bodyPr>
          <a:lstStyle/>
          <a:p>
            <a:pPr indent="450000" algn="just">
              <a:lnSpc>
                <a:spcPct val="85000"/>
              </a:lnSpc>
            </a:pPr>
            <a:r>
              <a:rPr lang="ru-RU" sz="2800" b="1"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cs typeface="Arial" pitchFamily="34" charset="0"/>
              </a:rPr>
              <a:t>Углево́ды</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800" b="1" dirty="0" smtClean="0">
                <a:latin typeface="Arial" pitchFamily="34" charset="0"/>
                <a:cs typeface="Arial" pitchFamily="34" charset="0"/>
              </a:rPr>
              <a:t>– органические вещества, содержащие карбонильную группу и несколько гидроксильных групп. Название класса соединений происходит от слов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гидраты углерода</a:t>
            </a:r>
            <a:r>
              <a:rPr lang="ru-RU" sz="2800" b="1" dirty="0" smtClean="0">
                <a:latin typeface="Arial" pitchFamily="34" charset="0"/>
                <a:cs typeface="Arial" pitchFamily="34" charset="0"/>
              </a:rPr>
              <a:t>», оно было впервые предложено К. Шмидтом в 1844 году. Появление такого названия связано с тем, что первые из известных науке углеводов описывались брутто-формулой </a:t>
            </a:r>
            <a:r>
              <a:rPr lang="ru-RU" sz="2800" b="1"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C</a:t>
            </a:r>
            <a:r>
              <a:rPr lang="ru-RU" sz="2800" b="1" baseline="-250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x</a:t>
            </a:r>
            <a:r>
              <a:rPr lang="ru-RU" sz="2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(H</a:t>
            </a:r>
            <a:r>
              <a:rPr lang="ru-RU" sz="2800" b="1" baseline="-25000"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2</a:t>
            </a:r>
            <a:r>
              <a:rPr lang="ru-RU" sz="2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O)</a:t>
            </a:r>
            <a:r>
              <a:rPr lang="ru-RU" sz="2800" b="1" baseline="-25000"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y</a:t>
            </a:r>
            <a:r>
              <a:rPr lang="ru-RU" sz="2800" b="1" dirty="0" smtClean="0">
                <a:latin typeface="Arial" pitchFamily="34" charset="0"/>
                <a:cs typeface="Arial" pitchFamily="34" charset="0"/>
              </a:rPr>
              <a:t>, формально являясь соединениями углерода и воды.</a:t>
            </a:r>
            <a:endParaRPr lang="ru-RU" sz="2800" b="1" dirty="0">
              <a:latin typeface="Arial" pitchFamily="34" charset="0"/>
              <a:cs typeface="Arial" pitchFamily="34" charset="0"/>
            </a:endParaRPr>
          </a:p>
        </p:txBody>
      </p:sp>
      <p:sp>
        <p:nvSpPr>
          <p:cNvPr id="16" name="Прямоугольник 15"/>
          <p:cNvSpPr/>
          <p:nvPr/>
        </p:nvSpPr>
        <p:spPr>
          <a:xfrm>
            <a:off x="2915816" y="39313"/>
            <a:ext cx="3517310" cy="725391"/>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48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cs typeface="Arial" pitchFamily="34" charset="0"/>
              </a:rPr>
              <a:t>Углеводы</a:t>
            </a:r>
            <a:endParaRPr lang="ru-RU" sz="48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ndParaRPr>
          </a:p>
        </p:txBody>
      </p:sp>
      <p:pic>
        <p:nvPicPr>
          <p:cNvPr id="111619" name="Picture 3" descr="C:\Users\ikuzmina\Desktop\Лаб. раб. и лекции\Органическая химия\Лекции\углеводы\U4WpH7NryGg.jpg"/>
          <p:cNvPicPr>
            <a:picLocks noChangeAspect="1" noChangeArrowheads="1"/>
          </p:cNvPicPr>
          <p:nvPr/>
        </p:nvPicPr>
        <p:blipFill>
          <a:blip r:embed="rId2" cstate="print"/>
          <a:srcRect/>
          <a:stretch>
            <a:fillRect/>
          </a:stretch>
        </p:blipFill>
        <p:spPr bwMode="auto">
          <a:xfrm>
            <a:off x="3707904" y="4797152"/>
            <a:ext cx="2795947" cy="1860252"/>
          </a:xfrm>
          <a:prstGeom prst="ellipse">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1621" name="Picture 5" descr="C:\Users\ikuzmina\Desktop\Виртуальные лабораторные YES\Анимашки и картинки\Люди\Домашнее хозяйство, еда,\тортики, пирожные,\5d27dffbe1b60c4dc49885ca5f1e46a5.gif"/>
          <p:cNvPicPr>
            <a:picLocks noChangeAspect="1" noChangeArrowheads="1" noCrop="1"/>
          </p:cNvPicPr>
          <p:nvPr/>
        </p:nvPicPr>
        <p:blipFill>
          <a:blip r:embed="rId3" cstate="print"/>
          <a:srcRect/>
          <a:stretch>
            <a:fillRect/>
          </a:stretch>
        </p:blipFill>
        <p:spPr bwMode="auto">
          <a:xfrm>
            <a:off x="5148064" y="5661248"/>
            <a:ext cx="857250" cy="857250"/>
          </a:xfrm>
          <a:prstGeom prst="rect">
            <a:avLst/>
          </a:prstGeom>
          <a:noFill/>
        </p:spPr>
      </p:pic>
      <p:pic>
        <p:nvPicPr>
          <p:cNvPr id="111626" name="Picture 10" descr="C:\Users\ikuzmina\Desktop\Виртуальные лабораторные YES\Анимашки и картинки\Люди\Домашнее хозяйство, еда,\мороженое\73a.gif"/>
          <p:cNvPicPr>
            <a:picLocks noChangeAspect="1" noChangeArrowheads="1" noCrop="1"/>
          </p:cNvPicPr>
          <p:nvPr/>
        </p:nvPicPr>
        <p:blipFill>
          <a:blip r:embed="rId4" cstate="print"/>
          <a:srcRect/>
          <a:stretch>
            <a:fillRect/>
          </a:stretch>
        </p:blipFill>
        <p:spPr bwMode="auto">
          <a:xfrm>
            <a:off x="91108" y="5661248"/>
            <a:ext cx="952500" cy="1114425"/>
          </a:xfrm>
          <a:prstGeom prst="rect">
            <a:avLst/>
          </a:prstGeom>
          <a:noFill/>
        </p:spPr>
      </p:pic>
      <p:pic>
        <p:nvPicPr>
          <p:cNvPr id="111629" name="Picture 13" descr="C:\Users\ikuzmina\Desktop\Виртуальные лабораторные YES\Анимашки и картинки\Люди\Домашнее хозяйство, еда,\фрукты и овощи\247e6718bc5a97039dec039a3ff15d53.gif"/>
          <p:cNvPicPr>
            <a:picLocks noChangeAspect="1" noChangeArrowheads="1" noCrop="1"/>
          </p:cNvPicPr>
          <p:nvPr/>
        </p:nvPicPr>
        <p:blipFill>
          <a:blip r:embed="rId5" cstate="print"/>
          <a:srcRect/>
          <a:stretch>
            <a:fillRect/>
          </a:stretch>
        </p:blipFill>
        <p:spPr bwMode="auto">
          <a:xfrm>
            <a:off x="7668344" y="4437112"/>
            <a:ext cx="962025" cy="809625"/>
          </a:xfrm>
          <a:prstGeom prst="rect">
            <a:avLst/>
          </a:prstGeom>
          <a:noFill/>
        </p:spPr>
      </p:pic>
      <p:pic>
        <p:nvPicPr>
          <p:cNvPr id="111630" name="Picture 14" descr="C:\Users\ikuzmina\Desktop\Виртуальные лабораторные YES\Анимашки и картинки\Люди\Домашнее хозяйство, еда,\фрукты и овощи\61f19cf61ae7bec7fa0fc599040c2ae9.gif"/>
          <p:cNvPicPr>
            <a:picLocks noChangeAspect="1" noChangeArrowheads="1" noCrop="1"/>
          </p:cNvPicPr>
          <p:nvPr/>
        </p:nvPicPr>
        <p:blipFill>
          <a:blip r:embed="rId6" cstate="print"/>
          <a:srcRect/>
          <a:stretch>
            <a:fillRect/>
          </a:stretch>
        </p:blipFill>
        <p:spPr bwMode="auto">
          <a:xfrm>
            <a:off x="3995936" y="4653136"/>
            <a:ext cx="1009650" cy="1009650"/>
          </a:xfrm>
          <a:prstGeom prst="rect">
            <a:avLst/>
          </a:prstGeom>
          <a:noFill/>
        </p:spPr>
      </p:pic>
      <p:pic>
        <p:nvPicPr>
          <p:cNvPr id="111631" name="Picture 15" descr="C:\Users\ikuzmina\Desktop\Виртуальные лабораторные YES\Анимашки и картинки\Люди\Домашнее хозяйство, еда,\фрукты и овощи\89a.gif"/>
          <p:cNvPicPr>
            <a:picLocks noChangeAspect="1" noChangeArrowheads="1" noCrop="1"/>
          </p:cNvPicPr>
          <p:nvPr/>
        </p:nvPicPr>
        <p:blipFill>
          <a:blip r:embed="rId7" cstate="print"/>
          <a:srcRect/>
          <a:stretch>
            <a:fillRect/>
          </a:stretch>
        </p:blipFill>
        <p:spPr bwMode="auto">
          <a:xfrm>
            <a:off x="4211960" y="5661248"/>
            <a:ext cx="952500" cy="762000"/>
          </a:xfrm>
          <a:prstGeom prst="rect">
            <a:avLst/>
          </a:prstGeom>
          <a:noFill/>
        </p:spPr>
      </p:pic>
      <p:pic>
        <p:nvPicPr>
          <p:cNvPr id="12" name="Picture 12" descr="пишу 1"/>
          <p:cNvPicPr>
            <a:picLocks noChangeAspect="1" noChangeArrowheads="1" noCrop="1"/>
          </p:cNvPicPr>
          <p:nvPr/>
        </p:nvPicPr>
        <p:blipFill>
          <a:blip r:embed="rId8" cstate="print"/>
          <a:srcRect/>
          <a:stretch>
            <a:fillRect/>
          </a:stretch>
        </p:blipFill>
        <p:spPr bwMode="auto">
          <a:xfrm>
            <a:off x="8494713" y="5000636"/>
            <a:ext cx="649287" cy="1295400"/>
          </a:xfrm>
          <a:prstGeom prst="rect">
            <a:avLst/>
          </a:prstGeom>
          <a:noFill/>
          <a:ln w="9525">
            <a:noFill/>
            <a:miter lim="800000"/>
            <a:headEnd/>
            <a:tailEnd/>
          </a:ln>
        </p:spPr>
      </p:pic>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9"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71738375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http://bioximia.narod.ru/olderfiles/1/13.jpg"/>
          <p:cNvPicPr>
            <a:picLocks noChangeAspect="1" noChangeArrowheads="1"/>
          </p:cNvPicPr>
          <p:nvPr/>
        </p:nvPicPr>
        <p:blipFill>
          <a:blip r:embed="rId2" cstate="print"/>
          <a:srcRect l="1678" t="8913" r="2682" b="4303"/>
          <a:stretch>
            <a:fillRect/>
          </a:stretch>
        </p:blipFill>
        <p:spPr bwMode="auto">
          <a:xfrm>
            <a:off x="467544" y="908720"/>
            <a:ext cx="8208912" cy="525658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Прямоугольник 5"/>
          <p:cNvSpPr/>
          <p:nvPr/>
        </p:nvSpPr>
        <p:spPr>
          <a:xfrm>
            <a:off x="611560" y="44624"/>
            <a:ext cx="8010526" cy="707886"/>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40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cs typeface="Arial" pitchFamily="34" charset="0"/>
              </a:rPr>
              <a:t>Классификация углеводов</a:t>
            </a:r>
            <a:endParaRPr lang="ru-RU" sz="4000" b="1"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endParaRPr>
          </a:p>
        </p:txBody>
      </p:sp>
      <p:pic>
        <p:nvPicPr>
          <p:cNvPr id="7" name="Picture 3" descr="C:\Users\ikuzmina\Desktop\Виртуальные лабораторные YES\Анимашки и картинки\Люди\Домашнее хозяйство, еда,\продукты.gif"/>
          <p:cNvPicPr>
            <a:picLocks noChangeAspect="1" noChangeArrowheads="1" noCrop="1"/>
          </p:cNvPicPr>
          <p:nvPr/>
        </p:nvPicPr>
        <p:blipFill>
          <a:blip r:embed="rId3" cstate="print"/>
          <a:srcRect/>
          <a:stretch>
            <a:fillRect/>
          </a:stretch>
        </p:blipFill>
        <p:spPr bwMode="auto">
          <a:xfrm>
            <a:off x="3779912" y="5156026"/>
            <a:ext cx="1914525" cy="1657350"/>
          </a:xfrm>
          <a:prstGeom prst="rect">
            <a:avLst/>
          </a:prstGeom>
          <a:noFill/>
        </p:spPr>
      </p:pic>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63980316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2" descr="http://www.drofa.ru/images/data/cat/2785_big_1344925936.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Lst>
          </a:blip>
          <a:srcRect l="1322" t="1890" r="876" b="7391"/>
          <a:stretch>
            <a:fillRect/>
          </a:stretch>
        </p:blipFill>
        <p:spPr bwMode="auto">
          <a:xfrm>
            <a:off x="179512" y="395592"/>
            <a:ext cx="8783960" cy="569770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71218318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728726697"/>
              </p:ext>
            </p:extLst>
          </p:nvPr>
        </p:nvGraphicFramePr>
        <p:xfrm>
          <a:off x="179512" y="2279606"/>
          <a:ext cx="8831051" cy="3957706"/>
        </p:xfrm>
        <a:graphic>
          <a:graphicData uri="http://schemas.openxmlformats.org/drawingml/2006/table">
            <a:tbl>
              <a:tblPr firstRow="1" bandRow="1">
                <a:tableStyleId>{2D5ABB26-0587-4C30-8999-92F81FD0307C}</a:tableStyleId>
              </a:tblPr>
              <a:tblGrid>
                <a:gridCol w="2494347"/>
                <a:gridCol w="1584176"/>
                <a:gridCol w="4752528"/>
              </a:tblGrid>
              <a:tr h="0">
                <a:tc>
                  <a:txBody>
                    <a:bodyPr/>
                    <a:lstStyle/>
                    <a:p>
                      <a:pPr algn="ctr">
                        <a:lnSpc>
                          <a:spcPct val="85000"/>
                        </a:lnSpc>
                      </a:pPr>
                      <a:r>
                        <a:rPr lang="ru-RU" sz="2300" b="1" dirty="0" smtClean="0">
                          <a:solidFill>
                            <a:srgbClr val="C00000"/>
                          </a:solidFill>
                          <a:effectLst/>
                        </a:rPr>
                        <a:t>Моносахариды</a:t>
                      </a:r>
                      <a:endParaRPr lang="ru-RU" sz="2300" b="1" dirty="0" smtClean="0">
                        <a:solidFill>
                          <a:srgbClr val="C00000"/>
                        </a:solidFill>
                        <a:effectLst/>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300" b="1" dirty="0" smtClean="0"/>
                        <a:t>Формула</a:t>
                      </a:r>
                      <a:endParaRPr lang="ru-RU" sz="2300" b="1" dirty="0">
                        <a:solidFill>
                          <a:srgbClr val="FF00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300" b="1" dirty="0" smtClean="0">
                          <a:solidFill>
                            <a:srgbClr val="103C21"/>
                          </a:solidFill>
                          <a:effectLst>
                            <a:outerShdw blurRad="38100" dist="38100" dir="2700000" algn="tl">
                              <a:srgbClr val="000000">
                                <a:alpha val="43137"/>
                              </a:srgbClr>
                            </a:outerShdw>
                          </a:effectLst>
                        </a:rPr>
                        <a:t>Нахождение</a:t>
                      </a:r>
                      <a:r>
                        <a:rPr lang="ru-RU" sz="2300" b="1" baseline="0" dirty="0" smtClean="0">
                          <a:solidFill>
                            <a:srgbClr val="103C21"/>
                          </a:solidFill>
                          <a:effectLst>
                            <a:outerShdw blurRad="38100" dist="38100" dir="2700000" algn="tl">
                              <a:srgbClr val="000000">
                                <a:alpha val="43137"/>
                              </a:srgbClr>
                            </a:outerShdw>
                          </a:effectLst>
                        </a:rPr>
                        <a:t> в природе</a:t>
                      </a:r>
                      <a:endParaRPr lang="ru-RU" sz="2300" b="1" dirty="0">
                        <a:solidFill>
                          <a:srgbClr val="103C21"/>
                        </a:solidFill>
                        <a:effectLst>
                          <a:outerShdw blurRad="38100" dist="38100" dir="2700000" algn="tl">
                            <a:srgbClr val="000000">
                              <a:alpha val="43137"/>
                            </a:srgbClr>
                          </a:outerShdw>
                        </a:effectLst>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443">
                <a:tc>
                  <a:txBody>
                    <a:bodyPr/>
                    <a:lstStyle/>
                    <a:p>
                      <a:pPr algn="ctr">
                        <a:lnSpc>
                          <a:spcPct val="85000"/>
                        </a:lnSpc>
                      </a:pPr>
                      <a:r>
                        <a:rPr lang="ru-RU" sz="2400" b="1" dirty="0" smtClean="0"/>
                        <a:t>Рибоза</a:t>
                      </a:r>
                      <a:endParaRPr lang="ru-RU" sz="2400" b="1"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dirty="0" smtClean="0">
                          <a:effectLst/>
                        </a:rPr>
                        <a:t>С</a:t>
                      </a:r>
                      <a:r>
                        <a:rPr lang="ru-RU" sz="2400" b="1" baseline="-25000" dirty="0" smtClean="0">
                          <a:effectLst/>
                        </a:rPr>
                        <a:t>5</a:t>
                      </a:r>
                      <a:r>
                        <a:rPr lang="ru-RU" sz="2400" b="1" dirty="0" smtClean="0">
                          <a:effectLst/>
                        </a:rPr>
                        <a:t>Н</a:t>
                      </a:r>
                      <a:r>
                        <a:rPr lang="ru-RU" sz="2400" b="1" baseline="-25000" dirty="0" smtClean="0">
                          <a:effectLst/>
                        </a:rPr>
                        <a:t>10</a:t>
                      </a:r>
                      <a:r>
                        <a:rPr lang="ru-RU" sz="2400" b="1" dirty="0" smtClean="0">
                          <a:effectLst/>
                        </a:rPr>
                        <a:t>О</a:t>
                      </a:r>
                      <a:r>
                        <a:rPr lang="ru-RU" sz="2400" b="1" baseline="-25000" dirty="0" smtClean="0">
                          <a:effectLst/>
                        </a:rPr>
                        <a:t>5</a:t>
                      </a:r>
                      <a:endParaRPr lang="ru-RU" sz="2400" b="1"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400" b="1" dirty="0">
                          <a:effectLst/>
                        </a:rPr>
                        <a:t>В составе РНК, АТФ</a:t>
                      </a:r>
                      <a:endParaRPr lang="ru-RU" sz="2400" b="1" dirty="0">
                        <a:solidFill>
                          <a:schemeClr val="tx1"/>
                        </a:solidFill>
                        <a:effectLst/>
                        <a:latin typeface="Arial" pitchFamily="34" charset="0"/>
                        <a:cs typeface="Arial"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4056">
                <a:tc>
                  <a:txBody>
                    <a:bodyPr/>
                    <a:lstStyle/>
                    <a:p>
                      <a:pPr algn="ctr">
                        <a:lnSpc>
                          <a:spcPct val="85000"/>
                        </a:lnSpc>
                      </a:pPr>
                      <a:r>
                        <a:rPr lang="ru-RU" sz="2400" b="1" dirty="0" err="1" smtClean="0"/>
                        <a:t>Дезоксирибоза</a:t>
                      </a:r>
                      <a:endParaRPr lang="ru-RU" sz="2400" b="1"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en-US" sz="2400" b="1" dirty="0" smtClean="0">
                          <a:effectLst/>
                        </a:rPr>
                        <a:t>C</a:t>
                      </a:r>
                      <a:r>
                        <a:rPr lang="en-US" sz="2400" b="1" baseline="-25000" dirty="0" smtClean="0">
                          <a:effectLst/>
                        </a:rPr>
                        <a:t>5</a:t>
                      </a:r>
                      <a:r>
                        <a:rPr lang="en-US" sz="2400" b="1" dirty="0" smtClean="0">
                          <a:effectLst/>
                        </a:rPr>
                        <a:t>H</a:t>
                      </a:r>
                      <a:r>
                        <a:rPr lang="en-US" sz="2400" b="1" baseline="-25000" dirty="0" smtClean="0">
                          <a:effectLst/>
                        </a:rPr>
                        <a:t>10</a:t>
                      </a:r>
                      <a:r>
                        <a:rPr lang="en-US" sz="2400" b="1" dirty="0" smtClean="0">
                          <a:effectLst/>
                        </a:rPr>
                        <a:t>O</a:t>
                      </a:r>
                      <a:r>
                        <a:rPr lang="en-US" sz="2400" b="1" baseline="-25000" dirty="0" smtClean="0">
                          <a:effectLst/>
                        </a:rPr>
                        <a:t>4</a:t>
                      </a:r>
                      <a:endParaRPr lang="ru-RU" sz="2400" b="1"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400" b="1" dirty="0">
                          <a:effectLst/>
                        </a:rPr>
                        <a:t>В составе ДНК</a:t>
                      </a:r>
                      <a:endParaRPr lang="ru-RU" sz="2400" b="1" dirty="0">
                        <a:solidFill>
                          <a:schemeClr val="tx1"/>
                        </a:solidFill>
                        <a:effectLst/>
                        <a:latin typeface="Arial" pitchFamily="34" charset="0"/>
                        <a:cs typeface="Arial"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74105">
                <a:tc>
                  <a:txBody>
                    <a:bodyPr/>
                    <a:lstStyle/>
                    <a:p>
                      <a:pPr algn="ctr">
                        <a:lnSpc>
                          <a:spcPct val="85000"/>
                        </a:lnSpc>
                      </a:pPr>
                      <a:r>
                        <a:rPr lang="ru-RU" sz="2400" b="1" dirty="0" smtClean="0"/>
                        <a:t>Глюкоза</a:t>
                      </a:r>
                      <a:endParaRPr lang="ru-RU" sz="2400" b="1"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dirty="0" smtClean="0">
                          <a:effectLst/>
                        </a:rPr>
                        <a:t>С</a:t>
                      </a:r>
                      <a:r>
                        <a:rPr lang="ru-RU" sz="2400" b="1" baseline="-25000" dirty="0" smtClean="0">
                          <a:effectLst/>
                        </a:rPr>
                        <a:t>6</a:t>
                      </a:r>
                      <a:r>
                        <a:rPr lang="ru-RU" sz="2400" b="1" dirty="0" smtClean="0">
                          <a:effectLst/>
                        </a:rPr>
                        <a:t>Н</a:t>
                      </a:r>
                      <a:r>
                        <a:rPr lang="ru-RU" sz="2400" b="1" baseline="-25000" dirty="0" smtClean="0">
                          <a:effectLst/>
                        </a:rPr>
                        <a:t>12</a:t>
                      </a:r>
                      <a:r>
                        <a:rPr lang="ru-RU" sz="2400" b="1" dirty="0" smtClean="0">
                          <a:effectLst/>
                        </a:rPr>
                        <a:t>О</a:t>
                      </a:r>
                      <a:r>
                        <a:rPr lang="ru-RU" sz="2400" b="1" baseline="-25000" dirty="0" smtClean="0">
                          <a:effectLst/>
                        </a:rPr>
                        <a:t>6</a:t>
                      </a:r>
                      <a:endParaRPr lang="ru-RU" sz="2400" b="1" dirty="0" smtClean="0">
                        <a:effectLst/>
                      </a:endParaRPr>
                    </a:p>
                    <a:p>
                      <a:pPr algn="ctr">
                        <a:lnSpc>
                          <a:spcPct val="85000"/>
                        </a:lnSpc>
                      </a:pPr>
                      <a:endParaRPr lang="ru-RU" sz="2400" b="1"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400" b="1" dirty="0">
                          <a:effectLst/>
                        </a:rPr>
                        <a:t>В свободном состоянии в клеточном соке растений и в плазме крови; также в составе гликогена, крахмала, целлюлозы</a:t>
                      </a:r>
                      <a:endParaRPr lang="ru-RU" sz="2400" b="1" dirty="0">
                        <a:solidFill>
                          <a:schemeClr val="tx1"/>
                        </a:solidFill>
                        <a:effectLst/>
                        <a:latin typeface="Arial" pitchFamily="34" charset="0"/>
                        <a:cs typeface="Arial"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2549">
                <a:tc>
                  <a:txBody>
                    <a:bodyPr/>
                    <a:lstStyle/>
                    <a:p>
                      <a:pPr algn="ctr">
                        <a:lnSpc>
                          <a:spcPct val="85000"/>
                        </a:lnSpc>
                      </a:pPr>
                      <a:r>
                        <a:rPr lang="ru-RU" sz="2400" b="1" dirty="0" smtClean="0"/>
                        <a:t>Фруктоза</a:t>
                      </a:r>
                      <a:endParaRPr lang="ru-RU" sz="2400" b="1"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dirty="0" smtClean="0">
                          <a:effectLst/>
                        </a:rPr>
                        <a:t>С</a:t>
                      </a:r>
                      <a:r>
                        <a:rPr lang="ru-RU" sz="2400" b="1" baseline="-25000" dirty="0" smtClean="0">
                          <a:effectLst/>
                        </a:rPr>
                        <a:t>6</a:t>
                      </a:r>
                      <a:r>
                        <a:rPr lang="ru-RU" sz="2400" b="1" dirty="0" smtClean="0">
                          <a:effectLst/>
                        </a:rPr>
                        <a:t>Н</a:t>
                      </a:r>
                      <a:r>
                        <a:rPr lang="ru-RU" sz="2400" b="1" baseline="-25000" dirty="0" smtClean="0">
                          <a:effectLst/>
                        </a:rPr>
                        <a:t>12</a:t>
                      </a:r>
                      <a:r>
                        <a:rPr lang="ru-RU" sz="2400" b="1" dirty="0" smtClean="0">
                          <a:effectLst/>
                        </a:rPr>
                        <a:t>О</a:t>
                      </a:r>
                      <a:r>
                        <a:rPr lang="ru-RU" sz="2400" b="1" baseline="-25000" dirty="0" smtClean="0">
                          <a:effectLst/>
                        </a:rPr>
                        <a:t>6</a:t>
                      </a:r>
                      <a:endParaRPr lang="ru-RU" sz="2400" b="1"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400" b="1" dirty="0">
                          <a:effectLst/>
                        </a:rPr>
                        <a:t>В мёде, фруктах, ягодах</a:t>
                      </a:r>
                      <a:endParaRPr lang="ru-RU" sz="2400" b="1" dirty="0">
                        <a:solidFill>
                          <a:schemeClr val="tx1"/>
                        </a:solidFill>
                        <a:effectLst/>
                        <a:latin typeface="Arial" pitchFamily="34" charset="0"/>
                        <a:cs typeface="Arial"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1546">
                <a:tc>
                  <a:txBody>
                    <a:bodyPr/>
                    <a:lstStyle/>
                    <a:p>
                      <a:pPr algn="ctr">
                        <a:lnSpc>
                          <a:spcPct val="85000"/>
                        </a:lnSpc>
                      </a:pPr>
                      <a:r>
                        <a:rPr lang="ru-RU" sz="2400" b="1" dirty="0" smtClean="0"/>
                        <a:t>Галактоза</a:t>
                      </a:r>
                      <a:endParaRPr lang="ru-RU" sz="2400" b="1"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dirty="0" smtClean="0">
                          <a:effectLst/>
                        </a:rPr>
                        <a:t>С</a:t>
                      </a:r>
                      <a:r>
                        <a:rPr lang="ru-RU" sz="2400" b="1" baseline="-25000" dirty="0" smtClean="0">
                          <a:effectLst/>
                        </a:rPr>
                        <a:t>6</a:t>
                      </a:r>
                      <a:r>
                        <a:rPr lang="ru-RU" sz="2400" b="1" dirty="0" smtClean="0">
                          <a:effectLst/>
                        </a:rPr>
                        <a:t>Н</a:t>
                      </a:r>
                      <a:r>
                        <a:rPr lang="ru-RU" sz="2400" b="1" baseline="-25000" dirty="0" smtClean="0">
                          <a:effectLst/>
                        </a:rPr>
                        <a:t>12</a:t>
                      </a:r>
                      <a:r>
                        <a:rPr lang="ru-RU" sz="2400" b="1" dirty="0" smtClean="0">
                          <a:effectLst/>
                        </a:rPr>
                        <a:t>О</a:t>
                      </a:r>
                      <a:r>
                        <a:rPr lang="ru-RU" sz="2400" b="1" baseline="-25000" dirty="0" smtClean="0">
                          <a:effectLst/>
                        </a:rPr>
                        <a:t>6</a:t>
                      </a:r>
                      <a:endParaRPr lang="ru-RU" sz="2400" b="1" dirty="0">
                        <a:solidFill>
                          <a:schemeClr val="tx1"/>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400" b="1" dirty="0">
                          <a:effectLst/>
                        </a:rPr>
                        <a:t>В составе молочного сахара</a:t>
                      </a:r>
                      <a:endParaRPr lang="ru-RU" sz="2400" b="1" dirty="0">
                        <a:solidFill>
                          <a:schemeClr val="tx1"/>
                        </a:solidFill>
                        <a:effectLst/>
                        <a:latin typeface="Arial" pitchFamily="34" charset="0"/>
                        <a:cs typeface="Arial" pitchFamily="34"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Прямоугольник 2"/>
          <p:cNvSpPr/>
          <p:nvPr/>
        </p:nvSpPr>
        <p:spPr>
          <a:xfrm>
            <a:off x="43074" y="3365"/>
            <a:ext cx="9065430" cy="615553"/>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5000"/>
              </a:lnSpc>
            </a:pPr>
            <a:r>
              <a:rPr lang="ru-RU" sz="4000" b="1" spc="50" dirty="0">
                <a:ln w="11430"/>
                <a:solidFill>
                  <a:srgbClr val="1A6035"/>
                </a:solidFill>
                <a:effectLst>
                  <a:outerShdw blurRad="76200" dist="50800" dir="5400000" algn="tl" rotWithShape="0">
                    <a:srgbClr val="000000">
                      <a:alpha val="65000"/>
                    </a:srgbClr>
                  </a:outerShdw>
                </a:effectLst>
                <a:latin typeface="Arial" pitchFamily="34" charset="0"/>
                <a:cs typeface="Arial" pitchFamily="34" charset="0"/>
              </a:rPr>
              <a:t>Нахождение углеводов в природе</a:t>
            </a:r>
            <a:endParaRPr lang="ru-RU" sz="4000" b="1" spc="50" dirty="0">
              <a:ln w="11430"/>
              <a:solidFill>
                <a:srgbClr val="1A6035"/>
              </a:solidFill>
              <a:effectLst>
                <a:outerShdw blurRad="76200" dist="50800" dir="5400000" algn="tl" rotWithShape="0">
                  <a:srgbClr val="000000">
                    <a:alpha val="65000"/>
                  </a:srgbClr>
                </a:outerShdw>
              </a:effectLst>
            </a:endParaRPr>
          </a:p>
        </p:txBody>
      </p:sp>
      <p:sp>
        <p:nvSpPr>
          <p:cNvPr id="10" name="Прямоугольник 9"/>
          <p:cNvSpPr/>
          <p:nvPr/>
        </p:nvSpPr>
        <p:spPr>
          <a:xfrm>
            <a:off x="84638" y="653376"/>
            <a:ext cx="8843238" cy="1557349"/>
          </a:xfrm>
          <a:prstGeom prst="rect">
            <a:avLst/>
          </a:prstGeom>
        </p:spPr>
        <p:txBody>
          <a:bodyPr wrap="square">
            <a:spAutoFit/>
          </a:bodyPr>
          <a:lstStyle/>
          <a:p>
            <a:pPr indent="450000" algn="just">
              <a:lnSpc>
                <a:spcPct val="85000"/>
              </a:lnSpc>
              <a:buNone/>
            </a:pPr>
            <a:r>
              <a:rPr lang="ru-RU" sz="2800" b="1" dirty="0">
                <a:latin typeface="Arial" pitchFamily="34" charset="0"/>
                <a:cs typeface="Arial" pitchFamily="34" charset="0"/>
              </a:rPr>
              <a:t>1) </a:t>
            </a:r>
            <a:r>
              <a:rPr lang="ru-RU" sz="2800" b="1" dirty="0">
                <a:ln>
                  <a:solidFill>
                    <a:sysClr val="windowText" lastClr="000000"/>
                  </a:solidFill>
                </a:ln>
                <a:solidFill>
                  <a:srgbClr val="C00000"/>
                </a:solidFill>
                <a:latin typeface="Arial Black" pitchFamily="34" charset="0"/>
                <a:cs typeface="Arial" pitchFamily="34" charset="0"/>
              </a:rPr>
              <a:t>Моносахариды</a:t>
            </a:r>
            <a:r>
              <a:rPr lang="ru-RU" sz="2800" b="1" dirty="0">
                <a:latin typeface="Arial" pitchFamily="34" charset="0"/>
                <a:cs typeface="Arial" pitchFamily="34" charset="0"/>
              </a:rPr>
              <a:t> – бесцветные </a:t>
            </a:r>
            <a:r>
              <a:rPr lang="ru-RU" sz="2800" b="1" dirty="0" err="1" smtClean="0">
                <a:latin typeface="Arial" pitchFamily="34" charset="0"/>
                <a:cs typeface="Arial" pitchFamily="34" charset="0"/>
              </a:rPr>
              <a:t>кристалли-ческие</a:t>
            </a:r>
            <a:r>
              <a:rPr lang="ru-RU" sz="2800" b="1" dirty="0" smtClean="0">
                <a:latin typeface="Arial" pitchFamily="34" charset="0"/>
                <a:cs typeface="Arial" pitchFamily="34" charset="0"/>
              </a:rPr>
              <a:t> </a:t>
            </a:r>
            <a:r>
              <a:rPr lang="ru-RU" sz="2800" b="1" dirty="0">
                <a:latin typeface="Arial" pitchFamily="34" charset="0"/>
                <a:cs typeface="Arial" pitchFamily="34" charset="0"/>
              </a:rPr>
              <a:t>вещества, легко растворимые в воде и обладающие сладким вкусом. Общая формула </a:t>
            </a:r>
            <a:r>
              <a:rPr lang="ru-RU" sz="2800" b="1" dirty="0" smtClean="0">
                <a:latin typeface="Arial" pitchFamily="34" charset="0"/>
                <a:cs typeface="Arial" pitchFamily="34" charset="0"/>
              </a:rPr>
              <a:t>– С</a:t>
            </a:r>
            <a:r>
              <a:rPr lang="ru-RU" sz="2800" b="1" baseline="-25000" dirty="0" smtClean="0">
                <a:latin typeface="Arial" pitchFamily="34" charset="0"/>
                <a:cs typeface="Arial" pitchFamily="34" charset="0"/>
              </a:rPr>
              <a:t>n</a:t>
            </a:r>
            <a:r>
              <a:rPr lang="ru-RU" sz="2800" b="1" dirty="0" smtClean="0">
                <a:latin typeface="Arial" pitchFamily="34" charset="0"/>
                <a:cs typeface="Arial" pitchFamily="34" charset="0"/>
              </a:rPr>
              <a:t>Н</a:t>
            </a:r>
            <a:r>
              <a:rPr lang="ru-RU" sz="2800" b="1" baseline="-25000" dirty="0" smtClean="0">
                <a:latin typeface="Arial" pitchFamily="34" charset="0"/>
                <a:cs typeface="Arial" pitchFamily="34" charset="0"/>
              </a:rPr>
              <a:t>2n</a:t>
            </a:r>
            <a:r>
              <a:rPr lang="ru-RU" sz="2800" b="1" dirty="0" smtClean="0">
                <a:latin typeface="Arial" pitchFamily="34" charset="0"/>
                <a:cs typeface="Arial" pitchFamily="34" charset="0"/>
              </a:rPr>
              <a:t>О</a:t>
            </a:r>
            <a:r>
              <a:rPr lang="ru-RU" sz="2800" b="1" baseline="-25000" dirty="0" smtClean="0">
                <a:latin typeface="Arial" pitchFamily="34" charset="0"/>
                <a:cs typeface="Arial" pitchFamily="34" charset="0"/>
              </a:rPr>
              <a:t>n</a:t>
            </a:r>
            <a:r>
              <a:rPr lang="ru-RU" sz="2800" b="1" dirty="0">
                <a:latin typeface="Arial" pitchFamily="34" charset="0"/>
                <a:cs typeface="Arial" pitchFamily="34" charset="0"/>
              </a:rPr>
              <a:t>.</a:t>
            </a:r>
          </a:p>
        </p:txBody>
      </p:sp>
      <p:pic>
        <p:nvPicPr>
          <p:cNvPr id="11" name="Picture 12" descr="пишу 1"/>
          <p:cNvPicPr>
            <a:picLocks noChangeAspect="1" noChangeArrowheads="1" noCrop="1"/>
          </p:cNvPicPr>
          <p:nvPr/>
        </p:nvPicPr>
        <p:blipFill>
          <a:blip r:embed="rId2" cstate="print"/>
          <a:srcRect/>
          <a:stretch>
            <a:fillRect/>
          </a:stretch>
        </p:blipFill>
        <p:spPr bwMode="auto">
          <a:xfrm>
            <a:off x="8603233" y="5000636"/>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10101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52950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64076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30909712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7537" y="1052736"/>
            <a:ext cx="9036495"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98099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1565592595"/>
              </p:ext>
            </p:extLst>
          </p:nvPr>
        </p:nvGraphicFramePr>
        <p:xfrm>
          <a:off x="179512" y="2597252"/>
          <a:ext cx="8784976" cy="3496044"/>
        </p:xfrm>
        <a:graphic>
          <a:graphicData uri="http://schemas.openxmlformats.org/drawingml/2006/table">
            <a:tbl>
              <a:tblPr>
                <a:tableStyleId>{2D5ABB26-0587-4C30-8999-92F81FD0307C}</a:tableStyleId>
              </a:tblPr>
              <a:tblGrid>
                <a:gridCol w="2016224"/>
                <a:gridCol w="1728192"/>
                <a:gridCol w="2160240"/>
                <a:gridCol w="2880320"/>
              </a:tblGrid>
              <a:tr h="864096">
                <a:tc>
                  <a:txBody>
                    <a:bodyPr/>
                    <a:lstStyle/>
                    <a:p>
                      <a:pPr algn="ctr">
                        <a:lnSpc>
                          <a:spcPct val="85000"/>
                        </a:lnSpc>
                      </a:pPr>
                      <a:r>
                        <a:rPr lang="ru-RU" sz="2600" b="1" dirty="0">
                          <a:solidFill>
                            <a:srgbClr val="C00000"/>
                          </a:solidFill>
                          <a:effectLst>
                            <a:outerShdw blurRad="38100" dist="38100" dir="2700000" algn="tl">
                              <a:srgbClr val="000000">
                                <a:alpha val="43137"/>
                              </a:srgbClr>
                            </a:outerShdw>
                          </a:effectLst>
                        </a:rPr>
                        <a:t>Дисахарид</a:t>
                      </a:r>
                      <a:endPar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600" b="1" dirty="0">
                          <a:effectLst>
                            <a:outerShdw blurRad="38100" dist="38100" dir="2700000" algn="tl">
                              <a:srgbClr val="000000">
                                <a:alpha val="43137"/>
                              </a:srgbClr>
                            </a:outerShdw>
                          </a:effectLst>
                        </a:rPr>
                        <a:t>Формула</a:t>
                      </a:r>
                      <a:endParaRPr lang="ru-RU" sz="26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600" b="1" dirty="0">
                          <a:effectLst>
                            <a:outerShdw blurRad="38100" dist="38100" dir="2700000" algn="tl">
                              <a:srgbClr val="000000">
                                <a:alpha val="43137"/>
                              </a:srgbClr>
                            </a:outerShdw>
                          </a:effectLst>
                        </a:rPr>
                        <a:t>Мономеры</a:t>
                      </a:r>
                      <a:endParaRPr lang="ru-RU" sz="26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600" b="1" dirty="0">
                          <a:solidFill>
                            <a:srgbClr val="103C21"/>
                          </a:solidFill>
                          <a:effectLst>
                            <a:outerShdw blurRad="38100" dist="38100" dir="2700000" algn="tl">
                              <a:srgbClr val="000000">
                                <a:alpha val="43137"/>
                              </a:srgbClr>
                            </a:outerShdw>
                          </a:effectLst>
                        </a:rPr>
                        <a:t>Нахождение </a:t>
                      </a:r>
                      <a:r>
                        <a:rPr lang="ru-RU" sz="2600" b="1" dirty="0" smtClean="0">
                          <a:solidFill>
                            <a:srgbClr val="103C21"/>
                          </a:solidFill>
                          <a:effectLst>
                            <a:outerShdw blurRad="38100" dist="38100" dir="2700000" algn="tl">
                              <a:srgbClr val="000000">
                                <a:alpha val="43137"/>
                              </a:srgbClr>
                            </a:outerShdw>
                          </a:effectLst>
                        </a:rPr>
                        <a:t>в природе</a:t>
                      </a:r>
                      <a:endParaRPr lang="ru-RU" sz="2600" b="1" dirty="0">
                        <a:solidFill>
                          <a:srgbClr val="103C21"/>
                        </a:solidFill>
                        <a:effectLst>
                          <a:outerShdw blurRad="38100" dist="38100" dir="2700000" algn="tl">
                            <a:srgbClr val="000000">
                              <a:alpha val="43137"/>
                            </a:srgbClr>
                          </a:outerShdw>
                        </a:effectLst>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23994">
                <a:tc>
                  <a:txBody>
                    <a:bodyPr/>
                    <a:lstStyle/>
                    <a:p>
                      <a:pPr algn="ctr">
                        <a:lnSpc>
                          <a:spcPct val="85000"/>
                        </a:lnSpc>
                      </a:pPr>
                      <a:r>
                        <a:rPr lang="ru-RU" sz="2600" b="1" u="none" strike="noStrike" dirty="0">
                          <a:effectLst/>
                        </a:rPr>
                        <a:t>Сахароза</a:t>
                      </a:r>
                      <a:endParaRPr lang="ru-RU" sz="2600" b="1" dirty="0">
                        <a:effectLst/>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2600" b="1" dirty="0">
                          <a:effectLst/>
                        </a:rPr>
                        <a:t>C</a:t>
                      </a:r>
                      <a:r>
                        <a:rPr lang="en-US" sz="2600" b="1" baseline="-25000" dirty="0">
                          <a:effectLst/>
                        </a:rPr>
                        <a:t>12</a:t>
                      </a:r>
                      <a:r>
                        <a:rPr lang="en-US" sz="2600" b="1" dirty="0">
                          <a:effectLst/>
                        </a:rPr>
                        <a:t>H</a:t>
                      </a:r>
                      <a:r>
                        <a:rPr lang="en-US" sz="2600" b="1" baseline="-25000" dirty="0">
                          <a:effectLst/>
                        </a:rPr>
                        <a:t>22</a:t>
                      </a:r>
                      <a:r>
                        <a:rPr lang="en-US" sz="2600" b="1" dirty="0">
                          <a:effectLst/>
                        </a:rPr>
                        <a:t>O</a:t>
                      </a:r>
                      <a:r>
                        <a:rPr lang="en-US" sz="2600" b="1" baseline="-25000" dirty="0">
                          <a:effectLst/>
                        </a:rPr>
                        <a:t>11</a:t>
                      </a:r>
                      <a:endParaRPr lang="en-US" sz="2600" b="1" dirty="0">
                        <a:effectLst/>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600" b="1" dirty="0">
                          <a:effectLst/>
                        </a:rPr>
                        <a:t>Глюкоза и фруктоза</a:t>
                      </a:r>
                      <a:endParaRPr lang="ru-RU" sz="2600" b="1" dirty="0">
                        <a:effectLst/>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600" b="1" dirty="0">
                          <a:effectLst/>
                        </a:rPr>
                        <a:t>Фрукты, плоды, ягоды</a:t>
                      </a:r>
                      <a:endParaRPr lang="ru-RU" sz="2600" b="1" dirty="0">
                        <a:effectLst/>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23994">
                <a:tc>
                  <a:txBody>
                    <a:bodyPr/>
                    <a:lstStyle/>
                    <a:p>
                      <a:pPr algn="ctr">
                        <a:lnSpc>
                          <a:spcPct val="85000"/>
                        </a:lnSpc>
                      </a:pPr>
                      <a:r>
                        <a:rPr lang="ru-RU" sz="2600" b="1" u="none" strike="noStrike" dirty="0">
                          <a:effectLst/>
                        </a:rPr>
                        <a:t>Лактоза</a:t>
                      </a:r>
                      <a:endParaRPr lang="ru-RU" sz="2600" b="1" dirty="0">
                        <a:effectLst/>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600" b="1" dirty="0">
                          <a:effectLst/>
                        </a:rPr>
                        <a:t>С</a:t>
                      </a:r>
                      <a:r>
                        <a:rPr lang="ru-RU" sz="2600" b="1" baseline="-25000" dirty="0">
                          <a:effectLst/>
                        </a:rPr>
                        <a:t>12</a:t>
                      </a:r>
                      <a:r>
                        <a:rPr lang="ru-RU" sz="2600" b="1" dirty="0">
                          <a:effectLst/>
                        </a:rPr>
                        <a:t>Н</a:t>
                      </a:r>
                      <a:r>
                        <a:rPr lang="ru-RU" sz="2600" b="1" baseline="-25000" dirty="0">
                          <a:effectLst/>
                        </a:rPr>
                        <a:t>22</a:t>
                      </a:r>
                      <a:r>
                        <a:rPr lang="ru-RU" sz="2600" b="1" dirty="0">
                          <a:effectLst/>
                        </a:rPr>
                        <a:t>О</a:t>
                      </a:r>
                      <a:r>
                        <a:rPr lang="ru-RU" sz="2600" b="1" baseline="-25000" dirty="0">
                          <a:effectLst/>
                        </a:rPr>
                        <a:t>11</a:t>
                      </a:r>
                      <a:endParaRPr lang="ru-RU" sz="2600" b="1" dirty="0">
                        <a:effectLst/>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600" b="1" dirty="0">
                          <a:effectLst/>
                        </a:rPr>
                        <a:t>Глюкоза и галактоза</a:t>
                      </a:r>
                      <a:endParaRPr lang="ru-RU" sz="2600" b="1" dirty="0">
                        <a:effectLst/>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600" b="1" dirty="0">
                          <a:effectLst/>
                        </a:rPr>
                        <a:t>Молоко</a:t>
                      </a:r>
                      <a:endParaRPr lang="ru-RU" sz="2600" b="1" dirty="0">
                        <a:effectLst/>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38773">
                <a:tc>
                  <a:txBody>
                    <a:bodyPr/>
                    <a:lstStyle/>
                    <a:p>
                      <a:pPr algn="ctr">
                        <a:lnSpc>
                          <a:spcPct val="85000"/>
                        </a:lnSpc>
                      </a:pPr>
                      <a:r>
                        <a:rPr lang="ru-RU" sz="2600" b="1" u="none" strike="noStrike" dirty="0">
                          <a:effectLst/>
                        </a:rPr>
                        <a:t>Мальтоза</a:t>
                      </a:r>
                      <a:endParaRPr lang="ru-RU" sz="2600" b="1" dirty="0">
                        <a:effectLst/>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en-US" sz="2600" b="1" dirty="0">
                          <a:effectLst/>
                        </a:rPr>
                        <a:t>C</a:t>
                      </a:r>
                      <a:r>
                        <a:rPr lang="en-US" sz="2600" b="1" baseline="-25000" dirty="0">
                          <a:effectLst/>
                        </a:rPr>
                        <a:t>12</a:t>
                      </a:r>
                      <a:r>
                        <a:rPr lang="en-US" sz="2600" b="1" dirty="0">
                          <a:effectLst/>
                        </a:rPr>
                        <a:t>H</a:t>
                      </a:r>
                      <a:r>
                        <a:rPr lang="en-US" sz="2600" b="1" baseline="-25000" dirty="0">
                          <a:effectLst/>
                        </a:rPr>
                        <a:t>22</a:t>
                      </a:r>
                      <a:r>
                        <a:rPr lang="en-US" sz="2600" b="1" dirty="0">
                          <a:effectLst/>
                        </a:rPr>
                        <a:t>O</a:t>
                      </a:r>
                      <a:r>
                        <a:rPr lang="en-US" sz="2600" b="1" baseline="-25000" dirty="0">
                          <a:effectLst/>
                        </a:rPr>
                        <a:t>11</a:t>
                      </a:r>
                      <a:endParaRPr lang="en-US" sz="2600" b="1" dirty="0">
                        <a:effectLst/>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600" b="1" dirty="0">
                          <a:effectLst/>
                        </a:rPr>
                        <a:t>Глюкоза</a:t>
                      </a:r>
                      <a:endParaRPr lang="ru-RU" sz="2600" b="1" dirty="0">
                        <a:effectLst/>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600" b="1" dirty="0">
                          <a:effectLst/>
                        </a:rPr>
                        <a:t>Проросшие зёрна (солод) злаков </a:t>
                      </a:r>
                      <a:endParaRPr lang="ru-RU" sz="2600" b="1" dirty="0">
                        <a:effectLst/>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Прямоугольник 1"/>
          <p:cNvSpPr/>
          <p:nvPr/>
        </p:nvSpPr>
        <p:spPr>
          <a:xfrm>
            <a:off x="179512" y="275046"/>
            <a:ext cx="8784976" cy="2289858"/>
          </a:xfrm>
          <a:prstGeom prst="rect">
            <a:avLst/>
          </a:prstGeom>
        </p:spPr>
        <p:txBody>
          <a:bodyPr wrap="square">
            <a:spAutoFit/>
          </a:bodyPr>
          <a:lstStyle/>
          <a:p>
            <a:pPr lvl="0" indent="450850" algn="just">
              <a:lnSpc>
                <a:spcPct val="85000"/>
              </a:lnSpc>
              <a:buClr>
                <a:schemeClr val="accent1"/>
              </a:buClr>
              <a:buSzPct val="70000"/>
              <a:defRPr/>
            </a:pPr>
            <a:r>
              <a:rPr lang="ru-RU" sz="2800" b="1" dirty="0">
                <a:latin typeface="Arial" pitchFamily="34" charset="0"/>
                <a:cs typeface="Arial" pitchFamily="34" charset="0"/>
              </a:rPr>
              <a:t>2)</a:t>
            </a:r>
            <a:r>
              <a:rPr lang="ru-RU" sz="2800" b="1" dirty="0">
                <a:solidFill>
                  <a:schemeClr val="tx2"/>
                </a:solidFill>
                <a:latin typeface="Arial" pitchFamily="34" charset="0"/>
                <a:cs typeface="Arial" pitchFamily="34" charset="0"/>
              </a:rPr>
              <a:t> </a:t>
            </a:r>
            <a:r>
              <a:rPr lang="ru-RU" sz="2800" b="1" dirty="0">
                <a:ln>
                  <a:solidFill>
                    <a:sysClr val="windowText" lastClr="000000"/>
                  </a:solidFill>
                </a:ln>
                <a:solidFill>
                  <a:srgbClr val="C00000"/>
                </a:solidFill>
                <a:latin typeface="Arial Black" pitchFamily="34" charset="0"/>
                <a:cs typeface="Arial" pitchFamily="34" charset="0"/>
              </a:rPr>
              <a:t>Дисахариды</a:t>
            </a:r>
            <a:r>
              <a:rPr lang="ru-RU" sz="2800" b="1" dirty="0">
                <a:solidFill>
                  <a:schemeClr val="tx2"/>
                </a:solidFill>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углеводы, у которых молекула состоит из двух </a:t>
            </a:r>
            <a:r>
              <a:rPr lang="ru-RU" sz="2800" b="1" dirty="0" smtClean="0">
                <a:latin typeface="Arial" pitchFamily="34" charset="0"/>
                <a:cs typeface="Arial" pitchFamily="34" charset="0"/>
              </a:rPr>
              <a:t>мономеров – </a:t>
            </a:r>
            <a:r>
              <a:rPr lang="ru-RU" sz="2800" b="1" dirty="0">
                <a:latin typeface="Arial" pitchFamily="34" charset="0"/>
                <a:cs typeface="Arial" pitchFamily="34" charset="0"/>
              </a:rPr>
              <a:t>моносахаридов. Таким образом, дисахариды являются </a:t>
            </a:r>
            <a:r>
              <a:rPr lang="ru-RU" sz="2800" b="1" dirty="0" err="1">
                <a:latin typeface="Arial" pitchFamily="34" charset="0"/>
                <a:cs typeface="Arial" pitchFamily="34" charset="0"/>
              </a:rPr>
              <a:t>димерами</a:t>
            </a:r>
            <a:r>
              <a:rPr lang="ru-RU" sz="2800" b="1" dirty="0">
                <a:latin typeface="Arial" pitchFamily="34" charset="0"/>
                <a:cs typeface="Arial" pitchFamily="34" charset="0"/>
              </a:rPr>
              <a:t>. Дисахариды, как и моносахариды, имеют сладкий вкус и потому их называют «сахарами».</a:t>
            </a:r>
          </a:p>
        </p:txBody>
      </p:sp>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3607252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Таблица 7"/>
          <p:cNvGraphicFramePr>
            <a:graphicFrameLocks noGrp="1"/>
          </p:cNvGraphicFramePr>
          <p:nvPr>
            <p:extLst>
              <p:ext uri="{D42A27DB-BD31-4B8C-83A1-F6EECF244321}">
                <p14:modId xmlns:p14="http://schemas.microsoft.com/office/powerpoint/2010/main" val="1892087791"/>
              </p:ext>
            </p:extLst>
          </p:nvPr>
        </p:nvGraphicFramePr>
        <p:xfrm>
          <a:off x="107504" y="2924944"/>
          <a:ext cx="8980805" cy="3394972"/>
        </p:xfrm>
        <a:graphic>
          <a:graphicData uri="http://schemas.openxmlformats.org/drawingml/2006/table">
            <a:tbl>
              <a:tblPr>
                <a:tableStyleId>{2D5ABB26-0587-4C30-8999-92F81FD0307C}</a:tableStyleId>
              </a:tblPr>
              <a:tblGrid>
                <a:gridCol w="1534157"/>
                <a:gridCol w="2015812"/>
                <a:gridCol w="1744211"/>
                <a:gridCol w="1534157"/>
                <a:gridCol w="2152468"/>
              </a:tblGrid>
              <a:tr h="1093618">
                <a:tc>
                  <a:txBody>
                    <a:bodyPr/>
                    <a:lstStyle/>
                    <a:p>
                      <a:pPr algn="ctr">
                        <a:lnSpc>
                          <a:spcPct val="85000"/>
                        </a:lnSpc>
                      </a:pPr>
                      <a:r>
                        <a:rPr lang="ru-RU" sz="2600" b="1" dirty="0" smtClean="0">
                          <a:solidFill>
                            <a:srgbClr val="C00000"/>
                          </a:solidFill>
                          <a:effectLst/>
                        </a:rPr>
                        <a:t>Поли-сахарид</a:t>
                      </a:r>
                      <a:endParaRPr lang="ru-RU" sz="2600" b="1" dirty="0">
                        <a:solidFill>
                          <a:srgbClr val="C00000"/>
                        </a:solidFill>
                        <a:effectLst/>
                      </a:endParaRP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600" b="1" dirty="0">
                          <a:effectLst/>
                        </a:rPr>
                        <a:t>Формула, характер молекулы</a:t>
                      </a:r>
                      <a:endParaRPr lang="ru-RU" sz="2600" b="1" dirty="0">
                        <a:solidFill>
                          <a:srgbClr val="FF0000"/>
                        </a:solidFill>
                        <a:effectLst/>
                      </a:endParaRP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600" b="1" dirty="0" err="1" smtClean="0">
                          <a:effectLst/>
                        </a:rPr>
                        <a:t>Молеку-лярная</a:t>
                      </a:r>
                      <a:r>
                        <a:rPr lang="ru-RU" sz="2600" b="1" dirty="0" smtClean="0">
                          <a:effectLst/>
                        </a:rPr>
                        <a:t> </a:t>
                      </a:r>
                      <a:r>
                        <a:rPr lang="ru-RU" sz="2600" b="1" dirty="0">
                          <a:effectLst/>
                        </a:rPr>
                        <a:t>масса</a:t>
                      </a:r>
                      <a:endParaRPr lang="ru-RU" sz="2600" b="1" dirty="0">
                        <a:solidFill>
                          <a:srgbClr val="FF0000"/>
                        </a:solidFill>
                        <a:effectLst/>
                      </a:endParaRP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500" b="1" dirty="0">
                          <a:effectLst/>
                        </a:rPr>
                        <a:t>Мономер</a:t>
                      </a:r>
                      <a:endParaRPr lang="ru-RU" sz="2500" b="1" dirty="0">
                        <a:solidFill>
                          <a:srgbClr val="FF0000"/>
                        </a:solidFill>
                        <a:effectLst/>
                      </a:endParaRP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600" b="1" dirty="0">
                          <a:solidFill>
                            <a:srgbClr val="103C21"/>
                          </a:solidFill>
                          <a:effectLst>
                            <a:outerShdw blurRad="38100" dist="38100" dir="2700000" algn="tl">
                              <a:srgbClr val="000000">
                                <a:alpha val="43137"/>
                              </a:srgbClr>
                            </a:outerShdw>
                          </a:effectLst>
                        </a:rPr>
                        <a:t>Нахождение в природе</a:t>
                      </a: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605220">
                <a:tc>
                  <a:txBody>
                    <a:bodyPr/>
                    <a:lstStyle/>
                    <a:p>
                      <a:pPr algn="ctr">
                        <a:lnSpc>
                          <a:spcPct val="85000"/>
                        </a:lnSpc>
                      </a:pPr>
                      <a:r>
                        <a:rPr lang="ru-RU" sz="2500" b="1" u="none" strike="noStrike" dirty="0">
                          <a:effectLst/>
                        </a:rPr>
                        <a:t>Крахмал</a:t>
                      </a:r>
                      <a:endParaRPr lang="ru-RU" sz="2500" b="1" dirty="0">
                        <a:solidFill>
                          <a:schemeClr val="tx1"/>
                        </a:solidFill>
                        <a:effectLst/>
                      </a:endParaRPr>
                    </a:p>
                  </a:txBody>
                  <a:tcPr marL="41205" marR="41205" marT="41205" marB="41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600" b="1" dirty="0">
                          <a:effectLst/>
                        </a:rPr>
                        <a:t>(C</a:t>
                      </a:r>
                      <a:r>
                        <a:rPr lang="ru-RU" sz="2600" b="1" baseline="-25000" dirty="0">
                          <a:effectLst/>
                        </a:rPr>
                        <a:t>6</a:t>
                      </a:r>
                      <a:r>
                        <a:rPr lang="ru-RU" sz="2600" b="1" dirty="0">
                          <a:effectLst/>
                        </a:rPr>
                        <a:t>H</a:t>
                      </a:r>
                      <a:r>
                        <a:rPr lang="ru-RU" sz="2600" b="1" baseline="-25000" dirty="0">
                          <a:effectLst/>
                        </a:rPr>
                        <a:t>10</a:t>
                      </a:r>
                      <a:r>
                        <a:rPr lang="ru-RU" sz="2600" b="1" dirty="0">
                          <a:effectLst/>
                        </a:rPr>
                        <a:t>O</a:t>
                      </a:r>
                      <a:r>
                        <a:rPr lang="ru-RU" sz="2600" b="1" baseline="-25000" dirty="0">
                          <a:effectLst/>
                        </a:rPr>
                        <a:t>5</a:t>
                      </a:r>
                      <a:r>
                        <a:rPr lang="ru-RU" sz="2600" b="1" dirty="0">
                          <a:effectLst/>
                        </a:rPr>
                        <a:t>)</a:t>
                      </a:r>
                      <a:r>
                        <a:rPr lang="ru-RU" sz="2600" b="1" baseline="-25000" dirty="0">
                          <a:effectLst/>
                        </a:rPr>
                        <a:t>n</a:t>
                      </a:r>
                      <a:r>
                        <a:rPr lang="ru-RU" sz="2600" b="1" dirty="0">
                          <a:effectLst/>
                        </a:rPr>
                        <a:t> </a:t>
                      </a:r>
                      <a:endParaRPr lang="ru-RU" sz="2600" b="1" dirty="0" smtClean="0">
                        <a:effectLst/>
                      </a:endParaRPr>
                    </a:p>
                    <a:p>
                      <a:pPr algn="ctr">
                        <a:lnSpc>
                          <a:spcPct val="85000"/>
                        </a:lnSpc>
                      </a:pPr>
                      <a:r>
                        <a:rPr lang="ru-RU" sz="2400" b="1" dirty="0" smtClean="0">
                          <a:effectLst/>
                        </a:rPr>
                        <a:t>линейное</a:t>
                      </a:r>
                      <a:r>
                        <a:rPr lang="ru-RU" sz="2400" b="1" baseline="0" dirty="0" smtClean="0">
                          <a:effectLst/>
                        </a:rPr>
                        <a:t> </a:t>
                      </a:r>
                      <a:r>
                        <a:rPr lang="ru-RU" sz="2400" b="1" dirty="0" smtClean="0">
                          <a:effectLst/>
                        </a:rPr>
                        <a:t>и разветвлен-</a:t>
                      </a:r>
                      <a:r>
                        <a:rPr lang="ru-RU" sz="2400" b="1" dirty="0" err="1" smtClean="0">
                          <a:effectLst/>
                        </a:rPr>
                        <a:t>ное</a:t>
                      </a:r>
                      <a:r>
                        <a:rPr lang="ru-RU" sz="2400" b="1" dirty="0" smtClean="0">
                          <a:effectLst/>
                        </a:rPr>
                        <a:t> строение</a:t>
                      </a:r>
                      <a:endParaRPr lang="ru-RU" sz="2400" b="1" dirty="0">
                        <a:solidFill>
                          <a:schemeClr val="tx1"/>
                        </a:solidFill>
                        <a:effectLst/>
                      </a:endParaRPr>
                    </a:p>
                  </a:txBody>
                  <a:tcPr marL="41205" marR="41205" marT="41205" marB="41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600" b="1" dirty="0">
                          <a:effectLst/>
                        </a:rPr>
                        <a:t>10</a:t>
                      </a:r>
                      <a:r>
                        <a:rPr lang="ru-RU" sz="2600" b="1" baseline="30000" dirty="0">
                          <a:effectLst/>
                        </a:rPr>
                        <a:t>5</a:t>
                      </a:r>
                      <a:r>
                        <a:rPr lang="ru-RU" sz="2600" b="1" dirty="0">
                          <a:effectLst/>
                        </a:rPr>
                        <a:t> </a:t>
                      </a:r>
                      <a:r>
                        <a:rPr lang="ru-RU" sz="2400" b="1" dirty="0" smtClean="0">
                          <a:latin typeface="Arial" pitchFamily="34" charset="0"/>
                          <a:cs typeface="Arial" pitchFamily="34" charset="0"/>
                        </a:rPr>
                        <a:t>–</a:t>
                      </a:r>
                      <a:r>
                        <a:rPr lang="ru-RU" sz="2600" b="1" dirty="0" smtClean="0">
                          <a:effectLst/>
                        </a:rPr>
                        <a:t> </a:t>
                      </a:r>
                      <a:r>
                        <a:rPr lang="ru-RU" sz="2600" b="1" dirty="0">
                          <a:effectLst/>
                        </a:rPr>
                        <a:t>10</a:t>
                      </a:r>
                      <a:r>
                        <a:rPr lang="ru-RU" sz="2600" b="1" baseline="30000" dirty="0">
                          <a:effectLst/>
                        </a:rPr>
                        <a:t>9</a:t>
                      </a:r>
                      <a:endParaRPr lang="ru-RU" sz="2600" b="1" dirty="0">
                        <a:solidFill>
                          <a:schemeClr val="tx1"/>
                        </a:solidFill>
                        <a:effectLst/>
                      </a:endParaRPr>
                    </a:p>
                  </a:txBody>
                  <a:tcPr marL="41205" marR="41205" marT="41205" marB="41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pPr>
                      <a:r>
                        <a:rPr lang="ru-RU" sz="2600" b="1" dirty="0">
                          <a:effectLst/>
                        </a:rPr>
                        <a:t>Глюкоза</a:t>
                      </a:r>
                      <a:endParaRPr lang="ru-RU" sz="2600" b="1" dirty="0">
                        <a:solidFill>
                          <a:schemeClr val="tx1"/>
                        </a:solidFill>
                        <a:effectLst/>
                      </a:endParaRPr>
                    </a:p>
                  </a:txBody>
                  <a:tcPr marL="41205" marR="41205" marT="41205" marB="41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ru-RU" sz="2600" b="1" dirty="0">
                          <a:effectLst/>
                        </a:rPr>
                        <a:t>Запасается в клетках растений, особенно в семенах, луковицах, клубнях</a:t>
                      </a:r>
                      <a:endParaRPr lang="ru-RU" sz="2600" b="1" dirty="0">
                        <a:solidFill>
                          <a:schemeClr val="tx1"/>
                        </a:solidFill>
                        <a:effectLst/>
                      </a:endParaRPr>
                    </a:p>
                  </a:txBody>
                  <a:tcPr marL="41205" marR="41205" marT="41205" marB="41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Прямоугольник 1"/>
          <p:cNvSpPr/>
          <p:nvPr/>
        </p:nvSpPr>
        <p:spPr>
          <a:xfrm>
            <a:off x="72008" y="268832"/>
            <a:ext cx="8964488" cy="2656112"/>
          </a:xfrm>
          <a:prstGeom prst="rect">
            <a:avLst/>
          </a:prstGeom>
        </p:spPr>
        <p:txBody>
          <a:bodyPr wrap="square">
            <a:spAutoFit/>
          </a:bodyPr>
          <a:lstStyle/>
          <a:p>
            <a:pPr indent="450000" algn="just">
              <a:lnSpc>
                <a:spcPct val="85000"/>
              </a:lnSpc>
            </a:pPr>
            <a:r>
              <a:rPr lang="ru-RU" sz="2800" b="1" dirty="0">
                <a:latin typeface="Arial" pitchFamily="34" charset="0"/>
                <a:cs typeface="Arial" pitchFamily="34" charset="0"/>
              </a:rPr>
              <a:t>3) </a:t>
            </a:r>
            <a:r>
              <a:rPr lang="ru-RU" sz="2800" b="1" dirty="0">
                <a:ln>
                  <a:solidFill>
                    <a:sysClr val="windowText" lastClr="000000"/>
                  </a:solidFill>
                </a:ln>
                <a:solidFill>
                  <a:srgbClr val="C00000"/>
                </a:solidFill>
                <a:latin typeface="Arial Black" pitchFamily="34" charset="0"/>
                <a:cs typeface="Arial" pitchFamily="34" charset="0"/>
              </a:rPr>
              <a:t>Полисахариды</a:t>
            </a:r>
            <a:r>
              <a:rPr lang="ru-RU" sz="2800" b="1" dirty="0">
                <a:latin typeface="Arial Black"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общее название класса сложных высокомолекулярных углеводов, молекулы которых состоят из десятков, сотен или тысяч мономеров –</a:t>
            </a:r>
            <a:r>
              <a:rPr lang="ru-RU" sz="2800" b="1" dirty="0" smtClean="0">
                <a:latin typeface="Arial" pitchFamily="34" charset="0"/>
                <a:cs typeface="Arial" pitchFamily="34" charset="0"/>
              </a:rPr>
              <a:t> </a:t>
            </a:r>
            <a:r>
              <a:rPr lang="ru-RU" sz="2800" b="1" dirty="0">
                <a:latin typeface="Arial" pitchFamily="34" charset="0"/>
                <a:cs typeface="Arial" pitchFamily="34" charset="0"/>
              </a:rPr>
              <a:t>моносахаридов. Молекулы полисахаридов могут быть линейными или разветвленными, являться </a:t>
            </a:r>
            <a:r>
              <a:rPr lang="ru-RU" sz="2800" b="1" dirty="0" err="1">
                <a:latin typeface="Arial" pitchFamily="34" charset="0"/>
                <a:cs typeface="Arial" pitchFamily="34" charset="0"/>
              </a:rPr>
              <a:t>гомополимерами</a:t>
            </a:r>
            <a:r>
              <a:rPr lang="ru-RU" sz="2800" b="1" dirty="0">
                <a:latin typeface="Arial" pitchFamily="34" charset="0"/>
                <a:cs typeface="Arial" pitchFamily="34" charset="0"/>
              </a:rPr>
              <a:t> или </a:t>
            </a:r>
            <a:r>
              <a:rPr lang="ru-RU" sz="2800" b="1" dirty="0" err="1">
                <a:latin typeface="Arial" pitchFamily="34" charset="0"/>
                <a:cs typeface="Arial" pitchFamily="34" charset="0"/>
              </a:rPr>
              <a:t>гетерополимерами</a:t>
            </a:r>
            <a:r>
              <a:rPr lang="ru-RU" sz="2800" b="1" dirty="0">
                <a:latin typeface="Arial" pitchFamily="34" charset="0"/>
                <a:cs typeface="Arial" pitchFamily="34" charset="0"/>
              </a:rPr>
              <a:t>.</a:t>
            </a:r>
          </a:p>
        </p:txBody>
      </p:sp>
      <p:sp>
        <p:nvSpPr>
          <p:cNvPr id="10" name="Управляющая кнопка: далее 9">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292909559"/>
      </p:ext>
    </p:extLst>
  </p:cSld>
  <p:clrMapOvr>
    <a:masterClrMapping/>
  </p:clrMapOvr>
  <p:transition>
    <p:wheel spokes="1"/>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1681647647"/>
              </p:ext>
            </p:extLst>
          </p:nvPr>
        </p:nvGraphicFramePr>
        <p:xfrm>
          <a:off x="72997" y="438788"/>
          <a:ext cx="8963499" cy="5222460"/>
        </p:xfrm>
        <a:graphic>
          <a:graphicData uri="http://schemas.openxmlformats.org/drawingml/2006/table">
            <a:tbl>
              <a:tblPr>
                <a:tableStyleId>{2D5ABB26-0587-4C30-8999-92F81FD0307C}</a:tableStyleId>
              </a:tblPr>
              <a:tblGrid>
                <a:gridCol w="1792700"/>
                <a:gridCol w="1792700"/>
                <a:gridCol w="1429041"/>
                <a:gridCol w="1537879"/>
                <a:gridCol w="2411179"/>
              </a:tblGrid>
              <a:tr h="1095240">
                <a:tc>
                  <a:txBody>
                    <a:bodyPr/>
                    <a:lstStyle/>
                    <a:p>
                      <a:pPr algn="ctr">
                        <a:lnSpc>
                          <a:spcPct val="80000"/>
                        </a:lnSpc>
                      </a:pPr>
                      <a:r>
                        <a:rPr lang="ru-RU" sz="2500" b="1" dirty="0" smtClean="0">
                          <a:solidFill>
                            <a:srgbClr val="C00000"/>
                          </a:solidFill>
                          <a:effectLst/>
                        </a:rPr>
                        <a:t>Поли-сахарид</a:t>
                      </a:r>
                      <a:endParaRPr lang="ru-RU" sz="2500" b="1" dirty="0">
                        <a:solidFill>
                          <a:srgbClr val="C00000"/>
                        </a:solidFill>
                        <a:effectLst/>
                      </a:endParaRP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ru-RU" sz="2500" b="1" dirty="0">
                          <a:effectLst/>
                        </a:rPr>
                        <a:t>Формула, характер молекулы</a:t>
                      </a:r>
                      <a:endParaRPr lang="ru-RU" sz="2500" b="1" dirty="0">
                        <a:solidFill>
                          <a:srgbClr val="FF0000"/>
                        </a:solidFill>
                        <a:effectLst/>
                      </a:endParaRP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ru-RU" sz="2500" b="1" dirty="0" err="1" smtClean="0">
                          <a:effectLst/>
                        </a:rPr>
                        <a:t>Молеку-лярная</a:t>
                      </a:r>
                      <a:r>
                        <a:rPr lang="ru-RU" sz="2500" b="1" dirty="0" smtClean="0">
                          <a:effectLst/>
                        </a:rPr>
                        <a:t> </a:t>
                      </a:r>
                      <a:r>
                        <a:rPr lang="ru-RU" sz="2500" b="1" dirty="0">
                          <a:effectLst/>
                        </a:rPr>
                        <a:t>масса</a:t>
                      </a:r>
                      <a:endParaRPr lang="ru-RU" sz="2500" b="1" dirty="0">
                        <a:solidFill>
                          <a:srgbClr val="FF0000"/>
                        </a:solidFill>
                        <a:effectLst/>
                      </a:endParaRP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ru-RU" sz="2500" b="1" dirty="0">
                          <a:effectLst/>
                        </a:rPr>
                        <a:t>Мономер</a:t>
                      </a:r>
                      <a:endParaRPr lang="ru-RU" sz="2500" b="1" dirty="0">
                        <a:solidFill>
                          <a:srgbClr val="FF0000"/>
                        </a:solidFill>
                        <a:effectLst/>
                      </a:endParaRP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ru-RU" sz="2500" b="1" dirty="0">
                          <a:solidFill>
                            <a:srgbClr val="103C21"/>
                          </a:solidFill>
                          <a:effectLst>
                            <a:outerShdw blurRad="38100" dist="38100" dir="2700000" algn="tl">
                              <a:srgbClr val="000000">
                                <a:alpha val="43137"/>
                              </a:srgbClr>
                            </a:outerShdw>
                          </a:effectLst>
                        </a:rPr>
                        <a:t>Нахождение в природе</a:t>
                      </a: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5240">
                <a:tc>
                  <a:txBody>
                    <a:bodyPr/>
                    <a:lstStyle/>
                    <a:p>
                      <a:pPr algn="ctr">
                        <a:lnSpc>
                          <a:spcPct val="80000"/>
                        </a:lnSpc>
                      </a:pPr>
                      <a:r>
                        <a:rPr lang="ru-RU" sz="2500" b="1" u="none" strike="noStrike" dirty="0">
                          <a:effectLst/>
                        </a:rPr>
                        <a:t>Гликоген</a:t>
                      </a:r>
                      <a:endParaRPr lang="ru-RU" sz="2500" b="1" dirty="0">
                        <a:effectLst/>
                      </a:endParaRP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sz="2500" b="1" dirty="0">
                          <a:effectLst/>
                        </a:rPr>
                        <a:t>(C</a:t>
                      </a:r>
                      <a:r>
                        <a:rPr lang="en-US" sz="2500" b="1" baseline="-25000" dirty="0">
                          <a:effectLst/>
                        </a:rPr>
                        <a:t>6</a:t>
                      </a:r>
                      <a:r>
                        <a:rPr lang="en-US" sz="2500" b="1" dirty="0">
                          <a:effectLst/>
                        </a:rPr>
                        <a:t>H</a:t>
                      </a:r>
                      <a:r>
                        <a:rPr lang="en-US" sz="2500" b="1" baseline="-25000" dirty="0">
                          <a:effectLst/>
                        </a:rPr>
                        <a:t>10</a:t>
                      </a:r>
                      <a:r>
                        <a:rPr lang="en-US" sz="2500" b="1" dirty="0">
                          <a:effectLst/>
                        </a:rPr>
                        <a:t>O</a:t>
                      </a:r>
                      <a:r>
                        <a:rPr lang="en-US" sz="2500" b="1" baseline="-25000" dirty="0">
                          <a:effectLst/>
                        </a:rPr>
                        <a:t>5</a:t>
                      </a:r>
                      <a:r>
                        <a:rPr lang="en-US" sz="2500" b="1" dirty="0">
                          <a:effectLst/>
                        </a:rPr>
                        <a:t>)</a:t>
                      </a:r>
                      <a:r>
                        <a:rPr lang="en-US" sz="2500" b="1" baseline="-25000" dirty="0">
                          <a:effectLst/>
                        </a:rPr>
                        <a:t>n</a:t>
                      </a:r>
                      <a:r>
                        <a:rPr lang="en-US" sz="2500" b="1" dirty="0">
                          <a:effectLst/>
                        </a:rPr>
                        <a:t> </a:t>
                      </a:r>
                      <a:r>
                        <a:rPr lang="ru-RU" sz="2500" b="1" dirty="0" smtClean="0">
                          <a:effectLst/>
                        </a:rPr>
                        <a:t>молекула </a:t>
                      </a:r>
                      <a:r>
                        <a:rPr lang="ru-RU" sz="2500" b="1" dirty="0">
                          <a:effectLst/>
                        </a:rPr>
                        <a:t>разветвленная</a:t>
                      </a: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ru-RU" sz="2500" b="1" dirty="0">
                          <a:effectLst/>
                        </a:rPr>
                        <a:t>10</a:t>
                      </a:r>
                      <a:r>
                        <a:rPr lang="ru-RU" sz="2500" b="1" baseline="30000" dirty="0">
                          <a:effectLst/>
                        </a:rPr>
                        <a:t>6</a:t>
                      </a:r>
                      <a:r>
                        <a:rPr lang="ru-RU" sz="2500" b="1" dirty="0">
                          <a:effectLst/>
                        </a:rPr>
                        <a:t> </a:t>
                      </a:r>
                      <a:r>
                        <a:rPr lang="ru-RU" sz="2500" b="1" dirty="0" smtClean="0">
                          <a:latin typeface="Arial" pitchFamily="34" charset="0"/>
                          <a:cs typeface="Arial" pitchFamily="34" charset="0"/>
                        </a:rPr>
                        <a:t>–</a:t>
                      </a:r>
                      <a:r>
                        <a:rPr lang="ru-RU" sz="2500" b="1" dirty="0" smtClean="0">
                          <a:effectLst/>
                        </a:rPr>
                        <a:t> </a:t>
                      </a:r>
                      <a:r>
                        <a:rPr lang="ru-RU" sz="2500" b="1" dirty="0">
                          <a:effectLst/>
                        </a:rPr>
                        <a:t>10</a:t>
                      </a:r>
                      <a:r>
                        <a:rPr lang="ru-RU" sz="2500" b="1" baseline="30000" dirty="0">
                          <a:effectLst/>
                        </a:rPr>
                        <a:t>9</a:t>
                      </a:r>
                      <a:endParaRPr lang="ru-RU" sz="2500" b="1" dirty="0">
                        <a:effectLst/>
                      </a:endParaRP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ru-RU" sz="2500" b="1" dirty="0">
                          <a:effectLst/>
                        </a:rPr>
                        <a:t>Глюкоза</a:t>
                      </a: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ru-RU" sz="2500" b="1" dirty="0">
                          <a:effectLst/>
                        </a:rPr>
                        <a:t>Запасается в клетках животных, особенно в печени и мышцах</a:t>
                      </a: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5240">
                <a:tc>
                  <a:txBody>
                    <a:bodyPr/>
                    <a:lstStyle/>
                    <a:p>
                      <a:pPr algn="ctr">
                        <a:lnSpc>
                          <a:spcPct val="80000"/>
                        </a:lnSpc>
                      </a:pPr>
                      <a:r>
                        <a:rPr lang="ru-RU" sz="2300" b="1" u="none" strike="noStrike" dirty="0">
                          <a:effectLst/>
                        </a:rPr>
                        <a:t>Целлюлоза</a:t>
                      </a:r>
                      <a:endParaRPr lang="ru-RU" sz="2300" b="1" dirty="0">
                        <a:effectLst/>
                      </a:endParaRP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sz="2500" b="1" dirty="0">
                          <a:effectLst/>
                        </a:rPr>
                        <a:t>(C</a:t>
                      </a:r>
                      <a:r>
                        <a:rPr lang="en-US" sz="2500" b="1" baseline="-25000" dirty="0">
                          <a:effectLst/>
                        </a:rPr>
                        <a:t>6</a:t>
                      </a:r>
                      <a:r>
                        <a:rPr lang="en-US" sz="2500" b="1" dirty="0">
                          <a:effectLst/>
                        </a:rPr>
                        <a:t>H</a:t>
                      </a:r>
                      <a:r>
                        <a:rPr lang="en-US" sz="2500" b="1" baseline="-25000" dirty="0">
                          <a:effectLst/>
                        </a:rPr>
                        <a:t>10</a:t>
                      </a:r>
                      <a:r>
                        <a:rPr lang="en-US" sz="2500" b="1" dirty="0">
                          <a:effectLst/>
                        </a:rPr>
                        <a:t>O</a:t>
                      </a:r>
                      <a:r>
                        <a:rPr lang="en-US" sz="2500" b="1" baseline="-25000" dirty="0">
                          <a:effectLst/>
                        </a:rPr>
                        <a:t>5</a:t>
                      </a:r>
                      <a:r>
                        <a:rPr lang="en-US" sz="2500" b="1" dirty="0">
                          <a:effectLst/>
                        </a:rPr>
                        <a:t>)</a:t>
                      </a:r>
                      <a:r>
                        <a:rPr lang="en-US" sz="2500" b="1" baseline="-25000" dirty="0">
                          <a:effectLst/>
                        </a:rPr>
                        <a:t>n</a:t>
                      </a:r>
                      <a:r>
                        <a:rPr lang="en-US" sz="2500" b="1" dirty="0">
                          <a:effectLst/>
                        </a:rPr>
                        <a:t> </a:t>
                      </a:r>
                      <a:r>
                        <a:rPr lang="ru-RU" sz="2500" b="1" dirty="0" smtClean="0">
                          <a:effectLst/>
                        </a:rPr>
                        <a:t>молекула </a:t>
                      </a:r>
                      <a:r>
                        <a:rPr lang="ru-RU" sz="2500" b="1" dirty="0">
                          <a:effectLst/>
                        </a:rPr>
                        <a:t>линейная</a:t>
                      </a: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ru-RU" sz="2500" b="1" dirty="0">
                          <a:effectLst/>
                        </a:rPr>
                        <a:t>до </a:t>
                      </a:r>
                      <a:endParaRPr lang="ru-RU" sz="2500" b="1" dirty="0" smtClean="0">
                        <a:effectLst/>
                      </a:endParaRPr>
                    </a:p>
                    <a:p>
                      <a:pPr algn="ctr">
                        <a:lnSpc>
                          <a:spcPct val="80000"/>
                        </a:lnSpc>
                      </a:pPr>
                      <a:r>
                        <a:rPr lang="ru-RU" sz="2500" b="1" dirty="0" smtClean="0">
                          <a:effectLst/>
                        </a:rPr>
                        <a:t>2 </a:t>
                      </a:r>
                      <a:r>
                        <a:rPr lang="ru-RU" sz="2500" b="1" dirty="0" smtClean="0">
                          <a:effectLst/>
                          <a:sym typeface="Symbol"/>
                        </a:rPr>
                        <a:t> </a:t>
                      </a:r>
                      <a:r>
                        <a:rPr lang="ru-RU" sz="2500" b="1" dirty="0" smtClean="0">
                          <a:effectLst/>
                        </a:rPr>
                        <a:t>10</a:t>
                      </a:r>
                      <a:r>
                        <a:rPr lang="ru-RU" sz="2500" b="1" baseline="30000" dirty="0" smtClean="0">
                          <a:effectLst/>
                        </a:rPr>
                        <a:t>9</a:t>
                      </a:r>
                      <a:endParaRPr lang="ru-RU" sz="2500" b="1" dirty="0">
                        <a:effectLst/>
                      </a:endParaRP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ru-RU" sz="2500" b="1" dirty="0">
                          <a:effectLst/>
                        </a:rPr>
                        <a:t>Глюкоза</a:t>
                      </a: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ru-RU" sz="2500" b="1" dirty="0">
                          <a:effectLst/>
                        </a:rPr>
                        <a:t>Входит в состав клеточных стенок растений и </a:t>
                      </a:r>
                      <a:r>
                        <a:rPr lang="ru-RU" sz="2500" b="1" dirty="0" smtClean="0">
                          <a:effectLst/>
                        </a:rPr>
                        <a:t>микро-организмов</a:t>
                      </a:r>
                      <a:endParaRPr lang="ru-RU" sz="2500" b="1" dirty="0">
                        <a:effectLst/>
                      </a:endParaRP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8" name="Picture 12" descr="пишу 1"/>
          <p:cNvPicPr>
            <a:picLocks noChangeAspect="1" noChangeArrowheads="1" noCrop="1"/>
          </p:cNvPicPr>
          <p:nvPr/>
        </p:nvPicPr>
        <p:blipFill>
          <a:blip r:embed="rId2" cstate="print"/>
          <a:srcRect/>
          <a:stretch>
            <a:fillRect/>
          </a:stretch>
        </p:blipFill>
        <p:spPr bwMode="auto">
          <a:xfrm>
            <a:off x="8531225" y="5085928"/>
            <a:ext cx="649287" cy="1295400"/>
          </a:xfrm>
          <a:prstGeom prst="rect">
            <a:avLst/>
          </a:prstGeom>
          <a:noFill/>
          <a:ln w="9525">
            <a:noFill/>
            <a:miter lim="800000"/>
            <a:headEnd/>
            <a:tailEnd/>
          </a:ln>
        </p:spPr>
      </p:pic>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75383636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Grp="1"/>
          </p:cNvGraphicFramePr>
          <p:nvPr>
            <p:ph idx="1"/>
            <p:extLst>
              <p:ext uri="{D42A27DB-BD31-4B8C-83A1-F6EECF244321}">
                <p14:modId xmlns:p14="http://schemas.microsoft.com/office/powerpoint/2010/main" val="298567246"/>
              </p:ext>
            </p:extLst>
          </p:nvPr>
        </p:nvGraphicFramePr>
        <p:xfrm>
          <a:off x="35496" y="427486"/>
          <a:ext cx="9036494" cy="3811122"/>
        </p:xfrm>
        <a:graphic>
          <a:graphicData uri="http://schemas.openxmlformats.org/drawingml/2006/table">
            <a:tbl>
              <a:tblPr>
                <a:tableStyleId>{2D5ABB26-0587-4C30-8999-92F81FD0307C}</a:tableStyleId>
              </a:tblPr>
              <a:tblGrid>
                <a:gridCol w="1512168"/>
                <a:gridCol w="1944216"/>
                <a:gridCol w="1368152"/>
                <a:gridCol w="1781144"/>
                <a:gridCol w="2430814"/>
              </a:tblGrid>
              <a:tr h="1095240">
                <a:tc>
                  <a:txBody>
                    <a:bodyPr/>
                    <a:lstStyle/>
                    <a:p>
                      <a:pPr algn="ctr">
                        <a:lnSpc>
                          <a:spcPct val="80000"/>
                        </a:lnSpc>
                      </a:pPr>
                      <a:r>
                        <a:rPr lang="ru-RU" sz="2500" b="1" dirty="0" smtClean="0">
                          <a:solidFill>
                            <a:srgbClr val="C00000"/>
                          </a:solidFill>
                          <a:effectLst/>
                        </a:rPr>
                        <a:t>Поли-сахарид</a:t>
                      </a:r>
                      <a:endParaRPr lang="ru-RU" sz="2500" b="1" dirty="0">
                        <a:solidFill>
                          <a:srgbClr val="C00000"/>
                        </a:solidFill>
                        <a:effectLst/>
                      </a:endParaRP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ru-RU" sz="2500" b="1" dirty="0">
                          <a:effectLst/>
                        </a:rPr>
                        <a:t>Формула, характер молекулы</a:t>
                      </a:r>
                      <a:endParaRPr lang="ru-RU" sz="2500" b="1" dirty="0">
                        <a:solidFill>
                          <a:srgbClr val="FF0000"/>
                        </a:solidFill>
                        <a:effectLst/>
                      </a:endParaRP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ru-RU" sz="2500" b="1" dirty="0" err="1" smtClean="0">
                          <a:effectLst/>
                        </a:rPr>
                        <a:t>Молеку-лярная</a:t>
                      </a:r>
                      <a:r>
                        <a:rPr lang="ru-RU" sz="2500" b="1" dirty="0" smtClean="0">
                          <a:effectLst/>
                        </a:rPr>
                        <a:t> </a:t>
                      </a:r>
                      <a:r>
                        <a:rPr lang="ru-RU" sz="2500" b="1" dirty="0">
                          <a:effectLst/>
                        </a:rPr>
                        <a:t>масса</a:t>
                      </a:r>
                      <a:endParaRPr lang="ru-RU" sz="2500" b="1" dirty="0">
                        <a:solidFill>
                          <a:srgbClr val="FF0000"/>
                        </a:solidFill>
                        <a:effectLst/>
                      </a:endParaRP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ru-RU" sz="2500" b="1" dirty="0">
                          <a:effectLst/>
                        </a:rPr>
                        <a:t>Мономер</a:t>
                      </a:r>
                      <a:endParaRPr lang="ru-RU" sz="2500" b="1" dirty="0">
                        <a:solidFill>
                          <a:srgbClr val="FF0000"/>
                        </a:solidFill>
                        <a:effectLst/>
                      </a:endParaRP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ru-RU" sz="2500" b="1" dirty="0">
                          <a:solidFill>
                            <a:srgbClr val="103C21"/>
                          </a:solidFill>
                          <a:effectLst/>
                        </a:rPr>
                        <a:t>Нахождение в природе</a:t>
                      </a: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27090">
                <a:tc>
                  <a:txBody>
                    <a:bodyPr/>
                    <a:lstStyle/>
                    <a:p>
                      <a:pPr algn="ctr">
                        <a:lnSpc>
                          <a:spcPct val="80000"/>
                        </a:lnSpc>
                      </a:pPr>
                      <a:r>
                        <a:rPr lang="ru-RU" sz="2500" b="1" u="none" strike="noStrike" dirty="0">
                          <a:effectLst/>
                        </a:rPr>
                        <a:t>Хитин</a:t>
                      </a:r>
                      <a:endParaRPr lang="ru-RU" sz="2500" b="1" dirty="0">
                        <a:effectLst/>
                      </a:endParaRP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sz="2500" b="1" dirty="0">
                          <a:effectLst/>
                        </a:rPr>
                        <a:t>(C</a:t>
                      </a:r>
                      <a:r>
                        <a:rPr lang="en-US" sz="2500" b="1" baseline="-25000" dirty="0">
                          <a:effectLst/>
                        </a:rPr>
                        <a:t>8</a:t>
                      </a:r>
                      <a:r>
                        <a:rPr lang="en-US" sz="2500" b="1" dirty="0">
                          <a:effectLst/>
                        </a:rPr>
                        <a:t>H</a:t>
                      </a:r>
                      <a:r>
                        <a:rPr lang="en-US" sz="2500" b="1" baseline="-25000" dirty="0">
                          <a:effectLst/>
                        </a:rPr>
                        <a:t>12</a:t>
                      </a:r>
                      <a:r>
                        <a:rPr lang="en-US" sz="2500" b="1" dirty="0">
                          <a:effectLst/>
                        </a:rPr>
                        <a:t>O</a:t>
                      </a:r>
                      <a:r>
                        <a:rPr lang="en-US" sz="2500" b="1" baseline="-25000" dirty="0">
                          <a:effectLst/>
                        </a:rPr>
                        <a:t>3</a:t>
                      </a:r>
                      <a:r>
                        <a:rPr lang="en-US" sz="2500" b="1" dirty="0">
                          <a:effectLst/>
                        </a:rPr>
                        <a:t>N)</a:t>
                      </a:r>
                      <a:r>
                        <a:rPr lang="en-US" sz="2500" b="1" baseline="-25000" dirty="0">
                          <a:effectLst/>
                        </a:rPr>
                        <a:t>n</a:t>
                      </a:r>
                      <a:r>
                        <a:rPr lang="en-US" sz="2500" b="1" dirty="0">
                          <a:effectLst/>
                        </a:rPr>
                        <a:t> </a:t>
                      </a:r>
                      <a:r>
                        <a:rPr lang="ru-RU" sz="2500" b="1" dirty="0" smtClean="0">
                          <a:effectLst/>
                        </a:rPr>
                        <a:t>молекула </a:t>
                      </a:r>
                      <a:r>
                        <a:rPr lang="ru-RU" sz="2500" b="1" dirty="0">
                          <a:effectLst/>
                        </a:rPr>
                        <a:t>линейная</a:t>
                      </a: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ru-RU" sz="2500" b="1" dirty="0">
                          <a:effectLst/>
                        </a:rPr>
                        <a:t>до </a:t>
                      </a:r>
                      <a:endParaRPr lang="ru-RU" sz="2500" b="1" dirty="0" smtClean="0">
                        <a:effectLst/>
                      </a:endParaRPr>
                    </a:p>
                    <a:p>
                      <a:pPr algn="ctr">
                        <a:lnSpc>
                          <a:spcPct val="80000"/>
                        </a:lnSpc>
                      </a:pPr>
                      <a:r>
                        <a:rPr lang="ru-RU" sz="2500" b="1" dirty="0" smtClean="0">
                          <a:effectLst/>
                        </a:rPr>
                        <a:t>260 </a:t>
                      </a:r>
                      <a:r>
                        <a:rPr lang="ru-RU" sz="2500" b="1" dirty="0">
                          <a:effectLst/>
                        </a:rPr>
                        <a:t>000</a:t>
                      </a: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en-US" sz="2500" b="1" dirty="0">
                          <a:effectLst/>
                        </a:rPr>
                        <a:t>N-</a:t>
                      </a:r>
                      <a:r>
                        <a:rPr lang="ru-RU" sz="2500" b="1" dirty="0" smtClean="0">
                          <a:effectLst/>
                        </a:rPr>
                        <a:t>ацетил-глюкоз-амин</a:t>
                      </a:r>
                      <a:endParaRPr lang="ru-RU" sz="2500" b="1" dirty="0">
                        <a:effectLst/>
                      </a:endParaRP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pPr>
                      <a:r>
                        <a:rPr lang="ru-RU" sz="2400" b="1" dirty="0">
                          <a:effectLst/>
                        </a:rPr>
                        <a:t>Входит в состав клеточных стенок грибов и некоторых бактерий; образует кутикулу членистоногих </a:t>
                      </a:r>
                    </a:p>
                  </a:txBody>
                  <a:tcPr marL="41205" marR="41205" marT="41205" marB="41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2"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88250488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Прямоугольник 5"/>
          <p:cNvSpPr/>
          <p:nvPr/>
        </p:nvSpPr>
        <p:spPr>
          <a:xfrm>
            <a:off x="179512" y="44624"/>
            <a:ext cx="8834471" cy="677108"/>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38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rPr>
              <a:t>Биологическая роль углеводов</a:t>
            </a:r>
          </a:p>
        </p:txBody>
      </p:sp>
      <p:pic>
        <p:nvPicPr>
          <p:cNvPr id="9" name="Picture 4" descr="http://www.ebio.ru/images/09010201.gif"/>
          <p:cNvPicPr>
            <a:picLocks noChangeAspect="1" noChangeArrowheads="1"/>
          </p:cNvPicPr>
          <p:nvPr/>
        </p:nvPicPr>
        <p:blipFill>
          <a:blip r:embed="rId2" cstate="print"/>
          <a:srcRect/>
          <a:stretch>
            <a:fillRect/>
          </a:stretch>
        </p:blipFill>
        <p:spPr bwMode="auto">
          <a:xfrm>
            <a:off x="3278055" y="3600400"/>
            <a:ext cx="5758441" cy="3140968"/>
          </a:xfrm>
          <a:prstGeom prst="rect">
            <a:avLst/>
          </a:prstGeom>
          <a:noFill/>
        </p:spPr>
      </p:pic>
      <p:pic>
        <p:nvPicPr>
          <p:cNvPr id="79874" name="Picture 2" descr="E:\09.07.15-дом. документы\Биотехнология 10.05.13\Анимашки -разное\image004.gif"/>
          <p:cNvPicPr>
            <a:picLocks noChangeAspect="1" noChangeArrowheads="1" noCrop="1"/>
          </p:cNvPicPr>
          <p:nvPr/>
        </p:nvPicPr>
        <p:blipFill>
          <a:blip r:embed="rId3" cstate="print"/>
          <a:srcRect/>
          <a:stretch>
            <a:fillRect/>
          </a:stretch>
        </p:blipFill>
        <p:spPr bwMode="auto">
          <a:xfrm>
            <a:off x="83840" y="4077072"/>
            <a:ext cx="3048000" cy="2286000"/>
          </a:xfrm>
          <a:prstGeom prst="rect">
            <a:avLst/>
          </a:prstGeom>
          <a:noFill/>
        </p:spPr>
      </p:pic>
      <p:sp>
        <p:nvSpPr>
          <p:cNvPr id="16" name="Прямоугольник 15"/>
          <p:cNvSpPr/>
          <p:nvPr/>
        </p:nvSpPr>
        <p:spPr>
          <a:xfrm>
            <a:off x="179512" y="988912"/>
            <a:ext cx="8784976" cy="2656112"/>
          </a:xfrm>
          <a:prstGeom prst="rect">
            <a:avLst/>
          </a:prstGeom>
        </p:spPr>
        <p:txBody>
          <a:bodyPr wrap="square">
            <a:spAutoFit/>
          </a:bodyPr>
          <a:lstStyle/>
          <a:p>
            <a:pPr marL="360363" indent="-360363" algn="just">
              <a:lnSpc>
                <a:spcPct val="85000"/>
              </a:lnSpc>
              <a:buFont typeface="Wingdings" pitchFamily="2" charset="2"/>
              <a:buChar char="Ø"/>
            </a:pPr>
            <a:r>
              <a:rPr lang="ru-RU" sz="2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Структурная и опорная функции</a:t>
            </a:r>
            <a:r>
              <a:rPr lang="ru-RU" sz="2800" b="1" dirty="0" smtClean="0">
                <a:ln>
                  <a:solidFill>
                    <a:sysClr val="windowText" lastClr="000000"/>
                  </a:solidFill>
                </a:ln>
                <a:latin typeface="Arial" pitchFamily="34" charset="0"/>
                <a:cs typeface="Arial" pitchFamily="34" charset="0"/>
              </a:rPr>
              <a:t> </a:t>
            </a:r>
            <a:r>
              <a:rPr lang="ru-RU" sz="2800" b="1" dirty="0" smtClean="0">
                <a:latin typeface="Arial" pitchFamily="34" charset="0"/>
                <a:cs typeface="Arial" pitchFamily="34" charset="0"/>
              </a:rPr>
              <a:t>– участвуют в построении различных опорных структур (целлюлоза является основным структурным компонентом клеточных стенок растений, хитин выполняет аналогичную функцию у грибов, а также обеспечивает жёсткость </a:t>
            </a:r>
            <a:r>
              <a:rPr lang="ru-RU" sz="2800" b="1" dirty="0" err="1" smtClean="0">
                <a:latin typeface="Arial" pitchFamily="34" charset="0"/>
                <a:cs typeface="Arial" pitchFamily="34" charset="0"/>
              </a:rPr>
              <a:t>экзоскелета</a:t>
            </a:r>
            <a:r>
              <a:rPr lang="ru-RU" sz="2800" b="1" dirty="0" smtClean="0">
                <a:latin typeface="Arial" pitchFamily="34" charset="0"/>
                <a:cs typeface="Arial" pitchFamily="34" charset="0"/>
              </a:rPr>
              <a:t> членистоногих).</a:t>
            </a:r>
          </a:p>
        </p:txBody>
      </p:sp>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50281372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Прямоугольник 4"/>
          <p:cNvSpPr/>
          <p:nvPr/>
        </p:nvSpPr>
        <p:spPr>
          <a:xfrm>
            <a:off x="179512" y="284131"/>
            <a:ext cx="8784976" cy="1557349"/>
          </a:xfrm>
          <a:prstGeom prst="rect">
            <a:avLst/>
          </a:prstGeom>
        </p:spPr>
        <p:txBody>
          <a:bodyPr wrap="square">
            <a:spAutoFit/>
          </a:bodyPr>
          <a:lstStyle/>
          <a:p>
            <a:pPr marL="360363" indent="-360363" algn="just">
              <a:lnSpc>
                <a:spcPct val="85000"/>
              </a:lnSpc>
              <a:buFont typeface="Wingdings" pitchFamily="2" charset="2"/>
              <a:buChar char="Ø"/>
            </a:pPr>
            <a:r>
              <a:rPr lang="ru-RU" sz="2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Защитная роль у растений </a:t>
            </a:r>
            <a:r>
              <a:rPr lang="ru-RU" sz="2800" b="1" dirty="0" smtClean="0">
                <a:latin typeface="Arial" pitchFamily="34" charset="0"/>
                <a:cs typeface="Arial" pitchFamily="34" charset="0"/>
              </a:rPr>
              <a:t>– у некоторых растений есть защитные образования (шипы, колючки и др.), состоящие из клеточных стенок мёртвых клеток.</a:t>
            </a:r>
          </a:p>
        </p:txBody>
      </p:sp>
      <p:pic>
        <p:nvPicPr>
          <p:cNvPr id="117762" name="Picture 2" descr="http://elhow.ru/images/articles/11/115/11558/inner.jpg"/>
          <p:cNvPicPr>
            <a:picLocks noChangeAspect="1" noChangeArrowheads="1"/>
          </p:cNvPicPr>
          <p:nvPr/>
        </p:nvPicPr>
        <p:blipFill>
          <a:blip r:embed="rId2" cstate="print"/>
          <a:srcRect/>
          <a:stretch>
            <a:fillRect/>
          </a:stretch>
        </p:blipFill>
        <p:spPr bwMode="auto">
          <a:xfrm>
            <a:off x="179512" y="1988840"/>
            <a:ext cx="4972050" cy="37338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7764" name="Picture 4" descr="http://plantsplanet.org/uimg/articles/Cactus/Echinocactus.jpg"/>
          <p:cNvPicPr>
            <a:picLocks noChangeAspect="1" noChangeArrowheads="1"/>
          </p:cNvPicPr>
          <p:nvPr/>
        </p:nvPicPr>
        <p:blipFill>
          <a:blip r:embed="rId3" cstate="print"/>
          <a:srcRect l="6107" t="1629" r="9623"/>
          <a:stretch>
            <a:fillRect/>
          </a:stretch>
        </p:blipFill>
        <p:spPr bwMode="auto">
          <a:xfrm>
            <a:off x="5292080" y="2996952"/>
            <a:ext cx="3456297" cy="302433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24735100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Прямоугольник 4"/>
          <p:cNvSpPr/>
          <p:nvPr/>
        </p:nvSpPr>
        <p:spPr>
          <a:xfrm>
            <a:off x="179512" y="284131"/>
            <a:ext cx="8784976" cy="1557349"/>
          </a:xfrm>
          <a:prstGeom prst="rect">
            <a:avLst/>
          </a:prstGeom>
        </p:spPr>
        <p:txBody>
          <a:bodyPr wrap="square">
            <a:spAutoFit/>
          </a:bodyPr>
          <a:lstStyle/>
          <a:p>
            <a:pPr marL="360363" indent="-360363" algn="just">
              <a:lnSpc>
                <a:spcPct val="85000"/>
              </a:lnSpc>
              <a:buFont typeface="Wingdings" pitchFamily="2" charset="2"/>
              <a:buChar char="Ø"/>
            </a:pPr>
            <a:r>
              <a:rPr lang="ru-RU" sz="2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Пластическая функция</a:t>
            </a:r>
            <a:r>
              <a:rPr lang="ru-RU" sz="2800" b="1" dirty="0" smtClean="0">
                <a:latin typeface="Arial" pitchFamily="34" charset="0"/>
                <a:cs typeface="Arial" pitchFamily="34" charset="0"/>
              </a:rPr>
              <a:t>. Углеводы входят в состав сложных молекул </a:t>
            </a:r>
            <a:r>
              <a:rPr lang="en-US" sz="2800" b="1" dirty="0" smtClean="0">
                <a:latin typeface="Arial" pitchFamily="34" charset="0"/>
                <a:cs typeface="Arial" pitchFamily="34" charset="0"/>
              </a:rPr>
              <a:t>[</a:t>
            </a:r>
            <a:r>
              <a:rPr lang="ru-RU" sz="2800" b="1" dirty="0" smtClean="0">
                <a:latin typeface="Arial" pitchFamily="34" charset="0"/>
                <a:cs typeface="Arial" pitchFamily="34" charset="0"/>
              </a:rPr>
              <a:t>например, пентозы (рибоза и </a:t>
            </a:r>
            <a:r>
              <a:rPr lang="ru-RU" sz="2800" b="1" dirty="0" err="1" smtClean="0">
                <a:latin typeface="Arial" pitchFamily="34" charset="0"/>
                <a:cs typeface="Arial" pitchFamily="34" charset="0"/>
              </a:rPr>
              <a:t>дезоксирибоза</a:t>
            </a:r>
            <a:r>
              <a:rPr lang="ru-RU" sz="2800" b="1" dirty="0" smtClean="0">
                <a:latin typeface="Arial" pitchFamily="34" charset="0"/>
                <a:cs typeface="Arial" pitchFamily="34" charset="0"/>
              </a:rPr>
              <a:t>) участвуют в построении АТФ, ДНК и РНК</a:t>
            </a:r>
            <a:r>
              <a:rPr lang="en-US" sz="2800" b="1" dirty="0" smtClean="0">
                <a:latin typeface="Arial" pitchFamily="34" charset="0"/>
                <a:cs typeface="Arial" pitchFamily="34" charset="0"/>
              </a:rPr>
              <a:t>]</a:t>
            </a:r>
            <a:r>
              <a:rPr lang="ru-RU" sz="2800" b="1" dirty="0" smtClean="0">
                <a:latin typeface="Arial" pitchFamily="34" charset="0"/>
                <a:cs typeface="Arial" pitchFamily="34" charset="0"/>
              </a:rPr>
              <a:t>.</a:t>
            </a:r>
          </a:p>
        </p:txBody>
      </p:sp>
      <p:pic>
        <p:nvPicPr>
          <p:cNvPr id="6" name="Picture 1" descr="C:\Users\ikuzmina\Desktop\Лаб. раб. и лекции\Органическая химия\Лекции\углеводы\ADN-Двойная спираль ДНК.gif"/>
          <p:cNvPicPr>
            <a:picLocks noChangeAspect="1" noChangeArrowheads="1" noCrop="1"/>
          </p:cNvPicPr>
          <p:nvPr/>
        </p:nvPicPr>
        <p:blipFill>
          <a:blip r:embed="rId2" cstate="print"/>
          <a:srcRect/>
          <a:stretch>
            <a:fillRect/>
          </a:stretch>
        </p:blipFill>
        <p:spPr bwMode="auto">
          <a:xfrm>
            <a:off x="7164288" y="2132856"/>
            <a:ext cx="1724025" cy="298132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Прямоугольник 7"/>
          <p:cNvSpPr/>
          <p:nvPr/>
        </p:nvSpPr>
        <p:spPr>
          <a:xfrm>
            <a:off x="251520" y="2136339"/>
            <a:ext cx="6606480" cy="3977243"/>
          </a:xfrm>
          <a:prstGeom prst="rect">
            <a:avLst/>
          </a:prstGeom>
        </p:spPr>
        <p:txBody>
          <a:bodyPr wrap="square">
            <a:spAutoFit/>
          </a:bodyPr>
          <a:lstStyle/>
          <a:p>
            <a:pPr marL="623888" indent="-623888" algn="just">
              <a:lnSpc>
                <a:spcPct val="85000"/>
              </a:lnSpc>
            </a:pPr>
            <a:r>
              <a:rPr lang="ru-RU" sz="27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Дезоксирибонуклеи́новая</a:t>
            </a: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кислота́ </a:t>
            </a:r>
            <a:r>
              <a:rPr lang="ru-RU" sz="2700" b="1" dirty="0" smtClean="0">
                <a:latin typeface="Arial" pitchFamily="34" charset="0"/>
                <a:cs typeface="Arial" pitchFamily="34" charset="0"/>
              </a:rPr>
              <a:t>(</a:t>
            </a: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ДНК</a:t>
            </a:r>
            <a:r>
              <a:rPr lang="ru-RU" sz="2700" b="1" dirty="0" smtClean="0">
                <a:latin typeface="Arial" pitchFamily="34" charset="0"/>
                <a:cs typeface="Arial" pitchFamily="34" charset="0"/>
              </a:rPr>
              <a:t>) – макромолекула, обеспечивающая хранение, передачу из поколения в поколение и реализацию генетической программы развития и функционирования живых организмов. ДНК содержит информацию о структуре различных видов РНК и белков.</a:t>
            </a:r>
            <a:endParaRPr lang="ru-RU" sz="2700" b="1" dirty="0">
              <a:latin typeface="Arial" pitchFamily="34" charset="0"/>
              <a:cs typeface="Arial" pitchFamily="34" charset="0"/>
            </a:endParaRPr>
          </a:p>
        </p:txBody>
      </p:sp>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3902908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20834" name="Picture 2" descr="C:\Users\ikuzmina\Desktop\Лаб. раб. и лекции\Органическая химия\Лекции\углеводы\Пре-мРНК со стеблем-петлёй.png"/>
          <p:cNvPicPr>
            <a:picLocks noChangeAspect="1" noChangeArrowheads="1"/>
          </p:cNvPicPr>
          <p:nvPr/>
        </p:nvPicPr>
        <p:blipFill>
          <a:blip r:embed="rId3" cstate="print"/>
          <a:srcRect t="2773" r="9364"/>
          <a:stretch>
            <a:fillRect/>
          </a:stretch>
        </p:blipFill>
        <p:spPr bwMode="auto">
          <a:xfrm>
            <a:off x="35496" y="2204864"/>
            <a:ext cx="1976459" cy="446449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Прямоугольник 9"/>
          <p:cNvSpPr/>
          <p:nvPr/>
        </p:nvSpPr>
        <p:spPr>
          <a:xfrm>
            <a:off x="2267744" y="260648"/>
            <a:ext cx="6624736" cy="4801314"/>
          </a:xfrm>
          <a:prstGeom prst="rect">
            <a:avLst/>
          </a:prstGeom>
        </p:spPr>
        <p:txBody>
          <a:bodyPr wrap="square">
            <a:spAutoFit/>
          </a:bodyPr>
          <a:lstStyle/>
          <a:p>
            <a:pPr indent="449263" algn="just">
              <a:lnSpc>
                <a:spcPct val="85000"/>
              </a:lnSpc>
            </a:pPr>
            <a:r>
              <a:rPr lang="ru-RU" sz="30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Рибонуклеи́новая</a:t>
            </a:r>
            <a:r>
              <a:rPr lang="ru-RU" sz="3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кислота́ (РНК)</a:t>
            </a:r>
            <a:r>
              <a:rPr lang="ru-RU" sz="3000" b="1" dirty="0" smtClean="0">
                <a:latin typeface="Arial" pitchFamily="34" charset="0"/>
                <a:cs typeface="Arial" pitchFamily="34" charset="0"/>
              </a:rPr>
              <a:t>  – одна из трёх основных макромолекул (две другие  – ДНК и белки), которые содержатся в клетках всех живых организмов.</a:t>
            </a:r>
          </a:p>
          <a:p>
            <a:pPr indent="449263" algn="just">
              <a:lnSpc>
                <a:spcPct val="85000"/>
              </a:lnSpc>
            </a:pPr>
            <a:r>
              <a:rPr lang="ru-RU" sz="3000" b="1" dirty="0" smtClean="0">
                <a:latin typeface="Arial" pitchFamily="34" charset="0"/>
                <a:cs typeface="Arial" pitchFamily="34" charset="0"/>
              </a:rPr>
              <a:t>Так же, как ДНК, РНК состоит из длинной цепи, в которой каждое звено называется нуклеотидом. Все клеточные организмы используют РНК (</a:t>
            </a:r>
            <a:r>
              <a:rPr lang="ru-RU" sz="3000" b="1" dirty="0" err="1" smtClean="0">
                <a:latin typeface="Arial" pitchFamily="34" charset="0"/>
                <a:cs typeface="Arial" pitchFamily="34" charset="0"/>
              </a:rPr>
              <a:t>мРНК</a:t>
            </a:r>
            <a:r>
              <a:rPr lang="ru-RU" sz="3000" b="1" dirty="0" smtClean="0">
                <a:latin typeface="Arial" pitchFamily="34" charset="0"/>
                <a:cs typeface="Arial" pitchFamily="34" charset="0"/>
              </a:rPr>
              <a:t>) для программирования синтеза белков.</a:t>
            </a:r>
          </a:p>
        </p:txBody>
      </p:sp>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89209997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260648"/>
            <a:ext cx="8640960" cy="3231654"/>
          </a:xfrm>
          <a:prstGeom prst="rect">
            <a:avLst/>
          </a:prstGeom>
        </p:spPr>
        <p:txBody>
          <a:bodyPr wrap="square">
            <a:spAutoFit/>
          </a:bodyPr>
          <a:lstStyle/>
          <a:p>
            <a:pPr indent="450000" algn="just">
              <a:lnSpc>
                <a:spcPct val="85000"/>
              </a:lnSpc>
            </a:pPr>
            <a:r>
              <a:rPr lang="ru-RU" sz="30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Аденозинтрифосфа́т</a:t>
            </a:r>
            <a:r>
              <a:rPr lang="ru-RU" sz="3000" b="1" dirty="0" smtClean="0">
                <a:latin typeface="Arial" pitchFamily="34" charset="0"/>
                <a:cs typeface="Arial" pitchFamily="34" charset="0"/>
              </a:rPr>
              <a:t> (сокр. </a:t>
            </a:r>
            <a:r>
              <a:rPr lang="ru-RU" sz="30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АТФ</a:t>
            </a:r>
            <a:r>
              <a:rPr lang="ru-RU" sz="3000" b="1" dirty="0" smtClean="0">
                <a:latin typeface="Arial" pitchFamily="34" charset="0"/>
                <a:cs typeface="Arial" pitchFamily="34" charset="0"/>
              </a:rPr>
              <a:t>, англ. </a:t>
            </a:r>
            <a:r>
              <a:rPr lang="ru-RU" sz="3000" b="1" i="1" dirty="0" smtClean="0">
                <a:latin typeface="Arial" pitchFamily="34" charset="0"/>
                <a:cs typeface="Arial" pitchFamily="34" charset="0"/>
              </a:rPr>
              <a:t>АТР</a:t>
            </a:r>
            <a:r>
              <a:rPr lang="ru-RU" sz="3000" b="1" dirty="0" smtClean="0">
                <a:latin typeface="Arial" pitchFamily="34" charset="0"/>
                <a:cs typeface="Arial" pitchFamily="34" charset="0"/>
              </a:rPr>
              <a:t>)  – </a:t>
            </a:r>
            <a:r>
              <a:rPr lang="ru-RU" sz="3000" b="1" dirty="0" err="1" smtClean="0">
                <a:latin typeface="Arial" pitchFamily="34" charset="0"/>
                <a:cs typeface="Arial" pitchFamily="34" charset="0"/>
              </a:rPr>
              <a:t>нуклеозидтрифосфат</a:t>
            </a:r>
            <a:r>
              <a:rPr lang="ru-RU" sz="3000" b="1" dirty="0" smtClean="0">
                <a:latin typeface="Arial" pitchFamily="34" charset="0"/>
                <a:cs typeface="Arial" pitchFamily="34" charset="0"/>
              </a:rPr>
              <a:t>, играющий исключительно важную роль в обмене энергии и веществ в организмах; в первую очередь соединение известно как универсальный источник энергии для всех биохимических процессов, протекающих в живых системах. </a:t>
            </a:r>
            <a:endParaRPr lang="ru-RU" sz="3000" b="1" dirty="0">
              <a:latin typeface="Arial" pitchFamily="34" charset="0"/>
              <a:cs typeface="Arial" pitchFamily="34" charset="0"/>
            </a:endParaRPr>
          </a:p>
        </p:txBody>
      </p:sp>
      <p:sp>
        <p:nvSpPr>
          <p:cNvPr id="101380" name="AutoShape 4" descr="ATP structure revised.png"/>
          <p:cNvSpPr>
            <a:spLocks noChangeAspect="1" noChangeArrowheads="1"/>
          </p:cNvSpPr>
          <p:nvPr/>
        </p:nvSpPr>
        <p:spPr bwMode="auto">
          <a:xfrm>
            <a:off x="63500" y="-136525"/>
            <a:ext cx="9591675" cy="546735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1381" name="Picture 5" descr="C:\Users\ikuzmina\Desktop\Лаб. раб. и лекции\Органическая химия\Лекции\углеводы\ATP_structure_revised.png"/>
          <p:cNvPicPr>
            <a:picLocks noChangeAspect="1" noChangeArrowheads="1"/>
          </p:cNvPicPr>
          <p:nvPr/>
        </p:nvPicPr>
        <p:blipFill>
          <a:blip r:embed="rId2" cstate="print"/>
          <a:srcRect/>
          <a:stretch>
            <a:fillRect/>
          </a:stretch>
        </p:blipFill>
        <p:spPr bwMode="auto">
          <a:xfrm>
            <a:off x="251520" y="4365104"/>
            <a:ext cx="4042420" cy="230939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1382" name="Picture 6" descr="C:\Users\ikuzmina\Desktop\Лаб. раб. и лекции\Органическая химия\Лекции\углеводы\800px-ATP-xtal-3D-sticks.png"/>
          <p:cNvPicPr>
            <a:picLocks noChangeAspect="1" noChangeArrowheads="1"/>
          </p:cNvPicPr>
          <p:nvPr/>
        </p:nvPicPr>
        <p:blipFill>
          <a:blip r:embed="rId3" cstate="print"/>
          <a:srcRect/>
          <a:stretch>
            <a:fillRect/>
          </a:stretch>
        </p:blipFill>
        <p:spPr bwMode="auto">
          <a:xfrm>
            <a:off x="5071745" y="3068960"/>
            <a:ext cx="3172663" cy="3065586"/>
          </a:xfrm>
          <a:prstGeom prst="rect">
            <a:avLst/>
          </a:prstGeom>
          <a:noFill/>
        </p:spPr>
      </p:pic>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26752835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Прямоугольник 4"/>
          <p:cNvSpPr/>
          <p:nvPr/>
        </p:nvSpPr>
        <p:spPr>
          <a:xfrm>
            <a:off x="179512" y="284131"/>
            <a:ext cx="8784976" cy="3388620"/>
          </a:xfrm>
          <a:prstGeom prst="rect">
            <a:avLst/>
          </a:prstGeom>
        </p:spPr>
        <p:txBody>
          <a:bodyPr wrap="square">
            <a:spAutoFit/>
          </a:bodyPr>
          <a:lstStyle/>
          <a:p>
            <a:pPr marL="360363" indent="-360363" algn="just">
              <a:lnSpc>
                <a:spcPct val="85000"/>
              </a:lnSpc>
              <a:buFont typeface="Wingdings" pitchFamily="2" charset="2"/>
              <a:buChar char="Ø"/>
            </a:pPr>
            <a:r>
              <a:rPr lang="ru-RU" sz="2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Энергетическая функция</a:t>
            </a:r>
            <a:r>
              <a:rPr lang="ru-RU" sz="2800" b="1" dirty="0" smtClean="0">
                <a:latin typeface="Arial" pitchFamily="34" charset="0"/>
                <a:cs typeface="Arial" pitchFamily="34" charset="0"/>
              </a:rPr>
              <a:t>. Углеводы служат источником энергии: при окислении 1 грамма углеводов выделяются 17,6 кДж энергии и 0,4 г воды.</a:t>
            </a:r>
          </a:p>
          <a:p>
            <a:pPr marL="179388" indent="-179388" algn="ctr">
              <a:lnSpc>
                <a:spcPct val="85000"/>
              </a:lnSpc>
            </a:pPr>
            <a:r>
              <a:rPr lang="ru-RU" sz="3000" b="1" dirty="0" smtClean="0">
                <a:solidFill>
                  <a:srgbClr val="C00000"/>
                </a:solidFill>
                <a:latin typeface="Arial" pitchFamily="34" charset="0"/>
                <a:cs typeface="Arial" pitchFamily="34" charset="0"/>
              </a:rPr>
              <a:t>С</a:t>
            </a:r>
            <a:r>
              <a:rPr lang="ru-RU" sz="3000" b="1" baseline="-25000" dirty="0" smtClean="0">
                <a:solidFill>
                  <a:srgbClr val="C00000"/>
                </a:solidFill>
                <a:latin typeface="Arial" pitchFamily="34" charset="0"/>
                <a:cs typeface="Arial" pitchFamily="34" charset="0"/>
              </a:rPr>
              <a:t>6</a:t>
            </a:r>
            <a:r>
              <a:rPr lang="ru-RU" sz="3000" b="1" dirty="0" smtClean="0">
                <a:solidFill>
                  <a:srgbClr val="C00000"/>
                </a:solidFill>
                <a:latin typeface="Arial" pitchFamily="34" charset="0"/>
                <a:cs typeface="Arial" pitchFamily="34" charset="0"/>
              </a:rPr>
              <a:t>Н</a:t>
            </a:r>
            <a:r>
              <a:rPr lang="ru-RU" sz="3000" b="1" baseline="-25000" dirty="0" smtClean="0">
                <a:solidFill>
                  <a:srgbClr val="C00000"/>
                </a:solidFill>
                <a:latin typeface="Arial" pitchFamily="34" charset="0"/>
                <a:cs typeface="Arial" pitchFamily="34" charset="0"/>
              </a:rPr>
              <a:t>12</a:t>
            </a:r>
            <a:r>
              <a:rPr lang="ru-RU" sz="3000" b="1" dirty="0" smtClean="0">
                <a:solidFill>
                  <a:srgbClr val="C00000"/>
                </a:solidFill>
                <a:latin typeface="Arial" pitchFamily="34" charset="0"/>
                <a:cs typeface="Arial" pitchFamily="34" charset="0"/>
              </a:rPr>
              <a:t>О</a:t>
            </a:r>
            <a:r>
              <a:rPr lang="ru-RU" sz="3000" b="1" baseline="-25000" dirty="0" smtClean="0">
                <a:solidFill>
                  <a:srgbClr val="C00000"/>
                </a:solidFill>
                <a:latin typeface="Arial" pitchFamily="34" charset="0"/>
                <a:cs typeface="Arial" pitchFamily="34" charset="0"/>
              </a:rPr>
              <a:t>6</a:t>
            </a:r>
            <a:r>
              <a:rPr lang="ru-RU" sz="3000" b="1" dirty="0" smtClean="0">
                <a:solidFill>
                  <a:srgbClr val="C00000"/>
                </a:solidFill>
                <a:latin typeface="Arial" pitchFamily="34" charset="0"/>
                <a:cs typeface="Arial" pitchFamily="34" charset="0"/>
              </a:rPr>
              <a:t> + О</a:t>
            </a:r>
            <a:r>
              <a:rPr lang="ru-RU" sz="3000" b="1" baseline="-25000" dirty="0" smtClean="0">
                <a:solidFill>
                  <a:srgbClr val="C00000"/>
                </a:solidFill>
                <a:latin typeface="Arial" pitchFamily="34" charset="0"/>
                <a:cs typeface="Arial" pitchFamily="34" charset="0"/>
              </a:rPr>
              <a:t>2</a:t>
            </a:r>
            <a:r>
              <a:rPr lang="ru-RU" sz="3000" b="1" dirty="0" smtClean="0">
                <a:solidFill>
                  <a:srgbClr val="C00000"/>
                </a:solidFill>
                <a:latin typeface="Arial" pitchFamily="34" charset="0"/>
                <a:cs typeface="Arial" pitchFamily="34" charset="0"/>
              </a:rPr>
              <a:t> </a:t>
            </a:r>
            <a:r>
              <a:rPr lang="ru-RU" sz="3000" b="1" dirty="0" smtClean="0">
                <a:solidFill>
                  <a:srgbClr val="C00000"/>
                </a:solidFill>
                <a:latin typeface="Arial" pitchFamily="34" charset="0"/>
                <a:cs typeface="Arial" pitchFamily="34" charset="0"/>
                <a:sym typeface="Symbol"/>
              </a:rPr>
              <a:t> 6СО</a:t>
            </a:r>
            <a:r>
              <a:rPr lang="ru-RU" sz="3000" b="1" baseline="-25000" dirty="0" smtClean="0">
                <a:solidFill>
                  <a:srgbClr val="C00000"/>
                </a:solidFill>
                <a:latin typeface="Arial" pitchFamily="34" charset="0"/>
                <a:cs typeface="Arial" pitchFamily="34" charset="0"/>
              </a:rPr>
              <a:t>2</a:t>
            </a:r>
            <a:r>
              <a:rPr lang="ru-RU" sz="3000" b="1" dirty="0" smtClean="0">
                <a:solidFill>
                  <a:srgbClr val="C00000"/>
                </a:solidFill>
                <a:latin typeface="Arial" pitchFamily="34" charset="0"/>
                <a:cs typeface="Arial" pitchFamily="34" charset="0"/>
                <a:sym typeface="Symbol"/>
              </a:rPr>
              <a:t> + 6Н</a:t>
            </a:r>
            <a:r>
              <a:rPr lang="ru-RU" sz="3000" b="1" baseline="-25000" dirty="0" smtClean="0">
                <a:solidFill>
                  <a:srgbClr val="C00000"/>
                </a:solidFill>
                <a:latin typeface="Arial" pitchFamily="34" charset="0"/>
                <a:cs typeface="Arial" pitchFamily="34" charset="0"/>
              </a:rPr>
              <a:t>2</a:t>
            </a:r>
            <a:r>
              <a:rPr lang="ru-RU" sz="3000" b="1" dirty="0" smtClean="0">
                <a:solidFill>
                  <a:srgbClr val="C00000"/>
                </a:solidFill>
                <a:latin typeface="Arial" pitchFamily="34" charset="0"/>
                <a:cs typeface="Arial" pitchFamily="34" charset="0"/>
                <a:sym typeface="Symbol"/>
              </a:rPr>
              <a:t>О + </a:t>
            </a:r>
            <a:r>
              <a:rPr lang="ru-RU" sz="3000" b="1" dirty="0" smtClean="0">
                <a:solidFill>
                  <a:srgbClr val="C00000"/>
                </a:solidFill>
                <a:latin typeface="Arial" pitchFamily="34" charset="0"/>
                <a:cs typeface="Arial" pitchFamily="34" charset="0"/>
              </a:rPr>
              <a:t>17,6 кДж </a:t>
            </a:r>
          </a:p>
          <a:p>
            <a:pPr marL="360363" indent="-360363" algn="just">
              <a:lnSpc>
                <a:spcPct val="85000"/>
              </a:lnSpc>
              <a:buFont typeface="Wingdings" pitchFamily="2" charset="2"/>
              <a:buChar char="Ø"/>
            </a:pPr>
            <a:r>
              <a:rPr lang="ru-RU" sz="2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Запасающая функция</a:t>
            </a:r>
            <a:r>
              <a:rPr lang="ru-RU" sz="2800" b="1" dirty="0" smtClean="0">
                <a:latin typeface="Arial" pitchFamily="34" charset="0"/>
                <a:cs typeface="Arial" pitchFamily="34" charset="0"/>
              </a:rPr>
              <a:t>. Углеводы выступают в качестве запасных питательных веществ: гликоген у животных, крахмал и инулин – у растений.</a:t>
            </a:r>
          </a:p>
        </p:txBody>
      </p:sp>
      <p:pic>
        <p:nvPicPr>
          <p:cNvPr id="118788" name="Picture 4" descr="http://www.ebio.ru/images/09010201.gif"/>
          <p:cNvPicPr>
            <a:picLocks noChangeAspect="1" noChangeArrowheads="1"/>
          </p:cNvPicPr>
          <p:nvPr/>
        </p:nvPicPr>
        <p:blipFill>
          <a:blip r:embed="rId2" cstate="print"/>
          <a:srcRect/>
          <a:stretch>
            <a:fillRect/>
          </a:stretch>
        </p:blipFill>
        <p:spPr bwMode="auto">
          <a:xfrm>
            <a:off x="3419872" y="3717032"/>
            <a:ext cx="5758441" cy="3140968"/>
          </a:xfrm>
          <a:prstGeom prst="rect">
            <a:avLst/>
          </a:prstGeom>
          <a:noFill/>
        </p:spPr>
      </p:pic>
      <p:pic>
        <p:nvPicPr>
          <p:cNvPr id="78850" name="Picture 2" descr="E:\09.07.15-дом. документы\Биотехнология 10.05.13\Анимашки -разное\ActiveR2.gif"/>
          <p:cNvPicPr>
            <a:picLocks noChangeAspect="1" noChangeArrowheads="1" noCrop="1"/>
          </p:cNvPicPr>
          <p:nvPr/>
        </p:nvPicPr>
        <p:blipFill>
          <a:blip r:embed="rId3" cstate="print"/>
          <a:srcRect/>
          <a:stretch>
            <a:fillRect/>
          </a:stretch>
        </p:blipFill>
        <p:spPr bwMode="auto">
          <a:xfrm>
            <a:off x="35496" y="3717032"/>
            <a:ext cx="1676400" cy="1314450"/>
          </a:xfrm>
          <a:prstGeom prst="rect">
            <a:avLst/>
          </a:prstGeom>
          <a:noFill/>
        </p:spPr>
      </p:pic>
      <p:pic>
        <p:nvPicPr>
          <p:cNvPr id="78852" name="Picture 4" descr="E:\09.07.15-дом. документы\Биотехнология 10.05.13\Анимашки -разное\Diffuse.gif"/>
          <p:cNvPicPr>
            <a:picLocks noChangeAspect="1" noChangeArrowheads="1" noCrop="1"/>
          </p:cNvPicPr>
          <p:nvPr/>
        </p:nvPicPr>
        <p:blipFill>
          <a:blip r:embed="rId4" cstate="print"/>
          <a:srcRect/>
          <a:stretch>
            <a:fillRect/>
          </a:stretch>
        </p:blipFill>
        <p:spPr bwMode="auto">
          <a:xfrm>
            <a:off x="179512" y="5188793"/>
            <a:ext cx="2286000" cy="1552575"/>
          </a:xfrm>
          <a:prstGeom prst="rect">
            <a:avLst/>
          </a:prstGeom>
          <a:noFill/>
        </p:spPr>
      </p:pic>
      <p:pic>
        <p:nvPicPr>
          <p:cNvPr id="78853" name="Picture 5" descr="E:\09.07.15-дом. документы\Биотехнология 10.05.13\Анимашки -разное\1729171.gif"/>
          <p:cNvPicPr>
            <a:picLocks noChangeAspect="1" noChangeArrowheads="1" noCrop="1"/>
          </p:cNvPicPr>
          <p:nvPr/>
        </p:nvPicPr>
        <p:blipFill>
          <a:blip r:embed="rId5" cstate="print"/>
          <a:srcRect/>
          <a:stretch>
            <a:fillRect/>
          </a:stretch>
        </p:blipFill>
        <p:spPr bwMode="auto">
          <a:xfrm>
            <a:off x="1763688" y="3717032"/>
            <a:ext cx="1676400" cy="1314450"/>
          </a:xfrm>
          <a:prstGeom prst="rect">
            <a:avLst/>
          </a:prstGeom>
          <a:noFill/>
        </p:spPr>
      </p:pic>
      <p:pic>
        <p:nvPicPr>
          <p:cNvPr id="7"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76074241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315984"/>
            <a:ext cx="8856984" cy="4121128"/>
          </a:xfrm>
          <a:prstGeom prst="rect">
            <a:avLst/>
          </a:prstGeom>
        </p:spPr>
        <p:txBody>
          <a:bodyPr wrap="square">
            <a:spAutoFit/>
          </a:bodyPr>
          <a:lstStyle/>
          <a:p>
            <a:pPr marL="450850" indent="-450850" algn="just">
              <a:lnSpc>
                <a:spcPct val="85000"/>
              </a:lnSpc>
            </a:pPr>
            <a:r>
              <a:rPr lang="ru-RU" sz="2800" b="1" dirty="0" smtClean="0">
                <a:latin typeface="Arial" pitchFamily="34" charset="0"/>
                <a:cs typeface="Arial" pitchFamily="34" charset="0"/>
              </a:rPr>
              <a:t>3</a:t>
            </a:r>
            <a:r>
              <a:rPr lang="ru-RU" sz="2800" b="1" dirty="0">
                <a:latin typeface="Arial" pitchFamily="34" charset="0"/>
                <a:cs typeface="Arial" pitchFamily="34" charset="0"/>
              </a:rPr>
              <a:t>. </a:t>
            </a:r>
            <a:r>
              <a:rPr lang="ru-RU" sz="2800" b="1" dirty="0">
                <a:ln>
                  <a:solidFill>
                    <a:schemeClr val="tx1"/>
                  </a:solidFill>
                </a:ln>
                <a:solidFill>
                  <a:srgbClr val="C00000"/>
                </a:solidFill>
                <a:latin typeface="Arial Black" pitchFamily="34" charset="0"/>
                <a:cs typeface="Arial" pitchFamily="34" charset="0"/>
              </a:rPr>
              <a:t>Старшая функциональная группа</a:t>
            </a:r>
            <a:r>
              <a:rPr lang="ru-RU" sz="2800" b="1" dirty="0">
                <a:latin typeface="Arial" pitchFamily="34" charset="0"/>
                <a:cs typeface="Arial" pitchFamily="34" charset="0"/>
              </a:rPr>
              <a:t> </a:t>
            </a:r>
            <a:r>
              <a:rPr lang="ru-RU" sz="2800" b="1" dirty="0" err="1" smtClean="0">
                <a:latin typeface="Arial" pitchFamily="34" charset="0"/>
                <a:cs typeface="Arial" pitchFamily="34" charset="0"/>
              </a:rPr>
              <a:t>обозна</a:t>
            </a:r>
            <a:r>
              <a:rPr lang="ru-RU" sz="2800" b="1" dirty="0" smtClean="0">
                <a:latin typeface="Arial" pitchFamily="34" charset="0"/>
                <a:cs typeface="Arial" pitchFamily="34" charset="0"/>
              </a:rPr>
              <a:t>-чается </a:t>
            </a:r>
            <a:r>
              <a:rPr lang="ru-RU" sz="2800" b="1" dirty="0">
                <a:latin typeface="Arial" pitchFamily="34" charset="0"/>
                <a:cs typeface="Arial" pitchFamily="34" charset="0"/>
              </a:rPr>
              <a:t>в виде суффикса (для </a:t>
            </a:r>
            <a:r>
              <a:rPr lang="ru-RU" sz="2800" b="1" dirty="0" smtClean="0">
                <a:ln>
                  <a:solidFill>
                    <a:schemeClr val="tx1"/>
                  </a:solidFill>
                </a:ln>
                <a:solidFill>
                  <a:srgbClr val="2612B6"/>
                </a:solidFill>
                <a:latin typeface="Arial" pitchFamily="34" charset="0"/>
                <a:cs typeface="Arial" pitchFamily="34" charset="0"/>
              </a:rPr>
              <a:t>гидроксильной</a:t>
            </a:r>
            <a:r>
              <a:rPr lang="ru-RU" sz="2800" b="1" dirty="0" smtClean="0">
                <a:latin typeface="Arial" pitchFamily="34" charset="0"/>
                <a:cs typeface="Arial" pitchFamily="34" charset="0"/>
              </a:rPr>
              <a:t> –</a:t>
            </a:r>
            <a:r>
              <a:rPr lang="ru-RU" sz="2800" b="1" dirty="0">
                <a:latin typeface="Arial" pitchFamily="34" charset="0"/>
                <a:cs typeface="Arial" pitchFamily="34" charset="0"/>
              </a:rPr>
              <a:t> </a:t>
            </a:r>
            <a:r>
              <a:rPr lang="ru-RU" sz="2800" b="1" i="1" dirty="0">
                <a:ln>
                  <a:solidFill>
                    <a:schemeClr val="tx1"/>
                  </a:solidFill>
                </a:ln>
                <a:solidFill>
                  <a:srgbClr val="2612B6"/>
                </a:solidFill>
                <a:latin typeface="Arial" pitchFamily="34" charset="0"/>
                <a:cs typeface="Arial" pitchFamily="34" charset="0"/>
              </a:rPr>
              <a:t>-</a:t>
            </a:r>
            <a:r>
              <a:rPr lang="ru-RU" sz="2800" b="1" i="1" dirty="0" err="1">
                <a:ln>
                  <a:solidFill>
                    <a:schemeClr val="tx1"/>
                  </a:solidFill>
                </a:ln>
                <a:solidFill>
                  <a:srgbClr val="2612B6"/>
                </a:solidFill>
                <a:latin typeface="Arial" pitchFamily="34" charset="0"/>
                <a:cs typeface="Arial" pitchFamily="34" charset="0"/>
              </a:rPr>
              <a:t>ол</a:t>
            </a:r>
            <a:r>
              <a:rPr lang="ru-RU" sz="2800" b="1" dirty="0">
                <a:latin typeface="Arial" pitchFamily="34" charset="0"/>
                <a:cs typeface="Arial" pitchFamily="34" charset="0"/>
              </a:rPr>
              <a:t>), а остальные заместители  –</a:t>
            </a:r>
            <a:r>
              <a:rPr lang="ru-RU" sz="2800" b="1" dirty="0" smtClean="0">
                <a:latin typeface="Arial" pitchFamily="34" charset="0"/>
                <a:cs typeface="Arial" pitchFamily="34" charset="0"/>
              </a:rPr>
              <a:t> </a:t>
            </a:r>
            <a:r>
              <a:rPr lang="ru-RU" sz="2800" b="1" dirty="0">
                <a:latin typeface="Arial" pitchFamily="34" charset="0"/>
                <a:cs typeface="Arial" pitchFamily="34" charset="0"/>
              </a:rPr>
              <a:t>в виде приставок в алфавитном порядке. Их положение в углеводородной цепи </a:t>
            </a:r>
            <a:r>
              <a:rPr lang="ru-RU" sz="2800" b="1" dirty="0" err="1" smtClean="0">
                <a:latin typeface="Arial" pitchFamily="34" charset="0"/>
                <a:cs typeface="Arial" pitchFamily="34" charset="0"/>
              </a:rPr>
              <a:t>обозна</a:t>
            </a:r>
            <a:r>
              <a:rPr lang="ru-RU" sz="2800" b="1" dirty="0" smtClean="0">
                <a:latin typeface="Arial" pitchFamily="34" charset="0"/>
                <a:cs typeface="Arial" pitchFamily="34" charset="0"/>
              </a:rPr>
              <a:t>-чается </a:t>
            </a:r>
            <a:r>
              <a:rPr lang="ru-RU" sz="2800" b="1" dirty="0">
                <a:latin typeface="Arial" pitchFamily="34" charset="0"/>
                <a:cs typeface="Arial" pitchFamily="34" charset="0"/>
              </a:rPr>
              <a:t>при помощи </a:t>
            </a:r>
            <a:r>
              <a:rPr lang="ru-RU" sz="2800" b="1" dirty="0" smtClean="0">
                <a:latin typeface="Arial" pitchFamily="34" charset="0"/>
                <a:cs typeface="Arial" pitchFamily="34" charset="0"/>
              </a:rPr>
              <a:t>цифр</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err="1">
                <a:latin typeface="Arial" pitchFamily="34" charset="0"/>
                <a:cs typeface="Arial" pitchFamily="34" charset="0"/>
              </a:rPr>
              <a:t>локантов</a:t>
            </a:r>
            <a:r>
              <a:rPr lang="ru-RU" sz="2800" b="1" dirty="0">
                <a:latin typeface="Arial" pitchFamily="34" charset="0"/>
                <a:cs typeface="Arial" pitchFamily="34" charset="0"/>
              </a:rPr>
              <a:t>, помещаемых после суффиксов и перед </a:t>
            </a:r>
            <a:r>
              <a:rPr lang="ru-RU" sz="2800" b="1" dirty="0" smtClean="0">
                <a:latin typeface="Arial" pitchFamily="34" charset="0"/>
                <a:cs typeface="Arial" pitchFamily="34" charset="0"/>
              </a:rPr>
              <a:t>приставками. </a:t>
            </a:r>
            <a:r>
              <a:rPr lang="ru-RU" sz="2800" b="1" dirty="0">
                <a:latin typeface="Arial" pitchFamily="34" charset="0"/>
                <a:cs typeface="Arial" pitchFamily="34" charset="0"/>
              </a:rPr>
              <a:t>Для </a:t>
            </a:r>
            <a:r>
              <a:rPr lang="ru-RU" sz="2800" b="1" dirty="0">
                <a:ln>
                  <a:solidFill>
                    <a:schemeClr val="tx1"/>
                  </a:solidFill>
                </a:ln>
                <a:solidFill>
                  <a:srgbClr val="2612B6"/>
                </a:solidFill>
                <a:latin typeface="Arial" pitchFamily="34" charset="0"/>
                <a:cs typeface="Arial" pitchFamily="34" charset="0"/>
              </a:rPr>
              <a:t>многоатомных спиртов </a:t>
            </a:r>
            <a:r>
              <a:rPr lang="ru-RU" sz="2800" b="1" dirty="0">
                <a:latin typeface="Arial" pitchFamily="34" charset="0"/>
                <a:cs typeface="Arial" pitchFamily="34" charset="0"/>
              </a:rPr>
              <a:t>перед суффиксом </a:t>
            </a:r>
            <a:r>
              <a:rPr lang="ru-RU" sz="2800" b="1" i="1" dirty="0">
                <a:latin typeface="Arial" pitchFamily="34" charset="0"/>
                <a:cs typeface="Arial" pitchFamily="34" charset="0"/>
              </a:rPr>
              <a:t>-</a:t>
            </a:r>
            <a:r>
              <a:rPr lang="ru-RU" sz="2800" b="1" i="1" dirty="0" err="1">
                <a:latin typeface="Arial" pitchFamily="34" charset="0"/>
                <a:cs typeface="Arial" pitchFamily="34" charset="0"/>
              </a:rPr>
              <a:t>ол</a:t>
            </a:r>
            <a:r>
              <a:rPr lang="ru-RU" sz="2800" b="1" dirty="0">
                <a:latin typeface="Arial" pitchFamily="34" charset="0"/>
                <a:cs typeface="Arial" pitchFamily="34" charset="0"/>
              </a:rPr>
              <a:t> указывается число гидроксильных групп (</a:t>
            </a:r>
            <a:r>
              <a:rPr lang="ru-RU" sz="2800" b="1" i="1" dirty="0">
                <a:latin typeface="Arial" pitchFamily="34" charset="0"/>
                <a:cs typeface="Arial" pitchFamily="34" charset="0"/>
              </a:rPr>
              <a:t>-</a:t>
            </a:r>
            <a:r>
              <a:rPr lang="ru-RU" sz="2800" b="1" i="1" dirty="0" err="1">
                <a:latin typeface="Arial" pitchFamily="34" charset="0"/>
                <a:cs typeface="Arial" pitchFamily="34" charset="0"/>
              </a:rPr>
              <a:t>диол</a:t>
            </a:r>
            <a:r>
              <a:rPr lang="ru-RU" sz="2800" b="1" dirty="0">
                <a:latin typeface="Arial" pitchFamily="34" charset="0"/>
                <a:cs typeface="Arial" pitchFamily="34" charset="0"/>
              </a:rPr>
              <a:t>, </a:t>
            </a:r>
            <a:r>
              <a:rPr lang="ru-RU" sz="2800" b="1" i="1" dirty="0">
                <a:latin typeface="Arial" pitchFamily="34" charset="0"/>
                <a:cs typeface="Arial" pitchFamily="34" charset="0"/>
              </a:rPr>
              <a:t>-</a:t>
            </a:r>
            <a:r>
              <a:rPr lang="ru-RU" sz="2800" b="1" i="1" dirty="0" err="1">
                <a:latin typeface="Arial" pitchFamily="34" charset="0"/>
                <a:cs typeface="Arial" pitchFamily="34" charset="0"/>
              </a:rPr>
              <a:t>триол</a:t>
            </a:r>
            <a:r>
              <a:rPr lang="ru-RU" sz="2800" b="1" dirty="0">
                <a:latin typeface="Arial" pitchFamily="34" charset="0"/>
                <a:cs typeface="Arial" pitchFamily="34" charset="0"/>
              </a:rPr>
              <a:t>, </a:t>
            </a:r>
            <a:r>
              <a:rPr lang="ru-RU" sz="2800" b="1" i="1" dirty="0">
                <a:latin typeface="Arial" pitchFamily="34" charset="0"/>
                <a:cs typeface="Arial" pitchFamily="34" charset="0"/>
              </a:rPr>
              <a:t>-</a:t>
            </a:r>
            <a:r>
              <a:rPr lang="ru-RU" sz="2800" b="1" i="1" dirty="0" err="1">
                <a:latin typeface="Arial" pitchFamily="34" charset="0"/>
                <a:cs typeface="Arial" pitchFamily="34" charset="0"/>
              </a:rPr>
              <a:t>тетраол</a:t>
            </a:r>
            <a:r>
              <a:rPr lang="ru-RU" sz="2800" b="1" dirty="0">
                <a:latin typeface="Arial" pitchFamily="34" charset="0"/>
                <a:cs typeface="Arial" pitchFamily="34" charset="0"/>
              </a:rPr>
              <a:t> и т. д.).</a:t>
            </a:r>
          </a:p>
        </p:txBody>
      </p:sp>
      <p:pic>
        <p:nvPicPr>
          <p:cNvPr id="7" name="Рисунок 6" descr="Alcohols nomenclature.png">
            <a:hlinkClick r:id="rId4"/>
          </p:cNvPr>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152846" y="4567844"/>
            <a:ext cx="4137248" cy="1728192"/>
          </a:xfrm>
          <a:prstGeom prst="rect">
            <a:avLst/>
          </a:prstGeom>
          <a:noFill/>
          <a:ln>
            <a:noFill/>
          </a:ln>
        </p:spPr>
      </p:pic>
    </p:spTree>
    <p:extLst>
      <p:ext uri="{BB962C8B-B14F-4D97-AF65-F5344CB8AC3E}">
        <p14:creationId xmlns:p14="http://schemas.microsoft.com/office/powerpoint/2010/main" val="256198099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Прямоугольник 4"/>
          <p:cNvSpPr/>
          <p:nvPr/>
        </p:nvSpPr>
        <p:spPr>
          <a:xfrm>
            <a:off x="179512" y="284131"/>
            <a:ext cx="8784976" cy="3388620"/>
          </a:xfrm>
          <a:prstGeom prst="rect">
            <a:avLst/>
          </a:prstGeom>
        </p:spPr>
        <p:txBody>
          <a:bodyPr wrap="square">
            <a:spAutoFit/>
          </a:bodyPr>
          <a:lstStyle/>
          <a:p>
            <a:pPr marL="360363" indent="-360363" algn="just">
              <a:lnSpc>
                <a:spcPct val="85000"/>
              </a:lnSpc>
              <a:buFont typeface="Wingdings" pitchFamily="2" charset="2"/>
              <a:buChar char="Ø"/>
            </a:pPr>
            <a:r>
              <a:rPr lang="ru-RU" sz="2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Осмотическая функция</a:t>
            </a:r>
            <a:r>
              <a:rPr lang="ru-RU" sz="2800" b="1" dirty="0" smtClean="0">
                <a:latin typeface="Arial" pitchFamily="34" charset="0"/>
                <a:cs typeface="Arial" pitchFamily="34" charset="0"/>
              </a:rPr>
              <a:t>. Углеводы участвуют в регуляции осмотического давления в организме. Так, в крови содержится 100 – 110 мг/% глюкозы, от концентрации глюкозы зависит осмотическое давление крови.</a:t>
            </a:r>
          </a:p>
          <a:p>
            <a:pPr marL="360363" indent="-360363" algn="just">
              <a:lnSpc>
                <a:spcPct val="85000"/>
              </a:lnSpc>
              <a:buFont typeface="Wingdings" pitchFamily="2" charset="2"/>
              <a:buChar char="Ø"/>
            </a:pPr>
            <a:r>
              <a:rPr lang="ru-RU" sz="2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Рецепторная функция</a:t>
            </a:r>
            <a:r>
              <a:rPr lang="ru-RU" sz="2800" b="1" dirty="0" smtClean="0">
                <a:latin typeface="Arial" pitchFamily="34" charset="0"/>
                <a:cs typeface="Arial" pitchFamily="34" charset="0"/>
              </a:rPr>
              <a:t>. Олигосахариды входят в состав воспринимающей части многих клеточных рецепторов или </a:t>
            </a:r>
            <a:r>
              <a:rPr lang="ru-RU" sz="2800" b="1" dirty="0" err="1" smtClean="0">
                <a:latin typeface="Arial" pitchFamily="34" charset="0"/>
                <a:cs typeface="Arial" pitchFamily="34" charset="0"/>
              </a:rPr>
              <a:t>молекул-лигандов</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pic>
        <p:nvPicPr>
          <p:cNvPr id="115714" name="Picture 2" descr="http://clinic-virtus.com/wp-content/uploads/2012/12/davlenie.jpg"/>
          <p:cNvPicPr>
            <a:picLocks noChangeAspect="1" noChangeArrowheads="1"/>
          </p:cNvPicPr>
          <p:nvPr/>
        </p:nvPicPr>
        <p:blipFill>
          <a:blip r:embed="rId2" cstate="print"/>
          <a:srcRect/>
          <a:stretch>
            <a:fillRect/>
          </a:stretch>
        </p:blipFill>
        <p:spPr bwMode="auto">
          <a:xfrm>
            <a:off x="4501387" y="3920516"/>
            <a:ext cx="3230359" cy="216024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5716" name="Picture 4" descr="http://biolgra.ucoz.ru/Ilustrations/Anatomy/move_blood.gif"/>
          <p:cNvPicPr>
            <a:picLocks noChangeAspect="1" noChangeArrowheads="1"/>
          </p:cNvPicPr>
          <p:nvPr/>
        </p:nvPicPr>
        <p:blipFill>
          <a:blip r:embed="rId3" cstate="print"/>
          <a:srcRect l="16632" t="6300" r="16841" b="8021"/>
          <a:stretch>
            <a:fillRect/>
          </a:stretch>
        </p:blipFill>
        <p:spPr bwMode="auto">
          <a:xfrm>
            <a:off x="1763688" y="3645024"/>
            <a:ext cx="1956923" cy="302433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72321221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http://ya-sport.com/wp-content/uploads/2012/09/uglevody_v_productah.jpg"/>
          <p:cNvPicPr>
            <a:picLocks noChangeAspect="1" noChangeArrowheads="1"/>
          </p:cNvPicPr>
          <p:nvPr/>
        </p:nvPicPr>
        <p:blipFill>
          <a:blip r:embed="rId2" cstate="print"/>
          <a:srcRect l="1600" t="31216" r="787" b="5970"/>
          <a:stretch>
            <a:fillRect/>
          </a:stretch>
        </p:blipFill>
        <p:spPr bwMode="auto">
          <a:xfrm>
            <a:off x="179512" y="2348880"/>
            <a:ext cx="8784976" cy="331236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Прямоугольник 5"/>
          <p:cNvSpPr/>
          <p:nvPr/>
        </p:nvSpPr>
        <p:spPr>
          <a:xfrm>
            <a:off x="755576" y="44624"/>
            <a:ext cx="7704856" cy="114313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40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cs typeface="Arial" pitchFamily="34" charset="0"/>
              </a:rPr>
              <a:t>В 100 г продукта питания содержится углеводов: </a:t>
            </a:r>
            <a:endParaRPr lang="ru-RU" sz="4000" b="1"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endParaRPr>
          </a:p>
        </p:txBody>
      </p:sp>
      <p:pic>
        <p:nvPicPr>
          <p:cNvPr id="112645" name="Picture 5" descr="C:\Users\ikuzmina\Desktop\Виртуальные лабораторные YES\Анимашки и картинки\Люди\Домашнее хозяйство, еда,\еда 2.gif"/>
          <p:cNvPicPr>
            <a:picLocks noChangeAspect="1" noChangeArrowheads="1" noCrop="1"/>
          </p:cNvPicPr>
          <p:nvPr/>
        </p:nvPicPr>
        <p:blipFill>
          <a:blip r:embed="rId3" cstate="print"/>
          <a:srcRect/>
          <a:stretch>
            <a:fillRect/>
          </a:stretch>
        </p:blipFill>
        <p:spPr bwMode="auto">
          <a:xfrm>
            <a:off x="3203848" y="5805264"/>
            <a:ext cx="1485900" cy="866775"/>
          </a:xfrm>
          <a:prstGeom prst="rect">
            <a:avLst/>
          </a:prstGeom>
          <a:noFill/>
        </p:spPr>
      </p:pic>
      <p:pic>
        <p:nvPicPr>
          <p:cNvPr id="112648" name="Picture 8" descr="C:\Users\ikuzmina\Desktop\Виртуальные лабораторные YES\Анимашки и картинки\Люди\Домашнее хозяйство, еда,\edaa-893.gif"/>
          <p:cNvPicPr>
            <a:picLocks noChangeAspect="1" noChangeArrowheads="1" noCrop="1"/>
          </p:cNvPicPr>
          <p:nvPr/>
        </p:nvPicPr>
        <p:blipFill>
          <a:blip r:embed="rId4" cstate="print"/>
          <a:srcRect/>
          <a:stretch>
            <a:fillRect/>
          </a:stretch>
        </p:blipFill>
        <p:spPr bwMode="auto">
          <a:xfrm>
            <a:off x="6228184" y="5589240"/>
            <a:ext cx="1143000" cy="1143000"/>
          </a:xfrm>
          <a:prstGeom prst="rect">
            <a:avLst/>
          </a:prstGeom>
          <a:noFill/>
        </p:spPr>
      </p:pic>
      <p:pic>
        <p:nvPicPr>
          <p:cNvPr id="112649" name="Picture 9" descr="C:\Users\ikuzmina\Desktop\Виртуальные лабораторные YES\Анимашки и картинки\Люди\Домашнее хозяйство, еда,\продукты 1.gif"/>
          <p:cNvPicPr>
            <a:picLocks noChangeAspect="1" noChangeArrowheads="1" noCrop="1"/>
          </p:cNvPicPr>
          <p:nvPr/>
        </p:nvPicPr>
        <p:blipFill>
          <a:blip r:embed="rId5" cstate="print"/>
          <a:srcRect/>
          <a:stretch>
            <a:fillRect/>
          </a:stretch>
        </p:blipFill>
        <p:spPr bwMode="auto">
          <a:xfrm>
            <a:off x="462558" y="1152922"/>
            <a:ext cx="2381250" cy="1123950"/>
          </a:xfrm>
          <a:prstGeom prst="rect">
            <a:avLst/>
          </a:prstGeom>
          <a:noFill/>
        </p:spPr>
      </p:pic>
      <p:pic>
        <p:nvPicPr>
          <p:cNvPr id="17" name="Picture 2" descr="http://images.myshared.ru/1286956/slide_3.jpg"/>
          <p:cNvPicPr>
            <a:picLocks noChangeAspect="1" noChangeArrowheads="1"/>
          </p:cNvPicPr>
          <p:nvPr/>
        </p:nvPicPr>
        <p:blipFill>
          <a:blip r:embed="rId6" cstate="print"/>
          <a:srcRect l="2835" t="55772" r="20621" b="11948"/>
          <a:stretch>
            <a:fillRect/>
          </a:stretch>
        </p:blipFill>
        <p:spPr bwMode="auto">
          <a:xfrm>
            <a:off x="5220072" y="1160867"/>
            <a:ext cx="3528392" cy="1116005"/>
          </a:xfrm>
          <a:prstGeom prst="round2DiagRect">
            <a:avLst/>
          </a:prstGeom>
          <a:noFill/>
        </p:spPr>
      </p:pic>
      <p:pic>
        <p:nvPicPr>
          <p:cNvPr id="8" name="Picture 12" descr="пишу 1"/>
          <p:cNvPicPr>
            <a:picLocks noChangeAspect="1" noChangeArrowheads="1" noCrop="1"/>
          </p:cNvPicPr>
          <p:nvPr/>
        </p:nvPicPr>
        <p:blipFill>
          <a:blip r:embed="rId7" cstate="print"/>
          <a:srcRect/>
          <a:stretch>
            <a:fillRect/>
          </a:stretch>
        </p:blipFill>
        <p:spPr bwMode="auto">
          <a:xfrm>
            <a:off x="8494713" y="5085928"/>
            <a:ext cx="649287" cy="1295400"/>
          </a:xfrm>
          <a:prstGeom prst="rect">
            <a:avLst/>
          </a:prstGeom>
          <a:noFill/>
          <a:ln w="9525">
            <a:noFill/>
            <a:miter lim="800000"/>
            <a:headEnd/>
            <a:tailEnd/>
          </a:ln>
        </p:spPr>
      </p:pic>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8"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2417472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2" descr="http://notefood.ru/wp-content/uploads/2014/08/yglevodu-v-tablice-1.png"/>
          <p:cNvPicPr>
            <a:picLocks noChangeAspect="1" noChangeArrowheads="1"/>
          </p:cNvPicPr>
          <p:nvPr/>
        </p:nvPicPr>
        <p:blipFill>
          <a:blip r:embed="rId2" cstate="print"/>
          <a:srcRect t="8645" r="40171" b="5129"/>
          <a:stretch>
            <a:fillRect/>
          </a:stretch>
        </p:blipFill>
        <p:spPr bwMode="auto">
          <a:xfrm>
            <a:off x="-36512" y="1052736"/>
            <a:ext cx="5040560" cy="547260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 name="Прямоугольник 16"/>
          <p:cNvSpPr/>
          <p:nvPr/>
        </p:nvSpPr>
        <p:spPr>
          <a:xfrm>
            <a:off x="755576" y="44624"/>
            <a:ext cx="7704856" cy="1011752"/>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35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cs typeface="Arial" pitchFamily="34" charset="0"/>
              </a:rPr>
              <a:t>В 100 г продукта питания содержится углеводов: </a:t>
            </a:r>
            <a:endParaRPr lang="ru-RU" sz="3500" b="1"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endParaRPr>
          </a:p>
        </p:txBody>
      </p:sp>
      <p:pic>
        <p:nvPicPr>
          <p:cNvPr id="113671" name="Picture 7" descr="C:\Users\ikuzmina\Desktop\Виртуальные лабораторные YES\Анимашки и картинки\Люди\Домашнее хозяйство, еда,\фрукты и овощи\574743946.jpg"/>
          <p:cNvPicPr>
            <a:picLocks noChangeAspect="1" noChangeArrowheads="1" noCrop="1"/>
          </p:cNvPicPr>
          <p:nvPr/>
        </p:nvPicPr>
        <p:blipFill>
          <a:blip r:embed="rId3" cstate="print"/>
          <a:srcRect/>
          <a:stretch>
            <a:fillRect/>
          </a:stretch>
        </p:blipFill>
        <p:spPr bwMode="auto">
          <a:xfrm>
            <a:off x="251520" y="188640"/>
            <a:ext cx="904875" cy="762000"/>
          </a:xfrm>
          <a:prstGeom prst="rect">
            <a:avLst/>
          </a:prstGeom>
          <a:noFill/>
        </p:spPr>
      </p:pic>
      <p:pic>
        <p:nvPicPr>
          <p:cNvPr id="113674" name="Picture 10" descr="C:\Users\ikuzmina\Desktop\Лаб. раб. и лекции\Органическая химия\Лекции\углеводы\slozhnye-uglevody.jpg"/>
          <p:cNvPicPr>
            <a:picLocks noChangeAspect="1" noChangeArrowheads="1"/>
          </p:cNvPicPr>
          <p:nvPr/>
        </p:nvPicPr>
        <p:blipFill>
          <a:blip r:embed="rId4" cstate="print"/>
          <a:srcRect/>
          <a:stretch>
            <a:fillRect/>
          </a:stretch>
        </p:blipFill>
        <p:spPr bwMode="auto">
          <a:xfrm>
            <a:off x="4572000" y="3861048"/>
            <a:ext cx="3294037" cy="2604425"/>
          </a:xfrm>
          <a:prstGeom prst="ellipse">
            <a:avLst/>
          </a:prstGeom>
          <a:noFill/>
          <a:scene3d>
            <a:camera prst="orthographicFront"/>
            <a:lightRig rig="threePt" dir="t"/>
          </a:scene3d>
          <a:sp3d>
            <a:bevelT w="152400" h="50800" prst="softRound"/>
          </a:sp3d>
        </p:spPr>
      </p:pic>
      <p:pic>
        <p:nvPicPr>
          <p:cNvPr id="113675" name="Picture 11" descr="C:\Users\ikuzmina\Desktop\Лаб. раб. и лекции\Органическая химия\Лекции\углеводы\good-uglevod.jpg"/>
          <p:cNvPicPr>
            <a:picLocks noChangeAspect="1" noChangeArrowheads="1"/>
          </p:cNvPicPr>
          <p:nvPr/>
        </p:nvPicPr>
        <p:blipFill>
          <a:blip r:embed="rId5" cstate="print"/>
          <a:srcRect/>
          <a:stretch>
            <a:fillRect/>
          </a:stretch>
        </p:blipFill>
        <p:spPr bwMode="auto">
          <a:xfrm>
            <a:off x="6119664" y="1052736"/>
            <a:ext cx="3024336" cy="2016224"/>
          </a:xfrm>
          <a:prstGeom prst="ellipse">
            <a:avLst/>
          </a:prstGeom>
          <a:noFill/>
          <a:scene3d>
            <a:camera prst="orthographicFront"/>
            <a:lightRig rig="threePt" dir="t"/>
          </a:scene3d>
          <a:sp3d>
            <a:bevelT w="152400" h="50800" prst="softRound"/>
          </a:sp3d>
        </p:spPr>
      </p:pic>
      <p:pic>
        <p:nvPicPr>
          <p:cNvPr id="113679" name="Picture 15" descr="http://ladyspecial.ru/upload/image/9_(71).2.jpg"/>
          <p:cNvPicPr>
            <a:picLocks noChangeAspect="1" noChangeArrowheads="1"/>
          </p:cNvPicPr>
          <p:nvPr/>
        </p:nvPicPr>
        <p:blipFill>
          <a:blip r:embed="rId6" cstate="print"/>
          <a:srcRect l="10685" t="4120"/>
          <a:stretch>
            <a:fillRect/>
          </a:stretch>
        </p:blipFill>
        <p:spPr bwMode="auto">
          <a:xfrm>
            <a:off x="7452320" y="3284984"/>
            <a:ext cx="1691680" cy="1177535"/>
          </a:xfrm>
          <a:prstGeom prst="ellipse">
            <a:avLst/>
          </a:prstGeom>
          <a:noFill/>
          <a:scene3d>
            <a:camera prst="orthographicFront"/>
            <a:lightRig rig="threePt" dir="t"/>
          </a:scene3d>
          <a:sp3d>
            <a:bevelT w="152400" h="50800" prst="softRound"/>
          </a:sp3d>
        </p:spPr>
      </p:pic>
      <p:pic>
        <p:nvPicPr>
          <p:cNvPr id="8"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8"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69914583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Прямоугольник 4"/>
          <p:cNvSpPr/>
          <p:nvPr/>
        </p:nvSpPr>
        <p:spPr>
          <a:xfrm>
            <a:off x="179512" y="332656"/>
            <a:ext cx="8784976" cy="5952399"/>
          </a:xfrm>
          <a:prstGeom prst="rect">
            <a:avLst/>
          </a:prstGeom>
        </p:spPr>
        <p:txBody>
          <a:bodyPr wrap="square">
            <a:spAutoFit/>
          </a:bodyPr>
          <a:lstStyle/>
          <a:p>
            <a:pPr indent="450000" algn="just">
              <a:lnSpc>
                <a:spcPct val="85000"/>
              </a:lnSpc>
            </a:pPr>
            <a:r>
              <a:rPr lang="ru-RU" sz="2800" b="1"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cs typeface="Arial" pitchFamily="34" charset="0"/>
              </a:rPr>
              <a:t>Моносахари́ды</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800" b="1" dirty="0" smtClean="0">
                <a:latin typeface="Arial" pitchFamily="34" charset="0"/>
                <a:cs typeface="Arial" pitchFamily="34" charset="0"/>
              </a:rPr>
              <a:t>(от греческого </a:t>
            </a:r>
            <a:r>
              <a:rPr lang="ru-RU" sz="2800" b="1" i="1" dirty="0" err="1" smtClean="0">
                <a:latin typeface="Arial" pitchFamily="34" charset="0"/>
                <a:cs typeface="Arial" pitchFamily="34" charset="0"/>
              </a:rPr>
              <a:t>monos</a:t>
            </a:r>
            <a:r>
              <a:rPr lang="ru-RU" sz="2800" b="1" i="1" dirty="0" smtClean="0">
                <a:latin typeface="Arial" pitchFamily="34" charset="0"/>
                <a:cs typeface="Arial" pitchFamily="34" charset="0"/>
              </a:rPr>
              <a:t> – </a:t>
            </a:r>
            <a:r>
              <a:rPr lang="ru-RU" sz="2800" b="1" dirty="0" smtClean="0">
                <a:latin typeface="Arial" pitchFamily="34" charset="0"/>
                <a:cs typeface="Arial" pitchFamily="34" charset="0"/>
              </a:rPr>
              <a:t> единственный, </a:t>
            </a:r>
            <a:r>
              <a:rPr lang="ru-RU" sz="2800" b="1" i="1" dirty="0" err="1" smtClean="0">
                <a:latin typeface="Arial" pitchFamily="34" charset="0"/>
                <a:cs typeface="Arial" pitchFamily="34" charset="0"/>
              </a:rPr>
              <a:t>sacchar</a:t>
            </a:r>
            <a:r>
              <a:rPr lang="ru-RU" sz="2800" b="1" dirty="0" smtClean="0">
                <a:latin typeface="Arial" pitchFamily="34" charset="0"/>
                <a:cs typeface="Arial" pitchFamily="34" charset="0"/>
              </a:rPr>
              <a:t> </a:t>
            </a:r>
            <a:r>
              <a:rPr lang="ru-RU" sz="2800" b="1" i="1" dirty="0" smtClean="0">
                <a:latin typeface="Arial" pitchFamily="34" charset="0"/>
                <a:cs typeface="Arial" pitchFamily="34" charset="0"/>
              </a:rPr>
              <a:t> –</a:t>
            </a:r>
            <a:r>
              <a:rPr lang="ru-RU" sz="2800" b="1" dirty="0" smtClean="0">
                <a:latin typeface="Arial" pitchFamily="34" charset="0"/>
                <a:cs typeface="Arial" pitchFamily="34" charset="0"/>
              </a:rPr>
              <a:t> сахар) </a:t>
            </a:r>
            <a:r>
              <a:rPr lang="ru-RU" sz="2800" b="1" i="1" dirty="0" smtClean="0">
                <a:latin typeface="Arial" pitchFamily="34" charset="0"/>
                <a:cs typeface="Arial" pitchFamily="34" charset="0"/>
              </a:rPr>
              <a:t> –</a:t>
            </a:r>
            <a:r>
              <a:rPr lang="ru-RU" sz="2800" b="1" dirty="0" smtClean="0">
                <a:latin typeface="Arial" pitchFamily="34" charset="0"/>
                <a:cs typeface="Arial" pitchFamily="34" charset="0"/>
              </a:rPr>
              <a:t> простейшие углеводы, не </a:t>
            </a:r>
            <a:r>
              <a:rPr lang="ru-RU" sz="2800" b="1" dirty="0" err="1" smtClean="0">
                <a:latin typeface="Arial" pitchFamily="34" charset="0"/>
                <a:cs typeface="Arial" pitchFamily="34" charset="0"/>
              </a:rPr>
              <a:t>гидролизующиеся</a:t>
            </a:r>
            <a:r>
              <a:rPr lang="ru-RU" sz="2800" b="1" dirty="0" smtClean="0">
                <a:latin typeface="Arial" pitchFamily="34" charset="0"/>
                <a:cs typeface="Arial" pitchFamily="34" charset="0"/>
              </a:rPr>
              <a:t> с образованием более простых углеводов</a:t>
            </a:r>
            <a:r>
              <a:rPr lang="ru-RU" sz="2800" b="1" i="1" dirty="0" smtClean="0">
                <a:latin typeface="Arial" pitchFamily="34" charset="0"/>
                <a:cs typeface="Arial" pitchFamily="34" charset="0"/>
              </a:rPr>
              <a:t> – </a:t>
            </a:r>
            <a:r>
              <a:rPr lang="ru-RU" sz="2800" b="1" dirty="0" smtClean="0">
                <a:latin typeface="Arial" pitchFamily="34" charset="0"/>
                <a:cs typeface="Arial" pitchFamily="34" charset="0"/>
              </a:rPr>
              <a:t>обычно представляют собой бесцветные, легко растворимые в воде, плохо </a:t>
            </a:r>
            <a:r>
              <a:rPr lang="ru-RU" sz="2800" b="1" i="1" dirty="0" smtClean="0">
                <a:latin typeface="Arial" pitchFamily="34" charset="0"/>
                <a:cs typeface="Arial" pitchFamily="34" charset="0"/>
              </a:rPr>
              <a:t> –</a:t>
            </a:r>
            <a:r>
              <a:rPr lang="ru-RU" sz="2800" b="1" dirty="0" smtClean="0">
                <a:latin typeface="Arial" pitchFamily="34" charset="0"/>
                <a:cs typeface="Arial" pitchFamily="34" charset="0"/>
              </a:rPr>
              <a:t> в спирте и совсем нерастворимые в эфире, твёрдые прозрачные органические соединения, одна из основных групп углеводов, самая простая форма сахара. Водные растворы имеют нейтральную </a:t>
            </a:r>
            <a:r>
              <a:rPr lang="ru-RU" sz="2800" b="1" dirty="0" err="1" smtClean="0">
                <a:latin typeface="Arial" pitchFamily="34" charset="0"/>
                <a:cs typeface="Arial" pitchFamily="34" charset="0"/>
              </a:rPr>
              <a:t>pH</a:t>
            </a:r>
            <a:r>
              <a:rPr lang="ru-RU" sz="2800" b="1" dirty="0" smtClean="0">
                <a:latin typeface="Arial" pitchFamily="34" charset="0"/>
                <a:cs typeface="Arial" pitchFamily="34" charset="0"/>
              </a:rPr>
              <a:t>. Некоторые моносахариды обладают сладким вкусом. Моносахариды содержат карбонильную (альдегидную или </a:t>
            </a:r>
            <a:r>
              <a:rPr lang="ru-RU" sz="2800" b="1" dirty="0" err="1" smtClean="0">
                <a:latin typeface="Arial" pitchFamily="34" charset="0"/>
                <a:cs typeface="Arial" pitchFamily="34" charset="0"/>
              </a:rPr>
              <a:t>кетонную</a:t>
            </a:r>
            <a:r>
              <a:rPr lang="ru-RU" sz="2800" b="1" dirty="0" smtClean="0">
                <a:latin typeface="Arial" pitchFamily="34" charset="0"/>
                <a:cs typeface="Arial" pitchFamily="34" charset="0"/>
              </a:rPr>
              <a:t>) группу, поэтому их можно рассматривать как производные многоатомных спиртов. </a:t>
            </a:r>
            <a:endParaRPr lang="ru-RU" sz="2800" b="1" dirty="0">
              <a:latin typeface="Arial" pitchFamily="34" charset="0"/>
              <a:cs typeface="Arial" pitchFamily="34" charset="0"/>
            </a:endParaRPr>
          </a:p>
        </p:txBody>
      </p:sp>
      <p:sp>
        <p:nvSpPr>
          <p:cNvPr id="4" name="Управляющая кнопка: далее 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386157479"/>
      </p:ext>
    </p:extLst>
  </p:cSld>
  <p:clrMapOvr>
    <a:masterClrMapping/>
  </p:clrMapOvr>
  <p:transition>
    <p:wheel spokes="1"/>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2" descr="http://bioserv.fiu.edu/~walterm/Fund_Sp2004/lec2_biomolecule_cell/biomolecules_files/image004.jpg"/>
          <p:cNvPicPr>
            <a:picLocks noChangeAspect="1" noChangeArrowheads="1"/>
          </p:cNvPicPr>
          <p:nvPr/>
        </p:nvPicPr>
        <p:blipFill>
          <a:blip r:embed="rId2" cstate="print"/>
          <a:srcRect r="39364" b="72847"/>
          <a:stretch>
            <a:fillRect/>
          </a:stretch>
        </p:blipFill>
        <p:spPr bwMode="auto">
          <a:xfrm>
            <a:off x="2123728" y="3573016"/>
            <a:ext cx="5169416" cy="158417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1" name="Прямоугольник 10"/>
          <p:cNvSpPr/>
          <p:nvPr/>
        </p:nvSpPr>
        <p:spPr>
          <a:xfrm>
            <a:off x="2483768" y="44624"/>
            <a:ext cx="3389069" cy="523220"/>
          </a:xfrm>
          <a:prstGeom prst="rect">
            <a:avLst/>
          </a:prstGeom>
        </p:spPr>
        <p:txBody>
          <a:bodyPr wrap="none">
            <a:spAutoFit/>
          </a:bodyPr>
          <a:lstStyle/>
          <a:p>
            <a:pPr algn="ctr"/>
            <a:r>
              <a:rPr lang="ru-RU" sz="28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cs typeface="Arial" pitchFamily="34" charset="0"/>
              </a:rPr>
              <a:t>Моносахариды</a:t>
            </a:r>
            <a:endParaRPr lang="ru-RU" sz="2800" dirty="0">
              <a:solidFill>
                <a:srgbClr val="C00000"/>
              </a:solidFill>
            </a:endParaRPr>
          </a:p>
        </p:txBody>
      </p:sp>
      <p:sp>
        <p:nvSpPr>
          <p:cNvPr id="149506" name="AutoShape 2"/>
          <p:cNvSpPr>
            <a:spLocks noChangeAspect="1" noChangeArrowheads="1"/>
          </p:cNvSpPr>
          <p:nvPr/>
        </p:nvSpPr>
        <p:spPr bwMode="auto">
          <a:xfrm>
            <a:off x="63500" y="-762000"/>
            <a:ext cx="2857500" cy="16002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49509" name="Picture 5" descr="http://rusapteka.com/wa-data/public/shop/products/94/49/4994/images/4409/4409.750x0.jpg"/>
          <p:cNvPicPr>
            <a:picLocks noChangeAspect="1" noChangeArrowheads="1"/>
          </p:cNvPicPr>
          <p:nvPr/>
        </p:nvPicPr>
        <p:blipFill>
          <a:blip r:embed="rId3" cstate="print"/>
          <a:srcRect l="8400" t="25200" r="7601" b="25601"/>
          <a:stretch>
            <a:fillRect/>
          </a:stretch>
        </p:blipFill>
        <p:spPr bwMode="auto">
          <a:xfrm>
            <a:off x="1691680" y="5157192"/>
            <a:ext cx="1984611" cy="1162415"/>
          </a:xfrm>
          <a:prstGeom prst="cube">
            <a:avLst/>
          </a:prstGeom>
          <a:noFill/>
        </p:spPr>
      </p:pic>
      <p:pic>
        <p:nvPicPr>
          <p:cNvPr id="149511" name="Picture 7" descr="http://tse1.mm.bing.net/th?id=OIP.M760e8ee73a1556842536b68347671adbo0&amp;pid=15.1"/>
          <p:cNvPicPr>
            <a:picLocks noChangeAspect="1" noChangeArrowheads="1"/>
          </p:cNvPicPr>
          <p:nvPr/>
        </p:nvPicPr>
        <p:blipFill>
          <a:blip r:embed="rId4" cstate="print"/>
          <a:srcRect/>
          <a:stretch>
            <a:fillRect/>
          </a:stretch>
        </p:blipFill>
        <p:spPr bwMode="auto">
          <a:xfrm>
            <a:off x="3635896" y="5295264"/>
            <a:ext cx="1921396" cy="1562736"/>
          </a:xfrm>
          <a:prstGeom prst="ellipse">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pic>
      <p:sp>
        <p:nvSpPr>
          <p:cNvPr id="18" name="Прямоугольник 17"/>
          <p:cNvSpPr/>
          <p:nvPr/>
        </p:nvSpPr>
        <p:spPr>
          <a:xfrm>
            <a:off x="144016" y="620688"/>
            <a:ext cx="8892480" cy="3022366"/>
          </a:xfrm>
          <a:prstGeom prst="rect">
            <a:avLst/>
          </a:prstGeom>
        </p:spPr>
        <p:txBody>
          <a:bodyPr wrap="square">
            <a:spAutoFit/>
          </a:bodyPr>
          <a:lstStyle/>
          <a:p>
            <a:pPr indent="442913" algn="just">
              <a:lnSpc>
                <a:spcPct val="85000"/>
              </a:lnSpc>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Глюкоза</a:t>
            </a:r>
            <a:r>
              <a:rPr lang="ru-RU" sz="2800" b="1" dirty="0" smtClean="0">
                <a:latin typeface="Arial" pitchFamily="34" charset="0"/>
                <a:cs typeface="Arial" pitchFamily="34" charset="0"/>
              </a:rPr>
              <a:t> содержится в фруктовых соках, винограде…</a:t>
            </a:r>
          </a:p>
          <a:p>
            <a:pPr indent="442913" algn="just">
              <a:lnSpc>
                <a:spcPct val="85000"/>
              </a:lnSpc>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Фруктоза</a:t>
            </a:r>
            <a:r>
              <a:rPr lang="ru-RU" sz="2800" b="1" dirty="0" smtClean="0">
                <a:latin typeface="Arial" pitchFamily="34" charset="0"/>
                <a:cs typeface="Arial" pitchFamily="34" charset="0"/>
              </a:rPr>
              <a:t> содержится в помидорах, яблоках, пчелином мёде…</a:t>
            </a:r>
          </a:p>
          <a:p>
            <a:pPr indent="442913" algn="just">
              <a:lnSpc>
                <a:spcPct val="85000"/>
              </a:lnSpc>
            </a:pPr>
            <a:r>
              <a:rPr lang="ru-RU" sz="28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Галакто́за</a:t>
            </a:r>
            <a:r>
              <a:rPr lang="ru-RU" sz="2800" b="1" dirty="0" smtClean="0">
                <a:latin typeface="Arial" pitchFamily="34" charset="0"/>
                <a:cs typeface="Arial" pitchFamily="34" charset="0"/>
              </a:rPr>
              <a:t> (от греческого корня </a:t>
            </a:r>
            <a:r>
              <a:rPr lang="ru-RU" sz="2800" b="1" dirty="0" err="1" smtClean="0">
                <a:latin typeface="Arial" pitchFamily="34" charset="0"/>
                <a:cs typeface="Arial" pitchFamily="34" charset="0"/>
              </a:rPr>
              <a:t>γάλακτ-</a:t>
            </a:r>
            <a:r>
              <a:rPr lang="ru-RU" sz="2800" b="1" dirty="0" smtClean="0">
                <a:latin typeface="Arial" pitchFamily="34" charset="0"/>
                <a:cs typeface="Arial" pitchFamily="34" charset="0"/>
              </a:rPr>
              <a:t>, «молоко») содержится в животных и растительных организмах, в том числе в некоторых микроорганизмах.</a:t>
            </a:r>
          </a:p>
        </p:txBody>
      </p:sp>
      <p:pic>
        <p:nvPicPr>
          <p:cNvPr id="149513" name="Picture 9" descr="http://family-planet.ru/wp-content/uploads/2013/02/sok-i-fruktyi.jpg"/>
          <p:cNvPicPr>
            <a:picLocks noChangeAspect="1" noChangeArrowheads="1"/>
          </p:cNvPicPr>
          <p:nvPr/>
        </p:nvPicPr>
        <p:blipFill>
          <a:blip r:embed="rId5" cstate="print"/>
          <a:srcRect l="7611" t="7958" r="6136"/>
          <a:stretch>
            <a:fillRect/>
          </a:stretch>
        </p:blipFill>
        <p:spPr bwMode="auto">
          <a:xfrm>
            <a:off x="0" y="3638435"/>
            <a:ext cx="2232248" cy="1518757"/>
          </a:xfrm>
          <a:prstGeom prst="ellipse">
            <a:avLst/>
          </a:prstGeom>
          <a:noFill/>
          <a:scene3d>
            <a:camera prst="orthographicFront"/>
            <a:lightRig rig="threePt" dir="t"/>
          </a:scene3d>
          <a:sp3d>
            <a:bevelT w="152400" h="50800" prst="softRound"/>
          </a:sp3d>
        </p:spPr>
      </p:pic>
      <p:pic>
        <p:nvPicPr>
          <p:cNvPr id="149515" name="Picture 11" descr="http://www.ayzdorov.ru/images/Travi/vinograd-kyltyrnii.jpg"/>
          <p:cNvPicPr>
            <a:picLocks noChangeAspect="1" noChangeArrowheads="1"/>
          </p:cNvPicPr>
          <p:nvPr/>
        </p:nvPicPr>
        <p:blipFill>
          <a:blip r:embed="rId6" cstate="print"/>
          <a:srcRect t="22973"/>
          <a:stretch>
            <a:fillRect/>
          </a:stretch>
        </p:blipFill>
        <p:spPr bwMode="auto">
          <a:xfrm>
            <a:off x="179512" y="5229200"/>
            <a:ext cx="1589229" cy="1224136"/>
          </a:xfrm>
          <a:prstGeom prst="ellipse">
            <a:avLst/>
          </a:prstGeom>
          <a:noFill/>
          <a:scene3d>
            <a:camera prst="orthographicFront"/>
            <a:lightRig rig="threePt" dir="t"/>
          </a:scene3d>
          <a:sp3d>
            <a:bevelT w="152400" h="50800" prst="softRound"/>
          </a:sp3d>
        </p:spPr>
      </p:pic>
      <p:pic>
        <p:nvPicPr>
          <p:cNvPr id="10"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8"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86551728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Прямоугольник 4"/>
          <p:cNvSpPr/>
          <p:nvPr/>
        </p:nvSpPr>
        <p:spPr>
          <a:xfrm>
            <a:off x="179512" y="297341"/>
            <a:ext cx="8784976" cy="4853636"/>
          </a:xfrm>
          <a:prstGeom prst="rect">
            <a:avLst/>
          </a:prstGeom>
        </p:spPr>
        <p:txBody>
          <a:bodyPr wrap="square">
            <a:spAutoFit/>
          </a:bodyPr>
          <a:lstStyle/>
          <a:p>
            <a:pPr indent="450000" algn="just">
              <a:lnSpc>
                <a:spcPct val="85000"/>
              </a:lnSpc>
            </a:pPr>
            <a:r>
              <a:rPr lang="ru-RU" sz="2800" b="1"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cs typeface="Arial" pitchFamily="34" charset="0"/>
              </a:rPr>
              <a:t>Дисахари́ды</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800" b="1" i="1" dirty="0" smtClean="0">
                <a:latin typeface="Arial" pitchFamily="34" charset="0"/>
                <a:cs typeface="Arial" pitchFamily="34" charset="0"/>
              </a:rPr>
              <a:t>(от </a:t>
            </a:r>
            <a:r>
              <a:rPr lang="ru-RU" sz="2800" b="1" i="1" dirty="0" err="1" smtClean="0">
                <a:latin typeface="Arial" pitchFamily="34" charset="0"/>
                <a:cs typeface="Arial" pitchFamily="34" charset="0"/>
              </a:rPr>
              <a:t>di</a:t>
            </a:r>
            <a:r>
              <a:rPr lang="ru-RU" sz="2800" b="1" i="1" dirty="0" smtClean="0">
                <a:latin typeface="Arial" pitchFamily="34" charset="0"/>
                <a:cs typeface="Arial" pitchFamily="34" charset="0"/>
              </a:rPr>
              <a:t> – два, </a:t>
            </a:r>
            <a:r>
              <a:rPr lang="ru-RU" sz="2800" b="1" i="1" dirty="0" err="1" smtClean="0">
                <a:latin typeface="Arial" pitchFamily="34" charset="0"/>
                <a:cs typeface="Arial" pitchFamily="34" charset="0"/>
              </a:rPr>
              <a:t>sacchar</a:t>
            </a:r>
            <a:r>
              <a:rPr lang="ru-RU" sz="2800" b="1" i="1" dirty="0" smtClean="0">
                <a:latin typeface="Arial" pitchFamily="34" charset="0"/>
                <a:cs typeface="Arial" pitchFamily="34" charset="0"/>
              </a:rPr>
              <a:t> – сахар)</a:t>
            </a:r>
            <a:r>
              <a:rPr lang="ru-RU" sz="2800" b="1" dirty="0" smtClean="0">
                <a:latin typeface="Arial" pitchFamily="34" charset="0"/>
                <a:cs typeface="Arial" pitchFamily="34" charset="0"/>
              </a:rPr>
              <a:t> </a:t>
            </a:r>
            <a:r>
              <a:rPr lang="ru-RU" sz="2800" b="1" i="1" dirty="0" smtClean="0">
                <a:latin typeface="Arial" pitchFamily="34" charset="0"/>
                <a:cs typeface="Arial" pitchFamily="34" charset="0"/>
              </a:rPr>
              <a:t> –</a:t>
            </a:r>
            <a:r>
              <a:rPr lang="ru-RU" sz="2800" b="1" dirty="0" smtClean="0">
                <a:latin typeface="Arial" pitchFamily="34" charset="0"/>
                <a:cs typeface="Arial" pitchFamily="34" charset="0"/>
              </a:rPr>
              <a:t> сложные органические соединения, одна из основных групп углеводов, при гидролизе каждая молекула распадается на две молекулы моносахаридов, являются частным случаем олигосахаридов. По строению дисахариды представляют собой гликозиды, в которых две молекулы моносахаридов соединены друг с другом </a:t>
            </a:r>
            <a:r>
              <a:rPr lang="ru-RU" sz="2800" b="1" dirty="0" err="1" smtClean="0">
                <a:latin typeface="Arial" pitchFamily="34" charset="0"/>
                <a:cs typeface="Arial" pitchFamily="34" charset="0"/>
              </a:rPr>
              <a:t>гликозидной</a:t>
            </a:r>
            <a:r>
              <a:rPr lang="ru-RU" sz="2800" b="1" dirty="0" smtClean="0">
                <a:latin typeface="Arial" pitchFamily="34" charset="0"/>
                <a:cs typeface="Arial" pitchFamily="34" charset="0"/>
              </a:rPr>
              <a:t> связью, образованной в результате взаимодействия гидроксильных групп. В зависимости от строения дисахариды делятся на две группы: восстанавливающие и </a:t>
            </a:r>
            <a:r>
              <a:rPr lang="ru-RU" sz="2800" b="1" dirty="0" err="1" smtClean="0">
                <a:latin typeface="Arial" pitchFamily="34" charset="0"/>
                <a:cs typeface="Arial" pitchFamily="34" charset="0"/>
              </a:rPr>
              <a:t>невосстанавливающие</a:t>
            </a:r>
            <a:r>
              <a:rPr lang="ru-RU" sz="2800" b="1" dirty="0" smtClean="0">
                <a:latin typeface="Arial" pitchFamily="34" charset="0"/>
                <a:cs typeface="Arial" pitchFamily="34" charset="0"/>
              </a:rPr>
              <a:t>. </a:t>
            </a:r>
            <a:endParaRPr lang="ru-RU" sz="2800" b="1" dirty="0">
              <a:latin typeface="Arial" pitchFamily="34" charset="0"/>
              <a:cs typeface="Arial" pitchFamily="34" charset="0"/>
            </a:endParaRPr>
          </a:p>
        </p:txBody>
      </p:sp>
      <p:pic>
        <p:nvPicPr>
          <p:cNvPr id="3"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60071096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2945" name="Picture 1" descr="C:\Users\ikuzmina\Desktop\Виртуальные лабораторные YES\Анимашки и картинки\Люди\Домашнее хозяйство, еда,\474681194.gif"/>
          <p:cNvPicPr>
            <a:picLocks noChangeAspect="1" noChangeArrowheads="1" noCrop="1"/>
          </p:cNvPicPr>
          <p:nvPr/>
        </p:nvPicPr>
        <p:blipFill>
          <a:blip r:embed="rId2" cstate="print"/>
          <a:srcRect/>
          <a:stretch>
            <a:fillRect/>
          </a:stretch>
        </p:blipFill>
        <p:spPr bwMode="auto">
          <a:xfrm>
            <a:off x="1714480" y="5286388"/>
            <a:ext cx="1238250" cy="1238250"/>
          </a:xfrm>
          <a:prstGeom prst="rect">
            <a:avLst/>
          </a:prstGeom>
          <a:noFill/>
        </p:spPr>
      </p:pic>
      <p:pic>
        <p:nvPicPr>
          <p:cNvPr id="82947" name="Picture 3" descr="http://kedem.ru/photo/articles/2012/06/20120730-uglevodi_2.jpg"/>
          <p:cNvPicPr>
            <a:picLocks noChangeAspect="1" noChangeArrowheads="1"/>
          </p:cNvPicPr>
          <p:nvPr/>
        </p:nvPicPr>
        <p:blipFill>
          <a:blip r:embed="rId3" cstate="print"/>
          <a:srcRect t="9072" b="6257"/>
          <a:stretch>
            <a:fillRect/>
          </a:stretch>
        </p:blipFill>
        <p:spPr bwMode="auto">
          <a:xfrm>
            <a:off x="357158" y="5286388"/>
            <a:ext cx="1207631" cy="1278139"/>
          </a:xfrm>
          <a:prstGeom prst="ellipse">
            <a:avLst/>
          </a:prstGeom>
          <a:noFill/>
          <a:scene3d>
            <a:camera prst="orthographicFront"/>
            <a:lightRig rig="threePt" dir="t"/>
          </a:scene3d>
          <a:sp3d>
            <a:bevelT w="152400" h="50800" prst="softRound"/>
          </a:sp3d>
        </p:spPr>
      </p:pic>
      <p:pic>
        <p:nvPicPr>
          <p:cNvPr id="82949" name="Picture 5" descr="http://tse4.mm.bing.net/th?id=OIP.M2c2e06dc4c1921df4314f3dcb6f4ebd0o0&amp;pid=15.1"/>
          <p:cNvPicPr>
            <a:picLocks noChangeAspect="1" noChangeArrowheads="1"/>
          </p:cNvPicPr>
          <p:nvPr/>
        </p:nvPicPr>
        <p:blipFill>
          <a:blip r:embed="rId4" cstate="print"/>
          <a:srcRect/>
          <a:stretch>
            <a:fillRect/>
          </a:stretch>
        </p:blipFill>
        <p:spPr bwMode="auto">
          <a:xfrm>
            <a:off x="5715008" y="4929198"/>
            <a:ext cx="1921396" cy="1722852"/>
          </a:xfrm>
          <a:prstGeom prst="ellipse">
            <a:avLst/>
          </a:prstGeom>
          <a:noFill/>
          <a:scene3d>
            <a:camera prst="orthographicFront"/>
            <a:lightRig rig="threePt" dir="t"/>
          </a:scene3d>
          <a:sp3d>
            <a:bevelT w="152400" h="50800" prst="softRound"/>
          </a:sp3d>
        </p:spPr>
      </p:pic>
      <p:sp>
        <p:nvSpPr>
          <p:cNvPr id="9" name="Прямоугольник 8"/>
          <p:cNvSpPr/>
          <p:nvPr/>
        </p:nvSpPr>
        <p:spPr>
          <a:xfrm>
            <a:off x="3131840" y="-24"/>
            <a:ext cx="2751074" cy="523220"/>
          </a:xfrm>
          <a:prstGeom prst="rect">
            <a:avLst/>
          </a:prstGeom>
        </p:spPr>
        <p:txBody>
          <a:bodyPr wrap="none">
            <a:spAutoFit/>
          </a:bodyPr>
          <a:lstStyle/>
          <a:p>
            <a:pPr algn="ctr"/>
            <a:r>
              <a:rPr lang="ru-RU" sz="28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cs typeface="Arial" pitchFamily="34" charset="0"/>
              </a:rPr>
              <a:t>Дисахариды</a:t>
            </a:r>
            <a:endParaRPr lang="ru-RU" sz="2800" dirty="0">
              <a:solidFill>
                <a:srgbClr val="C00000"/>
              </a:solidFill>
            </a:endParaRPr>
          </a:p>
        </p:txBody>
      </p:sp>
      <p:pic>
        <p:nvPicPr>
          <p:cNvPr id="10" name="Picture 2" descr="http://bioserv.fiu.edu/~walterm/Fund_Sp2004/lec2_biomolecule_cell/biomolecules_files/image004.jpg"/>
          <p:cNvPicPr>
            <a:picLocks noChangeAspect="1" noChangeArrowheads="1"/>
          </p:cNvPicPr>
          <p:nvPr/>
        </p:nvPicPr>
        <p:blipFill>
          <a:blip r:embed="rId5" cstate="print"/>
          <a:srcRect t="31440" r="60880" b="8538"/>
          <a:stretch>
            <a:fillRect/>
          </a:stretch>
        </p:blipFill>
        <p:spPr bwMode="auto">
          <a:xfrm>
            <a:off x="3428992" y="4869882"/>
            <a:ext cx="1757396" cy="184526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72008" y="620688"/>
            <a:ext cx="8964488" cy="4683590"/>
          </a:xfrm>
          <a:prstGeom prst="rect">
            <a:avLst/>
          </a:prstGeom>
        </p:spPr>
        <p:txBody>
          <a:bodyPr wrap="square">
            <a:spAutoFit/>
          </a:bodyPr>
          <a:lstStyle/>
          <a:p>
            <a:pPr indent="450000" algn="just">
              <a:lnSpc>
                <a:spcPct val="85000"/>
              </a:lnSpc>
            </a:pP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Сахароза</a:t>
            </a:r>
            <a:r>
              <a:rPr lang="ru-RU" sz="2700" b="1" dirty="0" smtClean="0">
                <a:latin typeface="Arial" pitchFamily="34" charset="0"/>
                <a:cs typeface="Arial" pitchFamily="34" charset="0"/>
              </a:rPr>
              <a:t> является весьма распространённым в природе дисахаридом, она встречается во многих фруктах, плодах и ягодах. Особенно велико содержание сахарозы в сахарной свёкле и сахарном тростнике, которые и используются для промышленного производства пищевого сахара.</a:t>
            </a:r>
            <a:endPar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indent="450000" algn="just">
              <a:lnSpc>
                <a:spcPct val="85000"/>
              </a:lnSpc>
            </a:pP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Лактоза</a:t>
            </a:r>
            <a:r>
              <a:rPr lang="ru-RU" sz="2700" b="1" dirty="0" smtClean="0">
                <a:latin typeface="Arial" pitchFamily="34" charset="0"/>
                <a:cs typeface="Arial" pitchFamily="34" charset="0"/>
              </a:rPr>
              <a:t> (от лат. </a:t>
            </a:r>
            <a:r>
              <a:rPr lang="ru-RU" sz="2700" b="1" dirty="0" err="1" smtClean="0">
                <a:latin typeface="Arial" pitchFamily="34" charset="0"/>
                <a:cs typeface="Arial" pitchFamily="34" charset="0"/>
              </a:rPr>
              <a:t>lactis</a:t>
            </a:r>
            <a:r>
              <a:rPr lang="ru-RU" sz="2700" b="1" dirty="0" smtClean="0">
                <a:latin typeface="Arial" pitchFamily="34" charset="0"/>
                <a:cs typeface="Arial" pitchFamily="34" charset="0"/>
              </a:rPr>
              <a:t> – молоко) содержится в молоке и молочных продуктах.</a:t>
            </a:r>
          </a:p>
          <a:p>
            <a:pPr indent="450000" algn="just">
              <a:lnSpc>
                <a:spcPct val="85000"/>
              </a:lnSpc>
            </a:pP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Мальтоза </a:t>
            </a:r>
            <a:r>
              <a:rPr lang="ru-RU" sz="2700" b="1" dirty="0" smtClean="0">
                <a:latin typeface="Arial" pitchFamily="34" charset="0"/>
                <a:cs typeface="Arial" pitchFamily="34" charset="0"/>
              </a:rPr>
              <a:t>(от лат. </a:t>
            </a:r>
            <a:r>
              <a:rPr lang="ru-RU" sz="2700" b="1" dirty="0" err="1" smtClean="0">
                <a:latin typeface="Arial" pitchFamily="34" charset="0"/>
                <a:cs typeface="Arial" pitchFamily="34" charset="0"/>
              </a:rPr>
              <a:t>maltum</a:t>
            </a:r>
            <a:r>
              <a:rPr lang="ru-RU" sz="2700" b="1" dirty="0" smtClean="0">
                <a:latin typeface="Arial" pitchFamily="34" charset="0"/>
                <a:cs typeface="Arial" pitchFamily="34" charset="0"/>
              </a:rPr>
              <a:t> – солод) содержится в больших количествах в проросших зёрнах (солоде) ячменя, ржи и других зерновых; обнаружен также в томатах, в пыльце и нектаре ряда растений.</a:t>
            </a:r>
            <a:endParaRPr lang="ru-RU" dirty="0"/>
          </a:p>
        </p:txBody>
      </p:sp>
      <p:pic>
        <p:nvPicPr>
          <p:cNvPr id="8"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25291674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Прямоугольник 4"/>
          <p:cNvSpPr/>
          <p:nvPr/>
        </p:nvSpPr>
        <p:spPr>
          <a:xfrm>
            <a:off x="179512" y="309770"/>
            <a:ext cx="8784976" cy="4487382"/>
          </a:xfrm>
          <a:prstGeom prst="rect">
            <a:avLst/>
          </a:prstGeom>
        </p:spPr>
        <p:txBody>
          <a:bodyPr wrap="square">
            <a:spAutoFit/>
          </a:bodyPr>
          <a:lstStyle/>
          <a:p>
            <a:pPr indent="450000" algn="just">
              <a:lnSpc>
                <a:spcPct val="85000"/>
              </a:lnSpc>
            </a:pPr>
            <a:r>
              <a:rPr lang="ru-RU" sz="2800" b="1"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cs typeface="Arial" pitchFamily="34" charset="0"/>
              </a:rPr>
              <a:t>О́лигосахари́ды</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800" b="1" dirty="0" smtClean="0">
                <a:latin typeface="Arial" pitchFamily="34" charset="0"/>
                <a:cs typeface="Arial" pitchFamily="34" charset="0"/>
              </a:rPr>
              <a:t>(от греч. </a:t>
            </a:r>
            <a:r>
              <a:rPr lang="el-GR" sz="2800" b="1" dirty="0" smtClean="0">
                <a:latin typeface="Arial" pitchFamily="34" charset="0"/>
                <a:cs typeface="Arial" pitchFamily="34" charset="0"/>
              </a:rPr>
              <a:t>ὀλίγος</a:t>
            </a:r>
            <a:r>
              <a:rPr lang="ru-RU" sz="2800" b="1" dirty="0" smtClean="0">
                <a:latin typeface="Arial" pitchFamily="34" charset="0"/>
                <a:cs typeface="Arial" pitchFamily="34" charset="0"/>
              </a:rPr>
              <a:t> </a:t>
            </a:r>
            <a:r>
              <a:rPr lang="ru-RU" sz="2800" b="1" i="1" dirty="0" smtClean="0">
                <a:latin typeface="Arial" pitchFamily="34" charset="0"/>
                <a:cs typeface="Arial" pitchFamily="34" charset="0"/>
              </a:rPr>
              <a:t> –</a:t>
            </a:r>
            <a:r>
              <a:rPr lang="ru-RU" sz="2800" b="1" dirty="0" smtClean="0">
                <a:latin typeface="Arial" pitchFamily="34" charset="0"/>
                <a:cs typeface="Arial" pitchFamily="34" charset="0"/>
              </a:rPr>
              <a:t> немногий) </a:t>
            </a:r>
            <a:r>
              <a:rPr lang="ru-RU" sz="2800" b="1" i="1" dirty="0" smtClean="0">
                <a:latin typeface="Arial" pitchFamily="34" charset="0"/>
                <a:cs typeface="Arial" pitchFamily="34" charset="0"/>
              </a:rPr>
              <a:t> –</a:t>
            </a:r>
            <a:r>
              <a:rPr lang="ru-RU" sz="2800" b="1" dirty="0" smtClean="0">
                <a:latin typeface="Arial" pitchFamily="34" charset="0"/>
                <a:cs typeface="Arial" pitchFamily="34" charset="0"/>
              </a:rPr>
              <a:t> углеводы, молекулы которых синтезированы из 2 </a:t>
            </a:r>
            <a:r>
              <a:rPr lang="ru-RU" sz="2800" b="1" i="1" dirty="0" smtClean="0">
                <a:latin typeface="Arial" pitchFamily="34" charset="0"/>
                <a:cs typeface="Arial" pitchFamily="34" charset="0"/>
              </a:rPr>
              <a:t> –</a:t>
            </a:r>
            <a:r>
              <a:rPr lang="ru-RU" sz="2800" b="1" dirty="0" smtClean="0">
                <a:latin typeface="Arial" pitchFamily="34" charset="0"/>
                <a:cs typeface="Arial" pitchFamily="34" charset="0"/>
              </a:rPr>
              <a:t> 10 остатков моносахаридов, соединённых </a:t>
            </a:r>
            <a:r>
              <a:rPr lang="ru-RU" sz="2800" b="1" dirty="0" err="1" smtClean="0">
                <a:latin typeface="Arial" pitchFamily="34" charset="0"/>
                <a:cs typeface="Arial" pitchFamily="34" charset="0"/>
              </a:rPr>
              <a:t>гликозидными</a:t>
            </a:r>
            <a:r>
              <a:rPr lang="ru-RU" sz="2800" b="1" dirty="0" smtClean="0">
                <a:latin typeface="Arial" pitchFamily="34" charset="0"/>
                <a:cs typeface="Arial" pitchFamily="34" charset="0"/>
              </a:rPr>
              <a:t> связями. Соответственно различают: дисахариды, </a:t>
            </a:r>
            <a:r>
              <a:rPr lang="ru-RU" sz="2800" b="1" dirty="0" err="1" smtClean="0">
                <a:latin typeface="Arial" pitchFamily="34" charset="0"/>
                <a:cs typeface="Arial" pitchFamily="34" charset="0"/>
              </a:rPr>
              <a:t>трисахариды</a:t>
            </a:r>
            <a:r>
              <a:rPr lang="ru-RU" sz="2800" b="1" dirty="0" smtClean="0">
                <a:latin typeface="Arial" pitchFamily="34" charset="0"/>
                <a:cs typeface="Arial" pitchFamily="34" charset="0"/>
              </a:rPr>
              <a:t> и так далее. Олигосахариды, состоящие из одинаковых моносахаридных остатков, называют </a:t>
            </a:r>
            <a:r>
              <a:rPr lang="ru-RU" sz="2800" b="1" dirty="0" err="1" smtClean="0">
                <a:latin typeface="Arial" pitchFamily="34" charset="0"/>
                <a:cs typeface="Arial" pitchFamily="34" charset="0"/>
              </a:rPr>
              <a:t>гомополисахаридами</a:t>
            </a:r>
            <a:r>
              <a:rPr lang="ru-RU" sz="2800" b="1" dirty="0" smtClean="0">
                <a:latin typeface="Arial" pitchFamily="34" charset="0"/>
                <a:cs typeface="Arial" pitchFamily="34" charset="0"/>
              </a:rPr>
              <a:t>, а из разных </a:t>
            </a:r>
            <a:r>
              <a:rPr lang="ru-RU" sz="2800" b="1" i="1" dirty="0" smtClean="0">
                <a:latin typeface="Arial" pitchFamily="34" charset="0"/>
                <a:cs typeface="Arial" pitchFamily="34" charset="0"/>
              </a:rPr>
              <a:t> –</a:t>
            </a:r>
            <a:r>
              <a:rPr lang="ru-RU" sz="2800" b="1" dirty="0" smtClean="0">
                <a:latin typeface="Arial" pitchFamily="34" charset="0"/>
                <a:cs typeface="Arial" pitchFamily="34" charset="0"/>
              </a:rPr>
              <a:t> </a:t>
            </a:r>
            <a:r>
              <a:rPr lang="ru-RU" sz="2800" b="1" dirty="0" err="1" smtClean="0">
                <a:latin typeface="Arial" pitchFamily="34" charset="0"/>
                <a:cs typeface="Arial" pitchFamily="34" charset="0"/>
              </a:rPr>
              <a:t>гетерополисахаридами</a:t>
            </a:r>
            <a:r>
              <a:rPr lang="ru-RU" sz="2800" b="1" dirty="0" smtClean="0">
                <a:latin typeface="Arial" pitchFamily="34" charset="0"/>
                <a:cs typeface="Arial" pitchFamily="34" charset="0"/>
              </a:rPr>
              <a:t>. Наиболее распространены среди олигосахаридов дисахариды.</a:t>
            </a:r>
          </a:p>
        </p:txBody>
      </p:sp>
      <p:pic>
        <p:nvPicPr>
          <p:cNvPr id="3"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4252804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9330" name="Picture 2" descr="http://coolreferat.com/ref-3_398784520-12288.coolpic"/>
          <p:cNvPicPr>
            <a:picLocks noChangeAspect="1" noChangeArrowheads="1"/>
          </p:cNvPicPr>
          <p:nvPr/>
        </p:nvPicPr>
        <p:blipFill>
          <a:blip r:embed="rId2" cstate="print"/>
          <a:srcRect/>
          <a:stretch>
            <a:fillRect/>
          </a:stretch>
        </p:blipFill>
        <p:spPr bwMode="auto">
          <a:xfrm>
            <a:off x="2365426" y="4357694"/>
            <a:ext cx="4243412" cy="2357453"/>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Прямоугольник 6"/>
          <p:cNvSpPr/>
          <p:nvPr/>
        </p:nvSpPr>
        <p:spPr>
          <a:xfrm>
            <a:off x="179512" y="260648"/>
            <a:ext cx="8640960" cy="4121128"/>
          </a:xfrm>
          <a:prstGeom prst="rect">
            <a:avLst/>
          </a:prstGeom>
        </p:spPr>
        <p:txBody>
          <a:bodyPr wrap="square">
            <a:spAutoFit/>
          </a:bodyPr>
          <a:lstStyle/>
          <a:p>
            <a:pPr indent="450000" algn="just">
              <a:lnSpc>
                <a:spcPct val="85000"/>
              </a:lnSpc>
            </a:pPr>
            <a:r>
              <a:rPr lang="ru-RU" sz="2800" b="1" dirty="0" err="1"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cs typeface="Arial" pitchFamily="34" charset="0"/>
              </a:rPr>
              <a:t>Полисахари́ды</a:t>
            </a:r>
            <a:r>
              <a:rPr lang="ru-RU" sz="2800" b="1" dirty="0" smtClean="0">
                <a:latin typeface="Arial" pitchFamily="34" charset="0"/>
                <a:cs typeface="Arial" pitchFamily="34" charset="0"/>
              </a:rPr>
              <a:t> </a:t>
            </a:r>
            <a:r>
              <a:rPr lang="ru-RU" sz="2800" b="1" i="1" dirty="0" smtClean="0">
                <a:latin typeface="Arial" pitchFamily="34" charset="0"/>
                <a:cs typeface="Arial" pitchFamily="34" charset="0"/>
              </a:rPr>
              <a:t> –</a:t>
            </a:r>
            <a:r>
              <a:rPr lang="ru-RU" sz="2800" b="1" dirty="0" smtClean="0">
                <a:latin typeface="Arial" pitchFamily="34" charset="0"/>
                <a:cs typeface="Arial" pitchFamily="34" charset="0"/>
              </a:rPr>
              <a:t> общее название класса сложных высокомолекулярных углеводов, молекулы которых состоят из десятков, сотен или тысяч мономеров </a:t>
            </a:r>
            <a:r>
              <a:rPr lang="ru-RU" sz="2800" b="1" i="1" dirty="0" smtClean="0">
                <a:latin typeface="Arial" pitchFamily="34" charset="0"/>
                <a:cs typeface="Arial" pitchFamily="34" charset="0"/>
              </a:rPr>
              <a:t> –</a:t>
            </a:r>
            <a:r>
              <a:rPr lang="ru-RU" sz="2800" b="1" dirty="0" smtClean="0">
                <a:latin typeface="Arial" pitchFamily="34" charset="0"/>
                <a:cs typeface="Arial" pitchFamily="34" charset="0"/>
              </a:rPr>
              <a:t> моносахаридов. С точки зрения общих принципов строения в группе полисахаридов возможно различить </a:t>
            </a:r>
            <a:r>
              <a:rPr lang="ru-RU" sz="2800" b="1" dirty="0" err="1" smtClean="0">
                <a:latin typeface="Arial" pitchFamily="34" charset="0"/>
                <a:cs typeface="Arial" pitchFamily="34" charset="0"/>
              </a:rPr>
              <a:t>гомополисахариды</a:t>
            </a:r>
            <a:r>
              <a:rPr lang="ru-RU" sz="2800" b="1" dirty="0" smtClean="0">
                <a:latin typeface="Arial" pitchFamily="34" charset="0"/>
                <a:cs typeface="Arial" pitchFamily="34" charset="0"/>
              </a:rPr>
              <a:t>, синтезированные из однотипных моносахаридных единиц и </a:t>
            </a:r>
            <a:r>
              <a:rPr lang="ru-RU" sz="2800" b="1" dirty="0" err="1" smtClean="0">
                <a:latin typeface="Arial" pitchFamily="34" charset="0"/>
                <a:cs typeface="Arial" pitchFamily="34" charset="0"/>
              </a:rPr>
              <a:t>гетерополисахариды</a:t>
            </a:r>
            <a:r>
              <a:rPr lang="ru-RU" sz="2800" b="1" dirty="0" smtClean="0">
                <a:latin typeface="Arial" pitchFamily="34" charset="0"/>
                <a:cs typeface="Arial" pitchFamily="34" charset="0"/>
              </a:rPr>
              <a:t>, для которых характерно наличие двух или нескольких типов </a:t>
            </a:r>
            <a:r>
              <a:rPr lang="ru-RU" sz="2800" b="1" dirty="0" err="1" smtClean="0">
                <a:latin typeface="Arial" pitchFamily="34" charset="0"/>
                <a:cs typeface="Arial" pitchFamily="34" charset="0"/>
              </a:rPr>
              <a:t>мономерных</a:t>
            </a:r>
            <a:r>
              <a:rPr lang="ru-RU" sz="2800" b="1" dirty="0" smtClean="0">
                <a:latin typeface="Arial" pitchFamily="34" charset="0"/>
                <a:cs typeface="Arial" pitchFamily="34" charset="0"/>
              </a:rPr>
              <a:t> остатков.</a:t>
            </a:r>
          </a:p>
        </p:txBody>
      </p:sp>
      <p:pic>
        <p:nvPicPr>
          <p:cNvPr id="4"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5" name="Управляющая кнопка: далее 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12957222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2" descr="http://bioserv.fiu.edu/~walterm/Fund_Sp2004/lec2_biomolecule_cell/biomolecules_files/image004.jpg"/>
          <p:cNvPicPr>
            <a:picLocks noChangeAspect="1" noChangeArrowheads="1"/>
          </p:cNvPicPr>
          <p:nvPr/>
        </p:nvPicPr>
        <p:blipFill>
          <a:blip r:embed="rId2" cstate="print"/>
          <a:srcRect l="42054" t="34298" b="12825"/>
          <a:stretch>
            <a:fillRect/>
          </a:stretch>
        </p:blipFill>
        <p:spPr bwMode="auto">
          <a:xfrm>
            <a:off x="0" y="4005064"/>
            <a:ext cx="4568560" cy="285293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6" name="Прямоугольник 15"/>
          <p:cNvSpPr/>
          <p:nvPr/>
        </p:nvSpPr>
        <p:spPr>
          <a:xfrm>
            <a:off x="3131840" y="188640"/>
            <a:ext cx="3244799" cy="523220"/>
          </a:xfrm>
          <a:prstGeom prst="rect">
            <a:avLst/>
          </a:prstGeom>
        </p:spPr>
        <p:txBody>
          <a:bodyPr wrap="none">
            <a:spAutoFit/>
          </a:bodyPr>
          <a:lstStyle/>
          <a:p>
            <a:pPr algn="ctr"/>
            <a:r>
              <a:rPr lang="ru-RU" sz="28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cs typeface="Arial" pitchFamily="34" charset="0"/>
              </a:rPr>
              <a:t>Полисахариды</a:t>
            </a:r>
            <a:endParaRPr lang="ru-RU" sz="2800" dirty="0">
              <a:solidFill>
                <a:srgbClr val="C00000"/>
              </a:solidFill>
            </a:endParaRPr>
          </a:p>
        </p:txBody>
      </p:sp>
      <p:pic>
        <p:nvPicPr>
          <p:cNvPr id="147458" name="Picture 2" descr="http://www.goldiesroom.org/Multimedia/Bio_Images/04%20Biochemistry/13%20Polysaccharides.GIF"/>
          <p:cNvPicPr>
            <a:picLocks noChangeAspect="1" noChangeArrowheads="1"/>
          </p:cNvPicPr>
          <p:nvPr/>
        </p:nvPicPr>
        <p:blipFill>
          <a:blip r:embed="rId3" cstate="print"/>
          <a:srcRect/>
          <a:stretch>
            <a:fillRect/>
          </a:stretch>
        </p:blipFill>
        <p:spPr bwMode="auto">
          <a:xfrm>
            <a:off x="1070720" y="836712"/>
            <a:ext cx="7101680" cy="302433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73570567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020386" y="102278"/>
            <a:ext cx="7103227" cy="553998"/>
          </a:xfrm>
          <a:prstGeom prst="rect">
            <a:avLst/>
          </a:prstGeom>
        </p:spPr>
        <p:txBody>
          <a:bodyPr wrap="none">
            <a:spAutoFit/>
          </a:bodyPr>
          <a:lstStyle/>
          <a:p>
            <a:r>
              <a:rPr lang="ru-RU" sz="3000" dirty="0">
                <a:ln>
                  <a:solidFill>
                    <a:schemeClr val="tx1"/>
                  </a:solidFill>
                </a:ln>
                <a:solidFill>
                  <a:srgbClr val="2612B6"/>
                </a:solidFill>
                <a:latin typeface="Arial Black" pitchFamily="34" charset="0"/>
              </a:rPr>
              <a:t>Нахождение </a:t>
            </a:r>
            <a:r>
              <a:rPr lang="ru-RU" sz="3000" dirty="0" smtClean="0">
                <a:ln>
                  <a:solidFill>
                    <a:schemeClr val="tx1"/>
                  </a:solidFill>
                </a:ln>
                <a:solidFill>
                  <a:srgbClr val="2612B6"/>
                </a:solidFill>
                <a:latin typeface="Arial Black" pitchFamily="34" charset="0"/>
              </a:rPr>
              <a:t>спиртов в </a:t>
            </a:r>
            <a:r>
              <a:rPr lang="ru-RU" sz="3000" dirty="0">
                <a:ln>
                  <a:solidFill>
                    <a:schemeClr val="tx1"/>
                  </a:solidFill>
                </a:ln>
                <a:solidFill>
                  <a:srgbClr val="2612B6"/>
                </a:solidFill>
                <a:latin typeface="Arial Black" pitchFamily="34" charset="0"/>
              </a:rPr>
              <a:t>природе</a:t>
            </a:r>
          </a:p>
        </p:txBody>
      </p:sp>
      <p:pic>
        <p:nvPicPr>
          <p:cNvPr id="2052" name="Picture 4" descr="Похожее изображение"/>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559" b="4735"/>
          <a:stretch/>
        </p:blipFill>
        <p:spPr bwMode="auto">
          <a:xfrm>
            <a:off x="2835894" y="2943187"/>
            <a:ext cx="3472209" cy="3879229"/>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107504" y="629980"/>
            <a:ext cx="8928992" cy="2289858"/>
          </a:xfrm>
          <a:prstGeom prst="rect">
            <a:avLst/>
          </a:prstGeom>
        </p:spPr>
        <p:txBody>
          <a:bodyPr wrap="square">
            <a:spAutoFit/>
          </a:bodyPr>
          <a:lstStyle/>
          <a:p>
            <a:pPr indent="450850" algn="just">
              <a:lnSpc>
                <a:spcPct val="85000"/>
              </a:lnSpc>
            </a:pPr>
            <a:r>
              <a:rPr lang="ru-RU" sz="2800" b="1" dirty="0">
                <a:latin typeface="Arial" pitchFamily="34" charset="0"/>
                <a:cs typeface="Arial" pitchFamily="34" charset="0"/>
              </a:rPr>
              <a:t>Спирты широко распространены в природе как в свободном виде, так и в составе сложных эфиров.</a:t>
            </a:r>
          </a:p>
          <a:p>
            <a:pPr indent="450850" algn="just">
              <a:lnSpc>
                <a:spcPct val="85000"/>
              </a:lnSpc>
            </a:pPr>
            <a:r>
              <a:rPr lang="ru-RU" sz="2800" b="1" dirty="0">
                <a:ln>
                  <a:solidFill>
                    <a:schemeClr val="tx1"/>
                  </a:solidFill>
                </a:ln>
                <a:solidFill>
                  <a:srgbClr val="2612B6"/>
                </a:solidFill>
                <a:latin typeface="Arial Black" pitchFamily="34" charset="0"/>
                <a:cs typeface="Arial" pitchFamily="34" charset="0"/>
              </a:rPr>
              <a:t>Метиловый спирт</a:t>
            </a:r>
            <a:r>
              <a:rPr lang="ru-RU" sz="2800" b="1" dirty="0">
                <a:latin typeface="Arial" pitchFamily="34" charset="0"/>
                <a:cs typeface="Arial" pitchFamily="34" charset="0"/>
              </a:rPr>
              <a:t> в небольшом количестве содержится в некоторых растениях, </a:t>
            </a:r>
            <a:r>
              <a:rPr lang="ru-RU" sz="2800" b="1" dirty="0" smtClean="0">
                <a:latin typeface="Arial" pitchFamily="34" charset="0"/>
                <a:cs typeface="Arial" pitchFamily="34" charset="0"/>
              </a:rPr>
              <a:t>например: борщевике</a:t>
            </a:r>
            <a:r>
              <a:rPr lang="ru-RU" sz="2800" b="1" dirty="0">
                <a:latin typeface="Arial" pitchFamily="34" charset="0"/>
                <a:cs typeface="Arial" pitchFamily="34" charset="0"/>
              </a:rPr>
              <a:t> (</a:t>
            </a:r>
            <a:r>
              <a:rPr lang="ru-RU" sz="2800" b="1" i="1" dirty="0" err="1" smtClean="0">
                <a:latin typeface="Arial" pitchFamily="34" charset="0"/>
                <a:cs typeface="Arial" pitchFamily="34" charset="0"/>
              </a:rPr>
              <a:t>Heracleum</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
        <p:nvSpPr>
          <p:cNvPr id="5" name="Прямоугольник 4"/>
          <p:cNvSpPr/>
          <p:nvPr/>
        </p:nvSpPr>
        <p:spPr>
          <a:xfrm>
            <a:off x="539552" y="6130436"/>
            <a:ext cx="2161169" cy="507831"/>
          </a:xfrm>
          <a:prstGeom prst="rect">
            <a:avLst/>
          </a:prstGeom>
        </p:spPr>
        <p:txBody>
          <a:bodyPr wrap="none">
            <a:spAutoFit/>
          </a:bodyPr>
          <a:lstStyle/>
          <a:p>
            <a:pPr algn="ctr"/>
            <a:r>
              <a:rPr lang="ru-RU" sz="2700" b="1" dirty="0" smtClean="0">
                <a:ln>
                  <a:solidFill>
                    <a:schemeClr val="tx1"/>
                  </a:solidFill>
                </a:ln>
                <a:solidFill>
                  <a:srgbClr val="1A6035"/>
                </a:solidFill>
                <a:latin typeface="Arial Black" pitchFamily="34" charset="0"/>
                <a:cs typeface="Arial" pitchFamily="34" charset="0"/>
              </a:rPr>
              <a:t>Борщевик</a:t>
            </a:r>
            <a:endParaRPr lang="ru-RU" sz="2700" dirty="0">
              <a:ln>
                <a:solidFill>
                  <a:schemeClr val="tx1"/>
                </a:solidFill>
              </a:ln>
              <a:solidFill>
                <a:srgbClr val="1A6035"/>
              </a:solidFill>
              <a:latin typeface="Arial Black" pitchFamily="34" charset="0"/>
            </a:endParaRPr>
          </a:p>
        </p:txBody>
      </p:sp>
    </p:spTree>
    <p:extLst>
      <p:ext uri="{BB962C8B-B14F-4D97-AF65-F5344CB8AC3E}">
        <p14:creationId xmlns:p14="http://schemas.microsoft.com/office/powerpoint/2010/main" val="256198099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892"/>
          <a:stretch/>
        </p:blipFill>
        <p:spPr bwMode="auto">
          <a:xfrm>
            <a:off x="34192" y="116632"/>
            <a:ext cx="1197123" cy="234315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Прямоугольник 11"/>
          <p:cNvSpPr/>
          <p:nvPr/>
        </p:nvSpPr>
        <p:spPr>
          <a:xfrm>
            <a:off x="217110" y="2132856"/>
            <a:ext cx="8892481" cy="218957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5000"/>
              </a:lnSpc>
            </a:pP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cs typeface="Arial" pitchFamily="34" charset="0"/>
              </a:rPr>
              <a:t>Лабораторная  работа № 3 «Химические свойства кислородсодержащих органических соединений</a:t>
            </a:r>
            <a:r>
              <a:rPr lang="ru-RU"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cs typeface="Arial" pitchFamily="34" charset="0"/>
              </a:rPr>
              <a:t>» </a:t>
            </a:r>
            <a:endPar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4324537"/>
            <a:ext cx="1346488" cy="25355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3287745" y="5815630"/>
            <a:ext cx="2148351" cy="7725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5000"/>
              </a:lnSpc>
            </a:pPr>
            <a:r>
              <a:rPr lang="ru-RU" sz="2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cs typeface="Arial" pitchFamily="34" charset="0"/>
              </a:rPr>
              <a:t>Уксусный альдегид</a:t>
            </a:r>
            <a:endParaRPr lang="ru-RU" sz="2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Tree>
    <p:extLst>
      <p:ext uri="{BB962C8B-B14F-4D97-AF65-F5344CB8AC3E}">
        <p14:creationId xmlns:p14="http://schemas.microsoft.com/office/powerpoint/2010/main" val="361733730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620688"/>
            <a:ext cx="8858312" cy="3231654"/>
          </a:xfrm>
          <a:prstGeom prst="rect">
            <a:avLst/>
          </a:prstGeom>
        </p:spPr>
        <p:txBody>
          <a:bodyPr wrap="square">
            <a:spAutoFit/>
          </a:bodyPr>
          <a:lstStyle/>
          <a:p>
            <a:pPr marL="900113" indent="-900113" algn="just">
              <a:lnSpc>
                <a:spcPct val="85000"/>
              </a:lnSpc>
            </a:pPr>
            <a:r>
              <a:rPr lang="ru-RU" sz="3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Цель</a:t>
            </a:r>
            <a:r>
              <a:rPr lang="ru-RU" sz="3000" b="1" dirty="0" smtClean="0">
                <a:latin typeface="Arial" pitchFamily="34" charset="0"/>
                <a:cs typeface="Arial" pitchFamily="34" charset="0"/>
              </a:rPr>
              <a:t> – Познакомиться с химическими свойствами </a:t>
            </a:r>
            <a:r>
              <a:rPr lang="ru-RU" sz="3000" b="1" spc="50" dirty="0" smtClean="0">
                <a:ln w="11430">
                  <a:solidFill>
                    <a:sysClr val="windowText" lastClr="000000"/>
                  </a:solidFill>
                </a:ln>
                <a:solidFill>
                  <a:srgbClr val="0000CC"/>
                </a:solidFill>
                <a:effectLst>
                  <a:outerShdw blurRad="76200" dist="50800" dir="5400000" algn="tl" rotWithShape="0">
                    <a:srgbClr val="000000">
                      <a:alpha val="65000"/>
                    </a:srgbClr>
                  </a:outerShdw>
                </a:effectLst>
                <a:latin typeface="Arial Black" pitchFamily="34" charset="0"/>
                <a:cs typeface="Arial" pitchFamily="34" charset="0"/>
              </a:rPr>
              <a:t>кислородсодержащих </a:t>
            </a:r>
            <a:r>
              <a:rPr lang="ru-RU" sz="3000" b="1" spc="50" dirty="0">
                <a:ln w="11430">
                  <a:solidFill>
                    <a:sysClr val="windowText" lastClr="000000"/>
                  </a:solidFill>
                </a:ln>
                <a:solidFill>
                  <a:srgbClr val="0000CC"/>
                </a:solidFill>
                <a:effectLst>
                  <a:outerShdw blurRad="76200" dist="50800" dir="5400000" algn="tl" rotWithShape="0">
                    <a:srgbClr val="000000">
                      <a:alpha val="65000"/>
                    </a:srgbClr>
                  </a:outerShdw>
                </a:effectLst>
                <a:latin typeface="Arial Black" pitchFamily="34" charset="0"/>
                <a:cs typeface="Arial" pitchFamily="34" charset="0"/>
              </a:rPr>
              <a:t>органических соединений</a:t>
            </a:r>
            <a:r>
              <a:rPr lang="ru-RU" sz="3000" dirty="0" smtClean="0">
                <a:latin typeface="Arial" pitchFamily="34" charset="0"/>
                <a:cs typeface="Arial" pitchFamily="34" charset="0"/>
              </a:rPr>
              <a:t>.</a:t>
            </a:r>
            <a:endParaRPr lang="ru-RU" sz="3000" b="1" dirty="0" smtClean="0">
              <a:latin typeface="Arial" pitchFamily="34" charset="0"/>
              <a:cs typeface="Arial" pitchFamily="34" charset="0"/>
            </a:endParaRPr>
          </a:p>
          <a:p>
            <a:pPr marL="900113" indent="-900113" algn="just">
              <a:lnSpc>
                <a:spcPct val="85000"/>
              </a:lnSpc>
            </a:pPr>
            <a:r>
              <a:rPr lang="ru-RU" sz="3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Приборы и реактивы</a:t>
            </a:r>
            <a:r>
              <a:rPr lang="ru-RU" sz="3000" b="1" dirty="0" smtClean="0">
                <a:latin typeface="Arial" pitchFamily="34" charset="0"/>
                <a:cs typeface="Arial" pitchFamily="34" charset="0"/>
              </a:rPr>
              <a:t>: химическая посуда, С</a:t>
            </a:r>
            <a:r>
              <a:rPr lang="ru-RU" sz="3000" b="1" baseline="-30000" dirty="0" smtClean="0">
                <a:latin typeface="Arial" pitchFamily="34" charset="0"/>
                <a:cs typeface="Arial" pitchFamily="34" charset="0"/>
              </a:rPr>
              <a:t>2</a:t>
            </a:r>
            <a:r>
              <a:rPr lang="ru-RU" sz="3000" b="1" dirty="0" smtClean="0">
                <a:latin typeface="Arial" pitchFamily="34" charset="0"/>
                <a:cs typeface="Arial" pitchFamily="34" charset="0"/>
              </a:rPr>
              <a:t>Н</a:t>
            </a:r>
            <a:r>
              <a:rPr lang="ru-RU" sz="3000" b="1" baseline="-30000" dirty="0" smtClean="0">
                <a:latin typeface="Arial" pitchFamily="34" charset="0"/>
                <a:cs typeface="Arial" pitchFamily="34" charset="0"/>
              </a:rPr>
              <a:t>5</a:t>
            </a:r>
            <a:r>
              <a:rPr lang="ru-RU" sz="3000" b="1" dirty="0" smtClean="0">
                <a:latin typeface="Arial" pitchFamily="34" charset="0"/>
                <a:cs typeface="Arial" pitchFamily="34" charset="0"/>
              </a:rPr>
              <a:t>ОН, индикаторы, </a:t>
            </a:r>
            <a:r>
              <a:rPr lang="ru-RU" sz="3000" b="1" dirty="0" err="1" smtClean="0">
                <a:latin typeface="Arial" pitchFamily="34" charset="0"/>
                <a:cs typeface="Arial" pitchFamily="34" charset="0"/>
              </a:rPr>
              <a:t>люголь</a:t>
            </a:r>
            <a:r>
              <a:rPr lang="ru-RU" sz="3000" b="1" dirty="0" smtClean="0">
                <a:latin typeface="Arial" pitchFamily="34" charset="0"/>
                <a:cs typeface="Arial" pitchFamily="34" charset="0"/>
              </a:rPr>
              <a:t> </a:t>
            </a:r>
            <a:r>
              <a:rPr lang="ru-RU" sz="3000" b="1" dirty="0">
                <a:latin typeface="Arial" pitchFamily="34" charset="0"/>
                <a:cs typeface="Arial" pitchFamily="34" charset="0"/>
              </a:rPr>
              <a:t>(основной компонент </a:t>
            </a:r>
            <a:r>
              <a:rPr lang="ru-RU" sz="3000" b="1" dirty="0" err="1">
                <a:latin typeface="Arial" pitchFamily="34" charset="0"/>
                <a:cs typeface="Arial" pitchFamily="34" charset="0"/>
              </a:rPr>
              <a:t>иод</a:t>
            </a:r>
            <a:r>
              <a:rPr lang="ru-RU" sz="3000" b="1" dirty="0" smtClean="0">
                <a:latin typeface="Arial" pitchFamily="34" charset="0"/>
                <a:cs typeface="Arial" pitchFamily="34" charset="0"/>
              </a:rPr>
              <a:t>), </a:t>
            </a:r>
            <a:r>
              <a:rPr lang="ru-RU" sz="3000" b="1" dirty="0">
                <a:latin typeface="Arial" pitchFamily="34" charset="0"/>
                <a:cs typeface="Arial" pitchFamily="34" charset="0"/>
              </a:rPr>
              <a:t>Н</a:t>
            </a:r>
            <a:r>
              <a:rPr lang="ru-RU" sz="3000" b="1" baseline="-30000" dirty="0">
                <a:latin typeface="Arial" pitchFamily="34" charset="0"/>
                <a:cs typeface="Arial" pitchFamily="34" charset="0"/>
              </a:rPr>
              <a:t>2</a:t>
            </a:r>
            <a:r>
              <a:rPr lang="en-US" sz="3000" b="1" dirty="0">
                <a:latin typeface="Arial" pitchFamily="34" charset="0"/>
                <a:cs typeface="Arial" pitchFamily="34" charset="0"/>
              </a:rPr>
              <a:t>S</a:t>
            </a:r>
            <a:r>
              <a:rPr lang="ru-RU" sz="3000" b="1" dirty="0" smtClean="0">
                <a:latin typeface="Arial" pitchFamily="34" charset="0"/>
                <a:cs typeface="Arial" pitchFamily="34" charset="0"/>
              </a:rPr>
              <a:t>О</a:t>
            </a:r>
            <a:r>
              <a:rPr lang="ru-RU" sz="3000" b="1" baseline="-30000" dirty="0" smtClean="0">
                <a:latin typeface="Arial" pitchFamily="34" charset="0"/>
                <a:cs typeface="Arial" pitchFamily="34" charset="0"/>
              </a:rPr>
              <a:t>4</a:t>
            </a:r>
            <a:r>
              <a:rPr lang="ru-RU" sz="3000" b="1" dirty="0" smtClean="0">
                <a:latin typeface="Arial" pitchFamily="34" charset="0"/>
                <a:cs typeface="Arial" pitchFamily="34" charset="0"/>
              </a:rPr>
              <a:t>, </a:t>
            </a:r>
            <a:r>
              <a:rPr lang="en-US" sz="3000" b="1" dirty="0" smtClean="0">
                <a:latin typeface="Arial" pitchFamily="34" charset="0"/>
                <a:cs typeface="Arial" pitchFamily="34" charset="0"/>
              </a:rPr>
              <a:t>Cr</a:t>
            </a:r>
            <a:r>
              <a:rPr lang="ru-RU" sz="3000" b="1" baseline="-30000" dirty="0">
                <a:latin typeface="Arial" pitchFamily="34" charset="0"/>
                <a:cs typeface="Arial" pitchFamily="34" charset="0"/>
              </a:rPr>
              <a:t>2</a:t>
            </a:r>
            <a:r>
              <a:rPr lang="en-US" sz="3000" b="1" dirty="0" smtClean="0">
                <a:latin typeface="Arial" pitchFamily="34" charset="0"/>
                <a:cs typeface="Arial" pitchFamily="34" charset="0"/>
              </a:rPr>
              <a:t>O</a:t>
            </a:r>
            <a:r>
              <a:rPr lang="en-US" sz="3000" b="1" baseline="-30000" dirty="0" smtClean="0">
                <a:latin typeface="Arial" pitchFamily="34" charset="0"/>
                <a:cs typeface="Arial" pitchFamily="34" charset="0"/>
              </a:rPr>
              <a:t>3</a:t>
            </a:r>
            <a:r>
              <a:rPr lang="ru-RU" sz="3000" b="1" dirty="0" smtClean="0">
                <a:latin typeface="Arial" pitchFamily="34" charset="0"/>
                <a:cs typeface="Arial" pitchFamily="34" charset="0"/>
              </a:rPr>
              <a:t>, </a:t>
            </a:r>
            <a:r>
              <a:rPr lang="ru-RU" sz="3000" b="1" dirty="0" smtClean="0">
                <a:latin typeface="Arial" pitchFamily="34" charset="0"/>
                <a:ea typeface="Times New Roman" pitchFamily="18" charset="0"/>
                <a:cs typeface="Arial" pitchFamily="34" charset="0"/>
              </a:rPr>
              <a:t>формальдегид, </a:t>
            </a:r>
            <a:r>
              <a:rPr lang="ru-RU" sz="3000" b="1" dirty="0" err="1" smtClean="0">
                <a:latin typeface="Arial" pitchFamily="34" charset="0"/>
                <a:ea typeface="Times New Roman" pitchFamily="18" charset="0"/>
                <a:cs typeface="Arial" pitchFamily="34" charset="0"/>
              </a:rPr>
              <a:t>этаналь</a:t>
            </a:r>
            <a:r>
              <a:rPr lang="ru-RU" sz="3000" b="1" dirty="0" smtClean="0">
                <a:latin typeface="Arial" pitchFamily="34" charset="0"/>
                <a:ea typeface="Times New Roman" pitchFamily="18" charset="0"/>
                <a:cs typeface="Arial" pitchFamily="34" charset="0"/>
              </a:rPr>
              <a:t> </a:t>
            </a:r>
            <a:r>
              <a:rPr lang="en-US" sz="3000" b="1" dirty="0" err="1" smtClean="0">
                <a:latin typeface="Arial" pitchFamily="34" charset="0"/>
                <a:cs typeface="Arial" pitchFamily="34" charset="0"/>
              </a:rPr>
              <a:t>NaOH</a:t>
            </a:r>
            <a:r>
              <a:rPr lang="en-US" sz="3000" b="1" dirty="0">
                <a:latin typeface="Arial" pitchFamily="34" charset="0"/>
                <a:cs typeface="Arial" pitchFamily="34" charset="0"/>
              </a:rPr>
              <a:t>,</a:t>
            </a:r>
            <a:r>
              <a:rPr lang="ru-RU" sz="3000" b="1" dirty="0">
                <a:latin typeface="Arial" pitchFamily="34" charset="0"/>
                <a:cs typeface="Arial" pitchFamily="34" charset="0"/>
              </a:rPr>
              <a:t> </a:t>
            </a:r>
            <a:r>
              <a:rPr lang="en-US" sz="3000" b="1" dirty="0">
                <a:latin typeface="Arial" pitchFamily="34" charset="0"/>
                <a:cs typeface="Arial" pitchFamily="34" charset="0"/>
              </a:rPr>
              <a:t>CuSO</a:t>
            </a:r>
            <a:r>
              <a:rPr lang="en-US" sz="3000" b="1" baseline="-30000" dirty="0">
                <a:latin typeface="Arial" pitchFamily="34" charset="0"/>
                <a:cs typeface="Arial" pitchFamily="34" charset="0"/>
              </a:rPr>
              <a:t>4</a:t>
            </a:r>
            <a:r>
              <a:rPr lang="ru-RU" sz="3000" b="1" dirty="0" smtClean="0">
                <a:latin typeface="Arial" pitchFamily="34" charset="0"/>
                <a:cs typeface="Arial" pitchFamily="34" charset="0"/>
              </a:rPr>
              <a:t>, </a:t>
            </a:r>
            <a:r>
              <a:rPr lang="en-US" sz="3000" b="1" dirty="0">
                <a:latin typeface="Arial" pitchFamily="34" charset="0"/>
                <a:cs typeface="Arial" pitchFamily="34" charset="0"/>
              </a:rPr>
              <a:t>Cu</a:t>
            </a:r>
            <a:r>
              <a:rPr lang="ru-RU" sz="3000" b="1" dirty="0" smtClean="0">
                <a:latin typeface="Arial" pitchFamily="34" charset="0"/>
                <a:cs typeface="Arial" pitchFamily="34" charset="0"/>
              </a:rPr>
              <a:t>, Ag</a:t>
            </a:r>
            <a:r>
              <a:rPr lang="ru-RU" sz="3000" b="1" baseline="-25000" dirty="0" smtClean="0">
                <a:latin typeface="Arial" pitchFamily="34" charset="0"/>
                <a:cs typeface="Arial" pitchFamily="34" charset="0"/>
              </a:rPr>
              <a:t>2</a:t>
            </a:r>
            <a:r>
              <a:rPr lang="ru-RU" sz="3000" b="1" dirty="0" smtClean="0">
                <a:latin typeface="Arial" pitchFamily="34" charset="0"/>
                <a:cs typeface="Arial" pitchFamily="34" charset="0"/>
              </a:rPr>
              <a:t>O, NH</a:t>
            </a:r>
            <a:r>
              <a:rPr lang="ru-RU" sz="3000" b="1" baseline="-25000" dirty="0" smtClean="0">
                <a:latin typeface="Arial" pitchFamily="34" charset="0"/>
                <a:cs typeface="Arial" pitchFamily="34" charset="0"/>
              </a:rPr>
              <a:t>4</a:t>
            </a:r>
            <a:r>
              <a:rPr lang="ru-RU" sz="3000" b="1" dirty="0" smtClean="0">
                <a:latin typeface="Arial" pitchFamily="34" charset="0"/>
                <a:cs typeface="Arial" pitchFamily="34" charset="0"/>
              </a:rPr>
              <a:t>OH, вода.</a:t>
            </a:r>
          </a:p>
        </p:txBody>
      </p:sp>
      <p:pic>
        <p:nvPicPr>
          <p:cNvPr id="1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048" y="4326210"/>
            <a:ext cx="2133600" cy="234315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4324537"/>
            <a:ext cx="1346488" cy="25355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87745" y="5472715"/>
            <a:ext cx="2148351" cy="111543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5000"/>
              </a:lnSpc>
            </a:pPr>
            <a:r>
              <a:rPr lang="ru-RU" sz="2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cs typeface="Arial" pitchFamily="34" charset="0"/>
              </a:rPr>
              <a:t>Уксусный альдегид (</a:t>
            </a:r>
            <a:r>
              <a:rPr lang="ru-RU" sz="26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cs typeface="Arial" pitchFamily="34" charset="0"/>
              </a:rPr>
              <a:t>этаналь</a:t>
            </a:r>
            <a:r>
              <a:rPr lang="ru-RU" sz="2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cs typeface="Arial" pitchFamily="34" charset="0"/>
              </a:rPr>
              <a:t>)</a:t>
            </a:r>
            <a:endParaRPr lang="ru-RU" sz="2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Tree>
    <p:extLst>
      <p:ext uri="{BB962C8B-B14F-4D97-AF65-F5344CB8AC3E}">
        <p14:creationId xmlns:p14="http://schemas.microsoft.com/office/powerpoint/2010/main" val="26851396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2" cstate="print"/>
          <a:srcRect l="22486" t="28013" r="27581" b="56107"/>
          <a:stretch>
            <a:fillRect/>
          </a:stretch>
        </p:blipFill>
        <p:spPr bwMode="auto">
          <a:xfrm>
            <a:off x="-32" y="6215106"/>
            <a:ext cx="2423306" cy="642918"/>
          </a:xfrm>
          <a:prstGeom prst="rect">
            <a:avLst/>
          </a:prstGeom>
          <a:noFill/>
          <a:ln w="9525">
            <a:noFill/>
            <a:miter lim="800000"/>
            <a:headEnd/>
            <a:tailEnd/>
          </a:ln>
          <a:effectLst/>
        </p:spPr>
      </p:pic>
      <p:pic>
        <p:nvPicPr>
          <p:cNvPr id="20483" name="Picture 3"/>
          <p:cNvPicPr>
            <a:picLocks noChangeAspect="1" noChangeArrowheads="1"/>
          </p:cNvPicPr>
          <p:nvPr/>
        </p:nvPicPr>
        <p:blipFill>
          <a:blip r:embed="rId3" cstate="print"/>
          <a:srcRect l="15353" t="25570" r="30638" b="18241"/>
          <a:stretch>
            <a:fillRect/>
          </a:stretch>
        </p:blipFill>
        <p:spPr bwMode="auto">
          <a:xfrm>
            <a:off x="1071538" y="2571744"/>
            <a:ext cx="2963124" cy="257176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0" name="Прямая со стрелкой 19"/>
          <p:cNvCxnSpPr/>
          <p:nvPr/>
        </p:nvCxnSpPr>
        <p:spPr>
          <a:xfrm rot="5400000" flipH="1" flipV="1">
            <a:off x="2036745" y="5179231"/>
            <a:ext cx="499272" cy="794"/>
          </a:xfrm>
          <a:prstGeom prst="straightConnector1">
            <a:avLst/>
          </a:prstGeom>
          <a:ln w="3810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rot="5400000" flipH="1" flipV="1">
            <a:off x="715539" y="5214553"/>
            <a:ext cx="927900" cy="358778"/>
          </a:xfrm>
          <a:prstGeom prst="straightConnector1">
            <a:avLst/>
          </a:prstGeom>
          <a:ln w="3810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20486" name="Picture 6"/>
          <p:cNvPicPr>
            <a:picLocks noChangeAspect="1" noChangeArrowheads="1"/>
          </p:cNvPicPr>
          <p:nvPr/>
        </p:nvPicPr>
        <p:blipFill>
          <a:blip r:embed="rId4" cstate="print"/>
          <a:srcRect l="9961" t="8789" r="53125" b="39209"/>
          <a:stretch>
            <a:fillRect/>
          </a:stretch>
        </p:blipFill>
        <p:spPr bwMode="auto">
          <a:xfrm>
            <a:off x="6988786" y="2071678"/>
            <a:ext cx="2155214" cy="242889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5" name="Picture 7"/>
          <p:cNvPicPr>
            <a:picLocks noChangeAspect="1" noChangeArrowheads="1"/>
          </p:cNvPicPr>
          <p:nvPr/>
        </p:nvPicPr>
        <p:blipFill>
          <a:blip r:embed="rId5" cstate="print"/>
          <a:srcRect l="16372" t="9690" r="32677" b="8469"/>
          <a:stretch>
            <a:fillRect/>
          </a:stretch>
        </p:blipFill>
        <p:spPr bwMode="auto">
          <a:xfrm>
            <a:off x="4431956" y="1844824"/>
            <a:ext cx="2558973" cy="342902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6" name="Прямая со стрелкой 25"/>
          <p:cNvCxnSpPr/>
          <p:nvPr/>
        </p:nvCxnSpPr>
        <p:spPr>
          <a:xfrm flipH="1">
            <a:off x="4143372" y="2571744"/>
            <a:ext cx="2156820" cy="0"/>
          </a:xfrm>
          <a:prstGeom prst="straightConnector1">
            <a:avLst/>
          </a:prstGeom>
          <a:ln w="38100">
            <a:solidFill>
              <a:srgbClr val="C0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7" name="Прямоугольник 26"/>
          <p:cNvSpPr/>
          <p:nvPr/>
        </p:nvSpPr>
        <p:spPr>
          <a:xfrm>
            <a:off x="1428728" y="5357826"/>
            <a:ext cx="1571264" cy="492443"/>
          </a:xfrm>
          <a:prstGeom prst="rect">
            <a:avLst/>
          </a:prstGeom>
        </p:spPr>
        <p:txBody>
          <a:bodyPr wrap="none">
            <a:spAutoFit/>
            <a:scene3d>
              <a:camera prst="orthographicFront"/>
              <a:lightRig rig="glow" dir="tl">
                <a:rot lat="0" lon="0" rev="5400000"/>
              </a:lightRig>
            </a:scene3d>
            <a:sp3d extrusionH="57150" contourW="12700">
              <a:bevelT w="25400" h="25400" prst="angle"/>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С</a:t>
            </a:r>
            <a:r>
              <a:rPr lang="ru-RU" sz="2600" b="1" baseline="-30000" dirty="0" smtClean="0">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2</a:t>
            </a:r>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Н</a:t>
            </a:r>
            <a:r>
              <a:rPr lang="ru-RU" sz="2600" b="1" baseline="-30000" dirty="0" smtClean="0">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5</a:t>
            </a:r>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ОН</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8" name="Прямоугольник 27"/>
          <p:cNvSpPr/>
          <p:nvPr/>
        </p:nvSpPr>
        <p:spPr>
          <a:xfrm>
            <a:off x="-75582" y="5715016"/>
            <a:ext cx="2919390" cy="461665"/>
          </a:xfrm>
          <a:prstGeom prst="rect">
            <a:avLst/>
          </a:prstGeom>
        </p:spPr>
        <p:txBody>
          <a:bodyPr wrap="none">
            <a:spAutoFit/>
            <a:scene3d>
              <a:camera prst="orthographicFront"/>
              <a:lightRig rig="glow" dir="tl">
                <a:rot lat="0" lon="0" rev="5400000"/>
              </a:lightRig>
            </a:scene3d>
            <a:sp3d extrusionH="57150" contourW="12700">
              <a:bevelT w="25400" h="25400" prst="angle"/>
              <a:contourClr>
                <a:schemeClr val="accent6">
                  <a:shade val="73000"/>
                </a:schemeClr>
              </a:contourClr>
            </a:sp3d>
          </a:bodyPr>
          <a:lstStyle/>
          <a:p>
            <a:pPr algn="ctr"/>
            <a:r>
              <a:rPr lang="ru-RU" sz="2400" b="1" dirty="0" smtClean="0">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Фенолфталеин</a:t>
            </a:r>
            <a: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 </a:t>
            </a:r>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9" name="Прямоугольник 28"/>
          <p:cNvSpPr/>
          <p:nvPr/>
        </p:nvSpPr>
        <p:spPr>
          <a:xfrm>
            <a:off x="3143240" y="2143116"/>
            <a:ext cx="1598515" cy="492443"/>
          </a:xfrm>
          <a:prstGeom prst="rect">
            <a:avLst/>
          </a:prstGeom>
        </p:spPr>
        <p:txBody>
          <a:bodyPr wrap="none">
            <a:spAutoFit/>
            <a:scene3d>
              <a:camera prst="orthographicFront"/>
              <a:lightRig rig="glow" dir="tl">
                <a:rot lat="0" lon="0" rev="5400000"/>
              </a:lightRig>
            </a:scene3d>
            <a:sp3d extrusionH="57150" contourW="12700">
              <a:bevelT w="25400" h="25400" prst="angle"/>
              <a:contourClr>
                <a:schemeClr val="accent6">
                  <a:shade val="73000"/>
                </a:schemeClr>
              </a:contourClr>
            </a:sp3d>
          </a:bodyPr>
          <a:lstStyle/>
          <a:p>
            <a:pPr algn="ctr"/>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Лакмус</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cxnSp>
        <p:nvCxnSpPr>
          <p:cNvPr id="31" name="Прямая со стрелкой 30"/>
          <p:cNvCxnSpPr/>
          <p:nvPr/>
        </p:nvCxnSpPr>
        <p:spPr>
          <a:xfrm flipH="1" flipV="1">
            <a:off x="4144166" y="2571744"/>
            <a:ext cx="498893" cy="2358248"/>
          </a:xfrm>
          <a:prstGeom prst="straightConnector1">
            <a:avLst/>
          </a:prstGeom>
          <a:ln w="38100">
            <a:solidFill>
              <a:srgbClr val="C0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8" name="Прямоугольник 17"/>
          <p:cNvSpPr/>
          <p:nvPr/>
        </p:nvSpPr>
        <p:spPr>
          <a:xfrm>
            <a:off x="107504" y="373652"/>
            <a:ext cx="8928992" cy="1471172"/>
          </a:xfrm>
          <a:prstGeom prst="rect">
            <a:avLst/>
          </a:prstGeom>
        </p:spPr>
        <p:txBody>
          <a:bodyPr wrap="square">
            <a:spAutoFit/>
          </a:bodyPr>
          <a:lstStyle/>
          <a:p>
            <a:pPr indent="450850" algn="just" fontAlgn="base">
              <a:lnSpc>
                <a:spcPct val="80000"/>
              </a:lnSpc>
              <a:spcBef>
                <a:spcPct val="0"/>
              </a:spcBef>
              <a:spcAft>
                <a:spcPct val="0"/>
              </a:spcAft>
            </a:pPr>
            <a:r>
              <a:rPr lang="ru-RU" sz="2800" b="1" dirty="0">
                <a:ln>
                  <a:solidFill>
                    <a:schemeClr val="tx1"/>
                  </a:solidFill>
                </a:ln>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Опыт 1</a:t>
            </a:r>
            <a:r>
              <a:rPr lang="ru-RU" sz="2800" b="1" dirty="0" smtClean="0">
                <a:ln>
                  <a:solidFill>
                    <a:schemeClr val="tx1"/>
                  </a:solidFill>
                </a:ln>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a:t>
            </a:r>
            <a:r>
              <a:rPr lang="ru-RU" sz="2800" b="1" dirty="0" smtClean="0">
                <a:ln>
                  <a:solidFill>
                    <a:sysClr val="windowText" lastClr="000000"/>
                  </a:solidFill>
                </a:ln>
                <a:solidFill>
                  <a:srgbClr val="3E0000"/>
                </a:solidFill>
                <a:latin typeface="Arial" pitchFamily="34" charset="0"/>
                <a:cs typeface="Arial" pitchFamily="34" charset="0"/>
              </a:rPr>
              <a:t> </a:t>
            </a:r>
            <a:r>
              <a:rPr lang="ru-RU" sz="2800" b="1" dirty="0" smtClean="0">
                <a:ln>
                  <a:solidFill>
                    <a:sysClr val="windowText" lastClr="000000"/>
                  </a:solidFill>
                </a:ln>
                <a:solidFill>
                  <a:srgbClr val="3E0000"/>
                </a:solidFill>
                <a:latin typeface="Arial Black" pitchFamily="34" charset="0"/>
                <a:cs typeface="Arial" pitchFamily="34" charset="0"/>
              </a:rPr>
              <a:t>Определение кислотности </a:t>
            </a:r>
            <a:r>
              <a:rPr lang="ru-RU" sz="2800" b="1" dirty="0" smtClean="0">
                <a:ln>
                  <a:solidFill>
                    <a:sysClr val="windowText" lastClr="000000"/>
                  </a:solidFill>
                </a:ln>
                <a:solidFill>
                  <a:srgbClr val="3E0000"/>
                </a:solidFill>
                <a:effectLst>
                  <a:outerShdw blurRad="38100" dist="38100" dir="2700000" algn="tl">
                    <a:srgbClr val="000000">
                      <a:alpha val="43137"/>
                    </a:srgbClr>
                  </a:outerShdw>
                </a:effectLst>
                <a:latin typeface="Arial Black" pitchFamily="34" charset="0"/>
                <a:cs typeface="Arial" pitchFamily="34" charset="0"/>
              </a:rPr>
              <a:t>спиртов.</a:t>
            </a:r>
            <a:endParaRPr lang="ru-RU" sz="2800" b="1" dirty="0">
              <a:ln>
                <a:solidFill>
                  <a:sysClr val="windowText" lastClr="000000"/>
                </a:solidFill>
              </a:ln>
              <a:solidFill>
                <a:srgbClr val="3E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endParaRPr>
          </a:p>
          <a:p>
            <a:pPr lvl="0" indent="450850" algn="just" fontAlgn="base">
              <a:lnSpc>
                <a:spcPct val="80000"/>
              </a:lnSpc>
              <a:spcBef>
                <a:spcPct val="0"/>
              </a:spcBef>
              <a:spcAft>
                <a:spcPct val="0"/>
              </a:spcAft>
            </a:pPr>
            <a:r>
              <a:rPr lang="ru-RU" sz="2800" b="1" dirty="0" smtClean="0">
                <a:latin typeface="Arial" pitchFamily="34" charset="0"/>
                <a:cs typeface="Arial" pitchFamily="34" charset="0"/>
              </a:rPr>
              <a:t>В 3 пробирки налейте немного этанола, в каждую пробирку добавьте индикатор. </a:t>
            </a:r>
            <a:endParaRPr lang="ru-RU" sz="2500" b="1" dirty="0" smtClean="0">
              <a:solidFill>
                <a:schemeClr val="accent2">
                  <a:lumMod val="50000"/>
                </a:schemeClr>
              </a:solidFill>
              <a:latin typeface="Arial" pitchFamily="34" charset="0"/>
              <a:cs typeface="Arial" pitchFamily="34" charset="0"/>
            </a:endParaRPr>
          </a:p>
        </p:txBody>
      </p:sp>
      <p:sp>
        <p:nvSpPr>
          <p:cNvPr id="23" name="Управляющая кнопка: далее 2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0" name="Управляющая кнопка: назад 2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2" name="Управляющая кнопка: домой 31">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263245729"/>
      </p:ext>
    </p:extLst>
  </p:cSld>
  <p:clrMapOvr>
    <a:masterClrMapping/>
  </p:clrMapOvr>
  <p:transition>
    <p:wheel spokes="1"/>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6" name="Прямоугольник 15"/>
          <p:cNvSpPr/>
          <p:nvPr/>
        </p:nvSpPr>
        <p:spPr>
          <a:xfrm>
            <a:off x="177614" y="133509"/>
            <a:ext cx="8823542" cy="589392"/>
          </a:xfrm>
          <a:prstGeom prst="rect">
            <a:avLst/>
          </a:prstGeom>
        </p:spPr>
        <p:txBody>
          <a:bodyPr wrap="square">
            <a:spAutoFit/>
          </a:bodyPr>
          <a:lstStyle/>
          <a:p>
            <a:pPr>
              <a:lnSpc>
                <a:spcPct val="85000"/>
              </a:lnSpc>
            </a:pPr>
            <a:r>
              <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a:p>
            <a:pPr algn="just">
              <a:lnSpc>
                <a:spcPct val="85000"/>
              </a:lnSpc>
              <a:spcAft>
                <a:spcPts val="0"/>
              </a:spcAft>
            </a:pP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27" t="24164" r="12579" b="35584"/>
          <a:stretch/>
        </p:blipFill>
        <p:spPr bwMode="auto">
          <a:xfrm>
            <a:off x="559483" y="785634"/>
            <a:ext cx="8032974" cy="2427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a:off x="241039" y="3356992"/>
            <a:ext cx="8823542" cy="1688154"/>
          </a:xfrm>
          <a:prstGeom prst="rect">
            <a:avLst/>
          </a:prstGeom>
        </p:spPr>
        <p:txBody>
          <a:bodyPr wrap="square">
            <a:spAutoFit/>
          </a:bodyPr>
          <a:lstStyle/>
          <a:p>
            <a:pPr>
              <a:lnSpc>
                <a:spcPct val="85000"/>
              </a:lnSpc>
            </a:pPr>
            <a:r>
              <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a:p>
            <a:pPr indent="450850" algn="just">
              <a:lnSpc>
                <a:spcPct val="85000"/>
              </a:lnSpc>
              <a:spcAft>
                <a:spcPts val="0"/>
              </a:spcAft>
            </a:pP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Вывод: </a:t>
            </a:r>
            <a:r>
              <a:rPr lang="ru-RU" sz="2800" b="1" dirty="0">
                <a:solidFill>
                  <a:srgbClr val="C00000"/>
                </a:solidFill>
                <a:effectLst>
                  <a:outerShdw blurRad="38100" dist="38100" dir="2700000" algn="tl">
                    <a:srgbClr val="000000">
                      <a:alpha val="43137"/>
                    </a:srgbClr>
                  </a:outerShdw>
                </a:effectLst>
                <a:latin typeface="Arial Black" pitchFamily="34" charset="0"/>
                <a:cs typeface="Arial" pitchFamily="34" charset="0"/>
              </a:rPr>
              <a:t>Спирты </a:t>
            </a:r>
            <a:r>
              <a:rPr lang="ru-RU" sz="2800" b="1" dirty="0">
                <a:latin typeface="Arial Black" pitchFamily="34" charset="0"/>
                <a:cs typeface="Arial" pitchFamily="34" charset="0"/>
              </a:rPr>
              <a:t>– </a:t>
            </a:r>
            <a:r>
              <a:rPr lang="ru-RU" sz="2800" b="1" dirty="0" err="1">
                <a:ln>
                  <a:solidFill>
                    <a:schemeClr val="tx1"/>
                  </a:solidFill>
                </a:ln>
                <a:solidFill>
                  <a:srgbClr val="002060"/>
                </a:solidFill>
                <a:latin typeface="Arial Black" pitchFamily="34" charset="0"/>
                <a:cs typeface="Arial" pitchFamily="34" charset="0"/>
              </a:rPr>
              <a:t>неэлектролиты</a:t>
            </a:r>
            <a:r>
              <a:rPr lang="ru-RU" sz="2800" b="1" dirty="0">
                <a:latin typeface="Arial" pitchFamily="34" charset="0"/>
                <a:cs typeface="Arial" pitchFamily="34" charset="0"/>
              </a:rPr>
              <a:t>. Они не обладают ярко выраженными основными или кислотными свойствами, не изменяют окраску индикаторов.</a:t>
            </a:r>
            <a:r>
              <a:rPr lang="ru-RU" sz="2800" b="1" dirty="0">
                <a:solidFill>
                  <a:schemeClr val="accent2">
                    <a:lumMod val="50000"/>
                  </a:schemeClr>
                </a:solidFill>
                <a:latin typeface="Arial" pitchFamily="34" charset="0"/>
                <a:ea typeface="Times New Roman" pitchFamily="18" charset="0"/>
                <a:cs typeface="Arial" pitchFamily="34" charset="0"/>
              </a:rPr>
              <a:t> </a:t>
            </a:r>
            <a:endPar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p:txBody>
      </p:sp>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назад 2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домой 23">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63862968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2" descr="пишу 1"/>
          <p:cNvPicPr>
            <a:picLocks noChangeAspect="1" noChangeArrowheads="1" noCrop="1"/>
          </p:cNvPicPr>
          <p:nvPr/>
        </p:nvPicPr>
        <p:blipFill>
          <a:blip r:embed="rId2" cstate="print"/>
          <a:srcRect/>
          <a:stretch>
            <a:fillRect/>
          </a:stretch>
        </p:blipFill>
        <p:spPr bwMode="auto">
          <a:xfrm>
            <a:off x="8494713" y="2786058"/>
            <a:ext cx="649287" cy="1295400"/>
          </a:xfrm>
          <a:prstGeom prst="rect">
            <a:avLst/>
          </a:prstGeom>
          <a:noFill/>
          <a:ln w="9525">
            <a:noFill/>
            <a:miter lim="800000"/>
            <a:headEnd/>
            <a:tailEnd/>
          </a:ln>
        </p:spPr>
      </p:pic>
      <p:sp>
        <p:nvSpPr>
          <p:cNvPr id="6" name="Прямоугольник 5"/>
          <p:cNvSpPr/>
          <p:nvPr/>
        </p:nvSpPr>
        <p:spPr>
          <a:xfrm>
            <a:off x="0" y="260648"/>
            <a:ext cx="8786874" cy="5423023"/>
          </a:xfrm>
          <a:prstGeom prst="rect">
            <a:avLst/>
          </a:prstGeom>
        </p:spPr>
        <p:txBody>
          <a:bodyPr wrap="square">
            <a:spAutoFit/>
          </a:bodyPr>
          <a:lstStyle/>
          <a:p>
            <a:pPr lvl="0" indent="450850" algn="just" fontAlgn="base">
              <a:lnSpc>
                <a:spcPct val="80000"/>
              </a:lnSpc>
              <a:spcBef>
                <a:spcPct val="0"/>
              </a:spcBef>
              <a:spcAft>
                <a:spcPct val="0"/>
              </a:spcAft>
            </a:pPr>
            <a:r>
              <a:rPr lang="ru-RU" sz="28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Опыт 2.</a:t>
            </a:r>
            <a:r>
              <a:rPr lang="ru-RU" sz="2800" b="1" dirty="0" smtClean="0">
                <a:solidFill>
                  <a:srgbClr val="FF0000"/>
                </a:solidFill>
                <a:latin typeface="Arial" pitchFamily="34" charset="0"/>
                <a:ea typeface="Times New Roman" pitchFamily="18" charset="0"/>
                <a:cs typeface="Arial" pitchFamily="34" charset="0"/>
              </a:rPr>
              <a:t> </a:t>
            </a:r>
            <a:r>
              <a:rPr lang="ru-RU"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Качественная реакция на этанол.</a:t>
            </a:r>
          </a:p>
          <a:p>
            <a:pPr lvl="0" indent="450850" algn="just" fontAlgn="base">
              <a:lnSpc>
                <a:spcPct val="80000"/>
              </a:lnSpc>
              <a:spcBef>
                <a:spcPct val="0"/>
              </a:spcBef>
              <a:spcAft>
                <a:spcPct val="0"/>
              </a:spcAft>
            </a:pPr>
            <a:r>
              <a:rPr lang="ru-RU" sz="2800" b="1" dirty="0" smtClean="0">
                <a:solidFill>
                  <a:srgbClr val="000000"/>
                </a:solidFill>
                <a:latin typeface="Arial" pitchFamily="34" charset="0"/>
                <a:cs typeface="Arial" pitchFamily="34" charset="0"/>
              </a:rPr>
              <a:t>Чувствительной реакцией на этиловый спирт является так называемая </a:t>
            </a:r>
            <a:r>
              <a:rPr lang="ru-RU"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йодоформная</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проба</a:t>
            </a:r>
            <a:r>
              <a:rPr lang="ru-RU" sz="2800" b="1" dirty="0" smtClean="0">
                <a:solidFill>
                  <a:srgbClr val="000000"/>
                </a:solidFill>
                <a:latin typeface="Arial" pitchFamily="34" charset="0"/>
                <a:cs typeface="Arial" pitchFamily="34" charset="0"/>
              </a:rPr>
              <a:t>: образование характерного желтоватого осадка йодоформа при действии на спирт йода и щелочи. Этой реакцией можно установить наличие спирта в воде даже при концентрации 0,05%.</a:t>
            </a:r>
            <a:endParaRPr lang="ru-RU" sz="2800" b="1" dirty="0" smtClean="0">
              <a:solidFill>
                <a:schemeClr val="accent2">
                  <a:lumMod val="50000"/>
                </a:schemeClr>
              </a:solidFill>
              <a:latin typeface="Arial" pitchFamily="34" charset="0"/>
              <a:ea typeface="Times New Roman" pitchFamily="18" charset="0"/>
              <a:cs typeface="Arial" pitchFamily="34" charset="0"/>
            </a:endParaRPr>
          </a:p>
          <a:p>
            <a:pPr lvl="0" algn="ctr" eaLnBrk="0" fontAlgn="base" hangingPunct="0">
              <a:lnSpc>
                <a:spcPct val="85000"/>
              </a:lnSpc>
              <a:spcBef>
                <a:spcPct val="0"/>
              </a:spcBef>
              <a:spcAft>
                <a:spcPct val="0"/>
              </a:spcAft>
            </a:pP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a:t>
            </a:r>
            <a:r>
              <a:rPr lang="ru-RU" sz="32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a:t>
            </a:r>
            <a:r>
              <a:rPr lang="ru-RU" sz="32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5</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ОН + 6</a:t>
            </a:r>
            <a:r>
              <a:rPr lang="en-US" sz="32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NaОН</a:t>
            </a: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4I</a:t>
            </a:r>
            <a:r>
              <a:rPr lang="en-US" sz="32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 </a:t>
            </a:r>
          </a:p>
          <a:p>
            <a:pPr>
              <a:lnSpc>
                <a:spcPct val="80000"/>
              </a:lnSpc>
            </a:pPr>
            <a:r>
              <a:rPr lang="ru-RU" sz="3200" b="1" dirty="0" smtClean="0">
                <a:solidFill>
                  <a:schemeClr val="accent2">
                    <a:lumMod val="50000"/>
                  </a:schemeClr>
                </a:solidFill>
                <a:latin typeface="Arial" pitchFamily="34" charset="0"/>
                <a:ea typeface="Times New Roman" pitchFamily="18" charset="0"/>
                <a:cs typeface="Arial" pitchFamily="34" charset="0"/>
              </a:rPr>
              <a:t>                   </a:t>
            </a:r>
            <a:r>
              <a:rPr lang="ru-RU" sz="2500" b="1" dirty="0" smtClean="0">
                <a:solidFill>
                  <a:schemeClr val="accent2">
                    <a:lumMod val="50000"/>
                  </a:schemeClr>
                </a:solidFill>
                <a:latin typeface="Arial" pitchFamily="34" charset="0"/>
                <a:ea typeface="Times New Roman" pitchFamily="18" charset="0"/>
                <a:cs typeface="Arial" pitchFamily="34" charset="0"/>
              </a:rPr>
              <a:t>этанол     гидроксид</a:t>
            </a:r>
          </a:p>
          <a:p>
            <a:pPr>
              <a:lnSpc>
                <a:spcPct val="80000"/>
              </a:lnSpc>
            </a:pPr>
            <a:r>
              <a:rPr lang="ru-RU" sz="2500" b="1" dirty="0" smtClean="0">
                <a:solidFill>
                  <a:schemeClr val="accent2">
                    <a:lumMod val="50000"/>
                  </a:schemeClr>
                </a:solidFill>
                <a:latin typeface="Arial" pitchFamily="34" charset="0"/>
                <a:cs typeface="Arial" pitchFamily="34" charset="0"/>
              </a:rPr>
              <a:t>          этиловый спирт      натрия</a:t>
            </a:r>
          </a:p>
          <a:p>
            <a:pPr lvl="0" algn="ctr" eaLnBrk="0" fontAlgn="base" hangingPunct="0">
              <a:lnSpc>
                <a:spcPct val="85000"/>
              </a:lnSpc>
              <a:spcBef>
                <a:spcPct val="0"/>
              </a:spcBef>
              <a:spcAft>
                <a:spcPct val="0"/>
              </a:spcAft>
            </a:pP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 </a:t>
            </a: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CHI</a:t>
            </a:r>
            <a:r>
              <a:rPr lang="en-US" sz="32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32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HCOONa</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5 </a:t>
            </a:r>
            <a:r>
              <a:rPr lang="en-US" sz="32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NaI</a:t>
            </a: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H</a:t>
            </a:r>
            <a:r>
              <a:rPr lang="en-US" sz="32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O</a:t>
            </a:r>
            <a:endParaRPr lang="en-US" sz="3200"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nSpc>
                <a:spcPct val="80000"/>
              </a:lnSpc>
            </a:pPr>
            <a:r>
              <a:rPr lang="ru-RU" sz="2800" b="1" dirty="0" smtClean="0">
                <a:solidFill>
                  <a:schemeClr val="accent2">
                    <a:lumMod val="50000"/>
                  </a:schemeClr>
                </a:solidFill>
                <a:latin typeface="Arial" pitchFamily="34" charset="0"/>
                <a:ea typeface="Times New Roman" pitchFamily="18" charset="0"/>
                <a:cs typeface="Arial" pitchFamily="34" charset="0"/>
              </a:rPr>
              <a:t>         </a:t>
            </a:r>
            <a:r>
              <a:rPr lang="ru-RU" sz="2800" b="1" dirty="0" err="1" smtClean="0">
                <a:solidFill>
                  <a:schemeClr val="accent2">
                    <a:lumMod val="50000"/>
                  </a:schemeClr>
                </a:solidFill>
                <a:latin typeface="Arial" pitchFamily="34" charset="0"/>
                <a:ea typeface="Times New Roman" pitchFamily="18" charset="0"/>
                <a:cs typeface="Arial" pitchFamily="34" charset="0"/>
              </a:rPr>
              <a:t>иодметан</a:t>
            </a:r>
            <a:r>
              <a:rPr lang="ru-RU" sz="2800" b="1" dirty="0" smtClean="0">
                <a:solidFill>
                  <a:schemeClr val="accent2">
                    <a:lumMod val="50000"/>
                  </a:schemeClr>
                </a:solidFill>
                <a:latin typeface="Arial" pitchFamily="34" charset="0"/>
                <a:ea typeface="Times New Roman" pitchFamily="18" charset="0"/>
                <a:cs typeface="Arial" pitchFamily="34" charset="0"/>
              </a:rPr>
              <a:t>      ацетат         иодид</a:t>
            </a:r>
          </a:p>
          <a:p>
            <a:pPr>
              <a:lnSpc>
                <a:spcPct val="80000"/>
              </a:lnSpc>
            </a:pPr>
            <a:r>
              <a:rPr lang="ru-RU" sz="2800" b="1" dirty="0" smtClean="0">
                <a:solidFill>
                  <a:schemeClr val="accent2">
                    <a:lumMod val="50000"/>
                  </a:schemeClr>
                </a:solidFill>
                <a:latin typeface="Arial" pitchFamily="34" charset="0"/>
                <a:cs typeface="Arial" pitchFamily="34" charset="0"/>
              </a:rPr>
              <a:t>                                натрия        </a:t>
            </a:r>
            <a:r>
              <a:rPr lang="ru-RU" sz="2800" b="1" dirty="0" err="1" smtClean="0">
                <a:solidFill>
                  <a:schemeClr val="accent2">
                    <a:lumMod val="50000"/>
                  </a:schemeClr>
                </a:solidFill>
                <a:latin typeface="Arial" pitchFamily="34" charset="0"/>
                <a:cs typeface="Arial" pitchFamily="34" charset="0"/>
              </a:rPr>
              <a:t>натрия</a:t>
            </a:r>
            <a:endParaRPr lang="ru-RU" sz="2800" b="1" dirty="0" smtClean="0">
              <a:solidFill>
                <a:schemeClr val="accent2">
                  <a:lumMod val="50000"/>
                </a:schemeClr>
              </a:solidFill>
              <a:latin typeface="Arial" pitchFamily="34" charset="0"/>
              <a:cs typeface="Arial" pitchFamily="34" charset="0"/>
            </a:endParaRPr>
          </a:p>
          <a:p>
            <a:pPr>
              <a:lnSpc>
                <a:spcPct val="80000"/>
              </a:lnSpc>
            </a:pPr>
            <a:r>
              <a:rPr lang="ru-RU" sz="2800" b="1" dirty="0" smtClean="0">
                <a:solidFill>
                  <a:schemeClr val="accent2">
                    <a:lumMod val="50000"/>
                  </a:schemeClr>
                </a:solidFill>
                <a:latin typeface="Arial" pitchFamily="34" charset="0"/>
                <a:ea typeface="Times New Roman" pitchFamily="18" charset="0"/>
                <a:cs typeface="Arial" pitchFamily="34" charset="0"/>
              </a:rPr>
              <a:t>                           </a:t>
            </a:r>
            <a:endParaRPr lang="ru-RU" sz="2500" b="1" dirty="0" smtClean="0">
              <a:solidFill>
                <a:schemeClr val="accent2">
                  <a:lumMod val="50000"/>
                </a:schemeClr>
              </a:solidFill>
              <a:latin typeface="Arial" pitchFamily="34" charset="0"/>
              <a:cs typeface="Arial" pitchFamily="34" charset="0"/>
            </a:endParaRPr>
          </a:p>
        </p:txBody>
      </p:sp>
      <p:pic>
        <p:nvPicPr>
          <p:cNvPr id="18" name="Picture 1"/>
          <p:cNvPicPr>
            <a:picLocks noChangeAspect="1" noChangeArrowheads="1"/>
          </p:cNvPicPr>
          <p:nvPr/>
        </p:nvPicPr>
        <p:blipFill>
          <a:blip r:embed="rId3" cstate="print"/>
          <a:srcRect l="8203" t="12451" r="56640" b="67041"/>
          <a:stretch>
            <a:fillRect/>
          </a:stretch>
        </p:blipFill>
        <p:spPr bwMode="auto">
          <a:xfrm>
            <a:off x="0" y="5924557"/>
            <a:ext cx="2000232" cy="933442"/>
          </a:xfrm>
          <a:prstGeom prst="rect">
            <a:avLst/>
          </a:prstGeom>
          <a:noFill/>
          <a:ln w="9525">
            <a:noFill/>
            <a:miter lim="800000"/>
            <a:headEnd/>
            <a:tailEnd/>
          </a:ln>
          <a:effectLst/>
        </p:spPr>
      </p:pic>
      <p:pic>
        <p:nvPicPr>
          <p:cNvPr id="11" name="Picture 2"/>
          <p:cNvPicPr>
            <a:picLocks noChangeAspect="1" noChangeArrowheads="1"/>
          </p:cNvPicPr>
          <p:nvPr/>
        </p:nvPicPr>
        <p:blipFill>
          <a:blip r:embed="rId4" cstate="print"/>
          <a:srcRect l="16406" t="2930" r="64258" b="64111"/>
          <a:stretch>
            <a:fillRect/>
          </a:stretch>
        </p:blipFill>
        <p:spPr bwMode="auto">
          <a:xfrm>
            <a:off x="6588224" y="5157192"/>
            <a:ext cx="714379" cy="150019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12" name="Прямая со стрелкой 11"/>
          <p:cNvCxnSpPr/>
          <p:nvPr/>
        </p:nvCxnSpPr>
        <p:spPr>
          <a:xfrm flipV="1">
            <a:off x="7215174" y="5786454"/>
            <a:ext cx="1928826" cy="25080"/>
          </a:xfrm>
          <a:prstGeom prst="straightConnector1">
            <a:avLst/>
          </a:prstGeom>
          <a:ln w="38100">
            <a:solidFill>
              <a:srgbClr val="FF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5" name="Прямоугольник 14"/>
          <p:cNvSpPr/>
          <p:nvPr/>
        </p:nvSpPr>
        <p:spPr>
          <a:xfrm>
            <a:off x="7350558" y="5380189"/>
            <a:ext cx="1864912" cy="40626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400" b="1" dirty="0" err="1"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Иодоформ</a:t>
            </a:r>
            <a:endParaRPr lang="ru-RU" sz="2400" b="1" dirty="0">
              <a:ln w="11430"/>
              <a:solidFill>
                <a:sysClr val="windowText" lastClr="000000"/>
              </a:solidFill>
              <a:effectLst>
                <a:outerShdw blurRad="50800" dist="39000" dir="5460000" algn="tl">
                  <a:srgbClr val="000000">
                    <a:alpha val="38000"/>
                  </a:srgbClr>
                </a:outerShdw>
              </a:effectLst>
            </a:endParaRPr>
          </a:p>
        </p:txBody>
      </p:sp>
      <p:pic>
        <p:nvPicPr>
          <p:cNvPr id="21" name="Picture 1"/>
          <p:cNvPicPr>
            <a:picLocks noChangeAspect="1" noChangeArrowheads="1"/>
          </p:cNvPicPr>
          <p:nvPr/>
        </p:nvPicPr>
        <p:blipFill>
          <a:blip r:embed="rId5" cstate="print"/>
          <a:srcRect t="10254" r="5077" b="19433"/>
          <a:stretch>
            <a:fillRect/>
          </a:stretch>
        </p:blipFill>
        <p:spPr bwMode="auto">
          <a:xfrm>
            <a:off x="2051720" y="5207007"/>
            <a:ext cx="2786050" cy="1650993"/>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домой 21">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256000605"/>
      </p:ext>
    </p:extLst>
  </p:cSld>
  <p:clrMapOvr>
    <a:masterClrMapping/>
  </p:clrMapOvr>
  <p:transition>
    <p:wheel spokes="1"/>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0" name="Picture 1"/>
          <p:cNvPicPr>
            <a:picLocks noChangeAspect="1" noChangeArrowheads="1"/>
          </p:cNvPicPr>
          <p:nvPr/>
        </p:nvPicPr>
        <p:blipFill>
          <a:blip r:embed="rId3" cstate="print"/>
          <a:srcRect l="45732" t="8687" r="26829" b="14575"/>
          <a:stretch>
            <a:fillRect/>
          </a:stretch>
        </p:blipFill>
        <p:spPr bwMode="auto">
          <a:xfrm>
            <a:off x="1000100" y="2357430"/>
            <a:ext cx="970478" cy="2143140"/>
          </a:xfrm>
          <a:prstGeom prst="round2DiagRect">
            <a:avLst/>
          </a:prstGeom>
          <a:noFill/>
          <a:ln w="9525">
            <a:noFill/>
            <a:miter lim="800000"/>
            <a:headEnd/>
            <a:tailEnd/>
          </a:ln>
          <a:effectLst/>
        </p:spPr>
      </p:pic>
      <p:sp>
        <p:nvSpPr>
          <p:cNvPr id="14" name="Прямоугольник 13"/>
          <p:cNvSpPr/>
          <p:nvPr/>
        </p:nvSpPr>
        <p:spPr>
          <a:xfrm>
            <a:off x="71406" y="4538011"/>
            <a:ext cx="3286148" cy="103412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400" b="1" dirty="0" err="1"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Люголь</a:t>
            </a:r>
            <a:r>
              <a:rPr lang="ru-RU" sz="24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(основной компонент </a:t>
            </a:r>
            <a:r>
              <a:rPr lang="ru-RU" sz="2400" b="1" dirty="0" err="1"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иод</a:t>
            </a:r>
            <a:r>
              <a:rPr lang="ru-RU" sz="24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 этанол</a:t>
            </a:r>
            <a:endParaRPr lang="ru-RU" sz="2400" b="1" dirty="0">
              <a:ln w="11430"/>
              <a:solidFill>
                <a:sysClr val="windowText" lastClr="000000"/>
              </a:solidFill>
              <a:effectLst>
                <a:outerShdw blurRad="50800" dist="39000" dir="5460000" algn="tl">
                  <a:srgbClr val="000000">
                    <a:alpha val="38000"/>
                  </a:srgbClr>
                </a:outerShdw>
              </a:effectLst>
            </a:endParaRPr>
          </a:p>
        </p:txBody>
      </p:sp>
      <p:sp>
        <p:nvSpPr>
          <p:cNvPr id="16" name="Прямоугольник 15"/>
          <p:cNvSpPr/>
          <p:nvPr/>
        </p:nvSpPr>
        <p:spPr>
          <a:xfrm>
            <a:off x="2214546" y="3000372"/>
            <a:ext cx="633507" cy="101566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60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a:t>
            </a:r>
            <a:endParaRPr lang="ru-RU" sz="6000" b="1" dirty="0">
              <a:ln w="11430"/>
              <a:solidFill>
                <a:sysClr val="windowText" lastClr="000000"/>
              </a:solidFill>
              <a:effectLst>
                <a:outerShdw blurRad="50800" dist="39000" dir="5460000" algn="tl">
                  <a:srgbClr val="000000">
                    <a:alpha val="38000"/>
                  </a:srgbClr>
                </a:outerShdw>
              </a:effectLst>
            </a:endParaRPr>
          </a:p>
        </p:txBody>
      </p:sp>
      <p:sp>
        <p:nvSpPr>
          <p:cNvPr id="18" name="Прямоугольник 17"/>
          <p:cNvSpPr/>
          <p:nvPr/>
        </p:nvSpPr>
        <p:spPr>
          <a:xfrm>
            <a:off x="3929058" y="3000372"/>
            <a:ext cx="944489" cy="101566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60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sym typeface="Symbol"/>
              </a:rPr>
              <a:t></a:t>
            </a:r>
            <a:endParaRPr lang="ru-RU" sz="6000" b="1" dirty="0">
              <a:ln w="11430"/>
              <a:solidFill>
                <a:sysClr val="windowText" lastClr="000000"/>
              </a:solidFill>
              <a:effectLst>
                <a:outerShdw blurRad="50800" dist="39000" dir="5460000" algn="tl">
                  <a:srgbClr val="000000">
                    <a:alpha val="38000"/>
                  </a:srgbClr>
                </a:outerShdw>
              </a:effectLst>
            </a:endParaRPr>
          </a:p>
        </p:txBody>
      </p:sp>
      <p:sp>
        <p:nvSpPr>
          <p:cNvPr id="21" name="Прямоугольник 20"/>
          <p:cNvSpPr/>
          <p:nvPr/>
        </p:nvSpPr>
        <p:spPr>
          <a:xfrm>
            <a:off x="5643570" y="3000372"/>
            <a:ext cx="944489" cy="101566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60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sym typeface="Symbol"/>
              </a:rPr>
              <a:t></a:t>
            </a:r>
            <a:endParaRPr lang="ru-RU" sz="6000" b="1" dirty="0">
              <a:ln w="11430"/>
              <a:solidFill>
                <a:sysClr val="windowText" lastClr="000000"/>
              </a:solidFill>
              <a:effectLst>
                <a:outerShdw blurRad="50800" dist="39000" dir="5460000" algn="tl">
                  <a:srgbClr val="000000">
                    <a:alpha val="38000"/>
                  </a:srgbClr>
                </a:outerShdw>
              </a:effectLst>
            </a:endParaRPr>
          </a:p>
        </p:txBody>
      </p:sp>
      <p:pic>
        <p:nvPicPr>
          <p:cNvPr id="22" name="Picture 2"/>
          <p:cNvPicPr>
            <a:picLocks noChangeAspect="1" noChangeArrowheads="1"/>
          </p:cNvPicPr>
          <p:nvPr/>
        </p:nvPicPr>
        <p:blipFill>
          <a:blip r:embed="rId4" cstate="print"/>
          <a:srcRect l="16406" t="2930" r="64258" b="64111"/>
          <a:stretch>
            <a:fillRect/>
          </a:stretch>
        </p:blipFill>
        <p:spPr bwMode="auto">
          <a:xfrm>
            <a:off x="8215338" y="2786058"/>
            <a:ext cx="714379" cy="150019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3" name="Picture 3"/>
          <p:cNvPicPr>
            <a:picLocks noChangeAspect="1" noChangeArrowheads="1"/>
          </p:cNvPicPr>
          <p:nvPr/>
        </p:nvPicPr>
        <p:blipFill>
          <a:blip r:embed="rId5" cstate="print"/>
          <a:srcRect l="37500" t="15380" r="53125" b="59716"/>
          <a:stretch>
            <a:fillRect/>
          </a:stretch>
        </p:blipFill>
        <p:spPr bwMode="auto">
          <a:xfrm>
            <a:off x="2857488" y="2428868"/>
            <a:ext cx="907683" cy="192882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4" name="Picture 3"/>
          <p:cNvPicPr>
            <a:picLocks noChangeAspect="1" noChangeArrowheads="1"/>
          </p:cNvPicPr>
          <p:nvPr/>
        </p:nvPicPr>
        <p:blipFill>
          <a:blip r:embed="rId5" cstate="print"/>
          <a:srcRect l="1172" t="5859" r="51953" b="56054"/>
          <a:stretch>
            <a:fillRect/>
          </a:stretch>
        </p:blipFill>
        <p:spPr bwMode="auto">
          <a:xfrm>
            <a:off x="71406" y="78558"/>
            <a:ext cx="3286148" cy="213599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5" name="Picture 4"/>
          <p:cNvPicPr>
            <a:picLocks noChangeAspect="1" noChangeArrowheads="1"/>
          </p:cNvPicPr>
          <p:nvPr/>
        </p:nvPicPr>
        <p:blipFill>
          <a:blip r:embed="rId6" cstate="print"/>
          <a:srcRect l="15821" t="8057" r="69531" b="50927"/>
          <a:stretch>
            <a:fillRect/>
          </a:stretch>
        </p:blipFill>
        <p:spPr bwMode="auto">
          <a:xfrm>
            <a:off x="4857752" y="2285992"/>
            <a:ext cx="714379" cy="214314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6" name="Прямоугольник 25"/>
          <p:cNvSpPr/>
          <p:nvPr/>
        </p:nvSpPr>
        <p:spPr>
          <a:xfrm>
            <a:off x="7286644" y="3000372"/>
            <a:ext cx="944489" cy="101566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60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sym typeface="Symbol"/>
              </a:rPr>
              <a:t></a:t>
            </a:r>
            <a:endParaRPr lang="ru-RU" sz="6000" b="1" dirty="0">
              <a:ln w="11430"/>
              <a:solidFill>
                <a:sysClr val="windowText" lastClr="000000"/>
              </a:solidFill>
              <a:effectLst>
                <a:outerShdw blurRad="50800" dist="39000" dir="5460000" algn="tl">
                  <a:srgbClr val="000000">
                    <a:alpha val="38000"/>
                  </a:srgbClr>
                </a:outerShdw>
              </a:effectLst>
            </a:endParaRPr>
          </a:p>
        </p:txBody>
      </p:sp>
      <p:pic>
        <p:nvPicPr>
          <p:cNvPr id="27" name="Picture 5"/>
          <p:cNvPicPr>
            <a:picLocks noChangeAspect="1" noChangeArrowheads="1"/>
          </p:cNvPicPr>
          <p:nvPr/>
        </p:nvPicPr>
        <p:blipFill>
          <a:blip r:embed="rId7" cstate="print"/>
          <a:srcRect l="25196" t="3662" r="61328" b="72900"/>
          <a:stretch>
            <a:fillRect/>
          </a:stretch>
        </p:blipFill>
        <p:spPr bwMode="auto">
          <a:xfrm>
            <a:off x="6572265" y="2643182"/>
            <a:ext cx="642942" cy="164307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8" name="Управляющая кнопка: далее 2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9" name="Управляющая кнопка: назад 2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0" name="Управляющая кнопка: домой 29">
            <a:hlinkClick r:id="rId8"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13121562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2289" name="Picture 1"/>
          <p:cNvPicPr>
            <a:picLocks noChangeAspect="1" noChangeArrowheads="1"/>
          </p:cNvPicPr>
          <p:nvPr/>
        </p:nvPicPr>
        <p:blipFill>
          <a:blip r:embed="rId3" cstate="print"/>
          <a:srcRect t="10254" r="5077" b="19433"/>
          <a:stretch>
            <a:fillRect/>
          </a:stretch>
        </p:blipFill>
        <p:spPr bwMode="auto">
          <a:xfrm>
            <a:off x="1330502" y="3286124"/>
            <a:ext cx="4460410" cy="264320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Picture 2"/>
          <p:cNvPicPr>
            <a:picLocks noChangeAspect="1" noChangeArrowheads="1"/>
          </p:cNvPicPr>
          <p:nvPr/>
        </p:nvPicPr>
        <p:blipFill>
          <a:blip r:embed="rId4" cstate="print"/>
          <a:srcRect l="16406" t="2930" r="64258" b="64111"/>
          <a:stretch>
            <a:fillRect/>
          </a:stretch>
        </p:blipFill>
        <p:spPr bwMode="auto">
          <a:xfrm>
            <a:off x="6072198" y="4429132"/>
            <a:ext cx="714379" cy="150019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11" name="Прямая со стрелкой 10"/>
          <p:cNvCxnSpPr/>
          <p:nvPr/>
        </p:nvCxnSpPr>
        <p:spPr>
          <a:xfrm flipV="1">
            <a:off x="6562004" y="5357826"/>
            <a:ext cx="1939086" cy="25080"/>
          </a:xfrm>
          <a:prstGeom prst="straightConnector1">
            <a:avLst/>
          </a:prstGeom>
          <a:ln w="38100">
            <a:solidFill>
              <a:srgbClr val="FF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p:nvSpPr>
        <p:spPr>
          <a:xfrm>
            <a:off x="6786578" y="4929198"/>
            <a:ext cx="1864912" cy="40626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400" b="1" dirty="0" err="1"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Иодоформ</a:t>
            </a:r>
            <a:endParaRPr lang="ru-RU" sz="2400" b="1" dirty="0">
              <a:ln w="11430"/>
              <a:solidFill>
                <a:sysClr val="windowText" lastClr="000000"/>
              </a:solidFill>
              <a:effectLst>
                <a:outerShdw blurRad="50800" dist="39000" dir="5460000" algn="tl">
                  <a:srgbClr val="000000">
                    <a:alpha val="38000"/>
                  </a:srgbClr>
                </a:outerShdw>
              </a:effectLst>
            </a:endParaRPr>
          </a:p>
        </p:txBody>
      </p:sp>
      <p:pic>
        <p:nvPicPr>
          <p:cNvPr id="16" name="Picture 1"/>
          <p:cNvPicPr>
            <a:picLocks noChangeAspect="1" noChangeArrowheads="1"/>
          </p:cNvPicPr>
          <p:nvPr/>
        </p:nvPicPr>
        <p:blipFill>
          <a:blip r:embed="rId5" cstate="print"/>
          <a:srcRect l="45732" t="33959" r="26829" b="14575"/>
          <a:stretch>
            <a:fillRect/>
          </a:stretch>
        </p:blipFill>
        <p:spPr bwMode="auto">
          <a:xfrm>
            <a:off x="285720" y="4857760"/>
            <a:ext cx="785818" cy="116384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Прямоугольник 17"/>
          <p:cNvSpPr/>
          <p:nvPr/>
        </p:nvSpPr>
        <p:spPr>
          <a:xfrm>
            <a:off x="0" y="6072206"/>
            <a:ext cx="7143800" cy="683264"/>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pPr>
            <a:r>
              <a:rPr lang="ru-RU" sz="2400" b="1" dirty="0" err="1"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Люголь</a:t>
            </a:r>
            <a:r>
              <a:rPr lang="ru-RU" sz="24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(1 часть </a:t>
            </a:r>
            <a:r>
              <a:rPr lang="ru-RU" sz="2400" b="1" dirty="0" err="1"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иода</a:t>
            </a:r>
            <a:r>
              <a:rPr lang="ru-RU" sz="24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2 части иодида калия, 17 частей дистиллированной воды)</a:t>
            </a:r>
            <a:endParaRPr lang="ru-RU" sz="2400" b="1" dirty="0">
              <a:ln w="11430"/>
              <a:solidFill>
                <a:sysClr val="windowText" lastClr="000000"/>
              </a:solidFill>
              <a:effectLst>
                <a:outerShdw blurRad="50800" dist="39000" dir="5460000" algn="tl">
                  <a:srgbClr val="000000">
                    <a:alpha val="38000"/>
                  </a:srgbClr>
                </a:outerShdw>
              </a:effectLst>
            </a:endParaRPr>
          </a:p>
        </p:txBody>
      </p:sp>
      <p:sp>
        <p:nvSpPr>
          <p:cNvPr id="19" name="Прямоугольник 18"/>
          <p:cNvSpPr/>
          <p:nvPr/>
        </p:nvSpPr>
        <p:spPr>
          <a:xfrm>
            <a:off x="177614" y="337625"/>
            <a:ext cx="8786874" cy="2948499"/>
          </a:xfrm>
          <a:prstGeom prst="rect">
            <a:avLst/>
          </a:prstGeom>
        </p:spPr>
        <p:txBody>
          <a:bodyPr wrap="square">
            <a:spAutoFit/>
          </a:bodyPr>
          <a:lstStyle/>
          <a:p>
            <a:pPr algn="just">
              <a:lnSpc>
                <a:spcPct val="80000"/>
              </a:lnSpc>
              <a:spcAft>
                <a:spcPts val="0"/>
              </a:spcAft>
            </a:pPr>
            <a:r>
              <a:rPr lang="ru-RU" sz="29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r>
              <a:rPr lang="ru-RU" sz="2900" b="1" dirty="0" smtClean="0">
                <a:solidFill>
                  <a:schemeClr val="accent6">
                    <a:lumMod val="50000"/>
                  </a:schemeClr>
                </a:solidFill>
                <a:latin typeface="Arial" pitchFamily="34" charset="0"/>
                <a:cs typeface="Arial" pitchFamily="34" charset="0"/>
              </a:rPr>
              <a:t>раствор обесцвечивается, появляется желтая взвесь</a:t>
            </a:r>
            <a:r>
              <a:rPr lang="ru-RU" sz="2900" b="1" dirty="0" smtClean="0">
                <a:solidFill>
                  <a:schemeClr val="accent3">
                    <a:lumMod val="50000"/>
                  </a:schemeClr>
                </a:solidFill>
                <a:latin typeface="Arial" pitchFamily="34" charset="0"/>
                <a:ea typeface="Times New Roman"/>
                <a:cs typeface="Arial" pitchFamily="34" charset="0"/>
              </a:rPr>
              <a:t>.</a:t>
            </a:r>
            <a:r>
              <a:rPr lang="ru-RU" sz="2900" b="1" dirty="0" smtClean="0">
                <a:solidFill>
                  <a:schemeClr val="accent2">
                    <a:lumMod val="50000"/>
                  </a:schemeClr>
                </a:solidFill>
                <a:latin typeface="Arial" pitchFamily="34" charset="0"/>
                <a:ea typeface="Times New Roman" pitchFamily="18" charset="0"/>
                <a:cs typeface="Arial" pitchFamily="34" charset="0"/>
              </a:rPr>
              <a:t> </a:t>
            </a:r>
          </a:p>
          <a:p>
            <a:pPr algn="just">
              <a:lnSpc>
                <a:spcPct val="80000"/>
              </a:lnSpc>
              <a:spcAft>
                <a:spcPts val="0"/>
              </a:spcAft>
            </a:pPr>
            <a:r>
              <a:rPr lang="ru-RU" sz="29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Признаком реакции </a:t>
            </a:r>
            <a:r>
              <a:rPr lang="ru-RU" sz="2900" b="1" dirty="0" smtClean="0">
                <a:solidFill>
                  <a:schemeClr val="accent2">
                    <a:lumMod val="50000"/>
                  </a:schemeClr>
                </a:solidFill>
                <a:latin typeface="Arial" pitchFamily="34" charset="0"/>
                <a:ea typeface="Times New Roman"/>
                <a:cs typeface="Arial" pitchFamily="34" charset="0"/>
              </a:rPr>
              <a:t>является изменение цвета раствора, </a:t>
            </a:r>
            <a:r>
              <a:rPr lang="ru-RU" sz="2900" b="1" dirty="0" smtClean="0">
                <a:solidFill>
                  <a:schemeClr val="accent3">
                    <a:lumMod val="50000"/>
                  </a:schemeClr>
                </a:solidFill>
                <a:latin typeface="Arial" pitchFamily="34" charset="0"/>
                <a:ea typeface="Times New Roman"/>
                <a:cs typeface="Arial" pitchFamily="34" charset="0"/>
              </a:rPr>
              <a:t>выпадение осадка</a:t>
            </a:r>
            <a:r>
              <a:rPr lang="ru-RU" sz="2900" b="1" dirty="0" smtClean="0">
                <a:solidFill>
                  <a:schemeClr val="accent2">
                    <a:lumMod val="50000"/>
                  </a:schemeClr>
                </a:solidFill>
                <a:latin typeface="Arial" pitchFamily="34" charset="0"/>
                <a:ea typeface="Times New Roman"/>
                <a:cs typeface="Arial" pitchFamily="34" charset="0"/>
              </a:rPr>
              <a:t>. </a:t>
            </a:r>
          </a:p>
          <a:p>
            <a:pPr algn="just">
              <a:lnSpc>
                <a:spcPct val="80000"/>
              </a:lnSpc>
              <a:spcAft>
                <a:spcPts val="0"/>
              </a:spcAft>
            </a:pPr>
            <a:r>
              <a:rPr lang="ru-RU" sz="29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Условие протекания</a:t>
            </a:r>
            <a:r>
              <a:rPr lang="ru-RU" sz="2900" b="1" dirty="0" smtClean="0">
                <a:solidFill>
                  <a:schemeClr val="accent2">
                    <a:lumMod val="50000"/>
                  </a:schemeClr>
                </a:solidFill>
                <a:latin typeface="Arial" pitchFamily="34" charset="0"/>
                <a:ea typeface="Times New Roman"/>
                <a:cs typeface="Arial" pitchFamily="34" charset="0"/>
              </a:rPr>
              <a:t> – добавление </a:t>
            </a:r>
            <a:r>
              <a:rPr lang="ru-RU" sz="2900" b="1" dirty="0" smtClean="0">
                <a:solidFill>
                  <a:schemeClr val="accent2">
                    <a:lumMod val="50000"/>
                  </a:schemeClr>
                </a:solidFill>
                <a:latin typeface="Arial" pitchFamily="34" charset="0"/>
                <a:cs typeface="Arial" pitchFamily="34" charset="0"/>
              </a:rPr>
              <a:t>растворителя (воды)</a:t>
            </a:r>
            <a:r>
              <a:rPr lang="ru-RU" sz="2900" b="1" dirty="0" smtClean="0">
                <a:solidFill>
                  <a:schemeClr val="accent2">
                    <a:lumMod val="50000"/>
                  </a:schemeClr>
                </a:solidFill>
                <a:latin typeface="Arial" pitchFamily="34" charset="0"/>
                <a:ea typeface="Times New Roman"/>
                <a:cs typeface="Arial" pitchFamily="34" charset="0"/>
              </a:rPr>
              <a:t>. </a:t>
            </a:r>
          </a:p>
          <a:p>
            <a:pPr algn="just">
              <a:lnSpc>
                <a:spcPct val="80000"/>
              </a:lnSpc>
              <a:spcAft>
                <a:spcPts val="0"/>
              </a:spcAft>
            </a:pPr>
            <a:r>
              <a:rPr lang="ru-RU" sz="29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Тип реакции </a:t>
            </a:r>
            <a:r>
              <a:rPr lang="ru-RU" sz="2900" b="1" dirty="0" smtClean="0">
                <a:solidFill>
                  <a:schemeClr val="accent2">
                    <a:lumMod val="50000"/>
                  </a:schemeClr>
                </a:solidFill>
                <a:latin typeface="Arial" pitchFamily="34" charset="0"/>
                <a:ea typeface="Times New Roman"/>
                <a:cs typeface="Arial" pitchFamily="34" charset="0"/>
              </a:rPr>
              <a:t>– окислительно-восстановительная; галогенирование.</a:t>
            </a:r>
            <a:r>
              <a:rPr lang="en-US" sz="2900" b="1" dirty="0" smtClean="0">
                <a:solidFill>
                  <a:schemeClr val="accent2">
                    <a:lumMod val="50000"/>
                  </a:schemeClr>
                </a:solidFill>
                <a:latin typeface="Arial" pitchFamily="34" charset="0"/>
                <a:ea typeface="Times New Roman" pitchFamily="18" charset="0"/>
                <a:cs typeface="Arial" pitchFamily="34" charset="0"/>
              </a:rPr>
              <a:t> </a:t>
            </a:r>
            <a:endParaRPr lang="ru-RU" sz="2900" b="1" dirty="0" smtClean="0">
              <a:solidFill>
                <a:schemeClr val="accent2">
                  <a:lumMod val="50000"/>
                </a:schemeClr>
              </a:solidFill>
              <a:latin typeface="Arial" pitchFamily="34" charset="0"/>
              <a:cs typeface="Arial" pitchFamily="34" charset="0"/>
            </a:endParaRPr>
          </a:p>
        </p:txBody>
      </p:sp>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домой 21">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249636764"/>
      </p:ext>
    </p:extLst>
  </p:cSld>
  <p:clrMapOvr>
    <a:masterClrMapping/>
  </p:clrMapOvr>
  <p:transition>
    <p:wheel spokes="1"/>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74754" name="Picture 2"/>
          <p:cNvPicPr>
            <a:picLocks noChangeAspect="1" noChangeArrowheads="1"/>
          </p:cNvPicPr>
          <p:nvPr/>
        </p:nvPicPr>
        <p:blipFill>
          <a:blip r:embed="rId3" cstate="print"/>
          <a:srcRect l="22267" t="33035" r="27402" b="54242"/>
          <a:stretch>
            <a:fillRect/>
          </a:stretch>
        </p:blipFill>
        <p:spPr bwMode="auto">
          <a:xfrm>
            <a:off x="0" y="6126288"/>
            <a:ext cx="2987824" cy="731712"/>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l="11995" t="8649" r="24321" b="17131"/>
          <a:stretch>
            <a:fillRect/>
          </a:stretch>
        </p:blipFill>
        <p:spPr bwMode="auto">
          <a:xfrm>
            <a:off x="3203848" y="3933056"/>
            <a:ext cx="2425098" cy="273801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3"/>
          <p:cNvPicPr>
            <a:picLocks noChangeAspect="1" noChangeArrowheads="1"/>
          </p:cNvPicPr>
          <p:nvPr/>
        </p:nvPicPr>
        <p:blipFill>
          <a:blip r:embed="rId5" cstate="print"/>
          <a:srcRect l="26375" t="8649" r="34593" b="12890"/>
          <a:stretch>
            <a:fillRect/>
          </a:stretch>
        </p:blipFill>
        <p:spPr bwMode="auto">
          <a:xfrm>
            <a:off x="5940152" y="3861048"/>
            <a:ext cx="1479669" cy="2881460"/>
          </a:xfrm>
          <a:prstGeom prst="round2Diag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6" name="Прямоугольник 15"/>
          <p:cNvSpPr/>
          <p:nvPr/>
        </p:nvSpPr>
        <p:spPr>
          <a:xfrm>
            <a:off x="177614" y="142852"/>
            <a:ext cx="8823542" cy="3427861"/>
          </a:xfrm>
          <a:prstGeom prst="rect">
            <a:avLst/>
          </a:prstGeom>
        </p:spPr>
        <p:txBody>
          <a:bodyPr wrap="square">
            <a:spAutoFit/>
          </a:bodyPr>
          <a:lstStyle/>
          <a:p>
            <a:pPr lvl="0" indent="450850" algn="just" fontAlgn="base">
              <a:lnSpc>
                <a:spcPct val="85000"/>
              </a:lnSpc>
              <a:spcBef>
                <a:spcPct val="0"/>
              </a:spcBef>
              <a:spcAft>
                <a:spcPct val="0"/>
              </a:spcAft>
            </a:pPr>
            <a:r>
              <a:rPr lang="ru-RU" sz="27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Опыт 3.</a:t>
            </a:r>
            <a:r>
              <a:rPr lang="ru-RU" sz="2700" b="1" dirty="0" smtClean="0">
                <a:solidFill>
                  <a:srgbClr val="FF0000"/>
                </a:solidFill>
                <a:latin typeface="Arial" pitchFamily="34" charset="0"/>
                <a:ea typeface="Times New Roman" pitchFamily="18" charset="0"/>
                <a:cs typeface="Arial" pitchFamily="34" charset="0"/>
              </a:rPr>
              <a:t> </a:t>
            </a:r>
            <a:r>
              <a:rPr lang="ru-RU" sz="2700" b="1" dirty="0" smtClean="0">
                <a:solidFill>
                  <a:schemeClr val="accent2">
                    <a:lumMod val="50000"/>
                  </a:schemeClr>
                </a:solidFill>
                <a:latin typeface="Arial" pitchFamily="34" charset="0"/>
                <a:ea typeface="Times New Roman" pitchFamily="18" charset="0"/>
                <a:cs typeface="Arial" pitchFamily="34" charset="0"/>
              </a:rPr>
              <a:t>П</a:t>
            </a:r>
            <a:r>
              <a:rPr lang="ru-RU" sz="27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олучение  альдегидов.</a:t>
            </a:r>
          </a:p>
          <a:p>
            <a:pPr lvl="0" indent="450850" algn="just" fontAlgn="base">
              <a:lnSpc>
                <a:spcPct val="85000"/>
              </a:lnSpc>
              <a:spcBef>
                <a:spcPct val="0"/>
              </a:spcBef>
              <a:spcAft>
                <a:spcPct val="0"/>
              </a:spcAft>
            </a:pPr>
            <a:r>
              <a:rPr lang="ru-RU" sz="1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a:p>
            <a:pPr algn="ctr">
              <a:lnSpc>
                <a:spcPct val="85000"/>
              </a:lnSpc>
            </a:pPr>
            <a:r>
              <a:rPr lang="en-US" sz="3200" b="1" dirty="0" smtClean="0">
                <a:ln w="11430">
                  <a:solidFill>
                    <a:sysClr val="windowText" lastClr="000000"/>
                  </a:solidFill>
                </a:ln>
                <a:solidFill>
                  <a:srgbClr val="C00000"/>
                </a:solidFill>
                <a:effectLst>
                  <a:outerShdw blurRad="50800" dist="39000" dir="5460000" algn="tl">
                    <a:srgbClr val="000000">
                      <a:alpha val="38000"/>
                    </a:srgbClr>
                  </a:outerShdw>
                </a:effectLst>
                <a:latin typeface="Arial" pitchFamily="34" charset="0"/>
                <a:cs typeface="Arial" pitchFamily="34" charset="0"/>
              </a:rPr>
              <a:t>Cu</a:t>
            </a:r>
            <a:r>
              <a:rPr lang="en-US" sz="32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 O</a:t>
            </a:r>
            <a:r>
              <a:rPr lang="ru-RU" sz="3200" b="1" baseline="-30000"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2 </a:t>
            </a:r>
            <a:r>
              <a:rPr lang="ru-RU" sz="32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a:t>
            </a:r>
            <a:r>
              <a:rPr lang="ru-RU" sz="32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a:cs typeface="Arial" pitchFamily="34" charset="0"/>
                <a:sym typeface="Symbol"/>
              </a:rPr>
              <a:t></a:t>
            </a:r>
            <a:r>
              <a:rPr lang="en-US" sz="32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a:cs typeface="Arial" pitchFamily="34" charset="0"/>
                <a:sym typeface="Symbol"/>
              </a:rPr>
              <a:t> </a:t>
            </a:r>
            <a:r>
              <a:rPr lang="en-US" sz="3200" b="1" dirty="0" err="1" smtClean="0">
                <a:ln w="11430">
                  <a:solidFill>
                    <a:sysClr val="windowText" lastClr="000000"/>
                  </a:solidFill>
                </a:ln>
                <a:solidFill>
                  <a:schemeClr val="accent2">
                    <a:lumMod val="75000"/>
                  </a:schemeClr>
                </a:solidFill>
                <a:effectLst>
                  <a:outerShdw blurRad="50800" dist="39000" dir="5460000" algn="tl">
                    <a:srgbClr val="000000">
                      <a:alpha val="38000"/>
                    </a:srgbClr>
                  </a:outerShdw>
                </a:effectLst>
                <a:latin typeface="Arial" pitchFamily="34" charset="0"/>
                <a:cs typeface="Arial" pitchFamily="34" charset="0"/>
              </a:rPr>
              <a:t>CuO</a:t>
            </a:r>
            <a:endParaRPr lang="ru-RU" sz="3200" b="1" dirty="0" smtClean="0">
              <a:ln w="11430">
                <a:solidFill>
                  <a:sysClr val="windowText" lastClr="000000"/>
                </a:solidFill>
              </a:ln>
              <a:solidFill>
                <a:schemeClr val="accent2">
                  <a:lumMod val="75000"/>
                </a:schemeClr>
              </a:solidFill>
              <a:effectLst>
                <a:outerShdw blurRad="50800" dist="39000" dir="5460000" algn="tl">
                  <a:srgbClr val="000000">
                    <a:alpha val="38000"/>
                  </a:srgbClr>
                </a:outerShdw>
              </a:effectLst>
            </a:endParaRPr>
          </a:p>
          <a:p>
            <a:pPr algn="just">
              <a:lnSpc>
                <a:spcPct val="85000"/>
              </a:lnSpc>
            </a:pPr>
            <a:endParaRPr lang="ru-RU"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p>
            <a:pPr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r>
              <a:rPr lang="ru-RU" sz="2700" b="1" dirty="0" smtClean="0">
                <a:solidFill>
                  <a:schemeClr val="accent2">
                    <a:lumMod val="50000"/>
                  </a:schemeClr>
                </a:solidFill>
                <a:latin typeface="Arial" pitchFamily="34" charset="0"/>
                <a:cs typeface="Arial" pitchFamily="34" charset="0"/>
              </a:rPr>
              <a:t>красная медная проволока чернеет</a:t>
            </a:r>
            <a:r>
              <a:rPr lang="ru-RU" sz="2700" b="1" dirty="0" smtClean="0">
                <a:solidFill>
                  <a:schemeClr val="accent2">
                    <a:lumMod val="50000"/>
                  </a:schemeClr>
                </a:solidFill>
                <a:latin typeface="Arial" pitchFamily="34" charset="0"/>
                <a:ea typeface="Times New Roman"/>
                <a:cs typeface="Arial" pitchFamily="34" charset="0"/>
              </a:rPr>
              <a:t>.</a:t>
            </a:r>
            <a:r>
              <a:rPr lang="ru-RU" sz="2700" b="1" dirty="0" smtClean="0">
                <a:solidFill>
                  <a:schemeClr val="accent2">
                    <a:lumMod val="50000"/>
                  </a:schemeClr>
                </a:solidFill>
                <a:latin typeface="Arial" pitchFamily="34" charset="0"/>
                <a:ea typeface="Times New Roman" pitchFamily="18" charset="0"/>
                <a:cs typeface="Arial" pitchFamily="34" charset="0"/>
              </a:rPr>
              <a:t>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Признак реакции: </a:t>
            </a:r>
            <a:r>
              <a:rPr lang="ru-RU" sz="2700" b="1" dirty="0" smtClean="0">
                <a:solidFill>
                  <a:schemeClr val="accent2">
                    <a:lumMod val="50000"/>
                  </a:schemeClr>
                </a:solidFill>
                <a:latin typeface="Arial" pitchFamily="34" charset="0"/>
                <a:cs typeface="Arial" pitchFamily="34" charset="0"/>
              </a:rPr>
              <a:t>изменение цвета проволоки</a:t>
            </a:r>
            <a:r>
              <a:rPr lang="ru-RU" sz="2700" b="1" dirty="0" smtClean="0">
                <a:solidFill>
                  <a:schemeClr val="accent2">
                    <a:lumMod val="50000"/>
                  </a:schemeClr>
                </a:solidFill>
                <a:latin typeface="Arial" pitchFamily="34" charset="0"/>
                <a:ea typeface="Times New Roman"/>
                <a:cs typeface="Arial" pitchFamily="34" charset="0"/>
              </a:rPr>
              <a:t>. </a:t>
            </a:r>
          </a:p>
          <a:p>
            <a:pPr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Условие протекания</a:t>
            </a:r>
            <a:r>
              <a:rPr lang="ru-RU" sz="2700" b="1" dirty="0" smtClean="0">
                <a:solidFill>
                  <a:schemeClr val="accent2">
                    <a:lumMod val="50000"/>
                  </a:schemeClr>
                </a:solidFill>
                <a:latin typeface="Arial" pitchFamily="34" charset="0"/>
                <a:ea typeface="Times New Roman"/>
                <a:cs typeface="Arial" pitchFamily="34" charset="0"/>
              </a:rPr>
              <a:t> – нагрев.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Тип реакции </a:t>
            </a:r>
            <a:r>
              <a:rPr lang="ru-RU" sz="2700" b="1" dirty="0" smtClean="0">
                <a:solidFill>
                  <a:schemeClr val="accent2">
                    <a:lumMod val="50000"/>
                  </a:schemeClr>
                </a:solidFill>
                <a:latin typeface="Arial" pitchFamily="34" charset="0"/>
                <a:ea typeface="Times New Roman"/>
                <a:cs typeface="Arial" pitchFamily="34" charset="0"/>
              </a:rPr>
              <a:t>– </a:t>
            </a:r>
            <a:r>
              <a:rPr lang="ru-RU" sz="2800" b="1" dirty="0" smtClean="0">
                <a:solidFill>
                  <a:schemeClr val="accent2">
                    <a:lumMod val="50000"/>
                  </a:schemeClr>
                </a:solidFill>
                <a:latin typeface="Arial" pitchFamily="34" charset="0"/>
                <a:ea typeface="Times New Roman"/>
                <a:cs typeface="Arial" pitchFamily="34" charset="0"/>
              </a:rPr>
              <a:t>окисления; окислительно-восстановительная; соединения; необратимая</a:t>
            </a:r>
            <a:r>
              <a:rPr lang="ru-RU" sz="2700" b="1" dirty="0" smtClean="0">
                <a:solidFill>
                  <a:schemeClr val="accent2">
                    <a:lumMod val="50000"/>
                  </a:schemeClr>
                </a:solidFill>
                <a:latin typeface="Arial" pitchFamily="34" charset="0"/>
                <a:ea typeface="Times New Roman"/>
                <a:cs typeface="Arial" pitchFamily="34" charset="0"/>
              </a:rPr>
              <a:t>.</a:t>
            </a:r>
            <a:r>
              <a:rPr lang="ru-RU" sz="2700" b="1" dirty="0" smtClean="0">
                <a:solidFill>
                  <a:schemeClr val="accent2">
                    <a:lumMod val="50000"/>
                  </a:schemeClr>
                </a:solidFill>
                <a:latin typeface="Arial" pitchFamily="34" charset="0"/>
                <a:ea typeface="Times New Roman" pitchFamily="18" charset="0"/>
                <a:cs typeface="Arial" pitchFamily="34" charset="0"/>
              </a:rPr>
              <a:t>          </a:t>
            </a:r>
            <a:endParaRPr lang="ru-RU" sz="2700" b="1" dirty="0" smtClean="0">
              <a:solidFill>
                <a:schemeClr val="accent2">
                  <a:lumMod val="50000"/>
                </a:schemeClr>
              </a:solidFill>
              <a:latin typeface="Arial" pitchFamily="34" charset="0"/>
              <a:cs typeface="Arial" pitchFamily="34" charset="0"/>
            </a:endParaRPr>
          </a:p>
        </p:txBody>
      </p:sp>
      <p:sp>
        <p:nvSpPr>
          <p:cNvPr id="10" name="Управляющая кнопка: далее 9">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37042820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2" name="Picture 1" descr="D:\23.05.13-домашние документы\Виртуальные лекции 2015\Органическая химия\альдегиды\aldo_poluchen1.jpg"/>
          <p:cNvPicPr>
            <a:picLocks noChangeAspect="1" noChangeArrowheads="1"/>
          </p:cNvPicPr>
          <p:nvPr/>
        </p:nvPicPr>
        <p:blipFill>
          <a:blip r:embed="rId3" cstate="print"/>
          <a:srcRect l="2343" t="16958" r="4687" b="62500"/>
          <a:stretch>
            <a:fillRect/>
          </a:stretch>
        </p:blipFill>
        <p:spPr bwMode="auto">
          <a:xfrm>
            <a:off x="1285852" y="41998"/>
            <a:ext cx="6643734" cy="110098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2"/>
          <p:cNvPicPr>
            <a:picLocks noChangeAspect="1" noChangeArrowheads="1"/>
          </p:cNvPicPr>
          <p:nvPr/>
        </p:nvPicPr>
        <p:blipFill>
          <a:blip r:embed="rId4" cstate="print"/>
          <a:srcRect l="34593" t="7588" r="29457" b="13950"/>
          <a:stretch>
            <a:fillRect/>
          </a:stretch>
        </p:blipFill>
        <p:spPr bwMode="auto">
          <a:xfrm>
            <a:off x="4143372" y="4143380"/>
            <a:ext cx="1232100" cy="2605012"/>
          </a:xfrm>
          <a:prstGeom prst="round2Diag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6" name="Picture 2"/>
          <p:cNvPicPr>
            <a:picLocks noChangeAspect="1" noChangeArrowheads="1"/>
          </p:cNvPicPr>
          <p:nvPr/>
        </p:nvPicPr>
        <p:blipFill>
          <a:blip r:embed="rId5" cstate="print"/>
          <a:srcRect l="37674" t="8649" r="23294" b="18191"/>
          <a:stretch>
            <a:fillRect/>
          </a:stretch>
        </p:blipFill>
        <p:spPr bwMode="auto">
          <a:xfrm>
            <a:off x="5715008" y="4143380"/>
            <a:ext cx="1026921" cy="2500330"/>
          </a:xfrm>
          <a:prstGeom prst="round2Diag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5778" name="Picture 2"/>
          <p:cNvPicPr>
            <a:picLocks noChangeAspect="1" noChangeArrowheads="1"/>
          </p:cNvPicPr>
          <p:nvPr/>
        </p:nvPicPr>
        <p:blipFill>
          <a:blip r:embed="rId6" cstate="print"/>
          <a:srcRect l="14334" t="6026" r="73437" b="53664"/>
          <a:stretch>
            <a:fillRect/>
          </a:stretch>
        </p:blipFill>
        <p:spPr bwMode="auto">
          <a:xfrm>
            <a:off x="2928926" y="4143380"/>
            <a:ext cx="928694" cy="2553909"/>
          </a:xfrm>
          <a:prstGeom prst="round2Diag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7" name="Прямоугольник 16"/>
          <p:cNvSpPr/>
          <p:nvPr/>
        </p:nvSpPr>
        <p:spPr>
          <a:xfrm>
            <a:off x="1857356" y="5000636"/>
            <a:ext cx="1002197"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err="1"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CuO</a:t>
            </a:r>
            <a:endParaRPr lang="ru-RU" sz="28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endParaRPr>
          </a:p>
        </p:txBody>
      </p:sp>
      <p:cxnSp>
        <p:nvCxnSpPr>
          <p:cNvPr id="19" name="Прямая со стрелкой 18"/>
          <p:cNvCxnSpPr/>
          <p:nvPr/>
        </p:nvCxnSpPr>
        <p:spPr>
          <a:xfrm>
            <a:off x="2714612" y="5429264"/>
            <a:ext cx="714380" cy="142876"/>
          </a:xfrm>
          <a:prstGeom prst="straightConnector1">
            <a:avLst/>
          </a:prstGeom>
          <a:ln w="38100">
            <a:solidFill>
              <a:schemeClr val="accent2">
                <a:lumMod val="50000"/>
              </a:schemeClr>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0" name="Прямоугольник 19"/>
          <p:cNvSpPr/>
          <p:nvPr/>
        </p:nvSpPr>
        <p:spPr>
          <a:xfrm>
            <a:off x="6858016" y="5214950"/>
            <a:ext cx="702436"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solidFill>
                    <a:sysClr val="windowText" lastClr="000000"/>
                  </a:solidFill>
                </a:ln>
                <a:solidFill>
                  <a:srgbClr val="E85020"/>
                </a:solidFill>
                <a:effectLst>
                  <a:outerShdw blurRad="50800" dist="39000" dir="5460000" algn="tl">
                    <a:srgbClr val="000000">
                      <a:alpha val="38000"/>
                    </a:srgbClr>
                  </a:outerShdw>
                </a:effectLst>
                <a:latin typeface="Arial Black" pitchFamily="34" charset="0"/>
                <a:cs typeface="Arial" pitchFamily="34" charset="0"/>
              </a:rPr>
              <a:t>Cu</a:t>
            </a:r>
            <a:endParaRPr lang="ru-RU" sz="2800" b="1" dirty="0">
              <a:ln w="11430">
                <a:solidFill>
                  <a:sysClr val="windowText" lastClr="000000"/>
                </a:solidFill>
              </a:ln>
              <a:solidFill>
                <a:srgbClr val="E85020"/>
              </a:solidFill>
              <a:effectLst>
                <a:outerShdw blurRad="50800" dist="39000" dir="5460000" algn="tl">
                  <a:srgbClr val="000000">
                    <a:alpha val="38000"/>
                  </a:srgbClr>
                </a:outerShdw>
              </a:effectLst>
              <a:latin typeface="Arial Black" pitchFamily="34" charset="0"/>
            </a:endParaRPr>
          </a:p>
        </p:txBody>
      </p:sp>
      <p:cxnSp>
        <p:nvCxnSpPr>
          <p:cNvPr id="21" name="Прямая со стрелкой 20"/>
          <p:cNvCxnSpPr/>
          <p:nvPr/>
        </p:nvCxnSpPr>
        <p:spPr>
          <a:xfrm flipV="1">
            <a:off x="6572264" y="5643578"/>
            <a:ext cx="714380" cy="428628"/>
          </a:xfrm>
          <a:prstGeom prst="straightConnector1">
            <a:avLst/>
          </a:prstGeom>
          <a:ln w="38100">
            <a:solidFill>
              <a:srgbClr val="C0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8" name="Прямоугольник 17"/>
          <p:cNvSpPr/>
          <p:nvPr/>
        </p:nvSpPr>
        <p:spPr>
          <a:xfrm>
            <a:off x="142844" y="1168310"/>
            <a:ext cx="8894980" cy="3938001"/>
          </a:xfrm>
          <a:prstGeom prst="rect">
            <a:avLst/>
          </a:prstGeom>
        </p:spPr>
        <p:txBody>
          <a:bodyPr wrap="square">
            <a:spAutoFit/>
          </a:bodyPr>
          <a:lstStyle/>
          <a:p>
            <a:pPr lvl="0" fontAlgn="base">
              <a:lnSpc>
                <a:spcPct val="85000"/>
              </a:lnSpc>
              <a:spcBef>
                <a:spcPct val="0"/>
              </a:spcBef>
              <a:spcAft>
                <a:spcPct val="0"/>
              </a:spcAft>
            </a:pPr>
            <a:r>
              <a:rPr lang="ru-RU"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этанол                   </a:t>
            </a:r>
            <a:r>
              <a:rPr lang="ru-RU" sz="25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этаналь</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a:p>
            <a:pPr algn="just">
              <a:lnSpc>
                <a:spcPct val="85000"/>
              </a:lnSpc>
              <a:spcAft>
                <a:spcPts val="0"/>
              </a:spcAft>
            </a:pPr>
            <a:endParaRPr lang="ru-RU" sz="14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p>
            <a:pPr algn="just">
              <a:lnSpc>
                <a:spcPct val="85000"/>
              </a:lnSpc>
              <a:spcAft>
                <a:spcPts val="0"/>
              </a:spcAft>
            </a:pP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r>
              <a:rPr lang="ru-RU" sz="2800" b="1" dirty="0" smtClean="0">
                <a:solidFill>
                  <a:schemeClr val="accent2">
                    <a:lumMod val="50000"/>
                  </a:schemeClr>
                </a:solidFill>
                <a:latin typeface="Arial" pitchFamily="34" charset="0"/>
                <a:cs typeface="Arial" pitchFamily="34" charset="0"/>
              </a:rPr>
              <a:t>черная проволока вернула себе медный цвет, появился неприятный запах</a:t>
            </a:r>
            <a:r>
              <a:rPr lang="ru-RU" sz="2800" b="1" dirty="0" smtClean="0">
                <a:solidFill>
                  <a:schemeClr val="accent3">
                    <a:lumMod val="50000"/>
                  </a:schemeClr>
                </a:solidFill>
                <a:latin typeface="Arial" pitchFamily="34" charset="0"/>
                <a:ea typeface="Times New Roman"/>
                <a:cs typeface="Arial" pitchFamily="34" charset="0"/>
              </a:rPr>
              <a:t>.</a:t>
            </a:r>
            <a:r>
              <a:rPr lang="ru-RU" sz="2800" b="1" dirty="0" smtClean="0">
                <a:solidFill>
                  <a:schemeClr val="accent2">
                    <a:lumMod val="50000"/>
                  </a:schemeClr>
                </a:solidFill>
                <a:latin typeface="Arial" pitchFamily="34" charset="0"/>
                <a:ea typeface="Times New Roman" pitchFamily="18" charset="0"/>
                <a:cs typeface="Arial" pitchFamily="34" charset="0"/>
              </a:rPr>
              <a:t> </a:t>
            </a:r>
          </a:p>
          <a:p>
            <a:pPr algn="just">
              <a:lnSpc>
                <a:spcPct val="85000"/>
              </a:lnSpc>
              <a:spcAft>
                <a:spcPts val="0"/>
              </a:spcAft>
            </a:pP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Признак реакции: </a:t>
            </a:r>
            <a:r>
              <a:rPr lang="ru-RU" sz="2800" b="1" dirty="0" smtClean="0">
                <a:solidFill>
                  <a:schemeClr val="accent2">
                    <a:lumMod val="50000"/>
                  </a:schemeClr>
                </a:solidFill>
                <a:latin typeface="Arial" pitchFamily="34" charset="0"/>
                <a:cs typeface="Arial" pitchFamily="34" charset="0"/>
              </a:rPr>
              <a:t>изменение цвета проволоки,  появление запаха</a:t>
            </a:r>
            <a:r>
              <a:rPr lang="ru-RU" sz="2800" b="1" dirty="0" smtClean="0">
                <a:solidFill>
                  <a:schemeClr val="accent2">
                    <a:lumMod val="50000"/>
                  </a:schemeClr>
                </a:solidFill>
                <a:latin typeface="Arial" pitchFamily="34" charset="0"/>
                <a:ea typeface="Times New Roman"/>
                <a:cs typeface="Arial" pitchFamily="34" charset="0"/>
              </a:rPr>
              <a:t>. </a:t>
            </a:r>
          </a:p>
          <a:p>
            <a:pPr algn="just">
              <a:lnSpc>
                <a:spcPct val="85000"/>
              </a:lnSpc>
              <a:spcAft>
                <a:spcPts val="0"/>
              </a:spcAft>
            </a:pP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Условие протекания</a:t>
            </a:r>
            <a:r>
              <a:rPr lang="ru-RU" sz="2800" b="1" dirty="0" smtClean="0">
                <a:solidFill>
                  <a:schemeClr val="accent2">
                    <a:lumMod val="50000"/>
                  </a:schemeClr>
                </a:solidFill>
                <a:latin typeface="Arial" pitchFamily="34" charset="0"/>
                <a:ea typeface="Times New Roman"/>
                <a:cs typeface="Arial" pitchFamily="34" charset="0"/>
              </a:rPr>
              <a:t> – нагрев. </a:t>
            </a:r>
          </a:p>
          <a:p>
            <a:pPr algn="just">
              <a:lnSpc>
                <a:spcPct val="85000"/>
              </a:lnSpc>
              <a:spcAft>
                <a:spcPts val="0"/>
              </a:spcAft>
            </a:pP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Тип реакции </a:t>
            </a:r>
            <a:r>
              <a:rPr lang="ru-RU" sz="2800" b="1" dirty="0" smtClean="0">
                <a:solidFill>
                  <a:schemeClr val="accent2">
                    <a:lumMod val="50000"/>
                  </a:schemeClr>
                </a:solidFill>
                <a:latin typeface="Arial" pitchFamily="34" charset="0"/>
                <a:ea typeface="Times New Roman"/>
                <a:cs typeface="Arial" pitchFamily="34" charset="0"/>
              </a:rPr>
              <a:t>– разложения; окисления; окислительно-</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rPr>
              <a:t>восстановительная</a:t>
            </a:r>
            <a:r>
              <a:rPr lang="ru-RU" sz="2800" b="1" dirty="0" smtClean="0">
                <a:solidFill>
                  <a:schemeClr val="accent2">
                    <a:lumMod val="50000"/>
                  </a:schemeClr>
                </a:solidFill>
                <a:latin typeface="Arial" pitchFamily="34" charset="0"/>
                <a:ea typeface="Times New Roman"/>
                <a:cs typeface="Arial" pitchFamily="34" charset="0"/>
              </a:rPr>
              <a:t>; необратимая.</a:t>
            </a:r>
            <a:r>
              <a:rPr lang="ru-RU" sz="2800" b="1" dirty="0" smtClean="0">
                <a:solidFill>
                  <a:schemeClr val="accent2">
                    <a:lumMod val="50000"/>
                  </a:schemeClr>
                </a:solidFill>
                <a:latin typeface="Arial" pitchFamily="34" charset="0"/>
                <a:ea typeface="Times New Roman" pitchFamily="18" charset="0"/>
                <a:cs typeface="Arial" pitchFamily="34" charset="0"/>
              </a:rPr>
              <a:t>   </a:t>
            </a:r>
            <a:endParaRPr lang="ru-RU" sz="2800" b="1" dirty="0" smtClean="0">
              <a:solidFill>
                <a:schemeClr val="accent2">
                  <a:lumMod val="50000"/>
                </a:schemeClr>
              </a:solidFill>
              <a:latin typeface="Arial" pitchFamily="34" charset="0"/>
              <a:cs typeface="Arial" pitchFamily="34" charset="0"/>
            </a:endParaRPr>
          </a:p>
        </p:txBody>
      </p:sp>
      <p:sp>
        <p:nvSpPr>
          <p:cNvPr id="15" name="Управляющая кнопка: далее 1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назад 24">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Управляющая кнопка: домой 25">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91726029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77614" y="71414"/>
            <a:ext cx="8823542" cy="3689472"/>
          </a:xfrm>
          <a:prstGeom prst="rect">
            <a:avLst/>
          </a:prstGeom>
        </p:spPr>
        <p:txBody>
          <a:bodyPr wrap="square">
            <a:spAutoFit/>
          </a:bodyPr>
          <a:lstStyle/>
          <a:p>
            <a:pPr lvl="0" indent="450850" algn="just" fontAlgn="base">
              <a:lnSpc>
                <a:spcPct val="85000"/>
              </a:lnSpc>
              <a:spcBef>
                <a:spcPct val="0"/>
              </a:spcBef>
              <a:spcAft>
                <a:spcPct val="0"/>
              </a:spcAft>
            </a:pPr>
            <a:r>
              <a:rPr lang="ru-RU" sz="27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Опыт 4.</a:t>
            </a:r>
            <a:r>
              <a:rPr lang="ru-RU" sz="2700" b="1" dirty="0" smtClean="0">
                <a:solidFill>
                  <a:srgbClr val="FF0000"/>
                </a:solidFill>
                <a:latin typeface="Arial" pitchFamily="34" charset="0"/>
                <a:ea typeface="Times New Roman" pitchFamily="18" charset="0"/>
                <a:cs typeface="Arial" pitchFamily="34" charset="0"/>
              </a:rPr>
              <a:t> </a:t>
            </a:r>
            <a:r>
              <a:rPr lang="ru-RU" sz="27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Качественная реакция на альдегиды с гидроксидом меди (</a:t>
            </a:r>
            <a:r>
              <a:rPr lang="en-US" sz="27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II</a:t>
            </a:r>
            <a:r>
              <a:rPr lang="ru-RU" sz="27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p>
          <a:p>
            <a:pPr algn="ctr">
              <a:lnSpc>
                <a:spcPct val="85000"/>
              </a:lnSpc>
            </a:pPr>
            <a:r>
              <a:rPr lang="ru-RU" sz="2800" b="1" dirty="0" smtClean="0">
                <a:solidFill>
                  <a:schemeClr val="accent2">
                    <a:lumMod val="50000"/>
                  </a:schemeClr>
                </a:solidFill>
                <a:latin typeface="Arial" pitchFamily="34" charset="0"/>
                <a:ea typeface="Times New Roman" pitchFamily="18" charset="0"/>
                <a:cs typeface="Arial" pitchFamily="34" charset="0"/>
              </a:rPr>
              <a:t>        2</a:t>
            </a:r>
            <a:r>
              <a:rPr lang="en-US" sz="2800" b="1" dirty="0" err="1"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NaOH</a:t>
            </a:r>
            <a:r>
              <a:rPr lang="en-US" sz="28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 CuSO</a:t>
            </a:r>
            <a:r>
              <a:rPr lang="en-US" sz="2800" b="1" baseline="-30000"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4</a:t>
            </a:r>
            <a:r>
              <a:rPr lang="ru-RU" sz="28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a:cs typeface="Arial" pitchFamily="34" charset="0"/>
                <a:sym typeface="Symbol"/>
              </a:rPr>
              <a:t></a:t>
            </a:r>
            <a:r>
              <a:rPr lang="en-US" sz="28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a:cs typeface="Arial" pitchFamily="34" charset="0"/>
                <a:sym typeface="Symbol"/>
              </a:rPr>
              <a:t> </a:t>
            </a:r>
            <a:r>
              <a:rPr lang="en-US" sz="28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Na</a:t>
            </a:r>
            <a:r>
              <a:rPr lang="en-US" sz="2800" b="1" baseline="-30000"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2</a:t>
            </a:r>
            <a:r>
              <a:rPr lang="en-US" sz="28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SO</a:t>
            </a:r>
            <a:r>
              <a:rPr lang="en-US" sz="2800" b="1" baseline="-30000"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4</a:t>
            </a:r>
            <a:r>
              <a:rPr lang="en-US" sz="28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a:t>
            </a:r>
            <a:r>
              <a:rPr lang="en-US" sz="2800" b="1" dirty="0" smtClean="0">
                <a:ln w="11430">
                  <a:solidFill>
                    <a:sysClr val="windowText" lastClr="000000"/>
                  </a:solidFill>
                </a:ln>
                <a:solidFill>
                  <a:srgbClr val="0000CC"/>
                </a:solidFill>
                <a:effectLst>
                  <a:outerShdw blurRad="50800" dist="39000" dir="5460000" algn="tl">
                    <a:srgbClr val="000000">
                      <a:alpha val="38000"/>
                    </a:srgbClr>
                  </a:outerShdw>
                </a:effectLst>
                <a:latin typeface="Arial" pitchFamily="34" charset="0"/>
                <a:cs typeface="Arial" pitchFamily="34" charset="0"/>
              </a:rPr>
              <a:t>Cu(OH)</a:t>
            </a:r>
            <a:r>
              <a:rPr lang="en-US" sz="2800" b="1" baseline="-30000" dirty="0" smtClean="0">
                <a:ln w="11430">
                  <a:solidFill>
                    <a:sysClr val="windowText" lastClr="000000"/>
                  </a:solidFill>
                </a:ln>
                <a:solidFill>
                  <a:srgbClr val="0000CC"/>
                </a:solidFill>
                <a:effectLst>
                  <a:outerShdw blurRad="50800" dist="39000" dir="5460000" algn="tl">
                    <a:srgbClr val="000000">
                      <a:alpha val="38000"/>
                    </a:srgbClr>
                  </a:outerShdw>
                </a:effectLst>
                <a:latin typeface="Arial" pitchFamily="34" charset="0"/>
                <a:cs typeface="Arial" pitchFamily="34" charset="0"/>
              </a:rPr>
              <a:t>2</a:t>
            </a:r>
            <a:endParaRPr lang="ru-RU" sz="2800" b="1" dirty="0" smtClean="0">
              <a:ln w="11430">
                <a:solidFill>
                  <a:sysClr val="windowText" lastClr="000000"/>
                </a:solidFill>
              </a:ln>
              <a:solidFill>
                <a:srgbClr val="0000CC"/>
              </a:solidFill>
              <a:effectLst>
                <a:outerShdw blurRad="50800" dist="39000" dir="5460000" algn="tl">
                  <a:srgbClr val="000000">
                    <a:alpha val="38000"/>
                  </a:srgbClr>
                </a:outerShdw>
              </a:effectLst>
            </a:endParaRPr>
          </a:p>
          <a:p>
            <a:pPr>
              <a:lnSpc>
                <a:spcPct val="85000"/>
              </a:lnSpc>
            </a:pPr>
            <a:r>
              <a:rPr lang="ru-RU" sz="2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гидроксид  сульфат   </a:t>
            </a:r>
            <a:r>
              <a:rPr lang="ru-RU" sz="24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сульфат</a:t>
            </a:r>
            <a:r>
              <a:rPr lang="ru-RU" sz="2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гидроксид                                </a:t>
            </a:r>
          </a:p>
          <a:p>
            <a:pPr>
              <a:lnSpc>
                <a:spcPct val="85000"/>
              </a:lnSpc>
            </a:pPr>
            <a:r>
              <a:rPr lang="ru-RU" sz="2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натрия      меди (</a:t>
            </a:r>
            <a:r>
              <a:rPr lang="en-US" sz="2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II</a:t>
            </a:r>
            <a:r>
              <a:rPr lang="ru-RU" sz="2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натрия      меди (</a:t>
            </a:r>
            <a:r>
              <a:rPr lang="en-US" sz="2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II</a:t>
            </a:r>
            <a:r>
              <a:rPr lang="ru-RU" sz="2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p>
          <a:p>
            <a:pPr>
              <a:lnSpc>
                <a:spcPct val="85000"/>
              </a:lnSpc>
            </a:pPr>
            <a:r>
              <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r>
              <a:rPr lang="ru-RU" sz="2700" b="1" dirty="0" smtClean="0">
                <a:solidFill>
                  <a:schemeClr val="accent2">
                    <a:lumMod val="50000"/>
                  </a:schemeClr>
                </a:solidFill>
                <a:latin typeface="Arial" pitchFamily="34" charset="0"/>
                <a:cs typeface="Arial" pitchFamily="34" charset="0"/>
              </a:rPr>
              <a:t>выпадение синего осадка</a:t>
            </a:r>
            <a:r>
              <a:rPr lang="ru-RU" sz="2700" b="1" dirty="0" smtClean="0">
                <a:solidFill>
                  <a:schemeClr val="accent2">
                    <a:lumMod val="50000"/>
                  </a:schemeClr>
                </a:solidFill>
                <a:latin typeface="Arial" pitchFamily="34" charset="0"/>
                <a:ea typeface="Times New Roman"/>
                <a:cs typeface="Arial" pitchFamily="34" charset="0"/>
              </a:rPr>
              <a:t>.</a:t>
            </a:r>
            <a:r>
              <a:rPr lang="ru-RU" sz="2700" b="1" dirty="0" smtClean="0">
                <a:solidFill>
                  <a:schemeClr val="accent2">
                    <a:lumMod val="50000"/>
                  </a:schemeClr>
                </a:solidFill>
                <a:latin typeface="Arial" pitchFamily="34" charset="0"/>
                <a:ea typeface="Times New Roman" pitchFamily="18" charset="0"/>
                <a:cs typeface="Arial" pitchFamily="34" charset="0"/>
              </a:rPr>
              <a:t>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Признак реакции: </a:t>
            </a:r>
            <a:r>
              <a:rPr lang="ru-RU" sz="2700" b="1" dirty="0" smtClean="0">
                <a:solidFill>
                  <a:schemeClr val="accent2">
                    <a:lumMod val="50000"/>
                  </a:schemeClr>
                </a:solidFill>
                <a:latin typeface="Arial" pitchFamily="34" charset="0"/>
                <a:cs typeface="Arial" pitchFamily="34" charset="0"/>
              </a:rPr>
              <a:t>выпадение осадка</a:t>
            </a:r>
            <a:r>
              <a:rPr lang="ru-RU" sz="2700" b="1" dirty="0" smtClean="0">
                <a:solidFill>
                  <a:schemeClr val="accent2">
                    <a:lumMod val="50000"/>
                  </a:schemeClr>
                </a:solidFill>
                <a:latin typeface="Arial" pitchFamily="34" charset="0"/>
                <a:ea typeface="Times New Roman"/>
                <a:cs typeface="Arial" pitchFamily="34" charset="0"/>
              </a:rPr>
              <a:t>. </a:t>
            </a:r>
          </a:p>
          <a:p>
            <a:pPr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Условие протекания</a:t>
            </a:r>
            <a:r>
              <a:rPr lang="ru-RU" sz="2700" b="1" dirty="0" smtClean="0">
                <a:solidFill>
                  <a:schemeClr val="accent2">
                    <a:lumMod val="50000"/>
                  </a:schemeClr>
                </a:solidFill>
                <a:latin typeface="Arial" pitchFamily="34" charset="0"/>
                <a:ea typeface="Times New Roman"/>
                <a:cs typeface="Arial" pitchFamily="34" charset="0"/>
              </a:rPr>
              <a:t> – добавление </a:t>
            </a:r>
            <a:r>
              <a:rPr lang="ru-RU" sz="2700" b="1" dirty="0" smtClean="0">
                <a:solidFill>
                  <a:schemeClr val="accent2">
                    <a:lumMod val="50000"/>
                  </a:schemeClr>
                </a:solidFill>
                <a:latin typeface="Arial" pitchFamily="34" charset="0"/>
                <a:cs typeface="Arial" pitchFamily="34" charset="0"/>
              </a:rPr>
              <a:t>растворителя</a:t>
            </a:r>
            <a:r>
              <a:rPr lang="ru-RU" sz="2700" b="1" dirty="0" smtClean="0">
                <a:solidFill>
                  <a:schemeClr val="accent2">
                    <a:lumMod val="50000"/>
                  </a:schemeClr>
                </a:solidFill>
                <a:latin typeface="Arial" pitchFamily="34" charset="0"/>
                <a:ea typeface="Times New Roman"/>
                <a:cs typeface="Arial" pitchFamily="34" charset="0"/>
              </a:rPr>
              <a:t>.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Тип реакции </a:t>
            </a:r>
            <a:r>
              <a:rPr lang="ru-RU" sz="2700" b="1" dirty="0" smtClean="0">
                <a:solidFill>
                  <a:schemeClr val="accent2">
                    <a:lumMod val="50000"/>
                  </a:schemeClr>
                </a:solidFill>
                <a:latin typeface="Arial" pitchFamily="34" charset="0"/>
                <a:ea typeface="Times New Roman"/>
                <a:cs typeface="Arial" pitchFamily="34" charset="0"/>
              </a:rPr>
              <a:t>– обмена; без изменения степени окисления; необратимая.</a:t>
            </a:r>
            <a:r>
              <a:rPr lang="ru-RU" sz="2700" b="1" dirty="0" smtClean="0">
                <a:solidFill>
                  <a:schemeClr val="accent2">
                    <a:lumMod val="50000"/>
                  </a:schemeClr>
                </a:solidFill>
                <a:latin typeface="Arial" pitchFamily="34" charset="0"/>
                <a:ea typeface="Times New Roman" pitchFamily="18" charset="0"/>
                <a:cs typeface="Arial" pitchFamily="34" charset="0"/>
              </a:rPr>
              <a:t>          </a:t>
            </a:r>
            <a:endParaRPr lang="ru-RU" sz="2700" b="1" dirty="0" smtClean="0">
              <a:solidFill>
                <a:schemeClr val="accent2">
                  <a:lumMod val="50000"/>
                </a:schemeClr>
              </a:solidFill>
              <a:latin typeface="Arial" pitchFamily="34" charset="0"/>
              <a:cs typeface="Arial" pitchFamily="34" charset="0"/>
            </a:endParaRPr>
          </a:p>
        </p:txBody>
      </p:sp>
      <p:pic>
        <p:nvPicPr>
          <p:cNvPr id="7" name="Picture 1"/>
          <p:cNvPicPr>
            <a:picLocks noChangeAspect="1" noChangeArrowheads="1"/>
          </p:cNvPicPr>
          <p:nvPr/>
        </p:nvPicPr>
        <p:blipFill>
          <a:blip r:embed="rId2" cstate="print"/>
          <a:srcRect l="15701" t="25386" r="15701" b="23938"/>
          <a:stretch>
            <a:fillRect/>
          </a:stretch>
        </p:blipFill>
        <p:spPr bwMode="auto">
          <a:xfrm>
            <a:off x="0" y="5524508"/>
            <a:ext cx="2285984" cy="1333491"/>
          </a:xfrm>
          <a:prstGeom prst="rect">
            <a:avLst/>
          </a:prstGeom>
          <a:noFill/>
          <a:ln w="9525">
            <a:noFill/>
            <a:miter lim="800000"/>
            <a:headEnd/>
            <a:tailEnd/>
          </a:ln>
          <a:effectLst/>
        </p:spPr>
      </p:pic>
      <p:pic>
        <p:nvPicPr>
          <p:cNvPr id="8" name="Picture 2"/>
          <p:cNvPicPr>
            <a:picLocks noChangeAspect="1" noChangeArrowheads="1"/>
          </p:cNvPicPr>
          <p:nvPr/>
        </p:nvPicPr>
        <p:blipFill>
          <a:blip r:embed="rId3" cstate="print"/>
          <a:srcRect l="3125" t="8011" r="4268" b="13803"/>
          <a:stretch>
            <a:fillRect/>
          </a:stretch>
        </p:blipFill>
        <p:spPr bwMode="auto">
          <a:xfrm>
            <a:off x="2285984" y="4429132"/>
            <a:ext cx="3429025" cy="228601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Picture 3"/>
          <p:cNvPicPr>
            <a:picLocks noChangeAspect="1" noChangeArrowheads="1"/>
          </p:cNvPicPr>
          <p:nvPr/>
        </p:nvPicPr>
        <p:blipFill>
          <a:blip r:embed="rId4" cstate="print"/>
          <a:srcRect l="19922" t="6592" r="66601" b="56786"/>
          <a:stretch>
            <a:fillRect/>
          </a:stretch>
        </p:blipFill>
        <p:spPr bwMode="auto">
          <a:xfrm>
            <a:off x="6643702" y="3571876"/>
            <a:ext cx="690091" cy="150019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357158" y="3786190"/>
            <a:ext cx="5786478" cy="477054"/>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2</a:t>
            </a:r>
            <a:r>
              <a:rPr lang="en-US" sz="2500" b="1" dirty="0" err="1"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NaOH</a:t>
            </a:r>
            <a:r>
              <a:rPr lang="en-US" sz="25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 CuSO</a:t>
            </a:r>
            <a:r>
              <a:rPr lang="en-US" sz="2500" b="1" baseline="-30000"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4</a:t>
            </a:r>
            <a:r>
              <a:rPr lang="ru-RU" sz="25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a:cs typeface="Arial" pitchFamily="34" charset="0"/>
                <a:sym typeface="Symbol"/>
              </a:rPr>
              <a:t></a:t>
            </a:r>
            <a:r>
              <a:rPr lang="en-US" sz="25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a:cs typeface="Arial" pitchFamily="34" charset="0"/>
                <a:sym typeface="Symbol"/>
              </a:rPr>
              <a:t> </a:t>
            </a:r>
            <a:r>
              <a:rPr lang="en-US" sz="25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Na</a:t>
            </a:r>
            <a:r>
              <a:rPr lang="en-US" sz="2500" b="1" baseline="-30000"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2</a:t>
            </a:r>
            <a:r>
              <a:rPr lang="en-US" sz="25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SO</a:t>
            </a:r>
            <a:r>
              <a:rPr lang="en-US" sz="2500" b="1" baseline="-30000"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4</a:t>
            </a:r>
            <a:r>
              <a:rPr lang="en-US" sz="25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a:t>
            </a:r>
            <a:r>
              <a:rPr lang="en-US" sz="2500" b="1" dirty="0" smtClean="0">
                <a:ln w="11430">
                  <a:solidFill>
                    <a:sysClr val="windowText" lastClr="000000"/>
                  </a:solidFill>
                </a:ln>
                <a:solidFill>
                  <a:srgbClr val="0000CC"/>
                </a:solidFill>
                <a:effectLst>
                  <a:outerShdw blurRad="50800" dist="39000" dir="5460000" algn="tl">
                    <a:srgbClr val="000000">
                      <a:alpha val="38000"/>
                    </a:srgbClr>
                  </a:outerShdw>
                </a:effectLst>
                <a:latin typeface="Arial" pitchFamily="34" charset="0"/>
                <a:cs typeface="Arial" pitchFamily="34" charset="0"/>
              </a:rPr>
              <a:t>Cu(OH)</a:t>
            </a:r>
            <a:r>
              <a:rPr lang="en-US" sz="2500" b="1" baseline="-30000" dirty="0" smtClean="0">
                <a:ln w="11430">
                  <a:solidFill>
                    <a:sysClr val="windowText" lastClr="000000"/>
                  </a:solidFill>
                </a:ln>
                <a:solidFill>
                  <a:srgbClr val="0000CC"/>
                </a:solidFill>
                <a:effectLst>
                  <a:outerShdw blurRad="50800" dist="39000" dir="5460000" algn="tl">
                    <a:srgbClr val="000000">
                      <a:alpha val="38000"/>
                    </a:srgbClr>
                  </a:outerShdw>
                </a:effectLst>
                <a:latin typeface="Arial" pitchFamily="34" charset="0"/>
                <a:cs typeface="Arial" pitchFamily="34" charset="0"/>
              </a:rPr>
              <a:t>2</a:t>
            </a:r>
            <a:endParaRPr lang="ru-RU" sz="2500" b="1" dirty="0">
              <a:ln w="11430">
                <a:solidFill>
                  <a:sysClr val="windowText" lastClr="000000"/>
                </a:solidFill>
              </a:ln>
              <a:solidFill>
                <a:srgbClr val="0000CC"/>
              </a:solidFill>
              <a:effectLst>
                <a:outerShdw blurRad="50800" dist="39000" dir="5460000" algn="tl">
                  <a:srgbClr val="000000">
                    <a:alpha val="38000"/>
                  </a:srgbClr>
                </a:outerShdw>
              </a:effectLst>
            </a:endParaRPr>
          </a:p>
        </p:txBody>
      </p:sp>
      <p:cxnSp>
        <p:nvCxnSpPr>
          <p:cNvPr id="16" name="Прямая со стрелкой 15"/>
          <p:cNvCxnSpPr/>
          <p:nvPr/>
        </p:nvCxnSpPr>
        <p:spPr>
          <a:xfrm>
            <a:off x="5500694" y="4214818"/>
            <a:ext cx="1500198" cy="428628"/>
          </a:xfrm>
          <a:prstGeom prst="straightConnector1">
            <a:avLst/>
          </a:prstGeom>
          <a:ln w="38100">
            <a:solidFill>
              <a:srgbClr val="3366FF"/>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18" name="Picture 5"/>
          <p:cNvPicPr>
            <a:picLocks noChangeAspect="1" noChangeArrowheads="1"/>
          </p:cNvPicPr>
          <p:nvPr/>
        </p:nvPicPr>
        <p:blipFill>
          <a:blip r:embed="rId5" cstate="print"/>
          <a:srcRect l="34766" t="24902" r="51172" b="45068"/>
          <a:stretch>
            <a:fillRect/>
          </a:stretch>
        </p:blipFill>
        <p:spPr bwMode="auto">
          <a:xfrm>
            <a:off x="7358082" y="3714752"/>
            <a:ext cx="1338156" cy="228601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9"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4">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71747700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107504" y="317046"/>
            <a:ext cx="8928992" cy="4683590"/>
          </a:xfrm>
          <a:prstGeom prst="rect">
            <a:avLst/>
          </a:prstGeom>
        </p:spPr>
        <p:txBody>
          <a:bodyPr wrap="square">
            <a:spAutoFit/>
          </a:bodyPr>
          <a:lstStyle/>
          <a:p>
            <a:pPr indent="450850" algn="just">
              <a:lnSpc>
                <a:spcPct val="85000"/>
              </a:lnSpc>
            </a:pPr>
            <a:r>
              <a:rPr lang="ru-RU" sz="2700" b="1" dirty="0" smtClean="0">
                <a:ln>
                  <a:solidFill>
                    <a:schemeClr val="tx1"/>
                  </a:solidFill>
                </a:ln>
                <a:solidFill>
                  <a:srgbClr val="2612B6"/>
                </a:solidFill>
                <a:latin typeface="Arial Black" pitchFamily="34" charset="0"/>
                <a:cs typeface="Arial" pitchFamily="34" charset="0"/>
              </a:rPr>
              <a:t>Этиловый </a:t>
            </a:r>
            <a:r>
              <a:rPr lang="ru-RU" sz="2700" b="1" dirty="0">
                <a:ln>
                  <a:solidFill>
                    <a:schemeClr val="tx1"/>
                  </a:solidFill>
                </a:ln>
                <a:solidFill>
                  <a:srgbClr val="2612B6"/>
                </a:solidFill>
                <a:latin typeface="Arial Black" pitchFamily="34" charset="0"/>
                <a:cs typeface="Arial" pitchFamily="34" charset="0"/>
              </a:rPr>
              <a:t>спирт</a:t>
            </a:r>
            <a:r>
              <a:rPr lang="ru-RU" sz="2700" b="1" dirty="0">
                <a:latin typeface="Arial" pitchFamily="34" charset="0"/>
                <a:cs typeface="Arial" pitchFamily="34" charset="0"/>
              </a:rPr>
              <a:t> является естественным </a:t>
            </a:r>
            <a:r>
              <a:rPr lang="ru-RU" sz="2700" b="1" u="sng" dirty="0">
                <a:latin typeface="Arial" pitchFamily="34" charset="0"/>
                <a:cs typeface="Arial" pitchFamily="34" charset="0"/>
              </a:rPr>
              <a:t>продуктом </a:t>
            </a:r>
            <a:r>
              <a:rPr lang="ru-RU" sz="2700" b="1" u="sng" dirty="0" smtClean="0">
                <a:latin typeface="Arial" pitchFamily="34" charset="0"/>
                <a:cs typeface="Arial" pitchFamily="34" charset="0"/>
              </a:rPr>
              <a:t>анаэробного брожения</a:t>
            </a:r>
            <a:r>
              <a:rPr lang="ru-RU" sz="2700" b="1" u="sng" dirty="0">
                <a:latin typeface="Arial" pitchFamily="34" charset="0"/>
                <a:cs typeface="Arial" pitchFamily="34" charset="0"/>
              </a:rPr>
              <a:t> органических продуктов</a:t>
            </a:r>
            <a:r>
              <a:rPr lang="ru-RU" sz="2700" b="1" dirty="0">
                <a:latin typeface="Arial" pitchFamily="34" charset="0"/>
                <a:cs typeface="Arial" pitchFamily="34" charset="0"/>
              </a:rPr>
              <a:t>, </a:t>
            </a:r>
            <a:r>
              <a:rPr lang="ru-RU" sz="2700" b="1" dirty="0" smtClean="0">
                <a:latin typeface="Arial" pitchFamily="34" charset="0"/>
                <a:cs typeface="Arial" pitchFamily="34" charset="0"/>
              </a:rPr>
              <a:t>содержащих углеводы</a:t>
            </a:r>
            <a:r>
              <a:rPr lang="ru-RU" sz="2700" b="1" dirty="0">
                <a:latin typeface="Arial" pitchFamily="34" charset="0"/>
                <a:cs typeface="Arial" pitchFamily="34" charset="0"/>
              </a:rPr>
              <a:t>, под </a:t>
            </a:r>
            <a:r>
              <a:rPr lang="ru-RU" sz="2700" b="1" dirty="0" smtClean="0">
                <a:latin typeface="Arial" pitchFamily="34" charset="0"/>
                <a:cs typeface="Arial" pitchFamily="34" charset="0"/>
              </a:rPr>
              <a:t>действием дрожжей рода </a:t>
            </a:r>
            <a:r>
              <a:rPr lang="ru-RU" sz="2700" b="1" i="1" dirty="0" smtClean="0">
                <a:latin typeface="Arial" pitchFamily="34" charset="0"/>
                <a:cs typeface="Arial" pitchFamily="34" charset="0"/>
              </a:rPr>
              <a:t>Saccharomyces </a:t>
            </a:r>
            <a:r>
              <a:rPr lang="ru-RU" sz="2700" b="1" dirty="0" smtClean="0">
                <a:latin typeface="Arial" pitchFamily="34" charset="0"/>
                <a:cs typeface="Arial" pitchFamily="34" charset="0"/>
              </a:rPr>
              <a:t>и бактерий </a:t>
            </a:r>
            <a:r>
              <a:rPr lang="ru-RU" sz="2700" b="1" i="1" dirty="0" smtClean="0">
                <a:latin typeface="Arial" pitchFamily="34" charset="0"/>
                <a:cs typeface="Arial" pitchFamily="34" charset="0"/>
              </a:rPr>
              <a:t>Zimomonas</a:t>
            </a:r>
            <a:r>
              <a:rPr lang="ru-RU" sz="2700" b="1" dirty="0">
                <a:latin typeface="Arial" pitchFamily="34" charset="0"/>
                <a:cs typeface="Arial" pitchFamily="34" charset="0"/>
              </a:rPr>
              <a:t> и часто образуется в прокисших ягодах и фруктах. При этом углеводы через </a:t>
            </a:r>
            <a:r>
              <a:rPr lang="ru-RU" sz="2700" b="1" dirty="0" smtClean="0">
                <a:latin typeface="Arial" pitchFamily="34" charset="0"/>
                <a:cs typeface="Arial" pitchFamily="34" charset="0"/>
              </a:rPr>
              <a:t>последовательность </a:t>
            </a:r>
            <a:r>
              <a:rPr lang="ru-RU" sz="2700" b="1" dirty="0" smtClean="0">
                <a:ln>
                  <a:solidFill>
                    <a:schemeClr val="tx1"/>
                  </a:solidFill>
                </a:ln>
                <a:solidFill>
                  <a:srgbClr val="7030A0"/>
                </a:solidFill>
                <a:latin typeface="Arial" pitchFamily="34" charset="0"/>
                <a:cs typeface="Arial" pitchFamily="34" charset="0"/>
              </a:rPr>
              <a:t>ферментативных </a:t>
            </a:r>
            <a:r>
              <a:rPr lang="ru-RU" sz="2700" b="1" dirty="0">
                <a:ln>
                  <a:solidFill>
                    <a:schemeClr val="tx1"/>
                  </a:solidFill>
                </a:ln>
                <a:solidFill>
                  <a:srgbClr val="7030A0"/>
                </a:solidFill>
                <a:latin typeface="Arial" pitchFamily="34" charset="0"/>
                <a:cs typeface="Arial" pitchFamily="34" charset="0"/>
              </a:rPr>
              <a:t>реакций, </a:t>
            </a:r>
            <a:r>
              <a:rPr lang="ru-RU" sz="2700" b="1" dirty="0" smtClean="0">
                <a:ln>
                  <a:solidFill>
                    <a:schemeClr val="tx1"/>
                  </a:solidFill>
                </a:ln>
                <a:solidFill>
                  <a:srgbClr val="7030A0"/>
                </a:solidFill>
                <a:latin typeface="Arial" pitchFamily="34" charset="0"/>
                <a:cs typeface="Arial" pitchFamily="34" charset="0"/>
              </a:rPr>
              <a:t>именуемую гликолизом</a:t>
            </a:r>
            <a:r>
              <a:rPr lang="ru-RU" sz="2700" b="1" dirty="0">
                <a:latin typeface="Arial" pitchFamily="34" charset="0"/>
                <a:cs typeface="Arial" pitchFamily="34" charset="0"/>
              </a:rPr>
              <a:t>, превращаются в пируват, </a:t>
            </a:r>
            <a:r>
              <a:rPr lang="ru-RU" sz="2700" b="1" dirty="0" smtClean="0">
                <a:latin typeface="Arial" pitchFamily="34" charset="0"/>
                <a:cs typeface="Arial" pitchFamily="34" charset="0"/>
              </a:rPr>
              <a:t>который далее под действием пируватдекарбоксилазы переходит в ацетальдегид. … В </a:t>
            </a:r>
            <a:r>
              <a:rPr lang="ru-RU" sz="2700" b="1" dirty="0">
                <a:latin typeface="Arial" pitchFamily="34" charset="0"/>
                <a:cs typeface="Arial" pitchFamily="34" charset="0"/>
              </a:rPr>
              <a:t>ходе брожения могут образовываться также и другие спирты, например, </a:t>
            </a:r>
            <a:r>
              <a:rPr lang="ru-RU" sz="2700" b="1" dirty="0" smtClean="0">
                <a:latin typeface="Arial" pitchFamily="34" charset="0"/>
                <a:cs typeface="Arial" pitchFamily="34" charset="0"/>
              </a:rPr>
              <a:t>изопропанол,</a:t>
            </a:r>
            <a:r>
              <a:rPr lang="ru-RU" sz="2700" b="1" dirty="0">
                <a:latin typeface="Arial" pitchFamily="34" charset="0"/>
                <a:cs typeface="Arial" pitchFamily="34" charset="0"/>
              </a:rPr>
              <a:t> </a:t>
            </a:r>
            <a:r>
              <a:rPr lang="ru-RU" sz="2700" b="1" dirty="0" smtClean="0">
                <a:latin typeface="Arial" pitchFamily="34" charset="0"/>
                <a:cs typeface="Arial" pitchFamily="34" charset="0"/>
              </a:rPr>
              <a:t>бутанол-1, бутандиол-2,3.</a:t>
            </a:r>
            <a:endParaRPr lang="ru-RU" sz="2700" b="1" dirty="0">
              <a:latin typeface="Arial" pitchFamily="34" charset="0"/>
              <a:cs typeface="Arial" pitchFamily="34" charset="0"/>
            </a:endParaRPr>
          </a:p>
        </p:txBody>
      </p:sp>
      <p:pic>
        <p:nvPicPr>
          <p:cNvPr id="3076" name="Picture 4" descr="Картинки по запросу брожение органических продуктов"/>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5000636"/>
            <a:ext cx="3162164" cy="191167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Картинки по запросу  брожение органических продуктов"/>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51521" y="5000636"/>
            <a:ext cx="1250582" cy="18437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Картинки по запросу  брожение фруктов"/>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91680" y="5190001"/>
            <a:ext cx="2205801" cy="16543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prst="softRound"/>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91048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7" name="Picture 7"/>
          <p:cNvPicPr>
            <a:picLocks noChangeAspect="1" noChangeArrowheads="1"/>
          </p:cNvPicPr>
          <p:nvPr/>
        </p:nvPicPr>
        <p:blipFill>
          <a:blip r:embed="rId2" cstate="print"/>
          <a:srcRect l="52287" t="8011" r="8841" b="16699"/>
          <a:stretch>
            <a:fillRect/>
          </a:stretch>
        </p:blipFill>
        <p:spPr bwMode="auto">
          <a:xfrm>
            <a:off x="1071538" y="4163900"/>
            <a:ext cx="1214446" cy="185738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71406" y="6072206"/>
            <a:ext cx="3357586" cy="74635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en-US" sz="2500" b="1" dirty="0" smtClean="0">
                <a:ln w="11430">
                  <a:solidFill>
                    <a:sysClr val="windowText" lastClr="000000"/>
                  </a:solidFill>
                </a:ln>
                <a:solidFill>
                  <a:srgbClr val="0000CC"/>
                </a:solidFill>
                <a:effectLst>
                  <a:outerShdw blurRad="50800" dist="39000" dir="5460000" algn="tl">
                    <a:srgbClr val="000000">
                      <a:alpha val="38000"/>
                    </a:srgbClr>
                  </a:outerShdw>
                </a:effectLst>
                <a:latin typeface="Arial" pitchFamily="34" charset="0"/>
                <a:cs typeface="Arial" pitchFamily="34" charset="0"/>
              </a:rPr>
              <a:t>Cu(OH)</a:t>
            </a:r>
            <a:r>
              <a:rPr lang="en-US" sz="2500" b="1" baseline="-30000" dirty="0" smtClean="0">
                <a:ln w="11430">
                  <a:solidFill>
                    <a:sysClr val="windowText" lastClr="000000"/>
                  </a:solidFill>
                </a:ln>
                <a:solidFill>
                  <a:srgbClr val="0000CC"/>
                </a:solidFill>
                <a:effectLst>
                  <a:outerShdw blurRad="50800" dist="39000" dir="5460000" algn="tl">
                    <a:srgbClr val="000000">
                      <a:alpha val="38000"/>
                    </a:srgbClr>
                  </a:outerShdw>
                </a:effectLst>
                <a:latin typeface="Arial" pitchFamily="34" charset="0"/>
                <a:cs typeface="Arial" pitchFamily="34" charset="0"/>
              </a:rPr>
              <a:t>2</a:t>
            </a:r>
            <a:r>
              <a:rPr lang="en-US" sz="2500" b="1" baseline="-30000" dirty="0" smtClean="0">
                <a:ln w="11430"/>
                <a:effectLst>
                  <a:outerShdw blurRad="50800" dist="39000" dir="5460000" algn="tl">
                    <a:srgbClr val="000000">
                      <a:alpha val="38000"/>
                    </a:srgbClr>
                  </a:outerShdw>
                </a:effectLst>
                <a:latin typeface="Arial" pitchFamily="34" charset="0"/>
                <a:cs typeface="Arial" pitchFamily="34" charset="0"/>
              </a:rPr>
              <a:t> </a:t>
            </a:r>
            <a:r>
              <a:rPr lang="ru-RU" sz="2500" b="1" dirty="0" smtClean="0">
                <a:ln w="11430"/>
                <a:effectLst>
                  <a:outerShdw blurRad="50800" dist="39000" dir="5460000" algn="tl">
                    <a:srgbClr val="000000">
                      <a:alpha val="38000"/>
                    </a:srgbClr>
                  </a:outerShdw>
                </a:effectLst>
                <a:latin typeface="Arial" pitchFamily="34" charset="0"/>
                <a:ea typeface="Times New Roman" pitchFamily="18" charset="0"/>
                <a:cs typeface="Arial" pitchFamily="34" charset="0"/>
              </a:rPr>
              <a:t>+ раствор формальдегида</a:t>
            </a:r>
            <a:endParaRPr lang="ru-RU" sz="2500" b="1" dirty="0">
              <a:ln w="11430"/>
              <a:effectLst>
                <a:outerShdw blurRad="50800" dist="39000" dir="5460000" algn="tl">
                  <a:srgbClr val="000000">
                    <a:alpha val="38000"/>
                  </a:srgbClr>
                </a:outerShdw>
              </a:effectLst>
            </a:endParaRPr>
          </a:p>
        </p:txBody>
      </p:sp>
      <p:pic>
        <p:nvPicPr>
          <p:cNvPr id="17" name="Picture 2"/>
          <p:cNvPicPr>
            <a:picLocks noChangeAspect="1" noChangeArrowheads="1"/>
          </p:cNvPicPr>
          <p:nvPr/>
        </p:nvPicPr>
        <p:blipFill>
          <a:blip r:embed="rId3" cstate="print"/>
          <a:srcRect l="49219" t="31495" r="31445" b="35546"/>
          <a:stretch>
            <a:fillRect/>
          </a:stretch>
        </p:blipFill>
        <p:spPr bwMode="auto">
          <a:xfrm>
            <a:off x="3406117" y="4241608"/>
            <a:ext cx="1885963" cy="257176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9" name="Picture 4"/>
          <p:cNvPicPr>
            <a:picLocks noChangeAspect="1" noChangeArrowheads="1"/>
          </p:cNvPicPr>
          <p:nvPr/>
        </p:nvPicPr>
        <p:blipFill>
          <a:blip r:embed="rId4" cstate="print"/>
          <a:srcRect l="34570" t="24902" r="25000" b="34082"/>
          <a:stretch>
            <a:fillRect/>
          </a:stretch>
        </p:blipFill>
        <p:spPr bwMode="auto">
          <a:xfrm>
            <a:off x="5508104" y="4581128"/>
            <a:ext cx="1666785" cy="135276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2" name="Прямая со стрелкой 21"/>
          <p:cNvCxnSpPr/>
          <p:nvPr/>
        </p:nvCxnSpPr>
        <p:spPr>
          <a:xfrm flipH="1">
            <a:off x="6516216" y="4941168"/>
            <a:ext cx="432048" cy="214314"/>
          </a:xfrm>
          <a:prstGeom prst="straightConnector1">
            <a:avLst/>
          </a:prstGeom>
          <a:ln w="3810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8" name="Прямоугольник 17"/>
          <p:cNvSpPr/>
          <p:nvPr/>
        </p:nvSpPr>
        <p:spPr>
          <a:xfrm>
            <a:off x="142844" y="23261"/>
            <a:ext cx="8786874" cy="4278094"/>
          </a:xfrm>
          <a:prstGeom prst="rect">
            <a:avLst/>
          </a:prstGeom>
        </p:spPr>
        <p:txBody>
          <a:bodyPr wrap="square">
            <a:spAutoFit/>
          </a:bodyPr>
          <a:lstStyle/>
          <a:p>
            <a:pPr lvl="0" indent="45000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Одной из качественных реакций на альдегиды является реакция с гидроксидом меди (</a:t>
            </a:r>
            <a:r>
              <a:rPr lang="en-US" sz="2700" b="1" dirty="0" smtClean="0">
                <a:latin typeface="Arial" pitchFamily="34" charset="0"/>
                <a:ea typeface="Times New Roman" pitchFamily="18" charset="0"/>
                <a:cs typeface="Arial" pitchFamily="34" charset="0"/>
              </a:rPr>
              <a:t>II</a:t>
            </a:r>
            <a:r>
              <a:rPr lang="ru-RU" sz="2700" b="1" dirty="0" smtClean="0">
                <a:latin typeface="Arial" pitchFamily="34" charset="0"/>
                <a:ea typeface="Times New Roman" pitchFamily="18" charset="0"/>
                <a:cs typeface="Arial" pitchFamily="34" charset="0"/>
              </a:rPr>
              <a:t>). На стенках пробирки выделяется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металлическая медь</a:t>
            </a:r>
            <a:r>
              <a:rPr lang="ru-RU" sz="2700" b="1" dirty="0" smtClean="0">
                <a:latin typeface="Arial" pitchFamily="34" charset="0"/>
                <a:ea typeface="Times New Roman" pitchFamily="18" charset="0"/>
                <a:cs typeface="Arial" pitchFamily="34" charset="0"/>
              </a:rPr>
              <a:t>. Обычно используют </a:t>
            </a:r>
            <a:r>
              <a:rPr lang="ru-RU" sz="2700" b="1" dirty="0" smtClean="0">
                <a:latin typeface="Arial" pitchFamily="34" charset="0"/>
                <a:cs typeface="Arial" pitchFamily="34" charset="0"/>
              </a:rPr>
              <a:t>формалин (40%-й раствор формальдегида).</a:t>
            </a:r>
          </a:p>
          <a:p>
            <a:pPr lvl="0" algn="ctr" eaLnBrk="0" fontAlgn="base" hangingPunct="0">
              <a:lnSpc>
                <a:spcPct val="85000"/>
              </a:lnSpc>
              <a:spcBef>
                <a:spcPct val="0"/>
              </a:spcBef>
              <a:spcAft>
                <a:spcPct val="0"/>
              </a:spcAft>
            </a:pPr>
            <a:r>
              <a:rPr lang="ru-RU"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Н-СОН  +  </a:t>
            </a:r>
            <a:r>
              <a:rPr lang="en-US" sz="2700" b="1" dirty="0" smtClean="0">
                <a:solidFill>
                  <a:srgbClr val="00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Cu</a:t>
            </a:r>
            <a:r>
              <a:rPr lang="ru-RU" sz="2700" b="1" dirty="0" smtClean="0">
                <a:solidFill>
                  <a:srgbClr val="00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en-US" sz="2700" b="1" dirty="0" smtClean="0">
                <a:solidFill>
                  <a:srgbClr val="00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OH</a:t>
            </a:r>
            <a:r>
              <a:rPr lang="ru-RU" sz="2700" b="1" dirty="0" smtClean="0">
                <a:solidFill>
                  <a:srgbClr val="00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700" b="1" baseline="-30000" dirty="0" smtClean="0">
                <a:solidFill>
                  <a:srgbClr val="00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ru-RU" sz="2700" b="1" dirty="0" smtClean="0">
                <a:solidFill>
                  <a:srgbClr val="00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a:rPr>
              <a:t></a:t>
            </a:r>
            <a:r>
              <a:rPr lang="ru-RU"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en-US"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HCOOH</a:t>
            </a:r>
            <a:r>
              <a:rPr lang="ru-RU"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 </a:t>
            </a:r>
            <a:r>
              <a:rPr lang="en-US"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Cu</a:t>
            </a:r>
            <a:r>
              <a:rPr lang="en-US"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en-US"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H</a:t>
            </a:r>
            <a:r>
              <a:rPr lang="ru-RU" sz="2700" b="1" baseline="-30000"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en-US"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O</a:t>
            </a:r>
            <a:endParaRPr lang="ru-RU" sz="2700" b="1" dirty="0" smtClean="0">
              <a:effectLst>
                <a:outerShdw blurRad="38100" dist="38100" dir="2700000" algn="tl">
                  <a:srgbClr val="000000">
                    <a:alpha val="43137"/>
                  </a:srgbClr>
                </a:outerShdw>
              </a:effectLst>
              <a:latin typeface="Arial" pitchFamily="34" charset="0"/>
              <a:cs typeface="Arial" pitchFamily="34" charset="0"/>
            </a:endParaRPr>
          </a:p>
          <a:p>
            <a:pPr lvl="0" algn="just" eaLnBrk="0" fontAlgn="base" hangingPunct="0">
              <a:lnSpc>
                <a:spcPct val="85000"/>
              </a:lnSpc>
              <a:spcBef>
                <a:spcPct val="0"/>
              </a:spcBef>
              <a:spcAft>
                <a:spcPct val="0"/>
              </a:spcAft>
            </a:pPr>
            <a:r>
              <a:rPr lang="ru-RU" sz="2500" b="1" dirty="0" smtClean="0">
                <a:latin typeface="Arial" pitchFamily="34" charset="0"/>
                <a:ea typeface="Times New Roman" pitchFamily="18" charset="0"/>
                <a:cs typeface="Arial" pitchFamily="34" charset="0"/>
              </a:rPr>
              <a:t>       </a:t>
            </a:r>
            <a:r>
              <a:rPr lang="ru-RU" sz="2500" b="1" dirty="0" err="1" smtClean="0">
                <a:latin typeface="Arial" pitchFamily="34" charset="0"/>
                <a:ea typeface="Times New Roman" pitchFamily="18" charset="0"/>
                <a:cs typeface="Arial" pitchFamily="34" charset="0"/>
              </a:rPr>
              <a:t>метаналь</a:t>
            </a:r>
            <a:r>
              <a:rPr lang="ru-RU" sz="2500" b="1" dirty="0" smtClean="0">
                <a:latin typeface="Arial" pitchFamily="34" charset="0"/>
                <a:ea typeface="Times New Roman" pitchFamily="18" charset="0"/>
                <a:cs typeface="Arial" pitchFamily="34" charset="0"/>
              </a:rPr>
              <a:t>                        метановая</a:t>
            </a:r>
          </a:p>
          <a:p>
            <a:pPr lvl="0" eaLnBrk="0" fontAlgn="base" hangingPunct="0">
              <a:lnSpc>
                <a:spcPct val="85000"/>
              </a:lnSpc>
              <a:spcBef>
                <a:spcPct val="0"/>
              </a:spcBef>
              <a:spcAft>
                <a:spcPct val="0"/>
              </a:spcAft>
            </a:pPr>
            <a:r>
              <a:rPr lang="ru-RU" sz="2500" b="1" dirty="0" smtClean="0">
                <a:latin typeface="Arial" pitchFamily="34" charset="0"/>
                <a:ea typeface="Times New Roman" pitchFamily="18" charset="0"/>
                <a:cs typeface="Arial" pitchFamily="34" charset="0"/>
              </a:rPr>
              <a:t>формальдегид            муравьиная кислота</a:t>
            </a:r>
          </a:p>
          <a:p>
            <a:pPr lvl="0" indent="45000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Это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реакция «медного зеркала»</a:t>
            </a:r>
            <a:r>
              <a:rPr lang="ru-RU" sz="2700" b="1" dirty="0" smtClean="0">
                <a:latin typeface="Arial" pitchFamily="34" charset="0"/>
                <a:cs typeface="Arial" pitchFamily="34" charset="0"/>
              </a:rPr>
              <a:t>. </a:t>
            </a:r>
            <a:r>
              <a:rPr lang="ru-RU" sz="2700" b="1" dirty="0" smtClean="0">
                <a:latin typeface="Arial" pitchFamily="34" charset="0"/>
                <a:ea typeface="Times New Roman" pitchFamily="18" charset="0"/>
                <a:cs typeface="Arial" pitchFamily="34" charset="0"/>
              </a:rPr>
              <a:t>Чаще в результате этой реакции образуется красный осадок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оксида меди (</a:t>
            </a:r>
            <a:r>
              <a:rPr lang="en-US"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I</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700" b="1" dirty="0" smtClean="0">
                <a:latin typeface="Arial" pitchFamily="34" charset="0"/>
                <a:ea typeface="Times New Roman" pitchFamily="18" charset="0"/>
                <a:cs typeface="Arial" pitchFamily="34" charset="0"/>
              </a:rPr>
              <a:t>.  </a:t>
            </a:r>
            <a:endParaRPr lang="ru-RU" sz="27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ru-RU"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Н-СОН  + </a:t>
            </a:r>
            <a:r>
              <a:rPr lang="ru-RU" sz="2700" b="1" dirty="0" smtClean="0">
                <a:solidFill>
                  <a:srgbClr val="00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en-US" sz="2700" b="1" dirty="0" smtClean="0">
                <a:solidFill>
                  <a:srgbClr val="00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Cu</a:t>
            </a:r>
            <a:r>
              <a:rPr lang="ru-RU" sz="2700" b="1" dirty="0" smtClean="0">
                <a:solidFill>
                  <a:srgbClr val="00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en-US" sz="2700" b="1" dirty="0" smtClean="0">
                <a:solidFill>
                  <a:srgbClr val="00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OH</a:t>
            </a:r>
            <a:r>
              <a:rPr lang="ru-RU" sz="2700" b="1" dirty="0" smtClean="0">
                <a:solidFill>
                  <a:srgbClr val="00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700" b="1" baseline="-30000" dirty="0" smtClean="0">
                <a:solidFill>
                  <a:srgbClr val="00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ru-RU" sz="2700" b="1" dirty="0" smtClean="0">
                <a:solidFill>
                  <a:srgbClr val="00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a:rPr>
              <a:t></a:t>
            </a:r>
            <a:r>
              <a:rPr lang="ru-RU"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en-US"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HCOOH</a:t>
            </a:r>
            <a:r>
              <a:rPr lang="ru-RU"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 </a:t>
            </a:r>
            <a:r>
              <a:rPr lang="en-US"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Cu</a:t>
            </a:r>
            <a:r>
              <a:rPr lang="ru-RU" sz="27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en-US"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O</a:t>
            </a:r>
            <a:r>
              <a:rPr lang="ru-RU" sz="2700" b="1" dirty="0" err="1"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2 </a:t>
            </a:r>
            <a:r>
              <a:rPr lang="en-US"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H</a:t>
            </a:r>
            <a:r>
              <a:rPr lang="ru-RU" sz="2700" b="1" baseline="-30000"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en-US"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O</a:t>
            </a:r>
            <a:endParaRPr lang="ru-RU" sz="2700" b="1" dirty="0" smtClean="0">
              <a:effectLst>
                <a:outerShdw blurRad="38100" dist="38100" dir="2700000" algn="tl">
                  <a:srgbClr val="000000">
                    <a:alpha val="43137"/>
                  </a:srgbClr>
                </a:outerShdw>
              </a:effectLst>
              <a:latin typeface="Arial" pitchFamily="34" charset="0"/>
              <a:cs typeface="Arial" pitchFamily="34" charset="0"/>
            </a:endParaRPr>
          </a:p>
        </p:txBody>
      </p:sp>
      <p:pic>
        <p:nvPicPr>
          <p:cNvPr id="14" name="Picture 2"/>
          <p:cNvPicPr>
            <a:picLocks noChangeAspect="1" noChangeArrowheads="1"/>
          </p:cNvPicPr>
          <p:nvPr/>
        </p:nvPicPr>
        <p:blipFill>
          <a:blip r:embed="rId5" cstate="print"/>
          <a:srcRect l="3807" t="8341" r="20707" b="23044"/>
          <a:stretch>
            <a:fillRect/>
          </a:stretch>
        </p:blipFill>
        <p:spPr bwMode="auto">
          <a:xfrm>
            <a:off x="7380312" y="4581128"/>
            <a:ext cx="1464591" cy="122413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16" name="Прямоугольник 15"/>
          <p:cNvSpPr/>
          <p:nvPr/>
        </p:nvSpPr>
        <p:spPr>
          <a:xfrm>
            <a:off x="6804248" y="4437112"/>
            <a:ext cx="777777" cy="58477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200" b="1" dirty="0" smtClean="0">
                <a:ln w="11430"/>
                <a:solidFill>
                  <a:srgbClr val="C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Cu</a:t>
            </a:r>
            <a:endParaRPr lang="ru-RU" sz="3200" b="1" dirty="0">
              <a:ln w="11430"/>
              <a:solidFill>
                <a:srgbClr val="C00000"/>
              </a:solidFill>
              <a:effectLst>
                <a:outerShdw blurRad="80000" dist="40000" dir="5040000" algn="tl">
                  <a:srgbClr val="000000">
                    <a:alpha val="30000"/>
                  </a:srgbClr>
                </a:outerShdw>
              </a:effectLst>
              <a:latin typeface="Arial Black" pitchFamily="34" charset="0"/>
            </a:endParaRPr>
          </a:p>
        </p:txBody>
      </p:sp>
      <p:cxnSp>
        <p:nvCxnSpPr>
          <p:cNvPr id="25" name="Прямая со стрелкой 24"/>
          <p:cNvCxnSpPr/>
          <p:nvPr/>
        </p:nvCxnSpPr>
        <p:spPr>
          <a:xfrm>
            <a:off x="7092280" y="4941168"/>
            <a:ext cx="936104" cy="144016"/>
          </a:xfrm>
          <a:prstGeom prst="straightConnector1">
            <a:avLst/>
          </a:prstGeom>
          <a:ln w="3810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1" name="Управляющая кнопка: далее 2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назад 2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домой 23">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5532901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Прямоугольник 5"/>
          <p:cNvSpPr/>
          <p:nvPr/>
        </p:nvSpPr>
        <p:spPr>
          <a:xfrm>
            <a:off x="177614" y="340840"/>
            <a:ext cx="8823542" cy="3506344"/>
          </a:xfrm>
          <a:prstGeom prst="rect">
            <a:avLst/>
          </a:prstGeom>
        </p:spPr>
        <p:txBody>
          <a:bodyPr wrap="square">
            <a:spAutoFit/>
          </a:bodyPr>
          <a:lstStyle/>
          <a:p>
            <a:pPr algn="just">
              <a:lnSpc>
                <a:spcPct val="85000"/>
              </a:lnSpc>
            </a:pPr>
            <a:r>
              <a:rPr lang="ru-RU" sz="29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r>
              <a:rPr lang="ru-RU" sz="2900" b="1" dirty="0" smtClean="0">
                <a:solidFill>
                  <a:schemeClr val="accent2">
                    <a:lumMod val="50000"/>
                  </a:schemeClr>
                </a:solidFill>
                <a:latin typeface="Arial" pitchFamily="34" charset="0"/>
                <a:cs typeface="Arial" pitchFamily="34" charset="0"/>
              </a:rPr>
              <a:t>появление красного налета на стенках пробирки</a:t>
            </a:r>
            <a:r>
              <a:rPr lang="ru-RU" sz="2900" b="1" dirty="0" smtClean="0">
                <a:solidFill>
                  <a:schemeClr val="accent2">
                    <a:lumMod val="50000"/>
                  </a:schemeClr>
                </a:solidFill>
                <a:latin typeface="Arial" pitchFamily="34" charset="0"/>
                <a:ea typeface="Times New Roman"/>
                <a:cs typeface="Arial" pitchFamily="34" charset="0"/>
              </a:rPr>
              <a:t>.</a:t>
            </a:r>
            <a:r>
              <a:rPr lang="ru-RU" sz="2900" b="1" dirty="0" smtClean="0">
                <a:solidFill>
                  <a:schemeClr val="accent2">
                    <a:lumMod val="50000"/>
                  </a:schemeClr>
                </a:solidFill>
                <a:latin typeface="Arial" pitchFamily="34" charset="0"/>
                <a:ea typeface="Times New Roman" pitchFamily="18" charset="0"/>
                <a:cs typeface="Arial" pitchFamily="34" charset="0"/>
              </a:rPr>
              <a:t> </a:t>
            </a:r>
          </a:p>
          <a:p>
            <a:pPr algn="just">
              <a:lnSpc>
                <a:spcPct val="85000"/>
              </a:lnSpc>
              <a:spcAft>
                <a:spcPts val="0"/>
              </a:spcAft>
            </a:pPr>
            <a:r>
              <a:rPr lang="ru-RU" sz="29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Признак реакции: </a:t>
            </a:r>
            <a:r>
              <a:rPr lang="ru-RU" sz="2900" b="1" dirty="0" smtClean="0">
                <a:solidFill>
                  <a:schemeClr val="accent2">
                    <a:lumMod val="50000"/>
                  </a:schemeClr>
                </a:solidFill>
                <a:latin typeface="Arial" pitchFamily="34" charset="0"/>
                <a:cs typeface="Arial" pitchFamily="34" charset="0"/>
              </a:rPr>
              <a:t>изменение цвета стенок пробирки</a:t>
            </a:r>
            <a:r>
              <a:rPr lang="ru-RU" sz="2900" b="1" dirty="0" smtClean="0">
                <a:solidFill>
                  <a:schemeClr val="accent2">
                    <a:lumMod val="50000"/>
                  </a:schemeClr>
                </a:solidFill>
                <a:latin typeface="Arial" pitchFamily="34" charset="0"/>
                <a:ea typeface="Times New Roman"/>
                <a:cs typeface="Arial" pitchFamily="34" charset="0"/>
              </a:rPr>
              <a:t>. </a:t>
            </a:r>
          </a:p>
          <a:p>
            <a:pPr algn="just">
              <a:lnSpc>
                <a:spcPct val="85000"/>
              </a:lnSpc>
            </a:pPr>
            <a:r>
              <a:rPr lang="ru-RU" sz="29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Условие протекания</a:t>
            </a:r>
            <a:r>
              <a:rPr lang="ru-RU" sz="2900" b="1" dirty="0" smtClean="0">
                <a:solidFill>
                  <a:schemeClr val="accent2">
                    <a:lumMod val="50000"/>
                  </a:schemeClr>
                </a:solidFill>
                <a:latin typeface="Arial" pitchFamily="34" charset="0"/>
                <a:ea typeface="Times New Roman"/>
                <a:cs typeface="Arial" pitchFamily="34" charset="0"/>
              </a:rPr>
              <a:t> – добавление </a:t>
            </a:r>
            <a:r>
              <a:rPr lang="ru-RU" sz="2900" b="1" dirty="0" smtClean="0">
                <a:solidFill>
                  <a:schemeClr val="accent2">
                    <a:lumMod val="50000"/>
                  </a:schemeClr>
                </a:solidFill>
                <a:latin typeface="Arial" pitchFamily="34" charset="0"/>
                <a:cs typeface="Arial" pitchFamily="34" charset="0"/>
              </a:rPr>
              <a:t>растворителя</a:t>
            </a:r>
            <a:r>
              <a:rPr lang="ru-RU" sz="2900" b="1" dirty="0" smtClean="0">
                <a:solidFill>
                  <a:schemeClr val="accent2">
                    <a:lumMod val="50000"/>
                  </a:schemeClr>
                </a:solidFill>
                <a:latin typeface="Arial" pitchFamily="34" charset="0"/>
                <a:ea typeface="Times New Roman"/>
                <a:cs typeface="Arial" pitchFamily="34" charset="0"/>
              </a:rPr>
              <a:t>. </a:t>
            </a:r>
          </a:p>
          <a:p>
            <a:pPr algn="just">
              <a:lnSpc>
                <a:spcPct val="85000"/>
              </a:lnSpc>
              <a:spcAft>
                <a:spcPts val="0"/>
              </a:spcAft>
            </a:pPr>
            <a:r>
              <a:rPr lang="ru-RU" sz="29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Тип реакции </a:t>
            </a:r>
            <a:r>
              <a:rPr lang="ru-RU" sz="2900" b="1" dirty="0" smtClean="0">
                <a:solidFill>
                  <a:schemeClr val="accent2">
                    <a:lumMod val="50000"/>
                  </a:schemeClr>
                </a:solidFill>
                <a:latin typeface="Arial" pitchFamily="34" charset="0"/>
                <a:ea typeface="Times New Roman"/>
                <a:cs typeface="Arial" pitchFamily="34" charset="0"/>
              </a:rPr>
              <a:t>– реакция окисления; окислительно-восстановительная; необратимая.</a:t>
            </a:r>
            <a:r>
              <a:rPr lang="ru-RU" sz="2900" b="1" dirty="0" smtClean="0">
                <a:solidFill>
                  <a:schemeClr val="accent2">
                    <a:lumMod val="50000"/>
                  </a:schemeClr>
                </a:solidFill>
                <a:latin typeface="Arial" pitchFamily="34" charset="0"/>
                <a:ea typeface="Times New Roman" pitchFamily="18" charset="0"/>
                <a:cs typeface="Arial" pitchFamily="34" charset="0"/>
              </a:rPr>
              <a:t>          </a:t>
            </a:r>
            <a:endParaRPr lang="ru-RU" sz="2900" b="1" dirty="0" smtClean="0">
              <a:solidFill>
                <a:schemeClr val="accent2">
                  <a:lumMod val="50000"/>
                </a:schemeClr>
              </a:solidFill>
              <a:latin typeface="Arial" pitchFamily="34" charset="0"/>
              <a:cs typeface="Arial" pitchFamily="34" charset="0"/>
            </a:endParaRPr>
          </a:p>
        </p:txBody>
      </p:sp>
      <p:pic>
        <p:nvPicPr>
          <p:cNvPr id="7" name="Picture 4"/>
          <p:cNvPicPr>
            <a:picLocks noChangeAspect="1" noChangeArrowheads="1"/>
          </p:cNvPicPr>
          <p:nvPr/>
        </p:nvPicPr>
        <p:blipFill>
          <a:blip r:embed="rId3" cstate="print"/>
          <a:srcRect l="34570" t="24902" r="25000" b="34082"/>
          <a:stretch>
            <a:fillRect/>
          </a:stretch>
        </p:blipFill>
        <p:spPr bwMode="auto">
          <a:xfrm>
            <a:off x="395536" y="4005064"/>
            <a:ext cx="3168662" cy="2571685"/>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6626" name="Picture 2"/>
          <p:cNvPicPr>
            <a:picLocks noChangeAspect="1" noChangeArrowheads="1"/>
          </p:cNvPicPr>
          <p:nvPr/>
        </p:nvPicPr>
        <p:blipFill>
          <a:blip r:embed="rId4" cstate="print"/>
          <a:srcRect l="3807" t="8341" r="20707" b="23044"/>
          <a:stretch>
            <a:fillRect/>
          </a:stretch>
        </p:blipFill>
        <p:spPr bwMode="auto">
          <a:xfrm>
            <a:off x="4427984" y="3789040"/>
            <a:ext cx="2843030" cy="237626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4355976" y="5445224"/>
            <a:ext cx="925253" cy="707886"/>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4000" b="1" dirty="0" smtClean="0">
                <a:ln w="11430"/>
                <a:solidFill>
                  <a:srgbClr val="C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Cu</a:t>
            </a:r>
            <a:endParaRPr lang="ru-RU" sz="4000" b="1" dirty="0">
              <a:ln w="11430"/>
              <a:solidFill>
                <a:srgbClr val="C00000"/>
              </a:solidFill>
              <a:effectLst>
                <a:outerShdw blurRad="80000" dist="40000" dir="5040000" algn="tl">
                  <a:srgbClr val="000000">
                    <a:alpha val="30000"/>
                  </a:srgbClr>
                </a:outerShdw>
              </a:effectLst>
              <a:latin typeface="Arial Black" pitchFamily="34" charset="0"/>
            </a:endParaRPr>
          </a:p>
        </p:txBody>
      </p:sp>
      <p:cxnSp>
        <p:nvCxnSpPr>
          <p:cNvPr id="13" name="Прямая со стрелкой 12"/>
          <p:cNvCxnSpPr/>
          <p:nvPr/>
        </p:nvCxnSpPr>
        <p:spPr>
          <a:xfrm flipH="1" flipV="1">
            <a:off x="2195736" y="5013176"/>
            <a:ext cx="2160240" cy="648072"/>
          </a:xfrm>
          <a:prstGeom prst="straightConnector1">
            <a:avLst/>
          </a:prstGeom>
          <a:ln w="3810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H="1">
            <a:off x="5148064" y="4797152"/>
            <a:ext cx="792088" cy="792088"/>
          </a:xfrm>
          <a:prstGeom prst="straightConnector1">
            <a:avLst/>
          </a:prstGeom>
          <a:ln w="38100">
            <a:solidFill>
              <a:srgbClr val="C0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4">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65288404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77614" y="71414"/>
            <a:ext cx="8823542" cy="5546903"/>
          </a:xfrm>
          <a:prstGeom prst="rect">
            <a:avLst/>
          </a:prstGeom>
        </p:spPr>
        <p:txBody>
          <a:bodyPr wrap="square">
            <a:spAutoFit/>
          </a:bodyPr>
          <a:lstStyle/>
          <a:p>
            <a:pPr algn="just">
              <a:lnSpc>
                <a:spcPct val="85000"/>
              </a:lnSpc>
            </a:pPr>
            <a:r>
              <a:rPr lang="ru-RU" sz="27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Опыт 5.</a:t>
            </a:r>
            <a:r>
              <a:rPr lang="ru-RU" sz="2700" b="1" dirty="0" smtClean="0">
                <a:solidFill>
                  <a:srgbClr val="FF0000"/>
                </a:solidFill>
                <a:latin typeface="Arial" pitchFamily="34" charset="0"/>
                <a:ea typeface="Times New Roman" pitchFamily="18" charset="0"/>
                <a:cs typeface="Arial" pitchFamily="34" charset="0"/>
              </a:rPr>
              <a:t> </a:t>
            </a:r>
            <a:r>
              <a:rPr lang="ru-RU" sz="27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Качественная реакция на альдегиды – реакция «серебряного зеркала». </a:t>
            </a:r>
          </a:p>
          <a:p>
            <a:pPr indent="452438" algn="just">
              <a:lnSpc>
                <a:spcPct val="85000"/>
              </a:lnSpc>
            </a:pPr>
            <a:r>
              <a:rPr lang="ru-RU" sz="2700" b="1" dirty="0" smtClean="0">
                <a:latin typeface="Arial" pitchFamily="34" charset="0"/>
                <a:cs typeface="Arial" pitchFamily="34" charset="0"/>
              </a:rPr>
              <a:t>Реакция серебряного зеркала это процесс восстановления металлического серебра из аммиачного раствора оксида серебра. </a:t>
            </a:r>
            <a:br>
              <a:rPr lang="ru-RU" sz="2700" b="1" dirty="0" smtClean="0">
                <a:latin typeface="Arial" pitchFamily="34" charset="0"/>
                <a:cs typeface="Arial" pitchFamily="34" charset="0"/>
              </a:rPr>
            </a:b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Ag</a:t>
            </a:r>
            <a:r>
              <a:rPr lang="ru-RU"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O + 4NH</a:t>
            </a:r>
            <a:r>
              <a:rPr lang="ru-RU"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4</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OH ↔ 2[</a:t>
            </a:r>
            <a:r>
              <a:rPr lang="ru-RU" sz="29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Ag</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(NH</a:t>
            </a:r>
            <a:r>
              <a:rPr lang="ru-RU"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]OH + H</a:t>
            </a:r>
            <a:r>
              <a:rPr lang="ru-RU"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O</a:t>
            </a:r>
            <a:r>
              <a:rPr lang="ru-RU" sz="2900" b="1" dirty="0" smtClean="0">
                <a:latin typeface="Arial" pitchFamily="34" charset="0"/>
                <a:cs typeface="Arial" pitchFamily="34" charset="0"/>
              </a:rPr>
              <a:t> </a:t>
            </a:r>
            <a:r>
              <a:rPr lang="ru-RU" sz="2700" b="1" dirty="0" smtClean="0">
                <a:latin typeface="Arial" pitchFamily="34" charset="0"/>
                <a:cs typeface="Arial" pitchFamily="34" charset="0"/>
              </a:rPr>
              <a:t/>
            </a:r>
            <a:br>
              <a:rPr lang="ru-RU" sz="2700" b="1" dirty="0" smtClean="0">
                <a:latin typeface="Arial" pitchFamily="34" charset="0"/>
                <a:cs typeface="Arial" pitchFamily="34" charset="0"/>
              </a:rPr>
            </a:br>
            <a:r>
              <a:rPr lang="ru-RU" sz="2700" b="1" dirty="0" smtClean="0">
                <a:latin typeface="Arial" pitchFamily="34" charset="0"/>
                <a:cs typeface="Arial" pitchFamily="34" charset="0"/>
              </a:rPr>
              <a:t>Оксид серебра в водном растворе аммиака, растворяется с образованием комплексного соединения серебра – гидроксида диамина серебра (I) [</a:t>
            </a:r>
            <a:r>
              <a:rPr lang="ru-RU" sz="2700" b="1" dirty="0" err="1" smtClean="0">
                <a:latin typeface="Arial" pitchFamily="34" charset="0"/>
                <a:cs typeface="Arial" pitchFamily="34" charset="0"/>
              </a:rPr>
              <a:t>Ag</a:t>
            </a:r>
            <a:r>
              <a:rPr lang="ru-RU" sz="2700" b="1" dirty="0" smtClean="0">
                <a:latin typeface="Arial" pitchFamily="34" charset="0"/>
                <a:cs typeface="Arial" pitchFamily="34" charset="0"/>
              </a:rPr>
              <a:t>(NH</a:t>
            </a:r>
            <a:r>
              <a:rPr lang="ru-RU" sz="2700" b="1" baseline="-25000" dirty="0" smtClean="0">
                <a:latin typeface="Arial" pitchFamily="34" charset="0"/>
                <a:cs typeface="Arial" pitchFamily="34" charset="0"/>
              </a:rPr>
              <a:t>3</a:t>
            </a:r>
            <a:r>
              <a:rPr lang="ru-RU" sz="2700" b="1" dirty="0" smtClean="0">
                <a:latin typeface="Arial" pitchFamily="34" charset="0"/>
                <a:cs typeface="Arial" pitchFamily="34" charset="0"/>
              </a:rPr>
              <a:t>)</a:t>
            </a:r>
            <a:r>
              <a:rPr lang="ru-RU" sz="2700" b="1" baseline="-25000" dirty="0" smtClean="0">
                <a:latin typeface="Arial" pitchFamily="34" charset="0"/>
                <a:cs typeface="Arial" pitchFamily="34" charset="0"/>
              </a:rPr>
              <a:t>2</a:t>
            </a:r>
            <a:r>
              <a:rPr lang="ru-RU" sz="2700" b="1" dirty="0" smtClean="0">
                <a:latin typeface="Arial" pitchFamily="34" charset="0"/>
                <a:cs typeface="Arial" pitchFamily="34" charset="0"/>
              </a:rPr>
              <a:t>]OH (Реактив </a:t>
            </a:r>
            <a:r>
              <a:rPr lang="ru-RU" sz="2700" b="1" dirty="0" err="1" smtClean="0">
                <a:latin typeface="Arial" pitchFamily="34" charset="0"/>
                <a:cs typeface="Arial" pitchFamily="34" charset="0"/>
              </a:rPr>
              <a:t>Толленса</a:t>
            </a:r>
            <a:r>
              <a:rPr lang="ru-RU" sz="2700" b="1" dirty="0" smtClean="0">
                <a:latin typeface="Arial" pitchFamily="34" charset="0"/>
                <a:cs typeface="Arial" pitchFamily="34" charset="0"/>
              </a:rPr>
              <a:t>).</a:t>
            </a:r>
            <a:r>
              <a:rPr lang="ru-RU" sz="27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r>
              <a:rPr lang="ru-RU" sz="2700" b="1" dirty="0" smtClean="0">
                <a:solidFill>
                  <a:schemeClr val="accent2">
                    <a:lumMod val="50000"/>
                  </a:schemeClr>
                </a:solidFill>
                <a:latin typeface="Arial" pitchFamily="34" charset="0"/>
                <a:cs typeface="Arial" pitchFamily="34" charset="0"/>
              </a:rPr>
              <a:t>растворение оксида</a:t>
            </a:r>
            <a:r>
              <a:rPr lang="ru-RU" sz="2700" b="1" dirty="0" smtClean="0">
                <a:solidFill>
                  <a:schemeClr val="accent2">
                    <a:lumMod val="50000"/>
                  </a:schemeClr>
                </a:solidFill>
                <a:latin typeface="Arial" pitchFamily="34" charset="0"/>
                <a:ea typeface="Times New Roman"/>
                <a:cs typeface="Arial" pitchFamily="34" charset="0"/>
              </a:rPr>
              <a:t>.</a:t>
            </a:r>
            <a:r>
              <a:rPr lang="ru-RU" sz="2700" b="1" dirty="0" smtClean="0">
                <a:solidFill>
                  <a:schemeClr val="accent2">
                    <a:lumMod val="50000"/>
                  </a:schemeClr>
                </a:solidFill>
                <a:latin typeface="Arial" pitchFamily="34" charset="0"/>
                <a:ea typeface="Times New Roman" pitchFamily="18" charset="0"/>
                <a:cs typeface="Arial" pitchFamily="34" charset="0"/>
              </a:rPr>
              <a:t>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Признак реакции: </a:t>
            </a:r>
            <a:r>
              <a:rPr lang="ru-RU" sz="2700" b="1" dirty="0" smtClean="0">
                <a:solidFill>
                  <a:schemeClr val="accent2">
                    <a:lumMod val="50000"/>
                  </a:schemeClr>
                </a:solidFill>
                <a:latin typeface="Arial" pitchFamily="34" charset="0"/>
                <a:cs typeface="Arial" pitchFamily="34" charset="0"/>
              </a:rPr>
              <a:t>растворение оксида</a:t>
            </a:r>
            <a:r>
              <a:rPr lang="ru-RU" sz="2700" b="1" dirty="0" smtClean="0">
                <a:solidFill>
                  <a:schemeClr val="accent2">
                    <a:lumMod val="50000"/>
                  </a:schemeClr>
                </a:solidFill>
                <a:latin typeface="Arial" pitchFamily="34" charset="0"/>
                <a:ea typeface="Times New Roman"/>
                <a:cs typeface="Arial" pitchFamily="34" charset="0"/>
              </a:rPr>
              <a:t>. </a:t>
            </a:r>
          </a:p>
          <a:p>
            <a:pPr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Условие протекания</a:t>
            </a:r>
            <a:r>
              <a:rPr lang="ru-RU" sz="2700" b="1" dirty="0" smtClean="0">
                <a:solidFill>
                  <a:schemeClr val="accent2">
                    <a:lumMod val="50000"/>
                  </a:schemeClr>
                </a:solidFill>
                <a:latin typeface="Arial" pitchFamily="34" charset="0"/>
                <a:ea typeface="Times New Roman"/>
                <a:cs typeface="Arial" pitchFamily="34" charset="0"/>
              </a:rPr>
              <a:t> – добавление </a:t>
            </a:r>
            <a:r>
              <a:rPr lang="ru-RU" sz="2700" b="1" dirty="0" smtClean="0">
                <a:solidFill>
                  <a:schemeClr val="accent2">
                    <a:lumMod val="50000"/>
                  </a:schemeClr>
                </a:solidFill>
                <a:latin typeface="Arial" pitchFamily="34" charset="0"/>
                <a:cs typeface="Arial" pitchFamily="34" charset="0"/>
              </a:rPr>
              <a:t>растворителя</a:t>
            </a:r>
            <a:r>
              <a:rPr lang="ru-RU" sz="2700" b="1" dirty="0" smtClean="0">
                <a:solidFill>
                  <a:schemeClr val="accent2">
                    <a:lumMod val="50000"/>
                  </a:schemeClr>
                </a:solidFill>
                <a:latin typeface="Arial" pitchFamily="34" charset="0"/>
                <a:ea typeface="Times New Roman"/>
                <a:cs typeface="Arial" pitchFamily="34" charset="0"/>
              </a:rPr>
              <a:t>.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Тип реакции </a:t>
            </a:r>
            <a:r>
              <a:rPr lang="ru-RU" sz="2700" b="1" dirty="0" smtClean="0">
                <a:solidFill>
                  <a:schemeClr val="accent2">
                    <a:lumMod val="50000"/>
                  </a:schemeClr>
                </a:solidFill>
                <a:latin typeface="Arial" pitchFamily="34" charset="0"/>
                <a:ea typeface="Times New Roman"/>
                <a:cs typeface="Arial" pitchFamily="34" charset="0"/>
              </a:rPr>
              <a:t>– без изменения степени окисления; обратимая.</a:t>
            </a:r>
            <a:r>
              <a:rPr lang="ru-RU" sz="2700" b="1" dirty="0" smtClean="0">
                <a:solidFill>
                  <a:schemeClr val="accent2">
                    <a:lumMod val="50000"/>
                  </a:schemeClr>
                </a:solidFill>
                <a:latin typeface="Arial" pitchFamily="34" charset="0"/>
                <a:ea typeface="Times New Roman" pitchFamily="18" charset="0"/>
                <a:cs typeface="Arial" pitchFamily="34" charset="0"/>
              </a:rPr>
              <a:t>          </a:t>
            </a:r>
            <a:endParaRPr lang="ru-RU" sz="2700" b="1" dirty="0" smtClean="0">
              <a:solidFill>
                <a:schemeClr val="accent2">
                  <a:lumMod val="50000"/>
                </a:schemeClr>
              </a:solidFill>
              <a:latin typeface="Arial" pitchFamily="34" charset="0"/>
              <a:cs typeface="Arial" pitchFamily="34" charset="0"/>
            </a:endParaRPr>
          </a:p>
          <a:p>
            <a:pPr indent="452438" algn="just">
              <a:lnSpc>
                <a:spcPct val="85000"/>
              </a:lnSpc>
            </a:pPr>
            <a:endPar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p:txBody>
      </p:sp>
      <p:pic>
        <p:nvPicPr>
          <p:cNvPr id="12" name="Picture 2"/>
          <p:cNvPicPr>
            <a:picLocks noChangeAspect="1" noChangeArrowheads="1"/>
          </p:cNvPicPr>
          <p:nvPr/>
        </p:nvPicPr>
        <p:blipFill>
          <a:blip r:embed="rId3" cstate="print"/>
          <a:srcRect l="21239" t="33035" r="8914" b="52121"/>
          <a:stretch>
            <a:fillRect/>
          </a:stretch>
        </p:blipFill>
        <p:spPr bwMode="auto">
          <a:xfrm>
            <a:off x="0" y="6181446"/>
            <a:ext cx="3286116" cy="676553"/>
          </a:xfrm>
          <a:prstGeom prst="rect">
            <a:avLst/>
          </a:prstGeom>
          <a:noFill/>
          <a:ln w="9525">
            <a:noFill/>
            <a:miter lim="800000"/>
            <a:headEnd/>
            <a:tailEnd/>
          </a:ln>
        </p:spPr>
      </p:pic>
      <p:pic>
        <p:nvPicPr>
          <p:cNvPr id="76802" name="Picture 2" descr="http://dic.academic.ru/pictures/wiki/files/83/Silver%28I%29-oxide-sample.jpg"/>
          <p:cNvPicPr>
            <a:picLocks noChangeAspect="1" noChangeArrowheads="1"/>
          </p:cNvPicPr>
          <p:nvPr/>
        </p:nvPicPr>
        <p:blipFill>
          <a:blip r:embed="rId4" cstate="print"/>
          <a:srcRect l="10651" t="13168" r="14790" b="15722"/>
          <a:stretch>
            <a:fillRect/>
          </a:stretch>
        </p:blipFill>
        <p:spPr bwMode="auto">
          <a:xfrm>
            <a:off x="3428992" y="5357826"/>
            <a:ext cx="1690699" cy="1086878"/>
          </a:xfrm>
          <a:prstGeom prst="ellipse">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pic>
      <p:sp>
        <p:nvSpPr>
          <p:cNvPr id="11" name="Прямоугольник 10"/>
          <p:cNvSpPr/>
          <p:nvPr/>
        </p:nvSpPr>
        <p:spPr>
          <a:xfrm>
            <a:off x="3786182" y="5500702"/>
            <a:ext cx="1058303" cy="477054"/>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5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cs typeface="Arial" pitchFamily="34" charset="0"/>
              </a:rPr>
              <a:t>Ag</a:t>
            </a:r>
            <a:r>
              <a:rPr lang="ru-RU" sz="2500" b="1" baseline="-250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cs typeface="Arial" pitchFamily="34" charset="0"/>
              </a:rPr>
              <a:t>2</a:t>
            </a:r>
            <a:r>
              <a:rPr lang="ru-RU" sz="25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cs typeface="Arial" pitchFamily="34" charset="0"/>
              </a:rPr>
              <a:t>O</a:t>
            </a:r>
            <a:endParaRPr lang="ru-RU" sz="25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endParaRPr>
          </a:p>
        </p:txBody>
      </p:sp>
      <p:pic>
        <p:nvPicPr>
          <p:cNvPr id="13" name="Picture 2"/>
          <p:cNvPicPr>
            <a:picLocks noChangeAspect="1" noChangeArrowheads="1"/>
          </p:cNvPicPr>
          <p:nvPr/>
        </p:nvPicPr>
        <p:blipFill>
          <a:blip r:embed="rId5" cstate="print"/>
          <a:srcRect l="18410" t="13355" r="19429" b="9690"/>
          <a:stretch>
            <a:fillRect/>
          </a:stretch>
        </p:blipFill>
        <p:spPr bwMode="auto">
          <a:xfrm>
            <a:off x="5500694" y="5072074"/>
            <a:ext cx="1599984" cy="1652443"/>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4">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75914483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l="21239" t="33035" r="8914" b="52121"/>
          <a:stretch>
            <a:fillRect/>
          </a:stretch>
        </p:blipFill>
        <p:spPr bwMode="auto">
          <a:xfrm>
            <a:off x="0" y="6079782"/>
            <a:ext cx="3779912" cy="778217"/>
          </a:xfrm>
          <a:prstGeom prst="rect">
            <a:avLst/>
          </a:prstGeom>
          <a:noFill/>
          <a:ln w="9525">
            <a:noFill/>
            <a:miter lim="800000"/>
            <a:headEnd/>
            <a:tailEnd/>
          </a:ln>
        </p:spPr>
      </p:pic>
      <p:pic>
        <p:nvPicPr>
          <p:cNvPr id="79874" name="Picture 2"/>
          <p:cNvPicPr>
            <a:picLocks noChangeAspect="1" noChangeArrowheads="1"/>
          </p:cNvPicPr>
          <p:nvPr/>
        </p:nvPicPr>
        <p:blipFill>
          <a:blip r:embed="rId3" cstate="print"/>
          <a:srcRect l="8914" t="11829" r="30484" b="12890"/>
          <a:stretch>
            <a:fillRect/>
          </a:stretch>
        </p:blipFill>
        <p:spPr bwMode="auto">
          <a:xfrm>
            <a:off x="6143636" y="5118954"/>
            <a:ext cx="1445123" cy="173904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7828" name="Picture 4" descr="http://www.metod-kopilka.ru/images/doc/32/26764/img10.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rcRect l="3906" t="72917" r="3906" b="14583"/>
          <a:stretch>
            <a:fillRect/>
          </a:stretch>
        </p:blipFill>
        <p:spPr bwMode="auto">
          <a:xfrm>
            <a:off x="357158" y="1928802"/>
            <a:ext cx="8429684" cy="85725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9" name="Прямоугольник 18"/>
          <p:cNvSpPr/>
          <p:nvPr/>
        </p:nvSpPr>
        <p:spPr>
          <a:xfrm>
            <a:off x="160229" y="42337"/>
            <a:ext cx="8823542" cy="5546903"/>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cs typeface="Arial" pitchFamily="34" charset="0"/>
              </a:rPr>
              <a:t>Добавляя к комплексному соединению серебра какой – либо альдегид, в результате реакции на стенках стеклянной пробирки, будет образовываться красивый зеркальный налет серебра или зеркало.</a:t>
            </a:r>
            <a:r>
              <a:rPr lang="ru-RU" sz="2800" b="1" dirty="0" smtClean="0">
                <a:latin typeface="Arial" pitchFamily="34" charset="0"/>
                <a:cs typeface="Arial" pitchFamily="34" charset="0"/>
              </a:rPr>
              <a:t> </a:t>
            </a:r>
          </a:p>
          <a:p>
            <a:pPr lvl="0" indent="450850" algn="just" fontAlgn="base">
              <a:lnSpc>
                <a:spcPct val="85000"/>
              </a:lnSpc>
              <a:spcBef>
                <a:spcPct val="0"/>
              </a:spcBef>
              <a:spcAft>
                <a:spcPct val="0"/>
              </a:spcAft>
            </a:pPr>
            <a:endParaRPr lang="ru-RU" sz="2800" b="1" dirty="0" smtClean="0">
              <a:latin typeface="Arial" pitchFamily="34" charset="0"/>
              <a:cs typeface="Arial" pitchFamily="34" charset="0"/>
            </a:endParaRPr>
          </a:p>
          <a:p>
            <a:pPr lvl="0" indent="450850" algn="just" fontAlgn="base">
              <a:lnSpc>
                <a:spcPct val="85000"/>
              </a:lnSpc>
              <a:spcBef>
                <a:spcPct val="0"/>
              </a:spcBef>
              <a:spcAft>
                <a:spcPct val="0"/>
              </a:spcAft>
            </a:pPr>
            <a:endParaRPr lang="ru-RU" sz="2800" b="1" dirty="0" smtClean="0">
              <a:latin typeface="Arial" pitchFamily="34" charset="0"/>
              <a:cs typeface="Arial" pitchFamily="34" charset="0"/>
            </a:endParaRPr>
          </a:p>
          <a:p>
            <a:pPr lvl="0" indent="450850" algn="just" fontAlgn="base">
              <a:lnSpc>
                <a:spcPct val="85000"/>
              </a:lnSpc>
              <a:spcBef>
                <a:spcPct val="0"/>
              </a:spcBef>
              <a:spcAft>
                <a:spcPct val="0"/>
              </a:spcAft>
            </a:pPr>
            <a:endParaRPr lang="ru-RU" sz="2800" b="1" dirty="0" smtClean="0">
              <a:latin typeface="Arial" pitchFamily="34" charset="0"/>
              <a:cs typeface="Arial" pitchFamily="34" charset="0"/>
            </a:endParaRP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r>
              <a:rPr lang="ru-RU" sz="2700" b="1" dirty="0" smtClean="0">
                <a:solidFill>
                  <a:schemeClr val="accent2">
                    <a:lumMod val="50000"/>
                  </a:schemeClr>
                </a:solidFill>
                <a:latin typeface="Arial" pitchFamily="34" charset="0"/>
                <a:cs typeface="Arial" pitchFamily="34" charset="0"/>
              </a:rPr>
              <a:t>образование серебристого налета на стенках пробирки</a:t>
            </a:r>
            <a:r>
              <a:rPr lang="ru-RU" sz="2700" b="1" dirty="0" smtClean="0">
                <a:solidFill>
                  <a:schemeClr val="accent2">
                    <a:lumMod val="50000"/>
                  </a:schemeClr>
                </a:solidFill>
                <a:latin typeface="Arial" pitchFamily="34" charset="0"/>
                <a:ea typeface="Times New Roman"/>
                <a:cs typeface="Arial" pitchFamily="34" charset="0"/>
              </a:rPr>
              <a:t>.</a:t>
            </a:r>
            <a:r>
              <a:rPr lang="ru-RU" sz="2700" b="1" dirty="0" smtClean="0">
                <a:solidFill>
                  <a:schemeClr val="accent2">
                    <a:lumMod val="50000"/>
                  </a:schemeClr>
                </a:solidFill>
                <a:latin typeface="Arial" pitchFamily="34" charset="0"/>
                <a:ea typeface="Times New Roman" pitchFamily="18" charset="0"/>
                <a:cs typeface="Arial" pitchFamily="34" charset="0"/>
              </a:rPr>
              <a:t>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Признак реакции: </a:t>
            </a:r>
            <a:r>
              <a:rPr lang="ru-RU" sz="2700" b="1" dirty="0" smtClean="0">
                <a:solidFill>
                  <a:schemeClr val="accent2">
                    <a:lumMod val="50000"/>
                  </a:schemeClr>
                </a:solidFill>
                <a:latin typeface="Arial" pitchFamily="34" charset="0"/>
                <a:cs typeface="Arial" pitchFamily="34" charset="0"/>
              </a:rPr>
              <a:t>изменение цвета стенок пробирки</a:t>
            </a:r>
            <a:r>
              <a:rPr lang="ru-RU" sz="2700" b="1" dirty="0" smtClean="0">
                <a:solidFill>
                  <a:schemeClr val="accent2">
                    <a:lumMod val="50000"/>
                  </a:schemeClr>
                </a:solidFill>
                <a:latin typeface="Arial" pitchFamily="34" charset="0"/>
                <a:ea typeface="Times New Roman"/>
                <a:cs typeface="Arial" pitchFamily="34" charset="0"/>
              </a:rPr>
              <a:t>. </a:t>
            </a:r>
          </a:p>
          <a:p>
            <a:pPr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Условие протекания</a:t>
            </a:r>
            <a:r>
              <a:rPr lang="ru-RU" sz="2700" b="1" dirty="0" smtClean="0">
                <a:solidFill>
                  <a:schemeClr val="accent2">
                    <a:lumMod val="50000"/>
                  </a:schemeClr>
                </a:solidFill>
                <a:latin typeface="Arial" pitchFamily="34" charset="0"/>
                <a:ea typeface="Times New Roman"/>
                <a:cs typeface="Arial" pitchFamily="34" charset="0"/>
              </a:rPr>
              <a:t> – нагрев.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Тип реакции </a:t>
            </a:r>
            <a:r>
              <a:rPr lang="ru-RU" sz="2700" b="1" dirty="0" smtClean="0">
                <a:solidFill>
                  <a:schemeClr val="accent2">
                    <a:lumMod val="50000"/>
                  </a:schemeClr>
                </a:solidFill>
                <a:latin typeface="Arial" pitchFamily="34" charset="0"/>
                <a:ea typeface="Times New Roman"/>
                <a:cs typeface="Arial" pitchFamily="34" charset="0"/>
              </a:rPr>
              <a:t>– окисления; окислительно-восстановительная; необратимая.</a:t>
            </a:r>
            <a:r>
              <a:rPr lang="ru-RU" sz="2700" b="1" dirty="0" smtClean="0">
                <a:solidFill>
                  <a:schemeClr val="accent2">
                    <a:lumMod val="50000"/>
                  </a:schemeClr>
                </a:solidFill>
                <a:latin typeface="Arial" pitchFamily="34" charset="0"/>
                <a:ea typeface="Times New Roman" pitchFamily="18" charset="0"/>
                <a:cs typeface="Arial" pitchFamily="34" charset="0"/>
              </a:rPr>
              <a:t>          </a:t>
            </a:r>
            <a:endParaRPr lang="ru-RU" sz="2700" b="1" dirty="0" smtClean="0">
              <a:solidFill>
                <a:schemeClr val="accent2">
                  <a:lumMod val="50000"/>
                </a:schemeClr>
              </a:solidFill>
              <a:latin typeface="Arial" pitchFamily="34" charset="0"/>
              <a:cs typeface="Arial" pitchFamily="34" charset="0"/>
            </a:endParaRPr>
          </a:p>
        </p:txBody>
      </p:sp>
      <p:pic>
        <p:nvPicPr>
          <p:cNvPr id="20" name="Picture 5"/>
          <p:cNvPicPr>
            <a:picLocks noChangeAspect="1" noChangeArrowheads="1"/>
          </p:cNvPicPr>
          <p:nvPr/>
        </p:nvPicPr>
        <p:blipFill>
          <a:blip r:embed="rId6" cstate="print"/>
          <a:srcRect l="17131" t="7588" r="33565" b="33035"/>
          <a:stretch>
            <a:fillRect/>
          </a:stretch>
        </p:blipFill>
        <p:spPr bwMode="auto">
          <a:xfrm>
            <a:off x="7715272" y="5143512"/>
            <a:ext cx="918489" cy="107157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Picture 2"/>
          <p:cNvPicPr>
            <a:picLocks noChangeAspect="1" noChangeArrowheads="1"/>
          </p:cNvPicPr>
          <p:nvPr/>
        </p:nvPicPr>
        <p:blipFill>
          <a:blip r:embed="rId7" cstate="print"/>
          <a:srcRect l="18410" t="13355" r="19429" b="9690"/>
          <a:stretch>
            <a:fillRect/>
          </a:stretch>
        </p:blipFill>
        <p:spPr bwMode="auto">
          <a:xfrm>
            <a:off x="3929058" y="5426922"/>
            <a:ext cx="1385670" cy="143110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12" descr="пишу 1"/>
          <p:cNvPicPr>
            <a:picLocks noChangeAspect="1" noChangeArrowheads="1" noCrop="1"/>
          </p:cNvPicPr>
          <p:nvPr/>
        </p:nvPicPr>
        <p:blipFill>
          <a:blip r:embed="rId8" cstate="print"/>
          <a:srcRect/>
          <a:stretch>
            <a:fillRect/>
          </a:stretch>
        </p:blipFill>
        <p:spPr bwMode="auto">
          <a:xfrm>
            <a:off x="8494713" y="5000636"/>
            <a:ext cx="649287" cy="1295400"/>
          </a:xfrm>
          <a:prstGeom prst="rect">
            <a:avLst/>
          </a:prstGeom>
          <a:noFill/>
          <a:ln w="9525">
            <a:noFill/>
            <a:miter lim="800000"/>
            <a:headEnd/>
            <a:tailEnd/>
          </a:ln>
        </p:spPr>
      </p:pic>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9"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89124253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l="8914" t="11829" r="30484" b="12890"/>
          <a:stretch>
            <a:fillRect/>
          </a:stretch>
        </p:blipFill>
        <p:spPr bwMode="auto">
          <a:xfrm>
            <a:off x="251520" y="260648"/>
            <a:ext cx="2573018" cy="309634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Picture 3"/>
          <p:cNvPicPr>
            <a:picLocks noChangeAspect="1" noChangeArrowheads="1"/>
          </p:cNvPicPr>
          <p:nvPr/>
        </p:nvPicPr>
        <p:blipFill>
          <a:blip r:embed="rId4" cstate="print"/>
          <a:srcRect l="10968" t="16071" r="28430" b="12890"/>
          <a:stretch>
            <a:fillRect/>
          </a:stretch>
        </p:blipFill>
        <p:spPr bwMode="auto">
          <a:xfrm>
            <a:off x="2411760" y="764704"/>
            <a:ext cx="3064102" cy="3479573"/>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8852" name="Picture 4"/>
          <p:cNvPicPr>
            <a:picLocks noChangeAspect="1" noChangeArrowheads="1"/>
          </p:cNvPicPr>
          <p:nvPr/>
        </p:nvPicPr>
        <p:blipFill>
          <a:blip r:embed="rId5" cstate="print"/>
          <a:srcRect l="7886" t="16071" r="30484" b="12890"/>
          <a:stretch>
            <a:fillRect/>
          </a:stretch>
        </p:blipFill>
        <p:spPr bwMode="auto">
          <a:xfrm>
            <a:off x="4932040" y="1484784"/>
            <a:ext cx="3288724" cy="367240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8853" name="Picture 5"/>
          <p:cNvPicPr>
            <a:picLocks noChangeAspect="1" noChangeArrowheads="1"/>
          </p:cNvPicPr>
          <p:nvPr/>
        </p:nvPicPr>
        <p:blipFill>
          <a:blip r:embed="rId6" cstate="print"/>
          <a:srcRect l="17131" t="7588" r="33565" b="33035"/>
          <a:stretch>
            <a:fillRect/>
          </a:stretch>
        </p:blipFill>
        <p:spPr bwMode="auto">
          <a:xfrm>
            <a:off x="539552" y="4365104"/>
            <a:ext cx="1975077" cy="230425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3554" name="AutoShape 2" descr="https://upload.wikimedia.org/wikipedia/commons/thumb/5/52/Tollens.JPG/300px-Tollen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3556" name="AutoShape 4" descr="https://upload.wikimedia.org/wikipedia/commons/thumb/5/52/Tollens.JPG/300px-Tollen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3557" name="Picture 5" descr="C:\Users\ikuzmina\Desktop\Tollens.JPG"/>
          <p:cNvPicPr>
            <a:picLocks noChangeAspect="1" noChangeArrowheads="1"/>
          </p:cNvPicPr>
          <p:nvPr/>
        </p:nvPicPr>
        <p:blipFill>
          <a:blip r:embed="rId7" cstate="print"/>
          <a:srcRect l="21650" t="17334" r="48110" b="10334"/>
          <a:stretch>
            <a:fillRect/>
          </a:stretch>
        </p:blipFill>
        <p:spPr bwMode="auto">
          <a:xfrm>
            <a:off x="3059832" y="4437112"/>
            <a:ext cx="1152128" cy="223224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4">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8"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20068584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l="20274" t="25386" r="21417" b="34073"/>
          <a:stretch>
            <a:fillRect/>
          </a:stretch>
        </p:blipFill>
        <p:spPr bwMode="auto">
          <a:xfrm>
            <a:off x="0" y="5367624"/>
            <a:ext cx="2714612" cy="1490375"/>
          </a:xfrm>
          <a:prstGeom prst="rect">
            <a:avLst/>
          </a:prstGeom>
          <a:noFill/>
          <a:ln w="9525">
            <a:noFill/>
            <a:miter lim="800000"/>
            <a:headEnd/>
            <a:tailEnd/>
          </a:ln>
          <a:effectLst/>
        </p:spPr>
      </p:pic>
      <p:pic>
        <p:nvPicPr>
          <p:cNvPr id="9" name="Picture 3"/>
          <p:cNvPicPr>
            <a:picLocks noChangeAspect="1" noChangeArrowheads="1"/>
          </p:cNvPicPr>
          <p:nvPr/>
        </p:nvPicPr>
        <p:blipFill>
          <a:blip r:embed="rId3" cstate="print"/>
          <a:srcRect l="11128" t="8011" r="13414" b="5116"/>
          <a:stretch>
            <a:fillRect/>
          </a:stretch>
        </p:blipFill>
        <p:spPr bwMode="auto">
          <a:xfrm>
            <a:off x="2714612" y="4714884"/>
            <a:ext cx="2143140" cy="1948309"/>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Picture 4"/>
          <p:cNvPicPr>
            <a:picLocks noChangeAspect="1" noChangeArrowheads="1"/>
          </p:cNvPicPr>
          <p:nvPr/>
        </p:nvPicPr>
        <p:blipFill>
          <a:blip r:embed="rId4" cstate="print"/>
          <a:srcRect l="14558" t="8011" r="24847" b="6564"/>
          <a:stretch>
            <a:fillRect/>
          </a:stretch>
        </p:blipFill>
        <p:spPr bwMode="auto">
          <a:xfrm>
            <a:off x="5214942" y="4429132"/>
            <a:ext cx="2053540" cy="228601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7" name="Picture 5"/>
          <p:cNvPicPr>
            <a:picLocks noChangeAspect="1" noChangeArrowheads="1"/>
          </p:cNvPicPr>
          <p:nvPr/>
        </p:nvPicPr>
        <p:blipFill>
          <a:blip r:embed="rId5" cstate="print"/>
          <a:srcRect l="17988" t="18146" r="3125" b="2220"/>
          <a:stretch>
            <a:fillRect/>
          </a:stretch>
        </p:blipFill>
        <p:spPr bwMode="auto">
          <a:xfrm>
            <a:off x="7500958" y="4500570"/>
            <a:ext cx="1433955" cy="1143008"/>
          </a:xfrm>
          <a:prstGeom prst="round2DiagRect">
            <a:avLst/>
          </a:prstGeom>
          <a:noFill/>
          <a:ln w="9525">
            <a:noFill/>
            <a:miter lim="800000"/>
            <a:headEnd/>
            <a:tailEnd/>
          </a:ln>
          <a:effectLst/>
        </p:spPr>
      </p:pic>
      <p:sp>
        <p:nvSpPr>
          <p:cNvPr id="18" name="Прямоугольник 17"/>
          <p:cNvSpPr/>
          <p:nvPr/>
        </p:nvSpPr>
        <p:spPr>
          <a:xfrm>
            <a:off x="71438" y="-27384"/>
            <a:ext cx="9001156" cy="2276777"/>
          </a:xfrm>
          <a:prstGeom prst="rect">
            <a:avLst/>
          </a:prstGeom>
        </p:spPr>
        <p:txBody>
          <a:bodyPr wrap="square">
            <a:spAutoFit/>
          </a:bodyPr>
          <a:lstStyle/>
          <a:p>
            <a:pPr lvl="0" indent="450850" algn="just" fontAlgn="base">
              <a:lnSpc>
                <a:spcPct val="85000"/>
              </a:lnSpc>
              <a:spcBef>
                <a:spcPct val="0"/>
              </a:spcBef>
              <a:spcAft>
                <a:spcPct val="0"/>
              </a:spcAft>
            </a:pPr>
            <a:r>
              <a:rPr lang="ru-RU" sz="2800" b="1" u="sng"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Опыт </a:t>
            </a:r>
            <a:r>
              <a:rPr lang="ru-RU" sz="28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6.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Кислотный гидролиз сахарозы.</a:t>
            </a:r>
          </a:p>
          <a:p>
            <a:pPr lvl="0" indent="45000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Тростниковый сахар </a:t>
            </a:r>
            <a:r>
              <a:rPr lang="ru-RU" sz="2800" b="1" u="sng" dirty="0" err="1" smtClean="0">
                <a:latin typeface="Arial" pitchFamily="34" charset="0"/>
                <a:ea typeface="Times New Roman" pitchFamily="18" charset="0"/>
                <a:cs typeface="Arial" pitchFamily="34" charset="0"/>
              </a:rPr>
              <a:t>гидролизуется</a:t>
            </a:r>
            <a:r>
              <a:rPr lang="ru-RU" sz="2800" b="1" dirty="0" smtClean="0">
                <a:latin typeface="Arial" pitchFamily="34" charset="0"/>
                <a:ea typeface="Times New Roman" pitchFamily="18" charset="0"/>
                <a:cs typeface="Arial" pitchFamily="34" charset="0"/>
              </a:rPr>
              <a:t> (в присутствии серной кислоты), давая глюкозу и фруктозу:</a:t>
            </a:r>
            <a:endParaRPr lang="ru-RU" sz="28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C</a:t>
            </a:r>
            <a:r>
              <a:rPr lang="en-US" sz="30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12</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H</a:t>
            </a:r>
            <a:r>
              <a:rPr lang="en-US" sz="30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22</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O</a:t>
            </a:r>
            <a:r>
              <a:rPr lang="en-US" sz="30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11</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H</a:t>
            </a:r>
            <a:r>
              <a:rPr lang="en-US" sz="30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O </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C</a:t>
            </a:r>
            <a:r>
              <a:rPr lang="en-US" sz="30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6</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H</a:t>
            </a:r>
            <a:r>
              <a:rPr lang="en-US" sz="30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12</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O</a:t>
            </a:r>
            <a:r>
              <a:rPr lang="en-US" sz="30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6</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 + C</a:t>
            </a:r>
            <a:r>
              <a:rPr lang="en-US" sz="30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6</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H</a:t>
            </a:r>
            <a:r>
              <a:rPr lang="en-US" sz="30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12</a:t>
            </a:r>
            <a:r>
              <a:rPr lang="en-US"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O</a:t>
            </a:r>
            <a:r>
              <a:rPr lang="en-US" sz="30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6</a:t>
            </a:r>
            <a:endPar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endParaRPr>
          </a:p>
          <a:p>
            <a:pPr lvl="0" indent="450000" eaLnBrk="0" fontAlgn="base" hangingPunct="0">
              <a:lnSpc>
                <a:spcPct val="85000"/>
              </a:lnSpc>
              <a:spcBef>
                <a:spcPct val="0"/>
              </a:spcBef>
              <a:spcAft>
                <a:spcPct val="0"/>
              </a:spcAft>
            </a:pP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       сахароза                      глюкоза      фруктоза</a:t>
            </a:r>
          </a:p>
        </p:txBody>
      </p:sp>
      <p:pic>
        <p:nvPicPr>
          <p:cNvPr id="13" name="Picture 3"/>
          <p:cNvPicPr>
            <a:picLocks noChangeAspect="1" noChangeArrowheads="1"/>
          </p:cNvPicPr>
          <p:nvPr/>
        </p:nvPicPr>
        <p:blipFill>
          <a:blip r:embed="rId6" cstate="print"/>
          <a:srcRect/>
          <a:stretch>
            <a:fillRect/>
          </a:stretch>
        </p:blipFill>
        <p:spPr bwMode="auto">
          <a:xfrm>
            <a:off x="2771800" y="2276872"/>
            <a:ext cx="3524765" cy="246202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8"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58669178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Прямоугольник 5"/>
          <p:cNvSpPr/>
          <p:nvPr/>
        </p:nvSpPr>
        <p:spPr>
          <a:xfrm>
            <a:off x="179512" y="1052736"/>
            <a:ext cx="8784976" cy="2446824"/>
          </a:xfrm>
          <a:prstGeom prst="rect">
            <a:avLst/>
          </a:prstGeom>
        </p:spPr>
        <p:txBody>
          <a:bodyPr wrap="square">
            <a:spAutoFit/>
          </a:bodyPr>
          <a:lstStyle/>
          <a:p>
            <a:pPr lvl="0" indent="450000" algn="just" eaLnBrk="0" fontAlgn="base" hangingPunct="0">
              <a:lnSpc>
                <a:spcPct val="85000"/>
              </a:lnSpc>
              <a:spcBef>
                <a:spcPct val="0"/>
              </a:spcBef>
              <a:spcAft>
                <a:spcPct val="0"/>
              </a:spcAft>
            </a:pPr>
            <a:r>
              <a:rPr lang="ru-RU" sz="3000" b="1" dirty="0" smtClean="0">
                <a:latin typeface="Arial" pitchFamily="34" charset="0"/>
                <a:ea typeface="Times New Roman" pitchFamily="18" charset="0"/>
                <a:cs typeface="Arial" pitchFamily="34" charset="0"/>
                <a:sym typeface="Symbol" pitchFamily="18" charset="2"/>
              </a:rPr>
              <a:t>Сахароза не обладает </a:t>
            </a:r>
            <a:r>
              <a:rPr lang="ru-RU" sz="3000" b="1" dirty="0" err="1" smtClean="0">
                <a:latin typeface="Arial" pitchFamily="34" charset="0"/>
                <a:ea typeface="Times New Roman" pitchFamily="18" charset="0"/>
                <a:cs typeface="Arial" pitchFamily="34" charset="0"/>
                <a:sym typeface="Symbol" pitchFamily="18" charset="2"/>
              </a:rPr>
              <a:t>восстанавливаю-щей</a:t>
            </a:r>
            <a:r>
              <a:rPr lang="ru-RU" sz="3000" b="1" dirty="0" smtClean="0">
                <a:latin typeface="Arial" pitchFamily="34" charset="0"/>
                <a:ea typeface="Times New Roman" pitchFamily="18" charset="0"/>
                <a:cs typeface="Arial" pitchFamily="34" charset="0"/>
                <a:sym typeface="Symbol" pitchFamily="18" charset="2"/>
              </a:rPr>
              <a:t> способностью. Тростниковый сахар </a:t>
            </a:r>
            <a:r>
              <a:rPr lang="ru-RU" sz="3000" b="1" dirty="0" err="1" smtClean="0">
                <a:latin typeface="Arial" pitchFamily="34" charset="0"/>
                <a:ea typeface="Times New Roman" pitchFamily="18" charset="0"/>
                <a:cs typeface="Arial" pitchFamily="34" charset="0"/>
                <a:sym typeface="Symbol" pitchFamily="18" charset="2"/>
              </a:rPr>
              <a:t>гидролизуется</a:t>
            </a:r>
            <a:r>
              <a:rPr lang="ru-RU" sz="3000" b="1" dirty="0" smtClean="0">
                <a:latin typeface="Arial" pitchFamily="34" charset="0"/>
                <a:ea typeface="Times New Roman" pitchFamily="18" charset="0"/>
                <a:cs typeface="Arial" pitchFamily="34" charset="0"/>
                <a:sym typeface="Symbol" pitchFamily="18" charset="2"/>
              </a:rPr>
              <a:t> гораздо легче, чем многие другие дисахариды. </a:t>
            </a:r>
          </a:p>
          <a:p>
            <a:pPr lvl="0" indent="450000" algn="just" eaLnBrk="0" fontAlgn="base" hangingPunct="0">
              <a:lnSpc>
                <a:spcPct val="85000"/>
              </a:lnSpc>
              <a:spcBef>
                <a:spcPct val="0"/>
              </a:spcBef>
              <a:spcAft>
                <a:spcPct val="0"/>
              </a:spcAft>
            </a:pPr>
            <a:r>
              <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Наблюдаемый эффект:</a:t>
            </a:r>
            <a:r>
              <a:rPr lang="ru-RU" sz="3000" b="1" dirty="0" smtClean="0">
                <a:latin typeface="Arial" pitchFamily="34" charset="0"/>
                <a:ea typeface="Times New Roman" pitchFamily="18" charset="0"/>
                <a:cs typeface="Arial" pitchFamily="34" charset="0"/>
                <a:sym typeface="Symbol" pitchFamily="18" charset="2"/>
              </a:rPr>
              <a:t> видимых изменений нет.</a:t>
            </a:r>
            <a:endParaRPr lang="ru-RU" sz="30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endParaRPr>
          </a:p>
        </p:txBody>
      </p:sp>
      <p:pic>
        <p:nvPicPr>
          <p:cNvPr id="7" name="Picture 5"/>
          <p:cNvPicPr>
            <a:picLocks noChangeAspect="1" noChangeArrowheads="1"/>
          </p:cNvPicPr>
          <p:nvPr/>
        </p:nvPicPr>
        <p:blipFill>
          <a:blip r:embed="rId3" cstate="print"/>
          <a:srcRect l="17988" t="18146" r="3125" b="2220"/>
          <a:stretch>
            <a:fillRect/>
          </a:stretch>
        </p:blipFill>
        <p:spPr bwMode="auto">
          <a:xfrm>
            <a:off x="3419872" y="4149080"/>
            <a:ext cx="2370059" cy="1889178"/>
          </a:xfrm>
          <a:prstGeom prst="round2DiagRect">
            <a:avLst/>
          </a:prstGeom>
          <a:noFill/>
          <a:ln w="9525">
            <a:noFill/>
            <a:miter lim="800000"/>
            <a:headEnd/>
            <a:tailEnd/>
          </a:ln>
          <a:effectLst/>
        </p:spPr>
      </p:pic>
      <p:pic>
        <p:nvPicPr>
          <p:cNvPr id="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2453322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cstate="print"/>
          <a:srcRect l="47714" t="26834" r="1981" b="3668"/>
          <a:stretch>
            <a:fillRect/>
          </a:stretch>
        </p:blipFill>
        <p:spPr bwMode="auto">
          <a:xfrm>
            <a:off x="-32" y="4214818"/>
            <a:ext cx="2357454" cy="257176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7"/>
          <p:cNvPicPr>
            <a:picLocks noChangeAspect="1" noChangeArrowheads="1"/>
          </p:cNvPicPr>
          <p:nvPr/>
        </p:nvPicPr>
        <p:blipFill>
          <a:blip r:embed="rId3" cstate="print"/>
          <a:srcRect l="46570" t="8011" r="15701" b="22490"/>
          <a:stretch>
            <a:fillRect/>
          </a:stretch>
        </p:blipFill>
        <p:spPr bwMode="auto">
          <a:xfrm>
            <a:off x="6357950" y="4522800"/>
            <a:ext cx="1178727" cy="171451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1137" name="Picture 1" descr="D:\23.05.13-домашние документы\Органическая химия\Теория\image004.jpg"/>
          <p:cNvPicPr>
            <a:picLocks noChangeAspect="1" noChangeArrowheads="1"/>
          </p:cNvPicPr>
          <p:nvPr/>
        </p:nvPicPr>
        <p:blipFill>
          <a:blip r:embed="rId4" cstate="print"/>
          <a:srcRect/>
          <a:stretch>
            <a:fillRect/>
          </a:stretch>
        </p:blipFill>
        <p:spPr bwMode="auto">
          <a:xfrm>
            <a:off x="5004048" y="1628800"/>
            <a:ext cx="4095750" cy="272415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1138" name="Picture 2" descr="D:\23.05.13-домашние документы\Виртуальные лекции 2015\Органическая химия\глюкоза\image471.jpg"/>
          <p:cNvPicPr>
            <a:picLocks noChangeAspect="1" noChangeArrowheads="1"/>
          </p:cNvPicPr>
          <p:nvPr/>
        </p:nvPicPr>
        <p:blipFill>
          <a:blip r:embed="rId5" cstate="print"/>
          <a:srcRect b="7452"/>
          <a:stretch>
            <a:fillRect/>
          </a:stretch>
        </p:blipFill>
        <p:spPr bwMode="auto">
          <a:xfrm>
            <a:off x="142876" y="214289"/>
            <a:ext cx="4572000" cy="1857389"/>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4067944" y="2636912"/>
            <a:ext cx="894797" cy="435247"/>
          </a:xfrm>
          <a:prstGeom prst="rect">
            <a:avLst/>
          </a:prstGeom>
        </p:spPr>
        <p:txBody>
          <a:bodyPr wrap="none">
            <a:spAutoFit/>
          </a:bodyPr>
          <a:lstStyle/>
          <a:p>
            <a:pPr>
              <a:lnSpc>
                <a:spcPct val="85000"/>
              </a:lnSpc>
            </a:pPr>
            <a:r>
              <a:rPr lang="ru-RU" sz="2600" b="1" dirty="0" smtClean="0">
                <a:solidFill>
                  <a:schemeClr val="accent2">
                    <a:lumMod val="50000"/>
                  </a:schemeClr>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sym typeface="Symbol" pitchFamily="18" charset="2"/>
              </a:rPr>
              <a:t>или</a:t>
            </a:r>
            <a:endParaRPr lang="ru-RU" sz="2600" dirty="0">
              <a:solidFill>
                <a:schemeClr val="accent2">
                  <a:lumMod val="50000"/>
                </a:schemeClr>
              </a:solidFill>
              <a:effectLst>
                <a:outerShdw blurRad="38100" dist="38100" dir="2700000" algn="tl">
                  <a:srgbClr val="000000">
                    <a:alpha val="43137"/>
                  </a:srgbClr>
                </a:outerShdw>
              </a:effectLst>
              <a:latin typeface="Arial Black" pitchFamily="34" charset="0"/>
            </a:endParaRPr>
          </a:p>
        </p:txBody>
      </p:sp>
      <p:sp>
        <p:nvSpPr>
          <p:cNvPr id="16" name="Прямоугольник 15"/>
          <p:cNvSpPr/>
          <p:nvPr/>
        </p:nvSpPr>
        <p:spPr>
          <a:xfrm>
            <a:off x="142844" y="2000240"/>
            <a:ext cx="4641848" cy="477054"/>
          </a:xfrm>
          <a:prstGeom prst="rect">
            <a:avLst/>
          </a:prstGeom>
        </p:spPr>
        <p:txBody>
          <a:bodyPr wrap="none">
            <a:spAutoFit/>
          </a:bodyPr>
          <a:lstStyle/>
          <a:p>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глюкоза      </a:t>
            </a:r>
            <a:r>
              <a:rPr lang="ru-RU" sz="25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сахарат</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 меди (</a:t>
            </a:r>
            <a:r>
              <a:rPr lang="en-US"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II</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endParaRPr lang="ru-RU" sz="2500" dirty="0"/>
          </a:p>
        </p:txBody>
      </p:sp>
      <p:pic>
        <p:nvPicPr>
          <p:cNvPr id="17" name="Picture 2"/>
          <p:cNvPicPr>
            <a:picLocks noChangeAspect="1" noChangeArrowheads="1"/>
          </p:cNvPicPr>
          <p:nvPr/>
        </p:nvPicPr>
        <p:blipFill>
          <a:blip r:embed="rId6" cstate="print"/>
          <a:srcRect l="14558" t="8011" r="51143" b="60135"/>
          <a:stretch>
            <a:fillRect/>
          </a:stretch>
        </p:blipFill>
        <p:spPr bwMode="auto">
          <a:xfrm>
            <a:off x="2428860" y="2786058"/>
            <a:ext cx="1266401" cy="92869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19" name="Прямая со стрелкой 18"/>
          <p:cNvCxnSpPr/>
          <p:nvPr/>
        </p:nvCxnSpPr>
        <p:spPr>
          <a:xfrm rot="5400000">
            <a:off x="3071802" y="2500306"/>
            <a:ext cx="571504" cy="285752"/>
          </a:xfrm>
          <a:prstGeom prst="straightConnector1">
            <a:avLst/>
          </a:prstGeom>
          <a:ln w="57150">
            <a:solidFill>
              <a:srgbClr val="C00000"/>
            </a:solidFill>
            <a:headEnd type="arrow" w="med" len="med"/>
            <a:tailEnd type="arrow"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24" name="Picture 5"/>
          <p:cNvPicPr>
            <a:picLocks noChangeAspect="1" noChangeArrowheads="1"/>
          </p:cNvPicPr>
          <p:nvPr/>
        </p:nvPicPr>
        <p:blipFill>
          <a:blip r:embed="rId7" cstate="print"/>
          <a:srcRect l="17988" t="18146" r="3125" b="2220"/>
          <a:stretch>
            <a:fillRect/>
          </a:stretch>
        </p:blipFill>
        <p:spPr bwMode="auto">
          <a:xfrm>
            <a:off x="3571868" y="4857760"/>
            <a:ext cx="1433955" cy="1143008"/>
          </a:xfrm>
          <a:prstGeom prst="round2DiagRect">
            <a:avLst/>
          </a:prstGeom>
          <a:noFill/>
          <a:ln w="9525">
            <a:noFill/>
            <a:miter lim="800000"/>
            <a:headEnd/>
            <a:tailEnd/>
          </a:ln>
          <a:effectLst/>
        </p:spPr>
      </p:pic>
      <p:cxnSp>
        <p:nvCxnSpPr>
          <p:cNvPr id="25" name="Прямая со стрелкой 24"/>
          <p:cNvCxnSpPr/>
          <p:nvPr/>
        </p:nvCxnSpPr>
        <p:spPr>
          <a:xfrm>
            <a:off x="3059832" y="3429000"/>
            <a:ext cx="2016224" cy="216024"/>
          </a:xfrm>
          <a:prstGeom prst="straightConnector1">
            <a:avLst/>
          </a:prstGeom>
          <a:ln w="57150">
            <a:solidFill>
              <a:srgbClr val="C00000"/>
            </a:solidFill>
            <a:headEnd type="arrow" w="med" len="med"/>
            <a:tailEnd type="arrow"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a:off x="4786314" y="5429264"/>
            <a:ext cx="1714512" cy="71438"/>
          </a:xfrm>
          <a:prstGeom prst="straightConnector1">
            <a:avLst/>
          </a:prstGeom>
          <a:ln w="57150">
            <a:solidFill>
              <a:srgbClr val="C00000"/>
            </a:solidFill>
            <a:headEnd type="none" w="med" len="med"/>
            <a:tailEnd type="arrow"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rot="10800000">
            <a:off x="3714744" y="3786190"/>
            <a:ext cx="2786082" cy="1143008"/>
          </a:xfrm>
          <a:prstGeom prst="straightConnector1">
            <a:avLst/>
          </a:prstGeom>
          <a:ln w="57150">
            <a:solidFill>
              <a:srgbClr val="C00000"/>
            </a:solidFill>
            <a:headEnd type="none" w="med" len="med"/>
            <a:tailEnd type="arrow"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1" name="Прямоугольник 30"/>
          <p:cNvSpPr/>
          <p:nvPr/>
        </p:nvSpPr>
        <p:spPr>
          <a:xfrm>
            <a:off x="2571736" y="5000636"/>
            <a:ext cx="744114" cy="1107996"/>
          </a:xfrm>
          <a:prstGeom prst="rect">
            <a:avLst/>
          </a:prstGeom>
        </p:spPr>
        <p:txBody>
          <a:bodyPr wrap="none">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r>
              <a:rPr lang="ru-RU" sz="6600" b="1" dirty="0" smtClean="0">
                <a:ln w="11430"/>
                <a:solidFill>
                  <a:srgbClr val="C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a:t>
            </a:r>
            <a:endParaRPr lang="ru-RU" sz="6600" b="1" dirty="0">
              <a:ln w="11430"/>
              <a:solidFill>
                <a:srgbClr val="C00000"/>
              </a:solidFill>
              <a:effectLst>
                <a:outerShdw blurRad="50800" dist="39000" dir="5460000" algn="tl">
                  <a:srgbClr val="000000">
                    <a:alpha val="38000"/>
                  </a:srgbClr>
                </a:outerShdw>
              </a:effectLst>
              <a:latin typeface="Arial Black" pitchFamily="34" charset="0"/>
            </a:endParaRPr>
          </a:p>
        </p:txBody>
      </p:sp>
      <p:sp>
        <p:nvSpPr>
          <p:cNvPr id="18" name="Прямоугольник 17"/>
          <p:cNvSpPr/>
          <p:nvPr/>
        </p:nvSpPr>
        <p:spPr>
          <a:xfrm>
            <a:off x="4791876" y="2060848"/>
            <a:ext cx="327334" cy="400110"/>
          </a:xfrm>
          <a:prstGeom prst="rect">
            <a:avLst/>
          </a:prstGeom>
        </p:spPr>
        <p:txBody>
          <a:bodyPr wrap="none">
            <a:spAutoFit/>
          </a:bodyPr>
          <a:lstStyle/>
          <a:p>
            <a:r>
              <a:rPr lang="ru-RU" sz="2000" b="1" dirty="0" smtClean="0">
                <a:solidFill>
                  <a:schemeClr val="tx1">
                    <a:lumMod val="65000"/>
                    <a:lumOff val="35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2</a:t>
            </a:r>
            <a:endParaRPr lang="ru-RU" sz="2000" b="1" dirty="0">
              <a:solidFill>
                <a:schemeClr val="tx1">
                  <a:lumMod val="65000"/>
                  <a:lumOff val="35000"/>
                </a:schemeClr>
              </a:solidFill>
              <a:latin typeface="Arial" pitchFamily="34" charset="0"/>
              <a:cs typeface="Arial" pitchFamily="34" charset="0"/>
            </a:endParaRPr>
          </a:p>
        </p:txBody>
      </p:sp>
      <p:sp>
        <p:nvSpPr>
          <p:cNvPr id="2" name="Прямоугольник 1"/>
          <p:cNvSpPr/>
          <p:nvPr/>
        </p:nvSpPr>
        <p:spPr>
          <a:xfrm>
            <a:off x="4661313" y="0"/>
            <a:ext cx="4572000" cy="798680"/>
          </a:xfrm>
          <a:prstGeom prst="rect">
            <a:avLst/>
          </a:prstGeom>
        </p:spPr>
        <p:txBody>
          <a:bodyPr>
            <a:spAutoFit/>
          </a:bodyPr>
          <a:lstStyle/>
          <a:p>
            <a:pPr lvl="0" indent="450850" algn="just" fontAlgn="base">
              <a:lnSpc>
                <a:spcPct val="85000"/>
              </a:lnSpc>
              <a:spcBef>
                <a:spcPct val="0"/>
              </a:spcBef>
              <a:spcAft>
                <a:spcPct val="0"/>
              </a:spcAft>
            </a:pPr>
            <a:r>
              <a:rPr lang="ru-RU" b="1" u="sng"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Опыт </a:t>
            </a:r>
            <a:r>
              <a:rPr lang="ru-RU"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7.</a:t>
            </a:r>
            <a:r>
              <a:rPr lang="ru-RU" b="1" dirty="0" smtClean="0">
                <a:solidFill>
                  <a:srgbClr val="FF0000"/>
                </a:solidFill>
                <a:latin typeface="Arial" pitchFamily="34" charset="0"/>
                <a:ea typeface="Times New Roman" pitchFamily="18" charset="0"/>
                <a:cs typeface="Arial" pitchFamily="34" charset="0"/>
              </a:rPr>
              <a:t> </a:t>
            </a:r>
            <a:r>
              <a:rPr lang="ru-RU" b="1" dirty="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Качественная реакция на </a:t>
            </a:r>
            <a:r>
              <a:rPr lang="ru-RU"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альдегидную группу </a:t>
            </a:r>
            <a:r>
              <a:rPr lang="ru-RU" b="1" dirty="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 гидроксидом меди (</a:t>
            </a:r>
            <a:r>
              <a:rPr lang="en-US" b="1" dirty="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II</a:t>
            </a:r>
            <a:r>
              <a:rPr lang="ru-RU" b="1" dirty="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p>
        </p:txBody>
      </p:sp>
      <p:pic>
        <p:nvPicPr>
          <p:cNvPr id="20" name="Picture 12" descr="пишу 1"/>
          <p:cNvPicPr>
            <a:picLocks noChangeAspect="1" noChangeArrowheads="1" noCrop="1"/>
          </p:cNvPicPr>
          <p:nvPr/>
        </p:nvPicPr>
        <p:blipFill>
          <a:blip r:embed="rId8" cstate="print"/>
          <a:srcRect/>
          <a:stretch>
            <a:fillRect/>
          </a:stretch>
        </p:blipFill>
        <p:spPr bwMode="auto">
          <a:xfrm>
            <a:off x="8494713" y="5000636"/>
            <a:ext cx="649287" cy="1295400"/>
          </a:xfrm>
          <a:prstGeom prst="rect">
            <a:avLst/>
          </a:prstGeom>
          <a:noFill/>
          <a:ln w="9525">
            <a:noFill/>
            <a:miter lim="800000"/>
            <a:headEnd/>
            <a:tailEnd/>
          </a:ln>
        </p:spPr>
      </p:pic>
      <p:sp>
        <p:nvSpPr>
          <p:cNvPr id="21" name="Управляющая кнопка: далее 2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назад 2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домой 22">
            <a:hlinkClick r:id="rId9"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9399928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2" cstate="print"/>
          <a:srcRect l="47714" t="26834" r="1981" b="3668"/>
          <a:stretch>
            <a:fillRect/>
          </a:stretch>
        </p:blipFill>
        <p:spPr bwMode="auto">
          <a:xfrm>
            <a:off x="107504" y="4502850"/>
            <a:ext cx="2051975" cy="223851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7826" name="Picture 2"/>
          <p:cNvPicPr>
            <a:picLocks noChangeAspect="1" noChangeArrowheads="1"/>
          </p:cNvPicPr>
          <p:nvPr/>
        </p:nvPicPr>
        <p:blipFill>
          <a:blip r:embed="rId3" cstate="print"/>
          <a:srcRect l="14558" t="8011" r="51143" b="60135"/>
          <a:stretch>
            <a:fillRect/>
          </a:stretch>
        </p:blipFill>
        <p:spPr bwMode="auto">
          <a:xfrm>
            <a:off x="5436096" y="4725144"/>
            <a:ext cx="2143140" cy="157163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Picture 5"/>
          <p:cNvPicPr>
            <a:picLocks noChangeAspect="1" noChangeArrowheads="1"/>
          </p:cNvPicPr>
          <p:nvPr/>
        </p:nvPicPr>
        <p:blipFill>
          <a:blip r:embed="rId4" cstate="print"/>
          <a:srcRect l="17988" t="18146" r="3125" b="2220"/>
          <a:stretch>
            <a:fillRect/>
          </a:stretch>
        </p:blipFill>
        <p:spPr bwMode="auto">
          <a:xfrm>
            <a:off x="3059832" y="5229200"/>
            <a:ext cx="1433955" cy="1143008"/>
          </a:xfrm>
          <a:prstGeom prst="round2DiagRect">
            <a:avLst/>
          </a:prstGeom>
          <a:noFill/>
          <a:ln w="9525">
            <a:noFill/>
            <a:miter lim="800000"/>
            <a:headEnd/>
            <a:tailEnd/>
          </a:ln>
          <a:effectLst/>
        </p:spPr>
      </p:pic>
      <p:sp>
        <p:nvSpPr>
          <p:cNvPr id="10" name="Прямоугольник 9"/>
          <p:cNvSpPr/>
          <p:nvPr/>
        </p:nvSpPr>
        <p:spPr>
          <a:xfrm>
            <a:off x="179512" y="620688"/>
            <a:ext cx="8823542" cy="2747675"/>
          </a:xfrm>
          <a:prstGeom prst="rect">
            <a:avLst/>
          </a:prstGeom>
        </p:spPr>
        <p:txBody>
          <a:bodyPr wrap="square">
            <a:spAutoFit/>
          </a:bodyPr>
          <a:lstStyle/>
          <a:p>
            <a:pPr algn="just">
              <a:lnSpc>
                <a:spcPct val="85000"/>
              </a:lnSpc>
            </a:pPr>
            <a:r>
              <a:rPr lang="ru-RU" sz="29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r>
              <a:rPr lang="ru-RU" sz="2900" b="1" dirty="0" smtClean="0">
                <a:solidFill>
                  <a:schemeClr val="accent2">
                    <a:lumMod val="50000"/>
                  </a:schemeClr>
                </a:solidFill>
                <a:latin typeface="Arial" pitchFamily="34" charset="0"/>
                <a:cs typeface="Arial" pitchFamily="34" charset="0"/>
              </a:rPr>
              <a:t>раствор приобрел синее окрашивание</a:t>
            </a:r>
            <a:r>
              <a:rPr lang="ru-RU" sz="2900" b="1" dirty="0" smtClean="0">
                <a:solidFill>
                  <a:schemeClr val="accent2">
                    <a:lumMod val="50000"/>
                  </a:schemeClr>
                </a:solidFill>
                <a:latin typeface="Arial" pitchFamily="34" charset="0"/>
                <a:ea typeface="Times New Roman"/>
                <a:cs typeface="Arial" pitchFamily="34" charset="0"/>
              </a:rPr>
              <a:t>.</a:t>
            </a:r>
            <a:r>
              <a:rPr lang="ru-RU" sz="2900" b="1" dirty="0" smtClean="0">
                <a:solidFill>
                  <a:schemeClr val="accent2">
                    <a:lumMod val="50000"/>
                  </a:schemeClr>
                </a:solidFill>
                <a:latin typeface="Arial" pitchFamily="34" charset="0"/>
                <a:ea typeface="Times New Roman" pitchFamily="18" charset="0"/>
                <a:cs typeface="Arial" pitchFamily="34" charset="0"/>
              </a:rPr>
              <a:t> </a:t>
            </a:r>
          </a:p>
          <a:p>
            <a:pPr algn="just">
              <a:lnSpc>
                <a:spcPct val="85000"/>
              </a:lnSpc>
              <a:spcAft>
                <a:spcPts val="0"/>
              </a:spcAft>
            </a:pPr>
            <a:r>
              <a:rPr lang="ru-RU" sz="29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Признак реакции: </a:t>
            </a:r>
            <a:r>
              <a:rPr lang="ru-RU" sz="2900" b="1" dirty="0" smtClean="0">
                <a:solidFill>
                  <a:schemeClr val="accent2">
                    <a:lumMod val="50000"/>
                  </a:schemeClr>
                </a:solidFill>
                <a:latin typeface="Arial" pitchFamily="34" charset="0"/>
                <a:cs typeface="Arial" pitchFamily="34" charset="0"/>
              </a:rPr>
              <a:t>изменение цвета раствора</a:t>
            </a:r>
            <a:r>
              <a:rPr lang="ru-RU" sz="2900" b="1" dirty="0" smtClean="0">
                <a:solidFill>
                  <a:schemeClr val="accent2">
                    <a:lumMod val="50000"/>
                  </a:schemeClr>
                </a:solidFill>
                <a:latin typeface="Arial" pitchFamily="34" charset="0"/>
                <a:ea typeface="Times New Roman"/>
                <a:cs typeface="Arial" pitchFamily="34" charset="0"/>
              </a:rPr>
              <a:t>. </a:t>
            </a:r>
          </a:p>
          <a:p>
            <a:pPr algn="just">
              <a:lnSpc>
                <a:spcPct val="85000"/>
              </a:lnSpc>
            </a:pPr>
            <a:r>
              <a:rPr lang="ru-RU" sz="29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Условие протекания</a:t>
            </a:r>
            <a:r>
              <a:rPr lang="ru-RU" sz="2900" b="1" dirty="0" smtClean="0">
                <a:solidFill>
                  <a:schemeClr val="accent2">
                    <a:lumMod val="50000"/>
                  </a:schemeClr>
                </a:solidFill>
                <a:latin typeface="Arial" pitchFamily="34" charset="0"/>
                <a:ea typeface="Times New Roman"/>
                <a:cs typeface="Arial" pitchFamily="34" charset="0"/>
              </a:rPr>
              <a:t> – добавление </a:t>
            </a:r>
            <a:r>
              <a:rPr lang="ru-RU" sz="2900" b="1" dirty="0" smtClean="0">
                <a:solidFill>
                  <a:schemeClr val="accent2">
                    <a:lumMod val="50000"/>
                  </a:schemeClr>
                </a:solidFill>
                <a:latin typeface="Arial" pitchFamily="34" charset="0"/>
                <a:cs typeface="Arial" pitchFamily="34" charset="0"/>
              </a:rPr>
              <a:t>растворителя</a:t>
            </a:r>
            <a:r>
              <a:rPr lang="ru-RU" sz="2900" b="1" dirty="0" smtClean="0">
                <a:solidFill>
                  <a:schemeClr val="accent2">
                    <a:lumMod val="50000"/>
                  </a:schemeClr>
                </a:solidFill>
                <a:latin typeface="Arial" pitchFamily="34" charset="0"/>
                <a:ea typeface="Times New Roman"/>
                <a:cs typeface="Arial" pitchFamily="34" charset="0"/>
              </a:rPr>
              <a:t>. </a:t>
            </a:r>
          </a:p>
          <a:p>
            <a:pPr algn="just">
              <a:lnSpc>
                <a:spcPct val="85000"/>
              </a:lnSpc>
              <a:spcAft>
                <a:spcPts val="0"/>
              </a:spcAft>
            </a:pPr>
            <a:r>
              <a:rPr lang="ru-RU" sz="29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Тип реакции </a:t>
            </a:r>
            <a:r>
              <a:rPr lang="ru-RU" sz="2900" b="1" dirty="0" smtClean="0">
                <a:solidFill>
                  <a:schemeClr val="accent2">
                    <a:lumMod val="50000"/>
                  </a:schemeClr>
                </a:solidFill>
                <a:latin typeface="Arial" pitchFamily="34" charset="0"/>
                <a:ea typeface="Times New Roman"/>
                <a:cs typeface="Arial" pitchFamily="34" charset="0"/>
              </a:rPr>
              <a:t>– обмена; образование комплексного соединения; необратимая.</a:t>
            </a:r>
            <a:r>
              <a:rPr lang="ru-RU" sz="2900" b="1" dirty="0" smtClean="0">
                <a:solidFill>
                  <a:schemeClr val="accent2">
                    <a:lumMod val="50000"/>
                  </a:schemeClr>
                </a:solidFill>
                <a:latin typeface="Arial" pitchFamily="34" charset="0"/>
                <a:ea typeface="Times New Roman" pitchFamily="18" charset="0"/>
                <a:cs typeface="Arial" pitchFamily="34" charset="0"/>
              </a:rPr>
              <a:t>          </a:t>
            </a:r>
            <a:endParaRPr lang="ru-RU" sz="2900" b="1" dirty="0" smtClean="0">
              <a:solidFill>
                <a:schemeClr val="accent2">
                  <a:lumMod val="50000"/>
                </a:schemeClr>
              </a:solidFill>
              <a:latin typeface="Arial" pitchFamily="34" charset="0"/>
              <a:cs typeface="Arial" pitchFamily="34" charset="0"/>
            </a:endParaRPr>
          </a:p>
        </p:txBody>
      </p:sp>
      <p:pic>
        <p:nvPicPr>
          <p:cNvPr id="7"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24430364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l="21239" t="33035" r="8914" b="52121"/>
          <a:stretch>
            <a:fillRect/>
          </a:stretch>
        </p:blipFill>
        <p:spPr bwMode="auto">
          <a:xfrm>
            <a:off x="0" y="6079782"/>
            <a:ext cx="3779912" cy="778217"/>
          </a:xfrm>
          <a:prstGeom prst="rect">
            <a:avLst/>
          </a:prstGeom>
          <a:noFill/>
          <a:ln w="9525">
            <a:noFill/>
            <a:miter lim="800000"/>
            <a:headEnd/>
            <a:tailEnd/>
          </a:ln>
        </p:spPr>
      </p:pic>
      <p:pic>
        <p:nvPicPr>
          <p:cNvPr id="79874" name="Picture 2"/>
          <p:cNvPicPr>
            <a:picLocks noChangeAspect="1" noChangeArrowheads="1"/>
          </p:cNvPicPr>
          <p:nvPr/>
        </p:nvPicPr>
        <p:blipFill>
          <a:blip r:embed="rId3" cstate="print"/>
          <a:srcRect l="8914" t="11829" r="30484" b="12890"/>
          <a:stretch>
            <a:fillRect/>
          </a:stretch>
        </p:blipFill>
        <p:spPr bwMode="auto">
          <a:xfrm>
            <a:off x="6143636" y="5118954"/>
            <a:ext cx="1445123" cy="173904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Picture 2"/>
          <p:cNvPicPr>
            <a:picLocks noChangeAspect="1" noChangeArrowheads="1"/>
          </p:cNvPicPr>
          <p:nvPr/>
        </p:nvPicPr>
        <p:blipFill>
          <a:blip r:embed="rId4" cstate="print"/>
          <a:srcRect l="18410" t="13355" r="19429" b="9690"/>
          <a:stretch>
            <a:fillRect/>
          </a:stretch>
        </p:blipFill>
        <p:spPr bwMode="auto">
          <a:xfrm>
            <a:off x="3929058" y="5426922"/>
            <a:ext cx="1385670" cy="143110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2" descr="D:\23.05.13-домашние документы\Виртуальные лекции 2015\Органическая химия\глюкоза\16-2.jpg"/>
          <p:cNvPicPr>
            <a:picLocks noChangeAspect="1" noChangeArrowheads="1"/>
          </p:cNvPicPr>
          <p:nvPr/>
        </p:nvPicPr>
        <p:blipFill>
          <a:blip r:embed="rId5" cstate="print"/>
          <a:srcRect b="14269"/>
          <a:stretch>
            <a:fillRect/>
          </a:stretch>
        </p:blipFill>
        <p:spPr bwMode="auto">
          <a:xfrm>
            <a:off x="1058172" y="1124744"/>
            <a:ext cx="7042220" cy="2016224"/>
          </a:xfrm>
          <a:prstGeom prst="round2DiagRect">
            <a:avLst/>
          </a:prstGeom>
          <a:noFill/>
        </p:spPr>
      </p:pic>
      <p:sp>
        <p:nvSpPr>
          <p:cNvPr id="17" name="Прямоугольник 16"/>
          <p:cNvSpPr/>
          <p:nvPr/>
        </p:nvSpPr>
        <p:spPr>
          <a:xfrm>
            <a:off x="107504" y="3068960"/>
            <a:ext cx="8823542" cy="2472985"/>
          </a:xfrm>
          <a:prstGeom prst="rect">
            <a:avLst/>
          </a:prstGeom>
        </p:spPr>
        <p:txBody>
          <a:bodyPr wrap="square">
            <a:spAutoFit/>
          </a:bodyPr>
          <a:lstStyle/>
          <a:p>
            <a:pPr algn="just">
              <a:lnSpc>
                <a:spcPct val="85000"/>
              </a:lnSpc>
              <a:spcAft>
                <a:spcPts val="0"/>
              </a:spcAft>
            </a:pPr>
            <a:r>
              <a:rPr lang="ru-RU" sz="26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r>
              <a:rPr lang="ru-RU" sz="2600" b="1" dirty="0" smtClean="0">
                <a:solidFill>
                  <a:schemeClr val="accent2">
                    <a:lumMod val="50000"/>
                  </a:schemeClr>
                </a:solidFill>
                <a:latin typeface="Arial" pitchFamily="34" charset="0"/>
                <a:cs typeface="Arial" pitchFamily="34" charset="0"/>
              </a:rPr>
              <a:t>образование серебристого налета на стенках пробирки</a:t>
            </a:r>
            <a:r>
              <a:rPr lang="ru-RU" sz="2600" b="1" dirty="0" smtClean="0">
                <a:solidFill>
                  <a:schemeClr val="accent2">
                    <a:lumMod val="50000"/>
                  </a:schemeClr>
                </a:solidFill>
                <a:latin typeface="Arial" pitchFamily="34" charset="0"/>
                <a:ea typeface="Times New Roman"/>
                <a:cs typeface="Arial" pitchFamily="34" charset="0"/>
              </a:rPr>
              <a:t>.</a:t>
            </a:r>
            <a:r>
              <a:rPr lang="ru-RU" sz="2600" b="1" dirty="0" smtClean="0">
                <a:solidFill>
                  <a:schemeClr val="accent2">
                    <a:lumMod val="50000"/>
                  </a:schemeClr>
                </a:solidFill>
                <a:latin typeface="Arial" pitchFamily="34" charset="0"/>
                <a:ea typeface="Times New Roman" pitchFamily="18" charset="0"/>
                <a:cs typeface="Arial" pitchFamily="34" charset="0"/>
              </a:rPr>
              <a:t> </a:t>
            </a:r>
          </a:p>
          <a:p>
            <a:pPr algn="just">
              <a:lnSpc>
                <a:spcPct val="85000"/>
              </a:lnSpc>
              <a:spcAft>
                <a:spcPts val="0"/>
              </a:spcAft>
            </a:pPr>
            <a:r>
              <a:rPr lang="ru-RU" sz="26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Признак реакции: </a:t>
            </a:r>
            <a:r>
              <a:rPr lang="ru-RU" sz="2600" b="1" dirty="0" smtClean="0">
                <a:solidFill>
                  <a:schemeClr val="accent2">
                    <a:lumMod val="50000"/>
                  </a:schemeClr>
                </a:solidFill>
                <a:latin typeface="Arial" pitchFamily="34" charset="0"/>
                <a:cs typeface="Arial" pitchFamily="34" charset="0"/>
              </a:rPr>
              <a:t>изменение цвета стенок пробирки</a:t>
            </a:r>
            <a:r>
              <a:rPr lang="ru-RU" sz="2600" b="1" dirty="0" smtClean="0">
                <a:solidFill>
                  <a:schemeClr val="accent2">
                    <a:lumMod val="50000"/>
                  </a:schemeClr>
                </a:solidFill>
                <a:latin typeface="Arial" pitchFamily="34" charset="0"/>
                <a:ea typeface="Times New Roman"/>
                <a:cs typeface="Arial" pitchFamily="34" charset="0"/>
              </a:rPr>
              <a:t>. </a:t>
            </a:r>
          </a:p>
          <a:p>
            <a:pPr algn="just">
              <a:lnSpc>
                <a:spcPct val="85000"/>
              </a:lnSpc>
            </a:pPr>
            <a:r>
              <a:rPr lang="ru-RU" sz="26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Условие протекания</a:t>
            </a:r>
            <a:r>
              <a:rPr lang="ru-RU" sz="2600" b="1" dirty="0" smtClean="0">
                <a:solidFill>
                  <a:schemeClr val="accent2">
                    <a:lumMod val="50000"/>
                  </a:schemeClr>
                </a:solidFill>
                <a:latin typeface="Arial" pitchFamily="34" charset="0"/>
                <a:ea typeface="Times New Roman"/>
                <a:cs typeface="Arial" pitchFamily="34" charset="0"/>
              </a:rPr>
              <a:t> – нагрев. </a:t>
            </a:r>
          </a:p>
          <a:p>
            <a:pPr algn="just">
              <a:lnSpc>
                <a:spcPct val="85000"/>
              </a:lnSpc>
              <a:spcAft>
                <a:spcPts val="0"/>
              </a:spcAft>
            </a:pPr>
            <a:r>
              <a:rPr lang="ru-RU" sz="26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Тип реакции </a:t>
            </a:r>
            <a:r>
              <a:rPr lang="ru-RU" sz="2600" b="1" dirty="0" smtClean="0">
                <a:solidFill>
                  <a:schemeClr val="accent2">
                    <a:lumMod val="50000"/>
                  </a:schemeClr>
                </a:solidFill>
                <a:latin typeface="Arial" pitchFamily="34" charset="0"/>
                <a:ea typeface="Times New Roman"/>
                <a:cs typeface="Arial" pitchFamily="34" charset="0"/>
              </a:rPr>
              <a:t>– окисления; окислительно-восстановительная; необратимая.</a:t>
            </a:r>
            <a:r>
              <a:rPr lang="ru-RU" sz="2600" b="1" dirty="0" smtClean="0">
                <a:solidFill>
                  <a:schemeClr val="accent2">
                    <a:lumMod val="50000"/>
                  </a:schemeClr>
                </a:solidFill>
                <a:latin typeface="Arial" pitchFamily="34" charset="0"/>
                <a:ea typeface="Times New Roman" pitchFamily="18" charset="0"/>
                <a:cs typeface="Arial" pitchFamily="34" charset="0"/>
              </a:rPr>
              <a:t>          </a:t>
            </a:r>
            <a:endParaRPr lang="ru-RU" sz="2600" b="1" dirty="0" smtClean="0">
              <a:solidFill>
                <a:schemeClr val="accent2">
                  <a:lumMod val="50000"/>
                </a:schemeClr>
              </a:solidFill>
              <a:latin typeface="Arial" pitchFamily="34" charset="0"/>
              <a:cs typeface="Arial" pitchFamily="34" charset="0"/>
            </a:endParaRPr>
          </a:p>
        </p:txBody>
      </p:sp>
      <p:sp>
        <p:nvSpPr>
          <p:cNvPr id="18" name="Прямоугольник 17"/>
          <p:cNvSpPr/>
          <p:nvPr/>
        </p:nvSpPr>
        <p:spPr>
          <a:xfrm>
            <a:off x="177614" y="44624"/>
            <a:ext cx="8823542" cy="1125693"/>
          </a:xfrm>
          <a:prstGeom prst="rect">
            <a:avLst/>
          </a:prstGeom>
        </p:spPr>
        <p:txBody>
          <a:bodyPr wrap="square">
            <a:spAutoFit/>
          </a:bodyPr>
          <a:lstStyle/>
          <a:p>
            <a:pPr algn="just">
              <a:lnSpc>
                <a:spcPct val="85000"/>
              </a:lnSpc>
            </a:pPr>
            <a:r>
              <a:rPr lang="ru-RU" sz="27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Опыт 8.</a:t>
            </a:r>
            <a:r>
              <a:rPr lang="ru-RU" sz="2700" b="1" dirty="0" smtClean="0">
                <a:solidFill>
                  <a:srgbClr val="FF0000"/>
                </a:solidFill>
                <a:latin typeface="Arial" pitchFamily="34" charset="0"/>
                <a:ea typeface="Times New Roman" pitchFamily="18" charset="0"/>
                <a:cs typeface="Arial" pitchFamily="34" charset="0"/>
              </a:rPr>
              <a:t> </a:t>
            </a:r>
            <a:r>
              <a:rPr lang="ru-RU" sz="27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Реакция «серебряного зеркала». </a:t>
            </a:r>
          </a:p>
          <a:p>
            <a:pPr indent="452438" algn="just">
              <a:lnSpc>
                <a:spcPct val="85000"/>
              </a:lnSpc>
            </a:pPr>
            <a:r>
              <a:rPr lang="ru-RU" sz="2600" b="1" dirty="0" smtClean="0">
                <a:latin typeface="Arial" pitchFamily="34" charset="0"/>
                <a:cs typeface="Arial" pitchFamily="34" charset="0"/>
              </a:rPr>
              <a:t>Глюкоза содержит альдегидную группу, поэтому взаимодействует с реактивом </a:t>
            </a:r>
            <a:r>
              <a:rPr lang="ru-RU" sz="2600" b="1" dirty="0" err="1" smtClean="0">
                <a:latin typeface="Arial" pitchFamily="34" charset="0"/>
                <a:cs typeface="Arial" pitchFamily="34" charset="0"/>
              </a:rPr>
              <a:t>Толленса</a:t>
            </a:r>
            <a:r>
              <a:rPr lang="ru-RU" sz="2600" b="1" dirty="0" smtClean="0">
                <a:latin typeface="Arial" pitchFamily="34" charset="0"/>
                <a:cs typeface="Arial" pitchFamily="34" charset="0"/>
              </a:rPr>
              <a:t>.</a:t>
            </a:r>
            <a:endParaRPr lang="ru-RU" sz="26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p:txBody>
      </p:sp>
      <p:pic>
        <p:nvPicPr>
          <p:cNvPr id="14"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15" name="Управляющая кнопка: далее 1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назад 2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домой 23">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65145165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053211"/>
            <a:ext cx="7813012" cy="529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235097" y="275636"/>
            <a:ext cx="5434308" cy="553998"/>
          </a:xfrm>
          <a:prstGeom prst="rect">
            <a:avLst/>
          </a:prstGeom>
        </p:spPr>
        <p:txBody>
          <a:bodyPr wrap="none">
            <a:spAutoFit/>
          </a:bodyPr>
          <a:lstStyle/>
          <a:p>
            <a:pPr algn="ctr"/>
            <a:r>
              <a:rPr lang="ru-RU" sz="3000" b="1" dirty="0" smtClean="0">
                <a:ln>
                  <a:solidFill>
                    <a:sysClr val="windowText" lastClr="000000"/>
                  </a:solidFill>
                </a:ln>
                <a:solidFill>
                  <a:srgbClr val="2612B6"/>
                </a:solidFill>
                <a:latin typeface="Arial" pitchFamily="34" charset="0"/>
                <a:cs typeface="Arial" pitchFamily="34" charset="0"/>
              </a:rPr>
              <a:t>Ферментативный гидролиз</a:t>
            </a:r>
            <a:endParaRPr lang="ru-RU" sz="3000" dirty="0">
              <a:ln>
                <a:solidFill>
                  <a:sysClr val="windowText" lastClr="000000"/>
                </a:solidFill>
              </a:ln>
              <a:solidFill>
                <a:srgbClr val="2612B6"/>
              </a:solidFill>
              <a:latin typeface="Arial" pitchFamily="34" charset="0"/>
              <a:cs typeface="Arial" pitchFamily="34" charset="0"/>
            </a:endParaRPr>
          </a:p>
        </p:txBody>
      </p:sp>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25515482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350699" y="1844824"/>
            <a:ext cx="8279804" cy="166199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5000"/>
              </a:lnSpc>
            </a:pPr>
            <a:r>
              <a:rPr lang="ru-RU"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cs typeface="Arial" pitchFamily="34" charset="0"/>
              </a:rPr>
              <a:t>Лабораторная </a:t>
            </a: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cs typeface="Arial" pitchFamily="34" charset="0"/>
              </a:rPr>
              <a:t>работа № 4 «Свойства уксусной кислоты»</a:t>
            </a:r>
            <a:endPar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1224" y="3593722"/>
            <a:ext cx="2775473" cy="28138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D:\диск D\29.06.17-домашние документы\Виртуальные лекции 2015\Органическая химия\карб. кислоты\укс. к-та\Acetic-Acid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68029"/>
            <a:ext cx="2179309" cy="163277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диск D\29.06.17-домашние документы\Виртуальные лекции 2015\Органическая химия\карб. кислоты\укс. к-та\Acetic-acid-3D-ball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3728" y="102499"/>
            <a:ext cx="2054995" cy="152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68832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620688"/>
            <a:ext cx="8858312" cy="2185214"/>
          </a:xfrm>
          <a:prstGeom prst="rect">
            <a:avLst/>
          </a:prstGeom>
        </p:spPr>
        <p:txBody>
          <a:bodyPr wrap="square">
            <a:spAutoFit/>
          </a:bodyPr>
          <a:lstStyle/>
          <a:p>
            <a:pPr marL="900113" indent="-900113" algn="just">
              <a:lnSpc>
                <a:spcPct val="85000"/>
              </a:lnSpc>
            </a:pP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Цель</a:t>
            </a:r>
            <a:r>
              <a:rPr lang="ru-RU" sz="3200" b="1" dirty="0" smtClean="0">
                <a:latin typeface="Arial" pitchFamily="34" charset="0"/>
                <a:cs typeface="Arial" pitchFamily="34" charset="0"/>
              </a:rPr>
              <a:t> – Познакомиться с химическими свойствами </a:t>
            </a:r>
            <a:r>
              <a:rPr lang="ru-RU" sz="3200" dirty="0" smtClean="0">
                <a:ln>
                  <a:solidFill>
                    <a:sysClr val="windowText" lastClr="000000"/>
                  </a:solidFill>
                </a:ln>
                <a:solidFill>
                  <a:srgbClr val="2612B6"/>
                </a:solidFill>
                <a:latin typeface="Arial Black" pitchFamily="34" charset="0"/>
              </a:rPr>
              <a:t>уксусной </a:t>
            </a:r>
            <a:r>
              <a:rPr lang="ru-RU" sz="3200" dirty="0">
                <a:ln>
                  <a:solidFill>
                    <a:sysClr val="windowText" lastClr="000000"/>
                  </a:solidFill>
                </a:ln>
                <a:solidFill>
                  <a:srgbClr val="2612B6"/>
                </a:solidFill>
                <a:latin typeface="Arial Black" pitchFamily="34" charset="0"/>
              </a:rPr>
              <a:t>кислоты</a:t>
            </a:r>
            <a:r>
              <a:rPr lang="ru-RU" sz="3200" dirty="0" smtClean="0">
                <a:latin typeface="Arial" pitchFamily="34" charset="0"/>
                <a:cs typeface="Arial" pitchFamily="34" charset="0"/>
              </a:rPr>
              <a:t>.</a:t>
            </a:r>
            <a:endParaRPr lang="ru-RU" sz="3200" b="1" dirty="0" smtClean="0">
              <a:latin typeface="Arial" pitchFamily="34" charset="0"/>
              <a:cs typeface="Arial" pitchFamily="34" charset="0"/>
            </a:endParaRPr>
          </a:p>
          <a:p>
            <a:pPr marL="900113" indent="-900113" algn="just">
              <a:lnSpc>
                <a:spcPct val="85000"/>
              </a:lnSpc>
            </a:pP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Приборы и реактивы</a:t>
            </a:r>
            <a:r>
              <a:rPr lang="ru-RU" sz="3200" b="1" dirty="0" smtClean="0">
                <a:latin typeface="Arial" pitchFamily="34" charset="0"/>
                <a:cs typeface="Arial" pitchFamily="34" charset="0"/>
              </a:rPr>
              <a:t>: химическая посуда, </a:t>
            </a:r>
            <a:r>
              <a:rPr lang="ru-RU" sz="3200" b="1" dirty="0">
                <a:latin typeface="Arial" pitchFamily="34" charset="0"/>
                <a:cs typeface="Arial" pitchFamily="34" charset="0"/>
              </a:rPr>
              <a:t>СН</a:t>
            </a:r>
            <a:r>
              <a:rPr lang="ru-RU" sz="3200" b="1" baseline="-25000" dirty="0">
                <a:latin typeface="Arial" pitchFamily="34" charset="0"/>
                <a:cs typeface="Arial" pitchFamily="34" charset="0"/>
              </a:rPr>
              <a:t>3</a:t>
            </a:r>
            <a:r>
              <a:rPr lang="ru-RU" sz="3200" b="1" dirty="0">
                <a:latin typeface="Arial" pitchFamily="34" charset="0"/>
                <a:cs typeface="Arial" pitchFamily="34" charset="0"/>
              </a:rPr>
              <a:t>СООН</a:t>
            </a:r>
            <a:r>
              <a:rPr lang="ru-RU" sz="3200" b="1" dirty="0" smtClean="0">
                <a:latin typeface="Arial" pitchFamily="34" charset="0"/>
                <a:cs typeface="Arial" pitchFamily="34" charset="0"/>
              </a:rPr>
              <a:t>, </a:t>
            </a:r>
            <a:r>
              <a:rPr lang="en-US" sz="3200" b="1" dirty="0" err="1" smtClean="0">
                <a:latin typeface="Arial" pitchFamily="34" charset="0"/>
                <a:cs typeface="Arial" pitchFamily="34" charset="0"/>
              </a:rPr>
              <a:t>NaOH</a:t>
            </a:r>
            <a:r>
              <a:rPr lang="en-US" sz="3200" b="1" dirty="0">
                <a:latin typeface="Arial" pitchFamily="34" charset="0"/>
                <a:cs typeface="Arial" pitchFamily="34" charset="0"/>
              </a:rPr>
              <a:t>,</a:t>
            </a:r>
            <a:r>
              <a:rPr lang="ru-RU" sz="3200" b="1" dirty="0">
                <a:latin typeface="Arial" pitchFamily="34" charset="0"/>
                <a:cs typeface="Arial" pitchFamily="34" charset="0"/>
              </a:rPr>
              <a:t> </a:t>
            </a:r>
            <a:r>
              <a:rPr lang="en-US" sz="3200" b="1" dirty="0">
                <a:ln w="11430"/>
                <a:latin typeface="Arial" pitchFamily="34" charset="0"/>
                <a:cs typeface="Arial" pitchFamily="34" charset="0"/>
              </a:rPr>
              <a:t>CuSO</a:t>
            </a:r>
            <a:r>
              <a:rPr lang="en-US" sz="3200" b="1" baseline="-30000" dirty="0">
                <a:ln w="11430"/>
                <a:latin typeface="Arial" pitchFamily="34" charset="0"/>
                <a:cs typeface="Arial" pitchFamily="34" charset="0"/>
              </a:rPr>
              <a:t>4</a:t>
            </a:r>
            <a:r>
              <a:rPr lang="ru-RU" sz="3200" b="1" dirty="0" smtClean="0">
                <a:latin typeface="Arial" pitchFamily="34" charset="0"/>
                <a:cs typeface="Arial" pitchFamily="34" charset="0"/>
              </a:rPr>
              <a:t>, </a:t>
            </a:r>
            <a:r>
              <a:rPr lang="en-US" sz="3200" b="1" dirty="0" smtClean="0">
                <a:latin typeface="Arial" pitchFamily="34" charset="0"/>
                <a:cs typeface="Arial" pitchFamily="34" charset="0"/>
              </a:rPr>
              <a:t>Zn</a:t>
            </a:r>
            <a:r>
              <a:rPr lang="ru-RU" sz="3200" b="1" dirty="0" smtClean="0">
                <a:latin typeface="Arial" pitchFamily="34" charset="0"/>
                <a:cs typeface="Arial" pitchFamily="34" charset="0"/>
              </a:rPr>
              <a:t>, </a:t>
            </a:r>
            <a:r>
              <a:rPr lang="en-US" sz="3200" b="1" dirty="0" smtClean="0">
                <a:latin typeface="Arial" pitchFamily="34" charset="0"/>
                <a:cs typeface="Arial" pitchFamily="34" charset="0"/>
              </a:rPr>
              <a:t>Mg</a:t>
            </a:r>
            <a:r>
              <a:rPr lang="ru-RU" sz="3200" b="1" dirty="0" smtClean="0">
                <a:latin typeface="Arial" pitchFamily="34" charset="0"/>
                <a:cs typeface="Arial" pitchFamily="34" charset="0"/>
              </a:rPr>
              <a:t>, </a:t>
            </a:r>
            <a:r>
              <a:rPr lang="en-US" sz="3200" b="1" dirty="0">
                <a:latin typeface="Arial" pitchFamily="34" charset="0"/>
                <a:cs typeface="Arial" pitchFamily="34" charset="0"/>
              </a:rPr>
              <a:t>Na</a:t>
            </a:r>
            <a:r>
              <a:rPr lang="ru-RU" sz="3200" b="1" baseline="-25000" dirty="0" smtClean="0">
                <a:latin typeface="Arial" pitchFamily="34" charset="0"/>
                <a:cs typeface="Arial" pitchFamily="34" charset="0"/>
              </a:rPr>
              <a:t>2</a:t>
            </a:r>
            <a:r>
              <a:rPr lang="ru-RU" sz="3200" b="1" dirty="0" smtClean="0">
                <a:latin typeface="Arial" pitchFamily="34" charset="0"/>
                <a:cs typeface="Arial" pitchFamily="34" charset="0"/>
              </a:rPr>
              <a:t>СО</a:t>
            </a:r>
            <a:r>
              <a:rPr lang="ru-RU" sz="3200" b="1" baseline="-25000" dirty="0" smtClean="0">
                <a:latin typeface="Arial" pitchFamily="34" charset="0"/>
                <a:cs typeface="Arial" pitchFamily="34" charset="0"/>
              </a:rPr>
              <a:t>3</a:t>
            </a:r>
            <a:r>
              <a:rPr lang="ru-RU" sz="3200" b="1" dirty="0" smtClean="0">
                <a:latin typeface="Arial" pitchFamily="34" charset="0"/>
                <a:cs typeface="Arial" pitchFamily="34" charset="0"/>
              </a:rPr>
              <a:t>, </a:t>
            </a:r>
            <a:r>
              <a:rPr lang="ru-RU" sz="3200" b="1" dirty="0">
                <a:latin typeface="Arial" pitchFamily="34" charset="0"/>
                <a:cs typeface="Arial" pitchFamily="34" charset="0"/>
              </a:rPr>
              <a:t>С</a:t>
            </a:r>
            <a:r>
              <a:rPr lang="en-US" sz="3200" b="1" dirty="0">
                <a:latin typeface="Arial" pitchFamily="34" charset="0"/>
                <a:cs typeface="Arial" pitchFamily="34" charset="0"/>
              </a:rPr>
              <a:t>u</a:t>
            </a:r>
            <a:r>
              <a:rPr lang="ru-RU" sz="3200" b="1" dirty="0" smtClean="0">
                <a:latin typeface="Arial" pitchFamily="34" charset="0"/>
                <a:cs typeface="Arial" pitchFamily="34" charset="0"/>
              </a:rPr>
              <a:t>О, вода.</a:t>
            </a: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816" y="3298717"/>
            <a:ext cx="3240360" cy="340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Управляющая кнопка: далее 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94950727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4" name="Picture 2"/>
          <p:cNvPicPr>
            <a:picLocks noChangeAspect="1" noChangeArrowheads="1"/>
          </p:cNvPicPr>
          <p:nvPr/>
        </p:nvPicPr>
        <p:blipFill>
          <a:blip r:embed="rId3" cstate="print"/>
          <a:srcRect l="16844" t="25386" r="15701" b="32625"/>
          <a:stretch>
            <a:fillRect/>
          </a:stretch>
        </p:blipFill>
        <p:spPr bwMode="auto">
          <a:xfrm>
            <a:off x="0" y="5664138"/>
            <a:ext cx="2428892" cy="1193862"/>
          </a:xfrm>
          <a:prstGeom prst="rect">
            <a:avLst/>
          </a:prstGeom>
          <a:noFill/>
          <a:ln w="9525">
            <a:noFill/>
            <a:miter lim="800000"/>
            <a:headEnd/>
            <a:tailEnd/>
          </a:ln>
          <a:effectLst/>
        </p:spPr>
      </p:pic>
      <p:pic>
        <p:nvPicPr>
          <p:cNvPr id="15" name="Picture 3"/>
          <p:cNvPicPr>
            <a:picLocks noChangeAspect="1" noChangeArrowheads="1"/>
          </p:cNvPicPr>
          <p:nvPr/>
        </p:nvPicPr>
        <p:blipFill>
          <a:blip r:embed="rId4" cstate="print"/>
          <a:srcRect l="17988" t="6563" r="1981" b="13803"/>
          <a:stretch>
            <a:fillRect/>
          </a:stretch>
        </p:blipFill>
        <p:spPr bwMode="auto">
          <a:xfrm>
            <a:off x="2392277" y="4797152"/>
            <a:ext cx="2539763" cy="199552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1" name="Picture 4"/>
          <p:cNvPicPr>
            <a:picLocks noChangeAspect="1" noChangeArrowheads="1"/>
          </p:cNvPicPr>
          <p:nvPr/>
        </p:nvPicPr>
        <p:blipFill>
          <a:blip r:embed="rId5" cstate="print"/>
          <a:srcRect l="3125" t="32625" r="3125" b="3668"/>
          <a:stretch>
            <a:fillRect/>
          </a:stretch>
        </p:blipFill>
        <p:spPr bwMode="auto">
          <a:xfrm>
            <a:off x="4788024" y="4739394"/>
            <a:ext cx="3328361" cy="178595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6" name="Прямоугольник 15"/>
          <p:cNvSpPr/>
          <p:nvPr/>
        </p:nvSpPr>
        <p:spPr>
          <a:xfrm>
            <a:off x="177614" y="133509"/>
            <a:ext cx="8823542" cy="5023683"/>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n>
                  <a:solidFill>
                    <a:schemeClr val="tx1"/>
                  </a:solidFill>
                </a:ln>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Опыт 1.</a:t>
            </a:r>
            <a:r>
              <a:rPr lang="ru-RU" sz="2800" b="1" dirty="0" smtClean="0">
                <a:ln>
                  <a:solidFill>
                    <a:schemeClr val="tx1"/>
                  </a:solidFill>
                </a:ln>
                <a:solidFill>
                  <a:srgbClr val="FF0000"/>
                </a:solidFill>
                <a:latin typeface="Arial Black" pitchFamily="34" charset="0"/>
                <a:ea typeface="Times New Roman" pitchFamily="18" charset="0"/>
                <a:cs typeface="Arial" pitchFamily="34" charset="0"/>
              </a:rPr>
              <a:t> </a:t>
            </a:r>
            <a:r>
              <a:rPr lang="ru-RU" sz="2800" b="1" dirty="0" smtClean="0">
                <a:ln>
                  <a:solidFill>
                    <a:schemeClr val="tx1"/>
                  </a:solidFill>
                </a:ln>
                <a:solidFill>
                  <a:schemeClr val="accent2">
                    <a:lumMod val="50000"/>
                  </a:schemeClr>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Карбоновые кислоты – слабые электролиты.</a:t>
            </a:r>
          </a:p>
          <a:p>
            <a:pPr algn="ctr">
              <a:lnSpc>
                <a:spcPct val="85000"/>
              </a:lnSpc>
            </a:pPr>
            <a:endParaRPr lang="ru-RU" sz="1200" b="1" dirty="0" smtClean="0">
              <a:solidFill>
                <a:schemeClr val="accent2">
                  <a:lumMod val="50000"/>
                </a:schemeClr>
              </a:solidFill>
              <a:latin typeface="Arial" pitchFamily="34" charset="0"/>
              <a:ea typeface="Times New Roman" pitchFamily="18" charset="0"/>
              <a:cs typeface="Arial" pitchFamily="34" charset="0"/>
            </a:endParaRPr>
          </a:p>
          <a:p>
            <a:pPr algn="ctr">
              <a:lnSpc>
                <a:spcPct val="85000"/>
              </a:lnSpc>
            </a:pPr>
            <a:r>
              <a:rPr lang="ru-RU" sz="2800" b="1" dirty="0" smtClean="0">
                <a:solidFill>
                  <a:schemeClr val="accent2">
                    <a:lumMod val="50000"/>
                  </a:schemeClr>
                </a:solidFill>
                <a:latin typeface="Arial" pitchFamily="34" charset="0"/>
                <a:ea typeface="Times New Roman" pitchFamily="18" charset="0"/>
                <a:cs typeface="Arial" pitchFamily="34" charset="0"/>
              </a:rPr>
              <a:t> </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–СООН </a:t>
            </a:r>
            <a:r>
              <a:rPr lang="ru-RU" sz="3000" b="1" dirty="0" smtClean="0">
                <a:ln w="11430"/>
                <a:solidFill>
                  <a:srgbClr val="C00000"/>
                </a:solidFill>
                <a:latin typeface="Arial" pitchFamily="34" charset="0"/>
                <a:ea typeface="Times New Roman"/>
                <a:cs typeface="Arial" pitchFamily="34" charset="0"/>
                <a:sym typeface="Symbol"/>
              </a:rPr>
              <a:t></a:t>
            </a:r>
            <a:r>
              <a:rPr lang="en-US" sz="30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a:cs typeface="Arial" pitchFamily="34" charset="0"/>
                <a:sym typeface="Symbol"/>
              </a:rPr>
              <a:t> </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a:t>
            </a:r>
            <a:r>
              <a:rPr lang="ru-RU" sz="30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 </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 Н</a:t>
            </a:r>
            <a:r>
              <a:rPr lang="ru-RU" sz="30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endParaRPr lang="ru-RU" sz="3000" b="1" dirty="0" smtClean="0">
              <a:ln w="11430">
                <a:solidFill>
                  <a:sysClr val="windowText" lastClr="000000"/>
                </a:solidFill>
              </a:ln>
              <a:solidFill>
                <a:srgbClr val="3366FF"/>
              </a:solidFill>
              <a:effectLst>
                <a:outerShdw blurRad="50800" dist="39000" dir="5460000" algn="tl">
                  <a:srgbClr val="000000">
                    <a:alpha val="38000"/>
                  </a:srgbClr>
                </a:outerShdw>
              </a:effectLst>
            </a:endParaRPr>
          </a:p>
          <a:p>
            <a:pPr>
              <a:lnSpc>
                <a:spcPct val="85000"/>
              </a:lnSpc>
            </a:pPr>
            <a:r>
              <a:rPr lang="ru-RU" sz="2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5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этановая</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a:p>
            <a:pPr>
              <a:lnSpc>
                <a:spcPct val="85000"/>
              </a:lnSpc>
            </a:pP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уксусная кислота</a:t>
            </a:r>
          </a:p>
          <a:p>
            <a:pPr>
              <a:lnSpc>
                <a:spcPct val="85000"/>
              </a:lnSpc>
            </a:pPr>
            <a:r>
              <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r>
              <a:rPr lang="ru-RU" sz="2700" b="1" dirty="0" smtClean="0">
                <a:latin typeface="Arial" pitchFamily="34" charset="0"/>
                <a:cs typeface="Arial" pitchFamily="34" charset="0"/>
              </a:rPr>
              <a:t>лампочка загорается только при сильном разбавлении кислоты водой – </a:t>
            </a:r>
            <a:r>
              <a:rPr lang="ru-RU" sz="2800" b="1" dirty="0" smtClean="0">
                <a:effectLst>
                  <a:outerShdw blurRad="38100" dist="38100" dir="2700000" algn="tl">
                    <a:srgbClr val="000000">
                      <a:alpha val="43137"/>
                    </a:srgbClr>
                  </a:outerShdw>
                </a:effectLst>
                <a:latin typeface="Arial" pitchFamily="34" charset="0"/>
                <a:cs typeface="Arial" pitchFamily="34" charset="0"/>
              </a:rPr>
              <a:t>СН</a:t>
            </a:r>
            <a:r>
              <a:rPr lang="ru-RU" sz="2800" b="1" baseline="-25000" dirty="0" smtClean="0">
                <a:effectLst>
                  <a:outerShdw blurRad="38100" dist="38100" dir="2700000" algn="tl">
                    <a:srgbClr val="000000">
                      <a:alpha val="43137"/>
                    </a:srgbClr>
                  </a:outerShdw>
                </a:effectLst>
                <a:latin typeface="Arial" pitchFamily="34" charset="0"/>
                <a:cs typeface="Arial" pitchFamily="34" charset="0"/>
              </a:rPr>
              <a:t>3</a:t>
            </a:r>
            <a:r>
              <a:rPr lang="ru-RU" sz="2800" b="1" dirty="0" smtClean="0">
                <a:effectLst>
                  <a:outerShdw blurRad="38100" dist="38100" dir="2700000" algn="tl">
                    <a:srgbClr val="000000">
                      <a:alpha val="43137"/>
                    </a:srgbClr>
                  </a:outerShdw>
                </a:effectLst>
                <a:latin typeface="Arial" pitchFamily="34" charset="0"/>
                <a:cs typeface="Arial" pitchFamily="34" charset="0"/>
              </a:rPr>
              <a:t>СООН</a:t>
            </a:r>
            <a:r>
              <a:rPr lang="ru-RU" sz="2700" b="1" dirty="0" smtClean="0">
                <a:latin typeface="Arial" pitchFamily="34" charset="0"/>
                <a:cs typeface="Arial" pitchFamily="34" charset="0"/>
              </a:rPr>
              <a:t> слабый электролит</a:t>
            </a:r>
            <a:r>
              <a:rPr lang="ru-RU" sz="2700" b="1" dirty="0" smtClean="0">
                <a:latin typeface="Arial" pitchFamily="34" charset="0"/>
                <a:ea typeface="Times New Roman"/>
                <a:cs typeface="Arial" pitchFamily="34" charset="0"/>
              </a:rPr>
              <a:t>.</a:t>
            </a:r>
            <a:r>
              <a:rPr lang="ru-RU" sz="2700" b="1" dirty="0" smtClean="0">
                <a:latin typeface="Arial" pitchFamily="34" charset="0"/>
                <a:ea typeface="Times New Roman" pitchFamily="18" charset="0"/>
                <a:cs typeface="Arial" pitchFamily="34" charset="0"/>
              </a:rPr>
              <a:t>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Признак реакции: </a:t>
            </a:r>
            <a:r>
              <a:rPr lang="ru-RU" sz="2700" b="1" dirty="0" smtClean="0">
                <a:latin typeface="Arial" pitchFamily="34" charset="0"/>
                <a:cs typeface="Arial" pitchFamily="34" charset="0"/>
              </a:rPr>
              <a:t>загорелась лампочка – кислота проводит электрический ток</a:t>
            </a:r>
            <a:r>
              <a:rPr lang="ru-RU" sz="2700" b="1" dirty="0" smtClean="0">
                <a:latin typeface="Arial" pitchFamily="34" charset="0"/>
                <a:ea typeface="Times New Roman"/>
                <a:cs typeface="Arial" pitchFamily="34" charset="0"/>
              </a:rPr>
              <a:t>. </a:t>
            </a:r>
          </a:p>
          <a:p>
            <a:pPr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Условие протекания</a:t>
            </a:r>
            <a:r>
              <a:rPr lang="ru-RU" sz="2700" b="1" dirty="0" smtClean="0">
                <a:solidFill>
                  <a:schemeClr val="accent2">
                    <a:lumMod val="50000"/>
                  </a:schemeClr>
                </a:solidFill>
                <a:latin typeface="Arial" pitchFamily="34" charset="0"/>
                <a:ea typeface="Times New Roman"/>
                <a:cs typeface="Arial" pitchFamily="34" charset="0"/>
              </a:rPr>
              <a:t> </a:t>
            </a:r>
            <a:r>
              <a:rPr lang="ru-RU" sz="2700" b="1" dirty="0" smtClean="0">
                <a:latin typeface="Arial" pitchFamily="34" charset="0"/>
                <a:ea typeface="Times New Roman"/>
                <a:cs typeface="Arial" pitchFamily="34" charset="0"/>
              </a:rPr>
              <a:t>– добавление </a:t>
            </a:r>
            <a:r>
              <a:rPr lang="ru-RU" sz="2700" b="1" dirty="0" smtClean="0">
                <a:latin typeface="Arial" pitchFamily="34" charset="0"/>
                <a:cs typeface="Arial" pitchFamily="34" charset="0"/>
              </a:rPr>
              <a:t>растворителя</a:t>
            </a:r>
            <a:r>
              <a:rPr lang="ru-RU" sz="2700" b="1" dirty="0" smtClean="0">
                <a:latin typeface="Arial" pitchFamily="34" charset="0"/>
                <a:ea typeface="Times New Roman"/>
                <a:cs typeface="Arial" pitchFamily="34" charset="0"/>
              </a:rPr>
              <a:t>.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Тип реакции </a:t>
            </a:r>
            <a:r>
              <a:rPr lang="ru-RU" sz="2700" b="1" dirty="0" smtClean="0">
                <a:latin typeface="Arial" pitchFamily="34" charset="0"/>
                <a:ea typeface="Times New Roman"/>
                <a:cs typeface="Arial" pitchFamily="34" charset="0"/>
              </a:rPr>
              <a:t>– электролитическая диссоциация; обратимая.</a:t>
            </a:r>
            <a:r>
              <a:rPr lang="ru-RU" sz="2700" b="1" dirty="0" smtClean="0">
                <a:latin typeface="Arial" pitchFamily="34" charset="0"/>
                <a:ea typeface="Times New Roman" pitchFamily="18" charset="0"/>
                <a:cs typeface="Arial" pitchFamily="34" charset="0"/>
              </a:rPr>
              <a:t>          </a:t>
            </a:r>
            <a:endParaRPr lang="ru-RU" sz="2700" b="1" dirty="0" smtClean="0">
              <a:latin typeface="Arial" pitchFamily="34" charset="0"/>
              <a:cs typeface="Arial" pitchFamily="34" charset="0"/>
            </a:endParaRPr>
          </a:p>
        </p:txBody>
      </p:sp>
      <p:sp>
        <p:nvSpPr>
          <p:cNvPr id="17" name="Прямоугольник 16"/>
          <p:cNvSpPr/>
          <p:nvPr/>
        </p:nvSpPr>
        <p:spPr>
          <a:xfrm>
            <a:off x="3995936" y="5733256"/>
            <a:ext cx="886781"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Black" pitchFamily="34" charset="0"/>
                <a:cs typeface="Arial" pitchFamily="34" charset="0"/>
              </a:rPr>
              <a:t>Н</a:t>
            </a:r>
            <a:r>
              <a:rPr lang="ru-RU" sz="2600" b="1" baseline="-25000"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Black" pitchFamily="34" charset="0"/>
                <a:cs typeface="Arial" pitchFamily="34" charset="0"/>
              </a:rPr>
              <a:t>2</a:t>
            </a:r>
            <a:r>
              <a:rPr lang="ru-RU" sz="26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Black" pitchFamily="34" charset="0"/>
                <a:cs typeface="Arial" pitchFamily="34" charset="0"/>
              </a:rPr>
              <a:t>О</a:t>
            </a:r>
            <a:endParaRPr lang="ru-RU" sz="2600" b="1" dirty="0">
              <a:ln w="11430">
                <a:solidFill>
                  <a:sysClr val="windowText" lastClr="000000"/>
                </a:solidFill>
              </a:ln>
              <a:solidFill>
                <a:srgbClr val="3366FF"/>
              </a:solidFill>
              <a:effectLst>
                <a:outerShdw blurRad="50800" dist="39000" dir="5460000" algn="tl">
                  <a:srgbClr val="000000">
                    <a:alpha val="38000"/>
                  </a:srgbClr>
                </a:outerShdw>
              </a:effectLst>
              <a:latin typeface="Arial Black" pitchFamily="34" charset="0"/>
            </a:endParaRPr>
          </a:p>
        </p:txBody>
      </p:sp>
      <p:sp>
        <p:nvSpPr>
          <p:cNvPr id="18" name="Управляющая кнопка: далее 1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домой 21">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2060848"/>
            <a:ext cx="649287" cy="1295400"/>
          </a:xfrm>
          <a:prstGeom prst="rect">
            <a:avLst/>
          </a:prstGeom>
          <a:noFill/>
          <a:ln w="9525">
            <a:noFill/>
            <a:miter lim="800000"/>
            <a:headEnd/>
            <a:tailEnd/>
          </a:ln>
        </p:spPr>
      </p:pic>
      <p:pic>
        <p:nvPicPr>
          <p:cNvPr id="84993" name="Picture 1"/>
          <p:cNvPicPr>
            <a:picLocks noChangeAspect="1" noChangeArrowheads="1"/>
          </p:cNvPicPr>
          <p:nvPr/>
        </p:nvPicPr>
        <p:blipFill>
          <a:blip r:embed="rId3" cstate="print"/>
          <a:srcRect l="3125" t="32625" r="4268" b="3668"/>
          <a:stretch>
            <a:fillRect/>
          </a:stretch>
        </p:blipFill>
        <p:spPr bwMode="auto">
          <a:xfrm>
            <a:off x="251520" y="188640"/>
            <a:ext cx="5021750" cy="272786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1" name="Прямоугольник 10"/>
          <p:cNvSpPr/>
          <p:nvPr/>
        </p:nvSpPr>
        <p:spPr>
          <a:xfrm>
            <a:off x="5364088" y="332656"/>
            <a:ext cx="3528392" cy="185820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700" b="1" dirty="0" err="1" smtClean="0">
                <a:ln w="11430"/>
                <a:effectLst>
                  <a:outerShdw blurRad="50800" dist="39000" dir="5460000" algn="tl">
                    <a:srgbClr val="000000">
                      <a:alpha val="38000"/>
                    </a:srgbClr>
                  </a:outerShdw>
                </a:effectLst>
                <a:latin typeface="Arial Black" pitchFamily="34" charset="0"/>
                <a:cs typeface="Arial" pitchFamily="34" charset="0"/>
              </a:rPr>
              <a:t>Концентрирован-ная</a:t>
            </a:r>
            <a:r>
              <a:rPr lang="ru-RU" sz="2700" b="1" dirty="0" smtClean="0">
                <a:ln w="11430"/>
                <a:effectLst>
                  <a:outerShdw blurRad="50800" dist="39000" dir="5460000" algn="tl">
                    <a:srgbClr val="000000">
                      <a:alpha val="38000"/>
                    </a:srgbClr>
                  </a:outerShdw>
                </a:effectLst>
                <a:latin typeface="Arial Black" pitchFamily="34" charset="0"/>
                <a:cs typeface="Arial" pitchFamily="34" charset="0"/>
              </a:rPr>
              <a:t> уксусная кислота – лампочка не горит  </a:t>
            </a:r>
            <a:endParaRPr lang="ru-RU" sz="2700" b="1" dirty="0">
              <a:ln w="11430"/>
              <a:effectLst>
                <a:outerShdw blurRad="50800" dist="39000" dir="5460000" algn="tl">
                  <a:srgbClr val="000000">
                    <a:alpha val="38000"/>
                  </a:srgbClr>
                </a:outerShdw>
              </a:effectLst>
              <a:latin typeface="Arial Black" pitchFamily="34" charset="0"/>
            </a:endParaRPr>
          </a:p>
        </p:txBody>
      </p:sp>
      <p:pic>
        <p:nvPicPr>
          <p:cNvPr id="10" name="Picture 6"/>
          <p:cNvPicPr>
            <a:picLocks noChangeAspect="1" noChangeArrowheads="1"/>
          </p:cNvPicPr>
          <p:nvPr/>
        </p:nvPicPr>
        <p:blipFill>
          <a:blip r:embed="rId4" cstate="print"/>
          <a:srcRect l="3125" t="28282" r="4268" b="3668"/>
          <a:stretch>
            <a:fillRect/>
          </a:stretch>
        </p:blipFill>
        <p:spPr bwMode="auto">
          <a:xfrm>
            <a:off x="179512" y="3861048"/>
            <a:ext cx="4467561" cy="259228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5"/>
          <p:cNvPicPr>
            <a:picLocks noChangeAspect="1" noChangeArrowheads="1"/>
          </p:cNvPicPr>
          <p:nvPr/>
        </p:nvPicPr>
        <p:blipFill>
          <a:blip r:embed="rId5" cstate="print"/>
          <a:srcRect l="28277" t="8011" r="8841" b="8011"/>
          <a:stretch>
            <a:fillRect/>
          </a:stretch>
        </p:blipFill>
        <p:spPr bwMode="auto">
          <a:xfrm>
            <a:off x="4860032" y="2852936"/>
            <a:ext cx="2032288" cy="214314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4788024" y="5124700"/>
            <a:ext cx="4355976" cy="111261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600" b="1" dirty="0" smtClean="0">
                <a:ln w="11430"/>
                <a:effectLst>
                  <a:outerShdw blurRad="50800" dist="39000" dir="5460000" algn="tl">
                    <a:srgbClr val="000000">
                      <a:alpha val="38000"/>
                    </a:srgbClr>
                  </a:outerShdw>
                </a:effectLst>
                <a:latin typeface="Arial Black" pitchFamily="34" charset="0"/>
                <a:cs typeface="Arial" pitchFamily="34" charset="0"/>
              </a:rPr>
              <a:t>Сильноразбавленная уксусная кислота – лампочка горит  </a:t>
            </a:r>
            <a:endParaRPr lang="ru-RU" sz="2600" b="1" dirty="0">
              <a:ln w="11430"/>
              <a:effectLst>
                <a:outerShdw blurRad="50800" dist="39000" dir="5460000" algn="tl">
                  <a:srgbClr val="000000">
                    <a:alpha val="38000"/>
                  </a:srgbClr>
                </a:outerShdw>
              </a:effectLst>
              <a:latin typeface="Arial Black" pitchFamily="34" charset="0"/>
            </a:endParaRPr>
          </a:p>
        </p:txBody>
      </p:sp>
      <p:pic>
        <p:nvPicPr>
          <p:cNvPr id="14" name="Picture 4" descr="light6"/>
          <p:cNvPicPr>
            <a:picLocks noChangeAspect="1" noChangeArrowheads="1" noCrop="1"/>
          </p:cNvPicPr>
          <p:nvPr/>
        </p:nvPicPr>
        <p:blipFill>
          <a:blip r:embed="rId6" cstate="print"/>
          <a:srcRect/>
          <a:stretch>
            <a:fillRect/>
          </a:stretch>
        </p:blipFill>
        <p:spPr bwMode="auto">
          <a:xfrm>
            <a:off x="323528" y="4869160"/>
            <a:ext cx="571504" cy="647700"/>
          </a:xfrm>
          <a:prstGeom prst="rect">
            <a:avLst/>
          </a:prstGeom>
          <a:noFill/>
        </p:spPr>
      </p:pic>
      <p:sp>
        <p:nvSpPr>
          <p:cNvPr id="15" name="Управляющая кнопка: далее 1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 name="Прямоугольник 9"/>
          <p:cNvSpPr/>
          <p:nvPr/>
        </p:nvSpPr>
        <p:spPr>
          <a:xfrm>
            <a:off x="177614" y="222476"/>
            <a:ext cx="8823542" cy="4278094"/>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n>
                  <a:solidFill>
                    <a:schemeClr val="tx1"/>
                  </a:solidFill>
                </a:ln>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Опыт 2.</a:t>
            </a:r>
            <a:r>
              <a:rPr lang="ru-RU" sz="2800" b="1" dirty="0" smtClean="0">
                <a:ln>
                  <a:solidFill>
                    <a:schemeClr val="tx1"/>
                  </a:solidFill>
                </a:ln>
                <a:solidFill>
                  <a:srgbClr val="FF0000"/>
                </a:solidFill>
                <a:latin typeface="Arial Black" pitchFamily="34" charset="0"/>
                <a:ea typeface="Times New Roman" pitchFamily="18" charset="0"/>
                <a:cs typeface="Arial" pitchFamily="34" charset="0"/>
              </a:rPr>
              <a:t> </a:t>
            </a:r>
            <a:r>
              <a:rPr lang="ru-RU" sz="2800" b="1" dirty="0" smtClean="0">
                <a:ln>
                  <a:solidFill>
                    <a:schemeClr val="tx1"/>
                  </a:solidFill>
                </a:ln>
                <a:solidFill>
                  <a:schemeClr val="accent2">
                    <a:lumMod val="50000"/>
                  </a:schemeClr>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Взаимодействие уксусной кислоты с металлами.</a:t>
            </a:r>
          </a:p>
          <a:p>
            <a:pPr algn="ctr">
              <a:lnSpc>
                <a:spcPct val="85000"/>
              </a:lnSpc>
            </a:pPr>
            <a:endParaRPr lang="ru-RU" sz="1200" b="1" dirty="0" smtClean="0">
              <a:solidFill>
                <a:schemeClr val="accent2">
                  <a:lumMod val="50000"/>
                </a:schemeClr>
              </a:solidFill>
              <a:latin typeface="Arial" pitchFamily="34" charset="0"/>
              <a:ea typeface="Times New Roman" pitchFamily="18" charset="0"/>
              <a:cs typeface="Arial" pitchFamily="34" charset="0"/>
            </a:endParaRPr>
          </a:p>
          <a:p>
            <a:pPr algn="ctr">
              <a:lnSpc>
                <a:spcPct val="85000"/>
              </a:lnSpc>
            </a:pPr>
            <a:r>
              <a:rPr lang="ru-RU" sz="2800" b="1" dirty="0" smtClean="0">
                <a:solidFill>
                  <a:schemeClr val="accent2">
                    <a:lumMod val="50000"/>
                  </a:schemeClr>
                </a:solidFill>
                <a:latin typeface="Arial" pitchFamily="34" charset="0"/>
                <a:ea typeface="Times New Roman" pitchFamily="18" charset="0"/>
                <a:cs typeface="Arial" pitchFamily="34" charset="0"/>
              </a:rPr>
              <a:t> </a:t>
            </a:r>
            <a:r>
              <a:rPr lang="en-US"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СООН + </a:t>
            </a:r>
            <a:r>
              <a:rPr lang="en-US"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Mg </a:t>
            </a:r>
            <a:r>
              <a:rPr lang="en-US"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en-US" sz="30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a:cs typeface="Arial" pitchFamily="34" charset="0"/>
                <a:sym typeface="Symbol"/>
              </a:rPr>
              <a:t> </a:t>
            </a:r>
            <a:r>
              <a:rPr lang="en-US"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a:t>
            </a:r>
            <a:r>
              <a:rPr lang="en-US"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en-US"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Mg</a:t>
            </a:r>
            <a:r>
              <a:rPr lang="ru-RU" sz="30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 Н</a:t>
            </a:r>
            <a:r>
              <a:rPr lang="en-US"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endParaRPr lang="ru-RU" sz="3000" b="1" baseline="-25000" dirty="0" smtClean="0">
              <a:ln w="11430">
                <a:solidFill>
                  <a:sysClr val="windowText" lastClr="000000"/>
                </a:solidFill>
              </a:ln>
              <a:solidFill>
                <a:srgbClr val="3366FF"/>
              </a:solidFill>
              <a:effectLst>
                <a:outerShdw blurRad="50800" dist="39000" dir="5460000" algn="tl">
                  <a:srgbClr val="000000">
                    <a:alpha val="38000"/>
                  </a:srgbClr>
                </a:outerShdw>
              </a:effectLst>
            </a:endParaRPr>
          </a:p>
          <a:p>
            <a:pPr>
              <a:lnSpc>
                <a:spcPct val="85000"/>
              </a:lnSpc>
            </a:pPr>
            <a:r>
              <a:rPr lang="ru-RU" sz="2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5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этановая</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ацетат магния                               </a:t>
            </a:r>
          </a:p>
          <a:p>
            <a:pPr>
              <a:lnSpc>
                <a:spcPct val="85000"/>
              </a:lnSpc>
            </a:pP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уксусная кислота</a:t>
            </a:r>
          </a:p>
          <a:p>
            <a:pPr>
              <a:lnSpc>
                <a:spcPct val="85000"/>
              </a:lnSpc>
            </a:pPr>
            <a:r>
              <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r>
              <a:rPr lang="ru-RU" sz="2700" b="1" dirty="0" smtClean="0">
                <a:latin typeface="Arial" pitchFamily="34" charset="0"/>
                <a:cs typeface="Arial" pitchFamily="34" charset="0"/>
              </a:rPr>
              <a:t>интенсивное выделение газа</a:t>
            </a:r>
            <a:r>
              <a:rPr lang="ru-RU" sz="2700" b="1" dirty="0" smtClean="0">
                <a:latin typeface="Arial" pitchFamily="34" charset="0"/>
                <a:ea typeface="Times New Roman"/>
                <a:cs typeface="Arial" pitchFamily="34" charset="0"/>
              </a:rPr>
              <a:t>.</a:t>
            </a:r>
            <a:r>
              <a:rPr lang="ru-RU" sz="2700" b="1" dirty="0" smtClean="0">
                <a:latin typeface="Arial" pitchFamily="34" charset="0"/>
                <a:ea typeface="Times New Roman" pitchFamily="18" charset="0"/>
                <a:cs typeface="Arial" pitchFamily="34" charset="0"/>
              </a:rPr>
              <a:t>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Признак реакции: </a:t>
            </a:r>
            <a:r>
              <a:rPr lang="ru-RU" sz="2700" b="1" dirty="0" smtClean="0">
                <a:latin typeface="Arial" pitchFamily="34" charset="0"/>
                <a:cs typeface="Arial" pitchFamily="34" charset="0"/>
              </a:rPr>
              <a:t>выделение газа</a:t>
            </a:r>
            <a:r>
              <a:rPr lang="ru-RU" sz="2700" b="1" dirty="0" smtClean="0">
                <a:solidFill>
                  <a:schemeClr val="accent2">
                    <a:lumMod val="50000"/>
                  </a:schemeClr>
                </a:solidFill>
                <a:latin typeface="Arial" pitchFamily="34" charset="0"/>
                <a:ea typeface="Times New Roman"/>
                <a:cs typeface="Arial" pitchFamily="34" charset="0"/>
              </a:rPr>
              <a:t>. </a:t>
            </a:r>
          </a:p>
          <a:p>
            <a:pPr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Условие протекания</a:t>
            </a:r>
            <a:r>
              <a:rPr lang="ru-RU" sz="2700" b="1" dirty="0" smtClean="0">
                <a:solidFill>
                  <a:schemeClr val="accent2">
                    <a:lumMod val="50000"/>
                  </a:schemeClr>
                </a:solidFill>
                <a:latin typeface="Arial" pitchFamily="34" charset="0"/>
                <a:ea typeface="Times New Roman"/>
                <a:cs typeface="Arial" pitchFamily="34" charset="0"/>
              </a:rPr>
              <a:t> </a:t>
            </a:r>
            <a:r>
              <a:rPr lang="ru-RU" sz="2700" b="1" dirty="0" smtClean="0">
                <a:latin typeface="Arial" pitchFamily="34" charset="0"/>
                <a:ea typeface="Times New Roman"/>
                <a:cs typeface="Arial" pitchFamily="34" charset="0"/>
              </a:rPr>
              <a:t>– комнатная температура.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Тип реакции </a:t>
            </a:r>
            <a:r>
              <a:rPr lang="ru-RU" sz="2700" b="1" dirty="0" smtClean="0">
                <a:latin typeface="Arial" pitchFamily="34" charset="0"/>
                <a:ea typeface="Times New Roman"/>
                <a:cs typeface="Arial" pitchFamily="34" charset="0"/>
              </a:rPr>
              <a:t>– замещение, окислительно-восстановительная, необратимая.</a:t>
            </a:r>
            <a:r>
              <a:rPr lang="ru-RU" sz="2700" b="1" dirty="0" smtClean="0">
                <a:latin typeface="Arial" pitchFamily="34" charset="0"/>
                <a:ea typeface="Times New Roman" pitchFamily="18" charset="0"/>
                <a:cs typeface="Arial" pitchFamily="34" charset="0"/>
              </a:rPr>
              <a:t>          </a:t>
            </a:r>
            <a:endParaRPr lang="ru-RU" sz="2700" b="1" dirty="0" smtClean="0">
              <a:latin typeface="Arial" pitchFamily="34" charset="0"/>
              <a:cs typeface="Arial" pitchFamily="34" charset="0"/>
            </a:endParaRPr>
          </a:p>
        </p:txBody>
      </p:sp>
      <p:pic>
        <p:nvPicPr>
          <p:cNvPr id="14337" name="Picture 1"/>
          <p:cNvPicPr>
            <a:picLocks noChangeAspect="1" noChangeArrowheads="1"/>
          </p:cNvPicPr>
          <p:nvPr/>
        </p:nvPicPr>
        <p:blipFill>
          <a:blip r:embed="rId3" cstate="print"/>
          <a:srcRect l="22960" t="26115" r="24087" b="38220"/>
          <a:stretch>
            <a:fillRect/>
          </a:stretch>
        </p:blipFill>
        <p:spPr bwMode="auto">
          <a:xfrm>
            <a:off x="0" y="5357802"/>
            <a:ext cx="2422363" cy="1500198"/>
          </a:xfrm>
          <a:prstGeom prst="rect">
            <a:avLst/>
          </a:prstGeom>
          <a:noFill/>
          <a:ln w="9525">
            <a:noFill/>
            <a:miter lim="800000"/>
            <a:headEnd/>
            <a:tailEnd/>
          </a:ln>
        </p:spPr>
      </p:pic>
      <p:pic>
        <p:nvPicPr>
          <p:cNvPr id="12" name="Picture 1"/>
          <p:cNvPicPr>
            <a:picLocks noChangeAspect="1" noChangeArrowheads="1"/>
          </p:cNvPicPr>
          <p:nvPr/>
        </p:nvPicPr>
        <p:blipFill>
          <a:blip r:embed="rId4" cstate="print"/>
          <a:srcRect l="10567" t="8341" r="10567" b="20594"/>
          <a:stretch>
            <a:fillRect/>
          </a:stretch>
        </p:blipFill>
        <p:spPr bwMode="auto">
          <a:xfrm>
            <a:off x="2500298" y="5161510"/>
            <a:ext cx="2047488" cy="169649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3"/>
          <p:cNvPicPr>
            <a:picLocks noChangeAspect="1" noChangeArrowheads="1"/>
          </p:cNvPicPr>
          <p:nvPr/>
        </p:nvPicPr>
        <p:blipFill>
          <a:blip r:embed="rId5" cstate="print"/>
          <a:srcRect l="40987" t="9566" r="12820" b="27945"/>
          <a:stretch>
            <a:fillRect/>
          </a:stretch>
        </p:blipFill>
        <p:spPr bwMode="auto">
          <a:xfrm>
            <a:off x="4786314" y="5143512"/>
            <a:ext cx="1302413" cy="1620075"/>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Прямоугольник 13"/>
          <p:cNvSpPr/>
          <p:nvPr/>
        </p:nvSpPr>
        <p:spPr>
          <a:xfrm>
            <a:off x="5715008" y="5286388"/>
            <a:ext cx="761747"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effectLst>
                  <a:outerShdw blurRad="50800" dist="39000" dir="5460000" algn="tl">
                    <a:srgbClr val="000000">
                      <a:alpha val="38000"/>
                    </a:srgbClr>
                  </a:outerShdw>
                </a:effectLst>
                <a:latin typeface="Arial Black" pitchFamily="34" charset="0"/>
                <a:cs typeface="Arial" pitchFamily="34" charset="0"/>
              </a:rPr>
              <a:t>Mg</a:t>
            </a:r>
            <a:endParaRPr lang="ru-RU" sz="2800" b="1" dirty="0">
              <a:ln w="11430"/>
              <a:effectLst>
                <a:outerShdw blurRad="50800" dist="39000" dir="5460000" algn="tl">
                  <a:srgbClr val="000000">
                    <a:alpha val="38000"/>
                  </a:srgbClr>
                </a:outerShdw>
              </a:effectLst>
              <a:latin typeface="Arial Black" pitchFamily="34" charset="0"/>
            </a:endParaRPr>
          </a:p>
        </p:txBody>
      </p:sp>
      <p:pic>
        <p:nvPicPr>
          <p:cNvPr id="15" name="Picture 4"/>
          <p:cNvPicPr>
            <a:picLocks noChangeAspect="1" noChangeArrowheads="1"/>
          </p:cNvPicPr>
          <p:nvPr/>
        </p:nvPicPr>
        <p:blipFill>
          <a:blip r:embed="rId6" cstate="print"/>
          <a:srcRect l="23806" t="18449" r="47935" b="19368"/>
          <a:stretch>
            <a:fillRect/>
          </a:stretch>
        </p:blipFill>
        <p:spPr bwMode="auto">
          <a:xfrm flipH="1">
            <a:off x="6500825" y="5214950"/>
            <a:ext cx="686483" cy="150019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17" name="Прямая со стрелкой 16"/>
          <p:cNvCxnSpPr/>
          <p:nvPr/>
        </p:nvCxnSpPr>
        <p:spPr>
          <a:xfrm>
            <a:off x="5357818" y="5572140"/>
            <a:ext cx="428628" cy="1588"/>
          </a:xfrm>
          <a:prstGeom prst="straightConnector1">
            <a:avLst/>
          </a:prstGeom>
          <a:ln w="38100">
            <a:solidFill>
              <a:srgbClr val="C0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rot="16200000" flipH="1">
            <a:off x="6286512" y="5643578"/>
            <a:ext cx="642942" cy="500066"/>
          </a:xfrm>
          <a:prstGeom prst="straightConnector1">
            <a:avLst/>
          </a:prstGeom>
          <a:ln w="3810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21" name="Picture 1"/>
          <p:cNvPicPr>
            <a:picLocks noChangeAspect="1" noChangeArrowheads="1"/>
          </p:cNvPicPr>
          <p:nvPr/>
        </p:nvPicPr>
        <p:blipFill>
          <a:blip r:embed="rId7" cstate="print"/>
          <a:srcRect l="20688" t="9566" r="51368" b="22362"/>
          <a:stretch>
            <a:fillRect/>
          </a:stretch>
        </p:blipFill>
        <p:spPr bwMode="auto">
          <a:xfrm>
            <a:off x="7572396" y="4214818"/>
            <a:ext cx="829191" cy="1857388"/>
          </a:xfrm>
          <a:prstGeom prst="round2DiagRect">
            <a:avLst/>
          </a:prstGeom>
          <a:noFill/>
          <a:ln w="9525">
            <a:noFill/>
            <a:miter lim="800000"/>
            <a:headEnd/>
            <a:tailEnd/>
          </a:ln>
        </p:spPr>
      </p:pic>
      <p:sp>
        <p:nvSpPr>
          <p:cNvPr id="22" name="Прямоугольник 21"/>
          <p:cNvSpPr/>
          <p:nvPr/>
        </p:nvSpPr>
        <p:spPr>
          <a:xfrm>
            <a:off x="8501090" y="4429132"/>
            <a:ext cx="609462"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Black" pitchFamily="34" charset="0"/>
                <a:cs typeface="Arial" pitchFamily="34" charset="0"/>
              </a:rPr>
              <a:t>Н</a:t>
            </a:r>
            <a:r>
              <a:rPr lang="en-US" sz="2600" b="1" baseline="-25000"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Black" pitchFamily="34" charset="0"/>
                <a:cs typeface="Arial" pitchFamily="34" charset="0"/>
              </a:rPr>
              <a:t>2</a:t>
            </a:r>
            <a:endParaRPr lang="ru-RU" sz="2600" b="1" dirty="0">
              <a:ln w="11430">
                <a:solidFill>
                  <a:sysClr val="windowText" lastClr="000000"/>
                </a:solidFill>
              </a:ln>
              <a:solidFill>
                <a:srgbClr val="3366FF"/>
              </a:solidFill>
              <a:effectLst>
                <a:outerShdw blurRad="50800" dist="39000" dir="5460000" algn="tl">
                  <a:srgbClr val="000000">
                    <a:alpha val="38000"/>
                  </a:srgbClr>
                </a:outerShdw>
              </a:effectLst>
              <a:latin typeface="Arial Black" pitchFamily="34" charset="0"/>
            </a:endParaRPr>
          </a:p>
        </p:txBody>
      </p:sp>
      <p:cxnSp>
        <p:nvCxnSpPr>
          <p:cNvPr id="23" name="Прямая со стрелкой 22"/>
          <p:cNvCxnSpPr/>
          <p:nvPr/>
        </p:nvCxnSpPr>
        <p:spPr>
          <a:xfrm rot="10800000" flipV="1">
            <a:off x="8001024" y="4786322"/>
            <a:ext cx="642910" cy="500066"/>
          </a:xfrm>
          <a:prstGeom prst="straightConnector1">
            <a:avLst/>
          </a:prstGeom>
          <a:ln w="38100">
            <a:solidFill>
              <a:srgbClr val="00206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8" name="Управляющая кнопка: далее 1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домой 23">
            <a:hlinkClick r:id="rId8"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Управляющая кнопка: далее 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604250" y="631825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Прямоугольник 9"/>
          <p:cNvSpPr/>
          <p:nvPr/>
        </p:nvSpPr>
        <p:spPr>
          <a:xfrm>
            <a:off x="177614" y="322116"/>
            <a:ext cx="8823542" cy="3035446"/>
          </a:xfrm>
          <a:prstGeom prst="rect">
            <a:avLst/>
          </a:prstGeom>
        </p:spPr>
        <p:txBody>
          <a:bodyPr wrap="square">
            <a:spAutoFit/>
          </a:bodyPr>
          <a:lstStyle/>
          <a:p>
            <a:pPr algn="ctr">
              <a:lnSpc>
                <a:spcPct val="85000"/>
              </a:lnSpc>
            </a:pPr>
            <a:r>
              <a:rPr lang="ru-RU" sz="2800" b="1" dirty="0" smtClean="0">
                <a:solidFill>
                  <a:schemeClr val="accent2">
                    <a:lumMod val="50000"/>
                  </a:schemeClr>
                </a:solidFill>
                <a:latin typeface="Arial" pitchFamily="34" charset="0"/>
                <a:ea typeface="Times New Roman" pitchFamily="18" charset="0"/>
                <a:cs typeface="Arial" pitchFamily="34" charset="0"/>
              </a:rPr>
              <a:t> </a:t>
            </a:r>
            <a:r>
              <a:rPr lang="en-US"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СООН + </a:t>
            </a:r>
            <a:r>
              <a:rPr lang="en-US"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Zn </a:t>
            </a:r>
            <a:r>
              <a:rPr lang="en-US"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en-US" sz="30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a:cs typeface="Arial" pitchFamily="34" charset="0"/>
                <a:sym typeface="Symbol"/>
              </a:rPr>
              <a:t> </a:t>
            </a:r>
            <a:r>
              <a:rPr lang="en-US"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a:t>
            </a:r>
            <a:r>
              <a:rPr lang="en-US"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en-US"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Zn</a:t>
            </a:r>
            <a:r>
              <a:rPr lang="ru-RU" sz="30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 Н</a:t>
            </a:r>
            <a:r>
              <a:rPr lang="en-US"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endParaRPr lang="ru-RU" sz="3000" b="1" baseline="-25000" dirty="0" smtClean="0">
              <a:ln w="11430">
                <a:solidFill>
                  <a:sysClr val="windowText" lastClr="000000"/>
                </a:solidFill>
              </a:ln>
              <a:solidFill>
                <a:srgbClr val="3366FF"/>
              </a:solidFill>
              <a:effectLst>
                <a:outerShdw blurRad="50800" dist="39000" dir="5460000" algn="tl">
                  <a:srgbClr val="000000">
                    <a:alpha val="38000"/>
                  </a:srgbClr>
                </a:outerShdw>
              </a:effectLst>
            </a:endParaRPr>
          </a:p>
          <a:p>
            <a:pPr>
              <a:lnSpc>
                <a:spcPct val="85000"/>
              </a:lnSpc>
            </a:pPr>
            <a:r>
              <a:rPr lang="ru-RU" sz="2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5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этановая</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ацетат цинка                               </a:t>
            </a:r>
          </a:p>
          <a:p>
            <a:pPr>
              <a:lnSpc>
                <a:spcPct val="85000"/>
              </a:lnSpc>
            </a:pP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уксусная кислота</a:t>
            </a:r>
          </a:p>
          <a:p>
            <a:pPr>
              <a:lnSpc>
                <a:spcPct val="85000"/>
              </a:lnSpc>
            </a:pPr>
            <a:r>
              <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r>
              <a:rPr lang="ru-RU" sz="2700" b="1" dirty="0" smtClean="0">
                <a:latin typeface="Arial" pitchFamily="34" charset="0"/>
                <a:cs typeface="Arial" pitchFamily="34" charset="0"/>
              </a:rPr>
              <a:t>выделение газа</a:t>
            </a:r>
            <a:r>
              <a:rPr lang="ru-RU" sz="2700" b="1" dirty="0" smtClean="0">
                <a:latin typeface="Arial" pitchFamily="34" charset="0"/>
                <a:ea typeface="Times New Roman"/>
                <a:cs typeface="Arial" pitchFamily="34" charset="0"/>
              </a:rPr>
              <a:t>.</a:t>
            </a:r>
            <a:r>
              <a:rPr lang="ru-RU" sz="2700" b="1" dirty="0" smtClean="0">
                <a:latin typeface="Arial" pitchFamily="34" charset="0"/>
                <a:ea typeface="Times New Roman" pitchFamily="18" charset="0"/>
                <a:cs typeface="Arial" pitchFamily="34" charset="0"/>
              </a:rPr>
              <a:t>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Признак реакции: </a:t>
            </a:r>
            <a:r>
              <a:rPr lang="ru-RU" sz="2700" b="1" dirty="0" smtClean="0">
                <a:solidFill>
                  <a:schemeClr val="accent2">
                    <a:lumMod val="50000"/>
                  </a:schemeClr>
                </a:solidFill>
                <a:latin typeface="Arial" pitchFamily="34" charset="0"/>
                <a:cs typeface="Arial" pitchFamily="34" charset="0"/>
              </a:rPr>
              <a:t>выделение газа</a:t>
            </a:r>
            <a:r>
              <a:rPr lang="ru-RU" sz="2700" b="1" dirty="0" smtClean="0">
                <a:solidFill>
                  <a:schemeClr val="accent2">
                    <a:lumMod val="50000"/>
                  </a:schemeClr>
                </a:solidFill>
                <a:latin typeface="Arial" pitchFamily="34" charset="0"/>
                <a:ea typeface="Times New Roman"/>
                <a:cs typeface="Arial" pitchFamily="34" charset="0"/>
              </a:rPr>
              <a:t>. </a:t>
            </a:r>
          </a:p>
          <a:p>
            <a:pPr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Условие протекания</a:t>
            </a:r>
            <a:r>
              <a:rPr lang="ru-RU" sz="2700" b="1" dirty="0" smtClean="0">
                <a:solidFill>
                  <a:schemeClr val="accent2">
                    <a:lumMod val="50000"/>
                  </a:schemeClr>
                </a:solidFill>
                <a:latin typeface="Arial" pitchFamily="34" charset="0"/>
                <a:ea typeface="Times New Roman"/>
                <a:cs typeface="Arial" pitchFamily="34" charset="0"/>
              </a:rPr>
              <a:t> </a:t>
            </a:r>
            <a:r>
              <a:rPr lang="ru-RU" sz="2700" b="1" dirty="0" smtClean="0">
                <a:latin typeface="Arial" pitchFamily="34" charset="0"/>
                <a:ea typeface="Times New Roman"/>
                <a:cs typeface="Arial" pitchFamily="34" charset="0"/>
              </a:rPr>
              <a:t>– нагрев.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Тип реакции </a:t>
            </a:r>
            <a:r>
              <a:rPr lang="ru-RU" sz="2700" b="1" dirty="0" smtClean="0">
                <a:latin typeface="Arial" pitchFamily="34" charset="0"/>
                <a:ea typeface="Times New Roman"/>
                <a:cs typeface="Arial" pitchFamily="34" charset="0"/>
              </a:rPr>
              <a:t>– замещение, </a:t>
            </a:r>
            <a:r>
              <a:rPr lang="ru-RU" sz="2700" b="1" dirty="0" err="1" smtClean="0">
                <a:latin typeface="Arial" pitchFamily="34" charset="0"/>
                <a:ea typeface="Times New Roman"/>
                <a:cs typeface="Arial" pitchFamily="34" charset="0"/>
              </a:rPr>
              <a:t>окислительно</a:t>
            </a:r>
            <a:r>
              <a:rPr lang="ru-RU" sz="2700" b="1" dirty="0" smtClean="0">
                <a:latin typeface="Arial" pitchFamily="34" charset="0"/>
                <a:ea typeface="Times New Roman"/>
                <a:cs typeface="Arial" pitchFamily="34" charset="0"/>
              </a:rPr>
              <a:t>-восстановительная, необратимая.</a:t>
            </a:r>
            <a:r>
              <a:rPr lang="ru-RU" sz="2700" b="1" dirty="0" smtClean="0">
                <a:latin typeface="Arial" pitchFamily="34" charset="0"/>
                <a:ea typeface="Times New Roman" pitchFamily="18" charset="0"/>
                <a:cs typeface="Arial" pitchFamily="34" charset="0"/>
              </a:rPr>
              <a:t>          </a:t>
            </a:r>
            <a:endParaRPr lang="ru-RU" sz="2700" b="1" dirty="0" smtClean="0">
              <a:latin typeface="Arial" pitchFamily="34" charset="0"/>
              <a:cs typeface="Arial" pitchFamily="34" charset="0"/>
            </a:endParaRPr>
          </a:p>
        </p:txBody>
      </p:sp>
      <p:pic>
        <p:nvPicPr>
          <p:cNvPr id="11" name="Picture 1"/>
          <p:cNvPicPr>
            <a:picLocks noChangeAspect="1" noChangeArrowheads="1"/>
          </p:cNvPicPr>
          <p:nvPr/>
        </p:nvPicPr>
        <p:blipFill>
          <a:blip r:embed="rId4" cstate="print"/>
          <a:srcRect l="10567" t="8341" r="10567" b="20594"/>
          <a:stretch>
            <a:fillRect/>
          </a:stretch>
        </p:blipFill>
        <p:spPr bwMode="auto">
          <a:xfrm>
            <a:off x="41845" y="4572008"/>
            <a:ext cx="2672767" cy="221457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3"/>
          <p:cNvPicPr>
            <a:picLocks noChangeAspect="1" noChangeArrowheads="1"/>
          </p:cNvPicPr>
          <p:nvPr/>
        </p:nvPicPr>
        <p:blipFill>
          <a:blip r:embed="rId5" cstate="print"/>
          <a:srcRect l="4934" t="14467" r="6060" b="18143"/>
          <a:stretch>
            <a:fillRect/>
          </a:stretch>
        </p:blipFill>
        <p:spPr bwMode="auto">
          <a:xfrm>
            <a:off x="2857488" y="4214818"/>
            <a:ext cx="3591383" cy="2500330"/>
          </a:xfrm>
          <a:prstGeom prst="round2DiagRect">
            <a:avLst/>
          </a:prstGeom>
          <a:noFill/>
          <a:ln w="9525">
            <a:noFill/>
            <a:miter lim="800000"/>
            <a:headEnd/>
            <a:tailEnd/>
          </a:ln>
        </p:spPr>
      </p:pic>
      <p:pic>
        <p:nvPicPr>
          <p:cNvPr id="14" name="Picture 2"/>
          <p:cNvPicPr>
            <a:picLocks noChangeAspect="1" noChangeArrowheads="1"/>
          </p:cNvPicPr>
          <p:nvPr/>
        </p:nvPicPr>
        <p:blipFill>
          <a:blip r:embed="rId6" cstate="print"/>
          <a:srcRect l="54507" t="8341" r="13947" b="21819"/>
          <a:stretch>
            <a:fillRect/>
          </a:stretch>
        </p:blipFill>
        <p:spPr bwMode="auto">
          <a:xfrm>
            <a:off x="7858148" y="4214818"/>
            <a:ext cx="713887" cy="1453270"/>
          </a:xfrm>
          <a:prstGeom prst="round2DiagRect">
            <a:avLst/>
          </a:prstGeom>
          <a:noFill/>
          <a:ln w="9525">
            <a:noFill/>
            <a:miter lim="800000"/>
            <a:headEnd/>
            <a:tailEnd/>
          </a:ln>
        </p:spPr>
      </p:pic>
      <p:pic>
        <p:nvPicPr>
          <p:cNvPr id="15" name="Picture 1"/>
          <p:cNvPicPr>
            <a:picLocks noChangeAspect="1" noChangeArrowheads="1"/>
          </p:cNvPicPr>
          <p:nvPr/>
        </p:nvPicPr>
        <p:blipFill>
          <a:blip r:embed="rId7" cstate="print"/>
          <a:srcRect l="59227" t="15770" r="13947" b="21020"/>
          <a:stretch>
            <a:fillRect/>
          </a:stretch>
        </p:blipFill>
        <p:spPr bwMode="auto">
          <a:xfrm>
            <a:off x="6572264" y="4000504"/>
            <a:ext cx="758342" cy="1643074"/>
          </a:xfrm>
          <a:prstGeom prst="round2DiagRect">
            <a:avLst/>
          </a:prstGeom>
          <a:noFill/>
          <a:ln w="9525">
            <a:noFill/>
            <a:miter lim="800000"/>
            <a:headEnd/>
            <a:tailEnd/>
          </a:ln>
        </p:spPr>
      </p:pic>
      <p:sp>
        <p:nvSpPr>
          <p:cNvPr id="16" name="Прямоугольник 15"/>
          <p:cNvSpPr/>
          <p:nvPr/>
        </p:nvSpPr>
        <p:spPr>
          <a:xfrm>
            <a:off x="7286644" y="4214818"/>
            <a:ext cx="683200"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effectLst>
                  <a:outerShdw blurRad="50800" dist="39000" dir="5460000" algn="tl">
                    <a:srgbClr val="000000">
                      <a:alpha val="38000"/>
                    </a:srgbClr>
                  </a:outerShdw>
                </a:effectLst>
                <a:latin typeface="Arial Black" pitchFamily="34" charset="0"/>
                <a:cs typeface="Arial" pitchFamily="34" charset="0"/>
              </a:rPr>
              <a:t>Zn</a:t>
            </a:r>
            <a:endParaRPr lang="ru-RU" sz="2800" b="1" dirty="0">
              <a:ln w="11430"/>
              <a:effectLst>
                <a:outerShdw blurRad="50800" dist="39000" dir="5460000" algn="tl">
                  <a:srgbClr val="000000">
                    <a:alpha val="38000"/>
                  </a:srgbClr>
                </a:outerShdw>
              </a:effectLst>
              <a:latin typeface="Arial Black" pitchFamily="34" charset="0"/>
            </a:endParaRPr>
          </a:p>
        </p:txBody>
      </p:sp>
      <p:cxnSp>
        <p:nvCxnSpPr>
          <p:cNvPr id="18" name="Прямая со стрелкой 17"/>
          <p:cNvCxnSpPr/>
          <p:nvPr/>
        </p:nvCxnSpPr>
        <p:spPr>
          <a:xfrm rot="16200000" flipH="1">
            <a:off x="7465239" y="4750603"/>
            <a:ext cx="857256" cy="642942"/>
          </a:xfrm>
          <a:prstGeom prst="straightConnector1">
            <a:avLst/>
          </a:prstGeom>
          <a:ln w="3810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rot="5400000">
            <a:off x="6858016" y="4857760"/>
            <a:ext cx="928694" cy="500066"/>
          </a:xfrm>
          <a:prstGeom prst="straightConnector1">
            <a:avLst/>
          </a:prstGeom>
          <a:ln w="3810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5" name="Прямоугольник 24"/>
          <p:cNvSpPr/>
          <p:nvPr/>
        </p:nvSpPr>
        <p:spPr>
          <a:xfrm>
            <a:off x="5046403" y="3357562"/>
            <a:ext cx="4097597" cy="461665"/>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400" b="1" dirty="0" smtClean="0">
                <a:ln w="11430"/>
                <a:solidFill>
                  <a:sysClr val="windowText" lastClr="000000"/>
                </a:solidFill>
                <a:effectLst>
                  <a:outerShdw blurRad="50800" dist="39000" dir="5460000" algn="tl">
                    <a:srgbClr val="000000">
                      <a:alpha val="38000"/>
                    </a:srgbClr>
                  </a:outerShdw>
                </a:effectLst>
                <a:latin typeface="Arial Black" pitchFamily="34" charset="0"/>
                <a:ea typeface="Times New Roman"/>
                <a:cs typeface="Arial" pitchFamily="34" charset="0"/>
              </a:rPr>
              <a:t>До подогрева  и после</a:t>
            </a:r>
            <a:endParaRPr lang="ru-RU" sz="2400" b="1" dirty="0">
              <a:ln w="11430"/>
              <a:solidFill>
                <a:sysClr val="windowText" lastClr="000000"/>
              </a:solidFill>
              <a:effectLst>
                <a:outerShdw blurRad="50800" dist="39000" dir="5460000" algn="tl">
                  <a:srgbClr val="000000">
                    <a:alpha val="38000"/>
                  </a:srgbClr>
                </a:outerShdw>
              </a:effectLst>
              <a:latin typeface="Arial Black" pitchFamily="34" charset="0"/>
            </a:endParaRPr>
          </a:p>
        </p:txBody>
      </p:sp>
      <p:cxnSp>
        <p:nvCxnSpPr>
          <p:cNvPr id="26" name="Прямая со стрелкой 25"/>
          <p:cNvCxnSpPr/>
          <p:nvPr/>
        </p:nvCxnSpPr>
        <p:spPr>
          <a:xfrm rot="5400000">
            <a:off x="8251057" y="3821909"/>
            <a:ext cx="500066" cy="285752"/>
          </a:xfrm>
          <a:prstGeom prst="straightConnector1">
            <a:avLst/>
          </a:prstGeom>
          <a:ln w="3810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rot="16200000" flipH="1">
            <a:off x="6357950" y="3786190"/>
            <a:ext cx="500066" cy="500066"/>
          </a:xfrm>
          <a:prstGeom prst="straightConnector1">
            <a:avLst/>
          </a:prstGeom>
          <a:ln w="3810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77826" name="Picture 2"/>
          <p:cNvPicPr>
            <a:picLocks noChangeAspect="1" noChangeArrowheads="1"/>
          </p:cNvPicPr>
          <p:nvPr/>
        </p:nvPicPr>
        <p:blipFill>
          <a:blip r:embed="rId3" cstate="print"/>
          <a:srcRect l="17327" t="25301" r="17327" b="38135"/>
          <a:stretch>
            <a:fillRect/>
          </a:stretch>
        </p:blipFill>
        <p:spPr bwMode="auto">
          <a:xfrm>
            <a:off x="0" y="5357802"/>
            <a:ext cx="2915816" cy="1500198"/>
          </a:xfrm>
          <a:prstGeom prst="rect">
            <a:avLst/>
          </a:prstGeom>
          <a:noFill/>
          <a:ln w="9525">
            <a:noFill/>
            <a:miter lim="800000"/>
            <a:headEnd/>
            <a:tailEnd/>
          </a:ln>
        </p:spPr>
      </p:pic>
      <p:pic>
        <p:nvPicPr>
          <p:cNvPr id="12" name="Picture 1"/>
          <p:cNvPicPr>
            <a:picLocks noChangeAspect="1" noChangeArrowheads="1"/>
          </p:cNvPicPr>
          <p:nvPr/>
        </p:nvPicPr>
        <p:blipFill>
          <a:blip r:embed="rId4" cstate="print"/>
          <a:srcRect l="7698" t="8011" r="3125" b="12355"/>
          <a:stretch>
            <a:fillRect/>
          </a:stretch>
        </p:blipFill>
        <p:spPr bwMode="auto">
          <a:xfrm>
            <a:off x="3000364" y="5000636"/>
            <a:ext cx="2571768" cy="181342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3" descr="D:\23.05.13-домашние документы\Лаб. раб YES\Виртуальные лабораторные YES\Анимашки и картинки\Химия-картинки\Реакции\анимашки\titration-animation.gif"/>
          <p:cNvPicPr>
            <a:picLocks noChangeAspect="1" noChangeArrowheads="1" noCrop="1"/>
          </p:cNvPicPr>
          <p:nvPr/>
        </p:nvPicPr>
        <p:blipFill>
          <a:blip r:embed="rId5" cstate="print"/>
          <a:srcRect/>
          <a:stretch>
            <a:fillRect/>
          </a:stretch>
        </p:blipFill>
        <p:spPr bwMode="auto">
          <a:xfrm>
            <a:off x="5715008" y="4000500"/>
            <a:ext cx="2476500" cy="2857500"/>
          </a:xfrm>
          <a:prstGeom prst="rect">
            <a:avLst/>
          </a:prstGeom>
          <a:noFill/>
        </p:spPr>
      </p:pic>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4">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6" action="ppaction://hlinksldjump" highlightClick="1"/>
          </p:cNvPr>
          <p:cNvSpPr/>
          <p:nvPr/>
        </p:nvSpPr>
        <p:spPr>
          <a:xfrm>
            <a:off x="8604250" y="631825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Прямоугольник 16"/>
          <p:cNvSpPr/>
          <p:nvPr/>
        </p:nvSpPr>
        <p:spPr>
          <a:xfrm>
            <a:off x="177614" y="5133"/>
            <a:ext cx="8823542" cy="4709751"/>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n>
                  <a:solidFill>
                    <a:schemeClr val="tx1"/>
                  </a:solidFill>
                </a:ln>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Опыт 3.</a:t>
            </a:r>
            <a:r>
              <a:rPr lang="ru-RU" sz="2700" b="1" dirty="0" smtClean="0">
                <a:ln>
                  <a:solidFill>
                    <a:schemeClr val="tx1"/>
                  </a:solidFill>
                </a:ln>
                <a:solidFill>
                  <a:srgbClr val="FF0000"/>
                </a:solidFill>
                <a:latin typeface="Arial Black" pitchFamily="34" charset="0"/>
                <a:ea typeface="Times New Roman" pitchFamily="18" charset="0"/>
                <a:cs typeface="Arial" pitchFamily="34" charset="0"/>
              </a:rPr>
              <a:t> </a:t>
            </a:r>
            <a:r>
              <a:rPr lang="ru-RU" sz="2700" b="1" dirty="0" smtClean="0">
                <a:ln>
                  <a:solidFill>
                    <a:schemeClr val="tx1"/>
                  </a:solidFill>
                </a:ln>
                <a:solidFill>
                  <a:schemeClr val="accent2">
                    <a:lumMod val="50000"/>
                  </a:schemeClr>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Взаимодействие уксусной кислоты с гидроксидом натрия.</a:t>
            </a:r>
          </a:p>
          <a:p>
            <a:pPr algn="ctr">
              <a:lnSpc>
                <a:spcPct val="85000"/>
              </a:lnSpc>
            </a:pP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a:t>
            </a:r>
            <a:r>
              <a:rPr lang="ru-RU"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СООН + </a:t>
            </a:r>
            <a:r>
              <a:rPr lang="en-US" sz="29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NaOH</a:t>
            </a:r>
            <a:r>
              <a:rPr lang="en-US"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900" b="1" dirty="0" smtClean="0">
                <a:ln w="11430"/>
                <a:solidFill>
                  <a:srgbClr val="C00000"/>
                </a:solidFill>
                <a:latin typeface="Arial" pitchFamily="34" charset="0"/>
                <a:ea typeface="Times New Roman"/>
                <a:cs typeface="Arial" pitchFamily="34" charset="0"/>
                <a:sym typeface="Symbol"/>
              </a:rPr>
              <a:t></a:t>
            </a:r>
            <a:r>
              <a:rPr lang="en-US" sz="29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a:cs typeface="Arial" pitchFamily="34" charset="0"/>
                <a:sym typeface="Symbol"/>
              </a:rPr>
              <a:t> </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a:t>
            </a:r>
            <a:r>
              <a:rPr lang="ru-RU"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a:t>
            </a:r>
            <a:r>
              <a:rPr lang="en-US"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Na</a:t>
            </a:r>
            <a:r>
              <a:rPr lang="ru-RU" sz="29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 Н</a:t>
            </a:r>
            <a:r>
              <a:rPr lang="en-US"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a:t>
            </a:r>
            <a:endParaRPr lang="ru-RU" sz="2900" b="1" baseline="-25000" dirty="0" smtClean="0">
              <a:ln w="11430">
                <a:solidFill>
                  <a:sysClr val="windowText" lastClr="000000"/>
                </a:solidFill>
              </a:ln>
              <a:solidFill>
                <a:srgbClr val="3366FF"/>
              </a:solidFill>
              <a:effectLst>
                <a:outerShdw blurRad="50800" dist="39000" dir="5460000" algn="tl">
                  <a:srgbClr val="000000">
                    <a:alpha val="38000"/>
                  </a:srgbClr>
                </a:outerShdw>
              </a:effectLst>
            </a:endParaRPr>
          </a:p>
          <a:p>
            <a:pPr>
              <a:lnSpc>
                <a:spcPct val="85000"/>
              </a:lnSpc>
            </a:pPr>
            <a:r>
              <a:rPr lang="ru-RU"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6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этановая</a:t>
            </a:r>
            <a:r>
              <a:rPr lang="ru-RU" sz="26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ацетат натрия                               </a:t>
            </a:r>
          </a:p>
          <a:p>
            <a:pPr>
              <a:lnSpc>
                <a:spcPct val="85000"/>
              </a:lnSpc>
            </a:pPr>
            <a:r>
              <a:rPr lang="ru-RU" sz="26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уксусная кислота</a:t>
            </a:r>
          </a:p>
          <a:p>
            <a:pPr algn="just">
              <a:lnSpc>
                <a:spcPct val="85000"/>
              </a:lnSpc>
            </a:pPr>
            <a:r>
              <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r>
              <a:rPr lang="ru-RU" sz="2700" b="1" dirty="0" smtClean="0">
                <a:latin typeface="Arial" pitchFamily="34" charset="0"/>
                <a:cs typeface="Arial" pitchFamily="34" charset="0"/>
              </a:rPr>
              <a:t>при добавлении индикатора раствор приобрел малиновый цвет, который после добавления кислоты обесцветился</a:t>
            </a:r>
            <a:r>
              <a:rPr lang="ru-RU" sz="2700" b="1" dirty="0" smtClean="0">
                <a:latin typeface="Arial" pitchFamily="34" charset="0"/>
                <a:ea typeface="Times New Roman"/>
                <a:cs typeface="Arial" pitchFamily="34" charset="0"/>
              </a:rPr>
              <a:t>.</a:t>
            </a:r>
            <a:r>
              <a:rPr lang="ru-RU" sz="2700" b="1" dirty="0" smtClean="0">
                <a:latin typeface="Arial" pitchFamily="34" charset="0"/>
                <a:ea typeface="Times New Roman" pitchFamily="18" charset="0"/>
                <a:cs typeface="Arial" pitchFamily="34" charset="0"/>
              </a:rPr>
              <a:t>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Признак реакции: </a:t>
            </a:r>
            <a:r>
              <a:rPr lang="ru-RU" sz="2700" b="1" dirty="0" smtClean="0">
                <a:latin typeface="Arial" pitchFamily="34" charset="0"/>
                <a:cs typeface="Arial" pitchFamily="34" charset="0"/>
              </a:rPr>
              <a:t>изменение окраски раствора</a:t>
            </a:r>
            <a:r>
              <a:rPr lang="ru-RU" sz="2700" b="1" dirty="0" smtClean="0">
                <a:latin typeface="Arial" pitchFamily="34" charset="0"/>
                <a:ea typeface="Times New Roman"/>
                <a:cs typeface="Arial" pitchFamily="34" charset="0"/>
              </a:rPr>
              <a:t>. </a:t>
            </a:r>
          </a:p>
          <a:p>
            <a:pPr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Условие протекания</a:t>
            </a:r>
            <a:r>
              <a:rPr lang="ru-RU" sz="2700" b="1" dirty="0" smtClean="0">
                <a:solidFill>
                  <a:schemeClr val="accent2">
                    <a:lumMod val="50000"/>
                  </a:schemeClr>
                </a:solidFill>
                <a:latin typeface="Arial" pitchFamily="34" charset="0"/>
                <a:ea typeface="Times New Roman"/>
                <a:cs typeface="Arial" pitchFamily="34" charset="0"/>
              </a:rPr>
              <a:t> </a:t>
            </a:r>
            <a:r>
              <a:rPr lang="ru-RU" sz="2700" b="1" dirty="0" smtClean="0">
                <a:latin typeface="Arial" pitchFamily="34" charset="0"/>
                <a:ea typeface="Times New Roman"/>
                <a:cs typeface="Arial" pitchFamily="34" charset="0"/>
              </a:rPr>
              <a:t>– добавление </a:t>
            </a:r>
            <a:r>
              <a:rPr lang="ru-RU" sz="2700" b="1" dirty="0" smtClean="0">
                <a:latin typeface="Arial" pitchFamily="34" charset="0"/>
                <a:cs typeface="Arial" pitchFamily="34" charset="0"/>
              </a:rPr>
              <a:t>растворителя</a:t>
            </a:r>
            <a:r>
              <a:rPr lang="ru-RU" sz="2700" b="1" dirty="0" smtClean="0">
                <a:latin typeface="Arial" pitchFamily="34" charset="0"/>
                <a:ea typeface="Times New Roman"/>
                <a:cs typeface="Arial" pitchFamily="34" charset="0"/>
              </a:rPr>
              <a:t>.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Тип реакции </a:t>
            </a:r>
            <a:r>
              <a:rPr lang="ru-RU" sz="2700" b="1" dirty="0" smtClean="0">
                <a:latin typeface="Arial" pitchFamily="34" charset="0"/>
                <a:ea typeface="Times New Roman"/>
                <a:cs typeface="Arial" pitchFamily="34" charset="0"/>
              </a:rPr>
              <a:t>– нейтрализации; без изменения степени окисления; обратимая.</a:t>
            </a:r>
            <a:r>
              <a:rPr lang="ru-RU" sz="2700" b="1" dirty="0" smtClean="0">
                <a:latin typeface="Arial" pitchFamily="34" charset="0"/>
                <a:ea typeface="Times New Roman" pitchFamily="18" charset="0"/>
                <a:cs typeface="Arial" pitchFamily="34" charset="0"/>
              </a:rPr>
              <a:t>          </a:t>
            </a:r>
            <a:endParaRPr lang="ru-RU" sz="2700" b="1" dirty="0" smtClean="0">
              <a:latin typeface="Arial" pitchFamily="34" charset="0"/>
              <a:cs typeface="Arial" pitchFamily="34" charset="0"/>
            </a:endParaRPr>
          </a:p>
        </p:txBody>
      </p:sp>
      <p:cxnSp>
        <p:nvCxnSpPr>
          <p:cNvPr id="19" name="Прямая со стрелкой 18"/>
          <p:cNvCxnSpPr/>
          <p:nvPr/>
        </p:nvCxnSpPr>
        <p:spPr>
          <a:xfrm flipV="1">
            <a:off x="5143504" y="5072074"/>
            <a:ext cx="1071570" cy="928694"/>
          </a:xfrm>
          <a:prstGeom prst="straightConnector1">
            <a:avLst/>
          </a:prstGeom>
          <a:ln w="38100">
            <a:solidFill>
              <a:srgbClr val="0070C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a:off x="4357686" y="6429396"/>
            <a:ext cx="1714512" cy="1588"/>
          </a:xfrm>
          <a:prstGeom prst="straightConnector1">
            <a:avLst/>
          </a:prstGeom>
          <a:ln w="3810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a:off x="3428992" y="6572272"/>
            <a:ext cx="2786082" cy="1588"/>
          </a:xfrm>
          <a:prstGeom prst="straightConnector1">
            <a:avLst/>
          </a:prstGeom>
          <a:ln w="3810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0241" name="Picture 1"/>
          <p:cNvPicPr>
            <a:picLocks noChangeAspect="1" noChangeArrowheads="1"/>
          </p:cNvPicPr>
          <p:nvPr/>
        </p:nvPicPr>
        <p:blipFill>
          <a:blip r:embed="rId3" cstate="print"/>
          <a:srcRect l="7698" t="8011" r="3125" b="12355"/>
          <a:stretch>
            <a:fillRect/>
          </a:stretch>
        </p:blipFill>
        <p:spPr bwMode="auto">
          <a:xfrm>
            <a:off x="2357422" y="4786322"/>
            <a:ext cx="2571768" cy="181342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42" name="Picture 2"/>
          <p:cNvPicPr>
            <a:picLocks noChangeAspect="1" noChangeArrowheads="1"/>
          </p:cNvPicPr>
          <p:nvPr/>
        </p:nvPicPr>
        <p:blipFill>
          <a:blip r:embed="rId4" cstate="print"/>
          <a:srcRect l="16844" t="13803" r="1981" b="3668"/>
          <a:stretch>
            <a:fillRect/>
          </a:stretch>
        </p:blipFill>
        <p:spPr bwMode="auto">
          <a:xfrm>
            <a:off x="214282" y="142852"/>
            <a:ext cx="3826319" cy="307183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Picture 1"/>
          <p:cNvPicPr>
            <a:picLocks noChangeAspect="1" noChangeArrowheads="1"/>
          </p:cNvPicPr>
          <p:nvPr/>
        </p:nvPicPr>
        <p:blipFill>
          <a:blip r:embed="rId5" cstate="print"/>
          <a:srcRect l="24847" t="8011" r="22561" b="5116"/>
          <a:stretch>
            <a:fillRect/>
          </a:stretch>
        </p:blipFill>
        <p:spPr bwMode="auto">
          <a:xfrm>
            <a:off x="142844" y="3929066"/>
            <a:ext cx="2135996" cy="2786082"/>
          </a:xfrm>
          <a:prstGeom prst="round2DiagRect">
            <a:avLst/>
          </a:prstGeom>
          <a:noFill/>
          <a:ln w="9525">
            <a:noFill/>
            <a:miter lim="800000"/>
            <a:headEnd/>
            <a:tailEnd/>
          </a:ln>
          <a:effectLst/>
        </p:spPr>
      </p:pic>
      <p:pic>
        <p:nvPicPr>
          <p:cNvPr id="12" name="Picture 2"/>
          <p:cNvPicPr>
            <a:picLocks noChangeAspect="1" noChangeArrowheads="1"/>
          </p:cNvPicPr>
          <p:nvPr/>
        </p:nvPicPr>
        <p:blipFill>
          <a:blip r:embed="rId6" cstate="print"/>
          <a:srcRect l="12271" t="8011" r="9984" b="5116"/>
          <a:stretch>
            <a:fillRect/>
          </a:stretch>
        </p:blipFill>
        <p:spPr bwMode="auto">
          <a:xfrm>
            <a:off x="4643438" y="214290"/>
            <a:ext cx="3643338" cy="321471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3"/>
          <p:cNvPicPr>
            <a:picLocks noChangeAspect="1" noChangeArrowheads="1"/>
          </p:cNvPicPr>
          <p:nvPr/>
        </p:nvPicPr>
        <p:blipFill>
          <a:blip r:embed="rId7" cstate="print"/>
          <a:srcRect l="22561" t="8011" r="28277" b="15251"/>
          <a:stretch>
            <a:fillRect/>
          </a:stretch>
        </p:blipFill>
        <p:spPr bwMode="auto">
          <a:xfrm>
            <a:off x="5143504" y="3500438"/>
            <a:ext cx="2260406" cy="278608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14" name="Прямая со стрелкой 13"/>
          <p:cNvCxnSpPr/>
          <p:nvPr/>
        </p:nvCxnSpPr>
        <p:spPr>
          <a:xfrm flipV="1">
            <a:off x="6357950" y="4645034"/>
            <a:ext cx="2571768" cy="1069982"/>
          </a:xfrm>
          <a:prstGeom prst="straightConnector1">
            <a:avLst/>
          </a:prstGeom>
          <a:ln w="38100">
            <a:solidFill>
              <a:srgbClr val="005DA2"/>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1357290" y="6143644"/>
            <a:ext cx="1143008" cy="1588"/>
          </a:xfrm>
          <a:prstGeom prst="straightConnector1">
            <a:avLst/>
          </a:prstGeom>
          <a:ln w="38100">
            <a:solidFill>
              <a:srgbClr val="C0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a:off x="1285852" y="6427808"/>
            <a:ext cx="2143140" cy="1588"/>
          </a:xfrm>
          <a:prstGeom prst="straightConnector1">
            <a:avLst/>
          </a:prstGeom>
          <a:ln w="38100">
            <a:solidFill>
              <a:srgbClr val="C0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rot="5400000">
            <a:off x="3106727" y="2751133"/>
            <a:ext cx="4359306" cy="1143008"/>
          </a:xfrm>
          <a:prstGeom prst="straightConnector1">
            <a:avLst/>
          </a:prstGeom>
          <a:ln w="38100">
            <a:solidFill>
              <a:srgbClr val="C0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4" name="Прямоугольник 23"/>
          <p:cNvSpPr/>
          <p:nvPr/>
        </p:nvSpPr>
        <p:spPr>
          <a:xfrm>
            <a:off x="6960389" y="4222441"/>
            <a:ext cx="2183611"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Black" pitchFamily="34" charset="0"/>
                <a:cs typeface="Arial" pitchFamily="34" charset="0"/>
              </a:rPr>
              <a:t>СН</a:t>
            </a:r>
            <a:r>
              <a:rPr lang="ru-RU" sz="2600" b="1" baseline="-25000"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Black" pitchFamily="34" charset="0"/>
                <a:cs typeface="Arial" pitchFamily="34" charset="0"/>
              </a:rPr>
              <a:t>3</a:t>
            </a:r>
            <a:r>
              <a:rPr lang="ru-RU" sz="26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Black" pitchFamily="34" charset="0"/>
                <a:cs typeface="Arial" pitchFamily="34" charset="0"/>
              </a:rPr>
              <a:t>СОО</a:t>
            </a:r>
            <a:r>
              <a:rPr lang="en-US" sz="26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Black" pitchFamily="34" charset="0"/>
                <a:cs typeface="Arial" pitchFamily="34" charset="0"/>
              </a:rPr>
              <a:t>Na</a:t>
            </a:r>
            <a:endParaRPr lang="ru-RU" sz="2600" b="1" dirty="0">
              <a:ln w="11430">
                <a:solidFill>
                  <a:sysClr val="windowText" lastClr="000000"/>
                </a:solidFill>
              </a:ln>
              <a:solidFill>
                <a:srgbClr val="3366FF"/>
              </a:solidFill>
              <a:effectLst>
                <a:outerShdw blurRad="50800" dist="39000" dir="5460000" algn="tl">
                  <a:srgbClr val="000000">
                    <a:alpha val="38000"/>
                  </a:srgbClr>
                </a:outerShdw>
              </a:effectLst>
              <a:latin typeface="Arial Black" pitchFamily="34" charset="0"/>
            </a:endParaRPr>
          </a:p>
        </p:txBody>
      </p:sp>
      <p:sp>
        <p:nvSpPr>
          <p:cNvPr id="17" name="Управляющая кнопка: далее 1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8"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76802" name="Picture 2"/>
          <p:cNvPicPr>
            <a:picLocks noChangeAspect="1" noChangeArrowheads="1"/>
          </p:cNvPicPr>
          <p:nvPr/>
        </p:nvPicPr>
        <p:blipFill>
          <a:blip r:embed="rId3" cstate="print"/>
          <a:srcRect l="18121" t="24702" r="19386" b="37174"/>
          <a:stretch>
            <a:fillRect/>
          </a:stretch>
        </p:blipFill>
        <p:spPr bwMode="auto">
          <a:xfrm>
            <a:off x="0" y="5429264"/>
            <a:ext cx="2546877" cy="1428736"/>
          </a:xfrm>
          <a:prstGeom prst="rect">
            <a:avLst/>
          </a:prstGeom>
          <a:noFill/>
          <a:ln w="9525">
            <a:noFill/>
            <a:miter lim="800000"/>
            <a:headEnd/>
            <a:tailEnd/>
          </a:ln>
        </p:spPr>
      </p:pic>
      <p:sp>
        <p:nvSpPr>
          <p:cNvPr id="12" name="Прямоугольник 11"/>
          <p:cNvSpPr/>
          <p:nvPr/>
        </p:nvSpPr>
        <p:spPr>
          <a:xfrm>
            <a:off x="177614" y="218459"/>
            <a:ext cx="8823542" cy="3924921"/>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n>
                  <a:solidFill>
                    <a:schemeClr val="tx1"/>
                  </a:solidFill>
                </a:ln>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Опыт 4.</a:t>
            </a:r>
            <a:r>
              <a:rPr lang="ru-RU" sz="2700" b="1" dirty="0" smtClean="0">
                <a:ln>
                  <a:solidFill>
                    <a:schemeClr val="tx1"/>
                  </a:solidFill>
                </a:ln>
                <a:solidFill>
                  <a:srgbClr val="FF0000"/>
                </a:solidFill>
                <a:latin typeface="Arial Black" pitchFamily="34" charset="0"/>
                <a:ea typeface="Times New Roman" pitchFamily="18" charset="0"/>
                <a:cs typeface="Arial" pitchFamily="34" charset="0"/>
              </a:rPr>
              <a:t> </a:t>
            </a:r>
            <a:r>
              <a:rPr lang="ru-RU" sz="2700" b="1" dirty="0" smtClean="0">
                <a:ln>
                  <a:solidFill>
                    <a:schemeClr val="tx1"/>
                  </a:solidFill>
                </a:ln>
                <a:solidFill>
                  <a:schemeClr val="accent2">
                    <a:lumMod val="50000"/>
                  </a:schemeClr>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Взаимодействие уксусной кислоты с карбонатом натрия.</a:t>
            </a:r>
          </a:p>
          <a:p>
            <a:pPr lvl="0" indent="450850" algn="just" fontAlgn="base">
              <a:lnSpc>
                <a:spcPct val="85000"/>
              </a:lnSpc>
              <a:spcBef>
                <a:spcPct val="0"/>
              </a:spcBef>
              <a:spcAft>
                <a:spcPct val="0"/>
              </a:spcAft>
            </a:pPr>
            <a:endPar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ctr">
              <a:lnSpc>
                <a:spcPct val="85000"/>
              </a:lnSpc>
            </a:pP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a:t>
            </a:r>
            <a:r>
              <a:rPr lang="ru-RU"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СООН + </a:t>
            </a:r>
            <a:r>
              <a:rPr lang="en-US"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Na</a:t>
            </a:r>
            <a:r>
              <a:rPr lang="ru-RU"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a:t>
            </a:r>
            <a:r>
              <a:rPr lang="ru-RU"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en-US"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900" b="1" dirty="0" smtClean="0">
                <a:ln w="11430"/>
                <a:solidFill>
                  <a:srgbClr val="C00000"/>
                </a:solidFill>
                <a:latin typeface="Arial" pitchFamily="34" charset="0"/>
                <a:ea typeface="Times New Roman"/>
                <a:cs typeface="Arial" pitchFamily="34" charset="0"/>
                <a:sym typeface="Symbol"/>
              </a:rPr>
              <a:t></a:t>
            </a:r>
            <a:r>
              <a:rPr lang="en-US" sz="29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a:cs typeface="Arial" pitchFamily="34" charset="0"/>
                <a:sym typeface="Symbol"/>
              </a:rPr>
              <a:t> </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a:t>
            </a:r>
            <a:r>
              <a:rPr lang="ru-RU"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a:t>
            </a:r>
            <a:r>
              <a:rPr lang="en-US"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Na</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 Н</a:t>
            </a:r>
            <a:r>
              <a:rPr lang="en-US"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 + СО</a:t>
            </a:r>
            <a:r>
              <a:rPr lang="ru-RU"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endParaRPr lang="ru-RU" sz="2900" b="1" baseline="-25000" dirty="0" smtClean="0">
              <a:ln w="11430">
                <a:solidFill>
                  <a:sysClr val="windowText" lastClr="000000"/>
                </a:solidFill>
              </a:ln>
              <a:solidFill>
                <a:srgbClr val="3366FF"/>
              </a:solidFill>
              <a:effectLst>
                <a:outerShdw blurRad="50800" dist="39000" dir="5460000" algn="tl">
                  <a:srgbClr val="000000">
                    <a:alpha val="38000"/>
                  </a:srgbClr>
                </a:outerShdw>
              </a:effectLst>
            </a:endParaRPr>
          </a:p>
          <a:p>
            <a:pPr>
              <a:lnSpc>
                <a:spcPct val="85000"/>
              </a:lnSpc>
            </a:pPr>
            <a:r>
              <a:rPr lang="ru-RU"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6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уксусная     карбонат    ацетат натрия                               </a:t>
            </a:r>
          </a:p>
          <a:p>
            <a:pPr>
              <a:lnSpc>
                <a:spcPct val="85000"/>
              </a:lnSpc>
            </a:pPr>
            <a:r>
              <a:rPr lang="ru-RU" sz="26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кислота       натрия</a:t>
            </a:r>
          </a:p>
          <a:p>
            <a:pPr algn="just">
              <a:lnSpc>
                <a:spcPct val="85000"/>
              </a:lnSpc>
            </a:pPr>
            <a:r>
              <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a:p>
            <a:pPr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r>
              <a:rPr lang="ru-RU" sz="2700" b="1" dirty="0" smtClean="0">
                <a:latin typeface="Arial" pitchFamily="34" charset="0"/>
                <a:cs typeface="Arial" pitchFamily="34" charset="0"/>
              </a:rPr>
              <a:t>выделение газа</a:t>
            </a:r>
            <a:r>
              <a:rPr lang="ru-RU" sz="2700" b="1" dirty="0" smtClean="0">
                <a:latin typeface="Arial" pitchFamily="34" charset="0"/>
                <a:ea typeface="Times New Roman"/>
                <a:cs typeface="Arial" pitchFamily="34" charset="0"/>
              </a:rPr>
              <a:t>.</a:t>
            </a:r>
            <a:r>
              <a:rPr lang="ru-RU" sz="2700" b="1" dirty="0" smtClean="0">
                <a:latin typeface="Arial" pitchFamily="34" charset="0"/>
                <a:ea typeface="Times New Roman" pitchFamily="18" charset="0"/>
                <a:cs typeface="Arial" pitchFamily="34" charset="0"/>
              </a:rPr>
              <a:t>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Признак реакции: </a:t>
            </a:r>
            <a:r>
              <a:rPr lang="ru-RU" sz="2800" b="1" dirty="0" smtClean="0">
                <a:latin typeface="Arial" pitchFamily="34" charset="0"/>
                <a:cs typeface="Arial" pitchFamily="34" charset="0"/>
              </a:rPr>
              <a:t>выделение газа</a:t>
            </a:r>
            <a:r>
              <a:rPr lang="ru-RU" sz="2700" b="1" dirty="0" smtClean="0">
                <a:latin typeface="Arial" pitchFamily="34" charset="0"/>
                <a:ea typeface="Times New Roman"/>
                <a:cs typeface="Arial" pitchFamily="34" charset="0"/>
              </a:rPr>
              <a:t>. </a:t>
            </a:r>
          </a:p>
          <a:p>
            <a:pPr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Условие протекания</a:t>
            </a:r>
            <a:r>
              <a:rPr lang="ru-RU" sz="2700" b="1" dirty="0" smtClean="0">
                <a:solidFill>
                  <a:schemeClr val="accent2">
                    <a:lumMod val="50000"/>
                  </a:schemeClr>
                </a:solidFill>
                <a:latin typeface="Arial" pitchFamily="34" charset="0"/>
                <a:ea typeface="Times New Roman"/>
                <a:cs typeface="Arial" pitchFamily="34" charset="0"/>
              </a:rPr>
              <a:t> </a:t>
            </a:r>
            <a:r>
              <a:rPr lang="ru-RU" sz="2700" b="1" dirty="0" smtClean="0">
                <a:latin typeface="Arial" pitchFamily="34" charset="0"/>
                <a:ea typeface="Times New Roman"/>
                <a:cs typeface="Arial" pitchFamily="34" charset="0"/>
              </a:rPr>
              <a:t>– добавление </a:t>
            </a:r>
            <a:r>
              <a:rPr lang="ru-RU" sz="2700" b="1" dirty="0" smtClean="0">
                <a:latin typeface="Arial" pitchFamily="34" charset="0"/>
                <a:cs typeface="Arial" pitchFamily="34" charset="0"/>
              </a:rPr>
              <a:t>растворителя</a:t>
            </a:r>
            <a:r>
              <a:rPr lang="ru-RU" sz="2700" b="1" dirty="0" smtClean="0">
                <a:latin typeface="Arial" pitchFamily="34" charset="0"/>
                <a:ea typeface="Times New Roman"/>
                <a:cs typeface="Arial" pitchFamily="34" charset="0"/>
              </a:rPr>
              <a:t>.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Тип реакции </a:t>
            </a:r>
            <a:r>
              <a:rPr lang="ru-RU" sz="2700" b="1" dirty="0" smtClean="0">
                <a:latin typeface="Arial" pitchFamily="34" charset="0"/>
                <a:ea typeface="Times New Roman"/>
                <a:cs typeface="Arial" pitchFamily="34" charset="0"/>
              </a:rPr>
              <a:t>– обмена; без изменения степени окисления; необратимая.</a:t>
            </a:r>
            <a:r>
              <a:rPr lang="ru-RU" sz="2700" b="1" dirty="0" smtClean="0">
                <a:latin typeface="Arial" pitchFamily="34" charset="0"/>
                <a:ea typeface="Times New Roman" pitchFamily="18" charset="0"/>
                <a:cs typeface="Arial" pitchFamily="34" charset="0"/>
              </a:rPr>
              <a:t>          </a:t>
            </a:r>
            <a:endParaRPr lang="ru-RU" sz="2700" b="1" dirty="0" smtClean="0">
              <a:latin typeface="Arial" pitchFamily="34" charset="0"/>
              <a:cs typeface="Arial" pitchFamily="34" charset="0"/>
            </a:endParaRPr>
          </a:p>
        </p:txBody>
      </p:sp>
      <p:pic>
        <p:nvPicPr>
          <p:cNvPr id="12289" name="Picture 1"/>
          <p:cNvPicPr>
            <a:picLocks noChangeAspect="1" noChangeArrowheads="1"/>
          </p:cNvPicPr>
          <p:nvPr/>
        </p:nvPicPr>
        <p:blipFill>
          <a:blip r:embed="rId4" cstate="print"/>
          <a:srcRect l="12271" t="6563" r="5411" b="9459"/>
          <a:stretch>
            <a:fillRect/>
          </a:stretch>
        </p:blipFill>
        <p:spPr bwMode="auto">
          <a:xfrm>
            <a:off x="2643174" y="4500570"/>
            <a:ext cx="2697400" cy="217290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290" name="Picture 2"/>
          <p:cNvPicPr>
            <a:picLocks noChangeAspect="1" noChangeArrowheads="1"/>
          </p:cNvPicPr>
          <p:nvPr/>
        </p:nvPicPr>
        <p:blipFill>
          <a:blip r:embed="rId5" cstate="print"/>
          <a:srcRect l="40853" t="8011" r="33994" b="3668"/>
          <a:stretch>
            <a:fillRect/>
          </a:stretch>
        </p:blipFill>
        <p:spPr bwMode="auto">
          <a:xfrm>
            <a:off x="6072198" y="4572008"/>
            <a:ext cx="747171" cy="207170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6929454" y="4977482"/>
            <a:ext cx="923651"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8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Black" pitchFamily="34" charset="0"/>
                <a:cs typeface="Arial" pitchFamily="34" charset="0"/>
              </a:rPr>
              <a:t>СО</a:t>
            </a:r>
            <a:r>
              <a:rPr lang="ru-RU" sz="2800" b="1" baseline="-25000"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Black" pitchFamily="34" charset="0"/>
                <a:cs typeface="Arial" pitchFamily="34" charset="0"/>
              </a:rPr>
              <a:t>2</a:t>
            </a:r>
            <a:endParaRPr lang="ru-RU" sz="2800" b="1" dirty="0">
              <a:ln w="11430">
                <a:solidFill>
                  <a:sysClr val="windowText" lastClr="000000"/>
                </a:solidFill>
              </a:ln>
              <a:solidFill>
                <a:srgbClr val="3366FF"/>
              </a:solidFill>
              <a:effectLst>
                <a:outerShdw blurRad="50800" dist="39000" dir="5460000" algn="tl">
                  <a:srgbClr val="000000">
                    <a:alpha val="38000"/>
                  </a:srgbClr>
                </a:outerShdw>
              </a:effectLst>
              <a:latin typeface="Arial Black" pitchFamily="34" charset="0"/>
            </a:endParaRPr>
          </a:p>
        </p:txBody>
      </p:sp>
      <p:cxnSp>
        <p:nvCxnSpPr>
          <p:cNvPr id="15" name="Прямая со стрелкой 14"/>
          <p:cNvCxnSpPr/>
          <p:nvPr/>
        </p:nvCxnSpPr>
        <p:spPr>
          <a:xfrm flipV="1">
            <a:off x="6357950" y="5357826"/>
            <a:ext cx="928694" cy="571504"/>
          </a:xfrm>
          <a:prstGeom prst="straightConnector1">
            <a:avLst/>
          </a:prstGeom>
          <a:ln w="38100">
            <a:solidFill>
              <a:srgbClr val="005DA2"/>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6" name="Прямоугольник 15"/>
          <p:cNvSpPr/>
          <p:nvPr/>
        </p:nvSpPr>
        <p:spPr>
          <a:xfrm>
            <a:off x="5274487" y="5143512"/>
            <a:ext cx="869149" cy="92333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54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pitchFamily="34" charset="0"/>
                <a:ea typeface="Times New Roman"/>
                <a:cs typeface="Arial" pitchFamily="34" charset="0"/>
                <a:sym typeface="Symbol"/>
              </a:rPr>
              <a:t></a:t>
            </a:r>
            <a:endParaRPr lang="ru-RU" sz="5400" b="1" dirty="0">
              <a:ln w="11430">
                <a:solidFill>
                  <a:sysClr val="windowText" lastClr="000000"/>
                </a:solidFill>
              </a:ln>
              <a:solidFill>
                <a:srgbClr val="3366FF"/>
              </a:solidFill>
              <a:effectLst>
                <a:outerShdw blurRad="50800" dist="39000" dir="5460000" algn="tl">
                  <a:srgbClr val="000000">
                    <a:alpha val="38000"/>
                  </a:srgbClr>
                </a:outerShdw>
              </a:effectLst>
            </a:endParaRPr>
          </a:p>
        </p:txBody>
      </p:sp>
      <p:sp>
        <p:nvSpPr>
          <p:cNvPr id="17" name="Прямоугольник 16"/>
          <p:cNvSpPr/>
          <p:nvPr/>
        </p:nvSpPr>
        <p:spPr>
          <a:xfrm>
            <a:off x="4071934" y="5357826"/>
            <a:ext cx="484428" cy="70788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40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pitchFamily="34" charset="0"/>
                <a:ea typeface="Times New Roman"/>
                <a:cs typeface="Arial" pitchFamily="34" charset="0"/>
                <a:sym typeface="Symbol"/>
              </a:rPr>
              <a:t>+</a:t>
            </a:r>
            <a:endParaRPr lang="ru-RU" sz="4000" b="1" dirty="0">
              <a:ln w="11430">
                <a:solidFill>
                  <a:sysClr val="windowText" lastClr="000000"/>
                </a:solidFill>
              </a:ln>
              <a:solidFill>
                <a:srgbClr val="3366FF"/>
              </a:solidFill>
              <a:effectLst>
                <a:outerShdw blurRad="50800" dist="39000" dir="5460000" algn="tl">
                  <a:srgbClr val="000000">
                    <a:alpha val="38000"/>
                  </a:srgbClr>
                </a:outerShdw>
              </a:effectLst>
            </a:endParaRPr>
          </a:p>
        </p:txBody>
      </p:sp>
      <p:pic>
        <p:nvPicPr>
          <p:cNvPr id="12291" name="Picture 3"/>
          <p:cNvPicPr>
            <a:picLocks noChangeAspect="1" noChangeArrowheads="1"/>
          </p:cNvPicPr>
          <p:nvPr/>
        </p:nvPicPr>
        <p:blipFill>
          <a:blip r:embed="rId6" cstate="print"/>
          <a:srcRect l="40853" t="8011" r="45428" b="10907"/>
          <a:stretch>
            <a:fillRect/>
          </a:stretch>
        </p:blipFill>
        <p:spPr bwMode="auto">
          <a:xfrm>
            <a:off x="8072462" y="3857628"/>
            <a:ext cx="428628" cy="200026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18" name="Прямая со стрелкой 17"/>
          <p:cNvCxnSpPr/>
          <p:nvPr/>
        </p:nvCxnSpPr>
        <p:spPr>
          <a:xfrm flipV="1">
            <a:off x="7572396" y="4500570"/>
            <a:ext cx="642942" cy="571504"/>
          </a:xfrm>
          <a:prstGeom prst="straightConnector1">
            <a:avLst/>
          </a:prstGeom>
          <a:ln w="38100">
            <a:solidFill>
              <a:srgbClr val="005DA2"/>
            </a:solidFill>
            <a:headEnd type="none" w="med" len="med"/>
            <a:tailEnd type="arrow"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9" name="Управляющая кнопка: далее 1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785794"/>
            <a:ext cx="649287" cy="1295400"/>
          </a:xfrm>
          <a:prstGeom prst="rect">
            <a:avLst/>
          </a:prstGeom>
          <a:noFill/>
          <a:ln w="9525">
            <a:noFill/>
            <a:miter lim="800000"/>
            <a:headEnd/>
            <a:tailEnd/>
          </a:ln>
        </p:spPr>
      </p:pic>
      <p:pic>
        <p:nvPicPr>
          <p:cNvPr id="19" name="Picture 2"/>
          <p:cNvPicPr>
            <a:picLocks noChangeAspect="1" noChangeArrowheads="1"/>
          </p:cNvPicPr>
          <p:nvPr/>
        </p:nvPicPr>
        <p:blipFill>
          <a:blip r:embed="rId3" cstate="print"/>
          <a:srcRect l="21418" t="26834" r="21417" b="29730"/>
          <a:stretch>
            <a:fillRect/>
          </a:stretch>
        </p:blipFill>
        <p:spPr bwMode="auto">
          <a:xfrm>
            <a:off x="0" y="5443546"/>
            <a:ext cx="2357422" cy="1414453"/>
          </a:xfrm>
          <a:prstGeom prst="rect">
            <a:avLst/>
          </a:prstGeom>
          <a:noFill/>
          <a:ln w="9525">
            <a:noFill/>
            <a:miter lim="800000"/>
            <a:headEnd/>
            <a:tailEnd/>
          </a:ln>
          <a:effectLst/>
        </p:spPr>
      </p:pic>
      <p:pic>
        <p:nvPicPr>
          <p:cNvPr id="77826" name="Picture 2"/>
          <p:cNvPicPr>
            <a:picLocks noChangeAspect="1" noChangeArrowheads="1"/>
          </p:cNvPicPr>
          <p:nvPr/>
        </p:nvPicPr>
        <p:blipFill>
          <a:blip r:embed="rId4" cstate="print"/>
          <a:srcRect l="1981" t="8011" r="7698" b="8011"/>
          <a:stretch>
            <a:fillRect/>
          </a:stretch>
        </p:blipFill>
        <p:spPr bwMode="auto">
          <a:xfrm>
            <a:off x="4214810" y="4786322"/>
            <a:ext cx="2633352" cy="1933347"/>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0" name="Picture 6"/>
          <p:cNvPicPr>
            <a:picLocks noChangeAspect="1" noChangeArrowheads="1"/>
          </p:cNvPicPr>
          <p:nvPr/>
        </p:nvPicPr>
        <p:blipFill>
          <a:blip r:embed="rId5" cstate="print"/>
          <a:srcRect l="43140" t="25386" r="21418" b="10907"/>
          <a:stretch>
            <a:fillRect/>
          </a:stretch>
        </p:blipFill>
        <p:spPr bwMode="auto">
          <a:xfrm>
            <a:off x="2515606" y="4786322"/>
            <a:ext cx="1127700" cy="185738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1" name="Прямая со стрелкой 20"/>
          <p:cNvCxnSpPr/>
          <p:nvPr/>
        </p:nvCxnSpPr>
        <p:spPr>
          <a:xfrm flipV="1">
            <a:off x="3286116" y="5857892"/>
            <a:ext cx="1214446" cy="571504"/>
          </a:xfrm>
          <a:prstGeom prst="straightConnector1">
            <a:avLst/>
          </a:prstGeom>
          <a:ln w="38100">
            <a:solidFill>
              <a:srgbClr val="FF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3" name="Прямоугольник 22"/>
          <p:cNvSpPr/>
          <p:nvPr/>
        </p:nvSpPr>
        <p:spPr>
          <a:xfrm>
            <a:off x="177614" y="168135"/>
            <a:ext cx="8823542" cy="4618187"/>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n>
                  <a:solidFill>
                    <a:schemeClr val="tx1"/>
                  </a:solidFill>
                </a:ln>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Опыт 5.</a:t>
            </a:r>
            <a:r>
              <a:rPr lang="ru-RU" sz="2700" b="1" dirty="0" smtClean="0">
                <a:ln>
                  <a:solidFill>
                    <a:schemeClr val="tx1"/>
                  </a:solidFill>
                </a:ln>
                <a:solidFill>
                  <a:srgbClr val="FF0000"/>
                </a:solidFill>
                <a:latin typeface="Arial Black" pitchFamily="34" charset="0"/>
                <a:ea typeface="Times New Roman" pitchFamily="18" charset="0"/>
                <a:cs typeface="Arial" pitchFamily="34" charset="0"/>
              </a:rPr>
              <a:t> </a:t>
            </a:r>
            <a:r>
              <a:rPr lang="ru-RU" sz="2700" b="1" dirty="0" smtClean="0">
                <a:ln>
                  <a:solidFill>
                    <a:schemeClr val="tx1"/>
                  </a:solidFill>
                </a:ln>
                <a:solidFill>
                  <a:schemeClr val="accent2">
                    <a:lumMod val="50000"/>
                  </a:schemeClr>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Взаимодействие уксусной кислоты с оксидом меди (</a:t>
            </a:r>
            <a:r>
              <a:rPr lang="en-US" sz="2700" b="1" dirty="0" smtClean="0">
                <a:ln>
                  <a:solidFill>
                    <a:schemeClr val="tx1"/>
                  </a:solidFill>
                </a:ln>
                <a:solidFill>
                  <a:schemeClr val="accent2">
                    <a:lumMod val="50000"/>
                  </a:schemeClr>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II</a:t>
            </a:r>
            <a:r>
              <a:rPr lang="ru-RU" sz="2700" b="1" dirty="0" smtClean="0">
                <a:ln>
                  <a:solidFill>
                    <a:schemeClr val="tx1"/>
                  </a:solidFill>
                </a:ln>
                <a:solidFill>
                  <a:schemeClr val="accent2">
                    <a:lumMod val="50000"/>
                  </a:schemeClr>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a:t>
            </a:r>
          </a:p>
          <a:p>
            <a:pPr lvl="0" indent="450850" algn="just" fontAlgn="base">
              <a:lnSpc>
                <a:spcPct val="85000"/>
              </a:lnSpc>
              <a:spcBef>
                <a:spcPct val="0"/>
              </a:spcBef>
              <a:spcAft>
                <a:spcPct val="0"/>
              </a:spcAft>
            </a:pPr>
            <a:endPar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ctr">
              <a:lnSpc>
                <a:spcPct val="85000"/>
              </a:lnSpc>
            </a:pPr>
            <a:r>
              <a:rPr lang="en-US"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a:t>
            </a:r>
            <a:r>
              <a:rPr lang="ru-RU"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СООН + С</a:t>
            </a:r>
            <a:r>
              <a:rPr lang="en-US"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u</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a:t>
            </a:r>
            <a:r>
              <a:rPr lang="en-US"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900" b="1" dirty="0" smtClean="0">
                <a:ln w="11430"/>
                <a:solidFill>
                  <a:srgbClr val="C00000"/>
                </a:solidFill>
                <a:latin typeface="Arial" pitchFamily="34" charset="0"/>
                <a:ea typeface="Times New Roman"/>
                <a:cs typeface="Arial" pitchFamily="34" charset="0"/>
                <a:sym typeface="Symbol"/>
              </a:rPr>
              <a:t></a:t>
            </a:r>
            <a:r>
              <a:rPr lang="en-US" sz="29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a:cs typeface="Arial" pitchFamily="34" charset="0"/>
                <a:sym typeface="Symbol"/>
              </a:rPr>
              <a:t> </a:t>
            </a:r>
            <a:r>
              <a:rPr lang="en-US"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a:t>
            </a:r>
            <a:r>
              <a:rPr lang="ru-RU"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a:t>
            </a:r>
            <a:r>
              <a:rPr lang="en-US"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en-US"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Cu </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Н</a:t>
            </a:r>
            <a:r>
              <a:rPr lang="en-US"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a:t>
            </a:r>
            <a:endParaRPr lang="ru-RU" sz="2900" b="1" baseline="-25000" dirty="0" smtClean="0">
              <a:ln w="11430">
                <a:solidFill>
                  <a:sysClr val="windowText" lastClr="000000"/>
                </a:solidFill>
              </a:ln>
              <a:solidFill>
                <a:srgbClr val="3366FF"/>
              </a:solidFill>
              <a:effectLst>
                <a:outerShdw blurRad="50800" dist="39000" dir="5460000" algn="tl">
                  <a:srgbClr val="000000">
                    <a:alpha val="38000"/>
                  </a:srgbClr>
                </a:outerShdw>
              </a:effectLst>
            </a:endParaRPr>
          </a:p>
          <a:p>
            <a:pPr>
              <a:lnSpc>
                <a:spcPct val="85000"/>
              </a:lnSpc>
            </a:pPr>
            <a:r>
              <a:rPr lang="ru-RU"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6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уксусная     оксид     ацетат меди (</a:t>
            </a:r>
            <a:r>
              <a:rPr lang="en-US" sz="26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II</a:t>
            </a:r>
            <a:r>
              <a:rPr lang="ru-RU" sz="26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a:p>
            <a:pPr>
              <a:lnSpc>
                <a:spcPct val="85000"/>
              </a:lnSpc>
            </a:pPr>
            <a:r>
              <a:rPr lang="ru-RU" sz="26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кислота    меди (</a:t>
            </a:r>
            <a:r>
              <a:rPr lang="en-US" sz="26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II</a:t>
            </a:r>
            <a:r>
              <a:rPr lang="ru-RU" sz="26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p>
          <a:p>
            <a:pPr algn="just">
              <a:lnSpc>
                <a:spcPct val="85000"/>
              </a:lnSpc>
            </a:pPr>
            <a:r>
              <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a:p>
            <a:pPr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r>
              <a:rPr lang="ru-RU" sz="2700" b="1" dirty="0" smtClean="0">
                <a:latin typeface="Arial" pitchFamily="34" charset="0"/>
                <a:cs typeface="Arial" pitchFamily="34" charset="0"/>
              </a:rPr>
              <a:t>растворение черного порошка, раствор стал серо-синим</a:t>
            </a:r>
            <a:r>
              <a:rPr lang="ru-RU" sz="2700" b="1" dirty="0" smtClean="0">
                <a:latin typeface="Arial" pitchFamily="34" charset="0"/>
                <a:ea typeface="Times New Roman"/>
                <a:cs typeface="Arial" pitchFamily="34" charset="0"/>
              </a:rPr>
              <a:t>.</a:t>
            </a:r>
            <a:r>
              <a:rPr lang="ru-RU" sz="2700" b="1" dirty="0" smtClean="0">
                <a:latin typeface="Arial" pitchFamily="34" charset="0"/>
                <a:ea typeface="Times New Roman" pitchFamily="18" charset="0"/>
                <a:cs typeface="Arial" pitchFamily="34" charset="0"/>
              </a:rPr>
              <a:t>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Признак реакции: </a:t>
            </a:r>
            <a:r>
              <a:rPr lang="ru-RU" sz="2800" b="1" dirty="0" smtClean="0">
                <a:latin typeface="Arial" pitchFamily="34" charset="0"/>
                <a:cs typeface="Arial" pitchFamily="34" charset="0"/>
              </a:rPr>
              <a:t>растворение порошка, изменение окраски раствора</a:t>
            </a:r>
            <a:r>
              <a:rPr lang="ru-RU" sz="2700" b="1" dirty="0" smtClean="0">
                <a:latin typeface="Arial" pitchFamily="34" charset="0"/>
                <a:ea typeface="Times New Roman"/>
                <a:cs typeface="Arial" pitchFamily="34" charset="0"/>
              </a:rPr>
              <a:t>. </a:t>
            </a:r>
          </a:p>
          <a:p>
            <a:pPr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Условие протекания</a:t>
            </a:r>
            <a:r>
              <a:rPr lang="ru-RU" sz="2700" b="1" dirty="0" smtClean="0">
                <a:solidFill>
                  <a:schemeClr val="accent2">
                    <a:lumMod val="50000"/>
                  </a:schemeClr>
                </a:solidFill>
                <a:latin typeface="Arial" pitchFamily="34" charset="0"/>
                <a:ea typeface="Times New Roman"/>
                <a:cs typeface="Arial" pitchFamily="34" charset="0"/>
              </a:rPr>
              <a:t> </a:t>
            </a:r>
            <a:r>
              <a:rPr lang="ru-RU" sz="2700" b="1" dirty="0" smtClean="0">
                <a:latin typeface="Arial" pitchFamily="34" charset="0"/>
                <a:ea typeface="Times New Roman"/>
                <a:cs typeface="Arial" pitchFamily="34" charset="0"/>
              </a:rPr>
              <a:t>– нагрев.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Тип реакции </a:t>
            </a:r>
            <a:r>
              <a:rPr lang="ru-RU" sz="2700" b="1" dirty="0" smtClean="0">
                <a:latin typeface="Arial" pitchFamily="34" charset="0"/>
                <a:ea typeface="Times New Roman"/>
                <a:cs typeface="Arial" pitchFamily="34" charset="0"/>
              </a:rPr>
              <a:t>– обмена; без изменения степени окисления; необратимая.</a:t>
            </a:r>
            <a:r>
              <a:rPr lang="ru-RU" sz="2700" b="1" dirty="0" smtClean="0">
                <a:latin typeface="Arial" pitchFamily="34" charset="0"/>
                <a:ea typeface="Times New Roman" pitchFamily="18" charset="0"/>
                <a:cs typeface="Arial" pitchFamily="34" charset="0"/>
              </a:rPr>
              <a:t>          </a:t>
            </a:r>
            <a:endParaRPr lang="ru-RU" sz="2700" b="1" dirty="0" smtClean="0">
              <a:latin typeface="Arial" pitchFamily="34" charset="0"/>
              <a:cs typeface="Arial" pitchFamily="34" charset="0"/>
            </a:endParaRPr>
          </a:p>
        </p:txBody>
      </p:sp>
      <p:sp>
        <p:nvSpPr>
          <p:cNvPr id="25" name="Прямоугольник 24"/>
          <p:cNvSpPr/>
          <p:nvPr/>
        </p:nvSpPr>
        <p:spPr>
          <a:xfrm>
            <a:off x="5286380" y="5286388"/>
            <a:ext cx="484428" cy="707886"/>
          </a:xfrm>
          <a:prstGeom prst="rect">
            <a:avLst/>
          </a:prstGeom>
          <a:ln>
            <a:noFill/>
          </a:ln>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4000" b="1" dirty="0" smtClean="0">
                <a:ln w="11430">
                  <a:solidFill>
                    <a:sysClr val="windowText" lastClr="000000"/>
                  </a:solidFill>
                </a:ln>
                <a:solidFill>
                  <a:srgbClr val="FF0000"/>
                </a:solidFill>
                <a:effectLst>
                  <a:outerShdw blurRad="50800" dist="39000" dir="5460000" algn="tl">
                    <a:srgbClr val="000000">
                      <a:alpha val="38000"/>
                    </a:srgbClr>
                  </a:outerShdw>
                </a:effectLst>
                <a:latin typeface="Arial" pitchFamily="34" charset="0"/>
                <a:ea typeface="Times New Roman"/>
                <a:cs typeface="Arial" pitchFamily="34" charset="0"/>
                <a:sym typeface="Symbol"/>
              </a:rPr>
              <a:t>+</a:t>
            </a:r>
            <a:endParaRPr lang="ru-RU" sz="4000" b="1" dirty="0">
              <a:ln w="11430">
                <a:solidFill>
                  <a:sysClr val="windowText" lastClr="000000"/>
                </a:solidFill>
              </a:ln>
              <a:solidFill>
                <a:srgbClr val="FF0000"/>
              </a:solidFill>
              <a:effectLst>
                <a:outerShdw blurRad="50800" dist="39000" dir="5460000" algn="tl">
                  <a:srgbClr val="000000">
                    <a:alpha val="38000"/>
                  </a:srgbClr>
                </a:outerShdw>
              </a:effectLst>
            </a:endParaRPr>
          </a:p>
        </p:txBody>
      </p:sp>
      <p:pic>
        <p:nvPicPr>
          <p:cNvPr id="27" name="Picture 11"/>
          <p:cNvPicPr>
            <a:picLocks noChangeAspect="1" noChangeArrowheads="1"/>
          </p:cNvPicPr>
          <p:nvPr/>
        </p:nvPicPr>
        <p:blipFill>
          <a:blip r:embed="rId6" cstate="print"/>
          <a:srcRect l="40853" t="8011" r="33994" b="9459"/>
          <a:stretch>
            <a:fillRect/>
          </a:stretch>
        </p:blipFill>
        <p:spPr bwMode="auto">
          <a:xfrm>
            <a:off x="8643966" y="4500570"/>
            <a:ext cx="428785" cy="164307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8" name="Picture 9"/>
          <p:cNvPicPr>
            <a:picLocks noChangeAspect="1" noChangeArrowheads="1"/>
          </p:cNvPicPr>
          <p:nvPr/>
        </p:nvPicPr>
        <p:blipFill>
          <a:blip r:embed="rId7" cstate="print"/>
          <a:srcRect l="49220" t="33349" r="39062" b="35889"/>
          <a:stretch>
            <a:fillRect/>
          </a:stretch>
        </p:blipFill>
        <p:spPr bwMode="auto">
          <a:xfrm>
            <a:off x="7398904" y="4500570"/>
            <a:ext cx="816434" cy="171451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9" name="Прямая со стрелкой 28"/>
          <p:cNvCxnSpPr/>
          <p:nvPr/>
        </p:nvCxnSpPr>
        <p:spPr>
          <a:xfrm flipV="1">
            <a:off x="6715140" y="5214950"/>
            <a:ext cx="1357322" cy="357190"/>
          </a:xfrm>
          <a:prstGeom prst="straightConnector1">
            <a:avLst/>
          </a:prstGeom>
          <a:ln w="38100">
            <a:solidFill>
              <a:srgbClr val="FF0000"/>
            </a:solidFill>
            <a:headEnd type="none" w="med" len="med"/>
            <a:tailEnd type="arrow"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a:off x="8143900" y="5214950"/>
            <a:ext cx="642942" cy="428628"/>
          </a:xfrm>
          <a:prstGeom prst="straightConnector1">
            <a:avLst/>
          </a:prstGeom>
          <a:ln w="38100">
            <a:solidFill>
              <a:srgbClr val="FF0000"/>
            </a:solidFill>
            <a:headEnd type="none" w="med" len="med"/>
            <a:tailEnd type="arrow"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77827" name="Picture 3" descr="D:\23.05.13-домашние документы\Лаб. раб YES\Виртуальные лабораторные YES\Анимашки и картинки\Огонь\light.gif"/>
          <p:cNvPicPr>
            <a:picLocks noChangeAspect="1" noChangeArrowheads="1" noCrop="1"/>
          </p:cNvPicPr>
          <p:nvPr/>
        </p:nvPicPr>
        <p:blipFill>
          <a:blip r:embed="rId8" cstate="print"/>
          <a:srcRect/>
          <a:stretch>
            <a:fillRect/>
          </a:stretch>
        </p:blipFill>
        <p:spPr bwMode="auto">
          <a:xfrm>
            <a:off x="7989408" y="5072074"/>
            <a:ext cx="130678" cy="428628"/>
          </a:xfrm>
          <a:prstGeom prst="rect">
            <a:avLst/>
          </a:prstGeom>
          <a:noFill/>
        </p:spPr>
      </p:pic>
      <p:sp>
        <p:nvSpPr>
          <p:cNvPr id="24" name="Управляющая кнопка: далее 2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Управляющая кнопка: назад 2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0" name="Управляющая кнопка: домой 29">
            <a:hlinkClick r:id="rId9"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Камфора в медицине и косметик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436" y="4391555"/>
            <a:ext cx="1989756" cy="19044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79512" y="6274457"/>
            <a:ext cx="1939955" cy="492443"/>
          </a:xfrm>
          <a:prstGeom prst="rect">
            <a:avLst/>
          </a:prstGeom>
        </p:spPr>
        <p:txBody>
          <a:bodyPr wrap="none">
            <a:spAutoFit/>
          </a:bodyPr>
          <a:lstStyle/>
          <a:p>
            <a:pPr algn="ctr"/>
            <a:r>
              <a:rPr lang="ru-RU" sz="2600" b="1" dirty="0" smtClean="0">
                <a:ln>
                  <a:solidFill>
                    <a:schemeClr val="tx1"/>
                  </a:solidFill>
                </a:ln>
                <a:solidFill>
                  <a:schemeClr val="bg2">
                    <a:lumMod val="25000"/>
                  </a:schemeClr>
                </a:solidFill>
                <a:effectLst>
                  <a:outerShdw blurRad="38100" dist="38100" dir="2700000" algn="tl">
                    <a:srgbClr val="000000">
                      <a:alpha val="43137"/>
                    </a:srgbClr>
                  </a:outerShdw>
                </a:effectLst>
                <a:latin typeface="Arial Black" pitchFamily="34" charset="0"/>
                <a:cs typeface="Arial" pitchFamily="34" charset="0"/>
              </a:rPr>
              <a:t>Камфара</a:t>
            </a:r>
            <a:endParaRPr lang="ru-RU" sz="2600" dirty="0">
              <a:ln>
                <a:solidFill>
                  <a:schemeClr val="tx1"/>
                </a:solidFill>
              </a:ln>
              <a:solidFill>
                <a:schemeClr val="bg2">
                  <a:lumMod val="25000"/>
                </a:schemeClr>
              </a:solidFill>
              <a:effectLst>
                <a:outerShdw blurRad="38100" dist="38100" dir="2700000" algn="tl">
                  <a:srgbClr val="000000">
                    <a:alpha val="43137"/>
                  </a:srgbClr>
                </a:outerShdw>
              </a:effectLst>
              <a:latin typeface="Arial Black" pitchFamily="34" charset="0"/>
            </a:endParaRPr>
          </a:p>
        </p:txBody>
      </p:sp>
      <p:pic>
        <p:nvPicPr>
          <p:cNvPr id="4100" name="Picture 4" descr="Камфорное дерево фото"/>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4157882"/>
            <a:ext cx="2593084" cy="172041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medsite.com.ua/img/rastenie/517/517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3715416"/>
            <a:ext cx="3273845" cy="2691101"/>
          </a:xfrm>
          <a:prstGeom prst="rect">
            <a:avLst/>
          </a:prstGeom>
          <a:noFill/>
          <a:extLst>
            <a:ext uri="{909E8E84-426E-40DD-AFC4-6F175D3DCCD1}">
              <a14:hiddenFill xmlns:a14="http://schemas.microsoft.com/office/drawing/2010/main">
                <a:solidFill>
                  <a:srgbClr val="FFFFFF"/>
                </a:solidFill>
              </a14:hiddenFill>
            </a:ext>
          </a:extLst>
        </p:spPr>
      </p:pic>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19" name="Прямоугольник 18"/>
          <p:cNvSpPr/>
          <p:nvPr/>
        </p:nvSpPr>
        <p:spPr>
          <a:xfrm>
            <a:off x="188873" y="190996"/>
            <a:ext cx="8856984" cy="3539430"/>
          </a:xfrm>
          <a:prstGeom prst="rect">
            <a:avLst/>
          </a:prstGeom>
        </p:spPr>
        <p:txBody>
          <a:bodyPr wrap="square">
            <a:spAutoFit/>
          </a:bodyPr>
          <a:lstStyle/>
          <a:p>
            <a:pPr indent="450850" algn="just"/>
            <a:r>
              <a:rPr lang="ru-RU" sz="2800" b="1" dirty="0">
                <a:latin typeface="Arial" pitchFamily="34" charset="0"/>
                <a:cs typeface="Arial" pitchFamily="34" charset="0"/>
              </a:rPr>
              <a:t>В эфирных маслах зелёных частей многих растений содержится </a:t>
            </a:r>
            <a:r>
              <a:rPr lang="ru-RU" sz="2800" b="1" dirty="0">
                <a:ln>
                  <a:solidFill>
                    <a:schemeClr val="tx1"/>
                  </a:solidFill>
                </a:ln>
                <a:solidFill>
                  <a:srgbClr val="2612B6"/>
                </a:solidFill>
                <a:latin typeface="Arial" pitchFamily="34" charset="0"/>
                <a:cs typeface="Arial" pitchFamily="34" charset="0"/>
              </a:rPr>
              <a:t>(</a:t>
            </a:r>
            <a:r>
              <a:rPr lang="ru-RU" sz="2800" b="1" i="1" dirty="0">
                <a:ln>
                  <a:solidFill>
                    <a:schemeClr val="tx1"/>
                  </a:solidFill>
                </a:ln>
                <a:solidFill>
                  <a:srgbClr val="2612B6"/>
                </a:solidFill>
                <a:latin typeface="Arial" pitchFamily="34" charset="0"/>
                <a:cs typeface="Arial" pitchFamily="34" charset="0"/>
              </a:rPr>
              <a:t>Z</a:t>
            </a:r>
            <a:r>
              <a:rPr lang="ru-RU" sz="2800" b="1" dirty="0">
                <a:ln>
                  <a:solidFill>
                    <a:schemeClr val="tx1"/>
                  </a:solidFill>
                </a:ln>
                <a:solidFill>
                  <a:srgbClr val="2612B6"/>
                </a:solidFill>
                <a:latin typeface="Arial" pitchFamily="34" charset="0"/>
                <a:cs typeface="Arial" pitchFamily="34" charset="0"/>
              </a:rPr>
              <a:t>)-гексен-3-ол-1 </a:t>
            </a:r>
            <a:r>
              <a:rPr lang="ru-RU" sz="2800" b="1" dirty="0">
                <a:latin typeface="Arial" pitchFamily="34" charset="0"/>
                <a:cs typeface="Arial" pitchFamily="34" charset="0"/>
              </a:rPr>
              <a:t>(«</a:t>
            </a:r>
            <a:r>
              <a:rPr lang="ru-RU" sz="2800" b="1" dirty="0">
                <a:ln>
                  <a:solidFill>
                    <a:schemeClr val="tx1"/>
                  </a:solidFill>
                </a:ln>
                <a:solidFill>
                  <a:srgbClr val="2612B6"/>
                </a:solidFill>
                <a:latin typeface="Arial" pitchFamily="34" charset="0"/>
                <a:cs typeface="Arial" pitchFamily="34" charset="0"/>
              </a:rPr>
              <a:t>спирт листьев</a:t>
            </a:r>
            <a:r>
              <a:rPr lang="ru-RU" sz="2800" b="1" dirty="0">
                <a:latin typeface="Arial" pitchFamily="34" charset="0"/>
                <a:cs typeface="Arial" pitchFamily="34" charset="0"/>
              </a:rPr>
              <a:t>»), придающий им характерный </a:t>
            </a:r>
            <a:r>
              <a:rPr lang="ru-RU" sz="2800" b="1" dirty="0" smtClean="0">
                <a:latin typeface="Arial" pitchFamily="34" charset="0"/>
                <a:cs typeface="Arial" pitchFamily="34" charset="0"/>
              </a:rPr>
              <a:t>запах. </a:t>
            </a:r>
            <a:r>
              <a:rPr lang="ru-RU" sz="2800" b="1" dirty="0">
                <a:latin typeface="Arial" pitchFamily="34" charset="0"/>
                <a:cs typeface="Arial" pitchFamily="34" charset="0"/>
              </a:rPr>
              <a:t>Также в растительном мире очень широко представлены терпеновые спирты, многие из которых являются душистыми веществами, например: борнеол (компонент древесины </a:t>
            </a:r>
            <a:r>
              <a:rPr lang="ru-RU" sz="2800" b="1" dirty="0" err="1">
                <a:latin typeface="Arial" pitchFamily="34" charset="0"/>
                <a:cs typeface="Arial" pitchFamily="34" charset="0"/>
              </a:rPr>
              <a:t>борнеокамфорного</a:t>
            </a:r>
            <a:r>
              <a:rPr lang="ru-RU" sz="2800" b="1" dirty="0">
                <a:latin typeface="Arial" pitchFamily="34" charset="0"/>
                <a:cs typeface="Arial" pitchFamily="34" charset="0"/>
              </a:rPr>
              <a:t> дерева</a:t>
            </a:r>
            <a:r>
              <a:rPr lang="ru-RU" sz="2800" b="1" dirty="0" smtClean="0">
                <a:latin typeface="Arial" pitchFamily="34" charset="0"/>
                <a:cs typeface="Arial" pitchFamily="34" charset="0"/>
              </a:rPr>
              <a:t>), </a:t>
            </a:r>
          </a:p>
        </p:txBody>
      </p:sp>
      <p:sp>
        <p:nvSpPr>
          <p:cNvPr id="20" name="Прямоугольник 19"/>
          <p:cNvSpPr/>
          <p:nvPr/>
        </p:nvSpPr>
        <p:spPr>
          <a:xfrm>
            <a:off x="3408004" y="6339326"/>
            <a:ext cx="3828292" cy="492443"/>
          </a:xfrm>
          <a:prstGeom prst="rect">
            <a:avLst/>
          </a:prstGeom>
        </p:spPr>
        <p:txBody>
          <a:bodyPr wrap="none">
            <a:spAutoFit/>
          </a:bodyPr>
          <a:lstStyle/>
          <a:p>
            <a:r>
              <a:rPr lang="ru-RU" sz="2600" b="1" dirty="0">
                <a:ln>
                  <a:solidFill>
                    <a:schemeClr val="tx1"/>
                  </a:solidFill>
                </a:ln>
                <a:solidFill>
                  <a:srgbClr val="1A6035"/>
                </a:solidFill>
                <a:latin typeface="Arial Black" pitchFamily="34" charset="0"/>
                <a:cs typeface="Arial" pitchFamily="34" charset="0"/>
              </a:rPr>
              <a:t>Камфорное дерево</a:t>
            </a:r>
          </a:p>
        </p:txBody>
      </p:sp>
    </p:spTree>
    <p:extLst>
      <p:ext uri="{BB962C8B-B14F-4D97-AF65-F5344CB8AC3E}">
        <p14:creationId xmlns:p14="http://schemas.microsoft.com/office/powerpoint/2010/main" val="119644794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785794"/>
            <a:ext cx="649287" cy="1295400"/>
          </a:xfrm>
          <a:prstGeom prst="rect">
            <a:avLst/>
          </a:prstGeom>
          <a:noFill/>
          <a:ln w="9525">
            <a:noFill/>
            <a:miter lim="800000"/>
            <a:headEnd/>
            <a:tailEnd/>
          </a:ln>
        </p:spPr>
      </p:pic>
      <p:pic>
        <p:nvPicPr>
          <p:cNvPr id="34" name="Picture 1"/>
          <p:cNvPicPr>
            <a:picLocks noChangeAspect="1" noChangeArrowheads="1"/>
          </p:cNvPicPr>
          <p:nvPr/>
        </p:nvPicPr>
        <p:blipFill>
          <a:blip r:embed="rId3" cstate="print"/>
          <a:srcRect l="8841" t="26834" r="8841" b="29730"/>
          <a:stretch>
            <a:fillRect/>
          </a:stretch>
        </p:blipFill>
        <p:spPr bwMode="auto">
          <a:xfrm>
            <a:off x="0" y="5756664"/>
            <a:ext cx="2643206" cy="1101336"/>
          </a:xfrm>
          <a:prstGeom prst="rect">
            <a:avLst/>
          </a:prstGeom>
          <a:noFill/>
          <a:ln w="9525">
            <a:noFill/>
            <a:miter lim="800000"/>
            <a:headEnd/>
            <a:tailEnd/>
          </a:ln>
          <a:effectLst/>
        </p:spPr>
      </p:pic>
      <p:pic>
        <p:nvPicPr>
          <p:cNvPr id="35" name="Picture 2"/>
          <p:cNvPicPr>
            <a:picLocks noChangeAspect="1" noChangeArrowheads="1"/>
          </p:cNvPicPr>
          <p:nvPr/>
        </p:nvPicPr>
        <p:blipFill>
          <a:blip r:embed="rId4" cstate="print"/>
          <a:srcRect l="40853" t="8011" r="19131" b="6564"/>
          <a:stretch>
            <a:fillRect/>
          </a:stretch>
        </p:blipFill>
        <p:spPr bwMode="auto">
          <a:xfrm>
            <a:off x="2786050" y="5286388"/>
            <a:ext cx="847569" cy="142876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7" name="Picture 1"/>
          <p:cNvPicPr>
            <a:picLocks noChangeAspect="1" noChangeArrowheads="1"/>
          </p:cNvPicPr>
          <p:nvPr/>
        </p:nvPicPr>
        <p:blipFill>
          <a:blip r:embed="rId5" cstate="print"/>
          <a:srcRect l="27439" t="7239" r="13109" b="5887"/>
          <a:stretch>
            <a:fillRect/>
          </a:stretch>
        </p:blipFill>
        <p:spPr bwMode="auto">
          <a:xfrm>
            <a:off x="3786182" y="4357694"/>
            <a:ext cx="2043127" cy="235745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8" name="Picture 3" descr="D:\23.05.13-домашние документы\Лаб. раб YES\Виртуальные лабораторные YES\Анимашки и картинки\Огонь\light.gif"/>
          <p:cNvPicPr>
            <a:picLocks noChangeAspect="1" noChangeArrowheads="1" noCrop="1"/>
          </p:cNvPicPr>
          <p:nvPr/>
        </p:nvPicPr>
        <p:blipFill>
          <a:blip r:embed="rId6" cstate="print"/>
          <a:srcRect/>
          <a:stretch>
            <a:fillRect/>
          </a:stretch>
        </p:blipFill>
        <p:spPr bwMode="auto">
          <a:xfrm>
            <a:off x="4929190" y="5429264"/>
            <a:ext cx="59240" cy="428628"/>
          </a:xfrm>
          <a:prstGeom prst="rect">
            <a:avLst/>
          </a:prstGeom>
          <a:noFill/>
        </p:spPr>
      </p:pic>
      <p:pic>
        <p:nvPicPr>
          <p:cNvPr id="39" name="Picture 3"/>
          <p:cNvPicPr>
            <a:picLocks noChangeAspect="1" noChangeArrowheads="1"/>
          </p:cNvPicPr>
          <p:nvPr/>
        </p:nvPicPr>
        <p:blipFill>
          <a:blip r:embed="rId7" cstate="print"/>
          <a:srcRect l="38568" t="8011" r="35708" b="20318"/>
          <a:stretch>
            <a:fillRect/>
          </a:stretch>
        </p:blipFill>
        <p:spPr bwMode="auto">
          <a:xfrm>
            <a:off x="6000760" y="4214818"/>
            <a:ext cx="425982" cy="164307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0" name="Picture 4"/>
          <p:cNvPicPr>
            <a:picLocks noChangeAspect="1" noChangeArrowheads="1"/>
          </p:cNvPicPr>
          <p:nvPr/>
        </p:nvPicPr>
        <p:blipFill>
          <a:blip r:embed="rId8" cstate="print"/>
          <a:srcRect l="22561" t="8011" r="25991" b="3668"/>
          <a:stretch>
            <a:fillRect/>
          </a:stretch>
        </p:blipFill>
        <p:spPr bwMode="auto">
          <a:xfrm>
            <a:off x="6572264" y="4214818"/>
            <a:ext cx="1071570" cy="192882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1" name="Picture 2"/>
          <p:cNvPicPr>
            <a:picLocks noChangeAspect="1" noChangeArrowheads="1"/>
          </p:cNvPicPr>
          <p:nvPr/>
        </p:nvPicPr>
        <p:blipFill>
          <a:blip r:embed="rId9" cstate="print"/>
          <a:srcRect l="39711" t="21042" r="25991" b="3668"/>
          <a:stretch>
            <a:fillRect/>
          </a:stretch>
        </p:blipFill>
        <p:spPr bwMode="auto">
          <a:xfrm>
            <a:off x="7786710" y="4071942"/>
            <a:ext cx="1236427" cy="214314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7829" name="Picture 5" descr="D:\23.05.13-домашние документы\Лаб. раб YES\Виртуальные лабораторные YES\Анимашки и картинки\Огонь\light98.gif"/>
          <p:cNvPicPr>
            <a:picLocks noChangeAspect="1" noChangeArrowheads="1" noCrop="1"/>
          </p:cNvPicPr>
          <p:nvPr/>
        </p:nvPicPr>
        <p:blipFill>
          <a:blip r:embed="rId10" cstate="print"/>
          <a:srcRect/>
          <a:stretch>
            <a:fillRect/>
          </a:stretch>
        </p:blipFill>
        <p:spPr bwMode="auto">
          <a:xfrm rot="3423804" flipH="1">
            <a:off x="4518825" y="3974309"/>
            <a:ext cx="628650" cy="714375"/>
          </a:xfrm>
          <a:prstGeom prst="rect">
            <a:avLst/>
          </a:prstGeom>
          <a:noFill/>
        </p:spPr>
      </p:pic>
      <p:sp>
        <p:nvSpPr>
          <p:cNvPr id="43" name="Прямоугольник 42"/>
          <p:cNvSpPr/>
          <p:nvPr/>
        </p:nvSpPr>
        <p:spPr>
          <a:xfrm>
            <a:off x="177614" y="168135"/>
            <a:ext cx="8823542" cy="4278094"/>
          </a:xfrm>
          <a:prstGeom prst="rect">
            <a:avLst/>
          </a:prstGeom>
        </p:spPr>
        <p:txBody>
          <a:bodyPr wrap="square">
            <a:spAutoFit/>
          </a:bodyPr>
          <a:lstStyle/>
          <a:p>
            <a:pPr lvl="0" indent="450850" algn="just" fontAlgn="base">
              <a:lnSpc>
                <a:spcPct val="85000"/>
              </a:lnSpc>
              <a:spcBef>
                <a:spcPct val="0"/>
              </a:spcBef>
              <a:spcAft>
                <a:spcPct val="0"/>
              </a:spcAft>
            </a:pPr>
            <a:r>
              <a:rPr lang="ru-RU" sz="2700" b="1" u="sng" dirty="0" smtClean="0">
                <a:ln>
                  <a:solidFill>
                    <a:schemeClr val="tx1"/>
                  </a:solidFill>
                </a:ln>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Опыт 6.</a:t>
            </a:r>
            <a:r>
              <a:rPr lang="ru-RU" sz="2700" b="1" dirty="0" smtClean="0">
                <a:ln>
                  <a:solidFill>
                    <a:schemeClr val="tx1"/>
                  </a:solidFill>
                </a:ln>
                <a:solidFill>
                  <a:srgbClr val="FF0000"/>
                </a:solidFill>
                <a:latin typeface="Arial Black" pitchFamily="34" charset="0"/>
                <a:ea typeface="Times New Roman" pitchFamily="18" charset="0"/>
                <a:cs typeface="Arial" pitchFamily="34" charset="0"/>
              </a:rPr>
              <a:t> </a:t>
            </a:r>
            <a:r>
              <a:rPr lang="ru-RU" sz="2700" b="1" dirty="0" smtClean="0">
                <a:ln>
                  <a:solidFill>
                    <a:schemeClr val="tx1"/>
                  </a:solidFill>
                </a:ln>
                <a:solidFill>
                  <a:schemeClr val="accent2">
                    <a:lumMod val="50000"/>
                  </a:schemeClr>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Горение безводной уксусной кислоты на воздухе.</a:t>
            </a:r>
          </a:p>
          <a:p>
            <a:pPr lvl="0" indent="450850" algn="just" fontAlgn="base">
              <a:lnSpc>
                <a:spcPct val="85000"/>
              </a:lnSpc>
              <a:spcBef>
                <a:spcPct val="0"/>
              </a:spcBef>
              <a:spcAft>
                <a:spcPct val="0"/>
              </a:spcAft>
            </a:pPr>
            <a:endPar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ctr">
              <a:lnSpc>
                <a:spcPct val="85000"/>
              </a:lnSpc>
            </a:pP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a:t>
            </a:r>
            <a:r>
              <a:rPr lang="ru-RU"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СООН + О</a:t>
            </a:r>
            <a:r>
              <a:rPr lang="en-US"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900" b="1" dirty="0" smtClean="0">
                <a:ln w="11430"/>
                <a:solidFill>
                  <a:srgbClr val="C00000"/>
                </a:solidFill>
                <a:latin typeface="Arial" pitchFamily="34" charset="0"/>
                <a:ea typeface="Times New Roman"/>
                <a:cs typeface="Arial" pitchFamily="34" charset="0"/>
                <a:sym typeface="Symbol"/>
              </a:rPr>
              <a:t></a:t>
            </a:r>
            <a:r>
              <a:rPr lang="en-US" sz="29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a:cs typeface="Arial" pitchFamily="34" charset="0"/>
                <a:sym typeface="Symbol"/>
              </a:rPr>
              <a:t> </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2СО</a:t>
            </a:r>
            <a:r>
              <a:rPr lang="en-US"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Н</a:t>
            </a:r>
            <a:r>
              <a:rPr lang="en-US" sz="29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a:t>
            </a:r>
            <a:endParaRPr lang="ru-RU" sz="2900" b="1" baseline="-25000" dirty="0" smtClean="0">
              <a:ln w="11430">
                <a:solidFill>
                  <a:sysClr val="windowText" lastClr="000000"/>
                </a:solidFill>
              </a:ln>
              <a:solidFill>
                <a:srgbClr val="3366FF"/>
              </a:solidFill>
              <a:effectLst>
                <a:outerShdw blurRad="50800" dist="39000" dir="5460000" algn="tl">
                  <a:srgbClr val="000000">
                    <a:alpha val="38000"/>
                  </a:srgbClr>
                </a:outerShdw>
              </a:effectLst>
            </a:endParaRPr>
          </a:p>
          <a:p>
            <a:pPr>
              <a:lnSpc>
                <a:spcPct val="85000"/>
              </a:lnSpc>
            </a:pPr>
            <a:r>
              <a:rPr lang="ru-RU"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6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уксусная</a:t>
            </a:r>
          </a:p>
          <a:p>
            <a:pPr>
              <a:lnSpc>
                <a:spcPct val="85000"/>
              </a:lnSpc>
            </a:pPr>
            <a:r>
              <a:rPr lang="ru-RU" sz="26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кислота</a:t>
            </a:r>
          </a:p>
          <a:p>
            <a:pPr algn="just">
              <a:lnSpc>
                <a:spcPct val="85000"/>
              </a:lnSpc>
            </a:pPr>
            <a:r>
              <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a:p>
            <a:pPr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Наблюдаемый эффект: </a:t>
            </a:r>
            <a:r>
              <a:rPr lang="ru-RU" sz="2700" b="1" dirty="0" smtClean="0">
                <a:latin typeface="Arial" pitchFamily="34" charset="0"/>
                <a:cs typeface="Arial" pitchFamily="34" charset="0"/>
              </a:rPr>
              <a:t>появление пара, который легко загорается</a:t>
            </a:r>
            <a:r>
              <a:rPr lang="ru-RU" sz="2700" b="1" dirty="0" smtClean="0">
                <a:latin typeface="Arial" pitchFamily="34" charset="0"/>
                <a:ea typeface="Times New Roman"/>
                <a:cs typeface="Arial" pitchFamily="34" charset="0"/>
              </a:rPr>
              <a:t>.</a:t>
            </a:r>
            <a:r>
              <a:rPr lang="ru-RU" sz="2700" b="1" dirty="0" smtClean="0">
                <a:latin typeface="Arial" pitchFamily="34" charset="0"/>
                <a:ea typeface="Times New Roman" pitchFamily="18" charset="0"/>
                <a:cs typeface="Arial" pitchFamily="34" charset="0"/>
              </a:rPr>
              <a:t>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Признак реакции: </a:t>
            </a:r>
            <a:r>
              <a:rPr lang="ru-RU" sz="2800" b="1" dirty="0" smtClean="0">
                <a:latin typeface="Arial" pitchFamily="34" charset="0"/>
                <a:cs typeface="Arial" pitchFamily="34" charset="0"/>
              </a:rPr>
              <a:t>появление пара, свечение</a:t>
            </a:r>
            <a:r>
              <a:rPr lang="ru-RU" sz="2700" b="1" dirty="0" smtClean="0">
                <a:latin typeface="Arial" pitchFamily="34" charset="0"/>
                <a:ea typeface="Times New Roman"/>
                <a:cs typeface="Arial" pitchFamily="34" charset="0"/>
              </a:rPr>
              <a:t>. </a:t>
            </a:r>
          </a:p>
          <a:p>
            <a:pPr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Условие протекания</a:t>
            </a:r>
            <a:r>
              <a:rPr lang="ru-RU" sz="2700" b="1" dirty="0" smtClean="0">
                <a:solidFill>
                  <a:schemeClr val="accent2">
                    <a:lumMod val="50000"/>
                  </a:schemeClr>
                </a:solidFill>
                <a:latin typeface="Arial" pitchFamily="34" charset="0"/>
                <a:ea typeface="Times New Roman"/>
                <a:cs typeface="Arial" pitchFamily="34" charset="0"/>
              </a:rPr>
              <a:t> </a:t>
            </a:r>
            <a:r>
              <a:rPr lang="ru-RU" sz="2700" b="1" dirty="0" smtClean="0">
                <a:latin typeface="Arial" pitchFamily="34" charset="0"/>
                <a:ea typeface="Times New Roman"/>
                <a:cs typeface="Arial" pitchFamily="34" charset="0"/>
              </a:rPr>
              <a:t>– нагрев, поджигание. </a:t>
            </a:r>
          </a:p>
          <a:p>
            <a:pPr algn="just">
              <a:lnSpc>
                <a:spcPct val="85000"/>
              </a:lnSpc>
              <a:spcAft>
                <a:spcPts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rPr>
              <a:t>Тип реакции </a:t>
            </a:r>
            <a:r>
              <a:rPr lang="ru-RU" sz="2700" b="1" dirty="0" smtClean="0">
                <a:latin typeface="Arial" pitchFamily="34" charset="0"/>
                <a:ea typeface="Times New Roman"/>
                <a:cs typeface="Arial" pitchFamily="34" charset="0"/>
              </a:rPr>
              <a:t>– окисления; с изменением степени окисления; необратимая.</a:t>
            </a:r>
            <a:r>
              <a:rPr lang="ru-RU" sz="2700" b="1" dirty="0" smtClean="0">
                <a:latin typeface="Arial" pitchFamily="34" charset="0"/>
                <a:ea typeface="Times New Roman" pitchFamily="18" charset="0"/>
                <a:cs typeface="Arial" pitchFamily="34" charset="0"/>
              </a:rPr>
              <a:t>          </a:t>
            </a:r>
            <a:endParaRPr lang="ru-RU" sz="2700" b="1" dirty="0" smtClean="0">
              <a:latin typeface="Arial" pitchFamily="34" charset="0"/>
              <a:cs typeface="Arial" pitchFamily="34" charset="0"/>
            </a:endParaRPr>
          </a:p>
        </p:txBody>
      </p:sp>
      <p:sp>
        <p:nvSpPr>
          <p:cNvPr id="15" name="Управляющая кнопка: далее 1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11"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l="23704" t="25386" r="23704" b="32625"/>
          <a:stretch>
            <a:fillRect/>
          </a:stretch>
        </p:blipFill>
        <p:spPr bwMode="auto">
          <a:xfrm>
            <a:off x="0" y="5596984"/>
            <a:ext cx="2000232" cy="1261016"/>
          </a:xfrm>
          <a:prstGeom prst="rect">
            <a:avLst/>
          </a:prstGeom>
          <a:noFill/>
          <a:ln w="9525">
            <a:noFill/>
            <a:miter lim="800000"/>
            <a:headEnd/>
            <a:tailEnd/>
          </a:ln>
          <a:effectLst/>
        </p:spPr>
      </p:pic>
      <p:pic>
        <p:nvPicPr>
          <p:cNvPr id="5121" name="Picture 1"/>
          <p:cNvPicPr>
            <a:picLocks noChangeAspect="1" noChangeArrowheads="1"/>
          </p:cNvPicPr>
          <p:nvPr/>
        </p:nvPicPr>
        <p:blipFill>
          <a:blip r:embed="rId4" cstate="print"/>
          <a:srcRect l="17988" t="8011" r="9984" b="3668"/>
          <a:stretch>
            <a:fillRect/>
          </a:stretch>
        </p:blipFill>
        <p:spPr bwMode="auto">
          <a:xfrm>
            <a:off x="2051720" y="3429000"/>
            <a:ext cx="3346602" cy="324036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2"/>
          <p:cNvPicPr>
            <a:picLocks noChangeAspect="1" noChangeArrowheads="1"/>
          </p:cNvPicPr>
          <p:nvPr/>
        </p:nvPicPr>
        <p:blipFill>
          <a:blip r:embed="rId5" cstate="print"/>
          <a:srcRect l="4268" t="8011" r="3125" b="3668"/>
          <a:stretch>
            <a:fillRect/>
          </a:stretch>
        </p:blipFill>
        <p:spPr bwMode="auto">
          <a:xfrm>
            <a:off x="7103950" y="3068960"/>
            <a:ext cx="1897206" cy="142876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7" name="Picture 4"/>
          <p:cNvPicPr>
            <a:picLocks noChangeAspect="1" noChangeArrowheads="1"/>
          </p:cNvPicPr>
          <p:nvPr/>
        </p:nvPicPr>
        <p:blipFill>
          <a:blip r:embed="rId6" cstate="print"/>
          <a:srcRect l="15701" t="8011" r="30564" b="5116"/>
          <a:stretch>
            <a:fillRect/>
          </a:stretch>
        </p:blipFill>
        <p:spPr bwMode="auto">
          <a:xfrm>
            <a:off x="6516216" y="4293096"/>
            <a:ext cx="1153724" cy="1928826"/>
          </a:xfrm>
          <a:prstGeom prst="round2DiagRect">
            <a:avLst/>
          </a:prstGeom>
          <a:noFill/>
          <a:ln w="9525">
            <a:noFill/>
            <a:miter lim="800000"/>
            <a:headEnd/>
            <a:tailEnd/>
          </a:ln>
          <a:effectLst/>
        </p:spPr>
      </p:pic>
      <p:sp>
        <p:nvSpPr>
          <p:cNvPr id="18" name="Прямоугольник 17"/>
          <p:cNvSpPr/>
          <p:nvPr/>
        </p:nvSpPr>
        <p:spPr>
          <a:xfrm>
            <a:off x="177614" y="116632"/>
            <a:ext cx="8823542" cy="3205493"/>
          </a:xfrm>
          <a:prstGeom prst="rect">
            <a:avLst/>
          </a:prstGeom>
        </p:spPr>
        <p:txBody>
          <a:bodyPr wrap="square">
            <a:spAutoFit/>
          </a:bodyPr>
          <a:lstStyle/>
          <a:p>
            <a:pPr lvl="0" indent="450850" algn="just" fontAlgn="base">
              <a:lnSpc>
                <a:spcPct val="85000"/>
              </a:lnSpc>
              <a:spcBef>
                <a:spcPct val="0"/>
              </a:spcBef>
              <a:spcAft>
                <a:spcPct val="0"/>
              </a:spcAft>
            </a:pPr>
            <a:r>
              <a:rPr lang="ru-RU" sz="2800" b="1" u="sng" dirty="0" smtClean="0">
                <a:ln>
                  <a:solidFill>
                    <a:schemeClr val="tx1"/>
                  </a:solidFill>
                </a:ln>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Опыт 7.</a:t>
            </a:r>
            <a:r>
              <a:rPr lang="ru-RU" sz="2800" b="1" dirty="0" smtClean="0">
                <a:ln>
                  <a:solidFill>
                    <a:schemeClr val="tx1"/>
                  </a:solidFill>
                </a:ln>
                <a:solidFill>
                  <a:srgbClr val="FF0000"/>
                </a:solidFill>
                <a:latin typeface="Arial Black" pitchFamily="34" charset="0"/>
                <a:ea typeface="Times New Roman" pitchFamily="18" charset="0"/>
                <a:cs typeface="Arial" pitchFamily="34" charset="0"/>
              </a:rPr>
              <a:t> </a:t>
            </a:r>
            <a:r>
              <a:rPr lang="ru-RU" sz="2800" b="1" dirty="0" smtClean="0">
                <a:ln>
                  <a:solidFill>
                    <a:schemeClr val="tx1"/>
                  </a:solidFill>
                </a:ln>
                <a:solidFill>
                  <a:schemeClr val="accent2">
                    <a:lumMod val="50000"/>
                  </a:schemeClr>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Замораживание уксусной кислоты.</a:t>
            </a:r>
          </a:p>
          <a:p>
            <a:pPr lvl="0" indent="450850" algn="just" fontAlgn="base">
              <a:lnSpc>
                <a:spcPct val="85000"/>
              </a:lnSpc>
              <a:spcBef>
                <a:spcPct val="0"/>
              </a:spcBef>
              <a:spcAft>
                <a:spcPct val="0"/>
              </a:spcAft>
            </a:pPr>
            <a:endParaRPr lang="ru-RU" sz="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indent="450000" algn="just">
              <a:lnSpc>
                <a:spcPct val="85000"/>
              </a:lnSpc>
            </a:pPr>
            <a:r>
              <a:rPr lang="ru-RU" sz="2800" b="1" dirty="0" smtClean="0">
                <a:latin typeface="Arial" pitchFamily="34" charset="0"/>
                <a:cs typeface="Arial" pitchFamily="34" charset="0"/>
              </a:rPr>
              <a:t>Безводная  уксусная кислота при ее охлаждении примерно до </a:t>
            </a:r>
            <a:r>
              <a:rPr lang="ru-RU" sz="2800" b="1" dirty="0" smtClean="0">
                <a:ln>
                  <a:solidFill>
                    <a:schemeClr val="tx1"/>
                  </a:solidFill>
                </a:ln>
                <a:solidFill>
                  <a:srgbClr val="0000CC"/>
                </a:solidFill>
                <a:effectLst>
                  <a:outerShdw blurRad="38100" dist="38100" dir="2700000" algn="tl">
                    <a:srgbClr val="000000">
                      <a:alpha val="43137"/>
                    </a:srgbClr>
                  </a:outerShdw>
                </a:effectLst>
                <a:latin typeface="Arial" pitchFamily="34" charset="0"/>
                <a:cs typeface="Arial" pitchFamily="34" charset="0"/>
              </a:rPr>
              <a:t>15 </a:t>
            </a:r>
            <a:r>
              <a:rPr lang="ru-RU" sz="2800" b="1" baseline="30000" dirty="0" err="1" smtClean="0">
                <a:ln>
                  <a:solidFill>
                    <a:schemeClr val="tx1"/>
                  </a:solidFill>
                </a:ln>
                <a:solidFill>
                  <a:srgbClr val="0000CC"/>
                </a:solidFill>
                <a:effectLst>
                  <a:outerShdw blurRad="38100" dist="38100" dir="2700000" algn="tl">
                    <a:srgbClr val="000000">
                      <a:alpha val="43137"/>
                    </a:srgbClr>
                  </a:outerShdw>
                </a:effectLst>
                <a:latin typeface="Arial" pitchFamily="34" charset="0"/>
                <a:cs typeface="Arial" pitchFamily="34" charset="0"/>
              </a:rPr>
              <a:t>о</a:t>
            </a:r>
            <a:r>
              <a:rPr lang="ru-RU" sz="2800" b="1" dirty="0" err="1" smtClean="0">
                <a:ln>
                  <a:solidFill>
                    <a:schemeClr val="tx1"/>
                  </a:solidFill>
                </a:ln>
                <a:solidFill>
                  <a:srgbClr val="0000CC"/>
                </a:solidFill>
                <a:effectLst>
                  <a:outerShdw blurRad="38100" dist="38100" dir="2700000" algn="tl">
                    <a:srgbClr val="000000">
                      <a:alpha val="43137"/>
                    </a:srgbClr>
                  </a:outerShdw>
                </a:effectLst>
                <a:latin typeface="Arial" pitchFamily="34" charset="0"/>
                <a:cs typeface="Arial" pitchFamily="34" charset="0"/>
              </a:rPr>
              <a:t>С</a:t>
            </a:r>
            <a:r>
              <a:rPr lang="ru-RU" sz="2800" b="1" dirty="0" smtClean="0">
                <a:ln>
                  <a:solidFill>
                    <a:schemeClr val="tx1"/>
                  </a:solidFill>
                </a:ln>
                <a:solidFill>
                  <a:srgbClr val="0000CC"/>
                </a:solidFill>
                <a:latin typeface="Arial" pitchFamily="34" charset="0"/>
                <a:cs typeface="Arial" pitchFamily="34" charset="0"/>
              </a:rPr>
              <a:t> </a:t>
            </a:r>
            <a:r>
              <a:rPr lang="ru-RU" sz="2800" b="1" dirty="0" smtClean="0">
                <a:latin typeface="Arial" pitchFamily="34" charset="0"/>
                <a:cs typeface="Arial" pitchFamily="34" charset="0"/>
              </a:rPr>
              <a:t>переходит  в </a:t>
            </a:r>
            <a:r>
              <a:rPr lang="ru-RU" sz="2800" b="1" dirty="0" smtClean="0">
                <a:ln>
                  <a:solidFill>
                    <a:schemeClr val="tx1"/>
                  </a:solidFill>
                </a:ln>
                <a:solidFill>
                  <a:srgbClr val="0000CC"/>
                </a:solidFill>
                <a:effectLst>
                  <a:outerShdw blurRad="38100" dist="38100" dir="2700000" algn="tl">
                    <a:srgbClr val="000000">
                      <a:alpha val="43137"/>
                    </a:srgbClr>
                  </a:outerShdw>
                </a:effectLst>
                <a:latin typeface="Arial" pitchFamily="34" charset="0"/>
                <a:cs typeface="Arial" pitchFamily="34" charset="0"/>
              </a:rPr>
              <a:t>кристаллическое состояние</a:t>
            </a:r>
            <a:r>
              <a:rPr lang="ru-RU" sz="2800" b="1" dirty="0" smtClean="0">
                <a:latin typeface="Arial" pitchFamily="34" charset="0"/>
                <a:cs typeface="Arial" pitchFamily="34" charset="0"/>
              </a:rPr>
              <a:t>. В этом состоянии она очень </a:t>
            </a:r>
            <a:r>
              <a:rPr lang="ru-RU" sz="2800" b="1" u="sng" dirty="0" smtClean="0">
                <a:latin typeface="Arial" pitchFamily="34" charset="0"/>
                <a:cs typeface="Arial" pitchFamily="34" charset="0"/>
              </a:rPr>
              <a:t>похожа по внешнему виду на лед</a:t>
            </a:r>
            <a:r>
              <a:rPr lang="ru-RU" sz="2800" b="1" dirty="0" smtClean="0">
                <a:latin typeface="Arial" pitchFamily="34" charset="0"/>
                <a:cs typeface="Arial" pitchFamily="34" charset="0"/>
              </a:rPr>
              <a:t>. Поэтому безводную уксусную кислоту </a:t>
            </a:r>
            <a:r>
              <a:rPr lang="ru-RU" sz="2800" b="1" u="sng" dirty="0" smtClean="0">
                <a:latin typeface="Arial" pitchFamily="34" charset="0"/>
                <a:cs typeface="Arial" pitchFamily="34" charset="0"/>
              </a:rPr>
              <a:t>называют</a:t>
            </a:r>
            <a:r>
              <a:rPr lang="ru-RU" sz="2800" b="1" dirty="0" smtClean="0">
                <a:latin typeface="Arial" pitchFamily="34" charset="0"/>
                <a:cs typeface="Arial" pitchFamily="34" charset="0"/>
              </a:rPr>
              <a:t> </a:t>
            </a:r>
            <a:r>
              <a:rPr lang="ru-RU" sz="2800" b="1" dirty="0" smtClean="0">
                <a:ln>
                  <a:solidFill>
                    <a:schemeClr val="tx1"/>
                  </a:solidFill>
                </a:ln>
                <a:solidFill>
                  <a:srgbClr val="0000CC"/>
                </a:solidFill>
                <a:effectLst>
                  <a:outerShdw blurRad="38100" dist="38100" dir="2700000" algn="tl">
                    <a:srgbClr val="000000">
                      <a:alpha val="43137"/>
                    </a:srgbClr>
                  </a:outerShdw>
                </a:effectLst>
                <a:latin typeface="Arial" pitchFamily="34" charset="0"/>
                <a:cs typeface="Arial" pitchFamily="34" charset="0"/>
              </a:rPr>
              <a:t>ледяной</a:t>
            </a:r>
            <a:r>
              <a:rPr lang="ru-RU" sz="2800" b="1" dirty="0" smtClean="0">
                <a:latin typeface="Arial" pitchFamily="34" charset="0"/>
                <a:cs typeface="Arial" pitchFamily="34" charset="0"/>
              </a:rPr>
              <a:t>. </a:t>
            </a:r>
            <a:r>
              <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p:txBody>
      </p:sp>
      <p:cxnSp>
        <p:nvCxnSpPr>
          <p:cNvPr id="19" name="Прямая со стрелкой 18"/>
          <p:cNvCxnSpPr/>
          <p:nvPr/>
        </p:nvCxnSpPr>
        <p:spPr>
          <a:xfrm flipH="1" flipV="1">
            <a:off x="3779912" y="2780928"/>
            <a:ext cx="3456384" cy="2736304"/>
          </a:xfrm>
          <a:prstGeom prst="straightConnector1">
            <a:avLst/>
          </a:prstGeom>
          <a:ln w="57150">
            <a:solidFill>
              <a:srgbClr val="3366FF"/>
            </a:solidFill>
            <a:headEnd type="arrow" w="med" len="med"/>
            <a:tailEnd type="arrow"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4">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5" name="Picture 3"/>
          <p:cNvPicPr>
            <a:picLocks noChangeAspect="1" noChangeArrowheads="1"/>
          </p:cNvPicPr>
          <p:nvPr/>
        </p:nvPicPr>
        <p:blipFill>
          <a:blip r:embed="rId3" cstate="print"/>
          <a:srcRect l="20384" t="38509" r="49653" b="3668"/>
          <a:stretch>
            <a:fillRect/>
          </a:stretch>
        </p:blipFill>
        <p:spPr bwMode="auto">
          <a:xfrm>
            <a:off x="179512" y="3816424"/>
            <a:ext cx="1872208" cy="285293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6"/>
          <p:cNvPicPr>
            <a:picLocks noChangeAspect="1" noChangeArrowheads="1"/>
          </p:cNvPicPr>
          <p:nvPr/>
        </p:nvPicPr>
        <p:blipFill>
          <a:blip r:embed="rId4" cstate="print"/>
          <a:srcRect l="12308" t="13849" r="25462" b="3668"/>
          <a:stretch>
            <a:fillRect/>
          </a:stretch>
        </p:blipFill>
        <p:spPr bwMode="auto">
          <a:xfrm>
            <a:off x="1547664" y="2348880"/>
            <a:ext cx="2339232" cy="244827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7" name="Picture 3"/>
          <p:cNvPicPr>
            <a:picLocks noChangeAspect="1" noChangeArrowheads="1"/>
          </p:cNvPicPr>
          <p:nvPr/>
        </p:nvPicPr>
        <p:blipFill>
          <a:blip r:embed="rId5" cstate="print"/>
          <a:srcRect l="32403" t="8011" r="22652" b="10399"/>
          <a:stretch>
            <a:fillRect/>
          </a:stretch>
        </p:blipFill>
        <p:spPr bwMode="auto">
          <a:xfrm>
            <a:off x="4211960" y="2636912"/>
            <a:ext cx="2808312" cy="402563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2"/>
          <p:cNvPicPr>
            <a:picLocks noChangeAspect="1" noChangeArrowheads="1"/>
          </p:cNvPicPr>
          <p:nvPr/>
        </p:nvPicPr>
        <p:blipFill>
          <a:blip r:embed="rId6" cstate="print"/>
          <a:srcRect l="4268" t="8011" r="3125" b="3668"/>
          <a:stretch>
            <a:fillRect/>
          </a:stretch>
        </p:blipFill>
        <p:spPr bwMode="auto">
          <a:xfrm>
            <a:off x="7092280" y="1628800"/>
            <a:ext cx="1897206" cy="142876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9" name="Picture 4"/>
          <p:cNvPicPr>
            <a:picLocks noChangeAspect="1" noChangeArrowheads="1"/>
          </p:cNvPicPr>
          <p:nvPr/>
        </p:nvPicPr>
        <p:blipFill>
          <a:blip r:embed="rId7" cstate="print"/>
          <a:srcRect l="15701" t="8011" r="30564" b="5116"/>
          <a:stretch>
            <a:fillRect/>
          </a:stretch>
        </p:blipFill>
        <p:spPr bwMode="auto">
          <a:xfrm>
            <a:off x="7308304" y="4005064"/>
            <a:ext cx="1153724" cy="1928826"/>
          </a:xfrm>
          <a:prstGeom prst="round2DiagRect">
            <a:avLst/>
          </a:prstGeom>
          <a:noFill/>
          <a:ln w="9525">
            <a:noFill/>
            <a:miter lim="800000"/>
            <a:headEnd/>
            <a:tailEnd/>
          </a:ln>
          <a:effectLst/>
        </p:spPr>
      </p:pic>
      <p:sp>
        <p:nvSpPr>
          <p:cNvPr id="20" name="Прямоугольник 19"/>
          <p:cNvSpPr/>
          <p:nvPr/>
        </p:nvSpPr>
        <p:spPr>
          <a:xfrm>
            <a:off x="177614" y="359874"/>
            <a:ext cx="8823542" cy="1688154"/>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Приготовим охлаждающую смесь из воды и льда. Опустим в нее пробирку с уксусной кислотой. Через некоторое время уксусная кислота кристаллизуется. </a:t>
            </a:r>
            <a:endParaRPr lang="ru-RU"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just">
              <a:lnSpc>
                <a:spcPct val="85000"/>
              </a:lnSpc>
            </a:pPr>
            <a:r>
              <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p:txBody>
      </p:sp>
      <p:cxnSp>
        <p:nvCxnSpPr>
          <p:cNvPr id="22" name="Прямая со стрелкой 21"/>
          <p:cNvCxnSpPr/>
          <p:nvPr/>
        </p:nvCxnSpPr>
        <p:spPr>
          <a:xfrm flipH="1">
            <a:off x="4932040" y="2204864"/>
            <a:ext cx="2736304" cy="2016224"/>
          </a:xfrm>
          <a:prstGeom prst="straightConnector1">
            <a:avLst/>
          </a:prstGeom>
          <a:ln w="57150">
            <a:solidFill>
              <a:srgbClr val="FF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flipH="1" flipV="1">
            <a:off x="5004048" y="5229200"/>
            <a:ext cx="2880320" cy="72008"/>
          </a:xfrm>
          <a:prstGeom prst="straightConnector1">
            <a:avLst/>
          </a:prstGeom>
          <a:ln w="57150">
            <a:solidFill>
              <a:srgbClr val="3366FF"/>
            </a:solidFill>
            <a:headEnd type="arrow" w="med" len="med"/>
            <a:tailEnd type="arrow"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назад 2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домой 22">
            <a:hlinkClick r:id="rId8"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Прямоугольник 13"/>
          <p:cNvSpPr/>
          <p:nvPr/>
        </p:nvSpPr>
        <p:spPr>
          <a:xfrm>
            <a:off x="177614" y="260648"/>
            <a:ext cx="8823542" cy="1007968"/>
          </a:xfrm>
          <a:prstGeom prst="rect">
            <a:avLst/>
          </a:prstGeom>
        </p:spPr>
        <p:txBody>
          <a:bodyPr wrap="square">
            <a:spAutoFit/>
          </a:bodyPr>
          <a:lstStyle/>
          <a:p>
            <a:pPr indent="450000" algn="just">
              <a:lnSpc>
                <a:spcPct val="85000"/>
              </a:lnSpc>
            </a:pPr>
            <a:r>
              <a:rPr lang="ru-RU" sz="3000" b="1" dirty="0" smtClean="0">
                <a:latin typeface="Arial" pitchFamily="34" charset="0"/>
                <a:cs typeface="Arial" pitchFamily="34" charset="0"/>
              </a:rPr>
              <a:t>Если </a:t>
            </a:r>
            <a:r>
              <a:rPr lang="ru-RU" sz="3000" b="1" dirty="0" smtClean="0">
                <a:ln>
                  <a:solidFill>
                    <a:schemeClr val="tx1"/>
                  </a:solidFill>
                </a:ln>
                <a:solidFill>
                  <a:srgbClr val="C00000"/>
                </a:solidFill>
                <a:effectLst>
                  <a:outerShdw blurRad="38100" dist="38100" dir="2700000" algn="tl">
                    <a:srgbClr val="000000">
                      <a:alpha val="43137"/>
                    </a:srgbClr>
                  </a:outerShdw>
                </a:effectLst>
                <a:latin typeface="Arial" pitchFamily="34" charset="0"/>
                <a:cs typeface="Arial" pitchFamily="34" charset="0"/>
              </a:rPr>
              <a:t>нагреть</a:t>
            </a:r>
            <a:r>
              <a:rPr lang="ru-RU" sz="3000" b="1" dirty="0" smtClean="0">
                <a:latin typeface="Arial" pitchFamily="34" charset="0"/>
                <a:cs typeface="Arial" pitchFamily="34" charset="0"/>
              </a:rPr>
              <a:t> пробирку рукой, она вновь становится </a:t>
            </a:r>
            <a:r>
              <a:rPr lang="ru-RU" sz="3000" b="1" dirty="0" smtClean="0">
                <a:ln>
                  <a:solidFill>
                    <a:schemeClr val="tx1"/>
                  </a:solidFill>
                </a:ln>
                <a:solidFill>
                  <a:srgbClr val="0000CC"/>
                </a:solidFill>
                <a:effectLst>
                  <a:outerShdw blurRad="38100" dist="38100" dir="2700000" algn="tl">
                    <a:srgbClr val="000000">
                      <a:alpha val="43137"/>
                    </a:srgbClr>
                  </a:outerShdw>
                </a:effectLst>
                <a:latin typeface="Arial" pitchFamily="34" charset="0"/>
                <a:cs typeface="Arial" pitchFamily="34" charset="0"/>
              </a:rPr>
              <a:t>жидкой</a:t>
            </a:r>
            <a:r>
              <a:rPr lang="ru-RU" sz="3000" b="1" dirty="0" smtClean="0">
                <a:latin typeface="Arial" pitchFamily="34" charset="0"/>
                <a:cs typeface="Arial" pitchFamily="34" charset="0"/>
              </a:rPr>
              <a:t>.</a:t>
            </a:r>
            <a:endParaRPr lang="ru-RU" sz="3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just">
              <a:lnSpc>
                <a:spcPct val="85000"/>
              </a:lnSpc>
            </a:pPr>
            <a:r>
              <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p:txBody>
      </p:sp>
      <p:pic>
        <p:nvPicPr>
          <p:cNvPr id="17" name="Picture 3"/>
          <p:cNvPicPr>
            <a:picLocks noChangeAspect="1" noChangeArrowheads="1"/>
          </p:cNvPicPr>
          <p:nvPr/>
        </p:nvPicPr>
        <p:blipFill>
          <a:blip r:embed="rId3" cstate="print"/>
          <a:srcRect l="32403" t="8011" r="22652" b="10399"/>
          <a:stretch>
            <a:fillRect/>
          </a:stretch>
        </p:blipFill>
        <p:spPr bwMode="auto">
          <a:xfrm>
            <a:off x="0" y="2636912"/>
            <a:ext cx="2808312" cy="402563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2"/>
          <p:cNvPicPr>
            <a:picLocks noChangeAspect="1" noChangeArrowheads="1"/>
          </p:cNvPicPr>
          <p:nvPr/>
        </p:nvPicPr>
        <p:blipFill>
          <a:blip r:embed="rId4" cstate="print"/>
          <a:srcRect l="4268" t="8011" r="3125" b="3668"/>
          <a:stretch>
            <a:fillRect/>
          </a:stretch>
        </p:blipFill>
        <p:spPr bwMode="auto">
          <a:xfrm>
            <a:off x="2915816" y="1844824"/>
            <a:ext cx="1897206" cy="142876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9" name="Picture 4"/>
          <p:cNvPicPr>
            <a:picLocks noChangeAspect="1" noChangeArrowheads="1"/>
          </p:cNvPicPr>
          <p:nvPr/>
        </p:nvPicPr>
        <p:blipFill>
          <a:blip r:embed="rId5" cstate="print"/>
          <a:srcRect l="15701" t="8011" r="30564" b="5116"/>
          <a:stretch>
            <a:fillRect/>
          </a:stretch>
        </p:blipFill>
        <p:spPr bwMode="auto">
          <a:xfrm>
            <a:off x="3203848" y="3717032"/>
            <a:ext cx="1153724" cy="192882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0" name="Picture 5"/>
          <p:cNvPicPr>
            <a:picLocks noChangeAspect="1" noChangeArrowheads="1"/>
          </p:cNvPicPr>
          <p:nvPr/>
        </p:nvPicPr>
        <p:blipFill>
          <a:blip r:embed="rId6" cstate="print"/>
          <a:srcRect l="3125" t="8011" r="7698" b="5116"/>
          <a:stretch>
            <a:fillRect/>
          </a:stretch>
        </p:blipFill>
        <p:spPr bwMode="auto">
          <a:xfrm>
            <a:off x="5796136" y="1196752"/>
            <a:ext cx="3157560" cy="242889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1" name="Picture 6"/>
          <p:cNvPicPr>
            <a:picLocks noChangeAspect="1" noChangeArrowheads="1"/>
          </p:cNvPicPr>
          <p:nvPr/>
        </p:nvPicPr>
        <p:blipFill>
          <a:blip r:embed="rId7" cstate="print"/>
          <a:srcRect l="25991" t="8011" r="35137" b="13803"/>
          <a:stretch>
            <a:fillRect/>
          </a:stretch>
        </p:blipFill>
        <p:spPr bwMode="auto">
          <a:xfrm>
            <a:off x="6876256" y="3861048"/>
            <a:ext cx="1071570" cy="221457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2" name="Прямая со стрелкой 21"/>
          <p:cNvCxnSpPr/>
          <p:nvPr/>
        </p:nvCxnSpPr>
        <p:spPr>
          <a:xfrm flipH="1">
            <a:off x="755576" y="5013176"/>
            <a:ext cx="2952328" cy="216024"/>
          </a:xfrm>
          <a:prstGeom prst="straightConnector1">
            <a:avLst/>
          </a:prstGeom>
          <a:ln w="57150">
            <a:solidFill>
              <a:srgbClr val="3366FF"/>
            </a:solidFill>
            <a:headEnd type="arrow" w="med" len="med"/>
            <a:tailEnd type="arrow"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flipH="1">
            <a:off x="683568" y="2420888"/>
            <a:ext cx="2808312" cy="1944216"/>
          </a:xfrm>
          <a:prstGeom prst="straightConnector1">
            <a:avLst/>
          </a:prstGeom>
          <a:ln w="57150">
            <a:solidFill>
              <a:srgbClr val="FF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a:off x="7092280" y="2276872"/>
            <a:ext cx="216024" cy="2592288"/>
          </a:xfrm>
          <a:prstGeom prst="straightConnector1">
            <a:avLst/>
          </a:prstGeom>
          <a:ln w="57150">
            <a:solidFill>
              <a:srgbClr val="FF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8"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709418"/>
            <a:ext cx="8858312" cy="5794791"/>
          </a:xfrm>
          <a:prstGeom prst="rect">
            <a:avLst/>
          </a:prstGeom>
        </p:spPr>
        <p:txBody>
          <a:bodyPr wrap="square">
            <a:spAutoFit/>
          </a:bodyPr>
          <a:lstStyle/>
          <a:p>
            <a:pPr marL="457200" lvl="0" indent="-457200" algn="just">
              <a:lnSpc>
                <a:spcPct val="75000"/>
              </a:lnSpc>
              <a:buFont typeface="+mj-lt"/>
              <a:buAutoNum type="arabicPeriod"/>
            </a:pPr>
            <a:r>
              <a:rPr lang="ru-RU" sz="2600" b="1" dirty="0">
                <a:solidFill>
                  <a:schemeClr val="accent6">
                    <a:lumMod val="50000"/>
                  </a:schemeClr>
                </a:solidFill>
                <a:latin typeface="Arial" pitchFamily="34" charset="0"/>
                <a:cs typeface="Arial" pitchFamily="34" charset="0"/>
              </a:rPr>
              <a:t>Ерохин Ю. М., Ковалева И. Б. Химия для профессий и специальностей технического и естественно-научного профилей: учебник для студ. учреждений сред. проф. образования. – М.: Издательский центр «Академия», 2015. – 448 с.</a:t>
            </a:r>
          </a:p>
          <a:p>
            <a:pPr marL="457200" lvl="0" indent="-457200" algn="just">
              <a:lnSpc>
                <a:spcPct val="75000"/>
              </a:lnSpc>
              <a:buFont typeface="+mj-lt"/>
              <a:buAutoNum type="arabicPeriod"/>
            </a:pPr>
            <a:r>
              <a:rPr lang="ru-RU" sz="2600" b="1" dirty="0">
                <a:solidFill>
                  <a:schemeClr val="accent6">
                    <a:lumMod val="50000"/>
                  </a:schemeClr>
                </a:solidFill>
                <a:latin typeface="Arial" pitchFamily="34" charset="0"/>
                <a:cs typeface="Arial" pitchFamily="34" charset="0"/>
              </a:rPr>
              <a:t>Габриелян О. С., Остроумов И. Г. Химия для профессий и специальностей технического профиля: учебник для студ. учреждений сред. проф. образования. – М., 2017. </a:t>
            </a:r>
          </a:p>
          <a:p>
            <a:pPr marL="457200" lvl="0" indent="-457200" algn="just">
              <a:lnSpc>
                <a:spcPct val="75000"/>
              </a:lnSpc>
              <a:buFont typeface="+mj-lt"/>
              <a:buAutoNum type="arabicPeriod"/>
            </a:pPr>
            <a:r>
              <a:rPr lang="ru-RU" sz="2600" b="1" dirty="0">
                <a:solidFill>
                  <a:schemeClr val="accent6">
                    <a:lumMod val="50000"/>
                  </a:schemeClr>
                </a:solidFill>
                <a:latin typeface="Arial" pitchFamily="34" charset="0"/>
                <a:cs typeface="Arial" pitchFamily="34" charset="0"/>
              </a:rPr>
              <a:t>Габриелян О.С., Остроумов И. Г., Остроумова Е. Е. и др. Химия для профессий и специальностей естественно-научного профиля: учебник для студ. учреждений сред. проф. образования. – М., 2017. </a:t>
            </a:r>
          </a:p>
          <a:p>
            <a:pPr marL="457200" lvl="0" indent="-457200" algn="just">
              <a:lnSpc>
                <a:spcPct val="75000"/>
              </a:lnSpc>
              <a:buFont typeface="+mj-lt"/>
              <a:buAutoNum type="arabicPeriod"/>
            </a:pPr>
            <a:r>
              <a:rPr lang="ru-RU" sz="2600" b="1" dirty="0">
                <a:solidFill>
                  <a:schemeClr val="accent6">
                    <a:lumMod val="50000"/>
                  </a:schemeClr>
                </a:solidFill>
                <a:latin typeface="Arial" pitchFamily="34" charset="0"/>
                <a:cs typeface="Arial" pitchFamily="34" charset="0"/>
              </a:rPr>
              <a:t>Габриелян О. С., Остроумов И. Г. Химия для профессий и специальностей </a:t>
            </a:r>
            <a:r>
              <a:rPr lang="ru-RU" sz="2600" b="1" dirty="0" smtClean="0">
                <a:solidFill>
                  <a:schemeClr val="accent6">
                    <a:lumMod val="50000"/>
                  </a:schemeClr>
                </a:solidFill>
                <a:latin typeface="Arial" pitchFamily="34" charset="0"/>
                <a:cs typeface="Arial" pitchFamily="34" charset="0"/>
              </a:rPr>
              <a:t>социально-экономического </a:t>
            </a:r>
            <a:r>
              <a:rPr lang="ru-RU" sz="2600" b="1" dirty="0">
                <a:solidFill>
                  <a:schemeClr val="accent6">
                    <a:lumMod val="50000"/>
                  </a:schemeClr>
                </a:solidFill>
                <a:latin typeface="Arial" pitchFamily="34" charset="0"/>
                <a:cs typeface="Arial" pitchFamily="34" charset="0"/>
              </a:rPr>
              <a:t>и гуманитарного профилей: учебник для студ. учреждений сред. проф. образования. – М., 2016. </a:t>
            </a: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44787176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1075715"/>
            <a:ext cx="8858312" cy="5193729"/>
          </a:xfrm>
          <a:prstGeom prst="rect">
            <a:avLst/>
          </a:prstGeom>
        </p:spPr>
        <p:txBody>
          <a:bodyPr wrap="square">
            <a:spAutoFit/>
          </a:bodyPr>
          <a:lstStyle/>
          <a:p>
            <a:pPr marL="514350" lvl="0" indent="-514350" algn="just">
              <a:lnSpc>
                <a:spcPct val="85000"/>
              </a:lnSpc>
              <a:buFont typeface="+mj-lt"/>
              <a:buAutoNum type="arabicPeriod" startAt="5"/>
            </a:pPr>
            <a:r>
              <a:rPr lang="ru-RU" sz="2600" b="1" dirty="0" err="1" smtClean="0">
                <a:solidFill>
                  <a:schemeClr val="accent2">
                    <a:lumMod val="50000"/>
                  </a:schemeClr>
                </a:solidFill>
                <a:latin typeface="Arial" pitchFamily="34" charset="0"/>
                <a:cs typeface="Arial" pitchFamily="34" charset="0"/>
              </a:rPr>
              <a:t>Новошннский</a:t>
            </a:r>
            <a:r>
              <a:rPr lang="ru-RU" sz="2600" b="1" dirty="0" smtClean="0">
                <a:solidFill>
                  <a:schemeClr val="accent2">
                    <a:lumMod val="50000"/>
                  </a:schemeClr>
                </a:solidFill>
                <a:latin typeface="Arial" pitchFamily="34" charset="0"/>
                <a:cs typeface="Arial" pitchFamily="34" charset="0"/>
              </a:rPr>
              <a:t> И. И., </a:t>
            </a:r>
            <a:r>
              <a:rPr lang="ru-RU" sz="2600" b="1" dirty="0" err="1" smtClean="0">
                <a:solidFill>
                  <a:schemeClr val="accent2">
                    <a:lumMod val="50000"/>
                  </a:schemeClr>
                </a:solidFill>
                <a:latin typeface="Arial" pitchFamily="34" charset="0"/>
                <a:cs typeface="Arial" pitchFamily="34" charset="0"/>
              </a:rPr>
              <a:t>Новошинская</a:t>
            </a:r>
            <a:r>
              <a:rPr lang="ru-RU" sz="2600" b="1" dirty="0" smtClean="0">
                <a:solidFill>
                  <a:schemeClr val="accent2">
                    <a:lumMod val="50000"/>
                  </a:schemeClr>
                </a:solidFill>
                <a:latin typeface="Arial" pitchFamily="34" charset="0"/>
                <a:cs typeface="Arial" pitchFamily="34" charset="0"/>
              </a:rPr>
              <a:t> Н. С. Органическая химия: учебник для 11 класса общеобразовательных учреждений/И. И. </a:t>
            </a:r>
            <a:r>
              <a:rPr lang="ru-RU" sz="2600" b="1" dirty="0" err="1" smtClean="0">
                <a:solidFill>
                  <a:schemeClr val="accent2">
                    <a:lumMod val="50000"/>
                  </a:schemeClr>
                </a:solidFill>
                <a:latin typeface="Arial" pitchFamily="34" charset="0"/>
                <a:cs typeface="Arial" pitchFamily="34" charset="0"/>
              </a:rPr>
              <a:t>Новошинский</a:t>
            </a:r>
            <a:r>
              <a:rPr lang="ru-RU" sz="2600" b="1" dirty="0" smtClean="0">
                <a:solidFill>
                  <a:schemeClr val="accent2">
                    <a:lumMod val="50000"/>
                  </a:schemeClr>
                </a:solidFill>
                <a:latin typeface="Arial" pitchFamily="34" charset="0"/>
                <a:cs typeface="Arial" pitchFamily="34" charset="0"/>
              </a:rPr>
              <a:t>, Н. С. </a:t>
            </a:r>
            <a:r>
              <a:rPr lang="ru-RU" sz="2600" b="1" dirty="0" err="1" smtClean="0">
                <a:solidFill>
                  <a:schemeClr val="accent2">
                    <a:lumMod val="50000"/>
                  </a:schemeClr>
                </a:solidFill>
                <a:latin typeface="Arial" pitchFamily="34" charset="0"/>
                <a:cs typeface="Arial" pitchFamily="34" charset="0"/>
              </a:rPr>
              <a:t>Новошинская</a:t>
            </a:r>
            <a:r>
              <a:rPr lang="ru-RU" sz="2600" b="1" dirty="0" smtClean="0">
                <a:solidFill>
                  <a:schemeClr val="accent2">
                    <a:lumMod val="50000"/>
                  </a:schemeClr>
                </a:solidFill>
                <a:latin typeface="Arial" pitchFamily="34" charset="0"/>
                <a:cs typeface="Arial" pitchFamily="34" charset="0"/>
              </a:rPr>
              <a:t>. – М.: ООО «Русское слово – учебник», 2014. – 176 с.: ил. – (ФГОС. Инновационная школа). </a:t>
            </a:r>
            <a:r>
              <a:rPr lang="en-US" sz="2600" b="1" dirty="0" smtClean="0">
                <a:solidFill>
                  <a:schemeClr val="accent2">
                    <a:lumMod val="50000"/>
                  </a:schemeClr>
                </a:solidFill>
                <a:latin typeface="Arial" pitchFamily="34" charset="0"/>
                <a:cs typeface="Arial" pitchFamily="34" charset="0"/>
              </a:rPr>
              <a:t>ISBN</a:t>
            </a:r>
            <a:r>
              <a:rPr lang="ru-RU" sz="2600" b="1" dirty="0" smtClean="0">
                <a:solidFill>
                  <a:schemeClr val="accent2">
                    <a:lumMod val="50000"/>
                  </a:schemeClr>
                </a:solidFill>
                <a:latin typeface="Arial" pitchFamily="34" charset="0"/>
                <a:cs typeface="Arial" pitchFamily="34" charset="0"/>
              </a:rPr>
              <a:t> 978-5-91218-907-4.</a:t>
            </a:r>
          </a:p>
          <a:p>
            <a:pPr marL="514350" indent="-514350" algn="just">
              <a:lnSpc>
                <a:spcPct val="85000"/>
              </a:lnSpc>
              <a:buFont typeface="+mj-lt"/>
              <a:buAutoNum type="arabicPeriod" startAt="5"/>
            </a:pPr>
            <a:r>
              <a:rPr lang="ru-RU" sz="2600" b="1" dirty="0" err="1" smtClean="0">
                <a:solidFill>
                  <a:schemeClr val="accent2">
                    <a:lumMod val="50000"/>
                  </a:schemeClr>
                </a:solidFill>
                <a:latin typeface="Arial" pitchFamily="34" charset="0"/>
                <a:cs typeface="Arial" pitchFamily="34" charset="0"/>
              </a:rPr>
              <a:t>Новошннский</a:t>
            </a:r>
            <a:r>
              <a:rPr lang="ru-RU" sz="2600" b="1" dirty="0" smtClean="0">
                <a:solidFill>
                  <a:schemeClr val="accent2">
                    <a:lumMod val="50000"/>
                  </a:schemeClr>
                </a:solidFill>
                <a:latin typeface="Arial" pitchFamily="34" charset="0"/>
                <a:cs typeface="Arial" pitchFamily="34" charset="0"/>
              </a:rPr>
              <a:t> И. И., </a:t>
            </a:r>
            <a:r>
              <a:rPr lang="ru-RU" sz="2600" b="1" dirty="0" err="1" smtClean="0">
                <a:solidFill>
                  <a:schemeClr val="accent2">
                    <a:lumMod val="50000"/>
                  </a:schemeClr>
                </a:solidFill>
                <a:latin typeface="Arial" pitchFamily="34" charset="0"/>
                <a:cs typeface="Arial" pitchFamily="34" charset="0"/>
              </a:rPr>
              <a:t>Новошинская</a:t>
            </a:r>
            <a:r>
              <a:rPr lang="ru-RU" sz="2600" b="1" dirty="0" smtClean="0">
                <a:solidFill>
                  <a:schemeClr val="accent2">
                    <a:lumMod val="50000"/>
                  </a:schemeClr>
                </a:solidFill>
                <a:latin typeface="Arial" pitchFamily="34" charset="0"/>
                <a:cs typeface="Arial" pitchFamily="34" charset="0"/>
              </a:rPr>
              <a:t> Н. С. Органическая химия: учебник для 11 класса углубленный уровень/И. И. </a:t>
            </a:r>
            <a:r>
              <a:rPr lang="ru-RU" sz="2600" b="1" dirty="0" err="1" smtClean="0">
                <a:solidFill>
                  <a:schemeClr val="accent2">
                    <a:lumMod val="50000"/>
                  </a:schemeClr>
                </a:solidFill>
                <a:latin typeface="Arial" pitchFamily="34" charset="0"/>
                <a:cs typeface="Arial" pitchFamily="34" charset="0"/>
              </a:rPr>
              <a:t>Новошинский</a:t>
            </a:r>
            <a:r>
              <a:rPr lang="ru-RU" sz="2600" b="1" dirty="0" smtClean="0">
                <a:solidFill>
                  <a:schemeClr val="accent2">
                    <a:lumMod val="50000"/>
                  </a:schemeClr>
                </a:solidFill>
                <a:latin typeface="Arial" pitchFamily="34" charset="0"/>
                <a:cs typeface="Arial" pitchFamily="34" charset="0"/>
              </a:rPr>
              <a:t>, Н. С. </a:t>
            </a:r>
            <a:r>
              <a:rPr lang="ru-RU" sz="2600" b="1" dirty="0" err="1" smtClean="0">
                <a:solidFill>
                  <a:schemeClr val="accent2">
                    <a:lumMod val="50000"/>
                  </a:schemeClr>
                </a:solidFill>
                <a:latin typeface="Arial" pitchFamily="34" charset="0"/>
                <a:cs typeface="Arial" pitchFamily="34" charset="0"/>
              </a:rPr>
              <a:t>Новошинская</a:t>
            </a:r>
            <a:r>
              <a:rPr lang="ru-RU" sz="2600" b="1" dirty="0" smtClean="0">
                <a:solidFill>
                  <a:schemeClr val="accent2">
                    <a:lumMod val="50000"/>
                  </a:schemeClr>
                </a:solidFill>
                <a:latin typeface="Arial" pitchFamily="34" charset="0"/>
                <a:cs typeface="Arial" pitchFamily="34" charset="0"/>
              </a:rPr>
              <a:t>. – М.: ООО «Русское слово – учебник», 2014. – 368 с.: ил. – (ФГОС. Инновационная школа). </a:t>
            </a:r>
            <a:r>
              <a:rPr lang="en-US" sz="2600" b="1" dirty="0" smtClean="0">
                <a:solidFill>
                  <a:schemeClr val="accent2">
                    <a:lumMod val="50000"/>
                  </a:schemeClr>
                </a:solidFill>
                <a:latin typeface="Arial" pitchFamily="34" charset="0"/>
                <a:cs typeface="Arial" pitchFamily="34" charset="0"/>
              </a:rPr>
              <a:t>ISBN</a:t>
            </a:r>
            <a:r>
              <a:rPr lang="ru-RU" sz="2600" b="1" dirty="0" smtClean="0">
                <a:solidFill>
                  <a:schemeClr val="accent2">
                    <a:lumMod val="50000"/>
                  </a:schemeClr>
                </a:solidFill>
                <a:latin typeface="Arial" pitchFamily="34" charset="0"/>
                <a:cs typeface="Arial" pitchFamily="34" charset="0"/>
              </a:rPr>
              <a:t> 978-5-91218-804-6.</a:t>
            </a:r>
          </a:p>
          <a:p>
            <a:pPr marL="514350" indent="-514350" algn="just">
              <a:lnSpc>
                <a:spcPct val="85000"/>
              </a:lnSpc>
              <a:buFont typeface="+mj-lt"/>
              <a:buAutoNum type="arabicPeriod" startAt="5"/>
            </a:pPr>
            <a:r>
              <a:rPr lang="ru-RU" sz="2600" b="1" dirty="0" smtClean="0">
                <a:solidFill>
                  <a:schemeClr val="accent2">
                    <a:lumMod val="50000"/>
                  </a:schemeClr>
                </a:solidFill>
                <a:latin typeface="Arial" pitchFamily="34" charset="0"/>
                <a:cs typeface="Arial" pitchFamily="34" charset="0"/>
              </a:rPr>
              <a:t> </a:t>
            </a:r>
            <a:r>
              <a:rPr lang="en-US" sz="2600" b="1" dirty="0" smtClean="0">
                <a:solidFill>
                  <a:schemeClr val="accent2">
                    <a:lumMod val="50000"/>
                  </a:schemeClr>
                </a:solidFill>
                <a:latin typeface="Arial" pitchFamily="34" charset="0"/>
                <a:cs typeface="Arial" pitchFamily="34" charset="0"/>
              </a:rPr>
              <a:t>http://www.naglyadnye-posobiya.ru/shop/old-chem/item2035.php?sphrase_id=1146</a:t>
            </a:r>
            <a:endParaRPr lang="ru-RU" sz="2800" b="1" dirty="0" smtClean="0">
              <a:solidFill>
                <a:schemeClr val="accent2">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142900"/>
            <a:ext cx="714383" cy="714383"/>
          </a:xfrm>
          <a:prstGeom prst="rect">
            <a:avLst/>
          </a:prstGeom>
          <a:noFill/>
          <a:ln w="9525">
            <a:noFill/>
            <a:miter lim="800000"/>
            <a:headEnd/>
            <a:tailEnd/>
          </a:ln>
        </p:spPr>
      </p:pic>
      <p:sp>
        <p:nvSpPr>
          <p:cNvPr id="12" name="Прямоугольник 11"/>
          <p:cNvSpPr/>
          <p:nvPr/>
        </p:nvSpPr>
        <p:spPr>
          <a:xfrm>
            <a:off x="142844" y="500042"/>
            <a:ext cx="8858312" cy="6001643"/>
          </a:xfrm>
          <a:prstGeom prst="rect">
            <a:avLst/>
          </a:prstGeom>
        </p:spPr>
        <p:txBody>
          <a:bodyPr wrap="square">
            <a:spAutoFit/>
          </a:bodyPr>
          <a:lstStyle/>
          <a:p>
            <a:pPr marL="261938" indent="-261938" algn="just">
              <a:lnSpc>
                <a:spcPct val="80000"/>
              </a:lnSpc>
              <a:buFont typeface="+mj-lt"/>
              <a:buAutoNum type="arabicPeriod" startAt="8"/>
            </a:pPr>
            <a:r>
              <a:rPr lang="en-US" sz="2400" b="1" dirty="0" smtClean="0">
                <a:solidFill>
                  <a:schemeClr val="accent2">
                    <a:lumMod val="50000"/>
                  </a:schemeClr>
                </a:solidFill>
                <a:latin typeface="Arial" pitchFamily="34" charset="0"/>
                <a:cs typeface="Arial" pitchFamily="34" charset="0"/>
              </a:rPr>
              <a:t>http://</a:t>
            </a:r>
            <a:r>
              <a:rPr lang="ru-RU" sz="2400" b="1" dirty="0" err="1" smtClean="0">
                <a:solidFill>
                  <a:schemeClr val="accent2">
                    <a:lumMod val="50000"/>
                  </a:schemeClr>
                </a:solidFill>
                <a:latin typeface="Arial" pitchFamily="34" charset="0"/>
                <a:cs typeface="Arial" pitchFamily="34" charset="0"/>
              </a:rPr>
              <a:t>умник-разумник.рф</a:t>
            </a:r>
            <a:r>
              <a:rPr lang="ru-RU" sz="2400" b="1" dirty="0" smtClean="0">
                <a:solidFill>
                  <a:schemeClr val="accent2">
                    <a:lumMod val="50000"/>
                  </a:schemeClr>
                </a:solidFill>
                <a:latin typeface="Arial" pitchFamily="34" charset="0"/>
                <a:cs typeface="Arial" pitchFamily="34" charset="0"/>
              </a:rPr>
              <a:t>/%</a:t>
            </a:r>
            <a:r>
              <a:rPr lang="en-US" sz="2400" b="1" dirty="0" smtClean="0">
                <a:solidFill>
                  <a:schemeClr val="accent2">
                    <a:lumMod val="50000"/>
                  </a:schemeClr>
                </a:solidFill>
                <a:latin typeface="Arial" pitchFamily="34" charset="0"/>
                <a:cs typeface="Arial" pitchFamily="34" charset="0"/>
              </a:rPr>
              <a:t>D0%BE%D1%80%D0%B3%D0%B0%D0%BD%D0%B8%D1%87%D0%B5%D1%81%D0%BA%D0%B0%D1%8F-%D1%85%D0%B8%D0%BC%D0%B8%D1%8F.-%D0%BA%D0%BE%D0%BC%D0%BF%D0%BB%D0%B5%D0%BA%D1%82-%D1%82%D0%B0%D0%B1%D0%BB%D0%B8%D1%86/</a:t>
            </a:r>
            <a:endParaRPr lang="ru-RU" sz="2400" b="1" dirty="0" smtClean="0">
              <a:solidFill>
                <a:schemeClr val="accent2">
                  <a:lumMod val="50000"/>
                </a:schemeClr>
              </a:solidFill>
              <a:latin typeface="Arial" pitchFamily="34" charset="0"/>
              <a:cs typeface="Arial" pitchFamily="34" charset="0"/>
            </a:endParaRPr>
          </a:p>
          <a:p>
            <a:pPr marL="266700" indent="-266700" algn="just">
              <a:lnSpc>
                <a:spcPct val="80000"/>
              </a:lnSpc>
              <a:buFont typeface="+mj-lt"/>
              <a:buAutoNum type="arabicPeriod" startAt="8"/>
            </a:pPr>
            <a:r>
              <a:rPr lang="en-US" sz="2400" b="1" dirty="0" smtClean="0">
                <a:solidFill>
                  <a:schemeClr val="accent2">
                    <a:lumMod val="50000"/>
                  </a:schemeClr>
                </a:solidFill>
                <a:latin typeface="Arial" pitchFamily="34" charset="0"/>
                <a:cs typeface="Arial" pitchFamily="34" charset="0"/>
              </a:rPr>
              <a:t>himiknoginsk.ucoz.ru</a:t>
            </a:r>
            <a:endParaRPr lang="ru-RU" sz="2400" b="1" dirty="0" smtClean="0">
              <a:solidFill>
                <a:schemeClr val="accent2">
                  <a:lumMod val="50000"/>
                </a:schemeClr>
              </a:solidFill>
              <a:latin typeface="Arial" pitchFamily="34" charset="0"/>
              <a:cs typeface="Arial" pitchFamily="34" charset="0"/>
            </a:endParaRPr>
          </a:p>
          <a:p>
            <a:pPr marL="266700" indent="-266700" algn="just">
              <a:lnSpc>
                <a:spcPct val="80000"/>
              </a:lnSpc>
              <a:buFont typeface="+mj-lt"/>
              <a:buAutoNum type="arabicPeriod" startAt="8"/>
            </a:pPr>
            <a:r>
              <a:rPr lang="en-US" sz="2400" b="1" dirty="0" smtClean="0">
                <a:solidFill>
                  <a:schemeClr val="accent2">
                    <a:lumMod val="50000"/>
                  </a:schemeClr>
                </a:solidFill>
                <a:latin typeface="Arial" pitchFamily="34" charset="0"/>
                <a:cs typeface="Arial" pitchFamily="34" charset="0"/>
              </a:rPr>
              <a:t>http://yandex.ru/clck/jsredir?from=yandex.ru%3Bimages%2Fsearch%3Bimages%3B%3B&amp;text=&amp;etext=862.DY2-7nmqVj-XCwKVZIL3NwTF13XYMlhXgHHl-n3fImQr0uWzc9Vd98FNdYF_v62n.c329b19673e508cda7ab89d85b076ab2abce5871&amp;uuid=&amp;state=tid_Wvm4RM28ca_MiO4Ne9osTPtpHS9wicjEF5X7fRziVPIHCd9FyQ&amp;data=UlNrNmk5WktYejR0eWJFYk1Ldmtxai1aMFF1T0FVWi1US2hHYTlqcTViVzhDbERkM05uQTBEazd6SmRmbC1JNDZkdFFVdVNvNzMydmk1cGpVQlFiNGVNRzlFb3gxcXJMQVRVRzZldmFUM2ZkTHVXbnNSVEhoaG9ZWUFPVzlxN3FrQzNveUJwcTRuUQ&amp;b64e=2&amp;sign=96fffcf048cf4bbb3f861ac22b84aab6&amp;keyno=0&amp;l10n=ru</a:t>
            </a:r>
            <a:endParaRPr lang="ru-RU" sz="2800" b="1" dirty="0" smtClean="0">
              <a:solidFill>
                <a:schemeClr val="accent2">
                  <a:lumMod val="50000"/>
                </a:schemeClr>
              </a:solidFill>
              <a:latin typeface="Arial" pitchFamily="34" charset="0"/>
              <a:cs typeface="Arial" pitchFamily="34" charset="0"/>
            </a:endParaRPr>
          </a:p>
        </p:txBody>
      </p:sp>
      <p:sp>
        <p:nvSpPr>
          <p:cNvPr id="18" name="TextBox 17"/>
          <p:cNvSpPr txBox="1"/>
          <p:nvPr/>
        </p:nvSpPr>
        <p:spPr>
          <a:xfrm>
            <a:off x="857224" y="58143"/>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142900"/>
            <a:ext cx="714383" cy="714383"/>
          </a:xfrm>
          <a:prstGeom prst="rect">
            <a:avLst/>
          </a:prstGeom>
          <a:noFill/>
          <a:ln w="9525">
            <a:noFill/>
            <a:miter lim="800000"/>
            <a:headEnd/>
            <a:tailEnd/>
          </a:ln>
        </p:spPr>
      </p:pic>
      <p:sp>
        <p:nvSpPr>
          <p:cNvPr id="12" name="Прямоугольник 11"/>
          <p:cNvSpPr/>
          <p:nvPr/>
        </p:nvSpPr>
        <p:spPr>
          <a:xfrm>
            <a:off x="142844" y="692696"/>
            <a:ext cx="8858312" cy="5238357"/>
          </a:xfrm>
          <a:prstGeom prst="rect">
            <a:avLst/>
          </a:prstGeom>
        </p:spPr>
        <p:txBody>
          <a:bodyPr wrap="square">
            <a:spAutoFit/>
          </a:bodyPr>
          <a:lstStyle/>
          <a:p>
            <a:pPr marL="457200" indent="-457200" algn="just">
              <a:lnSpc>
                <a:spcPct val="80000"/>
              </a:lnSpc>
              <a:buFont typeface="+mj-lt"/>
              <a:buAutoNum type="arabicPeriod" startAt="11"/>
            </a:pPr>
            <a:r>
              <a:rPr lang="ru-RU" sz="2600" b="1" dirty="0" smtClean="0">
                <a:solidFill>
                  <a:schemeClr val="accent2">
                    <a:lumMod val="50000"/>
                  </a:schemeClr>
                </a:solidFill>
                <a:latin typeface="Arial" pitchFamily="34" charset="0"/>
                <a:cs typeface="Arial" pitchFamily="34" charset="0"/>
              </a:rPr>
              <a:t>Органическая химия полный </a:t>
            </a:r>
            <a:r>
              <a:rPr lang="ru-RU" sz="2600" b="1" dirty="0" err="1" smtClean="0">
                <a:solidFill>
                  <a:schemeClr val="accent2">
                    <a:lumMod val="50000"/>
                  </a:schemeClr>
                </a:solidFill>
                <a:latin typeface="Arial" pitchFamily="34" charset="0"/>
                <a:cs typeface="Arial" pitchFamily="34" charset="0"/>
              </a:rPr>
              <a:t>мультимедийный</a:t>
            </a:r>
            <a:r>
              <a:rPr lang="ru-RU" sz="2600" b="1" dirty="0" smtClean="0">
                <a:solidFill>
                  <a:schemeClr val="accent2">
                    <a:lumMod val="50000"/>
                  </a:schemeClr>
                </a:solidFill>
                <a:latin typeface="Arial" pitchFamily="34" charset="0"/>
                <a:cs typeface="Arial" pitchFamily="34" charset="0"/>
              </a:rPr>
              <a:t> курс органической химии + все опыты органики – МО Сергиев Посад: ООО «</a:t>
            </a:r>
            <a:r>
              <a:rPr lang="ru-RU" sz="2600" b="1" dirty="0" err="1" smtClean="0">
                <a:solidFill>
                  <a:schemeClr val="accent2">
                    <a:lumMod val="50000"/>
                  </a:schemeClr>
                </a:solidFill>
                <a:latin typeface="Arial" pitchFamily="34" charset="0"/>
                <a:cs typeface="Arial" pitchFamily="34" charset="0"/>
              </a:rPr>
              <a:t>Руссобит-Паблишинг</a:t>
            </a:r>
            <a:r>
              <a:rPr lang="ru-RU" sz="2600" b="1" dirty="0" smtClean="0">
                <a:solidFill>
                  <a:schemeClr val="accent2">
                    <a:lumMod val="50000"/>
                  </a:schemeClr>
                </a:solidFill>
                <a:latin typeface="Arial" pitchFamily="34" charset="0"/>
                <a:cs typeface="Arial" pitchFamily="34" charset="0"/>
              </a:rPr>
              <a:t>», 2004, </a:t>
            </a:r>
            <a:r>
              <a:rPr lang="en-US" sz="2600" b="1" dirty="0" smtClean="0">
                <a:solidFill>
                  <a:schemeClr val="accent2">
                    <a:lumMod val="50000"/>
                  </a:schemeClr>
                </a:solidFill>
                <a:latin typeface="Arial" pitchFamily="34" charset="0"/>
                <a:cs typeface="Arial" pitchFamily="34" charset="0"/>
              </a:rPr>
              <a:t>www.russobit-m.ru</a:t>
            </a:r>
            <a:r>
              <a:rPr lang="ru-RU" sz="2600" b="1" dirty="0" smtClean="0">
                <a:solidFill>
                  <a:schemeClr val="accent2">
                    <a:lumMod val="50000"/>
                  </a:schemeClr>
                </a:solidFill>
                <a:latin typeface="Arial" pitchFamily="34" charset="0"/>
                <a:cs typeface="Arial" pitchFamily="34" charset="0"/>
              </a:rPr>
              <a:t> </a:t>
            </a:r>
          </a:p>
          <a:p>
            <a:pPr marL="457200" indent="-457200" algn="just">
              <a:lnSpc>
                <a:spcPct val="80000"/>
              </a:lnSpc>
              <a:buFont typeface="+mj-lt"/>
              <a:buAutoNum type="arabicPeriod" startAt="11"/>
            </a:pPr>
            <a:r>
              <a:rPr lang="en-US" sz="2600" b="1" dirty="0" smtClean="0">
                <a:solidFill>
                  <a:schemeClr val="accent2">
                    <a:lumMod val="50000"/>
                  </a:schemeClr>
                </a:solidFill>
                <a:latin typeface="Arial" pitchFamily="34" charset="0"/>
                <a:cs typeface="Arial" pitchFamily="34" charset="0"/>
              </a:rPr>
              <a:t>https://ru.wikipedia.org/wiki/%D0%90%D0%BB%D1%8C%D0%B4%D0%B5%D0%B3%D0%B8%D0%B4%D1%8B</a:t>
            </a:r>
            <a:endParaRPr lang="ru-RU" sz="2600" b="1" dirty="0" smtClean="0">
              <a:solidFill>
                <a:schemeClr val="accent2">
                  <a:lumMod val="50000"/>
                </a:schemeClr>
              </a:solidFill>
              <a:latin typeface="Arial" pitchFamily="34" charset="0"/>
              <a:cs typeface="Arial" pitchFamily="34" charset="0"/>
            </a:endParaRPr>
          </a:p>
          <a:p>
            <a:pPr marL="457200" indent="-457200" algn="just">
              <a:lnSpc>
                <a:spcPct val="80000"/>
              </a:lnSpc>
              <a:buFont typeface="+mj-lt"/>
              <a:buAutoNum type="arabicPeriod" startAt="11"/>
            </a:pPr>
            <a:r>
              <a:rPr lang="en-US" sz="2600" b="1" dirty="0" smtClean="0">
                <a:solidFill>
                  <a:schemeClr val="accent2">
                    <a:lumMod val="50000"/>
                  </a:schemeClr>
                </a:solidFill>
                <a:latin typeface="Arial" pitchFamily="34" charset="0"/>
                <a:cs typeface="Arial" pitchFamily="34" charset="0"/>
              </a:rPr>
              <a:t>http://www.silvery.com.ua/silver_mirror_reaction.html</a:t>
            </a:r>
            <a:endParaRPr lang="ru-RU" sz="2600" b="1" dirty="0" smtClean="0">
              <a:solidFill>
                <a:schemeClr val="accent2">
                  <a:lumMod val="50000"/>
                </a:schemeClr>
              </a:solidFill>
              <a:latin typeface="Arial" pitchFamily="34" charset="0"/>
              <a:cs typeface="Arial" pitchFamily="34" charset="0"/>
            </a:endParaRPr>
          </a:p>
          <a:p>
            <a:pPr marL="457200" indent="-457200" algn="just">
              <a:lnSpc>
                <a:spcPct val="80000"/>
              </a:lnSpc>
              <a:buFont typeface="+mj-lt"/>
              <a:buAutoNum type="arabicPeriod" startAt="11"/>
            </a:pPr>
            <a:r>
              <a:rPr lang="en-US" sz="2600" b="1" dirty="0" smtClean="0">
                <a:solidFill>
                  <a:schemeClr val="accent2">
                    <a:lumMod val="50000"/>
                  </a:schemeClr>
                </a:solidFill>
                <a:latin typeface="Arial" pitchFamily="34" charset="0"/>
                <a:cs typeface="Arial" pitchFamily="34" charset="0"/>
              </a:rPr>
              <a:t>https://ru.wikipedia.org/wiki/%D0%A3%D0%B3%D0%BB%D0%B5%D0%B2%D0%BE%D0%B4%D1%8B</a:t>
            </a:r>
            <a:endParaRPr lang="ru-RU" sz="2600" b="1" dirty="0" smtClean="0">
              <a:solidFill>
                <a:schemeClr val="accent2">
                  <a:lumMod val="50000"/>
                </a:schemeClr>
              </a:solidFill>
              <a:latin typeface="Arial" pitchFamily="34" charset="0"/>
              <a:cs typeface="Arial" pitchFamily="34" charset="0"/>
            </a:endParaRPr>
          </a:p>
          <a:p>
            <a:pPr marL="457200" indent="-457200" algn="just">
              <a:lnSpc>
                <a:spcPct val="80000"/>
              </a:lnSpc>
              <a:buFont typeface="+mj-lt"/>
              <a:buAutoNum type="arabicPeriod" startAt="11"/>
            </a:pPr>
            <a:r>
              <a:rPr lang="ru-RU" sz="2600" b="1" dirty="0">
                <a:solidFill>
                  <a:schemeClr val="accent2">
                    <a:lumMod val="50000"/>
                  </a:schemeClr>
                </a:solidFill>
                <a:latin typeface="Arial" pitchFamily="34" charset="0"/>
                <a:cs typeface="Arial" pitchFamily="34" charset="0"/>
              </a:rPr>
              <a:t>https://ru.wikipedia.org/wiki/Спирты</a:t>
            </a:r>
          </a:p>
          <a:p>
            <a:pPr marL="457200" indent="-457200" algn="just">
              <a:lnSpc>
                <a:spcPct val="80000"/>
              </a:lnSpc>
              <a:buFont typeface="+mj-lt"/>
              <a:buAutoNum type="arabicPeriod" startAt="11"/>
            </a:pPr>
            <a:r>
              <a:rPr lang="en-US" sz="2600" b="1" dirty="0">
                <a:solidFill>
                  <a:schemeClr val="accent2">
                    <a:lumMod val="50000"/>
                  </a:schemeClr>
                </a:solidFill>
                <a:latin typeface="Arial" pitchFamily="34" charset="0"/>
                <a:cs typeface="Arial" pitchFamily="34" charset="0"/>
              </a:rPr>
              <a:t>http://</a:t>
            </a:r>
            <a:r>
              <a:rPr lang="en-US" sz="2600" b="1" dirty="0" smtClean="0">
                <a:solidFill>
                  <a:schemeClr val="accent2">
                    <a:lumMod val="50000"/>
                  </a:schemeClr>
                </a:solidFill>
                <a:latin typeface="Arial" pitchFamily="34" charset="0"/>
                <a:cs typeface="Arial" pitchFamily="34" charset="0"/>
              </a:rPr>
              <a:t>www.medsite.com.ua/lekarsvennoe-rastenie-camphor-laurel-cinnamomum-camphora-517.html</a:t>
            </a:r>
            <a:endParaRPr lang="ru-RU" sz="2600" b="1" dirty="0" smtClean="0">
              <a:solidFill>
                <a:schemeClr val="accent2">
                  <a:lumMod val="50000"/>
                </a:schemeClr>
              </a:solidFill>
              <a:latin typeface="Arial" pitchFamily="34" charset="0"/>
              <a:cs typeface="Arial" pitchFamily="34" charset="0"/>
            </a:endParaRPr>
          </a:p>
          <a:p>
            <a:pPr marL="457200" indent="-457200" algn="just">
              <a:lnSpc>
                <a:spcPct val="80000"/>
              </a:lnSpc>
              <a:buFont typeface="+mj-lt"/>
              <a:buAutoNum type="arabicPeriod" startAt="11"/>
            </a:pPr>
            <a:r>
              <a:rPr lang="en-US" sz="2600" b="1" dirty="0">
                <a:solidFill>
                  <a:schemeClr val="accent2">
                    <a:lumMod val="50000"/>
                  </a:schemeClr>
                </a:solidFill>
                <a:latin typeface="Arial" pitchFamily="34" charset="0"/>
                <a:cs typeface="Arial" pitchFamily="34" charset="0"/>
              </a:rPr>
              <a:t>https://</a:t>
            </a:r>
            <a:r>
              <a:rPr lang="en-US" sz="2600" b="1" dirty="0" smtClean="0">
                <a:solidFill>
                  <a:schemeClr val="accent2">
                    <a:lumMod val="50000"/>
                  </a:schemeClr>
                </a:solidFill>
                <a:latin typeface="Arial" pitchFamily="34" charset="0"/>
                <a:cs typeface="Arial" pitchFamily="34" charset="0"/>
              </a:rPr>
              <a:t>ru.wikipedia.org/wiki</a:t>
            </a:r>
            <a:r>
              <a:rPr lang="ru-RU" sz="2600" b="1" dirty="0" smtClean="0">
                <a:solidFill>
                  <a:schemeClr val="accent2">
                    <a:lumMod val="50000"/>
                  </a:schemeClr>
                </a:solidFill>
                <a:latin typeface="Arial" pitchFamily="34" charset="0"/>
                <a:cs typeface="Arial" pitchFamily="34" charset="0"/>
              </a:rPr>
              <a:t>/Цитронеллол</a:t>
            </a:r>
          </a:p>
          <a:p>
            <a:pPr marL="457200" indent="-457200" algn="just">
              <a:lnSpc>
                <a:spcPct val="80000"/>
              </a:lnSpc>
              <a:buFont typeface="+mj-lt"/>
              <a:buAutoNum type="arabicPeriod" startAt="11"/>
            </a:pPr>
            <a:endParaRPr lang="ru-RU" sz="2800" b="1" dirty="0" smtClean="0">
              <a:solidFill>
                <a:schemeClr val="accent6">
                  <a:lumMod val="50000"/>
                </a:schemeClr>
              </a:solidFill>
              <a:latin typeface="Arial" pitchFamily="34" charset="0"/>
              <a:cs typeface="Arial" pitchFamily="34" charset="0"/>
            </a:endParaRPr>
          </a:p>
        </p:txBody>
      </p:sp>
      <p:sp>
        <p:nvSpPr>
          <p:cNvPr id="18" name="TextBox 17"/>
          <p:cNvSpPr txBox="1"/>
          <p:nvPr/>
        </p:nvSpPr>
        <p:spPr>
          <a:xfrm>
            <a:off x="857224" y="58143"/>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3c2dec3b108b"/>
          <p:cNvPicPr>
            <a:picLocks noChangeAspect="1" noChangeArrowheads="1"/>
          </p:cNvPicPr>
          <p:nvPr/>
        </p:nvPicPr>
        <p:blipFill>
          <a:blip r:embed="rId2" cstate="print"/>
          <a:srcRect/>
          <a:stretch>
            <a:fillRect/>
          </a:stretch>
        </p:blipFill>
        <p:spPr bwMode="auto">
          <a:xfrm>
            <a:off x="1928794" y="1000108"/>
            <a:ext cx="4511675" cy="4443412"/>
          </a:xfrm>
          <a:prstGeom prst="rect">
            <a:avLst/>
          </a:prstGeom>
          <a:noFill/>
          <a:ln w="9525">
            <a:noFill/>
            <a:miter lim="800000"/>
            <a:headEnd/>
            <a:tailEnd/>
          </a:ln>
        </p:spPr>
      </p:pic>
      <p:sp>
        <p:nvSpPr>
          <p:cNvPr id="9" name="Управляющая кнопка: назад 10">
            <a:hlinkClick r:id="" action="ppaction://hlinkshowjump?jump=previousslide" highlightClick="1"/>
          </p:cNvPr>
          <p:cNvSpPr/>
          <p:nvPr/>
        </p:nvSpPr>
        <p:spPr>
          <a:xfrm>
            <a:off x="800102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 name="Управляющая кнопка: домой 4">
            <a:hlinkClick r:id="rId3" action="ppaction://hlinksldjump" highlightClick="1"/>
          </p:cNvPr>
          <p:cNvSpPr/>
          <p:nvPr/>
        </p:nvSpPr>
        <p:spPr>
          <a:xfrm>
            <a:off x="8532440" y="6273626"/>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p:cTn id="7" dur="500" fill="hold"/>
                                        <p:tgtEl>
                                          <p:spTgt spid="60418"/>
                                        </p:tgtEl>
                                        <p:attrNameLst>
                                          <p:attrName>ppt_w</p:attrName>
                                        </p:attrNameLst>
                                      </p:cBhvr>
                                      <p:tavLst>
                                        <p:tav tm="0">
                                          <p:val>
                                            <p:fltVal val="0"/>
                                          </p:val>
                                        </p:tav>
                                        <p:tav tm="100000">
                                          <p:val>
                                            <p:strVal val="#ppt_w"/>
                                          </p:val>
                                        </p:tav>
                                      </p:tavLst>
                                    </p:anim>
                                    <p:anim calcmode="lin" valueType="num">
                                      <p:cBhvr>
                                        <p:cTn id="8" dur="500" fill="hold"/>
                                        <p:tgtEl>
                                          <p:spTgt spid="60418"/>
                                        </p:tgtEl>
                                        <p:attrNameLst>
                                          <p:attrName>ppt_h</p:attrName>
                                        </p:attrNameLst>
                                      </p:cBhvr>
                                      <p:tavLst>
                                        <p:tav tm="0">
                                          <p:val>
                                            <p:fltVal val="0"/>
                                          </p:val>
                                        </p:tav>
                                        <p:tav tm="100000">
                                          <p:val>
                                            <p:strVal val="#ppt_h"/>
                                          </p:val>
                                        </p:tav>
                                      </p:tavLst>
                                    </p:anim>
                                    <p:animEffect transition="in" filter="fade">
                                      <p:cBhvr>
                                        <p:cTn id="9"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88873" y="190996"/>
            <a:ext cx="8856984" cy="523220"/>
          </a:xfrm>
          <a:prstGeom prst="rect">
            <a:avLst/>
          </a:prstGeom>
        </p:spPr>
        <p:txBody>
          <a:bodyPr wrap="square">
            <a:spAutoFit/>
          </a:bodyPr>
          <a:lstStyle/>
          <a:p>
            <a:pPr indent="450850" algn="just"/>
            <a:r>
              <a:rPr lang="ru-RU" sz="2800" b="1" dirty="0" smtClean="0">
                <a:latin typeface="Arial" pitchFamily="34" charset="0"/>
                <a:cs typeface="Arial" pitchFamily="34" charset="0"/>
              </a:rPr>
              <a:t>… </a:t>
            </a:r>
            <a:r>
              <a:rPr lang="ru-RU" sz="2800" b="1" dirty="0" smtClean="0">
                <a:ln>
                  <a:solidFill>
                    <a:schemeClr val="tx1"/>
                  </a:solidFill>
                </a:ln>
                <a:solidFill>
                  <a:srgbClr val="1A6035"/>
                </a:solidFill>
                <a:latin typeface="Arial" pitchFamily="34" charset="0"/>
                <a:cs typeface="Arial" pitchFamily="34" charset="0"/>
              </a:rPr>
              <a:t>ментол</a:t>
            </a:r>
            <a:r>
              <a:rPr lang="ru-RU" sz="2800" b="1" dirty="0" smtClean="0">
                <a:latin typeface="Arial" pitchFamily="34" charset="0"/>
                <a:cs typeface="Arial" pitchFamily="34" charset="0"/>
              </a:rPr>
              <a:t> (в мяте, герани), </a:t>
            </a:r>
          </a:p>
        </p:txBody>
      </p:sp>
      <p:sp>
        <p:nvSpPr>
          <p:cNvPr id="5" name="Прямоугольник 4"/>
          <p:cNvSpPr/>
          <p:nvPr/>
        </p:nvSpPr>
        <p:spPr>
          <a:xfrm>
            <a:off x="555765" y="2806389"/>
            <a:ext cx="1596912" cy="492443"/>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2600" b="1" spc="50" dirty="0">
                <a:ln w="11430">
                  <a:solidFill>
                    <a:schemeClr val="tx1"/>
                  </a:solidFill>
                </a:ln>
                <a:solidFill>
                  <a:srgbClr val="1A6035"/>
                </a:solidFill>
                <a:effectLst>
                  <a:outerShdw blurRad="76200" dist="50800" dir="5400000" algn="tl" rotWithShape="0">
                    <a:srgbClr val="000000">
                      <a:alpha val="65000"/>
                    </a:srgbClr>
                  </a:outerShdw>
                </a:effectLst>
                <a:latin typeface="Arial Black" pitchFamily="34" charset="0"/>
                <a:cs typeface="Arial" pitchFamily="34" charset="0"/>
              </a:rPr>
              <a:t>ментол</a:t>
            </a:r>
            <a:endParaRPr lang="ru-RU" sz="2600" b="1" spc="50" dirty="0">
              <a:ln w="11430">
                <a:solidFill>
                  <a:schemeClr val="tx1"/>
                </a:solidFill>
              </a:ln>
              <a:solidFill>
                <a:srgbClr val="1A6035"/>
              </a:solidFill>
              <a:effectLst>
                <a:outerShdw blurRad="76200" dist="50800" dir="5400000" algn="tl" rotWithShape="0">
                  <a:srgbClr val="000000">
                    <a:alpha val="65000"/>
                  </a:srgbClr>
                </a:outerShdw>
              </a:effectLst>
              <a:latin typeface="Arial Black" pitchFamily="34" charset="0"/>
            </a:endParaRPr>
          </a:p>
        </p:txBody>
      </p:sp>
      <p:pic>
        <p:nvPicPr>
          <p:cNvPr id="5122" name="Picture 2" descr="(-)-Menthol.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836712"/>
            <a:ext cx="1638300" cy="200977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Картинки по запросу ментол"/>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336" r="2410" b="4796"/>
          <a:stretch/>
        </p:blipFill>
        <p:spPr bwMode="auto">
          <a:xfrm>
            <a:off x="4992865" y="836712"/>
            <a:ext cx="4052992" cy="28464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8" name="Picture 8" descr="Картинки по запросу ментол"/>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038" r="18475"/>
          <a:stretch/>
        </p:blipFill>
        <p:spPr bwMode="auto">
          <a:xfrm>
            <a:off x="7288975" y="3683145"/>
            <a:ext cx="1487605" cy="21240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Picture 4" descr="Ментол"/>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458" t="4628" r="9916" b="-4628"/>
          <a:stretch/>
        </p:blipFill>
        <p:spPr bwMode="auto">
          <a:xfrm>
            <a:off x="2033514" y="836712"/>
            <a:ext cx="2583851" cy="2375331"/>
          </a:xfrm>
          <a:prstGeom prst="ellipse">
            <a:avLst/>
          </a:prstGeom>
          <a:ln>
            <a:noFill/>
          </a:ln>
          <a:effectLst>
            <a:softEdge rad="112500"/>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6195406" y="4077072"/>
            <a:ext cx="1093569" cy="492443"/>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2600" b="1" spc="50" dirty="0" smtClean="0">
                <a:ln w="11430">
                  <a:solidFill>
                    <a:schemeClr val="tx1"/>
                  </a:solidFill>
                </a:ln>
                <a:solidFill>
                  <a:srgbClr val="1A6035"/>
                </a:solidFill>
                <a:effectLst>
                  <a:outerShdw blurRad="76200" dist="50800" dir="5400000" algn="tl" rotWithShape="0">
                    <a:srgbClr val="000000">
                      <a:alpha val="65000"/>
                    </a:srgbClr>
                  </a:outerShdw>
                </a:effectLst>
                <a:latin typeface="Arial Black" pitchFamily="34" charset="0"/>
                <a:cs typeface="Arial" pitchFamily="34" charset="0"/>
              </a:rPr>
              <a:t>мята</a:t>
            </a:r>
            <a:endParaRPr lang="ru-RU" sz="2600" b="1" spc="50" dirty="0">
              <a:ln w="11430">
                <a:solidFill>
                  <a:schemeClr val="tx1"/>
                </a:solidFill>
              </a:ln>
              <a:solidFill>
                <a:srgbClr val="1A6035"/>
              </a:solidFill>
              <a:effectLst>
                <a:outerShdw blurRad="76200" dist="50800" dir="5400000" algn="tl" rotWithShape="0">
                  <a:srgbClr val="000000">
                    <a:alpha val="65000"/>
                  </a:srgbClr>
                </a:outerShdw>
              </a:effectLst>
              <a:latin typeface="Arial Black" pitchFamily="34" charset="0"/>
            </a:endParaRPr>
          </a:p>
        </p:txBody>
      </p:sp>
      <p:pic>
        <p:nvPicPr>
          <p:cNvPr id="5130" name="Picture 10" descr="Картинки по запросу герань"/>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19146" y="3314992"/>
            <a:ext cx="4294421" cy="3060628"/>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813586" y="6309320"/>
            <a:ext cx="1505540" cy="492443"/>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2600" b="1" spc="50" dirty="0" smtClean="0">
                <a:ln w="11430">
                  <a:solidFill>
                    <a:schemeClr val="tx1"/>
                  </a:solidFill>
                </a:ln>
                <a:solidFill>
                  <a:srgbClr val="1A6035"/>
                </a:solidFill>
                <a:effectLst>
                  <a:outerShdw blurRad="76200" dist="50800" dir="5400000" algn="tl" rotWithShape="0">
                    <a:srgbClr val="000000">
                      <a:alpha val="65000"/>
                    </a:srgbClr>
                  </a:outerShdw>
                </a:effectLst>
                <a:latin typeface="Arial Black" pitchFamily="34" charset="0"/>
                <a:cs typeface="Arial" pitchFamily="34" charset="0"/>
              </a:rPr>
              <a:t>герань</a:t>
            </a:r>
            <a:endParaRPr lang="ru-RU" sz="2600" b="1" spc="50" dirty="0">
              <a:ln w="11430">
                <a:solidFill>
                  <a:schemeClr val="tx1"/>
                </a:solidFill>
              </a:ln>
              <a:solidFill>
                <a:srgbClr val="1A6035"/>
              </a:solidFill>
              <a:effectLst>
                <a:outerShdw blurRad="76200" dist="50800" dir="5400000" algn="tl" rotWithShape="0">
                  <a:srgbClr val="000000">
                    <a:alpha val="65000"/>
                  </a:srgbClr>
                </a:outerShdw>
              </a:effectLst>
              <a:latin typeface="Arial Black" pitchFamily="34" charset="0"/>
            </a:endParaRPr>
          </a:p>
        </p:txBody>
      </p:sp>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8"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00616289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23.05.13-домашние документы\Мое фото 2.png"/>
          <p:cNvPicPr>
            <a:picLocks noChangeAspect="1" noChangeArrowheads="1"/>
          </p:cNvPicPr>
          <p:nvPr/>
        </p:nvPicPr>
        <p:blipFill>
          <a:blip r:embed="rId2" cstate="print"/>
          <a:srcRect/>
          <a:stretch>
            <a:fillRect/>
          </a:stretch>
        </p:blipFill>
        <p:spPr bwMode="auto">
          <a:xfrm>
            <a:off x="186261" y="214290"/>
            <a:ext cx="1956847" cy="2876550"/>
          </a:xfrm>
          <a:prstGeom prst="rect">
            <a:avLst/>
          </a:prstGeom>
          <a:noFill/>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Rectangle 3"/>
          <p:cNvSpPr>
            <a:spLocks noChangeArrowheads="1"/>
          </p:cNvSpPr>
          <p:nvPr/>
        </p:nvSpPr>
        <p:spPr bwMode="auto">
          <a:xfrm>
            <a:off x="2285984" y="172490"/>
            <a:ext cx="6657975" cy="4696670"/>
          </a:xfrm>
          <a:prstGeom prst="rect">
            <a:avLst/>
          </a:prstGeom>
          <a:noFill/>
          <a:ln w="9525">
            <a:noFill/>
            <a:miter lim="800000"/>
            <a:headEnd/>
            <a:tailEnd/>
          </a:ln>
          <a:effectLst/>
        </p:spPr>
        <p:txBody>
          <a:bodyPr>
            <a:spAutoFit/>
          </a:bodyPr>
          <a:lstStyle/>
          <a:p>
            <a:pPr indent="450000" algn="just">
              <a:lnSpc>
                <a:spcPct val="85000"/>
              </a:lnSpc>
            </a:pPr>
            <a:r>
              <a:rPr lang="ru-RU" sz="3200" b="1" dirty="0">
                <a:solidFill>
                  <a:schemeClr val="accent6">
                    <a:lumMod val="50000"/>
                  </a:schemeClr>
                </a:solidFill>
                <a:latin typeface="Arial" pitchFamily="34" charset="0"/>
                <a:cs typeface="Arial" pitchFamily="34" charset="0"/>
              </a:rPr>
              <a:t>Я, Кузьмина Ирина Викторовна, </a:t>
            </a:r>
            <a:r>
              <a:rPr lang="ru-RU" sz="3200" b="1" dirty="0" smtClean="0">
                <a:solidFill>
                  <a:schemeClr val="accent6">
                    <a:lumMod val="50000"/>
                  </a:schemeClr>
                </a:solidFill>
                <a:latin typeface="Arial" pitchFamily="34" charset="0"/>
                <a:cs typeface="Arial" pitchFamily="34" charset="0"/>
              </a:rPr>
              <a:t>кандидат технических наук с большим опытом преподавания в высшей </a:t>
            </a:r>
            <a:r>
              <a:rPr lang="ru-RU" sz="3200" b="1" dirty="0">
                <a:solidFill>
                  <a:schemeClr val="accent6">
                    <a:lumMod val="50000"/>
                  </a:schemeClr>
                </a:solidFill>
                <a:latin typeface="Arial" pitchFamily="34" charset="0"/>
                <a:cs typeface="Arial" pitchFamily="34" charset="0"/>
              </a:rPr>
              <a:t>школе, НКСЭ </a:t>
            </a:r>
            <a:r>
              <a:rPr lang="ru-RU" sz="3200" b="1" dirty="0" smtClean="0">
                <a:solidFill>
                  <a:schemeClr val="accent6">
                    <a:lumMod val="50000"/>
                  </a:schemeClr>
                </a:solidFill>
                <a:latin typeface="Arial" pitchFamily="34" charset="0"/>
                <a:cs typeface="Arial" pitchFamily="34" charset="0"/>
              </a:rPr>
              <a:t>и на подготовительных курсах. Много знаю, люблю свой предмет, обобщила полезную для Вас информацию по дисциплине </a:t>
            </a: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«Органическая химия»</a:t>
            </a:r>
            <a:r>
              <a:rPr lang="ru-RU" sz="32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32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t>
            </a:r>
            <a:endParaRPr lang="ru-RU" sz="3200" b="1" kern="10" dirty="0" smtClean="0">
              <a:solidFill>
                <a:srgbClr val="FF0000"/>
              </a:solidFill>
              <a:latin typeface="Arial" pitchFamily="34" charset="0"/>
              <a:cs typeface="Arial" pitchFamily="34" charset="0"/>
            </a:endParaRPr>
          </a:p>
        </p:txBody>
      </p:sp>
    </p:spTree>
  </p:cSld>
  <p:clrMapOvr>
    <a:masterClrMapping/>
  </p:clrMapOvr>
  <p:transition>
    <p:wheel spokes="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8873" y="190996"/>
            <a:ext cx="8856984" cy="954107"/>
          </a:xfrm>
          <a:prstGeom prst="rect">
            <a:avLst/>
          </a:prstGeom>
        </p:spPr>
        <p:txBody>
          <a:bodyPr wrap="square">
            <a:spAutoFit/>
          </a:bodyPr>
          <a:lstStyle/>
          <a:p>
            <a:pPr indent="450850" algn="just"/>
            <a:r>
              <a:rPr lang="ru-RU" sz="2800" b="1" dirty="0" smtClean="0">
                <a:latin typeface="Arial" pitchFamily="34" charset="0"/>
                <a:cs typeface="Arial" pitchFamily="34" charset="0"/>
              </a:rPr>
              <a:t>… </a:t>
            </a:r>
            <a:r>
              <a:rPr lang="ru-RU" sz="2800" b="1" dirty="0" smtClean="0">
                <a:ln>
                  <a:solidFill>
                    <a:schemeClr val="tx1"/>
                  </a:solidFill>
                </a:ln>
                <a:solidFill>
                  <a:srgbClr val="1A6035"/>
                </a:solidFill>
                <a:latin typeface="Arial Black" pitchFamily="34" charset="0"/>
                <a:cs typeface="Arial" pitchFamily="34" charset="0"/>
              </a:rPr>
              <a:t>гераниол</a:t>
            </a:r>
            <a:r>
              <a:rPr lang="ru-RU" sz="2800" b="1" dirty="0" smtClean="0">
                <a:latin typeface="Arial" pitchFamily="34" charset="0"/>
                <a:cs typeface="Arial" pitchFamily="34" charset="0"/>
              </a:rPr>
              <a:t> и </a:t>
            </a:r>
            <a:r>
              <a:rPr lang="ru-RU" sz="2800" b="1" dirty="0" smtClean="0">
                <a:ln>
                  <a:solidFill>
                    <a:schemeClr val="tx1"/>
                  </a:solidFill>
                </a:ln>
                <a:solidFill>
                  <a:srgbClr val="1A6035"/>
                </a:solidFill>
                <a:latin typeface="Arial Black" pitchFamily="34" charset="0"/>
                <a:cs typeface="Arial" pitchFamily="34" charset="0"/>
              </a:rPr>
              <a:t>цитронеллол</a:t>
            </a:r>
            <a:r>
              <a:rPr lang="ru-RU" sz="2800" b="1" dirty="0" smtClean="0">
                <a:latin typeface="Arial" pitchFamily="34" charset="0"/>
                <a:cs typeface="Arial" pitchFamily="34" charset="0"/>
              </a:rPr>
              <a:t> (компоненты </a:t>
            </a:r>
            <a:r>
              <a:rPr lang="ru-RU" sz="2800" b="1" dirty="0">
                <a:latin typeface="Arial" pitchFamily="34" charset="0"/>
                <a:cs typeface="Arial" pitchFamily="34" charset="0"/>
              </a:rPr>
              <a:t>цветочных эфирных масел), </a:t>
            </a:r>
            <a:endParaRPr lang="ru-RU" sz="2800" b="1" dirty="0" smtClean="0">
              <a:latin typeface="Arial" pitchFamily="34" charset="0"/>
              <a:cs typeface="Arial" pitchFamily="34" charset="0"/>
            </a:endParaRPr>
          </a:p>
        </p:txBody>
      </p:sp>
      <p:pic>
        <p:nvPicPr>
          <p:cNvPr id="6146" name="Picture 2" descr="Картинки по запросу гераниол и цитронеллол"/>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015" r="55792"/>
          <a:stretch/>
        </p:blipFill>
        <p:spPr bwMode="auto">
          <a:xfrm>
            <a:off x="188873" y="1145103"/>
            <a:ext cx="1065820" cy="26003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Картинки по запросу гераниол и цитронеллол"/>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04" t="29786" r="14380" b="12482"/>
          <a:stretch/>
        </p:blipFill>
        <p:spPr bwMode="auto">
          <a:xfrm>
            <a:off x="1141194" y="1084668"/>
            <a:ext cx="4394580" cy="26340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834925" y="3212976"/>
            <a:ext cx="2008883" cy="492443"/>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2600" b="1" spc="50" dirty="0">
                <a:ln w="11430">
                  <a:solidFill>
                    <a:schemeClr val="tx1"/>
                  </a:solidFill>
                </a:ln>
                <a:solidFill>
                  <a:srgbClr val="1A6035"/>
                </a:solidFill>
                <a:effectLst>
                  <a:outerShdw blurRad="76200" dist="50800" dir="5400000" algn="tl" rotWithShape="0">
                    <a:srgbClr val="000000">
                      <a:alpha val="65000"/>
                    </a:srgbClr>
                  </a:outerShdw>
                </a:effectLst>
                <a:latin typeface="Arial Black" pitchFamily="34" charset="0"/>
                <a:cs typeface="Arial" pitchFamily="34" charset="0"/>
              </a:rPr>
              <a:t>гераниол</a:t>
            </a:r>
            <a:endParaRPr lang="ru-RU" sz="2600" b="1" spc="50" dirty="0">
              <a:ln w="11430">
                <a:solidFill>
                  <a:schemeClr val="tx1"/>
                </a:solidFill>
              </a:ln>
              <a:solidFill>
                <a:srgbClr val="1A6035"/>
              </a:solidFill>
              <a:effectLst>
                <a:outerShdw blurRad="76200" dist="50800" dir="5400000" algn="tl" rotWithShape="0">
                  <a:srgbClr val="000000">
                    <a:alpha val="65000"/>
                  </a:srgbClr>
                </a:outerShdw>
              </a:effectLst>
            </a:endParaRPr>
          </a:p>
        </p:txBody>
      </p:sp>
      <p:pic>
        <p:nvPicPr>
          <p:cNvPr id="6150" name="Picture 6" descr="Картинки по запросу гераниол и цитронеллол"/>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0032" y="1048839"/>
            <a:ext cx="3563450" cy="26698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Картинки по запросу цитронеллол это"/>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5816" y="3749325"/>
            <a:ext cx="5847354" cy="20561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pic>
        <p:nvPicPr>
          <p:cNvPr id="2050" name="Picture 2" descr="Картинки по запросу эфирные масла"/>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11855" r="7040"/>
          <a:stretch/>
        </p:blipFill>
        <p:spPr bwMode="auto">
          <a:xfrm>
            <a:off x="35496" y="3705419"/>
            <a:ext cx="2580173" cy="21227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Управляющая кнопка: далее 1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9"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Прямоугольник 19"/>
          <p:cNvSpPr/>
          <p:nvPr/>
        </p:nvSpPr>
        <p:spPr>
          <a:xfrm>
            <a:off x="35496" y="5661248"/>
            <a:ext cx="8856983" cy="10772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0000"/>
              </a:lnSpc>
            </a:pPr>
            <a:r>
              <a:rPr lang="ru-RU" sz="2600" b="1" spc="50" dirty="0" err="1" smtClean="0">
                <a:ln w="11430">
                  <a:solidFill>
                    <a:schemeClr val="tx1"/>
                  </a:solidFill>
                </a:ln>
                <a:solidFill>
                  <a:srgbClr val="1A6035"/>
                </a:solidFill>
                <a:effectLst>
                  <a:outerShdw blurRad="76200" dist="50800" dir="5400000" algn="tl" rotWithShape="0">
                    <a:srgbClr val="000000">
                      <a:alpha val="65000"/>
                    </a:srgbClr>
                  </a:outerShdw>
                </a:effectLst>
                <a:latin typeface="Arial Black" pitchFamily="34" charset="0"/>
              </a:rPr>
              <a:t>Цитронеллол</a:t>
            </a:r>
            <a:r>
              <a:rPr lang="ru-RU" sz="2600" b="1" spc="50" dirty="0" smtClean="0">
                <a:ln w="11430">
                  <a:solidFill>
                    <a:schemeClr val="tx1"/>
                  </a:solidFill>
                </a:ln>
                <a:solidFill>
                  <a:srgbClr val="1A6035"/>
                </a:solidFill>
                <a:effectLst>
                  <a:outerShdw blurRad="76200" dist="50800" dir="5400000" algn="tl" rotWithShape="0">
                    <a:srgbClr val="000000">
                      <a:alpha val="65000"/>
                    </a:srgbClr>
                  </a:outerShdw>
                </a:effectLst>
                <a:latin typeface="Arial Black" pitchFamily="34" charset="0"/>
              </a:rPr>
              <a:t> (</a:t>
            </a:r>
            <a:r>
              <a:rPr lang="ru-RU" sz="2600" b="1" dirty="0" smtClean="0">
                <a:ln>
                  <a:solidFill>
                    <a:sysClr val="windowText" lastClr="000000"/>
                  </a:solidFill>
                </a:ln>
                <a:solidFill>
                  <a:srgbClr val="1A6035"/>
                </a:solidFill>
                <a:latin typeface="Arial" pitchFamily="34" charset="0"/>
                <a:cs typeface="Arial" pitchFamily="34" charset="0"/>
              </a:rPr>
              <a:t>3,7-диметил-6-октен-1-ол</a:t>
            </a:r>
            <a:r>
              <a:rPr lang="ru-RU" sz="2600" b="1" spc="50" dirty="0" smtClean="0">
                <a:ln w="11430">
                  <a:solidFill>
                    <a:schemeClr val="tx1"/>
                  </a:solidFill>
                </a:ln>
                <a:solidFill>
                  <a:srgbClr val="1A6035"/>
                </a:solidFill>
                <a:effectLst>
                  <a:outerShdw blurRad="76200" dist="50800" dir="5400000" algn="tl" rotWithShape="0">
                    <a:srgbClr val="000000">
                      <a:alpha val="65000"/>
                    </a:srgbClr>
                  </a:outerShdw>
                </a:effectLst>
                <a:latin typeface="Arial Black" pitchFamily="34" charset="0"/>
              </a:rPr>
              <a:t>) </a:t>
            </a:r>
            <a:r>
              <a:rPr lang="ru-RU" sz="2600" b="1" dirty="0" smtClean="0">
                <a:latin typeface="Arial" pitchFamily="34" charset="0"/>
                <a:cs typeface="Arial" pitchFamily="34" charset="0"/>
              </a:rPr>
              <a:t>в </a:t>
            </a:r>
            <a:r>
              <a:rPr lang="ru-RU" sz="2600" b="1" dirty="0" err="1" smtClean="0">
                <a:latin typeface="Arial" pitchFamily="34" charset="0"/>
                <a:cs typeface="Arial" pitchFamily="34" charset="0"/>
              </a:rPr>
              <a:t>цитронелловом</a:t>
            </a:r>
            <a:r>
              <a:rPr lang="ru-RU" sz="2600" b="1" dirty="0" smtClean="0">
                <a:latin typeface="Arial" pitchFamily="34" charset="0"/>
                <a:cs typeface="Arial" pitchFamily="34" charset="0"/>
              </a:rPr>
              <a:t>, гераниевом</a:t>
            </a:r>
            <a:r>
              <a:rPr lang="ru-RU" sz="2600" b="1" dirty="0">
                <a:latin typeface="Arial" pitchFamily="34" charset="0"/>
                <a:cs typeface="Arial" pitchFamily="34" charset="0"/>
              </a:rPr>
              <a:t> (до 40 %), розовом (до 50 %) и некоторых других эфирных маслах</a:t>
            </a:r>
            <a:endParaRPr lang="ru-RU" sz="2600" b="1" spc="50" dirty="0">
              <a:ln w="11430">
                <a:solidFill>
                  <a:schemeClr val="tx1"/>
                </a:solidFill>
              </a:ln>
              <a:solidFill>
                <a:srgbClr val="1A6035"/>
              </a:solidFill>
              <a:effectLst>
                <a:outerShdw blurRad="76200" dist="50800" dir="5400000" algn="tl" rotWithShape="0">
                  <a:srgbClr val="000000">
                    <a:alpha val="65000"/>
                  </a:srgbClr>
                </a:outerShdw>
              </a:effectLst>
              <a:latin typeface="Arial" pitchFamily="34" charset="0"/>
              <a:cs typeface="Arial" pitchFamily="34" charset="0"/>
            </a:endParaRPr>
          </a:p>
        </p:txBody>
      </p:sp>
    </p:spTree>
    <p:extLst>
      <p:ext uri="{BB962C8B-B14F-4D97-AF65-F5344CB8AC3E}">
        <p14:creationId xmlns:p14="http://schemas.microsoft.com/office/powerpoint/2010/main" val="311303185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88873" y="190996"/>
            <a:ext cx="8856984" cy="1557349"/>
          </a:xfrm>
          <a:prstGeom prst="rect">
            <a:avLst/>
          </a:prstGeom>
        </p:spPr>
        <p:txBody>
          <a:bodyPr wrap="square">
            <a:spAutoFit/>
          </a:bodyPr>
          <a:lstStyle/>
          <a:p>
            <a:pPr indent="450850" algn="just">
              <a:lnSpc>
                <a:spcPct val="85000"/>
              </a:lnSpc>
            </a:pPr>
            <a:r>
              <a:rPr lang="ru-RU" sz="2800" b="1" dirty="0" smtClean="0">
                <a:latin typeface="Arial" pitchFamily="34" charset="0"/>
                <a:cs typeface="Arial" pitchFamily="34" charset="0"/>
              </a:rPr>
              <a:t>… </a:t>
            </a:r>
            <a:r>
              <a:rPr lang="ru-RU" sz="2800" b="1" dirty="0" smtClean="0">
                <a:ln>
                  <a:solidFill>
                    <a:schemeClr val="tx1"/>
                  </a:solidFill>
                </a:ln>
                <a:solidFill>
                  <a:srgbClr val="1A6035"/>
                </a:solidFill>
                <a:latin typeface="Arial Black" pitchFamily="34" charset="0"/>
                <a:cs typeface="Arial" pitchFamily="34" charset="0"/>
              </a:rPr>
              <a:t>фенхол</a:t>
            </a:r>
            <a:r>
              <a:rPr lang="ru-RU" sz="2800" b="1" dirty="0">
                <a:latin typeface="Arial" pitchFamily="34" charset="0"/>
                <a:cs typeface="Arial" pitchFamily="34" charset="0"/>
              </a:rPr>
              <a:t> (в смоле хвойных деревьев и плодах фенхеля) и др</a:t>
            </a:r>
            <a:r>
              <a:rPr lang="ru-RU" sz="2800" b="1" dirty="0" smtClean="0">
                <a:latin typeface="Arial" pitchFamily="34" charset="0"/>
                <a:cs typeface="Arial" pitchFamily="34" charset="0"/>
              </a:rPr>
              <a:t>.</a:t>
            </a:r>
          </a:p>
          <a:p>
            <a:pPr indent="450850" algn="just">
              <a:lnSpc>
                <a:spcPct val="85000"/>
              </a:lnSpc>
            </a:pPr>
            <a:r>
              <a:rPr lang="ru-RU" sz="2800" b="1" dirty="0" smtClean="0">
                <a:ln>
                  <a:solidFill>
                    <a:sysClr val="windowText" lastClr="000000"/>
                  </a:solidFill>
                </a:ln>
                <a:solidFill>
                  <a:srgbClr val="1A6035"/>
                </a:solidFill>
                <a:latin typeface="Arial Black" pitchFamily="34" charset="0"/>
                <a:cs typeface="Arial" pitchFamily="34" charset="0"/>
              </a:rPr>
              <a:t>Фенхель</a:t>
            </a:r>
            <a:r>
              <a:rPr lang="ru-RU" sz="2800" b="1" dirty="0" smtClean="0">
                <a:latin typeface="Arial" pitchFamily="34" charset="0"/>
                <a:cs typeface="Arial" pitchFamily="34" charset="0"/>
              </a:rPr>
              <a:t> обыкновенный, </a:t>
            </a:r>
            <a:r>
              <a:rPr lang="ru-RU" sz="2800" b="1" dirty="0">
                <a:latin typeface="Arial" pitchFamily="34" charset="0"/>
                <a:cs typeface="Arial" pitchFamily="34" charset="0"/>
              </a:rPr>
              <a:t>сладкий укроп, аптечный </a:t>
            </a:r>
            <a:r>
              <a:rPr lang="ru-RU" sz="2800" b="1" dirty="0" smtClean="0">
                <a:latin typeface="Arial" pitchFamily="34" charset="0"/>
                <a:cs typeface="Arial" pitchFamily="34" charset="0"/>
              </a:rPr>
              <a:t>укроп….</a:t>
            </a:r>
            <a:r>
              <a:rPr lang="ru-RU" sz="2800" dirty="0"/>
              <a:t> </a:t>
            </a:r>
            <a:endParaRPr lang="ru-RU" sz="2800" b="1" dirty="0">
              <a:latin typeface="Arial" pitchFamily="34" charset="0"/>
              <a:cs typeface="Arial" pitchFamily="34" charset="0"/>
            </a:endParaRPr>
          </a:p>
        </p:txBody>
      </p:sp>
      <p:pic>
        <p:nvPicPr>
          <p:cNvPr id="1030" name="Picture 6" descr="Картинки по запросу плоды фенхеля"/>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357" y="1487041"/>
            <a:ext cx="209550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Картинки по запросу плоды фенхел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903" y="2746024"/>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Картинки по запросу смола хвойных деревьев"/>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1895535"/>
            <a:ext cx="4061154" cy="28490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Картинки по запросу эфирные масла"/>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7544" y="4445971"/>
            <a:ext cx="4286250" cy="2343151"/>
          </a:xfrm>
          <a:prstGeom prst="rect">
            <a:avLst/>
          </a:prstGeom>
          <a:noFill/>
          <a:extLst>
            <a:ext uri="{909E8E84-426E-40DD-AFC4-6F175D3DCCD1}">
              <a14:hiddenFill xmlns:a14="http://schemas.microsoft.com/office/drawing/2010/main">
                <a:solidFill>
                  <a:srgbClr val="FFFFFF"/>
                </a:solidFill>
              </a14:hiddenFill>
            </a:ext>
          </a:extLst>
        </p:spPr>
      </p:pic>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58116772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548680"/>
            <a:ext cx="8894250" cy="5826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20" name="Прямоугольник 19"/>
          <p:cNvSpPr/>
          <p:nvPr/>
        </p:nvSpPr>
        <p:spPr>
          <a:xfrm>
            <a:off x="524649" y="-56420"/>
            <a:ext cx="8092280" cy="677108"/>
          </a:xfrm>
          <a:prstGeom prst="rect">
            <a:avLst/>
          </a:prstGeom>
        </p:spPr>
        <p:txBody>
          <a:bodyPr wrap="none">
            <a:spAutoFit/>
          </a:bodyPr>
          <a:lstStyle/>
          <a:p>
            <a:pPr algn="ctr"/>
            <a:r>
              <a:rPr lang="ru-RU" sz="3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cs typeface="Arial" pitchFamily="34" charset="0"/>
              </a:rPr>
              <a:t>Способы получения </a:t>
            </a:r>
            <a:r>
              <a:rPr lang="ru-RU" sz="3800" b="1" dirty="0" smtClean="0">
                <a:ln>
                  <a:solidFill>
                    <a:sysClr val="windowText" lastClr="000000"/>
                  </a:solidFill>
                </a:ln>
                <a:solidFill>
                  <a:srgbClr val="0070C0"/>
                </a:solidFill>
                <a:effectLst>
                  <a:outerShdw blurRad="38100" dist="38100" dir="2700000" algn="tl">
                    <a:srgbClr val="000000">
                      <a:alpha val="43137"/>
                    </a:srgbClr>
                  </a:outerShdw>
                </a:effectLst>
                <a:latin typeface="Arial Black" pitchFamily="34" charset="0"/>
                <a:cs typeface="Arial" pitchFamily="34" charset="0"/>
              </a:rPr>
              <a:t>спиртов</a:t>
            </a:r>
            <a:endParaRPr lang="ru-RU" sz="3800" dirty="0">
              <a:ln>
                <a:solidFill>
                  <a:sysClr val="windowText" lastClr="000000"/>
                </a:solidFill>
              </a:ln>
              <a:solidFill>
                <a:srgbClr val="0070C0"/>
              </a:solidFill>
              <a:latin typeface="Arial Black" pitchFamily="34" charset="0"/>
            </a:endParaRPr>
          </a:p>
        </p:txBody>
      </p:sp>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8048" y="4326210"/>
            <a:ext cx="2133600" cy="234315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555587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614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5496" y="687888"/>
            <a:ext cx="9014917" cy="4037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Скругленный прямоугольник 1"/>
          <p:cNvSpPr/>
          <p:nvPr/>
        </p:nvSpPr>
        <p:spPr>
          <a:xfrm>
            <a:off x="35496" y="1916832"/>
            <a:ext cx="1368152" cy="432048"/>
          </a:xfrm>
          <a:prstGeom prst="roundRect">
            <a:avLst/>
          </a:prstGeom>
          <a:noFill/>
          <a:ln w="57150">
            <a:solidFill>
              <a:srgbClr val="2612B6"/>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Управляющая кнопка: далее 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11819398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8" name="Picture 12" descr="http://nashaucheba.ru/docs/18/17468/conv_26/file26.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219" t="12921" r="1616" b="7164"/>
          <a:stretch/>
        </p:blipFill>
        <p:spPr bwMode="auto">
          <a:xfrm>
            <a:off x="200025" y="1052736"/>
            <a:ext cx="8501064" cy="49942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Картинки по запросу"/>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21" y="1021314"/>
            <a:ext cx="1296019" cy="23470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92489" y="44624"/>
            <a:ext cx="8944007" cy="877163"/>
          </a:xfrm>
          <a:prstGeom prst="rect">
            <a:avLst/>
          </a:prstGeom>
        </p:spPr>
        <p:txBody>
          <a:bodyPr wrap="square">
            <a:spAutoFit/>
          </a:bodyPr>
          <a:lstStyle/>
          <a:p>
            <a:pPr algn="ctr">
              <a:lnSpc>
                <a:spcPct val="85000"/>
              </a:lnSpc>
            </a:pPr>
            <a:r>
              <a:rPr lang="ru-RU" sz="3000" b="1" dirty="0" smtClean="0">
                <a:ln>
                  <a:solidFill>
                    <a:sysClr val="windowText" lastClr="000000"/>
                  </a:solidFill>
                </a:ln>
                <a:solidFill>
                  <a:srgbClr val="2612B6"/>
                </a:solidFill>
                <a:latin typeface="Arial" pitchFamily="34" charset="0"/>
                <a:cs typeface="Arial" pitchFamily="34" charset="0"/>
              </a:rPr>
              <a:t>Производство этанола прямой гидратацией этилена</a:t>
            </a:r>
            <a:endParaRPr lang="ru-RU" sz="3000" dirty="0">
              <a:ln>
                <a:solidFill>
                  <a:sysClr val="windowText" lastClr="000000"/>
                </a:solidFill>
              </a:ln>
              <a:solidFill>
                <a:srgbClr val="2612B6"/>
              </a:solidFill>
              <a:latin typeface="Arial" pitchFamily="34" charset="0"/>
              <a:cs typeface="Arial" pitchFamily="34" charset="0"/>
            </a:endParaRPr>
          </a:p>
        </p:txBody>
      </p:sp>
      <p:pic>
        <p:nvPicPr>
          <p:cNvPr id="16"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7" name="Управляющая кнопка: далее 1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76420313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56152" y="231612"/>
            <a:ext cx="8629286" cy="677108"/>
          </a:xfrm>
          <a:prstGeom prst="rect">
            <a:avLst/>
          </a:prstGeom>
        </p:spPr>
        <p:txBody>
          <a:bodyPr wrap="none">
            <a:spAutoFit/>
          </a:bodyPr>
          <a:lstStyle/>
          <a:p>
            <a:pPr algn="ctr"/>
            <a:r>
              <a:rPr lang="ru-RU" sz="3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cs typeface="Arial" pitchFamily="34" charset="0"/>
              </a:rPr>
              <a:t>Химические свойства </a:t>
            </a:r>
            <a:r>
              <a:rPr lang="ru-RU" sz="3800" b="1" dirty="0" smtClean="0">
                <a:ln>
                  <a:solidFill>
                    <a:sysClr val="windowText" lastClr="000000"/>
                  </a:solidFill>
                </a:ln>
                <a:solidFill>
                  <a:srgbClr val="0070C0"/>
                </a:solidFill>
                <a:effectLst>
                  <a:outerShdw blurRad="38100" dist="38100" dir="2700000" algn="tl">
                    <a:srgbClr val="000000">
                      <a:alpha val="43137"/>
                    </a:srgbClr>
                  </a:outerShdw>
                </a:effectLst>
                <a:latin typeface="Arial Black" pitchFamily="34" charset="0"/>
                <a:cs typeface="Arial" pitchFamily="34" charset="0"/>
              </a:rPr>
              <a:t>спиртов</a:t>
            </a:r>
            <a:endParaRPr lang="ru-RU" sz="3800" dirty="0">
              <a:ln>
                <a:solidFill>
                  <a:sysClr val="windowText" lastClr="000000"/>
                </a:solidFill>
              </a:ln>
              <a:solidFill>
                <a:srgbClr val="0070C0"/>
              </a:solidFill>
              <a:latin typeface="Arial Black" pitchFamily="34" charset="0"/>
            </a:endParaRPr>
          </a:p>
        </p:txBody>
      </p:sp>
      <p:sp>
        <p:nvSpPr>
          <p:cNvPr id="2" name="Прямоугольник 1"/>
          <p:cNvSpPr/>
          <p:nvPr/>
        </p:nvSpPr>
        <p:spPr>
          <a:xfrm>
            <a:off x="107504" y="1446599"/>
            <a:ext cx="8780344" cy="2054409"/>
          </a:xfrm>
          <a:prstGeom prst="rect">
            <a:avLst/>
          </a:prstGeom>
        </p:spPr>
        <p:txBody>
          <a:bodyPr wrap="square">
            <a:spAutoFit/>
          </a:bodyPr>
          <a:lstStyle/>
          <a:p>
            <a:pPr indent="450850" algn="just">
              <a:lnSpc>
                <a:spcPct val="85000"/>
              </a:lnSpc>
            </a:pPr>
            <a:r>
              <a:rPr lang="ru-RU" sz="3000" b="1" dirty="0">
                <a:latin typeface="Arial" pitchFamily="34" charset="0"/>
                <a:cs typeface="Arial" pitchFamily="34" charset="0"/>
              </a:rPr>
              <a:t>Химические свойства </a:t>
            </a:r>
            <a:r>
              <a:rPr lang="ru-RU" sz="3000" b="1" dirty="0">
                <a:ln>
                  <a:solidFill>
                    <a:schemeClr val="tx1"/>
                  </a:solidFill>
                </a:ln>
                <a:solidFill>
                  <a:srgbClr val="0000CC"/>
                </a:solidFill>
                <a:latin typeface="Arial Black" pitchFamily="34" charset="0"/>
                <a:cs typeface="Arial" pitchFamily="34" charset="0"/>
              </a:rPr>
              <a:t>спиртов</a:t>
            </a:r>
            <a:r>
              <a:rPr lang="ru-RU" sz="3000" b="1" dirty="0">
                <a:latin typeface="Arial" pitchFamily="34" charset="0"/>
                <a:cs typeface="Arial" pitchFamily="34" charset="0"/>
              </a:rPr>
              <a:t> </a:t>
            </a:r>
            <a:r>
              <a:rPr lang="ru-RU" sz="3000" b="1" dirty="0" err="1" smtClean="0">
                <a:latin typeface="Arial" pitchFamily="34" charset="0"/>
                <a:cs typeface="Arial" pitchFamily="34" charset="0"/>
              </a:rPr>
              <a:t>определя-ются</a:t>
            </a:r>
            <a:r>
              <a:rPr lang="ru-RU" sz="3000" b="1" dirty="0" smtClean="0">
                <a:latin typeface="Arial" pitchFamily="34" charset="0"/>
                <a:cs typeface="Arial" pitchFamily="34" charset="0"/>
              </a:rPr>
              <a:t> </a:t>
            </a:r>
            <a:r>
              <a:rPr lang="ru-RU" sz="3000" b="1" dirty="0">
                <a:latin typeface="Arial" pitchFamily="34" charset="0"/>
                <a:cs typeface="Arial" pitchFamily="34" charset="0"/>
              </a:rPr>
              <a:t>наличием в них </a:t>
            </a:r>
            <a:r>
              <a:rPr lang="ru-RU" sz="3000" b="1" dirty="0">
                <a:ln>
                  <a:solidFill>
                    <a:schemeClr val="tx1"/>
                  </a:solidFill>
                </a:ln>
                <a:solidFill>
                  <a:srgbClr val="CC00CC"/>
                </a:solidFill>
                <a:latin typeface="Arial" pitchFamily="34" charset="0"/>
                <a:cs typeface="Arial" pitchFamily="34" charset="0"/>
              </a:rPr>
              <a:t>гидроксильной </a:t>
            </a:r>
            <a:r>
              <a:rPr lang="ru-RU" sz="3000" b="1" dirty="0" smtClean="0">
                <a:ln>
                  <a:solidFill>
                    <a:schemeClr val="tx1"/>
                  </a:solidFill>
                </a:ln>
                <a:solidFill>
                  <a:srgbClr val="CC00CC"/>
                </a:solidFill>
                <a:latin typeface="Arial" pitchFamily="34" charset="0"/>
                <a:cs typeface="Arial" pitchFamily="34" charset="0"/>
              </a:rPr>
              <a:t>группы</a:t>
            </a:r>
            <a:r>
              <a:rPr lang="en-US" sz="3000" b="1" dirty="0" smtClean="0">
                <a:ln>
                  <a:solidFill>
                    <a:schemeClr val="tx1"/>
                  </a:solidFill>
                </a:ln>
                <a:solidFill>
                  <a:srgbClr val="CC00CC"/>
                </a:solidFill>
                <a:latin typeface="Arial" pitchFamily="34" charset="0"/>
                <a:cs typeface="Arial" pitchFamily="34" charset="0"/>
              </a:rPr>
              <a:t> </a:t>
            </a:r>
            <a:r>
              <a:rPr lang="en-US" sz="3000" b="1" dirty="0">
                <a:ln>
                  <a:solidFill>
                    <a:schemeClr val="tx1"/>
                  </a:solidFill>
                </a:ln>
                <a:solidFill>
                  <a:srgbClr val="CC00CC"/>
                </a:solidFill>
                <a:latin typeface="Arial" pitchFamily="34" charset="0"/>
                <a:cs typeface="Arial" pitchFamily="34" charset="0"/>
              </a:rPr>
              <a:t>–</a:t>
            </a:r>
            <a:r>
              <a:rPr lang="en-US" sz="3000" b="1" dirty="0" smtClean="0">
                <a:ln>
                  <a:solidFill>
                    <a:schemeClr val="tx1"/>
                  </a:solidFill>
                </a:ln>
                <a:solidFill>
                  <a:srgbClr val="CC00CC"/>
                </a:solidFill>
                <a:latin typeface="Arial" pitchFamily="34" charset="0"/>
                <a:cs typeface="Arial" pitchFamily="34" charset="0"/>
              </a:rPr>
              <a:t>OH</a:t>
            </a:r>
            <a:r>
              <a:rPr lang="en-US" sz="3000" b="1" dirty="0" smtClean="0">
                <a:latin typeface="Arial" pitchFamily="34" charset="0"/>
                <a:cs typeface="Arial" pitchFamily="34" charset="0"/>
              </a:rPr>
              <a:t> </a:t>
            </a:r>
            <a:r>
              <a:rPr lang="ru-RU" sz="3000" b="1" dirty="0" smtClean="0">
                <a:latin typeface="Arial" pitchFamily="34" charset="0"/>
                <a:cs typeface="Arial" pitchFamily="34" charset="0"/>
              </a:rPr>
              <a:t>и полярностью связи </a:t>
            </a:r>
            <a:r>
              <a:rPr lang="ru-RU" sz="3000" b="1" dirty="0" smtClean="0">
                <a:ln>
                  <a:solidFill>
                    <a:schemeClr val="tx1"/>
                  </a:solidFill>
                </a:ln>
                <a:solidFill>
                  <a:srgbClr val="002060"/>
                </a:solidFill>
                <a:latin typeface="Arial" pitchFamily="34" charset="0"/>
                <a:cs typeface="Arial" pitchFamily="34" charset="0"/>
              </a:rPr>
              <a:t>С</a:t>
            </a:r>
            <a:r>
              <a:rPr lang="en-US" sz="3000" b="1" dirty="0">
                <a:ln>
                  <a:solidFill>
                    <a:schemeClr val="tx1"/>
                  </a:solidFill>
                </a:ln>
                <a:solidFill>
                  <a:srgbClr val="002060"/>
                </a:solidFill>
                <a:latin typeface="Arial" pitchFamily="34" charset="0"/>
                <a:cs typeface="Arial" pitchFamily="34" charset="0"/>
              </a:rPr>
              <a:t>–</a:t>
            </a:r>
            <a:r>
              <a:rPr lang="ru-RU" sz="3000" b="1" dirty="0" smtClean="0">
                <a:ln>
                  <a:solidFill>
                    <a:schemeClr val="tx1"/>
                  </a:solidFill>
                </a:ln>
                <a:solidFill>
                  <a:srgbClr val="002060"/>
                </a:solidFill>
                <a:latin typeface="Arial" pitchFamily="34" charset="0"/>
                <a:cs typeface="Arial" pitchFamily="34" charset="0"/>
              </a:rPr>
              <a:t>О</a:t>
            </a:r>
            <a:r>
              <a:rPr lang="ru-RU" sz="3000" b="1" dirty="0" smtClean="0">
                <a:latin typeface="Arial" pitchFamily="34" charset="0"/>
                <a:cs typeface="Arial" pitchFamily="34" charset="0"/>
              </a:rPr>
              <a:t>. Поэтому для спиртов характерны реакции, которые протекают с разрывом связей </a:t>
            </a:r>
            <a:r>
              <a:rPr lang="en-US" sz="3000" b="1" dirty="0" smtClean="0">
                <a:ln>
                  <a:solidFill>
                    <a:schemeClr val="tx1"/>
                  </a:solidFill>
                </a:ln>
                <a:solidFill>
                  <a:srgbClr val="CC00CC"/>
                </a:solidFill>
                <a:latin typeface="Arial" pitchFamily="34" charset="0"/>
                <a:cs typeface="Arial" pitchFamily="34" charset="0"/>
              </a:rPr>
              <a:t>O–H</a:t>
            </a:r>
            <a:r>
              <a:rPr lang="en-US" sz="3000" b="1" dirty="0" smtClean="0">
                <a:latin typeface="Arial" pitchFamily="34" charset="0"/>
                <a:cs typeface="Arial" pitchFamily="34" charset="0"/>
              </a:rPr>
              <a:t> </a:t>
            </a:r>
            <a:r>
              <a:rPr lang="ru-RU" sz="3000" b="1" dirty="0">
                <a:latin typeface="Arial" pitchFamily="34" charset="0"/>
                <a:cs typeface="Arial" pitchFamily="34" charset="0"/>
              </a:rPr>
              <a:t>и </a:t>
            </a:r>
            <a:r>
              <a:rPr lang="ru-RU" sz="3000" b="1" dirty="0">
                <a:ln>
                  <a:solidFill>
                    <a:schemeClr val="tx1"/>
                  </a:solidFill>
                </a:ln>
                <a:solidFill>
                  <a:srgbClr val="002060"/>
                </a:solidFill>
                <a:latin typeface="Arial" pitchFamily="34" charset="0"/>
                <a:cs typeface="Arial" pitchFamily="34" charset="0"/>
              </a:rPr>
              <a:t>С</a:t>
            </a:r>
            <a:r>
              <a:rPr lang="en-US" sz="3000" b="1" dirty="0">
                <a:ln>
                  <a:solidFill>
                    <a:schemeClr val="tx1"/>
                  </a:solidFill>
                </a:ln>
                <a:solidFill>
                  <a:srgbClr val="002060"/>
                </a:solidFill>
                <a:latin typeface="Arial" pitchFamily="34" charset="0"/>
                <a:cs typeface="Arial" pitchFamily="34" charset="0"/>
              </a:rPr>
              <a:t>–</a:t>
            </a:r>
            <a:r>
              <a:rPr lang="ru-RU" sz="3000" b="1" dirty="0" smtClean="0">
                <a:ln>
                  <a:solidFill>
                    <a:schemeClr val="tx1"/>
                  </a:solidFill>
                </a:ln>
                <a:solidFill>
                  <a:srgbClr val="002060"/>
                </a:solidFill>
                <a:latin typeface="Arial" pitchFamily="34" charset="0"/>
                <a:cs typeface="Arial" pitchFamily="34" charset="0"/>
              </a:rPr>
              <a:t>О</a:t>
            </a:r>
            <a:r>
              <a:rPr lang="ru-RU" sz="3000" b="1" dirty="0" smtClean="0">
                <a:latin typeface="Arial" pitchFamily="34" charset="0"/>
                <a:cs typeface="Arial" pitchFamily="34" charset="0"/>
              </a:rPr>
              <a:t>.</a:t>
            </a:r>
          </a:p>
        </p:txBody>
      </p:sp>
    </p:spTree>
    <p:extLst>
      <p:ext uri="{BB962C8B-B14F-4D97-AF65-F5344CB8AC3E}">
        <p14:creationId xmlns:p14="http://schemas.microsoft.com/office/powerpoint/2010/main" val="403671549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26716" y="0"/>
            <a:ext cx="60599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709377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734478" y="98872"/>
            <a:ext cx="5347359" cy="678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709377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49622" y="332656"/>
            <a:ext cx="8786874" cy="1557349"/>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solidFill>
                  <a:srgbClr val="C00000"/>
                </a:solidFill>
                <a:effectLst>
                  <a:outerShdw blurRad="38100" dist="38100" dir="2700000" algn="tl">
                    <a:srgbClr val="000000">
                      <a:alpha val="43137"/>
                    </a:srgbClr>
                  </a:outerShdw>
                </a:effectLst>
                <a:latin typeface="Arial Black" pitchFamily="34" charset="0"/>
                <a:cs typeface="Arial" pitchFamily="34" charset="0"/>
              </a:rPr>
              <a:t>Спирты </a:t>
            </a:r>
            <a:r>
              <a:rPr lang="ru-RU" sz="2800" b="1" dirty="0">
                <a:latin typeface="Arial Black" pitchFamily="34" charset="0"/>
                <a:cs typeface="Arial" pitchFamily="34" charset="0"/>
              </a:rPr>
              <a:t>– </a:t>
            </a:r>
            <a:r>
              <a:rPr lang="ru-RU" sz="2800" b="1" dirty="0" err="1" smtClean="0">
                <a:ln>
                  <a:solidFill>
                    <a:schemeClr val="tx1"/>
                  </a:solidFill>
                </a:ln>
                <a:solidFill>
                  <a:srgbClr val="002060"/>
                </a:solidFill>
                <a:latin typeface="Arial Black" pitchFamily="34" charset="0"/>
                <a:cs typeface="Arial" pitchFamily="34" charset="0"/>
              </a:rPr>
              <a:t>неэлектролиты</a:t>
            </a:r>
            <a:r>
              <a:rPr lang="ru-RU" sz="2800" b="1" dirty="0" smtClean="0">
                <a:latin typeface="Arial" pitchFamily="34" charset="0"/>
                <a:cs typeface="Arial" pitchFamily="34" charset="0"/>
              </a:rPr>
              <a:t>. Они не обладают ярко выраженными основными или кислотными свойствами, не изменяют окраску индикаторов.</a:t>
            </a:r>
            <a:r>
              <a:rPr lang="ru-RU" sz="2800" b="1" dirty="0" smtClean="0">
                <a:solidFill>
                  <a:schemeClr val="accent2">
                    <a:lumMod val="50000"/>
                  </a:schemeClr>
                </a:solidFill>
                <a:latin typeface="Arial" pitchFamily="34" charset="0"/>
                <a:ea typeface="Times New Roman" pitchFamily="18" charset="0"/>
                <a:cs typeface="Arial" pitchFamily="34" charset="0"/>
              </a:rPr>
              <a:t>                           </a:t>
            </a:r>
            <a:endParaRPr lang="ru-RU" sz="2500" b="1" dirty="0" smtClean="0">
              <a:solidFill>
                <a:schemeClr val="accent2">
                  <a:lumMod val="50000"/>
                </a:schemeClr>
              </a:solidFill>
              <a:latin typeface="Arial" pitchFamily="34" charset="0"/>
              <a:cs typeface="Arial" pitchFamily="34" charset="0"/>
            </a:endParaRPr>
          </a:p>
        </p:txBody>
      </p:sp>
      <p:pic>
        <p:nvPicPr>
          <p:cNvPr id="20481" name="Picture 1"/>
          <p:cNvPicPr>
            <a:picLocks noChangeAspect="1" noChangeArrowheads="1"/>
          </p:cNvPicPr>
          <p:nvPr/>
        </p:nvPicPr>
        <p:blipFill>
          <a:blip r:embed="rId2" cstate="print"/>
          <a:srcRect l="22486" t="28013" r="27581" b="56107"/>
          <a:stretch>
            <a:fillRect/>
          </a:stretch>
        </p:blipFill>
        <p:spPr bwMode="auto">
          <a:xfrm>
            <a:off x="-32" y="6215106"/>
            <a:ext cx="2423306" cy="642918"/>
          </a:xfrm>
          <a:prstGeom prst="rect">
            <a:avLst/>
          </a:prstGeom>
          <a:noFill/>
          <a:ln w="9525">
            <a:noFill/>
            <a:miter lim="800000"/>
            <a:headEnd/>
            <a:tailEnd/>
          </a:ln>
          <a:effectLst/>
        </p:spPr>
      </p:pic>
      <p:pic>
        <p:nvPicPr>
          <p:cNvPr id="20483" name="Picture 3"/>
          <p:cNvPicPr>
            <a:picLocks noChangeAspect="1" noChangeArrowheads="1"/>
          </p:cNvPicPr>
          <p:nvPr/>
        </p:nvPicPr>
        <p:blipFill>
          <a:blip r:embed="rId3" cstate="print"/>
          <a:srcRect l="15353" t="25570" r="30638" b="18241"/>
          <a:stretch>
            <a:fillRect/>
          </a:stretch>
        </p:blipFill>
        <p:spPr bwMode="auto">
          <a:xfrm>
            <a:off x="1071538" y="2571744"/>
            <a:ext cx="2963124" cy="257176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0" name="Прямая со стрелкой 19"/>
          <p:cNvCxnSpPr/>
          <p:nvPr/>
        </p:nvCxnSpPr>
        <p:spPr>
          <a:xfrm rot="5400000" flipH="1" flipV="1">
            <a:off x="2036745" y="5179231"/>
            <a:ext cx="499272" cy="794"/>
          </a:xfrm>
          <a:prstGeom prst="straightConnector1">
            <a:avLst/>
          </a:prstGeom>
          <a:ln w="3810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rot="5400000" flipH="1" flipV="1">
            <a:off x="715539" y="5214553"/>
            <a:ext cx="927900" cy="358778"/>
          </a:xfrm>
          <a:prstGeom prst="straightConnector1">
            <a:avLst/>
          </a:prstGeom>
          <a:ln w="3810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20486" name="Picture 6"/>
          <p:cNvPicPr>
            <a:picLocks noChangeAspect="1" noChangeArrowheads="1"/>
          </p:cNvPicPr>
          <p:nvPr/>
        </p:nvPicPr>
        <p:blipFill>
          <a:blip r:embed="rId4" cstate="print"/>
          <a:srcRect l="9961" t="8789" r="53125" b="39209"/>
          <a:stretch>
            <a:fillRect/>
          </a:stretch>
        </p:blipFill>
        <p:spPr bwMode="auto">
          <a:xfrm>
            <a:off x="6988786" y="2071678"/>
            <a:ext cx="2155214" cy="242889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527" t="24164" r="12579" b="35584"/>
          <a:stretch/>
        </p:blipFill>
        <p:spPr bwMode="auto">
          <a:xfrm>
            <a:off x="2699792" y="5373216"/>
            <a:ext cx="4821114" cy="1456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Управляющая кнопка: далее 1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назад 2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домой 21">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5" name="Picture 7"/>
          <p:cNvPicPr>
            <a:picLocks noChangeAspect="1" noChangeArrowheads="1"/>
          </p:cNvPicPr>
          <p:nvPr/>
        </p:nvPicPr>
        <p:blipFill>
          <a:blip r:embed="rId7" cstate="print"/>
          <a:srcRect l="16372" t="9690" r="32677" b="8469"/>
          <a:stretch>
            <a:fillRect/>
          </a:stretch>
        </p:blipFill>
        <p:spPr bwMode="auto">
          <a:xfrm>
            <a:off x="4431956" y="1844824"/>
            <a:ext cx="2558973" cy="342902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6" name="Прямая со стрелкой 25"/>
          <p:cNvCxnSpPr/>
          <p:nvPr/>
        </p:nvCxnSpPr>
        <p:spPr>
          <a:xfrm flipH="1">
            <a:off x="4143372" y="2571744"/>
            <a:ext cx="2156820" cy="0"/>
          </a:xfrm>
          <a:prstGeom prst="straightConnector1">
            <a:avLst/>
          </a:prstGeom>
          <a:ln w="38100">
            <a:solidFill>
              <a:srgbClr val="C0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7" name="Прямоугольник 26"/>
          <p:cNvSpPr/>
          <p:nvPr/>
        </p:nvSpPr>
        <p:spPr>
          <a:xfrm>
            <a:off x="1428728" y="5357826"/>
            <a:ext cx="1571264" cy="492443"/>
          </a:xfrm>
          <a:prstGeom prst="rect">
            <a:avLst/>
          </a:prstGeom>
        </p:spPr>
        <p:txBody>
          <a:bodyPr wrap="none">
            <a:spAutoFit/>
            <a:scene3d>
              <a:camera prst="orthographicFront"/>
              <a:lightRig rig="glow" dir="tl">
                <a:rot lat="0" lon="0" rev="5400000"/>
              </a:lightRig>
            </a:scene3d>
            <a:sp3d extrusionH="57150" contourW="12700">
              <a:bevelT w="25400" h="25400" prst="angle"/>
              <a:contourClr>
                <a:schemeClr val="accent6">
                  <a:shade val="73000"/>
                </a:schemeClr>
              </a:contourClr>
            </a:sp3d>
          </a:bodyPr>
          <a:lstStyle/>
          <a:p>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С</a:t>
            </a:r>
            <a:r>
              <a:rPr lang="ru-RU" sz="2600" b="1" baseline="-30000" dirty="0" smtClean="0">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2</a:t>
            </a:r>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Н</a:t>
            </a:r>
            <a:r>
              <a:rPr lang="ru-RU" sz="2600" b="1" baseline="-30000" dirty="0" smtClean="0">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5</a:t>
            </a:r>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ОН</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sp>
        <p:nvSpPr>
          <p:cNvPr id="28" name="Прямоугольник 27"/>
          <p:cNvSpPr/>
          <p:nvPr/>
        </p:nvSpPr>
        <p:spPr>
          <a:xfrm>
            <a:off x="-75582" y="5715016"/>
            <a:ext cx="2919390" cy="461665"/>
          </a:xfrm>
          <a:prstGeom prst="rect">
            <a:avLst/>
          </a:prstGeom>
        </p:spPr>
        <p:txBody>
          <a:bodyPr wrap="none">
            <a:spAutoFit/>
            <a:scene3d>
              <a:camera prst="orthographicFront"/>
              <a:lightRig rig="glow" dir="tl">
                <a:rot lat="0" lon="0" rev="5400000"/>
              </a:lightRig>
            </a:scene3d>
            <a:sp3d extrusionH="57150" contourW="12700">
              <a:bevelT w="25400" h="25400" prst="angle"/>
              <a:contourClr>
                <a:schemeClr val="accent6">
                  <a:shade val="73000"/>
                </a:schemeClr>
              </a:contourClr>
            </a:sp3d>
          </a:bodyPr>
          <a:lstStyle/>
          <a:p>
            <a:pPr algn="ctr"/>
            <a:r>
              <a:rPr lang="ru-RU" sz="2400" b="1" dirty="0" smtClean="0">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Фенолфталеин</a:t>
            </a:r>
            <a: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 </a:t>
            </a:r>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29" name="Прямоугольник 28"/>
          <p:cNvSpPr/>
          <p:nvPr/>
        </p:nvSpPr>
        <p:spPr>
          <a:xfrm>
            <a:off x="3143240" y="2143116"/>
            <a:ext cx="1598515" cy="492443"/>
          </a:xfrm>
          <a:prstGeom prst="rect">
            <a:avLst/>
          </a:prstGeom>
        </p:spPr>
        <p:txBody>
          <a:bodyPr wrap="none">
            <a:spAutoFit/>
            <a:scene3d>
              <a:camera prst="orthographicFront"/>
              <a:lightRig rig="glow" dir="tl">
                <a:rot lat="0" lon="0" rev="5400000"/>
              </a:lightRig>
            </a:scene3d>
            <a:sp3d extrusionH="57150" contourW="12700">
              <a:bevelT w="25400" h="25400" prst="angle"/>
              <a:contourClr>
                <a:schemeClr val="accent6">
                  <a:shade val="73000"/>
                </a:schemeClr>
              </a:contourClr>
            </a:sp3d>
          </a:bodyPr>
          <a:lstStyle/>
          <a:p>
            <a:pPr algn="ctr"/>
            <a:r>
              <a:rPr lang="ru-RU" sz="2600" b="1" dirty="0" smtClean="0">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Лакмус</a:t>
            </a:r>
            <a:endParaRPr lang="ru-RU" sz="2600" b="1" dirty="0">
              <a:ln w="11430"/>
              <a:solidFill>
                <a:sysClr val="windowText" lastClr="000000"/>
              </a:solidFill>
              <a:effectLst>
                <a:outerShdw blurRad="80000" dist="40000" dir="5040000" algn="tl">
                  <a:srgbClr val="000000">
                    <a:alpha val="30000"/>
                  </a:srgbClr>
                </a:outerShdw>
              </a:effectLst>
              <a:latin typeface="Arial Black" pitchFamily="34" charset="0"/>
            </a:endParaRPr>
          </a:p>
        </p:txBody>
      </p:sp>
      <p:cxnSp>
        <p:nvCxnSpPr>
          <p:cNvPr id="31" name="Прямая со стрелкой 30"/>
          <p:cNvCxnSpPr/>
          <p:nvPr/>
        </p:nvCxnSpPr>
        <p:spPr>
          <a:xfrm flipH="1" flipV="1">
            <a:off x="4144166" y="2571744"/>
            <a:ext cx="498893" cy="2358248"/>
          </a:xfrm>
          <a:prstGeom prst="straightConnector1">
            <a:avLst/>
          </a:prstGeom>
          <a:ln w="38100">
            <a:solidFill>
              <a:srgbClr val="C0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193365"/>
      </p:ext>
    </p:extLst>
  </p:cSld>
  <p:clrMapOvr>
    <a:masterClrMapping/>
  </p:clrMapOvr>
  <p:transition>
    <p:wheel spokes="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5229200"/>
            <a:ext cx="1584176"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Прямоугольник 8"/>
          <p:cNvSpPr/>
          <p:nvPr/>
        </p:nvSpPr>
        <p:spPr>
          <a:xfrm>
            <a:off x="251520" y="381661"/>
            <a:ext cx="8780344" cy="5207579"/>
          </a:xfrm>
          <a:prstGeom prst="rect">
            <a:avLst/>
          </a:prstGeom>
        </p:spPr>
        <p:txBody>
          <a:bodyPr wrap="square">
            <a:spAutoFit/>
          </a:bodyPr>
          <a:lstStyle/>
          <a:p>
            <a:pPr indent="450850" algn="just">
              <a:lnSpc>
                <a:spcPct val="80000"/>
              </a:lnSpc>
            </a:pPr>
            <a:r>
              <a:rPr lang="ru-RU" sz="2800" b="1" dirty="0" smtClean="0">
                <a:ln>
                  <a:solidFill>
                    <a:schemeClr val="tx1"/>
                  </a:solidFill>
                </a:ln>
                <a:solidFill>
                  <a:srgbClr val="C00000"/>
                </a:solidFill>
                <a:latin typeface="Arial Black" pitchFamily="34" charset="0"/>
                <a:cs typeface="Arial" pitchFamily="34" charset="0"/>
              </a:rPr>
              <a:t>Слабые кислотные свойства. </a:t>
            </a:r>
            <a:r>
              <a:rPr lang="ru-RU" sz="2800" b="1" dirty="0" smtClean="0">
                <a:ln>
                  <a:solidFill>
                    <a:schemeClr val="tx1"/>
                  </a:solidFill>
                </a:ln>
                <a:solidFill>
                  <a:srgbClr val="CC00CC"/>
                </a:solidFill>
                <a:latin typeface="Arial Black" pitchFamily="34" charset="0"/>
                <a:cs typeface="Arial" pitchFamily="34" charset="0"/>
              </a:rPr>
              <a:t>Реакции замещения.</a:t>
            </a:r>
            <a:r>
              <a:rPr lang="ru-RU" sz="2800" b="1" dirty="0" smtClean="0">
                <a:latin typeface="Arial" pitchFamily="34" charset="0"/>
                <a:cs typeface="Arial" pitchFamily="34" charset="0"/>
              </a:rPr>
              <a:t> Спирты реагируют с щелочными и щелочно-земельными металлами с образованием солей – </a:t>
            </a:r>
            <a:r>
              <a:rPr lang="ru-RU" sz="2800" b="1" dirty="0" smtClean="0">
                <a:ln>
                  <a:solidFill>
                    <a:schemeClr val="tx1"/>
                  </a:solidFill>
                </a:ln>
                <a:solidFill>
                  <a:srgbClr val="0000CC"/>
                </a:solidFill>
                <a:latin typeface="Arial" pitchFamily="34" charset="0"/>
                <a:cs typeface="Arial" pitchFamily="34" charset="0"/>
              </a:rPr>
              <a:t>алкоголятов</a:t>
            </a:r>
            <a:r>
              <a:rPr lang="ru-RU" sz="2800" b="1" dirty="0" smtClean="0">
                <a:latin typeface="Arial" pitchFamily="34" charset="0"/>
                <a:cs typeface="Arial" pitchFamily="34" charset="0"/>
              </a:rPr>
              <a:t>.</a:t>
            </a:r>
          </a:p>
          <a:p>
            <a:pPr algn="ctr" eaLnBrk="0" fontAlgn="base" hangingPunct="0">
              <a:lnSpc>
                <a:spcPct val="85000"/>
              </a:lnSpc>
              <a:spcBef>
                <a:spcPct val="0"/>
              </a:spcBef>
              <a:spcAft>
                <a:spcPct val="0"/>
              </a:spcAft>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2С</a:t>
            </a:r>
            <a:r>
              <a:rPr lang="ru-RU" sz="28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a:t>
            </a:r>
            <a:r>
              <a:rPr lang="ru-RU" sz="28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5</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ОН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Na </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2С</a:t>
            </a:r>
            <a:r>
              <a:rPr lang="ru-RU" sz="2800" b="1" baseline="-30000" dirty="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Н</a:t>
            </a:r>
            <a:r>
              <a:rPr lang="ru-RU" sz="2800" b="1" baseline="-30000" dirty="0">
                <a:solidFill>
                  <a:srgbClr val="C00000"/>
                </a:solidFill>
                <a:effectLst>
                  <a:outerShdw blurRad="38100" dist="38100" dir="2700000" algn="tl">
                    <a:srgbClr val="000000">
                      <a:alpha val="43137"/>
                    </a:srgbClr>
                  </a:outerShdw>
                </a:effectLst>
                <a:latin typeface="Arial" pitchFamily="34" charset="0"/>
                <a:cs typeface="Arial" pitchFamily="34" charset="0"/>
              </a:rPr>
              <a:t>5</a:t>
            </a:r>
            <a:r>
              <a:rPr lang="en-US" sz="28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ONa</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a:t>
            </a:r>
            <a:r>
              <a:rPr lang="en-US" sz="28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endParaRPr lang="ru-RU" sz="2800" b="1" dirty="0">
              <a:latin typeface="Arial" pitchFamily="34" charset="0"/>
              <a:cs typeface="Arial" pitchFamily="34" charset="0"/>
            </a:endParaRPr>
          </a:p>
          <a:p>
            <a:pPr>
              <a:lnSpc>
                <a:spcPct val="80000"/>
              </a:lnSpc>
            </a:pPr>
            <a:r>
              <a:rPr lang="ru-RU" sz="2800" b="1" dirty="0" smtClean="0">
                <a:solidFill>
                  <a:schemeClr val="accent2">
                    <a:lumMod val="50000"/>
                  </a:schemeClr>
                </a:solidFill>
                <a:latin typeface="Arial" pitchFamily="34" charset="0"/>
                <a:ea typeface="Times New Roman" pitchFamily="18" charset="0"/>
                <a:cs typeface="Arial" pitchFamily="34" charset="0"/>
              </a:rPr>
              <a:t>                 </a:t>
            </a:r>
            <a:r>
              <a:rPr lang="ru-RU" sz="2400" b="1" dirty="0">
                <a:latin typeface="Arial" pitchFamily="34" charset="0"/>
                <a:ea typeface="Times New Roman" pitchFamily="18" charset="0"/>
                <a:cs typeface="Arial" pitchFamily="34" charset="0"/>
              </a:rPr>
              <a:t>этанол     </a:t>
            </a:r>
            <a:r>
              <a:rPr lang="ru-RU" sz="2400" b="1" dirty="0" smtClean="0">
                <a:latin typeface="Arial" pitchFamily="34" charset="0"/>
                <a:ea typeface="Times New Roman" pitchFamily="18" charset="0"/>
                <a:cs typeface="Arial" pitchFamily="34" charset="0"/>
              </a:rPr>
              <a:t>                      </a:t>
            </a:r>
            <a:r>
              <a:rPr lang="ru-RU" sz="2400" b="1" dirty="0" err="1" smtClean="0">
                <a:latin typeface="Arial" pitchFamily="34" charset="0"/>
                <a:ea typeface="Times New Roman" pitchFamily="18" charset="0"/>
                <a:cs typeface="Arial" pitchFamily="34" charset="0"/>
              </a:rPr>
              <a:t>этилат</a:t>
            </a:r>
            <a:endParaRPr lang="ru-RU" sz="2400" b="1" dirty="0">
              <a:latin typeface="Arial" pitchFamily="34" charset="0"/>
              <a:ea typeface="Times New Roman" pitchFamily="18" charset="0"/>
              <a:cs typeface="Arial" pitchFamily="34" charset="0"/>
            </a:endParaRPr>
          </a:p>
          <a:p>
            <a:pPr>
              <a:lnSpc>
                <a:spcPct val="80000"/>
              </a:lnSpc>
            </a:pPr>
            <a:r>
              <a:rPr lang="ru-RU" sz="2400" b="1" dirty="0">
                <a:latin typeface="Arial" pitchFamily="34" charset="0"/>
                <a:cs typeface="Arial" pitchFamily="34" charset="0"/>
              </a:rPr>
              <a:t>          этиловый спирт      </a:t>
            </a:r>
            <a:r>
              <a:rPr lang="ru-RU" sz="2400" b="1" dirty="0" smtClean="0">
                <a:latin typeface="Arial" pitchFamily="34" charset="0"/>
                <a:cs typeface="Arial" pitchFamily="34" charset="0"/>
              </a:rPr>
              <a:t>              натрия</a:t>
            </a:r>
            <a:endParaRPr lang="ru-RU" sz="2400" b="1" dirty="0">
              <a:latin typeface="Arial" pitchFamily="34" charset="0"/>
              <a:cs typeface="Arial" pitchFamily="34" charset="0"/>
            </a:endParaRPr>
          </a:p>
          <a:p>
            <a:pPr indent="450850" algn="just">
              <a:lnSpc>
                <a:spcPct val="80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a:t>
            </a:r>
            <a:r>
              <a:rPr lang="ru-RU" sz="28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a:t>
            </a:r>
            <a:r>
              <a:rPr lang="ru-RU" sz="28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5</a:t>
            </a:r>
            <a:r>
              <a:rPr lang="en-US"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ONa</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800" b="1" dirty="0" smtClean="0">
                <a:latin typeface="Arial" pitchFamily="34" charset="0"/>
                <a:cs typeface="Arial" pitchFamily="34" charset="0"/>
              </a:rPr>
              <a:t>– </a:t>
            </a:r>
            <a:r>
              <a:rPr lang="ru-RU" sz="2800" b="1" dirty="0" err="1" smtClean="0">
                <a:latin typeface="Arial" pitchFamily="34" charset="0"/>
                <a:ea typeface="Times New Roman" pitchFamily="18" charset="0"/>
                <a:cs typeface="Arial" pitchFamily="34" charset="0"/>
              </a:rPr>
              <a:t>этилат</a:t>
            </a:r>
            <a:r>
              <a:rPr lang="ru-RU" sz="2800" b="1" dirty="0" smtClean="0">
                <a:latin typeface="Arial" pitchFamily="34" charset="0"/>
                <a:ea typeface="Times New Roman" pitchFamily="18" charset="0"/>
                <a:cs typeface="Arial" pitchFamily="34" charset="0"/>
              </a:rPr>
              <a:t> </a:t>
            </a:r>
            <a:r>
              <a:rPr lang="ru-RU" sz="2800" b="1" dirty="0" smtClean="0">
                <a:latin typeface="Arial" pitchFamily="34" charset="0"/>
                <a:cs typeface="Arial" pitchFamily="34" charset="0"/>
              </a:rPr>
              <a:t>натрия – твердое белое вещество.</a:t>
            </a:r>
          </a:p>
          <a:p>
            <a:pPr indent="450850" algn="just">
              <a:lnSpc>
                <a:spcPct val="80000"/>
              </a:lnSpc>
            </a:pPr>
            <a:r>
              <a:rPr lang="ru-RU" sz="2800" b="1" dirty="0" smtClean="0">
                <a:latin typeface="Arial" pitchFamily="34" charset="0"/>
                <a:cs typeface="Arial" pitchFamily="34" charset="0"/>
              </a:rPr>
              <a:t>Эта реакция идет медленнее, чем реакция натрия с водой. В присутствии воды алкоголя-ты металлов полностью </a:t>
            </a:r>
            <a:r>
              <a:rPr lang="ru-RU" sz="2800" b="1" dirty="0" err="1" smtClean="0">
                <a:latin typeface="Arial" pitchFamily="34" charset="0"/>
                <a:cs typeface="Arial" pitchFamily="34" charset="0"/>
              </a:rPr>
              <a:t>гидролизуются</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a:p>
            <a:pPr algn="ctr" eaLnBrk="0" fontAlgn="base" hangingPunct="0">
              <a:lnSpc>
                <a:spcPct val="85000"/>
              </a:lnSpc>
              <a:spcBef>
                <a:spcPct val="0"/>
              </a:spcBef>
              <a:spcAft>
                <a:spcPct val="0"/>
              </a:spcAft>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2С</a:t>
            </a:r>
            <a:r>
              <a:rPr lang="ru-RU" sz="28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a:t>
            </a:r>
            <a:r>
              <a:rPr lang="ru-RU" sz="28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5</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Na</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 Н</a:t>
            </a:r>
            <a:r>
              <a:rPr lang="en-US" sz="28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O</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2С</a:t>
            </a:r>
            <a:r>
              <a:rPr lang="ru-RU" sz="28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a:t>
            </a:r>
            <a:r>
              <a:rPr lang="ru-RU" sz="28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5</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O</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  </a:t>
            </a: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NaO</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Н</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endParaRPr lang="ru-RU" sz="2800" b="1" dirty="0">
              <a:latin typeface="Arial" pitchFamily="34" charset="0"/>
              <a:cs typeface="Arial" pitchFamily="34" charset="0"/>
            </a:endParaRPr>
          </a:p>
          <a:p>
            <a:pPr>
              <a:lnSpc>
                <a:spcPct val="80000"/>
              </a:lnSpc>
            </a:pPr>
            <a:r>
              <a:rPr lang="ru-RU" sz="2800" b="1" dirty="0">
                <a:solidFill>
                  <a:schemeClr val="accent2">
                    <a:lumMod val="50000"/>
                  </a:schemeClr>
                </a:solidFill>
                <a:latin typeface="Arial" pitchFamily="34" charset="0"/>
                <a:ea typeface="Times New Roman" pitchFamily="18" charset="0"/>
                <a:cs typeface="Arial" pitchFamily="34" charset="0"/>
              </a:rPr>
              <a:t>      </a:t>
            </a:r>
            <a:r>
              <a:rPr lang="ru-RU" sz="2800" b="1" dirty="0" smtClean="0">
                <a:solidFill>
                  <a:schemeClr val="accent2">
                    <a:lumMod val="50000"/>
                  </a:schemeClr>
                </a:solidFill>
                <a:latin typeface="Arial" pitchFamily="34" charset="0"/>
                <a:ea typeface="Times New Roman" pitchFamily="18" charset="0"/>
                <a:cs typeface="Arial" pitchFamily="34" charset="0"/>
              </a:rPr>
              <a:t>  </a:t>
            </a:r>
            <a:r>
              <a:rPr lang="ru-RU" sz="2400" b="1" dirty="0" err="1" smtClean="0">
                <a:latin typeface="Arial" pitchFamily="34" charset="0"/>
                <a:ea typeface="Times New Roman" pitchFamily="18" charset="0"/>
                <a:cs typeface="Arial" pitchFamily="34" charset="0"/>
              </a:rPr>
              <a:t>этилат</a:t>
            </a:r>
            <a:r>
              <a:rPr lang="ru-RU" sz="2400" b="1" dirty="0" smtClean="0">
                <a:latin typeface="Arial" pitchFamily="34" charset="0"/>
                <a:ea typeface="Times New Roman" pitchFamily="18" charset="0"/>
                <a:cs typeface="Arial" pitchFamily="34" charset="0"/>
              </a:rPr>
              <a:t> </a:t>
            </a:r>
            <a:r>
              <a:rPr lang="ru-RU" sz="2400" b="1" dirty="0" smtClean="0">
                <a:latin typeface="Arial" pitchFamily="34" charset="0"/>
                <a:cs typeface="Arial" pitchFamily="34" charset="0"/>
              </a:rPr>
              <a:t>натрия                </a:t>
            </a:r>
            <a:r>
              <a:rPr lang="ru-RU" sz="2400" b="1" dirty="0" smtClean="0">
                <a:latin typeface="Arial" pitchFamily="34" charset="0"/>
                <a:ea typeface="Times New Roman" pitchFamily="18" charset="0"/>
                <a:cs typeface="Arial" pitchFamily="34" charset="0"/>
              </a:rPr>
              <a:t>    этанол       гидроксид                         </a:t>
            </a:r>
          </a:p>
          <a:p>
            <a:pPr>
              <a:lnSpc>
                <a:spcPct val="80000"/>
              </a:lnSpc>
            </a:pPr>
            <a:r>
              <a:rPr lang="ru-RU" sz="2400" b="1" dirty="0">
                <a:latin typeface="Arial" pitchFamily="34" charset="0"/>
                <a:cs typeface="Arial" pitchFamily="34" charset="0"/>
              </a:rPr>
              <a:t> </a:t>
            </a:r>
            <a:r>
              <a:rPr lang="ru-RU" sz="2400" b="1" dirty="0" smtClean="0">
                <a:latin typeface="Arial" pitchFamily="34" charset="0"/>
                <a:cs typeface="Arial" pitchFamily="34" charset="0"/>
              </a:rPr>
              <a:t>                                           этиловый спирт   натрия</a:t>
            </a:r>
            <a:endParaRPr lang="ru-RU" sz="2800" b="1" dirty="0" smtClean="0">
              <a:latin typeface="Arial" pitchFamily="34" charset="0"/>
              <a:cs typeface="Arial" pitchFamily="34" charset="0"/>
            </a:endParaRPr>
          </a:p>
        </p:txBody>
      </p:sp>
    </p:spTree>
    <p:extLst>
      <p:ext uri="{BB962C8B-B14F-4D97-AF65-F5344CB8AC3E}">
        <p14:creationId xmlns:p14="http://schemas.microsoft.com/office/powerpoint/2010/main" val="346507955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омой 6">
            <a:hlinkClick r:id="" action="ppaction://noaction" highlightClick="1"/>
          </p:cNvPr>
          <p:cNvSpPr/>
          <p:nvPr/>
        </p:nvSpPr>
        <p:spPr>
          <a:xfrm>
            <a:off x="1714480" y="1428736"/>
            <a:ext cx="720725" cy="7207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Блок-схема: процесс 8"/>
          <p:cNvSpPr>
            <a:spLocks noChangeArrowheads="1"/>
          </p:cNvSpPr>
          <p:nvPr/>
        </p:nvSpPr>
        <p:spPr bwMode="auto">
          <a:xfrm>
            <a:off x="2944813" y="1512888"/>
            <a:ext cx="5730875" cy="476250"/>
          </a:xfrm>
          <a:prstGeom prst="flowChartProcess">
            <a:avLst/>
          </a:prstGeom>
          <a:solidFill>
            <a:srgbClr val="FFFF00"/>
          </a:solidFill>
          <a:ln w="19050" algn="ctr">
            <a:solidFill>
              <a:srgbClr val="4F7480"/>
            </a:solidFill>
            <a:miter lim="800000"/>
            <a:headEnd/>
            <a:tailEnd/>
          </a:ln>
        </p:spPr>
        <p:txBody>
          <a:bodyPr anchor="ctr"/>
          <a:lstStyle/>
          <a:p>
            <a:pPr algn="ctr" fontAlgn="auto">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Вернуться к содержанию</a:t>
            </a:r>
          </a:p>
        </p:txBody>
      </p:sp>
      <p:sp>
        <p:nvSpPr>
          <p:cNvPr id="11" name="Блок-схема: процесс 10"/>
          <p:cNvSpPr>
            <a:spLocks noChangeArrowheads="1"/>
          </p:cNvSpPr>
          <p:nvPr/>
        </p:nvSpPr>
        <p:spPr bwMode="auto">
          <a:xfrm>
            <a:off x="2944813" y="3789363"/>
            <a:ext cx="5730875" cy="8969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Для выхода из программы нажмите «</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Esc</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клавиатуре</a:t>
            </a:r>
          </a:p>
        </p:txBody>
      </p:sp>
      <p:sp>
        <p:nvSpPr>
          <p:cNvPr id="12" name="Блок-схема: процесс 11"/>
          <p:cNvSpPr>
            <a:spLocks noChangeArrowheads="1"/>
          </p:cNvSpPr>
          <p:nvPr/>
        </p:nvSpPr>
        <p:spPr bwMode="auto">
          <a:xfrm>
            <a:off x="2944813" y="2276475"/>
            <a:ext cx="5730875" cy="1223963"/>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Переход к тому действию, о котором гласит надпись, выделенная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вишневым или желтым цветом</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598" name="Прямоугольник 12"/>
          <p:cNvSpPr>
            <a:spLocks noChangeArrowheads="1"/>
          </p:cNvSpPr>
          <p:nvPr/>
        </p:nvSpPr>
        <p:spPr bwMode="auto">
          <a:xfrm>
            <a:off x="684213" y="2339471"/>
            <a:ext cx="2124075" cy="840230"/>
          </a:xfrm>
          <a:prstGeom prst="rect">
            <a:avLst/>
          </a:prstGeom>
          <a:noFill/>
          <a:ln w="9525">
            <a:noFill/>
            <a:miter lim="800000"/>
            <a:headEnd/>
            <a:tailEnd/>
          </a:ln>
        </p:spPr>
        <p:txBody>
          <a:bodyPr>
            <a:spAutoFit/>
          </a:bodyPr>
          <a:lstStyle/>
          <a:p>
            <a:pPr algn="ctr" fontAlgn="auto">
              <a:lnSpc>
                <a:spcPct val="90000"/>
              </a:lnSpc>
              <a:spcBef>
                <a:spcPts val="0"/>
              </a:spcBef>
              <a:spcAft>
                <a:spcPts val="0"/>
              </a:spcAft>
              <a:defRPr/>
            </a:pPr>
            <a:r>
              <a:rPr lang="ru-RU" b="1" u="sng" dirty="0" smtClean="0">
                <a:solidFill>
                  <a:srgbClr val="C00000"/>
                </a:solidFill>
                <a:latin typeface="Arial" pitchFamily="34" charset="0"/>
                <a:cs typeface="Arial" pitchFamily="34" charset="0"/>
              </a:rPr>
              <a:t>Справочная таблица</a:t>
            </a:r>
          </a:p>
          <a:p>
            <a:pPr algn="ctr" fontAlgn="auto">
              <a:lnSpc>
                <a:spcPct val="90000"/>
              </a:lnSpc>
              <a:spcBef>
                <a:spcPts val="0"/>
              </a:spcBef>
              <a:spcAft>
                <a:spcPts val="0"/>
              </a:spcAft>
              <a:defRPr/>
            </a:pPr>
            <a:r>
              <a:rPr lang="ru-RU" b="1" u="sng" dirty="0" smtClean="0">
                <a:solidFill>
                  <a:srgbClr val="C00000"/>
                </a:solidFill>
                <a:latin typeface="Arial" pitchFamily="34" charset="0"/>
                <a:cs typeface="Arial" pitchFamily="34" charset="0"/>
              </a:rPr>
              <a:t>Вернемся к …</a:t>
            </a:r>
            <a:endParaRPr lang="ru-RU" b="1" u="sng" dirty="0">
              <a:solidFill>
                <a:srgbClr val="C00000"/>
              </a:solidFill>
              <a:latin typeface="Arial" pitchFamily="34" charset="0"/>
              <a:cs typeface="Arial" pitchFamily="34" charset="0"/>
            </a:endParaRPr>
          </a:p>
        </p:txBody>
      </p:sp>
      <p:sp>
        <p:nvSpPr>
          <p:cNvPr id="15" name="Скругленный прямоугольник 14"/>
          <p:cNvSpPr/>
          <p:nvPr/>
        </p:nvSpPr>
        <p:spPr>
          <a:xfrm>
            <a:off x="1428728" y="3786190"/>
            <a:ext cx="928694" cy="928694"/>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tx1"/>
                </a:solidFill>
                <a:effectLst>
                  <a:outerShdw blurRad="38100" dist="38100" dir="2700000" algn="tl">
                    <a:srgbClr val="000000">
                      <a:alpha val="43137"/>
                    </a:srgbClr>
                  </a:outerShdw>
                </a:effectLst>
              </a:rPr>
              <a:t>Esc</a:t>
            </a:r>
            <a:endParaRPr lang="ru-RU" sz="2400" b="1" dirty="0">
              <a:solidFill>
                <a:schemeClr val="tx1"/>
              </a:solidFill>
              <a:effectLst>
                <a:outerShdw blurRad="38100" dist="38100" dir="2700000" algn="tl">
                  <a:srgbClr val="000000">
                    <a:alpha val="43137"/>
                  </a:srgbClr>
                </a:outerShdw>
              </a:effectLst>
            </a:endParaRPr>
          </a:p>
        </p:txBody>
      </p:sp>
      <p:sp>
        <p:nvSpPr>
          <p:cNvPr id="4" name="Управляющая кнопка: назад 3">
            <a:hlinkClick r:id="" action="ppaction://noaction" highlightClick="1"/>
          </p:cNvPr>
          <p:cNvSpPr/>
          <p:nvPr/>
        </p:nvSpPr>
        <p:spPr>
          <a:xfrm>
            <a:off x="1357290" y="521495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алее 4">
            <a:hlinkClick r:id="" action="ppaction://noaction" highlightClick="1"/>
          </p:cNvPr>
          <p:cNvSpPr/>
          <p:nvPr/>
        </p:nvSpPr>
        <p:spPr>
          <a:xfrm>
            <a:off x="2071670" y="521495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Блок-схема: процесс 13"/>
          <p:cNvSpPr>
            <a:spLocks noChangeArrowheads="1"/>
          </p:cNvSpPr>
          <p:nvPr/>
        </p:nvSpPr>
        <p:spPr bwMode="auto">
          <a:xfrm>
            <a:off x="2944813" y="4941888"/>
            <a:ext cx="5730875" cy="9350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Кнопки для перемещения вперед и назад по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материалу занятий</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609" name="WordArt 17"/>
          <p:cNvSpPr>
            <a:spLocks noChangeArrowheads="1" noChangeShapeType="1" noTextEdit="1"/>
          </p:cNvSpPr>
          <p:nvPr/>
        </p:nvSpPr>
        <p:spPr bwMode="auto">
          <a:xfrm>
            <a:off x="1403648" y="260648"/>
            <a:ext cx="6713537" cy="933450"/>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Инструкция по использованию</a:t>
            </a:r>
          </a:p>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 интерфейса</a:t>
            </a:r>
          </a:p>
        </p:txBody>
      </p:sp>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Прямоугольник 13"/>
          <p:cNvSpPr/>
          <p:nvPr/>
        </p:nvSpPr>
        <p:spPr>
          <a:xfrm>
            <a:off x="177614" y="327107"/>
            <a:ext cx="8823542" cy="2316019"/>
          </a:xfrm>
          <a:prstGeom prst="rect">
            <a:avLst/>
          </a:prstGeom>
        </p:spPr>
        <p:txBody>
          <a:bodyPr wrap="square">
            <a:spAutoFit/>
          </a:bodyPr>
          <a:lstStyle/>
          <a:p>
            <a:pPr lvl="0" algn="just" fontAlgn="base">
              <a:lnSpc>
                <a:spcPct val="85000"/>
              </a:lnSpc>
              <a:spcBef>
                <a:spcPct val="0"/>
              </a:spcBef>
              <a:spcAft>
                <a:spcPct val="0"/>
              </a:spcAft>
            </a:pPr>
            <a:r>
              <a:rPr lang="ru-RU" sz="2800" b="1" dirty="0">
                <a:ln>
                  <a:solidFill>
                    <a:schemeClr val="tx1"/>
                  </a:solidFill>
                </a:ln>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Взаимодействие </a:t>
            </a:r>
            <a:r>
              <a:rPr lang="ru-RU" sz="2800" b="1" dirty="0" smtClean="0">
                <a:ln>
                  <a:solidFill>
                    <a:schemeClr val="tx1"/>
                  </a:solidFill>
                </a:ln>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с </a:t>
            </a:r>
            <a:r>
              <a:rPr lang="ru-RU" sz="2800" b="1" dirty="0" err="1" smtClean="0">
                <a:ln>
                  <a:solidFill>
                    <a:schemeClr val="tx1"/>
                  </a:solidFill>
                </a:ln>
                <a:solidFill>
                  <a:srgbClr val="C00000"/>
                </a:solidFill>
                <a:latin typeface="Arial Black" pitchFamily="34" charset="0"/>
                <a:cs typeface="Arial" pitchFamily="34" charset="0"/>
              </a:rPr>
              <a:t>галогеноводородоми</a:t>
            </a:r>
            <a:r>
              <a:rPr lang="ru-RU" sz="2800" b="1" dirty="0" smtClean="0">
                <a:ln>
                  <a:solidFill>
                    <a:schemeClr val="tx1"/>
                  </a:solidFill>
                </a:ln>
                <a:solidFill>
                  <a:srgbClr val="C00000"/>
                </a:solidFill>
                <a:latin typeface="Arial Black" pitchFamily="34" charset="0"/>
                <a:cs typeface="Arial" pitchFamily="34" charset="0"/>
              </a:rPr>
              <a:t>.</a:t>
            </a:r>
            <a:endParaRPr lang="ru-RU" sz="2800" b="1" dirty="0" smtClean="0">
              <a:ln>
                <a:solidFill>
                  <a:schemeClr val="tx1"/>
                </a:solidFill>
              </a:ln>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endParaRPr>
          </a:p>
          <a:p>
            <a:pPr lvl="0" indent="450850" algn="just" fontAlgn="base">
              <a:lnSpc>
                <a:spcPct val="85000"/>
              </a:lnSpc>
              <a:spcBef>
                <a:spcPct val="0"/>
              </a:spcBef>
              <a:spcAft>
                <a:spcPct val="0"/>
              </a:spcAft>
            </a:pPr>
            <a:r>
              <a:rPr lang="ru-RU" sz="2800" b="1" dirty="0" smtClean="0">
                <a:ln>
                  <a:solidFill>
                    <a:sysClr val="windowText" lastClr="000000"/>
                  </a:solidFill>
                </a:ln>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Взаимодействие этанола с </a:t>
            </a:r>
            <a:r>
              <a:rPr lang="ru-RU" sz="2800" b="1" dirty="0" err="1" smtClean="0">
                <a:ln>
                  <a:solidFill>
                    <a:sysClr val="windowText" lastClr="000000"/>
                  </a:solidFill>
                </a:ln>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бромоводородом</a:t>
            </a:r>
            <a:r>
              <a:rPr lang="ru-RU" sz="2800" b="1" dirty="0" smtClean="0">
                <a:ln>
                  <a:solidFill>
                    <a:sysClr val="windowText" lastClr="000000"/>
                  </a:solidFill>
                </a:ln>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p>
          <a:p>
            <a:pPr lvl="0" indent="450850" algn="just" fontAlgn="base">
              <a:lnSpc>
                <a:spcPct val="85000"/>
              </a:lnSpc>
              <a:spcBef>
                <a:spcPct val="0"/>
              </a:spcBef>
              <a:spcAft>
                <a:spcPct val="0"/>
              </a:spcAft>
            </a:pPr>
            <a:r>
              <a:rPr lang="ru-RU" sz="2800" b="1" dirty="0" smtClean="0">
                <a:latin typeface="Arial" pitchFamily="34" charset="0"/>
                <a:cs typeface="Arial" pitchFamily="34" charset="0"/>
              </a:rPr>
              <a:t>Получение газообразного </a:t>
            </a:r>
            <a:r>
              <a:rPr lang="ru-RU" sz="2800" b="1" dirty="0" err="1" smtClean="0">
                <a:latin typeface="Arial" pitchFamily="34" charset="0"/>
                <a:cs typeface="Arial" pitchFamily="34" charset="0"/>
              </a:rPr>
              <a:t>бромоводорода</a:t>
            </a:r>
            <a:r>
              <a:rPr lang="ru-RU" sz="2800" b="1" dirty="0" smtClean="0">
                <a:latin typeface="Arial" pitchFamily="34" charset="0"/>
                <a:cs typeface="Arial" pitchFamily="34" charset="0"/>
              </a:rPr>
              <a:t>:</a:t>
            </a:r>
          </a:p>
          <a:p>
            <a:pPr lvl="0" algn="ctr" fontAlgn="base">
              <a:lnSpc>
                <a:spcPct val="85000"/>
              </a:lnSpc>
              <a:spcBef>
                <a:spcPct val="0"/>
              </a:spcBef>
              <a:spcAft>
                <a:spcPct val="0"/>
              </a:spcAft>
            </a:pP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Н</a:t>
            </a:r>
            <a:r>
              <a:rPr lang="ru-RU" sz="29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S</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a:t>
            </a:r>
            <a:r>
              <a:rPr lang="ru-RU" sz="29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4</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    2</a:t>
            </a:r>
            <a:r>
              <a:rPr lang="en-US" sz="29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NaBr</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en-US"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Na</a:t>
            </a:r>
            <a:r>
              <a:rPr lang="ru-RU" sz="29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SO</a:t>
            </a:r>
            <a:r>
              <a:rPr lang="en-US" sz="29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4</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   2</a:t>
            </a:r>
            <a:r>
              <a:rPr lang="en-US" sz="29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HBr</a:t>
            </a:r>
            <a:r>
              <a:rPr lang="en-US"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endPar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endParaRPr>
          </a:p>
          <a:p>
            <a:pPr>
              <a:lnSpc>
                <a:spcPct val="85000"/>
              </a:lnSpc>
            </a:pPr>
            <a:r>
              <a:rPr lang="ru-RU" sz="3200" b="1" dirty="0" smtClean="0">
                <a:solidFill>
                  <a:schemeClr val="accent2">
                    <a:lumMod val="50000"/>
                  </a:schemeClr>
                </a:solidFill>
                <a:latin typeface="Arial" pitchFamily="34" charset="0"/>
                <a:ea typeface="Times New Roman" pitchFamily="18" charset="0"/>
                <a:cs typeface="Arial" pitchFamily="34" charset="0"/>
              </a:rPr>
              <a:t>        </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серная          бромид          сульфат       </a:t>
            </a:r>
            <a:r>
              <a:rPr lang="ru-RU" sz="25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бромо</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a:p>
            <a:pPr>
              <a:lnSpc>
                <a:spcPct val="85000"/>
              </a:lnSpc>
            </a:pP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кислота          натрия             </a:t>
            </a:r>
            <a:r>
              <a:rPr lang="ru-RU" sz="25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натрия</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водород</a:t>
            </a:r>
          </a:p>
        </p:txBody>
      </p:sp>
      <p:pic>
        <p:nvPicPr>
          <p:cNvPr id="15" name="Picture 1"/>
          <p:cNvPicPr>
            <a:picLocks noChangeAspect="1" noChangeArrowheads="1"/>
          </p:cNvPicPr>
          <p:nvPr/>
        </p:nvPicPr>
        <p:blipFill>
          <a:blip r:embed="rId3" cstate="print"/>
          <a:srcRect l="11133" t="13184" r="58984" b="64111"/>
          <a:stretch>
            <a:fillRect/>
          </a:stretch>
        </p:blipFill>
        <p:spPr bwMode="auto">
          <a:xfrm>
            <a:off x="1" y="5338210"/>
            <a:ext cx="2500298" cy="1519789"/>
          </a:xfrm>
          <a:prstGeom prst="rect">
            <a:avLst/>
          </a:prstGeom>
          <a:noFill/>
          <a:ln w="9525">
            <a:noFill/>
            <a:miter lim="800000"/>
            <a:headEnd/>
            <a:tailEnd/>
          </a:ln>
          <a:effectLst/>
        </p:spPr>
      </p:pic>
      <p:pic>
        <p:nvPicPr>
          <p:cNvPr id="16" name="Picture 2"/>
          <p:cNvPicPr>
            <a:picLocks noChangeAspect="1" noChangeArrowheads="1"/>
          </p:cNvPicPr>
          <p:nvPr/>
        </p:nvPicPr>
        <p:blipFill>
          <a:blip r:embed="rId4" cstate="print"/>
          <a:srcRect l="2930" t="3662" r="53125" b="51660"/>
          <a:stretch>
            <a:fillRect/>
          </a:stretch>
        </p:blipFill>
        <p:spPr bwMode="auto">
          <a:xfrm>
            <a:off x="2643174" y="5000636"/>
            <a:ext cx="2108006" cy="171451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7" name="Picture 4"/>
          <p:cNvPicPr>
            <a:picLocks noChangeAspect="1" noChangeArrowheads="1"/>
          </p:cNvPicPr>
          <p:nvPr/>
        </p:nvPicPr>
        <p:blipFill>
          <a:blip r:embed="rId5" cstate="print"/>
          <a:srcRect l="2344" t="3662" r="53125" b="52392"/>
          <a:stretch>
            <a:fillRect/>
          </a:stretch>
        </p:blipFill>
        <p:spPr bwMode="auto">
          <a:xfrm>
            <a:off x="5072066" y="5000636"/>
            <a:ext cx="2171715" cy="171451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6"/>
          <p:cNvPicPr>
            <a:picLocks noChangeAspect="1" noChangeArrowheads="1"/>
          </p:cNvPicPr>
          <p:nvPr/>
        </p:nvPicPr>
        <p:blipFill>
          <a:blip r:embed="rId6" cstate="print"/>
          <a:srcRect l="14062" t="7325" r="61719" b="79980"/>
          <a:stretch>
            <a:fillRect/>
          </a:stretch>
        </p:blipFill>
        <p:spPr bwMode="auto">
          <a:xfrm>
            <a:off x="0" y="4643446"/>
            <a:ext cx="1714512" cy="718989"/>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9" name="Прямоугольник 18"/>
          <p:cNvSpPr/>
          <p:nvPr/>
        </p:nvSpPr>
        <p:spPr>
          <a:xfrm>
            <a:off x="622514" y="4500570"/>
            <a:ext cx="1091966"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600" b="1" dirty="0" err="1" smtClean="0">
                <a:ln w="11430"/>
                <a:solidFill>
                  <a:sysClr val="windowText" lastClr="000000"/>
                </a:solidFill>
                <a:effectLst>
                  <a:outerShdw blurRad="50800" dist="39000" dir="5460000" algn="tl">
                    <a:srgbClr val="000000">
                      <a:alpha val="38000"/>
                    </a:srgbClr>
                  </a:outerShdw>
                </a:effectLst>
                <a:latin typeface="Arial Black" pitchFamily="34" charset="0"/>
                <a:cs typeface="Arial" pitchFamily="34" charset="0"/>
              </a:rPr>
              <a:t>NaBr</a:t>
            </a:r>
            <a:endParaRPr lang="ru-RU" sz="2600" b="1" dirty="0">
              <a:ln w="11430"/>
              <a:solidFill>
                <a:sysClr val="windowText" lastClr="000000"/>
              </a:solidFill>
              <a:effectLst>
                <a:outerShdw blurRad="50800" dist="39000" dir="5460000" algn="tl">
                  <a:srgbClr val="000000">
                    <a:alpha val="38000"/>
                  </a:srgbClr>
                </a:outerShdw>
              </a:effectLst>
              <a:latin typeface="Arial Black" pitchFamily="34" charset="0"/>
            </a:endParaRPr>
          </a:p>
        </p:txBody>
      </p:sp>
      <p:sp>
        <p:nvSpPr>
          <p:cNvPr id="20" name="Прямоугольник 19"/>
          <p:cNvSpPr/>
          <p:nvPr/>
        </p:nvSpPr>
        <p:spPr>
          <a:xfrm>
            <a:off x="5286380" y="5500702"/>
            <a:ext cx="869149"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smtClean="0">
                <a:ln w="11430"/>
                <a:solidFill>
                  <a:srgbClr val="C00000"/>
                </a:solidFill>
                <a:effectLst>
                  <a:outerShdw blurRad="50800" dist="39000" dir="5460000" algn="tl">
                    <a:srgbClr val="000000">
                      <a:alpha val="38000"/>
                    </a:srgbClr>
                  </a:outerShdw>
                </a:effectLst>
                <a:latin typeface="Arial Black" pitchFamily="34" charset="0"/>
                <a:cs typeface="Arial" pitchFamily="34" charset="0"/>
              </a:rPr>
              <a:t>Н</a:t>
            </a:r>
            <a:r>
              <a:rPr lang="en-US" sz="2600" b="1" dirty="0" smtClean="0">
                <a:ln w="11430"/>
                <a:solidFill>
                  <a:srgbClr val="C00000"/>
                </a:solidFill>
                <a:effectLst>
                  <a:outerShdw blurRad="50800" dist="39000" dir="5460000" algn="tl">
                    <a:srgbClr val="000000">
                      <a:alpha val="38000"/>
                    </a:srgbClr>
                  </a:outerShdw>
                </a:effectLst>
                <a:latin typeface="Arial Black" pitchFamily="34" charset="0"/>
                <a:cs typeface="Arial" pitchFamily="34" charset="0"/>
              </a:rPr>
              <a:t>Br</a:t>
            </a:r>
            <a:endParaRPr lang="ru-RU" sz="2600" b="1" dirty="0">
              <a:ln w="11430"/>
              <a:solidFill>
                <a:srgbClr val="C00000"/>
              </a:solidFill>
              <a:effectLst>
                <a:outerShdw blurRad="50800" dist="39000" dir="5460000" algn="tl">
                  <a:srgbClr val="000000">
                    <a:alpha val="38000"/>
                  </a:srgbClr>
                </a:outerShdw>
              </a:effectLst>
              <a:latin typeface="Arial Black" pitchFamily="34" charset="0"/>
            </a:endParaRPr>
          </a:p>
        </p:txBody>
      </p:sp>
      <p:cxnSp>
        <p:nvCxnSpPr>
          <p:cNvPr id="22" name="Прямая со стрелкой 21"/>
          <p:cNvCxnSpPr/>
          <p:nvPr/>
        </p:nvCxnSpPr>
        <p:spPr>
          <a:xfrm>
            <a:off x="6072198" y="5786454"/>
            <a:ext cx="357190" cy="142876"/>
          </a:xfrm>
          <a:prstGeom prst="straightConnector1">
            <a:avLst/>
          </a:prstGeom>
          <a:ln w="3810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1" name="Управляющая кнопка: далее 2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назад 2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домой 23">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74659468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Прямоугольник 13"/>
          <p:cNvSpPr/>
          <p:nvPr/>
        </p:nvSpPr>
        <p:spPr>
          <a:xfrm>
            <a:off x="177614" y="390202"/>
            <a:ext cx="8786874" cy="1886670"/>
          </a:xfrm>
          <a:prstGeom prst="rect">
            <a:avLst/>
          </a:prstGeom>
        </p:spPr>
        <p:txBody>
          <a:bodyPr wrap="square">
            <a:spAutoFit/>
          </a:bodyPr>
          <a:lstStyle/>
          <a:p>
            <a:pPr lvl="0" indent="450850" algn="just" fontAlgn="base">
              <a:lnSpc>
                <a:spcPct val="80000"/>
              </a:lnSpc>
              <a:spcBef>
                <a:spcPct val="0"/>
              </a:spcBef>
              <a:spcAft>
                <a:spcPct val="0"/>
              </a:spcAft>
            </a:pPr>
            <a:r>
              <a:rPr lang="ru-RU" sz="2700" b="1" dirty="0" smtClean="0">
                <a:latin typeface="Arial" pitchFamily="34" charset="0"/>
                <a:cs typeface="Arial" pitchFamily="34" charset="0"/>
              </a:rPr>
              <a:t>Спирты легко реагируют с </a:t>
            </a:r>
            <a:r>
              <a:rPr lang="ru-RU" sz="2700" b="1" dirty="0" err="1" smtClean="0">
                <a:latin typeface="Arial" pitchFamily="34" charset="0"/>
                <a:cs typeface="Arial" pitchFamily="34" charset="0"/>
              </a:rPr>
              <a:t>галогеноводоро-дом</a:t>
            </a:r>
            <a:r>
              <a:rPr lang="ru-RU" sz="2700" b="1" dirty="0" smtClean="0">
                <a:latin typeface="Arial" pitchFamily="34" charset="0"/>
                <a:cs typeface="Arial" pitchFamily="34" charset="0"/>
              </a:rPr>
              <a:t> </a:t>
            </a:r>
            <a:r>
              <a:rPr lang="ru-RU" sz="2700" b="1" dirty="0" err="1" smtClean="0">
                <a:latin typeface="Arial" pitchFamily="34" charset="0"/>
                <a:cs typeface="Arial" pitchFamily="34" charset="0"/>
              </a:rPr>
              <a:t>с</a:t>
            </a:r>
            <a:r>
              <a:rPr lang="ru-RU" sz="2700" b="1" dirty="0" smtClean="0">
                <a:latin typeface="Arial" pitchFamily="34" charset="0"/>
                <a:cs typeface="Arial" pitchFamily="34" charset="0"/>
              </a:rPr>
              <a:t> образованием </a:t>
            </a:r>
            <a:r>
              <a:rPr lang="ru-RU" sz="2700" b="1" dirty="0" err="1" smtClean="0">
                <a:latin typeface="Arial" pitchFamily="34" charset="0"/>
                <a:cs typeface="Arial" pitchFamily="34" charset="0"/>
              </a:rPr>
              <a:t>галогеналкана</a:t>
            </a:r>
            <a:r>
              <a:rPr lang="ru-RU" sz="2700" b="1" dirty="0" smtClean="0">
                <a:latin typeface="Arial" pitchFamily="34" charset="0"/>
                <a:cs typeface="Arial" pitchFamily="34" charset="0"/>
              </a:rPr>
              <a:t>: </a:t>
            </a:r>
          </a:p>
          <a:p>
            <a:pPr lvl="0" algn="ctr" fontAlgn="base">
              <a:lnSpc>
                <a:spcPct val="85000"/>
              </a:lnSpc>
              <a:spcBef>
                <a:spcPct val="0"/>
              </a:spcBef>
              <a:spcAft>
                <a:spcPct val="0"/>
              </a:spcAft>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a:t>
            </a:r>
            <a:r>
              <a:rPr lang="ru-RU" sz="28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a:t>
            </a:r>
            <a:r>
              <a:rPr lang="ru-RU" sz="28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5</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ОН   +    </a:t>
            </a:r>
            <a:r>
              <a:rPr lang="en-US"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НBr</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С</a:t>
            </a:r>
            <a:r>
              <a:rPr lang="ru-RU" sz="28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a:t>
            </a:r>
            <a:r>
              <a:rPr lang="ru-RU" sz="28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5</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Br</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   </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H</a:t>
            </a:r>
            <a:r>
              <a:rPr lang="en-US" sz="28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O</a:t>
            </a:r>
            <a:endPar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endParaRPr>
          </a:p>
          <a:p>
            <a:pPr>
              <a:lnSpc>
                <a:spcPct val="85000"/>
              </a:lnSpc>
            </a:pPr>
            <a:r>
              <a:rPr lang="ru-RU" sz="3200" b="1" dirty="0" smtClean="0">
                <a:solidFill>
                  <a:schemeClr val="accent2">
                    <a:lumMod val="50000"/>
                  </a:schemeClr>
                </a:solidFill>
                <a:latin typeface="Arial" pitchFamily="34" charset="0"/>
                <a:ea typeface="Times New Roman" pitchFamily="18" charset="0"/>
                <a:cs typeface="Arial" pitchFamily="34" charset="0"/>
              </a:rPr>
              <a:t>        </a:t>
            </a:r>
            <a:r>
              <a:rPr lang="ru-RU" sz="2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этанол     </a:t>
            </a:r>
            <a:r>
              <a:rPr lang="ru-RU" sz="24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бромоводород</a:t>
            </a:r>
            <a:r>
              <a:rPr lang="ru-RU" sz="2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бромэтан</a:t>
            </a:r>
          </a:p>
          <a:p>
            <a:pPr algn="just">
              <a:lnSpc>
                <a:spcPct val="80000"/>
              </a:lnSpc>
              <a:spcAft>
                <a:spcPts val="0"/>
              </a:spcAft>
            </a:pPr>
            <a:r>
              <a:rPr lang="ru-RU" sz="2800" b="1" dirty="0" smtClean="0">
                <a:solidFill>
                  <a:schemeClr val="accent2">
                    <a:lumMod val="50000"/>
                  </a:schemeClr>
                </a:solidFill>
                <a:latin typeface="Arial" pitchFamily="34" charset="0"/>
                <a:ea typeface="Times New Roman" pitchFamily="18" charset="0"/>
                <a:cs typeface="Arial" pitchFamily="34" charset="0"/>
              </a:rPr>
              <a:t>                     </a:t>
            </a:r>
            <a:endParaRPr lang="ru-RU" sz="2500" b="1" dirty="0" smtClean="0">
              <a:solidFill>
                <a:schemeClr val="accent2">
                  <a:lumMod val="50000"/>
                </a:schemeClr>
              </a:solidFill>
              <a:latin typeface="Arial" pitchFamily="34" charset="0"/>
              <a:cs typeface="Arial" pitchFamily="34" charset="0"/>
            </a:endParaRPr>
          </a:p>
        </p:txBody>
      </p:sp>
      <p:pic>
        <p:nvPicPr>
          <p:cNvPr id="10" name="Picture 7"/>
          <p:cNvPicPr>
            <a:picLocks noChangeAspect="1" noChangeArrowheads="1"/>
          </p:cNvPicPr>
          <p:nvPr/>
        </p:nvPicPr>
        <p:blipFill>
          <a:blip r:embed="rId3" cstate="print"/>
          <a:srcRect l="8789" t="5859" r="52539" b="56055"/>
          <a:stretch>
            <a:fillRect/>
          </a:stretch>
        </p:blipFill>
        <p:spPr bwMode="auto">
          <a:xfrm>
            <a:off x="214282" y="4643446"/>
            <a:ext cx="2571768" cy="202624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6" name="Прямоугольник 15"/>
          <p:cNvSpPr/>
          <p:nvPr/>
        </p:nvSpPr>
        <p:spPr>
          <a:xfrm>
            <a:off x="2857488" y="5286388"/>
            <a:ext cx="1473480" cy="80163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700" b="1" dirty="0" smtClean="0">
                <a:ln w="11430"/>
                <a:solidFill>
                  <a:srgbClr val="C00000"/>
                </a:solidFill>
                <a:effectLst>
                  <a:outerShdw blurRad="50800" dist="39000" dir="5460000" algn="tl">
                    <a:srgbClr val="000000">
                      <a:alpha val="38000"/>
                    </a:srgbClr>
                  </a:outerShdw>
                </a:effectLst>
                <a:latin typeface="Arial Black" pitchFamily="34" charset="0"/>
                <a:cs typeface="Arial" pitchFamily="34" charset="0"/>
              </a:rPr>
              <a:t>С</a:t>
            </a:r>
            <a:r>
              <a:rPr lang="ru-RU" sz="2700" b="1" baseline="-30000" dirty="0" smtClean="0">
                <a:ln w="11430"/>
                <a:solidFill>
                  <a:srgbClr val="C00000"/>
                </a:solidFill>
                <a:effectLst>
                  <a:outerShdw blurRad="50800" dist="39000" dir="5460000" algn="tl">
                    <a:srgbClr val="000000">
                      <a:alpha val="38000"/>
                    </a:srgbClr>
                  </a:outerShdw>
                </a:effectLst>
                <a:latin typeface="Arial Black" pitchFamily="34" charset="0"/>
                <a:cs typeface="Arial" pitchFamily="34" charset="0"/>
              </a:rPr>
              <a:t>2</a:t>
            </a:r>
            <a:r>
              <a:rPr lang="ru-RU" sz="2700" b="1" dirty="0" smtClean="0">
                <a:ln w="11430"/>
                <a:solidFill>
                  <a:srgbClr val="C00000"/>
                </a:solidFill>
                <a:effectLst>
                  <a:outerShdw blurRad="50800" dist="39000" dir="5460000" algn="tl">
                    <a:srgbClr val="000000">
                      <a:alpha val="38000"/>
                    </a:srgbClr>
                  </a:outerShdw>
                </a:effectLst>
                <a:latin typeface="Arial Black" pitchFamily="34" charset="0"/>
                <a:cs typeface="Arial" pitchFamily="34" charset="0"/>
              </a:rPr>
              <a:t>Н</a:t>
            </a:r>
            <a:r>
              <a:rPr lang="ru-RU" sz="2700" b="1" baseline="-30000" dirty="0" smtClean="0">
                <a:ln w="11430"/>
                <a:solidFill>
                  <a:srgbClr val="C00000"/>
                </a:solidFill>
                <a:effectLst>
                  <a:outerShdw blurRad="50800" dist="39000" dir="5460000" algn="tl">
                    <a:srgbClr val="000000">
                      <a:alpha val="38000"/>
                    </a:srgbClr>
                  </a:outerShdw>
                </a:effectLst>
                <a:latin typeface="Arial Black" pitchFamily="34" charset="0"/>
                <a:cs typeface="Arial" pitchFamily="34" charset="0"/>
              </a:rPr>
              <a:t>5</a:t>
            </a:r>
            <a:r>
              <a:rPr lang="en-US" sz="2700" b="1" dirty="0" smtClean="0">
                <a:ln w="11430"/>
                <a:solidFill>
                  <a:srgbClr val="C00000"/>
                </a:solidFill>
                <a:effectLst>
                  <a:outerShdw blurRad="50800" dist="39000" dir="5460000" algn="tl">
                    <a:srgbClr val="000000">
                      <a:alpha val="38000"/>
                    </a:srgbClr>
                  </a:outerShdw>
                </a:effectLst>
                <a:latin typeface="Arial Black" pitchFamily="34" charset="0"/>
                <a:cs typeface="Arial" pitchFamily="34" charset="0"/>
              </a:rPr>
              <a:t>Br</a:t>
            </a:r>
            <a:endParaRPr lang="ru-RU" sz="2700" b="1" dirty="0" smtClean="0">
              <a:ln w="11430"/>
              <a:solidFill>
                <a:srgbClr val="C00000"/>
              </a:solidFill>
              <a:effectLst>
                <a:outerShdw blurRad="50800" dist="39000" dir="5460000" algn="tl">
                  <a:srgbClr val="000000">
                    <a:alpha val="38000"/>
                  </a:srgbClr>
                </a:outerShdw>
              </a:effectLst>
              <a:latin typeface="Arial Black" pitchFamily="34" charset="0"/>
              <a:cs typeface="Arial" pitchFamily="34" charset="0"/>
            </a:endParaRPr>
          </a:p>
          <a:p>
            <a:pPr algn="ctr">
              <a:lnSpc>
                <a:spcPct val="85000"/>
              </a:lnSpc>
            </a:pPr>
            <a:r>
              <a:rPr lang="ru-RU" sz="2700" b="1" dirty="0" smtClean="0">
                <a:ln w="11430"/>
                <a:solidFill>
                  <a:srgbClr val="C00000"/>
                </a:solidFill>
                <a:effectLst>
                  <a:outerShdw blurRad="50800" dist="39000" dir="5460000" algn="tl">
                    <a:srgbClr val="000000">
                      <a:alpha val="38000"/>
                    </a:srgbClr>
                  </a:outerShdw>
                </a:effectLst>
                <a:latin typeface="Arial Black" pitchFamily="34" charset="0"/>
                <a:cs typeface="Arial" pitchFamily="34" charset="0"/>
              </a:rPr>
              <a:t> (газ)</a:t>
            </a:r>
            <a:endParaRPr lang="ru-RU" sz="2700" b="1" dirty="0">
              <a:ln w="11430"/>
              <a:solidFill>
                <a:srgbClr val="C00000"/>
              </a:solidFill>
              <a:effectLst>
                <a:outerShdw blurRad="50800" dist="39000" dir="5460000" algn="tl">
                  <a:srgbClr val="000000">
                    <a:alpha val="38000"/>
                  </a:srgbClr>
                </a:outerShdw>
              </a:effectLst>
              <a:latin typeface="Arial Black" pitchFamily="34" charset="0"/>
            </a:endParaRPr>
          </a:p>
        </p:txBody>
      </p:sp>
      <p:cxnSp>
        <p:nvCxnSpPr>
          <p:cNvPr id="18" name="Прямая со стрелкой 17"/>
          <p:cNvCxnSpPr/>
          <p:nvPr/>
        </p:nvCxnSpPr>
        <p:spPr>
          <a:xfrm>
            <a:off x="1714480" y="5643578"/>
            <a:ext cx="1285884" cy="1588"/>
          </a:xfrm>
          <a:prstGeom prst="straightConnector1">
            <a:avLst/>
          </a:prstGeom>
          <a:ln w="38100">
            <a:solidFill>
              <a:srgbClr val="C0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20" name="Picture 8"/>
          <p:cNvPicPr>
            <a:picLocks noChangeAspect="1" noChangeArrowheads="1"/>
          </p:cNvPicPr>
          <p:nvPr/>
        </p:nvPicPr>
        <p:blipFill>
          <a:blip r:embed="rId4" cstate="print"/>
          <a:srcRect l="20508" t="3662" r="64844" b="50195"/>
          <a:stretch>
            <a:fillRect/>
          </a:stretch>
        </p:blipFill>
        <p:spPr bwMode="auto">
          <a:xfrm>
            <a:off x="5128763" y="3857580"/>
            <a:ext cx="1162304" cy="292900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1" name="Прямая со стрелкой 20"/>
          <p:cNvCxnSpPr/>
          <p:nvPr/>
        </p:nvCxnSpPr>
        <p:spPr>
          <a:xfrm>
            <a:off x="4214810" y="4572008"/>
            <a:ext cx="1365302" cy="945224"/>
          </a:xfrm>
          <a:prstGeom prst="straightConnector1">
            <a:avLst/>
          </a:prstGeom>
          <a:ln w="38100">
            <a:solidFill>
              <a:srgbClr val="C00000"/>
            </a:solidFill>
            <a:headEnd type="none" w="med" len="med"/>
            <a:tailEnd type="arrow"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a:off x="4214810" y="5643578"/>
            <a:ext cx="1357322" cy="857256"/>
          </a:xfrm>
          <a:prstGeom prst="straightConnector1">
            <a:avLst/>
          </a:prstGeom>
          <a:ln w="38100">
            <a:solidFill>
              <a:srgbClr val="C00000"/>
            </a:solidFill>
            <a:headEnd type="none" w="med" len="med"/>
            <a:tailEnd type="arrow"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6" name="Прямоугольник 25"/>
          <p:cNvSpPr/>
          <p:nvPr/>
        </p:nvSpPr>
        <p:spPr>
          <a:xfrm>
            <a:off x="2714612" y="4139631"/>
            <a:ext cx="2324675" cy="861005"/>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700" b="1" dirty="0" smtClean="0">
                <a:ln w="11430"/>
                <a:solidFill>
                  <a:srgbClr val="C00000"/>
                </a:solidFill>
                <a:effectLst>
                  <a:outerShdw blurRad="50800" dist="39000" dir="5460000" algn="tl">
                    <a:srgbClr val="000000">
                      <a:alpha val="38000"/>
                    </a:srgbClr>
                  </a:outerShdw>
                </a:effectLst>
                <a:latin typeface="Arial Black" pitchFamily="34" charset="0"/>
                <a:cs typeface="Arial" pitchFamily="34" charset="0"/>
              </a:rPr>
              <a:t>С</a:t>
            </a:r>
            <a:r>
              <a:rPr lang="ru-RU" sz="2700" b="1" baseline="-30000" dirty="0" smtClean="0">
                <a:ln w="11430"/>
                <a:solidFill>
                  <a:srgbClr val="C00000"/>
                </a:solidFill>
                <a:effectLst>
                  <a:outerShdw blurRad="50800" dist="39000" dir="5460000" algn="tl">
                    <a:srgbClr val="000000">
                      <a:alpha val="38000"/>
                    </a:srgbClr>
                  </a:outerShdw>
                </a:effectLst>
                <a:latin typeface="Arial Black" pitchFamily="34" charset="0"/>
                <a:cs typeface="Arial" pitchFamily="34" charset="0"/>
              </a:rPr>
              <a:t>2</a:t>
            </a:r>
            <a:r>
              <a:rPr lang="ru-RU" sz="2700" b="1" dirty="0" smtClean="0">
                <a:ln w="11430"/>
                <a:solidFill>
                  <a:srgbClr val="C00000"/>
                </a:solidFill>
                <a:effectLst>
                  <a:outerShdw blurRad="50800" dist="39000" dir="5460000" algn="tl">
                    <a:srgbClr val="000000">
                      <a:alpha val="38000"/>
                    </a:srgbClr>
                  </a:outerShdw>
                </a:effectLst>
                <a:latin typeface="Arial Black" pitchFamily="34" charset="0"/>
                <a:cs typeface="Arial" pitchFamily="34" charset="0"/>
              </a:rPr>
              <a:t>Н</a:t>
            </a:r>
            <a:r>
              <a:rPr lang="ru-RU" sz="2700" b="1" baseline="-30000" dirty="0" smtClean="0">
                <a:ln w="11430"/>
                <a:solidFill>
                  <a:srgbClr val="C00000"/>
                </a:solidFill>
                <a:effectLst>
                  <a:outerShdw blurRad="50800" dist="39000" dir="5460000" algn="tl">
                    <a:srgbClr val="000000">
                      <a:alpha val="38000"/>
                    </a:srgbClr>
                  </a:outerShdw>
                </a:effectLst>
                <a:latin typeface="Arial Black" pitchFamily="34" charset="0"/>
                <a:cs typeface="Arial" pitchFamily="34" charset="0"/>
              </a:rPr>
              <a:t>5</a:t>
            </a:r>
            <a:r>
              <a:rPr lang="en-US" sz="2700" b="1" dirty="0" smtClean="0">
                <a:ln w="11430"/>
                <a:solidFill>
                  <a:srgbClr val="C00000"/>
                </a:solidFill>
                <a:effectLst>
                  <a:outerShdw blurRad="50800" dist="39000" dir="5460000" algn="tl">
                    <a:srgbClr val="000000">
                      <a:alpha val="38000"/>
                    </a:srgbClr>
                  </a:outerShdw>
                </a:effectLst>
                <a:latin typeface="Arial Black" pitchFamily="34" charset="0"/>
                <a:cs typeface="Arial" pitchFamily="34" charset="0"/>
              </a:rPr>
              <a:t>Br</a:t>
            </a:r>
            <a:endParaRPr lang="ru-RU" sz="2700" b="1" dirty="0" smtClean="0">
              <a:ln w="11430"/>
              <a:solidFill>
                <a:srgbClr val="C00000"/>
              </a:solidFill>
              <a:effectLst>
                <a:outerShdw blurRad="50800" dist="39000" dir="5460000" algn="tl">
                  <a:srgbClr val="000000">
                    <a:alpha val="38000"/>
                  </a:srgbClr>
                </a:outerShdw>
              </a:effectLst>
              <a:latin typeface="Arial Black" pitchFamily="34" charset="0"/>
              <a:cs typeface="Arial" pitchFamily="34" charset="0"/>
            </a:endParaRPr>
          </a:p>
          <a:p>
            <a:r>
              <a:rPr lang="ru-RU" sz="2700" b="1" dirty="0" smtClean="0">
                <a:ln w="11430"/>
                <a:solidFill>
                  <a:srgbClr val="C00000"/>
                </a:solidFill>
                <a:effectLst>
                  <a:outerShdw blurRad="50800" dist="39000" dir="5460000" algn="tl">
                    <a:srgbClr val="000000">
                      <a:alpha val="38000"/>
                    </a:srgbClr>
                  </a:outerShdw>
                </a:effectLst>
                <a:latin typeface="Arial Black" pitchFamily="34" charset="0"/>
                <a:cs typeface="Arial" pitchFamily="34" charset="0"/>
              </a:rPr>
              <a:t>(</a:t>
            </a:r>
            <a:r>
              <a:rPr lang="ru-RU" sz="2700" b="1" dirty="0" smtClean="0">
                <a:ln w="11430"/>
                <a:solidFill>
                  <a:srgbClr val="3366FF"/>
                </a:solidFill>
                <a:effectLst>
                  <a:outerShdw blurRad="50800" dist="39000" dir="5460000" algn="tl">
                    <a:srgbClr val="000000">
                      <a:alpha val="38000"/>
                    </a:srgbClr>
                  </a:outerShdw>
                </a:effectLst>
                <a:latin typeface="Arial Black" pitchFamily="34" charset="0"/>
                <a:cs typeface="Arial" pitchFamily="34" charset="0"/>
              </a:rPr>
              <a:t>жидкость</a:t>
            </a:r>
            <a:r>
              <a:rPr lang="ru-RU" sz="2700" b="1" dirty="0" smtClean="0">
                <a:ln w="11430"/>
                <a:solidFill>
                  <a:srgbClr val="C00000"/>
                </a:solidFill>
                <a:effectLst>
                  <a:outerShdw blurRad="50800" dist="39000" dir="5460000" algn="tl">
                    <a:srgbClr val="000000">
                      <a:alpha val="38000"/>
                    </a:srgbClr>
                  </a:outerShdw>
                </a:effectLst>
                <a:latin typeface="Arial Black" pitchFamily="34" charset="0"/>
                <a:cs typeface="Arial" pitchFamily="34" charset="0"/>
              </a:rPr>
              <a:t>)</a:t>
            </a:r>
            <a:endParaRPr lang="ru-RU" sz="2700" b="1" dirty="0">
              <a:ln w="11430"/>
              <a:solidFill>
                <a:srgbClr val="C00000"/>
              </a:solidFill>
              <a:effectLst>
                <a:outerShdw blurRad="50800" dist="39000" dir="5460000" algn="tl">
                  <a:srgbClr val="000000">
                    <a:alpha val="38000"/>
                  </a:srgbClr>
                </a:outerShdw>
              </a:effectLst>
            </a:endParaRPr>
          </a:p>
        </p:txBody>
      </p:sp>
      <p:pic>
        <p:nvPicPr>
          <p:cNvPr id="32" name="Picture 1"/>
          <p:cNvPicPr>
            <a:picLocks noChangeAspect="1" noChangeArrowheads="1"/>
          </p:cNvPicPr>
          <p:nvPr/>
        </p:nvPicPr>
        <p:blipFill>
          <a:blip r:embed="rId5" cstate="print"/>
          <a:srcRect l="9375" t="5859" r="64258" b="56054"/>
          <a:stretch>
            <a:fillRect/>
          </a:stretch>
        </p:blipFill>
        <p:spPr bwMode="auto">
          <a:xfrm>
            <a:off x="6786578" y="4022729"/>
            <a:ext cx="1649943" cy="1906601"/>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33" name="Прямая со стрелкой 32"/>
          <p:cNvCxnSpPr/>
          <p:nvPr/>
        </p:nvCxnSpPr>
        <p:spPr>
          <a:xfrm flipV="1">
            <a:off x="5652120" y="5000636"/>
            <a:ext cx="2277466" cy="444588"/>
          </a:xfrm>
          <a:prstGeom prst="straightConnector1">
            <a:avLst/>
          </a:prstGeom>
          <a:ln w="38100">
            <a:solidFill>
              <a:srgbClr val="C00000"/>
            </a:solidFill>
            <a:headEnd type="arrow" w="med" len="med"/>
            <a:tailEnd type="arrow"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7" name="Управляющая кнопка: далее 1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домой 22">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51208339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21" name="Picture 2"/>
          <p:cNvPicPr>
            <a:picLocks noChangeAspect="1" noChangeArrowheads="1"/>
          </p:cNvPicPr>
          <p:nvPr/>
        </p:nvPicPr>
        <p:blipFill>
          <a:blip r:embed="rId4" cstate="print"/>
          <a:srcRect l="22486" t="30456" r="27581" b="54886"/>
          <a:stretch>
            <a:fillRect/>
          </a:stretch>
        </p:blipFill>
        <p:spPr bwMode="auto">
          <a:xfrm>
            <a:off x="0" y="6175701"/>
            <a:ext cx="2786050" cy="682298"/>
          </a:xfrm>
          <a:prstGeom prst="rect">
            <a:avLst/>
          </a:prstGeom>
          <a:noFill/>
          <a:ln w="9525">
            <a:noFill/>
            <a:miter lim="800000"/>
            <a:headEnd/>
            <a:tailEnd/>
          </a:ln>
          <a:effectLst/>
        </p:spPr>
      </p:pic>
      <p:sp>
        <p:nvSpPr>
          <p:cNvPr id="22" name="Прямоугольник 21"/>
          <p:cNvSpPr/>
          <p:nvPr/>
        </p:nvSpPr>
        <p:spPr>
          <a:xfrm>
            <a:off x="177614" y="44624"/>
            <a:ext cx="8823542" cy="3499420"/>
          </a:xfrm>
          <a:prstGeom prst="rect">
            <a:avLst/>
          </a:prstGeom>
        </p:spPr>
        <p:txBody>
          <a:bodyPr wrap="square">
            <a:spAutoFit/>
          </a:bodyPr>
          <a:lstStyle/>
          <a:p>
            <a:pPr indent="450850" algn="just" fontAlgn="base">
              <a:lnSpc>
                <a:spcPct val="80000"/>
              </a:lnSpc>
              <a:spcBef>
                <a:spcPct val="0"/>
              </a:spcBef>
              <a:spcAft>
                <a:spcPct val="0"/>
              </a:spcAft>
            </a:pPr>
            <a:r>
              <a:rPr lang="ru-RU" sz="2700" b="1" dirty="0" smtClean="0">
                <a:ln>
                  <a:solidFill>
                    <a:schemeClr val="tx1"/>
                  </a:solidFill>
                </a:ln>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Реакция этерификации – </a:t>
            </a:r>
            <a:r>
              <a:rPr lang="ru-RU" sz="2700" b="1" dirty="0" smtClean="0">
                <a:latin typeface="Arial" pitchFamily="34" charset="0"/>
                <a:ea typeface="Times New Roman" pitchFamily="18" charset="0"/>
                <a:cs typeface="Arial" pitchFamily="34" charset="0"/>
                <a:sym typeface="Symbol" pitchFamily="18" charset="2"/>
              </a:rPr>
              <a:t>реакция </a:t>
            </a:r>
            <a:r>
              <a:rPr lang="ru-RU" sz="2700" b="1" dirty="0">
                <a:latin typeface="Arial" pitchFamily="34" charset="0"/>
                <a:ea typeface="Times New Roman" pitchFamily="18" charset="0"/>
                <a:cs typeface="Arial" pitchFamily="34" charset="0"/>
                <a:sym typeface="Symbol" pitchFamily="18" charset="2"/>
              </a:rPr>
              <a:t>образования сложного эфира </a:t>
            </a:r>
            <a:r>
              <a:rPr lang="ru-RU" sz="2700" b="1" dirty="0" smtClean="0">
                <a:latin typeface="Arial" pitchFamily="34" charset="0"/>
                <a:ea typeface="Times New Roman" pitchFamily="18" charset="0"/>
                <a:cs typeface="Arial" pitchFamily="34" charset="0"/>
                <a:sym typeface="Symbol" pitchFamily="18" charset="2"/>
              </a:rPr>
              <a:t>(</a:t>
            </a:r>
            <a:r>
              <a:rPr lang="ru-RU" sz="2700" b="1" dirty="0">
                <a:latin typeface="Arial" pitchFamily="34" charset="0"/>
                <a:ea typeface="Times New Roman" pitchFamily="18" charset="0"/>
                <a:cs typeface="Arial" pitchFamily="34" charset="0"/>
                <a:sym typeface="Symbol" pitchFamily="18" charset="2"/>
              </a:rPr>
              <a:t>от лат, слова </a:t>
            </a:r>
            <a:r>
              <a:rPr lang="ru-RU" sz="2700" b="1" i="1" dirty="0" err="1">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aether</a:t>
            </a:r>
            <a:r>
              <a:rPr lang="ru-RU" sz="2700" b="1" dirty="0">
                <a:latin typeface="Arial" pitchFamily="34" charset="0"/>
                <a:ea typeface="Times New Roman" pitchFamily="18" charset="0"/>
                <a:cs typeface="Arial" pitchFamily="34" charset="0"/>
                <a:sym typeface="Symbol" pitchFamily="18" charset="2"/>
              </a:rPr>
              <a:t> </a:t>
            </a:r>
            <a:r>
              <a:rPr lang="ru-RU" sz="2700" b="1" dirty="0">
                <a:latin typeface="Arial" pitchFamily="34" charset="0"/>
                <a:ea typeface="Times New Roman" pitchFamily="18" charset="0"/>
                <a:cs typeface="Arial" pitchFamily="34" charset="0"/>
              </a:rPr>
              <a:t> </a:t>
            </a:r>
            <a:r>
              <a:rPr lang="ru-RU" sz="2700" b="1" dirty="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эфир</a:t>
            </a:r>
            <a:r>
              <a:rPr lang="ru-RU" sz="2700" b="1" dirty="0">
                <a:latin typeface="Arial" pitchFamily="34" charset="0"/>
                <a:ea typeface="Times New Roman" pitchFamily="18" charset="0"/>
                <a:cs typeface="Arial" pitchFamily="34" charset="0"/>
              </a:rPr>
              <a:t>). Она является обратимой</a:t>
            </a:r>
            <a:r>
              <a:rPr lang="ru-RU" sz="2700" b="1" dirty="0">
                <a:latin typeface="Arial" pitchFamily="34" charset="0"/>
                <a:ea typeface="Times New Roman" pitchFamily="18" charset="0"/>
                <a:cs typeface="Arial" pitchFamily="34" charset="0"/>
                <a:sym typeface="Symbol" pitchFamily="18" charset="2"/>
              </a:rPr>
              <a:t>  реакцией: вода разлагает сложные эфиры с образованием исходных веществ </a:t>
            </a:r>
            <a:r>
              <a:rPr lang="ru-RU" sz="2700" b="1" dirty="0">
                <a:latin typeface="Arial" pitchFamily="34" charset="0"/>
                <a:ea typeface="Times New Roman" pitchFamily="18" charset="0"/>
                <a:cs typeface="Arial" pitchFamily="34" charset="0"/>
              </a:rPr>
              <a:t> кислоты и спирта.</a:t>
            </a:r>
            <a:r>
              <a:rPr lang="ru-RU" sz="2700" b="1" dirty="0">
                <a:latin typeface="Arial" pitchFamily="34" charset="0"/>
                <a:cs typeface="Arial" pitchFamily="34" charset="0"/>
                <a:sym typeface="Symbol" pitchFamily="18" charset="2"/>
              </a:rPr>
              <a:t> </a:t>
            </a:r>
          </a:p>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Замещение атома водорода в гидроксиле на остаток кислоты с образованием сложного эфира происходит при действии на спирт минеральной или органической кислоты:</a:t>
            </a:r>
            <a:endParaRPr lang="ru-RU" sz="2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endParaRPr>
          </a:p>
        </p:txBody>
      </p:sp>
      <p:sp>
        <p:nvSpPr>
          <p:cNvPr id="30" name="Прямоугольник 29"/>
          <p:cNvSpPr/>
          <p:nvPr/>
        </p:nvSpPr>
        <p:spPr>
          <a:xfrm>
            <a:off x="5076056" y="4221088"/>
            <a:ext cx="2790572" cy="216059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eaLnBrk="0" fontAlgn="base" hangingPunct="0">
              <a:lnSpc>
                <a:spcPct val="80000"/>
              </a:lnSpc>
              <a:spcBef>
                <a:spcPct val="0"/>
              </a:spcBef>
              <a:spcAft>
                <a:spcPct val="0"/>
              </a:spcAft>
            </a:pPr>
            <a:r>
              <a:rPr lang="ru-RU" sz="2400" b="1" dirty="0" err="1"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этилэтаноат</a:t>
            </a:r>
            <a:r>
              <a:rPr lang="ru-RU" sz="24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a:t>
            </a:r>
          </a:p>
          <a:p>
            <a:pPr lvl="0" algn="ctr" eaLnBrk="0" fontAlgn="base" hangingPunct="0">
              <a:lnSpc>
                <a:spcPct val="80000"/>
              </a:lnSpc>
              <a:spcBef>
                <a:spcPct val="0"/>
              </a:spcBef>
              <a:spcAft>
                <a:spcPct val="0"/>
              </a:spcAft>
            </a:pPr>
            <a:r>
              <a:rPr lang="ru-RU" sz="24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этиловый эфир уксусной кислоты, </a:t>
            </a:r>
            <a:r>
              <a:rPr lang="ru-RU" sz="2400" b="1" dirty="0">
                <a:ln w="11430"/>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этиловый эфир </a:t>
            </a:r>
            <a:r>
              <a:rPr lang="ru-RU" sz="2400" b="1" dirty="0" err="1"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этановой</a:t>
            </a:r>
            <a:r>
              <a:rPr lang="ru-RU" sz="24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 </a:t>
            </a:r>
            <a:r>
              <a:rPr lang="ru-RU" sz="2400" b="1" dirty="0">
                <a:ln w="11430"/>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кислоты </a:t>
            </a:r>
            <a:endParaRPr lang="ru-RU" sz="2400" b="1" dirty="0">
              <a:ln w="11430"/>
              <a:solidFill>
                <a:sysClr val="windowText" lastClr="000000"/>
              </a:solidFill>
              <a:effectLst>
                <a:outerShdw blurRad="50800" dist="39000" dir="5460000" algn="tl">
                  <a:srgbClr val="000000">
                    <a:alpha val="38000"/>
                  </a:srgbClr>
                </a:outerShdw>
              </a:effectLst>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095" y="3501008"/>
            <a:ext cx="8766401" cy="81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2555776" y="4077072"/>
            <a:ext cx="1512585" cy="38779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eaLnBrk="0" fontAlgn="base" hangingPunct="0">
              <a:lnSpc>
                <a:spcPct val="80000"/>
              </a:lnSpc>
              <a:spcBef>
                <a:spcPct val="0"/>
              </a:spcBef>
              <a:spcAft>
                <a:spcPct val="0"/>
              </a:spcAft>
            </a:pPr>
            <a:r>
              <a:rPr lang="ru-RU" sz="24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этанол</a:t>
            </a:r>
            <a:endParaRPr lang="ru-RU" sz="2400" b="1" dirty="0">
              <a:ln w="11430"/>
              <a:solidFill>
                <a:sysClr val="windowText" lastClr="000000"/>
              </a:solidFill>
              <a:effectLst>
                <a:outerShdw blurRad="50800" dist="39000" dir="5460000" algn="tl">
                  <a:srgbClr val="000000">
                    <a:alpha val="38000"/>
                  </a:srgbClr>
                </a:outerShdw>
              </a:effectLst>
            </a:endParaRPr>
          </a:p>
        </p:txBody>
      </p:sp>
      <p:sp>
        <p:nvSpPr>
          <p:cNvPr id="18" name="Прямоугольник 17"/>
          <p:cNvSpPr/>
          <p:nvPr/>
        </p:nvSpPr>
        <p:spPr>
          <a:xfrm>
            <a:off x="138577" y="4221088"/>
            <a:ext cx="1769127" cy="103412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eaLnBrk="0" fontAlgn="base" hangingPunct="0">
              <a:lnSpc>
                <a:spcPct val="85000"/>
              </a:lnSpc>
              <a:spcBef>
                <a:spcPct val="0"/>
              </a:spcBef>
              <a:spcAft>
                <a:spcPct val="0"/>
              </a:spcAft>
            </a:pPr>
            <a:r>
              <a:rPr lang="ru-RU" sz="2400" b="1" dirty="0" err="1"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этановая</a:t>
            </a:r>
            <a:r>
              <a:rPr lang="ru-RU" sz="24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 (уксусная) кислота</a:t>
            </a:r>
            <a:endParaRPr lang="ru-RU" sz="2400" b="1" dirty="0">
              <a:ln w="11430"/>
              <a:solidFill>
                <a:sysClr val="windowText" lastClr="00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70144462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7" name="Управляющая кнопка: далее 1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217" t="20212" r="25526" b="63709"/>
          <a:stretch/>
        </p:blipFill>
        <p:spPr bwMode="auto">
          <a:xfrm>
            <a:off x="1184175" y="4797152"/>
            <a:ext cx="7189612" cy="1176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Прямоугольник 21"/>
          <p:cNvSpPr/>
          <p:nvPr/>
        </p:nvSpPr>
        <p:spPr>
          <a:xfrm>
            <a:off x="1184175" y="5661248"/>
            <a:ext cx="2307705" cy="97872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eaLnBrk="0" fontAlgn="base" hangingPunct="0">
              <a:lnSpc>
                <a:spcPct val="80000"/>
              </a:lnSpc>
              <a:spcBef>
                <a:spcPct val="0"/>
              </a:spcBef>
              <a:spcAft>
                <a:spcPct val="0"/>
              </a:spcAft>
            </a:pPr>
            <a:r>
              <a:rPr lang="ru-RU" sz="24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этанол</a:t>
            </a:r>
          </a:p>
          <a:p>
            <a:pPr lvl="0" algn="ctr" eaLnBrk="0" fontAlgn="base" hangingPunct="0">
              <a:lnSpc>
                <a:spcPct val="80000"/>
              </a:lnSpc>
              <a:spcBef>
                <a:spcPct val="0"/>
              </a:spcBef>
              <a:spcAft>
                <a:spcPct val="0"/>
              </a:spcAft>
            </a:pPr>
            <a:r>
              <a:rPr lang="ru-RU" sz="24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Black" pitchFamily="34" charset="0"/>
                <a:cs typeface="Arial" pitchFamily="34" charset="0"/>
              </a:rPr>
              <a:t>(первичный </a:t>
            </a:r>
            <a:r>
              <a:rPr lang="ru-RU" sz="2400" b="1" dirty="0" smtClean="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cs typeface="Arial" pitchFamily="34" charset="0"/>
              </a:rPr>
              <a:t>спирт</a:t>
            </a:r>
            <a:r>
              <a:rPr lang="ru-RU" sz="24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Black" pitchFamily="34" charset="0"/>
                <a:cs typeface="Arial" pitchFamily="34" charset="0"/>
              </a:rPr>
              <a:t>)</a:t>
            </a:r>
            <a:endParaRPr lang="ru-RU" sz="24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3" name="Прямоугольник 22"/>
          <p:cNvSpPr/>
          <p:nvPr/>
        </p:nvSpPr>
        <p:spPr>
          <a:xfrm>
            <a:off x="4788024" y="5605229"/>
            <a:ext cx="2889363" cy="127419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eaLnBrk="0" fontAlgn="base" hangingPunct="0">
              <a:lnSpc>
                <a:spcPct val="80000"/>
              </a:lnSpc>
              <a:spcBef>
                <a:spcPct val="0"/>
              </a:spcBef>
              <a:spcAft>
                <a:spcPct val="0"/>
              </a:spcAft>
            </a:pPr>
            <a:r>
              <a:rPr lang="ru-RU" sz="2400" b="1" dirty="0" err="1" smtClean="0">
                <a:ln w="11430"/>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этаналь</a:t>
            </a:r>
            <a:r>
              <a:rPr lang="ru-RU" sz="2400" b="1" dirty="0" smtClean="0">
                <a:ln w="11430"/>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 ацетальдегид, уксусный </a:t>
            </a:r>
            <a:r>
              <a:rPr lang="ru-RU" sz="2400" b="1" dirty="0" smtClean="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альдегид</a:t>
            </a:r>
            <a:endParaRPr lang="ru-RU" sz="2400" b="1" dirty="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endParaRPr>
          </a:p>
        </p:txBody>
      </p:sp>
      <p:sp>
        <p:nvSpPr>
          <p:cNvPr id="24" name="Прямоугольник 23"/>
          <p:cNvSpPr/>
          <p:nvPr/>
        </p:nvSpPr>
        <p:spPr>
          <a:xfrm>
            <a:off x="182888" y="140434"/>
            <a:ext cx="8856984" cy="5016758"/>
          </a:xfrm>
          <a:prstGeom prst="rect">
            <a:avLst/>
          </a:prstGeom>
        </p:spPr>
        <p:txBody>
          <a:bodyPr wrap="square">
            <a:spAutoFit/>
          </a:bodyPr>
          <a:lstStyle/>
          <a:p>
            <a:pPr indent="450850" algn="just">
              <a:lnSpc>
                <a:spcPct val="80000"/>
              </a:lnSpc>
            </a:pPr>
            <a:r>
              <a:rPr lang="ru-RU" sz="2500" b="1" dirty="0" smtClean="0">
                <a:ln>
                  <a:solidFill>
                    <a:schemeClr val="tx1"/>
                  </a:solidFill>
                </a:ln>
                <a:solidFill>
                  <a:srgbClr val="C00000"/>
                </a:solidFill>
                <a:latin typeface="Arial Black" pitchFamily="34" charset="0"/>
              </a:rPr>
              <a:t>Окисление.</a:t>
            </a:r>
            <a:r>
              <a:rPr lang="ru-RU" b="1" dirty="0" smtClean="0">
                <a:latin typeface="Arial Black" pitchFamily="34" charset="0"/>
              </a:rPr>
              <a:t> </a:t>
            </a:r>
            <a:r>
              <a:rPr lang="ru-RU" sz="2500" b="1" dirty="0" smtClean="0">
                <a:latin typeface="Arial" pitchFamily="34" charset="0"/>
                <a:cs typeface="Arial" pitchFamily="34" charset="0"/>
              </a:rPr>
              <a:t>Под </a:t>
            </a:r>
            <a:r>
              <a:rPr lang="ru-RU" sz="2500" b="1" dirty="0">
                <a:latin typeface="Arial" pitchFamily="34" charset="0"/>
                <a:cs typeface="Arial" pitchFamily="34" charset="0"/>
              </a:rPr>
              <a:t>действием </a:t>
            </a:r>
            <a:r>
              <a:rPr lang="ru-RU" sz="2500" b="1" dirty="0" smtClean="0">
                <a:latin typeface="Arial" pitchFamily="34" charset="0"/>
                <a:cs typeface="Arial" pitchFamily="34" charset="0"/>
              </a:rPr>
              <a:t>различных окислителей </a:t>
            </a:r>
            <a:r>
              <a:rPr lang="ru-RU" sz="2500" b="1" dirty="0" smtClean="0">
                <a:ln>
                  <a:solidFill>
                    <a:schemeClr val="tx1"/>
                  </a:solidFill>
                </a:ln>
                <a:solidFill>
                  <a:srgbClr val="CC00CC"/>
                </a:solidFill>
                <a:latin typeface="Arial Black" pitchFamily="34" charset="0"/>
                <a:cs typeface="Arial" pitchFamily="34" charset="0"/>
              </a:rPr>
              <a:t>первичные</a:t>
            </a:r>
            <a:r>
              <a:rPr lang="ru-RU" sz="2500" b="1" dirty="0" smtClean="0">
                <a:ln>
                  <a:solidFill>
                    <a:schemeClr val="tx1"/>
                  </a:solidFill>
                </a:ln>
                <a:solidFill>
                  <a:srgbClr val="0000CC"/>
                </a:solidFill>
                <a:latin typeface="Arial Black" pitchFamily="34" charset="0"/>
                <a:cs typeface="Arial" pitchFamily="34" charset="0"/>
              </a:rPr>
              <a:t> </a:t>
            </a:r>
            <a:r>
              <a:rPr lang="ru-RU" sz="2500" b="1" dirty="0">
                <a:ln>
                  <a:solidFill>
                    <a:schemeClr val="tx1"/>
                  </a:solidFill>
                </a:ln>
                <a:solidFill>
                  <a:srgbClr val="0000CC"/>
                </a:solidFill>
                <a:latin typeface="Arial Black" pitchFamily="34" charset="0"/>
                <a:cs typeface="Arial" pitchFamily="34" charset="0"/>
              </a:rPr>
              <a:t>спирты</a:t>
            </a:r>
            <a:r>
              <a:rPr lang="ru-RU" sz="2500" b="1" dirty="0">
                <a:latin typeface="Arial" pitchFamily="34" charset="0"/>
                <a:cs typeface="Arial" pitchFamily="34" charset="0"/>
              </a:rPr>
              <a:t> </a:t>
            </a:r>
            <a:r>
              <a:rPr lang="ru-RU" sz="2500" b="1" u="sng" dirty="0">
                <a:latin typeface="Arial" pitchFamily="34" charset="0"/>
                <a:cs typeface="Arial" pitchFamily="34" charset="0"/>
              </a:rPr>
              <a:t>окисляются до альдегидов</a:t>
            </a:r>
            <a:r>
              <a:rPr lang="ru-RU" sz="2500" b="1" dirty="0">
                <a:latin typeface="Arial" pitchFamily="34" charset="0"/>
                <a:cs typeface="Arial" pitchFamily="34" charset="0"/>
              </a:rPr>
              <a:t> и </a:t>
            </a:r>
            <a:r>
              <a:rPr lang="ru-RU" sz="2500" b="1" dirty="0" smtClean="0">
                <a:latin typeface="Arial" pitchFamily="34" charset="0"/>
                <a:cs typeface="Arial" pitchFamily="34" charset="0"/>
              </a:rPr>
              <a:t>далее – до</a:t>
            </a:r>
            <a:r>
              <a:rPr lang="ru-RU" sz="2500" b="1" dirty="0">
                <a:latin typeface="Arial" pitchFamily="34" charset="0"/>
                <a:cs typeface="Arial" pitchFamily="34" charset="0"/>
              </a:rPr>
              <a:t> </a:t>
            </a:r>
            <a:r>
              <a:rPr lang="ru-RU" sz="2500" b="1" u="sng" dirty="0">
                <a:latin typeface="Arial" pitchFamily="34" charset="0"/>
                <a:cs typeface="Arial" pitchFamily="34" charset="0"/>
              </a:rPr>
              <a:t>карбоновых кислот</a:t>
            </a:r>
            <a:r>
              <a:rPr lang="ru-RU" sz="2500" b="1" dirty="0">
                <a:latin typeface="Arial" pitchFamily="34" charset="0"/>
                <a:cs typeface="Arial" pitchFamily="34" charset="0"/>
              </a:rPr>
              <a:t>, причём остановить реакцию на стадии образования альдегидов, предотвратив их дальнейшее окисление удаётся только за счёт использования специальных реагентов (</a:t>
            </a:r>
            <a:r>
              <a:rPr lang="ru-RU" sz="2500" b="1" u="sng" dirty="0">
                <a:latin typeface="Arial" pitchFamily="34" charset="0"/>
                <a:cs typeface="Arial" pitchFamily="34" charset="0"/>
              </a:rPr>
              <a:t>хлорхромата пиридиния</a:t>
            </a:r>
            <a:r>
              <a:rPr lang="ru-RU" sz="2500" b="1" dirty="0">
                <a:latin typeface="Arial" pitchFamily="34" charset="0"/>
                <a:cs typeface="Arial" pitchFamily="34" charset="0"/>
              </a:rPr>
              <a:t> PCC и </a:t>
            </a:r>
            <a:r>
              <a:rPr lang="ru-RU" sz="2500" b="1" u="sng" dirty="0">
                <a:latin typeface="Arial" pitchFamily="34" charset="0"/>
                <a:cs typeface="Arial" pitchFamily="34" charset="0"/>
              </a:rPr>
              <a:t>дихромата пиридиния</a:t>
            </a:r>
            <a:r>
              <a:rPr lang="ru-RU" sz="2500" b="1" dirty="0">
                <a:latin typeface="Arial" pitchFamily="34" charset="0"/>
                <a:cs typeface="Arial" pitchFamily="34" charset="0"/>
              </a:rPr>
              <a:t> PDC).</a:t>
            </a:r>
          </a:p>
          <a:p>
            <a:pPr lvl="0" indent="450850" algn="just">
              <a:lnSpc>
                <a:spcPct val="80000"/>
              </a:lnSpc>
            </a:pPr>
            <a:r>
              <a:rPr lang="ru-RU" sz="2500" b="1" dirty="0">
                <a:ln>
                  <a:solidFill>
                    <a:schemeClr val="tx1"/>
                  </a:solidFill>
                </a:ln>
                <a:solidFill>
                  <a:srgbClr val="CC00CC"/>
                </a:solidFill>
                <a:latin typeface="Arial Black" pitchFamily="34" charset="0"/>
                <a:cs typeface="Arial" pitchFamily="34" charset="0"/>
              </a:rPr>
              <a:t>Вторичные</a:t>
            </a:r>
            <a:r>
              <a:rPr lang="ru-RU" sz="2500" b="1" dirty="0">
                <a:latin typeface="Arial Black" pitchFamily="34" charset="0"/>
                <a:cs typeface="Arial" pitchFamily="34" charset="0"/>
              </a:rPr>
              <a:t> </a:t>
            </a:r>
            <a:r>
              <a:rPr lang="ru-RU" sz="2500" b="1" dirty="0">
                <a:ln>
                  <a:solidFill>
                    <a:schemeClr val="tx1"/>
                  </a:solidFill>
                </a:ln>
                <a:solidFill>
                  <a:srgbClr val="0000CC"/>
                </a:solidFill>
                <a:latin typeface="Arial Black" pitchFamily="34" charset="0"/>
                <a:cs typeface="Arial" pitchFamily="34" charset="0"/>
              </a:rPr>
              <a:t>спирты</a:t>
            </a:r>
            <a:r>
              <a:rPr lang="ru-RU" sz="2500" b="1" dirty="0">
                <a:latin typeface="Arial" pitchFamily="34" charset="0"/>
                <a:cs typeface="Arial" pitchFamily="34" charset="0"/>
              </a:rPr>
              <a:t> </a:t>
            </a:r>
            <a:r>
              <a:rPr lang="ru-RU" sz="2500" b="1" u="sng" dirty="0">
                <a:latin typeface="Arial" pitchFamily="34" charset="0"/>
                <a:cs typeface="Arial" pitchFamily="34" charset="0"/>
              </a:rPr>
              <a:t>окисляются до кетонов</a:t>
            </a:r>
            <a:r>
              <a:rPr lang="ru-RU" sz="2500" b="1" dirty="0">
                <a:latin typeface="Arial" pitchFamily="34" charset="0"/>
                <a:cs typeface="Arial" pitchFamily="34" charset="0"/>
              </a:rPr>
              <a:t>. Реакцию обычно проводят под действием реагента Джонса (</a:t>
            </a:r>
            <a:r>
              <a:rPr lang="ru-RU" sz="2500" b="1" u="sng" dirty="0" smtClean="0">
                <a:latin typeface="Arial" pitchFamily="34" charset="0"/>
                <a:cs typeface="Arial" pitchFamily="34" charset="0"/>
              </a:rPr>
              <a:t>CrO</a:t>
            </a:r>
            <a:r>
              <a:rPr lang="ru-RU" sz="2500" b="1" u="sng" baseline="-25000" dirty="0" smtClean="0">
                <a:latin typeface="Arial" pitchFamily="34" charset="0"/>
                <a:cs typeface="Arial" pitchFamily="34" charset="0"/>
              </a:rPr>
              <a:t>3</a:t>
            </a:r>
            <a:r>
              <a:rPr lang="ru-RU" sz="2500" b="1" dirty="0" smtClean="0">
                <a:latin typeface="Arial" pitchFamily="34" charset="0"/>
                <a:cs typeface="Arial" pitchFamily="34" charset="0"/>
              </a:rPr>
              <a:t>+</a:t>
            </a:r>
            <a:r>
              <a:rPr lang="ru-RU" sz="2500" b="1" u="sng" dirty="0" smtClean="0">
                <a:latin typeface="Arial" pitchFamily="34" charset="0"/>
                <a:cs typeface="Arial" pitchFamily="34" charset="0"/>
              </a:rPr>
              <a:t>серная </a:t>
            </a:r>
            <a:r>
              <a:rPr lang="ru-RU" sz="2500" b="1" u="sng" dirty="0">
                <a:latin typeface="Arial" pitchFamily="34" charset="0"/>
                <a:cs typeface="Arial" pitchFamily="34" charset="0"/>
              </a:rPr>
              <a:t>кислота</a:t>
            </a:r>
            <a:r>
              <a:rPr lang="ru-RU" sz="2500" b="1" dirty="0">
                <a:latin typeface="Arial" pitchFamily="34" charset="0"/>
                <a:cs typeface="Arial" pitchFamily="34" charset="0"/>
              </a:rPr>
              <a:t>). Дальнейшее </a:t>
            </a:r>
            <a:r>
              <a:rPr lang="ru-RU" sz="2500" b="1" dirty="0" smtClean="0">
                <a:latin typeface="Arial" pitchFamily="34" charset="0"/>
                <a:cs typeface="Arial" pitchFamily="34" charset="0"/>
              </a:rPr>
              <a:t>окисле-</a:t>
            </a:r>
            <a:r>
              <a:rPr lang="ru-RU" sz="2500" b="1" dirty="0" err="1" smtClean="0">
                <a:latin typeface="Arial" pitchFamily="34" charset="0"/>
                <a:cs typeface="Arial" pitchFamily="34" charset="0"/>
              </a:rPr>
              <a:t>ние</a:t>
            </a:r>
            <a:r>
              <a:rPr lang="ru-RU" sz="2500" b="1" dirty="0" smtClean="0">
                <a:latin typeface="Arial" pitchFamily="34" charset="0"/>
                <a:cs typeface="Arial" pitchFamily="34" charset="0"/>
              </a:rPr>
              <a:t> </a:t>
            </a:r>
            <a:r>
              <a:rPr lang="ru-RU" sz="2500" b="1" dirty="0">
                <a:latin typeface="Arial" pitchFamily="34" charset="0"/>
                <a:cs typeface="Arial" pitchFamily="34" charset="0"/>
              </a:rPr>
              <a:t>кетонов протекает только в жёстких условиях с разрушением углеродного скелета.</a:t>
            </a:r>
          </a:p>
          <a:p>
            <a:pPr indent="450850" algn="just">
              <a:lnSpc>
                <a:spcPct val="80000"/>
              </a:lnSpc>
            </a:pPr>
            <a:r>
              <a:rPr lang="ru-RU" sz="2500" b="1" dirty="0">
                <a:ln>
                  <a:solidFill>
                    <a:schemeClr val="tx1"/>
                  </a:solidFill>
                </a:ln>
                <a:solidFill>
                  <a:srgbClr val="CC00CC"/>
                </a:solidFill>
                <a:latin typeface="Arial Black" pitchFamily="34" charset="0"/>
                <a:cs typeface="Arial" pitchFamily="34" charset="0"/>
              </a:rPr>
              <a:t>Третичные </a:t>
            </a:r>
            <a:r>
              <a:rPr lang="ru-RU" sz="2500" b="1" dirty="0">
                <a:ln>
                  <a:solidFill>
                    <a:schemeClr val="tx1"/>
                  </a:solidFill>
                </a:ln>
                <a:solidFill>
                  <a:srgbClr val="0000CC"/>
                </a:solidFill>
                <a:latin typeface="Arial Black" pitchFamily="34" charset="0"/>
                <a:cs typeface="Arial" pitchFamily="34" charset="0"/>
              </a:rPr>
              <a:t>спирты</a:t>
            </a:r>
            <a:r>
              <a:rPr lang="ru-RU" sz="2500" b="1" dirty="0">
                <a:ln>
                  <a:solidFill>
                    <a:schemeClr val="tx1"/>
                  </a:solidFill>
                </a:ln>
                <a:solidFill>
                  <a:srgbClr val="CC00CC"/>
                </a:solidFill>
                <a:latin typeface="Arial Black" pitchFamily="34" charset="0"/>
                <a:cs typeface="Arial" pitchFamily="34" charset="0"/>
              </a:rPr>
              <a:t> </a:t>
            </a:r>
            <a:r>
              <a:rPr lang="ru-RU" sz="2500" b="1" u="sng" dirty="0">
                <a:latin typeface="Arial" pitchFamily="34" charset="0"/>
                <a:cs typeface="Arial" pitchFamily="34" charset="0"/>
              </a:rPr>
              <a:t>окисляются только в весьма жёстких условиях</a:t>
            </a:r>
            <a:r>
              <a:rPr lang="ru-RU" sz="2500" b="1" dirty="0">
                <a:latin typeface="Arial" pitchFamily="34" charset="0"/>
                <a:cs typeface="Arial" pitchFamily="34" charset="0"/>
              </a:rPr>
              <a:t> с разрушением углеродного </a:t>
            </a:r>
            <a:r>
              <a:rPr lang="ru-RU" sz="2500" b="1" dirty="0" smtClean="0">
                <a:latin typeface="Arial" pitchFamily="34" charset="0"/>
                <a:cs typeface="Arial" pitchFamily="34" charset="0"/>
              </a:rPr>
              <a:t>скелета.</a:t>
            </a:r>
            <a:endParaRPr lang="ru-RU" sz="2500" b="1" dirty="0">
              <a:latin typeface="Arial" pitchFamily="34" charset="0"/>
              <a:cs typeface="Arial" pitchFamily="34" charset="0"/>
            </a:endParaRPr>
          </a:p>
        </p:txBody>
      </p:sp>
    </p:spTree>
    <p:extLst>
      <p:ext uri="{BB962C8B-B14F-4D97-AF65-F5344CB8AC3E}">
        <p14:creationId xmlns:p14="http://schemas.microsoft.com/office/powerpoint/2010/main" val="83644590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1266" name="Picture 2"/>
          <p:cNvPicPr>
            <a:picLocks noChangeAspect="1" noChangeArrowheads="1"/>
          </p:cNvPicPr>
          <p:nvPr/>
        </p:nvPicPr>
        <p:blipFill>
          <a:blip r:embed="rId3" cstate="print"/>
          <a:srcRect l="19131" t="25386" r="19131" b="29730"/>
          <a:stretch>
            <a:fillRect/>
          </a:stretch>
        </p:blipFill>
        <p:spPr bwMode="auto">
          <a:xfrm>
            <a:off x="0" y="5545676"/>
            <a:ext cx="2285984" cy="1312324"/>
          </a:xfrm>
          <a:prstGeom prst="rect">
            <a:avLst/>
          </a:prstGeom>
          <a:noFill/>
          <a:ln w="9525">
            <a:noFill/>
            <a:miter lim="800000"/>
            <a:headEnd/>
            <a:tailEnd/>
          </a:ln>
          <a:effectLst/>
        </p:spPr>
      </p:pic>
      <p:sp>
        <p:nvSpPr>
          <p:cNvPr id="8" name="Прямоугольник 7"/>
          <p:cNvSpPr/>
          <p:nvPr/>
        </p:nvSpPr>
        <p:spPr>
          <a:xfrm>
            <a:off x="177614" y="71414"/>
            <a:ext cx="8823542" cy="2590709"/>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Окисление</a:t>
            </a:r>
            <a:r>
              <a:rPr lang="ru-RU" sz="27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этанола раствором перманганата калия.</a:t>
            </a:r>
          </a:p>
          <a:p>
            <a:pPr>
              <a:lnSpc>
                <a:spcPct val="85000"/>
              </a:lnSpc>
            </a:pPr>
            <a:r>
              <a:rPr lang="ru-RU" sz="2400" b="1" dirty="0" smtClean="0">
                <a:solidFill>
                  <a:schemeClr val="accent2">
                    <a:lumMod val="50000"/>
                  </a:schemeClr>
                </a:solidFill>
                <a:latin typeface="Arial" pitchFamily="34" charset="0"/>
                <a:ea typeface="Times New Roman" pitchFamily="18" charset="0"/>
                <a:cs typeface="Arial" pitchFamily="34" charset="0"/>
              </a:rPr>
              <a:t>        </a:t>
            </a:r>
            <a:endParaRPr lang="en-US" sz="2400" b="1" dirty="0" smtClean="0">
              <a:solidFill>
                <a:schemeClr val="accent2">
                  <a:lumMod val="50000"/>
                </a:schemeClr>
              </a:solidFill>
              <a:latin typeface="Arial" pitchFamily="34" charset="0"/>
              <a:ea typeface="Times New Roman" pitchFamily="18" charset="0"/>
              <a:cs typeface="Arial" pitchFamily="34" charset="0"/>
            </a:endParaRPr>
          </a:p>
          <a:p>
            <a:pPr>
              <a:lnSpc>
                <a:spcPct val="85000"/>
              </a:lnSpc>
            </a:pPr>
            <a:endParaRPr lang="en-US" sz="2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nSpc>
                <a:spcPct val="85000"/>
              </a:lnSpc>
            </a:pPr>
            <a:endParaRPr lang="ru-RU"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nSpc>
                <a:spcPct val="85000"/>
              </a:lnSpc>
            </a:pPr>
            <a:r>
              <a:rPr lang="ru-RU" sz="2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этанол                                  </a:t>
            </a:r>
            <a:r>
              <a:rPr lang="ru-RU" sz="24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этаналь</a:t>
            </a:r>
            <a:endParaRPr lang="ru-RU" sz="2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nSpc>
                <a:spcPct val="85000"/>
              </a:lnSpc>
            </a:pPr>
            <a:r>
              <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a:p>
            <a:pPr algn="just">
              <a:lnSpc>
                <a:spcPct val="85000"/>
              </a:lnSpc>
              <a:spcAft>
                <a:spcPts val="0"/>
              </a:spcAft>
            </a:pPr>
            <a:r>
              <a:rPr lang="ru-RU" sz="2700" b="1" dirty="0" smtClean="0">
                <a:latin typeface="Arial" pitchFamily="34" charset="0"/>
                <a:cs typeface="Arial" pitchFamily="34" charset="0"/>
              </a:rPr>
              <a:t>При этом происходит обесцвечивание раствора</a:t>
            </a:r>
            <a:r>
              <a:rPr lang="ru-RU" sz="2700" b="1" dirty="0" smtClean="0">
                <a:latin typeface="Arial" pitchFamily="34" charset="0"/>
                <a:ea typeface="Times New Roman"/>
                <a:cs typeface="Arial" pitchFamily="34" charset="0"/>
              </a:rPr>
              <a:t>.</a:t>
            </a:r>
            <a:r>
              <a:rPr lang="ru-RU" sz="2700" b="1" dirty="0" smtClean="0">
                <a:latin typeface="Arial" pitchFamily="34" charset="0"/>
                <a:ea typeface="Times New Roman" pitchFamily="18" charset="0"/>
                <a:cs typeface="Arial" pitchFamily="34" charset="0"/>
              </a:rPr>
              <a:t> </a:t>
            </a:r>
          </a:p>
        </p:txBody>
      </p:sp>
      <p:sp>
        <p:nvSpPr>
          <p:cNvPr id="10" name="Управляющая кнопка: далее 9">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3"/>
          <p:cNvPicPr>
            <a:picLocks noChangeAspect="1" noChangeArrowheads="1"/>
          </p:cNvPicPr>
          <p:nvPr/>
        </p:nvPicPr>
        <p:blipFill>
          <a:blip r:embed="rId5" cstate="print"/>
          <a:srcRect l="4268" t="8011" r="1981" b="3668"/>
          <a:stretch>
            <a:fillRect/>
          </a:stretch>
        </p:blipFill>
        <p:spPr bwMode="auto">
          <a:xfrm>
            <a:off x="2285984" y="5643578"/>
            <a:ext cx="1440471" cy="107157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7" name="Picture 5"/>
          <p:cNvPicPr>
            <a:picLocks noChangeAspect="1" noChangeArrowheads="1"/>
          </p:cNvPicPr>
          <p:nvPr/>
        </p:nvPicPr>
        <p:blipFill>
          <a:blip r:embed="rId6" cstate="print"/>
          <a:srcRect l="41997" t="8011" r="21417" b="3668"/>
          <a:stretch>
            <a:fillRect/>
          </a:stretch>
        </p:blipFill>
        <p:spPr bwMode="auto">
          <a:xfrm>
            <a:off x="3929058" y="4714884"/>
            <a:ext cx="936891" cy="178595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6"/>
          <p:cNvPicPr>
            <a:picLocks noChangeAspect="1" noChangeArrowheads="1"/>
          </p:cNvPicPr>
          <p:nvPr/>
        </p:nvPicPr>
        <p:blipFill>
          <a:blip r:embed="rId7" cstate="print"/>
          <a:srcRect l="63720" t="6563" r="15701" b="28282"/>
          <a:stretch>
            <a:fillRect/>
          </a:stretch>
        </p:blipFill>
        <p:spPr bwMode="auto">
          <a:xfrm>
            <a:off x="5086363" y="4429132"/>
            <a:ext cx="914407" cy="228601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9" name="Picture 7"/>
          <p:cNvPicPr>
            <a:picLocks noChangeAspect="1" noChangeArrowheads="1"/>
          </p:cNvPicPr>
          <p:nvPr/>
        </p:nvPicPr>
        <p:blipFill>
          <a:blip r:embed="rId8" cstate="print"/>
          <a:srcRect l="51143" t="8011" r="8841" b="5116"/>
          <a:stretch>
            <a:fillRect/>
          </a:stretch>
        </p:blipFill>
        <p:spPr bwMode="auto">
          <a:xfrm>
            <a:off x="6572264" y="5000636"/>
            <a:ext cx="501997" cy="142876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0" name="Picture 2"/>
          <p:cNvPicPr>
            <a:picLocks noChangeAspect="1" noChangeArrowheads="1"/>
          </p:cNvPicPr>
          <p:nvPr/>
        </p:nvPicPr>
        <p:blipFill>
          <a:blip r:embed="rId9" cstate="print"/>
          <a:srcRect l="3515" t="7058" r="12109" b="78027"/>
          <a:stretch>
            <a:fillRect/>
          </a:stretch>
        </p:blipFill>
        <p:spPr bwMode="auto">
          <a:xfrm>
            <a:off x="1000100" y="785794"/>
            <a:ext cx="7072362" cy="1000132"/>
          </a:xfrm>
          <a:prstGeom prst="rect">
            <a:avLst/>
          </a:prstGeom>
          <a:noFill/>
          <a:ln w="9525">
            <a:noFill/>
            <a:miter lim="800000"/>
            <a:headEnd/>
            <a:tailEnd/>
          </a:ln>
          <a:effectLst/>
        </p:spPr>
      </p:pic>
    </p:spTree>
    <p:extLst>
      <p:ext uri="{BB962C8B-B14F-4D97-AF65-F5344CB8AC3E}">
        <p14:creationId xmlns:p14="http://schemas.microsoft.com/office/powerpoint/2010/main" val="422663330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2289" name="Picture 1"/>
          <p:cNvPicPr>
            <a:picLocks noChangeAspect="1" noChangeArrowheads="1"/>
          </p:cNvPicPr>
          <p:nvPr/>
        </p:nvPicPr>
        <p:blipFill>
          <a:blip r:embed="rId3" cstate="print"/>
          <a:srcRect l="13477" t="15381" r="56640" b="63379"/>
          <a:stretch>
            <a:fillRect/>
          </a:stretch>
        </p:blipFill>
        <p:spPr bwMode="auto">
          <a:xfrm>
            <a:off x="0" y="5500702"/>
            <a:ext cx="2386972" cy="1357298"/>
          </a:xfrm>
          <a:prstGeom prst="rect">
            <a:avLst/>
          </a:prstGeom>
          <a:noFill/>
          <a:ln w="9525">
            <a:noFill/>
            <a:miter lim="800000"/>
            <a:headEnd/>
            <a:tailEnd/>
          </a:ln>
          <a:effectLst/>
        </p:spPr>
      </p:pic>
      <p:pic>
        <p:nvPicPr>
          <p:cNvPr id="12290" name="Picture 2"/>
          <p:cNvPicPr>
            <a:picLocks noChangeAspect="1" noChangeArrowheads="1"/>
          </p:cNvPicPr>
          <p:nvPr/>
        </p:nvPicPr>
        <p:blipFill>
          <a:blip r:embed="rId4" cstate="print"/>
          <a:srcRect l="8789" t="6592" r="49023" b="49462"/>
          <a:stretch>
            <a:fillRect/>
          </a:stretch>
        </p:blipFill>
        <p:spPr bwMode="auto">
          <a:xfrm>
            <a:off x="2500298" y="4714884"/>
            <a:ext cx="2228866" cy="185738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Picture 1"/>
          <p:cNvPicPr>
            <a:picLocks noChangeAspect="1" noChangeArrowheads="1"/>
          </p:cNvPicPr>
          <p:nvPr/>
        </p:nvPicPr>
        <p:blipFill>
          <a:blip r:embed="rId5" cstate="print"/>
          <a:srcRect l="6555" t="37451" r="15701" b="3668"/>
          <a:stretch>
            <a:fillRect/>
          </a:stretch>
        </p:blipFill>
        <p:spPr bwMode="auto">
          <a:xfrm>
            <a:off x="571472" y="4572008"/>
            <a:ext cx="1672352" cy="100013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2"/>
          <p:cNvPicPr>
            <a:picLocks noChangeAspect="1" noChangeArrowheads="1"/>
          </p:cNvPicPr>
          <p:nvPr/>
        </p:nvPicPr>
        <p:blipFill>
          <a:blip r:embed="rId6" cstate="print"/>
          <a:srcRect l="5273" t="6753" r="13867" b="78040"/>
          <a:stretch>
            <a:fillRect/>
          </a:stretch>
        </p:blipFill>
        <p:spPr bwMode="auto">
          <a:xfrm>
            <a:off x="1142976" y="500042"/>
            <a:ext cx="6858048" cy="1031742"/>
          </a:xfrm>
          <a:prstGeom prst="rect">
            <a:avLst/>
          </a:prstGeom>
          <a:noFill/>
          <a:ln w="9525">
            <a:noFill/>
            <a:miter lim="800000"/>
            <a:headEnd/>
            <a:tailEnd/>
          </a:ln>
          <a:effectLst/>
        </p:spPr>
      </p:pic>
      <p:pic>
        <p:nvPicPr>
          <p:cNvPr id="16" name="Picture 2"/>
          <p:cNvPicPr>
            <a:picLocks noChangeAspect="1" noChangeArrowheads="1"/>
          </p:cNvPicPr>
          <p:nvPr/>
        </p:nvPicPr>
        <p:blipFill>
          <a:blip r:embed="rId7" cstate="print"/>
          <a:srcRect l="21417" t="22491" r="12271" b="9459"/>
          <a:stretch>
            <a:fillRect/>
          </a:stretch>
        </p:blipFill>
        <p:spPr bwMode="auto">
          <a:xfrm>
            <a:off x="4786314" y="5643578"/>
            <a:ext cx="1351242" cy="109497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291" name="Picture 3"/>
          <p:cNvPicPr>
            <a:picLocks noChangeAspect="1" noChangeArrowheads="1"/>
          </p:cNvPicPr>
          <p:nvPr/>
        </p:nvPicPr>
        <p:blipFill>
          <a:blip r:embed="rId8" cstate="print"/>
          <a:srcRect l="27539" t="18311" r="51367" b="61181"/>
          <a:stretch>
            <a:fillRect/>
          </a:stretch>
        </p:blipFill>
        <p:spPr bwMode="auto">
          <a:xfrm>
            <a:off x="5715008" y="5143512"/>
            <a:ext cx="1102186" cy="85725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292" name="Picture 4"/>
          <p:cNvPicPr>
            <a:picLocks noChangeAspect="1" noChangeArrowheads="1"/>
          </p:cNvPicPr>
          <p:nvPr/>
        </p:nvPicPr>
        <p:blipFill>
          <a:blip r:embed="rId9" cstate="print"/>
          <a:srcRect l="45427" t="22490" r="12271" b="34073"/>
          <a:stretch>
            <a:fillRect/>
          </a:stretch>
        </p:blipFill>
        <p:spPr bwMode="auto">
          <a:xfrm>
            <a:off x="6429388" y="4643446"/>
            <a:ext cx="1143008" cy="926763"/>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293" name="Picture 5"/>
          <p:cNvPicPr>
            <a:picLocks noChangeAspect="1" noChangeArrowheads="1"/>
          </p:cNvPicPr>
          <p:nvPr/>
        </p:nvPicPr>
        <p:blipFill>
          <a:blip r:embed="rId10" cstate="print"/>
          <a:srcRect l="8841" t="13803" r="6555" b="3668"/>
          <a:stretch>
            <a:fillRect/>
          </a:stretch>
        </p:blipFill>
        <p:spPr bwMode="auto">
          <a:xfrm>
            <a:off x="7345549" y="4429132"/>
            <a:ext cx="1298417" cy="100013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Прямоугольник 17"/>
          <p:cNvSpPr/>
          <p:nvPr/>
        </p:nvSpPr>
        <p:spPr>
          <a:xfrm>
            <a:off x="177614" y="71414"/>
            <a:ext cx="8823542" cy="2878480"/>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n>
                  <a:solidFill>
                    <a:sysClr val="windowText" lastClr="000000"/>
                  </a:solidFill>
                </a:ln>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Каталитическое </a:t>
            </a:r>
            <a:r>
              <a:rPr lang="ru-RU" sz="2800" b="1" dirty="0" smtClean="0">
                <a:ln>
                  <a:solidFill>
                    <a:sysClr val="windowText" lastClr="000000"/>
                  </a:solidFill>
                </a:ln>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окисление</a:t>
            </a:r>
            <a:r>
              <a:rPr lang="ru-RU" sz="2800" b="1" dirty="0" smtClean="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ln>
                  <a:solidFill>
                    <a:sysClr val="windowText" lastClr="000000"/>
                  </a:solidFill>
                </a:ln>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этанола.</a:t>
            </a:r>
          </a:p>
          <a:p>
            <a:pPr>
              <a:lnSpc>
                <a:spcPct val="85000"/>
              </a:lnSpc>
            </a:pPr>
            <a:r>
              <a:rPr lang="ru-RU" sz="2800" b="1" dirty="0" smtClean="0">
                <a:solidFill>
                  <a:schemeClr val="accent2">
                    <a:lumMod val="50000"/>
                  </a:schemeClr>
                </a:solidFill>
                <a:latin typeface="Arial" pitchFamily="34" charset="0"/>
                <a:ea typeface="Times New Roman" pitchFamily="18" charset="0"/>
                <a:cs typeface="Arial" pitchFamily="34" charset="0"/>
              </a:rPr>
              <a:t>        </a:t>
            </a:r>
            <a:endParaRPr lang="en-US" sz="2800" b="1" dirty="0" smtClean="0">
              <a:solidFill>
                <a:schemeClr val="accent2">
                  <a:lumMod val="50000"/>
                </a:schemeClr>
              </a:solidFill>
              <a:latin typeface="Arial" pitchFamily="34" charset="0"/>
              <a:ea typeface="Times New Roman" pitchFamily="18" charset="0"/>
              <a:cs typeface="Arial" pitchFamily="34" charset="0"/>
            </a:endParaRPr>
          </a:p>
          <a:p>
            <a:pPr>
              <a:lnSpc>
                <a:spcPct val="85000"/>
              </a:lnSpc>
            </a:pPr>
            <a:endParaRPr lang="en-US" sz="28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nSpc>
                <a:spcPct val="85000"/>
              </a:lnSpc>
            </a:pPr>
            <a:endParaRPr lang="ru-RU" sz="1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nSpc>
                <a:spcPct val="85000"/>
              </a:lnSpc>
            </a:pPr>
            <a:r>
              <a:rPr lang="ru-RU" sz="2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этанол                                 </a:t>
            </a:r>
            <a:r>
              <a:rPr lang="ru-RU" sz="24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этаналь</a:t>
            </a:r>
            <a:endParaRPr lang="ru-RU" sz="2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nSpc>
                <a:spcPct val="85000"/>
              </a:lnSpc>
            </a:pPr>
            <a:r>
              <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a:p>
            <a:pPr algn="just">
              <a:lnSpc>
                <a:spcPct val="85000"/>
              </a:lnSpc>
              <a:spcAft>
                <a:spcPts val="0"/>
              </a:spcAft>
            </a:pPr>
            <a:endPar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p>
            <a:pPr indent="450850" algn="just">
              <a:lnSpc>
                <a:spcPct val="85000"/>
              </a:lnSpc>
              <a:spcAft>
                <a:spcPts val="0"/>
              </a:spcAft>
            </a:pPr>
            <a:r>
              <a:rPr lang="ru-RU" sz="2800" b="1" dirty="0" smtClean="0">
                <a:ln>
                  <a:solidFill>
                    <a:sysClr val="windowText" lastClr="000000"/>
                  </a:solidFill>
                </a:ln>
                <a:solidFill>
                  <a:schemeClr val="accent6">
                    <a:lumMod val="50000"/>
                  </a:schemeClr>
                </a:solidFill>
                <a:latin typeface="Arial" pitchFamily="34" charset="0"/>
                <a:cs typeface="Arial" pitchFamily="34" charset="0"/>
              </a:rPr>
              <a:t>Горение спирта продолжается и после засыпки огня </a:t>
            </a:r>
            <a:r>
              <a:rPr lang="en-US" sz="2800" b="1" dirty="0" smtClean="0">
                <a:ln>
                  <a:solidFill>
                    <a:sysClr val="windowText" lastClr="000000"/>
                  </a:solidFill>
                </a:ln>
                <a:solidFill>
                  <a:srgbClr val="1A6035"/>
                </a:solidFill>
                <a:latin typeface="Arial" pitchFamily="34" charset="0"/>
                <a:cs typeface="Arial" pitchFamily="34" charset="0"/>
              </a:rPr>
              <a:t>Cr</a:t>
            </a:r>
            <a:r>
              <a:rPr lang="en-US" sz="2800" b="1" baseline="-25000" dirty="0" smtClean="0">
                <a:ln>
                  <a:solidFill>
                    <a:sysClr val="windowText" lastClr="000000"/>
                  </a:solidFill>
                </a:ln>
                <a:solidFill>
                  <a:srgbClr val="1A6035"/>
                </a:solidFill>
                <a:latin typeface="Arial" pitchFamily="34" charset="0"/>
                <a:cs typeface="Arial" pitchFamily="34" charset="0"/>
              </a:rPr>
              <a:t>2</a:t>
            </a:r>
            <a:r>
              <a:rPr lang="en-US" sz="2800" b="1" dirty="0" smtClean="0">
                <a:ln>
                  <a:solidFill>
                    <a:sysClr val="windowText" lastClr="000000"/>
                  </a:solidFill>
                </a:ln>
                <a:solidFill>
                  <a:srgbClr val="1A6035"/>
                </a:solidFill>
                <a:latin typeface="Arial" pitchFamily="34" charset="0"/>
                <a:cs typeface="Arial" pitchFamily="34" charset="0"/>
              </a:rPr>
              <a:t>O</a:t>
            </a:r>
            <a:r>
              <a:rPr lang="en-US" sz="2800" b="1" baseline="-25000" dirty="0" smtClean="0">
                <a:ln>
                  <a:solidFill>
                    <a:sysClr val="windowText" lastClr="000000"/>
                  </a:solidFill>
                </a:ln>
                <a:solidFill>
                  <a:srgbClr val="1A6035"/>
                </a:solidFill>
                <a:latin typeface="Arial" pitchFamily="34" charset="0"/>
                <a:cs typeface="Arial" pitchFamily="34" charset="0"/>
              </a:rPr>
              <a:t>3</a:t>
            </a:r>
            <a:r>
              <a:rPr lang="ru-RU" sz="2800" b="1" dirty="0" smtClean="0">
                <a:ln>
                  <a:solidFill>
                    <a:sysClr val="windowText" lastClr="000000"/>
                  </a:solidFill>
                </a:ln>
                <a:solidFill>
                  <a:schemeClr val="accent3">
                    <a:lumMod val="50000"/>
                  </a:schemeClr>
                </a:solidFill>
                <a:latin typeface="Arial" pitchFamily="34" charset="0"/>
                <a:ea typeface="Times New Roman"/>
                <a:cs typeface="Arial" pitchFamily="34" charset="0"/>
              </a:rPr>
              <a:t>, </a:t>
            </a:r>
            <a:r>
              <a:rPr lang="ru-RU" sz="2800" b="1" dirty="0" smtClean="0">
                <a:ln>
                  <a:solidFill>
                    <a:sysClr val="windowText" lastClr="000000"/>
                  </a:solidFill>
                </a:ln>
                <a:solidFill>
                  <a:schemeClr val="tx2"/>
                </a:solidFill>
                <a:latin typeface="Arial" pitchFamily="34" charset="0"/>
                <a:ea typeface="Times New Roman"/>
                <a:cs typeface="Arial" pitchFamily="34" charset="0"/>
              </a:rPr>
              <a:t>цвет которого изменяется.</a:t>
            </a:r>
            <a:r>
              <a:rPr lang="ru-RU" sz="2800" b="1" dirty="0" smtClean="0">
                <a:ln>
                  <a:solidFill>
                    <a:sysClr val="windowText" lastClr="000000"/>
                  </a:solidFill>
                </a:ln>
                <a:solidFill>
                  <a:schemeClr val="tx2"/>
                </a:solidFill>
                <a:latin typeface="Arial" pitchFamily="34" charset="0"/>
                <a:ea typeface="Times New Roman" pitchFamily="18" charset="0"/>
                <a:cs typeface="Arial" pitchFamily="34" charset="0"/>
              </a:rPr>
              <a:t>   </a:t>
            </a:r>
            <a:endParaRPr lang="ru-RU" sz="2800" b="1" dirty="0" smtClean="0">
              <a:ln>
                <a:solidFill>
                  <a:sysClr val="windowText" lastClr="000000"/>
                </a:solidFill>
              </a:ln>
              <a:solidFill>
                <a:schemeClr val="tx2"/>
              </a:solidFill>
              <a:latin typeface="Arial" pitchFamily="34" charset="0"/>
              <a:cs typeface="Arial" pitchFamily="34" charset="0"/>
            </a:endParaRPr>
          </a:p>
        </p:txBody>
      </p:sp>
      <p:sp>
        <p:nvSpPr>
          <p:cNvPr id="19" name="Управляющая кнопка: далее 1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11"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57319848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215341" y="667840"/>
            <a:ext cx="8317099" cy="1465016"/>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n>
                  <a:solidFill>
                    <a:sysClr val="windowText" lastClr="000000"/>
                  </a:solidFill>
                </a:ln>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Горение </a:t>
            </a:r>
          </a:p>
          <a:p>
            <a:pPr algn="ctr" eaLnBrk="0" fontAlgn="base" hangingPunct="0">
              <a:lnSpc>
                <a:spcPct val="85000"/>
              </a:lnSpc>
              <a:spcBef>
                <a:spcPct val="0"/>
              </a:spcBef>
              <a:spcAft>
                <a:spcPct val="0"/>
              </a:spcAft>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С</a:t>
            </a:r>
            <a:r>
              <a:rPr lang="ru-RU" sz="2800" b="1" baseline="-30000" dirty="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Н</a:t>
            </a:r>
            <a:r>
              <a:rPr lang="ru-RU" sz="2800" b="1" baseline="-30000" dirty="0">
                <a:solidFill>
                  <a:srgbClr val="C00000"/>
                </a:solidFill>
                <a:effectLst>
                  <a:outerShdw blurRad="38100" dist="38100" dir="2700000" algn="tl">
                    <a:srgbClr val="000000">
                      <a:alpha val="43137"/>
                    </a:srgbClr>
                  </a:outerShdw>
                </a:effectLst>
                <a:latin typeface="Arial" pitchFamily="34" charset="0"/>
                <a:cs typeface="Arial" pitchFamily="34" charset="0"/>
              </a:rPr>
              <a:t>5</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ОН + </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a:t>
            </a:r>
            <a:r>
              <a:rPr lang="en-US" sz="28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a:rPr>
              <a:t>2</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C</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a:t>
            </a:r>
            <a:r>
              <a:rPr lang="ru-RU" sz="28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 </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3H</a:t>
            </a:r>
            <a:r>
              <a:rPr lang="en-US" sz="28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O</a:t>
            </a:r>
            <a:endParaRPr lang="en-US" sz="2800" dirty="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nSpc>
                <a:spcPct val="80000"/>
              </a:lnSpc>
            </a:pPr>
            <a:r>
              <a:rPr lang="ru-RU" sz="2800" b="1" dirty="0" smtClean="0">
                <a:solidFill>
                  <a:srgbClr val="3E0000"/>
                </a:solidFill>
                <a:latin typeface="Arial" pitchFamily="34" charset="0"/>
                <a:ea typeface="Times New Roman" pitchFamily="18" charset="0"/>
                <a:cs typeface="Arial" pitchFamily="34" charset="0"/>
              </a:rPr>
              <a:t>                  </a:t>
            </a:r>
            <a:r>
              <a:rPr lang="ru-RU" sz="2400" b="1" dirty="0">
                <a:solidFill>
                  <a:srgbClr val="3E0000"/>
                </a:solidFill>
                <a:latin typeface="Arial" pitchFamily="34" charset="0"/>
                <a:ea typeface="Times New Roman" pitchFamily="18" charset="0"/>
                <a:cs typeface="Arial" pitchFamily="34" charset="0"/>
              </a:rPr>
              <a:t>этанол     </a:t>
            </a:r>
            <a:r>
              <a:rPr lang="ru-RU" sz="2400" b="1" dirty="0" smtClean="0">
                <a:solidFill>
                  <a:srgbClr val="3E0000"/>
                </a:solidFill>
                <a:latin typeface="Arial" pitchFamily="34" charset="0"/>
                <a:ea typeface="Times New Roman" pitchFamily="18" charset="0"/>
                <a:cs typeface="Arial" pitchFamily="34" charset="0"/>
              </a:rPr>
              <a:t>              оксид</a:t>
            </a:r>
            <a:endParaRPr lang="ru-RU" sz="2400" b="1" dirty="0">
              <a:solidFill>
                <a:srgbClr val="3E0000"/>
              </a:solidFill>
              <a:latin typeface="Arial" pitchFamily="34" charset="0"/>
              <a:ea typeface="Times New Roman" pitchFamily="18" charset="0"/>
              <a:cs typeface="Arial" pitchFamily="34" charset="0"/>
            </a:endParaRPr>
          </a:p>
          <a:p>
            <a:pPr>
              <a:lnSpc>
                <a:spcPct val="80000"/>
              </a:lnSpc>
            </a:pPr>
            <a:r>
              <a:rPr lang="ru-RU" sz="2400" b="1" dirty="0">
                <a:solidFill>
                  <a:srgbClr val="3E0000"/>
                </a:solidFill>
                <a:latin typeface="Arial" pitchFamily="34" charset="0"/>
                <a:cs typeface="Arial" pitchFamily="34" charset="0"/>
              </a:rPr>
              <a:t>          </a:t>
            </a:r>
            <a:r>
              <a:rPr lang="en-US" sz="2400" b="1" dirty="0" smtClean="0">
                <a:solidFill>
                  <a:srgbClr val="3E0000"/>
                </a:solidFill>
                <a:latin typeface="Arial" pitchFamily="34" charset="0"/>
                <a:cs typeface="Arial" pitchFamily="34" charset="0"/>
              </a:rPr>
              <a:t>                                    </a:t>
            </a:r>
            <a:r>
              <a:rPr lang="ru-RU" sz="2400" b="1" dirty="0" smtClean="0">
                <a:solidFill>
                  <a:srgbClr val="3E0000"/>
                </a:solidFill>
                <a:latin typeface="Arial" pitchFamily="34" charset="0"/>
                <a:cs typeface="Arial" pitchFamily="34" charset="0"/>
              </a:rPr>
              <a:t>углерода (</a:t>
            </a:r>
            <a:r>
              <a:rPr lang="en-US" sz="2400" b="1" dirty="0" smtClean="0">
                <a:solidFill>
                  <a:srgbClr val="3E0000"/>
                </a:solidFill>
                <a:latin typeface="Arial" pitchFamily="34" charset="0"/>
                <a:cs typeface="Arial" pitchFamily="34" charset="0"/>
              </a:rPr>
              <a:t>IV</a:t>
            </a:r>
            <a:r>
              <a:rPr lang="ru-RU" sz="2400" b="1" dirty="0" smtClean="0">
                <a:solidFill>
                  <a:srgbClr val="3E0000"/>
                </a:solidFill>
                <a:latin typeface="Arial" pitchFamily="34" charset="0"/>
                <a:cs typeface="Arial" pitchFamily="34" charset="0"/>
              </a:rPr>
              <a:t>)</a:t>
            </a:r>
            <a:endParaRPr lang="ru-RU" sz="2400" b="1" dirty="0">
              <a:solidFill>
                <a:srgbClr val="3E0000"/>
              </a:solidFill>
              <a:latin typeface="Arial" pitchFamily="34" charset="0"/>
              <a:cs typeface="Arial" pitchFamily="34" charset="0"/>
            </a:endParaRPr>
          </a:p>
        </p:txBody>
      </p:sp>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26" name="Picture 2" descr="D:\диск D\01.03.16-домашние документы\Лаб. раб YES\Виртуальные лабораторные YES\Анимашки и картинки\Огонь\ligh37.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6481" y="575718"/>
            <a:ext cx="285750" cy="52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03691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260648"/>
            <a:ext cx="8639844" cy="523220"/>
          </a:xfrm>
          <a:prstGeom prst="rect">
            <a:avLst/>
          </a:prstGeom>
        </p:spPr>
        <p:txBody>
          <a:bodyPr wrap="square">
            <a:spAutoFit/>
          </a:bodyPr>
          <a:lstStyle/>
          <a:p>
            <a:r>
              <a:rPr lang="ru-RU" sz="2800" b="1" dirty="0">
                <a:ln w="1905">
                  <a:solidFill>
                    <a:sysClr val="windowText" lastClr="000000"/>
                  </a:solidFill>
                </a:ln>
                <a:solidFill>
                  <a:srgbClr val="C00000"/>
                </a:solidFill>
                <a:effectLst>
                  <a:innerShdw blurRad="69850" dist="43180" dir="5400000">
                    <a:srgbClr val="000000">
                      <a:alpha val="65000"/>
                    </a:srgbClr>
                  </a:innerShdw>
                </a:effectLst>
                <a:latin typeface="Arial Black" pitchFamily="34" charset="0"/>
                <a:ea typeface="Times New Roman" pitchFamily="18" charset="0"/>
                <a:cs typeface="Arial" pitchFamily="34" charset="0"/>
              </a:rPr>
              <a:t>Дегидратация</a:t>
            </a:r>
            <a:r>
              <a:rPr lang="ru-RU" sz="28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Arial" pitchFamily="34" charset="0"/>
              </a:rPr>
              <a:t> </a:t>
            </a:r>
            <a:r>
              <a:rPr lang="ru-RU" sz="2800" b="1" dirty="0">
                <a:ln w="1905">
                  <a:solidFill>
                    <a:sysClr val="windowText" lastClr="000000"/>
                  </a:solidFill>
                </a:ln>
                <a:effectLst>
                  <a:innerShdw blurRad="69850" dist="43180" dir="5400000">
                    <a:srgbClr val="000000">
                      <a:alpha val="65000"/>
                    </a:srgbClr>
                  </a:innerShdw>
                </a:effectLst>
                <a:latin typeface="Arial Black" pitchFamily="34" charset="0"/>
                <a:ea typeface="Times New Roman" pitchFamily="18" charset="0"/>
                <a:cs typeface="Arial" pitchFamily="34" charset="0"/>
              </a:rPr>
              <a:t>(отнятие </a:t>
            </a:r>
            <a:r>
              <a:rPr lang="ru-RU" sz="2800" b="1" dirty="0">
                <a:ln w="1905">
                  <a:solidFill>
                    <a:sysClr val="windowText" lastClr="000000"/>
                  </a:solidFill>
                </a:ln>
                <a:solidFill>
                  <a:srgbClr val="0000CC"/>
                </a:solidFill>
                <a:effectLst>
                  <a:innerShdw blurRad="69850" dist="43180" dir="5400000">
                    <a:srgbClr val="000000">
                      <a:alpha val="65000"/>
                    </a:srgbClr>
                  </a:innerShdw>
                </a:effectLst>
                <a:latin typeface="Arial Black" pitchFamily="34" charset="0"/>
                <a:ea typeface="Times New Roman" pitchFamily="18" charset="0"/>
                <a:cs typeface="Arial" pitchFamily="34" charset="0"/>
              </a:rPr>
              <a:t>воды</a:t>
            </a:r>
            <a:r>
              <a:rPr lang="ru-RU" sz="2800" b="1" dirty="0">
                <a:ln w="1905">
                  <a:solidFill>
                    <a:sysClr val="windowText" lastClr="000000"/>
                  </a:solidFill>
                </a:ln>
                <a:effectLst>
                  <a:innerShdw blurRad="69850" dist="43180" dir="5400000">
                    <a:srgbClr val="000000">
                      <a:alpha val="65000"/>
                    </a:srgbClr>
                  </a:innerShdw>
                </a:effectLst>
                <a:latin typeface="Arial Black" pitchFamily="34" charset="0"/>
                <a:ea typeface="Times New Roman" pitchFamily="18" charset="0"/>
                <a:cs typeface="Arial" pitchFamily="34" charset="0"/>
              </a:rPr>
              <a:t>)</a:t>
            </a:r>
            <a:r>
              <a:rPr lang="ru-RU" sz="28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Arial" pitchFamily="34" charset="0"/>
              </a:rPr>
              <a:t> </a:t>
            </a:r>
            <a:r>
              <a:rPr lang="ru-RU" sz="2800" b="1" dirty="0">
                <a:ln w="1905">
                  <a:solidFill>
                    <a:sysClr val="windowText" lastClr="000000"/>
                  </a:solidFill>
                </a:ln>
                <a:solidFill>
                  <a:srgbClr val="0000CC"/>
                </a:solidFill>
                <a:effectLst>
                  <a:innerShdw blurRad="69850" dist="43180" dir="5400000">
                    <a:srgbClr val="000000">
                      <a:alpha val="65000"/>
                    </a:srgbClr>
                  </a:innerShdw>
                </a:effectLst>
                <a:latin typeface="Arial Black" pitchFamily="34" charset="0"/>
                <a:ea typeface="Times New Roman" pitchFamily="18" charset="0"/>
                <a:cs typeface="Arial" pitchFamily="34" charset="0"/>
              </a:rPr>
              <a:t>спиртов</a:t>
            </a:r>
            <a:r>
              <a:rPr lang="ru-RU" sz="2800" b="1" dirty="0">
                <a:ln w="1905">
                  <a:solidFill>
                    <a:sysClr val="windowText" lastClr="000000"/>
                  </a:solidFill>
                </a:ln>
                <a:effectLst>
                  <a:innerShdw blurRad="69850" dist="43180" dir="5400000">
                    <a:srgbClr val="000000">
                      <a:alpha val="65000"/>
                    </a:srgbClr>
                  </a:innerShdw>
                </a:effectLst>
                <a:latin typeface="Arial Black" pitchFamily="34" charset="0"/>
                <a:ea typeface="Times New Roman" pitchFamily="18" charset="0"/>
                <a:cs typeface="Arial" pitchFamily="34" charset="0"/>
              </a:rPr>
              <a:t>.</a:t>
            </a:r>
            <a:r>
              <a:rPr lang="ru-RU" sz="28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Arial" pitchFamily="34" charset="0"/>
              </a:rPr>
              <a:t> </a:t>
            </a:r>
            <a:endParaRPr lang="ru-RU" sz="28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ndParaRPr>
          </a:p>
        </p:txBody>
      </p:sp>
      <p:sp>
        <p:nvSpPr>
          <p:cNvPr id="3" name="Прямоугольник 2"/>
          <p:cNvSpPr/>
          <p:nvPr/>
        </p:nvSpPr>
        <p:spPr>
          <a:xfrm>
            <a:off x="367342" y="2420888"/>
            <a:ext cx="4098045" cy="523220"/>
          </a:xfrm>
          <a:prstGeom prst="rect">
            <a:avLst/>
          </a:prstGeom>
        </p:spPr>
        <p:txBody>
          <a:bodyPr wrap="none">
            <a:spAutoFit/>
          </a:bodyPr>
          <a:lstStyle/>
          <a:p>
            <a:r>
              <a:rPr lang="ru-RU" sz="2800" b="1" dirty="0" smtClean="0">
                <a:ln>
                  <a:solidFill>
                    <a:schemeClr val="tx1"/>
                  </a:solidFill>
                </a:ln>
                <a:solidFill>
                  <a:srgbClr val="C00000"/>
                </a:solidFill>
                <a:latin typeface="Arial" pitchFamily="34" charset="0"/>
                <a:ea typeface="Times New Roman" pitchFamily="18" charset="0"/>
                <a:cs typeface="Arial" pitchFamily="34" charset="0"/>
              </a:rPr>
              <a:t>Внутри</a:t>
            </a:r>
            <a:r>
              <a:rPr lang="ru-RU" sz="2800" b="1" dirty="0" smtClean="0">
                <a:ln>
                  <a:solidFill>
                    <a:schemeClr val="tx1"/>
                  </a:solidFill>
                </a:ln>
                <a:solidFill>
                  <a:srgbClr val="000000"/>
                </a:solidFill>
                <a:latin typeface="Arial" pitchFamily="34" charset="0"/>
                <a:ea typeface="Times New Roman" pitchFamily="18" charset="0"/>
                <a:cs typeface="Arial" pitchFamily="34" charset="0"/>
              </a:rPr>
              <a:t>молекулярная</a:t>
            </a:r>
            <a:r>
              <a:rPr lang="ru-RU" sz="2800" b="1" dirty="0" smtClean="0">
                <a:solidFill>
                  <a:srgbClr val="000000"/>
                </a:solidFill>
                <a:latin typeface="Arial" pitchFamily="34" charset="0"/>
                <a:ea typeface="Times New Roman" pitchFamily="18" charset="0"/>
                <a:cs typeface="Arial" pitchFamily="34" charset="0"/>
              </a:rPr>
              <a:t> </a:t>
            </a:r>
            <a:endParaRPr lang="ru-RU" sz="2800" dirty="0"/>
          </a:p>
        </p:txBody>
      </p:sp>
      <p:sp>
        <p:nvSpPr>
          <p:cNvPr id="12" name="Прямоугольник 11"/>
          <p:cNvSpPr/>
          <p:nvPr/>
        </p:nvSpPr>
        <p:spPr>
          <a:xfrm>
            <a:off x="367342" y="1040591"/>
            <a:ext cx="3588803" cy="523220"/>
          </a:xfrm>
          <a:prstGeom prst="rect">
            <a:avLst/>
          </a:prstGeom>
        </p:spPr>
        <p:txBody>
          <a:bodyPr wrap="none">
            <a:spAutoFit/>
          </a:bodyPr>
          <a:lstStyle/>
          <a:p>
            <a:r>
              <a:rPr lang="ru-RU" sz="2800" b="1" dirty="0" smtClean="0">
                <a:ln>
                  <a:solidFill>
                    <a:schemeClr val="tx1"/>
                  </a:solidFill>
                </a:ln>
                <a:solidFill>
                  <a:srgbClr val="C00000"/>
                </a:solidFill>
                <a:latin typeface="Arial" pitchFamily="34" charset="0"/>
                <a:ea typeface="Times New Roman" pitchFamily="18" charset="0"/>
                <a:cs typeface="Arial" pitchFamily="34" charset="0"/>
              </a:rPr>
              <a:t>Меж</a:t>
            </a:r>
            <a:r>
              <a:rPr lang="ru-RU" sz="2800" b="1" dirty="0" smtClean="0">
                <a:ln>
                  <a:solidFill>
                    <a:schemeClr val="tx1"/>
                  </a:solidFill>
                </a:ln>
                <a:solidFill>
                  <a:srgbClr val="000000"/>
                </a:solidFill>
                <a:latin typeface="Arial" pitchFamily="34" charset="0"/>
                <a:ea typeface="Times New Roman" pitchFamily="18" charset="0"/>
                <a:cs typeface="Arial" pitchFamily="34" charset="0"/>
              </a:rPr>
              <a:t>молекулярная</a:t>
            </a:r>
            <a:r>
              <a:rPr lang="ru-RU" sz="2800" b="1" dirty="0" smtClean="0">
                <a:solidFill>
                  <a:srgbClr val="000000"/>
                </a:solidFill>
                <a:latin typeface="Arial" pitchFamily="34" charset="0"/>
                <a:ea typeface="Times New Roman" pitchFamily="18" charset="0"/>
                <a:cs typeface="Arial" pitchFamily="34" charset="0"/>
              </a:rPr>
              <a:t> </a:t>
            </a:r>
            <a:endParaRPr lang="ru-RU" sz="2800" dirty="0"/>
          </a:p>
        </p:txBody>
      </p:sp>
      <mc:AlternateContent xmlns:mc="http://schemas.openxmlformats.org/markup-compatibility/2006" xmlns:a14="http://schemas.microsoft.com/office/drawing/2010/main">
        <mc:Choice Requires="a14">
          <p:sp>
            <p:nvSpPr>
              <p:cNvPr id="4" name="Прямоугольник 3"/>
              <p:cNvSpPr/>
              <p:nvPr/>
            </p:nvSpPr>
            <p:spPr>
              <a:xfrm>
                <a:off x="367342" y="1490695"/>
                <a:ext cx="7796471" cy="786177"/>
              </a:xfrm>
              <a:prstGeom prst="rect">
                <a:avLst/>
              </a:prstGeom>
            </p:spPr>
            <p:txBody>
              <a:bodyPr wrap="square">
                <a:spAutoFit/>
              </a:bodyPr>
              <a:lstStyle/>
              <a:p>
                <a:pPr algn="ctr" eaLnBrk="0" fontAlgn="base" hangingPunct="0">
                  <a:lnSpc>
                    <a:spcPct val="85000"/>
                  </a:lnSpc>
                  <a:spcBef>
                    <a:spcPct val="0"/>
                  </a:spcBef>
                  <a:spcAft>
                    <a:spcPct val="0"/>
                  </a:spcAft>
                </a:pPr>
                <a:r>
                  <a:rPr lang="ru-RU" sz="3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2С</a:t>
                </a:r>
                <a:r>
                  <a:rPr lang="ru-RU" sz="3000" baseline="-30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2</a:t>
                </a:r>
                <a:r>
                  <a:rPr lang="ru-RU" sz="3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Н</a:t>
                </a:r>
                <a:r>
                  <a:rPr lang="ru-RU" sz="3000" baseline="-30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5</a:t>
                </a:r>
                <a:r>
                  <a:rPr lang="ru-RU" sz="3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ОН  </a:t>
                </a:r>
                <a14:m>
                  <m:oMath xmlns:m="http://schemas.openxmlformats.org/officeDocument/2006/math">
                    <m:acc>
                      <m:accPr>
                        <m:chr m:val="⃗"/>
                        <m:ctrlPr>
                          <a:rPr lang="ru-RU" sz="2600" i="1" smtClean="0">
                            <a:solidFill>
                              <a:schemeClr val="tx1"/>
                            </a:solidFill>
                            <a:effectLst>
                              <a:outerShdw blurRad="38100" dist="38100" dir="2700000" algn="tl">
                                <a:srgbClr val="000000">
                                  <a:alpha val="43137"/>
                                </a:srgbClr>
                              </a:outerShdw>
                            </a:effectLst>
                            <a:latin typeface="Cambria Math"/>
                            <a:cs typeface="Arial" pitchFamily="34" charset="0"/>
                          </a:rPr>
                        </m:ctrlPr>
                      </m:accPr>
                      <m:e>
                        <m:sSub>
                          <m:sSubPr>
                            <m:ctrlPr>
                              <a:rPr lang="ru-RU" sz="2600" i="1" smtClean="0">
                                <a:solidFill>
                                  <a:schemeClr val="tx1"/>
                                </a:solidFill>
                                <a:effectLst>
                                  <a:outerShdw blurRad="38100" dist="38100" dir="2700000" algn="tl">
                                    <a:srgbClr val="000000">
                                      <a:alpha val="43137"/>
                                    </a:srgbClr>
                                  </a:outerShdw>
                                </a:effectLst>
                                <a:latin typeface="Cambria Math"/>
                                <a:cs typeface="Arial" pitchFamily="34" charset="0"/>
                              </a:rPr>
                            </m:ctrlPr>
                          </m:sSubPr>
                          <m:e>
                            <m:r>
                              <a:rPr lang="en-US" sz="2600" b="0" i="1" smtClean="0">
                                <a:solidFill>
                                  <a:schemeClr val="tx1"/>
                                </a:solidFill>
                                <a:effectLst>
                                  <a:outerShdw blurRad="38100" dist="38100" dir="2700000" algn="tl">
                                    <a:srgbClr val="000000">
                                      <a:alpha val="43137"/>
                                    </a:srgbClr>
                                  </a:outerShdw>
                                </a:effectLst>
                                <a:latin typeface="Cambria Math"/>
                                <a:cs typeface="Arial" pitchFamily="34" charset="0"/>
                              </a:rPr>
                              <m:t>𝐻</m:t>
                            </m:r>
                          </m:e>
                          <m:sub>
                            <m:r>
                              <a:rPr lang="en-US" sz="2600" b="0" i="1" smtClean="0">
                                <a:solidFill>
                                  <a:schemeClr val="tx1"/>
                                </a:solidFill>
                                <a:effectLst>
                                  <a:outerShdw blurRad="38100" dist="38100" dir="2700000" algn="tl">
                                    <a:srgbClr val="000000">
                                      <a:alpha val="43137"/>
                                    </a:srgbClr>
                                  </a:outerShdw>
                                </a:effectLst>
                                <a:latin typeface="Cambria Math"/>
                                <a:cs typeface="Arial" pitchFamily="34" charset="0"/>
                              </a:rPr>
                              <m:t>2</m:t>
                            </m:r>
                          </m:sub>
                        </m:sSub>
                        <m:r>
                          <a:rPr lang="en-US" sz="2600" b="0" i="1" smtClean="0">
                            <a:solidFill>
                              <a:schemeClr val="tx1"/>
                            </a:solidFill>
                            <a:effectLst>
                              <a:outerShdw blurRad="38100" dist="38100" dir="2700000" algn="tl">
                                <a:srgbClr val="000000">
                                  <a:alpha val="43137"/>
                                </a:srgbClr>
                              </a:outerShdw>
                            </a:effectLst>
                            <a:latin typeface="Cambria Math"/>
                            <a:cs typeface="Arial" pitchFamily="34" charset="0"/>
                          </a:rPr>
                          <m:t>𝑆</m:t>
                        </m:r>
                        <m:sSub>
                          <m:sSubPr>
                            <m:ctrlPr>
                              <a:rPr lang="en-US" sz="2600" i="1" smtClean="0">
                                <a:solidFill>
                                  <a:schemeClr val="tx1"/>
                                </a:solidFill>
                                <a:effectLst>
                                  <a:outerShdw blurRad="38100" dist="38100" dir="2700000" algn="tl">
                                    <a:srgbClr val="000000">
                                      <a:alpha val="43137"/>
                                    </a:srgbClr>
                                  </a:outerShdw>
                                </a:effectLst>
                                <a:latin typeface="Cambria Math"/>
                                <a:cs typeface="Arial" pitchFamily="34" charset="0"/>
                              </a:rPr>
                            </m:ctrlPr>
                          </m:sSubPr>
                          <m:e>
                            <m:r>
                              <a:rPr lang="en-US" sz="2600" b="0" i="1" smtClean="0">
                                <a:solidFill>
                                  <a:schemeClr val="tx1"/>
                                </a:solidFill>
                                <a:effectLst>
                                  <a:outerShdw blurRad="38100" dist="38100" dir="2700000" algn="tl">
                                    <a:srgbClr val="000000">
                                      <a:alpha val="43137"/>
                                    </a:srgbClr>
                                  </a:outerShdw>
                                </a:effectLst>
                                <a:latin typeface="Cambria Math"/>
                                <a:cs typeface="Arial" pitchFamily="34" charset="0"/>
                              </a:rPr>
                              <m:t>𝑂</m:t>
                            </m:r>
                          </m:e>
                          <m:sub>
                            <m:r>
                              <a:rPr lang="en-US" sz="2600" b="0" i="1" smtClean="0">
                                <a:solidFill>
                                  <a:schemeClr val="tx1"/>
                                </a:solidFill>
                                <a:effectLst>
                                  <a:outerShdw blurRad="38100" dist="38100" dir="2700000" algn="tl">
                                    <a:srgbClr val="000000">
                                      <a:alpha val="43137"/>
                                    </a:srgbClr>
                                  </a:outerShdw>
                                </a:effectLst>
                                <a:latin typeface="Cambria Math"/>
                                <a:cs typeface="Arial" pitchFamily="34" charset="0"/>
                              </a:rPr>
                              <m:t>4</m:t>
                            </m:r>
                          </m:sub>
                        </m:sSub>
                        <m:r>
                          <a:rPr lang="en-US" sz="2600" b="0" i="1" smtClean="0">
                            <a:solidFill>
                              <a:schemeClr val="tx1"/>
                            </a:solidFill>
                            <a:effectLst>
                              <a:outerShdw blurRad="38100" dist="38100" dir="2700000" algn="tl">
                                <a:srgbClr val="000000">
                                  <a:alpha val="43137"/>
                                </a:srgbClr>
                              </a:outerShdw>
                            </a:effectLst>
                            <a:latin typeface="Cambria Math"/>
                            <a:cs typeface="Arial" pitchFamily="34" charset="0"/>
                          </a:rPr>
                          <m:t>,</m:t>
                        </m:r>
                        <m:r>
                          <a:rPr lang="en-US" sz="2600" b="0" i="1" smtClean="0">
                            <a:solidFill>
                              <a:schemeClr val="tx1"/>
                            </a:solidFill>
                            <a:effectLst>
                              <a:outerShdw blurRad="38100" dist="38100" dir="2700000" algn="tl">
                                <a:srgbClr val="000000">
                                  <a:alpha val="43137"/>
                                </a:srgbClr>
                              </a:outerShdw>
                            </a:effectLst>
                            <a:latin typeface="Cambria Math"/>
                            <a:cs typeface="Arial" pitchFamily="34" charset="0"/>
                          </a:rPr>
                          <m:t>𝑡</m:t>
                        </m:r>
                      </m:e>
                    </m:acc>
                  </m:oMath>
                </a14:m>
                <a:r>
                  <a:rPr lang="ru-RU" sz="3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sym typeface="Symbol"/>
                  </a:rPr>
                  <a:t> </a:t>
                </a:r>
                <a:r>
                  <a:rPr lang="ru-RU" sz="3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С</a:t>
                </a:r>
                <a:r>
                  <a:rPr lang="ru-RU" sz="3000" baseline="-30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2</a:t>
                </a:r>
                <a:r>
                  <a:rPr lang="ru-RU" sz="3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Н</a:t>
                </a:r>
                <a:r>
                  <a:rPr lang="ru-RU" sz="3000" baseline="-30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5</a:t>
                </a:r>
                <a:r>
                  <a:rPr lang="en-US" sz="3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r>
                  <a:rPr lang="ru-RU" sz="3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О</a:t>
                </a:r>
                <a:r>
                  <a:rPr lang="en-US" sz="3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r>
                  <a:rPr lang="ru-RU" sz="3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С</a:t>
                </a:r>
                <a:r>
                  <a:rPr lang="ru-RU" sz="3000" baseline="-30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2</a:t>
                </a:r>
                <a:r>
                  <a:rPr lang="ru-RU" sz="3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Н</a:t>
                </a:r>
                <a:r>
                  <a:rPr lang="ru-RU" sz="3000" baseline="-30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5</a:t>
                </a:r>
                <a:r>
                  <a:rPr lang="en-US" sz="3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30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H</a:t>
                </a:r>
                <a:r>
                  <a:rPr lang="en-US" sz="3000" baseline="-300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2</a:t>
                </a:r>
                <a:r>
                  <a:rPr lang="en-US" sz="30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O</a:t>
                </a:r>
              </a:p>
              <a:p>
                <a:pPr eaLnBrk="0" fontAlgn="base" hangingPunct="0">
                  <a:lnSpc>
                    <a:spcPct val="80000"/>
                  </a:lnSpc>
                  <a:spcBef>
                    <a:spcPct val="0"/>
                  </a:spcBef>
                  <a:spcAft>
                    <a:spcPct val="0"/>
                  </a:spcAft>
                </a:pPr>
                <a:r>
                  <a:rPr lang="en-US" sz="2400" b="1" dirty="0" smtClean="0">
                    <a:solidFill>
                      <a:schemeClr val="accent2">
                        <a:lumMod val="50000"/>
                      </a:schemeClr>
                    </a:solidFill>
                    <a:latin typeface="Arial" pitchFamily="34" charset="0"/>
                    <a:ea typeface="Times New Roman" pitchFamily="18" charset="0"/>
                    <a:cs typeface="Arial" pitchFamily="34" charset="0"/>
                  </a:rPr>
                  <a:t>         </a:t>
                </a:r>
                <a:r>
                  <a:rPr lang="ru-RU" sz="24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этанол</a:t>
                </a:r>
                <a:r>
                  <a:rPr lang="en-US" sz="24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 </a:t>
                </a:r>
                <a:r>
                  <a:rPr lang="ru-RU" sz="2400" b="1" dirty="0" smtClean="0">
                    <a:solidFill>
                      <a:schemeClr val="accent2">
                        <a:lumMod val="50000"/>
                      </a:schemeClr>
                    </a:solidFill>
                    <a:latin typeface="Arial" pitchFamily="34" charset="0"/>
                    <a:ea typeface="Times New Roman" pitchFamily="18" charset="0"/>
                    <a:cs typeface="Arial" pitchFamily="34" charset="0"/>
                  </a:rPr>
                  <a:t>     </a:t>
                </a:r>
                <a:r>
                  <a:rPr lang="en-US" sz="2400" b="1" dirty="0" smtClean="0">
                    <a:solidFill>
                      <a:schemeClr val="accent2">
                        <a:lumMod val="50000"/>
                      </a:schemeClr>
                    </a:solidFill>
                    <a:latin typeface="Arial" pitchFamily="34" charset="0"/>
                    <a:ea typeface="Times New Roman" pitchFamily="18" charset="0"/>
                    <a:cs typeface="Arial" pitchFamily="34" charset="0"/>
                  </a:rPr>
                  <a:t>                </a:t>
                </a:r>
                <a:r>
                  <a:rPr lang="ru-RU" sz="2400" b="1" dirty="0" err="1"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диэтиловый</a:t>
                </a:r>
                <a:r>
                  <a:rPr lang="ru-RU" sz="24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pitchFamily="18" charset="2"/>
                  </a:rPr>
                  <a:t> эфир</a:t>
                </a:r>
                <a:endParaRPr lang="ru-RU" sz="2400" b="1" dirty="0">
                  <a:ln w="11430"/>
                  <a:solidFill>
                    <a:sysClr val="windowText" lastClr="000000"/>
                  </a:solidFill>
                  <a:effectLst>
                    <a:outerShdw blurRad="50800" dist="39000" dir="5460000" algn="tl">
                      <a:srgbClr val="000000">
                        <a:alpha val="38000"/>
                      </a:srgbClr>
                    </a:outerShdw>
                  </a:effectLst>
                </a:endParaRPr>
              </a:p>
            </p:txBody>
          </p:sp>
        </mc:Choice>
        <mc:Fallback xmlns="">
          <p:sp>
            <p:nvSpPr>
              <p:cNvPr id="4" name="Прямоугольник 3"/>
              <p:cNvSpPr>
                <a:spLocks noRot="1" noChangeAspect="1" noMove="1" noResize="1" noEditPoints="1" noAdjustHandles="1" noChangeArrowheads="1" noChangeShapeType="1" noTextEdit="1"/>
              </p:cNvSpPr>
              <p:nvPr/>
            </p:nvSpPr>
            <p:spPr>
              <a:xfrm>
                <a:off x="367342" y="1490695"/>
                <a:ext cx="7796471" cy="786177"/>
              </a:xfrm>
              <a:prstGeom prst="rect">
                <a:avLst/>
              </a:prstGeom>
              <a:blipFill rotWithShape="1">
                <a:blip r:embed="rId2" cstate="print"/>
                <a:stretch>
                  <a:fillRect t="-19380" b="-21705"/>
                </a:stretch>
              </a:blipFill>
            </p:spPr>
            <p:txBody>
              <a:bodyPr/>
              <a:lstStyle/>
              <a:p>
                <a:r>
                  <a:rPr lang="ru-RU">
                    <a:noFill/>
                  </a:rPr>
                  <a:t> </a:t>
                </a:r>
              </a:p>
            </p:txBody>
          </p:sp>
        </mc:Fallback>
      </mc:AlternateContent>
      <p:pic>
        <p:nvPicPr>
          <p:cNvPr id="13" name="Picture 2" descr="D:\23.05.13-домашние документы\Виртуальные лекции 2015\Органическая химия\алкены\img27 (1).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l="6563" t="35001" r="1562" b="11249"/>
          <a:stretch>
            <a:fillRect/>
          </a:stretch>
        </p:blipFill>
        <p:spPr bwMode="auto">
          <a:xfrm>
            <a:off x="179526" y="3212976"/>
            <a:ext cx="7320414" cy="3211993"/>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12" descr="пишу 1"/>
          <p:cNvPicPr>
            <a:picLocks noChangeAspect="1" noChangeArrowheads="1" noCrop="1"/>
          </p:cNvPicPr>
          <p:nvPr/>
        </p:nvPicPr>
        <p:blipFill>
          <a:blip r:embed="rId5" cstate="print"/>
          <a:srcRect/>
          <a:stretch>
            <a:fillRect/>
          </a:stretch>
        </p:blipFill>
        <p:spPr bwMode="auto">
          <a:xfrm>
            <a:off x="8494713" y="5027996"/>
            <a:ext cx="649287" cy="1295400"/>
          </a:xfrm>
          <a:prstGeom prst="rect">
            <a:avLst/>
          </a:prstGeom>
          <a:noFill/>
          <a:ln w="9525">
            <a:noFill/>
            <a:miter lim="800000"/>
            <a:headEnd/>
            <a:tailEnd/>
          </a:ln>
        </p:spPr>
      </p:pic>
      <p:sp>
        <p:nvSpPr>
          <p:cNvPr id="15" name="Управляющая кнопка: далее 14">
            <a:hlinkClick r:id="" action="ppaction://hlinkshowjump?jump=nextslide" highlightClick="1"/>
          </p:cNvPr>
          <p:cNvSpPr/>
          <p:nvPr/>
        </p:nvSpPr>
        <p:spPr>
          <a:xfrm>
            <a:off x="8064532" y="634563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4563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домой 22">
            <a:hlinkClick r:id="rId6" action="ppaction://hlinksldjump" highlightClick="1"/>
          </p:cNvPr>
          <p:cNvSpPr/>
          <p:nvPr/>
        </p:nvSpPr>
        <p:spPr>
          <a:xfrm>
            <a:off x="8604282" y="634563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5"/>
          <p:cNvPicPr>
            <a:picLocks noChangeAspect="1" noChangeArrowheads="1"/>
          </p:cNvPicPr>
          <p:nvPr/>
        </p:nvPicPr>
        <p:blipFill>
          <a:blip r:embed="rId7" cstate="print"/>
          <a:srcRect l="2344" t="3662" r="50195" b="50927"/>
          <a:stretch>
            <a:fillRect/>
          </a:stretch>
        </p:blipFill>
        <p:spPr bwMode="auto">
          <a:xfrm>
            <a:off x="2339752" y="3789040"/>
            <a:ext cx="1428728" cy="109360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6"/>
          <p:cNvPicPr>
            <a:picLocks noChangeAspect="1" noChangeArrowheads="1"/>
          </p:cNvPicPr>
          <p:nvPr/>
        </p:nvPicPr>
        <p:blipFill>
          <a:blip r:embed="rId8" cstate="print"/>
          <a:srcRect l="4102" t="3662" r="53125" b="55322"/>
          <a:stretch>
            <a:fillRect/>
          </a:stretch>
        </p:blipFill>
        <p:spPr bwMode="auto">
          <a:xfrm>
            <a:off x="6886301" y="3271595"/>
            <a:ext cx="2051720" cy="157392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 name="Прямоугольник 16"/>
          <p:cNvSpPr/>
          <p:nvPr/>
        </p:nvSpPr>
        <p:spPr>
          <a:xfrm>
            <a:off x="7977157" y="3265820"/>
            <a:ext cx="970137" cy="523220"/>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С</a:t>
            </a:r>
            <a:r>
              <a:rPr lang="ru-RU" sz="2800" b="1" baseline="-250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2</a:t>
            </a:r>
            <a:r>
              <a:rPr lang="ru-RU" sz="2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Н</a:t>
            </a:r>
            <a:r>
              <a:rPr lang="ru-RU" sz="2800" b="1" baseline="-2500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4</a:t>
            </a:r>
            <a:endParaRPr lang="ru-RU" sz="2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cxnSp>
        <p:nvCxnSpPr>
          <p:cNvPr id="18" name="Прямая со стрелкой 17"/>
          <p:cNvCxnSpPr/>
          <p:nvPr/>
        </p:nvCxnSpPr>
        <p:spPr>
          <a:xfrm rot="5400000">
            <a:off x="8076540" y="3668089"/>
            <a:ext cx="405474" cy="556507"/>
          </a:xfrm>
          <a:prstGeom prst="straightConnector1">
            <a:avLst/>
          </a:prstGeom>
          <a:ln w="57150">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38300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ChangeArrowheads="1"/>
          </p:cNvSpPr>
          <p:nvPr/>
        </p:nvSpPr>
        <p:spPr bwMode="auto">
          <a:xfrm>
            <a:off x="233191" y="2276872"/>
            <a:ext cx="8715436" cy="22344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627063" algn="just" fontAlgn="base">
              <a:lnSpc>
                <a:spcPct val="80000"/>
              </a:lnSpc>
              <a:spcBef>
                <a:spcPct val="0"/>
              </a:spcBef>
              <a:spcAft>
                <a:spcPct val="0"/>
              </a:spcAft>
            </a:pPr>
            <a:r>
              <a:rPr kumimoji="0" lang="ru-RU" sz="2900" b="1" u="none" strike="noStrike" normalizeH="0" baseline="0" dirty="0" smtClean="0">
                <a:ln>
                  <a:solidFill>
                    <a:sysClr val="windowText" lastClr="000000"/>
                  </a:solidFill>
                </a:ln>
                <a:solidFill>
                  <a:srgbClr val="C00000"/>
                </a:solidFill>
                <a:latin typeface="Arial Black" pitchFamily="34" charset="0"/>
                <a:ea typeface="Times New Roman" pitchFamily="18" charset="0"/>
                <a:cs typeface="Arial" pitchFamily="34" charset="0"/>
              </a:rPr>
              <a:t>Вспомним </a:t>
            </a:r>
            <a:r>
              <a:rPr kumimoji="0" lang="ru-RU" sz="2900" b="1" u="sng" strike="noStrike" normalizeH="0" baseline="0" dirty="0" smtClean="0">
                <a:ln>
                  <a:solidFill>
                    <a:sysClr val="windowText" lastClr="000000"/>
                  </a:solidFill>
                </a:ln>
                <a:solidFill>
                  <a:srgbClr val="FF0000"/>
                </a:solidFill>
                <a:latin typeface="Arial Black" pitchFamily="34" charset="0"/>
                <a:ea typeface="Times New Roman" pitchFamily="18" charset="0"/>
                <a:cs typeface="Arial" pitchFamily="34" charset="0"/>
              </a:rPr>
              <a:t>правило Зайцева</a:t>
            </a:r>
            <a:r>
              <a:rPr kumimoji="0" lang="ru-RU" sz="2900" b="1" u="none" strike="noStrike" normalizeH="0" baseline="0" dirty="0" smtClean="0">
                <a:ln>
                  <a:solidFill>
                    <a:sysClr val="windowText" lastClr="000000"/>
                  </a:solidFill>
                </a:ln>
                <a:solidFill>
                  <a:srgbClr val="C00000"/>
                </a:solidFill>
                <a:latin typeface="Arial Black" pitchFamily="34" charset="0"/>
                <a:ea typeface="Times New Roman" pitchFamily="18" charset="0"/>
                <a:cs typeface="Arial" pitchFamily="34" charset="0"/>
              </a:rPr>
              <a:t>:</a:t>
            </a:r>
            <a:r>
              <a:rPr kumimoji="0" lang="ru-RU" sz="2900" b="1" u="none" strike="noStrike" normalizeH="0" baseline="0" dirty="0" smtClean="0">
                <a:latin typeface="Arial Black" pitchFamily="34" charset="0"/>
                <a:ea typeface="Times New Roman" pitchFamily="18" charset="0"/>
                <a:cs typeface="Arial" pitchFamily="34" charset="0"/>
              </a:rPr>
              <a:t> </a:t>
            </a:r>
            <a:r>
              <a:rPr lang="ru-RU" sz="2900" b="1" dirty="0">
                <a:latin typeface="Arial" pitchFamily="34" charset="0"/>
                <a:cs typeface="Arial" pitchFamily="34" charset="0"/>
              </a:rPr>
              <a:t>при </a:t>
            </a:r>
            <a:r>
              <a:rPr lang="ru-RU" sz="2900" b="1" dirty="0">
                <a:ln>
                  <a:solidFill>
                    <a:sysClr val="windowText" lastClr="000000"/>
                  </a:solidFill>
                </a:ln>
                <a:solidFill>
                  <a:srgbClr val="2612B6"/>
                </a:solidFill>
                <a:latin typeface="Arial" pitchFamily="34" charset="0"/>
                <a:cs typeface="Arial" pitchFamily="34" charset="0"/>
              </a:rPr>
              <a:t>дегидратации вторичных и третичных спиртов</a:t>
            </a:r>
            <a:r>
              <a:rPr lang="ru-RU" sz="2900" b="1" dirty="0">
                <a:solidFill>
                  <a:srgbClr val="2612B6"/>
                </a:solidFill>
                <a:latin typeface="Arial" pitchFamily="34" charset="0"/>
                <a:cs typeface="Arial" pitchFamily="34" charset="0"/>
              </a:rPr>
              <a:t> </a:t>
            </a:r>
            <a:r>
              <a:rPr lang="ru-RU" sz="2900" b="1" dirty="0">
                <a:latin typeface="Arial" pitchFamily="34" charset="0"/>
                <a:cs typeface="Arial" pitchFamily="34" charset="0"/>
              </a:rPr>
              <a:t>и при </a:t>
            </a:r>
            <a:r>
              <a:rPr lang="ru-RU" sz="2900" b="1" dirty="0" err="1">
                <a:latin typeface="Arial" pitchFamily="34" charset="0"/>
                <a:cs typeface="Arial" pitchFamily="34" charset="0"/>
              </a:rPr>
              <a:t>де</a:t>
            </a:r>
            <a:r>
              <a:rPr lang="ru-RU" sz="2900" b="1" dirty="0" err="1">
                <a:ln>
                  <a:solidFill>
                    <a:sysClr val="windowText" lastClr="000000"/>
                  </a:solidFill>
                </a:ln>
                <a:solidFill>
                  <a:srgbClr val="002060"/>
                </a:solidFill>
                <a:latin typeface="Arial" pitchFamily="34" charset="0"/>
                <a:cs typeface="Arial" pitchFamily="34" charset="0"/>
              </a:rPr>
              <a:t>гидро</a:t>
            </a:r>
            <a:r>
              <a:rPr lang="ru-RU" sz="2900" b="1" dirty="0" err="1">
                <a:ln>
                  <a:solidFill>
                    <a:sysClr val="windowText" lastClr="000000"/>
                  </a:solidFill>
                </a:ln>
                <a:solidFill>
                  <a:srgbClr val="CC00CC"/>
                </a:solidFill>
                <a:latin typeface="Arial" pitchFamily="34" charset="0"/>
                <a:cs typeface="Arial" pitchFamily="34" charset="0"/>
              </a:rPr>
              <a:t>галоген</a:t>
            </a:r>
            <a:r>
              <a:rPr lang="ru-RU" sz="2900" b="1" dirty="0" err="1">
                <a:latin typeface="Arial" pitchFamily="34" charset="0"/>
                <a:cs typeface="Arial" pitchFamily="34" charset="0"/>
              </a:rPr>
              <a:t>ировании</a:t>
            </a:r>
            <a:r>
              <a:rPr lang="ru-RU" sz="2900" b="1" dirty="0">
                <a:latin typeface="Arial" pitchFamily="34" charset="0"/>
                <a:cs typeface="Arial" pitchFamily="34" charset="0"/>
              </a:rPr>
              <a:t> вторичных и третичных галогенидов водород </a:t>
            </a:r>
            <a:r>
              <a:rPr lang="ru-RU" sz="2900" b="1" dirty="0" smtClean="0">
                <a:latin typeface="Arial" pitchFamily="34" charset="0"/>
                <a:cs typeface="Arial" pitchFamily="34" charset="0"/>
              </a:rPr>
              <a:t>отщепляется </a:t>
            </a:r>
            <a:r>
              <a:rPr lang="ru-RU" sz="2900" b="1" dirty="0">
                <a:latin typeface="Arial" pitchFamily="34" charset="0"/>
                <a:cs typeface="Arial" pitchFamily="34" charset="0"/>
              </a:rPr>
              <a:t>преимущественно от наименее гидрогенизированного </a:t>
            </a:r>
            <a:r>
              <a:rPr lang="ru-RU" sz="2900" b="1" dirty="0" smtClean="0">
                <a:latin typeface="Arial" pitchFamily="34" charset="0"/>
                <a:cs typeface="Arial" pitchFamily="34" charset="0"/>
              </a:rPr>
              <a:t>атома углерода</a:t>
            </a:r>
            <a:r>
              <a:rPr lang="ru-RU" sz="2900" b="1" dirty="0" smtClean="0">
                <a:latin typeface="Arial" pitchFamily="34" charset="0"/>
                <a:ea typeface="Times New Roman" pitchFamily="18" charset="0"/>
                <a:cs typeface="Arial" pitchFamily="34" charset="0"/>
              </a:rPr>
              <a:t>.</a:t>
            </a:r>
            <a:endParaRPr kumimoji="0" lang="ru-RU" sz="2900" b="1" i="0" u="none" strike="noStrike" normalizeH="0" baseline="0" dirty="0" smtClean="0">
              <a:latin typeface="Arial" pitchFamily="34" charset="0"/>
              <a:cs typeface="Arial" pitchFamily="34" charset="0"/>
            </a:endParaRPr>
          </a:p>
        </p:txBody>
      </p:sp>
      <p:pic>
        <p:nvPicPr>
          <p:cNvPr id="97283"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50000"/>
          <a:stretch/>
        </p:blipFill>
        <p:spPr bwMode="auto">
          <a:xfrm>
            <a:off x="97567" y="78455"/>
            <a:ext cx="9010937" cy="2126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2" descr="пишу 1"/>
          <p:cNvPicPr>
            <a:picLocks noChangeAspect="1" noChangeArrowheads="1" noCrop="1"/>
          </p:cNvPicPr>
          <p:nvPr/>
        </p:nvPicPr>
        <p:blipFill>
          <a:blip r:embed="rId4" cstate="print"/>
          <a:srcRect/>
          <a:stretch>
            <a:fillRect/>
          </a:stretch>
        </p:blipFill>
        <p:spPr bwMode="auto">
          <a:xfrm>
            <a:off x="8642312" y="5110855"/>
            <a:ext cx="649287" cy="1295400"/>
          </a:xfrm>
          <a:prstGeom prst="rect">
            <a:avLst/>
          </a:prstGeom>
          <a:noFill/>
          <a:ln w="9525">
            <a:noFill/>
            <a:miter lim="800000"/>
            <a:headEnd/>
            <a:tailEnd/>
          </a:ln>
        </p:spPr>
      </p:pic>
      <p:pic>
        <p:nvPicPr>
          <p:cNvPr id="21" name="Picture 2" descr="Alexander Michailowitsch Saizew.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4509120"/>
            <a:ext cx="1728192" cy="2304256"/>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prst="angle"/>
            <a:contourClr>
              <a:srgbClr val="333333"/>
            </a:contourClr>
          </a:sp3d>
          <a:extLst>
            <a:ext uri="{909E8E84-426E-40DD-AFC4-6F175D3DCCD1}">
              <a14:hiddenFill xmlns:a14="http://schemas.microsoft.com/office/drawing/2010/main">
                <a:solidFill>
                  <a:srgbClr val="FFFFFF"/>
                </a:solidFill>
              </a14:hiddenFill>
            </a:ext>
          </a:extLst>
        </p:spPr>
      </p:pic>
      <p:sp>
        <p:nvSpPr>
          <p:cNvPr id="22" name="Прямоугольник 21"/>
          <p:cNvSpPr/>
          <p:nvPr/>
        </p:nvSpPr>
        <p:spPr>
          <a:xfrm>
            <a:off x="1907704" y="6080868"/>
            <a:ext cx="5430076" cy="732508"/>
          </a:xfrm>
          <a:prstGeom prst="rect">
            <a:avLst/>
          </a:prstGeom>
        </p:spPr>
        <p:txBody>
          <a:bodyPr wrap="none">
            <a:spAutoFit/>
          </a:bodyPr>
          <a:lstStyle/>
          <a:p>
            <a:pPr algn="ctr">
              <a:lnSpc>
                <a:spcPct val="80000"/>
              </a:lnSpc>
            </a:pPr>
            <a:r>
              <a:rPr lang="ru-RU" sz="2600" b="1" dirty="0">
                <a:latin typeface="Arial" pitchFamily="34" charset="0"/>
                <a:cs typeface="Arial" pitchFamily="34" charset="0"/>
              </a:rPr>
              <a:t>Александр Михайлович </a:t>
            </a:r>
            <a:r>
              <a:rPr lang="ru-RU" sz="2600" b="1" dirty="0" smtClean="0">
                <a:latin typeface="Arial" pitchFamily="34" charset="0"/>
                <a:cs typeface="Arial" pitchFamily="34" charset="0"/>
              </a:rPr>
              <a:t>Зайцев</a:t>
            </a:r>
          </a:p>
          <a:p>
            <a:pPr algn="ctr">
              <a:lnSpc>
                <a:spcPct val="80000"/>
              </a:lnSpc>
            </a:pPr>
            <a:r>
              <a:rPr lang="ru-RU" sz="2600" b="1" dirty="0" smtClean="0">
                <a:latin typeface="Arial" pitchFamily="34" charset="0"/>
                <a:cs typeface="Arial" pitchFamily="34" charset="0"/>
              </a:rPr>
              <a:t>(1841 –</a:t>
            </a:r>
            <a:r>
              <a:rPr lang="ru-RU" sz="2600" b="1" dirty="0">
                <a:latin typeface="Arial" pitchFamily="34" charset="0"/>
                <a:cs typeface="Arial" pitchFamily="34" charset="0"/>
              </a:rPr>
              <a:t> </a:t>
            </a:r>
            <a:r>
              <a:rPr lang="ru-RU" sz="2600" b="1" dirty="0" smtClean="0">
                <a:latin typeface="Arial" pitchFamily="34" charset="0"/>
                <a:cs typeface="Arial" pitchFamily="34" charset="0"/>
              </a:rPr>
              <a:t>1910 </a:t>
            </a:r>
            <a:r>
              <a:rPr lang="ru-RU" sz="2600" b="1" dirty="0" err="1" smtClean="0">
                <a:latin typeface="Arial" pitchFamily="34" charset="0"/>
                <a:cs typeface="Arial" pitchFamily="34" charset="0"/>
              </a:rPr>
              <a:t>г.г</a:t>
            </a:r>
            <a:r>
              <a:rPr lang="ru-RU" sz="2600" b="1" dirty="0" smtClean="0">
                <a:latin typeface="Arial" pitchFamily="34" charset="0"/>
                <a:cs typeface="Arial" pitchFamily="34" charset="0"/>
              </a:rPr>
              <a:t>.)</a:t>
            </a:r>
            <a:r>
              <a:rPr lang="ru-RU" sz="2600" b="1" dirty="0">
                <a:latin typeface="Arial" pitchFamily="34" charset="0"/>
                <a:cs typeface="Arial" pitchFamily="34" charset="0"/>
              </a:rPr>
              <a:t> </a:t>
            </a:r>
          </a:p>
        </p:txBody>
      </p:sp>
      <p:sp>
        <p:nvSpPr>
          <p:cNvPr id="7" name="Управляющая кнопка: далее 6">
            <a:hlinkClick r:id="" action="ppaction://hlinkshowjump?jump=nextslide" highlightClick="1"/>
          </p:cNvPr>
          <p:cNvSpPr/>
          <p:nvPr/>
        </p:nvSpPr>
        <p:spPr>
          <a:xfrm>
            <a:off x="8064532" y="634563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7">
            <a:hlinkClick r:id="" action="ppaction://hlinkshowjump?jump=previousslide" highlightClick="1"/>
          </p:cNvPr>
          <p:cNvSpPr/>
          <p:nvPr/>
        </p:nvSpPr>
        <p:spPr>
          <a:xfrm>
            <a:off x="7493028" y="634563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6" action="ppaction://hlinksldjump" highlightClick="1"/>
          </p:cNvPr>
          <p:cNvSpPr/>
          <p:nvPr/>
        </p:nvSpPr>
        <p:spPr>
          <a:xfrm>
            <a:off x="8604282" y="634563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8008474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5" name="Управляющая кнопка: далее 1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048" y="4326210"/>
            <a:ext cx="2133600" cy="23431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Картинки по запросу"/>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12360" y="44624"/>
            <a:ext cx="1296019" cy="23470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95672" y="2391716"/>
            <a:ext cx="8578485" cy="144655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Практическая работа № 8 «Спирты»</a:t>
            </a:r>
            <a:endParaRPr lang="ru-RU"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42491858"/>
      </p:ext>
    </p:extLst>
  </p:cSld>
  <p:clrMapOvr>
    <a:masterClrMapping/>
  </p:clrMapOvr>
  <p:transition>
    <p:wheel spokes="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1" name="WordArt 5"/>
          <p:cNvSpPr>
            <a:spLocks noChangeArrowheads="1" noChangeShapeType="1" noTextEdit="1"/>
          </p:cNvSpPr>
          <p:nvPr/>
        </p:nvSpPr>
        <p:spPr bwMode="auto">
          <a:xfrm>
            <a:off x="2916238" y="260350"/>
            <a:ext cx="4465637" cy="571500"/>
          </a:xfrm>
          <a:prstGeom prst="rect">
            <a:avLst/>
          </a:prstGeom>
        </p:spPr>
        <p:txBody>
          <a:bodyPr wrap="none" fromWordArt="1">
            <a:prstTxWarp prst="textPlain">
              <a:avLst>
                <a:gd name="adj" fmla="val 50000"/>
              </a:avLst>
            </a:prstTxWarp>
          </a:bodyPr>
          <a:lstStyle/>
          <a:p>
            <a:pPr algn="ctr"/>
            <a:r>
              <a:rPr lang="ru-RU"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Содержание</a:t>
            </a:r>
          </a:p>
        </p:txBody>
      </p:sp>
      <p:pic>
        <p:nvPicPr>
          <p:cNvPr id="495624" name="Picture 8" descr="читатель 2"/>
          <p:cNvPicPr>
            <a:picLocks noChangeAspect="1" noChangeArrowheads="1" noCrop="1"/>
          </p:cNvPicPr>
          <p:nvPr/>
        </p:nvPicPr>
        <p:blipFill>
          <a:blip r:embed="rId3" cstate="print"/>
          <a:srcRect/>
          <a:stretch>
            <a:fillRect/>
          </a:stretch>
        </p:blipFill>
        <p:spPr bwMode="auto">
          <a:xfrm>
            <a:off x="0" y="-24"/>
            <a:ext cx="1009650" cy="904875"/>
          </a:xfrm>
          <a:prstGeom prst="rect">
            <a:avLst/>
          </a:prstGeom>
          <a:noFill/>
          <a:ln w="9525">
            <a:noFill/>
            <a:miter lim="800000"/>
            <a:headEnd/>
            <a:tailEnd/>
          </a:ln>
        </p:spPr>
      </p:pic>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4" name="Прямоугольник 13"/>
          <p:cNvSpPr/>
          <p:nvPr/>
        </p:nvSpPr>
        <p:spPr>
          <a:xfrm>
            <a:off x="214282" y="1204936"/>
            <a:ext cx="8715436" cy="4853636"/>
          </a:xfrm>
          <a:prstGeom prst="rect">
            <a:avLst/>
          </a:prstGeom>
        </p:spPr>
        <p:txBody>
          <a:bodyPr wrap="square">
            <a:spAutoFit/>
          </a:bodyPr>
          <a:lstStyle/>
          <a:p>
            <a:pPr marL="266700" indent="-266700" algn="just">
              <a:lnSpc>
                <a:spcPct val="85000"/>
              </a:lnSpc>
              <a:buClr>
                <a:srgbClr val="C00000"/>
              </a:buClr>
            </a:pPr>
            <a:r>
              <a:rPr lang="ru-RU" sz="2800" b="1" dirty="0" smtClean="0">
                <a:ln w="1905"/>
                <a:solidFill>
                  <a:schemeClr val="accent2">
                    <a:lumMod val="50000"/>
                  </a:schemeClr>
                </a:solidFill>
                <a:latin typeface="Arial" pitchFamily="34" charset="0"/>
                <a:cs typeface="Arial" pitchFamily="34" charset="0"/>
                <a:hlinkClick r:id="rId4" action="ppaction://hlinksldjump"/>
              </a:rPr>
              <a:t>Инструкция по использованию интерфейса</a:t>
            </a:r>
            <a:endParaRPr lang="ru-RU" sz="2800" b="1" dirty="0" smtClean="0">
              <a:ln w="1905"/>
              <a:solidFill>
                <a:schemeClr val="accent2">
                  <a:lumMod val="50000"/>
                </a:schemeClr>
              </a:solidFill>
              <a:latin typeface="Arial" pitchFamily="34" charset="0"/>
              <a:cs typeface="Arial" pitchFamily="34" charset="0"/>
            </a:endParaRPr>
          </a:p>
          <a:p>
            <a:pPr algn="just">
              <a:lnSpc>
                <a:spcPct val="85000"/>
              </a:lnSpc>
            </a:pPr>
            <a:r>
              <a:rPr lang="ru-RU" sz="2800" b="1" dirty="0" smtClean="0">
                <a:solidFill>
                  <a:schemeClr val="accent2">
                    <a:lumMod val="50000"/>
                  </a:schemeClr>
                </a:solidFill>
                <a:latin typeface="Arial" pitchFamily="34" charset="0"/>
                <a:ea typeface="Times New Roman" pitchFamily="18" charset="0"/>
                <a:cs typeface="Arial" pitchFamily="34" charset="0"/>
                <a:hlinkClick r:id="rId5" action="ppaction://hlinksldjump"/>
              </a:rPr>
              <a:t>Основные классы органических соединений, содержащих кислород.</a:t>
            </a:r>
            <a:r>
              <a:rPr lang="ru-RU" sz="2800" b="1" dirty="0" smtClean="0">
                <a:solidFill>
                  <a:schemeClr val="accent2">
                    <a:lumMod val="50000"/>
                  </a:schemeClr>
                </a:solidFill>
                <a:latin typeface="Arial" pitchFamily="34" charset="0"/>
                <a:ea typeface="Times New Roman" pitchFamily="18" charset="0"/>
                <a:cs typeface="Arial" pitchFamily="34" charset="0"/>
              </a:rPr>
              <a:t> </a:t>
            </a:r>
            <a:r>
              <a:rPr lang="ru-RU" sz="2800" b="1" dirty="0" smtClean="0">
                <a:solidFill>
                  <a:schemeClr val="accent2">
                    <a:lumMod val="50000"/>
                  </a:schemeClr>
                </a:solidFill>
                <a:latin typeface="Arial" pitchFamily="34" charset="0"/>
                <a:cs typeface="Arial" pitchFamily="34" charset="0"/>
                <a:hlinkClick r:id="rId6" action="ppaction://hlinksldjump"/>
              </a:rPr>
              <a:t>Спирты.</a:t>
            </a:r>
            <a:r>
              <a:rPr lang="ru-RU" sz="2800" b="1" dirty="0" smtClean="0">
                <a:solidFill>
                  <a:schemeClr val="accent2">
                    <a:lumMod val="50000"/>
                  </a:schemeClr>
                </a:solidFill>
                <a:latin typeface="Arial" pitchFamily="34" charset="0"/>
                <a:cs typeface="Arial" pitchFamily="34" charset="0"/>
              </a:rPr>
              <a:t> </a:t>
            </a:r>
            <a:r>
              <a:rPr lang="ru-RU" sz="2800" b="1" dirty="0">
                <a:solidFill>
                  <a:schemeClr val="accent2">
                    <a:lumMod val="50000"/>
                  </a:schemeClr>
                </a:solidFill>
                <a:latin typeface="Arial" pitchFamily="34" charset="0"/>
                <a:cs typeface="Arial" pitchFamily="34" charset="0"/>
                <a:hlinkClick r:id="rId7" action="ppaction://hlinksldjump"/>
              </a:rPr>
              <a:t>Правила построения названий </a:t>
            </a:r>
            <a:r>
              <a:rPr lang="ru-RU" sz="2800" b="1" dirty="0" smtClean="0">
                <a:solidFill>
                  <a:schemeClr val="accent2">
                    <a:lumMod val="50000"/>
                  </a:schemeClr>
                </a:solidFill>
                <a:latin typeface="Arial" pitchFamily="34" charset="0"/>
                <a:cs typeface="Arial" pitchFamily="34" charset="0"/>
                <a:hlinkClick r:id="rId7" action="ppaction://hlinksldjump"/>
              </a:rPr>
              <a:t>спиртов.</a:t>
            </a:r>
            <a:r>
              <a:rPr lang="ru-RU" sz="2800" b="1" dirty="0" smtClean="0">
                <a:solidFill>
                  <a:schemeClr val="accent2">
                    <a:lumMod val="50000"/>
                  </a:schemeClr>
                </a:solidFill>
                <a:latin typeface="Arial" pitchFamily="34" charset="0"/>
                <a:cs typeface="Arial" pitchFamily="34" charset="0"/>
              </a:rPr>
              <a:t> </a:t>
            </a:r>
            <a:r>
              <a:rPr lang="ru-RU" sz="2800" b="1" dirty="0" smtClean="0">
                <a:solidFill>
                  <a:schemeClr val="accent2">
                    <a:lumMod val="50000"/>
                  </a:schemeClr>
                </a:solidFill>
                <a:latin typeface="Arial" pitchFamily="34" charset="0"/>
                <a:cs typeface="Arial" pitchFamily="34" charset="0"/>
                <a:hlinkClick r:id="rId8" action="ppaction://hlinksldjump"/>
              </a:rPr>
              <a:t>Нахождение спиртов </a:t>
            </a:r>
            <a:r>
              <a:rPr lang="ru-RU" sz="2800" b="1" dirty="0">
                <a:solidFill>
                  <a:schemeClr val="accent2">
                    <a:lumMod val="50000"/>
                  </a:schemeClr>
                </a:solidFill>
                <a:latin typeface="Arial" pitchFamily="34" charset="0"/>
                <a:cs typeface="Arial" pitchFamily="34" charset="0"/>
                <a:hlinkClick r:id="rId8" action="ppaction://hlinksldjump"/>
              </a:rPr>
              <a:t>в </a:t>
            </a:r>
            <a:r>
              <a:rPr lang="ru-RU" sz="2800" b="1" dirty="0" smtClean="0">
                <a:solidFill>
                  <a:schemeClr val="accent2">
                    <a:lumMod val="50000"/>
                  </a:schemeClr>
                </a:solidFill>
                <a:latin typeface="Arial" pitchFamily="34" charset="0"/>
                <a:cs typeface="Arial" pitchFamily="34" charset="0"/>
                <a:hlinkClick r:id="rId8" action="ppaction://hlinksldjump"/>
              </a:rPr>
              <a:t>природе.</a:t>
            </a:r>
            <a:r>
              <a:rPr lang="ru-RU" sz="2800" b="1" dirty="0" smtClean="0">
                <a:solidFill>
                  <a:schemeClr val="accent2">
                    <a:lumMod val="50000"/>
                  </a:schemeClr>
                </a:solidFill>
                <a:latin typeface="Arial" pitchFamily="34" charset="0"/>
                <a:cs typeface="Arial" pitchFamily="34" charset="0"/>
              </a:rPr>
              <a:t> </a:t>
            </a:r>
            <a:r>
              <a:rPr lang="ru-RU" sz="2800" b="1" dirty="0">
                <a:solidFill>
                  <a:schemeClr val="accent2">
                    <a:lumMod val="50000"/>
                  </a:schemeClr>
                </a:solidFill>
                <a:latin typeface="Arial" pitchFamily="34" charset="0"/>
                <a:cs typeface="Arial" pitchFamily="34" charset="0"/>
                <a:hlinkClick r:id="rId9" action="ppaction://hlinksldjump"/>
              </a:rPr>
              <a:t>Способы получения </a:t>
            </a:r>
            <a:r>
              <a:rPr lang="ru-RU" sz="2800" b="1" dirty="0" smtClean="0">
                <a:solidFill>
                  <a:schemeClr val="accent2">
                    <a:lumMod val="50000"/>
                  </a:schemeClr>
                </a:solidFill>
                <a:latin typeface="Arial" pitchFamily="34" charset="0"/>
                <a:cs typeface="Arial" pitchFamily="34" charset="0"/>
                <a:hlinkClick r:id="rId9" action="ppaction://hlinksldjump"/>
              </a:rPr>
              <a:t>спиртов.</a:t>
            </a:r>
            <a:r>
              <a:rPr lang="ru-RU" sz="2800" b="1" dirty="0" smtClean="0">
                <a:solidFill>
                  <a:schemeClr val="accent2">
                    <a:lumMod val="50000"/>
                  </a:schemeClr>
                </a:solidFill>
                <a:latin typeface="Arial" pitchFamily="34" charset="0"/>
                <a:cs typeface="Arial" pitchFamily="34" charset="0"/>
              </a:rPr>
              <a:t> </a:t>
            </a:r>
            <a:r>
              <a:rPr lang="ru-RU" sz="2800" b="1" dirty="0">
                <a:solidFill>
                  <a:schemeClr val="accent2">
                    <a:lumMod val="50000"/>
                  </a:schemeClr>
                </a:solidFill>
                <a:latin typeface="Arial" pitchFamily="34" charset="0"/>
                <a:cs typeface="Arial" pitchFamily="34" charset="0"/>
                <a:hlinkClick r:id="rId10" action="ppaction://hlinksldjump"/>
              </a:rPr>
              <a:t>Химические свойства </a:t>
            </a:r>
            <a:r>
              <a:rPr lang="ru-RU" sz="2800" b="1" dirty="0" smtClean="0">
                <a:solidFill>
                  <a:schemeClr val="accent2">
                    <a:lumMod val="50000"/>
                  </a:schemeClr>
                </a:solidFill>
                <a:latin typeface="Arial" pitchFamily="34" charset="0"/>
                <a:cs typeface="Arial" pitchFamily="34" charset="0"/>
                <a:hlinkClick r:id="rId10" action="ppaction://hlinksldjump"/>
              </a:rPr>
              <a:t>спиртов.</a:t>
            </a:r>
            <a:r>
              <a:rPr lang="ru-RU" sz="2800" b="1" dirty="0" smtClean="0">
                <a:solidFill>
                  <a:schemeClr val="accent2">
                    <a:lumMod val="50000"/>
                  </a:schemeClr>
                </a:solidFill>
                <a:latin typeface="Arial" pitchFamily="34" charset="0"/>
                <a:cs typeface="Arial" pitchFamily="34" charset="0"/>
              </a:rPr>
              <a:t> </a:t>
            </a:r>
            <a:r>
              <a:rPr lang="ru-RU" sz="2800" b="1" dirty="0">
                <a:solidFill>
                  <a:schemeClr val="accent2">
                    <a:lumMod val="50000"/>
                  </a:schemeClr>
                </a:solidFill>
                <a:latin typeface="Arial" pitchFamily="34" charset="0"/>
                <a:cs typeface="Arial" pitchFamily="34" charset="0"/>
                <a:hlinkClick r:id="rId11" action="ppaction://hlinksldjump"/>
              </a:rPr>
              <a:t>Практическая работа </a:t>
            </a:r>
            <a:r>
              <a:rPr lang="ru-RU" sz="2800" b="1" dirty="0" smtClean="0">
                <a:solidFill>
                  <a:schemeClr val="accent2">
                    <a:lumMod val="50000"/>
                  </a:schemeClr>
                </a:solidFill>
                <a:latin typeface="Arial" pitchFamily="34" charset="0"/>
                <a:cs typeface="Arial" pitchFamily="34" charset="0"/>
                <a:hlinkClick r:id="rId11" action="ppaction://hlinksldjump"/>
              </a:rPr>
              <a:t>№ 8 «Спирты».</a:t>
            </a:r>
            <a:r>
              <a:rPr lang="ru-RU" sz="2800" b="1" dirty="0" smtClean="0">
                <a:solidFill>
                  <a:schemeClr val="accent2">
                    <a:lumMod val="50000"/>
                  </a:schemeClr>
                </a:solidFill>
                <a:latin typeface="Arial" pitchFamily="34" charset="0"/>
                <a:cs typeface="Arial" pitchFamily="34" charset="0"/>
              </a:rPr>
              <a:t> </a:t>
            </a:r>
            <a:r>
              <a:rPr lang="ru-RU" sz="2800" b="1" dirty="0" smtClean="0">
                <a:latin typeface="Arial" pitchFamily="34" charset="0"/>
                <a:cs typeface="Arial" pitchFamily="34" charset="0"/>
                <a:hlinkClick r:id="rId12" action="ppaction://hlinksldjump"/>
              </a:rPr>
              <a:t>Альдегиды.</a:t>
            </a:r>
            <a:r>
              <a:rPr lang="ru-RU" sz="2800" b="1" dirty="0" smtClean="0">
                <a:solidFill>
                  <a:schemeClr val="accent2">
                    <a:lumMod val="50000"/>
                  </a:schemeClr>
                </a:solidFill>
                <a:latin typeface="Arial" pitchFamily="34" charset="0"/>
                <a:cs typeface="Arial" pitchFamily="34" charset="0"/>
              </a:rPr>
              <a:t> </a:t>
            </a:r>
            <a:r>
              <a:rPr lang="ru-RU" sz="2800" b="1" dirty="0">
                <a:latin typeface="Arial" pitchFamily="34" charset="0"/>
                <a:ea typeface="Times New Roman" pitchFamily="18" charset="0"/>
                <a:cs typeface="Arial" pitchFamily="34" charset="0"/>
                <a:hlinkClick r:id="rId13" action="ppaction://hlinksldjump"/>
              </a:rPr>
              <a:t>Карбоновые </a:t>
            </a:r>
            <a:r>
              <a:rPr lang="ru-RU" sz="2800" b="1" dirty="0" smtClean="0">
                <a:latin typeface="Arial" pitchFamily="34" charset="0"/>
                <a:ea typeface="Times New Roman" pitchFamily="18" charset="0"/>
                <a:cs typeface="Arial" pitchFamily="34" charset="0"/>
                <a:hlinkClick r:id="rId13" action="ppaction://hlinksldjump"/>
              </a:rPr>
              <a:t>кислоты.</a:t>
            </a:r>
            <a:r>
              <a:rPr lang="ru-RU" sz="2800" b="1"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hlinkClick r:id="rId14" action="ppaction://hlinksldjump"/>
              </a:rPr>
              <a:t>Углеводы.</a:t>
            </a:r>
            <a:r>
              <a:rPr lang="ru-RU" sz="2800" b="1" dirty="0" smtClean="0">
                <a:latin typeface="Arial" pitchFamily="34" charset="0"/>
                <a:ea typeface="Times New Roman" pitchFamily="18" charset="0"/>
                <a:cs typeface="Arial" pitchFamily="34" charset="0"/>
              </a:rPr>
              <a:t> </a:t>
            </a:r>
            <a:r>
              <a:rPr lang="ru-RU" sz="2800" b="1" dirty="0" smtClean="0">
                <a:solidFill>
                  <a:schemeClr val="accent2">
                    <a:lumMod val="50000"/>
                  </a:schemeClr>
                </a:solidFill>
                <a:latin typeface="Arial" pitchFamily="34" charset="0"/>
                <a:cs typeface="Arial" pitchFamily="34" charset="0"/>
                <a:hlinkClick r:id="rId15" action="ppaction://hlinksldjump"/>
              </a:rPr>
              <a:t>Лабораторная  </a:t>
            </a:r>
            <a:r>
              <a:rPr lang="ru-RU" sz="2800" b="1" dirty="0">
                <a:solidFill>
                  <a:schemeClr val="accent2">
                    <a:lumMod val="50000"/>
                  </a:schemeClr>
                </a:solidFill>
                <a:latin typeface="Arial" pitchFamily="34" charset="0"/>
                <a:cs typeface="Arial" pitchFamily="34" charset="0"/>
                <a:hlinkClick r:id="rId15" action="ppaction://hlinksldjump"/>
              </a:rPr>
              <a:t>работа </a:t>
            </a:r>
            <a:r>
              <a:rPr lang="ru-RU" sz="2800" b="1" dirty="0" smtClean="0">
                <a:solidFill>
                  <a:schemeClr val="accent2">
                    <a:lumMod val="50000"/>
                  </a:schemeClr>
                </a:solidFill>
                <a:latin typeface="Arial" pitchFamily="34" charset="0"/>
                <a:cs typeface="Arial" pitchFamily="34" charset="0"/>
                <a:hlinkClick r:id="rId15" action="ppaction://hlinksldjump"/>
              </a:rPr>
              <a:t>№ 3 «Химические </a:t>
            </a:r>
            <a:r>
              <a:rPr lang="ru-RU" sz="2800" b="1" dirty="0">
                <a:solidFill>
                  <a:schemeClr val="accent2">
                    <a:lumMod val="50000"/>
                  </a:schemeClr>
                </a:solidFill>
                <a:latin typeface="Arial" pitchFamily="34" charset="0"/>
                <a:cs typeface="Arial" pitchFamily="34" charset="0"/>
                <a:hlinkClick r:id="rId15" action="ppaction://hlinksldjump"/>
              </a:rPr>
              <a:t>свойства кислородсодержащих органических </a:t>
            </a:r>
            <a:r>
              <a:rPr lang="ru-RU" sz="2800" b="1" dirty="0" smtClean="0">
                <a:solidFill>
                  <a:schemeClr val="accent2">
                    <a:lumMod val="50000"/>
                  </a:schemeClr>
                </a:solidFill>
                <a:latin typeface="Arial" pitchFamily="34" charset="0"/>
                <a:cs typeface="Arial" pitchFamily="34" charset="0"/>
                <a:hlinkClick r:id="rId15" action="ppaction://hlinksldjump"/>
              </a:rPr>
              <a:t>соединений».</a:t>
            </a:r>
            <a:r>
              <a:rPr lang="ru-RU" sz="2800" b="1" dirty="0" smtClean="0">
                <a:solidFill>
                  <a:schemeClr val="accent2">
                    <a:lumMod val="50000"/>
                  </a:schemeClr>
                </a:solidFill>
                <a:latin typeface="Arial" pitchFamily="34" charset="0"/>
                <a:cs typeface="Arial" pitchFamily="34" charset="0"/>
              </a:rPr>
              <a:t> </a:t>
            </a:r>
            <a:r>
              <a:rPr lang="ru-RU" sz="2800" b="1" dirty="0">
                <a:solidFill>
                  <a:schemeClr val="accent2">
                    <a:lumMod val="50000"/>
                  </a:schemeClr>
                </a:solidFill>
                <a:latin typeface="Arial" pitchFamily="34" charset="0"/>
                <a:cs typeface="Arial" pitchFamily="34" charset="0"/>
                <a:hlinkClick r:id="rId16" action="ppaction://hlinksldjump"/>
              </a:rPr>
              <a:t>Лабораторная работа </a:t>
            </a:r>
            <a:r>
              <a:rPr lang="ru-RU" sz="2800" b="1" dirty="0" smtClean="0">
                <a:solidFill>
                  <a:schemeClr val="accent2">
                    <a:lumMod val="50000"/>
                  </a:schemeClr>
                </a:solidFill>
                <a:latin typeface="Arial" pitchFamily="34" charset="0"/>
                <a:cs typeface="Arial" pitchFamily="34" charset="0"/>
                <a:hlinkClick r:id="rId16" action="ppaction://hlinksldjump"/>
              </a:rPr>
              <a:t>№ 4 «</a:t>
            </a:r>
            <a:r>
              <a:rPr lang="ru-RU" sz="2800" b="1" dirty="0">
                <a:solidFill>
                  <a:schemeClr val="accent2">
                    <a:lumMod val="50000"/>
                  </a:schemeClr>
                </a:solidFill>
                <a:latin typeface="Arial" pitchFamily="34" charset="0"/>
                <a:cs typeface="Arial" pitchFamily="34" charset="0"/>
                <a:hlinkClick r:id="rId16" action="ppaction://hlinksldjump"/>
              </a:rPr>
              <a:t>Свойства уксусной </a:t>
            </a:r>
            <a:r>
              <a:rPr lang="ru-RU" sz="2800" b="1" dirty="0" smtClean="0">
                <a:solidFill>
                  <a:schemeClr val="accent2">
                    <a:lumMod val="50000"/>
                  </a:schemeClr>
                </a:solidFill>
                <a:latin typeface="Arial" pitchFamily="34" charset="0"/>
                <a:cs typeface="Arial" pitchFamily="34" charset="0"/>
                <a:hlinkClick r:id="rId16" action="ppaction://hlinksldjump"/>
              </a:rPr>
              <a:t>кислоты».</a:t>
            </a:r>
            <a:endParaRPr lang="ru-RU" sz="2800" b="1" dirty="0" smtClean="0">
              <a:solidFill>
                <a:schemeClr val="accent2">
                  <a:lumMod val="50000"/>
                </a:schemeClr>
              </a:solidFill>
              <a:latin typeface="Arial" pitchFamily="34" charset="0"/>
              <a:cs typeface="Arial" pitchFamily="34" charset="0"/>
            </a:endParaRPr>
          </a:p>
          <a:p>
            <a:pPr algn="just">
              <a:lnSpc>
                <a:spcPct val="85000"/>
              </a:lnSpc>
            </a:pPr>
            <a:r>
              <a:rPr lang="ru-RU" sz="2800" b="1" dirty="0">
                <a:solidFill>
                  <a:schemeClr val="accent2">
                    <a:lumMod val="50000"/>
                  </a:schemeClr>
                </a:solidFill>
                <a:latin typeface="Arial" pitchFamily="34" charset="0"/>
                <a:cs typeface="Arial" pitchFamily="34" charset="0"/>
                <a:hlinkClick r:id="rId17" action="ppaction://hlinksldjump"/>
              </a:rPr>
              <a:t>Использованные источники.</a:t>
            </a:r>
            <a:endParaRPr lang="ru-RU" sz="2800" b="1" dirty="0">
              <a:solidFill>
                <a:schemeClr val="accent2">
                  <a:lumMod val="50000"/>
                </a:schemeClr>
              </a:solidFill>
              <a:latin typeface="Arial" pitchFamily="34" charset="0"/>
              <a:cs typeface="Arial" pitchFamily="34" charset="0"/>
            </a:endParaRP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1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95621"/>
                                        </p:tgtEl>
                                        <p:attrNameLst>
                                          <p:attrName>style.visibility</p:attrName>
                                        </p:attrNameLst>
                                      </p:cBhvr>
                                      <p:to>
                                        <p:strVal val="visible"/>
                                      </p:to>
                                    </p:set>
                                    <p:anim calcmode="lin" valueType="num">
                                      <p:cBhvr>
                                        <p:cTn id="7" dur="500" fill="hold"/>
                                        <p:tgtEl>
                                          <p:spTgt spid="495621"/>
                                        </p:tgtEl>
                                        <p:attrNameLst>
                                          <p:attrName>ppt_w</p:attrName>
                                        </p:attrNameLst>
                                      </p:cBhvr>
                                      <p:tavLst>
                                        <p:tav tm="0">
                                          <p:val>
                                            <p:fltVal val="0"/>
                                          </p:val>
                                        </p:tav>
                                        <p:tav tm="100000">
                                          <p:val>
                                            <p:strVal val="#ppt_w"/>
                                          </p:val>
                                        </p:tav>
                                      </p:tavLst>
                                    </p:anim>
                                    <p:anim calcmode="lin" valueType="num">
                                      <p:cBhvr>
                                        <p:cTn id="8" dur="500" fill="hold"/>
                                        <p:tgtEl>
                                          <p:spTgt spid="495621"/>
                                        </p:tgtEl>
                                        <p:attrNameLst>
                                          <p:attrName>ppt_h</p:attrName>
                                        </p:attrNameLst>
                                      </p:cBhvr>
                                      <p:tavLst>
                                        <p:tav tm="0">
                                          <p:val>
                                            <p:fltVal val="0"/>
                                          </p:val>
                                        </p:tav>
                                        <p:tav tm="100000">
                                          <p:val>
                                            <p:strVal val="#ppt_h"/>
                                          </p:val>
                                        </p:tav>
                                      </p:tavLst>
                                    </p:anim>
                                    <p:animEffect transition="in" filter="fade">
                                      <p:cBhvr>
                                        <p:cTn id="9" dur="500"/>
                                        <p:tgtEl>
                                          <p:spTgt spid="495621"/>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495624"/>
                                        </p:tgtEl>
                                        <p:attrNameLst>
                                          <p:attrName>style.visibility</p:attrName>
                                        </p:attrNameLst>
                                      </p:cBhvr>
                                      <p:to>
                                        <p:strVal val="visible"/>
                                      </p:to>
                                    </p:set>
                                    <p:anim calcmode="lin" valueType="num">
                                      <p:cBhvr>
                                        <p:cTn id="13" dur="500" fill="hold"/>
                                        <p:tgtEl>
                                          <p:spTgt spid="495624"/>
                                        </p:tgtEl>
                                        <p:attrNameLst>
                                          <p:attrName>ppt_w</p:attrName>
                                        </p:attrNameLst>
                                      </p:cBhvr>
                                      <p:tavLst>
                                        <p:tav tm="0">
                                          <p:val>
                                            <p:fltVal val="0"/>
                                          </p:val>
                                        </p:tav>
                                        <p:tav tm="100000">
                                          <p:val>
                                            <p:strVal val="#ppt_w"/>
                                          </p:val>
                                        </p:tav>
                                      </p:tavLst>
                                    </p:anim>
                                    <p:anim calcmode="lin" valueType="num">
                                      <p:cBhvr>
                                        <p:cTn id="14" dur="500" fill="hold"/>
                                        <p:tgtEl>
                                          <p:spTgt spid="495624"/>
                                        </p:tgtEl>
                                        <p:attrNameLst>
                                          <p:attrName>ppt_h</p:attrName>
                                        </p:attrNameLst>
                                      </p:cBhvr>
                                      <p:tavLst>
                                        <p:tav tm="0">
                                          <p:val>
                                            <p:fltVal val="0"/>
                                          </p:val>
                                        </p:tav>
                                        <p:tav tm="100000">
                                          <p:val>
                                            <p:strVal val="#ppt_h"/>
                                          </p:val>
                                        </p:tav>
                                      </p:tavLst>
                                    </p:anim>
                                    <p:animEffect transition="in" filter="fade">
                                      <p:cBhvr>
                                        <p:cTn id="15" dur="500"/>
                                        <p:tgtEl>
                                          <p:spTgt spid="495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5" name="Управляющая кнопка: далее 1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07504" y="188640"/>
            <a:ext cx="8928992" cy="5940088"/>
          </a:xfrm>
          <a:prstGeom prst="rect">
            <a:avLst/>
          </a:prstGeom>
        </p:spPr>
        <p:txBody>
          <a:bodyPr wrap="square">
            <a:spAutoFit/>
          </a:bodyPr>
          <a:lstStyle/>
          <a:p>
            <a:pPr marL="2060575" indent="-2060575" algn="just">
              <a:lnSpc>
                <a:spcPct val="85000"/>
              </a:lnSpc>
            </a:pPr>
            <a:r>
              <a:rPr lang="ru-RU" sz="2800" b="1" dirty="0">
                <a:solidFill>
                  <a:srgbClr val="FF0000"/>
                </a:solidFill>
                <a:effectLst>
                  <a:outerShdw blurRad="38100" dist="38100" dir="2700000" algn="tl">
                    <a:srgbClr val="000000">
                      <a:alpha val="43137"/>
                    </a:srgbClr>
                  </a:outerShdw>
                </a:effectLst>
                <a:latin typeface="Arial Black" pitchFamily="34" charset="0"/>
                <a:cs typeface="Arial" pitchFamily="34" charset="0"/>
              </a:rPr>
              <a:t>Цель</a:t>
            </a:r>
            <a:r>
              <a:rPr lang="ru-RU" sz="2800" b="1" dirty="0">
                <a:latin typeface="Arial" pitchFamily="34" charset="0"/>
                <a:cs typeface="Arial" pitchFamily="34" charset="0"/>
              </a:rPr>
              <a:t> – закрепить полученные знания о свойствах спиртов</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a:p>
            <a:pPr algn="just"/>
            <a:r>
              <a:rPr lang="ru-RU" sz="800" b="1" dirty="0">
                <a:latin typeface="Arial" pitchFamily="34" charset="0"/>
                <a:cs typeface="Arial" pitchFamily="34" charset="0"/>
              </a:rPr>
              <a:t> </a:t>
            </a:r>
            <a:endParaRPr lang="ru-RU" sz="800" b="1" dirty="0" smtClean="0">
              <a:latin typeface="Arial" pitchFamily="34" charset="0"/>
              <a:cs typeface="Arial" pitchFamily="34" charset="0"/>
            </a:endParaRPr>
          </a:p>
          <a:p>
            <a:pPr algn="ctr"/>
            <a:r>
              <a:rPr lang="ru-RU" sz="2800" b="1"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Задание</a:t>
            </a:r>
          </a:p>
          <a:p>
            <a:pPr algn="ctr"/>
            <a:endParaRPr lang="ru-RU" sz="800" b="1" dirty="0">
              <a:solidFill>
                <a:srgbClr val="FF0000"/>
              </a:solidFill>
              <a:effectLst>
                <a:outerShdw blurRad="38100" dist="38100" dir="2700000" algn="tl">
                  <a:srgbClr val="000000">
                    <a:alpha val="43137"/>
                  </a:srgbClr>
                </a:outerShdw>
              </a:effectLst>
              <a:latin typeface="Arial Black" pitchFamily="34" charset="0"/>
              <a:cs typeface="Arial" pitchFamily="34" charset="0"/>
            </a:endParaRPr>
          </a:p>
          <a:p>
            <a:pPr marL="355600" indent="-355600" algn="just">
              <a:buFont typeface="+mj-lt"/>
              <a:buAutoNum type="arabicPeriod"/>
            </a:pPr>
            <a:r>
              <a:rPr lang="ru-RU" sz="2800" b="1" dirty="0" smtClean="0">
                <a:latin typeface="Arial" pitchFamily="34" charset="0"/>
                <a:cs typeface="Arial" pitchFamily="34" charset="0"/>
              </a:rPr>
              <a:t>Напишите </a:t>
            </a:r>
            <a:r>
              <a:rPr lang="ru-RU" sz="2800" b="1" dirty="0">
                <a:latin typeface="Arial" pitchFamily="34" charset="0"/>
                <a:cs typeface="Arial" pitchFamily="34" charset="0"/>
              </a:rPr>
              <a:t>структурные формулы соединений:</a:t>
            </a:r>
          </a:p>
          <a:p>
            <a:pPr marL="798513" lvl="0" indent="-457200" algn="just">
              <a:buClr>
                <a:srgbClr val="C00000"/>
              </a:buClr>
              <a:buFont typeface="Wingdings" pitchFamily="2" charset="2"/>
              <a:buChar char="Ø"/>
            </a:pPr>
            <a:r>
              <a:rPr lang="ru-RU" sz="2800" b="1" dirty="0" smtClean="0">
                <a:latin typeface="Arial" pitchFamily="34" charset="0"/>
                <a:cs typeface="Arial" pitchFamily="34" charset="0"/>
              </a:rPr>
              <a:t>2-метил-3-этилпентанол;</a:t>
            </a:r>
            <a:endParaRPr lang="ru-RU" sz="2800" b="1" dirty="0">
              <a:latin typeface="Arial" pitchFamily="34" charset="0"/>
              <a:cs typeface="Arial" pitchFamily="34" charset="0"/>
            </a:endParaRPr>
          </a:p>
          <a:p>
            <a:pPr marL="798513" lvl="0" indent="-457200" algn="just">
              <a:buClr>
                <a:srgbClr val="C00000"/>
              </a:buClr>
              <a:buFont typeface="Wingdings" pitchFamily="2" charset="2"/>
              <a:buChar char="Ø"/>
            </a:pPr>
            <a:r>
              <a:rPr lang="ru-RU" sz="2800" b="1" dirty="0" smtClean="0">
                <a:latin typeface="Arial" pitchFamily="34" charset="0"/>
                <a:cs typeface="Arial" pitchFamily="34" charset="0"/>
              </a:rPr>
              <a:t>2,4-диметил-2,5,6-триэтилгептанол;</a:t>
            </a:r>
            <a:endParaRPr lang="ru-RU" sz="2800" b="1" dirty="0">
              <a:latin typeface="Arial" pitchFamily="34" charset="0"/>
              <a:cs typeface="Arial" pitchFamily="34" charset="0"/>
            </a:endParaRPr>
          </a:p>
          <a:p>
            <a:pPr marL="798513" lvl="0" indent="-457200" algn="just">
              <a:buClr>
                <a:srgbClr val="C00000"/>
              </a:buClr>
              <a:buFont typeface="Wingdings" pitchFamily="2" charset="2"/>
              <a:buChar char="Ø"/>
            </a:pPr>
            <a:r>
              <a:rPr lang="ru-RU" sz="2800" b="1" dirty="0" smtClean="0">
                <a:latin typeface="Arial" pitchFamily="34" charset="0"/>
                <a:cs typeface="Arial" pitchFamily="34" charset="0"/>
              </a:rPr>
              <a:t>2-метил-4,4-дипропил-2,5-диэтилгексанол.</a:t>
            </a:r>
            <a:endParaRPr lang="ru-RU" sz="2800" b="1" dirty="0">
              <a:latin typeface="Arial" pitchFamily="34" charset="0"/>
              <a:cs typeface="Arial" pitchFamily="34" charset="0"/>
            </a:endParaRPr>
          </a:p>
          <a:p>
            <a:pPr marL="450850" indent="-450850" algn="just">
              <a:buFont typeface="+mj-lt"/>
              <a:buAutoNum type="arabicPeriod" startAt="2"/>
            </a:pPr>
            <a:r>
              <a:rPr lang="ru-RU" sz="2800" b="1" dirty="0" smtClean="0">
                <a:latin typeface="Arial" pitchFamily="34" charset="0"/>
                <a:cs typeface="Arial" pitchFamily="34" charset="0"/>
              </a:rPr>
              <a:t>Нахождение спиртов в природе. </a:t>
            </a:r>
            <a:endParaRPr lang="ru-RU" sz="2800" b="1" dirty="0">
              <a:latin typeface="Arial" pitchFamily="34" charset="0"/>
              <a:cs typeface="Arial" pitchFamily="34" charset="0"/>
            </a:endParaRPr>
          </a:p>
          <a:p>
            <a:pPr marL="355600" indent="-355600" algn="just">
              <a:buFont typeface="+mj-lt"/>
              <a:buAutoNum type="arabicPeriod" startAt="2"/>
            </a:pPr>
            <a:r>
              <a:rPr lang="ru-RU" sz="2800" b="1" dirty="0" smtClean="0">
                <a:latin typeface="Arial" pitchFamily="34" charset="0"/>
                <a:cs typeface="Arial" pitchFamily="34" charset="0"/>
              </a:rPr>
              <a:t>Способы получения спиртов. Напишите уравнения.</a:t>
            </a:r>
            <a:endParaRPr lang="ru-RU" sz="2800" b="1" dirty="0">
              <a:latin typeface="Arial" pitchFamily="34" charset="0"/>
              <a:cs typeface="Arial" pitchFamily="34" charset="0"/>
            </a:endParaRPr>
          </a:p>
          <a:p>
            <a:pPr marL="355600" indent="-355600" algn="just">
              <a:buFont typeface="+mj-lt"/>
              <a:buAutoNum type="arabicPeriod" startAt="2"/>
            </a:pPr>
            <a:r>
              <a:rPr lang="ru-RU" sz="2800" b="1" dirty="0" smtClean="0">
                <a:latin typeface="Arial" pitchFamily="34" charset="0"/>
                <a:cs typeface="Arial" pitchFamily="34" charset="0"/>
              </a:rPr>
              <a:t>Кислотные свойства </a:t>
            </a:r>
            <a:r>
              <a:rPr lang="ru-RU" sz="2800" b="1" dirty="0">
                <a:latin typeface="Arial" pitchFamily="34" charset="0"/>
                <a:cs typeface="Arial" pitchFamily="34" charset="0"/>
              </a:rPr>
              <a:t>спиртов. Напишите уравнения.</a:t>
            </a:r>
          </a:p>
          <a:p>
            <a:pPr marL="355600" indent="-355600" algn="just">
              <a:buFont typeface="+mj-lt"/>
              <a:buAutoNum type="arabicPeriod" startAt="2"/>
            </a:pPr>
            <a:r>
              <a:rPr lang="ru-RU" sz="2800" b="1" dirty="0" smtClean="0">
                <a:latin typeface="Arial" pitchFamily="34" charset="0"/>
                <a:cs typeface="Arial" pitchFamily="34" charset="0"/>
              </a:rPr>
              <a:t>Горение </a:t>
            </a:r>
            <a:r>
              <a:rPr lang="ru-RU" sz="2800" b="1" dirty="0">
                <a:latin typeface="Arial" pitchFamily="34" charset="0"/>
                <a:cs typeface="Arial" pitchFamily="34" charset="0"/>
              </a:rPr>
              <a:t>спиртов. Напишите уравнения</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4083500960"/>
      </p:ext>
    </p:extLst>
  </p:cSld>
  <p:clrMapOvr>
    <a:masterClrMapping/>
  </p:clrMapOvr>
  <p:transition>
    <p:wheel spokes="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5" name="Управляющая кнопка: далее 1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3245569" y="2819274"/>
            <a:ext cx="5035354" cy="1015663"/>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6000" b="1" spc="50" dirty="0" smtClean="0">
                <a:ln w="11430"/>
                <a:solidFill>
                  <a:srgbClr val="C00000"/>
                </a:solidFill>
                <a:effectLst>
                  <a:outerShdw blurRad="76200" dist="50800" dir="5400000" algn="tl" rotWithShape="0">
                    <a:srgbClr val="000000">
                      <a:alpha val="65000"/>
                    </a:srgbClr>
                  </a:outerShdw>
                </a:effectLst>
                <a:latin typeface="Arial Black" pitchFamily="34" charset="0"/>
                <a:cs typeface="Arial" pitchFamily="34" charset="0"/>
              </a:rPr>
              <a:t>Альдегиды</a:t>
            </a:r>
            <a:endParaRPr lang="ru-RU" sz="6000" b="1" spc="50" dirty="0">
              <a:ln w="11430"/>
              <a:solidFill>
                <a:srgbClr val="C00000"/>
              </a:solidFill>
              <a:effectLst>
                <a:outerShdw blurRad="76200" dist="50800" dir="5400000" algn="tl" rotWithShape="0">
                  <a:srgbClr val="000000">
                    <a:alpha val="65000"/>
                  </a:srgbClr>
                </a:outerShdw>
              </a:effectLst>
              <a:latin typeface="Arial Black"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2228" y="44624"/>
            <a:ext cx="2224268" cy="225188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20470" r="7181"/>
          <a:stretch/>
        </p:blipFill>
        <p:spPr bwMode="auto">
          <a:xfrm>
            <a:off x="59618" y="3504641"/>
            <a:ext cx="2714195" cy="270563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5571788" y="1959223"/>
            <a:ext cx="1587294" cy="461665"/>
          </a:xfrm>
          <a:prstGeom prst="rect">
            <a:avLst/>
          </a:prstGeom>
        </p:spPr>
        <p:txBody>
          <a:bodyPr wrap="none">
            <a:spAutoFit/>
          </a:bodyPr>
          <a:lstStyle/>
          <a:p>
            <a:r>
              <a:rPr lang="ru-RU" sz="2400" b="1" dirty="0" err="1">
                <a:ln w="11430"/>
                <a:solidFill>
                  <a:sysClr val="windowText" lastClr="000000"/>
                </a:solidFill>
                <a:effectLst>
                  <a:outerShdw blurRad="50800" dist="39000" dir="5460000" algn="tl">
                    <a:srgbClr val="000000">
                      <a:alpha val="38000"/>
                    </a:srgbClr>
                  </a:outerShdw>
                </a:effectLst>
                <a:latin typeface="Arial Black" pitchFamily="34" charset="0"/>
                <a:cs typeface="Arial" pitchFamily="34" charset="0"/>
              </a:rPr>
              <a:t>этан</a:t>
            </a:r>
            <a:r>
              <a:rPr lang="ru-RU" sz="2400" b="1" dirty="0" err="1">
                <a:ln w="11430"/>
                <a:solidFill>
                  <a:srgbClr val="FF0000"/>
                </a:solidFill>
                <a:effectLst>
                  <a:outerShdw blurRad="50800" dist="39000" dir="5460000" algn="tl">
                    <a:srgbClr val="000000">
                      <a:alpha val="38000"/>
                    </a:srgbClr>
                  </a:outerShdw>
                </a:effectLst>
                <a:latin typeface="Arial Black" pitchFamily="34" charset="0"/>
                <a:cs typeface="Arial" pitchFamily="34" charset="0"/>
              </a:rPr>
              <a:t>аль</a:t>
            </a:r>
            <a:endParaRPr lang="ru-RU" sz="2400" dirty="0">
              <a:solidFill>
                <a:srgbClr val="FF0000"/>
              </a:solidFill>
              <a:latin typeface="Arial Black" pitchFamily="34" charset="0"/>
            </a:endParaRPr>
          </a:p>
        </p:txBody>
      </p:sp>
      <p:pic>
        <p:nvPicPr>
          <p:cNvPr id="1031" name="Picture 7" descr="http://geum.ru/next/images/201384-nomer-m24587cd8.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9912" y="3789040"/>
            <a:ext cx="3762140" cy="14435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61584" y="44624"/>
            <a:ext cx="1009127" cy="20162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18745" y="4581283"/>
            <a:ext cx="1012141" cy="17010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Прямоугольник 15"/>
          <p:cNvSpPr/>
          <p:nvPr/>
        </p:nvSpPr>
        <p:spPr>
          <a:xfrm>
            <a:off x="611560" y="6237312"/>
            <a:ext cx="1846980" cy="461665"/>
          </a:xfrm>
          <a:prstGeom prst="rect">
            <a:avLst/>
          </a:prstGeom>
        </p:spPr>
        <p:txBody>
          <a:bodyPr wrap="none">
            <a:spAutoFit/>
          </a:bodyPr>
          <a:lstStyle/>
          <a:p>
            <a:r>
              <a:rPr lang="ru-RU" sz="2400" b="1" dirty="0" err="1" smtClean="0">
                <a:ln w="11430"/>
                <a:solidFill>
                  <a:sysClr val="windowText" lastClr="000000"/>
                </a:solidFill>
                <a:effectLst>
                  <a:outerShdw blurRad="50800" dist="39000" dir="5460000" algn="tl">
                    <a:srgbClr val="000000">
                      <a:alpha val="38000"/>
                    </a:srgbClr>
                  </a:outerShdw>
                </a:effectLst>
                <a:latin typeface="Arial Black" pitchFamily="34" charset="0"/>
                <a:cs typeface="Arial" pitchFamily="34" charset="0"/>
              </a:rPr>
              <a:t>метан</a:t>
            </a:r>
            <a:r>
              <a:rPr lang="ru-RU" sz="2400" b="1" dirty="0" err="1" smtClean="0">
                <a:ln w="11430"/>
                <a:solidFill>
                  <a:srgbClr val="FF0000"/>
                </a:solidFill>
                <a:effectLst>
                  <a:outerShdw blurRad="50800" dist="39000" dir="5460000" algn="tl">
                    <a:srgbClr val="000000">
                      <a:alpha val="38000"/>
                    </a:srgbClr>
                  </a:outerShdw>
                </a:effectLst>
                <a:latin typeface="Arial Black" pitchFamily="34" charset="0"/>
                <a:cs typeface="Arial" pitchFamily="34" charset="0"/>
              </a:rPr>
              <a:t>аль</a:t>
            </a:r>
            <a:endParaRPr lang="ru-RU" sz="2400" dirty="0">
              <a:solidFill>
                <a:srgbClr val="FF0000"/>
              </a:solidFill>
              <a:latin typeface="Arial Black" pitchFamily="34" charset="0"/>
            </a:endParaRPr>
          </a:p>
        </p:txBody>
      </p:sp>
      <p:pic>
        <p:nvPicPr>
          <p:cNvPr id="1039" name="Picture 15" descr="http://takingfive.com/wp-content/uploads/2017/04/2000px-Formaldehyde-2D.svg_-758x716.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2899" y="2273957"/>
            <a:ext cx="1222797" cy="1155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500960"/>
      </p:ext>
    </p:extLst>
  </p:cSld>
  <p:clrMapOvr>
    <a:masterClrMapping/>
  </p:clrMapOvr>
  <p:transition>
    <p:wheel spokes="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4100" y="332656"/>
            <a:ext cx="8739352" cy="3022366"/>
          </a:xfrm>
          <a:prstGeom prst="rect">
            <a:avLst/>
          </a:prstGeom>
          <a:noFill/>
        </p:spPr>
        <p:txBody>
          <a:bodyPr wrap="square" rtlCol="0">
            <a:spAutoFit/>
          </a:bodyPr>
          <a:lstStyle/>
          <a:p>
            <a:pPr indent="446400" algn="just">
              <a:lnSpc>
                <a:spcPct val="85000"/>
              </a:lnSpc>
            </a:pPr>
            <a:r>
              <a:rPr lang="ru-RU" sz="2800" b="1" dirty="0">
                <a:latin typeface="Arial" panose="020B0604020202020204" pitchFamily="34" charset="0"/>
                <a:cs typeface="Arial" panose="020B0604020202020204" pitchFamily="34" charset="0"/>
              </a:rPr>
              <a:t>Слово </a:t>
            </a:r>
            <a:r>
              <a:rPr lang="ru-RU" sz="2800" b="1" dirty="0">
                <a:ln>
                  <a:solidFill>
                    <a:sysClr val="windowText" lastClr="000000"/>
                  </a:solidFill>
                </a:ln>
                <a:solidFill>
                  <a:srgbClr val="FF0000"/>
                </a:solidFill>
                <a:latin typeface="Arial Black" pitchFamily="34" charset="0"/>
                <a:cs typeface="Arial" panose="020B0604020202020204" pitchFamily="34" charset="0"/>
              </a:rPr>
              <a:t>альдегид</a:t>
            </a:r>
            <a:r>
              <a:rPr lang="ru-RU" sz="2800" b="1" dirty="0">
                <a:latin typeface="Arial" panose="020B0604020202020204" pitchFamily="34" charset="0"/>
                <a:cs typeface="Arial" panose="020B0604020202020204" pitchFamily="34" charset="0"/>
              </a:rPr>
              <a:t> было придумано </a:t>
            </a:r>
            <a:r>
              <a:rPr lang="ru-RU" sz="2800" b="1" dirty="0">
                <a:ln>
                  <a:solidFill>
                    <a:sysClr val="windowText" lastClr="000000"/>
                  </a:solidFill>
                </a:ln>
                <a:solidFill>
                  <a:srgbClr val="CC00CC"/>
                </a:solidFill>
                <a:latin typeface="Arial" panose="020B0604020202020204" pitchFamily="34" charset="0"/>
                <a:cs typeface="Arial" panose="020B0604020202020204" pitchFamily="34" charset="0"/>
              </a:rPr>
              <a:t>Юстусом фон Либихом </a:t>
            </a:r>
            <a:r>
              <a:rPr lang="ru-RU" sz="2800" b="1" dirty="0">
                <a:latin typeface="Arial" panose="020B0604020202020204" pitchFamily="34" charset="0"/>
                <a:cs typeface="Arial" panose="020B0604020202020204" pitchFamily="34" charset="0"/>
              </a:rPr>
              <a:t>как сокращение латинского </a:t>
            </a:r>
            <a:r>
              <a:rPr lang="ru-RU" sz="2800" b="1" dirty="0">
                <a:ln>
                  <a:solidFill>
                    <a:sysClr val="windowText" lastClr="000000"/>
                  </a:solidFill>
                </a:ln>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alcohol</a:t>
            </a:r>
            <a:r>
              <a:rPr lang="ru-RU" sz="2800" b="1" i="1" dirty="0">
                <a:latin typeface="Arial" panose="020B0604020202020204" pitchFamily="34" charset="0"/>
                <a:cs typeface="Arial" panose="020B0604020202020204" pitchFamily="34" charset="0"/>
              </a:rPr>
              <a:t> </a:t>
            </a:r>
            <a:r>
              <a:rPr lang="ru-RU" sz="2800" b="1" u="sng" dirty="0">
                <a:ln>
                  <a:solidFill>
                    <a:sysClr val="windowText" lastClr="000000"/>
                  </a:solidFill>
                </a:ln>
                <a:solidFill>
                  <a:schemeClr val="bg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a:t>
            </a:r>
            <a:r>
              <a:rPr lang="ru-RU" sz="2800" b="1" dirty="0">
                <a:ln>
                  <a:solidFill>
                    <a:sysClr val="windowText" lastClr="000000"/>
                  </a:solidFill>
                </a:ln>
                <a:solidFill>
                  <a:schemeClr val="bg2">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hydrogenatus</a:t>
            </a:r>
            <a:r>
              <a:rPr lang="ru-RU" sz="2800" b="1" dirty="0">
                <a:latin typeface="Arial" panose="020B0604020202020204" pitchFamily="34" charset="0"/>
                <a:cs typeface="Arial" panose="020B0604020202020204" pitchFamily="34" charset="0"/>
              </a:rPr>
              <a:t> </a:t>
            </a:r>
            <a:r>
              <a:rPr lang="ru-RU" sz="2800" b="1" dirty="0" smtClean="0">
                <a:latin typeface="Arial" panose="020B0604020202020204" pitchFamily="34" charset="0"/>
                <a:cs typeface="Arial" panose="020B0604020202020204" pitchFamily="34" charset="0"/>
              </a:rPr>
              <a:t>– </a:t>
            </a:r>
            <a:r>
              <a:rPr lang="ru-RU" sz="2800" b="1" u="sng" dirty="0">
                <a:latin typeface="Arial" panose="020B0604020202020204" pitchFamily="34" charset="0"/>
                <a:cs typeface="Arial" panose="020B0604020202020204" pitchFamily="34" charset="0"/>
              </a:rPr>
              <a:t>де</a:t>
            </a:r>
            <a:r>
              <a:rPr lang="ru-RU" sz="2800" b="1" dirty="0">
                <a:latin typeface="Arial" panose="020B0604020202020204" pitchFamily="34" charset="0"/>
                <a:cs typeface="Arial" panose="020B0604020202020204" pitchFamily="34" charset="0"/>
              </a:rPr>
              <a:t>гидрированный </a:t>
            </a:r>
            <a:r>
              <a:rPr lang="ru-RU" sz="2800" b="1" dirty="0">
                <a:ln>
                  <a:solidFill>
                    <a:sysClr val="windowText" lastClr="000000"/>
                  </a:solidFill>
                </a:ln>
                <a:solidFill>
                  <a:srgbClr val="0000CC"/>
                </a:solidFill>
                <a:latin typeface="Arial" panose="020B0604020202020204" pitchFamily="34" charset="0"/>
                <a:cs typeface="Arial" panose="020B0604020202020204" pitchFamily="34" charset="0"/>
              </a:rPr>
              <a:t>спирт</a:t>
            </a:r>
            <a:r>
              <a:rPr lang="ru-RU" sz="2800" b="1" dirty="0">
                <a:latin typeface="Arial" panose="020B0604020202020204" pitchFamily="34" charset="0"/>
                <a:cs typeface="Arial" panose="020B0604020202020204" pitchFamily="34" charset="0"/>
              </a:rPr>
              <a:t>. </a:t>
            </a:r>
            <a:endParaRPr lang="ru-RU" sz="2800" b="1" dirty="0" smtClean="0">
              <a:latin typeface="Arial" panose="020B0604020202020204" pitchFamily="34" charset="0"/>
              <a:cs typeface="Arial" panose="020B0604020202020204" pitchFamily="34" charset="0"/>
            </a:endParaRPr>
          </a:p>
          <a:p>
            <a:pPr indent="446400" algn="just">
              <a:lnSpc>
                <a:spcPct val="85000"/>
              </a:lnSpc>
            </a:pPr>
            <a:r>
              <a:rPr lang="ru-RU" sz="2800" b="1" dirty="0" smtClean="0">
                <a:latin typeface="Arial" panose="020B0604020202020204" pitchFamily="34" charset="0"/>
                <a:cs typeface="Arial" panose="020B0604020202020204" pitchFamily="34" charset="0"/>
              </a:rPr>
              <a:t>Название </a:t>
            </a:r>
            <a:r>
              <a:rPr lang="ru-RU" sz="2800" b="1" u="sng" dirty="0">
                <a:latin typeface="Arial" panose="020B0604020202020204" pitchFamily="34" charset="0"/>
                <a:cs typeface="Arial" panose="020B0604020202020204" pitchFamily="34" charset="0"/>
              </a:rPr>
              <a:t>радикала</a:t>
            </a:r>
            <a:r>
              <a:rPr lang="ru-RU" sz="2800" b="1" dirty="0">
                <a:latin typeface="Arial" panose="020B0604020202020204" pitchFamily="34" charset="0"/>
                <a:cs typeface="Arial" panose="020B0604020202020204" pitchFamily="34" charset="0"/>
              </a:rPr>
              <a:t> </a:t>
            </a:r>
            <a:r>
              <a:rPr lang="ru-RU" sz="2800" b="1" dirty="0">
                <a:ln>
                  <a:solidFill>
                    <a:sysClr val="windowText" lastClr="000000"/>
                  </a:solidFill>
                </a:ln>
                <a:solidFill>
                  <a:schemeClr val="accent1">
                    <a:lumMod val="75000"/>
                  </a:schemeClr>
                </a:solidFill>
                <a:latin typeface="Arial" panose="020B0604020202020204" pitchFamily="34" charset="0"/>
                <a:cs typeface="Arial" panose="020B0604020202020204" pitchFamily="34" charset="0"/>
              </a:rPr>
              <a:t>форм</a:t>
            </a:r>
            <a:r>
              <a:rPr lang="ru-RU" sz="2800" b="1" dirty="0">
                <a:ln>
                  <a:solidFill>
                    <a:sysClr val="windowText" lastClr="000000"/>
                  </a:solidFill>
                </a:ln>
                <a:solidFill>
                  <a:srgbClr val="FF0000"/>
                </a:solidFill>
                <a:latin typeface="Arial" panose="020B0604020202020204" pitchFamily="34" charset="0"/>
                <a:cs typeface="Arial" panose="020B0604020202020204" pitchFamily="34" charset="0"/>
              </a:rPr>
              <a:t>ил</a:t>
            </a:r>
            <a:r>
              <a:rPr lang="ru-RU" sz="2800" b="1" dirty="0">
                <a:latin typeface="Arial" panose="020B0604020202020204" pitchFamily="34" charset="0"/>
                <a:cs typeface="Arial" panose="020B0604020202020204" pitchFamily="34" charset="0"/>
              </a:rPr>
              <a:t>, а также другие однокоренные слова (формальдегид, формиаты), </a:t>
            </a:r>
            <a:r>
              <a:rPr lang="ru-RU" sz="2800" b="1" dirty="0" smtClean="0">
                <a:latin typeface="Arial" panose="020B0604020202020204" pitchFamily="34" charset="0"/>
                <a:cs typeface="Arial" panose="020B0604020202020204" pitchFamily="34" charset="0"/>
              </a:rPr>
              <a:t>произошли от </a:t>
            </a:r>
            <a:r>
              <a:rPr lang="ru-RU" sz="2800" b="1" dirty="0">
                <a:latin typeface="Arial" panose="020B0604020202020204" pitchFamily="34" charset="0"/>
                <a:cs typeface="Arial" panose="020B0604020202020204" pitchFamily="34" charset="0"/>
              </a:rPr>
              <a:t>лат. </a:t>
            </a:r>
            <a:r>
              <a:rPr lang="la-Latn" sz="2800" b="1" dirty="0" smtClean="0">
                <a:ln>
                  <a:solidFill>
                    <a:sysClr val="windowText" lastClr="000000"/>
                  </a:solidFill>
                </a:ln>
                <a:solidFill>
                  <a:schemeClr val="accent1">
                    <a:lumMod val="75000"/>
                  </a:schemeClr>
                </a:solidFill>
                <a:latin typeface="Arial" panose="020B0604020202020204" pitchFamily="34" charset="0"/>
                <a:cs typeface="Arial" panose="020B0604020202020204" pitchFamily="34" charset="0"/>
              </a:rPr>
              <a:t>form</a:t>
            </a:r>
            <a:r>
              <a:rPr lang="la-Latn" sz="2800" b="1" dirty="0" smtClean="0">
                <a:ln>
                  <a:solidFill>
                    <a:sysClr val="windowText" lastClr="000000"/>
                  </a:solidFill>
                </a:ln>
                <a:latin typeface="Arial" panose="020B0604020202020204" pitchFamily="34" charset="0"/>
                <a:cs typeface="Arial" panose="020B0604020202020204" pitchFamily="34" charset="0"/>
              </a:rPr>
              <a:t>ica</a:t>
            </a:r>
            <a:r>
              <a:rPr lang="ru-RU" sz="2800" b="1" dirty="0">
                <a:latin typeface="Arial" panose="020B0604020202020204" pitchFamily="34" charset="0"/>
                <a:cs typeface="Arial" panose="020B0604020202020204" pitchFamily="34" charset="0"/>
              </a:rPr>
              <a:t> </a:t>
            </a:r>
            <a:r>
              <a:rPr lang="ru-RU" sz="2800" b="1" dirty="0" smtClean="0">
                <a:latin typeface="Arial" panose="020B0604020202020204" pitchFamily="34" charset="0"/>
                <a:cs typeface="Arial" panose="020B0604020202020204" pitchFamily="34" charset="0"/>
              </a:rPr>
              <a:t>– муравей.</a:t>
            </a:r>
            <a:endParaRPr lang="ru-RU" dirty="0"/>
          </a:p>
        </p:txBody>
      </p:sp>
      <p:pic>
        <p:nvPicPr>
          <p:cNvPr id="6" name="Picture 2" descr="Похожее изображени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44" y="3355022"/>
            <a:ext cx="2399448" cy="31657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6" name="Picture 2" descr="D:\диск D\29.06.17-домашние документы\Лаб. раб YES\Виртуальные лабораторные YES\Анимашки и картинки\Жуки\1129806.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2504" y="3003376"/>
            <a:ext cx="2286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4">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TextBox 16"/>
          <p:cNvSpPr txBox="1"/>
          <p:nvPr/>
        </p:nvSpPr>
        <p:spPr>
          <a:xfrm>
            <a:off x="2339752" y="5980840"/>
            <a:ext cx="3258007" cy="832536"/>
          </a:xfrm>
          <a:prstGeom prst="rect">
            <a:avLst/>
          </a:prstGeom>
          <a:noFill/>
        </p:spPr>
        <p:txBody>
          <a:bodyPr wrap="none" rtlCol="0">
            <a:spAutoFit/>
          </a:bodyPr>
          <a:lstStyle/>
          <a:p>
            <a:pPr algn="ctr">
              <a:lnSpc>
                <a:spcPct val="85000"/>
              </a:lnSpc>
            </a:pPr>
            <a:r>
              <a:rPr lang="ru-RU" sz="2600" b="1" dirty="0" smtClean="0">
                <a:effectLst>
                  <a:outerShdw blurRad="38100" dist="38100" dir="2700000" algn="tl">
                    <a:srgbClr val="000000">
                      <a:alpha val="43137"/>
                    </a:srgbClr>
                  </a:outerShdw>
                </a:effectLst>
              </a:rPr>
              <a:t>Юстус фон </a:t>
            </a:r>
            <a:r>
              <a:rPr lang="ru-RU" sz="2600" b="1" dirty="0">
                <a:effectLst>
                  <a:outerShdw blurRad="38100" dist="38100" dir="2700000" algn="tl">
                    <a:srgbClr val="000000">
                      <a:alpha val="43137"/>
                    </a:srgbClr>
                  </a:outerShdw>
                </a:effectLst>
              </a:rPr>
              <a:t>Либих </a:t>
            </a:r>
            <a:endParaRPr lang="ru-RU" sz="2600" b="1" dirty="0" smtClean="0">
              <a:effectLst>
                <a:outerShdw blurRad="38100" dist="38100" dir="2700000" algn="tl">
                  <a:srgbClr val="000000">
                    <a:alpha val="43137"/>
                  </a:srgbClr>
                </a:outerShdw>
              </a:effectLst>
            </a:endParaRPr>
          </a:p>
          <a:p>
            <a:pPr algn="ctr"/>
            <a:r>
              <a:rPr lang="ru-RU" sz="2600" b="1" dirty="0" smtClean="0">
                <a:effectLst>
                  <a:outerShdw blurRad="38100" dist="38100" dir="2700000" algn="tl">
                    <a:srgbClr val="000000">
                      <a:alpha val="43137"/>
                    </a:srgbClr>
                  </a:outerShdw>
                </a:effectLst>
              </a:rPr>
              <a:t> (1803 –1873 </a:t>
            </a:r>
            <a:r>
              <a:rPr lang="ru-RU" sz="2600" b="1" dirty="0">
                <a:effectLst>
                  <a:outerShdw blurRad="38100" dist="38100" dir="2700000" algn="tl">
                    <a:srgbClr val="000000">
                      <a:alpha val="43137"/>
                    </a:srgbClr>
                  </a:outerShdw>
                </a:effectLst>
              </a:rPr>
              <a:t>гг</a:t>
            </a:r>
            <a:r>
              <a:rPr lang="ru-RU" sz="2600" b="1" dirty="0" smtClean="0">
                <a:effectLst>
                  <a:outerShdw blurRad="38100" dist="38100" dir="2700000" algn="tl">
                    <a:srgbClr val="000000">
                      <a:alpha val="43137"/>
                    </a:srgbClr>
                  </a:outerShdw>
                </a:effectLst>
              </a:rPr>
              <a:t>.) </a:t>
            </a:r>
            <a:endParaRPr lang="ru-RU"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2597777"/>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9462" name="AutoShape 6" descr="https://upload.wikimedia.org/wikipedia/commons/thumb/a/ab/Aldehyd_-_Aldehyde.svg/83px-Aldehyd_-_Aldehyde.svg.png"/>
          <p:cNvSpPr>
            <a:spLocks noChangeAspect="1" noChangeArrowheads="1"/>
          </p:cNvSpPr>
          <p:nvPr/>
        </p:nvSpPr>
        <p:spPr bwMode="auto">
          <a:xfrm>
            <a:off x="63500" y="-136525"/>
            <a:ext cx="790575" cy="733425"/>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6562" name="Picture 2" descr="D:\23.05.13-домашние документы\Виртуальные лекции 2015\Органическая химия\альдегиды\0004-004-Aldegidy.jpg"/>
          <p:cNvPicPr>
            <a:picLocks noChangeAspect="1" noChangeArrowheads="1"/>
          </p:cNvPicPr>
          <p:nvPr/>
        </p:nvPicPr>
        <p:blipFill>
          <a:blip r:embed="rId3" cstate="print"/>
          <a:srcRect l="38282" t="64583" r="36718" b="11458"/>
          <a:stretch>
            <a:fillRect/>
          </a:stretch>
        </p:blipFill>
        <p:spPr bwMode="auto">
          <a:xfrm>
            <a:off x="3143240" y="3071810"/>
            <a:ext cx="2286016" cy="164307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2" descr="D:\23.05.13-домашние документы\Виртуальные лекции 2015\Органическая химия\альдегиды\0004-004-Aldegidy.jpg"/>
          <p:cNvPicPr>
            <a:picLocks noChangeAspect="1" noChangeArrowheads="1"/>
          </p:cNvPicPr>
          <p:nvPr/>
        </p:nvPicPr>
        <p:blipFill>
          <a:blip r:embed="rId3" cstate="print"/>
          <a:srcRect l="3125" t="40625" r="78125" b="40625"/>
          <a:stretch>
            <a:fillRect/>
          </a:stretch>
        </p:blipFill>
        <p:spPr bwMode="auto">
          <a:xfrm>
            <a:off x="571472" y="4357694"/>
            <a:ext cx="1714512" cy="128588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2" descr="D:\23.05.13-домашние документы\Виртуальные лекции 2015\Органическая химия\альдегиды\0004-004-Aldegidy.jpg"/>
          <p:cNvPicPr>
            <a:picLocks noChangeAspect="1" noChangeArrowheads="1"/>
          </p:cNvPicPr>
          <p:nvPr/>
        </p:nvPicPr>
        <p:blipFill>
          <a:blip r:embed="rId3" cstate="print"/>
          <a:srcRect l="69532" t="41667" r="11718" b="34375"/>
          <a:stretch>
            <a:fillRect/>
          </a:stretch>
        </p:blipFill>
        <p:spPr bwMode="auto">
          <a:xfrm>
            <a:off x="6215074" y="3786190"/>
            <a:ext cx="1714512" cy="164307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6" name="Прямоугольник 15"/>
          <p:cNvSpPr/>
          <p:nvPr/>
        </p:nvSpPr>
        <p:spPr>
          <a:xfrm>
            <a:off x="142844" y="5786454"/>
            <a:ext cx="2643206" cy="77251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6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Карбонильная группа</a:t>
            </a:r>
            <a:endParaRPr lang="ru-RU" sz="2600" b="1" dirty="0">
              <a:ln w="11430"/>
              <a:solidFill>
                <a:sysClr val="windowText" lastClr="000000"/>
              </a:solidFill>
              <a:effectLst>
                <a:outerShdw blurRad="50800" dist="39000" dir="5460000" algn="tl">
                  <a:srgbClr val="000000">
                    <a:alpha val="38000"/>
                  </a:srgbClr>
                </a:outerShdw>
              </a:effectLst>
            </a:endParaRPr>
          </a:p>
        </p:txBody>
      </p:sp>
      <p:sp>
        <p:nvSpPr>
          <p:cNvPr id="17" name="Прямоугольник 16"/>
          <p:cNvSpPr/>
          <p:nvPr/>
        </p:nvSpPr>
        <p:spPr>
          <a:xfrm>
            <a:off x="5904309" y="5500702"/>
            <a:ext cx="2382467" cy="77251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6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Альдегидная группа</a:t>
            </a:r>
            <a:endParaRPr lang="ru-RU" sz="2600" b="1" dirty="0">
              <a:ln w="11430"/>
              <a:solidFill>
                <a:sysClr val="windowText" lastClr="000000"/>
              </a:solidFill>
              <a:effectLst>
                <a:outerShdw blurRad="50800" dist="39000" dir="5460000" algn="tl">
                  <a:srgbClr val="000000">
                    <a:alpha val="38000"/>
                  </a:srgbClr>
                </a:outerShdw>
              </a:effectLst>
            </a:endParaRPr>
          </a:p>
        </p:txBody>
      </p:sp>
      <p:sp>
        <p:nvSpPr>
          <p:cNvPr id="18" name="Прямоугольник 17"/>
          <p:cNvSpPr/>
          <p:nvPr/>
        </p:nvSpPr>
        <p:spPr>
          <a:xfrm>
            <a:off x="2917715" y="4714884"/>
            <a:ext cx="2815001" cy="4770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Общая формула</a:t>
            </a:r>
            <a:endParaRPr lang="ru-RU" sz="2500" b="1" dirty="0">
              <a:ln w="11430"/>
              <a:solidFill>
                <a:sysClr val="windowText" lastClr="000000"/>
              </a:solidFill>
              <a:effectLst>
                <a:outerShdw blurRad="50800" dist="39000" dir="5460000" algn="tl">
                  <a:srgbClr val="000000">
                    <a:alpha val="38000"/>
                  </a:srgbClr>
                </a:outerShdw>
              </a:effectLst>
            </a:endParaRPr>
          </a:p>
        </p:txBody>
      </p:sp>
      <p:sp>
        <p:nvSpPr>
          <p:cNvPr id="19" name="Прямоугольник 18"/>
          <p:cNvSpPr/>
          <p:nvPr/>
        </p:nvSpPr>
        <p:spPr>
          <a:xfrm>
            <a:off x="142844" y="285728"/>
            <a:ext cx="8892480" cy="3127010"/>
          </a:xfrm>
          <a:prstGeom prst="rect">
            <a:avLst/>
          </a:prstGeom>
        </p:spPr>
        <p:txBody>
          <a:bodyPr wrap="square">
            <a:spAutoFit/>
          </a:bodyPr>
          <a:lstStyle/>
          <a:p>
            <a:pPr indent="447675" algn="just">
              <a:lnSpc>
                <a:spcPct val="85000"/>
              </a:lnSpc>
            </a:pPr>
            <a:r>
              <a:rPr lang="ru-RU" sz="29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Альдеги́ды</a:t>
            </a:r>
            <a:r>
              <a:rPr lang="ru-RU" sz="2900" b="1" dirty="0" smtClean="0">
                <a:latin typeface="Arial" pitchFamily="34" charset="0"/>
                <a:cs typeface="Arial" pitchFamily="34" charset="0"/>
              </a:rPr>
              <a:t> (от лат. </a:t>
            </a:r>
            <a:r>
              <a:rPr lang="la-Latn" sz="29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al</a:t>
            </a:r>
            <a:r>
              <a:rPr lang="la-Latn" sz="2900" b="1" i="1" dirty="0" smtClean="0">
                <a:latin typeface="Arial" pitchFamily="34" charset="0"/>
                <a:cs typeface="Arial" pitchFamily="34" charset="0"/>
              </a:rPr>
              <a:t>cohol </a:t>
            </a:r>
            <a:r>
              <a:rPr lang="la-Latn" sz="29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dehyd</a:t>
            </a:r>
            <a:r>
              <a:rPr lang="la-Latn" sz="2900" b="1" i="1" dirty="0" smtClean="0">
                <a:latin typeface="Arial" pitchFamily="34" charset="0"/>
                <a:cs typeface="Arial" pitchFamily="34" charset="0"/>
              </a:rPr>
              <a:t>rogenatus</a:t>
            </a:r>
            <a:r>
              <a:rPr lang="ru-RU" sz="2900" b="1" dirty="0" smtClean="0">
                <a:latin typeface="Arial" pitchFamily="34" charset="0"/>
                <a:cs typeface="Arial" pitchFamily="34" charset="0"/>
              </a:rPr>
              <a:t> – спирт, лишённый водорода) – класс органических соединений, содержащих альдегидную группу (–CHO). </a:t>
            </a:r>
            <a:r>
              <a:rPr lang="ru-RU" sz="2900" b="1" dirty="0" smtClean="0">
                <a:ln>
                  <a:solidFill>
                    <a:sysClr val="windowText" lastClr="000000"/>
                  </a:solidFill>
                </a:ln>
                <a:solidFill>
                  <a:srgbClr val="7030A0"/>
                </a:solidFill>
                <a:effectLst>
                  <a:outerShdw blurRad="38100" dist="38100" dir="2700000" algn="tl">
                    <a:srgbClr val="000000">
                      <a:alpha val="43137"/>
                    </a:srgbClr>
                  </a:outerShdw>
                </a:effectLst>
                <a:latin typeface="Arial Black" pitchFamily="34" charset="0"/>
                <a:cs typeface="Arial" pitchFamily="34" charset="0"/>
              </a:rPr>
              <a:t>ИЮПАК</a:t>
            </a:r>
            <a:r>
              <a:rPr lang="ru-RU" sz="2900" b="1" dirty="0" smtClean="0">
                <a:latin typeface="Arial" pitchFamily="34" charset="0"/>
                <a:cs typeface="Arial" pitchFamily="34" charset="0"/>
              </a:rPr>
              <a:t> определяет альдегиды как вещества вида     R–CHO, в которых карбонильная группа связана с одним атомом водорода и одной группой R.</a:t>
            </a:r>
            <a:endParaRPr lang="ru-RU" sz="2900" dirty="0"/>
          </a:p>
        </p:txBody>
      </p:sp>
      <p:sp>
        <p:nvSpPr>
          <p:cNvPr id="20" name="Управляющая кнопка: далее 19">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назад 2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домой 21">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260648"/>
            <a:ext cx="8892480" cy="3388620"/>
          </a:xfrm>
          <a:prstGeom prst="rect">
            <a:avLst/>
          </a:prstGeom>
        </p:spPr>
        <p:txBody>
          <a:bodyPr wrap="square">
            <a:spAutoFit/>
          </a:bodyPr>
          <a:lstStyle/>
          <a:p>
            <a:pPr indent="447675" algn="just">
              <a:lnSpc>
                <a:spcPct val="85000"/>
              </a:lnSpc>
            </a:pPr>
            <a:r>
              <a:rPr lang="ru-RU" sz="2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cs typeface="Arial" pitchFamily="34" charset="0"/>
              </a:rPr>
              <a:t>Альдегиды</a:t>
            </a:r>
            <a:r>
              <a:rPr lang="ru-RU" sz="2800" b="1" dirty="0" smtClean="0">
                <a:solidFill>
                  <a:srgbClr val="FF0000"/>
                </a:solidFill>
                <a:latin typeface="Arial" pitchFamily="34" charset="0"/>
                <a:cs typeface="Arial" pitchFamily="34" charset="0"/>
              </a:rPr>
              <a:t> </a:t>
            </a:r>
            <a:r>
              <a:rPr lang="ru-RU" sz="2800" b="1" dirty="0" smtClean="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классифицируются</a:t>
            </a:r>
            <a:r>
              <a:rPr lang="ru-RU" sz="2800" b="1" dirty="0" smtClean="0">
                <a:latin typeface="Arial" pitchFamily="34" charset="0"/>
                <a:cs typeface="Arial" pitchFamily="34" charset="0"/>
              </a:rPr>
              <a:t> следующим образом (в скобках приведены примеры):</a:t>
            </a:r>
          </a:p>
          <a:p>
            <a:pPr algn="just">
              <a:lnSpc>
                <a:spcPct val="85000"/>
              </a:lnSpc>
            </a:pPr>
            <a:r>
              <a:rPr lang="ru-RU" sz="2800" b="1" i="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В зависимости от насыщенности углеводородного заместителя</a:t>
            </a:r>
            <a:r>
              <a:rPr lang="ru-RU" sz="2800" b="1" i="1" dirty="0" smtClean="0">
                <a:latin typeface="Arial" pitchFamily="34" charset="0"/>
                <a:cs typeface="Arial" pitchFamily="34" charset="0"/>
              </a:rPr>
              <a:t>:</a:t>
            </a:r>
            <a:r>
              <a:rPr lang="ru-RU" sz="2800" b="1" dirty="0" smtClean="0">
                <a:latin typeface="Arial" pitchFamily="34" charset="0"/>
                <a:cs typeface="Arial" pitchFamily="34" charset="0"/>
              </a:rPr>
              <a:t> </a:t>
            </a:r>
          </a:p>
          <a:p>
            <a:pPr marL="627063" lvl="1" indent="-361950" algn="just">
              <a:lnSpc>
                <a:spcPct val="85000"/>
              </a:lnSpc>
              <a:buClr>
                <a:srgbClr val="C00000"/>
              </a:buClr>
              <a:buFont typeface="Wingdings" pitchFamily="2" charset="2"/>
              <a:buChar char="Ø"/>
            </a:pPr>
            <a:r>
              <a:rPr lang="ru-RU" sz="2800" b="1" dirty="0" smtClean="0">
                <a:ln>
                  <a:solidFill>
                    <a:sysClr val="windowText" lastClr="000000"/>
                  </a:solidFill>
                </a:ln>
                <a:solidFill>
                  <a:srgbClr val="0000CC"/>
                </a:solidFill>
                <a:latin typeface="Arial Black" pitchFamily="34" charset="0"/>
                <a:cs typeface="Arial" pitchFamily="34" charset="0"/>
              </a:rPr>
              <a:t>предельные</a:t>
            </a:r>
            <a:r>
              <a:rPr lang="ru-RU" sz="2800" b="1" dirty="0" smtClean="0">
                <a:latin typeface="Arial" pitchFamily="34" charset="0"/>
                <a:cs typeface="Arial" pitchFamily="34" charset="0"/>
              </a:rPr>
              <a:t> (насыщенные) альдегиды (ацетальдегид);</a:t>
            </a:r>
          </a:p>
          <a:p>
            <a:pPr marL="627063" lvl="1" indent="-361950" algn="just">
              <a:lnSpc>
                <a:spcPct val="85000"/>
              </a:lnSpc>
              <a:buClr>
                <a:srgbClr val="C00000"/>
              </a:buClr>
              <a:buFont typeface="Wingdings" pitchFamily="2" charset="2"/>
              <a:buChar char="Ø"/>
            </a:pPr>
            <a:r>
              <a:rPr lang="ru-RU" sz="2800" b="1" dirty="0" smtClean="0">
                <a:ln>
                  <a:solidFill>
                    <a:sysClr val="windowText" lastClr="000000"/>
                  </a:solidFill>
                </a:ln>
                <a:solidFill>
                  <a:srgbClr val="0000CC"/>
                </a:solidFill>
                <a:latin typeface="Arial Black" pitchFamily="34" charset="0"/>
                <a:cs typeface="Arial" pitchFamily="34" charset="0"/>
              </a:rPr>
              <a:t>непредельные</a:t>
            </a:r>
            <a:r>
              <a:rPr lang="ru-RU" sz="2800" b="1" dirty="0" smtClean="0">
                <a:latin typeface="Arial" pitchFamily="34" charset="0"/>
                <a:cs typeface="Arial" pitchFamily="34" charset="0"/>
              </a:rPr>
              <a:t> (ненасыщенные) альдегиды (акролеин);</a:t>
            </a:r>
          </a:p>
          <a:p>
            <a:pPr marL="627063" lvl="1" indent="-361950" algn="just">
              <a:lnSpc>
                <a:spcPct val="85000"/>
              </a:lnSpc>
              <a:buClr>
                <a:srgbClr val="C00000"/>
              </a:buClr>
              <a:buFont typeface="Wingdings" pitchFamily="2" charset="2"/>
              <a:buChar char="Ø"/>
            </a:pPr>
            <a:r>
              <a:rPr lang="ru-RU" sz="2800" b="1" dirty="0" smtClean="0">
                <a:ln>
                  <a:solidFill>
                    <a:sysClr val="windowText" lastClr="000000"/>
                  </a:solidFill>
                </a:ln>
                <a:solidFill>
                  <a:srgbClr val="0000CC"/>
                </a:solidFill>
                <a:latin typeface="Arial Black" pitchFamily="34" charset="0"/>
                <a:cs typeface="Arial" pitchFamily="34" charset="0"/>
              </a:rPr>
              <a:t>ароматические</a:t>
            </a:r>
            <a:r>
              <a:rPr lang="ru-RU" sz="2800" b="1" dirty="0" smtClean="0">
                <a:latin typeface="Arial" pitchFamily="34" charset="0"/>
                <a:cs typeface="Arial" pitchFamily="34" charset="0"/>
              </a:rPr>
              <a:t> альдегиды (бензальдегид).</a:t>
            </a:r>
          </a:p>
        </p:txBody>
      </p:sp>
      <p:sp>
        <p:nvSpPr>
          <p:cNvPr id="19462" name="AutoShape 6" descr="https://upload.wikimedia.org/wikipedia/commons/thumb/a/ab/Aldehyd_-_Aldehyde.svg/83px-Aldehyd_-_Aldehyde.svg.png"/>
          <p:cNvSpPr>
            <a:spLocks noChangeAspect="1" noChangeArrowheads="1"/>
          </p:cNvSpPr>
          <p:nvPr/>
        </p:nvSpPr>
        <p:spPr bwMode="auto">
          <a:xfrm>
            <a:off x="-76227" y="-243408"/>
            <a:ext cx="790575" cy="733425"/>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8610" name="Picture 2"/>
          <p:cNvPicPr>
            <a:picLocks noChangeAspect="1" noChangeArrowheads="1"/>
          </p:cNvPicPr>
          <p:nvPr/>
        </p:nvPicPr>
        <p:blipFill>
          <a:blip r:embed="rId3" cstate="print"/>
          <a:srcRect/>
          <a:stretch>
            <a:fillRect/>
          </a:stretch>
        </p:blipFill>
        <p:spPr bwMode="auto">
          <a:xfrm>
            <a:off x="714348" y="3857628"/>
            <a:ext cx="1304202" cy="571504"/>
          </a:xfrm>
          <a:prstGeom prst="round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142844" y="4500570"/>
            <a:ext cx="2571768" cy="140038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400" b="1" dirty="0" err="1"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эт</a:t>
            </a:r>
            <a:r>
              <a:rPr lang="ru-RU" sz="2400" b="1" u="sng" dirty="0" err="1" smtClean="0">
                <a:ln w="11430"/>
                <a:solidFill>
                  <a:srgbClr val="0000CC"/>
                </a:solidFill>
                <a:effectLst>
                  <a:outerShdw blurRad="50800" dist="39000" dir="5460000" algn="tl">
                    <a:srgbClr val="000000">
                      <a:alpha val="38000"/>
                    </a:srgbClr>
                  </a:outerShdw>
                </a:effectLst>
                <a:latin typeface="Arial" pitchFamily="34" charset="0"/>
                <a:cs typeface="Arial" pitchFamily="34" charset="0"/>
              </a:rPr>
              <a:t>ан</a:t>
            </a:r>
            <a:r>
              <a:rPr lang="ru-RU" sz="2400" b="1" dirty="0" err="1" smtClean="0">
                <a:ln w="11430"/>
                <a:solidFill>
                  <a:srgbClr val="C00000"/>
                </a:solidFill>
                <a:effectLst>
                  <a:outerShdw blurRad="50800" dist="39000" dir="5460000" algn="tl">
                    <a:srgbClr val="000000">
                      <a:alpha val="38000"/>
                    </a:srgbClr>
                  </a:outerShdw>
                </a:effectLst>
                <a:latin typeface="Arial" pitchFamily="34" charset="0"/>
                <a:cs typeface="Arial" pitchFamily="34" charset="0"/>
              </a:rPr>
              <a:t>аль</a:t>
            </a:r>
            <a:r>
              <a:rPr lang="ru-RU" sz="24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ацетальдегид, уксусный альдегид </a:t>
            </a:r>
            <a:endParaRPr lang="ru-RU" sz="2400" b="1" dirty="0">
              <a:ln w="11430"/>
              <a:solidFill>
                <a:sysClr val="windowText" lastClr="000000"/>
              </a:solidFill>
              <a:effectLst>
                <a:outerShdw blurRad="50800" dist="39000" dir="5460000" algn="tl">
                  <a:srgbClr val="000000">
                    <a:alpha val="38000"/>
                  </a:srgbClr>
                </a:outerShdw>
              </a:effectLst>
            </a:endParaRPr>
          </a:p>
        </p:txBody>
      </p:sp>
      <p:pic>
        <p:nvPicPr>
          <p:cNvPr id="68611" name="Picture 3"/>
          <p:cNvPicPr>
            <a:picLocks noChangeAspect="1" noChangeArrowheads="1"/>
          </p:cNvPicPr>
          <p:nvPr/>
        </p:nvPicPr>
        <p:blipFill>
          <a:blip r:embed="rId4" cstate="print"/>
          <a:srcRect/>
          <a:stretch>
            <a:fillRect/>
          </a:stretch>
        </p:blipFill>
        <p:spPr bwMode="auto">
          <a:xfrm>
            <a:off x="3071802" y="3857628"/>
            <a:ext cx="1961649" cy="571504"/>
          </a:xfrm>
          <a:prstGeom prst="round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6" name="Прямоугольник 15"/>
          <p:cNvSpPr/>
          <p:nvPr/>
        </p:nvSpPr>
        <p:spPr>
          <a:xfrm>
            <a:off x="2928926" y="4572008"/>
            <a:ext cx="2244176" cy="72019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400" b="1" dirty="0" err="1"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проп</a:t>
            </a:r>
            <a:r>
              <a:rPr lang="ru-RU" sz="2400" b="1" u="sng" dirty="0" err="1" smtClean="0">
                <a:ln w="11430"/>
                <a:solidFill>
                  <a:srgbClr val="0000CC"/>
                </a:solidFill>
                <a:effectLst>
                  <a:outerShdw blurRad="50800" dist="39000" dir="5460000" algn="tl">
                    <a:srgbClr val="000000">
                      <a:alpha val="38000"/>
                    </a:srgbClr>
                  </a:outerShdw>
                </a:effectLst>
                <a:latin typeface="Arial" pitchFamily="34" charset="0"/>
                <a:cs typeface="Arial" pitchFamily="34" charset="0"/>
              </a:rPr>
              <a:t>ен</a:t>
            </a:r>
            <a:r>
              <a:rPr lang="ru-RU" sz="2400" b="1" dirty="0" err="1" smtClean="0">
                <a:ln w="11430"/>
                <a:solidFill>
                  <a:srgbClr val="C00000"/>
                </a:solidFill>
                <a:effectLst>
                  <a:outerShdw blurRad="50800" dist="39000" dir="5460000" algn="tl">
                    <a:srgbClr val="000000">
                      <a:alpha val="38000"/>
                    </a:srgbClr>
                  </a:outerShdw>
                </a:effectLst>
                <a:latin typeface="Arial" pitchFamily="34" charset="0"/>
                <a:cs typeface="Arial" pitchFamily="34" charset="0"/>
              </a:rPr>
              <a:t>аль</a:t>
            </a:r>
            <a:r>
              <a:rPr lang="ru-RU" sz="24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акролеин</a:t>
            </a:r>
            <a:endParaRPr lang="ru-RU" sz="2400" b="1" dirty="0">
              <a:ln w="11430"/>
              <a:solidFill>
                <a:sysClr val="windowText" lastClr="000000"/>
              </a:solidFill>
              <a:effectLst>
                <a:outerShdw blurRad="50800" dist="39000" dir="5460000" algn="tl">
                  <a:srgbClr val="000000">
                    <a:alpha val="38000"/>
                  </a:srgbClr>
                </a:outerShdw>
              </a:effectLst>
            </a:endParaRPr>
          </a:p>
        </p:txBody>
      </p:sp>
      <p:pic>
        <p:nvPicPr>
          <p:cNvPr id="68612" name="Picture 4"/>
          <p:cNvPicPr>
            <a:picLocks noChangeAspect="1" noChangeArrowheads="1"/>
          </p:cNvPicPr>
          <p:nvPr/>
        </p:nvPicPr>
        <p:blipFill>
          <a:blip r:embed="rId5" cstate="print"/>
          <a:srcRect/>
          <a:stretch>
            <a:fillRect/>
          </a:stretch>
        </p:blipFill>
        <p:spPr bwMode="auto">
          <a:xfrm>
            <a:off x="6072198" y="3786190"/>
            <a:ext cx="1539250" cy="1143008"/>
          </a:xfrm>
          <a:prstGeom prst="round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 name="Прямоугольник 16"/>
          <p:cNvSpPr/>
          <p:nvPr/>
        </p:nvSpPr>
        <p:spPr>
          <a:xfrm>
            <a:off x="5715008" y="5072074"/>
            <a:ext cx="2380774" cy="103412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400" b="1" dirty="0" smtClean="0">
                <a:ln w="11430"/>
                <a:solidFill>
                  <a:srgbClr val="0000CC"/>
                </a:solidFill>
                <a:effectLst>
                  <a:outerShdw blurRad="50800" dist="39000" dir="5460000" algn="tl">
                    <a:srgbClr val="000000">
                      <a:alpha val="38000"/>
                    </a:srgbClr>
                  </a:outerShdw>
                </a:effectLst>
                <a:latin typeface="Arial" pitchFamily="34" charset="0"/>
                <a:cs typeface="Arial" pitchFamily="34" charset="0"/>
              </a:rPr>
              <a:t>бенз</a:t>
            </a:r>
            <a:r>
              <a:rPr lang="ru-RU" sz="2400" b="1" dirty="0" smtClean="0">
                <a:ln w="11430"/>
                <a:effectLst>
                  <a:outerShdw blurRad="50800" dist="39000" dir="5460000" algn="tl">
                    <a:srgbClr val="000000">
                      <a:alpha val="38000"/>
                    </a:srgbClr>
                  </a:outerShdw>
                </a:effectLst>
                <a:latin typeface="Arial" pitchFamily="34" charset="0"/>
                <a:cs typeface="Arial" pitchFamily="34" charset="0"/>
              </a:rPr>
              <a:t>альдегид, бензойный альдегид </a:t>
            </a:r>
            <a:endParaRPr lang="ru-RU" sz="2400" b="1" dirty="0">
              <a:ln w="11430"/>
              <a:effectLst>
                <a:outerShdw blurRad="50800" dist="39000" dir="5460000" algn="tl">
                  <a:srgbClr val="000000">
                    <a:alpha val="38000"/>
                  </a:srgbClr>
                </a:outerShdw>
              </a:effectLst>
            </a:endParaRPr>
          </a:p>
        </p:txBody>
      </p:sp>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4">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2049" name="Picture 1"/>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29938" y="116632"/>
            <a:ext cx="5262342" cy="666850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707904" y="116632"/>
            <a:ext cx="1800200" cy="36004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2627784" y="836712"/>
            <a:ext cx="2088232" cy="36004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4932040" y="836712"/>
            <a:ext cx="2088232" cy="36004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Управляющая кнопка: далее 9">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033464931"/>
      </p:ext>
    </p:extLst>
  </p:cSld>
  <p:clrMapOvr>
    <a:masterClrMapping/>
  </p:clrMapOvr>
  <p:transition>
    <p:wheel spokes="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285728"/>
            <a:ext cx="8892480" cy="1923604"/>
          </a:xfrm>
          <a:prstGeom prst="rect">
            <a:avLst/>
          </a:prstGeom>
        </p:spPr>
        <p:txBody>
          <a:bodyPr wrap="square">
            <a:spAutoFit/>
          </a:bodyPr>
          <a:lstStyle/>
          <a:p>
            <a:pPr algn="just">
              <a:lnSpc>
                <a:spcPct val="85000"/>
              </a:lnSpc>
            </a:pPr>
            <a:r>
              <a:rPr lang="ru-RU" sz="2800" b="1" i="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По числу карбонильных групп</a:t>
            </a:r>
            <a:r>
              <a:rPr lang="ru-RU" sz="2800" b="1" i="1" dirty="0" smtClean="0">
                <a:latin typeface="Arial" pitchFamily="34" charset="0"/>
                <a:cs typeface="Arial" pitchFamily="34" charset="0"/>
              </a:rPr>
              <a:t>:</a:t>
            </a:r>
            <a:r>
              <a:rPr lang="ru-RU" sz="2800" b="1" dirty="0" smtClean="0">
                <a:latin typeface="Arial" pitchFamily="34" charset="0"/>
                <a:cs typeface="Arial" pitchFamily="34" charset="0"/>
              </a:rPr>
              <a:t> </a:t>
            </a:r>
          </a:p>
          <a:p>
            <a:pPr marL="714375" lvl="1" indent="-257175" algn="just">
              <a:lnSpc>
                <a:spcPct val="85000"/>
              </a:lnSpc>
              <a:buClr>
                <a:srgbClr val="C00000"/>
              </a:buClr>
              <a:buFont typeface="Wingdings" pitchFamily="2" charset="2"/>
              <a:buChar char="Ø"/>
            </a:pPr>
            <a:r>
              <a:rPr lang="ru-RU" sz="2800" b="1" dirty="0" smtClean="0">
                <a:latin typeface="Arial" pitchFamily="34" charset="0"/>
                <a:cs typeface="Arial" pitchFamily="34" charset="0"/>
              </a:rPr>
              <a:t>альдегиды с одной карбонильной группой (ацетальдегид);</a:t>
            </a:r>
          </a:p>
          <a:p>
            <a:pPr marL="714375" lvl="1" indent="-257175" algn="just">
              <a:lnSpc>
                <a:spcPct val="85000"/>
              </a:lnSpc>
              <a:buClr>
                <a:srgbClr val="C00000"/>
              </a:buClr>
              <a:buFont typeface="Wingdings" pitchFamily="2" charset="2"/>
              <a:buChar char="Ø"/>
            </a:pPr>
            <a:r>
              <a:rPr lang="ru-RU" sz="2800" b="1" dirty="0" err="1" smtClean="0">
                <a:latin typeface="Arial" pitchFamily="34" charset="0"/>
                <a:cs typeface="Arial" pitchFamily="34" charset="0"/>
              </a:rPr>
              <a:t>диальдегиды</a:t>
            </a:r>
            <a:r>
              <a:rPr lang="ru-RU" sz="2800" b="1" dirty="0" smtClean="0">
                <a:latin typeface="Arial" pitchFamily="34" charset="0"/>
                <a:cs typeface="Arial" pitchFamily="34" charset="0"/>
              </a:rPr>
              <a:t> (глиоксаль);</a:t>
            </a:r>
          </a:p>
          <a:p>
            <a:pPr marL="714375" lvl="1" indent="-257175" algn="just">
              <a:lnSpc>
                <a:spcPct val="85000"/>
              </a:lnSpc>
              <a:buClr>
                <a:srgbClr val="C00000"/>
              </a:buClr>
              <a:buFont typeface="Wingdings" pitchFamily="2" charset="2"/>
              <a:buChar char="Ø"/>
            </a:pPr>
            <a:r>
              <a:rPr lang="ru-RU" sz="2800" b="1" dirty="0" smtClean="0">
                <a:latin typeface="Arial" pitchFamily="34" charset="0"/>
                <a:cs typeface="Arial" pitchFamily="34" charset="0"/>
              </a:rPr>
              <a:t>многоатомные альдегиды.</a:t>
            </a:r>
            <a:endParaRPr lang="ru-RU" sz="2800" dirty="0"/>
          </a:p>
        </p:txBody>
      </p:sp>
      <p:sp>
        <p:nvSpPr>
          <p:cNvPr id="19462" name="AutoShape 6" descr="https://upload.wikimedia.org/wikipedia/commons/thumb/a/ab/Aldehyd_-_Aldehyde.svg/83px-Aldehyd_-_Aldehyde.svg.png"/>
          <p:cNvSpPr>
            <a:spLocks noChangeAspect="1" noChangeArrowheads="1"/>
          </p:cNvSpPr>
          <p:nvPr/>
        </p:nvSpPr>
        <p:spPr bwMode="auto">
          <a:xfrm>
            <a:off x="63500" y="-136525"/>
            <a:ext cx="790575" cy="733425"/>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8" name="Picture 2"/>
          <p:cNvPicPr>
            <a:picLocks noChangeAspect="1" noChangeArrowheads="1"/>
          </p:cNvPicPr>
          <p:nvPr/>
        </p:nvPicPr>
        <p:blipFill>
          <a:blip r:embed="rId3" cstate="print"/>
          <a:srcRect/>
          <a:stretch>
            <a:fillRect/>
          </a:stretch>
        </p:blipFill>
        <p:spPr bwMode="auto">
          <a:xfrm>
            <a:off x="629035" y="2420888"/>
            <a:ext cx="1813700" cy="794766"/>
          </a:xfrm>
          <a:prstGeom prst="round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1" name="Прямоугольник 10"/>
          <p:cNvSpPr/>
          <p:nvPr/>
        </p:nvSpPr>
        <p:spPr>
          <a:xfrm>
            <a:off x="250001" y="3487126"/>
            <a:ext cx="2571768" cy="140038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400" b="1" dirty="0" err="1"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этан</a:t>
            </a:r>
            <a:r>
              <a:rPr lang="ru-RU" sz="2400" b="1" dirty="0" err="1" smtClean="0">
                <a:ln w="11430"/>
                <a:solidFill>
                  <a:srgbClr val="C00000"/>
                </a:solidFill>
                <a:effectLst>
                  <a:outerShdw blurRad="50800" dist="39000" dir="5460000" algn="tl">
                    <a:srgbClr val="000000">
                      <a:alpha val="38000"/>
                    </a:srgbClr>
                  </a:outerShdw>
                </a:effectLst>
                <a:latin typeface="Arial" pitchFamily="34" charset="0"/>
                <a:cs typeface="Arial" pitchFamily="34" charset="0"/>
              </a:rPr>
              <a:t>аль</a:t>
            </a:r>
            <a:r>
              <a:rPr lang="ru-RU" sz="24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ацетальдегид, уксусный альдегид </a:t>
            </a:r>
            <a:endParaRPr lang="ru-RU" sz="2400" b="1" dirty="0">
              <a:ln w="11430"/>
              <a:solidFill>
                <a:sysClr val="windowText" lastClr="000000"/>
              </a:solidFill>
              <a:effectLst>
                <a:outerShdw blurRad="50800" dist="39000" dir="5460000" algn="tl">
                  <a:srgbClr val="000000">
                    <a:alpha val="38000"/>
                  </a:srgbClr>
                </a:outerShdw>
              </a:effectLst>
            </a:endParaRPr>
          </a:p>
        </p:txBody>
      </p:sp>
      <p:sp>
        <p:nvSpPr>
          <p:cNvPr id="12" name="Прямоугольник 11"/>
          <p:cNvSpPr/>
          <p:nvPr/>
        </p:nvSpPr>
        <p:spPr>
          <a:xfrm>
            <a:off x="3707476" y="3476234"/>
            <a:ext cx="2571768" cy="134806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400" b="1" dirty="0" err="1"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этан</a:t>
            </a:r>
            <a:r>
              <a:rPr lang="ru-RU" sz="2400" b="1" u="sng" dirty="0" err="1"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ди</a:t>
            </a:r>
            <a:r>
              <a:rPr lang="ru-RU" sz="2400" b="1" dirty="0" err="1" smtClean="0">
                <a:ln w="11430"/>
                <a:solidFill>
                  <a:srgbClr val="C00000"/>
                </a:solidFill>
                <a:effectLst>
                  <a:outerShdw blurRad="50800" dist="39000" dir="5460000" algn="tl">
                    <a:srgbClr val="000000">
                      <a:alpha val="38000"/>
                    </a:srgbClr>
                  </a:outerShdw>
                </a:effectLst>
                <a:latin typeface="Arial" pitchFamily="34" charset="0"/>
                <a:cs typeface="Arial" pitchFamily="34" charset="0"/>
              </a:rPr>
              <a:t>аль</a:t>
            </a:r>
            <a:r>
              <a:rPr lang="ru-RU" sz="24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глиоксаль, щавелевый альдегид </a:t>
            </a:r>
            <a:endParaRPr lang="ru-RU" sz="2400" b="1" dirty="0">
              <a:ln w="11430"/>
              <a:solidFill>
                <a:sysClr val="windowText" lastClr="000000"/>
              </a:solidFill>
              <a:effectLst>
                <a:outerShdw blurRad="50800" dist="39000" dir="5460000" algn="tl">
                  <a:srgbClr val="000000">
                    <a:alpha val="38000"/>
                  </a:srgbClr>
                </a:outerShdw>
              </a:effectLst>
            </a:endParaRPr>
          </a:p>
        </p:txBody>
      </p:sp>
      <p:pic>
        <p:nvPicPr>
          <p:cNvPr id="69634" name="Picture 2"/>
          <p:cNvPicPr>
            <a:picLocks noChangeAspect="1" noChangeArrowheads="1"/>
          </p:cNvPicPr>
          <p:nvPr/>
        </p:nvPicPr>
        <p:blipFill>
          <a:blip r:embed="rId4" cstate="print"/>
          <a:srcRect/>
          <a:stretch>
            <a:fillRect/>
          </a:stretch>
        </p:blipFill>
        <p:spPr bwMode="auto">
          <a:xfrm>
            <a:off x="3923928" y="2420888"/>
            <a:ext cx="2138865" cy="855546"/>
          </a:xfrm>
          <a:prstGeom prst="round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4">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6" y="459202"/>
            <a:ext cx="9108504" cy="6366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377540" y="-27384"/>
            <a:ext cx="8442932" cy="54636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0000"/>
              </a:lnSpc>
            </a:pPr>
            <a:r>
              <a:rPr lang="ru-RU" sz="3600" b="1" spc="50" dirty="0" smtClean="0">
                <a:ln w="11430"/>
                <a:solidFill>
                  <a:srgbClr val="FF0000"/>
                </a:solidFill>
                <a:effectLst>
                  <a:outerShdw blurRad="76200" dist="50800" dir="5400000" algn="tl" rotWithShape="0">
                    <a:srgbClr val="000000">
                      <a:alpha val="65000"/>
                    </a:srgbClr>
                  </a:outerShdw>
                </a:effectLst>
                <a:latin typeface="Arial Black" pitchFamily="34" charset="0"/>
                <a:cs typeface="Arial" pitchFamily="34" charset="0"/>
              </a:rPr>
              <a:t>Номенклатура альдегидов</a:t>
            </a:r>
            <a:endParaRPr lang="ru-RU" sz="3600" b="1" spc="50" dirty="0">
              <a:ln w="11430"/>
              <a:solidFill>
                <a:srgbClr val="FF0000"/>
              </a:solidFill>
              <a:effectLst>
                <a:outerShdw blurRad="76200" dist="50800" dir="5400000" algn="tl" rotWithShape="0">
                  <a:srgbClr val="000000">
                    <a:alpha val="65000"/>
                  </a:srgbClr>
                </a:outerShdw>
              </a:effectLst>
              <a:latin typeface="Arial Black" pitchFamily="34" charset="0"/>
            </a:endParaRPr>
          </a:p>
        </p:txBody>
      </p:sp>
      <p:pic>
        <p:nvPicPr>
          <p:cNvPr id="16"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8" name="Управляющая кнопка: далее 1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домой 21">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54712079"/>
      </p:ext>
    </p:extLst>
  </p:cSld>
  <p:clrMapOvr>
    <a:masterClrMapping/>
  </p:clrMapOvr>
  <p:transition>
    <p:wheel spokes="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descr="пишу 1"/>
          <p:cNvPicPr>
            <a:picLocks noChangeAspect="1" noChangeArrowheads="1" noCrop="1"/>
          </p:cNvPicPr>
          <p:nvPr/>
        </p:nvPicPr>
        <p:blipFill>
          <a:blip r:embed="rId2" cstate="print"/>
          <a:srcRect/>
          <a:stretch>
            <a:fillRect/>
          </a:stretch>
        </p:blipFill>
        <p:spPr bwMode="auto">
          <a:xfrm>
            <a:off x="8532440" y="5085928"/>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293" name="Picture 5" descr="http://rudocs.exdat.com/data/29/28096/28096_html_3b02ca07.gif"/>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6747" y="242056"/>
            <a:ext cx="8879749" cy="577923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Прямая соединительная линия 2"/>
          <p:cNvCxnSpPr/>
          <p:nvPr/>
        </p:nvCxnSpPr>
        <p:spPr>
          <a:xfrm>
            <a:off x="4716016" y="1412776"/>
            <a:ext cx="151216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4716016" y="2924944"/>
            <a:ext cx="2520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4758582" y="4005064"/>
            <a:ext cx="2520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4758582" y="5589240"/>
            <a:ext cx="327419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334066"/>
      </p:ext>
    </p:extLst>
  </p:cSld>
  <p:clrMapOvr>
    <a:masterClrMapping/>
  </p:clrMapOvr>
  <p:transition>
    <p:wheel spokes="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Управляющая кнопка: далее 1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171"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62614"/>
            <a:ext cx="9190038" cy="640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Прямая соединительная линия 2"/>
          <p:cNvCxnSpPr/>
          <p:nvPr/>
        </p:nvCxnSpPr>
        <p:spPr>
          <a:xfrm>
            <a:off x="323528" y="332656"/>
            <a:ext cx="136815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p:cNvCxnSpPr/>
          <p:nvPr/>
        </p:nvCxnSpPr>
        <p:spPr>
          <a:xfrm>
            <a:off x="2339752" y="353688"/>
            <a:ext cx="194421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4716016" y="353688"/>
            <a:ext cx="194421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flipV="1">
            <a:off x="6966255" y="343172"/>
            <a:ext cx="2070241" cy="1051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869012"/>
      </p:ext>
    </p:extLst>
  </p:cSld>
  <p:clrMapOvr>
    <a:masterClrMapping/>
  </p:clrMapOvr>
  <p:transition>
    <p:wheel spokes="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363" name="Picture 3"/>
          <p:cNvPicPr>
            <a:picLocks noChangeAspect="1" noChangeArrowheads="1"/>
          </p:cNvPicPr>
          <p:nvPr/>
        </p:nvPicPr>
        <p:blipFill>
          <a:blip r:embed="rId3" cstate="print"/>
          <a:srcRect/>
          <a:stretch>
            <a:fillRect/>
          </a:stretch>
        </p:blipFill>
        <p:spPr bwMode="auto">
          <a:xfrm>
            <a:off x="71406" y="642918"/>
            <a:ext cx="9008369" cy="485778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b="66411"/>
          <a:stretch/>
        </p:blipFill>
        <p:spPr bwMode="auto">
          <a:xfrm>
            <a:off x="49782" y="852700"/>
            <a:ext cx="9049630" cy="185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94893" y="2780928"/>
            <a:ext cx="5976664" cy="393851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671738" y="-27384"/>
            <a:ext cx="7822975" cy="83099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800" b="1" spc="50" dirty="0" smtClean="0">
                <a:ln w="11430"/>
                <a:solidFill>
                  <a:srgbClr val="FF0000"/>
                </a:solidFill>
                <a:effectLst>
                  <a:outerShdw blurRad="76200" dist="50800" dir="5400000" algn="tl" rotWithShape="0">
                    <a:srgbClr val="000000">
                      <a:alpha val="65000"/>
                    </a:srgbClr>
                  </a:outerShdw>
                </a:effectLst>
                <a:latin typeface="Arial Black" pitchFamily="34" charset="0"/>
                <a:cs typeface="Arial" pitchFamily="34" charset="0"/>
              </a:rPr>
              <a:t>Альдегиды в природе</a:t>
            </a:r>
            <a:endParaRPr lang="ru-RU" sz="4800" b="1" spc="50" dirty="0">
              <a:ln w="11430"/>
              <a:solidFill>
                <a:srgbClr val="FF0000"/>
              </a:solidFill>
              <a:effectLst>
                <a:outerShdw blurRad="76200" dist="50800" dir="5400000" algn="tl" rotWithShape="0">
                  <a:srgbClr val="000000">
                    <a:alpha val="65000"/>
                  </a:srgbClr>
                </a:outerShdw>
              </a:effectLst>
              <a:latin typeface="Arial Black" pitchFamily="34" charset="0"/>
            </a:endParaRPr>
          </a:p>
        </p:txBody>
      </p:sp>
      <p:sp>
        <p:nvSpPr>
          <p:cNvPr id="16" name="Управляющая кнопка: далее 15">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6">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9" name="Picture 2" descr="Похожее изображение"/>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1557" y="3242750"/>
            <a:ext cx="1572475" cy="112995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0" name="Picture 4" descr="Похожее изображение"/>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890" t="6442" r="3444" b="8671"/>
          <a:stretch/>
        </p:blipFill>
        <p:spPr bwMode="auto">
          <a:xfrm>
            <a:off x="49781" y="3292523"/>
            <a:ext cx="1611833" cy="9696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prst="softRound"/>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207519"/>
      </p:ext>
    </p:extLst>
  </p:cSld>
  <p:clrMapOvr>
    <a:masterClrMapping/>
  </p:clrMapOvr>
  <p:transition>
    <p:wheel spokes="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1247" y="6056830"/>
            <a:ext cx="184731" cy="523220"/>
          </a:xfrm>
          <a:prstGeom prst="rect">
            <a:avLst/>
          </a:prstGeom>
          <a:noFill/>
        </p:spPr>
        <p:txBody>
          <a:bodyPr wrap="none" rtlCol="0">
            <a:spAutoFit/>
          </a:bodyPr>
          <a:lstStyle/>
          <a:p>
            <a:endParaRPr lang="ru-RU" sz="2800" b="1" dirty="0">
              <a:effectLst>
                <a:outerShdw blurRad="38100" dist="38100" dir="2700000" algn="tl">
                  <a:srgbClr val="000000">
                    <a:alpha val="43137"/>
                  </a:srgbClr>
                </a:outerShdw>
              </a:effectLst>
            </a:endParaRPr>
          </a:p>
        </p:txBody>
      </p:sp>
      <p:sp>
        <p:nvSpPr>
          <p:cNvPr id="9" name="TextBox 8"/>
          <p:cNvSpPr txBox="1"/>
          <p:nvPr/>
        </p:nvSpPr>
        <p:spPr>
          <a:xfrm>
            <a:off x="4110831" y="5667504"/>
            <a:ext cx="184731" cy="523220"/>
          </a:xfrm>
          <a:prstGeom prst="rect">
            <a:avLst/>
          </a:prstGeom>
          <a:noFill/>
        </p:spPr>
        <p:txBody>
          <a:bodyPr wrap="none" rtlCol="0">
            <a:spAutoFit/>
          </a:bodyPr>
          <a:lstStyle/>
          <a:p>
            <a:endParaRPr lang="ru-RU" sz="2800" b="1" dirty="0">
              <a:effectLst>
                <a:outerShdw blurRad="38100" dist="38100" dir="2700000" algn="tl">
                  <a:srgbClr val="000000">
                    <a:alpha val="43137"/>
                  </a:srgbClr>
                </a:outerShdw>
              </a:effectLst>
            </a:endParaRPr>
          </a:p>
        </p:txBody>
      </p:sp>
      <p:sp>
        <p:nvSpPr>
          <p:cNvPr id="2" name="Прямоугольник 1"/>
          <p:cNvSpPr/>
          <p:nvPr/>
        </p:nvSpPr>
        <p:spPr>
          <a:xfrm>
            <a:off x="4447109" y="5228990"/>
            <a:ext cx="4017575" cy="419346"/>
          </a:xfrm>
          <a:prstGeom prst="rect">
            <a:avLst/>
          </a:prstGeom>
        </p:spPr>
        <p:txBody>
          <a:bodyPr wrap="none">
            <a:spAutoFit/>
          </a:bodyPr>
          <a:lstStyle/>
          <a:p>
            <a:pPr>
              <a:lnSpc>
                <a:spcPct val="85000"/>
              </a:lnSpc>
            </a:pPr>
            <a:r>
              <a:rPr lang="ru-RU" sz="2500" b="1" dirty="0">
                <a:ln>
                  <a:solidFill>
                    <a:sysClr val="windowText" lastClr="000000"/>
                  </a:solidFill>
                </a:ln>
                <a:solidFill>
                  <a:srgbClr val="E85020"/>
                </a:solidFill>
                <a:effectLst>
                  <a:outerShdw blurRad="38100" dist="38100" dir="2700000" algn="tl">
                    <a:srgbClr val="000000">
                      <a:alpha val="43137"/>
                    </a:srgbClr>
                  </a:outerShdw>
                </a:effectLst>
                <a:latin typeface="Arial" pitchFamily="34" charset="0"/>
                <a:cs typeface="Arial" pitchFamily="34" charset="0"/>
              </a:rPr>
              <a:t>Эфирное масло лимона</a:t>
            </a:r>
          </a:p>
        </p:txBody>
      </p:sp>
      <p:pic>
        <p:nvPicPr>
          <p:cNvPr id="15" name="Picture 4" descr="Картинки по запросу эфирное масло цитрусовых"/>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5377" y="2624799"/>
            <a:ext cx="3474889" cy="25953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Прямоугольник 15"/>
          <p:cNvSpPr/>
          <p:nvPr/>
        </p:nvSpPr>
        <p:spPr>
          <a:xfrm>
            <a:off x="118195" y="5919796"/>
            <a:ext cx="4513928" cy="419346"/>
          </a:xfrm>
          <a:prstGeom prst="rect">
            <a:avLst/>
          </a:prstGeom>
        </p:spPr>
        <p:txBody>
          <a:bodyPr wrap="none">
            <a:spAutoFit/>
          </a:bodyPr>
          <a:lstStyle/>
          <a:p>
            <a:pPr>
              <a:lnSpc>
                <a:spcPct val="85000"/>
              </a:lnSpc>
            </a:pPr>
            <a:r>
              <a:rPr lang="ru-RU" sz="2500" b="1" dirty="0">
                <a:ln>
                  <a:solidFill>
                    <a:sysClr val="windowText" lastClr="000000"/>
                  </a:solidFill>
                </a:ln>
                <a:solidFill>
                  <a:srgbClr val="E85020"/>
                </a:solidFill>
                <a:effectLst>
                  <a:outerShdw blurRad="38100" dist="38100" dir="2700000" algn="tl">
                    <a:srgbClr val="000000">
                      <a:alpha val="43137"/>
                    </a:srgbClr>
                  </a:outerShdw>
                </a:effectLst>
                <a:latin typeface="Arial" pitchFamily="34" charset="0"/>
                <a:cs typeface="Arial" pitchFamily="34" charset="0"/>
              </a:rPr>
              <a:t>Эфирное масло апельсина</a:t>
            </a:r>
          </a:p>
        </p:txBody>
      </p:sp>
      <p:pic>
        <p:nvPicPr>
          <p:cNvPr id="17" name="Picture 2" descr="Картинки по запросу эфирное масло цитрусовых"/>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2164840"/>
            <a:ext cx="3048827" cy="37531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8" name="Управляющая кнопка: далее 1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1"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22" name="Прямоугольник 21"/>
          <p:cNvSpPr/>
          <p:nvPr/>
        </p:nvSpPr>
        <p:spPr>
          <a:xfrm>
            <a:off x="107504" y="254839"/>
            <a:ext cx="8928991" cy="1661993"/>
          </a:xfrm>
          <a:prstGeom prst="rect">
            <a:avLst/>
          </a:prstGeom>
        </p:spPr>
        <p:txBody>
          <a:bodyPr wrap="square">
            <a:spAutoFit/>
          </a:bodyPr>
          <a:lstStyle/>
          <a:p>
            <a:pPr indent="446400" algn="just">
              <a:lnSpc>
                <a:spcPct val="85000"/>
              </a:lnSpc>
            </a:pPr>
            <a:r>
              <a:rPr lang="ru-RU" sz="3000" b="1" dirty="0">
                <a:ln>
                  <a:solidFill>
                    <a:sysClr val="windowText" lastClr="000000"/>
                  </a:solidFill>
                </a:ln>
                <a:latin typeface="Arial" panose="020B0604020202020204" pitchFamily="34" charset="0"/>
                <a:cs typeface="Arial" panose="020B0604020202020204" pitchFamily="34" charset="0"/>
              </a:rPr>
              <a:t>Алифатический альдегид </a:t>
            </a:r>
            <a:r>
              <a:rPr lang="ru-RU" sz="3000" b="1" dirty="0">
                <a:latin typeface="Arial" panose="020B0604020202020204" pitchFamily="34" charset="0"/>
                <a:cs typeface="Arial" panose="020B0604020202020204" pitchFamily="34" charset="0"/>
              </a:rPr>
              <a:t>СН</a:t>
            </a:r>
            <a:r>
              <a:rPr lang="ru-RU" sz="3000" b="1" baseline="-25000" dirty="0">
                <a:latin typeface="Arial" panose="020B0604020202020204" pitchFamily="34" charset="0"/>
                <a:cs typeface="Arial" panose="020B0604020202020204" pitchFamily="34" charset="0"/>
              </a:rPr>
              <a:t>3</a:t>
            </a:r>
            <a:r>
              <a:rPr lang="ru-RU" sz="3000" b="1" dirty="0">
                <a:latin typeface="Arial" panose="020B0604020202020204" pitchFamily="34" charset="0"/>
                <a:cs typeface="Arial" panose="020B0604020202020204" pitchFamily="34" charset="0"/>
              </a:rPr>
              <a:t>(СН</a:t>
            </a:r>
            <a:r>
              <a:rPr lang="ru-RU" sz="3000" b="1" baseline="-25000" dirty="0">
                <a:latin typeface="Arial" panose="020B0604020202020204" pitchFamily="34" charset="0"/>
                <a:cs typeface="Arial" panose="020B0604020202020204" pitchFamily="34" charset="0"/>
              </a:rPr>
              <a:t>2</a:t>
            </a:r>
            <a:r>
              <a:rPr lang="ru-RU" sz="3000" b="1" dirty="0">
                <a:latin typeface="Arial" panose="020B0604020202020204" pitchFamily="34" charset="0"/>
                <a:cs typeface="Arial" panose="020B0604020202020204" pitchFamily="34" charset="0"/>
              </a:rPr>
              <a:t>)</a:t>
            </a:r>
            <a:r>
              <a:rPr lang="ru-RU" sz="3000" b="1" baseline="-25000" dirty="0">
                <a:latin typeface="Arial" panose="020B0604020202020204" pitchFamily="34" charset="0"/>
                <a:cs typeface="Arial" panose="020B0604020202020204" pitchFamily="34" charset="0"/>
              </a:rPr>
              <a:t>7</a:t>
            </a:r>
            <a:r>
              <a:rPr lang="ru-RU" sz="3000" b="1" dirty="0">
                <a:latin typeface="Arial" panose="020B0604020202020204" pitchFamily="34" charset="0"/>
                <a:cs typeface="Arial" panose="020B0604020202020204" pitchFamily="34" charset="0"/>
              </a:rPr>
              <a:t>С(Н)=О содержится в </a:t>
            </a:r>
            <a:r>
              <a:rPr lang="ru-RU" sz="3000" b="1" dirty="0">
                <a:ln>
                  <a:solidFill>
                    <a:sysClr val="windowText" lastClr="000000"/>
                  </a:solidFill>
                </a:ln>
                <a:solidFill>
                  <a:srgbClr val="E85020"/>
                </a:solidFill>
                <a:latin typeface="Arial" panose="020B0604020202020204" pitchFamily="34" charset="0"/>
                <a:cs typeface="Arial" panose="020B0604020202020204" pitchFamily="34" charset="0"/>
              </a:rPr>
              <a:t>эфирных маслах цитрусовых растений</a:t>
            </a:r>
            <a:r>
              <a:rPr lang="ru-RU" sz="3000" b="1" dirty="0">
                <a:latin typeface="Arial" panose="020B0604020202020204" pitchFamily="34" charset="0"/>
                <a:cs typeface="Arial" panose="020B0604020202020204" pitchFamily="34" charset="0"/>
              </a:rPr>
              <a:t>, обладает запахом апельсина,  используется как пищевой </a:t>
            </a:r>
            <a:r>
              <a:rPr lang="ru-RU" sz="3000" b="1" dirty="0" err="1">
                <a:latin typeface="Arial" panose="020B0604020202020204" pitchFamily="34" charset="0"/>
                <a:cs typeface="Arial" panose="020B0604020202020204" pitchFamily="34" charset="0"/>
              </a:rPr>
              <a:t>ароматизатор</a:t>
            </a:r>
            <a:r>
              <a:rPr lang="ru-RU" sz="30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60550980"/>
      </p:ext>
    </p:extLst>
  </p:cSld>
  <p:clrMapOvr>
    <a:masterClrMapping/>
  </p:clrMapOvr>
  <p:transition>
    <p:wheel spokes="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68" y="620688"/>
            <a:ext cx="9108504" cy="5660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722553163"/>
      </p:ext>
    </p:extLst>
  </p:cSld>
  <p:clrMapOvr>
    <a:masterClrMapping/>
  </p:clrMapOvr>
  <p:transition>
    <p:wheel spokes="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82888" y="260648"/>
            <a:ext cx="8856984" cy="5355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0000"/>
              </a:lnSpc>
            </a:pPr>
            <a:r>
              <a:rPr lang="ru-RU" sz="3600" b="1" spc="50" dirty="0" smtClean="0">
                <a:ln w="11430"/>
                <a:solidFill>
                  <a:srgbClr val="FF0000"/>
                </a:solidFill>
                <a:effectLst>
                  <a:outerShdw blurRad="76200" dist="50800" dir="5400000" algn="tl" rotWithShape="0">
                    <a:srgbClr val="000000">
                      <a:alpha val="65000"/>
                    </a:srgbClr>
                  </a:outerShdw>
                </a:effectLst>
                <a:latin typeface="Arial Black" pitchFamily="34" charset="0"/>
                <a:cs typeface="Arial" pitchFamily="34" charset="0"/>
              </a:rPr>
              <a:t>Способы получения альдегидов</a:t>
            </a:r>
            <a:endParaRPr lang="ru-RU" sz="3600" b="1" spc="50" dirty="0">
              <a:ln w="11430"/>
              <a:solidFill>
                <a:srgbClr val="FF0000"/>
              </a:solidFill>
              <a:effectLst>
                <a:outerShdw blurRad="76200" dist="50800" dir="5400000" algn="tl" rotWithShape="0">
                  <a:srgbClr val="000000">
                    <a:alpha val="65000"/>
                  </a:srgbClr>
                </a:outerShdw>
              </a:effectLst>
              <a:latin typeface="Arial Black" pitchFamily="34" charset="0"/>
            </a:endParaRPr>
          </a:p>
        </p:txBody>
      </p:sp>
      <p:sp>
        <p:nvSpPr>
          <p:cNvPr id="2" name="Прямоугольник 1"/>
          <p:cNvSpPr/>
          <p:nvPr/>
        </p:nvSpPr>
        <p:spPr>
          <a:xfrm>
            <a:off x="182888" y="1052736"/>
            <a:ext cx="8856984" cy="3388620"/>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C00000"/>
                </a:solidFill>
                <a:latin typeface="Arial" pitchFamily="34" charset="0"/>
                <a:cs typeface="Arial" pitchFamily="34" charset="0"/>
              </a:rPr>
              <a:t>Лабораторные методы получения </a:t>
            </a:r>
            <a:r>
              <a:rPr lang="ru-RU" sz="2800" b="1" dirty="0" smtClean="0">
                <a:ln>
                  <a:solidFill>
                    <a:sysClr val="windowText" lastClr="000000"/>
                  </a:solidFill>
                </a:ln>
                <a:solidFill>
                  <a:srgbClr val="C00000"/>
                </a:solidFill>
                <a:latin typeface="Arial" pitchFamily="34" charset="0"/>
                <a:cs typeface="Arial" pitchFamily="34" charset="0"/>
              </a:rPr>
              <a:t>альдегидов:</a:t>
            </a:r>
          </a:p>
          <a:p>
            <a:pPr marL="457200" indent="-457200" algn="just">
              <a:lnSpc>
                <a:spcPct val="85000"/>
              </a:lnSpc>
              <a:buFont typeface="Wingdings" pitchFamily="2" charset="2"/>
              <a:buChar char="Ø"/>
            </a:pPr>
            <a:r>
              <a:rPr lang="ru-RU" sz="2800" b="1" dirty="0">
                <a:ln>
                  <a:solidFill>
                    <a:sysClr val="windowText" lastClr="000000"/>
                  </a:solidFill>
                </a:ln>
                <a:solidFill>
                  <a:srgbClr val="0000CC"/>
                </a:solidFill>
                <a:latin typeface="Arial" pitchFamily="34" charset="0"/>
                <a:cs typeface="Arial" pitchFamily="34" charset="0"/>
              </a:rPr>
              <a:t>Окислительные </a:t>
            </a:r>
            <a:r>
              <a:rPr lang="ru-RU" sz="2800" b="1" dirty="0" smtClean="0">
                <a:ln>
                  <a:solidFill>
                    <a:sysClr val="windowText" lastClr="000000"/>
                  </a:solidFill>
                </a:ln>
                <a:solidFill>
                  <a:srgbClr val="0000CC"/>
                </a:solidFill>
                <a:latin typeface="Arial" pitchFamily="34" charset="0"/>
                <a:cs typeface="Arial" pitchFamily="34" charset="0"/>
              </a:rPr>
              <a:t>методы:</a:t>
            </a:r>
            <a:endParaRPr lang="ru-RU" sz="2800" b="1" dirty="0">
              <a:ln>
                <a:solidFill>
                  <a:sysClr val="windowText" lastClr="000000"/>
                </a:solidFill>
              </a:ln>
              <a:solidFill>
                <a:srgbClr val="0000CC"/>
              </a:solidFill>
              <a:latin typeface="Arial" pitchFamily="34" charset="0"/>
              <a:cs typeface="Arial" pitchFamily="34" charset="0"/>
            </a:endParaRPr>
          </a:p>
          <a:p>
            <a:pPr marL="457200" indent="-6350" algn="just">
              <a:lnSpc>
                <a:spcPct val="85000"/>
              </a:lnSpc>
              <a:buClr>
                <a:srgbClr val="C00000"/>
              </a:buClr>
              <a:buFont typeface="Wingdings" pitchFamily="2" charset="2"/>
              <a:buChar char="v"/>
            </a:pPr>
            <a:r>
              <a:rPr lang="ru-RU" sz="2800" b="1" dirty="0" smtClean="0">
                <a:latin typeface="Arial" pitchFamily="34" charset="0"/>
                <a:cs typeface="Arial" pitchFamily="34" charset="0"/>
              </a:rPr>
              <a:t>окисление </a:t>
            </a:r>
            <a:r>
              <a:rPr lang="ru-RU" sz="2800" b="1" dirty="0">
                <a:latin typeface="Arial" pitchFamily="34" charset="0"/>
                <a:cs typeface="Arial" pitchFamily="34" charset="0"/>
              </a:rPr>
              <a:t>первичных </a:t>
            </a:r>
            <a:r>
              <a:rPr lang="ru-RU" sz="2800" b="1" dirty="0" smtClean="0">
                <a:latin typeface="Arial" pitchFamily="34" charset="0"/>
                <a:cs typeface="Arial" pitchFamily="34" charset="0"/>
              </a:rPr>
              <a:t>спиртов,</a:t>
            </a:r>
          </a:p>
          <a:p>
            <a:pPr marL="457200" indent="-6350" algn="just">
              <a:lnSpc>
                <a:spcPct val="85000"/>
              </a:lnSpc>
              <a:buClr>
                <a:srgbClr val="C00000"/>
              </a:buClr>
              <a:buFont typeface="Wingdings" pitchFamily="2" charset="2"/>
              <a:buChar char="v"/>
            </a:pPr>
            <a:r>
              <a:rPr lang="ru-RU" sz="2800" b="1" dirty="0">
                <a:latin typeface="Arial" pitchFamily="34" charset="0"/>
                <a:cs typeface="Arial" pitchFamily="34" charset="0"/>
              </a:rPr>
              <a:t>восстановительный </a:t>
            </a:r>
            <a:r>
              <a:rPr lang="ru-RU" sz="2800" b="1" dirty="0" err="1" smtClean="0">
                <a:latin typeface="Arial" pitchFamily="34" charset="0"/>
                <a:cs typeface="Arial" pitchFamily="34" charset="0"/>
              </a:rPr>
              <a:t>озонолиз</a:t>
            </a:r>
            <a:r>
              <a:rPr lang="ru-RU" sz="2800" b="1" dirty="0" smtClean="0">
                <a:latin typeface="Arial" pitchFamily="34" charset="0"/>
                <a:cs typeface="Arial" pitchFamily="34" charset="0"/>
              </a:rPr>
              <a:t>,</a:t>
            </a:r>
          </a:p>
          <a:p>
            <a:pPr marL="457200" indent="-6350" algn="just">
              <a:lnSpc>
                <a:spcPct val="85000"/>
              </a:lnSpc>
              <a:buClr>
                <a:srgbClr val="C00000"/>
              </a:buClr>
              <a:buFont typeface="Wingdings" pitchFamily="2" charset="2"/>
              <a:buChar char="v"/>
            </a:pPr>
            <a:r>
              <a:rPr lang="ru-RU" sz="2800" b="1" dirty="0" smtClean="0">
                <a:latin typeface="Arial" pitchFamily="34" charset="0"/>
                <a:cs typeface="Arial" pitchFamily="34" charset="0"/>
              </a:rPr>
              <a:t>гидроборирование – окисление</a:t>
            </a:r>
            <a:r>
              <a:rPr lang="ru-RU" sz="2800" b="1" dirty="0">
                <a:latin typeface="Arial" pitchFamily="34" charset="0"/>
                <a:cs typeface="Arial" pitchFamily="34" charset="0"/>
              </a:rPr>
              <a:t> </a:t>
            </a:r>
            <a:r>
              <a:rPr lang="ru-RU" sz="2800" b="1" dirty="0" smtClean="0">
                <a:latin typeface="Arial" pitchFamily="34" charset="0"/>
                <a:cs typeface="Arial" pitchFamily="34" charset="0"/>
              </a:rPr>
              <a:t>алкинов.</a:t>
            </a:r>
          </a:p>
          <a:p>
            <a:pPr marL="457200" indent="-457200" algn="just">
              <a:lnSpc>
                <a:spcPct val="85000"/>
              </a:lnSpc>
              <a:buFont typeface="Wingdings" pitchFamily="2" charset="2"/>
              <a:buChar char="Ø"/>
            </a:pPr>
            <a:r>
              <a:rPr lang="ru-RU" sz="2800" b="1" dirty="0">
                <a:ln>
                  <a:solidFill>
                    <a:sysClr val="windowText" lastClr="000000"/>
                  </a:solidFill>
                </a:ln>
                <a:solidFill>
                  <a:srgbClr val="0000CC"/>
                </a:solidFill>
                <a:latin typeface="Arial" pitchFamily="34" charset="0"/>
                <a:cs typeface="Arial" pitchFamily="34" charset="0"/>
              </a:rPr>
              <a:t>Восстановительные </a:t>
            </a:r>
            <a:r>
              <a:rPr lang="ru-RU" sz="2800" b="1" dirty="0" smtClean="0">
                <a:ln>
                  <a:solidFill>
                    <a:sysClr val="windowText" lastClr="000000"/>
                  </a:solidFill>
                </a:ln>
                <a:solidFill>
                  <a:srgbClr val="0000CC"/>
                </a:solidFill>
                <a:latin typeface="Arial" pitchFamily="34" charset="0"/>
                <a:cs typeface="Arial" pitchFamily="34" charset="0"/>
              </a:rPr>
              <a:t>методы:</a:t>
            </a:r>
            <a:endParaRPr lang="ru-RU" sz="2800" b="1" dirty="0">
              <a:ln>
                <a:solidFill>
                  <a:sysClr val="windowText" lastClr="000000"/>
                </a:solidFill>
              </a:ln>
              <a:solidFill>
                <a:srgbClr val="0000CC"/>
              </a:solidFill>
              <a:latin typeface="Arial" pitchFamily="34" charset="0"/>
              <a:cs typeface="Arial" pitchFamily="34" charset="0"/>
            </a:endParaRPr>
          </a:p>
          <a:p>
            <a:pPr marL="457200" indent="-6350" algn="just">
              <a:lnSpc>
                <a:spcPct val="85000"/>
              </a:lnSpc>
              <a:buClr>
                <a:srgbClr val="C00000"/>
              </a:buClr>
              <a:buFont typeface="Wingdings" pitchFamily="2" charset="2"/>
              <a:buChar char="v"/>
            </a:pPr>
            <a:r>
              <a:rPr lang="ru-RU" sz="2800" b="1" dirty="0" smtClean="0">
                <a:latin typeface="Arial" pitchFamily="34" charset="0"/>
                <a:cs typeface="Arial" pitchFamily="34" charset="0"/>
              </a:rPr>
              <a:t>восстановление </a:t>
            </a:r>
            <a:r>
              <a:rPr lang="ru-RU" sz="2800" b="1" dirty="0" err="1" smtClean="0">
                <a:latin typeface="Arial" pitchFamily="34" charset="0"/>
                <a:cs typeface="Arial" pitchFamily="34" charset="0"/>
              </a:rPr>
              <a:t>хлорангидридов</a:t>
            </a:r>
            <a:r>
              <a:rPr lang="ru-RU" sz="2800" b="1" dirty="0" smtClean="0">
                <a:latin typeface="Arial" pitchFamily="34" charset="0"/>
                <a:cs typeface="Arial" pitchFamily="34" charset="0"/>
              </a:rPr>
              <a:t>,</a:t>
            </a:r>
          </a:p>
          <a:p>
            <a:pPr marL="457200" indent="-6350" algn="just">
              <a:lnSpc>
                <a:spcPct val="85000"/>
              </a:lnSpc>
              <a:buClr>
                <a:srgbClr val="C00000"/>
              </a:buClr>
              <a:buFont typeface="Wingdings" pitchFamily="2" charset="2"/>
              <a:buChar char="v"/>
            </a:pPr>
            <a:r>
              <a:rPr lang="ru-RU" sz="2800" b="1" dirty="0">
                <a:latin typeface="Arial" pitchFamily="34" charset="0"/>
                <a:cs typeface="Arial" pitchFamily="34" charset="0"/>
              </a:rPr>
              <a:t>восстановление </a:t>
            </a:r>
            <a:r>
              <a:rPr lang="ru-RU" sz="2800" b="1" dirty="0" smtClean="0">
                <a:latin typeface="Arial" pitchFamily="34" charset="0"/>
                <a:cs typeface="Arial" pitchFamily="34" charset="0"/>
              </a:rPr>
              <a:t>сложных эфиров.</a:t>
            </a:r>
            <a:endParaRPr lang="ru-RU" sz="2800" b="1" dirty="0">
              <a:latin typeface="Arial" pitchFamily="34" charset="0"/>
              <a:cs typeface="Arial" pitchFamily="34" charset="0"/>
            </a:endParaRPr>
          </a:p>
        </p:txBody>
      </p:sp>
      <p:pic>
        <p:nvPicPr>
          <p:cNvPr id="7"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381661440"/>
      </p:ext>
    </p:extLst>
  </p:cSld>
  <p:clrMapOvr>
    <a:masterClrMapping/>
  </p:clrMapOvr>
  <p:transition>
    <p:wheel spokes="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5" name="Прямоугольник 14"/>
          <p:cNvSpPr/>
          <p:nvPr/>
        </p:nvSpPr>
        <p:spPr>
          <a:xfrm>
            <a:off x="72008" y="332656"/>
            <a:ext cx="9036496" cy="4413516"/>
          </a:xfrm>
          <a:prstGeom prst="rect">
            <a:avLst/>
          </a:prstGeom>
        </p:spPr>
        <p:txBody>
          <a:bodyPr wrap="square">
            <a:spAutoFit/>
          </a:bodyPr>
          <a:lstStyle/>
          <a:p>
            <a:pPr indent="450850" algn="just">
              <a:lnSpc>
                <a:spcPct val="80000"/>
              </a:lnSpc>
            </a:pPr>
            <a:r>
              <a:rPr lang="ru-RU" sz="2700" b="1" dirty="0" smtClean="0">
                <a:ln>
                  <a:solidFill>
                    <a:schemeClr val="tx1"/>
                  </a:solidFill>
                </a:ln>
                <a:solidFill>
                  <a:srgbClr val="C00000"/>
                </a:solidFill>
                <a:latin typeface="Arial Black" pitchFamily="34" charset="0"/>
              </a:rPr>
              <a:t>1. Окисление спиртов.</a:t>
            </a:r>
            <a:r>
              <a:rPr lang="ru-RU" sz="2700" b="1" dirty="0" smtClean="0">
                <a:latin typeface="Arial Black" pitchFamily="34" charset="0"/>
              </a:rPr>
              <a:t> </a:t>
            </a:r>
            <a:r>
              <a:rPr lang="ru-RU" sz="2700" b="1" dirty="0" smtClean="0">
                <a:latin typeface="Arial" pitchFamily="34" charset="0"/>
                <a:cs typeface="Arial" pitchFamily="34" charset="0"/>
              </a:rPr>
              <a:t>Под </a:t>
            </a:r>
            <a:r>
              <a:rPr lang="ru-RU" sz="2700" b="1" dirty="0">
                <a:latin typeface="Arial" pitchFamily="34" charset="0"/>
                <a:cs typeface="Arial" pitchFamily="34" charset="0"/>
              </a:rPr>
              <a:t>действием </a:t>
            </a:r>
            <a:r>
              <a:rPr lang="ru-RU" sz="2700" b="1" dirty="0" smtClean="0">
                <a:latin typeface="Arial" pitchFamily="34" charset="0"/>
                <a:cs typeface="Arial" pitchFamily="34" charset="0"/>
              </a:rPr>
              <a:t>различных окислителей </a:t>
            </a:r>
            <a:r>
              <a:rPr lang="ru-RU" sz="2700" b="1" dirty="0" smtClean="0">
                <a:ln>
                  <a:solidFill>
                    <a:schemeClr val="tx1"/>
                  </a:solidFill>
                </a:ln>
                <a:solidFill>
                  <a:srgbClr val="CC00CC"/>
                </a:solidFill>
                <a:effectLst>
                  <a:outerShdw blurRad="38100" dist="38100" dir="2700000" algn="tl">
                    <a:srgbClr val="000000">
                      <a:alpha val="43137"/>
                    </a:srgbClr>
                  </a:outerShdw>
                </a:effectLst>
                <a:latin typeface="Arial Black" pitchFamily="34" charset="0"/>
                <a:cs typeface="Arial" pitchFamily="34" charset="0"/>
              </a:rPr>
              <a:t>первичные</a:t>
            </a:r>
            <a:r>
              <a:rPr lang="ru-RU" sz="2700" b="1" dirty="0" smtClean="0">
                <a:ln>
                  <a:solidFill>
                    <a:schemeClr val="tx1"/>
                  </a:solidFill>
                </a:ln>
                <a:solidFill>
                  <a:srgbClr val="0000CC"/>
                </a:solidFill>
                <a:effectLst>
                  <a:outerShdw blurRad="38100" dist="38100" dir="2700000" algn="tl">
                    <a:srgbClr val="000000">
                      <a:alpha val="43137"/>
                    </a:srgbClr>
                  </a:outerShdw>
                </a:effectLst>
                <a:latin typeface="Arial Black" pitchFamily="34" charset="0"/>
                <a:cs typeface="Arial" pitchFamily="34" charset="0"/>
              </a:rPr>
              <a:t> </a:t>
            </a:r>
            <a:r>
              <a:rPr lang="ru-RU" sz="2700" b="1" dirty="0">
                <a:ln>
                  <a:solidFill>
                    <a:schemeClr val="tx1"/>
                  </a:solidFill>
                </a:ln>
                <a:solidFill>
                  <a:srgbClr val="0000CC"/>
                </a:solidFill>
                <a:effectLst>
                  <a:outerShdw blurRad="38100" dist="38100" dir="2700000" algn="tl">
                    <a:srgbClr val="000000">
                      <a:alpha val="43137"/>
                    </a:srgbClr>
                  </a:outerShdw>
                </a:effectLst>
                <a:latin typeface="Arial Black" pitchFamily="34" charset="0"/>
                <a:cs typeface="Arial" pitchFamily="34" charset="0"/>
              </a:rPr>
              <a:t>спирты</a:t>
            </a:r>
            <a:r>
              <a:rPr lang="ru-RU" sz="2700" b="1" dirty="0">
                <a:effectLst>
                  <a:outerShdw blurRad="38100" dist="38100" dir="2700000" algn="tl">
                    <a:srgbClr val="000000">
                      <a:alpha val="43137"/>
                    </a:srgbClr>
                  </a:outerShdw>
                </a:effectLst>
                <a:latin typeface="Arial" pitchFamily="34" charset="0"/>
                <a:cs typeface="Arial" pitchFamily="34" charset="0"/>
              </a:rPr>
              <a:t> </a:t>
            </a:r>
            <a:r>
              <a:rPr lang="ru-RU" sz="2700" b="1" u="sng" dirty="0">
                <a:latin typeface="Arial" pitchFamily="34" charset="0"/>
                <a:cs typeface="Arial" pitchFamily="34" charset="0"/>
              </a:rPr>
              <a:t>окисляются до альдегидов</a:t>
            </a:r>
            <a:r>
              <a:rPr lang="ru-RU" sz="2700" b="1" dirty="0">
                <a:latin typeface="Arial" pitchFamily="34" charset="0"/>
                <a:cs typeface="Arial" pitchFamily="34" charset="0"/>
              </a:rPr>
              <a:t> и </a:t>
            </a:r>
            <a:r>
              <a:rPr lang="ru-RU" sz="2700" b="1" dirty="0" smtClean="0">
                <a:latin typeface="Arial" pitchFamily="34" charset="0"/>
                <a:cs typeface="Arial" pitchFamily="34" charset="0"/>
              </a:rPr>
              <a:t>далее – до</a:t>
            </a:r>
            <a:r>
              <a:rPr lang="ru-RU" sz="2700" b="1" dirty="0">
                <a:latin typeface="Arial" pitchFamily="34" charset="0"/>
                <a:cs typeface="Arial" pitchFamily="34" charset="0"/>
              </a:rPr>
              <a:t> </a:t>
            </a:r>
            <a:r>
              <a:rPr lang="ru-RU" sz="2700" b="1" u="sng" dirty="0">
                <a:latin typeface="Arial" pitchFamily="34" charset="0"/>
                <a:cs typeface="Arial" pitchFamily="34" charset="0"/>
              </a:rPr>
              <a:t>карбоновых кислот</a:t>
            </a:r>
            <a:r>
              <a:rPr lang="ru-RU" sz="2700" b="1" dirty="0">
                <a:latin typeface="Arial" pitchFamily="34" charset="0"/>
                <a:cs typeface="Arial" pitchFamily="34" charset="0"/>
              </a:rPr>
              <a:t>, причём остановить реакцию на стадии образования альдегидов, предотвратив их дальнейшее окисление удаётся только за счёт использования специальных реагентов (</a:t>
            </a:r>
            <a:r>
              <a:rPr lang="ru-RU" sz="2700" b="1" u="sng" dirty="0">
                <a:latin typeface="Arial" pitchFamily="34" charset="0"/>
                <a:cs typeface="Arial" pitchFamily="34" charset="0"/>
              </a:rPr>
              <a:t>хлорхромата пиридиния</a:t>
            </a:r>
            <a:r>
              <a:rPr lang="ru-RU" sz="2700" b="1" dirty="0">
                <a:latin typeface="Arial" pitchFamily="34" charset="0"/>
                <a:cs typeface="Arial" pitchFamily="34" charset="0"/>
              </a:rPr>
              <a:t> PCC и </a:t>
            </a:r>
            <a:r>
              <a:rPr lang="ru-RU" sz="2700" b="1" u="sng" dirty="0">
                <a:latin typeface="Arial" pitchFamily="34" charset="0"/>
                <a:cs typeface="Arial" pitchFamily="34" charset="0"/>
              </a:rPr>
              <a:t>дихромата пиридиния</a:t>
            </a:r>
            <a:r>
              <a:rPr lang="ru-RU" sz="2700" b="1" dirty="0">
                <a:latin typeface="Arial" pitchFamily="34" charset="0"/>
                <a:cs typeface="Arial" pitchFamily="34" charset="0"/>
              </a:rPr>
              <a:t> PDC).</a:t>
            </a:r>
          </a:p>
          <a:p>
            <a:pPr lvl="0" indent="450850" algn="just">
              <a:lnSpc>
                <a:spcPct val="80000"/>
              </a:lnSpc>
            </a:pPr>
            <a:r>
              <a:rPr lang="ru-RU" sz="2700" b="1" dirty="0">
                <a:ln>
                  <a:solidFill>
                    <a:sysClr val="windowText" lastClr="000000"/>
                  </a:solidFill>
                </a:ln>
                <a:solidFill>
                  <a:srgbClr val="CC00CC"/>
                </a:solidFill>
                <a:effectLst>
                  <a:outerShdw blurRad="38100" dist="38100" dir="2700000" algn="tl">
                    <a:srgbClr val="000000">
                      <a:alpha val="43137"/>
                    </a:srgbClr>
                  </a:outerShdw>
                </a:effectLst>
                <a:latin typeface="Arial Black" pitchFamily="34" charset="0"/>
                <a:cs typeface="Arial" pitchFamily="34" charset="0"/>
              </a:rPr>
              <a:t>Вторичные</a:t>
            </a:r>
            <a:r>
              <a:rPr lang="ru-RU" sz="2700" b="1" dirty="0">
                <a:ln>
                  <a:solidFill>
                    <a:sysClr val="windowText" lastClr="000000"/>
                  </a:solidFill>
                </a:ln>
                <a:effectLst>
                  <a:outerShdw blurRad="38100" dist="38100" dir="2700000" algn="tl">
                    <a:srgbClr val="000000">
                      <a:alpha val="43137"/>
                    </a:srgbClr>
                  </a:outerShdw>
                </a:effectLst>
                <a:latin typeface="Arial Black" pitchFamily="34" charset="0"/>
                <a:cs typeface="Arial" pitchFamily="34" charset="0"/>
              </a:rPr>
              <a:t> </a:t>
            </a:r>
            <a:r>
              <a:rPr lang="ru-RU" sz="2700" b="1" dirty="0">
                <a:ln>
                  <a:solidFill>
                    <a:sysClr val="windowText" lastClr="000000"/>
                  </a:solidFill>
                </a:ln>
                <a:solidFill>
                  <a:srgbClr val="0000CC"/>
                </a:solidFill>
                <a:effectLst>
                  <a:outerShdw blurRad="38100" dist="38100" dir="2700000" algn="tl">
                    <a:srgbClr val="000000">
                      <a:alpha val="43137"/>
                    </a:srgbClr>
                  </a:outerShdw>
                </a:effectLst>
                <a:latin typeface="Arial Black" pitchFamily="34" charset="0"/>
                <a:cs typeface="Arial" pitchFamily="34" charset="0"/>
              </a:rPr>
              <a:t>спирты</a:t>
            </a:r>
            <a:r>
              <a:rPr lang="ru-RU" sz="2700" b="1" dirty="0">
                <a:ln>
                  <a:solidFill>
                    <a:sysClr val="windowText" lastClr="000000"/>
                  </a:solidFill>
                </a:ln>
                <a:effectLst>
                  <a:outerShdw blurRad="38100" dist="38100" dir="2700000" algn="tl">
                    <a:srgbClr val="000000">
                      <a:alpha val="43137"/>
                    </a:srgbClr>
                  </a:outerShdw>
                </a:effectLst>
                <a:latin typeface="Arial" pitchFamily="34" charset="0"/>
                <a:cs typeface="Arial" pitchFamily="34" charset="0"/>
              </a:rPr>
              <a:t> </a:t>
            </a:r>
            <a:r>
              <a:rPr lang="ru-RU" sz="2700" b="1" u="sng" dirty="0">
                <a:latin typeface="Arial" pitchFamily="34" charset="0"/>
                <a:cs typeface="Arial" pitchFamily="34" charset="0"/>
              </a:rPr>
              <a:t>окисляются до кетонов</a:t>
            </a:r>
            <a:r>
              <a:rPr lang="ru-RU" sz="2700" b="1" dirty="0">
                <a:latin typeface="Arial" pitchFamily="34" charset="0"/>
                <a:cs typeface="Arial" pitchFamily="34" charset="0"/>
              </a:rPr>
              <a:t>. </a:t>
            </a:r>
            <a:r>
              <a:rPr lang="ru-RU" sz="2700" b="1" dirty="0" smtClean="0">
                <a:ln>
                  <a:solidFill>
                    <a:sysClr val="windowText" lastClr="000000"/>
                  </a:solidFill>
                </a:ln>
                <a:solidFill>
                  <a:srgbClr val="CC00CC"/>
                </a:solidFill>
                <a:effectLst>
                  <a:outerShdw blurRad="38100" dist="38100" dir="2700000" algn="tl">
                    <a:srgbClr val="000000">
                      <a:alpha val="43137"/>
                    </a:srgbClr>
                  </a:outerShdw>
                </a:effectLst>
                <a:latin typeface="Arial Black" pitchFamily="34" charset="0"/>
                <a:cs typeface="Arial" pitchFamily="34" charset="0"/>
              </a:rPr>
              <a:t>Третичные </a:t>
            </a:r>
            <a:r>
              <a:rPr lang="ru-RU" sz="2700" b="1" dirty="0">
                <a:ln>
                  <a:solidFill>
                    <a:sysClr val="windowText" lastClr="000000"/>
                  </a:solidFill>
                </a:ln>
                <a:solidFill>
                  <a:srgbClr val="0000CC"/>
                </a:solidFill>
                <a:effectLst>
                  <a:outerShdw blurRad="38100" dist="38100" dir="2700000" algn="tl">
                    <a:srgbClr val="000000">
                      <a:alpha val="43137"/>
                    </a:srgbClr>
                  </a:outerShdw>
                </a:effectLst>
                <a:latin typeface="Arial Black" pitchFamily="34" charset="0"/>
                <a:cs typeface="Arial" pitchFamily="34" charset="0"/>
              </a:rPr>
              <a:t>спирты</a:t>
            </a:r>
            <a:r>
              <a:rPr lang="ru-RU" sz="2700" b="1" dirty="0">
                <a:ln>
                  <a:solidFill>
                    <a:sysClr val="windowText" lastClr="000000"/>
                  </a:solidFill>
                </a:ln>
                <a:solidFill>
                  <a:srgbClr val="CC00CC"/>
                </a:solidFill>
                <a:effectLst>
                  <a:outerShdw blurRad="38100" dist="38100" dir="2700000" algn="tl">
                    <a:srgbClr val="000000">
                      <a:alpha val="43137"/>
                    </a:srgbClr>
                  </a:outerShdw>
                </a:effectLst>
                <a:latin typeface="Arial Black" pitchFamily="34" charset="0"/>
                <a:cs typeface="Arial" pitchFamily="34" charset="0"/>
              </a:rPr>
              <a:t> </a:t>
            </a:r>
            <a:r>
              <a:rPr lang="ru-RU" sz="2700" b="1" u="sng" dirty="0">
                <a:latin typeface="Arial" pitchFamily="34" charset="0"/>
                <a:cs typeface="Arial" pitchFamily="34" charset="0"/>
              </a:rPr>
              <a:t>окисляются только в весьма жёстких условиях</a:t>
            </a:r>
            <a:r>
              <a:rPr lang="ru-RU" sz="2700" b="1" dirty="0">
                <a:latin typeface="Arial" pitchFamily="34" charset="0"/>
                <a:cs typeface="Arial" pitchFamily="34" charset="0"/>
              </a:rPr>
              <a:t> с разрушением углеродного </a:t>
            </a:r>
            <a:r>
              <a:rPr lang="ru-RU" sz="2700" b="1" dirty="0" smtClean="0">
                <a:latin typeface="Arial" pitchFamily="34" charset="0"/>
                <a:cs typeface="Arial" pitchFamily="34" charset="0"/>
              </a:rPr>
              <a:t>скелета.</a:t>
            </a:r>
            <a:endParaRPr lang="ru-RU" sz="2700" b="1" dirty="0">
              <a:latin typeface="Arial" pitchFamily="34" charset="0"/>
              <a:cs typeface="Arial" pitchFamily="34" charset="0"/>
            </a:endParaRPr>
          </a:p>
        </p:txBody>
      </p:sp>
      <p:pic>
        <p:nvPicPr>
          <p:cNvPr id="7170" name="Picture 2" descr="D:\диск D\29.06.17-домашние документы\Виртуальные лекции 2015\Органическая химия\альдегиды и кетоны\хим. св-ва альд\28096_html_m5d0428e0.gif"/>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97803" y="4581128"/>
            <a:ext cx="7947269" cy="2129959"/>
          </a:xfrm>
          <a:prstGeom prst="rect">
            <a:avLst/>
          </a:prstGeom>
          <a:noFill/>
          <a:extLst>
            <a:ext uri="{909E8E84-426E-40DD-AFC4-6F175D3DCCD1}">
              <a14:hiddenFill xmlns:a14="http://schemas.microsoft.com/office/drawing/2010/main">
                <a:solidFill>
                  <a:srgbClr val="FFFFFF"/>
                </a:solidFill>
              </a14:hiddenFill>
            </a:ext>
          </a:extLst>
        </p:spPr>
      </p:pic>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528042781"/>
      </p:ext>
    </p:extLst>
  </p:cSld>
  <p:clrMapOvr>
    <a:masterClrMapping/>
  </p:clrMapOvr>
  <p:transition>
    <p:wheel spokes="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biLevel thresh="75000"/>
            <a:extLst>
              <a:ext uri="{28A0092B-C50C-407E-A947-70E740481C1C}">
                <a14:useLocalDpi xmlns:a14="http://schemas.microsoft.com/office/drawing/2010/main" val="0"/>
              </a:ext>
            </a:extLst>
          </a:blip>
          <a:srcRect/>
          <a:stretch>
            <a:fillRect/>
          </a:stretch>
        </p:blipFill>
        <p:spPr bwMode="auto">
          <a:xfrm>
            <a:off x="251520" y="1052736"/>
            <a:ext cx="8784976"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4472" y="764704"/>
            <a:ext cx="1224136" cy="113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34" y="3284984"/>
            <a:ext cx="1872262" cy="1133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Прямоугольник 13"/>
          <p:cNvSpPr/>
          <p:nvPr/>
        </p:nvSpPr>
        <p:spPr>
          <a:xfrm>
            <a:off x="179512" y="3905298"/>
            <a:ext cx="3528392" cy="38779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eaLnBrk="0" fontAlgn="base" hangingPunct="0">
              <a:lnSpc>
                <a:spcPct val="80000"/>
              </a:lnSpc>
              <a:spcBef>
                <a:spcPct val="0"/>
              </a:spcBef>
              <a:spcAft>
                <a:spcPct val="0"/>
              </a:spcAft>
            </a:pPr>
            <a:r>
              <a:rPr lang="ru-RU" sz="2400" b="1" dirty="0" smtClean="0">
                <a:ln w="11430"/>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(вторичный </a:t>
            </a:r>
            <a:r>
              <a:rPr lang="ru-RU" sz="2400" b="1" dirty="0" smtClean="0">
                <a:ln w="11430">
                  <a:solidFill>
                    <a:sysClr val="windowText" lastClr="000000"/>
                  </a:solidFill>
                </a:ln>
                <a:solidFill>
                  <a:srgbClr val="0000CC"/>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спирт</a:t>
            </a:r>
            <a:r>
              <a:rPr lang="ru-RU" sz="2400" b="1" dirty="0" smtClean="0">
                <a:ln w="11430"/>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a:t>
            </a:r>
            <a:endParaRPr lang="ru-RU" sz="2400" b="1" dirty="0">
              <a:ln w="11430"/>
              <a:solidFill>
                <a:sysClr val="windowText" lastClr="000000"/>
              </a:solidFill>
              <a:effectLst>
                <a:outerShdw blurRad="50800" dist="39000" dir="5460000" algn="tl">
                  <a:srgbClr val="000000">
                    <a:alpha val="38000"/>
                  </a:srgbClr>
                </a:outerShdw>
              </a:effectLst>
              <a:latin typeface="Arial Black" pitchFamily="34" charset="0"/>
            </a:endParaRPr>
          </a:p>
        </p:txBody>
      </p:sp>
      <p:sp>
        <p:nvSpPr>
          <p:cNvPr id="15" name="Прямоугольник 14"/>
          <p:cNvSpPr/>
          <p:nvPr/>
        </p:nvSpPr>
        <p:spPr>
          <a:xfrm>
            <a:off x="-36512" y="2492896"/>
            <a:ext cx="3592016" cy="38779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eaLnBrk="0" fontAlgn="base" hangingPunct="0">
              <a:lnSpc>
                <a:spcPct val="80000"/>
              </a:lnSpc>
              <a:spcBef>
                <a:spcPct val="0"/>
              </a:spcBef>
              <a:spcAft>
                <a:spcPct val="0"/>
              </a:spcAft>
            </a:pPr>
            <a:r>
              <a:rPr lang="ru-RU" sz="2400" b="1" dirty="0" smtClean="0">
                <a:ln w="11430"/>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 (первичный </a:t>
            </a:r>
            <a:r>
              <a:rPr lang="ru-RU" sz="2400" b="1" dirty="0" smtClean="0">
                <a:ln w="11430">
                  <a:solidFill>
                    <a:sysClr val="windowText" lastClr="000000"/>
                  </a:solidFill>
                </a:ln>
                <a:solidFill>
                  <a:srgbClr val="0000CC"/>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спирт</a:t>
            </a:r>
            <a:r>
              <a:rPr lang="ru-RU" sz="2400" b="1" dirty="0" smtClean="0">
                <a:ln w="11430"/>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a:t>
            </a:r>
            <a:endParaRPr lang="ru-RU" sz="2400" b="1" dirty="0">
              <a:ln w="11430"/>
              <a:solidFill>
                <a:sysClr val="windowText" lastClr="000000"/>
              </a:solidFill>
              <a:effectLst>
                <a:outerShdw blurRad="50800" dist="39000" dir="5460000" algn="tl">
                  <a:srgbClr val="000000">
                    <a:alpha val="38000"/>
                  </a:srgbClr>
                </a:outerShdw>
              </a:effectLst>
              <a:latin typeface="Arial Black" pitchFamily="34" charset="0"/>
            </a:endParaRPr>
          </a:p>
        </p:txBody>
      </p:sp>
      <p:sp>
        <p:nvSpPr>
          <p:cNvPr id="16" name="Прямоугольник 15"/>
          <p:cNvSpPr/>
          <p:nvPr/>
        </p:nvSpPr>
        <p:spPr>
          <a:xfrm>
            <a:off x="5441279" y="2492896"/>
            <a:ext cx="2237986" cy="39498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eaLnBrk="0" fontAlgn="base" hangingPunct="0">
              <a:lnSpc>
                <a:spcPct val="80000"/>
              </a:lnSpc>
              <a:spcBef>
                <a:spcPct val="0"/>
              </a:spcBef>
              <a:spcAft>
                <a:spcPct val="0"/>
              </a:spcAft>
            </a:pPr>
            <a:r>
              <a:rPr lang="ru-RU" sz="2400" b="1" dirty="0" smtClean="0">
                <a:ln w="11430">
                  <a:solidFill>
                    <a:sysClr val="windowText" lastClr="000000"/>
                  </a:solidFill>
                </a:ln>
                <a:solidFill>
                  <a:srgbClr val="0000CC"/>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альдегид</a:t>
            </a:r>
            <a:endParaRPr lang="ru-RU" sz="2400" b="1" dirty="0">
              <a:ln w="11430">
                <a:solidFill>
                  <a:sysClr val="windowText" lastClr="000000"/>
                </a:solidFill>
              </a:ln>
              <a:solidFill>
                <a:srgbClr val="0000CC"/>
              </a:solidFill>
              <a:effectLst>
                <a:outerShdw blurRad="50800" dist="39000" dir="5460000" algn="tl">
                  <a:srgbClr val="000000">
                    <a:alpha val="38000"/>
                  </a:srgbClr>
                </a:outerShdw>
              </a:effectLst>
              <a:latin typeface="Arial Black" pitchFamily="34" charset="0"/>
            </a:endParaRPr>
          </a:p>
        </p:txBody>
      </p:sp>
      <p:sp>
        <p:nvSpPr>
          <p:cNvPr id="17" name="Прямоугольник 16"/>
          <p:cNvSpPr/>
          <p:nvPr/>
        </p:nvSpPr>
        <p:spPr>
          <a:xfrm>
            <a:off x="5471545" y="3712493"/>
            <a:ext cx="1481902" cy="39498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eaLnBrk="0" fontAlgn="base" hangingPunct="0">
              <a:lnSpc>
                <a:spcPct val="80000"/>
              </a:lnSpc>
              <a:spcBef>
                <a:spcPct val="0"/>
              </a:spcBef>
              <a:spcAft>
                <a:spcPct val="0"/>
              </a:spcAft>
            </a:pPr>
            <a:r>
              <a:rPr lang="ru-RU" sz="2400" b="1" dirty="0" smtClean="0">
                <a:ln w="11430">
                  <a:solidFill>
                    <a:sysClr val="windowText" lastClr="000000"/>
                  </a:solidFill>
                </a:ln>
                <a:solidFill>
                  <a:srgbClr val="0000CC"/>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кетон</a:t>
            </a:r>
            <a:endParaRPr lang="ru-RU" sz="2400" b="1" dirty="0">
              <a:ln w="11430">
                <a:solidFill>
                  <a:sysClr val="windowText" lastClr="000000"/>
                </a:solidFill>
              </a:ln>
              <a:solidFill>
                <a:srgbClr val="0000CC"/>
              </a:solidFill>
              <a:effectLst>
                <a:outerShdw blurRad="50800" dist="39000" dir="5460000" algn="tl">
                  <a:srgbClr val="000000">
                    <a:alpha val="38000"/>
                  </a:srgbClr>
                </a:outerShdw>
              </a:effectLst>
              <a:latin typeface="Arial Black" pitchFamily="34" charset="0"/>
            </a:endParaRPr>
          </a:p>
        </p:txBody>
      </p:sp>
    </p:spTree>
    <p:extLst>
      <p:ext uri="{BB962C8B-B14F-4D97-AF65-F5344CB8AC3E}">
        <p14:creationId xmlns:p14="http://schemas.microsoft.com/office/powerpoint/2010/main" val="416849699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5122"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5023" y="116632"/>
            <a:ext cx="9053481" cy="4730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8235111"/>
      </p:ext>
    </p:extLst>
  </p:cSld>
  <p:clrMapOvr>
    <a:masterClrMapping/>
  </p:clrMapOvr>
  <p:transition>
    <p:wheel spokes="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2" name="Picture 1" descr="D:\23.05.13-домашние документы\Виртуальные лекции 2015\Органическая химия\альдегиды\aldo_poluchen1.jpg"/>
          <p:cNvPicPr>
            <a:picLocks noChangeAspect="1" noChangeArrowheads="1"/>
          </p:cNvPicPr>
          <p:nvPr/>
        </p:nvPicPr>
        <p:blipFill>
          <a:blip r:embed="rId3" cstate="print"/>
          <a:srcRect l="2343" t="16958" r="4687" b="62500"/>
          <a:stretch>
            <a:fillRect/>
          </a:stretch>
        </p:blipFill>
        <p:spPr bwMode="auto">
          <a:xfrm>
            <a:off x="395536" y="43793"/>
            <a:ext cx="8315243" cy="137798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2"/>
          <p:cNvPicPr>
            <a:picLocks noChangeAspect="1" noChangeArrowheads="1"/>
          </p:cNvPicPr>
          <p:nvPr/>
        </p:nvPicPr>
        <p:blipFill>
          <a:blip r:embed="rId4" cstate="print"/>
          <a:srcRect l="34593" t="7588" r="29457" b="13950"/>
          <a:stretch>
            <a:fillRect/>
          </a:stretch>
        </p:blipFill>
        <p:spPr bwMode="auto">
          <a:xfrm>
            <a:off x="4143372" y="4143380"/>
            <a:ext cx="1232100" cy="2605012"/>
          </a:xfrm>
          <a:prstGeom prst="round2Diag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6" name="Picture 2"/>
          <p:cNvPicPr>
            <a:picLocks noChangeAspect="1" noChangeArrowheads="1"/>
          </p:cNvPicPr>
          <p:nvPr/>
        </p:nvPicPr>
        <p:blipFill>
          <a:blip r:embed="rId5" cstate="print"/>
          <a:srcRect l="37674" t="8649" r="23294" b="18191"/>
          <a:stretch>
            <a:fillRect/>
          </a:stretch>
        </p:blipFill>
        <p:spPr bwMode="auto">
          <a:xfrm>
            <a:off x="6137367" y="4143380"/>
            <a:ext cx="1026921" cy="2500330"/>
          </a:xfrm>
          <a:prstGeom prst="round2Diag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75778" name="Picture 2"/>
          <p:cNvPicPr>
            <a:picLocks noChangeAspect="1" noChangeArrowheads="1"/>
          </p:cNvPicPr>
          <p:nvPr/>
        </p:nvPicPr>
        <p:blipFill>
          <a:blip r:embed="rId6" cstate="print"/>
          <a:srcRect l="14334" t="6026" r="73437" b="53664"/>
          <a:stretch>
            <a:fillRect/>
          </a:stretch>
        </p:blipFill>
        <p:spPr bwMode="auto">
          <a:xfrm>
            <a:off x="2483768" y="4143380"/>
            <a:ext cx="928694" cy="2553909"/>
          </a:xfrm>
          <a:prstGeom prst="round2Diag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7" name="Прямоугольник 16"/>
          <p:cNvSpPr/>
          <p:nvPr/>
        </p:nvSpPr>
        <p:spPr>
          <a:xfrm>
            <a:off x="1331640" y="5000636"/>
            <a:ext cx="1002197"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err="1"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CuO</a:t>
            </a:r>
            <a:endParaRPr lang="ru-RU" sz="28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endParaRPr>
          </a:p>
        </p:txBody>
      </p:sp>
      <p:cxnSp>
        <p:nvCxnSpPr>
          <p:cNvPr id="19" name="Прямая со стрелкой 18"/>
          <p:cNvCxnSpPr/>
          <p:nvPr/>
        </p:nvCxnSpPr>
        <p:spPr>
          <a:xfrm>
            <a:off x="2267744" y="5429264"/>
            <a:ext cx="714380" cy="142876"/>
          </a:xfrm>
          <a:prstGeom prst="straightConnector1">
            <a:avLst/>
          </a:prstGeom>
          <a:ln w="38100">
            <a:solidFill>
              <a:schemeClr val="accent2">
                <a:lumMod val="50000"/>
              </a:schemeClr>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0" name="Прямоугольник 19"/>
          <p:cNvSpPr/>
          <p:nvPr/>
        </p:nvSpPr>
        <p:spPr>
          <a:xfrm>
            <a:off x="7397956" y="5214950"/>
            <a:ext cx="702436"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800" b="1" dirty="0" smtClean="0">
                <a:ln w="11430">
                  <a:solidFill>
                    <a:sysClr val="windowText" lastClr="000000"/>
                  </a:solidFill>
                </a:ln>
                <a:solidFill>
                  <a:srgbClr val="E85020"/>
                </a:solidFill>
                <a:effectLst>
                  <a:outerShdw blurRad="50800" dist="39000" dir="5460000" algn="tl">
                    <a:srgbClr val="000000">
                      <a:alpha val="38000"/>
                    </a:srgbClr>
                  </a:outerShdw>
                </a:effectLst>
                <a:latin typeface="Arial Black" pitchFamily="34" charset="0"/>
                <a:cs typeface="Arial" pitchFamily="34" charset="0"/>
              </a:rPr>
              <a:t>Cu</a:t>
            </a:r>
            <a:endParaRPr lang="ru-RU" sz="2800" b="1" dirty="0">
              <a:ln w="11430">
                <a:solidFill>
                  <a:sysClr val="windowText" lastClr="000000"/>
                </a:solidFill>
              </a:ln>
              <a:solidFill>
                <a:srgbClr val="E85020"/>
              </a:solidFill>
              <a:effectLst>
                <a:outerShdw blurRad="50800" dist="39000" dir="5460000" algn="tl">
                  <a:srgbClr val="000000">
                    <a:alpha val="38000"/>
                  </a:srgbClr>
                </a:outerShdw>
              </a:effectLst>
              <a:latin typeface="Arial Black" pitchFamily="34" charset="0"/>
            </a:endParaRPr>
          </a:p>
        </p:txBody>
      </p:sp>
      <p:cxnSp>
        <p:nvCxnSpPr>
          <p:cNvPr id="21" name="Прямая со стрелкой 20"/>
          <p:cNvCxnSpPr/>
          <p:nvPr/>
        </p:nvCxnSpPr>
        <p:spPr>
          <a:xfrm flipV="1">
            <a:off x="6881956" y="5643578"/>
            <a:ext cx="714380" cy="428628"/>
          </a:xfrm>
          <a:prstGeom prst="straightConnector1">
            <a:avLst/>
          </a:prstGeom>
          <a:ln w="38100">
            <a:solidFill>
              <a:srgbClr val="C0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23728" y="1974808"/>
            <a:ext cx="5040560" cy="2981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Прямоугольник 26"/>
          <p:cNvSpPr/>
          <p:nvPr/>
        </p:nvSpPr>
        <p:spPr>
          <a:xfrm>
            <a:off x="605860" y="1082119"/>
            <a:ext cx="2376264" cy="97872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eaLnBrk="0" fontAlgn="base" hangingPunct="0">
              <a:lnSpc>
                <a:spcPct val="80000"/>
              </a:lnSpc>
              <a:spcBef>
                <a:spcPct val="0"/>
              </a:spcBef>
              <a:spcAft>
                <a:spcPct val="0"/>
              </a:spcAft>
            </a:pPr>
            <a:r>
              <a:rPr lang="ru-RU" sz="2400" b="1" dirty="0" smtClean="0">
                <a:ln w="11430"/>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этан</a:t>
            </a:r>
            <a:r>
              <a:rPr lang="ru-RU" sz="2400" b="1" dirty="0" smtClean="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ол</a:t>
            </a:r>
            <a:r>
              <a:rPr lang="ru-RU" sz="2400" b="1" dirty="0" smtClean="0">
                <a:ln w="11430"/>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 (первичный </a:t>
            </a:r>
            <a:r>
              <a:rPr lang="ru-RU" sz="2400" b="1" dirty="0" smtClean="0">
                <a:ln w="11430">
                  <a:solidFill>
                    <a:sysClr val="windowText" lastClr="000000"/>
                  </a:solidFill>
                </a:ln>
                <a:solidFill>
                  <a:srgbClr val="0000CC"/>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спирт</a:t>
            </a:r>
            <a:r>
              <a:rPr lang="ru-RU" sz="2400" b="1" dirty="0" smtClean="0">
                <a:ln w="11430"/>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a:t>
            </a:r>
            <a:endParaRPr lang="ru-RU" sz="2400" b="1" dirty="0">
              <a:ln w="11430"/>
              <a:solidFill>
                <a:sysClr val="windowText" lastClr="000000"/>
              </a:solidFill>
              <a:effectLst>
                <a:outerShdw blurRad="50800" dist="39000" dir="5460000" algn="tl">
                  <a:srgbClr val="000000">
                    <a:alpha val="38000"/>
                  </a:srgbClr>
                </a:outerShdw>
              </a:effectLst>
              <a:latin typeface="Arial Black" pitchFamily="34" charset="0"/>
            </a:endParaRPr>
          </a:p>
        </p:txBody>
      </p:sp>
      <p:sp>
        <p:nvSpPr>
          <p:cNvPr id="28" name="Прямоугольник 27"/>
          <p:cNvSpPr/>
          <p:nvPr/>
        </p:nvSpPr>
        <p:spPr>
          <a:xfrm>
            <a:off x="3419872" y="1154127"/>
            <a:ext cx="3642142" cy="97872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eaLnBrk="0" fontAlgn="base" hangingPunct="0">
              <a:lnSpc>
                <a:spcPct val="80000"/>
              </a:lnSpc>
              <a:spcBef>
                <a:spcPct val="0"/>
              </a:spcBef>
              <a:spcAft>
                <a:spcPct val="0"/>
              </a:spcAft>
            </a:pPr>
            <a:r>
              <a:rPr lang="ru-RU" sz="2400" b="1" dirty="0" err="1" smtClean="0">
                <a:ln w="11430"/>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этан</a:t>
            </a:r>
            <a:r>
              <a:rPr lang="ru-RU" sz="2400" b="1" dirty="0" err="1" smtClean="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аль</a:t>
            </a:r>
            <a:r>
              <a:rPr lang="ru-RU" sz="2400" b="1" dirty="0" smtClean="0">
                <a:ln w="11430"/>
                <a:solidFill>
                  <a:sysClr val="windowText" lastClr="0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 ацетальдегид, уксусный </a:t>
            </a:r>
            <a:r>
              <a:rPr lang="ru-RU" sz="2400" b="1" dirty="0" smtClean="0">
                <a:ln w="11430">
                  <a:solidFill>
                    <a:sysClr val="windowText" lastClr="000000"/>
                  </a:solidFill>
                </a:ln>
                <a:solidFill>
                  <a:srgbClr val="0000CC"/>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sym typeface="Symbol" pitchFamily="18" charset="2"/>
              </a:rPr>
              <a:t>альдегид</a:t>
            </a:r>
            <a:endParaRPr lang="ru-RU" sz="2400" b="1" dirty="0">
              <a:ln w="11430">
                <a:solidFill>
                  <a:sysClr val="windowText" lastClr="000000"/>
                </a:solidFill>
              </a:ln>
              <a:solidFill>
                <a:srgbClr val="0000CC"/>
              </a:solidFill>
              <a:effectLst>
                <a:outerShdw blurRad="50800" dist="39000" dir="5460000" algn="tl">
                  <a:srgbClr val="000000">
                    <a:alpha val="38000"/>
                  </a:srgbClr>
                </a:outerShdw>
              </a:effectLst>
              <a:latin typeface="Arial Black" pitchFamily="34" charset="0"/>
            </a:endParaRPr>
          </a:p>
        </p:txBody>
      </p:sp>
      <p:sp>
        <p:nvSpPr>
          <p:cNvPr id="18" name="Управляющая кнопка: далее 1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назад 24">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Управляющая кнопка: домой 25">
            <a:hlinkClick r:id="rId9"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44177090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1266" name="Picture 2"/>
          <p:cNvPicPr>
            <a:picLocks noChangeAspect="1" noChangeArrowheads="1"/>
          </p:cNvPicPr>
          <p:nvPr/>
        </p:nvPicPr>
        <p:blipFill>
          <a:blip r:embed="rId3" cstate="print"/>
          <a:srcRect l="19131" t="25386" r="19131" b="29730"/>
          <a:stretch>
            <a:fillRect/>
          </a:stretch>
        </p:blipFill>
        <p:spPr bwMode="auto">
          <a:xfrm>
            <a:off x="0" y="5545676"/>
            <a:ext cx="2285984" cy="1312324"/>
          </a:xfrm>
          <a:prstGeom prst="rect">
            <a:avLst/>
          </a:prstGeom>
          <a:noFill/>
          <a:ln w="9525">
            <a:noFill/>
            <a:miter lim="800000"/>
            <a:headEnd/>
            <a:tailEnd/>
          </a:ln>
          <a:effectLst/>
        </p:spPr>
      </p:pic>
      <p:sp>
        <p:nvSpPr>
          <p:cNvPr id="8" name="Прямоугольник 7"/>
          <p:cNvSpPr/>
          <p:nvPr/>
        </p:nvSpPr>
        <p:spPr>
          <a:xfrm>
            <a:off x="177614" y="217964"/>
            <a:ext cx="8823542" cy="1338828"/>
          </a:xfrm>
          <a:prstGeom prst="rect">
            <a:avLst/>
          </a:prstGeom>
        </p:spPr>
        <p:txBody>
          <a:bodyPr wrap="square">
            <a:spAutoFit/>
          </a:bodyPr>
          <a:lstStyle/>
          <a:p>
            <a:pPr lvl="0" indent="450850" algn="just" fontAlgn="base">
              <a:lnSpc>
                <a:spcPct val="90000"/>
              </a:lnSpc>
              <a:spcBef>
                <a:spcPct val="0"/>
              </a:spcBef>
              <a:spcAft>
                <a:spcPct val="0"/>
              </a:spcAft>
            </a:pPr>
            <a:r>
              <a:rPr lang="ru-RU" sz="3000" b="1" dirty="0" smtClean="0">
                <a:ln>
                  <a:solidFill>
                    <a:sysClr val="windowText" lastClr="000000"/>
                  </a:solidFill>
                </a:ln>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Окисление этанола раствором </a:t>
            </a:r>
            <a:r>
              <a:rPr lang="ru-RU" sz="3000" b="1" dirty="0" smtClean="0">
                <a:ln>
                  <a:solidFill>
                    <a:sysClr val="windowText" lastClr="000000"/>
                  </a:solidFill>
                </a:ln>
                <a:solidFill>
                  <a:srgbClr val="CC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перманганата калия</a:t>
            </a:r>
            <a:r>
              <a:rPr lang="ru-RU" sz="3000" b="1" dirty="0" smtClean="0">
                <a:solidFill>
                  <a:srgbClr val="CC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(наблюдается </a:t>
            </a:r>
            <a:r>
              <a:rPr lang="ru-RU" sz="3000" b="1" dirty="0" smtClean="0">
                <a:latin typeface="Arial" pitchFamily="34" charset="0"/>
                <a:cs typeface="Arial" pitchFamily="34" charset="0"/>
              </a:rPr>
              <a:t>обесцвечивание </a:t>
            </a:r>
            <a:r>
              <a:rPr lang="ru-RU" sz="3000" b="1" dirty="0">
                <a:latin typeface="Arial" pitchFamily="34" charset="0"/>
                <a:cs typeface="Arial" pitchFamily="34" charset="0"/>
              </a:rPr>
              <a:t>раствора</a:t>
            </a:r>
            <a:r>
              <a:rPr lang="ru-RU" sz="30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3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p:txBody>
      </p:sp>
      <p:pic>
        <p:nvPicPr>
          <p:cNvPr id="16"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rcRect l="4268" t="8011" r="1981" b="3668"/>
          <a:stretch>
            <a:fillRect/>
          </a:stretch>
        </p:blipFill>
        <p:spPr bwMode="auto">
          <a:xfrm>
            <a:off x="2285984" y="5643578"/>
            <a:ext cx="1440471" cy="107157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7" name="Picture 5"/>
          <p:cNvPicPr>
            <a:picLocks noChangeAspect="1" noChangeArrowheads="1"/>
          </p:cNvPicPr>
          <p:nvPr/>
        </p:nvPicPr>
        <p:blipFill>
          <a:blip r:embed="rId6" cstate="print"/>
          <a:srcRect l="41997" t="8011" r="21417" b="3668"/>
          <a:stretch>
            <a:fillRect/>
          </a:stretch>
        </p:blipFill>
        <p:spPr bwMode="auto">
          <a:xfrm>
            <a:off x="3929058" y="4714884"/>
            <a:ext cx="936891" cy="178595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6"/>
          <p:cNvPicPr>
            <a:picLocks noChangeAspect="1" noChangeArrowheads="1"/>
          </p:cNvPicPr>
          <p:nvPr/>
        </p:nvPicPr>
        <p:blipFill>
          <a:blip r:embed="rId7" cstate="print"/>
          <a:srcRect l="63720" t="6563" r="15701" b="28282"/>
          <a:stretch>
            <a:fillRect/>
          </a:stretch>
        </p:blipFill>
        <p:spPr bwMode="auto">
          <a:xfrm>
            <a:off x="5086363" y="4429132"/>
            <a:ext cx="914407" cy="228601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9" name="Picture 7"/>
          <p:cNvPicPr>
            <a:picLocks noChangeAspect="1" noChangeArrowheads="1"/>
          </p:cNvPicPr>
          <p:nvPr/>
        </p:nvPicPr>
        <p:blipFill>
          <a:blip r:embed="rId8" cstate="print"/>
          <a:srcRect l="51143" t="8011" r="8841" b="5116"/>
          <a:stretch>
            <a:fillRect/>
          </a:stretch>
        </p:blipFill>
        <p:spPr bwMode="auto">
          <a:xfrm>
            <a:off x="6572264" y="5000636"/>
            <a:ext cx="501997" cy="142876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0" name="Picture 2"/>
          <p:cNvPicPr>
            <a:picLocks noChangeAspect="1" noChangeArrowheads="1"/>
          </p:cNvPicPr>
          <p:nvPr/>
        </p:nvPicPr>
        <p:blipFill>
          <a:blip r:embed="rId9" cstate="print"/>
          <a:srcRect l="3515" t="7058" r="12109" b="78027"/>
          <a:stretch>
            <a:fillRect/>
          </a:stretch>
        </p:blipFill>
        <p:spPr bwMode="auto">
          <a:xfrm>
            <a:off x="409340" y="1583883"/>
            <a:ext cx="8464817" cy="1197045"/>
          </a:xfrm>
          <a:prstGeom prst="rect">
            <a:avLst/>
          </a:prstGeom>
          <a:noFill/>
          <a:ln w="9525">
            <a:noFill/>
            <a:miter lim="800000"/>
            <a:headEnd/>
            <a:tailEnd/>
          </a:ln>
          <a:effectLst/>
        </p:spPr>
      </p:pic>
      <p:sp>
        <p:nvSpPr>
          <p:cNvPr id="2" name="Прямоугольник 1"/>
          <p:cNvSpPr/>
          <p:nvPr/>
        </p:nvSpPr>
        <p:spPr>
          <a:xfrm>
            <a:off x="539552" y="2576517"/>
            <a:ext cx="7493226" cy="492443"/>
          </a:xfrm>
          <a:prstGeom prst="rect">
            <a:avLst/>
          </a:prstGeom>
        </p:spPr>
        <p:txBody>
          <a:bodyPr wrap="square">
            <a:spAutoFit/>
          </a:bodyPr>
          <a:lstStyle/>
          <a:p>
            <a:r>
              <a:rPr lang="ru-RU" sz="2600" b="1" dirty="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6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6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этан</a:t>
            </a:r>
            <a:r>
              <a:rPr lang="ru-RU" sz="2600" b="1" dirty="0" smtClean="0">
                <a:solidFill>
                  <a:srgbClr val="00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ол</a:t>
            </a:r>
            <a:r>
              <a:rPr lang="ru-RU" sz="26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600" b="1" dirty="0" err="1">
                <a:effectLst>
                  <a:outerShdw blurRad="38100" dist="38100" dir="2700000" algn="tl">
                    <a:srgbClr val="000000">
                      <a:alpha val="43137"/>
                    </a:srgbClr>
                  </a:outerShdw>
                </a:effectLst>
                <a:latin typeface="Arial" pitchFamily="34" charset="0"/>
                <a:ea typeface="Times New Roman" pitchFamily="18" charset="0"/>
                <a:cs typeface="Arial" pitchFamily="34" charset="0"/>
              </a:rPr>
              <a:t>этан</a:t>
            </a:r>
            <a:r>
              <a:rPr lang="ru-RU" sz="2600" b="1" dirty="0" err="1">
                <a:solidFill>
                  <a:srgbClr val="00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аль</a:t>
            </a:r>
            <a:endParaRPr lang="ru-RU" sz="2600" dirty="0">
              <a:solidFill>
                <a:srgbClr val="0000CC"/>
              </a:solidFill>
            </a:endParaRPr>
          </a:p>
        </p:txBody>
      </p:sp>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4">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домой 23">
            <a:hlinkClick r:id="rId10"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52647232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2289" name="Picture 1"/>
          <p:cNvPicPr>
            <a:picLocks noChangeAspect="1" noChangeArrowheads="1"/>
          </p:cNvPicPr>
          <p:nvPr/>
        </p:nvPicPr>
        <p:blipFill>
          <a:blip r:embed="rId3" cstate="print"/>
          <a:srcRect l="13477" t="15381" r="56640" b="63379"/>
          <a:stretch>
            <a:fillRect/>
          </a:stretch>
        </p:blipFill>
        <p:spPr bwMode="auto">
          <a:xfrm>
            <a:off x="0" y="5500702"/>
            <a:ext cx="2386972" cy="1357298"/>
          </a:xfrm>
          <a:prstGeom prst="rect">
            <a:avLst/>
          </a:prstGeom>
          <a:noFill/>
          <a:ln w="9525">
            <a:noFill/>
            <a:miter lim="800000"/>
            <a:headEnd/>
            <a:tailEnd/>
          </a:ln>
          <a:effectLst/>
        </p:spPr>
      </p:pic>
      <p:pic>
        <p:nvPicPr>
          <p:cNvPr id="1229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Lst>
          </a:blip>
          <a:srcRect l="8789" t="6592" r="49023" b="49462"/>
          <a:stretch>
            <a:fillRect/>
          </a:stretch>
        </p:blipFill>
        <p:spPr bwMode="auto">
          <a:xfrm>
            <a:off x="2500298" y="4714884"/>
            <a:ext cx="2228866" cy="185738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Picture 1"/>
          <p:cNvPicPr>
            <a:picLocks noChangeAspect="1" noChangeArrowheads="1"/>
          </p:cNvPicPr>
          <p:nvPr/>
        </p:nvPicPr>
        <p:blipFill>
          <a:blip r:embed="rId6" cstate="print"/>
          <a:srcRect l="6555" t="37451" r="15701" b="3668"/>
          <a:stretch>
            <a:fillRect/>
          </a:stretch>
        </p:blipFill>
        <p:spPr bwMode="auto">
          <a:xfrm>
            <a:off x="571472" y="4572008"/>
            <a:ext cx="1672352" cy="100013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2"/>
          <p:cNvPicPr>
            <a:picLocks noChangeAspect="1" noChangeArrowheads="1"/>
          </p:cNvPicPr>
          <p:nvPr/>
        </p:nvPicPr>
        <p:blipFill>
          <a:blip r:embed="rId7" cstate="print"/>
          <a:srcRect l="5273" t="6753" r="13867" b="78040"/>
          <a:stretch>
            <a:fillRect/>
          </a:stretch>
        </p:blipFill>
        <p:spPr bwMode="auto">
          <a:xfrm>
            <a:off x="658155" y="2708920"/>
            <a:ext cx="7658261" cy="1152128"/>
          </a:xfrm>
          <a:prstGeom prst="rect">
            <a:avLst/>
          </a:prstGeom>
          <a:noFill/>
          <a:ln w="9525">
            <a:noFill/>
            <a:miter lim="800000"/>
            <a:headEnd/>
            <a:tailEnd/>
          </a:ln>
          <a:effectLst/>
        </p:spPr>
      </p:pic>
      <p:pic>
        <p:nvPicPr>
          <p:cNvPr id="16" name="Picture 2"/>
          <p:cNvPicPr>
            <a:picLocks noChangeAspect="1" noChangeArrowheads="1"/>
          </p:cNvPicPr>
          <p:nvPr/>
        </p:nvPicPr>
        <p:blipFill>
          <a:blip r:embed="rId8" cstate="print"/>
          <a:srcRect l="21417" t="22491" r="12271" b="9459"/>
          <a:stretch>
            <a:fillRect/>
          </a:stretch>
        </p:blipFill>
        <p:spPr bwMode="auto">
          <a:xfrm>
            <a:off x="4786314" y="5643578"/>
            <a:ext cx="1351242" cy="109497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291" name="Picture 3"/>
          <p:cNvPicPr>
            <a:picLocks noChangeAspect="1" noChangeArrowheads="1"/>
          </p:cNvPicPr>
          <p:nvPr/>
        </p:nvPicPr>
        <p:blipFill>
          <a:blip r:embed="rId9" cstate="print"/>
          <a:srcRect l="27539" t="18311" r="51367" b="61181"/>
          <a:stretch>
            <a:fillRect/>
          </a:stretch>
        </p:blipFill>
        <p:spPr bwMode="auto">
          <a:xfrm>
            <a:off x="5715008" y="5143512"/>
            <a:ext cx="1102186" cy="85725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292" name="Picture 4"/>
          <p:cNvPicPr>
            <a:picLocks noChangeAspect="1" noChangeArrowheads="1"/>
          </p:cNvPicPr>
          <p:nvPr/>
        </p:nvPicPr>
        <p:blipFill>
          <a:blip r:embed="rId10" cstate="print"/>
          <a:srcRect l="45427" t="22490" r="12271" b="34073"/>
          <a:stretch>
            <a:fillRect/>
          </a:stretch>
        </p:blipFill>
        <p:spPr bwMode="auto">
          <a:xfrm>
            <a:off x="6429388" y="4643446"/>
            <a:ext cx="1143008" cy="926763"/>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293" name="Picture 5"/>
          <p:cNvPicPr>
            <a:picLocks noChangeAspect="1" noChangeArrowheads="1"/>
          </p:cNvPicPr>
          <p:nvPr/>
        </p:nvPicPr>
        <p:blipFill>
          <a:blip r:embed="rId11" cstate="print"/>
          <a:srcRect l="8841" t="13803" r="6555" b="3668"/>
          <a:stretch>
            <a:fillRect/>
          </a:stretch>
        </p:blipFill>
        <p:spPr bwMode="auto">
          <a:xfrm>
            <a:off x="7306031" y="4221088"/>
            <a:ext cx="1298417" cy="100013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Прямоугольник 17"/>
          <p:cNvSpPr/>
          <p:nvPr/>
        </p:nvSpPr>
        <p:spPr>
          <a:xfrm>
            <a:off x="162930" y="116632"/>
            <a:ext cx="8823542" cy="537070"/>
          </a:xfrm>
          <a:prstGeom prst="rect">
            <a:avLst/>
          </a:prstGeom>
        </p:spPr>
        <p:txBody>
          <a:bodyPr wrap="square">
            <a:spAutoFit/>
          </a:bodyPr>
          <a:lstStyle/>
          <a:p>
            <a:pPr lvl="0" indent="450850" algn="just" fontAlgn="base">
              <a:lnSpc>
                <a:spcPct val="85000"/>
              </a:lnSpc>
              <a:spcBef>
                <a:spcPct val="0"/>
              </a:spcBef>
              <a:spcAft>
                <a:spcPct val="0"/>
              </a:spcAft>
            </a:pPr>
            <a:r>
              <a:rPr lang="ru-RU" sz="2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a:p>
            <a:pPr>
              <a:lnSpc>
                <a:spcPct val="85000"/>
              </a:lnSpc>
            </a:pPr>
            <a:r>
              <a:rPr lang="ru-RU" sz="10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p:txBody>
      </p:sp>
      <p:sp>
        <p:nvSpPr>
          <p:cNvPr id="17" name="Прямоугольник 16"/>
          <p:cNvSpPr/>
          <p:nvPr/>
        </p:nvSpPr>
        <p:spPr>
          <a:xfrm>
            <a:off x="103820" y="3742815"/>
            <a:ext cx="8823542" cy="432426"/>
          </a:xfrm>
          <a:prstGeom prst="rect">
            <a:avLst/>
          </a:prstGeom>
        </p:spPr>
        <p:txBody>
          <a:bodyPr wrap="square">
            <a:spAutoFit/>
          </a:bodyPr>
          <a:lstStyle/>
          <a:p>
            <a:pPr>
              <a:lnSpc>
                <a:spcPct val="85000"/>
              </a:lnSpc>
            </a:pPr>
            <a:r>
              <a:rPr lang="ru-RU" sz="24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6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этан</a:t>
            </a:r>
            <a:r>
              <a:rPr lang="ru-RU" sz="26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ол</a:t>
            </a:r>
            <a:r>
              <a:rPr lang="ru-RU" sz="26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600" b="1" dirty="0" err="1"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этан</a:t>
            </a:r>
            <a:r>
              <a:rPr lang="ru-RU" sz="26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аль</a:t>
            </a:r>
            <a:r>
              <a:rPr lang="ru-RU" sz="26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p>
        </p:txBody>
      </p:sp>
      <p:sp>
        <p:nvSpPr>
          <p:cNvPr id="2" name="Прямоугольник 1"/>
          <p:cNvSpPr/>
          <p:nvPr/>
        </p:nvSpPr>
        <p:spPr>
          <a:xfrm>
            <a:off x="103820" y="268832"/>
            <a:ext cx="8882652" cy="2656112"/>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0000CC"/>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Каталитическое окисление этанола.</a:t>
            </a:r>
            <a:r>
              <a:rPr lang="ru-RU" sz="2800" b="1" dirty="0">
                <a:ln>
                  <a:solidFill>
                    <a:sysClr val="windowText" lastClr="000000"/>
                  </a:solidFill>
                </a:ln>
                <a:solidFill>
                  <a:schemeClr val="accent2">
                    <a:lumMod val="75000"/>
                  </a:schemeClr>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 </a:t>
            </a:r>
            <a:r>
              <a:rPr lang="ru-RU" sz="2800" b="1" dirty="0">
                <a:latin typeface="Arial" pitchFamily="34" charset="0"/>
                <a:cs typeface="Arial" pitchFamily="34" charset="0"/>
              </a:rPr>
              <a:t>Если намочить ватку, спиртом, положить ее в фарфоровую чашечку, в которую предварительно насыпали немного окиси хрома, и поджечь, то горение спирта продолжается и после засыпки огня </a:t>
            </a:r>
            <a:r>
              <a:rPr lang="en-US" sz="2800" b="1" dirty="0">
                <a:ln>
                  <a:solidFill>
                    <a:sysClr val="windowText" lastClr="000000"/>
                  </a:solidFill>
                </a:ln>
                <a:solidFill>
                  <a:srgbClr val="1A6035"/>
                </a:solidFill>
                <a:latin typeface="Arial" pitchFamily="34" charset="0"/>
                <a:cs typeface="Arial" pitchFamily="34" charset="0"/>
              </a:rPr>
              <a:t>Cr</a:t>
            </a:r>
            <a:r>
              <a:rPr lang="en-US" sz="2800" b="1" baseline="-25000" dirty="0">
                <a:ln>
                  <a:solidFill>
                    <a:sysClr val="windowText" lastClr="000000"/>
                  </a:solidFill>
                </a:ln>
                <a:solidFill>
                  <a:srgbClr val="1A6035"/>
                </a:solidFill>
                <a:latin typeface="Arial" pitchFamily="34" charset="0"/>
                <a:cs typeface="Arial" pitchFamily="34" charset="0"/>
              </a:rPr>
              <a:t>2</a:t>
            </a:r>
            <a:r>
              <a:rPr lang="en-US" sz="2800" b="1" dirty="0">
                <a:ln>
                  <a:solidFill>
                    <a:sysClr val="windowText" lastClr="000000"/>
                  </a:solidFill>
                </a:ln>
                <a:solidFill>
                  <a:srgbClr val="1A6035"/>
                </a:solidFill>
                <a:latin typeface="Arial" pitchFamily="34" charset="0"/>
                <a:cs typeface="Arial" pitchFamily="34" charset="0"/>
              </a:rPr>
              <a:t>O</a:t>
            </a:r>
            <a:r>
              <a:rPr lang="en-US" sz="2800" b="1" baseline="-25000" dirty="0">
                <a:ln>
                  <a:solidFill>
                    <a:sysClr val="windowText" lastClr="000000"/>
                  </a:solidFill>
                </a:ln>
                <a:solidFill>
                  <a:srgbClr val="1A6035"/>
                </a:solidFill>
                <a:latin typeface="Arial" pitchFamily="34" charset="0"/>
                <a:cs typeface="Arial" pitchFamily="34" charset="0"/>
              </a:rPr>
              <a:t>3</a:t>
            </a:r>
            <a:r>
              <a:rPr lang="ru-RU" sz="2800" b="1" dirty="0">
                <a:latin typeface="Arial" pitchFamily="34" charset="0"/>
                <a:ea typeface="Times New Roman"/>
                <a:cs typeface="Arial" pitchFamily="34" charset="0"/>
              </a:rPr>
              <a:t>, цвет которого изменяется:</a:t>
            </a:r>
            <a:endParaRPr lang="ru-RU" sz="2800" b="1" dirty="0"/>
          </a:p>
        </p:txBody>
      </p:sp>
      <p:sp>
        <p:nvSpPr>
          <p:cNvPr id="23" name="Управляющая кнопка: далее 2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назад 23">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домой 24">
            <a:hlinkClick r:id="rId1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30270924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2819752" y="2132856"/>
            <a:ext cx="3480440" cy="1015663"/>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6000" b="1" spc="50" dirty="0" smtClean="0">
                <a:ln w="11430"/>
                <a:solidFill>
                  <a:srgbClr val="0000CC"/>
                </a:solidFill>
                <a:effectLst>
                  <a:outerShdw blurRad="76200" dist="50800" dir="5400000" algn="tl" rotWithShape="0">
                    <a:srgbClr val="000000">
                      <a:alpha val="65000"/>
                    </a:srgbClr>
                  </a:outerShdw>
                </a:effectLst>
                <a:latin typeface="Arial Black" pitchFamily="34" charset="0"/>
                <a:cs typeface="Arial" pitchFamily="34" charset="0"/>
              </a:rPr>
              <a:t>Спирты</a:t>
            </a:r>
            <a:endParaRPr lang="ru-RU" sz="6000" b="1" spc="50" dirty="0">
              <a:ln w="11430"/>
              <a:solidFill>
                <a:srgbClr val="0000CC"/>
              </a:solidFill>
              <a:effectLst>
                <a:outerShdw blurRad="76200" dist="50800" dir="5400000" algn="tl" rotWithShape="0">
                  <a:srgbClr val="000000">
                    <a:alpha val="65000"/>
                  </a:srgbClr>
                </a:outerShdw>
              </a:effectLst>
              <a:latin typeface="Arial Black" pitchFamily="34" charset="0"/>
            </a:endParaRPr>
          </a:p>
        </p:txBody>
      </p:sp>
      <p:pic>
        <p:nvPicPr>
          <p:cNvPr id="9" name="Picture 1" descr="D:\23.05.13-домашние документы\Виртуальные лекции 2015\Органическая химия\Спирты\С2Н5ОН\0009-009-Spirty.jpg"/>
          <p:cNvPicPr>
            <a:picLocks noChangeAspect="1" noChangeArrowheads="1"/>
          </p:cNvPicPr>
          <p:nvPr/>
        </p:nvPicPr>
        <p:blipFill>
          <a:blip r:embed="rId3" cstate="print"/>
          <a:srcRect l="18243" t="2527" r="16891" b="5414"/>
          <a:stretch>
            <a:fillRect/>
          </a:stretch>
        </p:blipFill>
        <p:spPr bwMode="auto">
          <a:xfrm>
            <a:off x="4483574" y="130692"/>
            <a:ext cx="1816617" cy="193015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Picture 3" descr="D:\23.05.13-домашние документы\Виртуальные лекции 2015\Органическая химия\Спирты\С2Н5ОН\800px-Ethanol_flat_structure.png"/>
          <p:cNvPicPr>
            <a:picLocks noChangeAspect="1" noChangeArrowheads="1"/>
          </p:cNvPicPr>
          <p:nvPr/>
        </p:nvPicPr>
        <p:blipFill>
          <a:blip r:embed="rId4" cstate="print"/>
          <a:srcRect/>
          <a:stretch>
            <a:fillRect/>
          </a:stretch>
        </p:blipFill>
        <p:spPr bwMode="auto">
          <a:xfrm>
            <a:off x="2123728" y="316898"/>
            <a:ext cx="2207440" cy="1368152"/>
          </a:xfrm>
          <a:prstGeom prst="rect">
            <a:avLst/>
          </a:prstGeom>
          <a:noFill/>
        </p:spPr>
      </p:pic>
      <p:pic>
        <p:nvPicPr>
          <p:cNvPr id="1026" name="Picture 2" descr="D:\диск D\29.06.17-домашние документы\Лаб. раб YES\Виртуальные лабораторные YES\Анимашки и картинки\Химия-картинки\Атомы и молекулы\атомы и молекулы-анимашки\Acetic_acid-uksusnaya_kislota-1-min.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0123" y="188640"/>
            <a:ext cx="1428750" cy="142875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027" name="Picture 3" descr="D:\диск D\29.06.17-домашние документы\Лаб. раб YES\Виртуальные лабораторные YES\Анимашки и картинки\Химия-картинки\Атомы и молекулы\атомы и молекулы-анимашки\etanol-2-min.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442" y="159648"/>
            <a:ext cx="1428750" cy="142875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3" name="Picture 2" descr="D:\диск D\29.06.17-домашние документы\Виртуальные лекции 2015\Органическая химия\Спирты\многоатомные спирты\Гликоли\этиленгликоль\1-ethylene-glyco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9595" y="1710858"/>
            <a:ext cx="1645515" cy="1859657"/>
          </a:xfrm>
          <a:prstGeom prst="rect">
            <a:avLst/>
          </a:prstGeom>
          <a:ln>
            <a:no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028" name="Picture 4" descr="D:\диск D\29.06.17-домашние документы\Виртуальные лекции 2015\Органическая химия\Спирты\многоатомные спирты\Гликоли\этиленгликоль\800px-Ethylene-glycol-3D-ball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10395" y="3464123"/>
            <a:ext cx="1945315" cy="109180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диск D\29.06.17-домашние документы\Виртуальные лекции 2015\Органическая химия\Спирты\многоатомные спирты\Гликоли\этиленгликоль\noroot.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29392" y="4999519"/>
            <a:ext cx="1187849" cy="113893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8826" y="1685050"/>
            <a:ext cx="1241147" cy="212572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7" descr="D:\диск D\01.03.16-домашние документы\Виртуальные лекции 2015\Органическая химия\глицерин\12591_html_2eb58b4f.gif"/>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r="77506"/>
          <a:stretch/>
        </p:blipFill>
        <p:spPr bwMode="auto">
          <a:xfrm>
            <a:off x="257728" y="4895915"/>
            <a:ext cx="1723341" cy="19162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диск D\29.06.17-домашние документы\Виртуальные лекции 2015\Органическая химия\глицерин\en.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5571" y="3809942"/>
            <a:ext cx="1910063" cy="105921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диск D\29.06.17-домашние документы\Виртуальные лекции 2015\Органическая химия\фенол\0_b1b3f_36e53deb_orig.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40822"/>
          <a:stretch/>
        </p:blipFill>
        <p:spPr bwMode="auto">
          <a:xfrm>
            <a:off x="3064025" y="4966721"/>
            <a:ext cx="2876127" cy="177464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3" name="Picture 2" descr="D:\23.05.13-домашние документы\Виртуальные лекции 2015\Органическая химия\фенол\1327386.png"/>
          <p:cNvPicPr>
            <a:picLocks noChangeAspect="1" noChangeArrowheads="1"/>
          </p:cNvPicPr>
          <p:nvPr/>
        </p:nvPicPr>
        <p:blipFill>
          <a:blip r:embed="rId15" cstate="print"/>
          <a:srcRect l="5343" r="27099"/>
          <a:stretch>
            <a:fillRect/>
          </a:stretch>
        </p:blipFill>
        <p:spPr bwMode="auto">
          <a:xfrm>
            <a:off x="2551900" y="3171358"/>
            <a:ext cx="1685347" cy="1828161"/>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4" name="Picture 2" descr="C:\Users\ikuzmina\Desktop\2017-2018\Химия-2017-18\Органическая химия\16-Спирты Фенол\фенол\фенол- 07.12.17\200px-Phenol_(carbolic_acid)04.jpg"/>
          <p:cNvPicPr>
            <a:picLocks noChangeAspect="1" noChangeArrowheads="1"/>
          </p:cNvPicPr>
          <p:nvPr/>
        </p:nvPicPr>
        <p:blipFill>
          <a:blip r:embed="rId16" cstate="print"/>
          <a:srcRect/>
          <a:stretch>
            <a:fillRect/>
          </a:stretch>
        </p:blipFill>
        <p:spPr bwMode="auto">
          <a:xfrm>
            <a:off x="4559972" y="3175570"/>
            <a:ext cx="2028252" cy="1693590"/>
          </a:xfrm>
          <a:prstGeom prst="ellipse">
            <a:avLst/>
          </a:prstGeom>
          <a:noFill/>
          <a:scene3d>
            <a:camera prst="orthographicFront"/>
            <a:lightRig rig="threePt" dir="t"/>
          </a:scene3d>
          <a:sp3d>
            <a:bevelT/>
          </a:sp3d>
        </p:spPr>
      </p:pic>
      <p:sp>
        <p:nvSpPr>
          <p:cNvPr id="20" name="Управляющая кнопка: далее 19">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назад 2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домой 24">
            <a:hlinkClick r:id="rId1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61925660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27"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795" y="44624"/>
            <a:ext cx="9139205" cy="592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528042781"/>
      </p:ext>
    </p:extLst>
  </p:cSld>
  <p:clrMapOvr>
    <a:masterClrMapping/>
  </p:clrMapOvr>
  <p:transition>
    <p:wheel spokes="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496" y="1893188"/>
            <a:ext cx="9001000" cy="427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0" name="Управляющая кнопка: далее 9">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4">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Прямоугольник 16"/>
          <p:cNvSpPr/>
          <p:nvPr/>
        </p:nvSpPr>
        <p:spPr>
          <a:xfrm>
            <a:off x="179512" y="260648"/>
            <a:ext cx="8856984" cy="1815882"/>
          </a:xfrm>
          <a:prstGeom prst="rect">
            <a:avLst/>
          </a:prstGeom>
        </p:spPr>
        <p:txBody>
          <a:bodyPr wrap="square">
            <a:spAutoFit/>
          </a:bodyPr>
          <a:lstStyle/>
          <a:p>
            <a:pPr indent="450850" algn="just">
              <a:lnSpc>
                <a:spcPct val="80000"/>
              </a:lnSpc>
            </a:pPr>
            <a:r>
              <a:rPr lang="ru-RU" sz="2800" b="1" dirty="0" smtClean="0">
                <a:solidFill>
                  <a:srgbClr val="C00000"/>
                </a:solidFill>
                <a:effectLst>
                  <a:outerShdw blurRad="38100" dist="38100" dir="2700000" algn="tl">
                    <a:srgbClr val="000000">
                      <a:alpha val="43137"/>
                    </a:srgbClr>
                  </a:outerShdw>
                </a:effectLst>
                <a:latin typeface="Arial Black" pitchFamily="34" charset="0"/>
              </a:rPr>
              <a:t>2. </a:t>
            </a:r>
            <a:r>
              <a:rPr lang="ru-RU" sz="2800" b="1" dirty="0" smtClean="0">
                <a:latin typeface="Arial" pitchFamily="34" charset="0"/>
                <a:cs typeface="Arial" pitchFamily="34" charset="0"/>
              </a:rPr>
              <a:t>Альдегиды </a:t>
            </a:r>
            <a:r>
              <a:rPr lang="ru-RU" sz="2800" b="1" dirty="0">
                <a:latin typeface="Arial" pitchFamily="34" charset="0"/>
                <a:cs typeface="Arial" pitchFamily="34" charset="0"/>
              </a:rPr>
              <a:t>могут быть получены </a:t>
            </a:r>
            <a:r>
              <a:rPr lang="ru-RU" sz="2800" b="1" u="sng" dirty="0">
                <a:latin typeface="Arial" pitchFamily="34" charset="0"/>
                <a:cs typeface="Arial" pitchFamily="34" charset="0"/>
              </a:rPr>
              <a:t>в результате</a:t>
            </a:r>
            <a:r>
              <a:rPr lang="ru-RU" sz="2800" b="1" dirty="0">
                <a:latin typeface="Arial" pitchFamily="34" charset="0"/>
                <a:cs typeface="Arial" pitchFamily="34" charset="0"/>
              </a:rPr>
              <a:t> </a:t>
            </a:r>
            <a:r>
              <a:rPr lang="ru-RU" sz="2800" b="1" dirty="0" smtClean="0">
                <a:ln>
                  <a:solidFill>
                    <a:sysClr val="windowText" lastClr="000000"/>
                  </a:solidFill>
                </a:ln>
                <a:solidFill>
                  <a:srgbClr val="C00000"/>
                </a:solidFill>
                <a:latin typeface="Arial" pitchFamily="34" charset="0"/>
                <a:cs typeface="Arial" pitchFamily="34" charset="0"/>
              </a:rPr>
              <a:t>присоединения </a:t>
            </a:r>
            <a:r>
              <a:rPr lang="ru-RU" sz="2800" b="1" dirty="0">
                <a:ln>
                  <a:solidFill>
                    <a:sysClr val="windowText" lastClr="000000"/>
                  </a:solidFill>
                </a:ln>
                <a:solidFill>
                  <a:srgbClr val="C00000"/>
                </a:solidFill>
                <a:latin typeface="Arial" pitchFamily="34" charset="0"/>
                <a:cs typeface="Arial" pitchFamily="34" charset="0"/>
              </a:rPr>
              <a:t>СО и Н</a:t>
            </a:r>
            <a:r>
              <a:rPr lang="ru-RU" sz="2800" b="1" baseline="-25000" dirty="0">
                <a:ln>
                  <a:solidFill>
                    <a:sysClr val="windowText" lastClr="000000"/>
                  </a:solidFill>
                </a:ln>
                <a:solidFill>
                  <a:srgbClr val="C00000"/>
                </a:solidFill>
                <a:latin typeface="Arial" pitchFamily="34" charset="0"/>
                <a:cs typeface="Arial" pitchFamily="34" charset="0"/>
              </a:rPr>
              <a:t>2</a:t>
            </a:r>
            <a:r>
              <a:rPr lang="ru-RU" sz="2800" b="1" dirty="0">
                <a:ln>
                  <a:solidFill>
                    <a:sysClr val="windowText" lastClr="000000"/>
                  </a:solidFill>
                </a:ln>
                <a:solidFill>
                  <a:srgbClr val="C00000"/>
                </a:solidFill>
                <a:latin typeface="Arial" pitchFamily="34" charset="0"/>
                <a:cs typeface="Arial" pitchFamily="34" charset="0"/>
              </a:rPr>
              <a:t> к </a:t>
            </a:r>
            <a:r>
              <a:rPr lang="ru-RU" sz="2800" b="1" dirty="0" err="1" smtClean="0">
                <a:ln>
                  <a:solidFill>
                    <a:sysClr val="windowText" lastClr="000000"/>
                  </a:solidFill>
                </a:ln>
                <a:solidFill>
                  <a:srgbClr val="C00000"/>
                </a:solidFill>
                <a:latin typeface="Arial" pitchFamily="34" charset="0"/>
                <a:cs typeface="Arial" pitchFamily="34" charset="0"/>
              </a:rPr>
              <a:t>алк</a:t>
            </a:r>
            <a:r>
              <a:rPr lang="ru-RU" sz="2800" b="1" dirty="0" err="1" smtClean="0">
                <a:ln>
                  <a:solidFill>
                    <a:sysClr val="windowText" lastClr="000000"/>
                  </a:solidFill>
                </a:ln>
                <a:solidFill>
                  <a:srgbClr val="0000CC"/>
                </a:solidFill>
                <a:latin typeface="Arial" pitchFamily="34" charset="0"/>
                <a:cs typeface="Arial" pitchFamily="34" charset="0"/>
              </a:rPr>
              <a:t>ен</a:t>
            </a:r>
            <a:r>
              <a:rPr lang="ru-RU" sz="2800" b="1" dirty="0" err="1" smtClean="0">
                <a:ln>
                  <a:solidFill>
                    <a:sysClr val="windowText" lastClr="000000"/>
                  </a:solidFill>
                </a:ln>
                <a:solidFill>
                  <a:srgbClr val="C00000"/>
                </a:solidFill>
                <a:latin typeface="Arial" pitchFamily="34" charset="0"/>
                <a:cs typeface="Arial" pitchFamily="34" charset="0"/>
              </a:rPr>
              <a:t>ам</a:t>
            </a:r>
            <a:r>
              <a:rPr lang="ru-RU" sz="2800" b="1" dirty="0" smtClean="0">
                <a:latin typeface="Arial" pitchFamily="34" charset="0"/>
                <a:cs typeface="Arial" pitchFamily="34" charset="0"/>
              </a:rPr>
              <a:t>. </a:t>
            </a:r>
            <a:r>
              <a:rPr lang="ru-RU" sz="2800" b="1" dirty="0">
                <a:latin typeface="Arial" pitchFamily="34" charset="0"/>
                <a:cs typeface="Arial" pitchFamily="34" charset="0"/>
              </a:rPr>
              <a:t>Реакция протекает в присутствии никелевых и кобальтовых катализаторов при 100 – 200 °С и (101–252,5)10</a:t>
            </a:r>
            <a:r>
              <a:rPr lang="ru-RU" sz="2800" b="1" baseline="30000" dirty="0">
                <a:latin typeface="Arial" pitchFamily="34" charset="0"/>
                <a:cs typeface="Arial" pitchFamily="34" charset="0"/>
              </a:rPr>
              <a:t>5</a:t>
            </a:r>
            <a:r>
              <a:rPr lang="ru-RU" sz="2800" b="1" dirty="0">
                <a:latin typeface="Arial" pitchFamily="34" charset="0"/>
                <a:cs typeface="Arial" pitchFamily="34" charset="0"/>
              </a:rPr>
              <a:t> Па:</a:t>
            </a:r>
          </a:p>
        </p:txBody>
      </p:sp>
    </p:spTree>
    <p:extLst>
      <p:ext uri="{BB962C8B-B14F-4D97-AF65-F5344CB8AC3E}">
        <p14:creationId xmlns:p14="http://schemas.microsoft.com/office/powerpoint/2010/main" val="1528042781"/>
      </p:ext>
    </p:extLst>
  </p:cSld>
  <p:clrMapOvr>
    <a:masterClrMapping/>
  </p:clrMapOvr>
  <p:transition>
    <p:wheel spokes="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9428" y="281260"/>
            <a:ext cx="8774545" cy="1923604"/>
          </a:xfrm>
          <a:prstGeom prst="rect">
            <a:avLst/>
          </a:prstGeom>
          <a:noFill/>
        </p:spPr>
        <p:txBody>
          <a:bodyPr wrap="square" rtlCol="0">
            <a:spAutoFit/>
          </a:bodyPr>
          <a:lstStyle/>
          <a:p>
            <a:pPr indent="446400" algn="just">
              <a:lnSpc>
                <a:spcPct val="85000"/>
              </a:lnSpc>
            </a:pPr>
            <a:r>
              <a:rPr lang="ru-RU" sz="2800" b="1" dirty="0">
                <a:ln>
                  <a:solidFill>
                    <a:sysClr val="windowText" lastClr="000000"/>
                  </a:solidFill>
                </a:ln>
                <a:solidFill>
                  <a:srgbClr val="C00000"/>
                </a:solidFill>
                <a:latin typeface="Arial" panose="020B0604020202020204" pitchFamily="34" charset="0"/>
                <a:cs typeface="Arial" panose="020B0604020202020204" pitchFamily="34" charset="0"/>
              </a:rPr>
              <a:t>Окисл</a:t>
            </a:r>
            <a:r>
              <a:rPr lang="ru-RU" sz="2800" b="1" dirty="0">
                <a:ln>
                  <a:solidFill>
                    <a:sysClr val="windowText" lastClr="000000"/>
                  </a:solidFill>
                </a:ln>
                <a:solidFill>
                  <a:srgbClr val="0000CC"/>
                </a:solidFill>
                <a:latin typeface="Arial" panose="020B0604020202020204" pitchFamily="34" charset="0"/>
                <a:cs typeface="Arial" panose="020B0604020202020204" pitchFamily="34" charset="0"/>
              </a:rPr>
              <a:t>ен</a:t>
            </a:r>
            <a:r>
              <a:rPr lang="ru-RU" sz="2800" b="1" dirty="0">
                <a:ln>
                  <a:solidFill>
                    <a:sysClr val="windowText" lastClr="000000"/>
                  </a:solidFill>
                </a:ln>
                <a:solidFill>
                  <a:srgbClr val="C00000"/>
                </a:solidFill>
                <a:latin typeface="Arial" panose="020B0604020202020204" pitchFamily="34" charset="0"/>
                <a:cs typeface="Arial" panose="020B0604020202020204" pitchFamily="34" charset="0"/>
              </a:rPr>
              <a:t>ие алкенов</a:t>
            </a:r>
            <a:r>
              <a:rPr lang="ru-RU" sz="2800" b="1" dirty="0">
                <a:latin typeface="Arial" panose="020B0604020202020204" pitchFamily="34" charset="0"/>
                <a:cs typeface="Arial" panose="020B0604020202020204" pitchFamily="34" charset="0"/>
              </a:rPr>
              <a:t> является </a:t>
            </a:r>
            <a:r>
              <a:rPr lang="ru-RU" sz="2800" b="1" u="sng" dirty="0">
                <a:latin typeface="Arial" panose="020B0604020202020204" pitchFamily="34" charset="0"/>
                <a:cs typeface="Arial" panose="020B0604020202020204" pitchFamily="34" charset="0"/>
              </a:rPr>
              <a:t>основным промышленным методом</a:t>
            </a:r>
            <a:r>
              <a:rPr lang="ru-RU" sz="2800" b="1" dirty="0">
                <a:latin typeface="Arial" panose="020B0604020202020204" pitchFamily="34" charset="0"/>
                <a:cs typeface="Arial" panose="020B0604020202020204" pitchFamily="34" charset="0"/>
              </a:rPr>
              <a:t> </a:t>
            </a:r>
            <a:r>
              <a:rPr lang="ru-RU" sz="2800" b="1" dirty="0" smtClean="0">
                <a:latin typeface="Arial" panose="020B0604020202020204" pitchFamily="34" charset="0"/>
                <a:cs typeface="Arial" panose="020B0604020202020204" pitchFamily="34" charset="0"/>
              </a:rPr>
              <a:t>получения </a:t>
            </a:r>
            <a:r>
              <a:rPr lang="ru-RU" sz="2800" b="1" dirty="0" smtClean="0">
                <a:solidFill>
                  <a:srgbClr val="FF0000"/>
                </a:solidFill>
                <a:latin typeface="Arial" panose="020B0604020202020204" pitchFamily="34" charset="0"/>
                <a:cs typeface="Arial" panose="020B0604020202020204" pitchFamily="34" charset="0"/>
              </a:rPr>
              <a:t>ацетальдегида </a:t>
            </a:r>
            <a:r>
              <a:rPr lang="ru-RU" sz="2800" b="1" dirty="0" smtClean="0">
                <a:latin typeface="Arial" panose="020B0604020202020204" pitchFamily="34" charset="0"/>
                <a:cs typeface="Arial" panose="020B0604020202020204" pitchFamily="34" charset="0"/>
              </a:rPr>
              <a:t>и</a:t>
            </a:r>
            <a:r>
              <a:rPr lang="ru-RU" sz="2800" b="1" dirty="0">
                <a:latin typeface="Arial" panose="020B0604020202020204" pitchFamily="34" charset="0"/>
                <a:cs typeface="Arial" panose="020B0604020202020204" pitchFamily="34" charset="0"/>
              </a:rPr>
              <a:t> </a:t>
            </a:r>
            <a:r>
              <a:rPr lang="ru-RU" sz="2800" b="1" dirty="0">
                <a:solidFill>
                  <a:srgbClr val="FF0000"/>
                </a:solidFill>
                <a:latin typeface="Arial" panose="020B0604020202020204" pitchFamily="34" charset="0"/>
                <a:cs typeface="Arial" panose="020B0604020202020204" pitchFamily="34" charset="0"/>
              </a:rPr>
              <a:t>акролеина</a:t>
            </a:r>
            <a:r>
              <a:rPr lang="ru-RU" sz="2800" b="1" dirty="0">
                <a:latin typeface="Arial" panose="020B0604020202020204" pitchFamily="34" charset="0"/>
                <a:cs typeface="Arial" panose="020B0604020202020204" pitchFamily="34" charset="0"/>
              </a:rPr>
              <a:t>. </a:t>
            </a:r>
            <a:r>
              <a:rPr lang="ru-RU" sz="2800" b="1" dirty="0" smtClean="0">
                <a:latin typeface="Arial" panose="020B0604020202020204" pitchFamily="34" charset="0"/>
                <a:cs typeface="Arial" panose="020B0604020202020204" pitchFamily="34" charset="0"/>
              </a:rPr>
              <a:t>Например, окислению </a:t>
            </a:r>
            <a:r>
              <a:rPr lang="ru-RU" sz="2800" b="1" dirty="0">
                <a:latin typeface="Arial" panose="020B0604020202020204" pitchFamily="34" charset="0"/>
                <a:cs typeface="Arial" panose="020B0604020202020204" pitchFamily="34" charset="0"/>
              </a:rPr>
              <a:t>подвергается этилен в присутствии </a:t>
            </a:r>
            <a:r>
              <a:rPr lang="ru-RU" sz="28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хлорида палладия.</a:t>
            </a:r>
            <a:endParaRPr lang="ru-RU" sz="2800" b="1" dirty="0">
              <a:latin typeface="Arial" panose="020B0604020202020204" pitchFamily="34" charset="0"/>
              <a:cs typeface="Arial" panose="020B0604020202020204" pitchFamily="34" charset="0"/>
            </a:endParaRPr>
          </a:p>
        </p:txBody>
      </p:sp>
      <p:sp>
        <p:nvSpPr>
          <p:cNvPr id="5" name="TextBox 4"/>
          <p:cNvSpPr txBox="1"/>
          <p:nvPr/>
        </p:nvSpPr>
        <p:spPr>
          <a:xfrm>
            <a:off x="102640" y="2185700"/>
            <a:ext cx="8933856" cy="523220"/>
          </a:xfrm>
          <a:prstGeom prst="rect">
            <a:avLst/>
          </a:prstGeom>
          <a:noFill/>
        </p:spPr>
        <p:txBody>
          <a:bodyPr wrap="none" rtlCol="0">
            <a:spAutoFit/>
          </a:bodyPr>
          <a:lstStyle/>
          <a:p>
            <a:r>
              <a:rPr lang="en-US" sz="2800" b="1" dirty="0" smtClean="0">
                <a:latin typeface="Arial" panose="020B0604020202020204" pitchFamily="34" charset="0"/>
                <a:cs typeface="Arial" panose="020B0604020202020204" pitchFamily="34" charset="0"/>
              </a:rPr>
              <a:t>CH</a:t>
            </a:r>
            <a:r>
              <a:rPr lang="en-US" sz="2800" b="1" baseline="-25000" dirty="0" smtClean="0">
                <a:latin typeface="Arial" panose="020B0604020202020204" pitchFamily="34" charset="0"/>
                <a:cs typeface="Arial" panose="020B0604020202020204" pitchFamily="34" charset="0"/>
              </a:rPr>
              <a:t>2</a:t>
            </a:r>
            <a:r>
              <a:rPr lang="en-US" sz="2800" b="1" dirty="0" smtClean="0">
                <a:latin typeface="Arial" panose="020B0604020202020204" pitchFamily="34" charset="0"/>
                <a:cs typeface="Arial" panose="020B0604020202020204" pitchFamily="34" charset="0"/>
              </a:rPr>
              <a:t>=CH</a:t>
            </a:r>
            <a:r>
              <a:rPr lang="en-US" sz="2800" b="1" baseline="-25000" dirty="0" smtClean="0">
                <a:latin typeface="Arial" panose="020B0604020202020204" pitchFamily="34" charset="0"/>
                <a:cs typeface="Arial" panose="020B0604020202020204" pitchFamily="34" charset="0"/>
              </a:rPr>
              <a:t>2</a:t>
            </a:r>
            <a:r>
              <a:rPr lang="ru-RU" sz="2800" b="1" baseline="-25000" dirty="0" smtClean="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a:t>
            </a:r>
            <a:r>
              <a:rPr lang="ru-RU" sz="2800" b="1" dirty="0" smtClean="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PdCl</a:t>
            </a:r>
            <a:r>
              <a:rPr lang="en-US" sz="2800" b="1" baseline="-25000" dirty="0" smtClean="0">
                <a:latin typeface="Arial" panose="020B0604020202020204" pitchFamily="34" charset="0"/>
                <a:cs typeface="Arial" panose="020B0604020202020204" pitchFamily="34" charset="0"/>
              </a:rPr>
              <a:t>2</a:t>
            </a:r>
            <a:r>
              <a:rPr lang="ru-RU" sz="2800" b="1" baseline="-25000" dirty="0" smtClean="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a:t>
            </a:r>
            <a:r>
              <a:rPr lang="ru-RU" sz="2800" b="1" dirty="0" smtClean="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H</a:t>
            </a:r>
            <a:r>
              <a:rPr lang="en-US" sz="2800" b="1" baseline="-25000" dirty="0" smtClean="0">
                <a:latin typeface="Arial" panose="020B0604020202020204" pitchFamily="34" charset="0"/>
                <a:cs typeface="Arial" panose="020B0604020202020204" pitchFamily="34" charset="0"/>
              </a:rPr>
              <a:t>2</a:t>
            </a:r>
            <a:r>
              <a:rPr lang="en-US" sz="2800" b="1" dirty="0" smtClean="0">
                <a:latin typeface="Arial" panose="020B0604020202020204" pitchFamily="34" charset="0"/>
                <a:cs typeface="Arial" panose="020B0604020202020204" pitchFamily="34" charset="0"/>
              </a:rPr>
              <a:t>O</a:t>
            </a:r>
            <a:r>
              <a:rPr lang="ru-RU" sz="2800" b="1" dirty="0" smtClean="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a:t>
            </a:r>
            <a:r>
              <a:rPr lang="ru-RU" sz="2800" b="1" dirty="0" smtClean="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CH</a:t>
            </a:r>
            <a:r>
              <a:rPr lang="en-US" sz="2800" b="1" baseline="-25000" dirty="0" smtClean="0">
                <a:latin typeface="Arial" panose="020B0604020202020204" pitchFamily="34" charset="0"/>
                <a:cs typeface="Arial" panose="020B0604020202020204" pitchFamily="34" charset="0"/>
              </a:rPr>
              <a:t>3</a:t>
            </a:r>
            <a:r>
              <a:rPr lang="en-US" sz="2800" b="1" dirty="0" smtClean="0">
                <a:latin typeface="Arial" panose="020B0604020202020204" pitchFamily="34" charset="0"/>
                <a:cs typeface="Arial" panose="020B0604020202020204" pitchFamily="34" charset="0"/>
              </a:rPr>
              <a:t>CHO</a:t>
            </a:r>
            <a:r>
              <a:rPr lang="ru-RU" sz="2800" b="1" dirty="0" smtClean="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a:t>
            </a:r>
            <a:r>
              <a:rPr lang="ru-RU"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Pd</a:t>
            </a:r>
            <a:r>
              <a:rPr lang="ru-RU" sz="2800" b="1" dirty="0" smtClean="0">
                <a:latin typeface="Arial" panose="020B0604020202020204" pitchFamily="34" charset="0"/>
                <a:cs typeface="Arial" panose="020B0604020202020204" pitchFamily="34" charset="0"/>
              </a:rPr>
              <a:t>  </a:t>
            </a:r>
            <a:r>
              <a:rPr lang="en-US" sz="2800" b="1" dirty="0" smtClean="0">
                <a:latin typeface="Arial" panose="020B0604020202020204" pitchFamily="34" charset="0"/>
                <a:cs typeface="Arial" panose="020B0604020202020204" pitchFamily="34" charset="0"/>
              </a:rPr>
              <a:t>+</a:t>
            </a:r>
            <a:r>
              <a:rPr lang="ru-RU" sz="2800" b="1" dirty="0" smtClean="0">
                <a:latin typeface="Arial" panose="020B0604020202020204" pitchFamily="34" charset="0"/>
                <a:cs typeface="Arial" panose="020B0604020202020204" pitchFamily="34" charset="0"/>
              </a:rPr>
              <a:t>  </a:t>
            </a:r>
            <a:r>
              <a:rPr lang="en-US" sz="2800" b="1" dirty="0" err="1" smtClean="0">
                <a:latin typeface="Arial" panose="020B0604020202020204" pitchFamily="34" charset="0"/>
                <a:cs typeface="Arial" panose="020B0604020202020204" pitchFamily="34" charset="0"/>
              </a:rPr>
              <a:t>HCl</a:t>
            </a:r>
            <a:endParaRPr lang="ru-RU" sz="2800" b="1" dirty="0">
              <a:latin typeface="Arial" panose="020B0604020202020204" pitchFamily="34" charset="0"/>
              <a:cs typeface="Arial" panose="020B0604020202020204" pitchFamily="34" charset="0"/>
            </a:endParaRPr>
          </a:p>
        </p:txBody>
      </p:sp>
      <p:sp>
        <p:nvSpPr>
          <p:cNvPr id="6" name="TextBox 5"/>
          <p:cNvSpPr txBox="1"/>
          <p:nvPr/>
        </p:nvSpPr>
        <p:spPr>
          <a:xfrm>
            <a:off x="352231" y="2708803"/>
            <a:ext cx="1239378" cy="720197"/>
          </a:xfrm>
          <a:prstGeom prst="rect">
            <a:avLst/>
          </a:prstGeom>
          <a:noFill/>
        </p:spPr>
        <p:txBody>
          <a:bodyPr wrap="none" rtlCol="0">
            <a:spAutoFit/>
          </a:bodyPr>
          <a:lstStyle/>
          <a:p>
            <a:pPr algn="ctr">
              <a:lnSpc>
                <a:spcPct val="85000"/>
              </a:lnSpc>
            </a:pPr>
            <a:r>
              <a:rPr lang="ru-RU" sz="2400" b="1" dirty="0" err="1" smtClean="0">
                <a:latin typeface="Arial" pitchFamily="34" charset="0"/>
                <a:cs typeface="Arial" pitchFamily="34" charset="0"/>
              </a:rPr>
              <a:t>эт</a:t>
            </a:r>
            <a:r>
              <a:rPr lang="ru-RU" sz="2400" b="1" dirty="0" err="1" smtClean="0">
                <a:solidFill>
                  <a:srgbClr val="C00000"/>
                </a:solidFill>
                <a:latin typeface="Arial" pitchFamily="34" charset="0"/>
                <a:cs typeface="Arial" pitchFamily="34" charset="0"/>
              </a:rPr>
              <a:t>ен</a:t>
            </a:r>
            <a:endParaRPr lang="ru-RU" sz="2400" b="1" dirty="0" smtClean="0">
              <a:solidFill>
                <a:srgbClr val="C00000"/>
              </a:solidFill>
              <a:latin typeface="Arial" pitchFamily="34" charset="0"/>
              <a:cs typeface="Arial" pitchFamily="34" charset="0"/>
            </a:endParaRPr>
          </a:p>
          <a:p>
            <a:pPr algn="ctr">
              <a:lnSpc>
                <a:spcPct val="85000"/>
              </a:lnSpc>
            </a:pPr>
            <a:r>
              <a:rPr lang="ru-RU" sz="2400" b="1" dirty="0">
                <a:latin typeface="Arial" pitchFamily="34" charset="0"/>
                <a:cs typeface="Arial" pitchFamily="34" charset="0"/>
              </a:rPr>
              <a:t>эт</a:t>
            </a:r>
            <a:r>
              <a:rPr lang="ru-RU" sz="2400" b="1" dirty="0">
                <a:solidFill>
                  <a:srgbClr val="C00000"/>
                </a:solidFill>
                <a:latin typeface="Arial" pitchFamily="34" charset="0"/>
                <a:cs typeface="Arial" pitchFamily="34" charset="0"/>
              </a:rPr>
              <a:t>илен</a:t>
            </a:r>
          </a:p>
        </p:txBody>
      </p:sp>
      <p:sp>
        <p:nvSpPr>
          <p:cNvPr id="7" name="TextBox 6"/>
          <p:cNvSpPr txBox="1"/>
          <p:nvPr/>
        </p:nvSpPr>
        <p:spPr>
          <a:xfrm>
            <a:off x="1979712" y="2636795"/>
            <a:ext cx="1782975" cy="720197"/>
          </a:xfrm>
          <a:prstGeom prst="rect">
            <a:avLst/>
          </a:prstGeom>
          <a:noFill/>
        </p:spPr>
        <p:txBody>
          <a:bodyPr wrap="square" rtlCol="0">
            <a:spAutoFit/>
          </a:bodyPr>
          <a:lstStyle/>
          <a:p>
            <a:pPr algn="ctr">
              <a:lnSpc>
                <a:spcPct val="85000"/>
              </a:lnSpc>
            </a:pPr>
            <a:r>
              <a:rPr lang="ru-RU" sz="2400" b="1" dirty="0" smtClean="0">
                <a:latin typeface="Arial" pitchFamily="34" charset="0"/>
                <a:cs typeface="Arial" pitchFamily="34" charset="0"/>
              </a:rPr>
              <a:t>хлорид палладия</a:t>
            </a:r>
            <a:endParaRPr lang="ru-RU" sz="2400" b="1" dirty="0">
              <a:latin typeface="Arial" pitchFamily="34" charset="0"/>
              <a:cs typeface="Arial" pitchFamily="34" charset="0"/>
            </a:endParaRPr>
          </a:p>
        </p:txBody>
      </p:sp>
      <p:pic>
        <p:nvPicPr>
          <p:cNvPr id="1028" name="Picture 4" descr="https://upload.wikimedia.org/wikipedia/commons/d/d2/Acrolein-2D-skeletal-plus-H.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5090744"/>
            <a:ext cx="1967656" cy="14346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flipH="1">
            <a:off x="320010" y="6354617"/>
            <a:ext cx="2110510" cy="461665"/>
          </a:xfrm>
          <a:prstGeom prst="rect">
            <a:avLst/>
          </a:prstGeom>
          <a:noFill/>
        </p:spPr>
        <p:txBody>
          <a:bodyPr wrap="square" rtlCol="0">
            <a:spAutoFit/>
          </a:bodyPr>
          <a:lstStyle/>
          <a:p>
            <a:pPr algn="ctr"/>
            <a:r>
              <a:rPr lang="ru-RU" sz="2400" b="1" dirty="0" smtClean="0">
                <a:latin typeface="Arial" pitchFamily="34" charset="0"/>
                <a:cs typeface="Arial" pitchFamily="34" charset="0"/>
              </a:rPr>
              <a:t>Акролеин</a:t>
            </a:r>
            <a:endParaRPr lang="ru-RU" sz="2400" b="1" dirty="0">
              <a:latin typeface="Arial" pitchFamily="34" charset="0"/>
              <a:cs typeface="Arial" pitchFamily="34" charset="0"/>
            </a:endParaRPr>
          </a:p>
        </p:txBody>
      </p:sp>
      <p:pic>
        <p:nvPicPr>
          <p:cNvPr id="12" name="Picture 4"/>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82293" y="3994929"/>
            <a:ext cx="7736379" cy="94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872172" y="4581128"/>
            <a:ext cx="7372236" cy="461665"/>
          </a:xfrm>
          <a:prstGeom prst="rect">
            <a:avLst/>
          </a:prstGeom>
        </p:spPr>
        <p:txBody>
          <a:bodyPr wrap="square">
            <a:spAutoFit/>
          </a:bodyPr>
          <a:lstStyle/>
          <a:p>
            <a:r>
              <a:rPr lang="ru-RU" sz="2400" b="1" dirty="0" smtClean="0">
                <a:latin typeface="Arial" pitchFamily="34" charset="0"/>
                <a:cs typeface="Arial" pitchFamily="34" charset="0"/>
              </a:rPr>
              <a:t>    </a:t>
            </a:r>
            <a:r>
              <a:rPr lang="ru-RU" sz="2400" b="1" dirty="0" err="1" smtClean="0">
                <a:latin typeface="Arial" pitchFamily="34" charset="0"/>
                <a:cs typeface="Arial" pitchFamily="34" charset="0"/>
              </a:rPr>
              <a:t>эт</a:t>
            </a:r>
            <a:r>
              <a:rPr lang="ru-RU" sz="2400" b="1" dirty="0" err="1" smtClean="0">
                <a:solidFill>
                  <a:srgbClr val="0000CC"/>
                </a:solidFill>
                <a:latin typeface="Arial" pitchFamily="34" charset="0"/>
                <a:cs typeface="Arial" pitchFamily="34" charset="0"/>
              </a:rPr>
              <a:t>ен</a:t>
            </a:r>
            <a:r>
              <a:rPr lang="ru-RU" sz="2400" b="1" dirty="0" smtClean="0">
                <a:latin typeface="Arial" pitchFamily="34" charset="0"/>
                <a:cs typeface="Arial" pitchFamily="34" charset="0"/>
              </a:rPr>
              <a:t>                               </a:t>
            </a:r>
            <a:r>
              <a:rPr lang="ru-RU" sz="2400" b="1" dirty="0" err="1" smtClean="0">
                <a:latin typeface="Arial" pitchFamily="34" charset="0"/>
                <a:cs typeface="Arial" pitchFamily="34" charset="0"/>
              </a:rPr>
              <a:t>эт</a:t>
            </a:r>
            <a:r>
              <a:rPr lang="ru-RU" sz="2400" b="1" dirty="0" err="1" smtClean="0">
                <a:solidFill>
                  <a:srgbClr val="0000CC"/>
                </a:solidFill>
                <a:latin typeface="Arial" pitchFamily="34" charset="0"/>
                <a:cs typeface="Arial" pitchFamily="34" charset="0"/>
              </a:rPr>
              <a:t>ен</a:t>
            </a:r>
            <a:r>
              <a:rPr lang="ru-RU" sz="2400" b="1" dirty="0" err="1" smtClean="0">
                <a:solidFill>
                  <a:srgbClr val="C00000"/>
                </a:solidFill>
                <a:latin typeface="Arial" pitchFamily="34" charset="0"/>
                <a:cs typeface="Arial" pitchFamily="34" charset="0"/>
              </a:rPr>
              <a:t>ол</a:t>
            </a:r>
            <a:r>
              <a:rPr lang="ru-RU" sz="2400" b="1" dirty="0" smtClean="0">
                <a:latin typeface="Arial" pitchFamily="34" charset="0"/>
                <a:cs typeface="Arial" pitchFamily="34" charset="0"/>
              </a:rPr>
              <a:t>              </a:t>
            </a:r>
            <a:r>
              <a:rPr lang="ru-RU" sz="2400" b="1" dirty="0" err="1" smtClean="0">
                <a:latin typeface="Arial" pitchFamily="34" charset="0"/>
                <a:cs typeface="Arial" pitchFamily="34" charset="0"/>
              </a:rPr>
              <a:t>эт</a:t>
            </a:r>
            <a:r>
              <a:rPr lang="ru-RU" sz="2400" b="1" u="sng" dirty="0" err="1" smtClean="0">
                <a:latin typeface="Arial" pitchFamily="34" charset="0"/>
                <a:cs typeface="Arial" pitchFamily="34" charset="0"/>
              </a:rPr>
              <a:t>ан</a:t>
            </a:r>
            <a:r>
              <a:rPr lang="ru-RU" sz="2400" b="1" dirty="0" err="1" smtClean="0">
                <a:solidFill>
                  <a:srgbClr val="C00000"/>
                </a:solidFill>
                <a:latin typeface="Arial" pitchFamily="34" charset="0"/>
                <a:cs typeface="Arial" pitchFamily="34" charset="0"/>
              </a:rPr>
              <a:t>аль</a:t>
            </a:r>
            <a:endParaRPr lang="ru-RU" sz="2400" dirty="0">
              <a:solidFill>
                <a:srgbClr val="C00000"/>
              </a:solidFill>
            </a:endParaRPr>
          </a:p>
        </p:txBody>
      </p:sp>
      <p:pic>
        <p:nvPicPr>
          <p:cNvPr id="14"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15" name="Управляющая кнопка: далее 1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TextBox 17"/>
          <p:cNvSpPr txBox="1"/>
          <p:nvPr/>
        </p:nvSpPr>
        <p:spPr>
          <a:xfrm>
            <a:off x="4715380" y="2657003"/>
            <a:ext cx="2304256" cy="1348061"/>
          </a:xfrm>
          <a:prstGeom prst="rect">
            <a:avLst/>
          </a:prstGeom>
          <a:noFill/>
        </p:spPr>
        <p:txBody>
          <a:bodyPr wrap="square" rtlCol="0">
            <a:spAutoFit/>
          </a:bodyPr>
          <a:lstStyle/>
          <a:p>
            <a:pPr algn="ctr">
              <a:lnSpc>
                <a:spcPct val="85000"/>
              </a:lnSpc>
            </a:pPr>
            <a:r>
              <a:rPr lang="ru-RU" sz="2400" b="1" dirty="0" err="1" smtClean="0">
                <a:latin typeface="Arial" pitchFamily="34" charset="0"/>
                <a:cs typeface="Arial" pitchFamily="34" charset="0"/>
              </a:rPr>
              <a:t>этан</a:t>
            </a:r>
            <a:r>
              <a:rPr lang="ru-RU" sz="2400" b="1" dirty="0" err="1" smtClean="0">
                <a:solidFill>
                  <a:srgbClr val="C00000"/>
                </a:solidFill>
                <a:latin typeface="Arial" pitchFamily="34" charset="0"/>
                <a:cs typeface="Arial" pitchFamily="34" charset="0"/>
              </a:rPr>
              <a:t>аль</a:t>
            </a:r>
            <a:endParaRPr lang="ru-RU" sz="2400" b="1" dirty="0" smtClean="0">
              <a:solidFill>
                <a:srgbClr val="C00000"/>
              </a:solidFill>
              <a:latin typeface="Arial" pitchFamily="34" charset="0"/>
              <a:cs typeface="Arial" pitchFamily="34" charset="0"/>
            </a:endParaRPr>
          </a:p>
          <a:p>
            <a:pPr algn="ctr">
              <a:lnSpc>
                <a:spcPct val="85000"/>
              </a:lnSpc>
            </a:pPr>
            <a:r>
              <a:rPr lang="ru-RU" sz="2400" b="1" dirty="0" smtClean="0">
                <a:latin typeface="Arial" pitchFamily="34" charset="0"/>
                <a:cs typeface="Arial" pitchFamily="34" charset="0"/>
              </a:rPr>
              <a:t>уксусный  альдегид</a:t>
            </a:r>
          </a:p>
          <a:p>
            <a:pPr algn="ctr">
              <a:lnSpc>
                <a:spcPct val="85000"/>
              </a:lnSpc>
            </a:pPr>
            <a:r>
              <a:rPr lang="ru-RU" sz="2400" b="1" dirty="0">
                <a:latin typeface="Arial" pitchFamily="34" charset="0"/>
                <a:cs typeface="Arial" pitchFamily="34" charset="0"/>
              </a:rPr>
              <a:t>ацетальдегид</a:t>
            </a:r>
          </a:p>
        </p:txBody>
      </p:sp>
    </p:spTree>
    <p:extLst>
      <p:ext uri="{BB962C8B-B14F-4D97-AF65-F5344CB8AC3E}">
        <p14:creationId xmlns:p14="http://schemas.microsoft.com/office/powerpoint/2010/main" val="20954772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1" name="Прямоугольник 10"/>
          <p:cNvSpPr/>
          <p:nvPr/>
        </p:nvSpPr>
        <p:spPr>
          <a:xfrm>
            <a:off x="179512" y="332656"/>
            <a:ext cx="8784976" cy="2289858"/>
          </a:xfrm>
          <a:prstGeom prst="rect">
            <a:avLst/>
          </a:prstGeom>
        </p:spPr>
        <p:txBody>
          <a:bodyPr wrap="square">
            <a:spAutoFit/>
          </a:bodyPr>
          <a:lstStyle/>
          <a:p>
            <a:pPr indent="450850"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Black" pitchFamily="34" charset="0"/>
              </a:rPr>
              <a:t>3. Гидратация (присоединение воды) алк</a:t>
            </a:r>
            <a:r>
              <a:rPr lang="ru-RU" sz="2800" b="1" dirty="0" smtClean="0">
                <a:solidFill>
                  <a:srgbClr val="0000CC"/>
                </a:solidFill>
                <a:effectLst>
                  <a:outerShdw blurRad="38100" dist="38100" dir="2700000" algn="tl">
                    <a:srgbClr val="000000">
                      <a:alpha val="43137"/>
                    </a:srgbClr>
                  </a:outerShdw>
                </a:effectLst>
                <a:latin typeface="Arial Black" pitchFamily="34" charset="0"/>
              </a:rPr>
              <a:t>ин</a:t>
            </a:r>
            <a:r>
              <a:rPr lang="ru-RU" sz="2800" b="1" dirty="0" smtClean="0">
                <a:solidFill>
                  <a:srgbClr val="C00000"/>
                </a:solidFill>
                <a:effectLst>
                  <a:outerShdw blurRad="38100" dist="38100" dir="2700000" algn="tl">
                    <a:srgbClr val="000000">
                      <a:alpha val="43137"/>
                    </a:srgbClr>
                  </a:outerShdw>
                </a:effectLst>
                <a:latin typeface="Arial Black" pitchFamily="34" charset="0"/>
              </a:rPr>
              <a:t>ов</a:t>
            </a:r>
            <a:r>
              <a:rPr lang="ru-RU" sz="2800" b="1" dirty="0" smtClean="0">
                <a:latin typeface="Arial" pitchFamily="34" charset="0"/>
                <a:cs typeface="Arial" pitchFamily="34" charset="0"/>
              </a:rPr>
              <a:t>, содержащих концевую тройную связь.</a:t>
            </a:r>
            <a:r>
              <a:rPr lang="ru-RU" sz="2800" dirty="0" smtClean="0">
                <a:solidFill>
                  <a:srgbClr val="C00000"/>
                </a:solidFill>
                <a:effectLst>
                  <a:outerShdw blurRad="38100" dist="38100" dir="2700000" algn="tl">
                    <a:srgbClr val="000000">
                      <a:alpha val="43137"/>
                    </a:srgbClr>
                  </a:outerShdw>
                </a:effectLst>
                <a:latin typeface="Arial Black" pitchFamily="34" charset="0"/>
              </a:rPr>
              <a:t> </a:t>
            </a:r>
            <a:r>
              <a:rPr lang="ru-RU" sz="2800" b="1" dirty="0">
                <a:latin typeface="Arial" pitchFamily="34" charset="0"/>
                <a:cs typeface="Arial" pitchFamily="34" charset="0"/>
              </a:rPr>
              <a:t>В присутствии серной кислоты и сульфата двухвалентной ртути </a:t>
            </a:r>
            <a:r>
              <a:rPr lang="ru-RU" sz="2800" b="1" dirty="0" err="1" smtClean="0">
                <a:latin typeface="Arial" pitchFamily="34" charset="0"/>
                <a:cs typeface="Arial" pitchFamily="34" charset="0"/>
              </a:rPr>
              <a:t>эт</a:t>
            </a:r>
            <a:r>
              <a:rPr lang="ru-RU" sz="2800" b="1" dirty="0" err="1" smtClean="0">
                <a:solidFill>
                  <a:srgbClr val="0000CC"/>
                </a:solidFill>
                <a:latin typeface="Arial" pitchFamily="34" charset="0"/>
                <a:cs typeface="Arial" pitchFamily="34" charset="0"/>
              </a:rPr>
              <a:t>ин</a:t>
            </a:r>
            <a:r>
              <a:rPr lang="ru-RU" sz="2800" b="1" dirty="0" smtClean="0">
                <a:latin typeface="Arial" pitchFamily="34" charset="0"/>
                <a:cs typeface="Arial" pitchFamily="34" charset="0"/>
              </a:rPr>
              <a:t> </a:t>
            </a:r>
            <a:r>
              <a:rPr lang="ru-RU" sz="2800" b="1" dirty="0">
                <a:latin typeface="Arial" pitchFamily="34" charset="0"/>
                <a:cs typeface="Arial" pitchFamily="34" charset="0"/>
              </a:rPr>
              <a:t>легко </a:t>
            </a:r>
            <a:r>
              <a:rPr lang="ru-RU" sz="2800" b="1" dirty="0" smtClean="0">
                <a:latin typeface="Arial" pitchFamily="34" charset="0"/>
                <a:cs typeface="Arial" pitchFamily="34" charset="0"/>
              </a:rPr>
              <a:t>присоединяет </a:t>
            </a:r>
            <a:r>
              <a:rPr lang="ru-RU" sz="2800" b="1" dirty="0">
                <a:latin typeface="Arial" pitchFamily="34" charset="0"/>
                <a:cs typeface="Arial" pitchFamily="34" charset="0"/>
              </a:rPr>
              <a:t>воду с образованием уксусного альдегида:</a:t>
            </a:r>
          </a:p>
        </p:txBody>
      </p:sp>
      <p:sp>
        <p:nvSpPr>
          <p:cNvPr id="15" name="Прямоугольник 14"/>
          <p:cNvSpPr/>
          <p:nvPr/>
        </p:nvSpPr>
        <p:spPr>
          <a:xfrm>
            <a:off x="6624737" y="3573016"/>
            <a:ext cx="2555775" cy="1348061"/>
          </a:xfrm>
          <a:prstGeom prst="rect">
            <a:avLst/>
          </a:prstGeom>
        </p:spPr>
        <p:txBody>
          <a:bodyPr wrap="square">
            <a:spAutoFit/>
          </a:bodyPr>
          <a:lstStyle/>
          <a:p>
            <a:pPr algn="ctr">
              <a:lnSpc>
                <a:spcPct val="85000"/>
              </a:lnSpc>
            </a:pPr>
            <a:r>
              <a:rPr lang="ru-RU" sz="2400" b="1" dirty="0" err="1" smtClean="0">
                <a:latin typeface="Arial" pitchFamily="34" charset="0"/>
                <a:cs typeface="Arial" pitchFamily="34" charset="0"/>
              </a:rPr>
              <a:t>эт</a:t>
            </a:r>
            <a:r>
              <a:rPr lang="ru-RU" sz="24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ан</a:t>
            </a:r>
            <a:r>
              <a:rPr lang="ru-RU" sz="2400" b="1" dirty="0" err="1" smtClean="0">
                <a:solidFill>
                  <a:srgbClr val="002060"/>
                </a:solidFill>
                <a:effectLst>
                  <a:outerShdw blurRad="38100" dist="38100" dir="2700000" algn="tl">
                    <a:srgbClr val="000000">
                      <a:alpha val="43137"/>
                    </a:srgbClr>
                  </a:outerShdw>
                </a:effectLst>
                <a:latin typeface="Arial" pitchFamily="34" charset="0"/>
                <a:cs typeface="Arial" pitchFamily="34" charset="0"/>
              </a:rPr>
              <a:t>аль</a:t>
            </a:r>
            <a:r>
              <a:rPr lang="ru-RU" sz="24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 </a:t>
            </a:r>
            <a:r>
              <a:rPr lang="ru-RU" sz="2400" b="1" dirty="0" smtClean="0">
                <a:latin typeface="Arial" pitchFamily="34" charset="0"/>
                <a:cs typeface="Arial" pitchFamily="34" charset="0"/>
              </a:rPr>
              <a:t>(уксусный альдегид, ацетальдегид)  </a:t>
            </a:r>
          </a:p>
        </p:txBody>
      </p:sp>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26" name="Picture 2" descr="http://nenuda.ru/nuda/189/188859/188859_html_1fb25faa.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4051"/>
          <a:stretch/>
        </p:blipFill>
        <p:spPr bwMode="auto">
          <a:xfrm>
            <a:off x="179512" y="2622514"/>
            <a:ext cx="8834433" cy="1053954"/>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35496" y="3316370"/>
            <a:ext cx="2030599" cy="720197"/>
          </a:xfrm>
          <a:prstGeom prst="rect">
            <a:avLst/>
          </a:prstGeom>
        </p:spPr>
        <p:txBody>
          <a:bodyPr wrap="square">
            <a:spAutoFit/>
          </a:bodyPr>
          <a:lstStyle/>
          <a:p>
            <a:pPr algn="ctr">
              <a:lnSpc>
                <a:spcPct val="85000"/>
              </a:lnSpc>
            </a:pPr>
            <a:r>
              <a:rPr lang="ru-RU" sz="2400" b="1" dirty="0" err="1" smtClean="0">
                <a:latin typeface="Arial" pitchFamily="34" charset="0"/>
                <a:cs typeface="Arial" pitchFamily="34" charset="0"/>
              </a:rPr>
              <a:t>эт</a:t>
            </a:r>
            <a:r>
              <a:rPr lang="ru-RU" sz="24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ин</a:t>
            </a:r>
            <a:r>
              <a:rPr lang="ru-RU" sz="2400" b="1" dirty="0" smtClean="0">
                <a:latin typeface="Arial" pitchFamily="34" charset="0"/>
                <a:cs typeface="Arial" pitchFamily="34" charset="0"/>
              </a:rPr>
              <a:t> (ацетилен)</a:t>
            </a:r>
            <a:endParaRPr lang="ru-RU" sz="2400" b="1" u="sng"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14" name="Прямоугольник 13"/>
          <p:cNvSpPr/>
          <p:nvPr/>
        </p:nvSpPr>
        <p:spPr>
          <a:xfrm>
            <a:off x="3779912" y="3717032"/>
            <a:ext cx="2376264" cy="1034129"/>
          </a:xfrm>
          <a:prstGeom prst="rect">
            <a:avLst/>
          </a:prstGeom>
        </p:spPr>
        <p:txBody>
          <a:bodyPr wrap="square">
            <a:spAutoFit/>
          </a:bodyPr>
          <a:lstStyle/>
          <a:p>
            <a:pPr algn="ctr">
              <a:lnSpc>
                <a:spcPct val="85000"/>
              </a:lnSpc>
            </a:pPr>
            <a:r>
              <a:rPr lang="ru-RU" sz="2400" b="1" dirty="0" err="1" smtClean="0">
                <a:latin typeface="Arial" pitchFamily="34" charset="0"/>
                <a:cs typeface="Arial" pitchFamily="34" charset="0"/>
              </a:rPr>
              <a:t>эт</a:t>
            </a:r>
            <a:r>
              <a:rPr lang="ru-RU" sz="24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ен</a:t>
            </a:r>
            <a:r>
              <a:rPr lang="ru-RU" sz="2400" b="1" dirty="0" err="1" smtClean="0">
                <a:solidFill>
                  <a:srgbClr val="002060"/>
                </a:solidFill>
                <a:effectLst>
                  <a:outerShdw blurRad="38100" dist="38100" dir="2700000" algn="tl">
                    <a:srgbClr val="000000">
                      <a:alpha val="43137"/>
                    </a:srgbClr>
                  </a:outerShdw>
                </a:effectLst>
                <a:latin typeface="Arial" pitchFamily="34" charset="0"/>
                <a:cs typeface="Arial" pitchFamily="34" charset="0"/>
              </a:rPr>
              <a:t>ол</a:t>
            </a:r>
            <a:r>
              <a:rPr lang="ru-RU" sz="24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 </a:t>
            </a:r>
            <a:r>
              <a:rPr lang="ru-RU" sz="2400" b="1" dirty="0" smtClean="0">
                <a:latin typeface="Arial" pitchFamily="34" charset="0"/>
                <a:cs typeface="Arial" pitchFamily="34" charset="0"/>
              </a:rPr>
              <a:t>(виниловый спирт)</a:t>
            </a:r>
            <a:endParaRPr lang="ru-RU" sz="2400" b="1" u="sng"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61376785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8872" y="1772816"/>
            <a:ext cx="8067584" cy="454874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Прямоугольник 14"/>
          <p:cNvSpPr/>
          <p:nvPr/>
        </p:nvSpPr>
        <p:spPr>
          <a:xfrm>
            <a:off x="107504" y="44624"/>
            <a:ext cx="8928992" cy="1815882"/>
          </a:xfrm>
          <a:prstGeom prst="rect">
            <a:avLst/>
          </a:prstGeom>
        </p:spPr>
        <p:txBody>
          <a:bodyPr wrap="square">
            <a:spAutoFit/>
          </a:bodyPr>
          <a:lstStyle/>
          <a:p>
            <a:pPr indent="450850" algn="just">
              <a:lnSpc>
                <a:spcPct val="80000"/>
              </a:lnSpc>
            </a:pPr>
            <a:r>
              <a:rPr lang="ru-RU" sz="2800" b="1" dirty="0" smtClean="0">
                <a:ln>
                  <a:solidFill>
                    <a:sysClr val="windowText" lastClr="000000"/>
                  </a:solidFill>
                </a:ln>
                <a:solidFill>
                  <a:srgbClr val="C00000"/>
                </a:solidFill>
                <a:latin typeface="Arial" pitchFamily="34" charset="0"/>
                <a:cs typeface="Arial" pitchFamily="34" charset="0"/>
              </a:rPr>
              <a:t>4. Гидролиз </a:t>
            </a:r>
            <a:r>
              <a:rPr lang="ru-RU" sz="2800" b="1" dirty="0" err="1">
                <a:ln>
                  <a:solidFill>
                    <a:sysClr val="windowText" lastClr="000000"/>
                  </a:solidFill>
                </a:ln>
                <a:solidFill>
                  <a:srgbClr val="C00000"/>
                </a:solidFill>
                <a:latin typeface="Arial" pitchFamily="34" charset="0"/>
                <a:cs typeface="Arial" pitchFamily="34" charset="0"/>
              </a:rPr>
              <a:t>ди</a:t>
            </a:r>
            <a:r>
              <a:rPr lang="ru-RU" sz="2800" b="1" dirty="0" err="1">
                <a:ln>
                  <a:solidFill>
                    <a:sysClr val="windowText" lastClr="000000"/>
                  </a:solidFill>
                </a:ln>
                <a:solidFill>
                  <a:srgbClr val="0000CC"/>
                </a:solidFill>
                <a:latin typeface="Arial" pitchFamily="34" charset="0"/>
                <a:cs typeface="Arial" pitchFamily="34" charset="0"/>
              </a:rPr>
              <a:t>галоген</a:t>
            </a:r>
            <a:r>
              <a:rPr lang="ru-RU" sz="2800" b="1" dirty="0" err="1">
                <a:ln>
                  <a:solidFill>
                    <a:sysClr val="windowText" lastClr="000000"/>
                  </a:solidFill>
                </a:ln>
                <a:solidFill>
                  <a:srgbClr val="C00000"/>
                </a:solidFill>
                <a:latin typeface="Arial" pitchFamily="34" charset="0"/>
                <a:cs typeface="Arial" pitchFamily="34" charset="0"/>
              </a:rPr>
              <a:t>производных</a:t>
            </a:r>
            <a:r>
              <a:rPr lang="ru-RU" sz="2800" b="1" dirty="0">
                <a:ln>
                  <a:solidFill>
                    <a:sysClr val="windowText" lastClr="000000"/>
                  </a:solidFill>
                </a:ln>
                <a:solidFill>
                  <a:srgbClr val="C00000"/>
                </a:solidFill>
                <a:latin typeface="Arial" pitchFamily="34" charset="0"/>
                <a:cs typeface="Arial" pitchFamily="34" charset="0"/>
              </a:rPr>
              <a:t>. </a:t>
            </a:r>
            <a:r>
              <a:rPr lang="ru-RU" sz="2800" b="1" dirty="0">
                <a:latin typeface="Arial" pitchFamily="34" charset="0"/>
                <a:cs typeface="Arial" pitchFamily="34" charset="0"/>
              </a:rPr>
              <a:t>При гидролизе </a:t>
            </a:r>
            <a:r>
              <a:rPr lang="ru-RU" sz="2800" b="1" dirty="0" err="1">
                <a:latin typeface="Arial" pitchFamily="34" charset="0"/>
                <a:cs typeface="Arial" pitchFamily="34" charset="0"/>
              </a:rPr>
              <a:t>геминальных</a:t>
            </a:r>
            <a:r>
              <a:rPr lang="ru-RU" sz="2800" b="1" dirty="0">
                <a:latin typeface="Arial" pitchFamily="34" charset="0"/>
                <a:cs typeface="Arial" pitchFamily="34" charset="0"/>
              </a:rPr>
              <a:t> </a:t>
            </a:r>
            <a:r>
              <a:rPr lang="ru-RU" sz="2800" b="1" dirty="0" err="1">
                <a:latin typeface="Arial" pitchFamily="34" charset="0"/>
                <a:cs typeface="Arial" pitchFamily="34" charset="0"/>
              </a:rPr>
              <a:t>ди</a:t>
            </a:r>
            <a:r>
              <a:rPr lang="ru-RU" sz="2800" b="1" u="sng" dirty="0" err="1">
                <a:solidFill>
                  <a:srgbClr val="0000CC"/>
                </a:solidFill>
                <a:latin typeface="Arial" pitchFamily="34" charset="0"/>
                <a:cs typeface="Arial" pitchFamily="34" charset="0"/>
              </a:rPr>
              <a:t>галоген</a:t>
            </a:r>
            <a:r>
              <a:rPr lang="ru-RU" sz="2800" b="1" dirty="0" err="1">
                <a:latin typeface="Arial" pitchFamily="34" charset="0"/>
                <a:cs typeface="Arial" pitchFamily="34" charset="0"/>
              </a:rPr>
              <a:t>производных</a:t>
            </a:r>
            <a:r>
              <a:rPr lang="ru-RU" sz="2800" b="1" dirty="0">
                <a:latin typeface="Arial" pitchFamily="34" charset="0"/>
                <a:cs typeface="Arial" pitchFamily="34" charset="0"/>
              </a:rPr>
              <a:t>, содержащих два атома галогена у крайнего углеродного атома, образуются </a:t>
            </a:r>
            <a:r>
              <a:rPr lang="ru-RU" sz="2800" b="1" dirty="0" smtClean="0">
                <a:latin typeface="Arial" pitchFamily="34" charset="0"/>
                <a:cs typeface="Arial" pitchFamily="34" charset="0"/>
              </a:rPr>
              <a:t>альдегиды, </a:t>
            </a:r>
            <a:r>
              <a:rPr lang="ru-RU" sz="2800" b="1" dirty="0">
                <a:latin typeface="Arial" pitchFamily="34" charset="0"/>
                <a:cs typeface="Arial" pitchFamily="34" charset="0"/>
              </a:rPr>
              <a:t>в других случаях – кетоны:</a:t>
            </a:r>
          </a:p>
        </p:txBody>
      </p:sp>
    </p:spTree>
    <p:extLst>
      <p:ext uri="{BB962C8B-B14F-4D97-AF65-F5344CB8AC3E}">
        <p14:creationId xmlns:p14="http://schemas.microsoft.com/office/powerpoint/2010/main" val="1528042781"/>
      </p:ext>
    </p:extLst>
  </p:cSld>
  <p:clrMapOvr>
    <a:masterClrMapping/>
  </p:clrMapOvr>
  <p:transition>
    <p:wheel spokes="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4100" name="Picture 4" descr="D:\диск D\29.06.17-домашние документы\Виртуальные лекции 2015\Органическая химия\альдегиды и кетоны\получение альдегидов\получение этаналя 1.gif"/>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7504" y="2060848"/>
            <a:ext cx="8928992" cy="1544404"/>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07504" y="287475"/>
            <a:ext cx="8928992" cy="1557349"/>
          </a:xfrm>
          <a:prstGeom prst="rect">
            <a:avLst/>
          </a:prstGeom>
        </p:spPr>
        <p:txBody>
          <a:bodyPr wrap="square">
            <a:spAutoFit/>
          </a:bodyPr>
          <a:lstStyle/>
          <a:p>
            <a:pPr indent="450850" algn="just">
              <a:lnSpc>
                <a:spcPct val="85000"/>
              </a:lnSpc>
              <a:tabLst>
                <a:tab pos="1609725" algn="l"/>
              </a:tabLst>
            </a:pPr>
            <a:r>
              <a:rPr lang="ru-RU" sz="2800" b="1" dirty="0" smtClean="0">
                <a:ln>
                  <a:solidFill>
                    <a:sysClr val="windowText" lastClr="000000"/>
                  </a:solidFill>
                </a:ln>
                <a:solidFill>
                  <a:srgbClr val="C00000"/>
                </a:solidFill>
                <a:latin typeface="Arial" pitchFamily="34" charset="0"/>
                <a:cs typeface="Arial" pitchFamily="34" charset="0"/>
              </a:rPr>
              <a:t>5. Восстановление </a:t>
            </a:r>
            <a:r>
              <a:rPr lang="ru-RU" sz="2800" b="1" dirty="0" err="1" smtClean="0">
                <a:ln>
                  <a:solidFill>
                    <a:sysClr val="windowText" lastClr="000000"/>
                  </a:solidFill>
                </a:ln>
                <a:solidFill>
                  <a:srgbClr val="C00000"/>
                </a:solidFill>
                <a:latin typeface="Arial" pitchFamily="34" charset="0"/>
                <a:cs typeface="Arial" pitchFamily="34" charset="0"/>
              </a:rPr>
              <a:t>хлорангидридов</a:t>
            </a:r>
            <a:r>
              <a:rPr lang="ru-RU" sz="2800" b="1" dirty="0" smtClean="0">
                <a:ln>
                  <a:solidFill>
                    <a:sysClr val="windowText" lastClr="000000"/>
                  </a:solidFill>
                </a:ln>
                <a:solidFill>
                  <a:srgbClr val="C00000"/>
                </a:solidFill>
                <a:latin typeface="Arial" pitchFamily="34" charset="0"/>
                <a:cs typeface="Arial" pitchFamily="34" charset="0"/>
              </a:rPr>
              <a:t> кислот </a:t>
            </a:r>
            <a:r>
              <a:rPr lang="ru-RU" sz="2800" b="1" dirty="0">
                <a:latin typeface="Arial" pitchFamily="34" charset="0"/>
                <a:cs typeface="Arial" pitchFamily="34" charset="0"/>
              </a:rPr>
              <a:t>(восста­новление по </a:t>
            </a:r>
            <a:r>
              <a:rPr lang="ru-RU" sz="2800" b="1" dirty="0" err="1">
                <a:latin typeface="Arial" pitchFamily="34" charset="0"/>
                <a:cs typeface="Arial" pitchFamily="34" charset="0"/>
              </a:rPr>
              <a:t>Розенмунду</a:t>
            </a:r>
            <a:r>
              <a:rPr lang="ru-RU" sz="2800" b="1" dirty="0" smtClean="0">
                <a:latin typeface="Arial" pitchFamily="34" charset="0"/>
                <a:cs typeface="Arial" pitchFamily="34" charset="0"/>
              </a:rPr>
              <a:t>). </a:t>
            </a:r>
            <a:r>
              <a:rPr lang="ru-RU" sz="2800" b="1" dirty="0">
                <a:latin typeface="Arial" pitchFamily="34" charset="0"/>
                <a:cs typeface="Arial" pitchFamily="34" charset="0"/>
              </a:rPr>
              <a:t>В качестве катализаторов применяют отравленный серой палла­дий, нанесенный на </a:t>
            </a:r>
            <a:r>
              <a:rPr lang="en-US" sz="2800" b="1" dirty="0" err="1">
                <a:latin typeface="Arial" pitchFamily="34" charset="0"/>
                <a:cs typeface="Arial" pitchFamily="34" charset="0"/>
              </a:rPr>
              <a:t>BaSO</a:t>
            </a:r>
            <a:r>
              <a:rPr lang="ru-RU" sz="2800" b="1" baseline="-25000" dirty="0" smtClean="0">
                <a:latin typeface="Arial" pitchFamily="34" charset="0"/>
                <a:cs typeface="Arial" pitchFamily="34" charset="0"/>
              </a:rPr>
              <a:t>4</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
        <p:nvSpPr>
          <p:cNvPr id="2" name="Прямоугольник 1"/>
          <p:cNvSpPr/>
          <p:nvPr/>
        </p:nvSpPr>
        <p:spPr>
          <a:xfrm>
            <a:off x="35496" y="3543141"/>
            <a:ext cx="2544478" cy="1348061"/>
          </a:xfrm>
          <a:prstGeom prst="rect">
            <a:avLst/>
          </a:prstGeom>
        </p:spPr>
        <p:txBody>
          <a:bodyPr wrap="square">
            <a:spAutoFit/>
          </a:bodyPr>
          <a:lstStyle/>
          <a:p>
            <a:pPr algn="ctr">
              <a:lnSpc>
                <a:spcPct val="85000"/>
              </a:lnSpc>
            </a:pPr>
            <a:r>
              <a:rPr lang="ru-RU" sz="2400" b="1" u="sng" dirty="0" err="1" smtClean="0">
                <a:latin typeface="Arial" pitchFamily="34" charset="0"/>
                <a:cs typeface="Arial" pitchFamily="34" charset="0"/>
              </a:rPr>
              <a:t>хлор</a:t>
            </a:r>
            <a:r>
              <a:rPr lang="ru-RU" sz="2400" b="1" dirty="0" err="1" smtClean="0">
                <a:latin typeface="Arial" pitchFamily="34" charset="0"/>
                <a:cs typeface="Arial" pitchFamily="34" charset="0"/>
              </a:rPr>
              <a:t>ангидрид</a:t>
            </a:r>
            <a:r>
              <a:rPr lang="ru-RU" sz="2400" b="1" dirty="0" smtClean="0">
                <a:latin typeface="Arial" pitchFamily="34" charset="0"/>
                <a:cs typeface="Arial" pitchFamily="34" charset="0"/>
              </a:rPr>
              <a:t> </a:t>
            </a:r>
            <a:r>
              <a:rPr lang="ru-RU" sz="2400" b="1" dirty="0" err="1" smtClean="0">
                <a:latin typeface="Arial" pitchFamily="34" charset="0"/>
                <a:cs typeface="Arial" pitchFamily="34" charset="0"/>
              </a:rPr>
              <a:t>этан</a:t>
            </a:r>
            <a:r>
              <a:rPr lang="ru-RU" sz="2400" b="1" dirty="0" err="1" smtClean="0">
                <a:solidFill>
                  <a:srgbClr val="0000CC"/>
                </a:solidFill>
                <a:latin typeface="Arial" pitchFamily="34" charset="0"/>
                <a:cs typeface="Arial" pitchFamily="34" charset="0"/>
              </a:rPr>
              <a:t>овой</a:t>
            </a:r>
            <a:r>
              <a:rPr lang="ru-RU" sz="2400" b="1" dirty="0" smtClean="0">
                <a:latin typeface="Arial" pitchFamily="34" charset="0"/>
                <a:cs typeface="Arial" pitchFamily="34" charset="0"/>
              </a:rPr>
              <a:t> (уксусной) </a:t>
            </a:r>
            <a:r>
              <a:rPr lang="ru-RU" sz="2400" b="1" dirty="0" smtClean="0">
                <a:solidFill>
                  <a:srgbClr val="0000CC"/>
                </a:solidFill>
                <a:latin typeface="Arial" pitchFamily="34" charset="0"/>
                <a:cs typeface="Arial" pitchFamily="34" charset="0"/>
              </a:rPr>
              <a:t>кислоты</a:t>
            </a:r>
            <a:r>
              <a:rPr lang="ru-RU" sz="2400" b="1" dirty="0" smtClean="0">
                <a:latin typeface="Arial" pitchFamily="34" charset="0"/>
                <a:cs typeface="Arial" pitchFamily="34" charset="0"/>
              </a:rPr>
              <a:t> </a:t>
            </a:r>
            <a:endParaRPr lang="ru-RU" sz="2400" b="1" dirty="0"/>
          </a:p>
        </p:txBody>
      </p:sp>
      <p:sp>
        <p:nvSpPr>
          <p:cNvPr id="15" name="Прямоугольник 14"/>
          <p:cNvSpPr/>
          <p:nvPr/>
        </p:nvSpPr>
        <p:spPr>
          <a:xfrm>
            <a:off x="5580112" y="3429000"/>
            <a:ext cx="2016224" cy="1034129"/>
          </a:xfrm>
          <a:prstGeom prst="rect">
            <a:avLst/>
          </a:prstGeom>
        </p:spPr>
        <p:txBody>
          <a:bodyPr wrap="square">
            <a:spAutoFit/>
          </a:bodyPr>
          <a:lstStyle/>
          <a:p>
            <a:pPr algn="ctr">
              <a:lnSpc>
                <a:spcPct val="85000"/>
              </a:lnSpc>
            </a:pPr>
            <a:r>
              <a:rPr lang="ru-RU" sz="2400" b="1" dirty="0" err="1" smtClean="0">
                <a:latin typeface="Arial" pitchFamily="34" charset="0"/>
                <a:cs typeface="Arial" pitchFamily="34" charset="0"/>
              </a:rPr>
              <a:t>этан</a:t>
            </a:r>
            <a:r>
              <a:rPr lang="ru-RU" sz="2400" b="1" dirty="0" err="1" smtClean="0">
                <a:solidFill>
                  <a:srgbClr val="0000CC"/>
                </a:solidFill>
                <a:latin typeface="Arial" pitchFamily="34" charset="0"/>
                <a:cs typeface="Arial" pitchFamily="34" charset="0"/>
              </a:rPr>
              <a:t>аль</a:t>
            </a:r>
            <a:r>
              <a:rPr lang="ru-RU" sz="2400" b="1" dirty="0" smtClean="0">
                <a:latin typeface="Arial" pitchFamily="34" charset="0"/>
                <a:cs typeface="Arial" pitchFamily="34" charset="0"/>
              </a:rPr>
              <a:t> (уксусный </a:t>
            </a:r>
            <a:r>
              <a:rPr lang="ru-RU" sz="2400" b="1" dirty="0">
                <a:solidFill>
                  <a:srgbClr val="0000CC"/>
                </a:solidFill>
                <a:latin typeface="Arial" pitchFamily="34" charset="0"/>
                <a:cs typeface="Arial" pitchFamily="34" charset="0"/>
              </a:rPr>
              <a:t>альдегид</a:t>
            </a:r>
            <a:r>
              <a:rPr lang="ru-RU" sz="2400" b="1" dirty="0" smtClean="0">
                <a:latin typeface="Arial" pitchFamily="34" charset="0"/>
                <a:cs typeface="Arial" pitchFamily="34" charset="0"/>
              </a:rPr>
              <a:t>) </a:t>
            </a:r>
            <a:endParaRPr lang="ru-RU" sz="2400" b="1" dirty="0"/>
          </a:p>
        </p:txBody>
      </p:sp>
    </p:spTree>
    <p:extLst>
      <p:ext uri="{BB962C8B-B14F-4D97-AF65-F5344CB8AC3E}">
        <p14:creationId xmlns:p14="http://schemas.microsoft.com/office/powerpoint/2010/main" val="2060140538"/>
      </p:ext>
    </p:extLst>
  </p:cSld>
  <p:clrMapOvr>
    <a:masterClrMapping/>
  </p:clrMapOvr>
  <p:transition>
    <p:wheel spokes="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146" name="Picture 2" descr="D:\диск D\29.06.17-домашние документы\Виртуальные лекции 2015\Органическая химия\альдегиды и кетоны\получение альдегидов\получение альдегидов 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844824"/>
            <a:ext cx="8622637" cy="153834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51520" y="365697"/>
            <a:ext cx="8784976" cy="1191095"/>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C00000"/>
                </a:solidFill>
                <a:latin typeface="Arial" pitchFamily="34" charset="0"/>
                <a:cs typeface="Arial" pitchFamily="34" charset="0"/>
              </a:rPr>
              <a:t>Восстановление</a:t>
            </a:r>
            <a:r>
              <a:rPr lang="ru-RU" sz="2800" b="1" dirty="0">
                <a:latin typeface="Arial" pitchFamily="34" charset="0"/>
                <a:cs typeface="Arial" pitchFamily="34" charset="0"/>
              </a:rPr>
              <a:t> производных кислот мо­жет быть осуществлено и с помощью соединений типа </a:t>
            </a:r>
            <a:r>
              <a:rPr lang="en-US" sz="2800" b="1" dirty="0" err="1">
                <a:latin typeface="Arial" pitchFamily="34" charset="0"/>
                <a:cs typeface="Arial" pitchFamily="34" charset="0"/>
              </a:rPr>
              <a:t>LiAlH</a:t>
            </a:r>
            <a:r>
              <a:rPr lang="ru-RU" sz="2800" b="1" dirty="0">
                <a:latin typeface="Arial" pitchFamily="34" charset="0"/>
                <a:cs typeface="Arial" pitchFamily="34" charset="0"/>
              </a:rPr>
              <a:t>(</a:t>
            </a:r>
            <a:r>
              <a:rPr lang="en-US" sz="2800" b="1" dirty="0">
                <a:latin typeface="Arial" pitchFamily="34" charset="0"/>
                <a:cs typeface="Arial" pitchFamily="34" charset="0"/>
              </a:rPr>
              <a:t>OR</a:t>
            </a:r>
            <a:r>
              <a:rPr lang="ru-RU" sz="2800" b="1" dirty="0">
                <a:latin typeface="Arial" pitchFamily="34" charset="0"/>
                <a:cs typeface="Arial" pitchFamily="34" charset="0"/>
              </a:rPr>
              <a:t>)</a:t>
            </a:r>
            <a:r>
              <a:rPr lang="ru-RU" sz="2800" b="1" baseline="-25000" dirty="0">
                <a:latin typeface="Arial" pitchFamily="34" charset="0"/>
                <a:cs typeface="Arial" pitchFamily="34" charset="0"/>
              </a:rPr>
              <a:t>3 </a:t>
            </a:r>
            <a:r>
              <a:rPr lang="ru-RU" sz="2800" b="1" dirty="0">
                <a:latin typeface="Arial" pitchFamily="34" charset="0"/>
                <a:cs typeface="Arial" pitchFamily="34" charset="0"/>
              </a:rPr>
              <a:t>при низкой температуре:</a:t>
            </a:r>
          </a:p>
        </p:txBody>
      </p:sp>
      <p:sp>
        <p:nvSpPr>
          <p:cNvPr id="9" name="Прямоугольник 8"/>
          <p:cNvSpPr/>
          <p:nvPr/>
        </p:nvSpPr>
        <p:spPr>
          <a:xfrm>
            <a:off x="35496" y="3543141"/>
            <a:ext cx="2544478" cy="720197"/>
          </a:xfrm>
          <a:prstGeom prst="rect">
            <a:avLst/>
          </a:prstGeom>
        </p:spPr>
        <p:txBody>
          <a:bodyPr wrap="square">
            <a:spAutoFit/>
          </a:bodyPr>
          <a:lstStyle/>
          <a:p>
            <a:pPr algn="ctr">
              <a:lnSpc>
                <a:spcPct val="85000"/>
              </a:lnSpc>
            </a:pPr>
            <a:r>
              <a:rPr lang="ru-RU" sz="2400" b="1" u="sng" dirty="0" err="1" smtClean="0">
                <a:latin typeface="Arial" pitchFamily="34" charset="0"/>
                <a:cs typeface="Arial" pitchFamily="34" charset="0"/>
              </a:rPr>
              <a:t>хлор</a:t>
            </a:r>
            <a:r>
              <a:rPr lang="ru-RU" sz="2400" b="1" dirty="0" err="1" smtClean="0">
                <a:latin typeface="Arial" pitchFamily="34" charset="0"/>
                <a:cs typeface="Arial" pitchFamily="34" charset="0"/>
              </a:rPr>
              <a:t>ангидрид</a:t>
            </a:r>
            <a:r>
              <a:rPr lang="ru-RU" sz="2400" b="1" dirty="0" smtClean="0">
                <a:latin typeface="Arial" pitchFamily="34" charset="0"/>
                <a:cs typeface="Arial" pitchFamily="34" charset="0"/>
              </a:rPr>
              <a:t> (</a:t>
            </a:r>
            <a:r>
              <a:rPr lang="ru-RU" sz="2400" b="1" dirty="0" err="1" smtClean="0">
                <a:latin typeface="Arial" pitchFamily="34" charset="0"/>
                <a:cs typeface="Arial" pitchFamily="34" charset="0"/>
              </a:rPr>
              <a:t>ацилхлорид</a:t>
            </a:r>
            <a:r>
              <a:rPr lang="ru-RU" sz="2400" b="1" dirty="0" smtClean="0">
                <a:latin typeface="Arial" pitchFamily="34" charset="0"/>
                <a:cs typeface="Arial" pitchFamily="34" charset="0"/>
              </a:rPr>
              <a:t>)</a:t>
            </a:r>
            <a:endParaRPr lang="ru-RU" sz="2400" b="1" dirty="0"/>
          </a:p>
        </p:txBody>
      </p:sp>
      <p:sp>
        <p:nvSpPr>
          <p:cNvPr id="10" name="Прямоугольник 9"/>
          <p:cNvSpPr/>
          <p:nvPr/>
        </p:nvSpPr>
        <p:spPr>
          <a:xfrm>
            <a:off x="7020272" y="3340008"/>
            <a:ext cx="2016224" cy="406265"/>
          </a:xfrm>
          <a:prstGeom prst="rect">
            <a:avLst/>
          </a:prstGeom>
        </p:spPr>
        <p:txBody>
          <a:bodyPr wrap="square">
            <a:spAutoFit/>
          </a:bodyPr>
          <a:lstStyle/>
          <a:p>
            <a:pPr algn="ctr">
              <a:lnSpc>
                <a:spcPct val="85000"/>
              </a:lnSpc>
            </a:pPr>
            <a:r>
              <a:rPr lang="ru-RU" sz="2400" b="1" dirty="0" smtClean="0">
                <a:solidFill>
                  <a:srgbClr val="0000CC"/>
                </a:solidFill>
                <a:latin typeface="Arial" pitchFamily="34" charset="0"/>
                <a:cs typeface="Arial" pitchFamily="34" charset="0"/>
              </a:rPr>
              <a:t>альдегид</a:t>
            </a:r>
            <a:endParaRPr lang="ru-RU" sz="2400" b="1" dirty="0"/>
          </a:p>
        </p:txBody>
      </p:sp>
    </p:spTree>
    <p:extLst>
      <p:ext uri="{BB962C8B-B14F-4D97-AF65-F5344CB8AC3E}">
        <p14:creationId xmlns:p14="http://schemas.microsoft.com/office/powerpoint/2010/main" val="2060140538"/>
      </p:ext>
    </p:extLst>
  </p:cSld>
  <p:clrMapOvr>
    <a:masterClrMapping/>
  </p:clrMapOvr>
  <p:transition>
    <p:wheel spokes="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5" name="Управляющая кнопка: далее 1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Прямоугольник 5"/>
          <p:cNvSpPr/>
          <p:nvPr/>
        </p:nvSpPr>
        <p:spPr>
          <a:xfrm>
            <a:off x="233524" y="0"/>
            <a:ext cx="8442932" cy="10892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0000"/>
              </a:lnSpc>
            </a:pPr>
            <a:r>
              <a:rPr lang="ru-RU" sz="4000" b="1" spc="50" dirty="0" smtClean="0">
                <a:ln w="11430"/>
                <a:solidFill>
                  <a:srgbClr val="FF0000"/>
                </a:solidFill>
                <a:effectLst>
                  <a:outerShdw blurRad="76200" dist="50800" dir="5400000" algn="tl" rotWithShape="0">
                    <a:srgbClr val="000000">
                      <a:alpha val="65000"/>
                    </a:srgbClr>
                  </a:outerShdw>
                </a:effectLst>
                <a:latin typeface="Arial Black" pitchFamily="34" charset="0"/>
                <a:cs typeface="Arial" pitchFamily="34" charset="0"/>
              </a:rPr>
              <a:t>Химические свойства альдегидов</a:t>
            </a:r>
            <a:endParaRPr lang="ru-RU" sz="4000" b="1" spc="50" dirty="0">
              <a:ln w="11430"/>
              <a:solidFill>
                <a:srgbClr val="FF0000"/>
              </a:solidFill>
              <a:effectLst>
                <a:outerShdw blurRad="76200" dist="50800" dir="5400000" algn="tl" rotWithShape="0">
                  <a:srgbClr val="000000">
                    <a:alpha val="65000"/>
                  </a:srgbClr>
                </a:outerShdw>
              </a:effectLst>
              <a:latin typeface="Arial Black" pitchFamily="34" charset="0"/>
            </a:endParaRPr>
          </a:p>
        </p:txBody>
      </p:sp>
      <p:sp>
        <p:nvSpPr>
          <p:cNvPr id="2" name="Прямоугольник 1"/>
          <p:cNvSpPr/>
          <p:nvPr/>
        </p:nvSpPr>
        <p:spPr>
          <a:xfrm>
            <a:off x="107504" y="1196752"/>
            <a:ext cx="8928992" cy="3977243"/>
          </a:xfrm>
          <a:prstGeom prst="rect">
            <a:avLst/>
          </a:prstGeom>
        </p:spPr>
        <p:txBody>
          <a:bodyPr wrap="square">
            <a:spAutoFit/>
          </a:bodyPr>
          <a:lstStyle/>
          <a:p>
            <a:pPr indent="450850" algn="just">
              <a:lnSpc>
                <a:spcPct val="85000"/>
              </a:lnSpc>
            </a:pPr>
            <a:r>
              <a:rPr lang="ru-RU" dirty="0"/>
              <a:t> </a:t>
            </a:r>
            <a:r>
              <a:rPr lang="ru-RU" sz="2700" b="1" dirty="0">
                <a:ln>
                  <a:solidFill>
                    <a:sysClr val="windowText" lastClr="000000"/>
                  </a:solidFill>
                </a:ln>
                <a:solidFill>
                  <a:srgbClr val="C00000"/>
                </a:solidFill>
                <a:latin typeface="Arial Black" pitchFamily="34" charset="0"/>
                <a:cs typeface="Arial" pitchFamily="34" charset="0"/>
              </a:rPr>
              <a:t>Альдегиды</a:t>
            </a:r>
            <a:r>
              <a:rPr lang="ru-RU" sz="2700" b="1" dirty="0">
                <a:latin typeface="Arial" pitchFamily="34" charset="0"/>
                <a:cs typeface="Arial" pitchFamily="34" charset="0"/>
              </a:rPr>
              <a:t> </a:t>
            </a:r>
            <a:r>
              <a:rPr lang="ru-RU" sz="2700" b="1" u="sng" dirty="0" smtClean="0">
                <a:latin typeface="Arial" pitchFamily="34" charset="0"/>
                <a:cs typeface="Arial" pitchFamily="34" charset="0"/>
              </a:rPr>
              <a:t>принадлежат </a:t>
            </a:r>
            <a:r>
              <a:rPr lang="ru-RU" sz="2700" b="1" u="sng" dirty="0">
                <a:latin typeface="Arial" pitchFamily="34" charset="0"/>
                <a:cs typeface="Arial" pitchFamily="34" charset="0"/>
              </a:rPr>
              <a:t>к числу</a:t>
            </a:r>
            <a:r>
              <a:rPr lang="ru-RU" sz="2700" b="1" dirty="0">
                <a:latin typeface="Arial" pitchFamily="34" charset="0"/>
                <a:cs typeface="Arial" pitchFamily="34" charset="0"/>
              </a:rPr>
              <a:t> </a:t>
            </a:r>
            <a:r>
              <a:rPr lang="ru-RU" sz="2700" b="1" dirty="0">
                <a:ln>
                  <a:solidFill>
                    <a:sysClr val="windowText" lastClr="000000"/>
                  </a:solidFill>
                </a:ln>
                <a:solidFill>
                  <a:srgbClr val="C00000"/>
                </a:solidFill>
                <a:latin typeface="Arial" pitchFamily="34" charset="0"/>
                <a:cs typeface="Arial" pitchFamily="34" charset="0"/>
              </a:rPr>
              <a:t>наиболее реакционноспособных</a:t>
            </a:r>
            <a:r>
              <a:rPr lang="ru-RU" sz="2700" b="1" dirty="0">
                <a:latin typeface="Arial" pitchFamily="34" charset="0"/>
                <a:cs typeface="Arial" pitchFamily="34" charset="0"/>
              </a:rPr>
              <a:t> органических </a:t>
            </a:r>
            <a:r>
              <a:rPr lang="ru-RU" sz="2700" b="1" dirty="0" smtClean="0">
                <a:latin typeface="Arial" pitchFamily="34" charset="0"/>
                <a:cs typeface="Arial" pitchFamily="34" charset="0"/>
              </a:rPr>
              <a:t>соединений. </a:t>
            </a:r>
            <a:r>
              <a:rPr lang="ru-RU" sz="2700" b="1" u="sng" dirty="0">
                <a:latin typeface="Arial" pitchFamily="34" charset="0"/>
                <a:cs typeface="Arial" pitchFamily="34" charset="0"/>
              </a:rPr>
              <a:t>Высокая активность </a:t>
            </a:r>
            <a:r>
              <a:rPr lang="ru-RU" sz="2700" b="1" u="sng" dirty="0" err="1">
                <a:latin typeface="Arial" pitchFamily="34" charset="0"/>
                <a:cs typeface="Arial" pitchFamily="34" charset="0"/>
              </a:rPr>
              <a:t>оксосоединений</a:t>
            </a:r>
            <a:r>
              <a:rPr lang="ru-RU" sz="2700" b="1" u="sng" dirty="0">
                <a:latin typeface="Arial" pitchFamily="34" charset="0"/>
                <a:cs typeface="Arial" pitchFamily="34" charset="0"/>
              </a:rPr>
              <a:t> связана</a:t>
            </a:r>
            <a:r>
              <a:rPr lang="ru-RU" sz="2700" b="1" dirty="0">
                <a:latin typeface="Arial" pitchFamily="34" charset="0"/>
                <a:cs typeface="Arial" pitchFamily="34" charset="0"/>
              </a:rPr>
              <a:t> с наличием в их молекуле </a:t>
            </a:r>
            <a:r>
              <a:rPr lang="ru-RU" sz="2700" b="1" dirty="0">
                <a:ln>
                  <a:solidFill>
                    <a:sysClr val="windowText" lastClr="000000"/>
                  </a:solidFill>
                </a:ln>
                <a:solidFill>
                  <a:srgbClr val="0000CC"/>
                </a:solidFill>
                <a:latin typeface="Arial" pitchFamily="34" charset="0"/>
                <a:cs typeface="Arial" pitchFamily="34" charset="0"/>
              </a:rPr>
              <a:t>карбонильной группы</a:t>
            </a:r>
            <a:r>
              <a:rPr lang="ru-RU" sz="2700" b="1" dirty="0">
                <a:latin typeface="Arial" pitchFamily="34" charset="0"/>
                <a:cs typeface="Arial" pitchFamily="34" charset="0"/>
              </a:rPr>
              <a:t> и особенно­стями ее строения. В карбонильной группе связь между атомами угле­рода и кислорода осуществляется двумя парами электронов и со­стоит из </a:t>
            </a:r>
            <a:r>
              <a:rPr lang="ru-RU" sz="2700" b="1" dirty="0">
                <a:latin typeface="Arial" pitchFamily="34" charset="0"/>
                <a:cs typeface="Arial" pitchFamily="34" charset="0"/>
                <a:sym typeface="Symbol"/>
              </a:rPr>
              <a:t></a:t>
            </a:r>
            <a:r>
              <a:rPr lang="ru-RU" sz="2700" b="1" dirty="0">
                <a:latin typeface="Arial" pitchFamily="34" charset="0"/>
                <a:cs typeface="Arial" pitchFamily="34" charset="0"/>
              </a:rPr>
              <a:t>- и </a:t>
            </a:r>
            <a:r>
              <a:rPr lang="ru-RU" sz="2700" b="1" dirty="0">
                <a:latin typeface="Arial" pitchFamily="34" charset="0"/>
                <a:cs typeface="Arial" pitchFamily="34" charset="0"/>
                <a:sym typeface="Symbol"/>
              </a:rPr>
              <a:t></a:t>
            </a:r>
            <a:r>
              <a:rPr lang="ru-RU" sz="2700" b="1" dirty="0">
                <a:latin typeface="Arial" pitchFamily="34" charset="0"/>
                <a:cs typeface="Arial" pitchFamily="34" charset="0"/>
              </a:rPr>
              <a:t>-связей. Вследствие большей </a:t>
            </a:r>
            <a:r>
              <a:rPr lang="ru-RU" sz="2700" b="1" dirty="0" err="1">
                <a:latin typeface="Arial" pitchFamily="34" charset="0"/>
                <a:cs typeface="Arial" pitchFamily="34" charset="0"/>
              </a:rPr>
              <a:t>электроотрицательности</a:t>
            </a:r>
            <a:r>
              <a:rPr lang="ru-RU" sz="2700" b="1" dirty="0">
                <a:latin typeface="Arial" pitchFamily="34" charset="0"/>
                <a:cs typeface="Arial" pitchFamily="34" charset="0"/>
              </a:rPr>
              <a:t> атома кислорода электронная плотность </a:t>
            </a:r>
            <a:r>
              <a:rPr lang="ru-RU" sz="2700" b="1" dirty="0">
                <a:latin typeface="Arial" pitchFamily="34" charset="0"/>
                <a:cs typeface="Arial" pitchFamily="34" charset="0"/>
                <a:sym typeface="Symbol"/>
              </a:rPr>
              <a:t></a:t>
            </a:r>
            <a:r>
              <a:rPr lang="ru-RU" sz="2700" b="1" dirty="0">
                <a:latin typeface="Arial" pitchFamily="34" charset="0"/>
                <a:cs typeface="Arial" pitchFamily="34" charset="0"/>
              </a:rPr>
              <a:t>-связи смещена в его на­правлении:</a:t>
            </a:r>
          </a:p>
        </p:txBody>
      </p:sp>
      <p:pic>
        <p:nvPicPr>
          <p:cNvPr id="11268"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779912" y="5328954"/>
            <a:ext cx="2088232" cy="11938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5731147"/>
      </p:ext>
    </p:extLst>
  </p:cSld>
  <p:clrMapOvr>
    <a:masterClrMapping/>
  </p:clrMapOvr>
  <p:transition>
    <p:wheel spokes="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61764" y="188640"/>
            <a:ext cx="8802724" cy="824841"/>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FF0000"/>
                </a:solidFill>
                <a:latin typeface="Arial Black" pitchFamily="34" charset="0"/>
                <a:cs typeface="Arial" pitchFamily="34" charset="0"/>
              </a:rPr>
              <a:t>Карбонильная группа</a:t>
            </a:r>
            <a:r>
              <a:rPr lang="ru-RU" sz="2800" b="1" dirty="0">
                <a:latin typeface="Arial Black" pitchFamily="34" charset="0"/>
                <a:cs typeface="Arial" pitchFamily="34" charset="0"/>
              </a:rPr>
              <a:t> </a:t>
            </a:r>
            <a:r>
              <a:rPr lang="ru-RU" sz="2800" b="1" u="sng" dirty="0">
                <a:latin typeface="Arial" pitchFamily="34" charset="0"/>
                <a:cs typeface="Arial" pitchFamily="34" charset="0"/>
              </a:rPr>
              <a:t>увеличивает кислотность</a:t>
            </a:r>
            <a:r>
              <a:rPr lang="ru-RU" sz="2800" b="1" dirty="0">
                <a:latin typeface="Arial" pitchFamily="34" charset="0"/>
                <a:cs typeface="Arial" pitchFamily="34" charset="0"/>
              </a:rPr>
              <a:t> </a:t>
            </a:r>
            <a:r>
              <a:rPr lang="ru-RU" sz="2800" b="1" dirty="0">
                <a:ln>
                  <a:solidFill>
                    <a:sysClr val="windowText" lastClr="000000"/>
                  </a:solidFill>
                </a:ln>
                <a:solidFill>
                  <a:srgbClr val="0000CC"/>
                </a:solidFill>
                <a:latin typeface="Arial Black" pitchFamily="34" charset="0"/>
                <a:cs typeface="Arial" pitchFamily="34" charset="0"/>
              </a:rPr>
              <a:t>атомов водорода </a:t>
            </a:r>
            <a:r>
              <a:rPr lang="ru-RU" sz="2800" b="1" dirty="0">
                <a:latin typeface="Arial" pitchFamily="34" charset="0"/>
                <a:cs typeface="Arial" pitchFamily="34" charset="0"/>
              </a:rPr>
              <a:t>в </a:t>
            </a:r>
            <a:r>
              <a:rPr lang="ru-RU" sz="2800" b="1" dirty="0">
                <a:ln>
                  <a:solidFill>
                    <a:sysClr val="windowText" lastClr="000000"/>
                  </a:solidFill>
                </a:ln>
                <a:solidFill>
                  <a:srgbClr val="FF0000"/>
                </a:solidFill>
                <a:latin typeface="Arial Black" pitchFamily="34" charset="0"/>
                <a:cs typeface="Arial" pitchFamily="34" charset="0"/>
                <a:sym typeface="Symbol"/>
              </a:rPr>
              <a:t></a:t>
            </a:r>
            <a:r>
              <a:rPr lang="ru-RU" sz="2800" b="1" dirty="0">
                <a:ln>
                  <a:solidFill>
                    <a:sysClr val="windowText" lastClr="000000"/>
                  </a:solidFill>
                </a:ln>
                <a:solidFill>
                  <a:srgbClr val="FF0000"/>
                </a:solidFill>
                <a:latin typeface="Arial Black" pitchFamily="34" charset="0"/>
                <a:cs typeface="Arial" pitchFamily="34" charset="0"/>
              </a:rPr>
              <a:t>-</a:t>
            </a:r>
            <a:r>
              <a:rPr lang="ru-RU" sz="2800" b="1" dirty="0">
                <a:latin typeface="Arial" pitchFamily="34" charset="0"/>
                <a:cs typeface="Arial" pitchFamily="34" charset="0"/>
              </a:rPr>
              <a:t>положении.</a:t>
            </a:r>
          </a:p>
        </p:txBody>
      </p:sp>
      <p:pic>
        <p:nvPicPr>
          <p:cNvPr id="921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23728" y="1268760"/>
            <a:ext cx="4408564" cy="261669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8673689"/>
      </p:ext>
    </p:extLst>
  </p:cSld>
  <p:clrMapOvr>
    <a:masterClrMapping/>
  </p:clrMapOvr>
  <p:transition>
    <p:wheel spokes="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55576" y="44624"/>
            <a:ext cx="7992888" cy="6807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875418819"/>
      </p:ext>
    </p:extLst>
  </p:cSld>
  <p:clrMapOvr>
    <a:masterClrMapping/>
  </p:clrMapOvr>
  <p:transition>
    <p:wheel spokes="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260648"/>
            <a:ext cx="8858312" cy="4487382"/>
          </a:xfrm>
          <a:prstGeom prst="rect">
            <a:avLst/>
          </a:prstGeom>
        </p:spPr>
        <p:txBody>
          <a:bodyPr wrap="square">
            <a:spAutoFit/>
          </a:bodyPr>
          <a:lstStyle/>
          <a:p>
            <a:pPr indent="450000" algn="just">
              <a:lnSpc>
                <a:spcPct val="85000"/>
              </a:lnSpc>
            </a:pPr>
            <a:r>
              <a:rPr lang="ru-RU" sz="28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Спиртами</a:t>
            </a:r>
            <a:r>
              <a:rPr lang="ru-RU" sz="2800" b="1" dirty="0" smtClean="0">
                <a:latin typeface="Arial" pitchFamily="34" charset="0"/>
                <a:cs typeface="Arial" pitchFamily="34" charset="0"/>
              </a:rPr>
              <a:t> называют органические вещества, в молекуле которых содержится одна или несколько </a:t>
            </a:r>
            <a:r>
              <a:rPr lang="ru-RU" sz="2800" b="1" dirty="0" smtClean="0">
                <a:ln>
                  <a:solidFill>
                    <a:sysClr val="windowText" lastClr="000000"/>
                  </a:solidFill>
                </a:ln>
                <a:solidFill>
                  <a:srgbClr val="7030A0"/>
                </a:solidFill>
                <a:effectLst>
                  <a:outerShdw blurRad="38100" dist="38100" dir="2700000" algn="tl">
                    <a:srgbClr val="000000">
                      <a:alpha val="43137"/>
                    </a:srgbClr>
                  </a:outerShdw>
                </a:effectLst>
                <a:latin typeface="Arial" pitchFamily="34" charset="0"/>
                <a:cs typeface="Arial" pitchFamily="34" charset="0"/>
              </a:rPr>
              <a:t>гидроксильных групп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–ОН</a:t>
            </a:r>
            <a:r>
              <a:rPr lang="ru-RU" sz="2800" b="1" dirty="0" smtClean="0">
                <a:latin typeface="Arial" pitchFamily="34" charset="0"/>
                <a:cs typeface="Arial" pitchFamily="34" charset="0"/>
              </a:rPr>
              <a:t>.  </a:t>
            </a:r>
          </a:p>
          <a:p>
            <a:pPr indent="450000" algn="just">
              <a:lnSpc>
                <a:spcPct val="85000"/>
              </a:lnSpc>
            </a:pPr>
            <a:r>
              <a:rPr lang="ru-RU" sz="2800" b="1" dirty="0" smtClean="0">
                <a:ln>
                  <a:solidFill>
                    <a:sysClr val="windowText" lastClr="000000"/>
                  </a:solidFill>
                </a:ln>
                <a:solidFill>
                  <a:srgbClr val="7030A0"/>
                </a:solidFill>
                <a:effectLst>
                  <a:outerShdw blurRad="38100" dist="38100" dir="2700000" algn="tl">
                    <a:srgbClr val="000000">
                      <a:alpha val="43137"/>
                    </a:srgbClr>
                  </a:outerShdw>
                </a:effectLst>
                <a:latin typeface="Arial" pitchFamily="34" charset="0"/>
                <a:cs typeface="Arial" pitchFamily="34" charset="0"/>
              </a:rPr>
              <a:t>Гидроксильная группа</a:t>
            </a:r>
            <a:r>
              <a:rPr lang="ru-RU" sz="2800" b="1" dirty="0" smtClean="0">
                <a:solidFill>
                  <a:srgbClr val="7030A0"/>
                </a:solidFill>
                <a:effectLst>
                  <a:outerShdw blurRad="38100" dist="38100" dir="2700000" algn="tl">
                    <a:srgbClr val="000000">
                      <a:alpha val="43137"/>
                    </a:srgbClr>
                  </a:outerShdw>
                </a:effectLst>
                <a:latin typeface="Arial" pitchFamily="34" charset="0"/>
                <a:cs typeface="Arial" pitchFamily="34" charset="0"/>
              </a:rPr>
              <a:t>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–ОН </a:t>
            </a:r>
            <a:r>
              <a:rPr lang="ru-RU" sz="2800" b="1" dirty="0" smtClean="0">
                <a:latin typeface="Arial" pitchFamily="34" charset="0"/>
                <a:cs typeface="Arial" pitchFamily="34" charset="0"/>
              </a:rPr>
              <a:t>является функциональной группой двух важных классов соединений – </a:t>
            </a:r>
            <a:r>
              <a:rPr lang="ru-RU" sz="2800" b="1" dirty="0" smtClean="0">
                <a:ln>
                  <a:solidFill>
                    <a:sysClr val="windowText" lastClr="000000"/>
                  </a:solidFill>
                </a:ln>
                <a:solidFill>
                  <a:srgbClr val="3366FF"/>
                </a:solidFill>
                <a:effectLst>
                  <a:outerShdw blurRad="38100" dist="38100" dir="2700000" algn="tl">
                    <a:srgbClr val="000000">
                      <a:alpha val="43137"/>
                    </a:srgbClr>
                  </a:outerShdw>
                </a:effectLst>
                <a:latin typeface="Arial" pitchFamily="34" charset="0"/>
                <a:cs typeface="Arial" pitchFamily="34" charset="0"/>
              </a:rPr>
              <a:t>фенолов</a:t>
            </a:r>
            <a:r>
              <a:rPr lang="ru-RU" sz="2800" b="1" dirty="0" smtClean="0">
                <a:latin typeface="Arial" pitchFamily="34" charset="0"/>
                <a:cs typeface="Arial" pitchFamily="34" charset="0"/>
              </a:rPr>
              <a:t> и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спиртов</a:t>
            </a:r>
            <a:r>
              <a:rPr lang="ru-RU" sz="2800" b="1" dirty="0" smtClean="0">
                <a:latin typeface="Arial" pitchFamily="34" charset="0"/>
                <a:cs typeface="Arial" pitchFamily="34" charset="0"/>
              </a:rPr>
              <a:t>. В</a:t>
            </a:r>
            <a:r>
              <a:rPr lang="ru-RU" sz="2800" b="1" i="1" dirty="0" smtClean="0">
                <a:latin typeface="Arial" pitchFamily="34" charset="0"/>
                <a:cs typeface="Arial" pitchFamily="34" charset="0"/>
              </a:rPr>
              <a:t> </a:t>
            </a:r>
            <a:r>
              <a:rPr lang="ru-RU" sz="2800" b="1" i="1" dirty="0" smtClean="0">
                <a:ln>
                  <a:solidFill>
                    <a:sysClr val="windowText" lastClr="000000"/>
                  </a:solidFill>
                </a:ln>
                <a:solidFill>
                  <a:srgbClr val="3366FF"/>
                </a:solidFill>
                <a:effectLst>
                  <a:outerShdw blurRad="38100" dist="38100" dir="2700000" algn="tl">
                    <a:srgbClr val="000000">
                      <a:alpha val="43137"/>
                    </a:srgbClr>
                  </a:outerShdw>
                </a:effectLst>
                <a:latin typeface="Arial" pitchFamily="34" charset="0"/>
                <a:cs typeface="Arial" pitchFamily="34" charset="0"/>
              </a:rPr>
              <a:t>фенолах</a:t>
            </a:r>
            <a:r>
              <a:rPr lang="ru-RU" sz="2800" b="1" dirty="0" smtClean="0">
                <a:ln>
                  <a:solidFill>
                    <a:sysClr val="windowText" lastClr="000000"/>
                  </a:solidFill>
                </a:ln>
                <a:latin typeface="Arial" pitchFamily="34" charset="0"/>
                <a:cs typeface="Arial" pitchFamily="34" charset="0"/>
              </a:rPr>
              <a:t> </a:t>
            </a:r>
            <a:r>
              <a:rPr lang="ru-RU" sz="2800" b="1" dirty="0" smtClean="0">
                <a:latin typeface="Arial" pitchFamily="34" charset="0"/>
                <a:cs typeface="Arial" pitchFamily="34" charset="0"/>
              </a:rPr>
              <a:t>она связана с атомом углерода </a:t>
            </a:r>
            <a:r>
              <a:rPr lang="ru-RU" sz="2800" b="1" dirty="0" err="1" smtClean="0">
                <a:latin typeface="Arial" pitchFamily="34" charset="0"/>
                <a:cs typeface="Arial" pitchFamily="34" charset="0"/>
              </a:rPr>
              <a:t>бензольного</a:t>
            </a:r>
            <a:r>
              <a:rPr lang="ru-RU" sz="2800" b="1" dirty="0" smtClean="0">
                <a:latin typeface="Arial" pitchFamily="34" charset="0"/>
                <a:cs typeface="Arial" pitchFamily="34" charset="0"/>
              </a:rPr>
              <a:t> кольца, и это придает ей особые химические свойства. </a:t>
            </a:r>
            <a:r>
              <a:rPr lang="ru-RU" sz="28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Спирты</a:t>
            </a:r>
            <a:r>
              <a:rPr lang="ru-RU" sz="2800" b="1" dirty="0" smtClean="0">
                <a:latin typeface="Arial" pitchFamily="34" charset="0"/>
                <a:cs typeface="Arial" pitchFamily="34" charset="0"/>
              </a:rPr>
              <a:t> содержат </a:t>
            </a:r>
            <a:r>
              <a:rPr lang="ru-RU" sz="28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ОН</a:t>
            </a:r>
            <a:r>
              <a:rPr lang="ru-RU" sz="28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sym typeface="Symbol"/>
              </a:rPr>
              <a:t></a:t>
            </a:r>
            <a:r>
              <a:rPr lang="ru-RU" sz="2800" b="1" dirty="0" err="1" smtClean="0">
                <a:latin typeface="Arial" pitchFamily="34" charset="0"/>
                <a:cs typeface="Arial" pitchFamily="34" charset="0"/>
              </a:rPr>
              <a:t>группу</a:t>
            </a:r>
            <a:r>
              <a:rPr lang="ru-RU" sz="2800" b="1" dirty="0" smtClean="0">
                <a:latin typeface="Arial" pitchFamily="34" charset="0"/>
                <a:cs typeface="Arial" pitchFamily="34" charset="0"/>
              </a:rPr>
              <a:t>, связанную с атомом углерода основной цепи. </a:t>
            </a:r>
            <a:r>
              <a:rPr lang="ru-RU" sz="2800" b="1" dirty="0" smtClean="0">
                <a:ln>
                  <a:solidFill>
                    <a:sysClr val="windowText" lastClr="000000"/>
                  </a:solidFill>
                </a:ln>
                <a:solidFill>
                  <a:srgbClr val="7030A0"/>
                </a:solidFill>
                <a:effectLst>
                  <a:outerShdw blurRad="38100" dist="38100" dir="2700000" algn="tl">
                    <a:srgbClr val="000000">
                      <a:alpha val="43137"/>
                    </a:srgbClr>
                  </a:outerShdw>
                </a:effectLst>
                <a:latin typeface="Arial" pitchFamily="34" charset="0"/>
                <a:cs typeface="Arial" pitchFamily="34" charset="0"/>
              </a:rPr>
              <a:t>Гидроксильные группы </a:t>
            </a:r>
            <a:r>
              <a:rPr lang="ru-RU" sz="2800" b="1" dirty="0" smtClean="0">
                <a:latin typeface="Arial" pitchFamily="34" charset="0"/>
                <a:cs typeface="Arial" pitchFamily="34" charset="0"/>
              </a:rPr>
              <a:t>такого типа </a:t>
            </a:r>
            <a:r>
              <a:rPr lang="ru-RU" sz="2800" b="1" u="sng" dirty="0" smtClean="0">
                <a:latin typeface="Arial" pitchFamily="34" charset="0"/>
                <a:cs typeface="Arial" pitchFamily="34" charset="0"/>
              </a:rPr>
              <a:t>достаточно устойчивы</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pic>
        <p:nvPicPr>
          <p:cNvPr id="14337" name="Picture 1" descr="D:\23.05.13-домашние документы\Виртуальные лекции 2015\Органическая химия\Спирты\С2Н5ОН\0009-009-Spirty.jpg"/>
          <p:cNvPicPr>
            <a:picLocks noChangeAspect="1" noChangeArrowheads="1"/>
          </p:cNvPicPr>
          <p:nvPr/>
        </p:nvPicPr>
        <p:blipFill>
          <a:blip r:embed="rId3" cstate="print"/>
          <a:srcRect l="18243" t="2527" r="16891" b="5414"/>
          <a:stretch>
            <a:fillRect/>
          </a:stretch>
        </p:blipFill>
        <p:spPr bwMode="auto">
          <a:xfrm>
            <a:off x="2500298" y="4857736"/>
            <a:ext cx="1815388" cy="192885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338" name="Picture 2" descr="D:\23.05.13-домашние документы\Виртуальные лекции 2015\Органическая химия\фенол\1327386.png"/>
          <p:cNvPicPr>
            <a:picLocks noChangeAspect="1" noChangeArrowheads="1"/>
          </p:cNvPicPr>
          <p:nvPr/>
        </p:nvPicPr>
        <p:blipFill>
          <a:blip r:embed="rId4" cstate="print"/>
          <a:srcRect l="5343" r="27099"/>
          <a:stretch>
            <a:fillRect/>
          </a:stretch>
        </p:blipFill>
        <p:spPr bwMode="auto">
          <a:xfrm>
            <a:off x="4857752" y="4810552"/>
            <a:ext cx="1755812" cy="190459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339" name="Picture 3" descr="D:\23.05.13-домашние документы\Виртуальные лекции 2015\Органическая химия\Спирты\С2Н5ОН\800px-Ethanol_flat_structure.png"/>
          <p:cNvPicPr>
            <a:picLocks noChangeAspect="1" noChangeArrowheads="1"/>
          </p:cNvPicPr>
          <p:nvPr/>
        </p:nvPicPr>
        <p:blipFill>
          <a:blip r:embed="rId5" cstate="print"/>
          <a:srcRect/>
          <a:stretch>
            <a:fillRect/>
          </a:stretch>
        </p:blipFill>
        <p:spPr bwMode="auto">
          <a:xfrm>
            <a:off x="428596" y="5286388"/>
            <a:ext cx="1643074" cy="1018363"/>
          </a:xfrm>
          <a:prstGeom prst="rect">
            <a:avLst/>
          </a:prstGeom>
          <a:noFill/>
        </p:spPr>
      </p:pic>
      <p:pic>
        <p:nvPicPr>
          <p:cNvPr id="14340" name="Picture 4"/>
          <p:cNvPicPr>
            <a:picLocks noChangeAspect="1" noChangeArrowheads="1"/>
          </p:cNvPicPr>
          <p:nvPr/>
        </p:nvPicPr>
        <p:blipFill>
          <a:blip r:embed="rId6" cstate="print"/>
          <a:srcRect/>
          <a:stretch>
            <a:fillRect/>
          </a:stretch>
        </p:blipFill>
        <p:spPr bwMode="auto">
          <a:xfrm>
            <a:off x="6929454" y="4929198"/>
            <a:ext cx="847727" cy="1293143"/>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 name="Прямоугольник 16"/>
          <p:cNvSpPr/>
          <p:nvPr/>
        </p:nvSpPr>
        <p:spPr>
          <a:xfrm>
            <a:off x="785786" y="6286520"/>
            <a:ext cx="1500732" cy="46166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2400" b="1" dirty="0" smtClean="0">
                <a:ln w="11430"/>
                <a:solidFill>
                  <a:sysClr val="windowText" lastClr="000000"/>
                </a:solidFill>
                <a:effectLst>
                  <a:outerShdw blurRad="80000" dist="40000" dir="5040000" algn="tl">
                    <a:srgbClr val="000000">
                      <a:alpha val="30000"/>
                    </a:srgbClr>
                  </a:outerShdw>
                </a:effectLst>
                <a:latin typeface="Arial Black" pitchFamily="34" charset="0"/>
                <a:cs typeface="Arial" pitchFamily="34" charset="0"/>
              </a:rPr>
              <a:t>Этанол</a:t>
            </a:r>
            <a: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 </a:t>
            </a:r>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5122"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39552" y="400735"/>
            <a:ext cx="7942942" cy="5548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0441393"/>
      </p:ext>
    </p:extLst>
  </p:cSld>
  <p:clrMapOvr>
    <a:masterClrMapping/>
  </p:clrMapOvr>
  <p:transition>
    <p:wheel spokes="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076"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593437" y="2739168"/>
            <a:ext cx="6740970" cy="291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Прямоугольник 17"/>
          <p:cNvSpPr/>
          <p:nvPr/>
        </p:nvSpPr>
        <p:spPr>
          <a:xfrm>
            <a:off x="118054" y="340840"/>
            <a:ext cx="8918441" cy="2289858"/>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0000CC"/>
                </a:solidFill>
                <a:latin typeface="Arial Black" pitchFamily="34" charset="0"/>
                <a:cs typeface="Arial" pitchFamily="34" charset="0"/>
              </a:rPr>
              <a:t>Альдегиды</a:t>
            </a:r>
            <a:r>
              <a:rPr lang="ru-RU" sz="2800" b="1" dirty="0">
                <a:latin typeface="Arial" pitchFamily="34" charset="0"/>
                <a:cs typeface="Arial" pitchFamily="34" charset="0"/>
              </a:rPr>
              <a:t> </a:t>
            </a:r>
            <a:r>
              <a:rPr lang="ru-RU" sz="2800" b="1" u="sng" dirty="0">
                <a:latin typeface="Arial" pitchFamily="34" charset="0"/>
                <a:cs typeface="Arial" pitchFamily="34" charset="0"/>
              </a:rPr>
              <a:t>можно</a:t>
            </a:r>
            <a:r>
              <a:rPr lang="ru-RU" sz="2800" b="1" dirty="0">
                <a:latin typeface="Arial" pitchFamily="34" charset="0"/>
                <a:cs typeface="Arial" pitchFamily="34" charset="0"/>
              </a:rPr>
              <a:t> </a:t>
            </a:r>
            <a:r>
              <a:rPr lang="ru-RU" sz="2800" b="1" dirty="0">
                <a:ln>
                  <a:solidFill>
                    <a:sysClr val="windowText" lastClr="000000"/>
                  </a:solidFill>
                </a:ln>
                <a:solidFill>
                  <a:srgbClr val="C00000"/>
                </a:solidFill>
                <a:latin typeface="Arial Black" pitchFamily="34" charset="0"/>
                <a:cs typeface="Arial" pitchFamily="34" charset="0"/>
              </a:rPr>
              <a:t>восстанавливать</a:t>
            </a:r>
            <a:r>
              <a:rPr lang="ru-RU" sz="2800" b="1" dirty="0">
                <a:latin typeface="Arial" pitchFamily="34" charset="0"/>
                <a:cs typeface="Arial" pitchFamily="34" charset="0"/>
              </a:rPr>
              <a:t> </a:t>
            </a:r>
            <a:r>
              <a:rPr lang="ru-RU" sz="2800" b="1" u="sng" dirty="0">
                <a:latin typeface="Arial" pitchFamily="34" charset="0"/>
                <a:cs typeface="Arial" pitchFamily="34" charset="0"/>
              </a:rPr>
              <a:t>до первичных спиртов</a:t>
            </a:r>
            <a:r>
              <a:rPr lang="ru-RU" sz="2800" b="1" dirty="0">
                <a:latin typeface="Arial" pitchFamily="34" charset="0"/>
                <a:cs typeface="Arial" pitchFamily="34" charset="0"/>
              </a:rPr>
              <a:t>. </a:t>
            </a:r>
            <a:r>
              <a:rPr lang="ru-RU" sz="2800" b="1" dirty="0" smtClean="0">
                <a:latin typeface="Arial" pitchFamily="34" charset="0"/>
                <a:cs typeface="Arial" pitchFamily="34" charset="0"/>
              </a:rPr>
              <a:t>Наиболее распространён-</a:t>
            </a:r>
            <a:r>
              <a:rPr lang="ru-RU" sz="2800" b="1" dirty="0" err="1" smtClean="0">
                <a:latin typeface="Arial" pitchFamily="34" charset="0"/>
                <a:cs typeface="Arial" pitchFamily="34" charset="0"/>
              </a:rPr>
              <a:t>ные</a:t>
            </a:r>
            <a:r>
              <a:rPr lang="ru-RU" sz="2800" b="1" dirty="0" smtClean="0">
                <a:latin typeface="Arial" pitchFamily="34" charset="0"/>
                <a:cs typeface="Arial" pitchFamily="34" charset="0"/>
              </a:rPr>
              <a:t> методы восстановления включают реакции </a:t>
            </a:r>
            <a:r>
              <a:rPr lang="ru-RU" sz="2800" b="1" dirty="0">
                <a:latin typeface="Arial" pitchFamily="34" charset="0"/>
                <a:cs typeface="Arial" pitchFamily="34" charset="0"/>
              </a:rPr>
              <a:t>с комплексными гидридами: боргидридом </a:t>
            </a:r>
            <a:r>
              <a:rPr lang="ru-RU" sz="2800" b="1" dirty="0" smtClean="0">
                <a:latin typeface="Arial" pitchFamily="34" charset="0"/>
                <a:cs typeface="Arial" pitchFamily="34" charset="0"/>
              </a:rPr>
              <a:t>натрия NaBH</a:t>
            </a:r>
            <a:r>
              <a:rPr lang="ru-RU" sz="2800" b="1" baseline="-25000" dirty="0" smtClean="0">
                <a:latin typeface="Arial" pitchFamily="34" charset="0"/>
                <a:cs typeface="Arial" pitchFamily="34" charset="0"/>
              </a:rPr>
              <a:t>4</a:t>
            </a:r>
            <a:r>
              <a:rPr lang="ru-RU" sz="2800" b="1" dirty="0" smtClean="0">
                <a:latin typeface="Arial" pitchFamily="34" charset="0"/>
                <a:cs typeface="Arial" pitchFamily="34" charset="0"/>
              </a:rPr>
              <a:t>, боргидридом лития LiBH</a:t>
            </a:r>
            <a:r>
              <a:rPr lang="ru-RU" sz="2800" b="1" baseline="-25000" dirty="0" smtClean="0">
                <a:latin typeface="Arial" pitchFamily="34" charset="0"/>
                <a:cs typeface="Arial" pitchFamily="34" charset="0"/>
              </a:rPr>
              <a:t>4 </a:t>
            </a:r>
            <a:r>
              <a:rPr lang="ru-RU" sz="2800" b="1" dirty="0" smtClean="0">
                <a:latin typeface="Arial" pitchFamily="34" charset="0"/>
                <a:cs typeface="Arial" pitchFamily="34" charset="0"/>
              </a:rPr>
              <a:t>и </a:t>
            </a:r>
            <a:r>
              <a:rPr lang="ru-RU" sz="2800" b="1" dirty="0" err="1" smtClean="0">
                <a:latin typeface="Arial" pitchFamily="34" charset="0"/>
                <a:cs typeface="Arial" pitchFamily="34" charset="0"/>
              </a:rPr>
              <a:t>алюмогидридом</a:t>
            </a:r>
            <a:r>
              <a:rPr lang="ru-RU" sz="2800" b="1" dirty="0" smtClean="0">
                <a:latin typeface="Arial" pitchFamily="34" charset="0"/>
                <a:cs typeface="Arial" pitchFamily="34" charset="0"/>
              </a:rPr>
              <a:t> </a:t>
            </a:r>
            <a:r>
              <a:rPr lang="ru-RU" sz="2800" b="1" dirty="0">
                <a:latin typeface="Arial" pitchFamily="34" charset="0"/>
                <a:cs typeface="Arial" pitchFamily="34" charset="0"/>
              </a:rPr>
              <a:t>лития LiAlH</a:t>
            </a:r>
            <a:r>
              <a:rPr lang="ru-RU" sz="2800" b="1" baseline="-25000" dirty="0">
                <a:latin typeface="Arial" pitchFamily="34" charset="0"/>
                <a:cs typeface="Arial" pitchFamily="34" charset="0"/>
              </a:rPr>
              <a:t>4</a:t>
            </a:r>
            <a:r>
              <a:rPr lang="ru-RU" sz="2800" b="1" dirty="0">
                <a:latin typeface="Arial" pitchFamily="34" charset="0"/>
                <a:cs typeface="Arial" pitchFamily="34" charset="0"/>
              </a:rPr>
              <a:t>.</a:t>
            </a:r>
          </a:p>
        </p:txBody>
      </p:sp>
      <p:sp>
        <p:nvSpPr>
          <p:cNvPr id="19" name="TextBox 18"/>
          <p:cNvSpPr txBox="1"/>
          <p:nvPr/>
        </p:nvSpPr>
        <p:spPr>
          <a:xfrm>
            <a:off x="5485553" y="5373099"/>
            <a:ext cx="2902871" cy="720197"/>
          </a:xfrm>
          <a:prstGeom prst="rect">
            <a:avLst/>
          </a:prstGeom>
          <a:noFill/>
        </p:spPr>
        <p:txBody>
          <a:bodyPr wrap="square" rtlCol="0">
            <a:spAutoFit/>
          </a:bodyPr>
          <a:lstStyle/>
          <a:p>
            <a:pPr algn="ctr">
              <a:lnSpc>
                <a:spcPct val="85000"/>
              </a:lnSpc>
            </a:pPr>
            <a:r>
              <a:rPr lang="ru-RU" sz="2400" b="1" dirty="0" smtClean="0">
                <a:latin typeface="Arial" pitchFamily="34" charset="0"/>
                <a:cs typeface="Arial" pitchFamily="34" charset="0"/>
              </a:rPr>
              <a:t>этан</a:t>
            </a:r>
            <a:r>
              <a:rPr lang="ru-RU" sz="2400" b="1" dirty="0" smtClean="0">
                <a:solidFill>
                  <a:srgbClr val="C00000"/>
                </a:solidFill>
                <a:latin typeface="Arial" pitchFamily="34" charset="0"/>
                <a:cs typeface="Arial" pitchFamily="34" charset="0"/>
              </a:rPr>
              <a:t>ол </a:t>
            </a:r>
          </a:p>
          <a:p>
            <a:pPr algn="ctr">
              <a:lnSpc>
                <a:spcPct val="85000"/>
              </a:lnSpc>
            </a:pPr>
            <a:r>
              <a:rPr lang="ru-RU" sz="2400" b="1" dirty="0" smtClean="0">
                <a:latin typeface="Arial" pitchFamily="34" charset="0"/>
                <a:cs typeface="Arial" pitchFamily="34" charset="0"/>
              </a:rPr>
              <a:t>этиловый спирт</a:t>
            </a:r>
          </a:p>
        </p:txBody>
      </p:sp>
      <p:sp>
        <p:nvSpPr>
          <p:cNvPr id="20" name="TextBox 19"/>
          <p:cNvSpPr txBox="1"/>
          <p:nvPr/>
        </p:nvSpPr>
        <p:spPr>
          <a:xfrm>
            <a:off x="1115616" y="5373216"/>
            <a:ext cx="2304256" cy="1348061"/>
          </a:xfrm>
          <a:prstGeom prst="rect">
            <a:avLst/>
          </a:prstGeom>
          <a:noFill/>
        </p:spPr>
        <p:txBody>
          <a:bodyPr wrap="square" rtlCol="0">
            <a:spAutoFit/>
          </a:bodyPr>
          <a:lstStyle/>
          <a:p>
            <a:pPr algn="ctr">
              <a:lnSpc>
                <a:spcPct val="85000"/>
              </a:lnSpc>
            </a:pPr>
            <a:r>
              <a:rPr lang="ru-RU" sz="2400" b="1" dirty="0" err="1" smtClean="0">
                <a:latin typeface="Arial" pitchFamily="34" charset="0"/>
                <a:cs typeface="Arial" pitchFamily="34" charset="0"/>
              </a:rPr>
              <a:t>этан</a:t>
            </a:r>
            <a:r>
              <a:rPr lang="ru-RU" sz="2400" b="1" dirty="0" err="1" smtClean="0">
                <a:solidFill>
                  <a:srgbClr val="C00000"/>
                </a:solidFill>
                <a:latin typeface="Arial" pitchFamily="34" charset="0"/>
                <a:cs typeface="Arial" pitchFamily="34" charset="0"/>
              </a:rPr>
              <a:t>аль</a:t>
            </a:r>
            <a:endParaRPr lang="ru-RU" sz="2400" b="1" dirty="0" smtClean="0">
              <a:solidFill>
                <a:srgbClr val="C00000"/>
              </a:solidFill>
              <a:latin typeface="Arial" pitchFamily="34" charset="0"/>
              <a:cs typeface="Arial" pitchFamily="34" charset="0"/>
            </a:endParaRPr>
          </a:p>
          <a:p>
            <a:pPr algn="ctr">
              <a:lnSpc>
                <a:spcPct val="85000"/>
              </a:lnSpc>
            </a:pPr>
            <a:r>
              <a:rPr lang="ru-RU" sz="2400" b="1" dirty="0" smtClean="0">
                <a:latin typeface="Arial" pitchFamily="34" charset="0"/>
                <a:cs typeface="Arial" pitchFamily="34" charset="0"/>
              </a:rPr>
              <a:t>уксусный  альдегид</a:t>
            </a:r>
          </a:p>
          <a:p>
            <a:pPr algn="ctr">
              <a:lnSpc>
                <a:spcPct val="85000"/>
              </a:lnSpc>
            </a:pPr>
            <a:r>
              <a:rPr lang="ru-RU" sz="2400" b="1" dirty="0">
                <a:latin typeface="Arial" pitchFamily="34" charset="0"/>
                <a:cs typeface="Arial" pitchFamily="34" charset="0"/>
              </a:rPr>
              <a:t>ацетальдегид</a:t>
            </a:r>
          </a:p>
        </p:txBody>
      </p:sp>
    </p:spTree>
    <p:extLst>
      <p:ext uri="{BB962C8B-B14F-4D97-AF65-F5344CB8AC3E}">
        <p14:creationId xmlns:p14="http://schemas.microsoft.com/office/powerpoint/2010/main" val="3968672924"/>
      </p:ext>
    </p:extLst>
  </p:cSld>
  <p:clrMapOvr>
    <a:masterClrMapping/>
  </p:clrMapOvr>
  <p:transition>
    <p:wheel spokes="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62133"/>
          <a:stretch/>
        </p:blipFill>
        <p:spPr bwMode="auto">
          <a:xfrm>
            <a:off x="-35496" y="0"/>
            <a:ext cx="9144000" cy="228295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26" name="Picture 2" descr="D:\диск D\29.06.17-домашние документы\Виртуальные лекции 2015\Органическая химия\альдегиды и кетоны\хим. св-ва альд\6rqq7c6umq.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2986" y="3501008"/>
            <a:ext cx="9005518" cy="115014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5756" y="4725144"/>
            <a:ext cx="2673540" cy="1348061"/>
          </a:xfrm>
          <a:prstGeom prst="rect">
            <a:avLst/>
          </a:prstGeom>
        </p:spPr>
        <p:txBody>
          <a:bodyPr wrap="square">
            <a:spAutoFit/>
          </a:bodyPr>
          <a:lstStyle/>
          <a:p>
            <a:pPr algn="ctr">
              <a:lnSpc>
                <a:spcPct val="85000"/>
              </a:lnSpc>
            </a:pPr>
            <a:r>
              <a:rPr lang="ru-RU" sz="2400" b="1" dirty="0" err="1" smtClean="0">
                <a:latin typeface="Arial" pitchFamily="34" charset="0"/>
                <a:ea typeface="Times New Roman" pitchFamily="18" charset="0"/>
                <a:cs typeface="Arial" pitchFamily="34" charset="0"/>
              </a:rPr>
              <a:t>метан</a:t>
            </a:r>
            <a:r>
              <a:rPr lang="ru-RU" sz="24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аль</a:t>
            </a:r>
            <a:endParaRPr lang="ru-RU" sz="24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ctr">
              <a:lnSpc>
                <a:spcPct val="85000"/>
              </a:lnSpc>
            </a:pPr>
            <a:r>
              <a:rPr lang="ru-RU" sz="2400" b="1" dirty="0">
                <a:latin typeface="Arial" pitchFamily="34" charset="0"/>
                <a:cs typeface="Arial" pitchFamily="34" charset="0"/>
              </a:rPr>
              <a:t>(</a:t>
            </a:r>
            <a:r>
              <a:rPr lang="ru-RU" sz="2400" b="1" dirty="0" smtClean="0">
                <a:latin typeface="Arial" pitchFamily="34" charset="0"/>
                <a:cs typeface="Arial" pitchFamily="34" charset="0"/>
              </a:rPr>
              <a:t>муравьиный альдегид формальдегид) </a:t>
            </a:r>
            <a:endParaRPr lang="ru-RU" sz="2400" b="1" dirty="0">
              <a:latin typeface="Arial" pitchFamily="34" charset="0"/>
              <a:cs typeface="Arial" pitchFamily="34" charset="0"/>
            </a:endParaRPr>
          </a:p>
        </p:txBody>
      </p:sp>
      <p:sp>
        <p:nvSpPr>
          <p:cNvPr id="11" name="Прямоугольник 10"/>
          <p:cNvSpPr/>
          <p:nvPr/>
        </p:nvSpPr>
        <p:spPr>
          <a:xfrm>
            <a:off x="4139952" y="4651148"/>
            <a:ext cx="2673540" cy="1034129"/>
          </a:xfrm>
          <a:prstGeom prst="rect">
            <a:avLst/>
          </a:prstGeom>
        </p:spPr>
        <p:txBody>
          <a:bodyPr wrap="square">
            <a:spAutoFit/>
          </a:bodyPr>
          <a:lstStyle/>
          <a:p>
            <a:pPr algn="ctr">
              <a:lnSpc>
                <a:spcPct val="85000"/>
              </a:lnSpc>
            </a:pPr>
            <a:r>
              <a:rPr lang="ru-RU" sz="2400" b="1" dirty="0" smtClean="0">
                <a:latin typeface="Arial" pitchFamily="34" charset="0"/>
                <a:ea typeface="Times New Roman" pitchFamily="18" charset="0"/>
                <a:cs typeface="Arial" pitchFamily="34" charset="0"/>
              </a:rPr>
              <a:t>метан</a:t>
            </a:r>
            <a:r>
              <a:rPr lang="ru-RU" sz="2400" b="1" dirty="0" smtClean="0">
                <a:solidFill>
                  <a:srgbClr val="FF0000"/>
                </a:solidFill>
                <a:latin typeface="Arial" pitchFamily="34" charset="0"/>
                <a:ea typeface="Times New Roman" pitchFamily="18" charset="0"/>
                <a:cs typeface="Arial" pitchFamily="34" charset="0"/>
              </a:rPr>
              <a:t>овая</a:t>
            </a:r>
          </a:p>
          <a:p>
            <a:pPr algn="ctr">
              <a:lnSpc>
                <a:spcPct val="85000"/>
              </a:lnSpc>
            </a:pPr>
            <a:r>
              <a:rPr lang="ru-RU" sz="2400" b="1" dirty="0" smtClean="0">
                <a:latin typeface="Arial" pitchFamily="34" charset="0"/>
                <a:cs typeface="Arial" pitchFamily="34" charset="0"/>
              </a:rPr>
              <a:t>(муравьиная) </a:t>
            </a:r>
            <a:r>
              <a:rPr lang="ru-RU" sz="2400" b="1" dirty="0" smtClean="0">
                <a:solidFill>
                  <a:srgbClr val="FF0000"/>
                </a:solidFill>
                <a:latin typeface="Arial" pitchFamily="34" charset="0"/>
                <a:cs typeface="Arial" pitchFamily="34" charset="0"/>
              </a:rPr>
              <a:t>кислота</a:t>
            </a:r>
            <a:endParaRPr lang="ru-RU" sz="2400" b="1" dirty="0">
              <a:solidFill>
                <a:srgbClr val="FF0000"/>
              </a:solidFill>
              <a:latin typeface="Arial" pitchFamily="34" charset="0"/>
              <a:cs typeface="Arial" pitchFamily="34" charset="0"/>
            </a:endParaRPr>
          </a:p>
        </p:txBody>
      </p:sp>
      <p:sp>
        <p:nvSpPr>
          <p:cNvPr id="12" name="Прямоугольник 11"/>
          <p:cNvSpPr/>
          <p:nvPr/>
        </p:nvSpPr>
        <p:spPr>
          <a:xfrm>
            <a:off x="102986" y="1916832"/>
            <a:ext cx="2596806" cy="1348061"/>
          </a:xfrm>
          <a:prstGeom prst="rect">
            <a:avLst/>
          </a:prstGeom>
        </p:spPr>
        <p:txBody>
          <a:bodyPr wrap="square">
            <a:spAutoFit/>
          </a:bodyPr>
          <a:lstStyle/>
          <a:p>
            <a:pPr algn="ctr">
              <a:lnSpc>
                <a:spcPct val="85000"/>
              </a:lnSpc>
            </a:pPr>
            <a:r>
              <a:rPr lang="ru-RU" sz="2400" b="1" dirty="0" err="1" smtClean="0">
                <a:latin typeface="Arial" pitchFamily="34" charset="0"/>
                <a:ea typeface="Times New Roman" pitchFamily="18" charset="0"/>
                <a:cs typeface="Arial" pitchFamily="34" charset="0"/>
              </a:rPr>
              <a:t>этан</a:t>
            </a:r>
            <a:r>
              <a:rPr lang="ru-RU" sz="24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аль</a:t>
            </a:r>
            <a:endParaRPr lang="ru-RU" sz="24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ctr">
              <a:lnSpc>
                <a:spcPct val="85000"/>
              </a:lnSpc>
            </a:pPr>
            <a:r>
              <a:rPr lang="ru-RU" sz="2400" b="1" dirty="0" smtClean="0">
                <a:latin typeface="Arial" pitchFamily="34" charset="0"/>
                <a:cs typeface="Arial" pitchFamily="34" charset="0"/>
              </a:rPr>
              <a:t>(уксусный альдегид, ацетальдегид) </a:t>
            </a:r>
            <a:endParaRPr lang="ru-RU" sz="2400" b="1" dirty="0">
              <a:latin typeface="Arial" pitchFamily="34" charset="0"/>
              <a:cs typeface="Arial" pitchFamily="34" charset="0"/>
            </a:endParaRPr>
          </a:p>
        </p:txBody>
      </p:sp>
      <p:sp>
        <p:nvSpPr>
          <p:cNvPr id="13" name="Прямоугольник 12"/>
          <p:cNvSpPr/>
          <p:nvPr/>
        </p:nvSpPr>
        <p:spPr>
          <a:xfrm>
            <a:off x="4634764" y="2204864"/>
            <a:ext cx="2673540" cy="1034129"/>
          </a:xfrm>
          <a:prstGeom prst="rect">
            <a:avLst/>
          </a:prstGeom>
        </p:spPr>
        <p:txBody>
          <a:bodyPr wrap="square">
            <a:spAutoFit/>
          </a:bodyPr>
          <a:lstStyle/>
          <a:p>
            <a:pPr algn="ctr">
              <a:lnSpc>
                <a:spcPct val="85000"/>
              </a:lnSpc>
            </a:pPr>
            <a:r>
              <a:rPr lang="ru-RU" sz="2400" b="1" dirty="0" err="1" smtClean="0">
                <a:latin typeface="Arial" pitchFamily="34" charset="0"/>
                <a:ea typeface="Times New Roman" pitchFamily="18" charset="0"/>
                <a:cs typeface="Arial" pitchFamily="34" charset="0"/>
              </a:rPr>
              <a:t>этан</a:t>
            </a:r>
            <a:r>
              <a:rPr lang="ru-RU" sz="2400" b="1" dirty="0" err="1" smtClean="0">
                <a:solidFill>
                  <a:srgbClr val="FF0000"/>
                </a:solidFill>
                <a:latin typeface="Arial" pitchFamily="34" charset="0"/>
                <a:ea typeface="Times New Roman" pitchFamily="18" charset="0"/>
                <a:cs typeface="Arial" pitchFamily="34" charset="0"/>
              </a:rPr>
              <a:t>овая</a:t>
            </a:r>
            <a:endParaRPr lang="ru-RU" sz="2400" b="1" dirty="0" smtClean="0">
              <a:solidFill>
                <a:srgbClr val="FF0000"/>
              </a:solidFill>
              <a:latin typeface="Arial" pitchFamily="34" charset="0"/>
              <a:ea typeface="Times New Roman" pitchFamily="18" charset="0"/>
              <a:cs typeface="Arial" pitchFamily="34" charset="0"/>
            </a:endParaRPr>
          </a:p>
          <a:p>
            <a:pPr algn="ctr">
              <a:lnSpc>
                <a:spcPct val="85000"/>
              </a:lnSpc>
            </a:pPr>
            <a:r>
              <a:rPr lang="ru-RU" sz="2400" b="1" dirty="0" smtClean="0">
                <a:latin typeface="Arial" pitchFamily="34" charset="0"/>
                <a:cs typeface="Arial" pitchFamily="34" charset="0"/>
              </a:rPr>
              <a:t>(</a:t>
            </a:r>
            <a:r>
              <a:rPr lang="ru-RU" sz="2400" b="1" dirty="0">
                <a:latin typeface="Arial" pitchFamily="34" charset="0"/>
                <a:cs typeface="Arial" pitchFamily="34" charset="0"/>
              </a:rPr>
              <a:t>уксус</a:t>
            </a:r>
            <a:r>
              <a:rPr lang="ru-RU" sz="2400" b="1" dirty="0" smtClean="0">
                <a:latin typeface="Arial" pitchFamily="34" charset="0"/>
                <a:cs typeface="Arial" pitchFamily="34" charset="0"/>
              </a:rPr>
              <a:t>ная) </a:t>
            </a:r>
            <a:r>
              <a:rPr lang="ru-RU" sz="2400" b="1" dirty="0" smtClean="0">
                <a:solidFill>
                  <a:srgbClr val="FF0000"/>
                </a:solidFill>
                <a:latin typeface="Arial" pitchFamily="34" charset="0"/>
                <a:cs typeface="Arial" pitchFamily="34" charset="0"/>
              </a:rPr>
              <a:t>кислота</a:t>
            </a:r>
            <a:endParaRPr lang="ru-RU" sz="2400" b="1" dirty="0">
              <a:solidFill>
                <a:srgbClr val="FF0000"/>
              </a:solidFill>
              <a:latin typeface="Arial" pitchFamily="34" charset="0"/>
              <a:cs typeface="Arial" pitchFamily="34" charset="0"/>
            </a:endParaRPr>
          </a:p>
        </p:txBody>
      </p:sp>
      <p:sp>
        <p:nvSpPr>
          <p:cNvPr id="14" name="Прямоугольник 13"/>
          <p:cNvSpPr/>
          <p:nvPr/>
        </p:nvSpPr>
        <p:spPr>
          <a:xfrm>
            <a:off x="7157943" y="4259920"/>
            <a:ext cx="1336770" cy="406265"/>
          </a:xfrm>
          <a:prstGeom prst="rect">
            <a:avLst/>
          </a:prstGeom>
        </p:spPr>
        <p:txBody>
          <a:bodyPr wrap="square">
            <a:spAutoFit/>
          </a:bodyPr>
          <a:lstStyle/>
          <a:p>
            <a:pPr algn="ctr">
              <a:lnSpc>
                <a:spcPct val="85000"/>
              </a:lnSpc>
            </a:pPr>
            <a:r>
              <a:rPr lang="ru-RU" sz="2400" b="1" dirty="0" smtClean="0">
                <a:latin typeface="Arial" pitchFamily="34" charset="0"/>
                <a:ea typeface="Times New Roman" pitchFamily="18" charset="0"/>
                <a:cs typeface="Arial" pitchFamily="34" charset="0"/>
              </a:rPr>
              <a:t>аммиак</a:t>
            </a:r>
          </a:p>
        </p:txBody>
      </p:sp>
      <p:sp>
        <p:nvSpPr>
          <p:cNvPr id="15" name="Прямоугольник 14"/>
          <p:cNvSpPr/>
          <p:nvPr/>
        </p:nvSpPr>
        <p:spPr>
          <a:xfrm>
            <a:off x="2855100" y="1941150"/>
            <a:ext cx="2220956" cy="1348061"/>
          </a:xfrm>
          <a:prstGeom prst="rect">
            <a:avLst/>
          </a:prstGeom>
        </p:spPr>
        <p:txBody>
          <a:bodyPr wrap="square">
            <a:spAutoFit/>
          </a:bodyPr>
          <a:lstStyle/>
          <a:p>
            <a:pPr algn="ctr">
              <a:lnSpc>
                <a:spcPct val="85000"/>
              </a:lnSpc>
            </a:pPr>
            <a:r>
              <a:rPr lang="ru-RU" sz="2400" b="1" dirty="0" smtClean="0">
                <a:latin typeface="Arial" pitchFamily="34" charset="0"/>
                <a:ea typeface="Times New Roman" pitchFamily="18" charset="0"/>
                <a:cs typeface="Arial" pitchFamily="34" charset="0"/>
              </a:rPr>
              <a:t>аммиачный раствор оксида серебра(</a:t>
            </a:r>
            <a:r>
              <a:rPr lang="en-US" sz="2400" b="1" dirty="0" smtClean="0">
                <a:latin typeface="Arial" pitchFamily="34" charset="0"/>
                <a:ea typeface="Times New Roman" pitchFamily="18" charset="0"/>
                <a:cs typeface="Arial" pitchFamily="34" charset="0"/>
              </a:rPr>
              <a:t>I</a:t>
            </a:r>
            <a:r>
              <a:rPr lang="ru-RU" sz="2400" b="1" dirty="0" smtClean="0">
                <a:latin typeface="Arial" pitchFamily="34" charset="0"/>
                <a:ea typeface="Times New Roman" pitchFamily="18" charset="0"/>
                <a:cs typeface="Arial" pitchFamily="34" charset="0"/>
              </a:rPr>
              <a:t>)</a:t>
            </a:r>
          </a:p>
        </p:txBody>
      </p:sp>
      <p:sp>
        <p:nvSpPr>
          <p:cNvPr id="3" name="Прямоугольник 2"/>
          <p:cNvSpPr/>
          <p:nvPr/>
        </p:nvSpPr>
        <p:spPr>
          <a:xfrm>
            <a:off x="1924987" y="4311799"/>
            <a:ext cx="2286973" cy="955646"/>
          </a:xfrm>
          <a:prstGeom prst="rect">
            <a:avLst/>
          </a:prstGeom>
        </p:spPr>
        <p:txBody>
          <a:bodyPr wrap="square">
            <a:spAutoFit/>
          </a:bodyPr>
          <a:lstStyle/>
          <a:p>
            <a:pPr algn="ctr">
              <a:lnSpc>
                <a:spcPct val="85000"/>
              </a:lnSpc>
            </a:pPr>
            <a:r>
              <a:rPr lang="ru-RU" sz="2200" b="1" dirty="0" smtClean="0">
                <a:ln>
                  <a:solidFill>
                    <a:sysClr val="windowText" lastClr="000000"/>
                  </a:solidFill>
                </a:ln>
                <a:solidFill>
                  <a:schemeClr val="tx1">
                    <a:lumMod val="65000"/>
                    <a:lumOff val="35000"/>
                  </a:schemeClr>
                </a:solidFill>
                <a:effectLst>
                  <a:outerShdw blurRad="38100" dist="38100" dir="2700000" algn="tl">
                    <a:srgbClr val="000000">
                      <a:alpha val="43137"/>
                    </a:srgbClr>
                  </a:outerShdw>
                </a:effectLst>
                <a:latin typeface="Arial" pitchFamily="34" charset="0"/>
                <a:cs typeface="Arial" pitchFamily="34" charset="0"/>
              </a:rPr>
              <a:t>гидроксид </a:t>
            </a:r>
            <a:r>
              <a:rPr lang="ru-RU" sz="2200" b="1" u="sng" dirty="0" smtClean="0">
                <a:ln>
                  <a:solidFill>
                    <a:sysClr val="windowText" lastClr="000000"/>
                  </a:solidFill>
                </a:ln>
                <a:solidFill>
                  <a:schemeClr val="tx1">
                    <a:lumMod val="65000"/>
                    <a:lumOff val="35000"/>
                  </a:schemeClr>
                </a:solidFill>
                <a:effectLst>
                  <a:outerShdw blurRad="38100" dist="38100" dir="2700000" algn="tl">
                    <a:srgbClr val="000000">
                      <a:alpha val="43137"/>
                    </a:srgbClr>
                  </a:outerShdw>
                </a:effectLst>
                <a:latin typeface="Arial" pitchFamily="34" charset="0"/>
                <a:cs typeface="Arial" pitchFamily="34" charset="0"/>
              </a:rPr>
              <a:t>ди</a:t>
            </a:r>
            <a:r>
              <a:rPr lang="ru-RU" sz="2200" b="1" dirty="0" smtClean="0">
                <a:ln>
                  <a:solidFill>
                    <a:sysClr val="windowText" lastClr="000000"/>
                  </a:solidFill>
                </a:ln>
                <a:solidFill>
                  <a:schemeClr val="tx1">
                    <a:lumMod val="65000"/>
                    <a:lumOff val="35000"/>
                  </a:schemeClr>
                </a:solidFill>
                <a:effectLst>
                  <a:outerShdw blurRad="38100" dist="38100" dir="2700000" algn="tl">
                    <a:srgbClr val="000000">
                      <a:alpha val="43137"/>
                    </a:srgbClr>
                  </a:outerShdw>
                </a:effectLst>
                <a:latin typeface="Arial" pitchFamily="34" charset="0"/>
                <a:cs typeface="Arial" pitchFamily="34" charset="0"/>
              </a:rPr>
              <a:t>амина- </a:t>
            </a:r>
            <a:r>
              <a:rPr lang="ru-RU" sz="2200" b="1" dirty="0">
                <a:ln>
                  <a:solidFill>
                    <a:sysClr val="windowText" lastClr="000000"/>
                  </a:solidFill>
                </a:ln>
                <a:solidFill>
                  <a:schemeClr val="tx1">
                    <a:lumMod val="65000"/>
                    <a:lumOff val="35000"/>
                  </a:schemeClr>
                </a:solidFill>
                <a:effectLst>
                  <a:outerShdw blurRad="38100" dist="38100" dir="2700000" algn="tl">
                    <a:srgbClr val="000000">
                      <a:alpha val="43137"/>
                    </a:srgbClr>
                  </a:outerShdw>
                </a:effectLst>
                <a:latin typeface="Arial" pitchFamily="34" charset="0"/>
                <a:cs typeface="Arial" pitchFamily="34" charset="0"/>
              </a:rPr>
              <a:t>серебра (I)</a:t>
            </a:r>
            <a:endParaRPr lang="ru-RU" sz="2200" dirty="0">
              <a:ln>
                <a:solidFill>
                  <a:sysClr val="windowText" lastClr="000000"/>
                </a:solidFill>
              </a:ln>
              <a:solidFill>
                <a:schemeClr val="tx1">
                  <a:lumMod val="65000"/>
                  <a:lumOff val="35000"/>
                </a:schemeClr>
              </a:solidFill>
              <a:effectLst>
                <a:outerShdw blurRad="38100" dist="38100" dir="2700000" algn="tl">
                  <a:srgbClr val="000000">
                    <a:alpha val="43137"/>
                  </a:srgbClr>
                </a:outerShdw>
              </a:effectLst>
            </a:endParaRPr>
          </a:p>
        </p:txBody>
      </p:sp>
      <p:cxnSp>
        <p:nvCxnSpPr>
          <p:cNvPr id="5" name="Прямая соединительная линия 4"/>
          <p:cNvCxnSpPr/>
          <p:nvPr/>
        </p:nvCxnSpPr>
        <p:spPr>
          <a:xfrm>
            <a:off x="1475656" y="476672"/>
            <a:ext cx="1592817" cy="0"/>
          </a:xfrm>
          <a:prstGeom prst="line">
            <a:avLst/>
          </a:prstGeom>
          <a:ln w="57150">
            <a:solidFill>
              <a:srgbClr val="C00000"/>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17" name="Picture 5"/>
          <p:cNvPicPr>
            <a:picLocks noChangeAspect="1" noChangeArrowheads="1"/>
          </p:cNvPicPr>
          <p:nvPr/>
        </p:nvPicPr>
        <p:blipFill>
          <a:blip r:embed="rId8" cstate="print"/>
          <a:srcRect l="17131" t="7588" r="33565" b="33035"/>
          <a:stretch>
            <a:fillRect/>
          </a:stretch>
        </p:blipFill>
        <p:spPr bwMode="auto">
          <a:xfrm>
            <a:off x="7275068" y="2112354"/>
            <a:ext cx="918489" cy="107157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18" name="Прямая соединительная линия 17"/>
          <p:cNvCxnSpPr/>
          <p:nvPr/>
        </p:nvCxnSpPr>
        <p:spPr>
          <a:xfrm>
            <a:off x="1899063" y="836712"/>
            <a:ext cx="3176993" cy="0"/>
          </a:xfrm>
          <a:prstGeom prst="line">
            <a:avLst/>
          </a:prstGeom>
          <a:ln w="57150">
            <a:solidFill>
              <a:srgbClr val="0000CC"/>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2654754"/>
      </p:ext>
    </p:extLst>
  </p:cSld>
  <p:clrMapOvr>
    <a:masterClrMapping/>
  </p:clrMapOvr>
  <p:transition>
    <p:wheel spokes="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46017"/>
          <a:stretch/>
        </p:blipFill>
        <p:spPr bwMode="auto">
          <a:xfrm>
            <a:off x="-6234" y="116632"/>
            <a:ext cx="9144000" cy="325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cxnSp>
        <p:nvCxnSpPr>
          <p:cNvPr id="11" name="Прямая соединительная линия 10"/>
          <p:cNvCxnSpPr/>
          <p:nvPr/>
        </p:nvCxnSpPr>
        <p:spPr>
          <a:xfrm>
            <a:off x="2339752" y="620688"/>
            <a:ext cx="4536504" cy="0"/>
          </a:xfrm>
          <a:prstGeom prst="line">
            <a:avLst/>
          </a:prstGeom>
          <a:ln w="57150">
            <a:solidFill>
              <a:srgbClr val="0000CC"/>
            </a:solidFill>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12" name="Picture 4"/>
          <p:cNvPicPr>
            <a:picLocks noChangeAspect="1" noChangeArrowheads="1"/>
          </p:cNvPicPr>
          <p:nvPr/>
        </p:nvPicPr>
        <p:blipFill>
          <a:blip r:embed="rId6" cstate="print"/>
          <a:srcRect l="34570" t="24902" r="25000" b="34082"/>
          <a:stretch>
            <a:fillRect/>
          </a:stretch>
        </p:blipFill>
        <p:spPr bwMode="auto">
          <a:xfrm>
            <a:off x="5891581" y="3845148"/>
            <a:ext cx="1271966" cy="1032327"/>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2"/>
          <p:cNvPicPr>
            <a:picLocks noChangeAspect="1" noChangeArrowheads="1"/>
          </p:cNvPicPr>
          <p:nvPr/>
        </p:nvPicPr>
        <p:blipFill>
          <a:blip r:embed="rId7" cstate="print"/>
          <a:srcRect l="3807" t="8341" r="20707" b="23044"/>
          <a:stretch>
            <a:fillRect/>
          </a:stretch>
        </p:blipFill>
        <p:spPr bwMode="auto">
          <a:xfrm>
            <a:off x="7560502" y="3704644"/>
            <a:ext cx="1258854" cy="1052177"/>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Стрелка вправо 2"/>
          <p:cNvSpPr/>
          <p:nvPr/>
        </p:nvSpPr>
        <p:spPr>
          <a:xfrm>
            <a:off x="7164458" y="4217296"/>
            <a:ext cx="396044" cy="288032"/>
          </a:xfrm>
          <a:prstGeom prst="rightArrow">
            <a:avLst/>
          </a:prstGeom>
          <a:solidFill>
            <a:srgbClr val="E85020"/>
          </a:solidFill>
          <a:ln>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Picture 2"/>
          <p:cNvPicPr>
            <a:picLocks noChangeAspect="1" noChangeArrowheads="1"/>
          </p:cNvPicPr>
          <p:nvPr/>
        </p:nvPicPr>
        <p:blipFill>
          <a:blip r:embed="rId8" cstate="print"/>
          <a:srcRect l="3125" t="8011" r="4268" b="13803"/>
          <a:stretch>
            <a:fillRect/>
          </a:stretch>
        </p:blipFill>
        <p:spPr bwMode="auto">
          <a:xfrm>
            <a:off x="5074" y="4505328"/>
            <a:ext cx="3429025" cy="228601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3"/>
          <p:cNvPicPr>
            <a:picLocks noChangeAspect="1" noChangeArrowheads="1"/>
          </p:cNvPicPr>
          <p:nvPr/>
        </p:nvPicPr>
        <p:blipFill>
          <a:blip r:embed="rId9" cstate="print"/>
          <a:srcRect l="19922" t="6592" r="66601" b="56786"/>
          <a:stretch>
            <a:fillRect/>
          </a:stretch>
        </p:blipFill>
        <p:spPr bwMode="auto">
          <a:xfrm>
            <a:off x="2555776" y="2071678"/>
            <a:ext cx="690091" cy="150019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6" name="Прямоугольник 15"/>
          <p:cNvSpPr/>
          <p:nvPr/>
        </p:nvSpPr>
        <p:spPr>
          <a:xfrm>
            <a:off x="-62350" y="3573016"/>
            <a:ext cx="5786478" cy="477054"/>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2</a:t>
            </a:r>
            <a:r>
              <a:rPr lang="en-US" sz="2500" b="1" dirty="0" err="1"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NaOH</a:t>
            </a:r>
            <a:r>
              <a:rPr lang="en-US" sz="25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 CuSO</a:t>
            </a:r>
            <a:r>
              <a:rPr lang="en-US" sz="2500" b="1" baseline="-30000"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4</a:t>
            </a:r>
            <a:r>
              <a:rPr lang="ru-RU" sz="25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a:cs typeface="Arial" pitchFamily="34" charset="0"/>
                <a:sym typeface="Symbol"/>
              </a:rPr>
              <a:t></a:t>
            </a:r>
            <a:r>
              <a:rPr lang="en-US" sz="2500" b="1" dirty="0" smtClean="0">
                <a:ln w="11430"/>
                <a:solidFill>
                  <a:sysClr val="windowText" lastClr="000000"/>
                </a:solidFill>
                <a:effectLst>
                  <a:outerShdw blurRad="50800" dist="39000" dir="5460000" algn="tl">
                    <a:srgbClr val="000000">
                      <a:alpha val="38000"/>
                    </a:srgbClr>
                  </a:outerShdw>
                </a:effectLst>
                <a:latin typeface="Arial" pitchFamily="34" charset="0"/>
                <a:ea typeface="Times New Roman"/>
                <a:cs typeface="Arial" pitchFamily="34" charset="0"/>
                <a:sym typeface="Symbol"/>
              </a:rPr>
              <a:t> </a:t>
            </a:r>
            <a:r>
              <a:rPr lang="en-US" sz="25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Na</a:t>
            </a:r>
            <a:r>
              <a:rPr lang="en-US" sz="2500" b="1" baseline="-30000"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2</a:t>
            </a:r>
            <a:r>
              <a:rPr lang="en-US" sz="25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SO</a:t>
            </a:r>
            <a:r>
              <a:rPr lang="en-US" sz="2500" b="1" baseline="-30000"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4</a:t>
            </a:r>
            <a:r>
              <a:rPr lang="en-US" sz="25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a:t>
            </a:r>
            <a:r>
              <a:rPr lang="en-US" sz="2500" b="1" dirty="0" smtClean="0">
                <a:ln w="11430">
                  <a:solidFill>
                    <a:sysClr val="windowText" lastClr="000000"/>
                  </a:solidFill>
                </a:ln>
                <a:solidFill>
                  <a:srgbClr val="0000CC"/>
                </a:solidFill>
                <a:effectLst>
                  <a:outerShdw blurRad="50800" dist="39000" dir="5460000" algn="tl">
                    <a:srgbClr val="000000">
                      <a:alpha val="38000"/>
                    </a:srgbClr>
                  </a:outerShdw>
                </a:effectLst>
                <a:latin typeface="Arial" pitchFamily="34" charset="0"/>
                <a:cs typeface="Arial" pitchFamily="34" charset="0"/>
              </a:rPr>
              <a:t>Cu(OH)</a:t>
            </a:r>
            <a:r>
              <a:rPr lang="en-US" sz="2500" b="1" baseline="-30000" dirty="0" smtClean="0">
                <a:ln w="11430">
                  <a:solidFill>
                    <a:sysClr val="windowText" lastClr="000000"/>
                  </a:solidFill>
                </a:ln>
                <a:solidFill>
                  <a:srgbClr val="0000CC"/>
                </a:solidFill>
                <a:effectLst>
                  <a:outerShdw blurRad="50800" dist="39000" dir="5460000" algn="tl">
                    <a:srgbClr val="000000">
                      <a:alpha val="38000"/>
                    </a:srgbClr>
                  </a:outerShdw>
                </a:effectLst>
                <a:latin typeface="Arial" pitchFamily="34" charset="0"/>
                <a:cs typeface="Arial" pitchFamily="34" charset="0"/>
              </a:rPr>
              <a:t>2</a:t>
            </a:r>
            <a:endParaRPr lang="ru-RU" sz="2500" b="1" dirty="0">
              <a:ln w="11430">
                <a:solidFill>
                  <a:sysClr val="windowText" lastClr="000000"/>
                </a:solidFill>
              </a:ln>
              <a:solidFill>
                <a:srgbClr val="0000CC"/>
              </a:solidFill>
              <a:effectLst>
                <a:outerShdw blurRad="50800" dist="39000" dir="5460000" algn="tl">
                  <a:srgbClr val="000000">
                    <a:alpha val="38000"/>
                  </a:srgbClr>
                </a:outerShdw>
              </a:effectLst>
            </a:endParaRPr>
          </a:p>
        </p:txBody>
      </p:sp>
      <p:cxnSp>
        <p:nvCxnSpPr>
          <p:cNvPr id="5" name="Прямая со стрелкой 4"/>
          <p:cNvCxnSpPr/>
          <p:nvPr/>
        </p:nvCxnSpPr>
        <p:spPr>
          <a:xfrm>
            <a:off x="3059832" y="3212976"/>
            <a:ext cx="1319899" cy="491668"/>
          </a:xfrm>
          <a:prstGeom prst="straightConnector1">
            <a:avLst/>
          </a:prstGeom>
          <a:ln w="38100">
            <a:solidFill>
              <a:srgbClr val="0000CC"/>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Прямоугольник 16"/>
          <p:cNvSpPr/>
          <p:nvPr/>
        </p:nvSpPr>
        <p:spPr>
          <a:xfrm>
            <a:off x="5074" y="2106839"/>
            <a:ext cx="1953318" cy="1034129"/>
          </a:xfrm>
          <a:prstGeom prst="rect">
            <a:avLst/>
          </a:prstGeom>
        </p:spPr>
        <p:txBody>
          <a:bodyPr wrap="square">
            <a:spAutoFit/>
          </a:bodyPr>
          <a:lstStyle/>
          <a:p>
            <a:pPr algn="ctr">
              <a:lnSpc>
                <a:spcPct val="85000"/>
              </a:lnSpc>
            </a:pPr>
            <a:r>
              <a:rPr lang="ru-RU" sz="2400" b="1" dirty="0" err="1" smtClean="0">
                <a:latin typeface="Arial" pitchFamily="34" charset="0"/>
                <a:ea typeface="Times New Roman" pitchFamily="18" charset="0"/>
                <a:cs typeface="Arial" pitchFamily="34" charset="0"/>
              </a:rPr>
              <a:t>этан</a:t>
            </a:r>
            <a:r>
              <a:rPr lang="ru-RU" sz="24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аль</a:t>
            </a:r>
            <a:endParaRPr lang="ru-RU" sz="24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ctr">
              <a:lnSpc>
                <a:spcPct val="85000"/>
              </a:lnSpc>
            </a:pPr>
            <a:r>
              <a:rPr lang="ru-RU" sz="2400" b="1" dirty="0" smtClean="0">
                <a:latin typeface="Arial" pitchFamily="34" charset="0"/>
                <a:cs typeface="Arial" pitchFamily="34" charset="0"/>
              </a:rPr>
              <a:t>(уксусный альдегид) </a:t>
            </a:r>
            <a:endParaRPr lang="ru-RU" sz="2400" b="1" dirty="0">
              <a:latin typeface="Arial" pitchFamily="34" charset="0"/>
              <a:cs typeface="Arial" pitchFamily="34" charset="0"/>
            </a:endParaRPr>
          </a:p>
        </p:txBody>
      </p:sp>
      <p:sp>
        <p:nvSpPr>
          <p:cNvPr id="18" name="Прямоугольник 17"/>
          <p:cNvSpPr/>
          <p:nvPr/>
        </p:nvSpPr>
        <p:spPr>
          <a:xfrm>
            <a:off x="3779912" y="2060848"/>
            <a:ext cx="1953318" cy="1034129"/>
          </a:xfrm>
          <a:prstGeom prst="rect">
            <a:avLst/>
          </a:prstGeom>
        </p:spPr>
        <p:txBody>
          <a:bodyPr wrap="square">
            <a:spAutoFit/>
          </a:bodyPr>
          <a:lstStyle/>
          <a:p>
            <a:pPr algn="ctr">
              <a:lnSpc>
                <a:spcPct val="85000"/>
              </a:lnSpc>
            </a:pPr>
            <a:r>
              <a:rPr lang="ru-RU" sz="2400" b="1" dirty="0" err="1" smtClean="0">
                <a:latin typeface="Arial" pitchFamily="34" charset="0"/>
                <a:ea typeface="Times New Roman" pitchFamily="18" charset="0"/>
                <a:cs typeface="Arial" pitchFamily="34" charset="0"/>
              </a:rPr>
              <a:t>этан</a:t>
            </a:r>
            <a:r>
              <a:rPr lang="ru-RU" sz="24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овая</a:t>
            </a:r>
            <a:endParaRPr lang="ru-RU" sz="24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ctr">
              <a:lnSpc>
                <a:spcPct val="85000"/>
              </a:lnSpc>
            </a:pPr>
            <a:r>
              <a:rPr lang="ru-RU" sz="2400" b="1" dirty="0" smtClean="0">
                <a:latin typeface="Arial" pitchFamily="34" charset="0"/>
                <a:cs typeface="Arial" pitchFamily="34" charset="0"/>
              </a:rPr>
              <a:t>(уксусная) кислота </a:t>
            </a:r>
            <a:endParaRPr lang="ru-RU" sz="2400" b="1" dirty="0">
              <a:latin typeface="Arial" pitchFamily="34" charset="0"/>
              <a:cs typeface="Arial" pitchFamily="34" charset="0"/>
            </a:endParaRPr>
          </a:p>
        </p:txBody>
      </p:sp>
      <p:sp>
        <p:nvSpPr>
          <p:cNvPr id="19" name="Прямоугольник 18"/>
          <p:cNvSpPr/>
          <p:nvPr/>
        </p:nvSpPr>
        <p:spPr>
          <a:xfrm>
            <a:off x="4235715" y="4018365"/>
            <a:ext cx="1632429" cy="683264"/>
          </a:xfrm>
          <a:prstGeom prst="rect">
            <a:avLst/>
          </a:prstGeom>
        </p:spPr>
        <p:txBody>
          <a:bodyPr wrap="square">
            <a:spAutoFit/>
          </a:bodyPr>
          <a:lstStyle/>
          <a:p>
            <a:pPr algn="ctr">
              <a:lnSpc>
                <a:spcPct val="80000"/>
              </a:lnSpc>
            </a:pPr>
            <a:r>
              <a:rPr lang="ru-RU" sz="2200" b="1" dirty="0" smtClean="0">
                <a:latin typeface="Arial" pitchFamily="34" charset="0"/>
                <a:cs typeface="Arial" pitchFamily="34" charset="0"/>
              </a:rPr>
              <a:t>гидроксид меди (</a:t>
            </a:r>
            <a:r>
              <a:rPr lang="en-US" sz="2200" b="1" dirty="0" smtClean="0">
                <a:latin typeface="Arial" pitchFamily="34" charset="0"/>
                <a:cs typeface="Arial" pitchFamily="34" charset="0"/>
              </a:rPr>
              <a:t>II</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p:txBody>
      </p:sp>
      <p:sp>
        <p:nvSpPr>
          <p:cNvPr id="20" name="Прямоугольник 19"/>
          <p:cNvSpPr/>
          <p:nvPr/>
        </p:nvSpPr>
        <p:spPr>
          <a:xfrm>
            <a:off x="-108520" y="4019116"/>
            <a:ext cx="1781936" cy="634020"/>
          </a:xfrm>
          <a:prstGeom prst="rect">
            <a:avLst/>
          </a:prstGeom>
        </p:spPr>
        <p:txBody>
          <a:bodyPr wrap="square">
            <a:spAutoFit/>
          </a:bodyPr>
          <a:lstStyle/>
          <a:p>
            <a:pPr algn="ctr">
              <a:lnSpc>
                <a:spcPct val="80000"/>
              </a:lnSpc>
            </a:pPr>
            <a:r>
              <a:rPr lang="ru-RU" sz="2200" b="1" dirty="0" smtClean="0">
                <a:latin typeface="Arial" pitchFamily="34" charset="0"/>
                <a:cs typeface="Arial" pitchFamily="34" charset="0"/>
              </a:rPr>
              <a:t>гидроксид натрия </a:t>
            </a:r>
            <a:endParaRPr lang="ru-RU" sz="2200" b="1" dirty="0">
              <a:latin typeface="Arial" pitchFamily="34" charset="0"/>
              <a:cs typeface="Arial" pitchFamily="34" charset="0"/>
            </a:endParaRPr>
          </a:p>
        </p:txBody>
      </p:sp>
      <p:sp>
        <p:nvSpPr>
          <p:cNvPr id="21" name="Прямоугольник 20"/>
          <p:cNvSpPr/>
          <p:nvPr/>
        </p:nvSpPr>
        <p:spPr>
          <a:xfrm>
            <a:off x="1427404" y="3933056"/>
            <a:ext cx="1473418" cy="658642"/>
          </a:xfrm>
          <a:prstGeom prst="rect">
            <a:avLst/>
          </a:prstGeom>
        </p:spPr>
        <p:txBody>
          <a:bodyPr wrap="square">
            <a:spAutoFit/>
          </a:bodyPr>
          <a:lstStyle/>
          <a:p>
            <a:pPr algn="ctr">
              <a:lnSpc>
                <a:spcPct val="80000"/>
              </a:lnSpc>
            </a:pPr>
            <a:r>
              <a:rPr lang="ru-RU" sz="2200" b="1" dirty="0" smtClean="0">
                <a:solidFill>
                  <a:srgbClr val="0000CC"/>
                </a:solidFill>
                <a:effectLst>
                  <a:outerShdw blurRad="38100" dist="38100" dir="2700000" algn="tl">
                    <a:srgbClr val="000000">
                      <a:alpha val="43137"/>
                    </a:srgbClr>
                  </a:outerShdw>
                </a:effectLst>
                <a:latin typeface="Arial" pitchFamily="34" charset="0"/>
                <a:cs typeface="Arial" pitchFamily="34" charset="0"/>
              </a:rPr>
              <a:t>сульфат меди (</a:t>
            </a:r>
            <a:r>
              <a:rPr lang="en-US" sz="2200" b="1" dirty="0" smtClean="0">
                <a:solidFill>
                  <a:srgbClr val="0000CC"/>
                </a:solidFill>
                <a:effectLst>
                  <a:outerShdw blurRad="38100" dist="38100" dir="2700000" algn="tl">
                    <a:srgbClr val="000000">
                      <a:alpha val="43137"/>
                    </a:srgbClr>
                  </a:outerShdw>
                </a:effectLst>
                <a:latin typeface="Arial" pitchFamily="34" charset="0"/>
                <a:cs typeface="Arial" pitchFamily="34" charset="0"/>
              </a:rPr>
              <a:t>II</a:t>
            </a:r>
            <a:r>
              <a:rPr lang="ru-RU" sz="2400" b="1" dirty="0" smtClean="0">
                <a:solidFill>
                  <a:srgbClr val="0000CC"/>
                </a:solidFill>
                <a:effectLst>
                  <a:outerShdw blurRad="38100" dist="38100" dir="2700000" algn="tl">
                    <a:srgbClr val="000000">
                      <a:alpha val="43137"/>
                    </a:srgbClr>
                  </a:outerShdw>
                </a:effectLst>
                <a:latin typeface="Arial" pitchFamily="34" charset="0"/>
                <a:cs typeface="Arial" pitchFamily="34" charset="0"/>
              </a:rPr>
              <a:t>)</a:t>
            </a:r>
            <a:endParaRPr lang="ru-RU" sz="2400" b="1" dirty="0">
              <a:solidFill>
                <a:srgbClr val="0000CC"/>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890210784"/>
      </p:ext>
    </p:extLst>
  </p:cSld>
  <p:clrMapOvr>
    <a:masterClrMapping/>
  </p:clrMapOvr>
  <p:transition>
    <p:wheel spokes="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7504" y="1628800"/>
            <a:ext cx="8894336" cy="173121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3105" b="1"/>
          <a:stretch/>
        </p:blipFill>
        <p:spPr bwMode="auto">
          <a:xfrm>
            <a:off x="611560" y="3501008"/>
            <a:ext cx="7805108" cy="328498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21" name="Управляющая кнопка: далее 2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назад 2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домой 22">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 name="Прямоугольник 2"/>
          <p:cNvSpPr/>
          <p:nvPr/>
        </p:nvSpPr>
        <p:spPr>
          <a:xfrm>
            <a:off x="3419872" y="2996952"/>
            <a:ext cx="2765052" cy="400110"/>
          </a:xfrm>
          <a:prstGeom prst="rect">
            <a:avLst/>
          </a:prstGeom>
        </p:spPr>
        <p:txBody>
          <a:bodyPr wrap="none">
            <a:spAutoFit/>
          </a:bodyPr>
          <a:lstStyle/>
          <a:p>
            <a:r>
              <a:rPr lang="ru-RU" sz="2000" b="1" dirty="0" smtClean="0">
                <a:ln>
                  <a:solidFill>
                    <a:sysClr val="windowText" lastClr="000000"/>
                  </a:solidFill>
                </a:ln>
                <a:solidFill>
                  <a:srgbClr val="0000CC"/>
                </a:solidFill>
                <a:latin typeface="Arial" pitchFamily="34" charset="0"/>
                <a:cs typeface="Arial" pitchFamily="34" charset="0"/>
                <a:sym typeface="Symbol"/>
              </a:rPr>
              <a:t>-</a:t>
            </a:r>
            <a:r>
              <a:rPr lang="ru-RU" sz="2000" b="1" dirty="0" err="1" smtClean="0">
                <a:ln>
                  <a:solidFill>
                    <a:sysClr val="windowText" lastClr="000000"/>
                  </a:solidFill>
                </a:ln>
                <a:solidFill>
                  <a:srgbClr val="0000CC"/>
                </a:solidFill>
                <a:latin typeface="Arial" pitchFamily="34" charset="0"/>
                <a:cs typeface="Arial" pitchFamily="34" charset="0"/>
                <a:sym typeface="Symbol"/>
              </a:rPr>
              <a:t>гидроксибутаналь</a:t>
            </a:r>
            <a:endParaRPr lang="ru-RU" sz="2000" dirty="0"/>
          </a:p>
        </p:txBody>
      </p:sp>
      <p:sp>
        <p:nvSpPr>
          <p:cNvPr id="10" name="Прямоугольник 9"/>
          <p:cNvSpPr/>
          <p:nvPr/>
        </p:nvSpPr>
        <p:spPr>
          <a:xfrm>
            <a:off x="107504" y="2708920"/>
            <a:ext cx="3168354" cy="904863"/>
          </a:xfrm>
          <a:prstGeom prst="rect">
            <a:avLst/>
          </a:prstGeom>
        </p:spPr>
        <p:txBody>
          <a:bodyPr wrap="square">
            <a:spAutoFit/>
          </a:bodyPr>
          <a:lstStyle/>
          <a:p>
            <a:pPr algn="ctr">
              <a:lnSpc>
                <a:spcPct val="80000"/>
              </a:lnSpc>
            </a:pPr>
            <a:r>
              <a:rPr lang="ru-RU" sz="2200" b="1" dirty="0" err="1" smtClean="0">
                <a:latin typeface="Arial" pitchFamily="34" charset="0"/>
                <a:ea typeface="Times New Roman" pitchFamily="18" charset="0"/>
                <a:cs typeface="Arial" pitchFamily="34" charset="0"/>
              </a:rPr>
              <a:t>этан</a:t>
            </a:r>
            <a:r>
              <a:rPr lang="ru-RU" sz="2200" b="1" dirty="0" err="1" smtClean="0">
                <a:solidFill>
                  <a:srgbClr val="0000CC"/>
                </a:solidFill>
                <a:latin typeface="Arial" pitchFamily="34" charset="0"/>
                <a:ea typeface="Times New Roman" pitchFamily="18" charset="0"/>
                <a:cs typeface="Arial" pitchFamily="34" charset="0"/>
              </a:rPr>
              <a:t>аль</a:t>
            </a:r>
            <a:endParaRPr lang="ru-RU" sz="2200" b="1" dirty="0" smtClean="0">
              <a:solidFill>
                <a:srgbClr val="0000CC"/>
              </a:solidFill>
              <a:latin typeface="Arial" pitchFamily="34" charset="0"/>
              <a:ea typeface="Times New Roman" pitchFamily="18" charset="0"/>
              <a:cs typeface="Arial" pitchFamily="34" charset="0"/>
            </a:endParaRPr>
          </a:p>
          <a:p>
            <a:pPr algn="ctr">
              <a:lnSpc>
                <a:spcPct val="80000"/>
              </a:lnSpc>
            </a:pPr>
            <a:r>
              <a:rPr lang="ru-RU" sz="2200" b="1" dirty="0" smtClean="0">
                <a:latin typeface="Arial" pitchFamily="34" charset="0"/>
                <a:cs typeface="Arial" pitchFamily="34" charset="0"/>
              </a:rPr>
              <a:t>(уксусный </a:t>
            </a:r>
            <a:r>
              <a:rPr lang="ru-RU" sz="2200" b="1" dirty="0" smtClean="0">
                <a:solidFill>
                  <a:srgbClr val="0000CC"/>
                </a:solidFill>
                <a:effectLst>
                  <a:outerShdw blurRad="38100" dist="38100" dir="2700000" algn="tl">
                    <a:srgbClr val="000000">
                      <a:alpha val="43137"/>
                    </a:srgbClr>
                  </a:outerShdw>
                </a:effectLst>
                <a:latin typeface="Arial" pitchFamily="34" charset="0"/>
                <a:cs typeface="Arial" pitchFamily="34" charset="0"/>
              </a:rPr>
              <a:t>альдегид</a:t>
            </a:r>
            <a:r>
              <a:rPr lang="ru-RU" sz="2200" b="1" dirty="0" smtClean="0">
                <a:latin typeface="Arial" pitchFamily="34" charset="0"/>
                <a:cs typeface="Arial" pitchFamily="34" charset="0"/>
              </a:rPr>
              <a:t>, ацетальдегид) </a:t>
            </a:r>
            <a:endParaRPr lang="ru-RU" sz="2200" b="1" dirty="0">
              <a:latin typeface="Arial" pitchFamily="34" charset="0"/>
              <a:cs typeface="Arial" pitchFamily="34" charset="0"/>
            </a:endParaRPr>
          </a:p>
        </p:txBody>
      </p:sp>
      <p:sp>
        <p:nvSpPr>
          <p:cNvPr id="11" name="Прямоугольник 10"/>
          <p:cNvSpPr/>
          <p:nvPr/>
        </p:nvSpPr>
        <p:spPr>
          <a:xfrm>
            <a:off x="107505" y="293689"/>
            <a:ext cx="8894336" cy="1471172"/>
          </a:xfrm>
          <a:prstGeom prst="rect">
            <a:avLst/>
          </a:prstGeom>
        </p:spPr>
        <p:txBody>
          <a:bodyPr wrap="square">
            <a:spAutoFit/>
          </a:bodyPr>
          <a:lstStyle/>
          <a:p>
            <a:pPr indent="450850" algn="just">
              <a:lnSpc>
                <a:spcPct val="80000"/>
              </a:lnSpc>
            </a:pPr>
            <a:r>
              <a:rPr lang="ru-RU" sz="2800" b="1" dirty="0" smtClean="0">
                <a:ln>
                  <a:solidFill>
                    <a:sysClr val="windowText" lastClr="000000"/>
                  </a:solidFill>
                </a:ln>
                <a:solidFill>
                  <a:srgbClr val="FF0000"/>
                </a:solidFill>
                <a:latin typeface="Arial" pitchFamily="34" charset="0"/>
                <a:cs typeface="Arial" pitchFamily="34" charset="0"/>
              </a:rPr>
              <a:t>Непредельные альдегиды</a:t>
            </a:r>
            <a:r>
              <a:rPr lang="ru-RU" sz="2800" b="1" dirty="0" smtClean="0">
                <a:latin typeface="Arial" pitchFamily="34" charset="0"/>
                <a:cs typeface="Arial" pitchFamily="34" charset="0"/>
              </a:rPr>
              <a:t> синтезируют путём </a:t>
            </a:r>
            <a:r>
              <a:rPr lang="ru-RU" sz="2800" b="1" u="sng" dirty="0" err="1" smtClean="0">
                <a:latin typeface="Arial" pitchFamily="34" charset="0"/>
                <a:cs typeface="Arial" pitchFamily="34" charset="0"/>
              </a:rPr>
              <a:t>альдольной</a:t>
            </a:r>
            <a:r>
              <a:rPr lang="ru-RU" sz="2800" b="1" u="sng" dirty="0" smtClean="0">
                <a:latin typeface="Arial" pitchFamily="34" charset="0"/>
                <a:cs typeface="Arial" pitchFamily="34" charset="0"/>
              </a:rPr>
              <a:t> конденсации</a:t>
            </a:r>
            <a:r>
              <a:rPr lang="ru-RU" sz="2800" b="1" dirty="0" smtClean="0">
                <a:latin typeface="Arial" pitchFamily="34" charset="0"/>
                <a:cs typeface="Arial" pitchFamily="34" charset="0"/>
              </a:rPr>
              <a:t>, например, </a:t>
            </a:r>
            <a:r>
              <a:rPr lang="ru-RU" sz="2800" b="1" dirty="0" err="1" smtClean="0">
                <a:ln>
                  <a:solidFill>
                    <a:sysClr val="windowText" lastClr="000000"/>
                  </a:solidFill>
                </a:ln>
                <a:solidFill>
                  <a:srgbClr val="C00000"/>
                </a:solidFill>
                <a:latin typeface="Arial" pitchFamily="34" charset="0"/>
                <a:cs typeface="Arial" pitchFamily="34" charset="0"/>
              </a:rPr>
              <a:t>кротоновый</a:t>
            </a:r>
            <a:r>
              <a:rPr lang="ru-RU" sz="2800" b="1" dirty="0" smtClean="0">
                <a:ln>
                  <a:solidFill>
                    <a:sysClr val="windowText" lastClr="000000"/>
                  </a:solidFill>
                </a:ln>
                <a:solidFill>
                  <a:srgbClr val="C00000"/>
                </a:solidFill>
                <a:latin typeface="Arial" pitchFamily="34" charset="0"/>
                <a:cs typeface="Arial" pitchFamily="34" charset="0"/>
              </a:rPr>
              <a:t> альдегид </a:t>
            </a:r>
            <a:r>
              <a:rPr lang="ru-RU" sz="2800" b="1" dirty="0" smtClean="0">
                <a:latin typeface="Arial" pitchFamily="34" charset="0"/>
                <a:cs typeface="Arial" pitchFamily="34" charset="0"/>
              </a:rPr>
              <a:t>получают из </a:t>
            </a:r>
            <a:r>
              <a:rPr lang="ru-RU" sz="2800" b="1" dirty="0" smtClean="0">
                <a:ln>
                  <a:solidFill>
                    <a:sysClr val="windowText" lastClr="000000"/>
                  </a:solidFill>
                </a:ln>
                <a:solidFill>
                  <a:srgbClr val="0000CC"/>
                </a:solidFill>
                <a:latin typeface="Arial" pitchFamily="34" charset="0"/>
                <a:cs typeface="Arial" pitchFamily="34" charset="0"/>
              </a:rPr>
              <a:t>ацетальдегида</a:t>
            </a:r>
            <a:r>
              <a:rPr lang="ru-RU" sz="2800" b="1" dirty="0">
                <a:latin typeface="Arial" pitchFamily="34" charset="0"/>
                <a:cs typeface="Arial" pitchFamily="34" charset="0"/>
              </a:rPr>
              <a:t>:</a:t>
            </a:r>
          </a:p>
        </p:txBody>
      </p:sp>
    </p:spTree>
    <p:extLst>
      <p:ext uri="{BB962C8B-B14F-4D97-AF65-F5344CB8AC3E}">
        <p14:creationId xmlns:p14="http://schemas.microsoft.com/office/powerpoint/2010/main" val="2585839584"/>
      </p:ext>
    </p:extLst>
  </p:cSld>
  <p:clrMapOvr>
    <a:masterClrMapping/>
  </p:clrMapOvr>
  <p:transition>
    <p:wheel spokes="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 name="Picture 8" descr="http://shkolnie.ru/pars_docs/refs/5/4783/4783_html_b75ebd.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3520998"/>
            <a:ext cx="6977593" cy="2354257"/>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683568" y="5240088"/>
            <a:ext cx="2673540" cy="1348061"/>
          </a:xfrm>
          <a:prstGeom prst="rect">
            <a:avLst/>
          </a:prstGeom>
        </p:spPr>
        <p:txBody>
          <a:bodyPr wrap="square">
            <a:spAutoFit/>
          </a:bodyPr>
          <a:lstStyle/>
          <a:p>
            <a:pPr algn="ctr">
              <a:lnSpc>
                <a:spcPct val="85000"/>
              </a:lnSpc>
            </a:pPr>
            <a:r>
              <a:rPr lang="ru-RU" sz="2400" b="1" dirty="0" err="1" smtClean="0">
                <a:latin typeface="Arial" pitchFamily="34" charset="0"/>
                <a:ea typeface="Times New Roman" pitchFamily="18" charset="0"/>
                <a:cs typeface="Arial" pitchFamily="34" charset="0"/>
              </a:rPr>
              <a:t>метан</a:t>
            </a:r>
            <a:r>
              <a:rPr lang="ru-RU" sz="24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аль</a:t>
            </a:r>
            <a:endParaRPr lang="ru-RU" sz="24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ctr">
              <a:lnSpc>
                <a:spcPct val="85000"/>
              </a:lnSpc>
            </a:pPr>
            <a:r>
              <a:rPr lang="ru-RU" sz="2400" b="1" dirty="0">
                <a:latin typeface="Arial" pitchFamily="34" charset="0"/>
                <a:cs typeface="Arial" pitchFamily="34" charset="0"/>
              </a:rPr>
              <a:t>(</a:t>
            </a:r>
            <a:r>
              <a:rPr lang="ru-RU" sz="2400" b="1" dirty="0" smtClean="0">
                <a:latin typeface="Arial" pitchFamily="34" charset="0"/>
                <a:cs typeface="Arial" pitchFamily="34" charset="0"/>
              </a:rPr>
              <a:t>муравьиный альдегид формальдегид) </a:t>
            </a:r>
            <a:endParaRPr lang="ru-RU" sz="2400" b="1" dirty="0">
              <a:latin typeface="Arial" pitchFamily="34" charset="0"/>
              <a:cs typeface="Arial" pitchFamily="34" charset="0"/>
            </a:endParaRPr>
          </a:p>
        </p:txBody>
      </p:sp>
      <p:sp>
        <p:nvSpPr>
          <p:cNvPr id="9" name="Прямоугольник 8"/>
          <p:cNvSpPr/>
          <p:nvPr/>
        </p:nvSpPr>
        <p:spPr>
          <a:xfrm>
            <a:off x="4644008" y="5875255"/>
            <a:ext cx="2905239" cy="406265"/>
          </a:xfrm>
          <a:prstGeom prst="rect">
            <a:avLst/>
          </a:prstGeom>
        </p:spPr>
        <p:txBody>
          <a:bodyPr wrap="square">
            <a:spAutoFit/>
          </a:bodyPr>
          <a:lstStyle/>
          <a:p>
            <a:pPr algn="ctr">
              <a:lnSpc>
                <a:spcPct val="85000"/>
              </a:lnSpc>
            </a:pPr>
            <a:r>
              <a:rPr lang="ru-RU" sz="2400" b="1" u="sng" dirty="0" err="1" smtClean="0">
                <a:latin typeface="Arial" pitchFamily="34" charset="0"/>
                <a:ea typeface="Times New Roman" pitchFamily="18" charset="0"/>
                <a:cs typeface="Arial" pitchFamily="34" charset="0"/>
              </a:rPr>
              <a:t>три</a:t>
            </a:r>
            <a:r>
              <a:rPr lang="ru-RU" sz="2400" b="1" dirty="0" err="1" smtClean="0">
                <a:ln>
                  <a:solidFill>
                    <a:sysClr val="windowText" lastClr="000000"/>
                  </a:solidFill>
                </a:ln>
                <a:solidFill>
                  <a:srgbClr val="0000CC"/>
                </a:solidFill>
                <a:latin typeface="Arial" pitchFamily="34" charset="0"/>
                <a:ea typeface="Times New Roman" pitchFamily="18" charset="0"/>
                <a:cs typeface="Arial" pitchFamily="34" charset="0"/>
              </a:rPr>
              <a:t>окси</a:t>
            </a:r>
            <a:r>
              <a:rPr lang="ru-RU" sz="2400" b="1" dirty="0" err="1" smtClean="0">
                <a:latin typeface="Arial" pitchFamily="34" charset="0"/>
                <a:ea typeface="Times New Roman" pitchFamily="18" charset="0"/>
                <a:cs typeface="Arial" pitchFamily="34" charset="0"/>
              </a:rPr>
              <a:t>мет</a:t>
            </a:r>
            <a:r>
              <a:rPr lang="ru-RU" sz="2400" b="1" u="sng" dirty="0" err="1" smtClean="0">
                <a:latin typeface="Arial" pitchFamily="34" charset="0"/>
                <a:ea typeface="Times New Roman" pitchFamily="18" charset="0"/>
                <a:cs typeface="Arial" pitchFamily="34" charset="0"/>
              </a:rPr>
              <a:t>ил</a:t>
            </a:r>
            <a:r>
              <a:rPr lang="ru-RU" sz="2400" b="1" dirty="0" err="1" smtClean="0">
                <a:ln>
                  <a:solidFill>
                    <a:sysClr val="windowText" lastClr="000000"/>
                  </a:solidFill>
                </a:ln>
                <a:solidFill>
                  <a:srgbClr val="C00000"/>
                </a:solidFill>
                <a:latin typeface="Arial" pitchFamily="34" charset="0"/>
                <a:ea typeface="Times New Roman" pitchFamily="18" charset="0"/>
                <a:cs typeface="Arial" pitchFamily="34" charset="0"/>
              </a:rPr>
              <a:t>ен</a:t>
            </a:r>
            <a:endParaRPr lang="ru-RU" sz="2400" b="1" dirty="0" smtClean="0">
              <a:ln>
                <a:solidFill>
                  <a:sysClr val="windowText" lastClr="000000"/>
                </a:solidFill>
              </a:ln>
              <a:solidFill>
                <a:srgbClr val="C00000"/>
              </a:solidFill>
              <a:latin typeface="Arial" pitchFamily="34" charset="0"/>
              <a:ea typeface="Times New Roman" pitchFamily="18" charset="0"/>
              <a:cs typeface="Arial" pitchFamily="34" charset="0"/>
            </a:endParaRPr>
          </a:p>
        </p:txBody>
      </p:sp>
      <p:pic>
        <p:nvPicPr>
          <p:cNvPr id="10" name="Picture 6" descr="http://present5.com/customparser/15563723_137560582%20---%20organicheskaya_himiya-9-chem.ppt/slide_1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803" t="31149" r="13252" b="37702"/>
          <a:stretch/>
        </p:blipFill>
        <p:spPr bwMode="auto">
          <a:xfrm>
            <a:off x="1691680" y="1700808"/>
            <a:ext cx="5609441" cy="170310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79512" y="293689"/>
            <a:ext cx="8856984" cy="1191095"/>
          </a:xfrm>
          <a:prstGeom prst="rect">
            <a:avLst/>
          </a:prstGeom>
        </p:spPr>
        <p:txBody>
          <a:bodyPr wrap="square">
            <a:spAutoFit/>
          </a:bodyPr>
          <a:lstStyle/>
          <a:p>
            <a:pPr indent="450850" algn="just">
              <a:lnSpc>
                <a:spcPct val="85000"/>
              </a:lnSpc>
            </a:pPr>
            <a:r>
              <a:rPr lang="ru-RU" sz="2800" b="1" dirty="0">
                <a:latin typeface="Arial" pitchFamily="34" charset="0"/>
                <a:cs typeface="Arial" pitchFamily="34" charset="0"/>
              </a:rPr>
              <a:t>При воздействии минеральных кислот альдегиды </a:t>
            </a:r>
            <a:r>
              <a:rPr lang="ru-RU" sz="2800" b="1" dirty="0" err="1">
                <a:ln>
                  <a:solidFill>
                    <a:sysClr val="windowText" lastClr="000000"/>
                  </a:solidFill>
                </a:ln>
                <a:solidFill>
                  <a:srgbClr val="C00000"/>
                </a:solidFill>
                <a:latin typeface="Arial Black" pitchFamily="34" charset="0"/>
                <a:cs typeface="Arial" pitchFamily="34" charset="0"/>
              </a:rPr>
              <a:t>полимеризуются</a:t>
            </a:r>
            <a:r>
              <a:rPr lang="ru-RU" sz="2800" b="1" dirty="0">
                <a:latin typeface="Arial" pitchFamily="34" charset="0"/>
                <a:cs typeface="Arial" pitchFamily="34" charset="0"/>
              </a:rPr>
              <a:t> с образованием циклических </a:t>
            </a:r>
            <a:r>
              <a:rPr lang="ru-RU" sz="2800" b="1" dirty="0" smtClean="0">
                <a:latin typeface="Arial" pitchFamily="34" charset="0"/>
                <a:cs typeface="Arial" pitchFamily="34" charset="0"/>
              </a:rPr>
              <a:t>продуктов:</a:t>
            </a:r>
            <a:r>
              <a:rPr lang="ru-RU" dirty="0" smtClean="0"/>
              <a:t>:</a:t>
            </a:r>
            <a:endParaRPr lang="ru-RU" dirty="0"/>
          </a:p>
        </p:txBody>
      </p:sp>
    </p:spTree>
    <p:extLst>
      <p:ext uri="{BB962C8B-B14F-4D97-AF65-F5344CB8AC3E}">
        <p14:creationId xmlns:p14="http://schemas.microsoft.com/office/powerpoint/2010/main" val="823872900"/>
      </p:ext>
    </p:extLst>
  </p:cSld>
  <p:clrMapOvr>
    <a:masterClrMapping/>
  </p:clrMapOvr>
  <p:transition>
    <p:wheel spokes="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AutoShape 2" descr="https://im0-tub-ru.yandex.net/i?id=fb8fc5dff528c8f424bfa610feedfa24-l&amp;n=1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4" descr="https://im0-tub-ru.yandex.net/i?id=fb8fc5dff528c8f424bfa610feedfa24-l&amp;n=13"/>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8238" y="919163"/>
            <a:ext cx="6867525" cy="5019675"/>
          </a:xfrm>
          <a:prstGeom prst="rect">
            <a:avLst/>
          </a:prstGeom>
          <a:noFill/>
          <a:ln>
            <a:noFill/>
          </a:ln>
          <a:effectLst>
            <a:outerShdw blurRad="190500" dist="228600" dir="2700000" algn="ctr">
              <a:srgbClr val="000000">
                <a:alpha val="3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460375" y="4300275"/>
            <a:ext cx="2673540" cy="1348061"/>
          </a:xfrm>
          <a:prstGeom prst="rect">
            <a:avLst/>
          </a:prstGeom>
        </p:spPr>
        <p:txBody>
          <a:bodyPr wrap="square">
            <a:spAutoFit/>
          </a:bodyPr>
          <a:lstStyle/>
          <a:p>
            <a:pPr algn="ctr">
              <a:lnSpc>
                <a:spcPct val="85000"/>
              </a:lnSpc>
            </a:pPr>
            <a:r>
              <a:rPr lang="ru-RU" sz="2400" b="1" dirty="0" err="1" smtClean="0">
                <a:latin typeface="Arial" pitchFamily="34" charset="0"/>
                <a:ea typeface="Times New Roman" pitchFamily="18" charset="0"/>
                <a:cs typeface="Arial" pitchFamily="34" charset="0"/>
              </a:rPr>
              <a:t>этан</a:t>
            </a:r>
            <a:r>
              <a:rPr lang="ru-RU" sz="2400" b="1" dirty="0" err="1" smtClean="0">
                <a:solidFill>
                  <a:srgbClr val="00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аль</a:t>
            </a:r>
            <a:endParaRPr lang="ru-RU" sz="2400" b="1" dirty="0" smtClean="0">
              <a:solidFill>
                <a:srgbClr val="00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ctr">
              <a:lnSpc>
                <a:spcPct val="85000"/>
              </a:lnSpc>
            </a:pPr>
            <a:r>
              <a:rPr lang="ru-RU" sz="2400" b="1" dirty="0" smtClean="0">
                <a:latin typeface="Arial" pitchFamily="34" charset="0"/>
                <a:cs typeface="Arial" pitchFamily="34" charset="0"/>
              </a:rPr>
              <a:t>(уксусный альдегид ацетальдегид) </a:t>
            </a:r>
            <a:endParaRPr lang="ru-RU" sz="2400" b="1" dirty="0">
              <a:latin typeface="Arial" pitchFamily="34" charset="0"/>
              <a:cs typeface="Arial" pitchFamily="34" charset="0"/>
            </a:endParaRPr>
          </a:p>
        </p:txBody>
      </p:sp>
      <p:sp>
        <p:nvSpPr>
          <p:cNvPr id="10" name="Прямоугольник 9"/>
          <p:cNvSpPr/>
          <p:nvPr/>
        </p:nvSpPr>
        <p:spPr>
          <a:xfrm>
            <a:off x="5627201" y="3225867"/>
            <a:ext cx="2905239" cy="419346"/>
          </a:xfrm>
          <a:prstGeom prst="rect">
            <a:avLst/>
          </a:prstGeom>
        </p:spPr>
        <p:txBody>
          <a:bodyPr wrap="square">
            <a:spAutoFit/>
          </a:bodyPr>
          <a:lstStyle/>
          <a:p>
            <a:pPr algn="ctr">
              <a:lnSpc>
                <a:spcPct val="85000"/>
              </a:lnSpc>
            </a:pPr>
            <a:r>
              <a:rPr lang="ru-RU" sz="2500" b="1" u="sng" dirty="0" err="1" smtClean="0">
                <a:latin typeface="Arial" pitchFamily="34" charset="0"/>
                <a:ea typeface="Times New Roman" pitchFamily="18" charset="0"/>
                <a:cs typeface="Arial" pitchFamily="34" charset="0"/>
              </a:rPr>
              <a:t>три</a:t>
            </a:r>
            <a:r>
              <a:rPr lang="ru-RU" sz="2500" b="1" dirty="0" err="1" smtClean="0">
                <a:ln>
                  <a:solidFill>
                    <a:sysClr val="windowText" lastClr="000000"/>
                  </a:solidFill>
                </a:ln>
                <a:solidFill>
                  <a:srgbClr val="0000CC"/>
                </a:solidFill>
                <a:latin typeface="Arial" pitchFamily="34" charset="0"/>
                <a:ea typeface="Times New Roman" pitchFamily="18" charset="0"/>
                <a:cs typeface="Arial" pitchFamily="34" charset="0"/>
              </a:rPr>
              <a:t>окси</a:t>
            </a:r>
            <a:r>
              <a:rPr lang="ru-RU" sz="2500" b="1" dirty="0" err="1" smtClean="0">
                <a:latin typeface="Arial" pitchFamily="34" charset="0"/>
                <a:ea typeface="Times New Roman" pitchFamily="18" charset="0"/>
                <a:cs typeface="Arial" pitchFamily="34" charset="0"/>
              </a:rPr>
              <a:t>эт</a:t>
            </a:r>
            <a:r>
              <a:rPr lang="ru-RU" sz="2500" b="1" u="sng" dirty="0" err="1" smtClean="0">
                <a:latin typeface="Arial" pitchFamily="34" charset="0"/>
                <a:ea typeface="Times New Roman" pitchFamily="18" charset="0"/>
                <a:cs typeface="Arial" pitchFamily="34" charset="0"/>
              </a:rPr>
              <a:t>ил</a:t>
            </a:r>
            <a:r>
              <a:rPr lang="ru-RU" sz="2500" b="1" dirty="0" err="1" smtClean="0">
                <a:ln>
                  <a:solidFill>
                    <a:sysClr val="windowText" lastClr="000000"/>
                  </a:solidFill>
                </a:ln>
                <a:solidFill>
                  <a:srgbClr val="C00000"/>
                </a:solidFill>
                <a:latin typeface="Arial" pitchFamily="34" charset="0"/>
                <a:ea typeface="Times New Roman" pitchFamily="18" charset="0"/>
                <a:cs typeface="Arial" pitchFamily="34" charset="0"/>
              </a:rPr>
              <a:t>ен</a:t>
            </a:r>
            <a:endParaRPr lang="ru-RU" sz="2500" b="1" dirty="0" smtClean="0">
              <a:ln>
                <a:solidFill>
                  <a:sysClr val="windowText" lastClr="000000"/>
                </a:solidFill>
              </a:ln>
              <a:solidFill>
                <a:srgbClr val="C00000"/>
              </a:solidFill>
              <a:latin typeface="Arial" pitchFamily="34" charset="0"/>
              <a:ea typeface="Times New Roman" pitchFamily="18" charset="0"/>
              <a:cs typeface="Arial" pitchFamily="34" charset="0"/>
            </a:endParaRPr>
          </a:p>
        </p:txBody>
      </p:sp>
      <p:sp>
        <p:nvSpPr>
          <p:cNvPr id="15" name="Прямоугольник 14"/>
          <p:cNvSpPr/>
          <p:nvPr/>
        </p:nvSpPr>
        <p:spPr>
          <a:xfrm>
            <a:off x="4283968" y="5961982"/>
            <a:ext cx="2905239" cy="419346"/>
          </a:xfrm>
          <a:prstGeom prst="rect">
            <a:avLst/>
          </a:prstGeom>
        </p:spPr>
        <p:txBody>
          <a:bodyPr wrap="square">
            <a:spAutoFit/>
          </a:bodyPr>
          <a:lstStyle/>
          <a:p>
            <a:pPr algn="ctr">
              <a:lnSpc>
                <a:spcPct val="85000"/>
              </a:lnSpc>
            </a:pPr>
            <a:r>
              <a:rPr lang="ru-RU" sz="2500" b="1" u="sng" dirty="0" err="1" smtClean="0">
                <a:latin typeface="Arial" pitchFamily="34" charset="0"/>
                <a:ea typeface="Times New Roman" pitchFamily="18" charset="0"/>
                <a:cs typeface="Arial" pitchFamily="34" charset="0"/>
              </a:rPr>
              <a:t>тетра</a:t>
            </a:r>
            <a:r>
              <a:rPr lang="ru-RU" sz="2500" b="1" dirty="0" err="1" smtClean="0">
                <a:ln>
                  <a:solidFill>
                    <a:sysClr val="windowText" lastClr="000000"/>
                  </a:solidFill>
                </a:ln>
                <a:solidFill>
                  <a:srgbClr val="0000CC"/>
                </a:solidFill>
                <a:latin typeface="Arial" pitchFamily="34" charset="0"/>
                <a:ea typeface="Times New Roman" pitchFamily="18" charset="0"/>
                <a:cs typeface="Arial" pitchFamily="34" charset="0"/>
              </a:rPr>
              <a:t>окси</a:t>
            </a:r>
            <a:r>
              <a:rPr lang="ru-RU" sz="2500" b="1" dirty="0" err="1" smtClean="0">
                <a:latin typeface="Arial" pitchFamily="34" charset="0"/>
                <a:ea typeface="Times New Roman" pitchFamily="18" charset="0"/>
                <a:cs typeface="Arial" pitchFamily="34" charset="0"/>
              </a:rPr>
              <a:t>эт</a:t>
            </a:r>
            <a:r>
              <a:rPr lang="ru-RU" sz="2500" b="1" u="sng" dirty="0" err="1" smtClean="0">
                <a:latin typeface="Arial" pitchFamily="34" charset="0"/>
                <a:ea typeface="Times New Roman" pitchFamily="18" charset="0"/>
                <a:cs typeface="Arial" pitchFamily="34" charset="0"/>
              </a:rPr>
              <a:t>ил</a:t>
            </a:r>
            <a:r>
              <a:rPr lang="ru-RU" sz="2500" b="1" dirty="0" err="1" smtClean="0">
                <a:ln>
                  <a:solidFill>
                    <a:sysClr val="windowText" lastClr="000000"/>
                  </a:solidFill>
                </a:ln>
                <a:solidFill>
                  <a:srgbClr val="C00000"/>
                </a:solidFill>
                <a:latin typeface="Arial" pitchFamily="34" charset="0"/>
                <a:ea typeface="Times New Roman" pitchFamily="18" charset="0"/>
                <a:cs typeface="Arial" pitchFamily="34" charset="0"/>
              </a:rPr>
              <a:t>ен</a:t>
            </a:r>
            <a:endParaRPr lang="ru-RU" sz="2500" b="1" dirty="0" smtClean="0">
              <a:ln>
                <a:solidFill>
                  <a:sysClr val="windowText" lastClr="000000"/>
                </a:solidFill>
              </a:ln>
              <a:solidFill>
                <a:srgbClr val="C00000"/>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984991271"/>
      </p:ext>
    </p:extLst>
  </p:cSld>
  <p:clrMapOvr>
    <a:masterClrMapping/>
  </p:clrMapOvr>
  <p:transition>
    <p:wheel spokes="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49327" y="44624"/>
            <a:ext cx="8185079" cy="669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25" name="Управляющая кнопка: далее 2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Управляющая кнопка: назад 2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7" name="Управляющая кнопка: домой 26">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445169" y="2941620"/>
            <a:ext cx="883909" cy="40626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400" b="1" dirty="0" smtClean="0">
                <a:ln w="11430">
                  <a:solidFill>
                    <a:sysClr val="windowText" lastClr="000000"/>
                  </a:solidFill>
                </a:ln>
                <a:latin typeface="Arial Black" pitchFamily="34" charset="0"/>
                <a:ea typeface="Times New Roman" pitchFamily="18" charset="0"/>
                <a:cs typeface="Arial" pitchFamily="34" charset="0"/>
              </a:rPr>
              <a:t>или</a:t>
            </a:r>
          </a:p>
        </p:txBody>
      </p:sp>
      <p:sp>
        <p:nvSpPr>
          <p:cNvPr id="2" name="Прямоугольник 1"/>
          <p:cNvSpPr/>
          <p:nvPr/>
        </p:nvSpPr>
        <p:spPr>
          <a:xfrm>
            <a:off x="256720" y="692696"/>
            <a:ext cx="5801973" cy="406265"/>
          </a:xfrm>
          <a:prstGeom prst="rect">
            <a:avLst/>
          </a:prstGeom>
        </p:spPr>
        <p:txBody>
          <a:bodyPr wrap="none">
            <a:spAutoFit/>
          </a:bodyPr>
          <a:lstStyle/>
          <a:p>
            <a:pPr algn="ctr">
              <a:lnSpc>
                <a:spcPct val="85000"/>
              </a:lnSpc>
            </a:pPr>
            <a:r>
              <a:rPr lang="ru-RU" sz="2400" b="1" dirty="0" smtClean="0">
                <a:ln>
                  <a:solidFill>
                    <a:sysClr val="windowText" lastClr="000000"/>
                  </a:solidFill>
                </a:ln>
                <a:solidFill>
                  <a:srgbClr val="FF0000"/>
                </a:solidFill>
                <a:latin typeface="Arial" pitchFamily="34" charset="0"/>
                <a:cs typeface="Arial" pitchFamily="34" charset="0"/>
              </a:rPr>
              <a:t>(образование линейных полимеров)</a:t>
            </a:r>
            <a:endParaRPr lang="ru-RU" sz="2400" dirty="0">
              <a:ln>
                <a:solidFill>
                  <a:sysClr val="windowText" lastClr="000000"/>
                </a:solidFill>
              </a:ln>
              <a:solidFill>
                <a:srgbClr val="FF0000"/>
              </a:solidFill>
            </a:endParaRPr>
          </a:p>
        </p:txBody>
      </p:sp>
    </p:spTree>
    <p:extLst>
      <p:ext uri="{BB962C8B-B14F-4D97-AF65-F5344CB8AC3E}">
        <p14:creationId xmlns:p14="http://schemas.microsoft.com/office/powerpoint/2010/main" val="3769412331"/>
      </p:ext>
    </p:extLst>
  </p:cSld>
  <p:clrMapOvr>
    <a:masterClrMapping/>
  </p:clrMapOvr>
  <p:transition>
    <p:wheel spokes="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4781" b="14584"/>
          <a:stretch/>
        </p:blipFill>
        <p:spPr bwMode="auto">
          <a:xfrm>
            <a:off x="53305" y="900752"/>
            <a:ext cx="9055199" cy="3766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Прямоугольник 10"/>
          <p:cNvSpPr/>
          <p:nvPr/>
        </p:nvSpPr>
        <p:spPr>
          <a:xfrm>
            <a:off x="1403648" y="4667534"/>
            <a:ext cx="5040560" cy="746358"/>
          </a:xfrm>
          <a:prstGeom prst="rect">
            <a:avLst/>
          </a:prstGeom>
        </p:spPr>
        <p:txBody>
          <a:bodyPr wrap="square">
            <a:spAutoFit/>
          </a:bodyPr>
          <a:lstStyle/>
          <a:p>
            <a:pPr algn="ctr">
              <a:lnSpc>
                <a:spcPct val="85000"/>
              </a:lnSpc>
            </a:pPr>
            <a:r>
              <a:rPr lang="ru-RU" sz="2500" b="1" dirty="0" smtClean="0">
                <a:ln>
                  <a:solidFill>
                    <a:sysClr val="windowText" lastClr="000000"/>
                  </a:solidFill>
                </a:ln>
                <a:solidFill>
                  <a:srgbClr val="CC00CC"/>
                </a:solidFill>
                <a:latin typeface="Arial" pitchFamily="34" charset="0"/>
                <a:cs typeface="Arial" pitchFamily="34" charset="0"/>
              </a:rPr>
              <a:t>феноло</a:t>
            </a:r>
            <a:r>
              <a:rPr lang="ru-RU" sz="2500" b="1" dirty="0" smtClean="0">
                <a:ln>
                  <a:solidFill>
                    <a:sysClr val="windowText" lastClr="000000"/>
                  </a:solidFill>
                </a:ln>
                <a:solidFill>
                  <a:srgbClr val="0000CC"/>
                </a:solidFill>
                <a:latin typeface="Arial" pitchFamily="34" charset="0"/>
                <a:cs typeface="Arial" pitchFamily="34" charset="0"/>
              </a:rPr>
              <a:t>формальдегид</a:t>
            </a:r>
            <a:r>
              <a:rPr lang="ru-RU" sz="2500" b="1" dirty="0" smtClean="0">
                <a:ln>
                  <a:solidFill>
                    <a:sysClr val="windowText" lastClr="000000"/>
                  </a:solidFill>
                </a:ln>
                <a:latin typeface="Arial" pitchFamily="34" charset="0"/>
                <a:cs typeface="Arial" pitchFamily="34" charset="0"/>
              </a:rPr>
              <a:t>ная</a:t>
            </a:r>
            <a:r>
              <a:rPr lang="ru-RU" sz="2500" b="1" dirty="0" smtClean="0">
                <a:latin typeface="Arial" pitchFamily="34" charset="0"/>
                <a:cs typeface="Arial" pitchFamily="34" charset="0"/>
              </a:rPr>
              <a:t> </a:t>
            </a:r>
            <a:r>
              <a:rPr lang="ru-RU" sz="2500" b="1" dirty="0" smtClean="0">
                <a:ln>
                  <a:solidFill>
                    <a:sysClr val="windowText" lastClr="000000"/>
                  </a:solidFill>
                </a:ln>
                <a:latin typeface="Arial" pitchFamily="34" charset="0"/>
                <a:cs typeface="Arial" pitchFamily="34" charset="0"/>
              </a:rPr>
              <a:t>смола</a:t>
            </a:r>
            <a:r>
              <a:rPr lang="ru-RU" sz="2500" b="1" dirty="0" smtClean="0">
                <a:latin typeface="Arial" pitchFamily="34" charset="0"/>
                <a:cs typeface="Arial" pitchFamily="34" charset="0"/>
              </a:rPr>
              <a:t> </a:t>
            </a:r>
            <a:endParaRPr lang="ru-RU" sz="2500" b="1" dirty="0">
              <a:latin typeface="Arial" pitchFamily="34" charset="0"/>
              <a:cs typeface="Arial" pitchFamily="34" charset="0"/>
            </a:endParaRPr>
          </a:p>
        </p:txBody>
      </p:sp>
      <p:sp>
        <p:nvSpPr>
          <p:cNvPr id="12" name="Прямоугольник 11"/>
          <p:cNvSpPr/>
          <p:nvPr/>
        </p:nvSpPr>
        <p:spPr>
          <a:xfrm>
            <a:off x="1375710" y="2721622"/>
            <a:ext cx="1656184" cy="419346"/>
          </a:xfrm>
          <a:prstGeom prst="rect">
            <a:avLst/>
          </a:prstGeom>
        </p:spPr>
        <p:txBody>
          <a:bodyPr wrap="square">
            <a:spAutoFit/>
          </a:bodyPr>
          <a:lstStyle/>
          <a:p>
            <a:pPr algn="ctr">
              <a:lnSpc>
                <a:spcPct val="85000"/>
              </a:lnSpc>
            </a:pPr>
            <a:r>
              <a:rPr lang="ru-RU" sz="2500" b="1" dirty="0" smtClean="0">
                <a:ln>
                  <a:solidFill>
                    <a:sysClr val="windowText" lastClr="000000"/>
                  </a:solidFill>
                </a:ln>
                <a:solidFill>
                  <a:srgbClr val="CC00CC"/>
                </a:solidFill>
                <a:latin typeface="Arial" pitchFamily="34" charset="0"/>
                <a:cs typeface="Arial" pitchFamily="34" charset="0"/>
              </a:rPr>
              <a:t>фенол</a:t>
            </a:r>
            <a:endParaRPr lang="ru-RU" sz="2500" b="1" dirty="0">
              <a:latin typeface="Arial" pitchFamily="34" charset="0"/>
              <a:cs typeface="Arial" pitchFamily="34" charset="0"/>
            </a:endParaRPr>
          </a:p>
        </p:txBody>
      </p:sp>
      <p:sp>
        <p:nvSpPr>
          <p:cNvPr id="13" name="Прямоугольник 12"/>
          <p:cNvSpPr/>
          <p:nvPr/>
        </p:nvSpPr>
        <p:spPr>
          <a:xfrm>
            <a:off x="2267744" y="2420888"/>
            <a:ext cx="3312368" cy="419346"/>
          </a:xfrm>
          <a:prstGeom prst="rect">
            <a:avLst/>
          </a:prstGeom>
        </p:spPr>
        <p:txBody>
          <a:bodyPr wrap="square">
            <a:spAutoFit/>
          </a:bodyPr>
          <a:lstStyle/>
          <a:p>
            <a:pPr algn="ctr">
              <a:lnSpc>
                <a:spcPct val="85000"/>
              </a:lnSpc>
            </a:pPr>
            <a:r>
              <a:rPr lang="ru-RU" sz="2500" b="1" dirty="0" smtClean="0">
                <a:ln>
                  <a:solidFill>
                    <a:sysClr val="windowText" lastClr="000000"/>
                  </a:solidFill>
                </a:ln>
                <a:solidFill>
                  <a:srgbClr val="0000CC"/>
                </a:solidFill>
                <a:latin typeface="Arial" pitchFamily="34" charset="0"/>
                <a:cs typeface="Arial" pitchFamily="34" charset="0"/>
              </a:rPr>
              <a:t>формальдегид</a:t>
            </a:r>
            <a:endParaRPr lang="ru-RU" sz="2500" b="1" dirty="0">
              <a:latin typeface="Arial" pitchFamily="34" charset="0"/>
              <a:cs typeface="Arial" pitchFamily="34" charset="0"/>
            </a:endParaRPr>
          </a:p>
        </p:txBody>
      </p:sp>
      <p:sp>
        <p:nvSpPr>
          <p:cNvPr id="14" name="Прямоугольник 13"/>
          <p:cNvSpPr/>
          <p:nvPr/>
        </p:nvSpPr>
        <p:spPr>
          <a:xfrm>
            <a:off x="4644008" y="2708920"/>
            <a:ext cx="1656184" cy="419346"/>
          </a:xfrm>
          <a:prstGeom prst="rect">
            <a:avLst/>
          </a:prstGeom>
        </p:spPr>
        <p:txBody>
          <a:bodyPr wrap="square">
            <a:spAutoFit/>
          </a:bodyPr>
          <a:lstStyle/>
          <a:p>
            <a:pPr algn="ctr">
              <a:lnSpc>
                <a:spcPct val="85000"/>
              </a:lnSpc>
            </a:pPr>
            <a:r>
              <a:rPr lang="ru-RU" sz="2500" b="1" dirty="0" smtClean="0">
                <a:ln>
                  <a:solidFill>
                    <a:sysClr val="windowText" lastClr="000000"/>
                  </a:solidFill>
                </a:ln>
                <a:solidFill>
                  <a:srgbClr val="CC00CC"/>
                </a:solidFill>
                <a:latin typeface="Arial" pitchFamily="34" charset="0"/>
                <a:cs typeface="Arial" pitchFamily="34" charset="0"/>
              </a:rPr>
              <a:t>фенол</a:t>
            </a:r>
            <a:endParaRPr lang="ru-RU" sz="2500" b="1" dirty="0">
              <a:latin typeface="Arial" pitchFamily="34" charset="0"/>
              <a:cs typeface="Arial" pitchFamily="34" charset="0"/>
            </a:endParaRPr>
          </a:p>
        </p:txBody>
      </p:sp>
      <p:sp>
        <p:nvSpPr>
          <p:cNvPr id="15" name="Прямоугольник 14"/>
          <p:cNvSpPr/>
          <p:nvPr/>
        </p:nvSpPr>
        <p:spPr>
          <a:xfrm>
            <a:off x="5506988" y="2420888"/>
            <a:ext cx="3312368" cy="419346"/>
          </a:xfrm>
          <a:prstGeom prst="rect">
            <a:avLst/>
          </a:prstGeom>
        </p:spPr>
        <p:txBody>
          <a:bodyPr wrap="square">
            <a:spAutoFit/>
          </a:bodyPr>
          <a:lstStyle/>
          <a:p>
            <a:pPr algn="ctr">
              <a:lnSpc>
                <a:spcPct val="85000"/>
              </a:lnSpc>
            </a:pPr>
            <a:r>
              <a:rPr lang="ru-RU" sz="2500" b="1" dirty="0" smtClean="0">
                <a:ln>
                  <a:solidFill>
                    <a:sysClr val="windowText" lastClr="000000"/>
                  </a:solidFill>
                </a:ln>
                <a:solidFill>
                  <a:srgbClr val="0000CC"/>
                </a:solidFill>
                <a:latin typeface="Arial" pitchFamily="34" charset="0"/>
                <a:cs typeface="Arial" pitchFamily="34" charset="0"/>
              </a:rPr>
              <a:t>формальдегид</a:t>
            </a:r>
            <a:endParaRPr lang="ru-RU" sz="2500" b="1" dirty="0">
              <a:latin typeface="Arial" pitchFamily="34" charset="0"/>
              <a:cs typeface="Arial" pitchFamily="34" charset="0"/>
            </a:endParaRPr>
          </a:p>
        </p:txBody>
      </p:sp>
      <p:sp>
        <p:nvSpPr>
          <p:cNvPr id="2" name="Прямоугольник 1"/>
          <p:cNvSpPr/>
          <p:nvPr/>
        </p:nvSpPr>
        <p:spPr>
          <a:xfrm>
            <a:off x="190816" y="260648"/>
            <a:ext cx="5798382" cy="523220"/>
          </a:xfrm>
          <a:prstGeom prst="rect">
            <a:avLst/>
          </a:prstGeom>
        </p:spPr>
        <p:txBody>
          <a:bodyPr wrap="none">
            <a:spAutoFit/>
          </a:bodyPr>
          <a:lstStyle/>
          <a:p>
            <a:r>
              <a:rPr lang="ru-RU" sz="2800" b="1" dirty="0" smtClean="0">
                <a:ln>
                  <a:solidFill>
                    <a:sysClr val="windowText" lastClr="000000"/>
                  </a:solidFill>
                </a:ln>
                <a:solidFill>
                  <a:srgbClr val="C00000"/>
                </a:solidFill>
                <a:latin typeface="Arial Black" pitchFamily="34" charset="0"/>
                <a:cs typeface="Arial" pitchFamily="34" charset="0"/>
              </a:rPr>
              <a:t>Реакция поликонденсации:</a:t>
            </a:r>
            <a:endParaRPr lang="ru-RU" sz="2800" dirty="0"/>
          </a:p>
        </p:txBody>
      </p:sp>
    </p:spTree>
    <p:extLst>
      <p:ext uri="{BB962C8B-B14F-4D97-AF65-F5344CB8AC3E}">
        <p14:creationId xmlns:p14="http://schemas.microsoft.com/office/powerpoint/2010/main" val="1784245626"/>
      </p:ext>
    </p:extLst>
  </p:cSld>
  <p:clrMapOvr>
    <a:masterClrMapping/>
  </p:clrMapOvr>
  <p:transition>
    <p:wheel spokes="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1" name="Прямоугольник 10"/>
          <p:cNvSpPr/>
          <p:nvPr/>
        </p:nvSpPr>
        <p:spPr>
          <a:xfrm>
            <a:off x="962445" y="3212976"/>
            <a:ext cx="7641837" cy="725391"/>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48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Карбоновые кислоты</a:t>
            </a:r>
            <a:endParaRPr lang="ru-RU" sz="48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hlinkClick r:id="" action="ppaction://noaction"/>
            </a:endParaRPr>
          </a:p>
        </p:txBody>
      </p:sp>
      <p:sp>
        <p:nvSpPr>
          <p:cNvPr id="17" name="Управляющая кнопка: далее 1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146" name="Picture 2" descr="D:\диск D\29.06.17-домашние документы\Виртуальные лекции 2015\Органическая химия\карб. кислоты\154283_html_37ba1c33.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3779" y="3680061"/>
            <a:ext cx="2778420" cy="131685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16632"/>
            <a:ext cx="2276475" cy="19335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descr="D:\диск D\29.06.17-домашние документы\Лаб. раб YES\Виртуальные лабораторные YES\Анимашки и картинки\Химия-картинки\Атомы и молекулы\атомы и молекулы-анимашки\Acetic_acid-uksusnaya_kislota-min.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9916" y="1412776"/>
            <a:ext cx="1428750" cy="130492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диск D\29.06.17-домашние документы\Лаб. раб YES\Виртуальные лабораторные YES\Анимашки и картинки\Химия-картинки\Атомы и молекулы\атомы и молекулы-анимашки\muravinaja_kislota-min.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5940" y="132190"/>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диск D\29.06.17-домашние документы\Виртуальные лекции 2015\Органическая химия\карб. кислоты\92506_html_586672d6.gif"/>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70538" y="4996916"/>
            <a:ext cx="2143241" cy="1132135"/>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76056" y="-49095"/>
            <a:ext cx="1294435" cy="21679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8561" y="4480304"/>
            <a:ext cx="1768736" cy="1701227"/>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prst="hardEdge"/>
            <a:contourClr>
              <a:srgbClr val="333333"/>
            </a:contourClr>
          </a:sp3d>
          <a:extLst>
            <a:ext uri="{909E8E84-426E-40DD-AFC4-6F175D3DCCD1}">
              <a14:hiddenFill xmlns:a14="http://schemas.microsoft.com/office/drawing/2010/main">
                <a:solidFill>
                  <a:schemeClr val="accent1"/>
                </a:solidFill>
              </a14:hiddenFill>
            </a:ext>
          </a:extLst>
        </p:spPr>
      </p:pic>
      <p:sp>
        <p:nvSpPr>
          <p:cNvPr id="2" name="Прямоугольник 1"/>
          <p:cNvSpPr/>
          <p:nvPr/>
        </p:nvSpPr>
        <p:spPr>
          <a:xfrm>
            <a:off x="5364088" y="2014623"/>
            <a:ext cx="3820067" cy="406265"/>
          </a:xfrm>
          <a:prstGeom prst="rect">
            <a:avLst/>
          </a:prstGeom>
        </p:spPr>
        <p:txBody>
          <a:bodyPr wrap="square">
            <a:spAutoFit/>
          </a:bodyPr>
          <a:lstStyle/>
          <a:p>
            <a:pPr algn="ctr">
              <a:lnSpc>
                <a:spcPct val="85000"/>
              </a:lnSpc>
            </a:pPr>
            <a:r>
              <a:rPr lang="ru-RU" sz="2400" b="1" dirty="0" smtClean="0">
                <a:ln>
                  <a:solidFill>
                    <a:sysClr val="windowText" lastClr="000000"/>
                  </a:solidFill>
                </a:ln>
                <a:solidFill>
                  <a:srgbClr val="0000CC"/>
                </a:solidFill>
                <a:latin typeface="Arial Black" pitchFamily="34" charset="0"/>
                <a:cs typeface="Arial" pitchFamily="34" charset="0"/>
              </a:rPr>
              <a:t>муравьиная кислота</a:t>
            </a:r>
            <a:endParaRPr lang="ru-RU" sz="2400" dirty="0">
              <a:ln>
                <a:solidFill>
                  <a:sysClr val="windowText" lastClr="000000"/>
                </a:solidFill>
              </a:ln>
              <a:solidFill>
                <a:srgbClr val="0000CC"/>
              </a:solidFill>
              <a:latin typeface="Arial Black" pitchFamily="34" charset="0"/>
            </a:endParaRPr>
          </a:p>
        </p:txBody>
      </p:sp>
      <p:sp>
        <p:nvSpPr>
          <p:cNvPr id="23" name="Прямоугольник 22"/>
          <p:cNvSpPr/>
          <p:nvPr/>
        </p:nvSpPr>
        <p:spPr>
          <a:xfrm>
            <a:off x="313838" y="2662695"/>
            <a:ext cx="3913399" cy="406265"/>
          </a:xfrm>
          <a:prstGeom prst="rect">
            <a:avLst/>
          </a:prstGeom>
        </p:spPr>
        <p:txBody>
          <a:bodyPr wrap="square">
            <a:spAutoFit/>
          </a:bodyPr>
          <a:lstStyle/>
          <a:p>
            <a:pPr algn="ctr">
              <a:lnSpc>
                <a:spcPct val="85000"/>
              </a:lnSpc>
            </a:pPr>
            <a:r>
              <a:rPr lang="ru-RU" sz="2400" b="1" dirty="0" smtClean="0">
                <a:ln>
                  <a:solidFill>
                    <a:sysClr val="windowText" lastClr="000000"/>
                  </a:solidFill>
                </a:ln>
                <a:solidFill>
                  <a:srgbClr val="0000CC"/>
                </a:solidFill>
                <a:latin typeface="Arial Black" pitchFamily="34" charset="0"/>
                <a:cs typeface="Arial" pitchFamily="34" charset="0"/>
              </a:rPr>
              <a:t>уксусная кислота</a:t>
            </a:r>
            <a:endParaRPr lang="ru-RU" sz="2400" dirty="0">
              <a:ln>
                <a:solidFill>
                  <a:sysClr val="windowText" lastClr="000000"/>
                </a:solidFill>
              </a:ln>
              <a:solidFill>
                <a:srgbClr val="0000CC"/>
              </a:solidFill>
              <a:latin typeface="Arial Black" pitchFamily="34" charset="0"/>
            </a:endParaRPr>
          </a:p>
        </p:txBody>
      </p:sp>
      <p:sp>
        <p:nvSpPr>
          <p:cNvPr id="24" name="Прямоугольник 23"/>
          <p:cNvSpPr/>
          <p:nvPr/>
        </p:nvSpPr>
        <p:spPr>
          <a:xfrm>
            <a:off x="499287" y="6296738"/>
            <a:ext cx="3913399" cy="406265"/>
          </a:xfrm>
          <a:prstGeom prst="rect">
            <a:avLst/>
          </a:prstGeom>
        </p:spPr>
        <p:txBody>
          <a:bodyPr wrap="square">
            <a:spAutoFit/>
          </a:bodyPr>
          <a:lstStyle/>
          <a:p>
            <a:pPr algn="ctr">
              <a:lnSpc>
                <a:spcPct val="85000"/>
              </a:lnSpc>
            </a:pPr>
            <a:r>
              <a:rPr lang="ru-RU" sz="2400" b="1" dirty="0" smtClean="0">
                <a:ln>
                  <a:solidFill>
                    <a:sysClr val="windowText" lastClr="000000"/>
                  </a:solidFill>
                </a:ln>
                <a:solidFill>
                  <a:srgbClr val="0000CC"/>
                </a:solidFill>
                <a:latin typeface="Arial Black" pitchFamily="34" charset="0"/>
                <a:cs typeface="Arial" pitchFamily="34" charset="0"/>
              </a:rPr>
              <a:t>бензойная кислота</a:t>
            </a:r>
            <a:endParaRPr lang="ru-RU" sz="2400" dirty="0">
              <a:ln>
                <a:solidFill>
                  <a:sysClr val="windowText" lastClr="000000"/>
                </a:solidFill>
              </a:ln>
              <a:solidFill>
                <a:srgbClr val="0000CC"/>
              </a:solidFill>
              <a:latin typeface="Arial Black" pitchFamily="34" charset="0"/>
            </a:endParaRPr>
          </a:p>
        </p:txBody>
      </p:sp>
      <p:pic>
        <p:nvPicPr>
          <p:cNvPr id="25"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44208" y="545217"/>
            <a:ext cx="1659239" cy="133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s://s3-ap-southeast-1.amazonaws.com/subscriber.images/chemistry/2017/11/09070128/Acetic-Acid.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05020" y="44624"/>
            <a:ext cx="2098542" cy="157226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pesticidy.ru/ps-content/active_substance/pictures/169_1_main.png"/>
          <p:cNvPicPr>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707905" y="4941168"/>
            <a:ext cx="2520280" cy="18902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142844" y="-24"/>
            <a:ext cx="8858312" cy="2564548"/>
          </a:xfrm>
          <a:prstGeom prst="rect">
            <a:avLst/>
          </a:prstGeom>
        </p:spPr>
        <p:txBody>
          <a:bodyPr wrap="square">
            <a:spAutoFit/>
          </a:bodyPr>
          <a:lstStyle/>
          <a:p>
            <a:pPr indent="450000" algn="just">
              <a:lnSpc>
                <a:spcPct val="85000"/>
              </a:lnSpc>
            </a:pPr>
            <a:r>
              <a:rPr lang="ru-RU" sz="2700" b="1" u="sng"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Классифицируют</a:t>
            </a:r>
            <a:r>
              <a:rPr lang="ru-RU" sz="2700" b="1" dirty="0" smtClean="0">
                <a:latin typeface="Arial" pitchFamily="34" charset="0"/>
                <a:cs typeface="Arial" pitchFamily="34" charset="0"/>
              </a:rPr>
              <a:t> </a:t>
            </a:r>
            <a:r>
              <a:rPr lang="ru-RU" sz="27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спирты</a:t>
            </a:r>
            <a:r>
              <a:rPr lang="ru-RU" sz="2700" b="1" dirty="0" smtClean="0">
                <a:latin typeface="Arial" pitchFamily="34" charset="0"/>
                <a:cs typeface="Arial" pitchFamily="34" charset="0"/>
              </a:rPr>
              <a:t> по трем признакам:</a:t>
            </a:r>
          </a:p>
          <a:p>
            <a:pPr marL="266700" indent="-266700" algn="just">
              <a:lnSpc>
                <a:spcPct val="85000"/>
              </a:lnSpc>
              <a:buClr>
                <a:srgbClr val="C00000"/>
              </a:buClr>
              <a:buFont typeface="Wingdings" pitchFamily="2" charset="2"/>
              <a:buChar char="Ø"/>
            </a:pPr>
            <a:r>
              <a:rPr lang="ru-RU" sz="2700" b="1" dirty="0" smtClean="0">
                <a:latin typeface="Arial" pitchFamily="34" charset="0"/>
                <a:cs typeface="Arial" pitchFamily="34" charset="0"/>
              </a:rPr>
              <a:t>по типу углеводородного радикала (</a:t>
            </a:r>
            <a:r>
              <a:rPr lang="ru-RU" sz="2700" b="1" dirty="0" smtClean="0">
                <a:ln>
                  <a:solidFill>
                    <a:sysClr val="windowText" lastClr="000000"/>
                  </a:solidFill>
                </a:ln>
                <a:solidFill>
                  <a:srgbClr val="0000CC"/>
                </a:solidFill>
                <a:effectLst>
                  <a:outerShdw blurRad="38100" dist="38100" dir="2700000" algn="tl">
                    <a:srgbClr val="000000">
                      <a:alpha val="43137"/>
                    </a:srgbClr>
                  </a:outerShdw>
                </a:effectLst>
                <a:latin typeface="Arial" pitchFamily="34" charset="0"/>
                <a:cs typeface="Arial" pitchFamily="34" charset="0"/>
              </a:rPr>
              <a:t>предельные, непредельные, ароматические</a:t>
            </a:r>
            <a:r>
              <a:rPr lang="ru-RU" sz="2700" b="1" dirty="0" smtClean="0">
                <a:latin typeface="Arial" pitchFamily="34" charset="0"/>
                <a:cs typeface="Arial" pitchFamily="34" charset="0"/>
              </a:rPr>
              <a:t>);</a:t>
            </a:r>
          </a:p>
          <a:p>
            <a:pPr marL="266700" indent="-266700" algn="just">
              <a:lnSpc>
                <a:spcPct val="85000"/>
              </a:lnSpc>
              <a:buClr>
                <a:srgbClr val="C00000"/>
              </a:buClr>
              <a:buFont typeface="Wingdings" pitchFamily="2" charset="2"/>
              <a:buChar char="Ø"/>
            </a:pPr>
            <a:r>
              <a:rPr lang="ru-RU" sz="2700" b="1" dirty="0" smtClean="0">
                <a:latin typeface="Arial" pitchFamily="34" charset="0"/>
                <a:cs typeface="Arial" pitchFamily="34" charset="0"/>
              </a:rPr>
              <a:t>по числу гидроксильных групп в молекуле (</a:t>
            </a:r>
            <a:r>
              <a:rPr lang="ru-RU" sz="2700" b="1" dirty="0" smtClean="0">
                <a:ln>
                  <a:solidFill>
                    <a:sysClr val="windowText" lastClr="000000"/>
                  </a:solidFill>
                </a:ln>
                <a:solidFill>
                  <a:srgbClr val="0000CC"/>
                </a:solidFill>
                <a:effectLst>
                  <a:outerShdw blurRad="38100" dist="38100" dir="2700000" algn="tl">
                    <a:srgbClr val="000000">
                      <a:alpha val="43137"/>
                    </a:srgbClr>
                  </a:outerShdw>
                </a:effectLst>
                <a:latin typeface="Arial" pitchFamily="34" charset="0"/>
                <a:cs typeface="Arial" pitchFamily="34" charset="0"/>
              </a:rPr>
              <a:t>одно и многоатомные</a:t>
            </a:r>
            <a:r>
              <a:rPr lang="ru-RU" sz="2700" b="1" dirty="0" smtClean="0">
                <a:latin typeface="Arial" pitchFamily="34" charset="0"/>
                <a:cs typeface="Arial" pitchFamily="34" charset="0"/>
              </a:rPr>
              <a:t>);</a:t>
            </a:r>
          </a:p>
          <a:p>
            <a:pPr marL="266700" indent="-266700" algn="just">
              <a:lnSpc>
                <a:spcPct val="85000"/>
              </a:lnSpc>
              <a:buClr>
                <a:srgbClr val="C00000"/>
              </a:buClr>
              <a:buFont typeface="Wingdings" pitchFamily="2" charset="2"/>
              <a:buChar char="Ø"/>
            </a:pPr>
            <a:r>
              <a:rPr lang="ru-RU" sz="2700" b="1" dirty="0" smtClean="0">
                <a:latin typeface="Arial" pitchFamily="34" charset="0"/>
                <a:cs typeface="Arial" pitchFamily="34" charset="0"/>
              </a:rPr>
              <a:t>по типу связанного с </a:t>
            </a:r>
            <a:r>
              <a:rPr lang="ru-RU" sz="2700" b="1" dirty="0" smtClean="0">
                <a:ln>
                  <a:solidFill>
                    <a:sysClr val="windowText" lastClr="000000"/>
                  </a:solidFill>
                </a:ln>
                <a:solidFill>
                  <a:srgbClr val="7030A0"/>
                </a:solidFill>
                <a:effectLst>
                  <a:outerShdw blurRad="38100" dist="38100" dir="2700000" algn="tl">
                    <a:srgbClr val="000000">
                      <a:alpha val="43137"/>
                    </a:srgbClr>
                  </a:outerShdw>
                </a:effectLst>
                <a:latin typeface="Arial" pitchFamily="34" charset="0"/>
                <a:cs typeface="Arial" pitchFamily="34" charset="0"/>
              </a:rPr>
              <a:t>группой</a:t>
            </a:r>
            <a:r>
              <a:rPr lang="ru-RU" sz="2700" b="1" dirty="0" smtClean="0">
                <a:solidFill>
                  <a:srgbClr val="7030A0"/>
                </a:solidFill>
                <a:effectLst>
                  <a:outerShdw blurRad="38100" dist="38100" dir="2700000" algn="tl">
                    <a:srgbClr val="000000">
                      <a:alpha val="43137"/>
                    </a:srgbClr>
                  </a:outerShdw>
                </a:effectLst>
                <a:latin typeface="Arial" pitchFamily="34" charset="0"/>
                <a:cs typeface="Arial" pitchFamily="34" charset="0"/>
              </a:rPr>
              <a:t> </a:t>
            </a: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–ОН </a:t>
            </a:r>
            <a:r>
              <a:rPr lang="ru-RU" sz="2700" b="1" dirty="0" smtClean="0">
                <a:latin typeface="Arial" pitchFamily="34" charset="0"/>
                <a:cs typeface="Arial" pitchFamily="34" charset="0"/>
              </a:rPr>
              <a:t>атома углерода (</a:t>
            </a:r>
            <a:r>
              <a:rPr lang="ru-RU" sz="2700" b="1" dirty="0" smtClean="0">
                <a:ln>
                  <a:solidFill>
                    <a:sysClr val="windowText" lastClr="000000"/>
                  </a:solidFill>
                </a:ln>
                <a:solidFill>
                  <a:srgbClr val="0000CC"/>
                </a:solidFill>
                <a:effectLst>
                  <a:outerShdw blurRad="38100" dist="38100" dir="2700000" algn="tl">
                    <a:srgbClr val="000000">
                      <a:alpha val="43137"/>
                    </a:srgbClr>
                  </a:outerShdw>
                </a:effectLst>
                <a:latin typeface="Arial" pitchFamily="34" charset="0"/>
                <a:cs typeface="Arial" pitchFamily="34" charset="0"/>
              </a:rPr>
              <a:t>первичные, вторичные, третичные</a:t>
            </a:r>
            <a:r>
              <a:rPr lang="ru-RU" sz="2700" b="1" dirty="0" smtClean="0">
                <a:latin typeface="Arial" pitchFamily="34" charset="0"/>
                <a:cs typeface="Arial" pitchFamily="34" charset="0"/>
              </a:rPr>
              <a:t>). </a:t>
            </a:r>
          </a:p>
        </p:txBody>
      </p:sp>
      <p:pic>
        <p:nvPicPr>
          <p:cNvPr id="409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 y="2624037"/>
            <a:ext cx="9144000" cy="413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3" name="Управляющая кнопка: далее 12">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4">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 name="Прямоугольник 9"/>
          <p:cNvSpPr/>
          <p:nvPr/>
        </p:nvSpPr>
        <p:spPr>
          <a:xfrm>
            <a:off x="285688" y="208731"/>
            <a:ext cx="8858312" cy="1348061"/>
          </a:xfrm>
          <a:prstGeom prst="rect">
            <a:avLst/>
          </a:prstGeom>
        </p:spPr>
        <p:txBody>
          <a:bodyPr wrap="square">
            <a:spAutoFit/>
          </a:bodyPr>
          <a:lstStyle/>
          <a:p>
            <a:pPr indent="447675" algn="just">
              <a:lnSpc>
                <a:spcPct val="85000"/>
              </a:lnSpc>
            </a:pPr>
            <a:r>
              <a:rPr lang="ru-RU" sz="3200" b="1" i="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Карбоновыми  кислотами</a:t>
            </a:r>
            <a:r>
              <a:rPr lang="ru-RU" sz="32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3200" b="1" dirty="0" smtClean="0">
                <a:latin typeface="Arial" pitchFamily="34" charset="0"/>
                <a:cs typeface="Arial" pitchFamily="34" charset="0"/>
              </a:rPr>
              <a:t>называются  соединения,  содержащие в молекуле карбоксильную группу. </a:t>
            </a:r>
            <a:r>
              <a:rPr lang="ru-RU" sz="3200" dirty="0" smtClean="0">
                <a:latin typeface="Arial" pitchFamily="34" charset="0"/>
                <a:cs typeface="Arial" pitchFamily="34" charset="0"/>
              </a:rPr>
              <a:t> </a:t>
            </a:r>
            <a:endParaRPr lang="ru-RU" sz="3200" dirty="0">
              <a:latin typeface="Arial" pitchFamily="34" charset="0"/>
              <a:cs typeface="Arial" pitchFamily="34" charset="0"/>
            </a:endParaRPr>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pic>
        <p:nvPicPr>
          <p:cNvPr id="12" name="Picture 3" descr="D:\23.05.13-домашние документы\Виртуальные лекции 2015\Органическая химия\карб. кислоты\0003-003-Karbonovye-kisloty.jpg"/>
          <p:cNvPicPr>
            <a:picLocks noChangeAspect="1" noChangeArrowheads="1"/>
          </p:cNvPicPr>
          <p:nvPr/>
        </p:nvPicPr>
        <p:blipFill>
          <a:blip r:embed="rId3" cstate="print"/>
          <a:srcRect l="61678" t="18420" r="9374" b="52632"/>
          <a:stretch>
            <a:fillRect/>
          </a:stretch>
        </p:blipFill>
        <p:spPr bwMode="auto">
          <a:xfrm>
            <a:off x="5992435" y="1700808"/>
            <a:ext cx="1714512" cy="1285884"/>
          </a:xfrm>
          <a:prstGeom prst="round2Same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5429100" y="3124189"/>
            <a:ext cx="2928958" cy="77251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6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Карбоксильная группа</a:t>
            </a:r>
            <a:endParaRPr lang="ru-RU" sz="2600" b="1" dirty="0">
              <a:ln w="11430"/>
              <a:solidFill>
                <a:sysClr val="windowText" lastClr="000000"/>
              </a:solidFill>
              <a:effectLst>
                <a:outerShdw blurRad="50800" dist="39000" dir="5460000" algn="tl">
                  <a:srgbClr val="000000">
                    <a:alpha val="38000"/>
                  </a:srgbClr>
                </a:outerShdw>
              </a:effectLst>
            </a:endParaRPr>
          </a:p>
        </p:txBody>
      </p:sp>
      <p:pic>
        <p:nvPicPr>
          <p:cNvPr id="14" name="Picture 3" descr="D:\23.05.13-домашние документы\Виртуальные лекции 2015\Органическая химия\карб. кислоты\0003-003-Karbonovye-kisloty.jpg"/>
          <p:cNvPicPr>
            <a:picLocks noChangeAspect="1" noChangeArrowheads="1"/>
          </p:cNvPicPr>
          <p:nvPr/>
        </p:nvPicPr>
        <p:blipFill>
          <a:blip r:embed="rId3" cstate="print"/>
          <a:srcRect l="56112" t="17662" r="9532" b="52463"/>
          <a:stretch>
            <a:fillRect/>
          </a:stretch>
        </p:blipFill>
        <p:spPr bwMode="auto">
          <a:xfrm>
            <a:off x="1763688" y="1567174"/>
            <a:ext cx="2000264" cy="130452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5" name="Прямоугольник 14"/>
          <p:cNvSpPr/>
          <p:nvPr/>
        </p:nvSpPr>
        <p:spPr>
          <a:xfrm>
            <a:off x="1356319" y="3033395"/>
            <a:ext cx="2815001" cy="4770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Общая формула</a:t>
            </a:r>
            <a:endParaRPr lang="ru-RU" sz="2500" b="1" dirty="0">
              <a:ln w="11430"/>
              <a:solidFill>
                <a:sysClr val="windowText" lastClr="000000"/>
              </a:solidFill>
              <a:effectLst>
                <a:outerShdw blurRad="50800" dist="39000" dir="5460000" algn="tl">
                  <a:srgbClr val="000000">
                    <a:alpha val="38000"/>
                  </a:srgbClr>
                </a:outerShdw>
              </a:effectLst>
            </a:endParaRPr>
          </a:p>
        </p:txBody>
      </p:sp>
      <p:pic>
        <p:nvPicPr>
          <p:cNvPr id="16" name="Picture 2" descr="D:\23.05.13-домашние документы\Виртуальные лекции 2015\Органическая химия\карб. кислоты\0003-003-Karbonovye-kisloty.jpg"/>
          <p:cNvPicPr>
            <a:picLocks noChangeAspect="1" noChangeArrowheads="1"/>
          </p:cNvPicPr>
          <p:nvPr/>
        </p:nvPicPr>
        <p:blipFill>
          <a:blip r:embed="rId3" cstate="print"/>
          <a:srcRect l="2083" t="48611" r="8333" b="1388"/>
          <a:stretch>
            <a:fillRect/>
          </a:stretch>
        </p:blipFill>
        <p:spPr bwMode="auto">
          <a:xfrm>
            <a:off x="71406" y="4221088"/>
            <a:ext cx="5076658" cy="252571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 name="Управляющая кнопка: далее 1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55365778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419" t="7814" r="14932" b="21045"/>
          <a:stretch/>
        </p:blipFill>
        <p:spPr bwMode="auto">
          <a:xfrm>
            <a:off x="179512" y="260648"/>
            <a:ext cx="8761890" cy="532859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249745531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 name="Прямоугольник 9"/>
          <p:cNvSpPr/>
          <p:nvPr/>
        </p:nvSpPr>
        <p:spPr>
          <a:xfrm>
            <a:off x="142844" y="26225"/>
            <a:ext cx="8858312" cy="4618187"/>
          </a:xfrm>
          <a:prstGeom prst="rect">
            <a:avLst/>
          </a:prstGeom>
        </p:spPr>
        <p:txBody>
          <a:bodyPr wrap="square">
            <a:spAutoFit/>
          </a:bodyPr>
          <a:lstStyle/>
          <a:p>
            <a:pPr indent="447675" algn="just">
              <a:lnSpc>
                <a:spcPct val="85000"/>
              </a:lnSpc>
            </a:pPr>
            <a:r>
              <a:rPr lang="ru-RU" sz="2700" b="1" dirty="0" smtClean="0">
                <a:solidFill>
                  <a:srgbClr val="FF0000"/>
                </a:solidFill>
                <a:effectLst>
                  <a:outerShdw blurRad="38100" dist="38100" dir="2700000" algn="tl">
                    <a:srgbClr val="000000">
                      <a:alpha val="43137"/>
                    </a:srgbClr>
                  </a:outerShdw>
                </a:effectLst>
                <a:latin typeface="Arial Black" pitchFamily="34" charset="0"/>
                <a:cs typeface="Arial" pitchFamily="34" charset="0"/>
              </a:rPr>
              <a:t>Карбоксильная  группа</a:t>
            </a:r>
            <a:r>
              <a:rPr lang="ru-RU" sz="2700" b="1" dirty="0" smtClean="0">
                <a:solidFill>
                  <a:srgbClr val="FF0000"/>
                </a:solidFill>
                <a:latin typeface="Arial Black" pitchFamily="34" charset="0"/>
                <a:cs typeface="Arial" pitchFamily="34" charset="0"/>
              </a:rPr>
              <a:t> </a:t>
            </a:r>
            <a:r>
              <a:rPr lang="ru-RU" sz="2700" b="1" u="sng" dirty="0" smtClean="0">
                <a:latin typeface="Arial" pitchFamily="34" charset="0"/>
                <a:cs typeface="Arial" pitchFamily="34" charset="0"/>
              </a:rPr>
              <a:t>определяет</a:t>
            </a:r>
            <a:r>
              <a:rPr lang="ru-RU" sz="2700" b="1" dirty="0" smtClean="0">
                <a:latin typeface="Arial" pitchFamily="34" charset="0"/>
                <a:cs typeface="Arial" pitchFamily="34" charset="0"/>
              </a:rPr>
              <a:t> </a:t>
            </a:r>
            <a:r>
              <a:rPr lang="ru-RU" sz="2700" b="1" dirty="0" err="1" smtClean="0">
                <a:solidFill>
                  <a:srgbClr val="C00000"/>
                </a:solidFill>
                <a:effectLst>
                  <a:outerShdw blurRad="38100" dist="38100" dir="2700000" algn="tl">
                    <a:srgbClr val="000000">
                      <a:alpha val="43137"/>
                    </a:srgbClr>
                  </a:outerShdw>
                </a:effectLst>
                <a:latin typeface="Arial Black" pitchFamily="34" charset="0"/>
                <a:cs typeface="Arial" pitchFamily="34" charset="0"/>
              </a:rPr>
              <a:t>основность</a:t>
            </a:r>
            <a:r>
              <a:rPr lang="ru-RU" sz="2700" b="1" dirty="0" smtClean="0">
                <a:latin typeface="Arial" pitchFamily="34" charset="0"/>
                <a:cs typeface="Arial" pitchFamily="34" charset="0"/>
              </a:rPr>
              <a:t> кислоты, поэтому в зависимости от количества карбоксильных групп различают </a:t>
            </a:r>
            <a:r>
              <a:rPr lang="ru-RU" sz="2700" b="1" dirty="0" smtClean="0">
                <a:ln>
                  <a:solidFill>
                    <a:schemeClr val="tx1"/>
                  </a:solidFill>
                </a:ln>
                <a:solidFill>
                  <a:srgbClr val="0000CC"/>
                </a:solidFill>
                <a:effectLst>
                  <a:outerShdw blurRad="38100" dist="38100" dir="2700000" algn="tl">
                    <a:srgbClr val="000000">
                      <a:alpha val="43137"/>
                    </a:srgbClr>
                  </a:outerShdw>
                </a:effectLst>
                <a:latin typeface="Arial" pitchFamily="34" charset="0"/>
                <a:cs typeface="Arial" pitchFamily="34" charset="0"/>
              </a:rPr>
              <a:t>одноосновные</a:t>
            </a:r>
            <a:r>
              <a:rPr lang="ru-RU" sz="2700" b="1" dirty="0" smtClean="0">
                <a:latin typeface="Arial" pitchFamily="34" charset="0"/>
                <a:cs typeface="Arial" pitchFamily="34" charset="0"/>
              </a:rPr>
              <a:t> (одна карбоксильная группа, </a:t>
            </a:r>
            <a:r>
              <a:rPr lang="en-US" sz="2700" b="1" dirty="0" smtClean="0">
                <a:ln>
                  <a:solidFill>
                    <a:schemeClr val="tx1"/>
                  </a:solidFill>
                </a:ln>
                <a:solidFill>
                  <a:srgbClr val="0000CC"/>
                </a:solidFill>
                <a:effectLst>
                  <a:outerShdw blurRad="38100" dist="38100" dir="2700000" algn="tl">
                    <a:srgbClr val="000000">
                      <a:alpha val="43137"/>
                    </a:srgbClr>
                  </a:outerShdw>
                </a:effectLst>
                <a:latin typeface="Arial" pitchFamily="34" charset="0"/>
                <a:cs typeface="Arial" pitchFamily="34" charset="0"/>
              </a:rPr>
              <a:t>I</a:t>
            </a:r>
            <a:r>
              <a:rPr lang="ru-RU" sz="2700" b="1" dirty="0" smtClean="0">
                <a:latin typeface="Arial" pitchFamily="34" charset="0"/>
                <a:cs typeface="Arial" pitchFamily="34" charset="0"/>
              </a:rPr>
              <a:t>; </a:t>
            </a:r>
            <a:r>
              <a:rPr lang="en-US" sz="2700" b="1" dirty="0" smtClean="0">
                <a:ln>
                  <a:solidFill>
                    <a:schemeClr val="tx1"/>
                  </a:solidFill>
                </a:ln>
                <a:solidFill>
                  <a:srgbClr val="0000CC"/>
                </a:solidFill>
                <a:effectLst>
                  <a:outerShdw blurRad="38100" dist="38100" dir="2700000" algn="tl">
                    <a:srgbClr val="000000">
                      <a:alpha val="43137"/>
                    </a:srgbClr>
                  </a:outerShdw>
                </a:effectLst>
                <a:latin typeface="Arial" pitchFamily="34" charset="0"/>
                <a:cs typeface="Arial" pitchFamily="34" charset="0"/>
              </a:rPr>
              <a:t>II</a:t>
            </a:r>
            <a:r>
              <a:rPr lang="ru-RU" sz="2700" b="1" dirty="0" smtClean="0">
                <a:latin typeface="Arial" pitchFamily="34" charset="0"/>
                <a:cs typeface="Arial" pitchFamily="34" charset="0"/>
              </a:rPr>
              <a:t>; </a:t>
            </a:r>
            <a:r>
              <a:rPr lang="en-US" sz="2700" b="1" dirty="0" smtClean="0">
                <a:ln>
                  <a:solidFill>
                    <a:schemeClr val="tx1"/>
                  </a:solidFill>
                </a:ln>
                <a:solidFill>
                  <a:srgbClr val="0000CC"/>
                </a:solidFill>
                <a:effectLst>
                  <a:outerShdw blurRad="38100" dist="38100" dir="2700000" algn="tl">
                    <a:srgbClr val="000000">
                      <a:alpha val="43137"/>
                    </a:srgbClr>
                  </a:outerShdw>
                </a:effectLst>
                <a:latin typeface="Arial" pitchFamily="34" charset="0"/>
                <a:cs typeface="Arial" pitchFamily="34" charset="0"/>
              </a:rPr>
              <a:t>III</a:t>
            </a:r>
            <a:r>
              <a:rPr lang="ru-RU" sz="2700" b="1" dirty="0" smtClean="0">
                <a:latin typeface="Arial" pitchFamily="34" charset="0"/>
                <a:cs typeface="Arial" pitchFamily="34" charset="0"/>
              </a:rPr>
              <a:t>; </a:t>
            </a:r>
            <a:r>
              <a:rPr lang="en-US" sz="2700" b="1" dirty="0" smtClean="0">
                <a:ln>
                  <a:solidFill>
                    <a:schemeClr val="tx1"/>
                  </a:solidFill>
                </a:ln>
                <a:solidFill>
                  <a:srgbClr val="0000CC"/>
                </a:solidFill>
                <a:effectLst>
                  <a:outerShdw blurRad="38100" dist="38100" dir="2700000" algn="tl">
                    <a:srgbClr val="000000">
                      <a:alpha val="43137"/>
                    </a:srgbClr>
                  </a:outerShdw>
                </a:effectLst>
                <a:latin typeface="Arial" pitchFamily="34" charset="0"/>
                <a:cs typeface="Arial" pitchFamily="34" charset="0"/>
              </a:rPr>
              <a:t>IV</a:t>
            </a:r>
            <a:r>
              <a:rPr lang="ru-RU" sz="2700" b="1" dirty="0" smtClean="0">
                <a:latin typeface="Arial" pitchFamily="34" charset="0"/>
                <a:cs typeface="Arial" pitchFamily="34" charset="0"/>
              </a:rPr>
              <a:t>), </a:t>
            </a:r>
            <a:r>
              <a:rPr lang="ru-RU" sz="2700" b="1" dirty="0" smtClean="0">
                <a:ln>
                  <a:solidFill>
                    <a:schemeClr val="tx1"/>
                  </a:solidFill>
                </a:ln>
                <a:solidFill>
                  <a:srgbClr val="7030A0"/>
                </a:solidFill>
                <a:effectLst>
                  <a:outerShdw blurRad="38100" dist="38100" dir="2700000" algn="tl">
                    <a:srgbClr val="000000">
                      <a:alpha val="43137"/>
                    </a:srgbClr>
                  </a:outerShdw>
                </a:effectLst>
                <a:latin typeface="Arial" pitchFamily="34" charset="0"/>
                <a:cs typeface="Arial" pitchFamily="34" charset="0"/>
              </a:rPr>
              <a:t>двухосновные</a:t>
            </a:r>
            <a:r>
              <a:rPr lang="ru-RU" sz="2700" b="1" dirty="0" smtClean="0">
                <a:latin typeface="Arial" pitchFamily="34" charset="0"/>
                <a:cs typeface="Arial" pitchFamily="34" charset="0"/>
              </a:rPr>
              <a:t> (две карбоксильные группы, </a:t>
            </a:r>
            <a:r>
              <a:rPr lang="en-US" sz="2700" b="1" dirty="0" smtClean="0">
                <a:ln>
                  <a:solidFill>
                    <a:schemeClr val="tx1"/>
                  </a:solidFill>
                </a:ln>
                <a:solidFill>
                  <a:srgbClr val="7030A0"/>
                </a:solidFill>
                <a:effectLst>
                  <a:outerShdw blurRad="38100" dist="38100" dir="2700000" algn="tl">
                    <a:srgbClr val="000000">
                      <a:alpha val="43137"/>
                    </a:srgbClr>
                  </a:outerShdw>
                </a:effectLst>
                <a:latin typeface="Arial" pitchFamily="34" charset="0"/>
                <a:cs typeface="Arial" pitchFamily="34" charset="0"/>
              </a:rPr>
              <a:t>V</a:t>
            </a:r>
            <a:r>
              <a:rPr lang="ru-RU" sz="2700" b="1" dirty="0" smtClean="0">
                <a:latin typeface="Arial" pitchFamily="34" charset="0"/>
                <a:cs typeface="Arial" pitchFamily="34" charset="0"/>
              </a:rPr>
              <a:t>) и </a:t>
            </a:r>
            <a:r>
              <a:rPr lang="ru-RU" sz="2700" b="1" dirty="0" smtClean="0">
                <a:ln>
                  <a:solidFill>
                    <a:schemeClr val="tx1"/>
                  </a:solidFill>
                </a:ln>
                <a:solidFill>
                  <a:srgbClr val="154F2B"/>
                </a:solidFill>
                <a:effectLst>
                  <a:outerShdw blurRad="38100" dist="38100" dir="2700000" algn="tl">
                    <a:srgbClr val="000000">
                      <a:alpha val="43137"/>
                    </a:srgbClr>
                  </a:outerShdw>
                </a:effectLst>
                <a:latin typeface="Arial" pitchFamily="34" charset="0"/>
                <a:cs typeface="Arial" pitchFamily="34" charset="0"/>
              </a:rPr>
              <a:t>многоосновные</a:t>
            </a:r>
            <a:r>
              <a:rPr lang="ru-RU" sz="2700" b="1" dirty="0" smtClean="0">
                <a:latin typeface="Arial" pitchFamily="34" charset="0"/>
                <a:cs typeface="Arial" pitchFamily="34" charset="0"/>
              </a:rPr>
              <a:t> кислоты (</a:t>
            </a:r>
            <a:r>
              <a:rPr lang="en-US" sz="2700" b="1" dirty="0" smtClean="0">
                <a:ln>
                  <a:solidFill>
                    <a:schemeClr val="tx1"/>
                  </a:solidFill>
                </a:ln>
                <a:solidFill>
                  <a:srgbClr val="154F2B"/>
                </a:solidFill>
                <a:effectLst>
                  <a:outerShdw blurRad="38100" dist="38100" dir="2700000" algn="tl">
                    <a:srgbClr val="000000">
                      <a:alpha val="43137"/>
                    </a:srgbClr>
                  </a:outerShdw>
                </a:effectLst>
                <a:latin typeface="Arial" pitchFamily="34" charset="0"/>
                <a:cs typeface="Arial" pitchFamily="34" charset="0"/>
              </a:rPr>
              <a:t>VI</a:t>
            </a:r>
            <a:r>
              <a:rPr lang="ru-RU" sz="2700" b="1" dirty="0" smtClean="0">
                <a:latin typeface="Arial" pitchFamily="34" charset="0"/>
                <a:cs typeface="Arial" pitchFamily="34" charset="0"/>
              </a:rPr>
              <a:t>): </a:t>
            </a:r>
          </a:p>
          <a:p>
            <a:pPr algn="ctr">
              <a:lnSpc>
                <a:spcPct val="85000"/>
              </a:lnSpc>
            </a:pPr>
            <a:endParaRPr lang="ru-RU" sz="1400" b="1" dirty="0" smtClean="0">
              <a:latin typeface="Arial" pitchFamily="34" charset="0"/>
              <a:cs typeface="Arial" pitchFamily="34" charset="0"/>
            </a:endParaRPr>
          </a:p>
          <a:p>
            <a:pPr algn="ctr">
              <a:lnSpc>
                <a:spcPct val="85000"/>
              </a:lnSpc>
            </a:pP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–СООН                 СН</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=СН–СООН</a:t>
            </a:r>
          </a:p>
          <a:p>
            <a:pPr>
              <a:lnSpc>
                <a:spcPct val="85000"/>
              </a:lnSpc>
            </a:pPr>
            <a:r>
              <a:rPr lang="ru-RU" sz="2700" b="1" dirty="0" smtClean="0">
                <a:latin typeface="Arial" pitchFamily="34" charset="0"/>
                <a:cs typeface="Arial" pitchFamily="34" charset="0"/>
              </a:rPr>
              <a:t> </a:t>
            </a:r>
            <a:r>
              <a:rPr lang="ru-RU" sz="2500" b="1" dirty="0" err="1"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пропионовая</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 кислота (</a:t>
            </a:r>
            <a:r>
              <a:rPr lang="en-US" sz="2500" b="1" dirty="0" smtClean="0">
                <a:solidFill>
                  <a:srgbClr val="0000CC"/>
                </a:solidFill>
                <a:effectLst>
                  <a:outerShdw blurRad="38100" dist="38100" dir="2700000" algn="tl">
                    <a:srgbClr val="000000">
                      <a:alpha val="43137"/>
                    </a:srgbClr>
                  </a:outerShdw>
                </a:effectLst>
                <a:latin typeface="Arial" pitchFamily="34" charset="0"/>
                <a:cs typeface="Arial" pitchFamily="34" charset="0"/>
              </a:rPr>
              <a:t>I</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       акриловая кислота (</a:t>
            </a:r>
            <a:r>
              <a:rPr lang="en-US" sz="2500" b="1" dirty="0" smtClean="0">
                <a:solidFill>
                  <a:srgbClr val="0000CC"/>
                </a:solidFill>
                <a:effectLst>
                  <a:outerShdw blurRad="38100" dist="38100" dir="2700000" algn="tl">
                    <a:srgbClr val="000000">
                      <a:alpha val="43137"/>
                    </a:srgbClr>
                  </a:outerShdw>
                </a:effectLst>
                <a:latin typeface="Arial" pitchFamily="34" charset="0"/>
                <a:cs typeface="Arial" pitchFamily="34" charset="0"/>
              </a:rPr>
              <a:t>II</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2700" b="1" dirty="0" smtClean="0">
                <a:latin typeface="Arial" pitchFamily="34" charset="0"/>
                <a:cs typeface="Arial" pitchFamily="34" charset="0"/>
              </a:rPr>
              <a:t>            </a:t>
            </a:r>
          </a:p>
          <a:p>
            <a:pPr algn="ctr">
              <a:lnSpc>
                <a:spcPct val="85000"/>
              </a:lnSpc>
            </a:pPr>
            <a:endParaRPr lang="ru-RU" sz="1400" b="1" dirty="0" smtClean="0">
              <a:latin typeface="Arial" pitchFamily="34" charset="0"/>
              <a:cs typeface="Arial" pitchFamily="34" charset="0"/>
            </a:endParaRPr>
          </a:p>
          <a:p>
            <a:pPr algn="ctr">
              <a:lnSpc>
                <a:spcPct val="85000"/>
              </a:lnSpc>
            </a:pP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6</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5</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СООН                       С</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6</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11</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СООН</a:t>
            </a:r>
          </a:p>
          <a:p>
            <a:pPr>
              <a:lnSpc>
                <a:spcPct val="85000"/>
              </a:lnSpc>
            </a:pPr>
            <a:r>
              <a:rPr lang="ru-RU" sz="2700" b="1" dirty="0" smtClean="0">
                <a:latin typeface="Arial" pitchFamily="34" charset="0"/>
                <a:cs typeface="Arial" pitchFamily="34" charset="0"/>
              </a:rPr>
              <a:t>             </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бензойная                  </a:t>
            </a:r>
            <a:r>
              <a:rPr lang="ru-RU" sz="2500" b="1" dirty="0" err="1"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циклогексанкарбо</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a:t>
            </a:r>
          </a:p>
          <a:p>
            <a:pPr>
              <a:lnSpc>
                <a:spcPct val="85000"/>
              </a:lnSpc>
            </a:pP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            кислота  (</a:t>
            </a:r>
            <a:r>
              <a:rPr lang="en-US" sz="2500" b="1" dirty="0" smtClean="0">
                <a:solidFill>
                  <a:srgbClr val="0000CC"/>
                </a:solidFill>
                <a:effectLst>
                  <a:outerShdw blurRad="38100" dist="38100" dir="2700000" algn="tl">
                    <a:srgbClr val="000000">
                      <a:alpha val="43137"/>
                    </a:srgbClr>
                  </a:outerShdw>
                </a:effectLst>
                <a:latin typeface="Arial" pitchFamily="34" charset="0"/>
                <a:cs typeface="Arial" pitchFamily="34" charset="0"/>
              </a:rPr>
              <a:t>III</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                 новая кислота (</a:t>
            </a:r>
            <a:r>
              <a:rPr lang="en-US" sz="2500" b="1" dirty="0" smtClean="0">
                <a:solidFill>
                  <a:srgbClr val="0000CC"/>
                </a:solidFill>
                <a:effectLst>
                  <a:outerShdw blurRad="38100" dist="38100" dir="2700000" algn="tl">
                    <a:srgbClr val="000000">
                      <a:alpha val="43137"/>
                    </a:srgbClr>
                  </a:outerShdw>
                </a:effectLst>
                <a:latin typeface="Arial" pitchFamily="34" charset="0"/>
                <a:cs typeface="Arial" pitchFamily="34" charset="0"/>
              </a:rPr>
              <a:t>IV</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a:t>
            </a:r>
          </a:p>
          <a:p>
            <a:pPr indent="450000" algn="just">
              <a:lnSpc>
                <a:spcPct val="85000"/>
              </a:lnSpc>
            </a:pPr>
            <a:r>
              <a:rPr lang="ru-RU" dirty="0" smtClean="0">
                <a:latin typeface="Arial" pitchFamily="34" charset="0"/>
                <a:cs typeface="Arial" pitchFamily="34" charset="0"/>
              </a:rPr>
              <a:t> </a:t>
            </a:r>
            <a:endParaRPr lang="ru-RU" dirty="0">
              <a:latin typeface="Arial" pitchFamily="34" charset="0"/>
              <a:cs typeface="Arial" pitchFamily="34" charset="0"/>
            </a:endParaRPr>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9523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3" name="Прямоугольник 12"/>
          <p:cNvSpPr/>
          <p:nvPr/>
        </p:nvSpPr>
        <p:spPr>
          <a:xfrm>
            <a:off x="857224" y="5572140"/>
            <a:ext cx="7429552" cy="861774"/>
          </a:xfrm>
          <a:prstGeom prst="rect">
            <a:avLst/>
          </a:prstGeom>
        </p:spPr>
        <p:txBody>
          <a:bodyPr wrap="square">
            <a:spAutoFit/>
          </a:bodyPr>
          <a:lstStyle/>
          <a:p>
            <a:r>
              <a:rPr lang="ru-RU" dirty="0" smtClean="0">
                <a:solidFill>
                  <a:srgbClr val="000000"/>
                </a:solidFill>
                <a:latin typeface="Arial" pitchFamily="34" charset="0"/>
                <a:ea typeface="Times New Roman" pitchFamily="18" charset="0"/>
                <a:cs typeface="Arial" pitchFamily="34" charset="0"/>
              </a:rPr>
              <a:t> </a:t>
            </a:r>
            <a:r>
              <a:rPr lang="ru-RU" sz="25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малоновая</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1,2,3-пентантрикарбоновая</a:t>
            </a:r>
          </a:p>
          <a:p>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кислота (</a:t>
            </a:r>
            <a:r>
              <a:rPr lang="en-US" sz="2500" b="1" dirty="0" smtClean="0">
                <a:ln>
                  <a:solidFill>
                    <a:schemeClr val="tx1"/>
                  </a:solidFill>
                </a:ln>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V</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кислота (</a:t>
            </a:r>
            <a:r>
              <a:rPr lang="en-US" sz="2500" b="1" dirty="0" smtClean="0">
                <a:solidFill>
                  <a:srgbClr val="154F2B"/>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VI</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endParaRPr lang="ru-RU" sz="2500" b="1" dirty="0">
              <a:solidFill>
                <a:schemeClr val="accent2">
                  <a:lumMod val="50000"/>
                </a:schemeClr>
              </a:solidFill>
              <a:effectLst>
                <a:outerShdw blurRad="38100" dist="38100" dir="2700000" algn="tl">
                  <a:srgbClr val="000000">
                    <a:alpha val="43137"/>
                  </a:srgbClr>
                </a:outerShdw>
              </a:effectLst>
            </a:endParaRPr>
          </a:p>
        </p:txBody>
      </p:sp>
      <p:pic>
        <p:nvPicPr>
          <p:cNvPr id="95239" name="Picture 7"/>
          <p:cNvPicPr>
            <a:picLocks noChangeAspect="1" noChangeArrowheads="1"/>
          </p:cNvPicPr>
          <p:nvPr/>
        </p:nvPicPr>
        <p:blipFill>
          <a:blip r:embed="rId3" cstate="print"/>
          <a:srcRect/>
          <a:stretch>
            <a:fillRect/>
          </a:stretch>
        </p:blipFill>
        <p:spPr bwMode="auto">
          <a:xfrm>
            <a:off x="1417885" y="4401638"/>
            <a:ext cx="6083073" cy="1170488"/>
          </a:xfrm>
          <a:prstGeom prst="roundRect">
            <a:avLst/>
          </a:prstGeom>
          <a:noFill/>
          <a:scene3d>
            <a:camera prst="orthographicFront"/>
            <a:lightRig rig="threePt" dir="t"/>
          </a:scene3d>
          <a:sp3d>
            <a:bevelT/>
          </a:sp3d>
        </p:spPr>
      </p:pic>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 name="Прямоугольник 9"/>
          <p:cNvSpPr/>
          <p:nvPr/>
        </p:nvSpPr>
        <p:spPr>
          <a:xfrm>
            <a:off x="142844" y="315049"/>
            <a:ext cx="8858312" cy="4042645"/>
          </a:xfrm>
          <a:prstGeom prst="rect">
            <a:avLst/>
          </a:prstGeom>
        </p:spPr>
        <p:txBody>
          <a:bodyPr wrap="square">
            <a:spAutoFit/>
          </a:bodyPr>
          <a:lstStyle/>
          <a:p>
            <a:pPr indent="447675" algn="just">
              <a:lnSpc>
                <a:spcPct val="85000"/>
              </a:lnSpc>
            </a:pP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Карбоновые кислоты</a:t>
            </a:r>
            <a:r>
              <a:rPr lang="ru-RU" sz="2700" b="1" dirty="0" smtClean="0">
                <a:latin typeface="Arial" pitchFamily="34" charset="0"/>
                <a:cs typeface="Arial" pitchFamily="34" charset="0"/>
              </a:rPr>
              <a:t> </a:t>
            </a:r>
            <a:r>
              <a:rPr lang="ru-RU" sz="2700" b="1" u="sng" dirty="0" smtClean="0">
                <a:latin typeface="Arial" pitchFamily="34" charset="0"/>
                <a:cs typeface="Arial" pitchFamily="34" charset="0"/>
              </a:rPr>
              <a:t>бывают</a:t>
            </a:r>
            <a:r>
              <a:rPr lang="ru-RU" sz="2700" b="1" dirty="0" smtClean="0">
                <a:latin typeface="Arial" pitchFamily="34" charset="0"/>
                <a:cs typeface="Arial" pitchFamily="34" charset="0"/>
              </a:rPr>
              <a:t> </a:t>
            </a:r>
            <a:r>
              <a:rPr lang="ru-RU" sz="2700" b="1" dirty="0" smtClean="0">
                <a:ln>
                  <a:solidFill>
                    <a:schemeClr val="tx1"/>
                  </a:solidFill>
                </a:ln>
                <a:solidFill>
                  <a:srgbClr val="0000CC"/>
                </a:solidFill>
                <a:latin typeface="Arial" pitchFamily="34" charset="0"/>
                <a:cs typeface="Arial" pitchFamily="34" charset="0"/>
              </a:rPr>
              <a:t>алифатические</a:t>
            </a:r>
            <a:r>
              <a:rPr lang="ru-RU" sz="2700" b="1" dirty="0" smtClean="0">
                <a:ln>
                  <a:solidFill>
                    <a:schemeClr val="tx1"/>
                  </a:solidFill>
                </a:ln>
                <a:latin typeface="Arial" pitchFamily="34" charset="0"/>
                <a:cs typeface="Arial" pitchFamily="34" charset="0"/>
              </a:rPr>
              <a:t> </a:t>
            </a:r>
            <a:r>
              <a:rPr lang="ru-RU" sz="2700" b="1" dirty="0" smtClean="0">
                <a:latin typeface="Arial" pitchFamily="34" charset="0"/>
                <a:cs typeface="Arial" pitchFamily="34" charset="0"/>
              </a:rPr>
              <a:t>(насыщенные и ненасыщенные), карбоксильная группа в которых связана с алифатическим радикалом (</a:t>
            </a:r>
            <a:r>
              <a:rPr lang="en-US" sz="2700" b="1" dirty="0" smtClean="0">
                <a:ln>
                  <a:solidFill>
                    <a:schemeClr val="tx1"/>
                  </a:solidFill>
                </a:ln>
                <a:solidFill>
                  <a:srgbClr val="0000CC"/>
                </a:solidFill>
                <a:effectLst>
                  <a:outerShdw blurRad="38100" dist="38100" dir="2700000" algn="tl">
                    <a:srgbClr val="000000">
                      <a:alpha val="43137"/>
                    </a:srgbClr>
                  </a:outerShdw>
                </a:effectLst>
                <a:latin typeface="Arial" pitchFamily="34" charset="0"/>
                <a:cs typeface="Arial" pitchFamily="34" charset="0"/>
              </a:rPr>
              <a:t>I</a:t>
            </a:r>
            <a:r>
              <a:rPr lang="ru-RU" sz="2700" b="1" dirty="0" smtClean="0">
                <a:latin typeface="Arial" pitchFamily="34" charset="0"/>
                <a:cs typeface="Arial" pitchFamily="34" charset="0"/>
              </a:rPr>
              <a:t>; </a:t>
            </a:r>
            <a:r>
              <a:rPr lang="en-US" sz="2700" b="1" dirty="0" smtClean="0">
                <a:ln>
                  <a:solidFill>
                    <a:schemeClr val="tx1"/>
                  </a:solidFill>
                </a:ln>
                <a:solidFill>
                  <a:srgbClr val="0000CC"/>
                </a:solidFill>
                <a:effectLst>
                  <a:outerShdw blurRad="38100" dist="38100" dir="2700000" algn="tl">
                    <a:srgbClr val="000000">
                      <a:alpha val="43137"/>
                    </a:srgbClr>
                  </a:outerShdw>
                </a:effectLst>
                <a:latin typeface="Arial" pitchFamily="34" charset="0"/>
                <a:cs typeface="Arial" pitchFamily="34" charset="0"/>
              </a:rPr>
              <a:t>II</a:t>
            </a:r>
            <a:r>
              <a:rPr lang="ru-RU" sz="2700" b="1" dirty="0" smtClean="0">
                <a:latin typeface="Arial" pitchFamily="34" charset="0"/>
                <a:cs typeface="Arial" pitchFamily="34" charset="0"/>
              </a:rPr>
              <a:t>; </a:t>
            </a:r>
            <a:r>
              <a:rPr lang="en-US" sz="2700" b="1" dirty="0" smtClean="0">
                <a:ln>
                  <a:solidFill>
                    <a:schemeClr val="tx1"/>
                  </a:solidFill>
                </a:ln>
                <a:solidFill>
                  <a:srgbClr val="0000CC"/>
                </a:solidFill>
                <a:effectLst>
                  <a:outerShdw blurRad="38100" dist="38100" dir="2700000" algn="tl">
                    <a:srgbClr val="000000">
                      <a:alpha val="43137"/>
                    </a:srgbClr>
                  </a:outerShdw>
                </a:effectLst>
                <a:latin typeface="Arial" pitchFamily="34" charset="0"/>
                <a:cs typeface="Arial" pitchFamily="34" charset="0"/>
              </a:rPr>
              <a:t>V</a:t>
            </a:r>
            <a:r>
              <a:rPr lang="ru-RU" sz="2700" b="1" dirty="0" smtClean="0">
                <a:latin typeface="Arial" pitchFamily="34" charset="0"/>
                <a:cs typeface="Arial" pitchFamily="34" charset="0"/>
              </a:rPr>
              <a:t>; </a:t>
            </a:r>
            <a:r>
              <a:rPr lang="en-US" sz="2700" b="1" dirty="0" smtClean="0">
                <a:ln>
                  <a:solidFill>
                    <a:schemeClr val="tx1"/>
                  </a:solidFill>
                </a:ln>
                <a:solidFill>
                  <a:srgbClr val="0000CC"/>
                </a:solidFill>
                <a:effectLst>
                  <a:outerShdw blurRad="38100" dist="38100" dir="2700000" algn="tl">
                    <a:srgbClr val="000000">
                      <a:alpha val="43137"/>
                    </a:srgbClr>
                  </a:outerShdw>
                </a:effectLst>
                <a:latin typeface="Arial" pitchFamily="34" charset="0"/>
                <a:cs typeface="Arial" pitchFamily="34" charset="0"/>
              </a:rPr>
              <a:t>VI</a:t>
            </a:r>
            <a:r>
              <a:rPr lang="ru-RU" sz="2700" b="1" dirty="0" smtClean="0">
                <a:latin typeface="Arial" pitchFamily="34" charset="0"/>
                <a:cs typeface="Arial" pitchFamily="34" charset="0"/>
              </a:rPr>
              <a:t>); </a:t>
            </a:r>
            <a:r>
              <a:rPr lang="ru-RU" sz="2700" b="1" dirty="0" smtClean="0">
                <a:ln>
                  <a:solidFill>
                    <a:schemeClr val="tx1"/>
                  </a:solidFill>
                </a:ln>
                <a:solidFill>
                  <a:srgbClr val="7030A0"/>
                </a:solidFill>
                <a:latin typeface="Arial" pitchFamily="34" charset="0"/>
                <a:cs typeface="Arial" pitchFamily="34" charset="0"/>
              </a:rPr>
              <a:t>алициклические</a:t>
            </a:r>
            <a:r>
              <a:rPr lang="ru-RU" sz="2700" b="1" dirty="0" smtClean="0">
                <a:latin typeface="Arial" pitchFamily="34" charset="0"/>
                <a:cs typeface="Arial" pitchFamily="34" charset="0"/>
              </a:rPr>
              <a:t> (</a:t>
            </a:r>
            <a:r>
              <a:rPr lang="en-US" sz="2700" b="1" dirty="0" smtClean="0">
                <a:ln>
                  <a:solidFill>
                    <a:schemeClr val="tx1"/>
                  </a:solidFill>
                </a:ln>
                <a:solidFill>
                  <a:srgbClr val="7030A0"/>
                </a:solidFill>
                <a:effectLst>
                  <a:outerShdw blurRad="38100" dist="38100" dir="2700000" algn="tl">
                    <a:srgbClr val="000000">
                      <a:alpha val="43137"/>
                    </a:srgbClr>
                  </a:outerShdw>
                </a:effectLst>
                <a:latin typeface="Arial" pitchFamily="34" charset="0"/>
                <a:cs typeface="Arial" pitchFamily="34" charset="0"/>
              </a:rPr>
              <a:t>IV</a:t>
            </a:r>
            <a:r>
              <a:rPr lang="ru-RU" sz="2700" b="1" dirty="0" smtClean="0">
                <a:latin typeface="Arial" pitchFamily="34" charset="0"/>
                <a:cs typeface="Arial" pitchFamily="34" charset="0"/>
              </a:rPr>
              <a:t>), </a:t>
            </a:r>
            <a:r>
              <a:rPr lang="ru-RU" sz="2700" b="1" dirty="0" smtClean="0">
                <a:ln>
                  <a:solidFill>
                    <a:schemeClr val="tx1"/>
                  </a:solidFill>
                </a:ln>
                <a:solidFill>
                  <a:srgbClr val="1A6035"/>
                </a:solidFill>
                <a:effectLst>
                  <a:outerShdw blurRad="38100" dist="38100" dir="2700000" algn="tl">
                    <a:srgbClr val="000000">
                      <a:alpha val="43137"/>
                    </a:srgbClr>
                  </a:outerShdw>
                </a:effectLst>
                <a:latin typeface="Arial" pitchFamily="34" charset="0"/>
                <a:cs typeface="Arial" pitchFamily="34" charset="0"/>
              </a:rPr>
              <a:t>ароматические</a:t>
            </a:r>
            <a:r>
              <a:rPr lang="ru-RU" sz="2700" b="1" dirty="0" smtClean="0">
                <a:latin typeface="Arial" pitchFamily="34" charset="0"/>
                <a:cs typeface="Arial" pitchFamily="34" charset="0"/>
              </a:rPr>
              <a:t> (</a:t>
            </a:r>
            <a:r>
              <a:rPr lang="en-US" sz="2700" b="1" dirty="0" smtClean="0">
                <a:ln>
                  <a:solidFill>
                    <a:schemeClr val="tx1"/>
                  </a:solidFill>
                </a:ln>
                <a:solidFill>
                  <a:srgbClr val="1A6035"/>
                </a:solidFill>
                <a:effectLst>
                  <a:outerShdw blurRad="38100" dist="38100" dir="2700000" algn="tl">
                    <a:srgbClr val="000000">
                      <a:alpha val="43137"/>
                    </a:srgbClr>
                  </a:outerShdw>
                </a:effectLst>
                <a:latin typeface="Arial" pitchFamily="34" charset="0"/>
                <a:cs typeface="Arial" pitchFamily="34" charset="0"/>
              </a:rPr>
              <a:t>III</a:t>
            </a:r>
            <a:r>
              <a:rPr lang="ru-RU" sz="2700" b="1" dirty="0" smtClean="0">
                <a:latin typeface="Arial" pitchFamily="34" charset="0"/>
                <a:cs typeface="Arial" pitchFamily="34" charset="0"/>
              </a:rPr>
              <a:t>) и т. д.: </a:t>
            </a:r>
          </a:p>
          <a:p>
            <a:pPr algn="ctr">
              <a:lnSpc>
                <a:spcPct val="85000"/>
              </a:lnSpc>
            </a:pPr>
            <a:endParaRPr lang="ru-RU" sz="1400" b="1" dirty="0" smtClean="0">
              <a:latin typeface="Arial" pitchFamily="34" charset="0"/>
              <a:cs typeface="Arial" pitchFamily="34" charset="0"/>
            </a:endParaRPr>
          </a:p>
          <a:p>
            <a:pPr algn="ctr">
              <a:lnSpc>
                <a:spcPct val="85000"/>
              </a:lnSpc>
            </a:pP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–СООН                 СН</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=СН–СООН</a:t>
            </a:r>
          </a:p>
          <a:p>
            <a:pPr>
              <a:lnSpc>
                <a:spcPct val="85000"/>
              </a:lnSpc>
            </a:pPr>
            <a:r>
              <a:rPr lang="ru-RU" sz="2700" b="1" dirty="0" smtClean="0">
                <a:latin typeface="Arial" pitchFamily="34" charset="0"/>
                <a:cs typeface="Arial" pitchFamily="34" charset="0"/>
              </a:rPr>
              <a:t> </a:t>
            </a:r>
            <a:r>
              <a:rPr lang="ru-RU" sz="2500" b="1" dirty="0" err="1"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пропионовая</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 кислота (</a:t>
            </a:r>
            <a:r>
              <a:rPr lang="en-US" sz="2500" b="1" dirty="0" smtClean="0">
                <a:solidFill>
                  <a:srgbClr val="0000CC"/>
                </a:solidFill>
                <a:effectLst>
                  <a:outerShdw blurRad="38100" dist="38100" dir="2700000" algn="tl">
                    <a:srgbClr val="000000">
                      <a:alpha val="43137"/>
                    </a:srgbClr>
                  </a:outerShdw>
                </a:effectLst>
                <a:latin typeface="Arial" pitchFamily="34" charset="0"/>
                <a:cs typeface="Arial" pitchFamily="34" charset="0"/>
              </a:rPr>
              <a:t>I</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       акриловая кислота (</a:t>
            </a:r>
            <a:r>
              <a:rPr lang="en-US" sz="2500" b="1" dirty="0" smtClean="0">
                <a:solidFill>
                  <a:srgbClr val="0000CC"/>
                </a:solidFill>
                <a:effectLst>
                  <a:outerShdw blurRad="38100" dist="38100" dir="2700000" algn="tl">
                    <a:srgbClr val="000000">
                      <a:alpha val="43137"/>
                    </a:srgbClr>
                  </a:outerShdw>
                </a:effectLst>
                <a:latin typeface="Arial" pitchFamily="34" charset="0"/>
                <a:cs typeface="Arial" pitchFamily="34" charset="0"/>
              </a:rPr>
              <a:t>II</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2700" b="1" dirty="0" smtClean="0">
                <a:latin typeface="Arial" pitchFamily="34" charset="0"/>
                <a:cs typeface="Arial" pitchFamily="34" charset="0"/>
              </a:rPr>
              <a:t>            </a:t>
            </a:r>
          </a:p>
          <a:p>
            <a:pPr algn="ctr">
              <a:lnSpc>
                <a:spcPct val="85000"/>
              </a:lnSpc>
            </a:pPr>
            <a:endParaRPr lang="ru-RU" sz="1400" b="1" dirty="0" smtClean="0">
              <a:latin typeface="Arial" pitchFamily="34" charset="0"/>
              <a:cs typeface="Arial" pitchFamily="34" charset="0"/>
            </a:endParaRPr>
          </a:p>
          <a:p>
            <a:pPr algn="ctr">
              <a:lnSpc>
                <a:spcPct val="85000"/>
              </a:lnSpc>
            </a:pP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6</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5</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СООН                       С</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6</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a:t>
            </a:r>
            <a:r>
              <a:rPr lang="ru-RU" sz="30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11</a:t>
            </a:r>
            <a:r>
              <a:rPr lang="ru-RU" sz="3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СООН</a:t>
            </a:r>
          </a:p>
          <a:p>
            <a:pPr>
              <a:lnSpc>
                <a:spcPct val="85000"/>
              </a:lnSpc>
            </a:pPr>
            <a:r>
              <a:rPr lang="ru-RU" sz="2700" b="1" dirty="0" smtClean="0">
                <a:latin typeface="Arial" pitchFamily="34" charset="0"/>
                <a:cs typeface="Arial" pitchFamily="34" charset="0"/>
              </a:rPr>
              <a:t>             </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бензойная                        </a:t>
            </a:r>
            <a:r>
              <a:rPr lang="ru-RU" sz="2500" b="1" dirty="0" err="1"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циклогексанкарбо</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a:t>
            </a:r>
          </a:p>
          <a:p>
            <a:pPr>
              <a:lnSpc>
                <a:spcPct val="85000"/>
              </a:lnSpc>
            </a:pP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             кислота  (</a:t>
            </a:r>
            <a:r>
              <a:rPr lang="en-US" sz="2500" b="1" dirty="0" smtClean="0">
                <a:solidFill>
                  <a:srgbClr val="1A6035"/>
                </a:solidFill>
                <a:effectLst>
                  <a:outerShdw blurRad="38100" dist="38100" dir="2700000" algn="tl">
                    <a:srgbClr val="000000">
                      <a:alpha val="43137"/>
                    </a:srgbClr>
                  </a:outerShdw>
                </a:effectLst>
                <a:latin typeface="Arial" pitchFamily="34" charset="0"/>
                <a:cs typeface="Arial" pitchFamily="34" charset="0"/>
              </a:rPr>
              <a:t>III</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                        новая кислота (</a:t>
            </a:r>
            <a:r>
              <a:rPr lang="en-US" sz="2500" b="1" dirty="0" smtClean="0">
                <a:ln>
                  <a:solidFill>
                    <a:schemeClr val="tx1"/>
                  </a:solidFill>
                </a:ln>
                <a:solidFill>
                  <a:srgbClr val="7030A0"/>
                </a:solidFill>
                <a:effectLst>
                  <a:outerShdw blurRad="38100" dist="38100" dir="2700000" algn="tl">
                    <a:srgbClr val="000000">
                      <a:alpha val="43137"/>
                    </a:srgbClr>
                  </a:outerShdw>
                </a:effectLst>
                <a:latin typeface="Arial" pitchFamily="34" charset="0"/>
                <a:cs typeface="Arial" pitchFamily="34" charset="0"/>
              </a:rPr>
              <a:t>IV</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dirty="0" smtClean="0">
                <a:latin typeface="Arial" pitchFamily="34" charset="0"/>
                <a:cs typeface="Arial" pitchFamily="34" charset="0"/>
              </a:rPr>
              <a:t> </a:t>
            </a:r>
            <a:endParaRPr lang="ru-RU" dirty="0">
              <a:latin typeface="Arial" pitchFamily="34" charset="0"/>
              <a:cs typeface="Arial" pitchFamily="34" charset="0"/>
            </a:endParaRPr>
          </a:p>
        </p:txBody>
      </p:sp>
      <p:sp>
        <p:nvSpPr>
          <p:cNvPr id="8601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9523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3" name="Прямоугольник 12"/>
          <p:cNvSpPr/>
          <p:nvPr/>
        </p:nvSpPr>
        <p:spPr>
          <a:xfrm>
            <a:off x="857224" y="5572140"/>
            <a:ext cx="7429552" cy="861774"/>
          </a:xfrm>
          <a:prstGeom prst="rect">
            <a:avLst/>
          </a:prstGeom>
        </p:spPr>
        <p:txBody>
          <a:bodyPr wrap="square">
            <a:spAutoFit/>
          </a:bodyPr>
          <a:lstStyle/>
          <a:p>
            <a:r>
              <a:rPr lang="ru-RU" dirty="0" smtClean="0">
                <a:solidFill>
                  <a:srgbClr val="000000"/>
                </a:solidFill>
                <a:latin typeface="Arial" pitchFamily="34" charset="0"/>
                <a:ea typeface="Times New Roman" pitchFamily="18" charset="0"/>
                <a:cs typeface="Arial" pitchFamily="34" charset="0"/>
              </a:rPr>
              <a:t> </a:t>
            </a:r>
            <a:r>
              <a:rPr lang="ru-RU" sz="2500" b="1" dirty="0" err="1"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малоновая</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1,2,3-пентантрикарбоновая</a:t>
            </a:r>
          </a:p>
          <a:p>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кислота (</a:t>
            </a:r>
            <a:r>
              <a:rPr lang="en-US" sz="2500" b="1" dirty="0" smtClean="0">
                <a:solidFill>
                  <a:srgbClr val="00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V</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кислота (</a:t>
            </a:r>
            <a:r>
              <a:rPr lang="en-US" sz="2500" b="1" dirty="0" smtClean="0">
                <a:solidFill>
                  <a:srgbClr val="0000CC"/>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VI</a:t>
            </a: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endParaRPr lang="ru-RU" sz="2500" b="1" dirty="0">
              <a:solidFill>
                <a:schemeClr val="accent2">
                  <a:lumMod val="50000"/>
                </a:schemeClr>
              </a:solidFill>
              <a:effectLst>
                <a:outerShdw blurRad="38100" dist="38100" dir="2700000" algn="tl">
                  <a:srgbClr val="000000">
                    <a:alpha val="43137"/>
                  </a:srgbClr>
                </a:outerShdw>
              </a:effectLst>
            </a:endParaRPr>
          </a:p>
        </p:txBody>
      </p:sp>
      <p:pic>
        <p:nvPicPr>
          <p:cNvPr id="95239" name="Picture 7"/>
          <p:cNvPicPr>
            <a:picLocks noChangeAspect="1" noChangeArrowheads="1"/>
          </p:cNvPicPr>
          <p:nvPr/>
        </p:nvPicPr>
        <p:blipFill>
          <a:blip r:embed="rId3" cstate="print"/>
          <a:srcRect/>
          <a:stretch>
            <a:fillRect/>
          </a:stretch>
        </p:blipFill>
        <p:spPr bwMode="auto">
          <a:xfrm>
            <a:off x="1417885" y="4401638"/>
            <a:ext cx="6083073" cy="1170488"/>
          </a:xfrm>
          <a:prstGeom prst="roundRect">
            <a:avLst/>
          </a:prstGeom>
          <a:noFill/>
          <a:scene3d>
            <a:camera prst="orthographicFront"/>
            <a:lightRig rig="threePt" dir="t"/>
          </a:scene3d>
          <a:sp3d>
            <a:bevelT/>
          </a:sp3d>
        </p:spPr>
      </p:pic>
      <p:sp>
        <p:nvSpPr>
          <p:cNvPr id="11" name="Управляющая кнопка: далее 10">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27779" y="44624"/>
            <a:ext cx="8871052" cy="877163"/>
          </a:xfrm>
          <a:prstGeom prst="rect">
            <a:avLst/>
          </a:prstGeom>
        </p:spPr>
        <p:txBody>
          <a:bodyPr wrap="square">
            <a:spAutoFit/>
          </a:bodyPr>
          <a:lstStyle/>
          <a:p>
            <a:pPr indent="450850" algn="just">
              <a:lnSpc>
                <a:spcPct val="85000"/>
              </a:lnSpc>
            </a:pPr>
            <a:r>
              <a:rPr lang="ru-RU" sz="3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cs typeface="Arial" pitchFamily="34" charset="0"/>
              </a:rPr>
              <a:t>Повторим:</a:t>
            </a:r>
            <a:r>
              <a:rPr lang="ru-RU" sz="3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3000" b="1" dirty="0" smtClean="0">
                <a:ln>
                  <a:solidFill>
                    <a:sysClr val="windowText" lastClr="000000"/>
                  </a:solidFill>
                </a:ln>
                <a:solidFill>
                  <a:srgbClr val="2612B6"/>
                </a:solidFill>
                <a:effectLst>
                  <a:outerShdw blurRad="38100" dist="38100" dir="2700000" algn="tl">
                    <a:srgbClr val="000000">
                      <a:alpha val="43137"/>
                    </a:srgbClr>
                  </a:outerShdw>
                </a:effectLst>
                <a:latin typeface="Arial" pitchFamily="34" charset="0"/>
                <a:cs typeface="Arial" pitchFamily="34" charset="0"/>
              </a:rPr>
              <a:t>карбоновые кислоты подразделяются на:</a:t>
            </a:r>
            <a:r>
              <a:rPr lang="ru-RU" sz="3000" b="1" dirty="0" smtClean="0">
                <a:ln>
                  <a:solidFill>
                    <a:sysClr val="windowText" lastClr="000000"/>
                  </a:solidFill>
                </a:ln>
                <a:solidFill>
                  <a:srgbClr val="2612B6"/>
                </a:solidFill>
                <a:latin typeface="Arial" pitchFamily="34" charset="0"/>
                <a:cs typeface="Arial" pitchFamily="34" charset="0"/>
              </a:rPr>
              <a:t> </a:t>
            </a:r>
            <a:endParaRPr lang="ru-RU" sz="3000" dirty="0">
              <a:ln>
                <a:solidFill>
                  <a:sysClr val="windowText" lastClr="000000"/>
                </a:solidFill>
              </a:ln>
              <a:solidFill>
                <a:srgbClr val="2612B6"/>
              </a:solidFill>
            </a:endParaRPr>
          </a:p>
        </p:txBody>
      </p:sp>
      <p:pic>
        <p:nvPicPr>
          <p:cNvPr id="409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51520" y="1052736"/>
            <a:ext cx="8569162" cy="45956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077924359"/>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88024" y="83246"/>
            <a:ext cx="4075931" cy="618454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9" name="Управляющая кнопка: далее 1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9">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cxnSp>
        <p:nvCxnSpPr>
          <p:cNvPr id="22" name="Прямая соединительная линия 21"/>
          <p:cNvCxnSpPr/>
          <p:nvPr/>
        </p:nvCxnSpPr>
        <p:spPr>
          <a:xfrm>
            <a:off x="6524276" y="764704"/>
            <a:ext cx="15085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5076056" y="1052736"/>
            <a:ext cx="30649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5"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5536" y="67012"/>
            <a:ext cx="3994349" cy="619268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Прямая соединительная линия 25"/>
          <p:cNvCxnSpPr/>
          <p:nvPr/>
        </p:nvCxnSpPr>
        <p:spPr>
          <a:xfrm>
            <a:off x="1043608" y="1196752"/>
            <a:ext cx="30963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501193"/>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2567" y="-20126"/>
            <a:ext cx="8537915" cy="680956"/>
          </a:xfrm>
          <a:prstGeom prst="rect">
            <a:avLst/>
          </a:prstGeom>
        </p:spPr>
        <p:txBody>
          <a:bodyPr wrap="none">
            <a:spAutoFit/>
          </a:bodyPr>
          <a:lstStyle/>
          <a:p>
            <a:pPr algn="ctr">
              <a:lnSpc>
                <a:spcPct val="85000"/>
              </a:lnSpc>
            </a:pPr>
            <a:r>
              <a:rPr lang="ru-RU" sz="4500" b="1" dirty="0">
                <a:solidFill>
                  <a:srgbClr val="C00000"/>
                </a:solidFill>
                <a:effectLst>
                  <a:outerShdw blurRad="38100" dist="38100" dir="2700000" algn="tl">
                    <a:srgbClr val="000000">
                      <a:alpha val="43137"/>
                    </a:srgbClr>
                  </a:outerShdw>
                  <a:reflection blurRad="12700" stA="48000" endA="300" endPos="55000" dir="5400000" sy="-90000" algn="bl" rotWithShape="0"/>
                </a:effectLst>
                <a:latin typeface="Arial Black" panose="020B0A04020102020204" pitchFamily="34" charset="0"/>
              </a:rPr>
              <a:t>История </a:t>
            </a:r>
            <a:r>
              <a:rPr lang="ru-RU" sz="4500" b="1" dirty="0" smtClean="0">
                <a:solidFill>
                  <a:srgbClr val="C00000"/>
                </a:solidFill>
                <a:effectLst>
                  <a:outerShdw blurRad="38100" dist="38100" dir="2700000" algn="tl">
                    <a:srgbClr val="000000">
                      <a:alpha val="43137"/>
                    </a:srgbClr>
                  </a:outerShdw>
                  <a:reflection blurRad="12700" stA="48000" endA="300" endPos="55000" dir="5400000" sy="-90000" algn="bl" rotWithShape="0"/>
                </a:effectLst>
                <a:latin typeface="Arial Black" panose="020B0A04020102020204" pitchFamily="34" charset="0"/>
              </a:rPr>
              <a:t>открытия кислот</a:t>
            </a:r>
            <a:endParaRPr lang="ru-RU" sz="4500" dirty="0"/>
          </a:p>
        </p:txBody>
      </p:sp>
      <p:pic>
        <p:nvPicPr>
          <p:cNvPr id="7170" name="Picture 2" descr="http://sintezgaz.org.ua/images/10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6940" y="4041463"/>
            <a:ext cx="1605100" cy="1907817"/>
          </a:xfrm>
          <a:prstGeom prst="ellipse">
            <a:avLst/>
          </a:prstGeom>
          <a:ln w="63500" cap="rnd">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661617" y="5953373"/>
            <a:ext cx="2918495" cy="830997"/>
          </a:xfrm>
          <a:prstGeom prst="rect">
            <a:avLst/>
          </a:prstGeom>
        </p:spPr>
        <p:txBody>
          <a:bodyPr wrap="square">
            <a:spAutoFit/>
          </a:bodyPr>
          <a:lstStyle/>
          <a:p>
            <a:pPr algn="ctr"/>
            <a:r>
              <a:rPr lang="ru-RU" sz="2400" b="1" dirty="0">
                <a:solidFill>
                  <a:srgbClr val="C00000"/>
                </a:solidFill>
                <a:latin typeface="Arial" pitchFamily="34" charset="0"/>
                <a:cs typeface="Arial" pitchFamily="34" charset="0"/>
              </a:rPr>
              <a:t>Иоганн Рудольф </a:t>
            </a:r>
            <a:r>
              <a:rPr lang="ru-RU" sz="2400" b="1" dirty="0" err="1">
                <a:solidFill>
                  <a:srgbClr val="C00000"/>
                </a:solidFill>
                <a:latin typeface="Arial" pitchFamily="34" charset="0"/>
                <a:cs typeface="Arial" pitchFamily="34" charset="0"/>
              </a:rPr>
              <a:t>Глаубер</a:t>
            </a:r>
            <a:endParaRPr lang="ru-RU" sz="2400" dirty="0">
              <a:solidFill>
                <a:srgbClr val="C00000"/>
              </a:solidFill>
              <a:latin typeface="Arial" pitchFamily="34" charset="0"/>
              <a:cs typeface="Arial" pitchFamily="34" charset="0"/>
            </a:endParaRPr>
          </a:p>
        </p:txBody>
      </p:sp>
      <p:pic>
        <p:nvPicPr>
          <p:cNvPr id="7172" name="Picture 4" descr="http://www.nkfu.com/wp-content/uploads/2013/01/Robert-Boyle-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969" b="25495"/>
          <a:stretch/>
        </p:blipFill>
        <p:spPr bwMode="auto">
          <a:xfrm>
            <a:off x="6300948" y="3671654"/>
            <a:ext cx="2303334" cy="271321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134058" y="6322705"/>
            <a:ext cx="2333780" cy="461665"/>
          </a:xfrm>
          <a:prstGeom prst="rect">
            <a:avLst/>
          </a:prstGeom>
        </p:spPr>
        <p:txBody>
          <a:bodyPr wrap="none">
            <a:spAutoFit/>
          </a:bodyPr>
          <a:lstStyle/>
          <a:p>
            <a:r>
              <a:rPr lang="ru-RU" sz="2400" b="1" dirty="0" smtClean="0">
                <a:latin typeface="Arial" panose="020B0604020202020204" pitchFamily="34" charset="0"/>
                <a:cs typeface="Arial" panose="020B0604020202020204" pitchFamily="34" charset="0"/>
              </a:rPr>
              <a:t>Роберт Бойль</a:t>
            </a:r>
            <a:endParaRPr lang="ru-RU" sz="2400" dirty="0"/>
          </a:p>
        </p:txBody>
      </p:sp>
      <p:pic>
        <p:nvPicPr>
          <p:cNvPr id="1026" name="Picture 2" descr="http://ua.coolreferat.com/ref-0_895163395-23370.coolpic"/>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b="10886"/>
          <a:stretch/>
        </p:blipFill>
        <p:spPr bwMode="auto">
          <a:xfrm>
            <a:off x="94409" y="4140869"/>
            <a:ext cx="2723695" cy="19323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14" name="Управляющая кнопка: далее 13">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4">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Прямоугольник 16"/>
          <p:cNvSpPr/>
          <p:nvPr/>
        </p:nvSpPr>
        <p:spPr>
          <a:xfrm>
            <a:off x="168777" y="692696"/>
            <a:ext cx="8856984" cy="3388620"/>
          </a:xfrm>
          <a:prstGeom prst="rect">
            <a:avLst/>
          </a:prstGeom>
        </p:spPr>
        <p:txBody>
          <a:bodyPr wrap="square">
            <a:spAutoFit/>
          </a:bodyPr>
          <a:lstStyle/>
          <a:p>
            <a:pPr indent="450000" algn="just">
              <a:lnSpc>
                <a:spcPct val="85000"/>
              </a:lnSpc>
              <a:buNone/>
            </a:pPr>
            <a:r>
              <a:rPr lang="ru-RU" sz="2800" b="1" dirty="0">
                <a:ln>
                  <a:solidFill>
                    <a:sysClr val="windowText" lastClr="000000"/>
                  </a:solidFill>
                </a:ln>
                <a:solidFill>
                  <a:schemeClr val="bg2">
                    <a:lumMod val="50000"/>
                  </a:schemeClr>
                </a:solidFill>
                <a:latin typeface="Arial" panose="020B0604020202020204" pitchFamily="34" charset="0"/>
                <a:cs typeface="Arial" panose="020B0604020202020204" pitchFamily="34" charset="0"/>
              </a:rPr>
              <a:t>Уксусная кислота </a:t>
            </a:r>
            <a:r>
              <a:rPr lang="ru-RU" sz="2800" b="1" dirty="0">
                <a:latin typeface="Arial" panose="020B0604020202020204" pitchFamily="34" charset="0"/>
                <a:cs typeface="Arial" panose="020B0604020202020204" pitchFamily="34" charset="0"/>
              </a:rPr>
              <a:t>знакома людям с древности. Получение </a:t>
            </a:r>
            <a:r>
              <a:rPr lang="ru-RU" sz="2800" b="1" dirty="0" smtClean="0">
                <a:latin typeface="Arial" panose="020B0604020202020204" pitchFamily="34" charset="0"/>
                <a:cs typeface="Arial" panose="020B0604020202020204" pitchFamily="34" charset="0"/>
              </a:rPr>
              <a:t>ее при </a:t>
            </a:r>
            <a:r>
              <a:rPr lang="ru-RU" sz="2800" b="1" dirty="0">
                <a:latin typeface="Arial" panose="020B0604020202020204" pitchFamily="34" charset="0"/>
                <a:cs typeface="Arial" panose="020B0604020202020204" pitchFamily="34" charset="0"/>
              </a:rPr>
              <a:t>сухой перегонке древесины описано в сочинениях </a:t>
            </a:r>
            <a:r>
              <a:rPr lang="ru-RU" sz="2800" b="1" dirty="0">
                <a:solidFill>
                  <a:srgbClr val="C00000"/>
                </a:solidFill>
                <a:latin typeface="Arial" panose="020B0604020202020204" pitchFamily="34" charset="0"/>
                <a:cs typeface="Arial" panose="020B0604020202020204" pitchFamily="34" charset="0"/>
              </a:rPr>
              <a:t>Иоанна </a:t>
            </a:r>
            <a:r>
              <a:rPr lang="ru-RU" sz="2800" b="1" dirty="0" err="1">
                <a:solidFill>
                  <a:srgbClr val="C00000"/>
                </a:solidFill>
                <a:latin typeface="Arial" panose="020B0604020202020204" pitchFamily="34" charset="0"/>
                <a:cs typeface="Arial" panose="020B0604020202020204" pitchFamily="34" charset="0"/>
              </a:rPr>
              <a:t>Глаубера</a:t>
            </a:r>
            <a:r>
              <a:rPr lang="ru-RU" sz="2800" b="1" dirty="0">
                <a:solidFill>
                  <a:srgbClr val="C00000"/>
                </a:solidFill>
                <a:latin typeface="Arial" panose="020B0604020202020204" pitchFamily="34" charset="0"/>
                <a:cs typeface="Arial" panose="020B0604020202020204" pitchFamily="34" charset="0"/>
              </a:rPr>
              <a:t> и Роберта Бойля</a:t>
            </a:r>
            <a:r>
              <a:rPr lang="ru-RU" sz="2800" b="1" dirty="0">
                <a:latin typeface="Arial" panose="020B0604020202020204" pitchFamily="34" charset="0"/>
                <a:cs typeface="Arial" panose="020B0604020202020204" pitchFamily="34" charset="0"/>
              </a:rPr>
              <a:t>. Однако природа этого вещества не была известна до </a:t>
            </a:r>
            <a:r>
              <a:rPr lang="en-US" sz="2800" b="1" dirty="0">
                <a:latin typeface="Arial" panose="020B0604020202020204" pitchFamily="34" charset="0"/>
                <a:cs typeface="Arial" panose="020B0604020202020204" pitchFamily="34" charset="0"/>
              </a:rPr>
              <a:t>XIX </a:t>
            </a:r>
            <a:r>
              <a:rPr lang="ru-RU" sz="2800" b="1" dirty="0">
                <a:latin typeface="Arial" panose="020B0604020202020204" pitchFamily="34" charset="0"/>
                <a:cs typeface="Arial" panose="020B0604020202020204" pitchFamily="34" charset="0"/>
              </a:rPr>
              <a:t>века. Алхимики считали, что при брожении вина </a:t>
            </a:r>
            <a:r>
              <a:rPr lang="ru-RU" sz="2800" b="1" dirty="0">
                <a:ln>
                  <a:solidFill>
                    <a:sysClr val="windowText" lastClr="000000"/>
                  </a:solidFill>
                </a:ln>
                <a:solidFill>
                  <a:srgbClr val="CC00CC"/>
                </a:solidFill>
                <a:latin typeface="Arial" panose="020B0604020202020204" pitchFamily="34" charset="0"/>
                <a:cs typeface="Arial" panose="020B0604020202020204" pitchFamily="34" charset="0"/>
              </a:rPr>
              <a:t>винный спирт </a:t>
            </a:r>
            <a:r>
              <a:rPr lang="ru-RU" sz="2800" b="1" dirty="0" smtClean="0">
                <a:latin typeface="Arial" panose="020B0604020202020204" pitchFamily="34" charset="0"/>
                <a:cs typeface="Arial" panose="020B0604020202020204" pitchFamily="34" charset="0"/>
              </a:rPr>
              <a:t>превращаясь </a:t>
            </a:r>
            <a:r>
              <a:rPr lang="ru-RU" sz="2800" b="1" dirty="0">
                <a:latin typeface="Arial" panose="020B0604020202020204" pitchFamily="34" charset="0"/>
                <a:cs typeface="Arial" panose="020B0604020202020204" pitchFamily="34" charset="0"/>
              </a:rPr>
              <a:t>в </a:t>
            </a:r>
            <a:r>
              <a:rPr lang="ru-RU" sz="2800" b="1" dirty="0">
                <a:ln>
                  <a:solidFill>
                    <a:sysClr val="windowText" lastClr="000000"/>
                  </a:solidFill>
                </a:ln>
                <a:solidFill>
                  <a:schemeClr val="bg2">
                    <a:lumMod val="50000"/>
                  </a:schemeClr>
                </a:solidFill>
                <a:latin typeface="Arial" panose="020B0604020202020204" pitchFamily="34" charset="0"/>
                <a:cs typeface="Arial" panose="020B0604020202020204" pitchFamily="34" charset="0"/>
              </a:rPr>
              <a:t>уксус</a:t>
            </a:r>
            <a:r>
              <a:rPr lang="ru-RU" sz="2800" b="1" dirty="0">
                <a:latin typeface="Arial" panose="020B0604020202020204" pitchFamily="34" charset="0"/>
                <a:cs typeface="Arial" panose="020B0604020202020204" pitchFamily="34" charset="0"/>
              </a:rPr>
              <a:t>, принимал на себя частицы соли – винного камня (</a:t>
            </a:r>
            <a:r>
              <a:rPr lang="ru-RU" sz="2800" b="1" dirty="0" err="1">
                <a:solidFill>
                  <a:srgbClr val="C00000"/>
                </a:solidFill>
                <a:latin typeface="Arial" panose="020B0604020202020204" pitchFamily="34" charset="0"/>
                <a:cs typeface="Arial" panose="020B0604020202020204" pitchFamily="34" charset="0"/>
              </a:rPr>
              <a:t>гидротартрат</a:t>
            </a:r>
            <a:r>
              <a:rPr lang="ru-RU" sz="2800" b="1" dirty="0">
                <a:solidFill>
                  <a:srgbClr val="C00000"/>
                </a:solidFill>
                <a:latin typeface="Arial" panose="020B0604020202020204" pitchFamily="34" charset="0"/>
                <a:cs typeface="Arial" panose="020B0604020202020204" pitchFamily="34" charset="0"/>
              </a:rPr>
              <a:t> калия</a:t>
            </a:r>
            <a:r>
              <a:rPr lang="ru-RU" sz="2800" b="1" dirty="0">
                <a:latin typeface="Arial" panose="020B0604020202020204" pitchFamily="34" charset="0"/>
                <a:cs typeface="Arial" panose="020B0604020202020204" pitchFamily="34" charset="0"/>
              </a:rPr>
              <a:t>).</a:t>
            </a:r>
          </a:p>
        </p:txBody>
      </p:sp>
      <p:sp>
        <p:nvSpPr>
          <p:cNvPr id="6" name="Прямоугольник 5"/>
          <p:cNvSpPr/>
          <p:nvPr/>
        </p:nvSpPr>
        <p:spPr>
          <a:xfrm>
            <a:off x="1" y="6093296"/>
            <a:ext cx="2843807" cy="683264"/>
          </a:xfrm>
          <a:prstGeom prst="rect">
            <a:avLst/>
          </a:prstGeom>
        </p:spPr>
        <p:txBody>
          <a:bodyPr wrap="square">
            <a:spAutoFit/>
          </a:bodyPr>
          <a:lstStyle/>
          <a:p>
            <a:pPr algn="ctr">
              <a:lnSpc>
                <a:spcPct val="80000"/>
              </a:lnSpc>
            </a:pPr>
            <a:r>
              <a:rPr lang="ru-RU" sz="2400" b="1" dirty="0" smtClean="0">
                <a:latin typeface="Arial" panose="020B0604020202020204" pitchFamily="34" charset="0"/>
                <a:cs typeface="Arial" panose="020B0604020202020204" pitchFamily="34" charset="0"/>
              </a:rPr>
              <a:t>Сухая перегонка </a:t>
            </a:r>
            <a:r>
              <a:rPr lang="ru-RU" sz="2400" b="1" dirty="0">
                <a:latin typeface="Arial" panose="020B0604020202020204" pitchFamily="34" charset="0"/>
                <a:cs typeface="Arial" panose="020B0604020202020204" pitchFamily="34" charset="0"/>
              </a:rPr>
              <a:t>древесины</a:t>
            </a:r>
            <a:endParaRPr lang="ru-RU" sz="2400" dirty="0"/>
          </a:p>
        </p:txBody>
      </p:sp>
    </p:spTree>
    <p:extLst>
      <p:ext uri="{BB962C8B-B14F-4D97-AF65-F5344CB8AC3E}">
        <p14:creationId xmlns:p14="http://schemas.microsoft.com/office/powerpoint/2010/main" val="308638556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457200" y="-1539552"/>
            <a:ext cx="8686800" cy="838200"/>
          </a:xfrm>
        </p:spPr>
        <p:txBody>
          <a:bodyPr>
            <a:normAutofit fontScale="90000"/>
          </a:bodyPr>
          <a:lstStyle/>
          <a:p>
            <a:r>
              <a:rPr lang="ru-RU" dirty="0" smtClean="0"/>
              <a:t/>
            </a:r>
            <a:br>
              <a:rPr lang="ru-RU" dirty="0" smtClean="0"/>
            </a:br>
            <a:endParaRPr lang="ru-RU" dirty="0"/>
          </a:p>
        </p:txBody>
      </p:sp>
      <p:sp>
        <p:nvSpPr>
          <p:cNvPr id="2" name="Прямоугольник 1"/>
          <p:cNvSpPr/>
          <p:nvPr/>
        </p:nvSpPr>
        <p:spPr>
          <a:xfrm>
            <a:off x="107504" y="275046"/>
            <a:ext cx="8856984" cy="2289858"/>
          </a:xfrm>
          <a:prstGeom prst="rect">
            <a:avLst/>
          </a:prstGeom>
        </p:spPr>
        <p:txBody>
          <a:bodyPr wrap="square">
            <a:spAutoFit/>
          </a:bodyPr>
          <a:lstStyle/>
          <a:p>
            <a:pPr indent="450000" algn="just">
              <a:lnSpc>
                <a:spcPct val="85000"/>
              </a:lnSpc>
            </a:pPr>
            <a:r>
              <a:rPr lang="ru-RU" sz="2800" b="1" dirty="0">
                <a:latin typeface="Arial" panose="020B0604020202020204" pitchFamily="34" charset="0"/>
                <a:cs typeface="Arial" panose="020B0604020202020204" pitchFamily="34" charset="0"/>
              </a:rPr>
              <a:t>Еще в </a:t>
            </a:r>
            <a:r>
              <a:rPr lang="en-US" sz="2800" b="1" dirty="0">
                <a:latin typeface="Arial" panose="020B0604020202020204" pitchFamily="34" charset="0"/>
                <a:cs typeface="Arial" panose="020B0604020202020204" pitchFamily="34" charset="0"/>
              </a:rPr>
              <a:t>XVIII</a:t>
            </a:r>
            <a:r>
              <a:rPr lang="ru-RU" sz="2800" b="1" dirty="0">
                <a:latin typeface="Arial" panose="020B0604020202020204" pitchFamily="34" charset="0"/>
                <a:cs typeface="Arial" panose="020B0604020202020204" pitchFamily="34" charset="0"/>
              </a:rPr>
              <a:t> веке брожение  объяснили соединением кислых и  горючих начал вина. Лишь в 1814 году </a:t>
            </a:r>
            <a:r>
              <a:rPr lang="ru-RU" sz="2800" b="1" dirty="0">
                <a:ln>
                  <a:solidFill>
                    <a:sysClr val="windowText" lastClr="000000"/>
                  </a:solidFill>
                </a:ln>
                <a:solidFill>
                  <a:srgbClr val="80008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Якоб Берцелиус </a:t>
            </a:r>
            <a:r>
              <a:rPr lang="ru-RU" sz="2800" b="1" dirty="0">
                <a:latin typeface="Arial" panose="020B0604020202020204" pitchFamily="34" charset="0"/>
                <a:cs typeface="Arial" panose="020B0604020202020204" pitchFamily="34" charset="0"/>
              </a:rPr>
              <a:t>определил состав уксусной кислоты, а в 1845 году немецкий химик </a:t>
            </a:r>
            <a:r>
              <a:rPr lang="ru-RU" sz="2800" b="1" dirty="0">
                <a:ln>
                  <a:solidFill>
                    <a:sysClr val="windowText" lastClr="000000"/>
                  </a:solidFill>
                </a:ln>
                <a:solidFill>
                  <a:srgbClr val="80008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Адольф Вильгельм Герман </a:t>
            </a:r>
            <a:r>
              <a:rPr lang="ru-RU" sz="2800" b="1" dirty="0" err="1">
                <a:ln>
                  <a:solidFill>
                    <a:sysClr val="windowText" lastClr="000000"/>
                  </a:solidFill>
                </a:ln>
                <a:solidFill>
                  <a:srgbClr val="80008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Кольбе</a:t>
            </a:r>
            <a:r>
              <a:rPr lang="ru-RU" sz="2800" b="1" dirty="0">
                <a:solidFill>
                  <a:srgbClr val="800080"/>
                </a:solidFill>
                <a:latin typeface="Arial" panose="020B0604020202020204" pitchFamily="34" charset="0"/>
                <a:cs typeface="Arial" panose="020B0604020202020204" pitchFamily="34" charset="0"/>
              </a:rPr>
              <a:t> </a:t>
            </a:r>
            <a:r>
              <a:rPr lang="ru-RU" sz="2800" b="1" dirty="0">
                <a:latin typeface="Arial" panose="020B0604020202020204" pitchFamily="34" charset="0"/>
                <a:cs typeface="Arial" panose="020B0604020202020204" pitchFamily="34" charset="0"/>
              </a:rPr>
              <a:t>осуществил ее полный синтез из угля.</a:t>
            </a:r>
          </a:p>
        </p:txBody>
      </p:sp>
      <p:sp>
        <p:nvSpPr>
          <p:cNvPr id="3" name="Прямоугольник 2"/>
          <p:cNvSpPr/>
          <p:nvPr/>
        </p:nvSpPr>
        <p:spPr>
          <a:xfrm>
            <a:off x="4924268" y="5517232"/>
            <a:ext cx="3365024" cy="492443"/>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600" b="1" spc="50" dirty="0">
                <a:ln w="11430">
                  <a:solidFill>
                    <a:sysClr val="windowText" lastClr="000000"/>
                  </a:solidFill>
                </a:ln>
                <a:solidFill>
                  <a:srgbClr val="800080"/>
                </a:solidFill>
                <a:effectLst>
                  <a:outerShdw blurRad="76200" dist="50800" dir="5400000" algn="tl" rotWithShape="0">
                    <a:srgbClr val="000000">
                      <a:alpha val="65000"/>
                    </a:srgbClr>
                  </a:outerShdw>
                </a:effectLst>
                <a:latin typeface="Arial Black" pitchFamily="34" charset="0"/>
              </a:rPr>
              <a:t>Якоб Берцелиус</a:t>
            </a:r>
          </a:p>
        </p:txBody>
      </p:sp>
      <p:pic>
        <p:nvPicPr>
          <p:cNvPr id="6146" name="Picture 2" descr="http://www.alto-lab.ru/wp-content/uploads/2017/07/bercelius-740x37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4498"/>
          <a:stretch/>
        </p:blipFill>
        <p:spPr bwMode="auto">
          <a:xfrm>
            <a:off x="4572000" y="2916070"/>
            <a:ext cx="4049201" cy="263574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547664" y="6038036"/>
            <a:ext cx="3995936" cy="77534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5000"/>
              </a:lnSpc>
            </a:pPr>
            <a:r>
              <a:rPr lang="ru-RU" sz="2600" b="1" spc="50" dirty="0">
                <a:ln w="11430">
                  <a:solidFill>
                    <a:sysClr val="windowText" lastClr="000000"/>
                  </a:solidFill>
                </a:ln>
                <a:solidFill>
                  <a:srgbClr val="800080"/>
                </a:solidFill>
                <a:effectLst>
                  <a:outerShdw blurRad="76200" dist="50800" dir="5400000" algn="tl" rotWithShape="0">
                    <a:srgbClr val="000000">
                      <a:alpha val="65000"/>
                    </a:srgbClr>
                  </a:outerShdw>
                </a:effectLst>
                <a:latin typeface="Arial Black" pitchFamily="34" charset="0"/>
              </a:rPr>
              <a:t>Адольф Вильгельм </a:t>
            </a:r>
          </a:p>
          <a:p>
            <a:pPr algn="ctr">
              <a:lnSpc>
                <a:spcPct val="85000"/>
              </a:lnSpc>
            </a:pPr>
            <a:r>
              <a:rPr lang="ru-RU" sz="2600" b="1" spc="50" dirty="0">
                <a:ln w="11430">
                  <a:solidFill>
                    <a:sysClr val="windowText" lastClr="000000"/>
                  </a:solidFill>
                </a:ln>
                <a:solidFill>
                  <a:srgbClr val="800080"/>
                </a:solidFill>
                <a:effectLst>
                  <a:outerShdw blurRad="76200" dist="50800" dir="5400000" algn="tl" rotWithShape="0">
                    <a:srgbClr val="000000">
                      <a:alpha val="65000"/>
                    </a:srgbClr>
                  </a:outerShdw>
                </a:effectLst>
                <a:latin typeface="Arial Black" pitchFamily="34" charset="0"/>
              </a:rPr>
              <a:t>  Герман </a:t>
            </a:r>
            <a:r>
              <a:rPr lang="ru-RU" sz="2600" b="1" spc="50" dirty="0" err="1">
                <a:ln w="11430">
                  <a:solidFill>
                    <a:sysClr val="windowText" lastClr="000000"/>
                  </a:solidFill>
                </a:ln>
                <a:solidFill>
                  <a:srgbClr val="800080"/>
                </a:solidFill>
                <a:effectLst>
                  <a:outerShdw blurRad="76200" dist="50800" dir="5400000" algn="tl" rotWithShape="0">
                    <a:srgbClr val="000000">
                      <a:alpha val="65000"/>
                    </a:srgbClr>
                  </a:outerShdw>
                </a:effectLst>
                <a:latin typeface="Arial Black" pitchFamily="34" charset="0"/>
              </a:rPr>
              <a:t>Кольбе</a:t>
            </a:r>
            <a:endParaRPr lang="ru-RU" sz="2600" b="1" spc="50" dirty="0">
              <a:ln w="11430">
                <a:solidFill>
                  <a:sysClr val="windowText" lastClr="000000"/>
                </a:solidFill>
              </a:ln>
              <a:solidFill>
                <a:srgbClr val="800080"/>
              </a:solidFill>
              <a:effectLst>
                <a:outerShdw blurRad="76200" dist="50800" dir="5400000" algn="tl" rotWithShape="0">
                  <a:srgbClr val="000000">
                    <a:alpha val="65000"/>
                  </a:srgbClr>
                </a:outerShdw>
              </a:effectLst>
              <a:latin typeface="Arial Black" pitchFamily="34" charset="0"/>
            </a:endParaRPr>
          </a:p>
        </p:txBody>
      </p:sp>
      <p:pic>
        <p:nvPicPr>
          <p:cNvPr id="16"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7" name="Управляющая кнопка: далее 1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084" name="Picture 12" descr="http://alko-planeta.ru/wp-content/uploads/2017/03/6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178" y="2708920"/>
            <a:ext cx="238125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s://thermano.eu/media/media/ckeditor_uploads/2016/09/23/kolb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4952" y="3163788"/>
            <a:ext cx="1905000" cy="28575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396324"/>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457200" y="-1539552"/>
            <a:ext cx="8686800" cy="838200"/>
          </a:xfrm>
        </p:spPr>
        <p:txBody>
          <a:bodyPr>
            <a:normAutofit fontScale="90000"/>
          </a:bodyPr>
          <a:lstStyle/>
          <a:p>
            <a:r>
              <a:rPr lang="ru-RU" dirty="0" smtClean="0"/>
              <a:t/>
            </a:r>
            <a:br>
              <a:rPr lang="ru-RU" dirty="0" smtClean="0"/>
            </a:br>
            <a:endParaRPr lang="ru-RU" dirty="0"/>
          </a:p>
        </p:txBody>
      </p:sp>
      <p:sp>
        <p:nvSpPr>
          <p:cNvPr id="5" name="Прямоугольник 4"/>
          <p:cNvSpPr/>
          <p:nvPr/>
        </p:nvSpPr>
        <p:spPr>
          <a:xfrm>
            <a:off x="35496" y="6423719"/>
            <a:ext cx="6968575" cy="461665"/>
          </a:xfrm>
          <a:prstGeom prst="rect">
            <a:avLst/>
          </a:prstGeom>
        </p:spPr>
        <p:txBody>
          <a:bodyPr wrap="none">
            <a:spAutoFit/>
          </a:bodyPr>
          <a:lstStyle/>
          <a:p>
            <a:pPr algn="ctr"/>
            <a:r>
              <a:rPr lang="ru-RU" sz="2400" b="1" dirty="0">
                <a:effectLst>
                  <a:outerShdw blurRad="38100" dist="38100" dir="2700000" algn="tl">
                    <a:srgbClr val="000000">
                      <a:alpha val="43137"/>
                    </a:srgbClr>
                  </a:outerShdw>
                </a:effectLst>
                <a:latin typeface="Arial Black" pitchFamily="34" charset="0"/>
                <a:cs typeface="Arial" pitchFamily="34" charset="0"/>
              </a:rPr>
              <a:t>Луи Пастер в своей лаборатории, 1885</a:t>
            </a:r>
          </a:p>
        </p:txBody>
      </p:sp>
      <p:pic>
        <p:nvPicPr>
          <p:cNvPr id="1028" name="Picture 4" descr="https://republic.ru/images/photos/e7a65ab1ce06b38ab210b94b67cc2fc6.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93" y="2296770"/>
            <a:ext cx="7010879" cy="4191922"/>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81401" y="79582"/>
            <a:ext cx="8955095" cy="825162"/>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solidFill>
                  <a:srgbClr val="333333"/>
                </a:solidFill>
                <a:latin typeface="Arial" pitchFamily="34" charset="0"/>
                <a:cs typeface="Arial" pitchFamily="34" charset="0"/>
              </a:rPr>
              <a:t>Процессы брожения и </a:t>
            </a:r>
            <a:r>
              <a:rPr lang="ru-RU" sz="2800" b="1" dirty="0" smtClean="0">
                <a:latin typeface="Arial" pitchFamily="34" charset="0"/>
                <a:cs typeface="Arial" pitchFamily="34" charset="0"/>
              </a:rPr>
              <a:t>свойства </a:t>
            </a:r>
            <a:r>
              <a:rPr lang="ru-RU" sz="2800" b="1" dirty="0">
                <a:ln>
                  <a:solidFill>
                    <a:sysClr val="windowText" lastClr="000000"/>
                  </a:solidFill>
                </a:ln>
                <a:solidFill>
                  <a:srgbClr val="CC00CC"/>
                </a:solidFill>
                <a:effectLst>
                  <a:outerShdw blurRad="38100" dist="38100" dir="2700000" algn="tl">
                    <a:srgbClr val="000000">
                      <a:alpha val="43137"/>
                    </a:srgbClr>
                  </a:outerShdw>
                </a:effectLst>
                <a:latin typeface="Arial Black" pitchFamily="34" charset="0"/>
                <a:cs typeface="Arial" pitchFamily="34" charset="0"/>
              </a:rPr>
              <a:t>винной кислоты</a:t>
            </a:r>
            <a:r>
              <a:rPr lang="ru-RU" sz="2800" b="1" dirty="0" smtClean="0">
                <a:solidFill>
                  <a:srgbClr val="333333"/>
                </a:solidFill>
                <a:latin typeface="Arial" pitchFamily="34" charset="0"/>
                <a:cs typeface="Arial" pitchFamily="34" charset="0"/>
              </a:rPr>
              <a:t> изучал </a:t>
            </a:r>
            <a:r>
              <a:rPr lang="ru-RU" sz="2800" b="1" dirty="0" smtClean="0">
                <a:solidFill>
                  <a:srgbClr val="333333"/>
                </a:solidFill>
                <a:effectLst>
                  <a:outerShdw blurRad="38100" dist="38100" dir="2700000" algn="tl">
                    <a:srgbClr val="000000">
                      <a:alpha val="43137"/>
                    </a:srgbClr>
                  </a:outerShdw>
                </a:effectLst>
                <a:latin typeface="Arial Black" pitchFamily="34" charset="0"/>
                <a:cs typeface="Arial" pitchFamily="34" charset="0"/>
              </a:rPr>
              <a:t>Луи Пастер</a:t>
            </a:r>
            <a:r>
              <a:rPr lang="ru-RU" sz="2800" b="1" dirty="0">
                <a:solidFill>
                  <a:srgbClr val="333333"/>
                </a:solidFill>
                <a:latin typeface="Arial" pitchFamily="34" charset="0"/>
                <a:cs typeface="Arial" pitchFamily="34" charset="0"/>
              </a:rPr>
              <a:t>.</a:t>
            </a:r>
            <a:endParaRPr lang="ru-RU" sz="2800" b="1" dirty="0">
              <a:latin typeface="Arial" pitchFamily="34" charset="0"/>
              <a:cs typeface="Arial" pitchFamily="34" charset="0"/>
            </a:endParaRPr>
          </a:p>
        </p:txBody>
      </p:sp>
      <p:pic>
        <p:nvPicPr>
          <p:cNvPr id="20" name="Picture 8" descr="https://porosenki.ru/wp-content/uploads/2017/9685dda5c17f07dd4fc0efdc4dd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904744"/>
            <a:ext cx="1982826" cy="1416304"/>
          </a:xfrm>
          <a:prstGeom prst="rect">
            <a:avLst/>
          </a:prstGeom>
          <a:noFill/>
          <a:extLst>
            <a:ext uri="{909E8E84-426E-40DD-AFC4-6F175D3DCCD1}">
              <a14:hiddenFill xmlns:a14="http://schemas.microsoft.com/office/drawing/2010/main">
                <a:solidFill>
                  <a:srgbClr val="FFFFFF"/>
                </a:solidFill>
              </a14:hiddenFill>
            </a:ext>
          </a:extLst>
        </p:spPr>
      </p:pic>
      <p:sp>
        <p:nvSpPr>
          <p:cNvPr id="25" name="Управляющая кнопка: далее 2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Управляющая кнопка: назад 2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7" name="Управляющая кнопка: домой 26">
            <a:hlinkClick r:id="rId4"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 name="Picture 4" descr="https://upload.wikimedia.org/wikipedia/commons/8/86/L-Malic_Acid_(blue)_Formula_V.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4912" y="492163"/>
            <a:ext cx="3199245" cy="168997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диск D\29.06.17-домашние документы\Виртуальные лекции 2015\Органическая химия\карб. кислоты\винная к-та\Tartaric-acid-3D-ball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1800" y="724611"/>
            <a:ext cx="2701663" cy="1596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295698"/>
      </p:ext>
    </p:extLst>
  </p:cSld>
  <p:clrMapOvr>
    <a:masterClrMapping/>
  </p:clrMapOvr>
  <p:transition>
    <p:wheel spokes="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3434" y="-1323528"/>
            <a:ext cx="8686800" cy="838200"/>
          </a:xfrm>
        </p:spPr>
        <p:txBody>
          <a:bodyPr/>
          <a:lstStyle/>
          <a:p>
            <a:endParaRPr lang="ru-RU" dirty="0"/>
          </a:p>
        </p:txBody>
      </p:sp>
      <p:sp>
        <p:nvSpPr>
          <p:cNvPr id="6" name="Прямоугольник 5"/>
          <p:cNvSpPr/>
          <p:nvPr/>
        </p:nvSpPr>
        <p:spPr>
          <a:xfrm>
            <a:off x="298376" y="287475"/>
            <a:ext cx="8666112" cy="1557349"/>
          </a:xfrm>
          <a:prstGeom prst="rect">
            <a:avLst/>
          </a:prstGeom>
        </p:spPr>
        <p:txBody>
          <a:bodyPr wrap="square">
            <a:spAutoFit/>
          </a:bodyPr>
          <a:lstStyle/>
          <a:p>
            <a:pPr indent="450000" algn="just">
              <a:lnSpc>
                <a:spcPct val="85000"/>
              </a:lnSpc>
            </a:pPr>
            <a:r>
              <a:rPr lang="ru-RU" sz="2800" b="1" dirty="0">
                <a:ln>
                  <a:solidFill>
                    <a:sysClr val="windowText" lastClr="000000"/>
                  </a:solidFill>
                </a:ln>
                <a:solidFill>
                  <a:srgbClr val="0000CC"/>
                </a:solidFill>
                <a:latin typeface="Arial" panose="020B0604020202020204" pitchFamily="34" charset="0"/>
                <a:cs typeface="Arial" panose="020B0604020202020204" pitchFamily="34" charset="0"/>
              </a:rPr>
              <a:t>Муравьиную кислоту</a:t>
            </a:r>
            <a:r>
              <a:rPr lang="ru-RU" sz="2800" b="1" dirty="0">
                <a:ln>
                  <a:solidFill>
                    <a:sysClr val="windowText" lastClr="000000"/>
                  </a:solidFill>
                </a:ln>
                <a:latin typeface="Arial" panose="020B0604020202020204" pitchFamily="34" charset="0"/>
                <a:cs typeface="Arial" panose="020B0604020202020204" pitchFamily="34" charset="0"/>
              </a:rPr>
              <a:t> </a:t>
            </a:r>
            <a:r>
              <a:rPr lang="ru-RU" sz="2800" b="1" dirty="0">
                <a:latin typeface="Arial" panose="020B0604020202020204" pitchFamily="34" charset="0"/>
                <a:cs typeface="Arial" panose="020B0604020202020204" pitchFamily="34" charset="0"/>
              </a:rPr>
              <a:t>впервые </a:t>
            </a:r>
            <a:r>
              <a:rPr lang="ru-RU" sz="2800" b="1" dirty="0" smtClean="0">
                <a:latin typeface="Arial" panose="020B0604020202020204" pitchFamily="34" charset="0"/>
                <a:cs typeface="Arial" panose="020B0604020202020204" pitchFamily="34" charset="0"/>
              </a:rPr>
              <a:t>получил в </a:t>
            </a:r>
            <a:r>
              <a:rPr lang="ru-RU" sz="2800" b="1" dirty="0">
                <a:latin typeface="Arial" panose="020B0604020202020204" pitchFamily="34" charset="0"/>
                <a:cs typeface="Arial" panose="020B0604020202020204" pitchFamily="34" charset="0"/>
              </a:rPr>
              <a:t>1670  году английский естествоиспытатель </a:t>
            </a:r>
            <a:r>
              <a:rPr lang="ru-RU" sz="2800" b="1" dirty="0">
                <a:ln>
                  <a:solidFill>
                    <a:sysClr val="windowText" lastClr="000000"/>
                  </a:solidFill>
                </a:ln>
                <a:solidFill>
                  <a:srgbClr val="C00000"/>
                </a:solidFill>
                <a:latin typeface="Arial" panose="020B0604020202020204" pitchFamily="34" charset="0"/>
                <a:cs typeface="Arial" panose="020B0604020202020204" pitchFamily="34" charset="0"/>
              </a:rPr>
              <a:t>Джон </a:t>
            </a:r>
            <a:r>
              <a:rPr lang="ru-RU" sz="2800" b="1" dirty="0" err="1">
                <a:ln>
                  <a:solidFill>
                    <a:sysClr val="windowText" lastClr="000000"/>
                  </a:solidFill>
                </a:ln>
                <a:solidFill>
                  <a:srgbClr val="C00000"/>
                </a:solidFill>
                <a:latin typeface="Arial" panose="020B0604020202020204" pitchFamily="34" charset="0"/>
                <a:cs typeface="Arial" panose="020B0604020202020204" pitchFamily="34" charset="0"/>
              </a:rPr>
              <a:t>Рэй</a:t>
            </a:r>
            <a:r>
              <a:rPr lang="ru-RU" sz="2800" b="1" dirty="0">
                <a:latin typeface="Arial" panose="020B0604020202020204" pitchFamily="34" charset="0"/>
                <a:cs typeface="Arial" panose="020B0604020202020204" pitchFamily="34" charset="0"/>
              </a:rPr>
              <a:t>, нагрев муравьев в перегонной колбе.</a:t>
            </a:r>
          </a:p>
        </p:txBody>
      </p:sp>
      <p:pic>
        <p:nvPicPr>
          <p:cNvPr id="5124" name="Picture 4" descr="http://img0.liveinternet.ru/images/attach/c/1/55/781/55781408_arted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479" y="1824014"/>
            <a:ext cx="1768827" cy="2023585"/>
          </a:xfrm>
          <a:prstGeom prst="rect">
            <a:avLst/>
          </a:prstGeom>
          <a:solidFill>
            <a:srgbClr val="FFFFFF">
              <a:shade val="85000"/>
            </a:srgbClr>
          </a:solidFill>
          <a:ln w="88900" cap="sq">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p:spPr>
      </p:pic>
      <p:pic>
        <p:nvPicPr>
          <p:cNvPr id="2064" name="Picture 16" descr="http://frazierpestcontrol.com/wp-content/uploads/2014/03/0052.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2859776"/>
            <a:ext cx="57150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D:\диск D\29.06.17-домашние документы\Виртуальные лекции 2015\Органическая химия\карб. кислоты\муравьиная к-та\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6878" y="1362896"/>
            <a:ext cx="2025404" cy="17031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4922" y="1470166"/>
            <a:ext cx="1905000"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Прямоугольник 24"/>
          <p:cNvSpPr/>
          <p:nvPr/>
        </p:nvSpPr>
        <p:spPr>
          <a:xfrm>
            <a:off x="3235444" y="2894646"/>
            <a:ext cx="4283968" cy="492443"/>
          </a:xfrm>
          <a:prstGeom prst="rect">
            <a:avLst/>
          </a:prstGeom>
        </p:spPr>
        <p:txBody>
          <a:bodyPr wrap="square">
            <a:spAutoFit/>
          </a:bodyPr>
          <a:lstStyle/>
          <a:p>
            <a:pPr algn="ctr"/>
            <a:r>
              <a:rPr lang="ru-RU" sz="2600" b="1" dirty="0" smtClean="0">
                <a:latin typeface="Arial Black" pitchFamily="34" charset="0"/>
                <a:cs typeface="Arial" panose="020B0604020202020204" pitchFamily="34" charset="0"/>
              </a:rPr>
              <a:t>Муравьиная </a:t>
            </a:r>
            <a:r>
              <a:rPr lang="ru-RU" sz="2600" b="1" dirty="0">
                <a:latin typeface="Arial Black" pitchFamily="34" charset="0"/>
                <a:cs typeface="Arial" panose="020B0604020202020204" pitchFamily="34" charset="0"/>
              </a:rPr>
              <a:t>кислота</a:t>
            </a:r>
          </a:p>
        </p:txBody>
      </p:sp>
      <p:pic>
        <p:nvPicPr>
          <p:cNvPr id="26"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27" name="Управляющая кнопка: далее 2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8" name="Управляющая кнопка: назад 2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9" name="Управляющая кнопка: домой 28">
            <a:hlinkClick r:id="rId7"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66" name="Picture 18" descr="http://img0.joyreactor.cc/pics/post/%D0%BC%D1%83%D1%80%D0%B0%D0%B2%D1%8C%D0%B8-%D0%B3%D0%B8%D1%84%D0%BA%D0%B8-%D0%B6%D0%B8%D0%B2%D0%BE%D1%82%D0%BD%D1%8B%D0%B5-%D0%BE%D1%80%D0%B3%D0%B0%D0%B7%D0%BC-290092.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568" y="4581128"/>
            <a:ext cx="3733800" cy="2266951"/>
          </a:xfrm>
          <a:prstGeom prst="rect">
            <a:avLst/>
          </a:prstGeom>
          <a:noFill/>
          <a:extLst>
            <a:ext uri="{909E8E84-426E-40DD-AFC4-6F175D3DCCD1}">
              <a14:hiddenFill xmlns:a14="http://schemas.microsoft.com/office/drawing/2010/main">
                <a:solidFill>
                  <a:srgbClr val="FFFFFF"/>
                </a:solidFill>
              </a14:hiddenFill>
            </a:ext>
          </a:extLst>
        </p:spPr>
      </p:pic>
      <p:sp>
        <p:nvSpPr>
          <p:cNvPr id="32" name="Прямоугольник 31"/>
          <p:cNvSpPr/>
          <p:nvPr/>
        </p:nvSpPr>
        <p:spPr>
          <a:xfrm>
            <a:off x="277217" y="3997176"/>
            <a:ext cx="1881349" cy="523220"/>
          </a:xfrm>
          <a:prstGeom prst="rect">
            <a:avLst/>
          </a:prstGeom>
        </p:spPr>
        <p:txBody>
          <a:bodyPr wrap="none">
            <a:spAutoFit/>
          </a:bodyPr>
          <a:lstStyle/>
          <a:p>
            <a:r>
              <a:rPr lang="ru-RU" sz="2800" b="1" dirty="0">
                <a:latin typeface="Arial" panose="020B0604020202020204" pitchFamily="34" charset="0"/>
                <a:cs typeface="Arial" panose="020B0604020202020204" pitchFamily="34" charset="0"/>
              </a:rPr>
              <a:t>Джон </a:t>
            </a:r>
            <a:r>
              <a:rPr lang="ru-RU" sz="2800" b="1" dirty="0" err="1">
                <a:latin typeface="Arial" panose="020B0604020202020204" pitchFamily="34" charset="0"/>
                <a:cs typeface="Arial" panose="020B0604020202020204" pitchFamily="34" charset="0"/>
              </a:rPr>
              <a:t>Рэй</a:t>
            </a:r>
            <a:endParaRPr lang="ru-RU" sz="2800" dirty="0"/>
          </a:p>
        </p:txBody>
      </p:sp>
      <p:pic>
        <p:nvPicPr>
          <p:cNvPr id="33" name="Picture 10" descr="http://www.fg-a.com/ants/3-trapped-ant.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702" y="4520396"/>
            <a:ext cx="828675"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9"/>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69593" y="1470166"/>
            <a:ext cx="1008733" cy="20711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465842"/>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6" name="Прямоугольник 5"/>
          <p:cNvSpPr/>
          <p:nvPr/>
        </p:nvSpPr>
        <p:spPr>
          <a:xfrm>
            <a:off x="179512" y="129406"/>
            <a:ext cx="8784976" cy="824841"/>
          </a:xfrm>
          <a:prstGeom prst="rect">
            <a:avLst/>
          </a:prstGeom>
        </p:spPr>
        <p:txBody>
          <a:bodyPr wrap="square">
            <a:spAutoFit/>
          </a:bodyPr>
          <a:lstStyle/>
          <a:p>
            <a:pPr marL="274638" indent="-274638">
              <a:lnSpc>
                <a:spcPct val="85000"/>
              </a:lnSpc>
              <a:buClr>
                <a:srgbClr val="C00000"/>
              </a:buClr>
              <a:buFont typeface="Wingdings" pitchFamily="2" charset="2"/>
              <a:buChar char="Ø"/>
            </a:pPr>
            <a:r>
              <a:rPr lang="ru-RU" sz="2800" b="1" dirty="0" smtClean="0">
                <a:latin typeface="Arial" pitchFamily="34" charset="0"/>
                <a:cs typeface="Arial" pitchFamily="34" charset="0"/>
              </a:rPr>
              <a:t>по типу углеводородного радикала (</a:t>
            </a:r>
            <a:r>
              <a:rPr lang="ru-RU" sz="2800" b="1" dirty="0" smtClean="0">
                <a:ln>
                  <a:solidFill>
                    <a:sysClr val="windowText" lastClr="000000"/>
                  </a:solidFill>
                </a:ln>
                <a:solidFill>
                  <a:srgbClr val="0000CC"/>
                </a:solidFill>
                <a:effectLst>
                  <a:outerShdw blurRad="38100" dist="38100" dir="2700000" algn="tl">
                    <a:srgbClr val="000000">
                      <a:alpha val="43137"/>
                    </a:srgbClr>
                  </a:outerShdw>
                </a:effectLst>
                <a:latin typeface="Arial" pitchFamily="34" charset="0"/>
                <a:cs typeface="Arial" pitchFamily="34" charset="0"/>
              </a:rPr>
              <a:t>предельные, непредельные, ароматические</a:t>
            </a:r>
            <a:r>
              <a:rPr lang="ru-RU" sz="2800" b="1" dirty="0" smtClean="0">
                <a:latin typeface="Arial" pitchFamily="34" charset="0"/>
                <a:cs typeface="Arial" pitchFamily="34" charset="0"/>
              </a:rPr>
              <a:t>)</a:t>
            </a:r>
            <a:endParaRPr lang="ru-RU" sz="2800" dirty="0"/>
          </a:p>
        </p:txBody>
      </p:sp>
      <p:sp>
        <p:nvSpPr>
          <p:cNvPr id="7" name="Прямоугольник 6"/>
          <p:cNvSpPr/>
          <p:nvPr/>
        </p:nvSpPr>
        <p:spPr>
          <a:xfrm>
            <a:off x="3275856" y="1174304"/>
            <a:ext cx="1664238" cy="458908"/>
          </a:xfrm>
          <a:prstGeom prst="rect">
            <a:avLst/>
          </a:prstGeom>
          <a:ln w="76200">
            <a:solidFill>
              <a:srgbClr val="C00000"/>
            </a:solidFill>
          </a:ln>
          <a:scene3d>
            <a:camera prst="orthographicFront"/>
            <a:lightRig rig="threePt" dir="t"/>
          </a:scene3d>
          <a:sp3d>
            <a:bevelT prst="angle"/>
          </a:sp3d>
        </p:spPr>
        <p:txBody>
          <a:bodyPr wrap="none">
            <a:spAutoFit/>
          </a:bodyPr>
          <a:lstStyle/>
          <a:p>
            <a:pPr>
              <a:lnSpc>
                <a:spcPct val="85000"/>
              </a:lnSpc>
            </a:pPr>
            <a:r>
              <a:rPr lang="ru-RU" sz="2800" b="1" dirty="0">
                <a:solidFill>
                  <a:srgbClr val="FF0000"/>
                </a:solidFill>
                <a:effectLst>
                  <a:outerShdw blurRad="38100" dist="38100" dir="2700000" algn="tl">
                    <a:srgbClr val="000000">
                      <a:alpha val="43137"/>
                    </a:srgbClr>
                  </a:outerShdw>
                </a:effectLst>
                <a:latin typeface="Arial Black" pitchFamily="34" charset="0"/>
                <a:cs typeface="Arial" pitchFamily="34" charset="0"/>
              </a:rPr>
              <a:t>спирты</a:t>
            </a:r>
            <a:endParaRPr lang="ru-RU" sz="2800" dirty="0"/>
          </a:p>
        </p:txBody>
      </p:sp>
      <p:cxnSp>
        <p:nvCxnSpPr>
          <p:cNvPr id="9" name="Прямая со стрелкой 8"/>
          <p:cNvCxnSpPr/>
          <p:nvPr/>
        </p:nvCxnSpPr>
        <p:spPr>
          <a:xfrm flipH="1">
            <a:off x="2339752" y="1619650"/>
            <a:ext cx="1163961" cy="657222"/>
          </a:xfrm>
          <a:prstGeom prst="straightConnector1">
            <a:avLst/>
          </a:prstGeom>
          <a:ln w="76200">
            <a:solidFill>
              <a:srgbClr val="FF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4535086" y="1633212"/>
            <a:ext cx="1765106" cy="643660"/>
          </a:xfrm>
          <a:prstGeom prst="straightConnector1">
            <a:avLst/>
          </a:prstGeom>
          <a:ln w="76200">
            <a:solidFill>
              <a:srgbClr val="FF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 name="Прямоугольник 1"/>
          <p:cNvSpPr/>
          <p:nvPr/>
        </p:nvSpPr>
        <p:spPr>
          <a:xfrm>
            <a:off x="107504" y="2322341"/>
            <a:ext cx="2485186" cy="458587"/>
          </a:xfrm>
          <a:prstGeom prst="rect">
            <a:avLst/>
          </a:prstGeom>
          <a:ln w="76200">
            <a:solidFill>
              <a:srgbClr val="C00000"/>
            </a:solidFill>
          </a:ln>
          <a:scene3d>
            <a:camera prst="orthographicFront"/>
            <a:lightRig rig="threePt" dir="t"/>
          </a:scene3d>
          <a:sp3d>
            <a:bevelT prst="angle"/>
          </a:sp3d>
        </p:spPr>
        <p:txBody>
          <a:bodyPr wrap="square">
            <a:spAutoFit/>
          </a:bodyPr>
          <a:lstStyle/>
          <a:p>
            <a:pPr algn="ctr">
              <a:lnSpc>
                <a:spcPct val="85000"/>
              </a:lnSpc>
            </a:pPr>
            <a:r>
              <a:rPr lang="ru-RU" sz="2800" b="1" dirty="0" smtClean="0">
                <a:ln>
                  <a:solidFill>
                    <a:sysClr val="windowText" lastClr="000000"/>
                  </a:solidFill>
                </a:ln>
                <a:solidFill>
                  <a:srgbClr val="0000CC"/>
                </a:solidFill>
                <a:effectLst>
                  <a:outerShdw blurRad="38100" dist="38100" dir="2700000" algn="tl">
                    <a:srgbClr val="000000">
                      <a:alpha val="43137"/>
                    </a:srgbClr>
                  </a:outerShdw>
                </a:effectLst>
                <a:latin typeface="Arial" pitchFamily="34" charset="0"/>
                <a:cs typeface="Arial" pitchFamily="34" charset="0"/>
              </a:rPr>
              <a:t>предельные</a:t>
            </a:r>
            <a:endParaRPr lang="ru-RU" sz="2800" dirty="0"/>
          </a:p>
        </p:txBody>
      </p:sp>
      <p:cxnSp>
        <p:nvCxnSpPr>
          <p:cNvPr id="14" name="Прямая со стрелкой 13"/>
          <p:cNvCxnSpPr/>
          <p:nvPr/>
        </p:nvCxnSpPr>
        <p:spPr>
          <a:xfrm>
            <a:off x="3995936" y="1617360"/>
            <a:ext cx="0" cy="659512"/>
          </a:xfrm>
          <a:prstGeom prst="straightConnector1">
            <a:avLst/>
          </a:prstGeom>
          <a:ln w="76200">
            <a:solidFill>
              <a:srgbClr val="FF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6" name="Прямоугольник 15"/>
          <p:cNvSpPr/>
          <p:nvPr/>
        </p:nvSpPr>
        <p:spPr>
          <a:xfrm>
            <a:off x="239687" y="2859133"/>
            <a:ext cx="2532113" cy="824841"/>
          </a:xfrm>
          <a:prstGeom prst="rect">
            <a:avLst/>
          </a:prstGeom>
        </p:spPr>
        <p:txBody>
          <a:bodyPr wrap="square">
            <a:spAutoFit/>
          </a:bodyPr>
          <a:lstStyle/>
          <a:p>
            <a:pPr algn="ctr" eaLnBrk="0" fontAlgn="base" hangingPunct="0">
              <a:lnSpc>
                <a:spcPct val="85000"/>
              </a:lnSpc>
              <a:spcBef>
                <a:spcPct val="0"/>
              </a:spcBef>
              <a:spcAft>
                <a:spcPct val="0"/>
              </a:spcAft>
            </a:pPr>
            <a:r>
              <a:rPr lang="ru-RU" sz="2800" b="1" dirty="0" smtClean="0">
                <a:effectLst>
                  <a:outerShdw blurRad="38100" dist="38100" dir="2700000" algn="tl">
                    <a:srgbClr val="000000">
                      <a:alpha val="43137"/>
                    </a:srgbClr>
                  </a:outerShdw>
                </a:effectLst>
                <a:latin typeface="Arial" pitchFamily="34" charset="0"/>
                <a:cs typeface="Arial" pitchFamily="34" charset="0"/>
              </a:rPr>
              <a:t>СН</a:t>
            </a:r>
            <a:r>
              <a:rPr lang="ru-RU" sz="2800" b="1" baseline="-30000" dirty="0" smtClean="0">
                <a:effectLst>
                  <a:outerShdw blurRad="38100" dist="38100" dir="2700000" algn="tl">
                    <a:srgbClr val="000000">
                      <a:alpha val="43137"/>
                    </a:srgbClr>
                  </a:outerShdw>
                </a:effectLst>
                <a:latin typeface="Arial" pitchFamily="34" charset="0"/>
                <a:cs typeface="Arial" pitchFamily="34" charset="0"/>
              </a:rPr>
              <a:t>3</a:t>
            </a:r>
            <a:r>
              <a:rPr lang="ru-RU" sz="2800" b="1" dirty="0" smtClean="0">
                <a:effectLst>
                  <a:outerShdw blurRad="38100" dist="38100" dir="2700000" algn="tl">
                    <a:srgbClr val="000000">
                      <a:alpha val="43137"/>
                    </a:srgbClr>
                  </a:outerShdw>
                </a:effectLst>
                <a:latin typeface="Arial" pitchFamily="34" charset="0"/>
                <a:cs typeface="Arial" pitchFamily="34" charset="0"/>
              </a:rPr>
              <a:t>–СН</a:t>
            </a:r>
            <a:r>
              <a:rPr lang="ru-RU" sz="2800" b="1" baseline="-30000" dirty="0" smtClean="0">
                <a:effectLst>
                  <a:outerShdw blurRad="38100" dist="38100" dir="2700000" algn="tl">
                    <a:srgbClr val="000000">
                      <a:alpha val="43137"/>
                    </a:srgbClr>
                  </a:outerShdw>
                </a:effectLst>
                <a:latin typeface="Arial" pitchFamily="34" charset="0"/>
                <a:cs typeface="Arial" pitchFamily="34" charset="0"/>
              </a:rPr>
              <a:t>2</a:t>
            </a:r>
            <a:r>
              <a:rPr lang="ru-RU" sz="2800" b="1" dirty="0" smtClean="0">
                <a:effectLst>
                  <a:outerShdw blurRad="38100" dist="38100" dir="2700000" algn="tl">
                    <a:srgbClr val="000000">
                      <a:alpha val="43137"/>
                    </a:srgbClr>
                  </a:outerShdw>
                </a:effectLst>
                <a:latin typeface="Arial" pitchFamily="34" charset="0"/>
                <a:cs typeface="Arial" pitchFamily="34" charset="0"/>
              </a:rPr>
              <a:t>–ОН</a:t>
            </a:r>
          </a:p>
          <a:p>
            <a:pPr algn="ctr" eaLnBrk="0" fontAlgn="base" hangingPunct="0">
              <a:lnSpc>
                <a:spcPct val="85000"/>
              </a:lnSpc>
              <a:spcBef>
                <a:spcPct val="0"/>
              </a:spcBef>
              <a:spcAft>
                <a:spcPct val="0"/>
              </a:spcAft>
            </a:pPr>
            <a:r>
              <a:rPr lang="ru-RU" sz="2800" b="1" dirty="0" smtClean="0">
                <a:effectLst>
                  <a:outerShdw blurRad="38100" dist="38100" dir="2700000" algn="tl">
                    <a:srgbClr val="000000">
                      <a:alpha val="43137"/>
                    </a:srgbClr>
                  </a:outerShdw>
                </a:effectLst>
                <a:latin typeface="Arial" pitchFamily="34" charset="0"/>
                <a:cs typeface="Arial" pitchFamily="34" charset="0"/>
              </a:rPr>
              <a:t> </a:t>
            </a:r>
            <a:r>
              <a:rPr lang="ru-RU" sz="2800" b="1" dirty="0" smtClean="0">
                <a:latin typeface="Arial" pitchFamily="34" charset="0"/>
                <a:ea typeface="Times New Roman" pitchFamily="18" charset="0"/>
                <a:cs typeface="Arial" pitchFamily="34" charset="0"/>
              </a:rPr>
              <a:t>эт</a:t>
            </a:r>
            <a:r>
              <a:rPr lang="ru-RU" sz="2800" b="1" dirty="0" smtClean="0">
                <a:ln>
                  <a:solidFill>
                    <a:sysClr val="windowText" lastClr="000000"/>
                  </a:solidFill>
                </a:ln>
                <a:solidFill>
                  <a:srgbClr val="FF0000"/>
                </a:solidFill>
                <a:latin typeface="Arial" pitchFamily="34" charset="0"/>
                <a:ea typeface="Times New Roman" pitchFamily="18" charset="0"/>
                <a:cs typeface="Arial" pitchFamily="34" charset="0"/>
              </a:rPr>
              <a:t>ан</a:t>
            </a:r>
            <a:r>
              <a:rPr lang="ru-RU" sz="2800" b="1" dirty="0" smtClean="0">
                <a:ln>
                  <a:solidFill>
                    <a:sysClr val="windowText" lastClr="000000"/>
                  </a:solidFill>
                </a:ln>
                <a:solidFill>
                  <a:srgbClr val="0000CC"/>
                </a:solidFill>
                <a:latin typeface="Arial" pitchFamily="34" charset="0"/>
                <a:ea typeface="Times New Roman" pitchFamily="18" charset="0"/>
                <a:cs typeface="Arial" pitchFamily="34" charset="0"/>
              </a:rPr>
              <a:t>ол</a:t>
            </a:r>
            <a:r>
              <a:rPr lang="ru-RU" sz="2800" b="1" dirty="0" smtClean="0">
                <a:latin typeface="Arial" pitchFamily="34" charset="0"/>
                <a:ea typeface="Times New Roman" pitchFamily="18" charset="0"/>
                <a:cs typeface="Arial" pitchFamily="34" charset="0"/>
              </a:rPr>
              <a:t> </a:t>
            </a:r>
            <a:endParaRPr lang="ru-RU" sz="2800" dirty="0"/>
          </a:p>
        </p:txBody>
      </p:sp>
      <p:sp>
        <p:nvSpPr>
          <p:cNvPr id="17" name="Прямоугольник 16"/>
          <p:cNvSpPr/>
          <p:nvPr/>
        </p:nvSpPr>
        <p:spPr>
          <a:xfrm>
            <a:off x="3059832" y="2852936"/>
            <a:ext cx="2532113" cy="824841"/>
          </a:xfrm>
          <a:prstGeom prst="rect">
            <a:avLst/>
          </a:prstGeom>
        </p:spPr>
        <p:txBody>
          <a:bodyPr wrap="square">
            <a:spAutoFit/>
          </a:bodyPr>
          <a:lstStyle/>
          <a:p>
            <a:pPr algn="ctr" eaLnBrk="0" fontAlgn="base" hangingPunct="0">
              <a:lnSpc>
                <a:spcPct val="85000"/>
              </a:lnSpc>
              <a:spcBef>
                <a:spcPct val="0"/>
              </a:spcBef>
              <a:spcAft>
                <a:spcPct val="0"/>
              </a:spcAft>
            </a:pPr>
            <a:r>
              <a:rPr lang="ru-RU" sz="2800" b="1" dirty="0" smtClean="0">
                <a:effectLst>
                  <a:outerShdw blurRad="38100" dist="38100" dir="2700000" algn="tl">
                    <a:srgbClr val="000000">
                      <a:alpha val="43137"/>
                    </a:srgbClr>
                  </a:outerShdw>
                </a:effectLst>
                <a:latin typeface="Arial" pitchFamily="34" charset="0"/>
                <a:cs typeface="Arial" pitchFamily="34" charset="0"/>
              </a:rPr>
              <a:t>СН</a:t>
            </a:r>
            <a:r>
              <a:rPr lang="ru-RU" sz="2800" b="1" baseline="-30000" dirty="0" smtClean="0">
                <a:effectLst>
                  <a:outerShdw blurRad="38100" dist="38100" dir="2700000" algn="tl">
                    <a:srgbClr val="000000">
                      <a:alpha val="43137"/>
                    </a:srgbClr>
                  </a:outerShdw>
                </a:effectLst>
                <a:latin typeface="Arial" pitchFamily="34" charset="0"/>
                <a:cs typeface="Arial" pitchFamily="34" charset="0"/>
              </a:rPr>
              <a:t>2</a:t>
            </a:r>
            <a:r>
              <a:rPr lang="ru-RU" sz="2800" b="1" dirty="0" smtClean="0">
                <a:effectLst>
                  <a:outerShdw blurRad="38100" dist="38100" dir="2700000" algn="tl">
                    <a:srgbClr val="000000">
                      <a:alpha val="43137"/>
                    </a:srgbClr>
                  </a:outerShdw>
                </a:effectLst>
                <a:latin typeface="Arial" pitchFamily="34" charset="0"/>
                <a:cs typeface="Arial" pitchFamily="34" charset="0"/>
              </a:rPr>
              <a:t>=СН–ОН</a:t>
            </a:r>
          </a:p>
          <a:p>
            <a:pPr algn="ctr" eaLnBrk="0" fontAlgn="base" hangingPunct="0">
              <a:lnSpc>
                <a:spcPct val="85000"/>
              </a:lnSpc>
              <a:spcBef>
                <a:spcPct val="0"/>
              </a:spcBef>
              <a:spcAft>
                <a:spcPct val="0"/>
              </a:spcAft>
            </a:pPr>
            <a:r>
              <a:rPr lang="ru-RU" sz="2800" b="1" dirty="0" smtClean="0">
                <a:effectLst>
                  <a:outerShdw blurRad="38100" dist="38100" dir="2700000" algn="tl">
                    <a:srgbClr val="000000">
                      <a:alpha val="43137"/>
                    </a:srgbClr>
                  </a:outerShdw>
                </a:effectLst>
                <a:latin typeface="Arial" pitchFamily="34" charset="0"/>
                <a:cs typeface="Arial" pitchFamily="34" charset="0"/>
              </a:rPr>
              <a:t> </a:t>
            </a:r>
            <a:r>
              <a:rPr lang="ru-RU" sz="2800" b="1" dirty="0" err="1" smtClean="0">
                <a:latin typeface="Arial" pitchFamily="34" charset="0"/>
                <a:ea typeface="Times New Roman" pitchFamily="18" charset="0"/>
                <a:cs typeface="Arial" pitchFamily="34" charset="0"/>
              </a:rPr>
              <a:t>эт</a:t>
            </a:r>
            <a:r>
              <a:rPr lang="ru-RU" sz="2800" b="1" dirty="0" err="1" smtClean="0">
                <a:ln>
                  <a:solidFill>
                    <a:sysClr val="windowText" lastClr="000000"/>
                  </a:solidFill>
                </a:ln>
                <a:solidFill>
                  <a:srgbClr val="FF0000"/>
                </a:solidFill>
                <a:latin typeface="Arial" pitchFamily="34" charset="0"/>
                <a:ea typeface="Times New Roman" pitchFamily="18" charset="0"/>
                <a:cs typeface="Arial" pitchFamily="34" charset="0"/>
              </a:rPr>
              <a:t>ен</a:t>
            </a:r>
            <a:r>
              <a:rPr lang="ru-RU" sz="2800" b="1" dirty="0" err="1" smtClean="0">
                <a:ln>
                  <a:solidFill>
                    <a:sysClr val="windowText" lastClr="000000"/>
                  </a:solidFill>
                </a:ln>
                <a:solidFill>
                  <a:srgbClr val="0000CC"/>
                </a:solidFill>
                <a:latin typeface="Arial" pitchFamily="34" charset="0"/>
                <a:ea typeface="Times New Roman" pitchFamily="18" charset="0"/>
                <a:cs typeface="Arial" pitchFamily="34" charset="0"/>
              </a:rPr>
              <a:t>ол</a:t>
            </a:r>
            <a:r>
              <a:rPr lang="ru-RU" sz="2800" b="1" dirty="0" smtClean="0">
                <a:latin typeface="Arial" pitchFamily="34" charset="0"/>
                <a:ea typeface="Times New Roman" pitchFamily="18" charset="0"/>
                <a:cs typeface="Arial" pitchFamily="34" charset="0"/>
              </a:rPr>
              <a:t> </a:t>
            </a:r>
            <a:endParaRPr lang="ru-RU" sz="2800" dirty="0"/>
          </a:p>
        </p:txBody>
      </p:sp>
      <p:pic>
        <p:nvPicPr>
          <p:cNvPr id="18" name="Picture 2" descr="D:\диск D\29.06.17-домашние документы\Колледж Строитель\2017-2018-24.11.17-507\Химия-2017-18\Органическая химия\16-Спирты Фенол\фенол\фенол 09.12.17\1012357_image004-1.gif"/>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 r="74634" b="65674"/>
          <a:stretch/>
        </p:blipFill>
        <p:spPr bwMode="auto">
          <a:xfrm>
            <a:off x="6598501" y="2793980"/>
            <a:ext cx="1357875" cy="1787148"/>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p:cNvSpPr/>
          <p:nvPr/>
        </p:nvSpPr>
        <p:spPr>
          <a:xfrm>
            <a:off x="2759967" y="2278916"/>
            <a:ext cx="2964161" cy="458587"/>
          </a:xfrm>
          <a:prstGeom prst="rect">
            <a:avLst/>
          </a:prstGeom>
          <a:ln w="76200">
            <a:solidFill>
              <a:srgbClr val="C00000"/>
            </a:solidFill>
          </a:ln>
          <a:scene3d>
            <a:camera prst="orthographicFront"/>
            <a:lightRig rig="threePt" dir="t"/>
          </a:scene3d>
          <a:sp3d>
            <a:bevelT prst="angle"/>
          </a:sp3d>
        </p:spPr>
        <p:txBody>
          <a:bodyPr wrap="square">
            <a:spAutoFit/>
          </a:bodyPr>
          <a:lstStyle/>
          <a:p>
            <a:pPr algn="ctr">
              <a:lnSpc>
                <a:spcPct val="85000"/>
              </a:lnSpc>
            </a:pPr>
            <a:r>
              <a:rPr lang="ru-RU" sz="2800" b="1" dirty="0" smtClean="0">
                <a:ln>
                  <a:solidFill>
                    <a:sysClr val="windowText" lastClr="000000"/>
                  </a:solidFill>
                </a:ln>
                <a:solidFill>
                  <a:srgbClr val="0000CC"/>
                </a:solidFill>
                <a:effectLst>
                  <a:outerShdw blurRad="38100" dist="38100" dir="2700000" algn="tl">
                    <a:srgbClr val="000000">
                      <a:alpha val="43137"/>
                    </a:srgbClr>
                  </a:outerShdw>
                </a:effectLst>
                <a:latin typeface="Arial" pitchFamily="34" charset="0"/>
                <a:cs typeface="Arial" pitchFamily="34" charset="0"/>
              </a:rPr>
              <a:t>непредельные</a:t>
            </a:r>
            <a:endParaRPr lang="ru-RU" sz="2800" dirty="0"/>
          </a:p>
        </p:txBody>
      </p:sp>
      <p:sp>
        <p:nvSpPr>
          <p:cNvPr id="21" name="Прямоугольник 20"/>
          <p:cNvSpPr/>
          <p:nvPr/>
        </p:nvSpPr>
        <p:spPr>
          <a:xfrm>
            <a:off x="5868144" y="2278916"/>
            <a:ext cx="3005879" cy="458587"/>
          </a:xfrm>
          <a:prstGeom prst="rect">
            <a:avLst/>
          </a:prstGeom>
          <a:ln w="76200">
            <a:solidFill>
              <a:srgbClr val="C00000"/>
            </a:solidFill>
          </a:ln>
          <a:scene3d>
            <a:camera prst="orthographicFront"/>
            <a:lightRig rig="threePt" dir="t"/>
          </a:scene3d>
          <a:sp3d>
            <a:bevelT prst="angle"/>
          </a:sp3d>
        </p:spPr>
        <p:txBody>
          <a:bodyPr wrap="square">
            <a:spAutoFit/>
          </a:bodyPr>
          <a:lstStyle/>
          <a:p>
            <a:pPr algn="ctr">
              <a:lnSpc>
                <a:spcPct val="85000"/>
              </a:lnSpc>
            </a:pPr>
            <a:r>
              <a:rPr lang="ru-RU" sz="2800" b="1" dirty="0" smtClean="0">
                <a:ln>
                  <a:solidFill>
                    <a:sysClr val="windowText" lastClr="000000"/>
                  </a:solidFill>
                </a:ln>
                <a:solidFill>
                  <a:srgbClr val="0000CC"/>
                </a:solidFill>
                <a:effectLst>
                  <a:outerShdw blurRad="38100" dist="38100" dir="2700000" algn="tl">
                    <a:srgbClr val="000000">
                      <a:alpha val="43137"/>
                    </a:srgbClr>
                  </a:outerShdw>
                </a:effectLst>
                <a:latin typeface="Arial" pitchFamily="34" charset="0"/>
                <a:cs typeface="Arial" pitchFamily="34" charset="0"/>
              </a:rPr>
              <a:t>ароматические</a:t>
            </a:r>
            <a:endParaRPr lang="ru-RU" sz="2800" dirty="0"/>
          </a:p>
        </p:txBody>
      </p:sp>
      <p:sp>
        <p:nvSpPr>
          <p:cNvPr id="22" name="Управляющая кнопка: далее 2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назад 2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домой 23">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Прямоугольник 24"/>
          <p:cNvSpPr/>
          <p:nvPr/>
        </p:nvSpPr>
        <p:spPr>
          <a:xfrm>
            <a:off x="5868144" y="4509120"/>
            <a:ext cx="2935670" cy="1975926"/>
          </a:xfrm>
          <a:prstGeom prst="rect">
            <a:avLst/>
          </a:prstGeom>
        </p:spPr>
        <p:txBody>
          <a:bodyPr wrap="square">
            <a:spAutoFit/>
          </a:bodyPr>
          <a:lstStyle/>
          <a:p>
            <a:pPr algn="ctr">
              <a:lnSpc>
                <a:spcPct val="85000"/>
              </a:lnSpc>
            </a:pPr>
            <a:r>
              <a:rPr lang="ru-RU" sz="2400" b="1" dirty="0" err="1" smtClean="0">
                <a:ln>
                  <a:solidFill>
                    <a:sysClr val="windowText" lastClr="000000"/>
                  </a:solidFill>
                </a:ln>
                <a:solidFill>
                  <a:srgbClr val="B90764"/>
                </a:solidFill>
                <a:latin typeface="Arial Black" pitchFamily="34" charset="0"/>
                <a:cs typeface="Arial" pitchFamily="34" charset="0"/>
              </a:rPr>
              <a:t>фено́л</a:t>
            </a:r>
            <a:r>
              <a:rPr lang="ru-RU" sz="2400" b="1" dirty="0" smtClean="0">
                <a:ln>
                  <a:solidFill>
                    <a:sysClr val="windowText" lastClr="000000"/>
                  </a:solidFill>
                </a:ln>
                <a:solidFill>
                  <a:srgbClr val="B90764"/>
                </a:solidFill>
                <a:latin typeface="Arial Black" pitchFamily="34" charset="0"/>
                <a:cs typeface="Arial" pitchFamily="34" charset="0"/>
              </a:rPr>
              <a:t>,</a:t>
            </a:r>
            <a:r>
              <a:rPr lang="ru-RU" sz="2400" b="1" dirty="0" smtClean="0">
                <a:ln>
                  <a:solidFill>
                    <a:sysClr val="windowText" lastClr="000000"/>
                  </a:solidFill>
                </a:ln>
                <a:solidFill>
                  <a:srgbClr val="FF6699"/>
                </a:solidFill>
                <a:latin typeface="Arial Black" pitchFamily="34" charset="0"/>
                <a:cs typeface="Arial" pitchFamily="34" charset="0"/>
              </a:rPr>
              <a:t> </a:t>
            </a:r>
            <a:r>
              <a:rPr lang="ru-RU" sz="2400" b="1" dirty="0" err="1" smtClean="0">
                <a:ln>
                  <a:solidFill>
                    <a:sysClr val="windowText" lastClr="000000"/>
                  </a:solidFill>
                </a:ln>
                <a:solidFill>
                  <a:srgbClr val="0000CC"/>
                </a:solidFill>
                <a:latin typeface="Arial" pitchFamily="34" charset="0"/>
                <a:cs typeface="Arial" pitchFamily="34" charset="0"/>
              </a:rPr>
              <a:t>гидрокси</a:t>
            </a:r>
            <a:r>
              <a:rPr lang="ru-RU" sz="2400" b="1" dirty="0" err="1" smtClean="0">
                <a:ln>
                  <a:solidFill>
                    <a:sysClr val="windowText" lastClr="000000"/>
                  </a:solidFill>
                </a:ln>
                <a:solidFill>
                  <a:srgbClr val="C00000"/>
                </a:solidFill>
                <a:latin typeface="Arial" pitchFamily="34" charset="0"/>
                <a:cs typeface="Arial" pitchFamily="34" charset="0"/>
              </a:rPr>
              <a:t>бензол</a:t>
            </a:r>
            <a:r>
              <a:rPr lang="ru-RU" sz="2400" b="1" dirty="0">
                <a:latin typeface="Arial" pitchFamily="34" charset="0"/>
                <a:cs typeface="Arial" pitchFamily="34" charset="0"/>
              </a:rPr>
              <a:t>, или устаревшее название – карболовая кислота</a:t>
            </a:r>
          </a:p>
        </p:txBody>
      </p:sp>
    </p:spTree>
    <p:extLst>
      <p:ext uri="{BB962C8B-B14F-4D97-AF65-F5344CB8AC3E}">
        <p14:creationId xmlns:p14="http://schemas.microsoft.com/office/powerpoint/2010/main" val="3994919546"/>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79512" y="1305342"/>
            <a:ext cx="8784976" cy="4487382"/>
          </a:xfrm>
          <a:prstGeom prst="rect">
            <a:avLst/>
          </a:prstGeom>
        </p:spPr>
        <p:txBody>
          <a:bodyPr wrap="square">
            <a:spAutoFit/>
          </a:bodyPr>
          <a:lstStyle/>
          <a:p>
            <a:pPr indent="450850" algn="just">
              <a:lnSpc>
                <a:spcPct val="85000"/>
              </a:lnSpc>
              <a:buNone/>
            </a:pPr>
            <a:r>
              <a:rPr lang="ru-RU" sz="2800" b="1" dirty="0">
                <a:latin typeface="Arial" pitchFamily="34" charset="0"/>
                <a:cs typeface="Arial" pitchFamily="34" charset="0"/>
              </a:rPr>
              <a:t>По международной номенклатуре </a:t>
            </a:r>
            <a:r>
              <a:rPr lang="ru-RU" sz="2800" b="1" dirty="0">
                <a:ln>
                  <a:solidFill>
                    <a:sysClr val="windowText" lastClr="000000"/>
                  </a:solidFill>
                </a:ln>
                <a:solidFill>
                  <a:srgbClr val="C00000"/>
                </a:solidFill>
                <a:latin typeface="Arial Black" pitchFamily="34" charset="0"/>
                <a:cs typeface="Arial" pitchFamily="34" charset="0"/>
              </a:rPr>
              <a:t>ИЮПАК</a:t>
            </a:r>
            <a:r>
              <a:rPr lang="ru-RU" sz="2800" b="1" dirty="0">
                <a:latin typeface="Arial" pitchFamily="34" charset="0"/>
                <a:cs typeface="Arial" pitchFamily="34" charset="0"/>
              </a:rPr>
              <a:t>, </a:t>
            </a:r>
            <a:r>
              <a:rPr lang="ru-RU" sz="2800" b="1" dirty="0">
                <a:ln>
                  <a:solidFill>
                    <a:sysClr val="windowText" lastClr="000000"/>
                  </a:solidFill>
                </a:ln>
                <a:solidFill>
                  <a:srgbClr val="0000CC"/>
                </a:solidFill>
                <a:latin typeface="Arial" pitchFamily="34" charset="0"/>
                <a:cs typeface="Arial" pitchFamily="34" charset="0"/>
              </a:rPr>
              <a:t>карбоновые кислоты</a:t>
            </a:r>
            <a:r>
              <a:rPr lang="ru-RU" sz="2800" b="1" dirty="0">
                <a:latin typeface="Arial" pitchFamily="34" charset="0"/>
                <a:cs typeface="Arial" pitchFamily="34" charset="0"/>
              </a:rPr>
              <a:t> называют, выбирая за основу наиболее длинную углеродную цепочку, содержащую группу </a:t>
            </a:r>
            <a:r>
              <a:rPr lang="ru-RU" sz="2800" b="1" dirty="0" smtClean="0">
                <a:latin typeface="Arial" pitchFamily="34" charset="0"/>
                <a:cs typeface="Arial" pitchFamily="34" charset="0"/>
              </a:rPr>
              <a:t>–СООН</a:t>
            </a:r>
            <a:r>
              <a:rPr lang="ru-RU" sz="2800" b="1" dirty="0">
                <a:latin typeface="Arial" pitchFamily="34" charset="0"/>
                <a:cs typeface="Arial" pitchFamily="34" charset="0"/>
              </a:rPr>
              <a:t>, и добавляя к названию соответствующего углеводорода окончание «</a:t>
            </a:r>
            <a:r>
              <a:rPr lang="ru-RU" sz="2800" b="1" i="1" dirty="0" err="1">
                <a:ln>
                  <a:solidFill>
                    <a:sysClr val="windowText" lastClr="000000"/>
                  </a:solidFill>
                </a:ln>
                <a:solidFill>
                  <a:srgbClr val="C00000"/>
                </a:solidFill>
                <a:latin typeface="Arial" pitchFamily="34" charset="0"/>
                <a:cs typeface="Arial" pitchFamily="34" charset="0"/>
              </a:rPr>
              <a:t>овая</a:t>
            </a:r>
            <a:r>
              <a:rPr lang="ru-RU" sz="2800" b="1" dirty="0">
                <a:latin typeface="Arial" pitchFamily="34" charset="0"/>
                <a:cs typeface="Arial" pitchFamily="34" charset="0"/>
              </a:rPr>
              <a:t>» и слово «</a:t>
            </a:r>
            <a:r>
              <a:rPr lang="ru-RU" sz="2800" b="1" i="1" dirty="0">
                <a:ln>
                  <a:solidFill>
                    <a:sysClr val="windowText" lastClr="000000"/>
                  </a:solidFill>
                </a:ln>
                <a:solidFill>
                  <a:srgbClr val="C00000"/>
                </a:solidFill>
                <a:latin typeface="Arial" pitchFamily="34" charset="0"/>
                <a:cs typeface="Arial" pitchFamily="34" charset="0"/>
              </a:rPr>
              <a:t>кислота</a:t>
            </a:r>
            <a:r>
              <a:rPr lang="ru-RU" sz="2800" b="1" dirty="0">
                <a:latin typeface="Arial" pitchFamily="34" charset="0"/>
                <a:cs typeface="Arial" pitchFamily="34" charset="0"/>
              </a:rPr>
              <a:t>». При этом атому углерода, входящему в состав карбоксильной группы, присваивается первый номер.</a:t>
            </a:r>
            <a:r>
              <a:rPr lang="ru-RU" sz="2800" dirty="0">
                <a:latin typeface="Arial" pitchFamily="34" charset="0"/>
                <a:cs typeface="Arial" pitchFamily="34" charset="0"/>
              </a:rPr>
              <a:t> </a:t>
            </a:r>
            <a:r>
              <a:rPr lang="ru-RU" sz="2800" b="1" dirty="0">
                <a:latin typeface="Arial" pitchFamily="34" charset="0"/>
                <a:cs typeface="Arial" pitchFamily="34" charset="0"/>
              </a:rPr>
              <a:t>Например:</a:t>
            </a:r>
          </a:p>
          <a:p>
            <a:pPr indent="450850" algn="just">
              <a:lnSpc>
                <a:spcPct val="85000"/>
              </a:lnSpc>
              <a:buNone/>
            </a:pPr>
            <a:r>
              <a:rPr lang="ru-RU" sz="2800" b="1" dirty="0" smtClean="0">
                <a:latin typeface="Arial" pitchFamily="34" charset="0"/>
                <a:cs typeface="Arial" pitchFamily="34" charset="0"/>
              </a:rPr>
              <a:t>СН</a:t>
            </a:r>
            <a:r>
              <a:rPr lang="ru-RU" sz="2800" b="1" baseline="-25000" dirty="0" smtClean="0">
                <a:latin typeface="Arial" pitchFamily="34" charset="0"/>
                <a:cs typeface="Arial" pitchFamily="34" charset="0"/>
              </a:rPr>
              <a:t>3</a:t>
            </a:r>
            <a:r>
              <a:rPr lang="ru-RU" sz="2800" b="1" dirty="0" smtClean="0">
                <a:latin typeface="Arial" pitchFamily="34" charset="0"/>
                <a:cs typeface="Arial" pitchFamily="34" charset="0"/>
              </a:rPr>
              <a:t>–СН</a:t>
            </a:r>
            <a:r>
              <a:rPr lang="ru-RU" sz="2800" b="1" baseline="-25000" dirty="0" smtClean="0">
                <a:latin typeface="Arial" pitchFamily="34" charset="0"/>
                <a:cs typeface="Arial" pitchFamily="34" charset="0"/>
              </a:rPr>
              <a:t>2</a:t>
            </a:r>
            <a:r>
              <a:rPr lang="ru-RU" sz="2800" b="1" dirty="0" smtClean="0">
                <a:latin typeface="Arial" pitchFamily="34" charset="0"/>
                <a:cs typeface="Arial" pitchFamily="34" charset="0"/>
              </a:rPr>
              <a:t>–СООН </a:t>
            </a:r>
            <a:r>
              <a:rPr lang="ru-RU" sz="2800" b="1" dirty="0">
                <a:latin typeface="Arial" pitchFamily="34" charset="0"/>
                <a:cs typeface="Arial" pitchFamily="34" charset="0"/>
              </a:rPr>
              <a:t>–</a:t>
            </a:r>
            <a:r>
              <a:rPr lang="ru-RU" sz="2800" b="1" dirty="0" smtClean="0">
                <a:latin typeface="Arial" pitchFamily="34" charset="0"/>
                <a:cs typeface="Arial" pitchFamily="34" charset="0"/>
              </a:rPr>
              <a:t> </a:t>
            </a:r>
            <a:r>
              <a:rPr lang="ru-RU" sz="2800" b="1" dirty="0" err="1">
                <a:latin typeface="Arial" pitchFamily="34" charset="0"/>
                <a:cs typeface="Arial" pitchFamily="34" charset="0"/>
              </a:rPr>
              <a:t>пропан</a:t>
            </a:r>
            <a:r>
              <a:rPr lang="ru-RU" sz="2800" b="1" u="sng" dirty="0" err="1">
                <a:ln>
                  <a:solidFill>
                    <a:sysClr val="windowText" lastClr="000000"/>
                  </a:solidFill>
                </a:ln>
                <a:solidFill>
                  <a:srgbClr val="C00000"/>
                </a:solidFill>
                <a:uFill>
                  <a:solidFill>
                    <a:srgbClr val="C00000"/>
                  </a:solidFill>
                </a:uFill>
                <a:latin typeface="Arial" pitchFamily="34" charset="0"/>
                <a:cs typeface="Arial" pitchFamily="34" charset="0"/>
              </a:rPr>
              <a:t>овая</a:t>
            </a:r>
            <a:r>
              <a:rPr lang="ru-RU" sz="2800" b="1" dirty="0">
                <a:ln>
                  <a:solidFill>
                    <a:sysClr val="windowText" lastClr="000000"/>
                  </a:solidFill>
                </a:ln>
                <a:latin typeface="Arial" pitchFamily="34" charset="0"/>
                <a:cs typeface="Arial" pitchFamily="34" charset="0"/>
              </a:rPr>
              <a:t> </a:t>
            </a:r>
            <a:r>
              <a:rPr lang="ru-RU" sz="2800" b="1" u="sng" dirty="0">
                <a:ln>
                  <a:solidFill>
                    <a:sysClr val="windowText" lastClr="000000"/>
                  </a:solidFill>
                </a:ln>
                <a:solidFill>
                  <a:srgbClr val="C00000"/>
                </a:solidFill>
                <a:uFill>
                  <a:solidFill>
                    <a:srgbClr val="C00000"/>
                  </a:solidFill>
                </a:uFill>
                <a:latin typeface="Arial" pitchFamily="34" charset="0"/>
                <a:cs typeface="Arial" pitchFamily="34" charset="0"/>
              </a:rPr>
              <a:t>кислота</a:t>
            </a:r>
          </a:p>
          <a:p>
            <a:pPr indent="450850" algn="just">
              <a:lnSpc>
                <a:spcPct val="85000"/>
              </a:lnSpc>
              <a:buNone/>
            </a:pPr>
            <a:r>
              <a:rPr lang="ru-RU" sz="2800" b="1" dirty="0" smtClean="0">
                <a:latin typeface="Arial" pitchFamily="34" charset="0"/>
                <a:cs typeface="Arial" pitchFamily="34" charset="0"/>
              </a:rPr>
              <a:t>СН</a:t>
            </a:r>
            <a:r>
              <a:rPr lang="ru-RU" sz="2800" b="1" baseline="-25000" dirty="0" smtClean="0">
                <a:latin typeface="Arial" pitchFamily="34" charset="0"/>
                <a:cs typeface="Arial" pitchFamily="34" charset="0"/>
              </a:rPr>
              <a:t>3</a:t>
            </a:r>
            <a:r>
              <a:rPr lang="ru-RU" sz="2800" b="1" dirty="0" smtClean="0">
                <a:latin typeface="Arial" pitchFamily="34" charset="0"/>
                <a:cs typeface="Arial" pitchFamily="34" charset="0"/>
              </a:rPr>
              <a:t>–С(</a:t>
            </a:r>
            <a:r>
              <a:rPr lang="ru-RU" sz="2800" b="1" dirty="0" smtClean="0">
                <a:ln>
                  <a:solidFill>
                    <a:sysClr val="windowText" lastClr="000000"/>
                  </a:solidFill>
                </a:ln>
                <a:solidFill>
                  <a:srgbClr val="0000CC"/>
                </a:solidFill>
                <a:latin typeface="Arial" pitchFamily="34" charset="0"/>
                <a:cs typeface="Arial" pitchFamily="34" charset="0"/>
              </a:rPr>
              <a:t>СН</a:t>
            </a:r>
            <a:r>
              <a:rPr lang="ru-RU" sz="2800" b="1" baseline="-25000" dirty="0" smtClean="0">
                <a:ln>
                  <a:solidFill>
                    <a:sysClr val="windowText" lastClr="000000"/>
                  </a:solidFill>
                </a:ln>
                <a:solidFill>
                  <a:srgbClr val="0000CC"/>
                </a:solidFill>
                <a:latin typeface="Arial" pitchFamily="34" charset="0"/>
                <a:cs typeface="Arial" pitchFamily="34" charset="0"/>
              </a:rPr>
              <a:t>3</a:t>
            </a:r>
            <a:r>
              <a:rPr lang="ru-RU" sz="2800" b="1" dirty="0" smtClean="0">
                <a:latin typeface="Arial" pitchFamily="34" charset="0"/>
                <a:cs typeface="Arial" pitchFamily="34" charset="0"/>
              </a:rPr>
              <a:t>)</a:t>
            </a:r>
            <a:r>
              <a:rPr lang="ru-RU" sz="2800" b="1" baseline="-25000" dirty="0" smtClean="0">
                <a:ln>
                  <a:solidFill>
                    <a:sysClr val="windowText" lastClr="000000"/>
                  </a:solidFill>
                </a:ln>
                <a:solidFill>
                  <a:srgbClr val="CC00CC"/>
                </a:solidFill>
                <a:latin typeface="Arial" pitchFamily="34" charset="0"/>
                <a:cs typeface="Arial" pitchFamily="34" charset="0"/>
              </a:rPr>
              <a:t>2</a:t>
            </a:r>
            <a:r>
              <a:rPr lang="ru-RU" sz="2800" b="1" dirty="0" smtClean="0">
                <a:latin typeface="Arial" pitchFamily="34" charset="0"/>
                <a:cs typeface="Arial" pitchFamily="34" charset="0"/>
              </a:rPr>
              <a:t>–СООН</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2,2-</a:t>
            </a:r>
            <a:r>
              <a:rPr lang="ru-RU" sz="2800" b="1" dirty="0">
                <a:ln>
                  <a:solidFill>
                    <a:sysClr val="windowText" lastClr="000000"/>
                  </a:solidFill>
                </a:ln>
                <a:solidFill>
                  <a:srgbClr val="CC00CC"/>
                </a:solidFill>
                <a:latin typeface="Arial" pitchFamily="34" charset="0"/>
                <a:cs typeface="Arial" pitchFamily="34" charset="0"/>
              </a:rPr>
              <a:t>ди</a:t>
            </a:r>
            <a:r>
              <a:rPr lang="ru-RU" sz="2800" b="1" dirty="0">
                <a:ln>
                  <a:solidFill>
                    <a:sysClr val="windowText" lastClr="000000"/>
                  </a:solidFill>
                </a:ln>
                <a:solidFill>
                  <a:srgbClr val="0000CC"/>
                </a:solidFill>
                <a:latin typeface="Arial" pitchFamily="34" charset="0"/>
                <a:cs typeface="Arial" pitchFamily="34" charset="0"/>
              </a:rPr>
              <a:t>метил</a:t>
            </a:r>
            <a:r>
              <a:rPr lang="ru-RU" sz="2800" b="1" dirty="0">
                <a:latin typeface="Arial" pitchFamily="34" charset="0"/>
                <a:cs typeface="Arial" pitchFamily="34" charset="0"/>
              </a:rPr>
              <a:t>пропан</a:t>
            </a:r>
            <a:r>
              <a:rPr lang="ru-RU" sz="2800" b="1" u="sng" dirty="0">
                <a:ln>
                  <a:solidFill>
                    <a:sysClr val="windowText" lastClr="000000"/>
                  </a:solidFill>
                </a:ln>
                <a:solidFill>
                  <a:srgbClr val="C00000"/>
                </a:solidFill>
                <a:uFill>
                  <a:solidFill>
                    <a:srgbClr val="C00000"/>
                  </a:solidFill>
                </a:uFill>
                <a:latin typeface="Arial" pitchFamily="34" charset="0"/>
                <a:cs typeface="Arial" pitchFamily="34" charset="0"/>
              </a:rPr>
              <a:t>овая</a:t>
            </a:r>
            <a:r>
              <a:rPr lang="ru-RU" sz="2800" b="1" dirty="0">
                <a:latin typeface="Arial" pitchFamily="34" charset="0"/>
                <a:cs typeface="Arial" pitchFamily="34" charset="0"/>
              </a:rPr>
              <a:t> </a:t>
            </a:r>
            <a:r>
              <a:rPr lang="ru-RU" sz="2800" b="1" u="sng" dirty="0">
                <a:ln>
                  <a:solidFill>
                    <a:sysClr val="windowText" lastClr="000000"/>
                  </a:solidFill>
                </a:ln>
                <a:solidFill>
                  <a:srgbClr val="C00000"/>
                </a:solidFill>
                <a:uFill>
                  <a:solidFill>
                    <a:srgbClr val="C00000"/>
                  </a:solidFill>
                </a:uFill>
                <a:latin typeface="Arial" pitchFamily="34" charset="0"/>
                <a:cs typeface="Arial" pitchFamily="34" charset="0"/>
              </a:rPr>
              <a:t>кислота</a:t>
            </a:r>
            <a:r>
              <a:rPr lang="ru-RU" sz="2800" b="1" dirty="0" smtClean="0">
                <a:latin typeface="Arial" pitchFamily="34" charset="0"/>
                <a:cs typeface="Arial" pitchFamily="34" charset="0"/>
              </a:rPr>
              <a:t>. </a:t>
            </a:r>
            <a:endParaRPr lang="ru-RU" sz="2800" b="1" dirty="0">
              <a:latin typeface="Arial" pitchFamily="34" charset="0"/>
              <a:cs typeface="Arial" pitchFamily="34" charset="0"/>
            </a:endParaRPr>
          </a:p>
        </p:txBody>
      </p:sp>
      <p:sp>
        <p:nvSpPr>
          <p:cNvPr id="8" name="Прямоугольник 7"/>
          <p:cNvSpPr/>
          <p:nvPr/>
        </p:nvSpPr>
        <p:spPr>
          <a:xfrm>
            <a:off x="1290492" y="188640"/>
            <a:ext cx="6563015" cy="616002"/>
          </a:xfrm>
          <a:prstGeom prst="rect">
            <a:avLst/>
          </a:prstGeom>
        </p:spPr>
        <p:txBody>
          <a:bodyPr wrap="none">
            <a:spAutoFit/>
          </a:bodyPr>
          <a:lstStyle/>
          <a:p>
            <a:pPr algn="ctr">
              <a:lnSpc>
                <a:spcPct val="85000"/>
              </a:lnSpc>
            </a:pPr>
            <a:r>
              <a:rPr lang="ru-RU" sz="4000" b="1" dirty="0" smtClean="0">
                <a:solidFill>
                  <a:srgbClr val="C00000"/>
                </a:solidFill>
                <a:effectLst>
                  <a:outerShdw blurRad="38100" dist="38100" dir="2700000" algn="tl">
                    <a:srgbClr val="000000">
                      <a:alpha val="43137"/>
                    </a:srgbClr>
                  </a:outerShdw>
                  <a:reflection blurRad="12700" stA="48000" endA="300" endPos="55000" dir="5400000" sy="-90000" algn="bl" rotWithShape="0"/>
                </a:effectLst>
                <a:latin typeface="Arial Black" panose="020B0A04020102020204" pitchFamily="34" charset="0"/>
              </a:rPr>
              <a:t>Номенклатура кислот</a:t>
            </a:r>
            <a:endParaRPr lang="ru-RU" sz="4000" dirty="0"/>
          </a:p>
        </p:txBody>
      </p:sp>
      <p:pic>
        <p:nvPicPr>
          <p:cNvPr id="4"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5" name="Управляющая кнопка: далее 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25555753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648" y="116631"/>
            <a:ext cx="4696500" cy="251931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0610" y="2773263"/>
            <a:ext cx="5362575" cy="324802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360691" y="5995010"/>
            <a:ext cx="4958986" cy="824841"/>
          </a:xfrm>
          <a:prstGeom prst="rect">
            <a:avLst/>
          </a:prstGeom>
        </p:spPr>
        <p:txBody>
          <a:bodyPr wrap="none">
            <a:spAutoFit/>
          </a:bodyPr>
          <a:lstStyle/>
          <a:p>
            <a:pPr algn="ctr">
              <a:lnSpc>
                <a:spcPct val="85000"/>
              </a:lnSpc>
              <a:buNone/>
            </a:pPr>
            <a:r>
              <a:rPr lang="ru-RU" sz="2800" b="1" dirty="0" smtClean="0">
                <a:latin typeface="Arial" pitchFamily="34" charset="0"/>
                <a:cs typeface="Arial" pitchFamily="34" charset="0"/>
              </a:rPr>
              <a:t>2-</a:t>
            </a:r>
            <a:r>
              <a:rPr lang="ru-RU" sz="2800" b="1" dirty="0" smtClean="0">
                <a:ln>
                  <a:solidFill>
                    <a:sysClr val="windowText" lastClr="000000"/>
                  </a:solidFill>
                </a:ln>
                <a:solidFill>
                  <a:srgbClr val="0000CC"/>
                </a:solidFill>
                <a:latin typeface="Arial" pitchFamily="34" charset="0"/>
                <a:cs typeface="Arial" pitchFamily="34" charset="0"/>
              </a:rPr>
              <a:t>метил</a:t>
            </a:r>
            <a:r>
              <a:rPr lang="ru-RU" sz="2800" b="1" dirty="0" smtClean="0">
                <a:latin typeface="Arial" pitchFamily="34" charset="0"/>
                <a:cs typeface="Arial" pitchFamily="34" charset="0"/>
              </a:rPr>
              <a:t>бутан</a:t>
            </a:r>
            <a:r>
              <a:rPr lang="ru-RU" sz="2800" b="1" u="sng" dirty="0" smtClean="0">
                <a:solidFill>
                  <a:srgbClr val="C00000"/>
                </a:solidFill>
                <a:uFill>
                  <a:solidFill>
                    <a:srgbClr val="C00000"/>
                  </a:solidFill>
                </a:uFill>
                <a:latin typeface="Arial" pitchFamily="34" charset="0"/>
                <a:cs typeface="Arial" pitchFamily="34" charset="0"/>
              </a:rPr>
              <a:t>овая</a:t>
            </a:r>
            <a:r>
              <a:rPr lang="ru-RU" sz="2800" b="1" dirty="0" smtClean="0">
                <a:latin typeface="Arial" pitchFamily="34" charset="0"/>
                <a:cs typeface="Arial" pitchFamily="34" charset="0"/>
              </a:rPr>
              <a:t> </a:t>
            </a:r>
            <a:r>
              <a:rPr lang="ru-RU" sz="2800" b="1" u="sng" dirty="0" smtClean="0">
                <a:solidFill>
                  <a:srgbClr val="C00000"/>
                </a:solidFill>
                <a:uFill>
                  <a:solidFill>
                    <a:srgbClr val="C00000"/>
                  </a:solidFill>
                </a:uFill>
                <a:latin typeface="Arial" pitchFamily="34" charset="0"/>
                <a:cs typeface="Arial" pitchFamily="34" charset="0"/>
              </a:rPr>
              <a:t>кислота</a:t>
            </a:r>
            <a:endParaRPr lang="ru-RU" sz="2800" b="1" dirty="0">
              <a:latin typeface="Arial" pitchFamily="34" charset="0"/>
              <a:cs typeface="Arial" pitchFamily="34" charset="0"/>
            </a:endParaRPr>
          </a:p>
          <a:p>
            <a:pPr algn="ctr">
              <a:lnSpc>
                <a:spcPct val="85000"/>
              </a:lnSpc>
            </a:pPr>
            <a:r>
              <a:rPr lang="ru-RU" sz="2800" b="1" dirty="0" smtClean="0">
                <a:latin typeface="Arial" pitchFamily="34" charset="0"/>
                <a:cs typeface="Arial" pitchFamily="34" charset="0"/>
                <a:sym typeface="Symbol"/>
              </a:rPr>
              <a:t></a:t>
            </a:r>
            <a:r>
              <a:rPr lang="ru-RU" sz="2800" b="1" dirty="0" smtClean="0">
                <a:latin typeface="Arial" pitchFamily="34" charset="0"/>
                <a:cs typeface="Arial" pitchFamily="34" charset="0"/>
              </a:rPr>
              <a:t>-</a:t>
            </a:r>
            <a:r>
              <a:rPr lang="ru-RU" sz="2800" b="1" dirty="0" err="1" smtClean="0">
                <a:ln>
                  <a:solidFill>
                    <a:sysClr val="windowText" lastClr="000000"/>
                  </a:solidFill>
                </a:ln>
                <a:solidFill>
                  <a:srgbClr val="0000CC"/>
                </a:solidFill>
                <a:latin typeface="Arial" pitchFamily="34" charset="0"/>
                <a:cs typeface="Arial" pitchFamily="34" charset="0"/>
              </a:rPr>
              <a:t>метил</a:t>
            </a:r>
            <a:r>
              <a:rPr lang="ru-RU" sz="2800" b="1" dirty="0" err="1" smtClean="0">
                <a:latin typeface="Arial" pitchFamily="34" charset="0"/>
                <a:cs typeface="Arial" pitchFamily="34" charset="0"/>
              </a:rPr>
              <a:t>масляная</a:t>
            </a:r>
            <a:r>
              <a:rPr lang="ru-RU" sz="2800" b="1" dirty="0" smtClean="0">
                <a:latin typeface="Arial" pitchFamily="34" charset="0"/>
                <a:cs typeface="Arial" pitchFamily="34" charset="0"/>
              </a:rPr>
              <a:t> </a:t>
            </a:r>
            <a:r>
              <a:rPr lang="ru-RU" sz="2800" b="1" u="sng" dirty="0" smtClean="0">
                <a:solidFill>
                  <a:srgbClr val="C00000"/>
                </a:solidFill>
                <a:uFill>
                  <a:solidFill>
                    <a:srgbClr val="C00000"/>
                  </a:solidFill>
                </a:uFill>
                <a:latin typeface="Arial" pitchFamily="34" charset="0"/>
                <a:cs typeface="Arial" pitchFamily="34" charset="0"/>
              </a:rPr>
              <a:t>кислота</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501538171"/>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467544"/>
            <a:ext cx="8686800" cy="838200"/>
          </a:xfrm>
        </p:spPr>
        <p:txBody>
          <a:bodyPr/>
          <a:lstStyle/>
          <a:p>
            <a:endParaRPr lang="ru-RU" dirty="0"/>
          </a:p>
        </p:txBody>
      </p:sp>
      <p:sp>
        <p:nvSpPr>
          <p:cNvPr id="7" name="Прямоугольник 6"/>
          <p:cNvSpPr/>
          <p:nvPr/>
        </p:nvSpPr>
        <p:spPr>
          <a:xfrm>
            <a:off x="179512" y="260648"/>
            <a:ext cx="8856984" cy="3754874"/>
          </a:xfrm>
          <a:prstGeom prst="rect">
            <a:avLst/>
          </a:prstGeom>
        </p:spPr>
        <p:txBody>
          <a:bodyPr wrap="square">
            <a:spAutoFit/>
          </a:bodyPr>
          <a:lstStyle/>
          <a:p>
            <a:pPr indent="457200" algn="just">
              <a:lnSpc>
                <a:spcPct val="85000"/>
              </a:lnSpc>
            </a:pPr>
            <a:r>
              <a:rPr lang="ru-RU" sz="2800" b="1" dirty="0">
                <a:latin typeface="Arial" panose="020B0604020202020204" pitchFamily="34" charset="0"/>
                <a:cs typeface="Arial" panose="020B0604020202020204" pitchFamily="34" charset="0"/>
              </a:rPr>
              <a:t>По </a:t>
            </a:r>
            <a:r>
              <a:rPr lang="ru-RU" sz="2800" b="1" dirty="0">
                <a:ln>
                  <a:solidFill>
                    <a:sysClr val="windowText" lastClr="000000"/>
                  </a:solidFill>
                </a:ln>
                <a:solidFill>
                  <a:srgbClr val="0000CC"/>
                </a:solidFill>
                <a:latin typeface="Arial Black" pitchFamily="34" charset="0"/>
                <a:cs typeface="Arial" panose="020B0604020202020204" pitchFamily="34" charset="0"/>
              </a:rPr>
              <a:t>рациональной номенклатуре</a:t>
            </a:r>
            <a:r>
              <a:rPr lang="ru-RU" sz="2800" b="1" dirty="0">
                <a:latin typeface="Arial" panose="020B0604020202020204" pitchFamily="34" charset="0"/>
                <a:cs typeface="Arial" panose="020B0604020202020204" pitchFamily="34" charset="0"/>
              </a:rPr>
              <a:t> к названию углеводорода добавляют окончание «</a:t>
            </a:r>
            <a:r>
              <a:rPr lang="ru-RU" sz="2800" b="1" i="1" dirty="0">
                <a:ln>
                  <a:solidFill>
                    <a:sysClr val="windowText" lastClr="000000"/>
                  </a:solidFill>
                </a:ln>
                <a:solidFill>
                  <a:srgbClr val="C00000"/>
                </a:solidFill>
                <a:latin typeface="Arial" panose="020B0604020202020204" pitchFamily="34" charset="0"/>
                <a:cs typeface="Arial" panose="020B0604020202020204" pitchFamily="34" charset="0"/>
              </a:rPr>
              <a:t>карбоновая</a:t>
            </a:r>
            <a:r>
              <a:rPr lang="ru-RU" sz="2800" b="1" dirty="0">
                <a:latin typeface="Arial" panose="020B0604020202020204" pitchFamily="34" charset="0"/>
                <a:cs typeface="Arial" panose="020B0604020202020204" pitchFamily="34" charset="0"/>
              </a:rPr>
              <a:t>» и слово «</a:t>
            </a:r>
            <a:r>
              <a:rPr lang="ru-RU" sz="2800" b="1" i="1" dirty="0">
                <a:ln>
                  <a:solidFill>
                    <a:sysClr val="windowText" lastClr="000000"/>
                  </a:solidFill>
                </a:ln>
                <a:solidFill>
                  <a:srgbClr val="C00000"/>
                </a:solidFill>
                <a:latin typeface="Arial" panose="020B0604020202020204" pitchFamily="34" charset="0"/>
                <a:cs typeface="Arial" panose="020B0604020202020204" pitchFamily="34" charset="0"/>
              </a:rPr>
              <a:t>кислота</a:t>
            </a:r>
            <a:r>
              <a:rPr lang="ru-RU" sz="2800" b="1" dirty="0">
                <a:latin typeface="Arial" panose="020B0604020202020204" pitchFamily="34" charset="0"/>
                <a:cs typeface="Arial" panose="020B0604020202020204" pitchFamily="34" charset="0"/>
              </a:rPr>
              <a:t>», не включая при этом в нумерацию цепи атом углерода карбоксильной группы. Например: </a:t>
            </a:r>
            <a:endParaRPr lang="ru-RU" sz="2800" b="1" dirty="0" smtClean="0">
              <a:latin typeface="Arial" panose="020B0604020202020204" pitchFamily="34" charset="0"/>
              <a:cs typeface="Arial" panose="020B0604020202020204" pitchFamily="34" charset="0"/>
            </a:endParaRPr>
          </a:p>
          <a:p>
            <a:pPr algn="just">
              <a:lnSpc>
                <a:spcPct val="85000"/>
              </a:lnSpc>
            </a:pPr>
            <a:r>
              <a:rPr lang="ru-RU" sz="2800" b="1" dirty="0" smtClean="0">
                <a:latin typeface="Arial" panose="020B0604020202020204" pitchFamily="34" charset="0"/>
                <a:cs typeface="Arial" panose="020B0604020202020204" pitchFamily="34" charset="0"/>
              </a:rPr>
              <a:t>С</a:t>
            </a:r>
            <a:r>
              <a:rPr lang="ru-RU" sz="2800" b="1" baseline="-25000" dirty="0" smtClean="0">
                <a:latin typeface="Arial" panose="020B0604020202020204" pitchFamily="34" charset="0"/>
                <a:cs typeface="Arial" panose="020B0604020202020204" pitchFamily="34" charset="0"/>
              </a:rPr>
              <a:t>5</a:t>
            </a:r>
            <a:r>
              <a:rPr lang="ru-RU" sz="2800" b="1" dirty="0" smtClean="0">
                <a:latin typeface="Arial" panose="020B0604020202020204" pitchFamily="34" charset="0"/>
                <a:cs typeface="Arial" panose="020B0604020202020204" pitchFamily="34" charset="0"/>
              </a:rPr>
              <a:t>Н</a:t>
            </a:r>
            <a:r>
              <a:rPr lang="ru-RU" sz="2800" b="1" baseline="-25000" dirty="0" smtClean="0">
                <a:latin typeface="Arial" panose="020B0604020202020204" pitchFamily="34" charset="0"/>
                <a:cs typeface="Arial" panose="020B0604020202020204" pitchFamily="34" charset="0"/>
              </a:rPr>
              <a:t>9</a:t>
            </a:r>
            <a:r>
              <a:rPr lang="ru-RU" sz="2800" b="1" dirty="0" smtClean="0">
                <a:latin typeface="Arial" panose="020B0604020202020204" pitchFamily="34" charset="0"/>
                <a:cs typeface="Arial" panose="020B0604020202020204" pitchFamily="34" charset="0"/>
              </a:rPr>
              <a:t>СООН</a:t>
            </a:r>
            <a:r>
              <a:rPr lang="ru-RU" sz="2800" b="1" dirty="0">
                <a:latin typeface="Arial" panose="020B0604020202020204" pitchFamily="34" charset="0"/>
                <a:cs typeface="Arial" panose="020B0604020202020204" pitchFamily="34" charset="0"/>
              </a:rPr>
              <a:t>  –</a:t>
            </a:r>
            <a:r>
              <a:rPr lang="ru-RU" sz="2800" b="1" dirty="0" smtClean="0">
                <a:latin typeface="Arial" panose="020B0604020202020204" pitchFamily="34" charset="0"/>
                <a:cs typeface="Arial" panose="020B0604020202020204" pitchFamily="34" charset="0"/>
              </a:rPr>
              <a:t> </a:t>
            </a:r>
            <a:r>
              <a:rPr lang="ru-RU" sz="2800" b="1" dirty="0" err="1">
                <a:latin typeface="Arial" panose="020B0604020202020204" pitchFamily="34" charset="0"/>
                <a:cs typeface="Arial" panose="020B0604020202020204" pitchFamily="34" charset="0"/>
              </a:rPr>
              <a:t>циклопентан</a:t>
            </a:r>
            <a:r>
              <a:rPr lang="ru-RU" sz="2800" b="1" dirty="0">
                <a:latin typeface="Arial" panose="020B0604020202020204" pitchFamily="34" charset="0"/>
                <a:cs typeface="Arial" panose="020B0604020202020204" pitchFamily="34" charset="0"/>
              </a:rPr>
              <a:t> </a:t>
            </a:r>
            <a:r>
              <a:rPr lang="ru-RU" sz="2800" b="1" dirty="0">
                <a:ln>
                  <a:solidFill>
                    <a:sysClr val="windowText" lastClr="000000"/>
                  </a:solidFill>
                </a:ln>
                <a:solidFill>
                  <a:srgbClr val="C00000"/>
                </a:solidFill>
                <a:uFill>
                  <a:solidFill>
                    <a:srgbClr val="C00000"/>
                  </a:solidFill>
                </a:uFill>
                <a:latin typeface="Arial" panose="020B0604020202020204" pitchFamily="34" charset="0"/>
                <a:cs typeface="Arial" panose="020B0604020202020204" pitchFamily="34" charset="0"/>
              </a:rPr>
              <a:t>карбоновая</a:t>
            </a:r>
            <a:r>
              <a:rPr lang="ru-RU" sz="2800" b="1" dirty="0">
                <a:ln>
                  <a:solidFill>
                    <a:sysClr val="windowText" lastClr="000000"/>
                  </a:solidFill>
                </a:ln>
                <a:latin typeface="Arial" panose="020B0604020202020204" pitchFamily="34" charset="0"/>
                <a:cs typeface="Arial" panose="020B0604020202020204" pitchFamily="34" charset="0"/>
              </a:rPr>
              <a:t> </a:t>
            </a:r>
            <a:r>
              <a:rPr lang="ru-RU" sz="2800" b="1" dirty="0">
                <a:ln>
                  <a:solidFill>
                    <a:sysClr val="windowText" lastClr="000000"/>
                  </a:solidFill>
                </a:ln>
                <a:solidFill>
                  <a:srgbClr val="C00000"/>
                </a:solidFill>
                <a:uFill>
                  <a:solidFill>
                    <a:srgbClr val="C00000"/>
                  </a:solidFill>
                </a:uFill>
                <a:latin typeface="Arial" panose="020B0604020202020204" pitchFamily="34" charset="0"/>
                <a:cs typeface="Arial" panose="020B0604020202020204" pitchFamily="34" charset="0"/>
              </a:rPr>
              <a:t>кислота</a:t>
            </a:r>
          </a:p>
          <a:p>
            <a:pPr algn="just">
              <a:lnSpc>
                <a:spcPct val="85000"/>
              </a:lnSpc>
            </a:pPr>
            <a:r>
              <a:rPr lang="ru-RU" sz="2800" b="1" dirty="0" smtClean="0">
                <a:latin typeface="Arial" panose="020B0604020202020204" pitchFamily="34" charset="0"/>
                <a:cs typeface="Arial" panose="020B0604020202020204" pitchFamily="34" charset="0"/>
              </a:rPr>
              <a:t>СН</a:t>
            </a:r>
            <a:r>
              <a:rPr lang="ru-RU" sz="2800" b="1" baseline="-25000" dirty="0" smtClean="0">
                <a:latin typeface="Arial" panose="020B0604020202020204" pitchFamily="34" charset="0"/>
                <a:cs typeface="Arial" panose="020B0604020202020204" pitchFamily="34" charset="0"/>
              </a:rPr>
              <a:t>3</a:t>
            </a:r>
            <a:r>
              <a:rPr lang="ru-RU" sz="2800" b="1" dirty="0" smtClean="0">
                <a:latin typeface="Arial" panose="020B0604020202020204" pitchFamily="34" charset="0"/>
                <a:cs typeface="Arial" panose="020B0604020202020204" pitchFamily="34" charset="0"/>
              </a:rPr>
              <a:t>–С(СН</a:t>
            </a:r>
            <a:r>
              <a:rPr lang="ru-RU" sz="2800" b="1" baseline="-25000" dirty="0" smtClean="0">
                <a:latin typeface="Arial" panose="020B0604020202020204" pitchFamily="34" charset="0"/>
                <a:cs typeface="Arial" panose="020B0604020202020204" pitchFamily="34" charset="0"/>
              </a:rPr>
              <a:t>3</a:t>
            </a:r>
            <a:r>
              <a:rPr lang="ru-RU" sz="2800" b="1" dirty="0" smtClean="0">
                <a:latin typeface="Arial" panose="020B0604020202020204" pitchFamily="34" charset="0"/>
                <a:cs typeface="Arial" panose="020B0604020202020204" pitchFamily="34" charset="0"/>
              </a:rPr>
              <a:t>)</a:t>
            </a:r>
            <a:r>
              <a:rPr lang="ru-RU" sz="2800" b="1" baseline="-25000" dirty="0" smtClean="0">
                <a:latin typeface="Arial" panose="020B0604020202020204" pitchFamily="34" charset="0"/>
                <a:cs typeface="Arial" panose="020B0604020202020204" pitchFamily="34" charset="0"/>
              </a:rPr>
              <a:t>2</a:t>
            </a:r>
            <a:r>
              <a:rPr lang="ru-RU" sz="2800" b="1" dirty="0" smtClean="0">
                <a:latin typeface="Arial" panose="020B0604020202020204" pitchFamily="34" charset="0"/>
                <a:cs typeface="Arial" panose="020B0604020202020204" pitchFamily="34" charset="0"/>
              </a:rPr>
              <a:t>–СООН – </a:t>
            </a:r>
            <a:r>
              <a:rPr lang="ru-RU" sz="2800" b="1" i="1" dirty="0" smtClean="0">
                <a:ln>
                  <a:solidFill>
                    <a:sysClr val="windowText" lastClr="000000"/>
                  </a:solidFill>
                </a:ln>
                <a:latin typeface="Arial" panose="020B0604020202020204" pitchFamily="34" charset="0"/>
                <a:cs typeface="Arial" panose="020B0604020202020204" pitchFamily="34" charset="0"/>
              </a:rPr>
              <a:t>трет</a:t>
            </a:r>
            <a:r>
              <a:rPr lang="ru-RU" sz="2800" b="1" dirty="0" smtClean="0">
                <a:latin typeface="Arial" panose="020B0604020202020204" pitchFamily="34" charset="0"/>
                <a:cs typeface="Arial" panose="020B0604020202020204" pitchFamily="34" charset="0"/>
              </a:rPr>
              <a:t>-бутил </a:t>
            </a:r>
            <a:r>
              <a:rPr lang="ru-RU" sz="2800" b="1" dirty="0">
                <a:ln>
                  <a:solidFill>
                    <a:sysClr val="windowText" lastClr="000000"/>
                  </a:solidFill>
                </a:ln>
                <a:solidFill>
                  <a:srgbClr val="C00000"/>
                </a:solidFill>
                <a:uFill>
                  <a:solidFill>
                    <a:srgbClr val="C00000"/>
                  </a:solidFill>
                </a:uFill>
                <a:latin typeface="Arial" panose="020B0604020202020204" pitchFamily="34" charset="0"/>
                <a:cs typeface="Arial" panose="020B0604020202020204" pitchFamily="34" charset="0"/>
              </a:rPr>
              <a:t>карбоновая</a:t>
            </a:r>
            <a:r>
              <a:rPr lang="ru-RU" sz="2800" b="1" dirty="0">
                <a:ln>
                  <a:solidFill>
                    <a:sysClr val="windowText" lastClr="000000"/>
                  </a:solidFill>
                </a:ln>
                <a:latin typeface="Arial" panose="020B0604020202020204" pitchFamily="34" charset="0"/>
                <a:cs typeface="Arial" panose="020B0604020202020204" pitchFamily="34" charset="0"/>
              </a:rPr>
              <a:t> </a:t>
            </a:r>
            <a:r>
              <a:rPr lang="ru-RU" sz="2800" b="1" dirty="0">
                <a:ln>
                  <a:solidFill>
                    <a:sysClr val="windowText" lastClr="000000"/>
                  </a:solidFill>
                </a:ln>
                <a:solidFill>
                  <a:srgbClr val="C00000"/>
                </a:solidFill>
                <a:uFill>
                  <a:solidFill>
                    <a:srgbClr val="C00000"/>
                  </a:solidFill>
                </a:uFill>
                <a:latin typeface="Arial" panose="020B0604020202020204" pitchFamily="34" charset="0"/>
                <a:cs typeface="Arial" panose="020B0604020202020204" pitchFamily="34" charset="0"/>
              </a:rPr>
              <a:t>кислота</a:t>
            </a:r>
            <a:r>
              <a:rPr lang="ru-RU" sz="2800" b="1" dirty="0">
                <a:latin typeface="Arial" panose="020B0604020202020204" pitchFamily="34" charset="0"/>
                <a:cs typeface="Arial" panose="020B0604020202020204" pitchFamily="34" charset="0"/>
              </a:rPr>
              <a:t>.</a:t>
            </a:r>
          </a:p>
          <a:p>
            <a:pPr indent="457200" algn="just">
              <a:lnSpc>
                <a:spcPct val="85000"/>
              </a:lnSpc>
            </a:pPr>
            <a:r>
              <a:rPr lang="ru-RU" sz="2800" b="1" dirty="0">
                <a:latin typeface="Arial" panose="020B0604020202020204" pitchFamily="34" charset="0"/>
                <a:cs typeface="Arial" panose="020B0604020202020204" pitchFamily="34" charset="0"/>
              </a:rPr>
              <a:t>Многие из карбоновых кислот имеют </a:t>
            </a:r>
            <a:r>
              <a:rPr lang="ru-RU" sz="2800" b="1" dirty="0">
                <a:ln>
                  <a:solidFill>
                    <a:sysClr val="windowText" lastClr="000000"/>
                  </a:solidFill>
                </a:ln>
                <a:latin typeface="Arial" panose="020B0604020202020204" pitchFamily="34" charset="0"/>
                <a:cs typeface="Arial" panose="020B0604020202020204" pitchFamily="34" charset="0"/>
              </a:rPr>
              <a:t>тривиальные </a:t>
            </a:r>
            <a:r>
              <a:rPr lang="ru-RU" sz="2800" b="1" dirty="0" smtClean="0">
                <a:ln>
                  <a:solidFill>
                    <a:sysClr val="windowText" lastClr="000000"/>
                  </a:solidFill>
                </a:ln>
                <a:latin typeface="Arial" panose="020B0604020202020204" pitchFamily="34" charset="0"/>
                <a:cs typeface="Arial" panose="020B0604020202020204" pitchFamily="34" charset="0"/>
              </a:rPr>
              <a:t>названия </a:t>
            </a:r>
            <a:r>
              <a:rPr lang="ru-RU" sz="2800" b="1" dirty="0" smtClean="0">
                <a:latin typeface="Arial" panose="020B0604020202020204" pitchFamily="34" charset="0"/>
                <a:cs typeface="Arial" panose="020B0604020202020204" pitchFamily="34" charset="0"/>
              </a:rPr>
              <a:t>(</a:t>
            </a:r>
            <a:r>
              <a:rPr lang="ru-RU" sz="2800" b="1" dirty="0">
                <a:latin typeface="Arial" panose="020B0604020202020204" pitchFamily="34" charset="0"/>
                <a:cs typeface="Arial" panose="020B0604020202020204" pitchFamily="34" charset="0"/>
              </a:rPr>
              <a:t>смотри таблицу)</a:t>
            </a:r>
          </a:p>
        </p:txBody>
      </p:sp>
      <p:pic>
        <p:nvPicPr>
          <p:cNvPr id="4"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5" name="Управляющая кнопка: далее 4">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5">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домой 7">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39884368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Таблица 12"/>
          <p:cNvGraphicFramePr>
            <a:graphicFrameLocks noGrp="1"/>
          </p:cNvGraphicFramePr>
          <p:nvPr>
            <p:extLst>
              <p:ext uri="{D42A27DB-BD31-4B8C-83A1-F6EECF244321}">
                <p14:modId xmlns:p14="http://schemas.microsoft.com/office/powerpoint/2010/main" val="2527694067"/>
              </p:ext>
            </p:extLst>
          </p:nvPr>
        </p:nvGraphicFramePr>
        <p:xfrm>
          <a:off x="71406" y="1081003"/>
          <a:ext cx="8929722" cy="5419831"/>
        </p:xfrm>
        <a:graphic>
          <a:graphicData uri="http://schemas.openxmlformats.org/drawingml/2006/table">
            <a:tbl>
              <a:tblPr firstRow="1" bandRow="1">
                <a:tableStyleId>{0505E3EF-67EA-436B-97B2-0124C06EBD24}</a:tableStyleId>
              </a:tblPr>
              <a:tblGrid>
                <a:gridCol w="642910"/>
                <a:gridCol w="1928826"/>
                <a:gridCol w="2071702"/>
                <a:gridCol w="2357454"/>
                <a:gridCol w="1928830"/>
              </a:tblGrid>
              <a:tr h="400725">
                <a:tc rowSpan="3">
                  <a:txBody>
                    <a:bodyPr/>
                    <a:lstStyle/>
                    <a:p>
                      <a:pPr algn="ctr">
                        <a:lnSpc>
                          <a:spcPct val="85000"/>
                        </a:lnSpc>
                      </a:pPr>
                      <a:r>
                        <a:rPr lang="ru-RU" sz="2400" b="1" dirty="0" smtClean="0">
                          <a:latin typeface="Arial" pitchFamily="34" charset="0"/>
                          <a:cs typeface="Arial" pitchFamily="34" charset="0"/>
                        </a:rPr>
                        <a:t>№ </a:t>
                      </a:r>
                      <a:r>
                        <a:rPr lang="ru-RU" sz="2400" b="1" dirty="0" err="1" smtClean="0">
                          <a:latin typeface="Arial" pitchFamily="34" charset="0"/>
                          <a:cs typeface="Arial" pitchFamily="34" charset="0"/>
                        </a:rPr>
                        <a:t>п</a:t>
                      </a:r>
                      <a:r>
                        <a:rPr lang="ru-RU" sz="2400" b="1" dirty="0" smtClean="0">
                          <a:latin typeface="Arial" pitchFamily="34" charset="0"/>
                          <a:cs typeface="Arial" pitchFamily="34" charset="0"/>
                        </a:rPr>
                        <a:t>/</a:t>
                      </a:r>
                      <a:r>
                        <a:rPr lang="ru-RU" sz="2400" b="1" dirty="0" err="1" smtClean="0">
                          <a:latin typeface="Arial" pitchFamily="34" charset="0"/>
                          <a:cs typeface="Arial" pitchFamily="34" charset="0"/>
                        </a:rPr>
                        <a:t>п</a:t>
                      </a:r>
                      <a:endParaRPr lang="ru-RU" sz="2400" b="1" dirty="0">
                        <a:latin typeface="Arial" pitchFamily="34" charset="0"/>
                        <a:cs typeface="Arial"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gridSpan="3">
                  <a:txBody>
                    <a:bodyPr/>
                    <a:lstStyle/>
                    <a:p>
                      <a:pPr algn="ctr">
                        <a:lnSpc>
                          <a:spcPct val="85000"/>
                        </a:lnSpc>
                      </a:pPr>
                      <a:r>
                        <a:rPr lang="ru-RU" sz="2500" b="1" dirty="0" smtClean="0">
                          <a:latin typeface="Arial" pitchFamily="34" charset="0"/>
                          <a:cs typeface="Arial" pitchFamily="34" charset="0"/>
                        </a:rPr>
                        <a:t>Кислота </a:t>
                      </a:r>
                      <a:endParaRPr lang="ru-RU" sz="2500" b="1" dirty="0">
                        <a:latin typeface="Arial" pitchFamily="34" charset="0"/>
                        <a:cs typeface="Arial"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hMerge="1">
                  <a:txBody>
                    <a:bodyPr/>
                    <a:lstStyle/>
                    <a:p>
                      <a:pPr algn="ctr">
                        <a:lnSpc>
                          <a:spcPct val="85000"/>
                        </a:lnSpc>
                      </a:pPr>
                      <a:endParaRPr lang="ru-RU"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hMerge="1">
                  <a:txBody>
                    <a:bodyPr/>
                    <a:lstStyle/>
                    <a:p>
                      <a:endParaRPr lang="ru-RU"/>
                    </a:p>
                  </a:txBody>
                  <a:tcPr/>
                </a:tc>
                <a:tc rowSpan="3">
                  <a:txBody>
                    <a:bodyPr/>
                    <a:lstStyle/>
                    <a:p>
                      <a:pPr algn="ctr">
                        <a:lnSpc>
                          <a:spcPct val="85000"/>
                        </a:lnSpc>
                      </a:pPr>
                      <a:r>
                        <a:rPr lang="ru-RU" sz="2500" b="1" dirty="0" smtClean="0">
                          <a:latin typeface="Arial" pitchFamily="34" charset="0"/>
                          <a:cs typeface="Arial" pitchFamily="34" charset="0"/>
                        </a:rPr>
                        <a:t>Название соли</a:t>
                      </a:r>
                      <a:endParaRPr lang="ru-RU" sz="2500" b="1" dirty="0">
                        <a:latin typeface="Arial" pitchFamily="34" charset="0"/>
                        <a:cs typeface="Arial"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r>
              <a:tr h="400725">
                <a:tc vMerge="1">
                  <a:txBody>
                    <a:bodyPr/>
                    <a:lstStyle/>
                    <a:p>
                      <a:pPr algn="ctr">
                        <a:lnSpc>
                          <a:spcPct val="85000"/>
                        </a:lnSpc>
                      </a:pPr>
                      <a:endParaRPr lang="ru-RU"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rowSpan="2">
                  <a:txBody>
                    <a:bodyPr/>
                    <a:lstStyle/>
                    <a:p>
                      <a:pPr algn="ctr">
                        <a:lnSpc>
                          <a:spcPct val="85000"/>
                        </a:lnSpc>
                      </a:pPr>
                      <a:r>
                        <a:rPr lang="ru-RU" sz="2500" b="1" dirty="0" smtClean="0">
                          <a:latin typeface="Arial" pitchFamily="34" charset="0"/>
                          <a:cs typeface="Arial" pitchFamily="34" charset="0"/>
                        </a:rPr>
                        <a:t>Формула</a:t>
                      </a:r>
                      <a:endParaRPr lang="ru-RU" sz="2500" b="1" dirty="0">
                        <a:latin typeface="Arial" pitchFamily="34" charset="0"/>
                        <a:cs typeface="Arial"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gridSpan="2">
                  <a:txBody>
                    <a:bodyPr/>
                    <a:lstStyle/>
                    <a:p>
                      <a:pPr algn="ctr">
                        <a:lnSpc>
                          <a:spcPct val="85000"/>
                        </a:lnSpc>
                      </a:pPr>
                      <a:r>
                        <a:rPr lang="ru-RU" sz="2500" b="1" dirty="0" smtClean="0">
                          <a:latin typeface="Arial" pitchFamily="34" charset="0"/>
                          <a:cs typeface="Arial" pitchFamily="34" charset="0"/>
                        </a:rPr>
                        <a:t>Название</a:t>
                      </a:r>
                      <a:endParaRPr lang="ru-RU" sz="2500" b="1" dirty="0">
                        <a:latin typeface="Arial" pitchFamily="34" charset="0"/>
                        <a:cs typeface="Arial" pitchFamily="34" charset="0"/>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hMerge="1">
                  <a:txBody>
                    <a:bodyPr/>
                    <a:lstStyle/>
                    <a:p>
                      <a:pPr algn="ctr">
                        <a:lnSpc>
                          <a:spcPct val="85000"/>
                        </a:lnSpc>
                      </a:pPr>
                      <a:endParaRPr lang="ru-RU"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vMerge="1">
                  <a:txBody>
                    <a:bodyPr/>
                    <a:lstStyle/>
                    <a:p>
                      <a:pPr algn="ctr">
                        <a:lnSpc>
                          <a:spcPct val="85000"/>
                        </a:lnSpc>
                      </a:pPr>
                      <a:endParaRPr lang="ru-RU"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r>
              <a:tr h="357963">
                <a:tc vMerge="1">
                  <a:txBody>
                    <a:bodyPr/>
                    <a:lstStyle/>
                    <a:p>
                      <a:pPr algn="ctr">
                        <a:lnSpc>
                          <a:spcPct val="85000"/>
                        </a:lnSpc>
                      </a:pPr>
                      <a:endParaRPr lang="ru-RU"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vMerge="1">
                  <a:txBody>
                    <a:bodyPr/>
                    <a:lstStyle/>
                    <a:p>
                      <a:pPr algn="ctr">
                        <a:lnSpc>
                          <a:spcPct val="85000"/>
                        </a:lnSpc>
                      </a:pPr>
                      <a:endParaRPr lang="ru-RU"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algn="ctr">
                        <a:lnSpc>
                          <a:spcPct val="85000"/>
                        </a:lnSpc>
                        <a:spcAft>
                          <a:spcPts val="0"/>
                        </a:spcAft>
                      </a:pPr>
                      <a:r>
                        <a:rPr lang="en-US" sz="2500" b="1" cap="all" dirty="0">
                          <a:solidFill>
                            <a:srgbClr val="FF0000"/>
                          </a:solidFill>
                          <a:effectLst>
                            <a:outerShdw blurRad="38100" dist="38100" dir="2700000" algn="tl">
                              <a:srgbClr val="000000">
                                <a:alpha val="43137"/>
                              </a:srgbClr>
                            </a:outerShdw>
                          </a:effectLst>
                          <a:latin typeface="Arial Black" pitchFamily="34" charset="0"/>
                          <a:ea typeface="Times New Roman"/>
                          <a:cs typeface="Arial" pitchFamily="34" charset="0"/>
                        </a:rPr>
                        <a:t>IUPAC</a:t>
                      </a:r>
                      <a:endParaRPr lang="ru-RU" sz="2500" b="1" cap="all" dirty="0">
                        <a:solidFill>
                          <a:srgbClr val="FF0000"/>
                        </a:solidFill>
                        <a:effectLst>
                          <a:outerShdw blurRad="38100" dist="38100" dir="2700000" algn="tl">
                            <a:srgbClr val="000000">
                              <a:alpha val="43137"/>
                            </a:srgbClr>
                          </a:outerShdw>
                        </a:effectLst>
                        <a:latin typeface="Arial Black" pitchFamily="34" charset="0"/>
                        <a:ea typeface="Times New Roman"/>
                        <a:cs typeface="Arial" pitchFamily="34" charset="0"/>
                      </a:endParaRPr>
                    </a:p>
                  </a:txBody>
                  <a:tcPr marL="67009" marR="67009"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spcAft>
                          <a:spcPts val="0"/>
                        </a:spcAft>
                      </a:pPr>
                      <a:r>
                        <a:rPr lang="ru-RU" sz="2500" b="1" dirty="0" smtClean="0">
                          <a:solidFill>
                            <a:srgbClr val="0000CC"/>
                          </a:solidFill>
                          <a:latin typeface="Arial" pitchFamily="34" charset="0"/>
                          <a:ea typeface="Times New Roman"/>
                          <a:cs typeface="Arial" pitchFamily="34" charset="0"/>
                        </a:rPr>
                        <a:t>Тривиальное</a:t>
                      </a:r>
                      <a:r>
                        <a:rPr lang="ru-RU" sz="2500" b="1" dirty="0" smtClean="0">
                          <a:solidFill>
                            <a:srgbClr val="000000"/>
                          </a:solidFill>
                          <a:latin typeface="Arial" pitchFamily="34" charset="0"/>
                          <a:ea typeface="Times New Roman"/>
                          <a:cs typeface="Arial" pitchFamily="34" charset="0"/>
                        </a:rPr>
                        <a:t> </a:t>
                      </a:r>
                      <a:endParaRPr lang="ru-RU" sz="2500" b="1" dirty="0">
                        <a:latin typeface="Arial" pitchFamily="34" charset="0"/>
                        <a:ea typeface="Times New Roman"/>
                        <a:cs typeface="Arial" pitchFamily="34" charset="0"/>
                      </a:endParaRPr>
                    </a:p>
                  </a:txBody>
                  <a:tcPr marL="67009" marR="67009"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vMerge="1">
                  <a:txBody>
                    <a:bodyPr/>
                    <a:lstStyle/>
                    <a:p>
                      <a:pPr algn="ctr">
                        <a:lnSpc>
                          <a:spcPct val="85000"/>
                        </a:lnSpc>
                      </a:pPr>
                      <a:endParaRPr lang="ru-RU"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r>
              <a:tr h="388225">
                <a:tc>
                  <a:txBody>
                    <a:bodyPr/>
                    <a:lstStyle/>
                    <a:p>
                      <a:pPr algn="ctr">
                        <a:lnSpc>
                          <a:spcPct val="85000"/>
                        </a:lnSpc>
                      </a:pPr>
                      <a:r>
                        <a:rPr lang="ru-RU" sz="2400" b="1" dirty="0" smtClean="0">
                          <a:latin typeface="Arial" pitchFamily="34" charset="0"/>
                          <a:cs typeface="Arial" pitchFamily="34" charset="0"/>
                        </a:rPr>
                        <a:t>1</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cap="all" dirty="0" err="1" smtClean="0">
                          <a:solidFill>
                            <a:srgbClr val="000000"/>
                          </a:solidFill>
                          <a:latin typeface="Arial" pitchFamily="34" charset="0"/>
                          <a:ea typeface="Times New Roman"/>
                          <a:cs typeface="Arial" pitchFamily="34" charset="0"/>
                        </a:rPr>
                        <a:t>н</a:t>
                      </a:r>
                      <a:r>
                        <a:rPr lang="ru-RU" sz="2400" b="1" dirty="0" err="1" smtClean="0">
                          <a:solidFill>
                            <a:srgbClr val="000000"/>
                          </a:solidFill>
                          <a:latin typeface="Arial" pitchFamily="34" charset="0"/>
                          <a:ea typeface="Times New Roman"/>
                          <a:cs typeface="Arial" pitchFamily="34" charset="0"/>
                        </a:rPr>
                        <a:t>СОО</a:t>
                      </a:r>
                      <a:r>
                        <a:rPr lang="ru-RU" sz="2400" b="1" cap="all" dirty="0" err="1" smtClean="0">
                          <a:solidFill>
                            <a:srgbClr val="000000"/>
                          </a:solidFill>
                          <a:latin typeface="Arial" pitchFamily="34" charset="0"/>
                          <a:ea typeface="Times New Roman"/>
                          <a:cs typeface="Arial" pitchFamily="34" charset="0"/>
                        </a:rPr>
                        <a:t>н</a:t>
                      </a:r>
                      <a:endParaRPr lang="ru-RU" sz="2400"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smtClean="0">
                          <a:latin typeface="Arial" pitchFamily="34" charset="0"/>
                          <a:cs typeface="Arial" pitchFamily="34" charset="0"/>
                        </a:rPr>
                        <a:t>Метан</a:t>
                      </a:r>
                      <a:r>
                        <a:rPr lang="ru-RU"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овая</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smtClean="0">
                          <a:latin typeface="Arial" pitchFamily="34" charset="0"/>
                          <a:cs typeface="Arial" pitchFamily="34" charset="0"/>
                        </a:rPr>
                        <a:t>Муравьиная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smtClean="0">
                          <a:latin typeface="Arial" pitchFamily="34" charset="0"/>
                          <a:cs typeface="Arial" pitchFamily="34" charset="0"/>
                        </a:rPr>
                        <a:t>Формиат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r>
              <a:tr h="388225">
                <a:tc>
                  <a:txBody>
                    <a:bodyPr/>
                    <a:lstStyle/>
                    <a:p>
                      <a:pPr algn="ctr">
                        <a:lnSpc>
                          <a:spcPct val="85000"/>
                        </a:lnSpc>
                      </a:pPr>
                      <a:r>
                        <a:rPr lang="ru-RU" sz="2400" b="1" dirty="0" smtClean="0">
                          <a:latin typeface="Arial" pitchFamily="34" charset="0"/>
                          <a:cs typeface="Arial" pitchFamily="34" charset="0"/>
                        </a:rPr>
                        <a:t>2</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cap="all" dirty="0" smtClean="0">
                          <a:solidFill>
                            <a:srgbClr val="000000"/>
                          </a:solidFill>
                          <a:latin typeface="Arial" pitchFamily="34" charset="0"/>
                          <a:ea typeface="Times New Roman"/>
                          <a:cs typeface="Arial" pitchFamily="34" charset="0"/>
                        </a:rPr>
                        <a:t>Сн</a:t>
                      </a:r>
                      <a:r>
                        <a:rPr lang="ru-RU" sz="2400" b="1" cap="all" baseline="-25000" dirty="0" smtClean="0">
                          <a:solidFill>
                            <a:srgbClr val="000000"/>
                          </a:solidFill>
                          <a:latin typeface="Arial" pitchFamily="34" charset="0"/>
                          <a:ea typeface="Times New Roman"/>
                          <a:cs typeface="Arial" pitchFamily="34" charset="0"/>
                        </a:rPr>
                        <a:t>3</a:t>
                      </a:r>
                      <a:r>
                        <a:rPr lang="ru-RU" sz="2400" b="1" dirty="0" smtClean="0">
                          <a:solidFill>
                            <a:srgbClr val="000000"/>
                          </a:solidFill>
                          <a:latin typeface="Arial" pitchFamily="34" charset="0"/>
                          <a:ea typeface="Times New Roman"/>
                          <a:cs typeface="Arial" pitchFamily="34" charset="0"/>
                        </a:rPr>
                        <a:t>СОО</a:t>
                      </a:r>
                      <a:r>
                        <a:rPr lang="ru-RU" sz="2400" b="1" cap="all" dirty="0" smtClean="0">
                          <a:solidFill>
                            <a:srgbClr val="000000"/>
                          </a:solidFill>
                          <a:latin typeface="Arial" pitchFamily="34" charset="0"/>
                          <a:ea typeface="Times New Roman"/>
                          <a:cs typeface="Arial" pitchFamily="34" charset="0"/>
                        </a:rPr>
                        <a:t>н</a:t>
                      </a:r>
                      <a:endParaRPr lang="ru-RU" sz="2400"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err="1" smtClean="0">
                          <a:latin typeface="Arial" pitchFamily="34" charset="0"/>
                          <a:cs typeface="Arial" pitchFamily="34" charset="0"/>
                        </a:rPr>
                        <a:t>Этан</a:t>
                      </a:r>
                      <a:r>
                        <a:rPr lang="ru-RU" sz="24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овая</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smtClean="0">
                          <a:latin typeface="Arial" pitchFamily="34" charset="0"/>
                          <a:cs typeface="Arial" pitchFamily="34" charset="0"/>
                        </a:rPr>
                        <a:t>Уксусная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smtClean="0">
                          <a:latin typeface="Arial" pitchFamily="34" charset="0"/>
                          <a:cs typeface="Arial" pitchFamily="34" charset="0"/>
                        </a:rPr>
                        <a:t>Ацетат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r>
              <a:tr h="388225">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dirty="0" smtClean="0">
                          <a:latin typeface="Arial" pitchFamily="34" charset="0"/>
                          <a:cs typeface="Arial" pitchFamily="34" charset="0"/>
                        </a:rPr>
                        <a:t>3</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cap="all" dirty="0" smtClean="0">
                          <a:solidFill>
                            <a:srgbClr val="000000"/>
                          </a:solidFill>
                          <a:latin typeface="Arial" pitchFamily="34" charset="0"/>
                          <a:ea typeface="Times New Roman"/>
                          <a:cs typeface="Arial" pitchFamily="34" charset="0"/>
                        </a:rPr>
                        <a:t>С</a:t>
                      </a:r>
                      <a:r>
                        <a:rPr lang="ru-RU" sz="2400" b="1" cap="all" baseline="-25000" dirty="0" smtClean="0">
                          <a:solidFill>
                            <a:srgbClr val="000000"/>
                          </a:solidFill>
                          <a:latin typeface="Arial" pitchFamily="34" charset="0"/>
                          <a:ea typeface="Times New Roman"/>
                          <a:cs typeface="Arial" pitchFamily="34" charset="0"/>
                        </a:rPr>
                        <a:t>2</a:t>
                      </a:r>
                      <a:r>
                        <a:rPr lang="ru-RU" sz="2400" b="1" cap="all" dirty="0" smtClean="0">
                          <a:solidFill>
                            <a:srgbClr val="000000"/>
                          </a:solidFill>
                          <a:latin typeface="Arial" pitchFamily="34" charset="0"/>
                          <a:ea typeface="Times New Roman"/>
                          <a:cs typeface="Arial" pitchFamily="34" charset="0"/>
                        </a:rPr>
                        <a:t>н</a:t>
                      </a:r>
                      <a:r>
                        <a:rPr lang="ru-RU" sz="2400" b="1" cap="all" baseline="-25000" dirty="0" smtClean="0">
                          <a:solidFill>
                            <a:srgbClr val="000000"/>
                          </a:solidFill>
                          <a:latin typeface="Arial" pitchFamily="34" charset="0"/>
                          <a:ea typeface="Times New Roman"/>
                          <a:cs typeface="Arial" pitchFamily="34" charset="0"/>
                        </a:rPr>
                        <a:t>5</a:t>
                      </a:r>
                      <a:r>
                        <a:rPr lang="ru-RU" sz="2400" b="1" dirty="0" smtClean="0">
                          <a:solidFill>
                            <a:srgbClr val="000000"/>
                          </a:solidFill>
                          <a:latin typeface="Arial" pitchFamily="34" charset="0"/>
                          <a:ea typeface="Times New Roman"/>
                          <a:cs typeface="Arial" pitchFamily="34" charset="0"/>
                        </a:rPr>
                        <a:t>СОО</a:t>
                      </a:r>
                      <a:r>
                        <a:rPr lang="ru-RU" sz="2400" b="1" cap="all" dirty="0" smtClean="0">
                          <a:solidFill>
                            <a:srgbClr val="000000"/>
                          </a:solidFill>
                          <a:latin typeface="Arial" pitchFamily="34" charset="0"/>
                          <a:ea typeface="Times New Roman"/>
                          <a:cs typeface="Arial" pitchFamily="34" charset="0"/>
                        </a:rPr>
                        <a:t>н</a:t>
                      </a:r>
                      <a:endParaRPr lang="ru-RU" sz="2400"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err="1" smtClean="0">
                          <a:latin typeface="Arial" pitchFamily="34" charset="0"/>
                          <a:cs typeface="Arial" pitchFamily="34" charset="0"/>
                        </a:rPr>
                        <a:t>Пропан</a:t>
                      </a:r>
                      <a:r>
                        <a:rPr lang="ru-RU" sz="24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овая</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err="1" smtClean="0">
                          <a:latin typeface="Arial" pitchFamily="34" charset="0"/>
                          <a:cs typeface="Arial" pitchFamily="34" charset="0"/>
                        </a:rPr>
                        <a:t>Пропионовая</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err="1" smtClean="0">
                          <a:latin typeface="Arial" pitchFamily="34" charset="0"/>
                          <a:cs typeface="Arial" pitchFamily="34" charset="0"/>
                        </a:rPr>
                        <a:t>Пропионат</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r>
              <a:tr h="388225">
                <a:tc>
                  <a:txBody>
                    <a:bodyPr/>
                    <a:lstStyle/>
                    <a:p>
                      <a:pPr algn="ctr">
                        <a:lnSpc>
                          <a:spcPct val="85000"/>
                        </a:lnSpc>
                      </a:pPr>
                      <a:r>
                        <a:rPr lang="ru-RU" sz="2400" b="1" dirty="0" smtClean="0">
                          <a:latin typeface="Arial" pitchFamily="34" charset="0"/>
                          <a:cs typeface="Arial" pitchFamily="34" charset="0"/>
                        </a:rPr>
                        <a:t>4</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cap="all" dirty="0" smtClean="0">
                          <a:solidFill>
                            <a:srgbClr val="000000"/>
                          </a:solidFill>
                          <a:latin typeface="Arial" pitchFamily="34" charset="0"/>
                          <a:ea typeface="Times New Roman"/>
                          <a:cs typeface="Arial" pitchFamily="34" charset="0"/>
                        </a:rPr>
                        <a:t>С</a:t>
                      </a:r>
                      <a:r>
                        <a:rPr lang="ru-RU" sz="2400" b="1" cap="all" baseline="-25000" dirty="0" smtClean="0">
                          <a:solidFill>
                            <a:srgbClr val="000000"/>
                          </a:solidFill>
                          <a:latin typeface="Arial" pitchFamily="34" charset="0"/>
                          <a:ea typeface="Times New Roman"/>
                          <a:cs typeface="Arial" pitchFamily="34" charset="0"/>
                        </a:rPr>
                        <a:t>3</a:t>
                      </a:r>
                      <a:r>
                        <a:rPr lang="ru-RU" sz="2400" b="1" cap="all" dirty="0" smtClean="0">
                          <a:solidFill>
                            <a:srgbClr val="000000"/>
                          </a:solidFill>
                          <a:latin typeface="Arial" pitchFamily="34" charset="0"/>
                          <a:ea typeface="Times New Roman"/>
                          <a:cs typeface="Arial" pitchFamily="34" charset="0"/>
                        </a:rPr>
                        <a:t>н</a:t>
                      </a:r>
                      <a:r>
                        <a:rPr lang="ru-RU" sz="2400" b="1" cap="all" baseline="-25000" dirty="0" smtClean="0">
                          <a:solidFill>
                            <a:srgbClr val="000000"/>
                          </a:solidFill>
                          <a:latin typeface="Arial" pitchFamily="34" charset="0"/>
                          <a:ea typeface="Times New Roman"/>
                          <a:cs typeface="Arial" pitchFamily="34" charset="0"/>
                        </a:rPr>
                        <a:t>7</a:t>
                      </a:r>
                      <a:r>
                        <a:rPr lang="ru-RU" sz="2400" b="1" dirty="0" smtClean="0">
                          <a:solidFill>
                            <a:srgbClr val="000000"/>
                          </a:solidFill>
                          <a:latin typeface="Arial" pitchFamily="34" charset="0"/>
                          <a:ea typeface="Times New Roman"/>
                          <a:cs typeface="Arial" pitchFamily="34" charset="0"/>
                        </a:rPr>
                        <a:t>СОО</a:t>
                      </a:r>
                      <a:r>
                        <a:rPr lang="ru-RU" sz="2400" b="1" cap="all" dirty="0" smtClean="0">
                          <a:solidFill>
                            <a:srgbClr val="000000"/>
                          </a:solidFill>
                          <a:latin typeface="Arial" pitchFamily="34" charset="0"/>
                          <a:ea typeface="Times New Roman"/>
                          <a:cs typeface="Arial" pitchFamily="34" charset="0"/>
                        </a:rPr>
                        <a:t>н</a:t>
                      </a:r>
                      <a:endParaRPr lang="ru-RU" sz="2400"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smtClean="0">
                          <a:latin typeface="Arial" pitchFamily="34" charset="0"/>
                          <a:cs typeface="Arial" pitchFamily="34" charset="0"/>
                        </a:rPr>
                        <a:t>Бутан</a:t>
                      </a:r>
                      <a:r>
                        <a:rPr lang="ru-RU"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овая</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smtClean="0">
                          <a:latin typeface="Arial" pitchFamily="34" charset="0"/>
                          <a:cs typeface="Arial" pitchFamily="34" charset="0"/>
                        </a:rPr>
                        <a:t>Масляная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smtClean="0">
                          <a:latin typeface="Arial" pitchFamily="34" charset="0"/>
                          <a:cs typeface="Arial" pitchFamily="34" charset="0"/>
                        </a:rPr>
                        <a:t>Бутират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r>
              <a:tr h="388225">
                <a:tc>
                  <a:txBody>
                    <a:bodyPr/>
                    <a:lstStyle/>
                    <a:p>
                      <a:pPr algn="ctr">
                        <a:lnSpc>
                          <a:spcPct val="85000"/>
                        </a:lnSpc>
                      </a:pPr>
                      <a:r>
                        <a:rPr lang="ru-RU" sz="2400" b="1" dirty="0" smtClean="0">
                          <a:latin typeface="Arial" pitchFamily="34" charset="0"/>
                          <a:cs typeface="Arial" pitchFamily="34" charset="0"/>
                        </a:rPr>
                        <a:t>5</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cap="all" dirty="0" smtClean="0">
                          <a:solidFill>
                            <a:srgbClr val="000000"/>
                          </a:solidFill>
                          <a:latin typeface="Arial" pitchFamily="34" charset="0"/>
                          <a:ea typeface="Times New Roman"/>
                          <a:cs typeface="Arial" pitchFamily="34" charset="0"/>
                        </a:rPr>
                        <a:t>С</a:t>
                      </a:r>
                      <a:r>
                        <a:rPr lang="ru-RU" sz="2400" b="1" cap="all" baseline="-25000" dirty="0" smtClean="0">
                          <a:solidFill>
                            <a:srgbClr val="000000"/>
                          </a:solidFill>
                          <a:latin typeface="Arial" pitchFamily="34" charset="0"/>
                          <a:ea typeface="Times New Roman"/>
                          <a:cs typeface="Arial" pitchFamily="34" charset="0"/>
                        </a:rPr>
                        <a:t>4</a:t>
                      </a:r>
                      <a:r>
                        <a:rPr lang="ru-RU" sz="2400" b="1" cap="all" dirty="0" smtClean="0">
                          <a:solidFill>
                            <a:srgbClr val="000000"/>
                          </a:solidFill>
                          <a:latin typeface="Arial" pitchFamily="34" charset="0"/>
                          <a:ea typeface="Times New Roman"/>
                          <a:cs typeface="Arial" pitchFamily="34" charset="0"/>
                        </a:rPr>
                        <a:t>н</a:t>
                      </a:r>
                      <a:r>
                        <a:rPr lang="ru-RU" sz="2400" b="1" cap="all" baseline="-25000" dirty="0" smtClean="0">
                          <a:solidFill>
                            <a:srgbClr val="000000"/>
                          </a:solidFill>
                          <a:latin typeface="Arial" pitchFamily="34" charset="0"/>
                          <a:ea typeface="Times New Roman"/>
                          <a:cs typeface="Arial" pitchFamily="34" charset="0"/>
                        </a:rPr>
                        <a:t>9</a:t>
                      </a:r>
                      <a:r>
                        <a:rPr lang="ru-RU" sz="2400" b="1" dirty="0" smtClean="0">
                          <a:solidFill>
                            <a:srgbClr val="000000"/>
                          </a:solidFill>
                          <a:latin typeface="Arial" pitchFamily="34" charset="0"/>
                          <a:ea typeface="Times New Roman"/>
                          <a:cs typeface="Arial" pitchFamily="34" charset="0"/>
                        </a:rPr>
                        <a:t>СОО</a:t>
                      </a:r>
                      <a:r>
                        <a:rPr lang="ru-RU" sz="2400" b="1" cap="all" dirty="0" smtClean="0">
                          <a:solidFill>
                            <a:srgbClr val="000000"/>
                          </a:solidFill>
                          <a:latin typeface="Arial" pitchFamily="34" charset="0"/>
                          <a:ea typeface="Times New Roman"/>
                          <a:cs typeface="Arial" pitchFamily="34" charset="0"/>
                        </a:rPr>
                        <a:t>н</a:t>
                      </a:r>
                      <a:endParaRPr lang="ru-RU" sz="2400"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err="1" smtClean="0">
                          <a:latin typeface="Arial" pitchFamily="34" charset="0"/>
                          <a:cs typeface="Arial" pitchFamily="34" charset="0"/>
                        </a:rPr>
                        <a:t>Пентан</a:t>
                      </a:r>
                      <a:r>
                        <a:rPr lang="ru-RU" sz="24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овая</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300" b="1" dirty="0" smtClean="0">
                          <a:latin typeface="Arial" pitchFamily="34" charset="0"/>
                          <a:cs typeface="Arial" pitchFamily="34" charset="0"/>
                        </a:rPr>
                        <a:t>Валериановая </a:t>
                      </a:r>
                      <a:endParaRPr lang="ru-RU" sz="23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err="1" smtClean="0">
                          <a:latin typeface="Arial" pitchFamily="34" charset="0"/>
                          <a:cs typeface="Arial" pitchFamily="34" charset="0"/>
                        </a:rPr>
                        <a:t>Валериат</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r>
              <a:tr h="388225">
                <a:tc>
                  <a:txBody>
                    <a:bodyPr/>
                    <a:lstStyle/>
                    <a:p>
                      <a:pPr algn="ctr">
                        <a:lnSpc>
                          <a:spcPct val="85000"/>
                        </a:lnSpc>
                      </a:pPr>
                      <a:r>
                        <a:rPr lang="ru-RU" sz="2400" b="1" dirty="0" smtClean="0">
                          <a:latin typeface="Arial" pitchFamily="34" charset="0"/>
                          <a:cs typeface="Arial" pitchFamily="34" charset="0"/>
                        </a:rPr>
                        <a:t>6</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cap="all" dirty="0" smtClean="0">
                          <a:solidFill>
                            <a:srgbClr val="000000"/>
                          </a:solidFill>
                          <a:latin typeface="Arial" pitchFamily="34" charset="0"/>
                          <a:ea typeface="Times New Roman"/>
                          <a:cs typeface="Arial" pitchFamily="34" charset="0"/>
                        </a:rPr>
                        <a:t>С</a:t>
                      </a:r>
                      <a:r>
                        <a:rPr lang="ru-RU" sz="2400" b="1" cap="all" baseline="-25000" dirty="0" smtClean="0">
                          <a:solidFill>
                            <a:srgbClr val="000000"/>
                          </a:solidFill>
                          <a:latin typeface="Arial" pitchFamily="34" charset="0"/>
                          <a:ea typeface="Times New Roman"/>
                          <a:cs typeface="Arial" pitchFamily="34" charset="0"/>
                        </a:rPr>
                        <a:t>5</a:t>
                      </a:r>
                      <a:r>
                        <a:rPr lang="ru-RU" sz="2400" b="1" cap="all" dirty="0" smtClean="0">
                          <a:solidFill>
                            <a:srgbClr val="000000"/>
                          </a:solidFill>
                          <a:latin typeface="Arial" pitchFamily="34" charset="0"/>
                          <a:ea typeface="Times New Roman"/>
                          <a:cs typeface="Arial" pitchFamily="34" charset="0"/>
                        </a:rPr>
                        <a:t>н</a:t>
                      </a:r>
                      <a:r>
                        <a:rPr lang="ru-RU" sz="2400" b="1" cap="all" baseline="-25000" dirty="0" smtClean="0">
                          <a:solidFill>
                            <a:srgbClr val="000000"/>
                          </a:solidFill>
                          <a:latin typeface="Arial" pitchFamily="34" charset="0"/>
                          <a:ea typeface="Times New Roman"/>
                          <a:cs typeface="Arial" pitchFamily="34" charset="0"/>
                        </a:rPr>
                        <a:t>11</a:t>
                      </a:r>
                      <a:r>
                        <a:rPr lang="ru-RU" sz="2400" b="1" dirty="0" smtClean="0">
                          <a:solidFill>
                            <a:srgbClr val="000000"/>
                          </a:solidFill>
                          <a:latin typeface="Arial" pitchFamily="34" charset="0"/>
                          <a:ea typeface="Times New Roman"/>
                          <a:cs typeface="Arial" pitchFamily="34" charset="0"/>
                        </a:rPr>
                        <a:t>СОО</a:t>
                      </a:r>
                      <a:r>
                        <a:rPr lang="ru-RU" sz="2400" b="1" cap="all" dirty="0" smtClean="0">
                          <a:solidFill>
                            <a:srgbClr val="000000"/>
                          </a:solidFill>
                          <a:latin typeface="Arial" pitchFamily="34" charset="0"/>
                          <a:ea typeface="Times New Roman"/>
                          <a:cs typeface="Arial" pitchFamily="34" charset="0"/>
                        </a:rPr>
                        <a:t>н</a:t>
                      </a:r>
                      <a:endParaRPr lang="ru-RU" sz="2400"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err="1" smtClean="0">
                          <a:latin typeface="Arial" pitchFamily="34" charset="0"/>
                          <a:cs typeface="Arial" pitchFamily="34" charset="0"/>
                        </a:rPr>
                        <a:t>Гексан</a:t>
                      </a:r>
                      <a:r>
                        <a:rPr lang="ru-RU" sz="24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овая</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smtClean="0">
                          <a:latin typeface="Arial" pitchFamily="34" charset="0"/>
                          <a:cs typeface="Arial" pitchFamily="34" charset="0"/>
                        </a:rPr>
                        <a:t>Капроновая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err="1" smtClean="0">
                          <a:latin typeface="Arial" pitchFamily="34" charset="0"/>
                          <a:cs typeface="Arial" pitchFamily="34" charset="0"/>
                        </a:rPr>
                        <a:t>Капронат</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r>
              <a:tr h="388225">
                <a:tc>
                  <a:txBody>
                    <a:bodyPr/>
                    <a:lstStyle/>
                    <a:p>
                      <a:pPr algn="ctr">
                        <a:lnSpc>
                          <a:spcPct val="85000"/>
                        </a:lnSpc>
                      </a:pPr>
                      <a:r>
                        <a:rPr lang="ru-RU" sz="2400" b="1" dirty="0" smtClean="0">
                          <a:latin typeface="Arial" pitchFamily="34" charset="0"/>
                          <a:cs typeface="Arial" pitchFamily="34" charset="0"/>
                        </a:rPr>
                        <a:t>7</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cap="all" dirty="0" smtClean="0">
                          <a:solidFill>
                            <a:srgbClr val="000000"/>
                          </a:solidFill>
                          <a:latin typeface="Arial" pitchFamily="34" charset="0"/>
                          <a:ea typeface="Times New Roman"/>
                          <a:cs typeface="Arial" pitchFamily="34" charset="0"/>
                        </a:rPr>
                        <a:t>С</a:t>
                      </a:r>
                      <a:r>
                        <a:rPr lang="ru-RU" sz="2400" b="1" cap="all" baseline="-25000" dirty="0" smtClean="0">
                          <a:solidFill>
                            <a:srgbClr val="000000"/>
                          </a:solidFill>
                          <a:latin typeface="Arial" pitchFamily="34" charset="0"/>
                          <a:ea typeface="Times New Roman"/>
                          <a:cs typeface="Arial" pitchFamily="34" charset="0"/>
                        </a:rPr>
                        <a:t>6</a:t>
                      </a:r>
                      <a:r>
                        <a:rPr lang="ru-RU" sz="2400" b="1" cap="all" dirty="0" smtClean="0">
                          <a:solidFill>
                            <a:srgbClr val="000000"/>
                          </a:solidFill>
                          <a:latin typeface="Arial" pitchFamily="34" charset="0"/>
                          <a:ea typeface="Times New Roman"/>
                          <a:cs typeface="Arial" pitchFamily="34" charset="0"/>
                        </a:rPr>
                        <a:t>н</a:t>
                      </a:r>
                      <a:r>
                        <a:rPr lang="ru-RU" sz="2400" b="1" cap="all" baseline="-25000" dirty="0" smtClean="0">
                          <a:solidFill>
                            <a:srgbClr val="000000"/>
                          </a:solidFill>
                          <a:latin typeface="Arial" pitchFamily="34" charset="0"/>
                          <a:ea typeface="Times New Roman"/>
                          <a:cs typeface="Arial" pitchFamily="34" charset="0"/>
                        </a:rPr>
                        <a:t>13</a:t>
                      </a:r>
                      <a:r>
                        <a:rPr lang="ru-RU" sz="2400" b="1" dirty="0" smtClean="0">
                          <a:solidFill>
                            <a:srgbClr val="000000"/>
                          </a:solidFill>
                          <a:latin typeface="Arial" pitchFamily="34" charset="0"/>
                          <a:ea typeface="Times New Roman"/>
                          <a:cs typeface="Arial" pitchFamily="34" charset="0"/>
                        </a:rPr>
                        <a:t>СОО</a:t>
                      </a:r>
                      <a:r>
                        <a:rPr lang="ru-RU" sz="2400" b="1" cap="all" dirty="0" smtClean="0">
                          <a:solidFill>
                            <a:srgbClr val="000000"/>
                          </a:solidFill>
                          <a:latin typeface="Arial" pitchFamily="34" charset="0"/>
                          <a:ea typeface="Times New Roman"/>
                          <a:cs typeface="Arial" pitchFamily="34" charset="0"/>
                        </a:rPr>
                        <a:t>н</a:t>
                      </a:r>
                      <a:endParaRPr lang="ru-RU" sz="2400"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err="1" smtClean="0">
                          <a:latin typeface="Arial" pitchFamily="34" charset="0"/>
                          <a:cs typeface="Arial" pitchFamily="34" charset="0"/>
                        </a:rPr>
                        <a:t>Гептан</a:t>
                      </a:r>
                      <a:r>
                        <a:rPr lang="ru-RU" sz="24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овая</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err="1" smtClean="0">
                          <a:latin typeface="Arial" pitchFamily="34" charset="0"/>
                          <a:cs typeface="Arial" pitchFamily="34" charset="0"/>
                        </a:rPr>
                        <a:t>Энантовая</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err="1" smtClean="0">
                          <a:latin typeface="Arial" pitchFamily="34" charset="0"/>
                          <a:cs typeface="Arial" pitchFamily="34" charset="0"/>
                        </a:rPr>
                        <a:t>Энтинат</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r>
              <a:tr h="396826">
                <a:tc>
                  <a:txBody>
                    <a:bodyPr/>
                    <a:lstStyle/>
                    <a:p>
                      <a:pPr algn="ctr">
                        <a:lnSpc>
                          <a:spcPct val="85000"/>
                        </a:lnSpc>
                      </a:pPr>
                      <a:r>
                        <a:rPr lang="ru-RU" sz="2400" b="1" dirty="0" smtClean="0">
                          <a:latin typeface="Arial" pitchFamily="34" charset="0"/>
                          <a:cs typeface="Arial" pitchFamily="34" charset="0"/>
                        </a:rPr>
                        <a:t>8</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cap="all" dirty="0" smtClean="0">
                          <a:solidFill>
                            <a:srgbClr val="000000"/>
                          </a:solidFill>
                          <a:latin typeface="Arial" pitchFamily="34" charset="0"/>
                          <a:ea typeface="Times New Roman"/>
                          <a:cs typeface="Arial" pitchFamily="34" charset="0"/>
                        </a:rPr>
                        <a:t>С</a:t>
                      </a:r>
                      <a:r>
                        <a:rPr lang="ru-RU" sz="2400" b="1" cap="all" baseline="-25000" dirty="0" smtClean="0">
                          <a:solidFill>
                            <a:srgbClr val="000000"/>
                          </a:solidFill>
                          <a:latin typeface="Arial" pitchFamily="34" charset="0"/>
                          <a:ea typeface="Times New Roman"/>
                          <a:cs typeface="Arial" pitchFamily="34" charset="0"/>
                        </a:rPr>
                        <a:t>7</a:t>
                      </a:r>
                      <a:r>
                        <a:rPr lang="ru-RU" sz="2400" b="1" cap="all" dirty="0" smtClean="0">
                          <a:solidFill>
                            <a:srgbClr val="000000"/>
                          </a:solidFill>
                          <a:latin typeface="Arial" pitchFamily="34" charset="0"/>
                          <a:ea typeface="Times New Roman"/>
                          <a:cs typeface="Arial" pitchFamily="34" charset="0"/>
                        </a:rPr>
                        <a:t>н</a:t>
                      </a:r>
                      <a:r>
                        <a:rPr lang="ru-RU" sz="2400" b="1" cap="all" baseline="-25000" dirty="0" smtClean="0">
                          <a:solidFill>
                            <a:srgbClr val="000000"/>
                          </a:solidFill>
                          <a:latin typeface="Arial" pitchFamily="34" charset="0"/>
                          <a:ea typeface="Times New Roman"/>
                          <a:cs typeface="Arial" pitchFamily="34" charset="0"/>
                        </a:rPr>
                        <a:t>15</a:t>
                      </a:r>
                      <a:r>
                        <a:rPr lang="ru-RU" sz="2400" b="1" dirty="0" smtClean="0">
                          <a:solidFill>
                            <a:srgbClr val="000000"/>
                          </a:solidFill>
                          <a:latin typeface="Arial" pitchFamily="34" charset="0"/>
                          <a:ea typeface="Times New Roman"/>
                          <a:cs typeface="Arial" pitchFamily="34" charset="0"/>
                        </a:rPr>
                        <a:t>СОО</a:t>
                      </a:r>
                      <a:r>
                        <a:rPr lang="ru-RU" sz="2400" b="1" cap="all" dirty="0" smtClean="0">
                          <a:solidFill>
                            <a:srgbClr val="000000"/>
                          </a:solidFill>
                          <a:latin typeface="Arial" pitchFamily="34" charset="0"/>
                          <a:ea typeface="Times New Roman"/>
                          <a:cs typeface="Arial" pitchFamily="34" charset="0"/>
                        </a:rPr>
                        <a:t>н</a:t>
                      </a:r>
                      <a:endParaRPr lang="ru-RU" sz="2400"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smtClean="0">
                          <a:latin typeface="Arial" pitchFamily="34" charset="0"/>
                          <a:cs typeface="Arial" pitchFamily="34" charset="0"/>
                        </a:rPr>
                        <a:t>Октан</a:t>
                      </a:r>
                      <a:r>
                        <a:rPr lang="ru-RU"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овая</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err="1" smtClean="0">
                          <a:latin typeface="Arial" pitchFamily="34" charset="0"/>
                          <a:cs typeface="Arial" pitchFamily="34" charset="0"/>
                        </a:rPr>
                        <a:t>Каприловая</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err="1" smtClean="0">
                          <a:latin typeface="Arial" pitchFamily="34" charset="0"/>
                          <a:cs typeface="Arial" pitchFamily="34" charset="0"/>
                        </a:rPr>
                        <a:t>Каприлат</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r>
              <a:tr h="413595">
                <a:tc>
                  <a:txBody>
                    <a:bodyPr/>
                    <a:lstStyle/>
                    <a:p>
                      <a:pPr algn="ctr">
                        <a:lnSpc>
                          <a:spcPct val="85000"/>
                        </a:lnSpc>
                      </a:pPr>
                      <a:r>
                        <a:rPr lang="ru-RU" sz="2400" b="1" dirty="0" smtClean="0">
                          <a:latin typeface="Arial" pitchFamily="34" charset="0"/>
                          <a:cs typeface="Arial" pitchFamily="34" charset="0"/>
                        </a:rPr>
                        <a:t>9</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cap="all" dirty="0" smtClean="0">
                          <a:solidFill>
                            <a:srgbClr val="000000"/>
                          </a:solidFill>
                          <a:latin typeface="Arial" pitchFamily="34" charset="0"/>
                          <a:ea typeface="Times New Roman"/>
                          <a:cs typeface="Arial" pitchFamily="34" charset="0"/>
                        </a:rPr>
                        <a:t>С</a:t>
                      </a:r>
                      <a:r>
                        <a:rPr lang="ru-RU" sz="2400" b="1" cap="all" baseline="-25000" dirty="0" smtClean="0">
                          <a:solidFill>
                            <a:srgbClr val="000000"/>
                          </a:solidFill>
                          <a:latin typeface="Arial" pitchFamily="34" charset="0"/>
                          <a:ea typeface="Times New Roman"/>
                          <a:cs typeface="Arial" pitchFamily="34" charset="0"/>
                        </a:rPr>
                        <a:t>8</a:t>
                      </a:r>
                      <a:r>
                        <a:rPr lang="ru-RU" sz="2400" b="1" cap="all" dirty="0" smtClean="0">
                          <a:solidFill>
                            <a:srgbClr val="000000"/>
                          </a:solidFill>
                          <a:latin typeface="Arial" pitchFamily="34" charset="0"/>
                          <a:ea typeface="Times New Roman"/>
                          <a:cs typeface="Arial" pitchFamily="34" charset="0"/>
                        </a:rPr>
                        <a:t>н</a:t>
                      </a:r>
                      <a:r>
                        <a:rPr lang="ru-RU" sz="2400" b="1" cap="all" baseline="-25000" dirty="0" smtClean="0">
                          <a:solidFill>
                            <a:srgbClr val="000000"/>
                          </a:solidFill>
                          <a:latin typeface="Arial" pitchFamily="34" charset="0"/>
                          <a:ea typeface="Times New Roman"/>
                          <a:cs typeface="Arial" pitchFamily="34" charset="0"/>
                        </a:rPr>
                        <a:t>17</a:t>
                      </a:r>
                      <a:r>
                        <a:rPr lang="ru-RU" sz="2400" b="1" dirty="0" smtClean="0">
                          <a:solidFill>
                            <a:srgbClr val="000000"/>
                          </a:solidFill>
                          <a:latin typeface="Arial" pitchFamily="34" charset="0"/>
                          <a:ea typeface="Times New Roman"/>
                          <a:cs typeface="Arial" pitchFamily="34" charset="0"/>
                        </a:rPr>
                        <a:t>СОО</a:t>
                      </a:r>
                      <a:r>
                        <a:rPr lang="ru-RU" sz="2400" b="1" cap="all" dirty="0" smtClean="0">
                          <a:solidFill>
                            <a:srgbClr val="000000"/>
                          </a:solidFill>
                          <a:latin typeface="Arial" pitchFamily="34" charset="0"/>
                          <a:ea typeface="Times New Roman"/>
                          <a:cs typeface="Arial" pitchFamily="34" charset="0"/>
                        </a:rPr>
                        <a:t>н</a:t>
                      </a:r>
                      <a:endParaRPr lang="ru-RU" sz="2400"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err="1" smtClean="0">
                          <a:latin typeface="Arial" pitchFamily="34" charset="0"/>
                          <a:cs typeface="Arial" pitchFamily="34" charset="0"/>
                        </a:rPr>
                        <a:t>Нонан</a:t>
                      </a:r>
                      <a:r>
                        <a:rPr lang="ru-RU" sz="24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овая</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err="1" smtClean="0">
                          <a:latin typeface="Arial" pitchFamily="34" charset="0"/>
                          <a:cs typeface="Arial" pitchFamily="34" charset="0"/>
                        </a:rPr>
                        <a:t>Пеларгоновая</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l">
                        <a:lnSpc>
                          <a:spcPct val="85000"/>
                        </a:lnSpc>
                      </a:pPr>
                      <a:r>
                        <a:rPr lang="ru-RU" sz="2300" b="1" dirty="0" err="1" smtClean="0">
                          <a:latin typeface="Arial" pitchFamily="34" charset="0"/>
                          <a:cs typeface="Arial" pitchFamily="34" charset="0"/>
                        </a:rPr>
                        <a:t>Пеларгонат</a:t>
                      </a:r>
                      <a:endParaRPr lang="ru-RU" sz="23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r>
              <a:tr h="599005">
                <a:tc>
                  <a:txBody>
                    <a:bodyPr/>
                    <a:lstStyle/>
                    <a:p>
                      <a:pPr algn="ctr">
                        <a:lnSpc>
                          <a:spcPct val="85000"/>
                        </a:lnSpc>
                      </a:pPr>
                      <a:r>
                        <a:rPr lang="ru-RU" sz="2400" b="1" dirty="0" smtClean="0">
                          <a:latin typeface="Arial" pitchFamily="34" charset="0"/>
                          <a:cs typeface="Arial" pitchFamily="34" charset="0"/>
                        </a:rPr>
                        <a:t>10</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cap="all" dirty="0" smtClean="0">
                          <a:solidFill>
                            <a:srgbClr val="000000"/>
                          </a:solidFill>
                          <a:latin typeface="Arial" pitchFamily="34" charset="0"/>
                          <a:ea typeface="Times New Roman"/>
                          <a:cs typeface="Arial" pitchFamily="34" charset="0"/>
                        </a:rPr>
                        <a:t>С</a:t>
                      </a:r>
                      <a:r>
                        <a:rPr lang="ru-RU" sz="2400" b="1" cap="all" baseline="-25000" dirty="0" smtClean="0">
                          <a:solidFill>
                            <a:srgbClr val="000000"/>
                          </a:solidFill>
                          <a:latin typeface="Arial" pitchFamily="34" charset="0"/>
                          <a:ea typeface="Times New Roman"/>
                          <a:cs typeface="Arial" pitchFamily="34" charset="0"/>
                        </a:rPr>
                        <a:t>9</a:t>
                      </a:r>
                      <a:r>
                        <a:rPr lang="ru-RU" sz="2400" b="1" cap="all" dirty="0" smtClean="0">
                          <a:solidFill>
                            <a:srgbClr val="000000"/>
                          </a:solidFill>
                          <a:latin typeface="Arial" pitchFamily="34" charset="0"/>
                          <a:ea typeface="Times New Roman"/>
                          <a:cs typeface="Arial" pitchFamily="34" charset="0"/>
                        </a:rPr>
                        <a:t>н</a:t>
                      </a:r>
                      <a:r>
                        <a:rPr lang="ru-RU" sz="2400" b="1" cap="all" baseline="-25000" dirty="0" smtClean="0">
                          <a:solidFill>
                            <a:srgbClr val="000000"/>
                          </a:solidFill>
                          <a:latin typeface="Arial" pitchFamily="34" charset="0"/>
                          <a:ea typeface="Times New Roman"/>
                          <a:cs typeface="Arial" pitchFamily="34" charset="0"/>
                        </a:rPr>
                        <a:t>19</a:t>
                      </a:r>
                      <a:r>
                        <a:rPr lang="ru-RU" sz="2400" b="1" dirty="0" smtClean="0">
                          <a:solidFill>
                            <a:srgbClr val="000000"/>
                          </a:solidFill>
                          <a:latin typeface="Arial" pitchFamily="34" charset="0"/>
                          <a:ea typeface="Times New Roman"/>
                          <a:cs typeface="Arial" pitchFamily="34" charset="0"/>
                        </a:rPr>
                        <a:t>СОО</a:t>
                      </a:r>
                      <a:r>
                        <a:rPr lang="ru-RU" sz="2400" b="1" cap="all" dirty="0" smtClean="0">
                          <a:solidFill>
                            <a:srgbClr val="000000"/>
                          </a:solidFill>
                          <a:latin typeface="Arial" pitchFamily="34" charset="0"/>
                          <a:ea typeface="Times New Roman"/>
                          <a:cs typeface="Arial" pitchFamily="34" charset="0"/>
                        </a:rPr>
                        <a:t>н</a:t>
                      </a:r>
                      <a:endParaRPr lang="ru-RU" sz="2400"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err="1" smtClean="0">
                          <a:latin typeface="Arial" pitchFamily="34" charset="0"/>
                          <a:cs typeface="Arial" pitchFamily="34" charset="0"/>
                        </a:rPr>
                        <a:t>Декан</a:t>
                      </a:r>
                      <a:r>
                        <a:rPr lang="ru-RU" sz="24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овая</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err="1" smtClean="0">
                          <a:latin typeface="Arial" pitchFamily="34" charset="0"/>
                          <a:cs typeface="Arial" pitchFamily="34" charset="0"/>
                        </a:rPr>
                        <a:t>Каприновая</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lnSpc>
                          <a:spcPct val="85000"/>
                        </a:lnSpc>
                      </a:pPr>
                      <a:r>
                        <a:rPr lang="ru-RU" sz="2400" b="1" dirty="0" err="1" smtClean="0">
                          <a:latin typeface="Arial" pitchFamily="34" charset="0"/>
                          <a:cs typeface="Arial" pitchFamily="34" charset="0"/>
                        </a:rPr>
                        <a:t>Капринат</a:t>
                      </a:r>
                      <a:r>
                        <a:rPr lang="ru-RU" sz="2400" b="1" dirty="0" smtClean="0">
                          <a:latin typeface="Arial" pitchFamily="34" charset="0"/>
                          <a:cs typeface="Arial" pitchFamily="34" charset="0"/>
                        </a:rPr>
                        <a:t> </a:t>
                      </a:r>
                      <a:endParaRPr lang="ru-RU" sz="2400" b="1" dirty="0">
                        <a:latin typeface="Arial" pitchFamily="34" charset="0"/>
                        <a:cs typeface="Arial" pitchFamily="34" charset="0"/>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w="77470" h="12700" prst="softRound"/>
                      <a:lightRig rig="flood" dir="t"/>
                    </a:cell3D>
                  </a:tcPr>
                </a:tc>
              </a:tr>
            </a:tbl>
          </a:graphicData>
        </a:graphic>
      </p:graphicFrame>
      <p:pic>
        <p:nvPicPr>
          <p:cNvPr id="16" name="Picture 12" descr="пишу 1"/>
          <p:cNvPicPr>
            <a:picLocks noChangeAspect="1" noChangeArrowheads="1" noCrop="1"/>
          </p:cNvPicPr>
          <p:nvPr/>
        </p:nvPicPr>
        <p:blipFill>
          <a:blip r:embed="rId2" cstate="print"/>
          <a:srcRect/>
          <a:stretch>
            <a:fillRect/>
          </a:stretch>
        </p:blipFill>
        <p:spPr bwMode="auto">
          <a:xfrm>
            <a:off x="8566183" y="5000636"/>
            <a:ext cx="649287" cy="1295400"/>
          </a:xfrm>
          <a:prstGeom prst="rect">
            <a:avLst/>
          </a:prstGeom>
          <a:noFill/>
          <a:ln w="9525">
            <a:noFill/>
            <a:miter lim="800000"/>
            <a:headEnd/>
            <a:tailEnd/>
          </a:ln>
        </p:spPr>
      </p:pic>
      <p:sp>
        <p:nvSpPr>
          <p:cNvPr id="20" name="Прямоугольник 19"/>
          <p:cNvSpPr/>
          <p:nvPr/>
        </p:nvSpPr>
        <p:spPr>
          <a:xfrm>
            <a:off x="357158" y="71414"/>
            <a:ext cx="8358246" cy="88024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pPr>
            <a:r>
              <a:rPr lang="ru-RU" sz="3200" b="1" dirty="0" smtClean="0">
                <a:ln w="11430">
                  <a:solidFill>
                    <a:sysClr val="windowText" lastClr="000000"/>
                  </a:solidFill>
                </a:ln>
                <a:solidFill>
                  <a:srgbClr val="C00000"/>
                </a:solidFill>
                <a:effectLst>
                  <a:outerShdw blurRad="50800" dist="39000" dir="5460000" algn="tl">
                    <a:srgbClr val="000000">
                      <a:alpha val="38000"/>
                    </a:srgbClr>
                  </a:outerShdw>
                </a:effectLst>
                <a:latin typeface="Arial Black" pitchFamily="34" charset="0"/>
              </a:rPr>
              <a:t>Гомологический ряд предельных карбоновых кислот (</a:t>
            </a:r>
            <a:r>
              <a:rPr lang="en-US" sz="3200" b="1" dirty="0" smtClean="0">
                <a:ln w="11430">
                  <a:solidFill>
                    <a:sysClr val="windowText" lastClr="000000"/>
                  </a:solidFill>
                </a:ln>
                <a:solidFill>
                  <a:srgbClr val="C00000"/>
                </a:solidFill>
                <a:effectLst>
                  <a:outerShdw blurRad="50800" dist="39000" dir="5460000" algn="tl">
                    <a:srgbClr val="000000">
                      <a:alpha val="38000"/>
                    </a:srgbClr>
                  </a:outerShdw>
                </a:effectLst>
                <a:latin typeface="Arial Black" pitchFamily="34" charset="0"/>
              </a:rPr>
              <a:t>C</a:t>
            </a:r>
            <a:r>
              <a:rPr lang="en-US" sz="3200" b="1" baseline="-25000" dirty="0" smtClean="0">
                <a:ln w="11430">
                  <a:solidFill>
                    <a:sysClr val="windowText" lastClr="000000"/>
                  </a:solidFill>
                </a:ln>
                <a:solidFill>
                  <a:srgbClr val="C00000"/>
                </a:solidFill>
                <a:effectLst>
                  <a:outerShdw blurRad="50800" dist="39000" dir="5460000" algn="tl">
                    <a:srgbClr val="000000">
                      <a:alpha val="38000"/>
                    </a:srgbClr>
                  </a:outerShdw>
                </a:effectLst>
                <a:latin typeface="Arial Black" pitchFamily="34" charset="0"/>
              </a:rPr>
              <a:t>n</a:t>
            </a:r>
            <a:r>
              <a:rPr lang="en-US" sz="3200" b="1" dirty="0" smtClean="0">
                <a:ln w="11430">
                  <a:solidFill>
                    <a:sysClr val="windowText" lastClr="000000"/>
                  </a:solidFill>
                </a:ln>
                <a:solidFill>
                  <a:srgbClr val="C00000"/>
                </a:solidFill>
                <a:effectLst>
                  <a:outerShdw blurRad="50800" dist="39000" dir="5460000" algn="tl">
                    <a:srgbClr val="000000">
                      <a:alpha val="38000"/>
                    </a:srgbClr>
                  </a:outerShdw>
                </a:effectLst>
                <a:latin typeface="Arial Black" pitchFamily="34" charset="0"/>
              </a:rPr>
              <a:t>H</a:t>
            </a:r>
            <a:r>
              <a:rPr lang="en-US" sz="3200" b="1" baseline="-25000" dirty="0" smtClean="0">
                <a:ln w="11430">
                  <a:solidFill>
                    <a:sysClr val="windowText" lastClr="000000"/>
                  </a:solidFill>
                </a:ln>
                <a:solidFill>
                  <a:srgbClr val="C00000"/>
                </a:solidFill>
                <a:effectLst>
                  <a:outerShdw blurRad="50800" dist="39000" dir="5460000" algn="tl">
                    <a:srgbClr val="000000">
                      <a:alpha val="38000"/>
                    </a:srgbClr>
                  </a:outerShdw>
                </a:effectLst>
                <a:latin typeface="Arial Black" pitchFamily="34" charset="0"/>
              </a:rPr>
              <a:t>2n+</a:t>
            </a:r>
            <a:r>
              <a:rPr lang="ru-RU" sz="3200" b="1" baseline="-25000" dirty="0" smtClean="0">
                <a:ln w="11430">
                  <a:solidFill>
                    <a:sysClr val="windowText" lastClr="000000"/>
                  </a:solidFill>
                </a:ln>
                <a:solidFill>
                  <a:srgbClr val="C00000"/>
                </a:solidFill>
                <a:effectLst>
                  <a:outerShdw blurRad="50800" dist="39000" dir="5460000" algn="tl">
                    <a:srgbClr val="000000">
                      <a:alpha val="38000"/>
                    </a:srgbClr>
                  </a:outerShdw>
                </a:effectLst>
                <a:latin typeface="Arial Black" pitchFamily="34" charset="0"/>
              </a:rPr>
              <a:t>1</a:t>
            </a:r>
            <a:r>
              <a:rPr lang="ru-RU" sz="3200" b="1" dirty="0" smtClean="0">
                <a:ln w="11430">
                  <a:solidFill>
                    <a:sysClr val="windowText" lastClr="000000"/>
                  </a:solidFill>
                </a:ln>
                <a:solidFill>
                  <a:srgbClr val="C00000"/>
                </a:solidFill>
                <a:effectLst>
                  <a:outerShdw blurRad="50800" dist="39000" dir="5460000" algn="tl">
                    <a:srgbClr val="000000">
                      <a:alpha val="38000"/>
                    </a:srgbClr>
                  </a:outerShdw>
                </a:effectLst>
                <a:latin typeface="Arial Black" pitchFamily="34" charset="0"/>
              </a:rPr>
              <a:t>СООН)</a:t>
            </a:r>
            <a:endParaRPr lang="ru-RU" sz="3200" b="1" dirty="0">
              <a:ln w="11430">
                <a:solidFill>
                  <a:sysClr val="windowText" lastClr="000000"/>
                </a:solidFill>
              </a:ln>
              <a:solidFill>
                <a:srgbClr val="C00000"/>
              </a:solidFill>
              <a:effectLst>
                <a:outerShdw blurRad="50800" dist="39000" dir="5460000" algn="tl">
                  <a:srgbClr val="000000">
                    <a:alpha val="38000"/>
                  </a:srgbClr>
                </a:outerShdw>
              </a:effectLst>
              <a:latin typeface="Arial Black" pitchFamily="34" charset="0"/>
            </a:endParaRPr>
          </a:p>
        </p:txBody>
      </p:sp>
      <p:sp>
        <p:nvSpPr>
          <p:cNvPr id="8" name="Управляющая кнопка: далее 7">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8">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87624" y="44624"/>
            <a:ext cx="6930102" cy="616002"/>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40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panose="020B0A04020102020204" pitchFamily="34" charset="0"/>
                <a:cs typeface="Arial" panose="020B0604020202020204" pitchFamily="34" charset="0"/>
              </a:rPr>
              <a:t>Нахождение в природе</a:t>
            </a:r>
            <a:endParaRPr lang="ru-RU" sz="4000" b="1" dirty="0">
              <a:ln w="11430">
                <a:solidFill>
                  <a:sysClr val="windowText" lastClr="000000"/>
                </a:solidFill>
              </a:ln>
              <a:solidFill>
                <a:srgbClr val="C00000"/>
              </a:solidFill>
              <a:effectLst>
                <a:outerShdw blurRad="80000" dist="40000" dir="5040000" algn="tl">
                  <a:srgbClr val="000000">
                    <a:alpha val="30000"/>
                  </a:srgbClr>
                </a:outerShdw>
              </a:effectLst>
            </a:endParaRPr>
          </a:p>
        </p:txBody>
      </p:sp>
      <p:sp>
        <p:nvSpPr>
          <p:cNvPr id="5" name="Прямоугольник 4"/>
          <p:cNvSpPr/>
          <p:nvPr/>
        </p:nvSpPr>
        <p:spPr>
          <a:xfrm>
            <a:off x="179512" y="659943"/>
            <a:ext cx="8784976" cy="824841"/>
          </a:xfrm>
          <a:prstGeom prst="rect">
            <a:avLst/>
          </a:prstGeom>
        </p:spPr>
        <p:txBody>
          <a:bodyPr wrap="square">
            <a:spAutoFit/>
          </a:bodyPr>
          <a:lstStyle/>
          <a:p>
            <a:pPr indent="450000" algn="just">
              <a:lnSpc>
                <a:spcPct val="85000"/>
              </a:lnSpc>
            </a:pPr>
            <a:r>
              <a:rPr lang="ru-RU" sz="2800" b="1" dirty="0">
                <a:latin typeface="Arial" panose="020B0604020202020204" pitchFamily="34" charset="0"/>
                <a:cs typeface="Arial" panose="020B0604020202020204" pitchFamily="34" charset="0"/>
              </a:rPr>
              <a:t>Разнообразные карбоновые кислоты очень широко распространены в природе.</a:t>
            </a:r>
          </a:p>
        </p:txBody>
      </p:sp>
      <p:pic>
        <p:nvPicPr>
          <p:cNvPr id="6" name="Picture 12" descr="пишу 1"/>
          <p:cNvPicPr>
            <a:picLocks noChangeAspect="1" noChangeArrowheads="1" noCrop="1"/>
          </p:cNvPicPr>
          <p:nvPr/>
        </p:nvPicPr>
        <p:blipFill>
          <a:blip r:embed="rId2" cstate="print"/>
          <a:srcRect/>
          <a:stretch>
            <a:fillRect/>
          </a:stretch>
        </p:blipFill>
        <p:spPr bwMode="auto">
          <a:xfrm>
            <a:off x="8566183" y="5000636"/>
            <a:ext cx="649287" cy="1295400"/>
          </a:xfrm>
          <a:prstGeom prst="rect">
            <a:avLst/>
          </a:prstGeom>
          <a:noFill/>
          <a:ln w="9525">
            <a:noFill/>
            <a:miter lim="800000"/>
            <a:headEnd/>
            <a:tailEnd/>
          </a:ln>
        </p:spPr>
      </p:pic>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074" name="Picture 2" descr="http://img0.joyreactor.cc/pics/post/%D0%BC%D1%83%D1%80%D0%B0%D0%B2%D1%8C%D0%B8-%D0%B3%D0%B8%D1%84%D0%BA%D0%B8-%D0%B6%D0%B8%D0%B2%D0%BE%D1%82%D0%BD%D1%8B%D0%B5-%D0%BE%D1%80%D0%B3%D0%B0%D0%B7%D0%BC-29009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1670" y="1628800"/>
            <a:ext cx="3733800" cy="22669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himija-online.ru/wp-content/uploads/2017/08/%D0%B4%D1%80%D1%83%D0%B3%D0%B8%D0%B5-%D0%BA%D0%B0%D1%80%D0%B1%D0%BE%D0%BD%D0%BE%D0%B2%D1%8B%D0%B5-%D0%BA%D0%B8%D1%81%D0%BB%D0%BE%D1%82%D1%8B11.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6887"/>
          <a:stretch/>
        </p:blipFill>
        <p:spPr bwMode="auto">
          <a:xfrm>
            <a:off x="264909" y="1507077"/>
            <a:ext cx="6120680" cy="534642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7120" y="2345532"/>
            <a:ext cx="930864" cy="9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35696" y="3109938"/>
            <a:ext cx="628650" cy="15716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Прямая со стрелкой 10"/>
          <p:cNvCxnSpPr/>
          <p:nvPr/>
        </p:nvCxnSpPr>
        <p:spPr>
          <a:xfrm flipV="1">
            <a:off x="1619672" y="4365104"/>
            <a:ext cx="360040" cy="72008"/>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3076"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74914" y="5000636"/>
            <a:ext cx="1221349" cy="948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3228220"/>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ww.calorizator.ru/sites/default/files/addon/addon-e2xx-e236-2.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23703" y="1565795"/>
            <a:ext cx="7550680" cy="496855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1"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080" name="Picture 8" descr="http://www.vip-doski.ru/file/1,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6016" y="-54349"/>
            <a:ext cx="1798254" cy="151216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marina57v.ucoz.ru/muravinaja_kislot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19320" y="-54349"/>
            <a:ext cx="1547415" cy="154741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www.vivasanint.com/product/image/medium/z%20604_z%2060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38512" y="38082"/>
            <a:ext cx="1920555" cy="1518710"/>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17"/>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3528" y="70036"/>
            <a:ext cx="888020" cy="22452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http://cdn.fishki.net/upload/post/201512/07/1766191/gallery/Rd6VUe18UT3iRbO.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0568" y="2348880"/>
            <a:ext cx="4000500" cy="224790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868144" y="2420888"/>
            <a:ext cx="2416582" cy="180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Picture 8" descr="http://justclickit.ru/flash/anim/anim%20(1996).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14195" y="3083635"/>
            <a:ext cx="120015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4111" name="Picture 15" descr="http://file.mobilmusic.ru/00/81/49/563626.gif"/>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31383" y="1556792"/>
            <a:ext cx="2286000" cy="30480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justclickit.ru/flash/anim/anim%20(273).gif"/>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45382" y="1902345"/>
            <a:ext cx="819150" cy="590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053478"/>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пишу 1"/>
          <p:cNvPicPr>
            <a:picLocks noChangeAspect="1" noChangeArrowheads="1" noCrop="1"/>
          </p:cNvPicPr>
          <p:nvPr/>
        </p:nvPicPr>
        <p:blipFill>
          <a:blip r:embed="rId2" cstate="print"/>
          <a:srcRect/>
          <a:stretch>
            <a:fillRect/>
          </a:stretch>
        </p:blipFill>
        <p:spPr bwMode="auto">
          <a:xfrm>
            <a:off x="8566183" y="5000636"/>
            <a:ext cx="649287" cy="1295400"/>
          </a:xfrm>
          <a:prstGeom prst="rect">
            <a:avLst/>
          </a:prstGeom>
          <a:noFill/>
          <a:ln w="9525">
            <a:noFill/>
            <a:miter lim="800000"/>
            <a:headEnd/>
            <a:tailEnd/>
          </a:ln>
        </p:spPr>
      </p:pic>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2928149" y="260648"/>
            <a:ext cx="4358886" cy="584775"/>
          </a:xfrm>
          <a:prstGeom prst="rect">
            <a:avLst/>
          </a:prstGeom>
        </p:spPr>
        <p:txBody>
          <a:bodyPr wrap="none">
            <a:spAutoFit/>
          </a:bodyPr>
          <a:lstStyle/>
          <a:p>
            <a:pPr algn="ctr"/>
            <a:r>
              <a:rPr lang="ru-RU" sz="3200" b="1" dirty="0" smtClean="0">
                <a:ln>
                  <a:solidFill>
                    <a:sysClr val="windowText" lastClr="000000"/>
                  </a:solidFill>
                </a:ln>
                <a:solidFill>
                  <a:srgbClr val="0000CC"/>
                </a:solidFill>
                <a:latin typeface="Arial Black" pitchFamily="34" charset="0"/>
                <a:cs typeface="Arial" panose="020B0604020202020204" pitchFamily="34" charset="0"/>
              </a:rPr>
              <a:t>Уксусная кислота</a:t>
            </a:r>
            <a:endParaRPr lang="ru-RU" sz="3200" b="1" dirty="0">
              <a:ln>
                <a:solidFill>
                  <a:sysClr val="windowText" lastClr="000000"/>
                </a:solidFill>
              </a:ln>
              <a:solidFill>
                <a:srgbClr val="0000CC"/>
              </a:solidFill>
              <a:latin typeface="Arial Black" pitchFamily="34" charset="0"/>
            </a:endParaRPr>
          </a:p>
        </p:txBody>
      </p:sp>
      <p:pic>
        <p:nvPicPr>
          <p:cNvPr id="4098" name="Picture 2" descr="D:\диск D\29.06.17-домашние документы\Виртуальные лекции 2015\Органическая химия\карб. кислоты\укс. к-та\Acetic-acid-3D-ball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221" y="-31547"/>
            <a:ext cx="1835779" cy="136348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диск D\29.06.17-домашние документы\Виртуальные лекции 2015\Органическая химия\карб. кислоты\укс. к-та\Acetic-Acid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640" y="44624"/>
            <a:ext cx="1771530" cy="13272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9761" y="45777"/>
            <a:ext cx="1311629" cy="191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107505" y="1844824"/>
            <a:ext cx="8640960" cy="4358116"/>
          </a:xfrm>
          <a:prstGeom prst="rect">
            <a:avLst/>
          </a:prstGeom>
        </p:spPr>
        <p:txBody>
          <a:bodyPr wrap="square">
            <a:spAutoFit/>
          </a:bodyPr>
          <a:lstStyle/>
          <a:p>
            <a:pPr indent="450850" algn="just">
              <a:lnSpc>
                <a:spcPct val="90000"/>
              </a:lnSpc>
              <a:buFont typeface="Wingdings" pitchFamily="2" charset="2"/>
              <a:buNone/>
            </a:pPr>
            <a:r>
              <a:rPr lang="ru-RU" sz="2800" b="1" dirty="0">
                <a:latin typeface="Arial" panose="020B0604020202020204" pitchFamily="34" charset="0"/>
                <a:cs typeface="Arial" panose="020B0604020202020204" pitchFamily="34" charset="0"/>
              </a:rPr>
              <a:t>Это самая первая кислота, которая стала известна человеку. Она сопровождает человека с древности, а именно с тех пор как человек научился делать вино из </a:t>
            </a:r>
            <a:r>
              <a:rPr lang="ru-RU" sz="2800" b="1" dirty="0">
                <a:ln>
                  <a:solidFill>
                    <a:sysClr val="windowText" lastClr="000000"/>
                  </a:solidFill>
                </a:ln>
                <a:solidFill>
                  <a:srgbClr val="CC00CC"/>
                </a:solidFill>
                <a:latin typeface="Arial" panose="020B0604020202020204" pitchFamily="34" charset="0"/>
                <a:cs typeface="Arial" panose="020B0604020202020204" pitchFamily="34" charset="0"/>
              </a:rPr>
              <a:t>винограда</a:t>
            </a:r>
            <a:r>
              <a:rPr lang="ru-RU" sz="2800" b="1" dirty="0">
                <a:latin typeface="Arial" panose="020B0604020202020204" pitchFamily="34" charset="0"/>
                <a:cs typeface="Arial" panose="020B0604020202020204" pitchFamily="34" charset="0"/>
              </a:rPr>
              <a:t>. При скисании вина получается уксус, а это и есть раствор уксусной кислоты. Уксус стали применять как приправу, лекарство, растворитель. Сейчас кислоту используют при консервировании продуктов, в производстве душистых веществ, ацетатного шелка, целлофана, аспирина.</a:t>
            </a:r>
          </a:p>
        </p:txBody>
      </p:sp>
      <p:pic>
        <p:nvPicPr>
          <p:cNvPr id="4102" name="Picture 6" descr="D:\диск D\29.06.17-домашние документы\Лаб. раб YES\Виртуальные лабораторные YES\Анимашки и картинки\15.12.12\анимашки\вино, пиво,сок\aawineglasse3s.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32040" y="476672"/>
            <a:ext cx="1352550" cy="126682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D:\диск D\29.06.17-домашние документы\Лаб. раб YES\Виртуальные лабораторные YES\Анимашки и картинки\15.12.12\анимашки\биология\фрукты, ягоды, орехи\479603702.jpg.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52029" y="405795"/>
            <a:ext cx="71437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D:\диск D\29.06.17-домашние документы\Лаб. раб YES\Виртуальные лабораторные YES\Анимашки и картинки\15.12.12\анимашки\биология\фрукты, ягоды, орехи\edaa-941.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94813" y="995563"/>
            <a:ext cx="762000" cy="619125"/>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D:\диск D\29.06.17-домашние документы\Лаб. раб YES\Виртуальные лабораторные YES\Анимашки и картинки\15.12.12\анимашки\биология\фрукты, ягоды, орехи\edaa-891.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67190" y="1081375"/>
            <a:ext cx="6477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32041" y="5777310"/>
            <a:ext cx="1352550" cy="1060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51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пишу 1"/>
          <p:cNvPicPr>
            <a:picLocks noChangeAspect="1" noChangeArrowheads="1" noCrop="1"/>
          </p:cNvPicPr>
          <p:nvPr/>
        </p:nvPicPr>
        <p:blipFill>
          <a:blip r:embed="rId2" cstate="print"/>
          <a:srcRect/>
          <a:stretch>
            <a:fillRect/>
          </a:stretch>
        </p:blipFill>
        <p:spPr bwMode="auto">
          <a:xfrm>
            <a:off x="8566183" y="5000636"/>
            <a:ext cx="649287" cy="1295400"/>
          </a:xfrm>
          <a:prstGeom prst="rect">
            <a:avLst/>
          </a:prstGeom>
          <a:noFill/>
          <a:ln w="9525">
            <a:noFill/>
            <a:miter lim="800000"/>
            <a:headEnd/>
            <a:tailEnd/>
          </a:ln>
        </p:spPr>
      </p:pic>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547664" y="-27384"/>
            <a:ext cx="6556603" cy="769441"/>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4400" b="1" dirty="0" smtClean="0">
                <a:ln w="11430">
                  <a:solidFill>
                    <a:sysClr val="windowText" lastClr="000000"/>
                  </a:solidFill>
                </a:ln>
                <a:solidFill>
                  <a:srgbClr val="1A6035"/>
                </a:solidFill>
                <a:effectLst>
                  <a:outerShdw blurRad="80000" dist="40000" dir="5040000" algn="tl">
                    <a:srgbClr val="000000">
                      <a:alpha val="30000"/>
                    </a:srgbClr>
                  </a:outerShdw>
                </a:effectLst>
                <a:latin typeface="Arial Black" pitchFamily="34" charset="0"/>
                <a:cs typeface="Arial" panose="020B0604020202020204" pitchFamily="34" charset="0"/>
              </a:rPr>
              <a:t>Щавелевая кислота</a:t>
            </a:r>
            <a:endParaRPr lang="ru-RU" sz="4400" b="1" dirty="0">
              <a:ln w="11430">
                <a:solidFill>
                  <a:sysClr val="windowText" lastClr="000000"/>
                </a:solidFill>
              </a:ln>
              <a:solidFill>
                <a:srgbClr val="1A6035"/>
              </a:solidFill>
              <a:effectLst>
                <a:outerShdw blurRad="80000" dist="40000" dir="5040000" algn="tl">
                  <a:srgbClr val="000000">
                    <a:alpha val="30000"/>
                  </a:srgbClr>
                </a:outerShdw>
              </a:effectLst>
              <a:latin typeface="Arial Black" pitchFamily="34" charset="0"/>
            </a:endParaRPr>
          </a:p>
        </p:txBody>
      </p:sp>
      <p:sp>
        <p:nvSpPr>
          <p:cNvPr id="4" name="Прямоугольник 3"/>
          <p:cNvSpPr/>
          <p:nvPr/>
        </p:nvSpPr>
        <p:spPr>
          <a:xfrm>
            <a:off x="122757" y="2276872"/>
            <a:ext cx="8625707" cy="4121128"/>
          </a:xfrm>
          <a:prstGeom prst="rect">
            <a:avLst/>
          </a:prstGeom>
        </p:spPr>
        <p:txBody>
          <a:bodyPr wrap="square">
            <a:spAutoFit/>
          </a:bodyPr>
          <a:lstStyle/>
          <a:p>
            <a:pPr indent="450850" algn="just">
              <a:lnSpc>
                <a:spcPct val="85000"/>
              </a:lnSpc>
            </a:pPr>
            <a:r>
              <a:rPr lang="ru-RU" sz="2800" b="1" dirty="0">
                <a:ln>
                  <a:solidFill>
                    <a:sysClr val="windowText" lastClr="000000"/>
                  </a:solidFill>
                </a:ln>
                <a:solidFill>
                  <a:srgbClr val="1A6035"/>
                </a:solidFill>
                <a:effectLst>
                  <a:outerShdw blurRad="38100" dist="38100" dir="2700000" algn="tl">
                    <a:srgbClr val="000000">
                      <a:alpha val="43137"/>
                    </a:srgbClr>
                  </a:outerShdw>
                </a:effectLst>
                <a:latin typeface="Arial" pitchFamily="34" charset="0"/>
                <a:cs typeface="Arial" pitchFamily="34" charset="0"/>
              </a:rPr>
              <a:t>Щавелевая кислота </a:t>
            </a:r>
            <a:r>
              <a:rPr lang="ru-RU" sz="2800" b="1" dirty="0">
                <a:latin typeface="Arial" pitchFamily="34" charset="0"/>
                <a:cs typeface="Arial" panose="020B0604020202020204" pitchFamily="34" charset="0"/>
              </a:rPr>
              <a:t>была сначала получена из зелёных листьев щавеля. Её можно выделить из клевера, помидор. Это двухосновная кислота, средней силы. Щавелевая кислота образует белые кристаллы, похожие на сахар. Но внешний вид обманчив, есть эти кристаллы нельзя, они ядовиты. Кислота </a:t>
            </a:r>
            <a:r>
              <a:rPr lang="ru-RU" sz="2800" b="1" u="sng" dirty="0">
                <a:latin typeface="Arial" pitchFamily="34" charset="0"/>
                <a:cs typeface="Arial" panose="020B0604020202020204" pitchFamily="34" charset="0"/>
              </a:rPr>
              <a:t>встречается в</a:t>
            </a:r>
            <a:r>
              <a:rPr lang="ru-RU" sz="2800" b="1" dirty="0">
                <a:latin typeface="Arial" pitchFamily="34" charset="0"/>
                <a:cs typeface="Arial" panose="020B0604020202020204" pitchFamily="34" charset="0"/>
              </a:rPr>
              <a:t> составе многих препаратов бытовой химии, которыми удаляют ржавчину. Так же кислота хорошо сводит пятна с белья  от красок и чернил.</a:t>
            </a:r>
          </a:p>
        </p:txBody>
      </p:sp>
      <p:pic>
        <p:nvPicPr>
          <p:cNvPr id="6152" name="Picture 8" descr="https://upload.wikimedia.org/wikipedia/commons/thumb/c/cf/OxalicAcid-spaceFilling.png/1163px-OxalicAcid-spaceFill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20" y="44625"/>
            <a:ext cx="1767956" cy="136815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upload.wikimedia.org/wikipedia/commons/thumb/e/e9/OxalicAcid-stickAndBall.png/1550px-OxalicAcid-stickAndBal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616" y="766485"/>
            <a:ext cx="1764897" cy="1366371"/>
          </a:xfrm>
          <a:prstGeom prst="rect">
            <a:avLst/>
          </a:prstGeom>
          <a:noFill/>
          <a:extLst>
            <a:ext uri="{909E8E84-426E-40DD-AFC4-6F175D3DCCD1}">
              <a14:hiddenFill xmlns:a14="http://schemas.microsoft.com/office/drawing/2010/main">
                <a:solidFill>
                  <a:srgbClr val="FFFFFF"/>
                </a:solidFill>
              </a14:hiddenFill>
            </a:ext>
          </a:extLst>
        </p:spPr>
      </p:pic>
      <p:pic>
        <p:nvPicPr>
          <p:cNvPr id="6157"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8024" y="764704"/>
            <a:ext cx="2166526" cy="11421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prst="softRound"/>
            <a:contourClr>
              <a:srgbClr val="333333"/>
            </a:contourClr>
          </a:sp3d>
          <a:extLst>
            <a:ext uri="{909E8E84-426E-40DD-AFC4-6F175D3DCCD1}">
              <a14:hiddenFill xmlns:a14="http://schemas.microsoft.com/office/drawing/2010/main">
                <a:solidFill>
                  <a:schemeClr val="accent1"/>
                </a:solidFill>
              </a14:hiddenFill>
            </a:ext>
          </a:extLst>
        </p:spPr>
      </p:pic>
      <p:pic>
        <p:nvPicPr>
          <p:cNvPr id="1030" name="Picture 6" descr="http://cdn.auschems.com/media/catalog/product/cache/1/thumbnail/600x/17f82f742ffe127f42dca9de82fb58b1/o/x/oxalic_aci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9286" y="850170"/>
            <a:ext cx="1712714" cy="131879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54550" y="1073270"/>
            <a:ext cx="2036183" cy="10595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prst="softRound"/>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266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omanadvice.ru/sites/default/files/27/shchavelevaya_kislota_polza.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8816"/>
          <a:stretch/>
        </p:blipFill>
        <p:spPr bwMode="auto">
          <a:xfrm>
            <a:off x="0" y="586853"/>
            <a:ext cx="9115151" cy="577654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1" name="Picture 12" descr="пишу 1"/>
          <p:cNvPicPr>
            <a:picLocks noChangeAspect="1" noChangeArrowheads="1" noCrop="1"/>
          </p:cNvPicPr>
          <p:nvPr/>
        </p:nvPicPr>
        <p:blipFill>
          <a:blip r:embed="rId4" cstate="print"/>
          <a:srcRect/>
          <a:stretch>
            <a:fillRect/>
          </a:stretch>
        </p:blipFill>
        <p:spPr bwMode="auto">
          <a:xfrm>
            <a:off x="8532440" y="5085928"/>
            <a:ext cx="649287" cy="12954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5"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51" name="Picture 3" descr="D:\диск D\29.06.17-домашние документы\Лаб. раб YES\Виртуальные лабораторные YES\Анимашки и картинки\Люди\Домашнее хозяйство, еда,\чай, кофе,\576c373aa46a6a6b3ad1f72184b4d77b.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806" y="5842024"/>
            <a:ext cx="685800" cy="952500"/>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37906" y="-5318"/>
            <a:ext cx="8898590" cy="553998"/>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3000" b="1" dirty="0" smtClean="0">
                <a:ln w="11430">
                  <a:solidFill>
                    <a:sysClr val="windowText" lastClr="000000"/>
                  </a:solidFill>
                </a:ln>
                <a:solidFill>
                  <a:srgbClr val="1A6035"/>
                </a:solidFill>
                <a:effectLst>
                  <a:outerShdw blurRad="80000" dist="40000" dir="5040000" algn="tl">
                    <a:srgbClr val="000000">
                      <a:alpha val="30000"/>
                    </a:srgbClr>
                  </a:outerShdw>
                </a:effectLst>
                <a:latin typeface="Arial Black" pitchFamily="34" charset="0"/>
                <a:cs typeface="Arial" panose="020B0604020202020204" pitchFamily="34" charset="0"/>
              </a:rPr>
              <a:t>Продукты богатые щавелевой кислотой</a:t>
            </a:r>
            <a:endParaRPr lang="ru-RU" sz="3000" b="1" dirty="0">
              <a:ln w="11430">
                <a:solidFill>
                  <a:sysClr val="windowText" lastClr="000000"/>
                </a:solidFill>
              </a:ln>
              <a:solidFill>
                <a:srgbClr val="1A6035"/>
              </a:solidFill>
              <a:effectLst>
                <a:outerShdw blurRad="80000" dist="40000" dir="5040000" algn="tl">
                  <a:srgbClr val="000000">
                    <a:alpha val="30000"/>
                  </a:srgbClr>
                </a:outerShdw>
              </a:effectLst>
              <a:latin typeface="Arial Black" pitchFamily="34" charset="0"/>
            </a:endParaRPr>
          </a:p>
        </p:txBody>
      </p:sp>
    </p:spTree>
    <p:extLst>
      <p:ext uri="{BB962C8B-B14F-4D97-AF65-F5344CB8AC3E}">
        <p14:creationId xmlns:p14="http://schemas.microsoft.com/office/powerpoint/2010/main" val="3319071515"/>
      </p:ext>
    </p:extLst>
  </p:cSld>
  <p:clrMapOvr>
    <a:masterClrMapping/>
  </p:clrMapOvr>
  <p:transition>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пишу 1"/>
          <p:cNvPicPr>
            <a:picLocks noChangeAspect="1" noChangeArrowheads="1" noCrop="1"/>
          </p:cNvPicPr>
          <p:nvPr/>
        </p:nvPicPr>
        <p:blipFill>
          <a:blip r:embed="rId2" cstate="print"/>
          <a:srcRect/>
          <a:stretch>
            <a:fillRect/>
          </a:stretch>
        </p:blipFill>
        <p:spPr bwMode="auto">
          <a:xfrm>
            <a:off x="8566183" y="5000636"/>
            <a:ext cx="649287" cy="1295400"/>
          </a:xfrm>
          <a:prstGeom prst="rect">
            <a:avLst/>
          </a:prstGeom>
          <a:noFill/>
          <a:ln w="9525">
            <a:noFill/>
            <a:miter lim="800000"/>
            <a:headEnd/>
            <a:tailEnd/>
          </a:ln>
        </p:spPr>
      </p:pic>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979712" y="260648"/>
            <a:ext cx="5642891" cy="707886"/>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40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cs typeface="Arial" panose="020B0604020202020204" pitchFamily="34" charset="0"/>
              </a:rPr>
              <a:t>Лимонная кислота</a:t>
            </a:r>
            <a:endParaRPr lang="ru-RU" sz="4000" b="1"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endParaRPr>
          </a:p>
        </p:txBody>
      </p:sp>
      <p:sp>
        <p:nvSpPr>
          <p:cNvPr id="4" name="Прямоугольник 3"/>
          <p:cNvSpPr/>
          <p:nvPr/>
        </p:nvSpPr>
        <p:spPr>
          <a:xfrm>
            <a:off x="107504" y="2638882"/>
            <a:ext cx="8829824" cy="3022366"/>
          </a:xfrm>
          <a:prstGeom prst="rect">
            <a:avLst/>
          </a:prstGeom>
        </p:spPr>
        <p:txBody>
          <a:bodyPr wrap="square">
            <a:spAutoFit/>
          </a:bodyPr>
          <a:lstStyle/>
          <a:p>
            <a:pPr indent="450850" algn="just">
              <a:lnSpc>
                <a:spcPct val="85000"/>
              </a:lnSpc>
              <a:buFont typeface="Wingdings" pitchFamily="2" charset="2"/>
              <a:buNone/>
            </a:pPr>
            <a:r>
              <a:rPr lang="ru-RU" sz="2800" b="1" dirty="0">
                <a:latin typeface="Arial" pitchFamily="34" charset="0"/>
                <a:cs typeface="Arial" panose="020B0604020202020204" pitchFamily="34" charset="0"/>
              </a:rPr>
              <a:t>Впервые </a:t>
            </a:r>
            <a:r>
              <a:rPr lang="ru-RU" sz="2800" b="1" dirty="0">
                <a:ln>
                  <a:solidFill>
                    <a:sysClr val="windowText" lastClr="000000"/>
                  </a:solidFill>
                </a:ln>
                <a:solidFill>
                  <a:srgbClr val="FFC000"/>
                </a:solidFill>
                <a:latin typeface="Arial Black" pitchFamily="34" charset="0"/>
                <a:cs typeface="Arial" panose="020B0604020202020204" pitchFamily="34" charset="0"/>
              </a:rPr>
              <a:t>лимонная кислота </a:t>
            </a:r>
            <a:r>
              <a:rPr lang="ru-RU" sz="2800" b="1" dirty="0">
                <a:latin typeface="Arial" pitchFamily="34" charset="0"/>
                <a:cs typeface="Arial" panose="020B0604020202020204" pitchFamily="34" charset="0"/>
              </a:rPr>
              <a:t>была выделена в 1784 году из сока недозрелых лимонов шведским аптекарем Карлом </a:t>
            </a:r>
            <a:r>
              <a:rPr lang="ru-RU" sz="2800" b="1" dirty="0" err="1">
                <a:latin typeface="Arial" panose="020B0604020202020204" pitchFamily="34" charset="0"/>
                <a:cs typeface="Arial" panose="020B0604020202020204" pitchFamily="34" charset="0"/>
              </a:rPr>
              <a:t>Шееле</a:t>
            </a:r>
            <a:r>
              <a:rPr lang="ru-RU" sz="2800" b="1" dirty="0">
                <a:latin typeface="Arial" panose="020B0604020202020204" pitchFamily="34" charset="0"/>
                <a:cs typeface="Arial" panose="020B0604020202020204" pitchFamily="34" charset="0"/>
              </a:rPr>
              <a:t>. </a:t>
            </a:r>
          </a:p>
          <a:p>
            <a:pPr indent="450850" algn="just">
              <a:lnSpc>
                <a:spcPct val="85000"/>
              </a:lnSpc>
              <a:buFont typeface="Wingdings" pitchFamily="2" charset="2"/>
              <a:buNone/>
            </a:pPr>
            <a:r>
              <a:rPr lang="ru-RU" sz="2800" b="1" u="sng" dirty="0" smtClean="0">
                <a:latin typeface="Arial" panose="020B0604020202020204" pitchFamily="34" charset="0"/>
                <a:cs typeface="Arial" panose="020B0604020202020204" pitchFamily="34" charset="0"/>
              </a:rPr>
              <a:t>Широко </a:t>
            </a:r>
            <a:r>
              <a:rPr lang="ru-RU" sz="2800" b="1" u="sng" dirty="0">
                <a:latin typeface="Arial" panose="020B0604020202020204" pitchFamily="34" charset="0"/>
                <a:cs typeface="Arial" panose="020B0604020202020204" pitchFamily="34" charset="0"/>
              </a:rPr>
              <a:t>используется как</a:t>
            </a:r>
            <a:r>
              <a:rPr lang="ru-RU" sz="2800" b="1" dirty="0">
                <a:latin typeface="Arial" panose="020B0604020202020204" pitchFamily="34" charset="0"/>
                <a:cs typeface="Arial" panose="020B0604020202020204" pitchFamily="34" charset="0"/>
              </a:rPr>
              <a:t> вкусовая добавка, регулятор кислотности и консервант в пищевой промышленности, для производства напитков. Применяется в медицине и для изготовления косметических средств.</a:t>
            </a:r>
          </a:p>
        </p:txBody>
      </p:sp>
      <p:pic>
        <p:nvPicPr>
          <p:cNvPr id="5124" name="Picture 4" descr="D:\диск D\29.06.17-домашние документы\Виртуальные лекции 2015\Органическая химия\карб. кислоты\лимонная к-та\200px-Citric-acid-3D-ball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21" y="0"/>
            <a:ext cx="1905000" cy="10953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диск D\29.06.17-домашние документы\Виртуальные лекции 2015\Органическая химия\карб. кислоты\лимонная к-та\limonnaya_kislota-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5619" y="0"/>
            <a:ext cx="1560331" cy="15877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диск D\29.06.17-домашние документы\Лаб. раб YES\Виртуальные лабораторные YES\Анимашки и картинки\15.12.12\анимашки\биология\фрукты, ягоды, орехи\edaa-969.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02" y="5445224"/>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627784" y="991555"/>
            <a:ext cx="3196383" cy="157334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748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11480993</TotalTime>
  <Words>5445</Words>
  <Application>Microsoft Office PowerPoint</Application>
  <PresentationFormat>Экран (4:3)</PresentationFormat>
  <Paragraphs>871</Paragraphs>
  <Slides>188</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188</vt:i4>
      </vt:variant>
    </vt:vector>
  </HeadingPairs>
  <TitlesOfParts>
    <vt:vector size="189"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Admin</dc:creator>
  <cp:lastModifiedBy>user</cp:lastModifiedBy>
  <cp:revision>4665</cp:revision>
  <dcterms:created xsi:type="dcterms:W3CDTF">2009-11-04T17:47:55Z</dcterms:created>
  <dcterms:modified xsi:type="dcterms:W3CDTF">2021-04-05T21:56:30Z</dcterms:modified>
</cp:coreProperties>
</file>