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0"/>
  </p:notesMasterIdLst>
  <p:sldIdLst>
    <p:sldId id="682" r:id="rId2"/>
    <p:sldId id="259" r:id="rId3"/>
    <p:sldId id="683" r:id="rId4"/>
    <p:sldId id="261" r:id="rId5"/>
    <p:sldId id="528" r:id="rId6"/>
    <p:sldId id="529" r:id="rId7"/>
    <p:sldId id="574" r:id="rId8"/>
    <p:sldId id="594" r:id="rId9"/>
    <p:sldId id="583" r:id="rId10"/>
    <p:sldId id="577" r:id="rId11"/>
    <p:sldId id="579" r:id="rId12"/>
    <p:sldId id="580" r:id="rId13"/>
    <p:sldId id="592" r:id="rId14"/>
    <p:sldId id="593" r:id="rId15"/>
    <p:sldId id="582" r:id="rId16"/>
    <p:sldId id="530" r:id="rId17"/>
    <p:sldId id="598" r:id="rId18"/>
    <p:sldId id="595" r:id="rId19"/>
    <p:sldId id="596" r:id="rId20"/>
    <p:sldId id="581" r:id="rId21"/>
    <p:sldId id="681" r:id="rId22"/>
    <p:sldId id="608" r:id="rId23"/>
    <p:sldId id="578" r:id="rId24"/>
    <p:sldId id="597" r:id="rId25"/>
    <p:sldId id="585" r:id="rId26"/>
    <p:sldId id="607" r:id="rId27"/>
    <p:sldId id="567" r:id="rId28"/>
    <p:sldId id="609" r:id="rId29"/>
    <p:sldId id="611" r:id="rId30"/>
    <p:sldId id="602" r:id="rId31"/>
    <p:sldId id="603" r:id="rId32"/>
    <p:sldId id="601" r:id="rId33"/>
    <p:sldId id="565" r:id="rId34"/>
    <p:sldId id="613" r:id="rId35"/>
    <p:sldId id="612" r:id="rId36"/>
    <p:sldId id="619" r:id="rId37"/>
    <p:sldId id="616" r:id="rId38"/>
    <p:sldId id="617" r:id="rId39"/>
    <p:sldId id="651" r:id="rId40"/>
    <p:sldId id="573" r:id="rId41"/>
    <p:sldId id="614" r:id="rId42"/>
    <p:sldId id="634" r:id="rId43"/>
    <p:sldId id="659" r:id="rId44"/>
    <p:sldId id="635" r:id="rId45"/>
    <p:sldId id="637" r:id="rId46"/>
    <p:sldId id="636" r:id="rId47"/>
    <p:sldId id="638" r:id="rId48"/>
    <p:sldId id="623" r:id="rId49"/>
    <p:sldId id="624" r:id="rId50"/>
    <p:sldId id="625" r:id="rId51"/>
    <p:sldId id="627" r:id="rId52"/>
    <p:sldId id="678" r:id="rId53"/>
    <p:sldId id="679" r:id="rId54"/>
    <p:sldId id="628" r:id="rId55"/>
    <p:sldId id="643" r:id="rId56"/>
    <p:sldId id="652" r:id="rId57"/>
    <p:sldId id="645" r:id="rId58"/>
    <p:sldId id="654" r:id="rId59"/>
    <p:sldId id="646" r:id="rId60"/>
    <p:sldId id="680" r:id="rId61"/>
    <p:sldId id="639" r:id="rId62"/>
    <p:sldId id="629" r:id="rId63"/>
    <p:sldId id="640" r:id="rId64"/>
    <p:sldId id="626" r:id="rId65"/>
    <p:sldId id="641" r:id="rId66"/>
    <p:sldId id="630" r:id="rId67"/>
    <p:sldId id="631" r:id="rId68"/>
    <p:sldId id="647" r:id="rId69"/>
    <p:sldId id="633" r:id="rId70"/>
    <p:sldId id="655" r:id="rId71"/>
    <p:sldId id="632" r:id="rId72"/>
    <p:sldId id="454" r:id="rId73"/>
    <p:sldId id="522" r:id="rId74"/>
    <p:sldId id="668" r:id="rId75"/>
    <p:sldId id="669" r:id="rId76"/>
    <p:sldId id="672" r:id="rId77"/>
    <p:sldId id="671" r:id="rId78"/>
    <p:sldId id="670" r:id="rId79"/>
    <p:sldId id="667" r:id="rId80"/>
    <p:sldId id="664" r:id="rId81"/>
    <p:sldId id="665" r:id="rId82"/>
    <p:sldId id="677" r:id="rId83"/>
    <p:sldId id="553" r:id="rId84"/>
    <p:sldId id="554" r:id="rId85"/>
    <p:sldId id="555" r:id="rId86"/>
    <p:sldId id="556" r:id="rId87"/>
    <p:sldId id="649" r:id="rId88"/>
    <p:sldId id="650" r:id="rId89"/>
    <p:sldId id="648" r:id="rId90"/>
    <p:sldId id="532" r:id="rId91"/>
    <p:sldId id="527" r:id="rId92"/>
    <p:sldId id="660" r:id="rId93"/>
    <p:sldId id="661" r:id="rId94"/>
    <p:sldId id="662" r:id="rId95"/>
    <p:sldId id="685" r:id="rId96"/>
    <p:sldId id="561" r:id="rId97"/>
    <p:sldId id="658" r:id="rId98"/>
    <p:sldId id="559" r:id="rId9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00"/>
    <a:srgbClr val="9D2349"/>
    <a:srgbClr val="A2ECE3"/>
    <a:srgbClr val="89E7D1"/>
    <a:srgbClr val="99CCFF"/>
    <a:srgbClr val="70E2D4"/>
    <a:srgbClr val="47D9C8"/>
    <a:srgbClr val="49D7A8"/>
    <a:srgbClr val="DDDDDD"/>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Стиль из темы 2 - акцент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3" autoAdjust="0"/>
    <p:restoredTop sz="98772" autoAdjust="0"/>
  </p:normalViewPr>
  <p:slideViewPr>
    <p:cSldViewPr>
      <p:cViewPr varScale="1">
        <p:scale>
          <a:sx n="68" d="100"/>
          <a:sy n="68" d="100"/>
        </p:scale>
        <p:origin x="-122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BA7749-789D-44BC-80F9-B8A744F2BF16}" type="datetimeFigureOut">
              <a:rPr lang="ru-RU" smtClean="0"/>
              <a:pPr/>
              <a:t>23.04.2021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97FB07-385C-4350-AC9B-891AA282BAC1}" type="slidenum">
              <a:rPr lang="ru-RU" smtClean="0"/>
              <a:pPr/>
              <a:t>‹#›</a:t>
            </a:fld>
            <a:endParaRPr lang="ru-RU"/>
          </a:p>
        </p:txBody>
      </p:sp>
    </p:spTree>
    <p:extLst>
      <p:ext uri="{BB962C8B-B14F-4D97-AF65-F5344CB8AC3E}">
        <p14:creationId xmlns:p14="http://schemas.microsoft.com/office/powerpoint/2010/main" val="2029509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a:t>
            </a:fld>
            <a:endParaRPr lang="ru-RU" dirty="0"/>
          </a:p>
        </p:txBody>
      </p:sp>
    </p:spTree>
    <p:extLst>
      <p:ext uri="{BB962C8B-B14F-4D97-AF65-F5344CB8AC3E}">
        <p14:creationId xmlns:p14="http://schemas.microsoft.com/office/powerpoint/2010/main" val="957793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4</a:t>
            </a:fld>
            <a:endParaRPr lang="ru-RU" sz="1200" dirty="0">
              <a:latin typeface="Calibri" pitchFamily="34" charset="0"/>
            </a:endParaRPr>
          </a:p>
        </p:txBody>
      </p:sp>
    </p:spTree>
    <p:extLst>
      <p:ext uri="{BB962C8B-B14F-4D97-AF65-F5344CB8AC3E}">
        <p14:creationId xmlns:p14="http://schemas.microsoft.com/office/powerpoint/2010/main" val="3229509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B97FB07-385C-4350-AC9B-891AA282BAC1}" type="slidenum">
              <a:rPr lang="ru-RU" smtClean="0"/>
              <a:pPr/>
              <a:t>17</a:t>
            </a:fld>
            <a:endParaRPr lang="ru-RU"/>
          </a:p>
        </p:txBody>
      </p:sp>
    </p:spTree>
    <p:extLst>
      <p:ext uri="{BB962C8B-B14F-4D97-AF65-F5344CB8AC3E}">
        <p14:creationId xmlns:p14="http://schemas.microsoft.com/office/powerpoint/2010/main" val="3890930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3F8687E4-24DF-4B67-8EF3-9896E275EB6A}" type="datetimeFigureOut">
              <a:rPr lang="ru-RU" smtClean="0"/>
              <a:pPr/>
              <a:t>23.04.2021</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158DC832-7498-4FA3-9A4A-615E6BA82564}"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F8687E4-24DF-4B67-8EF3-9896E275EB6A}" type="datetimeFigureOut">
              <a:rPr lang="ru-RU" smtClean="0"/>
              <a:pPr/>
              <a:t>23.04.2021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F8687E4-24DF-4B67-8EF3-9896E275EB6A}" type="datetimeFigureOut">
              <a:rPr lang="ru-RU" smtClean="0"/>
              <a:pPr/>
              <a:t>23.04.2021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F8687E4-24DF-4B67-8EF3-9896E275EB6A}" type="datetimeFigureOut">
              <a:rPr lang="ru-RU" smtClean="0"/>
              <a:pPr/>
              <a:t>23.04.2021</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158DC832-7498-4FA3-9A4A-615E6BA82564}"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3F8687E4-24DF-4B67-8EF3-9896E275EB6A}" type="datetimeFigureOut">
              <a:rPr lang="ru-RU" smtClean="0"/>
              <a:pPr/>
              <a:t>23.04.2021</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158DC832-7498-4FA3-9A4A-615E6BA82564}"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3F8687E4-24DF-4B67-8EF3-9896E275EB6A}" type="datetimeFigureOut">
              <a:rPr lang="ru-RU" smtClean="0"/>
              <a:pPr/>
              <a:t>23.04.2021</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3F8687E4-24DF-4B67-8EF3-9896E275EB6A}" type="datetimeFigureOut">
              <a:rPr lang="ru-RU" smtClean="0"/>
              <a:pPr/>
              <a:t>23.04.2021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158DC832-7498-4FA3-9A4A-615E6BA82564}"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3F8687E4-24DF-4B67-8EF3-9896E275EB6A}" type="datetimeFigureOut">
              <a:rPr lang="ru-RU" smtClean="0"/>
              <a:pPr/>
              <a:t>23.04.2021</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3F8687E4-24DF-4B67-8EF3-9896E275EB6A}" type="datetimeFigureOut">
              <a:rPr lang="ru-RU" smtClean="0"/>
              <a:pPr/>
              <a:t>23.04.2021</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F8687E4-24DF-4B67-8EF3-9896E275EB6A}" type="datetimeFigureOut">
              <a:rPr lang="ru-RU" smtClean="0"/>
              <a:pPr/>
              <a:t>23.04.2021</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3F8687E4-24DF-4B67-8EF3-9896E275EB6A}" type="datetimeFigureOut">
              <a:rPr lang="ru-RU" smtClean="0"/>
              <a:pPr/>
              <a:t>23.04.2021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158DC832-7498-4FA3-9A4A-615E6BA82564}"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3F8687E4-24DF-4B67-8EF3-9896E275EB6A}" type="datetimeFigureOut">
              <a:rPr lang="ru-RU" smtClean="0"/>
              <a:pPr/>
              <a:t>23.04.2021</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58DC832-7498-4FA3-9A4A-615E6BA82564}"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7.gif"/><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gif"/><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gif"/><Relationship Id="rId1" Type="http://schemas.openxmlformats.org/officeDocument/2006/relationships/slideLayout" Target="../slideLayouts/slideLayout7.xml"/><Relationship Id="rId6" Type="http://schemas.openxmlformats.org/officeDocument/2006/relationships/image" Target="../media/image34.gif"/><Relationship Id="rId5" Type="http://schemas.openxmlformats.org/officeDocument/2006/relationships/image" Target="../media/image33.jpeg"/><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36.gif"/><Relationship Id="rId7" Type="http://schemas.openxmlformats.org/officeDocument/2006/relationships/image" Target="../media/image34.gif"/><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slide" Target="slide4.xml"/><Relationship Id="rId4" Type="http://schemas.openxmlformats.org/officeDocument/2006/relationships/image" Target="../media/image37.gif"/></Relationships>
</file>

<file path=ppt/slides/_rels/slide14.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40.jpeg"/><Relationship Id="rId7" Type="http://schemas.openxmlformats.org/officeDocument/2006/relationships/image" Target="../media/image42.gif"/><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1.gif"/><Relationship Id="rId5" Type="http://schemas.openxmlformats.org/officeDocument/2006/relationships/image" Target="../media/image7.gif"/><Relationship Id="rId4" Type="http://schemas.openxmlformats.org/officeDocument/2006/relationships/slide" Target="slide4.xml"/><Relationship Id="rId9" Type="http://schemas.openxmlformats.org/officeDocument/2006/relationships/image" Target="../media/image44.gif"/></Relationships>
</file>

<file path=ppt/slides/_rels/slide1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44.gif"/><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7.gif"/><Relationship Id="rId7" Type="http://schemas.openxmlformats.org/officeDocument/2006/relationships/hyperlink" Target="https://commons.wikimedia.org/wiki/File:Charles_Darwin_by_G._Richmond.jpg?uselang=ru" TargetMode="External"/><Relationship Id="rId12" Type="http://schemas.openxmlformats.org/officeDocument/2006/relationships/image" Target="../media/image18.gif"/><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47.gif"/><Relationship Id="rId11" Type="http://schemas.openxmlformats.org/officeDocument/2006/relationships/image" Target="../media/image19.gif"/><Relationship Id="rId5" Type="http://schemas.openxmlformats.org/officeDocument/2006/relationships/image" Target="../media/image46.jpeg"/><Relationship Id="rId10" Type="http://schemas.openxmlformats.org/officeDocument/2006/relationships/image" Target="../media/image20.gif"/><Relationship Id="rId4" Type="http://schemas.openxmlformats.org/officeDocument/2006/relationships/hyperlink" Target="https://commons.wikimedia.org/wiki/File:Anaximander.jpg?uselang=ru" TargetMode="External"/><Relationship Id="rId9"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18.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7.gif"/><Relationship Id="rId7" Type="http://schemas.openxmlformats.org/officeDocument/2006/relationships/slide" Target="slide32.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27.xml"/><Relationship Id="rId5" Type="http://schemas.openxmlformats.org/officeDocument/2006/relationships/slide" Target="slide24.xml"/><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7.xml"/><Relationship Id="rId7" Type="http://schemas.openxmlformats.org/officeDocument/2006/relationships/image" Target="../media/image7.gi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slide" Target="slide4.xml"/><Relationship Id="rId5" Type="http://schemas.openxmlformats.org/officeDocument/2006/relationships/image" Target="../media/image46.jpeg"/><Relationship Id="rId4" Type="http://schemas.openxmlformats.org/officeDocument/2006/relationships/hyperlink" Target="https://commons.wikimedia.org/wiki/File:Anaximander.jpg?uselang=ru" TargetMode="Externa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7.gif"/></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hyperlink" Target="https://commons.wikimedia.org/wiki/File:Alchemia02.jpg?uselang=ru" TargetMode="Externa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7.gif"/><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2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40.xml"/><Relationship Id="rId5" Type="http://schemas.openxmlformats.org/officeDocument/2006/relationships/slide" Target="slide37.xml"/><Relationship Id="rId4" Type="http://schemas.openxmlformats.org/officeDocument/2006/relationships/slide" Target="slide32.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7.gif"/><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58.jpe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7.gif"/><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microsoft.com/office/2007/relationships/hdphoto" Target="../media/hdphoto3.wdp"/><Relationship Id="rId5" Type="http://schemas.openxmlformats.org/officeDocument/2006/relationships/image" Target="../media/image65.jpeg"/><Relationship Id="rId4" Type="http://schemas.openxmlformats.org/officeDocument/2006/relationships/image" Target="../media/image7.gif"/></Relationships>
</file>

<file path=ppt/slides/_rels/slide3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hyperlink" Target="https://commons.wikimedia.org/wiki/File:Geoffroy_Saint_Hilaire,_Etienne_cropped.jpg?uselang=ru"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7.gif"/><Relationship Id="rId7" Type="http://schemas.openxmlformats.org/officeDocument/2006/relationships/slide" Target="slide32.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27.xml"/><Relationship Id="rId5" Type="http://schemas.openxmlformats.org/officeDocument/2006/relationships/slide" Target="slide24.xml"/><Relationship Id="rId4" Type="http://schemas.openxmlformats.org/officeDocument/2006/relationships/slide" Target="slide19.xml"/></Relationships>
</file>

<file path=ppt/slides/_rels/slide4.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image" Target="../media/image6.gif"/><Relationship Id="rId7" Type="http://schemas.openxmlformats.org/officeDocument/2006/relationships/slide" Target="slide18.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16.xml"/><Relationship Id="rId11" Type="http://schemas.openxmlformats.org/officeDocument/2006/relationships/slide" Target="slide4.xml"/><Relationship Id="rId5" Type="http://schemas.openxmlformats.org/officeDocument/2006/relationships/slide" Target="slide5.xml"/><Relationship Id="rId10" Type="http://schemas.openxmlformats.org/officeDocument/2006/relationships/slide" Target="slide95.xml"/><Relationship Id="rId4" Type="http://schemas.openxmlformats.org/officeDocument/2006/relationships/slide" Target="slide3.xml"/><Relationship Id="rId9" Type="http://schemas.openxmlformats.org/officeDocument/2006/relationships/slide" Target="slide72.xml"/></Relationships>
</file>

<file path=ppt/slides/_rels/slide4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74.jpeg"/><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45.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78.jpe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77.jpeg"/><Relationship Id="rId5" Type="http://schemas.microsoft.com/office/2007/relationships/hdphoto" Target="../media/hdphoto4.wdp"/><Relationship Id="rId4" Type="http://schemas.openxmlformats.org/officeDocument/2006/relationships/image" Target="../media/image76.jpeg"/></Relationships>
</file>

<file path=ppt/slides/_rels/slide4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jpe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7.gif"/></Relationships>
</file>

<file path=ppt/slides/_rels/slide4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82.jpeg"/></Relationships>
</file>

<file path=ppt/slides/_rels/slide4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gif"/></Relationships>
</file>

<file path=ppt/slides/_rels/slide5.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7.gif"/><Relationship Id="rId7" Type="http://schemas.openxmlformats.org/officeDocument/2006/relationships/image" Target="../media/image10.gif"/><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5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88.gif"/><Relationship Id="rId4" Type="http://schemas.openxmlformats.org/officeDocument/2006/relationships/image" Target="../media/image7.gif"/></Relationships>
</file>

<file path=ppt/slides/_rels/slide5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89.gif"/></Relationships>
</file>

<file path=ppt/slides/_rels/slide5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90.gif"/></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7.gif"/><Relationship Id="rId4" Type="http://schemas.microsoft.com/office/2007/relationships/hdphoto" Target="../media/hdphoto6.wdp"/></Relationships>
</file>

<file path=ppt/slides/_rels/slide5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7.gif"/></Relationships>
</file>

<file path=ppt/slides/_rels/slide5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 Target="slide4.xml"/><Relationship Id="rId1" Type="http://schemas.openxmlformats.org/officeDocument/2006/relationships/slideLayout" Target="../slideLayouts/slideLayout7.xml"/><Relationship Id="rId4" Type="http://schemas.microsoft.com/office/2007/relationships/hdphoto" Target="../media/hdphoto7.wdp"/></Relationships>
</file>

<file path=ppt/slides/_rels/slide5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94.gif"/></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98.jpe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6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7.gif"/><Relationship Id="rId4" Type="http://schemas.openxmlformats.org/officeDocument/2006/relationships/image" Target="../media/image100.png"/></Relationships>
</file>

<file path=ppt/slides/_rels/slide6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101.jpeg"/></Relationships>
</file>

<file path=ppt/slides/_rels/slide6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7.gif"/><Relationship Id="rId4" Type="http://schemas.openxmlformats.org/officeDocument/2006/relationships/slide" Target="slide4.xml"/></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104.jpeg"/><Relationship Id="rId4" Type="http://schemas.microsoft.com/office/2007/relationships/hdphoto" Target="../media/hdphoto10.wdp"/></Relationships>
</file>

<file path=ppt/slides/_rels/slide65.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105.jpeg"/><Relationship Id="rId7" Type="http://schemas.openxmlformats.org/officeDocument/2006/relationships/image" Target="../media/image107.jpeg"/><Relationship Id="rId2" Type="http://schemas.openxmlformats.org/officeDocument/2006/relationships/slide" Target="slide4.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06.jpeg"/><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108.jpeg"/></Relationships>
</file>

<file path=ppt/slides/_rels/slide66.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110.jpeg"/><Relationship Id="rId4" Type="http://schemas.microsoft.com/office/2007/relationships/hdphoto" Target="../media/hdphoto16.wdp"/></Relationships>
</file>

<file path=ppt/slides/_rels/slide6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microsoft.com/office/2007/relationships/hdphoto" Target="../media/hdphoto18.wdp"/><Relationship Id="rId4" Type="http://schemas.openxmlformats.org/officeDocument/2006/relationships/image" Target="../media/image111.jpeg"/></Relationships>
</file>

<file path=ppt/slides/_rels/slide6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7.gif"/><Relationship Id="rId4" Type="http://schemas.microsoft.com/office/2007/relationships/hdphoto" Target="../media/hdphoto19.wdp"/></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 Target="slide4.xml"/><Relationship Id="rId7" Type="http://schemas.openxmlformats.org/officeDocument/2006/relationships/image" Target="../media/image14.jpeg"/><Relationship Id="rId2" Type="http://schemas.openxmlformats.org/officeDocument/2006/relationships/image" Target="../media/image7.gif"/><Relationship Id="rId1" Type="http://schemas.openxmlformats.org/officeDocument/2006/relationships/slideLayout" Target="../slideLayouts/slideLayout7.xml"/><Relationship Id="rId6" Type="http://schemas.openxmlformats.org/officeDocument/2006/relationships/image" Target="../media/image13.gif"/><Relationship Id="rId5" Type="http://schemas.openxmlformats.org/officeDocument/2006/relationships/image" Target="../media/image12.jpeg"/><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3.png"/><Relationship Id="rId7"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6" Type="http://schemas.microsoft.com/office/2007/relationships/hdphoto" Target="../media/hdphoto21.wdp"/><Relationship Id="rId5" Type="http://schemas.openxmlformats.org/officeDocument/2006/relationships/image" Target="../media/image114.png"/><Relationship Id="rId4" Type="http://schemas.microsoft.com/office/2007/relationships/hdphoto" Target="../media/hdphoto20.wdp"/></Relationships>
</file>

<file path=ppt/slides/_rels/slide7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6.jpeg"/><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7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7.gif"/><Relationship Id="rId1" Type="http://schemas.openxmlformats.org/officeDocument/2006/relationships/slideLayout" Target="../slideLayouts/slideLayout7.xml"/><Relationship Id="rId5" Type="http://schemas.openxmlformats.org/officeDocument/2006/relationships/slide" Target="slide4.xml"/><Relationship Id="rId4" Type="http://schemas.microsoft.com/office/2007/relationships/hdphoto" Target="../media/hdphoto22.wdp"/></Relationships>
</file>

<file path=ppt/slides/_rels/slide7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118.jpeg"/></Relationships>
</file>

<file path=ppt/slides/_rels/slide75.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118.jpe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76.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7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128.jpeg"/><Relationship Id="rId4" Type="http://schemas.openxmlformats.org/officeDocument/2006/relationships/image" Target="../media/image127.jpeg"/></Relationships>
</file>

<file path=ppt/slides/_rels/slide78.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7.gif"/><Relationship Id="rId7" Type="http://schemas.openxmlformats.org/officeDocument/2006/relationships/hyperlink" Target="http://analitikaua.net/wp-content/uploads/2013/06/malyariynyie-komaryi.jpg" TargetMode="Externa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30.jpeg"/><Relationship Id="rId5" Type="http://schemas.openxmlformats.org/officeDocument/2006/relationships/image" Target="../media/image129.jpeg"/><Relationship Id="rId10" Type="http://schemas.openxmlformats.org/officeDocument/2006/relationships/image" Target="../media/image132.jpeg"/><Relationship Id="rId4" Type="http://schemas.openxmlformats.org/officeDocument/2006/relationships/hyperlink" Target="https://commons.wikimedia.org/wiki/File:Anopheles_stephensi.jpeg?uselang=ru" TargetMode="External"/><Relationship Id="rId9" Type="http://schemas.openxmlformats.org/officeDocument/2006/relationships/hyperlink" Target="http://zoobot.ru/wp-content/uploads/2013/06/dolgonojka3.jpg"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slide" Target="slide4.xml"/><Relationship Id="rId4" Type="http://schemas.openxmlformats.org/officeDocument/2006/relationships/image" Target="../media/image135.jpeg"/></Relationships>
</file>

<file path=ppt/slides/_rels/slide8.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7.gif"/><Relationship Id="rId7" Type="http://schemas.openxmlformats.org/officeDocument/2006/relationships/image" Target="../media/image19.gif"/><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7.jpeg"/><Relationship Id="rId4" Type="http://schemas.openxmlformats.org/officeDocument/2006/relationships/image" Target="../media/image16.jpeg"/></Relationships>
</file>

<file path=ppt/slides/_rels/slide80.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6.jpeg"/><Relationship Id="rId7"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7.xml"/><Relationship Id="rId6" Type="http://schemas.openxmlformats.org/officeDocument/2006/relationships/image" Target="../media/image138.jpeg"/><Relationship Id="rId5" Type="http://schemas.openxmlformats.org/officeDocument/2006/relationships/hyperlink" Target="http://macroid.ru/showphoto.php?photo=3118&amp;size=big&amp;cat=1265" TargetMode="External"/><Relationship Id="rId4" Type="http://schemas.openxmlformats.org/officeDocument/2006/relationships/image" Target="../media/image137.jpeg"/></Relationships>
</file>

<file path=ppt/slides/_rels/slide8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141.jpeg"/><Relationship Id="rId4" Type="http://schemas.openxmlformats.org/officeDocument/2006/relationships/image" Target="../media/image140.png"/></Relationships>
</file>

<file path=ppt/slides/_rels/slide82.xml.rels><?xml version="1.0" encoding="UTF-8" standalone="yes"?>
<Relationships xmlns="http://schemas.openxmlformats.org/package/2006/relationships"><Relationship Id="rId3" Type="http://schemas.openxmlformats.org/officeDocument/2006/relationships/image" Target="../media/image142.jpeg"/><Relationship Id="rId7" Type="http://schemas.openxmlformats.org/officeDocument/2006/relationships/image" Target="../media/image145.jpe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144.jpeg"/><Relationship Id="rId4" Type="http://schemas.openxmlformats.org/officeDocument/2006/relationships/image" Target="../media/image143.jpeg"/></Relationships>
</file>

<file path=ppt/slides/_rels/slide8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7.gif"/><Relationship Id="rId1" Type="http://schemas.openxmlformats.org/officeDocument/2006/relationships/slideLayout" Target="../slideLayouts/slideLayout7.xml"/><Relationship Id="rId5" Type="http://schemas.openxmlformats.org/officeDocument/2006/relationships/slide" Target="slide4.xml"/><Relationship Id="rId4" Type="http://schemas.microsoft.com/office/2007/relationships/hdphoto" Target="../media/hdphoto22.wdp"/></Relationships>
</file>

<file path=ppt/slides/_rels/slide8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47.png"/><Relationship Id="rId5" Type="http://schemas.microsoft.com/office/2007/relationships/hdphoto" Target="../media/hdphoto22.wdp"/><Relationship Id="rId4" Type="http://schemas.openxmlformats.org/officeDocument/2006/relationships/image" Target="../media/image117.png"/></Relationships>
</file>

<file path=ppt/slides/_rels/slide8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jpeg"/><Relationship Id="rId7" Type="http://schemas.openxmlformats.org/officeDocument/2006/relationships/image" Target="../media/image24.gif"/><Relationship Id="rId2" Type="http://schemas.openxmlformats.org/officeDocument/2006/relationships/image" Target="../media/image7.gif"/><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3.gif"/><Relationship Id="rId4" Type="http://schemas.openxmlformats.org/officeDocument/2006/relationships/image" Target="../media/image22.jpeg"/></Relationships>
</file>

<file path=ppt/slides/_rels/slide90.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9.png"/><Relationship Id="rId7" Type="http://schemas.openxmlformats.org/officeDocument/2006/relationships/slide" Target="slide4.xml"/><Relationship Id="rId2" Type="http://schemas.openxmlformats.org/officeDocument/2006/relationships/image" Target="../media/image148.png"/><Relationship Id="rId1" Type="http://schemas.openxmlformats.org/officeDocument/2006/relationships/slideLayout" Target="../slideLayouts/slideLayout7.xml"/><Relationship Id="rId6" Type="http://schemas.microsoft.com/office/2007/relationships/hdphoto" Target="../media/hdphoto22.wdp"/><Relationship Id="rId5" Type="http://schemas.openxmlformats.org/officeDocument/2006/relationships/image" Target="../media/image146.jpeg"/><Relationship Id="rId4" Type="http://schemas.openxmlformats.org/officeDocument/2006/relationships/image" Target="../media/image7.gif"/></Relationships>
</file>

<file path=ppt/slides/_rels/slide91.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153.jpe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hyperlink" Target="https://commons.wikimedia.org/wiki/File:Barbarea_vulgaris.jpg?uselang=ru" TargetMode="External"/><Relationship Id="rId5" Type="http://schemas.openxmlformats.org/officeDocument/2006/relationships/image" Target="../media/image152.jpeg"/><Relationship Id="rId4" Type="http://schemas.openxmlformats.org/officeDocument/2006/relationships/image" Target="../media/image151.jpeg"/></Relationships>
</file>

<file path=ppt/slides/_rels/slide9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4.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4.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4.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5.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s53118451.jpg"/>
          <p:cNvPicPr>
            <a:picLocks noChangeAspect="1"/>
          </p:cNvPicPr>
          <p:nvPr/>
        </p:nvPicPr>
        <p:blipFill>
          <a:blip r:embed="rId3" cstate="print"/>
          <a:stretch>
            <a:fillRect/>
          </a:stretch>
        </p:blipFill>
        <p:spPr>
          <a:xfrm>
            <a:off x="5429256" y="3143248"/>
            <a:ext cx="3561893" cy="2664296"/>
          </a:xfrm>
          <a:prstGeom prst="rect">
            <a:avLst/>
          </a:prstGeom>
          <a:ln>
            <a:noFill/>
          </a:ln>
          <a:effectLst>
            <a:outerShdw blurRad="292100" dist="139700" dir="2700000" algn="tl" rotWithShape="0">
              <a:srgbClr val="333333">
                <a:alpha val="65000"/>
              </a:srgbClr>
            </a:outerShdw>
          </a:effectLst>
        </p:spPr>
      </p:pic>
      <p:sp>
        <p:nvSpPr>
          <p:cNvPr id="17" name="Text Box 10"/>
          <p:cNvSpPr txBox="1">
            <a:spLocks noChangeArrowheads="1"/>
          </p:cNvSpPr>
          <p:nvPr/>
        </p:nvSpPr>
        <p:spPr bwMode="auto">
          <a:xfrm>
            <a:off x="0" y="5857892"/>
            <a:ext cx="9144000" cy="772519"/>
          </a:xfrm>
          <a:prstGeom prst="rect">
            <a:avLst/>
          </a:prstGeom>
          <a:noFill/>
          <a:ln w="9525">
            <a:noFill/>
            <a:miter lim="800000"/>
            <a:headEnd/>
            <a:tailEnd/>
          </a:ln>
          <a:effectLst/>
        </p:spPr>
        <p:txBody>
          <a:bodyPr wrap="square">
            <a:spAutoFit/>
          </a:bodyPr>
          <a:lstStyle/>
          <a:p>
            <a:pPr algn="ctr">
              <a:lnSpc>
                <a:spcPct val="85000"/>
              </a:lnSpc>
              <a:spcBef>
                <a:spcPts val="0"/>
              </a:spcBef>
              <a:defRPr/>
            </a:pPr>
            <a:r>
              <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Материал подготовлен </a:t>
            </a:r>
            <a:r>
              <a:rPr lang="ru-RU" sz="26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кандидатом технических наук Кузьминой Ириной Викторовной </a:t>
            </a:r>
            <a:endPar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6" descr="D:\23.05.13-домашние документы\Лаб. раб YES\Виртуальные лабораторные YES\Анимашки и картинки\Планеты, каметы и др\893647.gif"/>
          <p:cNvPicPr>
            <a:picLocks noChangeAspect="1" noChangeArrowheads="1" noCrop="1"/>
          </p:cNvPicPr>
          <p:nvPr/>
        </p:nvPicPr>
        <p:blipFill>
          <a:blip r:embed="rId4" cstate="print"/>
          <a:srcRect/>
          <a:stretch>
            <a:fillRect/>
          </a:stretch>
        </p:blipFill>
        <p:spPr bwMode="auto">
          <a:xfrm>
            <a:off x="142844" y="714356"/>
            <a:ext cx="2286000" cy="3048000"/>
          </a:xfrm>
          <a:prstGeom prst="rect">
            <a:avLst/>
          </a:prstGeom>
          <a:noFill/>
        </p:spPr>
      </p:pic>
      <p:sp>
        <p:nvSpPr>
          <p:cNvPr id="18" name="Прямоугольник 17"/>
          <p:cNvSpPr/>
          <p:nvPr/>
        </p:nvSpPr>
        <p:spPr>
          <a:xfrm>
            <a:off x="214282" y="44624"/>
            <a:ext cx="8786874" cy="722762"/>
          </a:xfrm>
          <a:prstGeom prst="rect">
            <a:avLst/>
          </a:prstGeom>
        </p:spPr>
        <p:txBody>
          <a:bodyPr wrap="square">
            <a:spAutoFit/>
            <a:scene3d>
              <a:camera prst="orthographicFront"/>
              <a:lightRig rig="threePt" dir="t"/>
            </a:scene3d>
            <a:sp3d extrusionH="57150">
              <a:bevelT w="38100" h="38100" prst="angle"/>
            </a:sp3d>
          </a:bodyPr>
          <a:lstStyle/>
          <a:p>
            <a:pPr lvl="0" algn="ctr" fontAlgn="base">
              <a:lnSpc>
                <a:spcPct val="85000"/>
              </a:lnSpc>
              <a:spcBef>
                <a:spcPct val="0"/>
              </a:spcBef>
              <a:spcAft>
                <a:spcPct val="0"/>
              </a:spcAft>
            </a:pPr>
            <a:r>
              <a:rPr lang="ru-RU" sz="24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«Новороссийский колледж строительства и экономики»  </a:t>
            </a:r>
            <a:r>
              <a:rPr lang="ru-RU"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(ГАПОУ КК «НКСЭ»)</a:t>
            </a:r>
            <a:endParaRPr lang="ru-RU"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cs typeface="Arial" pitchFamily="34" charset="0"/>
            </a:endParaRPr>
          </a:p>
        </p:txBody>
      </p:sp>
      <p:sp>
        <p:nvSpPr>
          <p:cNvPr id="16" name="Прямоугольник 15"/>
          <p:cNvSpPr/>
          <p:nvPr/>
        </p:nvSpPr>
        <p:spPr>
          <a:xfrm>
            <a:off x="2428844" y="769278"/>
            <a:ext cx="6715156" cy="1011815"/>
          </a:xfrm>
          <a:prstGeom prst="rect">
            <a:avLst/>
          </a:prstGeom>
          <a:noFill/>
        </p:spPr>
        <p:txBody>
          <a:bodyPr wrap="square">
            <a:spAutoFit/>
          </a:bodyPr>
          <a:lstStyle/>
          <a:p>
            <a:pPr algn="ctr">
              <a:lnSpc>
                <a:spcPct val="75000"/>
              </a:lnSpc>
            </a:pPr>
            <a:r>
              <a:rPr lang="ru-RU" sz="3900" b="1" dirty="0" smtClean="0">
                <a:ln w="10541" cmpd="sng">
                  <a:solidFill>
                    <a:sysClr val="windowText" lastClr="000000"/>
                  </a:solidFill>
                  <a:prstDash val="solid"/>
                </a:ln>
                <a:solidFill>
                  <a:srgbClr val="008000"/>
                </a:solidFill>
                <a:latin typeface="Arial Black" pitchFamily="34" charset="0"/>
              </a:rPr>
              <a:t>Дисциплина «Биология»</a:t>
            </a:r>
          </a:p>
        </p:txBody>
      </p:sp>
      <p:sp>
        <p:nvSpPr>
          <p:cNvPr id="20" name="Прямоугольник 19"/>
          <p:cNvSpPr/>
          <p:nvPr/>
        </p:nvSpPr>
        <p:spPr>
          <a:xfrm>
            <a:off x="2428844" y="1672413"/>
            <a:ext cx="6646711" cy="1865126"/>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600" b="1" dirty="0">
                <a:ln w="11430">
                  <a:solidFill>
                    <a:sysClr val="windowText" lastClr="000000"/>
                  </a:solidFill>
                </a:ln>
                <a:solidFill>
                  <a:srgbClr val="922A60"/>
                </a:solidFill>
                <a:effectLst>
                  <a:outerShdw blurRad="80000" dist="40000" dir="5040000" algn="tl">
                    <a:srgbClr val="000000">
                      <a:alpha val="30000"/>
                    </a:srgbClr>
                  </a:outerShdw>
                </a:effectLst>
                <a:latin typeface="Arial Black" pitchFamily="34" charset="0"/>
                <a:cs typeface="Arial" pitchFamily="34" charset="0"/>
              </a:rPr>
              <a:t>Тема </a:t>
            </a:r>
            <a:r>
              <a:rPr lang="ru-RU" sz="3600" b="1" dirty="0" smtClean="0">
                <a:ln w="11430">
                  <a:solidFill>
                    <a:sysClr val="windowText" lastClr="000000"/>
                  </a:solidFill>
                </a:ln>
                <a:solidFill>
                  <a:srgbClr val="922A60"/>
                </a:solidFill>
                <a:effectLst>
                  <a:outerShdw blurRad="80000" dist="40000" dir="5040000" algn="tl">
                    <a:srgbClr val="000000">
                      <a:alpha val="30000"/>
                    </a:srgbClr>
                  </a:outerShdw>
                </a:effectLst>
                <a:latin typeface="Arial Black" pitchFamily="34" charset="0"/>
                <a:cs typeface="Arial" pitchFamily="34" charset="0"/>
              </a:rPr>
              <a:t>«</a:t>
            </a:r>
            <a:r>
              <a:rPr lang="ru-RU" sz="36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cs typeface="Arial" pitchFamily="34" charset="0"/>
              </a:rPr>
              <a:t>Происхождение и начальные этапы развития жизни на </a:t>
            </a:r>
            <a:r>
              <a:rPr lang="ru-RU" sz="36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cs typeface="Arial" pitchFamily="34" charset="0"/>
              </a:rPr>
              <a:t>Земле</a:t>
            </a:r>
            <a:r>
              <a:rPr lang="ru-RU" sz="3600" b="1" dirty="0" smtClean="0">
                <a:ln w="11430">
                  <a:solidFill>
                    <a:sysClr val="windowText" lastClr="000000"/>
                  </a:solidFill>
                </a:ln>
                <a:solidFill>
                  <a:srgbClr val="922A60"/>
                </a:solidFill>
                <a:effectLst>
                  <a:outerShdw blurRad="80000" dist="40000" dir="5040000" algn="tl">
                    <a:srgbClr val="000000">
                      <a:alpha val="30000"/>
                    </a:srgbClr>
                  </a:outerShdw>
                </a:effectLst>
                <a:latin typeface="Arial Black" pitchFamily="34" charset="0"/>
                <a:cs typeface="Arial" pitchFamily="34" charset="0"/>
              </a:rPr>
              <a:t>»</a:t>
            </a:r>
            <a:endParaRPr lang="ru-RU" sz="3600" b="1" dirty="0">
              <a:ln w="11430">
                <a:solidFill>
                  <a:sysClr val="windowText" lastClr="000000"/>
                </a:solidFill>
              </a:ln>
              <a:solidFill>
                <a:srgbClr val="922A60"/>
              </a:solidFill>
              <a:effectLst>
                <a:outerShdw blurRad="80000" dist="40000" dir="5040000" algn="tl">
                  <a:srgbClr val="000000">
                    <a:alpha val="30000"/>
                  </a:srgbClr>
                </a:outerShdw>
              </a:effectLst>
              <a:latin typeface="Arial Black" pitchFamily="34" charset="0"/>
            </a:endParaRPr>
          </a:p>
        </p:txBody>
      </p:sp>
      <p:sp>
        <p:nvSpPr>
          <p:cNvPr id="21" name="Прямоугольник 20"/>
          <p:cNvSpPr/>
          <p:nvPr/>
        </p:nvSpPr>
        <p:spPr>
          <a:xfrm>
            <a:off x="1547664" y="4992528"/>
            <a:ext cx="2035975" cy="58477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32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2021 г.</a:t>
            </a:r>
          </a:p>
        </p:txBody>
      </p:sp>
      <p:sp>
        <p:nvSpPr>
          <p:cNvPr id="12" name="Управляющая кнопка: домой 11">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01078117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142852"/>
            <a:ext cx="8858312" cy="4487382"/>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solidFill>
                  <a:srgbClr val="000000"/>
                </a:solidFill>
                <a:latin typeface="Arial" pitchFamily="34" charset="0"/>
                <a:ea typeface="Times New Roman" pitchFamily="18" charset="0"/>
                <a:cs typeface="Arial" pitchFamily="34" charset="0"/>
              </a:rPr>
              <a:t>Впервые широко распространенную теорию решился подвергнуть экспериментальной проверке итальянский ученый </a:t>
            </a:r>
            <a:r>
              <a:rPr lang="ru-RU" sz="2800" b="1" dirty="0" err="1" smtClean="0">
                <a:solidFill>
                  <a:srgbClr val="000000"/>
                </a:solidFill>
                <a:latin typeface="Arial" pitchFamily="34" charset="0"/>
                <a:ea typeface="Times New Roman" pitchFamily="18" charset="0"/>
                <a:cs typeface="Arial" pitchFamily="34" charset="0"/>
              </a:rPr>
              <a:t>Франческо</a:t>
            </a:r>
            <a:r>
              <a:rPr lang="ru-RU" sz="2800" b="1" dirty="0" smtClean="0">
                <a:solidFill>
                  <a:srgbClr val="000000"/>
                </a:solidFill>
                <a:latin typeface="Arial" pitchFamily="34" charset="0"/>
                <a:ea typeface="Times New Roman" pitchFamily="18" charset="0"/>
                <a:cs typeface="Arial" pitchFamily="34" charset="0"/>
              </a:rPr>
              <a:t> </a:t>
            </a:r>
            <a:r>
              <a:rPr lang="ru-RU" sz="2800" b="1" dirty="0" err="1" smtClean="0">
                <a:solidFill>
                  <a:srgbClr val="000000"/>
                </a:solidFill>
                <a:latin typeface="Arial" pitchFamily="34" charset="0"/>
                <a:ea typeface="Times New Roman" pitchFamily="18" charset="0"/>
                <a:cs typeface="Arial" pitchFamily="34" charset="0"/>
              </a:rPr>
              <a:t>Реди</a:t>
            </a:r>
            <a:r>
              <a:rPr lang="ru-RU" sz="2800" b="1" dirty="0" smtClean="0">
                <a:solidFill>
                  <a:srgbClr val="000000"/>
                </a:solidFill>
                <a:latin typeface="Arial" pitchFamily="34" charset="0"/>
                <a:ea typeface="Times New Roman" pitchFamily="18" charset="0"/>
                <a:cs typeface="Arial" pitchFamily="34" charset="0"/>
              </a:rPr>
              <a:t> (1688). Он поместил несколько кусков мяса в сосуды и часть из них закрыл кисеей. В открытых сосудах на поверхности гниющего мяса появились белые червячки – личинки мух. В сосудах же, прикрытых кисеей, личинки мух отсутствовали. Таким образом Ф. </a:t>
            </a:r>
            <a:r>
              <a:rPr lang="ru-RU" sz="2800" b="1" dirty="0" err="1" smtClean="0">
                <a:solidFill>
                  <a:srgbClr val="000000"/>
                </a:solidFill>
                <a:latin typeface="Arial" pitchFamily="34" charset="0"/>
                <a:ea typeface="Times New Roman" pitchFamily="18" charset="0"/>
                <a:cs typeface="Arial" pitchFamily="34" charset="0"/>
              </a:rPr>
              <a:t>Реди</a:t>
            </a:r>
            <a:r>
              <a:rPr lang="ru-RU" sz="2800" b="1" dirty="0" smtClean="0">
                <a:solidFill>
                  <a:srgbClr val="000000"/>
                </a:solidFill>
                <a:latin typeface="Arial" pitchFamily="34" charset="0"/>
                <a:ea typeface="Times New Roman" pitchFamily="18" charset="0"/>
                <a:cs typeface="Arial" pitchFamily="34" charset="0"/>
              </a:rPr>
              <a:t> удалось доказать, что личинки мух появляются не из гниющего мяса, а из яиц, отложенных мухами на его поверхность.</a:t>
            </a:r>
            <a:endParaRPr lang="ru-RU" sz="2800" b="1" dirty="0" smtClean="0">
              <a:latin typeface="Arial" pitchFamily="34" charset="0"/>
              <a:cs typeface="Arial" pitchFamily="34" charset="0"/>
            </a:endParaRPr>
          </a:p>
        </p:txBody>
      </p:sp>
      <p:pic>
        <p:nvPicPr>
          <p:cNvPr id="47106" name="Picture 2" descr="http://kmu.ucoz.ru/PICTURES/Antipozitiv/Animals/PorDoh05.jpg"/>
          <p:cNvPicPr>
            <a:picLocks noChangeAspect="1" noChangeArrowheads="1"/>
          </p:cNvPicPr>
          <p:nvPr/>
        </p:nvPicPr>
        <p:blipFill>
          <a:blip r:embed="rId3" cstate="print"/>
          <a:srcRect/>
          <a:stretch>
            <a:fillRect/>
          </a:stretch>
        </p:blipFill>
        <p:spPr bwMode="auto">
          <a:xfrm>
            <a:off x="0" y="4579978"/>
            <a:ext cx="3203848" cy="2278022"/>
          </a:xfrm>
          <a:prstGeom prst="rect">
            <a:avLst/>
          </a:prstGeom>
          <a:noFill/>
        </p:spPr>
      </p:pic>
      <p:pic>
        <p:nvPicPr>
          <p:cNvPr id="47108" name="Picture 4" descr="http://www.crifish.com.ua/wp-content/uploads/2013/08/nasad-oparysha1.jpg"/>
          <p:cNvPicPr>
            <a:picLocks noChangeAspect="1" noChangeArrowheads="1"/>
          </p:cNvPicPr>
          <p:nvPr/>
        </p:nvPicPr>
        <p:blipFill>
          <a:blip r:embed="rId4" cstate="print"/>
          <a:srcRect l="17452" t="25481" r="21467" b="16346"/>
          <a:stretch>
            <a:fillRect/>
          </a:stretch>
        </p:blipFill>
        <p:spPr bwMode="auto">
          <a:xfrm>
            <a:off x="1619672" y="5726446"/>
            <a:ext cx="1584176" cy="1131554"/>
          </a:xfrm>
          <a:prstGeom prst="ellipse">
            <a:avLst/>
          </a:prstGeom>
          <a:noFill/>
        </p:spPr>
      </p:pic>
      <p:pic>
        <p:nvPicPr>
          <p:cNvPr id="14" name="Picture 2" descr="D:\23.05.13-домашние документы\Лаб. раб YES\Виртуальные лабораторные YES\Анимашки и картинки\15.12.12\анимашки\биология\насекомые\683280398.jpg.gif"/>
          <p:cNvPicPr>
            <a:picLocks noChangeAspect="1" noChangeArrowheads="1" noCrop="1"/>
          </p:cNvPicPr>
          <p:nvPr/>
        </p:nvPicPr>
        <p:blipFill>
          <a:blip r:embed="rId5" cstate="print"/>
          <a:srcRect/>
          <a:stretch>
            <a:fillRect/>
          </a:stretch>
        </p:blipFill>
        <p:spPr bwMode="auto">
          <a:xfrm>
            <a:off x="1907704" y="5085184"/>
            <a:ext cx="962025" cy="762000"/>
          </a:xfrm>
          <a:prstGeom prst="rect">
            <a:avLst/>
          </a:prstGeom>
          <a:noFill/>
        </p:spPr>
      </p:pic>
      <p:pic>
        <p:nvPicPr>
          <p:cNvPr id="47110" name="Picture 6" descr="http://tse3.mm.bing.net/th?id=OIP.M55804642534f6c25d79706e72ecc2500o2&amp;pid=15.1"/>
          <p:cNvPicPr>
            <a:picLocks noChangeAspect="1" noChangeArrowheads="1"/>
          </p:cNvPicPr>
          <p:nvPr/>
        </p:nvPicPr>
        <p:blipFill>
          <a:blip r:embed="rId6" cstate="print"/>
          <a:srcRect/>
          <a:stretch>
            <a:fillRect/>
          </a:stretch>
        </p:blipFill>
        <p:spPr bwMode="auto">
          <a:xfrm>
            <a:off x="6516216" y="4365104"/>
            <a:ext cx="1708841" cy="2016224"/>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7111" name="Picture 7" descr="E:\Лекции по биол\Происхождение  жизни\7395090.jpg"/>
          <p:cNvPicPr>
            <a:picLocks noChangeAspect="1" noChangeArrowheads="1"/>
          </p:cNvPicPr>
          <p:nvPr/>
        </p:nvPicPr>
        <p:blipFill>
          <a:blip r:embed="rId7" cstate="print"/>
          <a:srcRect/>
          <a:stretch>
            <a:fillRect/>
          </a:stretch>
        </p:blipFill>
        <p:spPr bwMode="auto">
          <a:xfrm>
            <a:off x="3491880" y="4653136"/>
            <a:ext cx="2857500" cy="1428750"/>
          </a:xfrm>
          <a:prstGeom prst="rect">
            <a:avLst/>
          </a:prstGeom>
          <a:ln>
            <a:noFill/>
          </a:ln>
          <a:effectLst>
            <a:softEdge rad="112500"/>
          </a:effectLst>
        </p:spPr>
      </p:pic>
      <p:sp>
        <p:nvSpPr>
          <p:cNvPr id="1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Выгнутая вниз стрелка 22"/>
          <p:cNvSpPr/>
          <p:nvPr/>
        </p:nvSpPr>
        <p:spPr>
          <a:xfrm>
            <a:off x="2915816" y="5949280"/>
            <a:ext cx="2592288" cy="720080"/>
          </a:xfrm>
          <a:prstGeom prst="curvedUpArrow">
            <a:avLst/>
          </a:prstGeom>
          <a:solidFill>
            <a:schemeClr val="tx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4" name="Прямоугольник 23"/>
          <p:cNvSpPr/>
          <p:nvPr/>
        </p:nvSpPr>
        <p:spPr>
          <a:xfrm>
            <a:off x="3769772" y="5925811"/>
            <a:ext cx="3169457" cy="461665"/>
          </a:xfrm>
          <a:prstGeom prst="rect">
            <a:avLst/>
          </a:prstGeom>
        </p:spPr>
        <p:txBody>
          <a:bodyPr wrap="none">
            <a:spAutoFit/>
          </a:bodyPr>
          <a:lstStyle/>
          <a:p>
            <a:pPr algn="ctr"/>
            <a:r>
              <a:rPr lang="ru-RU" sz="2400" b="1" dirty="0" err="1" smtClean="0">
                <a:solidFill>
                  <a:srgbClr val="000000"/>
                </a:solidFill>
                <a:latin typeface="Arial Black" pitchFamily="34" charset="0"/>
                <a:ea typeface="Times New Roman" pitchFamily="18" charset="0"/>
                <a:cs typeface="Arial" pitchFamily="34" charset="0"/>
              </a:rPr>
              <a:t>Франческо</a:t>
            </a:r>
            <a:r>
              <a:rPr lang="ru-RU" sz="2400" b="1" dirty="0" smtClean="0">
                <a:solidFill>
                  <a:srgbClr val="000000"/>
                </a:solidFill>
                <a:latin typeface="Arial Black" pitchFamily="34" charset="0"/>
                <a:ea typeface="Times New Roman" pitchFamily="18" charset="0"/>
                <a:cs typeface="Arial" pitchFamily="34" charset="0"/>
              </a:rPr>
              <a:t> </a:t>
            </a:r>
            <a:r>
              <a:rPr lang="ru-RU" sz="2400" b="1" dirty="0" err="1" smtClean="0">
                <a:solidFill>
                  <a:srgbClr val="000000"/>
                </a:solidFill>
                <a:latin typeface="Arial Black" pitchFamily="34" charset="0"/>
                <a:ea typeface="Times New Roman" pitchFamily="18" charset="0"/>
                <a:cs typeface="Arial" pitchFamily="34" charset="0"/>
              </a:rPr>
              <a:t>Реди</a:t>
            </a:r>
            <a:r>
              <a:rPr lang="ru-RU" sz="2400" b="1" dirty="0" smtClean="0">
                <a:solidFill>
                  <a:srgbClr val="000000"/>
                </a:solidFill>
                <a:latin typeface="Arial Black" pitchFamily="34" charset="0"/>
                <a:ea typeface="Times New Roman" pitchFamily="18" charset="0"/>
                <a:cs typeface="Arial" pitchFamily="34" charset="0"/>
              </a:rPr>
              <a:t> </a:t>
            </a:r>
            <a:endParaRPr lang="ru-RU" sz="2400" dirty="0">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179512" y="116632"/>
            <a:ext cx="8786874" cy="3624069"/>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Теория креационизма</a:t>
            </a:r>
            <a:r>
              <a:rPr lang="ru-RU" sz="2700" b="1" dirty="0" smtClean="0">
                <a:solidFill>
                  <a:srgbClr val="000000"/>
                </a:solidFill>
                <a:latin typeface="Arial" pitchFamily="34" charset="0"/>
                <a:ea typeface="Times New Roman" pitchFamily="18" charset="0"/>
                <a:cs typeface="Arial" pitchFamily="34" charset="0"/>
              </a:rPr>
              <a:t> предполагает, что все живые организмы (либо только простейшие их формы) были в определенный период времени сотворены («сконструированы») неким сверхъестественным существом (божеством, абсолютной идеей, </a:t>
            </a:r>
            <a:r>
              <a:rPr lang="ru-RU" sz="2700" b="1" dirty="0" err="1" smtClean="0">
                <a:solidFill>
                  <a:srgbClr val="000000"/>
                </a:solidFill>
                <a:latin typeface="Arial" pitchFamily="34" charset="0"/>
                <a:ea typeface="Times New Roman" pitchFamily="18" charset="0"/>
                <a:cs typeface="Arial" pitchFamily="34" charset="0"/>
              </a:rPr>
              <a:t>сверхразумом</a:t>
            </a:r>
            <a:r>
              <a:rPr lang="ru-RU" sz="2700" b="1" dirty="0" smtClean="0">
                <a:solidFill>
                  <a:srgbClr val="000000"/>
                </a:solidFill>
                <a:latin typeface="Arial" pitchFamily="34" charset="0"/>
                <a:ea typeface="Times New Roman" pitchFamily="18" charset="0"/>
                <a:cs typeface="Arial" pitchFamily="34" charset="0"/>
              </a:rPr>
              <a:t>, </a:t>
            </a:r>
            <a:r>
              <a:rPr lang="ru-RU" sz="2700" b="1" dirty="0" err="1" smtClean="0">
                <a:solidFill>
                  <a:srgbClr val="000000"/>
                </a:solidFill>
                <a:latin typeface="Arial" pitchFamily="34" charset="0"/>
                <a:ea typeface="Times New Roman" pitchFamily="18" charset="0"/>
                <a:cs typeface="Arial" pitchFamily="34" charset="0"/>
              </a:rPr>
              <a:t>сверхцивили-зацией</a:t>
            </a:r>
            <a:r>
              <a:rPr lang="ru-RU" sz="2700" b="1" dirty="0" smtClean="0">
                <a:solidFill>
                  <a:srgbClr val="000000"/>
                </a:solidFill>
                <a:latin typeface="Arial" pitchFamily="34" charset="0"/>
                <a:ea typeface="Times New Roman" pitchFamily="18" charset="0"/>
                <a:cs typeface="Arial" pitchFamily="34" charset="0"/>
              </a:rPr>
              <a:t> и т.п.). Очевидно, что именно этой точки зрения с глубокой древности придерживались последователи большинства ведущих религий мира, в частности христианской религии.</a:t>
            </a:r>
            <a:endParaRPr lang="ru-RU" sz="2700" b="1" dirty="0" smtClean="0">
              <a:latin typeface="Arial" pitchFamily="34" charset="0"/>
              <a:cs typeface="Arial" pitchFamily="34" charset="0"/>
            </a:endParaRPr>
          </a:p>
        </p:txBody>
      </p:sp>
      <p:pic>
        <p:nvPicPr>
          <p:cNvPr id="46081" name="Picture 1" descr="E:\Лекции по биол\Происхождение  жизни\slide_5.jpg"/>
          <p:cNvPicPr>
            <a:picLocks noChangeAspect="1" noChangeArrowheads="1"/>
          </p:cNvPicPr>
          <p:nvPr/>
        </p:nvPicPr>
        <p:blipFill>
          <a:blip r:embed="rId4" cstate="print"/>
          <a:srcRect l="2751" t="4851" r="6688" b="14300"/>
          <a:stretch>
            <a:fillRect/>
          </a:stretch>
        </p:blipFill>
        <p:spPr bwMode="auto">
          <a:xfrm>
            <a:off x="0" y="3789040"/>
            <a:ext cx="4583512" cy="3068960"/>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13176"/>
            <a:ext cx="649287" cy="1295400"/>
          </a:xfrm>
          <a:prstGeom prst="rect">
            <a:avLst/>
          </a:prstGeom>
          <a:noFill/>
          <a:ln w="9525">
            <a:noFill/>
            <a:miter lim="800000"/>
            <a:headEnd/>
            <a:tailEnd/>
          </a:ln>
        </p:spPr>
      </p:pic>
      <p:sp>
        <p:nvSpPr>
          <p:cNvPr id="8" name="Прямоугольник 7"/>
          <p:cNvSpPr/>
          <p:nvPr/>
        </p:nvSpPr>
        <p:spPr>
          <a:xfrm>
            <a:off x="0" y="71414"/>
            <a:ext cx="8929718" cy="4413516"/>
          </a:xfrm>
          <a:prstGeom prst="rect">
            <a:avLst/>
          </a:prstGeom>
        </p:spPr>
        <p:txBody>
          <a:bodyPr wrap="square">
            <a:spAutoFit/>
          </a:bodyPr>
          <a:lstStyle/>
          <a:p>
            <a:pPr indent="450000" algn="just">
              <a:lnSpc>
                <a:spcPct val="80000"/>
              </a:lnSpc>
            </a:pP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Теории стационарного </a:t>
            </a: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состояния </a:t>
            </a:r>
            <a:r>
              <a:rPr lang="ru-RU" sz="2700" b="1" dirty="0" smtClean="0">
                <a:latin typeface="Arial" pitchFamily="34" charset="0"/>
                <a:cs typeface="Arial" pitchFamily="34" charset="0"/>
              </a:rPr>
              <a:t>и</a:t>
            </a: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панспермии </a:t>
            </a:r>
            <a:r>
              <a:rPr lang="ru-RU" sz="2700" b="1" dirty="0" smtClean="0">
                <a:latin typeface="Arial" pitchFamily="34" charset="0"/>
                <a:cs typeface="Arial" pitchFamily="34" charset="0"/>
              </a:rPr>
              <a:t>представляют собой взаимодополняющие элементы единой картины мира, сущность которой заключается в следующем: вселенная существует вечно и в ней вечно существует жизнь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стационарное состояние</a:t>
            </a:r>
            <a:r>
              <a:rPr lang="ru-RU" sz="2700" b="1" dirty="0" smtClean="0">
                <a:latin typeface="Arial" pitchFamily="34" charset="0"/>
                <a:cs typeface="Arial" pitchFamily="34" charset="0"/>
              </a:rPr>
              <a:t>). Жизнь переносится с планеты на планету путешествующими в космическом пространстве «семенами жизни», которые могут входить в состав комет и метеоритов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панспермия</a:t>
            </a:r>
            <a:r>
              <a:rPr lang="ru-RU" sz="2700" b="1" dirty="0" smtClean="0">
                <a:latin typeface="Arial" pitchFamily="34" charset="0"/>
                <a:cs typeface="Arial" pitchFamily="34" charset="0"/>
              </a:rPr>
              <a:t>). Подобных взглядов на происхождение жизни придерживался, в частности, основоположник учения о биосфере академик В.И. Вернадский.</a:t>
            </a:r>
          </a:p>
        </p:txBody>
      </p:sp>
      <p:pic>
        <p:nvPicPr>
          <p:cNvPr id="45058" name="Picture 2" descr="http://100-000-pochemu.info/wp-content/uploads/2011/01/panspermiya.jpg"/>
          <p:cNvPicPr>
            <a:picLocks noChangeAspect="1" noChangeArrowheads="1"/>
          </p:cNvPicPr>
          <p:nvPr/>
        </p:nvPicPr>
        <p:blipFill>
          <a:blip r:embed="rId3" cstate="print"/>
          <a:srcRect/>
          <a:stretch>
            <a:fillRect/>
          </a:stretch>
        </p:blipFill>
        <p:spPr bwMode="auto">
          <a:xfrm>
            <a:off x="5076056" y="4221088"/>
            <a:ext cx="3096344" cy="2594049"/>
          </a:xfrm>
          <a:prstGeom prst="rect">
            <a:avLst/>
          </a:prstGeom>
          <a:ln>
            <a:noFill/>
          </a:ln>
          <a:effectLst>
            <a:softEdge rad="112500"/>
          </a:effec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45060" name="Picture 4" descr="http://www.tstu.ru/win/kultur/kul_img/nauk_img/vern_img/v47.jpg"/>
          <p:cNvPicPr>
            <a:picLocks noChangeAspect="1" noChangeArrowheads="1"/>
          </p:cNvPicPr>
          <p:nvPr/>
        </p:nvPicPr>
        <p:blipFill>
          <a:blip r:embed="rId5" cstate="print">
            <a:lum bright="-10000" contrast="10000"/>
          </a:blip>
          <a:srcRect l="4652" t="11340" r="4629"/>
          <a:stretch>
            <a:fillRect/>
          </a:stretch>
        </p:blipFill>
        <p:spPr bwMode="auto">
          <a:xfrm>
            <a:off x="106834" y="4437112"/>
            <a:ext cx="2012642" cy="24208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Прямоугольник 14"/>
          <p:cNvSpPr/>
          <p:nvPr/>
        </p:nvSpPr>
        <p:spPr>
          <a:xfrm>
            <a:off x="1907704" y="6237312"/>
            <a:ext cx="3103735" cy="461665"/>
          </a:xfrm>
          <a:prstGeom prst="rect">
            <a:avLst/>
          </a:prstGeom>
        </p:spPr>
        <p:txBody>
          <a:bodyPr wrap="none">
            <a:spAutoFit/>
          </a:bodyPr>
          <a:lstStyle/>
          <a:p>
            <a:r>
              <a:rPr lang="ru-RU" sz="2400" b="1" dirty="0" smtClean="0">
                <a:latin typeface="Arial Black" pitchFamily="34" charset="0"/>
                <a:cs typeface="Arial" pitchFamily="34" charset="0"/>
              </a:rPr>
              <a:t>В.И. Вернадский</a:t>
            </a:r>
            <a:endParaRPr lang="ru-RU" sz="2400" dirty="0">
              <a:latin typeface="Arial Black" pitchFamily="34" charset="0"/>
            </a:endParaRPr>
          </a:p>
        </p:txBody>
      </p:sp>
      <p:pic>
        <p:nvPicPr>
          <p:cNvPr id="10" name="Picture 6" descr="D:\23.05.13-домашние документы\Лаб. раб YES\Виртуальные лабораторные YES\Анимашки и картинки\Планеты, каметы и др\Галактика.gif"/>
          <p:cNvPicPr>
            <a:picLocks noChangeAspect="1" noChangeArrowheads="1" noCrop="1"/>
          </p:cNvPicPr>
          <p:nvPr/>
        </p:nvPicPr>
        <p:blipFill>
          <a:blip r:embed="rId6" cstate="print"/>
          <a:srcRect/>
          <a:stretch>
            <a:fillRect/>
          </a:stretch>
        </p:blipFill>
        <p:spPr bwMode="auto">
          <a:xfrm rot="2284146">
            <a:off x="5643570" y="4857760"/>
            <a:ext cx="2152650" cy="12858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D:\23.05.13-домашние документы\Лаб. раб YES\Виртуальные лабораторные YES\Анимашки и картинки\Планеты, каметы и др\процесс расширения вселенной.jpg"/>
          <p:cNvPicPr>
            <a:picLocks noChangeAspect="1" noChangeArrowheads="1"/>
          </p:cNvPicPr>
          <p:nvPr/>
        </p:nvPicPr>
        <p:blipFill>
          <a:blip r:embed="rId2" cstate="print"/>
          <a:srcRect/>
          <a:stretch>
            <a:fillRect/>
          </a:stretch>
        </p:blipFill>
        <p:spPr bwMode="auto">
          <a:xfrm>
            <a:off x="0" y="2500306"/>
            <a:ext cx="9144000" cy="4357695"/>
          </a:xfrm>
          <a:prstGeom prst="rect">
            <a:avLst/>
          </a:prstGeom>
          <a:ln>
            <a:noFill/>
          </a:ln>
          <a:effectLst>
            <a:softEdge rad="112500"/>
          </a:effectLst>
        </p:spPr>
      </p:pic>
      <p:pic>
        <p:nvPicPr>
          <p:cNvPr id="13" name="Picture 3" descr="D:\23.05.13-домашние документы\Лаб. раб YES\Виртуальные лабораторные YES\Анимашки и картинки\Планеты, каметы и др\з.gif"/>
          <p:cNvPicPr>
            <a:picLocks noChangeAspect="1" noChangeArrowheads="1" noCrop="1"/>
          </p:cNvPicPr>
          <p:nvPr/>
        </p:nvPicPr>
        <p:blipFill>
          <a:blip r:embed="rId3" cstate="print"/>
          <a:srcRect/>
          <a:stretch>
            <a:fillRect/>
          </a:stretch>
        </p:blipFill>
        <p:spPr bwMode="auto">
          <a:xfrm>
            <a:off x="214282" y="4357694"/>
            <a:ext cx="3048000" cy="2286000"/>
          </a:xfrm>
          <a:prstGeom prst="rect">
            <a:avLst/>
          </a:prstGeom>
          <a:noFill/>
        </p:spPr>
      </p:pic>
      <p:sp>
        <p:nvSpPr>
          <p:cNvPr id="28" name="Прямоугольник 27"/>
          <p:cNvSpPr/>
          <p:nvPr/>
        </p:nvSpPr>
        <p:spPr>
          <a:xfrm>
            <a:off x="179512" y="71414"/>
            <a:ext cx="8750206" cy="2505301"/>
          </a:xfrm>
          <a:prstGeom prst="rect">
            <a:avLst/>
          </a:prstGeom>
        </p:spPr>
        <p:txBody>
          <a:bodyPr wrap="square">
            <a:spAutoFit/>
          </a:bodyPr>
          <a:lstStyle/>
          <a:p>
            <a:pPr indent="450000" algn="just">
              <a:lnSpc>
                <a:spcPct val="80000"/>
              </a:lnSpc>
            </a:pP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Теория стационарного состояния</a:t>
            </a:r>
            <a:r>
              <a:rPr lang="ru-RU" sz="2800" b="1" dirty="0" smtClean="0">
                <a:latin typeface="Arial" pitchFamily="34" charset="0"/>
                <a:cs typeface="Arial" pitchFamily="34" charset="0"/>
              </a:rPr>
              <a:t>, </a:t>
            </a:r>
            <a:r>
              <a:rPr lang="ru-RU" sz="2800" b="1" u="sng" dirty="0" err="1" smtClean="0">
                <a:latin typeface="Arial" pitchFamily="34" charset="0"/>
                <a:cs typeface="Arial" pitchFamily="34" charset="0"/>
              </a:rPr>
              <a:t>предпо-лагающая</a:t>
            </a:r>
            <a:r>
              <a:rPr lang="ru-RU" sz="2800" b="1" dirty="0" smtClean="0">
                <a:latin typeface="Arial" pitchFamily="34" charset="0"/>
                <a:cs typeface="Arial" pitchFamily="34" charset="0"/>
              </a:rPr>
              <a:t> бесконечно долгое существование вселенной, </a:t>
            </a:r>
            <a:r>
              <a:rPr lang="ru-RU" sz="2800" b="1" u="sng" dirty="0" smtClean="0">
                <a:latin typeface="Arial" pitchFamily="34" charset="0"/>
                <a:cs typeface="Arial" pitchFamily="34" charset="0"/>
              </a:rPr>
              <a:t>не согласуется</a:t>
            </a:r>
            <a:r>
              <a:rPr lang="ru-RU" sz="2800" b="1" dirty="0" smtClean="0">
                <a:latin typeface="Arial" pitchFamily="34" charset="0"/>
                <a:cs typeface="Arial" pitchFamily="34" charset="0"/>
              </a:rPr>
              <a:t> с данными современной астрофизики, согласно которым вселенная возникла сравнительно недавно (около 16 млрд. лет т.н.) путем первичного взрыва.</a:t>
            </a:r>
            <a:endParaRPr lang="ru-RU" sz="2800" b="1" dirty="0">
              <a:latin typeface="Arial" pitchFamily="34" charset="0"/>
              <a:cs typeface="Arial" pitchFamily="34" charset="0"/>
            </a:endParaRPr>
          </a:p>
        </p:txBody>
      </p:sp>
      <p:pic>
        <p:nvPicPr>
          <p:cNvPr id="1035" name="Picture 11" descr="D:\23.05.13-домашние документы\Лаб. раб YES\Виртуальные лабораторные YES\Анимашки и картинки\Планеты, каметы и др\892268.gif"/>
          <p:cNvPicPr>
            <a:picLocks noChangeAspect="1" noChangeArrowheads="1" noCrop="1"/>
          </p:cNvPicPr>
          <p:nvPr/>
        </p:nvPicPr>
        <p:blipFill>
          <a:blip r:embed="rId4" cstate="print"/>
          <a:srcRect/>
          <a:stretch>
            <a:fillRect/>
          </a:stretch>
        </p:blipFill>
        <p:spPr bwMode="auto">
          <a:xfrm>
            <a:off x="2285984" y="2786058"/>
            <a:ext cx="3048000" cy="2286000"/>
          </a:xfrm>
          <a:prstGeom prst="rect">
            <a:avLst/>
          </a:prstGeom>
          <a:noFill/>
        </p:spPr>
      </p:pic>
      <p:sp>
        <p:nvSpPr>
          <p:cNvPr id="3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4" name="Управляющая кнопка: домой 33">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5"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pic>
        <p:nvPicPr>
          <p:cNvPr id="36" name="Picture 6" descr="D:\23.05.13-домашние документы\Лаб. раб YES\Виртуальные лабораторные YES\Анимашки и картинки\Планеты, каметы и др\Галактика.gif"/>
          <p:cNvPicPr>
            <a:picLocks noChangeAspect="1" noChangeArrowheads="1" noCrop="1"/>
          </p:cNvPicPr>
          <p:nvPr/>
        </p:nvPicPr>
        <p:blipFill>
          <a:blip r:embed="rId7" cstate="print"/>
          <a:srcRect/>
          <a:stretch>
            <a:fillRect/>
          </a:stretch>
        </p:blipFill>
        <p:spPr bwMode="auto">
          <a:xfrm>
            <a:off x="3214678" y="5572125"/>
            <a:ext cx="2152650" cy="1285875"/>
          </a:xfrm>
          <a:prstGeom prst="rect">
            <a:avLst/>
          </a:prstGeom>
          <a:noFill/>
        </p:spPr>
      </p:pic>
      <p:pic>
        <p:nvPicPr>
          <p:cNvPr id="37" name="Picture 9" descr="D:\23.05.13-домашние документы\Лаб. раб YES\Виртуальные лабораторные YES\Анимашки и картинки\Планеты, каметы и др\Interesnie-gifki-187-10.gif"/>
          <p:cNvPicPr>
            <a:picLocks noChangeAspect="1" noChangeArrowheads="1" noCrop="1"/>
          </p:cNvPicPr>
          <p:nvPr/>
        </p:nvPicPr>
        <p:blipFill>
          <a:blip r:embed="rId8" cstate="print"/>
          <a:srcRect/>
          <a:stretch>
            <a:fillRect/>
          </a:stretch>
        </p:blipFill>
        <p:spPr bwMode="auto">
          <a:xfrm>
            <a:off x="4929190" y="3714752"/>
            <a:ext cx="2667000" cy="21336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85720" y="142852"/>
            <a:ext cx="8643998" cy="2917722"/>
          </a:xfrm>
          <a:prstGeom prst="rect">
            <a:avLst/>
          </a:prstGeom>
        </p:spPr>
        <p:txBody>
          <a:bodyPr wrap="square">
            <a:spAutoFit/>
          </a:bodyPr>
          <a:lstStyle/>
          <a:p>
            <a:pPr indent="450000" algn="just">
              <a:lnSpc>
                <a:spcPct val="85000"/>
              </a:lnSpc>
            </a:pP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Теория биохимической эволюции </a:t>
            </a:r>
            <a:r>
              <a:rPr lang="ru-RU" sz="2700" b="1" dirty="0" smtClean="0">
                <a:latin typeface="Arial" pitchFamily="34" charset="0"/>
                <a:ea typeface="Times New Roman" pitchFamily="18" charset="0"/>
                <a:cs typeface="Arial" pitchFamily="34" charset="0"/>
              </a:rPr>
              <a:t>(</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теория А.И. Опарина</a:t>
            </a:r>
            <a:r>
              <a:rPr lang="ru-RU" sz="2700" b="1" dirty="0" smtClean="0">
                <a:latin typeface="Arial" pitchFamily="34" charset="0"/>
                <a:ea typeface="Times New Roman" pitchFamily="18" charset="0"/>
                <a:cs typeface="Arial" pitchFamily="34" charset="0"/>
              </a:rPr>
              <a:t>).</a:t>
            </a:r>
            <a:r>
              <a:rPr lang="ru-RU" sz="2700" b="1" dirty="0" smtClean="0">
                <a:solidFill>
                  <a:srgbClr val="004080"/>
                </a:solidFill>
                <a:latin typeface="Arial" pitchFamily="34" charset="0"/>
                <a:ea typeface="Times New Roman" pitchFamily="18" charset="0"/>
                <a:cs typeface="Arial" pitchFamily="34" charset="0"/>
              </a:rPr>
              <a:t> </a:t>
            </a:r>
            <a:r>
              <a:rPr lang="ru-RU" sz="2700" b="1" dirty="0" smtClean="0">
                <a:latin typeface="Arial" pitchFamily="34" charset="0"/>
                <a:cs typeface="Arial" pitchFamily="34" charset="0"/>
              </a:rPr>
              <a:t>Из всех теорий происхождения жизни наиболее распространенной и признанной в научном мире является теория биохимической эволюции, предложенная в 1924 г. советским биохимиком академиком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А.И. Опариным </a:t>
            </a:r>
            <a:r>
              <a:rPr lang="ru-RU" sz="2700" b="1" dirty="0" smtClean="0">
                <a:latin typeface="Arial" pitchFamily="34" charset="0"/>
                <a:cs typeface="Arial" pitchFamily="34" charset="0"/>
              </a:rPr>
              <a:t>(в 1936 г. он подробно изложил ее в своей книге «Возникновение жизни»).</a:t>
            </a:r>
          </a:p>
        </p:txBody>
      </p:sp>
      <p:pic>
        <p:nvPicPr>
          <p:cNvPr id="77828" name="Picture 4" descr="http://www.koob.ru/images/oparin.jpg"/>
          <p:cNvPicPr>
            <a:picLocks noChangeAspect="1" noChangeArrowheads="1"/>
          </p:cNvPicPr>
          <p:nvPr/>
        </p:nvPicPr>
        <p:blipFill>
          <a:blip r:embed="rId2" cstate="print">
            <a:lum bright="-10000" contrast="10000"/>
          </a:blip>
          <a:srcRect/>
          <a:stretch>
            <a:fillRect/>
          </a:stretch>
        </p:blipFill>
        <p:spPr bwMode="auto">
          <a:xfrm>
            <a:off x="899592" y="3068960"/>
            <a:ext cx="1716782" cy="23119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Прямоугольник 11"/>
          <p:cNvSpPr/>
          <p:nvPr/>
        </p:nvSpPr>
        <p:spPr>
          <a:xfrm>
            <a:off x="395537" y="5445224"/>
            <a:ext cx="3096344" cy="1034129"/>
          </a:xfrm>
          <a:prstGeom prst="rect">
            <a:avLst/>
          </a:prstGeom>
        </p:spPr>
        <p:txBody>
          <a:bodyPr wrap="square">
            <a:spAutoFit/>
          </a:bodyPr>
          <a:lstStyle/>
          <a:p>
            <a:pPr algn="ctr">
              <a:lnSpc>
                <a:spcPct val="85000"/>
              </a:lnSpc>
            </a:pPr>
            <a:r>
              <a:rPr lang="ru-RU" sz="2400" b="1" dirty="0" smtClean="0">
                <a:latin typeface="Arial Black" pitchFamily="34" charset="0"/>
                <a:cs typeface="Arial" pitchFamily="34" charset="0"/>
              </a:rPr>
              <a:t>Александр Иванович Опарин</a:t>
            </a:r>
            <a:endParaRPr lang="ru-RU" sz="2400" dirty="0">
              <a:latin typeface="Arial Black" pitchFamily="34" charset="0"/>
            </a:endParaRPr>
          </a:p>
        </p:txBody>
      </p:sp>
      <p:pic>
        <p:nvPicPr>
          <p:cNvPr id="2051" name="Picture 3" descr="G:\Лекции по биол\Происхождение  жизни\img2 (1).jpg"/>
          <p:cNvPicPr>
            <a:picLocks noChangeAspect="1" noChangeArrowheads="1"/>
          </p:cNvPicPr>
          <p:nvPr/>
        </p:nvPicPr>
        <p:blipFill>
          <a:blip r:embed="rId3" cstate="print"/>
          <a:srcRect l="7500" t="21250" r="6249"/>
          <a:stretch>
            <a:fillRect/>
          </a:stretch>
        </p:blipFill>
        <p:spPr bwMode="auto">
          <a:xfrm>
            <a:off x="3143240" y="3000372"/>
            <a:ext cx="5424800" cy="3714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2054" name="Picture 6" descr="D:\23.05.13-домашние документы\Лаб. раб YES\Виртуальные лабораторные YES\Анимашки и картинки\Вспышки\at02.gif"/>
          <p:cNvPicPr>
            <a:picLocks noChangeAspect="1" noChangeArrowheads="1" noCrop="1"/>
          </p:cNvPicPr>
          <p:nvPr/>
        </p:nvPicPr>
        <p:blipFill>
          <a:blip r:embed="rId6" cstate="print"/>
          <a:srcRect/>
          <a:stretch>
            <a:fillRect/>
          </a:stretch>
        </p:blipFill>
        <p:spPr bwMode="auto">
          <a:xfrm>
            <a:off x="3643306" y="3357562"/>
            <a:ext cx="714380" cy="714380"/>
          </a:xfrm>
          <a:prstGeom prst="rect">
            <a:avLst/>
          </a:prstGeom>
          <a:noFill/>
        </p:spPr>
      </p:pic>
      <p:sp>
        <p:nvSpPr>
          <p:cNvPr id="24" name="Прямоугольник 23"/>
          <p:cNvSpPr/>
          <p:nvPr/>
        </p:nvSpPr>
        <p:spPr>
          <a:xfrm>
            <a:off x="5715008" y="3000372"/>
            <a:ext cx="71438" cy="71438"/>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4929190" y="3786190"/>
            <a:ext cx="500066" cy="357190"/>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Picture 5" descr="D:\23.05.13-домашние документы\Лаб. раб YES\Виртуальные лабораторные YES\Анимашки и картинки\погода\39R6.GIF"/>
          <p:cNvPicPr>
            <a:picLocks noChangeAspect="1" noChangeArrowheads="1" noCrop="1"/>
          </p:cNvPicPr>
          <p:nvPr/>
        </p:nvPicPr>
        <p:blipFill>
          <a:blip r:embed="rId7" cstate="print"/>
          <a:srcRect/>
          <a:stretch>
            <a:fillRect/>
          </a:stretch>
        </p:blipFill>
        <p:spPr bwMode="auto">
          <a:xfrm>
            <a:off x="4643438" y="3500438"/>
            <a:ext cx="857250" cy="762000"/>
          </a:xfrm>
          <a:prstGeom prst="rect">
            <a:avLst/>
          </a:prstGeom>
          <a:noFill/>
        </p:spPr>
      </p:pic>
      <p:sp>
        <p:nvSpPr>
          <p:cNvPr id="29" name="Прямоугольник 28"/>
          <p:cNvSpPr/>
          <p:nvPr/>
        </p:nvSpPr>
        <p:spPr>
          <a:xfrm>
            <a:off x="6429388" y="3571876"/>
            <a:ext cx="857256" cy="357190"/>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 name="Picture 9" descr="D:\23.05.13-домашние документы\Лаб. раб YES\Виртуальные лабораторные YES\Анимашки и картинки\Вспышки\light91.gif"/>
          <p:cNvPicPr>
            <a:picLocks noChangeAspect="1" noChangeArrowheads="1" noCrop="1"/>
          </p:cNvPicPr>
          <p:nvPr/>
        </p:nvPicPr>
        <p:blipFill>
          <a:blip r:embed="rId8" cstate="print"/>
          <a:srcRect/>
          <a:stretch>
            <a:fillRect/>
          </a:stretch>
        </p:blipFill>
        <p:spPr bwMode="auto">
          <a:xfrm>
            <a:off x="6500826" y="3286124"/>
            <a:ext cx="723900" cy="476250"/>
          </a:xfrm>
          <a:prstGeom prst="rect">
            <a:avLst/>
          </a:prstGeom>
          <a:noFill/>
        </p:spPr>
      </p:pic>
      <p:pic>
        <p:nvPicPr>
          <p:cNvPr id="31" name="Picture 8" descr="D:\23.05.13-домашние документы\Лаб. раб YES\Виртуальные лабораторные YES\Анимашки и картинки\Вспышки\light91.gif"/>
          <p:cNvPicPr>
            <a:picLocks noChangeAspect="1" noChangeArrowheads="1" noCrop="1"/>
          </p:cNvPicPr>
          <p:nvPr/>
        </p:nvPicPr>
        <p:blipFill>
          <a:blip r:embed="rId8" cstate="print"/>
          <a:srcRect/>
          <a:stretch>
            <a:fillRect/>
          </a:stretch>
        </p:blipFill>
        <p:spPr bwMode="auto">
          <a:xfrm>
            <a:off x="6570354" y="3357562"/>
            <a:ext cx="868686" cy="571504"/>
          </a:xfrm>
          <a:prstGeom prst="rect">
            <a:avLst/>
          </a:prstGeom>
          <a:noFill/>
        </p:spPr>
      </p:pic>
      <p:pic>
        <p:nvPicPr>
          <p:cNvPr id="32" name="Picture 7" descr="D:\23.05.13-домашние документы\Лаб. раб YES\Виртуальные лабораторные YES\Анимашки и картинки\Вспышки\light91.gif"/>
          <p:cNvPicPr>
            <a:picLocks noChangeAspect="1" noChangeArrowheads="1" noCrop="1"/>
          </p:cNvPicPr>
          <p:nvPr/>
        </p:nvPicPr>
        <p:blipFill>
          <a:blip r:embed="rId8" cstate="print"/>
          <a:srcRect/>
          <a:stretch>
            <a:fillRect/>
          </a:stretch>
        </p:blipFill>
        <p:spPr bwMode="auto">
          <a:xfrm>
            <a:off x="6929454" y="3500438"/>
            <a:ext cx="723900" cy="476250"/>
          </a:xfrm>
          <a:prstGeom prst="rect">
            <a:avLst/>
          </a:prstGeom>
          <a:noFill/>
        </p:spPr>
      </p:pic>
      <p:sp>
        <p:nvSpPr>
          <p:cNvPr id="33" name="Прямоугольник 32"/>
          <p:cNvSpPr/>
          <p:nvPr/>
        </p:nvSpPr>
        <p:spPr>
          <a:xfrm>
            <a:off x="5572132" y="3714752"/>
            <a:ext cx="571504" cy="357190"/>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рямоугольник 33"/>
          <p:cNvSpPr/>
          <p:nvPr/>
        </p:nvSpPr>
        <p:spPr>
          <a:xfrm>
            <a:off x="5857884" y="3786190"/>
            <a:ext cx="500066" cy="214314"/>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5" name="Picture 11" descr="D:\23.05.13-домашние документы\Лаб. раб YES\Виртуальные лабораторные YES\Анимашки и картинки\Вулканы\VolcanCrache.gif"/>
          <p:cNvPicPr>
            <a:picLocks noChangeAspect="1" noChangeArrowheads="1" noCrop="1"/>
          </p:cNvPicPr>
          <p:nvPr/>
        </p:nvPicPr>
        <p:blipFill>
          <a:blip r:embed="rId9" cstate="print"/>
          <a:srcRect/>
          <a:stretch>
            <a:fillRect/>
          </a:stretch>
        </p:blipFill>
        <p:spPr bwMode="auto">
          <a:xfrm>
            <a:off x="5214942" y="3214686"/>
            <a:ext cx="1419225" cy="15430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85720" y="142852"/>
            <a:ext cx="8643998" cy="3624069"/>
          </a:xfrm>
          <a:prstGeom prst="rect">
            <a:avLst/>
          </a:prstGeom>
        </p:spPr>
        <p:txBody>
          <a:bodyPr wrap="square">
            <a:spAutoFit/>
          </a:bodyPr>
          <a:lstStyle/>
          <a:p>
            <a:pPr indent="450000" algn="just">
              <a:lnSpc>
                <a:spcPct val="85000"/>
              </a:lnSpc>
            </a:pPr>
            <a:r>
              <a:rPr lang="ru-RU" sz="2700" b="1" u="sng" dirty="0" smtClean="0">
                <a:latin typeface="Arial" pitchFamily="34" charset="0"/>
                <a:cs typeface="Arial" pitchFamily="34" charset="0"/>
              </a:rPr>
              <a:t>Сущность этой теории</a:t>
            </a:r>
            <a:r>
              <a:rPr lang="ru-RU" sz="2700" b="1" dirty="0" smtClean="0">
                <a:latin typeface="Arial" pitchFamily="34" charset="0"/>
                <a:cs typeface="Arial" pitchFamily="34" charset="0"/>
              </a:rPr>
              <a:t> состоит в том, что </a:t>
            </a:r>
            <a:r>
              <a:rPr lang="ru-RU" sz="27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биологической эволюции</a:t>
            </a:r>
            <a:r>
              <a:rPr lang="ru-RU" sz="2700" b="1" dirty="0" smtClean="0">
                <a:latin typeface="Arial" pitchFamily="34" charset="0"/>
                <a:cs typeface="Arial" pitchFamily="34" charset="0"/>
              </a:rPr>
              <a:t> – т.е. появлению, развитию и усложнению различных форм живых организмов, </a:t>
            </a:r>
            <a:r>
              <a:rPr lang="ru-RU" sz="2700" b="1" u="sng" dirty="0" smtClean="0">
                <a:latin typeface="Arial" pitchFamily="34" charset="0"/>
                <a:cs typeface="Arial" pitchFamily="34" charset="0"/>
              </a:rPr>
              <a:t>предшествовала</a:t>
            </a:r>
            <a:r>
              <a:rPr lang="ru-RU" sz="2700" b="1" dirty="0" smtClean="0">
                <a:latin typeface="Arial" pitchFamily="34"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химическая эволюция</a:t>
            </a:r>
            <a:r>
              <a:rPr lang="ru-RU" sz="2700" b="1" dirty="0" smtClean="0">
                <a:latin typeface="Arial" pitchFamily="34" charset="0"/>
                <a:cs typeface="Arial" pitchFamily="34" charset="0"/>
              </a:rPr>
              <a:t> – длительный период в истории Земли, связанный с появлением, усложнением и совершенствованием взаимодействия между элементарными единицами, «кирпичиками», из которых состоит все живое – органическими молекулами.</a:t>
            </a:r>
            <a:endParaRPr lang="ru-RU" sz="2700" b="1" dirty="0" smtClean="0">
              <a:latin typeface="Arial" pitchFamily="34" charset="0"/>
              <a:ea typeface="Times New Roman" pitchFamily="18" charset="0"/>
              <a:cs typeface="Arial" pitchFamily="34" charset="0"/>
            </a:endParaRPr>
          </a:p>
        </p:txBody>
      </p:sp>
      <p:pic>
        <p:nvPicPr>
          <p:cNvPr id="44034" name="Picture 2" descr="http://www.darwinmuseum.ru/dino/be_dino/img/3.jpg"/>
          <p:cNvPicPr>
            <a:picLocks noChangeAspect="1" noChangeArrowheads="1"/>
          </p:cNvPicPr>
          <p:nvPr/>
        </p:nvPicPr>
        <p:blipFill>
          <a:blip r:embed="rId4" cstate="print"/>
          <a:srcRect/>
          <a:stretch>
            <a:fillRect/>
          </a:stretch>
        </p:blipFill>
        <p:spPr bwMode="auto">
          <a:xfrm>
            <a:off x="3400639" y="3501008"/>
            <a:ext cx="3824421" cy="3356992"/>
          </a:xfrm>
          <a:prstGeom prst="rect">
            <a:avLst/>
          </a:prstGeom>
          <a:ln>
            <a:noFill/>
          </a:ln>
          <a:effectLst>
            <a:softEdge rad="112500"/>
          </a:effectLst>
        </p:spPr>
      </p:pic>
      <p:pic>
        <p:nvPicPr>
          <p:cNvPr id="8" name="Picture 11" descr="D:\23.05.13-домашние документы\Лаб. раб YES\Виртуальные лабораторные YES\Анимашки и картинки\Вулканы\VolcanCrache.gif"/>
          <p:cNvPicPr>
            <a:picLocks noChangeAspect="1" noChangeArrowheads="1" noCrop="1"/>
          </p:cNvPicPr>
          <p:nvPr/>
        </p:nvPicPr>
        <p:blipFill>
          <a:blip r:embed="rId5" cstate="print"/>
          <a:srcRect/>
          <a:stretch>
            <a:fillRect/>
          </a:stretch>
        </p:blipFill>
        <p:spPr bwMode="auto">
          <a:xfrm>
            <a:off x="3357554" y="3028958"/>
            <a:ext cx="1419225" cy="15430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8" name="Рисунок 7" descr="https://upload.wikimedia.org/wikipedia/commons/thumb/3/38/Anaximander.jpg/200px-Anaximander.jpg">
            <a:hlinkClick r:id="rId4"/>
          </p:cNvPr>
          <p:cNvPicPr/>
          <p:nvPr/>
        </p:nvPicPr>
        <p:blipFill>
          <a:blip r:embed="rId5" cstate="print"/>
          <a:srcRect/>
          <a:stretch>
            <a:fillRect/>
          </a:stretch>
        </p:blipFill>
        <p:spPr bwMode="auto">
          <a:xfrm>
            <a:off x="0" y="0"/>
            <a:ext cx="1905000" cy="3556000"/>
          </a:xfrm>
          <a:prstGeom prst="rect">
            <a:avLst/>
          </a:prstGeom>
          <a:ln>
            <a:noFill/>
          </a:ln>
          <a:effectLst>
            <a:softEdge rad="112500"/>
          </a:effectLst>
        </p:spPr>
      </p:pic>
      <p:pic>
        <p:nvPicPr>
          <p:cNvPr id="4098" name="Picture 2" descr="D:\23.05.13-домашние документы\Лаб. раб YES\Виртуальные лабораторные YES\Анимашки и картинки\Генетика\обезьяна -  человек.gif"/>
          <p:cNvPicPr>
            <a:picLocks noChangeAspect="1" noChangeArrowheads="1" noCrop="1"/>
          </p:cNvPicPr>
          <p:nvPr/>
        </p:nvPicPr>
        <p:blipFill>
          <a:blip r:embed="rId6" cstate="print"/>
          <a:srcRect/>
          <a:stretch>
            <a:fillRect/>
          </a:stretch>
        </p:blipFill>
        <p:spPr bwMode="auto">
          <a:xfrm>
            <a:off x="214282" y="5143512"/>
            <a:ext cx="4095750" cy="1190625"/>
          </a:xfrm>
          <a:prstGeom prst="rect">
            <a:avLst/>
          </a:prstGeom>
          <a:noFill/>
        </p:spPr>
      </p:pic>
      <p:sp>
        <p:nvSpPr>
          <p:cNvPr id="12" name="Прямоугольник 11"/>
          <p:cNvSpPr/>
          <p:nvPr/>
        </p:nvSpPr>
        <p:spPr>
          <a:xfrm>
            <a:off x="0" y="3214686"/>
            <a:ext cx="2561920" cy="461665"/>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fontAlgn="base">
              <a:spcBef>
                <a:spcPct val="0"/>
              </a:spcBef>
              <a:spcAft>
                <a:spcPct val="0"/>
              </a:spcAft>
            </a:pPr>
            <a:r>
              <a:rPr lang="ru-RU" sz="2400" b="1" dirty="0" smtClean="0">
                <a:ln w="11430"/>
                <a:solidFill>
                  <a:sysClr val="windowText" lastClr="0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Анаксимандр</a:t>
            </a:r>
            <a:endParaRPr lang="ru-RU" sz="2400" b="1" dirty="0" smtClean="0">
              <a:ln w="11430"/>
              <a:solidFill>
                <a:sysClr val="windowText" lastClr="000000"/>
              </a:solidFill>
              <a:effectLst>
                <a:outerShdw blurRad="50800" dist="39000" dir="5460000" algn="tl">
                  <a:srgbClr val="000000">
                    <a:alpha val="38000"/>
                  </a:srgbClr>
                </a:outerShdw>
              </a:effectLst>
              <a:latin typeface="Arial Black" pitchFamily="34" charset="0"/>
              <a:cs typeface="Arial" pitchFamily="34" charset="0"/>
            </a:endParaRPr>
          </a:p>
        </p:txBody>
      </p:sp>
      <p:pic>
        <p:nvPicPr>
          <p:cNvPr id="13" name="Рисунок 12" descr="https://upload.wikimedia.org/wikipedia/commons/thumb/1/1a/Charles_Darwin_by_G._Richmond.jpg/200px-Charles_Darwin_by_G._Richmond.jpg">
            <a:hlinkClick r:id="rId7"/>
          </p:cNvPr>
          <p:cNvPicPr/>
          <p:nvPr/>
        </p:nvPicPr>
        <p:blipFill>
          <a:blip r:embed="rId8" cstate="print"/>
          <a:srcRect/>
          <a:stretch>
            <a:fillRect/>
          </a:stretch>
        </p:blipFill>
        <p:spPr bwMode="auto">
          <a:xfrm>
            <a:off x="4857752" y="4019572"/>
            <a:ext cx="1905000" cy="2552700"/>
          </a:xfrm>
          <a:prstGeom prst="ellipse">
            <a:avLst/>
          </a:prstGeom>
          <a:ln>
            <a:noFill/>
          </a:ln>
          <a:effectLst>
            <a:softEdge rad="112500"/>
          </a:effectLst>
        </p:spPr>
      </p:pic>
      <p:sp>
        <p:nvSpPr>
          <p:cNvPr id="14" name="Прямоугольник 13"/>
          <p:cNvSpPr/>
          <p:nvPr/>
        </p:nvSpPr>
        <p:spPr>
          <a:xfrm>
            <a:off x="4429124" y="6396335"/>
            <a:ext cx="2858476" cy="461665"/>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fontAlgn="base">
              <a:spcBef>
                <a:spcPct val="0"/>
              </a:spcBef>
              <a:spcAft>
                <a:spcPct val="0"/>
              </a:spcAft>
            </a:pPr>
            <a:r>
              <a:rPr lang="ru-RU" sz="2400" b="1" dirty="0" smtClean="0">
                <a:ln w="11430"/>
                <a:solidFill>
                  <a:sysClr val="windowText" lastClr="0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Чарльз Дарвин</a:t>
            </a:r>
            <a:endParaRPr lang="ru-RU" sz="2400" b="1" dirty="0" smtClean="0">
              <a:ln w="11430"/>
              <a:solidFill>
                <a:sysClr val="windowText" lastClr="000000"/>
              </a:solidFill>
              <a:effectLst>
                <a:outerShdw blurRad="50800" dist="39000" dir="5460000" algn="tl">
                  <a:srgbClr val="000000">
                    <a:alpha val="38000"/>
                  </a:srgbClr>
                </a:outerShdw>
              </a:effectLst>
              <a:latin typeface="Arial Black" pitchFamily="34" charset="0"/>
              <a:cs typeface="Arial" pitchFamily="34" charset="0"/>
            </a:endParaRPr>
          </a:p>
        </p:txBody>
      </p:sp>
      <p:pic>
        <p:nvPicPr>
          <p:cNvPr id="46083" name="Picture 3" descr="D:\23.05.13-домашние документы\Колледж Строитель\Биология\Лекции по биол\Происхождение  жизни\0005-003-Gipoteza-samoproizvolnogo-zarozhdenija-zhizni.jpg"/>
          <p:cNvPicPr>
            <a:picLocks noChangeAspect="1" noChangeArrowheads="1"/>
          </p:cNvPicPr>
          <p:nvPr/>
        </p:nvPicPr>
        <p:blipFill>
          <a:blip r:embed="rId9" cstate="print"/>
          <a:srcRect l="51739" t="1978" r="1663" b="20878"/>
          <a:stretch>
            <a:fillRect/>
          </a:stretch>
        </p:blipFill>
        <p:spPr bwMode="auto">
          <a:xfrm>
            <a:off x="6143636" y="0"/>
            <a:ext cx="2000264" cy="2786082"/>
          </a:xfrm>
          <a:prstGeom prst="rect">
            <a:avLst/>
          </a:prstGeom>
          <a:ln>
            <a:noFill/>
          </a:ln>
          <a:effectLst>
            <a:softEdge rad="112500"/>
          </a:effectLst>
        </p:spPr>
      </p:pic>
      <p:sp>
        <p:nvSpPr>
          <p:cNvPr id="15" name="Прямоугольник 14"/>
          <p:cNvSpPr/>
          <p:nvPr/>
        </p:nvSpPr>
        <p:spPr>
          <a:xfrm>
            <a:off x="2571736" y="3357562"/>
            <a:ext cx="6286528" cy="1138773"/>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40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cs typeface="Arial" pitchFamily="34" charset="0"/>
              </a:rPr>
              <a:t>История развития эволюционных идей</a:t>
            </a:r>
            <a:endParaRPr lang="ru-RU" sz="4000" b="1" dirty="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endParaRPr>
          </a:p>
        </p:txBody>
      </p:sp>
      <p:pic>
        <p:nvPicPr>
          <p:cNvPr id="19" name="Picture 3" descr="D:\23.05.13-домашние документы\Колледж Строитель\Биология\Лекции по биол\Происхождение  жизни\0005-003-Gipoteza-samoproizvolnogo-zarozhdenija-zhizni.jpg"/>
          <p:cNvPicPr>
            <a:picLocks noChangeAspect="1" noChangeArrowheads="1"/>
          </p:cNvPicPr>
          <p:nvPr/>
        </p:nvPicPr>
        <p:blipFill>
          <a:blip r:embed="rId9" cstate="print"/>
          <a:srcRect l="3476" t="1978" r="49926" b="20878"/>
          <a:stretch>
            <a:fillRect/>
          </a:stretch>
        </p:blipFill>
        <p:spPr bwMode="auto">
          <a:xfrm>
            <a:off x="2214546" y="-24"/>
            <a:ext cx="2000264" cy="2786082"/>
          </a:xfrm>
          <a:prstGeom prst="rect">
            <a:avLst/>
          </a:prstGeom>
          <a:ln>
            <a:noFill/>
          </a:ln>
          <a:effectLst>
            <a:softEdge rad="112500"/>
          </a:effectLst>
        </p:spPr>
      </p:pic>
      <p:sp>
        <p:nvSpPr>
          <p:cNvPr id="20" name="Прямоугольник 19"/>
          <p:cNvSpPr/>
          <p:nvPr/>
        </p:nvSpPr>
        <p:spPr>
          <a:xfrm>
            <a:off x="2000232" y="2546811"/>
            <a:ext cx="3000396" cy="667875"/>
          </a:xfrm>
          <a:prstGeom prst="rect">
            <a:avLst/>
          </a:prstGeom>
        </p:spPr>
        <p:txBody>
          <a:bodyPr wrap="square">
            <a:spAutoFit/>
          </a:bodyPr>
          <a:lstStyle/>
          <a:p>
            <a:pPr algn="ctr">
              <a:lnSpc>
                <a:spcPct val="85000"/>
              </a:lnSpc>
            </a:pPr>
            <a:r>
              <a:rPr lang="ru-RU" sz="2200" b="1" dirty="0" smtClean="0">
                <a:ln w="1905">
                  <a:solidFill>
                    <a:sysClr val="windowText" lastClr="000000"/>
                  </a:solidFill>
                </a:ln>
                <a:solidFill>
                  <a:srgbClr val="336600"/>
                </a:solidFill>
                <a:effectLst>
                  <a:innerShdw blurRad="69850" dist="43180" dir="5400000">
                    <a:srgbClr val="000000">
                      <a:alpha val="65000"/>
                    </a:srgbClr>
                  </a:innerShdw>
                </a:effectLst>
                <a:latin typeface="Arial" pitchFamily="34" charset="0"/>
                <a:cs typeface="Arial" pitchFamily="34" charset="0"/>
              </a:rPr>
              <a:t>Превращение плодов в рыб птиц</a:t>
            </a:r>
            <a:endParaRPr lang="ru-RU" sz="2200" b="1" dirty="0">
              <a:ln w="1905">
                <a:solidFill>
                  <a:sysClr val="windowText" lastClr="000000"/>
                </a:solidFill>
              </a:ln>
              <a:solidFill>
                <a:srgbClr val="336600"/>
              </a:solidFill>
              <a:effectLst>
                <a:innerShdw blurRad="69850" dist="43180" dir="5400000">
                  <a:srgbClr val="000000">
                    <a:alpha val="65000"/>
                  </a:srgbClr>
                </a:innerShdw>
              </a:effectLst>
            </a:endParaRPr>
          </a:p>
        </p:txBody>
      </p:sp>
      <p:sp>
        <p:nvSpPr>
          <p:cNvPr id="21" name="Прямоугольник 20"/>
          <p:cNvSpPr/>
          <p:nvPr/>
        </p:nvSpPr>
        <p:spPr>
          <a:xfrm>
            <a:off x="5786446" y="2571744"/>
            <a:ext cx="3000396" cy="667875"/>
          </a:xfrm>
          <a:prstGeom prst="rect">
            <a:avLst/>
          </a:prstGeom>
        </p:spPr>
        <p:txBody>
          <a:bodyPr wrap="square">
            <a:spAutoFit/>
          </a:bodyPr>
          <a:lstStyle/>
          <a:p>
            <a:pPr algn="ctr">
              <a:lnSpc>
                <a:spcPct val="85000"/>
              </a:lnSpc>
            </a:pPr>
            <a:r>
              <a:rPr lang="ru-RU" sz="2200" b="1" dirty="0" smtClean="0">
                <a:ln w="1905">
                  <a:solidFill>
                    <a:sysClr val="windowText" lastClr="000000"/>
                  </a:solidFill>
                </a:ln>
                <a:solidFill>
                  <a:srgbClr val="336600"/>
                </a:solidFill>
                <a:effectLst>
                  <a:innerShdw blurRad="69850" dist="43180" dir="5400000">
                    <a:srgbClr val="000000">
                      <a:alpha val="65000"/>
                    </a:srgbClr>
                  </a:innerShdw>
                </a:effectLst>
                <a:latin typeface="Arial" pitchFamily="34" charset="0"/>
                <a:cs typeface="Arial" pitchFamily="34" charset="0"/>
              </a:rPr>
              <a:t>Превращение плодов в уток</a:t>
            </a:r>
            <a:endParaRPr lang="ru-RU" sz="2200" b="1" dirty="0">
              <a:ln w="1905">
                <a:solidFill>
                  <a:sysClr val="windowText" lastClr="000000"/>
                </a:solidFill>
              </a:ln>
              <a:solidFill>
                <a:srgbClr val="336600"/>
              </a:solidFill>
              <a:effectLst>
                <a:innerShdw blurRad="69850" dist="43180" dir="5400000">
                  <a:srgbClr val="000000">
                    <a:alpha val="65000"/>
                  </a:srgbClr>
                </a:innerShdw>
              </a:effectLst>
            </a:endParaRPr>
          </a:p>
        </p:txBody>
      </p:sp>
      <p:pic>
        <p:nvPicPr>
          <p:cNvPr id="46084" name="Picture 4" descr="D:\23.05.13-домашние документы\Лаб. раб YES\Виртуальные лабораторные YES\Анимашки и картинки\Птицы\40cdceb5d83e.gif"/>
          <p:cNvPicPr>
            <a:picLocks noChangeAspect="1" noChangeArrowheads="1" noCrop="1"/>
          </p:cNvPicPr>
          <p:nvPr/>
        </p:nvPicPr>
        <p:blipFill>
          <a:blip r:embed="rId10" cstate="print"/>
          <a:srcRect/>
          <a:stretch>
            <a:fillRect/>
          </a:stretch>
        </p:blipFill>
        <p:spPr bwMode="auto">
          <a:xfrm rot="1352684">
            <a:off x="6632112" y="658436"/>
            <a:ext cx="1390650" cy="962025"/>
          </a:xfrm>
          <a:prstGeom prst="rect">
            <a:avLst/>
          </a:prstGeom>
          <a:noFill/>
        </p:spPr>
      </p:pic>
      <p:pic>
        <p:nvPicPr>
          <p:cNvPr id="46085" name="Picture 5" descr="D:\23.05.13-домашние документы\Лаб. раб YES\Виртуальные лабораторные YES\Анимашки и картинки\Птицы\bird26.gif"/>
          <p:cNvPicPr>
            <a:picLocks noChangeAspect="1" noChangeArrowheads="1" noCrop="1"/>
          </p:cNvPicPr>
          <p:nvPr/>
        </p:nvPicPr>
        <p:blipFill>
          <a:blip r:embed="rId11" cstate="print"/>
          <a:srcRect/>
          <a:stretch>
            <a:fillRect/>
          </a:stretch>
        </p:blipFill>
        <p:spPr bwMode="auto">
          <a:xfrm>
            <a:off x="3500430" y="1428736"/>
            <a:ext cx="590550" cy="333375"/>
          </a:xfrm>
          <a:prstGeom prst="rect">
            <a:avLst/>
          </a:prstGeom>
          <a:noFill/>
        </p:spPr>
      </p:pic>
      <p:pic>
        <p:nvPicPr>
          <p:cNvPr id="46086" name="Picture 6" descr="D:\23.05.13-домашние документы\Лаб. раб YES\Виртуальные лабораторные YES\Анимашки и картинки\Вода, жидкости,\Рыбки\рыбка 5.gif"/>
          <p:cNvPicPr>
            <a:picLocks noChangeAspect="1" noChangeArrowheads="1" noCrop="1"/>
          </p:cNvPicPr>
          <p:nvPr/>
        </p:nvPicPr>
        <p:blipFill>
          <a:blip r:embed="rId12" cstate="print"/>
          <a:srcRect/>
          <a:stretch>
            <a:fillRect/>
          </a:stretch>
        </p:blipFill>
        <p:spPr bwMode="auto">
          <a:xfrm>
            <a:off x="2571736" y="2071678"/>
            <a:ext cx="381000" cy="238125"/>
          </a:xfrm>
          <a:prstGeom prst="rect">
            <a:avLst/>
          </a:prstGeom>
          <a:noFill/>
        </p:spPr>
      </p:pic>
      <p:pic>
        <p:nvPicPr>
          <p:cNvPr id="46087" name="Picture 7" descr="D:\23.05.13-домашние документы\Лаб. раб YES\Виртуальные лабораторные YES\Анимашки и картинки\Вода, жидкости,\Рыбки\рыбка 5.gif"/>
          <p:cNvPicPr>
            <a:picLocks noChangeAspect="1" noChangeArrowheads="1" noCrop="1"/>
          </p:cNvPicPr>
          <p:nvPr/>
        </p:nvPicPr>
        <p:blipFill>
          <a:blip r:embed="rId12" cstate="print"/>
          <a:srcRect/>
          <a:stretch>
            <a:fillRect/>
          </a:stretch>
        </p:blipFill>
        <p:spPr bwMode="auto">
          <a:xfrm>
            <a:off x="2357422" y="2357430"/>
            <a:ext cx="381000" cy="238125"/>
          </a:xfrm>
          <a:prstGeom prst="rect">
            <a:avLst/>
          </a:prstGeom>
          <a:noFill/>
        </p:spPr>
      </p:pic>
      <p:pic>
        <p:nvPicPr>
          <p:cNvPr id="46088" name="Picture 8" descr="D:\23.05.13-домашние документы\Лаб. раб YES\Виртуальные лабораторные YES\Анимашки и картинки\Вода, жидкости,\Рыбки\рыбка 5.gif"/>
          <p:cNvPicPr>
            <a:picLocks noChangeAspect="1" noChangeArrowheads="1" noCrop="1"/>
          </p:cNvPicPr>
          <p:nvPr/>
        </p:nvPicPr>
        <p:blipFill>
          <a:blip r:embed="rId12" cstate="print"/>
          <a:srcRect/>
          <a:stretch>
            <a:fillRect/>
          </a:stretch>
        </p:blipFill>
        <p:spPr bwMode="auto">
          <a:xfrm rot="17538218">
            <a:off x="2349375" y="1673984"/>
            <a:ext cx="381000" cy="2381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285728"/>
            <a:ext cx="8858312" cy="5036763"/>
          </a:xfrm>
          <a:prstGeom prst="rect">
            <a:avLst/>
          </a:prstGeom>
        </p:spPr>
        <p:txBody>
          <a:bodyPr wrap="square">
            <a:spAutoFit/>
          </a:bodyPr>
          <a:lstStyle/>
          <a:p>
            <a:pPr indent="450000" algn="just">
              <a:lnSpc>
                <a:spcPct val="85000"/>
              </a:lnSpc>
            </a:pP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История эволюционного учения</a:t>
            </a:r>
            <a:r>
              <a:rPr lang="ru-RU" sz="2700" b="1" dirty="0" smtClean="0">
                <a:latin typeface="Arial" pitchFamily="34" charset="0"/>
                <a:cs typeface="Arial" pitchFamily="34" charset="0"/>
              </a:rPr>
              <a:t> берет начало в античных философских системах, идеи которых, в свою очередь, коренились в </a:t>
            </a:r>
            <a:r>
              <a:rPr lang="ru-RU" sz="2700" b="1" dirty="0" err="1" smtClean="0">
                <a:latin typeface="Arial" pitchFamily="34" charset="0"/>
                <a:cs typeface="Arial" pitchFamily="34" charset="0"/>
              </a:rPr>
              <a:t>космологичес</a:t>
            </a:r>
            <a:r>
              <a:rPr lang="en-US" sz="2700" b="1" dirty="0" smtClean="0">
                <a:latin typeface="Arial" pitchFamily="34" charset="0"/>
                <a:cs typeface="Arial" pitchFamily="34" charset="0"/>
              </a:rPr>
              <a:t>-</a:t>
            </a:r>
            <a:r>
              <a:rPr lang="ru-RU" sz="2700" b="1" dirty="0" err="1" smtClean="0">
                <a:latin typeface="Arial" pitchFamily="34" charset="0"/>
                <a:cs typeface="Arial" pitchFamily="34" charset="0"/>
              </a:rPr>
              <a:t>ких</a:t>
            </a:r>
            <a:r>
              <a:rPr lang="ru-RU" sz="2700" b="1" dirty="0" smtClean="0">
                <a:latin typeface="Arial" pitchFamily="34" charset="0"/>
                <a:cs typeface="Arial" pitchFamily="34" charset="0"/>
              </a:rPr>
              <a:t> мифах. Толчком к признанию</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эволюции</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научным</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сообществом</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стала</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публикация</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книги</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Чарльза Дарвина «Происхождение видов путём естественного</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отбора,</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или</a:t>
            </a:r>
            <a:r>
              <a:rPr lang="en-US" sz="2700" b="1" dirty="0" smtClean="0">
                <a:latin typeface="Arial" pitchFamily="34" charset="0"/>
                <a:cs typeface="Arial" pitchFamily="34" charset="0"/>
              </a:rPr>
              <a:t> c</a:t>
            </a:r>
            <a:r>
              <a:rPr lang="ru-RU" sz="2700" b="1" dirty="0" smtClean="0">
                <a:latin typeface="Arial" pitchFamily="34" charset="0"/>
                <a:cs typeface="Arial" pitchFamily="34" charset="0"/>
              </a:rPr>
              <a:t>охранение</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благоприятствуемых</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пород в борьбе за жизнь», позволившая полностью переосмыслить идею эволюции, подкрепив её опытными данными многочисленных</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наблюдений.</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Синтез</a:t>
            </a:r>
            <a:r>
              <a:rPr lang="en-US" sz="2700" b="1" dirty="0" smtClean="0">
                <a:latin typeface="Arial" pitchFamily="34" charset="0"/>
                <a:cs typeface="Arial" pitchFamily="34" charset="0"/>
              </a:rPr>
              <a:t> </a:t>
            </a:r>
            <a:r>
              <a:rPr lang="ru-RU" sz="2700" b="1" dirty="0" err="1" smtClean="0">
                <a:latin typeface="Arial" pitchFamily="34" charset="0"/>
                <a:cs typeface="Arial" pitchFamily="34" charset="0"/>
              </a:rPr>
              <a:t>классичес</a:t>
            </a:r>
            <a:r>
              <a:rPr lang="en-US" sz="2700" b="1" dirty="0" smtClean="0">
                <a:latin typeface="Arial" pitchFamily="34" charset="0"/>
                <a:cs typeface="Arial" pitchFamily="34" charset="0"/>
              </a:rPr>
              <a:t>-</a:t>
            </a:r>
            <a:r>
              <a:rPr lang="ru-RU" sz="2700" b="1" dirty="0" smtClean="0">
                <a:latin typeface="Arial" pitchFamily="34" charset="0"/>
                <a:cs typeface="Arial" pitchFamily="34" charset="0"/>
              </a:rPr>
              <a:t>кого</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дарвинизма с</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достижениями</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генетики</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привёл</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к</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созданию синтетической теории эволюции.</a:t>
            </a:r>
            <a:endParaRPr lang="ru-RU" sz="2700" b="1"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834187"/>
            <a:ext cx="8358246" cy="5952399"/>
          </a:xfrm>
          <a:prstGeom prst="rect">
            <a:avLst/>
          </a:prstGeom>
        </p:spPr>
        <p:txBody>
          <a:bodyPr wrap="square">
            <a:spAutoFit/>
          </a:bodyPr>
          <a:lstStyle/>
          <a:p>
            <a:pPr lvl="0" algn="just" fontAlgn="base">
              <a:lnSpc>
                <a:spcPct val="85000"/>
              </a:lnSpc>
              <a:spcBef>
                <a:spcPct val="0"/>
              </a:spcBef>
              <a:spcAft>
                <a:spcPct val="0"/>
              </a:spcAft>
              <a:tabLst>
                <a:tab pos="914400" algn="l"/>
              </a:tabLst>
            </a:pPr>
            <a:r>
              <a:rPr lang="en-US" sz="2800" b="1" dirty="0" smtClean="0">
                <a:solidFill>
                  <a:schemeClr val="accent2">
                    <a:lumMod val="50000"/>
                  </a:schemeClr>
                </a:solidFill>
                <a:latin typeface="Arial" pitchFamily="34" charset="0"/>
                <a:ea typeface="Times New Roman" pitchFamily="18" charset="0"/>
                <a:cs typeface="Arial" pitchFamily="34" charset="0"/>
                <a:hlinkClick r:id="rId4" action="ppaction://hlinksldjump"/>
              </a:rPr>
              <a:t>I </a:t>
            </a:r>
            <a:r>
              <a:rPr lang="ru-RU" sz="2800" b="1" dirty="0" smtClean="0">
                <a:solidFill>
                  <a:schemeClr val="accent2">
                    <a:lumMod val="50000"/>
                  </a:schemeClr>
                </a:solidFill>
                <a:latin typeface="Arial" pitchFamily="34" charset="0"/>
                <a:ea typeface="Times New Roman" pitchFamily="18" charset="0"/>
                <a:cs typeface="Arial" pitchFamily="34" charset="0"/>
                <a:hlinkClick r:id="rId4" action="ppaction://hlinksldjump"/>
              </a:rPr>
              <a:t>Эволюционные идеи в античности</a:t>
            </a:r>
            <a:endParaRPr lang="ru-RU" sz="2800" b="1" dirty="0" smtClean="0">
              <a:solidFill>
                <a:schemeClr val="accent2">
                  <a:lumMod val="50000"/>
                </a:schemeClr>
              </a:solidFill>
              <a:latin typeface="Arial" pitchFamily="34" charset="0"/>
              <a:cs typeface="Arial" pitchFamily="34" charset="0"/>
            </a:endParaRPr>
          </a:p>
          <a:p>
            <a:pPr lvl="0" algn="just" eaLnBrk="0" fontAlgn="base" hangingPunct="0">
              <a:lnSpc>
                <a:spcPct val="85000"/>
              </a:lnSpc>
              <a:spcBef>
                <a:spcPct val="0"/>
              </a:spcBef>
              <a:spcAft>
                <a:spcPct val="0"/>
              </a:spcAft>
              <a:tabLst>
                <a:tab pos="914400" algn="l"/>
              </a:tabLst>
            </a:pPr>
            <a:r>
              <a:rPr lang="en-US" sz="2800" b="1" dirty="0" smtClean="0">
                <a:solidFill>
                  <a:schemeClr val="accent2">
                    <a:lumMod val="50000"/>
                  </a:schemeClr>
                </a:solidFill>
                <a:latin typeface="Arial" pitchFamily="34" charset="0"/>
                <a:ea typeface="Times New Roman" pitchFamily="18" charset="0"/>
                <a:cs typeface="Arial" pitchFamily="34" charset="0"/>
                <a:hlinkClick r:id="rId5" action="ppaction://hlinksldjump"/>
              </a:rPr>
              <a:t>II </a:t>
            </a:r>
            <a:r>
              <a:rPr lang="ru-RU" sz="2800" b="1" dirty="0" smtClean="0">
                <a:solidFill>
                  <a:schemeClr val="accent2">
                    <a:lumMod val="50000"/>
                  </a:schemeClr>
                </a:solidFill>
                <a:latin typeface="Arial" pitchFamily="34" charset="0"/>
                <a:ea typeface="Times New Roman" pitchFamily="18" charset="0"/>
                <a:cs typeface="Arial" pitchFamily="34" charset="0"/>
                <a:hlinkClick r:id="rId5" action="ppaction://hlinksldjump"/>
              </a:rPr>
              <a:t>Средневековье и Возрождение</a:t>
            </a:r>
            <a:endParaRPr lang="ru-RU" sz="2800" b="1" dirty="0" smtClean="0">
              <a:solidFill>
                <a:schemeClr val="accent2">
                  <a:lumMod val="50000"/>
                </a:schemeClr>
              </a:solidFill>
              <a:latin typeface="Arial" pitchFamily="34" charset="0"/>
              <a:cs typeface="Arial" pitchFamily="34" charset="0"/>
            </a:endParaRPr>
          </a:p>
          <a:p>
            <a:pPr lvl="0" algn="just" eaLnBrk="0" fontAlgn="base" hangingPunct="0">
              <a:lnSpc>
                <a:spcPct val="85000"/>
              </a:lnSpc>
              <a:spcBef>
                <a:spcPct val="0"/>
              </a:spcBef>
              <a:spcAft>
                <a:spcPct val="0"/>
              </a:spcAft>
              <a:tabLst>
                <a:tab pos="914400" algn="l"/>
              </a:tabLst>
            </a:pPr>
            <a:r>
              <a:rPr lang="en-US" sz="2800" b="1" dirty="0" smtClean="0">
                <a:solidFill>
                  <a:schemeClr val="accent2">
                    <a:lumMod val="50000"/>
                  </a:schemeClr>
                </a:solidFill>
                <a:latin typeface="Arial" pitchFamily="34" charset="0"/>
                <a:ea typeface="Times New Roman" pitchFamily="18" charset="0"/>
                <a:cs typeface="Arial" pitchFamily="34" charset="0"/>
                <a:hlinkClick r:id="rId6" action="ppaction://hlinksldjump"/>
              </a:rPr>
              <a:t>III </a:t>
            </a:r>
            <a:r>
              <a:rPr lang="ru-RU" sz="2800" b="1" dirty="0" smtClean="0">
                <a:solidFill>
                  <a:schemeClr val="accent2">
                    <a:lumMod val="50000"/>
                  </a:schemeClr>
                </a:solidFill>
                <a:latin typeface="Arial" pitchFamily="34" charset="0"/>
                <a:ea typeface="Times New Roman" pitchFamily="18" charset="0"/>
                <a:cs typeface="Arial" pitchFamily="34" charset="0"/>
                <a:hlinkClick r:id="rId6" action="ppaction://hlinksldjump"/>
              </a:rPr>
              <a:t>Эволюционные идеи Нового времени</a:t>
            </a:r>
            <a:endParaRPr lang="ru-RU" sz="2800" b="1" dirty="0" smtClean="0">
              <a:solidFill>
                <a:schemeClr val="accent2">
                  <a:lumMod val="50000"/>
                </a:schemeClr>
              </a:solidFill>
              <a:latin typeface="Arial" pitchFamily="34" charset="0"/>
              <a:cs typeface="Arial" pitchFamily="34" charset="0"/>
            </a:endParaRPr>
          </a:p>
          <a:p>
            <a:pPr marL="269875" lvl="1"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hlinkClick r:id="rId7" action="ppaction://hlinksldjump"/>
              </a:rPr>
              <a:t>Теория Ламарка</a:t>
            </a:r>
            <a:endParaRPr lang="ru-RU" sz="2800" b="1" dirty="0" smtClean="0">
              <a:solidFill>
                <a:schemeClr val="accent2">
                  <a:lumMod val="50000"/>
                </a:schemeClr>
              </a:solidFill>
              <a:latin typeface="Arial" pitchFamily="34" charset="0"/>
              <a:cs typeface="Arial" pitchFamily="34" charset="0"/>
            </a:endParaRPr>
          </a:p>
          <a:p>
            <a:pPr marL="269875" lvl="1"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hlinkClick r:id="rId8" action="ppaction://hlinksldjump"/>
              </a:rPr>
              <a:t>Катастрофизм и трансформизм</a:t>
            </a:r>
            <a:endParaRPr lang="ru-RU" sz="2800" b="1" dirty="0" smtClean="0">
              <a:solidFill>
                <a:schemeClr val="accent2">
                  <a:lumMod val="50000"/>
                </a:schemeClr>
              </a:solidFill>
              <a:latin typeface="Arial" pitchFamily="34" charset="0"/>
              <a:cs typeface="Arial" pitchFamily="34" charset="0"/>
            </a:endParaRPr>
          </a:p>
          <a:p>
            <a:pPr marL="269875" lvl="1"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Эволюционисты</a:t>
            </a:r>
            <a:r>
              <a:rPr lang="en-US" sz="2800" b="1" dirty="0" smtClean="0">
                <a:solidFill>
                  <a:schemeClr val="accent2">
                    <a:lumMod val="50000"/>
                  </a:schemeClr>
                </a:solidFill>
                <a:latin typeface="Arial" pitchFamily="34" charset="0"/>
                <a:ea typeface="Times New Roman" pitchFamily="18" charset="0"/>
                <a:cs typeface="Arial" pitchFamily="34" charset="0"/>
              </a:rPr>
              <a:t> – </a:t>
            </a:r>
            <a:r>
              <a:rPr lang="ru-RU" sz="2800" b="1" dirty="0" smtClean="0">
                <a:solidFill>
                  <a:schemeClr val="accent2">
                    <a:lumMod val="50000"/>
                  </a:schemeClr>
                </a:solidFill>
                <a:latin typeface="Arial" pitchFamily="34" charset="0"/>
                <a:ea typeface="Times New Roman" pitchFamily="18" charset="0"/>
                <a:cs typeface="Arial" pitchFamily="34" charset="0"/>
              </a:rPr>
              <a:t>современники Дарвина</a:t>
            </a:r>
            <a:endParaRPr lang="ru-RU" sz="2800" b="1" dirty="0" smtClean="0">
              <a:solidFill>
                <a:schemeClr val="accent2">
                  <a:lumMod val="50000"/>
                </a:schemeClr>
              </a:solidFill>
              <a:latin typeface="Arial" pitchFamily="34" charset="0"/>
              <a:cs typeface="Arial" pitchFamily="34" charset="0"/>
            </a:endParaRPr>
          </a:p>
          <a:p>
            <a:pPr lvl="0" algn="just" eaLnBrk="0" fontAlgn="base" hangingPunct="0">
              <a:lnSpc>
                <a:spcPct val="85000"/>
              </a:lnSpc>
              <a:spcBef>
                <a:spcPct val="0"/>
              </a:spcBef>
              <a:spcAft>
                <a:spcPct val="0"/>
              </a:spcAft>
              <a:tabLst>
                <a:tab pos="914400" algn="l"/>
              </a:tabLst>
            </a:pPr>
            <a:r>
              <a:rPr lang="en-US" sz="2800" b="1" dirty="0" smtClean="0">
                <a:solidFill>
                  <a:schemeClr val="accent2">
                    <a:lumMod val="50000"/>
                  </a:schemeClr>
                </a:solidFill>
                <a:latin typeface="Arial" pitchFamily="34" charset="0"/>
                <a:ea typeface="Times New Roman" pitchFamily="18" charset="0"/>
                <a:cs typeface="Arial" pitchFamily="34" charset="0"/>
              </a:rPr>
              <a:t>IV </a:t>
            </a:r>
            <a:r>
              <a:rPr lang="ru-RU" sz="2800" b="1" dirty="0" smtClean="0">
                <a:solidFill>
                  <a:schemeClr val="accent2">
                    <a:lumMod val="50000"/>
                  </a:schemeClr>
                </a:solidFill>
                <a:latin typeface="Arial" pitchFamily="34" charset="0"/>
                <a:ea typeface="Times New Roman" pitchFamily="18" charset="0"/>
                <a:cs typeface="Arial" pitchFamily="34" charset="0"/>
              </a:rPr>
              <a:t>Эпоха Дарвина</a:t>
            </a:r>
            <a:endParaRPr lang="ru-RU" sz="2800" b="1" dirty="0" smtClean="0">
              <a:solidFill>
                <a:schemeClr val="accent2">
                  <a:lumMod val="50000"/>
                </a:schemeClr>
              </a:solidFill>
              <a:latin typeface="Arial" pitchFamily="34" charset="0"/>
              <a:cs typeface="Arial" pitchFamily="34" charset="0"/>
            </a:endParaRPr>
          </a:p>
          <a:p>
            <a:pPr marL="269875" lvl="1"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«Происхождение видов»</a:t>
            </a:r>
            <a:endParaRPr lang="ru-RU" sz="2800" b="1" dirty="0" smtClean="0">
              <a:solidFill>
                <a:schemeClr val="accent2">
                  <a:lumMod val="50000"/>
                </a:schemeClr>
              </a:solidFill>
              <a:latin typeface="Arial" pitchFamily="34" charset="0"/>
              <a:cs typeface="Arial" pitchFamily="34" charset="0"/>
            </a:endParaRPr>
          </a:p>
          <a:p>
            <a:pPr marL="269875" lvl="1"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Становление дарвинизма</a:t>
            </a:r>
            <a:endParaRPr lang="ru-RU" sz="2800" b="1" dirty="0" smtClean="0">
              <a:solidFill>
                <a:schemeClr val="accent2">
                  <a:lumMod val="50000"/>
                </a:schemeClr>
              </a:solidFill>
              <a:latin typeface="Arial" pitchFamily="34" charset="0"/>
              <a:cs typeface="Arial" pitchFamily="34" charset="0"/>
            </a:endParaRPr>
          </a:p>
          <a:p>
            <a:pPr lvl="0" algn="just" eaLnBrk="0" fontAlgn="base" hangingPunct="0">
              <a:lnSpc>
                <a:spcPct val="85000"/>
              </a:lnSpc>
              <a:spcBef>
                <a:spcPct val="0"/>
              </a:spcBef>
              <a:spcAft>
                <a:spcPct val="0"/>
              </a:spcAft>
              <a:tabLst>
                <a:tab pos="914400" algn="l"/>
              </a:tabLst>
            </a:pPr>
            <a:r>
              <a:rPr lang="en-US" sz="2800" b="1" dirty="0" smtClean="0">
                <a:solidFill>
                  <a:schemeClr val="accent2">
                    <a:lumMod val="50000"/>
                  </a:schemeClr>
                </a:solidFill>
                <a:latin typeface="Arial" pitchFamily="34" charset="0"/>
                <a:ea typeface="Times New Roman" pitchFamily="18" charset="0"/>
                <a:cs typeface="Arial" pitchFamily="34" charset="0"/>
              </a:rPr>
              <a:t>V. </a:t>
            </a:r>
            <a:r>
              <a:rPr lang="ru-RU" sz="2800" b="1" dirty="0" smtClean="0">
                <a:solidFill>
                  <a:schemeClr val="accent2">
                    <a:lumMod val="50000"/>
                  </a:schemeClr>
                </a:solidFill>
                <a:latin typeface="Arial" pitchFamily="34" charset="0"/>
                <a:ea typeface="Times New Roman" pitchFamily="18" charset="0"/>
                <a:cs typeface="Arial" pitchFamily="34" charset="0"/>
              </a:rPr>
              <a:t>XX</a:t>
            </a:r>
            <a:r>
              <a:rPr lang="en-US" sz="2800" b="1" dirty="0" smtClean="0">
                <a:solidFill>
                  <a:schemeClr val="accent2">
                    <a:lumMod val="50000"/>
                  </a:schemeClr>
                </a:solidFill>
                <a:latin typeface="Arial" pitchFamily="34" charset="0"/>
                <a:ea typeface="Times New Roman" pitchFamily="18" charset="0"/>
                <a:cs typeface="Arial" pitchFamily="34" charset="0"/>
              </a:rPr>
              <a:t> – XXI</a:t>
            </a:r>
            <a:r>
              <a:rPr lang="ru-RU" sz="2800" b="1" dirty="0" smtClean="0">
                <a:solidFill>
                  <a:schemeClr val="accent2">
                    <a:lumMod val="50000"/>
                  </a:schemeClr>
                </a:solidFill>
                <a:latin typeface="Arial" pitchFamily="34" charset="0"/>
                <a:ea typeface="Times New Roman" pitchFamily="18" charset="0"/>
                <a:cs typeface="Arial" pitchFamily="34" charset="0"/>
              </a:rPr>
              <a:t> века</a:t>
            </a:r>
            <a:endParaRPr lang="ru-RU" sz="2800" b="1" dirty="0" smtClean="0">
              <a:solidFill>
                <a:schemeClr val="accent2">
                  <a:lumMod val="50000"/>
                </a:schemeClr>
              </a:solidFill>
              <a:latin typeface="Arial" pitchFamily="34" charset="0"/>
              <a:cs typeface="Arial" pitchFamily="34" charset="0"/>
            </a:endParaRPr>
          </a:p>
          <a:p>
            <a:pPr marL="539750" lvl="1" indent="-269875"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Кризис дарвинизма</a:t>
            </a:r>
            <a:endParaRPr lang="ru-RU" sz="2800" b="1" dirty="0" smtClean="0">
              <a:solidFill>
                <a:schemeClr val="accent2">
                  <a:lumMod val="50000"/>
                </a:schemeClr>
              </a:solidFill>
              <a:latin typeface="Arial" pitchFamily="34" charset="0"/>
              <a:cs typeface="Arial" pitchFamily="34" charset="0"/>
            </a:endParaRPr>
          </a:p>
          <a:p>
            <a:pPr marL="539750" lvl="1" indent="-269875"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«Новый синтез»</a:t>
            </a:r>
            <a:endParaRPr lang="ru-RU" sz="2800" b="1" dirty="0" smtClean="0">
              <a:solidFill>
                <a:schemeClr val="accent2">
                  <a:lumMod val="50000"/>
                </a:schemeClr>
              </a:solidFill>
              <a:latin typeface="Arial" pitchFamily="34" charset="0"/>
              <a:cs typeface="Arial" pitchFamily="34" charset="0"/>
            </a:endParaRPr>
          </a:p>
          <a:p>
            <a:pPr marL="539750" lvl="1" indent="-269875"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Нейтральная теория молекулярной эволюции</a:t>
            </a:r>
            <a:endParaRPr lang="ru-RU" sz="2800" b="1" dirty="0" smtClean="0">
              <a:solidFill>
                <a:schemeClr val="accent2">
                  <a:lumMod val="50000"/>
                </a:schemeClr>
              </a:solidFill>
              <a:latin typeface="Arial" pitchFamily="34" charset="0"/>
              <a:cs typeface="Arial" pitchFamily="34" charset="0"/>
            </a:endParaRPr>
          </a:p>
          <a:p>
            <a:pPr marL="539750" lvl="1" indent="-269875"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Теория прерывистого равновесия</a:t>
            </a:r>
            <a:endParaRPr lang="ru-RU" sz="2800" b="1" dirty="0" smtClean="0">
              <a:solidFill>
                <a:schemeClr val="accent2">
                  <a:lumMod val="50000"/>
                </a:schemeClr>
              </a:solidFill>
              <a:latin typeface="Arial" pitchFamily="34" charset="0"/>
              <a:cs typeface="Arial" pitchFamily="34" charset="0"/>
            </a:endParaRPr>
          </a:p>
          <a:p>
            <a:pPr marL="539750" lvl="1" indent="-269875"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Эволюционная биология развития</a:t>
            </a:r>
            <a:endParaRPr lang="ru-RU" sz="2800" b="1" dirty="0">
              <a:solidFill>
                <a:schemeClr val="accent2">
                  <a:lumMod val="50000"/>
                </a:schemeClr>
              </a:solidFill>
            </a:endParaRPr>
          </a:p>
        </p:txBody>
      </p:sp>
      <p:sp>
        <p:nvSpPr>
          <p:cNvPr id="8" name="Прямоугольник 7"/>
          <p:cNvSpPr/>
          <p:nvPr/>
        </p:nvSpPr>
        <p:spPr>
          <a:xfrm>
            <a:off x="214282" y="71414"/>
            <a:ext cx="8643998" cy="84677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75000"/>
              </a:lnSpc>
            </a:pPr>
            <a:r>
              <a:rPr lang="ru-RU" sz="3200" b="1" dirty="0" smtClean="0">
                <a:ln w="11430">
                  <a:solidFill>
                    <a:sysClr val="windowText" lastClr="000000"/>
                  </a:solidFill>
                </a:ln>
                <a:solidFill>
                  <a:schemeClr val="accent3">
                    <a:lumMod val="75000"/>
                  </a:schemeClr>
                </a:solidFill>
                <a:effectLst>
                  <a:outerShdw blurRad="80000" dist="40000" dir="5040000" algn="tl">
                    <a:srgbClr val="000000">
                      <a:alpha val="30000"/>
                    </a:srgbClr>
                  </a:outerShdw>
                </a:effectLst>
                <a:latin typeface="Arial Black" pitchFamily="34" charset="0"/>
                <a:cs typeface="Arial" pitchFamily="34" charset="0"/>
              </a:rPr>
              <a:t>Основные этапы развития взглядов ученых на вопрос эволюции</a:t>
            </a:r>
            <a:endParaRPr lang="ru-RU" sz="3200" b="1" dirty="0">
              <a:ln w="11430">
                <a:solidFill>
                  <a:sysClr val="windowText" lastClr="000000"/>
                </a:solidFill>
              </a:ln>
              <a:solidFill>
                <a:schemeClr val="accent3">
                  <a:lumMod val="75000"/>
                </a:schemeClr>
              </a:solidFill>
              <a:effectLst>
                <a:outerShdw blurRad="80000" dist="40000" dir="5040000" algn="tl">
                  <a:srgbClr val="000000">
                    <a:alpha val="30000"/>
                  </a:srgbClr>
                </a:outerShdw>
              </a:effectLst>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584821" y="-24"/>
            <a:ext cx="7314375" cy="4847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just" fontAlgn="base">
              <a:lnSpc>
                <a:spcPct val="85000"/>
              </a:lnSpc>
              <a:spcBef>
                <a:spcPct val="0"/>
              </a:spcBef>
              <a:spcAft>
                <a:spcPct val="0"/>
              </a:spcAft>
              <a:tabLst>
                <a:tab pos="914400" algn="l"/>
              </a:tabLst>
            </a:pPr>
            <a:r>
              <a:rPr lang="en-US"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Times New Roman" pitchFamily="18" charset="0"/>
                <a:cs typeface="Arial" pitchFamily="34" charset="0"/>
              </a:rPr>
              <a:t>I </a:t>
            </a:r>
            <a:r>
              <a:rPr lang="ru-RU"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Times New Roman" pitchFamily="18" charset="0"/>
                <a:cs typeface="Arial" pitchFamily="34" charset="0"/>
              </a:rPr>
              <a:t>Эволюционные идеи в античности</a:t>
            </a:r>
            <a:endParaRPr lang="ru-RU"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pic>
        <p:nvPicPr>
          <p:cNvPr id="8" name="Рисунок 7" descr="https://upload.wikimedia.org/wikipedia/commons/thumb/3/38/Anaximander.jpg/200px-Anaximander.jpg">
            <a:hlinkClick r:id="rId4"/>
          </p:cNvPr>
          <p:cNvPicPr/>
          <p:nvPr/>
        </p:nvPicPr>
        <p:blipFill>
          <a:blip r:embed="rId5" cstate="print"/>
          <a:srcRect/>
          <a:stretch>
            <a:fillRect/>
          </a:stretch>
        </p:blipFill>
        <p:spPr bwMode="auto">
          <a:xfrm>
            <a:off x="285720" y="785794"/>
            <a:ext cx="1905000" cy="3556000"/>
          </a:xfrm>
          <a:prstGeom prst="rect">
            <a:avLst/>
          </a:prstGeom>
          <a:ln>
            <a:noFill/>
          </a:ln>
          <a:effectLst>
            <a:softEdge rad="112500"/>
          </a:effectLst>
        </p:spPr>
      </p:pic>
      <p:sp>
        <p:nvSpPr>
          <p:cNvPr id="13" name="Прямоугольник 12"/>
          <p:cNvSpPr/>
          <p:nvPr/>
        </p:nvSpPr>
        <p:spPr>
          <a:xfrm>
            <a:off x="142844" y="4572008"/>
            <a:ext cx="8858312" cy="2254262"/>
          </a:xfrm>
          <a:prstGeom prst="rect">
            <a:avLst/>
          </a:prstGeom>
          <a:solidFill>
            <a:srgbClr val="89E7D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7" name="Picture 12" descr="пишу 1"/>
          <p:cNvPicPr>
            <a:picLocks noChangeAspect="1" noChangeArrowheads="1" noCrop="1"/>
          </p:cNvPicPr>
          <p:nvPr/>
        </p:nvPicPr>
        <p:blipFill>
          <a:blip r:embed="rId7" cstate="print"/>
          <a:srcRect/>
          <a:stretch>
            <a:fillRect/>
          </a:stretch>
        </p:blipFill>
        <p:spPr bwMode="auto">
          <a:xfrm>
            <a:off x="8566183" y="5000636"/>
            <a:ext cx="649287" cy="1295400"/>
          </a:xfrm>
          <a:prstGeom prst="rect">
            <a:avLst/>
          </a:prstGeom>
          <a:noFill/>
          <a:ln w="9525">
            <a:noFill/>
            <a:miter lim="800000"/>
            <a:headEnd/>
            <a:tailEnd/>
          </a:ln>
        </p:spPr>
      </p:pic>
      <p:sp>
        <p:nvSpPr>
          <p:cNvPr id="19" name="Прямоугольник 18"/>
          <p:cNvSpPr/>
          <p:nvPr/>
        </p:nvSpPr>
        <p:spPr>
          <a:xfrm>
            <a:off x="214282" y="4572008"/>
            <a:ext cx="8643998" cy="2289858"/>
          </a:xfrm>
          <a:prstGeom prst="rect">
            <a:avLst/>
          </a:prstGeom>
        </p:spPr>
        <p:txBody>
          <a:bodyPr wrap="square">
            <a:spAutoFit/>
          </a:bodyPr>
          <a:lstStyle/>
          <a:p>
            <a:pPr indent="450000" algn="just">
              <a:lnSpc>
                <a:spcPct val="85000"/>
              </a:lnSpc>
            </a:pPr>
            <a:r>
              <a:rPr lang="ru-RU" sz="24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Анаксимандр </a:t>
            </a:r>
            <a:r>
              <a:rPr lang="ru-RU" sz="2400" b="1" dirty="0" smtClean="0">
                <a:latin typeface="Arial" pitchFamily="34" charset="0"/>
                <a:cs typeface="Arial" pitchFamily="34" charset="0"/>
              </a:rPr>
              <a:t>считал, что когда молодая Земля осветилась Солнцем, её поверхность сначала затвердела, а потом забродила, возникли гниения, покрытые тонкими оболочками. В этих оболочках и зародились всевозможные породы животных. </a:t>
            </a:r>
            <a:r>
              <a:rPr lang="ru-RU" sz="2400" b="1" u="sng" dirty="0" smtClean="0">
                <a:latin typeface="Arial" pitchFamily="34" charset="0"/>
                <a:cs typeface="Arial" pitchFamily="34" charset="0"/>
              </a:rPr>
              <a:t>Человек</a:t>
            </a:r>
            <a:r>
              <a:rPr lang="ru-RU" sz="2400" b="1" dirty="0" smtClean="0">
                <a:latin typeface="Arial" pitchFamily="34" charset="0"/>
                <a:cs typeface="Arial" pitchFamily="34" charset="0"/>
              </a:rPr>
              <a:t> же будто бы </a:t>
            </a:r>
            <a:r>
              <a:rPr lang="ru-RU" sz="2400" b="1" u="sng" dirty="0" smtClean="0">
                <a:latin typeface="Arial" pitchFamily="34" charset="0"/>
                <a:cs typeface="Arial" pitchFamily="34" charset="0"/>
              </a:rPr>
              <a:t>возник из рыбы или похожего на рыбу животного</a:t>
            </a:r>
            <a:r>
              <a:rPr lang="ru-RU" sz="2400" b="1" dirty="0" smtClean="0">
                <a:latin typeface="Arial" pitchFamily="34" charset="0"/>
                <a:cs typeface="Arial" pitchFamily="34" charset="0"/>
              </a:rPr>
              <a:t>.</a:t>
            </a:r>
            <a:endParaRPr lang="ru-RU" sz="2400" b="1" dirty="0">
              <a:latin typeface="Arial" pitchFamily="34" charset="0"/>
              <a:cs typeface="Arial" pitchFamily="34" charset="0"/>
            </a:endParaRPr>
          </a:p>
        </p:txBody>
      </p:sp>
      <p:sp>
        <p:nvSpPr>
          <p:cNvPr id="20" name="Прямоугольник 19"/>
          <p:cNvSpPr/>
          <p:nvPr/>
        </p:nvSpPr>
        <p:spPr>
          <a:xfrm>
            <a:off x="2286000" y="428604"/>
            <a:ext cx="6715156" cy="4173450"/>
          </a:xfrm>
          <a:prstGeom prst="rect">
            <a:avLst/>
          </a:prstGeom>
        </p:spPr>
        <p:txBody>
          <a:bodyPr wrap="square">
            <a:spAutoFit/>
          </a:bodyPr>
          <a:lstStyle/>
          <a:p>
            <a:pPr indent="450000" algn="just">
              <a:lnSpc>
                <a:spcPct val="85000"/>
              </a:lnSpc>
            </a:pPr>
            <a:r>
              <a:rPr lang="ru-RU" sz="2400" b="1" dirty="0" smtClean="0">
                <a:latin typeface="Arial" pitchFamily="34" charset="0"/>
                <a:cs typeface="Arial" pitchFamily="34" charset="0"/>
              </a:rPr>
              <a:t>По мнению некоторых исследователей, </a:t>
            </a:r>
            <a:r>
              <a:rPr lang="ru-RU" sz="2400" b="1" dirty="0" smtClean="0">
                <a:solidFill>
                  <a:srgbClr val="7030A0"/>
                </a:solidFill>
                <a:effectLst>
                  <a:outerShdw blurRad="38100" dist="38100" dir="2700000" algn="tl">
                    <a:srgbClr val="000000">
                      <a:alpha val="43137"/>
                    </a:srgbClr>
                  </a:outerShdw>
                </a:effectLst>
                <a:latin typeface="Arial" pitchFamily="34" charset="0"/>
                <a:cs typeface="Arial" pitchFamily="34" charset="0"/>
              </a:rPr>
              <a:t>источник эволюционных идей </a:t>
            </a:r>
            <a:r>
              <a:rPr lang="ru-RU" sz="2400" b="1" dirty="0" smtClean="0">
                <a:latin typeface="Arial" pitchFamily="34" charset="0"/>
                <a:cs typeface="Arial" pitchFamily="34" charset="0"/>
              </a:rPr>
              <a:t>проистекает </a:t>
            </a:r>
            <a:r>
              <a:rPr lang="ru-RU" sz="2400" b="1" u="sng" dirty="0" smtClean="0">
                <a:latin typeface="Arial" pitchFamily="34" charset="0"/>
                <a:cs typeface="Arial" pitchFamily="34" charset="0"/>
              </a:rPr>
              <a:t>из космогоний древних религий</a:t>
            </a:r>
            <a:r>
              <a:rPr lang="ru-RU" sz="2400" b="1" dirty="0" smtClean="0">
                <a:latin typeface="Arial" pitchFamily="34" charset="0"/>
                <a:cs typeface="Arial" pitchFamily="34" charset="0"/>
              </a:rPr>
              <a:t>. Идеи творения и развития вселенной и жизни идут в них параллельно друг другу, иногда тесно переплетаясь. Но мифический способ мышления мешает выкристаллизовать из них стройные концепции. Первую же такую концепцию из дошедших до нас разработал ученик </a:t>
            </a:r>
            <a:r>
              <a:rPr lang="ru-RU" sz="2400" b="1" u="sng"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Фалеса Милетского </a:t>
            </a:r>
            <a:r>
              <a:rPr lang="ru-RU" sz="24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Анаксимандр</a:t>
            </a:r>
            <a:r>
              <a:rPr lang="ru-RU" sz="2400" b="1" dirty="0" smtClean="0">
                <a:latin typeface="Arial" pitchFamily="34" charset="0"/>
                <a:cs typeface="Arial" pitchFamily="34" charset="0"/>
              </a:rPr>
              <a:t> (знаем от историка I века до н. э. </a:t>
            </a:r>
            <a:r>
              <a:rPr lang="ru-RU" sz="2400" b="1" u="sng" dirty="0" err="1" smtClean="0">
                <a:latin typeface="Arial" pitchFamily="34" charset="0"/>
                <a:cs typeface="Arial" pitchFamily="34" charset="0"/>
              </a:rPr>
              <a:t>Диодора</a:t>
            </a:r>
            <a:r>
              <a:rPr lang="ru-RU" sz="2400" b="1" u="sng" dirty="0" smtClean="0">
                <a:latin typeface="Arial" pitchFamily="34" charset="0"/>
                <a:cs typeface="Arial" pitchFamily="34" charset="0"/>
              </a:rPr>
              <a:t> Сицилийского</a:t>
            </a:r>
            <a:r>
              <a:rPr lang="ru-RU" sz="2400" b="1" dirty="0" smtClean="0">
                <a:latin typeface="Arial" pitchFamily="34" charset="0"/>
                <a:cs typeface="Arial" pitchFamily="34" charset="0"/>
              </a:rPr>
              <a:t>). </a:t>
            </a:r>
            <a:endParaRPr lang="ru-RU" sz="2400" b="1" dirty="0">
              <a:latin typeface="Arial" pitchFamily="34" charset="0"/>
              <a:cs typeface="Arial" pitchFamily="34" charset="0"/>
            </a:endParaRPr>
          </a:p>
        </p:txBody>
      </p:sp>
      <p:pic>
        <p:nvPicPr>
          <p:cNvPr id="2"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9307"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D:\23.05.13-домашние документы\Мое фото 2.png"/>
          <p:cNvPicPr>
            <a:picLocks noChangeAspect="1" noChangeArrowheads="1"/>
          </p:cNvPicPr>
          <p:nvPr/>
        </p:nvPicPr>
        <p:blipFill>
          <a:blip r:embed="rId2" cstate="print"/>
          <a:srcRect/>
          <a:stretch>
            <a:fillRect/>
          </a:stretch>
        </p:blipFill>
        <p:spPr bwMode="auto">
          <a:xfrm>
            <a:off x="186261" y="214290"/>
            <a:ext cx="1956847" cy="2876550"/>
          </a:xfrm>
          <a:prstGeom prst="rect">
            <a:avLst/>
          </a:prstGeom>
          <a:noFill/>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Rectangle 3"/>
          <p:cNvSpPr>
            <a:spLocks noChangeArrowheads="1"/>
          </p:cNvSpPr>
          <p:nvPr/>
        </p:nvSpPr>
        <p:spPr bwMode="auto">
          <a:xfrm>
            <a:off x="2285984" y="252592"/>
            <a:ext cx="6657975" cy="3440942"/>
          </a:xfrm>
          <a:prstGeom prst="rect">
            <a:avLst/>
          </a:prstGeom>
          <a:noFill/>
          <a:ln w="9525">
            <a:noFill/>
            <a:miter lim="800000"/>
            <a:headEnd/>
            <a:tailEnd/>
          </a:ln>
          <a:effectLst/>
        </p:spPr>
        <p:txBody>
          <a:bodyPr>
            <a:spAutoFit/>
          </a:bodyPr>
          <a:lstStyle/>
          <a:p>
            <a:pPr indent="450000" algn="just">
              <a:lnSpc>
                <a:spcPct val="85000"/>
              </a:lnSpc>
            </a:pPr>
            <a:r>
              <a:rPr lang="ru-RU" sz="3200" b="1" dirty="0">
                <a:solidFill>
                  <a:schemeClr val="accent6">
                    <a:lumMod val="50000"/>
                  </a:schemeClr>
                </a:solidFill>
                <a:latin typeface="Arial" pitchFamily="34" charset="0"/>
                <a:cs typeface="Arial" pitchFamily="34" charset="0"/>
              </a:rPr>
              <a:t>Я, Кузьмина Ирина Викторовна, </a:t>
            </a:r>
            <a:r>
              <a:rPr lang="ru-RU" sz="3200" b="1" dirty="0" smtClean="0">
                <a:solidFill>
                  <a:schemeClr val="accent6">
                    <a:lumMod val="50000"/>
                  </a:schemeClr>
                </a:solidFill>
                <a:latin typeface="Arial" pitchFamily="34" charset="0"/>
                <a:cs typeface="Arial" pitchFamily="34" charset="0"/>
              </a:rPr>
              <a:t>кандидат технических наук с большим опытом преподавания в высшей </a:t>
            </a:r>
            <a:r>
              <a:rPr lang="ru-RU" sz="3200" b="1" dirty="0">
                <a:solidFill>
                  <a:schemeClr val="accent6">
                    <a:lumMod val="50000"/>
                  </a:schemeClr>
                </a:solidFill>
                <a:latin typeface="Arial" pitchFamily="34" charset="0"/>
                <a:cs typeface="Arial" pitchFamily="34" charset="0"/>
              </a:rPr>
              <a:t>школе и НКСЭ, </a:t>
            </a:r>
            <a:r>
              <a:rPr lang="ru-RU" sz="3200" b="1" dirty="0" smtClean="0">
                <a:solidFill>
                  <a:schemeClr val="accent6">
                    <a:lumMod val="50000"/>
                  </a:schemeClr>
                </a:solidFill>
                <a:latin typeface="Arial" pitchFamily="34" charset="0"/>
                <a:cs typeface="Arial" pitchFamily="34" charset="0"/>
              </a:rPr>
              <a:t>обобщила полезную для Вас информацию по дисциплине </a:t>
            </a:r>
            <a:r>
              <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«Биология»</a:t>
            </a:r>
            <a:r>
              <a:rPr lang="ru-RU" sz="32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sz="32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t>
            </a:r>
            <a:endParaRPr lang="ru-RU" sz="3200" b="1" kern="10" dirty="0" smtClean="0">
              <a:solidFill>
                <a:srgbClr val="FF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D:\23.05.13-домашние документы\Колледж Строитель\Биология\Лекции по биол\Происхождение  жизни\3\img2 (5).jpg"/>
          <p:cNvPicPr>
            <a:picLocks noChangeAspect="1" noChangeArrowheads="1"/>
          </p:cNvPicPr>
          <p:nvPr/>
        </p:nvPicPr>
        <p:blipFill>
          <a:blip r:embed="rId2" cstate="print"/>
          <a:srcRect l="33594" t="26041" r="3125" b="9375"/>
          <a:stretch>
            <a:fillRect/>
          </a:stretch>
        </p:blipFill>
        <p:spPr bwMode="auto">
          <a:xfrm>
            <a:off x="2714612" y="2071678"/>
            <a:ext cx="5786478" cy="4429156"/>
          </a:xfrm>
          <a:prstGeom prst="rect">
            <a:avLst/>
          </a:prstGeom>
          <a:noFill/>
          <a:scene3d>
            <a:camera prst="orthographicFront"/>
            <a:lightRig rig="threePt" dir="t"/>
          </a:scene3d>
          <a:sp3d>
            <a:bevelT prst="convex"/>
          </a:sp3d>
        </p:spPr>
      </p:pic>
      <p:pic>
        <p:nvPicPr>
          <p:cNvPr id="7" name="Picture 2" descr="D:\23.05.13-домашние документы\Колледж Строитель\Биология\Лекции по биол\Происхождение  жизни\3\img2 (5).jpg"/>
          <p:cNvPicPr>
            <a:picLocks noChangeAspect="1" noChangeArrowheads="1"/>
          </p:cNvPicPr>
          <p:nvPr/>
        </p:nvPicPr>
        <p:blipFill>
          <a:blip r:embed="rId2" cstate="print"/>
          <a:srcRect l="5364" t="26944" r="67292" b="17847"/>
          <a:stretch>
            <a:fillRect/>
          </a:stretch>
        </p:blipFill>
        <p:spPr bwMode="auto">
          <a:xfrm>
            <a:off x="214282" y="2928934"/>
            <a:ext cx="2500330" cy="3786214"/>
          </a:xfrm>
          <a:prstGeom prst="ellipse">
            <a:avLst/>
          </a:prstGeom>
          <a:ln>
            <a:noFill/>
          </a:ln>
          <a:effectLst>
            <a:softEdge rad="112500"/>
          </a:effectLst>
        </p:spPr>
      </p:pic>
      <p:pic>
        <p:nvPicPr>
          <p:cNvPr id="8" name="Picture 2" descr="D:\23.05.13-домашние документы\Колледж Строитель\Биология\Лекции по биол\Происхождение  жизни\3\img2 (2).jpg"/>
          <p:cNvPicPr>
            <a:picLocks noChangeAspect="1" noChangeArrowheads="1"/>
          </p:cNvPicPr>
          <p:nvPr/>
        </p:nvPicPr>
        <p:blipFill>
          <a:blip r:embed="rId3" cstate="print"/>
          <a:srcRect l="32422" t="14844" r="33301" b="32422"/>
          <a:stretch>
            <a:fillRect/>
          </a:stretch>
        </p:blipFill>
        <p:spPr bwMode="auto">
          <a:xfrm>
            <a:off x="71406" y="-24"/>
            <a:ext cx="2166952" cy="2500330"/>
          </a:xfrm>
          <a:prstGeom prst="ellipse">
            <a:avLst/>
          </a:prstGeom>
          <a:ln>
            <a:noFill/>
          </a:ln>
          <a:effectLst>
            <a:softEdge rad="112500"/>
          </a:effectLst>
        </p:spPr>
      </p:pic>
      <p:pic>
        <p:nvPicPr>
          <p:cNvPr id="12" name="Picture 2" descr="D:\23.05.13-домашние документы\Колледж Строитель\Биология\Лекции по биол\Происхождение  жизни\3\img2 (2).jpg"/>
          <p:cNvPicPr>
            <a:picLocks noChangeAspect="1" noChangeArrowheads="1"/>
          </p:cNvPicPr>
          <p:nvPr/>
        </p:nvPicPr>
        <p:blipFill>
          <a:blip r:embed="rId3" cstate="print"/>
          <a:srcRect l="8691" t="65234" r="7812" b="4297"/>
          <a:stretch>
            <a:fillRect/>
          </a:stretch>
        </p:blipFill>
        <p:spPr bwMode="auto">
          <a:xfrm>
            <a:off x="2214546" y="142852"/>
            <a:ext cx="6786610" cy="1857388"/>
          </a:xfrm>
          <a:prstGeom prst="rect">
            <a:avLst/>
          </a:prstGeom>
          <a:noFill/>
          <a:scene3d>
            <a:camera prst="orthographicFront"/>
            <a:lightRig rig="threePt" dir="t"/>
          </a:scene3d>
          <a:sp3d>
            <a:bevelT prst="convex"/>
          </a:sp3d>
        </p:spPr>
      </p:pic>
      <p:pic>
        <p:nvPicPr>
          <p:cNvPr id="13"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prstClr val="white"/>
              </a:solidFill>
            </a:endParaRPr>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prstClr val="white"/>
              </a:solidFill>
            </a:endParaRPr>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prstClr val="white"/>
              </a:solidFill>
            </a:endParaRPr>
          </a:p>
        </p:txBody>
      </p:sp>
      <p:graphicFrame>
        <p:nvGraphicFramePr>
          <p:cNvPr id="8" name="Таблица 7"/>
          <p:cNvGraphicFramePr>
            <a:graphicFrameLocks noGrp="1"/>
          </p:cNvGraphicFramePr>
          <p:nvPr>
            <p:extLst/>
          </p:nvPr>
        </p:nvGraphicFramePr>
        <p:xfrm>
          <a:off x="142844" y="142852"/>
          <a:ext cx="8858312" cy="5262372"/>
        </p:xfrm>
        <a:graphic>
          <a:graphicData uri="http://schemas.openxmlformats.org/drawingml/2006/table">
            <a:tbl>
              <a:tblPr firstRow="1" bandRow="1">
                <a:tableStyleId>{327F97BB-C833-4FB7-BDE5-3F7075034690}</a:tableStyleId>
              </a:tblPr>
              <a:tblGrid>
                <a:gridCol w="2952771"/>
                <a:gridCol w="5905541"/>
              </a:tblGrid>
              <a:tr h="370840">
                <a:tc>
                  <a:txBody>
                    <a:bodyPr/>
                    <a:lstStyle/>
                    <a:p>
                      <a:pPr algn="ctr">
                        <a:lnSpc>
                          <a:spcPct val="85000"/>
                        </a:lnSpc>
                      </a:pPr>
                      <a:r>
                        <a:rPr lang="ru-RU" sz="2700" b="1" dirty="0" smtClean="0">
                          <a:solidFill>
                            <a:schemeClr val="accent2">
                              <a:lumMod val="50000"/>
                            </a:schemeClr>
                          </a:solidFill>
                        </a:rPr>
                        <a:t>Гераклит  </a:t>
                      </a:r>
                    </a:p>
                    <a:p>
                      <a:pPr algn="ctr">
                        <a:lnSpc>
                          <a:spcPct val="85000"/>
                        </a:lnSpc>
                      </a:pPr>
                      <a:r>
                        <a:rPr lang="ru-RU" sz="2700" b="1" dirty="0" smtClean="0">
                          <a:solidFill>
                            <a:schemeClr val="accent2">
                              <a:lumMod val="50000"/>
                            </a:schemeClr>
                          </a:solidFill>
                        </a:rPr>
                        <a:t>(</a:t>
                      </a:r>
                      <a:r>
                        <a:rPr lang="en-US" sz="2700" b="1" dirty="0" smtClean="0">
                          <a:solidFill>
                            <a:schemeClr val="accent2">
                              <a:lumMod val="50000"/>
                            </a:schemeClr>
                          </a:solidFill>
                          <a:effectLst>
                            <a:outerShdw blurRad="38100" dist="38100" dir="2700000" algn="tl">
                              <a:srgbClr val="000000">
                                <a:alpha val="43137"/>
                              </a:srgbClr>
                            </a:outerShdw>
                          </a:effectLst>
                        </a:rPr>
                        <a:t>V</a:t>
                      </a:r>
                      <a:r>
                        <a:rPr lang="ru-RU" sz="2700" b="1" dirty="0" smtClean="0">
                          <a:solidFill>
                            <a:schemeClr val="accent2">
                              <a:lumMod val="50000"/>
                            </a:schemeClr>
                          </a:solidFill>
                          <a:effectLst>
                            <a:outerShdw blurRad="38100" dist="38100" dir="2700000" algn="tl">
                              <a:srgbClr val="000000">
                                <a:alpha val="43137"/>
                              </a:srgbClr>
                            </a:outerShdw>
                          </a:effectLst>
                        </a:rPr>
                        <a:t> в до н. э.</a:t>
                      </a:r>
                      <a:r>
                        <a:rPr lang="ru-RU" sz="2700" b="1" dirty="0" smtClean="0">
                          <a:solidFill>
                            <a:schemeClr val="accent2">
                              <a:lumMod val="50000"/>
                            </a:schemeClr>
                          </a:solidFill>
                        </a:rPr>
                        <a:t>)</a:t>
                      </a:r>
                      <a:endParaRPr lang="ru-RU" sz="2700" b="1"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pPr>
                      <a:r>
                        <a:rPr lang="ru-RU" sz="2700" b="1" dirty="0" smtClean="0">
                          <a:solidFill>
                            <a:schemeClr val="accent2">
                              <a:lumMod val="50000"/>
                            </a:schemeClr>
                          </a:solidFill>
                        </a:rPr>
                        <a:t>Идея всеобщей изменяемости мира и превращения одних существ в другие.</a:t>
                      </a:r>
                      <a:endParaRPr lang="ru-RU" sz="2700" b="1"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370840">
                <a:tc>
                  <a:txBody>
                    <a:bodyPr/>
                    <a:lstStyle/>
                    <a:p>
                      <a:pPr algn="ctr">
                        <a:lnSpc>
                          <a:spcPct val="85000"/>
                        </a:lnSpc>
                      </a:pPr>
                      <a:r>
                        <a:rPr lang="ru-RU" sz="2700" b="1" dirty="0" err="1" smtClean="0">
                          <a:solidFill>
                            <a:schemeClr val="accent2">
                              <a:lumMod val="50000"/>
                            </a:schemeClr>
                          </a:solidFill>
                        </a:rPr>
                        <a:t>Демокрит</a:t>
                      </a:r>
                      <a:r>
                        <a:rPr lang="ru-RU" sz="2700" b="1" dirty="0" smtClean="0">
                          <a:solidFill>
                            <a:schemeClr val="accent2">
                              <a:lumMod val="50000"/>
                            </a:schemeClr>
                          </a:solidFill>
                        </a:rPr>
                        <a:t>   </a:t>
                      </a:r>
                    </a:p>
                    <a:p>
                      <a:pPr algn="ctr">
                        <a:lnSpc>
                          <a:spcPct val="85000"/>
                        </a:lnSpc>
                      </a:pPr>
                      <a:r>
                        <a:rPr lang="ru-RU" sz="2600" b="1" dirty="0" smtClean="0">
                          <a:solidFill>
                            <a:schemeClr val="accent2">
                              <a:lumMod val="50000"/>
                            </a:schemeClr>
                          </a:solidFill>
                        </a:rPr>
                        <a:t>(</a:t>
                      </a:r>
                      <a:r>
                        <a:rPr lang="ru-RU" sz="2600" b="1" dirty="0" smtClean="0">
                          <a:solidFill>
                            <a:schemeClr val="accent2">
                              <a:lumMod val="50000"/>
                            </a:schemeClr>
                          </a:solidFill>
                          <a:effectLst>
                            <a:outerShdw blurRad="38100" dist="38100" dir="2700000" algn="tl">
                              <a:srgbClr val="000000">
                                <a:alpha val="43137"/>
                              </a:srgbClr>
                            </a:outerShdw>
                          </a:effectLst>
                        </a:rPr>
                        <a:t>около 460–370 гг. до н. э.</a:t>
                      </a:r>
                      <a:r>
                        <a:rPr lang="ru-RU" sz="2600" b="1" dirty="0" smtClean="0">
                          <a:solidFill>
                            <a:schemeClr val="accent2">
                              <a:lumMod val="50000"/>
                            </a:schemeClr>
                          </a:solidFill>
                        </a:rPr>
                        <a:t>)</a:t>
                      </a:r>
                      <a:endParaRPr lang="ru-RU" sz="2600" b="1"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pPr>
                      <a:r>
                        <a:rPr lang="ru-RU" sz="2700" b="1" dirty="0" smtClean="0">
                          <a:solidFill>
                            <a:schemeClr val="accent2">
                              <a:lumMod val="50000"/>
                            </a:schemeClr>
                          </a:solidFill>
                        </a:rPr>
                        <a:t>Живое возникает из неживого: живые организмы возникли путем самозарождения, из ила. </a:t>
                      </a:r>
                      <a:endParaRPr lang="ru-RU" sz="2700" b="1"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370840">
                <a:tc>
                  <a:txBody>
                    <a:bodyPr/>
                    <a:lstStyle/>
                    <a:p>
                      <a:pPr algn="ctr">
                        <a:lnSpc>
                          <a:spcPct val="85000"/>
                        </a:lnSpc>
                      </a:pPr>
                      <a:r>
                        <a:rPr lang="ru-RU" sz="2700" b="1" dirty="0" smtClean="0">
                          <a:solidFill>
                            <a:schemeClr val="accent2">
                              <a:lumMod val="50000"/>
                            </a:schemeClr>
                          </a:solidFill>
                        </a:rPr>
                        <a:t>Эмпедокл    </a:t>
                      </a:r>
                    </a:p>
                    <a:p>
                      <a:pPr algn="ctr">
                        <a:lnSpc>
                          <a:spcPct val="85000"/>
                        </a:lnSpc>
                      </a:pPr>
                      <a:r>
                        <a:rPr lang="ru-RU" sz="2700" b="1" dirty="0" smtClean="0">
                          <a:solidFill>
                            <a:schemeClr val="accent2">
                              <a:lumMod val="50000"/>
                            </a:schemeClr>
                          </a:solidFill>
                        </a:rPr>
                        <a:t>(</a:t>
                      </a:r>
                      <a:r>
                        <a:rPr lang="ru-RU" sz="2700" b="1" dirty="0" smtClean="0">
                          <a:solidFill>
                            <a:schemeClr val="accent2">
                              <a:lumMod val="50000"/>
                            </a:schemeClr>
                          </a:solidFill>
                          <a:effectLst>
                            <a:outerShdw blurRad="38100" dist="38100" dir="2700000" algn="tl">
                              <a:srgbClr val="000000">
                                <a:alpha val="43137"/>
                              </a:srgbClr>
                            </a:outerShdw>
                          </a:effectLst>
                        </a:rPr>
                        <a:t>490 – 430 гг. до н.э.</a:t>
                      </a:r>
                      <a:r>
                        <a:rPr lang="ru-RU" sz="2700" b="1" dirty="0" smtClean="0">
                          <a:solidFill>
                            <a:schemeClr val="accent2">
                              <a:lumMod val="50000"/>
                            </a:schemeClr>
                          </a:solidFill>
                        </a:rPr>
                        <a:t>)</a:t>
                      </a:r>
                      <a:endParaRPr lang="ru-RU" sz="2700" b="1"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pPr>
                      <a:r>
                        <a:rPr lang="ru-RU" sz="2700" b="1" dirty="0" smtClean="0">
                          <a:solidFill>
                            <a:schemeClr val="accent2">
                              <a:lumMod val="50000"/>
                            </a:schemeClr>
                          </a:solidFill>
                        </a:rPr>
                        <a:t>Идея выживания наиболее приспособленных в борьбе за жизнь. Живые организмы возникли путем самозарождения, из тины. </a:t>
                      </a:r>
                      <a:endParaRPr lang="ru-RU" sz="2700" b="1"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370840">
                <a:tc>
                  <a:txBody>
                    <a:bodyPr/>
                    <a:lstStyle/>
                    <a:p>
                      <a:pPr algn="ctr">
                        <a:lnSpc>
                          <a:spcPct val="85000"/>
                        </a:lnSpc>
                      </a:pPr>
                      <a:r>
                        <a:rPr lang="ru-RU" sz="2700" b="1" dirty="0" smtClean="0">
                          <a:solidFill>
                            <a:schemeClr val="accent2">
                              <a:lumMod val="50000"/>
                            </a:schemeClr>
                          </a:solidFill>
                        </a:rPr>
                        <a:t>Аристотель    </a:t>
                      </a:r>
                    </a:p>
                    <a:p>
                      <a:pPr algn="ctr">
                        <a:lnSpc>
                          <a:spcPct val="85000"/>
                        </a:lnSpc>
                      </a:pPr>
                      <a:r>
                        <a:rPr lang="ru-RU" sz="2700" b="1" dirty="0" smtClean="0">
                          <a:solidFill>
                            <a:schemeClr val="accent2">
                              <a:lumMod val="50000"/>
                            </a:schemeClr>
                          </a:solidFill>
                        </a:rPr>
                        <a:t>(</a:t>
                      </a:r>
                      <a:r>
                        <a:rPr lang="ru-RU" sz="2700" b="1" dirty="0" smtClean="0">
                          <a:solidFill>
                            <a:schemeClr val="accent2">
                              <a:lumMod val="50000"/>
                            </a:schemeClr>
                          </a:solidFill>
                          <a:effectLst>
                            <a:outerShdw blurRad="38100" dist="38100" dir="2700000" algn="tl">
                              <a:srgbClr val="000000">
                                <a:alpha val="43137"/>
                              </a:srgbClr>
                            </a:outerShdw>
                          </a:effectLst>
                        </a:rPr>
                        <a:t>384–322 гг. до н.э.</a:t>
                      </a:r>
                      <a:r>
                        <a:rPr lang="ru-RU" sz="2700" b="1" dirty="0" smtClean="0">
                          <a:solidFill>
                            <a:schemeClr val="accent2">
                              <a:lumMod val="50000"/>
                            </a:schemeClr>
                          </a:solidFill>
                        </a:rPr>
                        <a:t>)</a:t>
                      </a:r>
                      <a:endParaRPr lang="ru-RU" sz="2700" b="1" dirty="0">
                        <a:solidFill>
                          <a:schemeClr val="accent2">
                            <a:lumMod val="50000"/>
                          </a:schemeClr>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pPr>
                      <a:r>
                        <a:rPr lang="ru-RU" sz="2700" b="1" dirty="0" smtClean="0">
                          <a:solidFill>
                            <a:schemeClr val="accent2">
                              <a:lumMod val="50000"/>
                            </a:schemeClr>
                          </a:solidFill>
                        </a:rPr>
                        <a:t>Развитие живой природы из неживой: все в природе взаимосвязано.</a:t>
                      </a:r>
                      <a:endParaRPr lang="ru-RU" sz="2700" b="1"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14" name="Picture 5" descr="http://infofiz.ru/joom1/images/stories/lkft/mol/lk17f-1.jpg"/>
          <p:cNvPicPr>
            <a:picLocks noChangeAspect="1" noChangeArrowheads="1"/>
          </p:cNvPicPr>
          <p:nvPr/>
        </p:nvPicPr>
        <p:blipFill>
          <a:blip r:embed="rId3" cstate="print"/>
          <a:srcRect/>
          <a:stretch>
            <a:fillRect/>
          </a:stretch>
        </p:blipFill>
        <p:spPr bwMode="auto">
          <a:xfrm>
            <a:off x="19032" y="5157192"/>
            <a:ext cx="1242560" cy="1667477"/>
          </a:xfrm>
          <a:prstGeom prst="rect">
            <a:avLst/>
          </a:prstGeom>
          <a:ln>
            <a:noFill/>
          </a:ln>
          <a:effectLst>
            <a:softEdge rad="112500"/>
          </a:effectLst>
        </p:spPr>
      </p:pic>
      <p:sp>
        <p:nvSpPr>
          <p:cNvPr id="15" name="Прямоугольник 14"/>
          <p:cNvSpPr/>
          <p:nvPr/>
        </p:nvSpPr>
        <p:spPr>
          <a:xfrm>
            <a:off x="1714480" y="5929330"/>
            <a:ext cx="4572000" cy="746358"/>
          </a:xfrm>
          <a:prstGeom prst="rect">
            <a:avLst/>
          </a:prstGeom>
        </p:spPr>
        <p:txBody>
          <a:bodyPr>
            <a:spAutoFit/>
          </a:bodyPr>
          <a:lstStyle/>
          <a:p>
            <a:pPr algn="ctr">
              <a:lnSpc>
                <a:spcPct val="85000"/>
              </a:lnSpc>
            </a:pPr>
            <a:r>
              <a:rPr lang="ru-RU" sz="2500" b="1" dirty="0" smtClean="0">
                <a:ln w="1905">
                  <a:solidFill>
                    <a:sysClr val="windowText" lastClr="000000"/>
                  </a:solidFill>
                </a:ln>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rPr>
              <a:t>Греческий философ </a:t>
            </a:r>
            <a:r>
              <a:rPr lang="ru-RU" sz="2500" b="1" dirty="0" err="1" smtClean="0">
                <a:ln w="1905">
                  <a:solidFill>
                    <a:sysClr val="windowText" lastClr="000000"/>
                  </a:solidFill>
                </a:ln>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rPr>
              <a:t>Демокрит</a:t>
            </a:r>
            <a:r>
              <a:rPr lang="ru-RU" sz="2500" b="1" dirty="0" smtClean="0">
                <a:ln w="1905">
                  <a:solidFill>
                    <a:sysClr val="windowText" lastClr="000000"/>
                  </a:solidFill>
                </a:ln>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rPr>
              <a:t> (V в. до н.э.) </a:t>
            </a:r>
            <a:endParaRPr lang="ru-RU" sz="2500" b="1" dirty="0">
              <a:ln w="1905">
                <a:solidFill>
                  <a:sysClr val="windowText" lastClr="000000"/>
                </a:solidFill>
              </a:ln>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endParaRPr>
          </a:p>
        </p:txBody>
      </p:sp>
    </p:spTree>
    <p:extLst>
      <p:ext uri="{BB962C8B-B14F-4D97-AF65-F5344CB8AC3E}">
        <p14:creationId xmlns:p14="http://schemas.microsoft.com/office/powerpoint/2010/main" val="388773291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83969" name="Picture 1" descr="D:\23.05.13-домашние документы\Колледж Строитель\Биология\Лекции по биол\Происхождение  жизни\img2 (7).jpg"/>
          <p:cNvPicPr>
            <a:picLocks noChangeAspect="1" noChangeArrowheads="1"/>
          </p:cNvPicPr>
          <p:nvPr/>
        </p:nvPicPr>
        <p:blipFill>
          <a:blip r:embed="rId4" cstate="print"/>
          <a:srcRect l="2343" t="10416" r="71875" b="48959"/>
          <a:stretch>
            <a:fillRect/>
          </a:stretch>
        </p:blipFill>
        <p:spPr bwMode="auto">
          <a:xfrm>
            <a:off x="142844" y="142852"/>
            <a:ext cx="2071702" cy="2786082"/>
          </a:xfrm>
          <a:prstGeom prst="ellipse">
            <a:avLst/>
          </a:prstGeom>
          <a:ln>
            <a:noFill/>
          </a:ln>
          <a:effectLst>
            <a:softEdge rad="112500"/>
          </a:effectLst>
        </p:spPr>
      </p:pic>
      <p:pic>
        <p:nvPicPr>
          <p:cNvPr id="8" name="Picture 1" descr="D:\23.05.13-домашние документы\Колледж Строитель\Биология\Лекции по биол\Происхождение  жизни\img2 (7).jpg"/>
          <p:cNvPicPr>
            <a:picLocks noChangeAspect="1" noChangeArrowheads="1"/>
          </p:cNvPicPr>
          <p:nvPr/>
        </p:nvPicPr>
        <p:blipFill>
          <a:blip r:embed="rId4" cstate="print">
            <a:lum contrast="30000"/>
          </a:blip>
          <a:srcRect l="28125" t="10416" r="1562" b="48959"/>
          <a:stretch>
            <a:fillRect/>
          </a:stretch>
        </p:blipFill>
        <p:spPr bwMode="auto">
          <a:xfrm>
            <a:off x="2285984" y="142852"/>
            <a:ext cx="6715140" cy="2786082"/>
          </a:xfrm>
          <a:prstGeom prst="rect">
            <a:avLst/>
          </a:prstGeom>
          <a:noFill/>
          <a:scene3d>
            <a:camera prst="orthographicFront"/>
            <a:lightRig rig="threePt" dir="t"/>
          </a:scene3d>
          <a:sp3d>
            <a:bevelT prst="convex"/>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2285984" y="71414"/>
            <a:ext cx="6715172" cy="3071834"/>
          </a:xfrm>
          <a:prstGeom prst="rect">
            <a:avLst/>
          </a:prstGeom>
          <a:solidFill>
            <a:srgbClr val="89E7D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2428860" y="158105"/>
            <a:ext cx="6429420" cy="2917722"/>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Единственным автором, у которого можно найти </a:t>
            </a:r>
            <a:r>
              <a:rPr lang="ru-RU" sz="2700" b="1" u="sng" dirty="0" smtClean="0">
                <a:latin typeface="Arial" pitchFamily="34" charset="0"/>
                <a:cs typeface="Arial" pitchFamily="34" charset="0"/>
              </a:rPr>
              <a:t>идею постепенного изменения </a:t>
            </a:r>
            <a:r>
              <a:rPr lang="ru-RU" sz="2700" b="1" u="sng" dirty="0" err="1" smtClean="0">
                <a:latin typeface="Arial" pitchFamily="34" charset="0"/>
                <a:cs typeface="Arial" pitchFamily="34" charset="0"/>
              </a:rPr>
              <a:t>организ-мов</a:t>
            </a:r>
            <a:r>
              <a:rPr lang="ru-RU" sz="2700" b="1" dirty="0" smtClean="0">
                <a:latin typeface="Arial" pitchFamily="34" charset="0"/>
                <a:cs typeface="Arial" pitchFamily="34" charset="0"/>
              </a:rPr>
              <a:t>, был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Платон</a:t>
            </a:r>
            <a:r>
              <a:rPr lang="ru-RU" sz="2700" b="1" dirty="0" smtClean="0">
                <a:latin typeface="Arial" pitchFamily="34" charset="0"/>
                <a:cs typeface="Arial" pitchFamily="34" charset="0"/>
              </a:rPr>
              <a:t>. В своем диалоге «Государство» он выдвинул печально знаменитое предложение: улучшение породы людей путём отбора лучших представителей.</a:t>
            </a:r>
          </a:p>
        </p:txBody>
      </p:sp>
      <p:sp>
        <p:nvSpPr>
          <p:cNvPr id="15" name="Прямоугольник 14"/>
          <p:cNvSpPr/>
          <p:nvPr/>
        </p:nvSpPr>
        <p:spPr>
          <a:xfrm>
            <a:off x="142844" y="3579096"/>
            <a:ext cx="8429684" cy="2564548"/>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Это предложение основывалось на известном факте отбора производителей в животноводстве. В современную эпоху необоснованное приложение этих идей к человеческому обществу развились в учение о евгенике, лежащее в основе расовой политики Третьего рейха.</a:t>
            </a:r>
            <a:endParaRPr lang="ru-RU" sz="2700" b="1" dirty="0">
              <a:latin typeface="Arial" pitchFamily="34" charset="0"/>
              <a:cs typeface="Arial" pitchFamily="34" charset="0"/>
            </a:endParaRPr>
          </a:p>
        </p:txBody>
      </p:sp>
      <p:pic>
        <p:nvPicPr>
          <p:cNvPr id="40961" name="Picture 1" descr="D:\23.05.13-домашние документы\Колледж Строитель\Биология\Лекции по биол\Происхождение  жизни\1\img2 (8).jpg"/>
          <p:cNvPicPr>
            <a:picLocks noChangeAspect="1" noChangeArrowheads="1"/>
          </p:cNvPicPr>
          <p:nvPr/>
        </p:nvPicPr>
        <p:blipFill>
          <a:blip r:embed="rId4" cstate="print"/>
          <a:srcRect l="3906" t="28125" r="62500" b="3125"/>
          <a:stretch>
            <a:fillRect/>
          </a:stretch>
        </p:blipFill>
        <p:spPr bwMode="auto">
          <a:xfrm>
            <a:off x="142844" y="214290"/>
            <a:ext cx="1928826" cy="2643206"/>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1357290" y="71414"/>
            <a:ext cx="6699847" cy="4847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just" eaLnBrk="0" fontAlgn="base" hangingPunct="0">
              <a:lnSpc>
                <a:spcPct val="85000"/>
              </a:lnSpc>
              <a:spcBef>
                <a:spcPct val="0"/>
              </a:spcBef>
              <a:spcAft>
                <a:spcPct val="0"/>
              </a:spcAft>
              <a:tabLst>
                <a:tab pos="914400" algn="l"/>
              </a:tabLst>
            </a:pPr>
            <a:r>
              <a:rPr lang="en-US"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Times New Roman" pitchFamily="18" charset="0"/>
                <a:cs typeface="Arial" pitchFamily="34" charset="0"/>
              </a:rPr>
              <a:t>II </a:t>
            </a:r>
            <a:r>
              <a:rPr lang="ru-RU"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Times New Roman" pitchFamily="18" charset="0"/>
                <a:cs typeface="Arial" pitchFamily="34" charset="0"/>
              </a:rPr>
              <a:t>Средневековье и Возрождение</a:t>
            </a:r>
            <a:endParaRPr lang="ru-RU"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
        <p:nvSpPr>
          <p:cNvPr id="8" name="Прямоугольник 7"/>
          <p:cNvSpPr/>
          <p:nvPr/>
        </p:nvSpPr>
        <p:spPr>
          <a:xfrm>
            <a:off x="142844" y="648140"/>
            <a:ext cx="8786842" cy="1923604"/>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С подъёмом уровня научного знания после «веков мрака» раннего Средневековья эволюционные идеи вновь начинают проскальзывать в трудах учёных, теологов (богословов) и философов. </a:t>
            </a:r>
          </a:p>
        </p:txBody>
      </p:sp>
      <p:sp>
        <p:nvSpPr>
          <p:cNvPr id="13" name="Прямоугольник 12"/>
          <p:cNvSpPr/>
          <p:nvPr/>
        </p:nvSpPr>
        <p:spPr>
          <a:xfrm>
            <a:off x="142844" y="2786058"/>
            <a:ext cx="6643734" cy="3429024"/>
          </a:xfrm>
          <a:prstGeom prst="rect">
            <a:avLst/>
          </a:prstGeom>
          <a:solidFill>
            <a:srgbClr val="89E7D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285720" y="2857496"/>
            <a:ext cx="6286544" cy="3270895"/>
          </a:xfrm>
          <a:prstGeom prst="rect">
            <a:avLst/>
          </a:prstGeom>
        </p:spPr>
        <p:txBody>
          <a:bodyPr wrap="square">
            <a:spAutoFit/>
          </a:bodyPr>
          <a:lstStyle/>
          <a:p>
            <a:pPr indent="45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Альберт Великий</a:t>
            </a:r>
            <a:r>
              <a:rPr lang="ru-RU" sz="2700" b="1" dirty="0" smtClean="0">
                <a:latin typeface="Arial" pitchFamily="34" charset="0"/>
                <a:cs typeface="Arial" pitchFamily="34" charset="0"/>
              </a:rPr>
              <a:t> впервые отметил самопроизвольную изменчивость растений, </a:t>
            </a:r>
            <a:r>
              <a:rPr lang="ru-RU" sz="2700" b="1" dirty="0" err="1" smtClean="0">
                <a:latin typeface="Arial" pitchFamily="34" charset="0"/>
                <a:cs typeface="Arial" pitchFamily="34" charset="0"/>
              </a:rPr>
              <a:t>приводя-щую</a:t>
            </a:r>
            <a:r>
              <a:rPr lang="ru-RU" sz="2700" b="1" dirty="0" smtClean="0">
                <a:latin typeface="Arial" pitchFamily="34" charset="0"/>
                <a:cs typeface="Arial" pitchFamily="34" charset="0"/>
              </a:rPr>
              <a:t> к появлению новых видов. </a:t>
            </a:r>
            <a:r>
              <a:rPr lang="ru-RU" sz="2700" b="1" dirty="0" smtClean="0">
                <a:solidFill>
                  <a:srgbClr val="252525"/>
                </a:solidFill>
                <a:latin typeface="Arial" pitchFamily="34" charset="0"/>
                <a:ea typeface="Times New Roman" pitchFamily="18" charset="0"/>
                <a:cs typeface="Arial" pitchFamily="34" charset="0"/>
              </a:rPr>
              <a:t>Примеры, когда-то приведенные </a:t>
            </a:r>
            <a:r>
              <a:rPr lang="ru-RU" sz="2700" b="1" u="sng"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Теофрастом</a:t>
            </a:r>
            <a:r>
              <a:rPr lang="ru-RU" sz="2700" b="1" dirty="0" smtClean="0">
                <a:solidFill>
                  <a:srgbClr val="252525"/>
                </a:solidFill>
                <a:latin typeface="Arial" pitchFamily="34" charset="0"/>
                <a:ea typeface="Times New Roman" pitchFamily="18" charset="0"/>
                <a:cs typeface="Arial" pitchFamily="34" charset="0"/>
              </a:rPr>
              <a:t>, он охарактеризовал как </a:t>
            </a:r>
            <a:r>
              <a:rPr lang="ru-RU" sz="2700" b="1" i="1" dirty="0" smtClean="0">
                <a:solidFill>
                  <a:srgbClr val="0B0080"/>
                </a:solidFill>
                <a:latin typeface="Arial" pitchFamily="34" charset="0"/>
                <a:ea typeface="Times New Roman" pitchFamily="18" charset="0"/>
                <a:cs typeface="Arial" pitchFamily="34" charset="0"/>
              </a:rPr>
              <a:t>трансмутацию </a:t>
            </a:r>
            <a:r>
              <a:rPr lang="ru-RU" sz="2700" b="1" dirty="0" smtClean="0">
                <a:solidFill>
                  <a:srgbClr val="252525"/>
                </a:solidFill>
                <a:latin typeface="Arial" pitchFamily="34" charset="0"/>
                <a:ea typeface="Times New Roman" pitchFamily="18" charset="0"/>
                <a:cs typeface="Arial" pitchFamily="34" charset="0"/>
              </a:rPr>
              <a:t>одного вида в другой. Сам термин, очевидно, был взят им из </a:t>
            </a:r>
            <a:r>
              <a:rPr lang="ru-RU" sz="2700" b="1" dirty="0" smtClean="0">
                <a:solidFill>
                  <a:srgbClr val="0B0080"/>
                </a:solidFill>
                <a:latin typeface="Arial" pitchFamily="34" charset="0"/>
                <a:ea typeface="Times New Roman" pitchFamily="18" charset="0"/>
                <a:cs typeface="Arial" pitchFamily="34" charset="0"/>
              </a:rPr>
              <a:t>алхимии</a:t>
            </a:r>
            <a:r>
              <a:rPr lang="ru-RU" sz="2700" b="1" dirty="0" smtClean="0">
                <a:solidFill>
                  <a:srgbClr val="252525"/>
                </a:solidFill>
                <a:latin typeface="Arial" pitchFamily="34" charset="0"/>
                <a:ea typeface="Times New Roman" pitchFamily="18" charset="0"/>
                <a:cs typeface="Arial" pitchFamily="34" charset="0"/>
              </a:rPr>
              <a:t>.</a:t>
            </a:r>
            <a:endParaRPr lang="ru-RU" sz="2700" b="1" dirty="0">
              <a:latin typeface="Arial" pitchFamily="34" charset="0"/>
              <a:cs typeface="Arial" pitchFamily="34" charset="0"/>
            </a:endParaRPr>
          </a:p>
        </p:txBody>
      </p:sp>
      <p:pic>
        <p:nvPicPr>
          <p:cNvPr id="15" name="Рисунок 14" descr="https://upload.wikimedia.org/wikipedia/commons/thumb/2/20/Alchemia02.jpg/200px-Alchemia02.jpg">
            <a:hlinkClick r:id="rId3"/>
          </p:cNvPr>
          <p:cNvPicPr/>
          <p:nvPr/>
        </p:nvPicPr>
        <p:blipFill>
          <a:blip r:embed="rId4" cstate="print"/>
          <a:srcRect/>
          <a:stretch>
            <a:fillRect/>
          </a:stretch>
        </p:blipFill>
        <p:spPr bwMode="auto">
          <a:xfrm>
            <a:off x="6858016" y="2428868"/>
            <a:ext cx="2071702" cy="2928958"/>
          </a:xfrm>
          <a:prstGeom prst="rect">
            <a:avLst/>
          </a:prstGeom>
          <a:ln>
            <a:noFill/>
          </a:ln>
          <a:effectLst>
            <a:softEdge rad="112500"/>
          </a:effectLst>
        </p:spPr>
      </p:pic>
      <p:pic>
        <p:nvPicPr>
          <p:cNvPr id="16" name="Picture 12" descr="пишу 1"/>
          <p:cNvPicPr>
            <a:picLocks noChangeAspect="1" noChangeArrowheads="1" noCrop="1"/>
          </p:cNvPicPr>
          <p:nvPr/>
        </p:nvPicPr>
        <p:blipFill>
          <a:blip r:embed="rId5" cstate="print"/>
          <a:srcRect/>
          <a:stretch>
            <a:fillRect/>
          </a:stretch>
        </p:blipFill>
        <p:spPr bwMode="auto">
          <a:xfrm>
            <a:off x="856618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78612"/>
            <a:ext cx="8929750" cy="1858201"/>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solidFill>
                  <a:srgbClr val="252525"/>
                </a:solidFill>
                <a:latin typeface="Arial" pitchFamily="34" charset="0"/>
                <a:ea typeface="Times New Roman" pitchFamily="18" charset="0"/>
                <a:cs typeface="Arial" pitchFamily="34" charset="0"/>
              </a:rPr>
              <a:t>В </a:t>
            </a:r>
            <a:r>
              <a:rPr lang="ru-RU" sz="2700" b="1" dirty="0" smtClean="0">
                <a:solidFill>
                  <a:srgbClr val="0B0080"/>
                </a:solidFill>
                <a:latin typeface="Arial" pitchFamily="34" charset="0"/>
                <a:ea typeface="Times New Roman" pitchFamily="18" charset="0"/>
                <a:cs typeface="Arial" pitchFamily="34" charset="0"/>
              </a:rPr>
              <a:t>XVI веке</a:t>
            </a:r>
            <a:r>
              <a:rPr lang="ru-RU" sz="2700" b="1" dirty="0" smtClean="0">
                <a:latin typeface="Arial" pitchFamily="34" charset="0"/>
                <a:ea typeface="Times New Roman" pitchFamily="18" charset="0"/>
                <a:cs typeface="Arial" pitchFamily="34" charset="0"/>
              </a:rPr>
              <a:t> </a:t>
            </a:r>
            <a:r>
              <a:rPr lang="ru-RU" sz="2700" b="1" dirty="0" smtClean="0">
                <a:solidFill>
                  <a:srgbClr val="252525"/>
                </a:solidFill>
                <a:latin typeface="Arial" pitchFamily="34" charset="0"/>
                <a:ea typeface="Times New Roman" pitchFamily="18" charset="0"/>
                <a:cs typeface="Arial" pitchFamily="34" charset="0"/>
              </a:rPr>
              <a:t>были </a:t>
            </a:r>
            <a:r>
              <a:rPr lang="ru-RU" sz="2700" b="1" dirty="0" err="1" smtClean="0">
                <a:solidFill>
                  <a:srgbClr val="252525"/>
                </a:solidFill>
                <a:latin typeface="Arial" pitchFamily="34" charset="0"/>
                <a:ea typeface="Times New Roman" pitchFamily="18" charset="0"/>
                <a:cs typeface="Arial" pitchFamily="34" charset="0"/>
              </a:rPr>
              <a:t>переоткрыты</a:t>
            </a:r>
            <a:r>
              <a:rPr lang="ru-RU" sz="2700" b="1" dirty="0" smtClean="0">
                <a:solidFill>
                  <a:srgbClr val="252525"/>
                </a:solidFill>
                <a:latin typeface="Arial" pitchFamily="34" charset="0"/>
                <a:ea typeface="Times New Roman" pitchFamily="18" charset="0"/>
                <a:cs typeface="Arial" pitchFamily="34" charset="0"/>
              </a:rPr>
              <a:t> ископаемые организмы, но только к концу </a:t>
            </a:r>
            <a:r>
              <a:rPr lang="ru-RU" sz="2700" b="1" dirty="0" smtClean="0">
                <a:solidFill>
                  <a:srgbClr val="0B0080"/>
                </a:solidFill>
                <a:latin typeface="Arial" pitchFamily="34" charset="0"/>
                <a:ea typeface="Times New Roman" pitchFamily="18" charset="0"/>
                <a:cs typeface="Arial" pitchFamily="34" charset="0"/>
              </a:rPr>
              <a:t>XVII века</a:t>
            </a:r>
            <a:r>
              <a:rPr lang="ru-RU" sz="2700" b="1" dirty="0" smtClean="0">
                <a:solidFill>
                  <a:srgbClr val="252525"/>
                </a:solidFill>
                <a:latin typeface="Arial" pitchFamily="34" charset="0"/>
                <a:ea typeface="Times New Roman" pitchFamily="18" charset="0"/>
                <a:cs typeface="Arial" pitchFamily="34" charset="0"/>
              </a:rPr>
              <a:t> мысль, что это не «игра природы», не камни в форме костей или раковин, а останки древних животных и растений, окончательно завладела умами. </a:t>
            </a:r>
          </a:p>
        </p:txBody>
      </p:sp>
      <p:sp>
        <p:nvSpPr>
          <p:cNvPr id="12" name="Прямоугольник 11"/>
          <p:cNvSpPr/>
          <p:nvPr/>
        </p:nvSpPr>
        <p:spPr>
          <a:xfrm>
            <a:off x="1246928" y="2060848"/>
            <a:ext cx="7572428" cy="2214578"/>
          </a:xfrm>
          <a:prstGeom prst="rect">
            <a:avLst/>
          </a:prstGeom>
          <a:solidFill>
            <a:srgbClr val="89E7D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1331640" y="2276872"/>
            <a:ext cx="7487716" cy="1858201"/>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solidFill>
                  <a:srgbClr val="252525"/>
                </a:solidFill>
                <a:latin typeface="Arial" pitchFamily="34" charset="0"/>
                <a:ea typeface="Times New Roman" pitchFamily="18" charset="0"/>
                <a:cs typeface="Arial" pitchFamily="34" charset="0"/>
              </a:rPr>
              <a:t>В работе </a:t>
            </a:r>
            <a:r>
              <a:rPr lang="ru-RU" sz="2700" b="1" dirty="0" smtClean="0">
                <a:solidFill>
                  <a:srgbClr val="0B0080"/>
                </a:solidFill>
                <a:latin typeface="Arial" pitchFamily="34" charset="0"/>
                <a:ea typeface="Times New Roman" pitchFamily="18" charset="0"/>
                <a:cs typeface="Arial" pitchFamily="34" charset="0"/>
              </a:rPr>
              <a:t>1559 года </a:t>
            </a:r>
            <a:r>
              <a:rPr lang="ru-RU" sz="2700" b="1" dirty="0" smtClean="0">
                <a:solidFill>
                  <a:srgbClr val="252525"/>
                </a:solidFill>
                <a:latin typeface="Arial" pitchFamily="34" charset="0"/>
                <a:ea typeface="Times New Roman" pitchFamily="18" charset="0"/>
                <a:cs typeface="Arial" pitchFamily="34" charset="0"/>
              </a:rPr>
              <a:t>«Ноев ковчег, его форма и вместимость» </a:t>
            </a:r>
            <a:r>
              <a:rPr lang="ru-RU" sz="27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Иоганн </a:t>
            </a:r>
            <a:r>
              <a:rPr lang="ru-RU" sz="2700" b="1" dirty="0" err="1"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Бутео</a:t>
            </a:r>
            <a:r>
              <a:rPr lang="ru-RU" sz="27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700" b="1" dirty="0" smtClean="0">
                <a:solidFill>
                  <a:srgbClr val="252525"/>
                </a:solidFill>
                <a:latin typeface="Arial" pitchFamily="34" charset="0"/>
                <a:ea typeface="Times New Roman" pitchFamily="18" charset="0"/>
                <a:cs typeface="Arial" pitchFamily="34" charset="0"/>
              </a:rPr>
              <a:t>привёл вычисления, которые показывали, что ковчег не мог вместить все виды известных животных.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50" name="Picture 2" descr="0x01 graph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75269"/>
            <a:ext cx="1809750" cy="2533651"/>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2051720" y="188640"/>
            <a:ext cx="6895366" cy="3816424"/>
          </a:xfrm>
          <a:prstGeom prst="rect">
            <a:avLst/>
          </a:prstGeom>
          <a:solidFill>
            <a:srgbClr val="89E7D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2195736" y="281260"/>
            <a:ext cx="6624819" cy="3624069"/>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solidFill>
                  <a:srgbClr val="252525"/>
                </a:solidFill>
                <a:latin typeface="Arial" pitchFamily="34" charset="0"/>
                <a:ea typeface="Times New Roman" pitchFamily="18" charset="0"/>
                <a:cs typeface="Arial" pitchFamily="34" charset="0"/>
              </a:rPr>
              <a:t>В </a:t>
            </a:r>
            <a:r>
              <a:rPr lang="ru-RU" sz="2700" b="1" dirty="0" smtClean="0">
                <a:solidFill>
                  <a:srgbClr val="0B0080"/>
                </a:solidFill>
                <a:latin typeface="Arial" pitchFamily="34" charset="0"/>
                <a:ea typeface="Times New Roman" pitchFamily="18" charset="0"/>
                <a:cs typeface="Arial" pitchFamily="34" charset="0"/>
              </a:rPr>
              <a:t>1575 году</a:t>
            </a:r>
            <a:r>
              <a:rPr lang="ru-RU" sz="2700" b="1" dirty="0" smtClean="0">
                <a:solidFill>
                  <a:srgbClr val="252525"/>
                </a:solidFill>
                <a:latin typeface="Arial" pitchFamily="34" charset="0"/>
                <a:ea typeface="Times New Roman" pitchFamily="18" charset="0"/>
                <a:cs typeface="Arial" pitchFamily="34" charset="0"/>
              </a:rPr>
              <a:t> </a:t>
            </a:r>
            <a:r>
              <a:rPr lang="ru-RU" sz="27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Бернар </a:t>
            </a:r>
            <a:r>
              <a:rPr lang="ru-RU" sz="2700" b="1" dirty="0" err="1"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Палисси</a:t>
            </a:r>
            <a:r>
              <a:rPr lang="ru-RU" sz="27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700" b="1" dirty="0" smtClean="0">
                <a:solidFill>
                  <a:srgbClr val="252525"/>
                </a:solidFill>
                <a:latin typeface="Arial" pitchFamily="34" charset="0"/>
                <a:ea typeface="Times New Roman" pitchFamily="18" charset="0"/>
                <a:cs typeface="Arial" pitchFamily="34" charset="0"/>
              </a:rPr>
              <a:t>устроил в Париже выставку ископаемых, где впервые провёл их сравнение с ныне живущими. В </a:t>
            </a:r>
            <a:r>
              <a:rPr lang="ru-RU" sz="2700" b="1" dirty="0" smtClean="0">
                <a:solidFill>
                  <a:srgbClr val="0B0080"/>
                </a:solidFill>
                <a:latin typeface="Arial" pitchFamily="34" charset="0"/>
                <a:ea typeface="Times New Roman" pitchFamily="18" charset="0"/>
                <a:cs typeface="Arial" pitchFamily="34" charset="0"/>
              </a:rPr>
              <a:t>1580 году</a:t>
            </a:r>
            <a:r>
              <a:rPr lang="ru-RU" sz="2700" b="1" dirty="0" smtClean="0">
                <a:solidFill>
                  <a:srgbClr val="252525"/>
                </a:solidFill>
                <a:latin typeface="Arial" pitchFamily="34" charset="0"/>
                <a:ea typeface="Times New Roman" pitchFamily="18" charset="0"/>
                <a:cs typeface="Arial" pitchFamily="34" charset="0"/>
              </a:rPr>
              <a:t> он опубликовал в печати ту мысль, что поскольку всё в природе находится «в вечной </a:t>
            </a:r>
            <a:r>
              <a:rPr lang="ru-RU" sz="2700" b="1" dirty="0" err="1" smtClean="0">
                <a:solidFill>
                  <a:srgbClr val="252525"/>
                </a:solidFill>
                <a:latin typeface="Arial" pitchFamily="34" charset="0"/>
                <a:ea typeface="Times New Roman" pitchFamily="18" charset="0"/>
                <a:cs typeface="Arial" pitchFamily="34" charset="0"/>
              </a:rPr>
              <a:t>трансмутации</a:t>
            </a:r>
            <a:r>
              <a:rPr lang="ru-RU" sz="2700" b="1" dirty="0" smtClean="0">
                <a:solidFill>
                  <a:srgbClr val="252525"/>
                </a:solidFill>
                <a:latin typeface="Arial" pitchFamily="34" charset="0"/>
                <a:ea typeface="Times New Roman" pitchFamily="18" charset="0"/>
                <a:cs typeface="Arial" pitchFamily="34" charset="0"/>
              </a:rPr>
              <a:t>», то многие ископаемые останки рыб и моллюсков относятся к </a:t>
            </a:r>
            <a:r>
              <a:rPr lang="ru-RU" sz="2700" b="1" i="1" dirty="0" smtClean="0">
                <a:solidFill>
                  <a:srgbClr val="252525"/>
                </a:solidFill>
                <a:latin typeface="Arial" pitchFamily="34" charset="0"/>
                <a:ea typeface="Times New Roman" pitchFamily="18" charset="0"/>
                <a:cs typeface="Arial" pitchFamily="34" charset="0"/>
              </a:rPr>
              <a:t>вымершим </a:t>
            </a:r>
            <a:r>
              <a:rPr lang="ru-RU" sz="2700" b="1" dirty="0" smtClean="0">
                <a:solidFill>
                  <a:srgbClr val="252525"/>
                </a:solidFill>
                <a:latin typeface="Arial" pitchFamily="34" charset="0"/>
                <a:ea typeface="Times New Roman" pitchFamily="18" charset="0"/>
                <a:cs typeface="Arial" pitchFamily="34" charset="0"/>
              </a:rPr>
              <a:t>видам.</a:t>
            </a:r>
            <a:endParaRPr lang="ru-RU" sz="2700" b="1" dirty="0" smtClean="0">
              <a:latin typeface="Arial" pitchFamily="34" charset="0"/>
              <a:cs typeface="Arial" pitchFamily="34" charset="0"/>
            </a:endParaRPr>
          </a:p>
        </p:txBody>
      </p:sp>
      <p:pic>
        <p:nvPicPr>
          <p:cNvPr id="14" name="Picture 12" descr="пишу 1"/>
          <p:cNvPicPr>
            <a:picLocks noChangeAspect="1" noChangeArrowheads="1" noCrop="1"/>
          </p:cNvPicPr>
          <p:nvPr/>
        </p:nvPicPr>
        <p:blipFill>
          <a:blip r:embed="rId4" cstate="print"/>
          <a:srcRect/>
          <a:stretch>
            <a:fillRect/>
          </a:stretch>
        </p:blipFill>
        <p:spPr bwMode="auto">
          <a:xfrm>
            <a:off x="8603233" y="5000636"/>
            <a:ext cx="649287" cy="1295400"/>
          </a:xfrm>
          <a:prstGeom prst="rect">
            <a:avLst/>
          </a:prstGeom>
          <a:noFill/>
          <a:ln w="9525">
            <a:noFill/>
            <a:miter lim="800000"/>
            <a:headEnd/>
            <a:tailEnd/>
          </a:ln>
        </p:spPr>
      </p:pic>
      <p:sp>
        <p:nvSpPr>
          <p:cNvPr id="2" name="Прямоугольник 1"/>
          <p:cNvSpPr/>
          <p:nvPr/>
        </p:nvSpPr>
        <p:spPr>
          <a:xfrm>
            <a:off x="100161" y="2844131"/>
            <a:ext cx="1817093" cy="749051"/>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500" b="1" dirty="0">
                <a:ln w="11430"/>
                <a:effectLst>
                  <a:outerShdw blurRad="80000" dist="40000" dir="5040000" algn="tl">
                    <a:srgbClr val="000000">
                      <a:alpha val="30000"/>
                    </a:srgbClr>
                  </a:outerShdw>
                </a:effectLst>
                <a:latin typeface="Arial Black" pitchFamily="34" charset="0"/>
              </a:rPr>
              <a:t>Бернар </a:t>
            </a:r>
            <a:r>
              <a:rPr lang="ru-RU" sz="2500" b="1" dirty="0" err="1">
                <a:ln w="11430"/>
                <a:effectLst>
                  <a:outerShdw blurRad="80000" dist="40000" dir="5040000" algn="tl">
                    <a:srgbClr val="000000">
                      <a:alpha val="30000"/>
                    </a:srgbClr>
                  </a:outerShdw>
                </a:effectLst>
                <a:latin typeface="Arial Black" pitchFamily="34" charset="0"/>
              </a:rPr>
              <a:t>Палисси</a:t>
            </a:r>
            <a:endParaRPr lang="ru-RU" sz="2500" b="1" dirty="0">
              <a:ln w="11430"/>
              <a:effectLst>
                <a:outerShdw blurRad="80000" dist="40000" dir="5040000" algn="tl">
                  <a:srgbClr val="000000">
                    <a:alpha val="30000"/>
                  </a:srgbClr>
                </a:outerShdw>
              </a:effectLst>
              <a:latin typeface="Arial Black" pitchFamily="34" charset="0"/>
            </a:endParaRPr>
          </a:p>
        </p:txBody>
      </p:sp>
      <p:sp>
        <p:nvSpPr>
          <p:cNvPr id="3" name="Прямоугольник 2"/>
          <p:cNvSpPr/>
          <p:nvPr/>
        </p:nvSpPr>
        <p:spPr>
          <a:xfrm>
            <a:off x="107504" y="4005064"/>
            <a:ext cx="8712968" cy="2564548"/>
          </a:xfrm>
          <a:prstGeom prst="rect">
            <a:avLst/>
          </a:prstGeom>
        </p:spPr>
        <p:txBody>
          <a:bodyPr wrap="square">
            <a:spAutoFit/>
          </a:bodyPr>
          <a:lstStyle/>
          <a:p>
            <a:pPr indent="442913" algn="just">
              <a:lnSpc>
                <a:spcPct val="85000"/>
              </a:lnSpc>
            </a:pP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Трансмутация</a:t>
            </a:r>
            <a:r>
              <a:rPr lang="ru-RU" sz="2700" b="1" dirty="0" smtClean="0">
                <a:solidFill>
                  <a:srgbClr val="252525"/>
                </a:solidFill>
                <a:latin typeface="Arial" pitchFamily="34" charset="0"/>
                <a:ea typeface="Times New Roman" pitchFamily="18" charset="0"/>
                <a:cs typeface="Arial" pitchFamily="34" charset="0"/>
              </a:rPr>
              <a:t> –</a:t>
            </a:r>
            <a:r>
              <a:rPr lang="ru-RU" sz="2700" b="1" dirty="0">
                <a:latin typeface="Arial" pitchFamily="34" charset="0"/>
                <a:cs typeface="Arial" pitchFamily="34" charset="0"/>
              </a:rPr>
              <a:t> (от лат. </a:t>
            </a:r>
            <a:r>
              <a:rPr lang="ru-RU" sz="2700" b="1" dirty="0" err="1">
                <a:latin typeface="Arial" pitchFamily="34" charset="0"/>
                <a:cs typeface="Arial" pitchFamily="34" charset="0"/>
              </a:rPr>
              <a:t>trans</a:t>
            </a:r>
            <a:r>
              <a:rPr lang="ru-RU" sz="2700" b="1" dirty="0">
                <a:latin typeface="Arial" pitchFamily="34" charset="0"/>
                <a:cs typeface="Arial" pitchFamily="34" charset="0"/>
              </a:rPr>
              <a:t> </a:t>
            </a:r>
            <a:r>
              <a:rPr lang="ru-RU" sz="2700" b="1" dirty="0">
                <a:solidFill>
                  <a:srgbClr val="252525"/>
                </a:solidFill>
                <a:latin typeface="Arial" pitchFamily="34" charset="0"/>
                <a:ea typeface="Times New Roman" pitchFamily="18" charset="0"/>
                <a:cs typeface="Arial" pitchFamily="34" charset="0"/>
              </a:rPr>
              <a:t>–</a:t>
            </a:r>
            <a:r>
              <a:rPr lang="ru-RU" sz="2700" b="1" dirty="0" smtClean="0">
                <a:latin typeface="Arial" pitchFamily="34" charset="0"/>
                <a:cs typeface="Arial" pitchFamily="34" charset="0"/>
              </a:rPr>
              <a:t> </a:t>
            </a:r>
            <a:r>
              <a:rPr lang="ru-RU" sz="2700" b="1" dirty="0">
                <a:latin typeface="Arial" pitchFamily="34" charset="0"/>
                <a:cs typeface="Arial" pitchFamily="34" charset="0"/>
              </a:rPr>
              <a:t>сквозь, через, за; лат. </a:t>
            </a:r>
            <a:r>
              <a:rPr lang="ru-RU" sz="2700" b="1" dirty="0" err="1">
                <a:latin typeface="Arial" pitchFamily="34" charset="0"/>
                <a:cs typeface="Arial" pitchFamily="34" charset="0"/>
              </a:rPr>
              <a:t>mutatio</a:t>
            </a:r>
            <a:r>
              <a:rPr lang="ru-RU" sz="2700" b="1" dirty="0">
                <a:latin typeface="Arial" pitchFamily="34" charset="0"/>
                <a:cs typeface="Arial" pitchFamily="34" charset="0"/>
              </a:rPr>
              <a:t> </a:t>
            </a:r>
            <a:r>
              <a:rPr lang="ru-RU" sz="2700" b="1" dirty="0">
                <a:solidFill>
                  <a:srgbClr val="252525"/>
                </a:solidFill>
                <a:latin typeface="Arial" pitchFamily="34" charset="0"/>
                <a:ea typeface="Times New Roman" pitchFamily="18" charset="0"/>
                <a:cs typeface="Arial" pitchFamily="34" charset="0"/>
              </a:rPr>
              <a:t>–</a:t>
            </a:r>
            <a:r>
              <a:rPr lang="ru-RU" sz="2700" b="1" dirty="0" smtClean="0">
                <a:latin typeface="Arial" pitchFamily="34" charset="0"/>
                <a:cs typeface="Arial" pitchFamily="34" charset="0"/>
              </a:rPr>
              <a:t> </a:t>
            </a:r>
            <a:r>
              <a:rPr lang="ru-RU" sz="2700" b="1" dirty="0">
                <a:latin typeface="Arial" pitchFamily="34" charset="0"/>
                <a:cs typeface="Arial" pitchFamily="34" charset="0"/>
              </a:rPr>
              <a:t>изменение, перемена) </a:t>
            </a:r>
            <a:r>
              <a:rPr lang="ru-RU" sz="2700" b="1" dirty="0">
                <a:solidFill>
                  <a:srgbClr val="252525"/>
                </a:solidFill>
                <a:latin typeface="Arial" pitchFamily="34" charset="0"/>
                <a:ea typeface="Times New Roman" pitchFamily="18" charset="0"/>
                <a:cs typeface="Arial" pitchFamily="34" charset="0"/>
              </a:rPr>
              <a:t>–</a:t>
            </a:r>
            <a:r>
              <a:rPr lang="ru-RU" sz="2700" b="1" dirty="0" smtClean="0">
                <a:latin typeface="Arial" pitchFamily="34" charset="0"/>
                <a:cs typeface="Arial" pitchFamily="34" charset="0"/>
              </a:rPr>
              <a:t> </a:t>
            </a:r>
            <a:r>
              <a:rPr lang="ru-RU" sz="2700" b="1" dirty="0">
                <a:latin typeface="Arial" pitchFamily="34" charset="0"/>
                <a:cs typeface="Arial" pitchFamily="34" charset="0"/>
              </a:rPr>
              <a:t>превращение одного объекта в другой. Термин имеет несколько значений: </a:t>
            </a:r>
            <a:r>
              <a:rPr lang="ru-RU" sz="2700" b="1" dirty="0" err="1">
                <a:solidFill>
                  <a:srgbClr val="9D2349"/>
                </a:solidFill>
                <a:effectLst>
                  <a:outerShdw blurRad="38100" dist="38100" dir="2700000" algn="tl">
                    <a:srgbClr val="000000">
                      <a:alpha val="43137"/>
                    </a:srgbClr>
                  </a:outerShdw>
                </a:effectLst>
                <a:latin typeface="Arial" pitchFamily="34" charset="0"/>
                <a:cs typeface="Arial" pitchFamily="34" charset="0"/>
              </a:rPr>
              <a:t>Трансмутация</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 в алхимии </a:t>
            </a:r>
            <a:r>
              <a:rPr lang="ru-RU" sz="2700" b="1" dirty="0">
                <a:solidFill>
                  <a:srgbClr val="252525"/>
                </a:solidFill>
                <a:latin typeface="Arial" pitchFamily="34" charset="0"/>
                <a:ea typeface="Times New Roman" pitchFamily="18" charset="0"/>
                <a:cs typeface="Arial" pitchFamily="34" charset="0"/>
              </a:rPr>
              <a:t>–</a:t>
            </a:r>
            <a:r>
              <a:rPr lang="ru-RU" sz="2700" b="1" dirty="0" smtClean="0">
                <a:latin typeface="Arial" pitchFamily="34" charset="0"/>
                <a:cs typeface="Arial" pitchFamily="34" charset="0"/>
              </a:rPr>
              <a:t> </a:t>
            </a:r>
            <a:r>
              <a:rPr lang="ru-RU" sz="2700" b="1" dirty="0">
                <a:latin typeface="Arial" pitchFamily="34" charset="0"/>
                <a:cs typeface="Arial" pitchFamily="34" charset="0"/>
              </a:rPr>
              <a:t>превращение одного металла в другой; обычно подразумевалось превращение неблагородных металлов в благородные.</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71414"/>
            <a:ext cx="8858312" cy="46166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eaLnBrk="0" fontAlgn="base" hangingPunct="0">
              <a:lnSpc>
                <a:spcPct val="80000"/>
              </a:lnSpc>
              <a:spcBef>
                <a:spcPct val="0"/>
              </a:spcBef>
              <a:spcAft>
                <a:spcPct val="0"/>
              </a:spcAft>
              <a:tabLst>
                <a:tab pos="914400" algn="l"/>
              </a:tabLst>
            </a:pPr>
            <a:r>
              <a:rPr lang="en-US"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Times New Roman" pitchFamily="18" charset="0"/>
                <a:cs typeface="Arial" pitchFamily="34" charset="0"/>
              </a:rPr>
              <a:t>III </a:t>
            </a:r>
            <a:r>
              <a:rPr lang="ru-RU"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Times New Roman" pitchFamily="18" charset="0"/>
                <a:cs typeface="Arial" pitchFamily="34" charset="0"/>
              </a:rPr>
              <a:t>Эволюционные идеи Нового времени</a:t>
            </a:r>
            <a:endParaRPr lang="ru-RU"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
        <p:nvSpPr>
          <p:cNvPr id="8" name="Прямоугольник 7"/>
          <p:cNvSpPr/>
          <p:nvPr/>
        </p:nvSpPr>
        <p:spPr>
          <a:xfrm>
            <a:off x="318234" y="542922"/>
            <a:ext cx="8501122" cy="1191095"/>
          </a:xfrm>
          <a:prstGeom prst="rect">
            <a:avLst/>
          </a:prstGeom>
        </p:spPr>
        <p:txBody>
          <a:bodyPr wrap="square">
            <a:spAutoFit/>
          </a:bodyPr>
          <a:lstStyle/>
          <a:p>
            <a:pPr marL="442913" lvl="1" indent="-360363" algn="just" eaLnBrk="0" fontAlgn="base" hangingPunct="0">
              <a:lnSpc>
                <a:spcPct val="85000"/>
              </a:lnSpc>
              <a:spcBef>
                <a:spcPct val="0"/>
              </a:spcBef>
              <a:spcAft>
                <a:spcPct val="0"/>
              </a:spcAft>
              <a:buClr>
                <a:srgbClr val="C00000"/>
              </a:buClr>
              <a:buFont typeface="Wingdings" pitchFamily="2" charset="2"/>
              <a:buChar char="Ø"/>
              <a:tabLst>
                <a:tab pos="442913" algn="l"/>
              </a:tabLst>
            </a:pPr>
            <a:r>
              <a:rPr lang="ru-RU" sz="2800" b="1" dirty="0" smtClean="0">
                <a:solidFill>
                  <a:schemeClr val="accent2">
                    <a:lumMod val="50000"/>
                  </a:schemeClr>
                </a:solidFill>
                <a:latin typeface="Arial" pitchFamily="34" charset="0"/>
                <a:ea typeface="Times New Roman" pitchFamily="18" charset="0"/>
                <a:cs typeface="Arial" pitchFamily="34" charset="0"/>
                <a:hlinkClick r:id="rId4" action="ppaction://hlinksldjump"/>
              </a:rPr>
              <a:t>Теория Ламарка</a:t>
            </a:r>
            <a:endParaRPr lang="ru-RU" sz="2800" b="1" dirty="0" smtClean="0">
              <a:solidFill>
                <a:schemeClr val="accent2">
                  <a:lumMod val="50000"/>
                </a:schemeClr>
              </a:solidFill>
              <a:latin typeface="Arial" pitchFamily="34" charset="0"/>
              <a:cs typeface="Arial" pitchFamily="34" charset="0"/>
            </a:endParaRPr>
          </a:p>
          <a:p>
            <a:pPr marL="442913" lvl="1" indent="-360363" algn="just" eaLnBrk="0" fontAlgn="base" hangingPunct="0">
              <a:lnSpc>
                <a:spcPct val="85000"/>
              </a:lnSpc>
              <a:spcBef>
                <a:spcPct val="0"/>
              </a:spcBef>
              <a:spcAft>
                <a:spcPct val="0"/>
              </a:spcAft>
              <a:buClr>
                <a:srgbClr val="C00000"/>
              </a:buClr>
              <a:buFont typeface="Wingdings" pitchFamily="2" charset="2"/>
              <a:buChar char="Ø"/>
              <a:tabLst>
                <a:tab pos="442913" algn="l"/>
              </a:tabLst>
            </a:pPr>
            <a:r>
              <a:rPr lang="ru-RU" sz="2800" b="1" dirty="0" smtClean="0">
                <a:solidFill>
                  <a:schemeClr val="accent2">
                    <a:lumMod val="50000"/>
                  </a:schemeClr>
                </a:solidFill>
                <a:latin typeface="Arial" pitchFamily="34" charset="0"/>
                <a:ea typeface="Times New Roman" pitchFamily="18" charset="0"/>
                <a:cs typeface="Arial" pitchFamily="34" charset="0"/>
                <a:hlinkClick r:id="rId5" action="ppaction://hlinksldjump"/>
              </a:rPr>
              <a:t>Катастрофизм и трансформизм</a:t>
            </a:r>
            <a:endParaRPr lang="ru-RU" sz="2800" b="1" dirty="0" smtClean="0">
              <a:solidFill>
                <a:schemeClr val="accent2">
                  <a:lumMod val="50000"/>
                </a:schemeClr>
              </a:solidFill>
              <a:latin typeface="Arial" pitchFamily="34" charset="0"/>
              <a:cs typeface="Arial" pitchFamily="34" charset="0"/>
            </a:endParaRPr>
          </a:p>
          <a:p>
            <a:pPr marL="442913" lvl="1" indent="-360363" algn="just" eaLnBrk="0" fontAlgn="base" hangingPunct="0">
              <a:lnSpc>
                <a:spcPct val="85000"/>
              </a:lnSpc>
              <a:spcBef>
                <a:spcPct val="0"/>
              </a:spcBef>
              <a:spcAft>
                <a:spcPct val="0"/>
              </a:spcAft>
              <a:buClr>
                <a:srgbClr val="C00000"/>
              </a:buClr>
              <a:buFont typeface="Wingdings" pitchFamily="2" charset="2"/>
              <a:buChar char="Ø"/>
              <a:tabLst>
                <a:tab pos="442913" algn="l"/>
              </a:tabLst>
            </a:pPr>
            <a:r>
              <a:rPr lang="ru-RU" sz="2800" b="1" dirty="0" smtClean="0">
                <a:solidFill>
                  <a:schemeClr val="accent2">
                    <a:lumMod val="50000"/>
                  </a:schemeClr>
                </a:solidFill>
                <a:latin typeface="Arial" pitchFamily="34" charset="0"/>
                <a:ea typeface="Times New Roman" pitchFamily="18" charset="0"/>
                <a:cs typeface="Arial" pitchFamily="34" charset="0"/>
                <a:hlinkClick r:id="rId6" action="ppaction://hlinksldjump"/>
              </a:rPr>
              <a:t>Эволюционисты</a:t>
            </a:r>
            <a:r>
              <a:rPr lang="en-US" sz="2800" b="1" dirty="0" smtClean="0">
                <a:solidFill>
                  <a:schemeClr val="accent2">
                    <a:lumMod val="50000"/>
                  </a:schemeClr>
                </a:solidFill>
                <a:latin typeface="Arial" pitchFamily="34" charset="0"/>
                <a:ea typeface="Times New Roman" pitchFamily="18" charset="0"/>
                <a:cs typeface="Arial" pitchFamily="34" charset="0"/>
                <a:hlinkClick r:id="rId6" action="ppaction://hlinksldjump"/>
              </a:rPr>
              <a:t> – </a:t>
            </a:r>
            <a:r>
              <a:rPr lang="ru-RU" sz="2800" b="1" dirty="0" smtClean="0">
                <a:solidFill>
                  <a:schemeClr val="accent2">
                    <a:lumMod val="50000"/>
                  </a:schemeClr>
                </a:solidFill>
                <a:latin typeface="Arial" pitchFamily="34" charset="0"/>
                <a:ea typeface="Times New Roman" pitchFamily="18" charset="0"/>
                <a:cs typeface="Arial" pitchFamily="34" charset="0"/>
                <a:hlinkClick r:id="rId6" action="ppaction://hlinksldjump"/>
              </a:rPr>
              <a:t>современники Дарвина</a:t>
            </a:r>
            <a:endParaRPr lang="ru-RU" sz="2800" b="1" dirty="0" smtClean="0">
              <a:solidFill>
                <a:schemeClr val="accent2">
                  <a:lumMod val="50000"/>
                </a:schemeClr>
              </a:solidFill>
              <a:latin typeface="Arial" pitchFamily="34" charset="0"/>
              <a:cs typeface="Arial" pitchFamily="34" charset="0"/>
            </a:endParaRPr>
          </a:p>
        </p:txBody>
      </p:sp>
      <p:sp>
        <p:nvSpPr>
          <p:cNvPr id="2" name="Прямоугольник 1"/>
          <p:cNvSpPr/>
          <p:nvPr/>
        </p:nvSpPr>
        <p:spPr>
          <a:xfrm>
            <a:off x="128406" y="1844824"/>
            <a:ext cx="8872750" cy="1858201"/>
          </a:xfrm>
          <a:prstGeom prst="rect">
            <a:avLst/>
          </a:prstGeom>
        </p:spPr>
        <p:txBody>
          <a:bodyPr wrap="square">
            <a:spAutoFit/>
          </a:bodyPr>
          <a:lstStyle/>
          <a:p>
            <a:pPr indent="450000" algn="just">
              <a:lnSpc>
                <a:spcPct val="85000"/>
              </a:lnSpc>
            </a:pPr>
            <a:r>
              <a:rPr lang="ru-RU" sz="2700" b="1" dirty="0">
                <a:latin typeface="Arial" pitchFamily="34" charset="0"/>
                <a:cs typeface="Arial" pitchFamily="34" charset="0"/>
              </a:rPr>
              <a:t>Дальше  высказывания разрозненных </a:t>
            </a:r>
            <a:r>
              <a:rPr lang="ru-RU" sz="2700" b="1" dirty="0" smtClean="0">
                <a:latin typeface="Arial" pitchFamily="34" charset="0"/>
                <a:cs typeface="Arial" pitchFamily="34" charset="0"/>
              </a:rPr>
              <a:t>идей об </a:t>
            </a:r>
            <a:r>
              <a:rPr lang="ru-RU" sz="2700" b="1" dirty="0">
                <a:latin typeface="Arial" pitchFamily="34" charset="0"/>
                <a:cs typeface="Arial" pitchFamily="34" charset="0"/>
              </a:rPr>
              <a:t>изменчивости видов </a:t>
            </a:r>
            <a:r>
              <a:rPr lang="ru-RU" sz="2700" b="1" dirty="0" smtClean="0">
                <a:latin typeface="Arial" pitchFamily="34" charset="0"/>
                <a:cs typeface="Arial" pitchFamily="34" charset="0"/>
              </a:rPr>
              <a:t>в средневековых эволюционных теориях дело </a:t>
            </a:r>
            <a:r>
              <a:rPr lang="ru-RU" sz="2700" b="1" dirty="0">
                <a:latin typeface="Arial" pitchFamily="34" charset="0"/>
                <a:cs typeface="Arial" pitchFamily="34" charset="0"/>
              </a:rPr>
              <a:t>не заходило. Эта же тенденция продолжалась и с </a:t>
            </a:r>
            <a:r>
              <a:rPr lang="ru-RU" sz="2700" b="1" dirty="0" smtClean="0">
                <a:latin typeface="Arial" pitchFamily="34" charset="0"/>
                <a:cs typeface="Arial" pitchFamily="34" charset="0"/>
              </a:rPr>
              <a:t>наступлением Нового </a:t>
            </a:r>
            <a:r>
              <a:rPr lang="ru-RU" sz="2700" b="1" dirty="0">
                <a:latin typeface="Arial" pitchFamily="34" charset="0"/>
                <a:cs typeface="Arial" pitchFamily="34" charset="0"/>
              </a:rPr>
              <a:t>времени. </a:t>
            </a:r>
            <a:endParaRPr lang="ru-RU" sz="2700" b="1" dirty="0" smtClean="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D:\23.05.13-домашние документы\Колледж Строитель\Биология\Лекции по биол\Происхождение  жизни\img2 (7).jpg"/>
          <p:cNvPicPr>
            <a:picLocks noChangeAspect="1" noChangeArrowheads="1"/>
          </p:cNvPicPr>
          <p:nvPr/>
        </p:nvPicPr>
        <p:blipFill rotWithShape="1">
          <a:blip r:embed="rId2" cstate="print"/>
          <a:srcRect l="28918" t="54087" r="2952" b="18471"/>
          <a:stretch/>
        </p:blipFill>
        <p:spPr bwMode="auto">
          <a:xfrm>
            <a:off x="2490246" y="659340"/>
            <a:ext cx="6546250" cy="1977572"/>
          </a:xfrm>
          <a:prstGeom prst="rect">
            <a:avLst/>
          </a:prstGeom>
          <a:noFill/>
          <a:scene3d>
            <a:camera prst="orthographicFront"/>
            <a:lightRig rig="threePt" dir="t"/>
          </a:scene3d>
          <a:sp3d>
            <a:bevelT prst="convex"/>
          </a:sp3d>
        </p:spPr>
      </p:pic>
      <p:pic>
        <p:nvPicPr>
          <p:cNvPr id="7" name="Picture 1" descr="D:\23.05.13-домашние документы\Колледж Строитель\Биология\Лекции по биол\Происхождение  жизни\img2 (7).jpg"/>
          <p:cNvPicPr>
            <a:picLocks noChangeAspect="1" noChangeArrowheads="1"/>
          </p:cNvPicPr>
          <p:nvPr/>
        </p:nvPicPr>
        <p:blipFill rotWithShape="1">
          <a:blip r:embed="rId2" cstate="print"/>
          <a:srcRect l="2000" t="51042" r="72286" b="5689"/>
          <a:stretch/>
        </p:blipFill>
        <p:spPr bwMode="auto">
          <a:xfrm>
            <a:off x="251520" y="116632"/>
            <a:ext cx="1997023" cy="2520280"/>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Прямоугольник 7"/>
          <p:cNvSpPr/>
          <p:nvPr/>
        </p:nvSpPr>
        <p:spPr>
          <a:xfrm>
            <a:off x="35496" y="2636912"/>
            <a:ext cx="2973250" cy="746358"/>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500" b="1" dirty="0" smtClean="0">
                <a:ln w="11430"/>
                <a:effectLst>
                  <a:outerShdw blurRad="80000" dist="40000" dir="5040000" algn="tl">
                    <a:srgbClr val="000000">
                      <a:alpha val="30000"/>
                    </a:srgbClr>
                  </a:outerShdw>
                </a:effectLst>
                <a:latin typeface="Arial Black" pitchFamily="34" charset="0"/>
              </a:rPr>
              <a:t>Джон Рей (1628 – 1705)</a:t>
            </a:r>
            <a:endParaRPr lang="ru-RU" sz="2500" b="1" dirty="0">
              <a:ln w="11430"/>
              <a:effectLst>
                <a:outerShdw blurRad="80000" dist="40000" dir="5040000" algn="tl">
                  <a:srgbClr val="000000">
                    <a:alpha val="30000"/>
                  </a:srgbClr>
                </a:outerShdw>
              </a:effectLst>
              <a:latin typeface="Arial Black" pitchFamily="34" charset="0"/>
            </a:endParaRPr>
          </a:p>
        </p:txBody>
      </p:sp>
      <p:pic>
        <p:nvPicPr>
          <p:cNvPr id="12" name="Picture 2" descr="D:\23.05.13-домашние документы\Колледж Строитель\Биология\Лекции по биол\Происхождение  жизни\img2 (3).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Lst>
          </a:blip>
          <a:srcRect l="38909" t="15697" r="6908" b="44061"/>
          <a:stretch/>
        </p:blipFill>
        <p:spPr bwMode="auto">
          <a:xfrm>
            <a:off x="3008746" y="3448210"/>
            <a:ext cx="5661995" cy="3153996"/>
          </a:xfrm>
          <a:prstGeom prst="rect">
            <a:avLst/>
          </a:prstGeom>
          <a:noFill/>
          <a:scene3d>
            <a:camera prst="orthographicFront"/>
            <a:lightRig rig="threePt" dir="t"/>
          </a:scene3d>
          <a:sp3d>
            <a:bevelT prst="convex"/>
          </a:sp3d>
        </p:spPr>
      </p:pic>
      <p:pic>
        <p:nvPicPr>
          <p:cNvPr id="14" name="Picture 2" descr="D:\23.05.13-домашние документы\Колледж Строитель\Биология\Лекции по биол\Происхождение  жизни\img2 (3).jpg"/>
          <p:cNvPicPr>
            <a:picLocks noChangeAspect="1" noChangeArrowheads="1"/>
          </p:cNvPicPr>
          <p:nvPr/>
        </p:nvPicPr>
        <p:blipFill rotWithShape="1">
          <a:blip r:embed="rId5" cstate="print"/>
          <a:srcRect l="5092" t="15455" r="67453" b="38683"/>
          <a:stretch/>
        </p:blipFill>
        <p:spPr bwMode="auto">
          <a:xfrm>
            <a:off x="319723" y="3448209"/>
            <a:ext cx="2092037" cy="2621097"/>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Прямоугольник 14"/>
          <p:cNvSpPr/>
          <p:nvPr/>
        </p:nvSpPr>
        <p:spPr>
          <a:xfrm>
            <a:off x="0" y="6069153"/>
            <a:ext cx="3096344" cy="746358"/>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500" b="1" dirty="0" smtClean="0">
                <a:ln w="11430"/>
                <a:effectLst>
                  <a:outerShdw blurRad="80000" dist="40000" dir="5040000" algn="tl">
                    <a:srgbClr val="000000">
                      <a:alpha val="30000"/>
                    </a:srgbClr>
                  </a:outerShdw>
                </a:effectLst>
                <a:latin typeface="Arial Black" pitchFamily="34" charset="0"/>
              </a:rPr>
              <a:t>Карл Линней (1707 – 1778)</a:t>
            </a:r>
            <a:endParaRPr lang="ru-RU" sz="2500" b="1" dirty="0">
              <a:ln w="11430"/>
              <a:effectLst>
                <a:outerShdw blurRad="80000" dist="40000" dir="5040000" algn="tl">
                  <a:srgbClr val="000000">
                    <a:alpha val="30000"/>
                  </a:srgbClr>
                </a:outerShdw>
              </a:effectLst>
              <a:latin typeface="Arial Black" pitchFamily="34" charset="0"/>
            </a:endParaRPr>
          </a:p>
        </p:txBody>
      </p:sp>
      <p:sp>
        <p:nvSpPr>
          <p:cNvPr id="1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9"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4098" name="Picture 2" descr="Francis Bacon, Viscount St Alban from NPG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88640"/>
            <a:ext cx="2135709" cy="2664296"/>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3059832" y="2132856"/>
            <a:ext cx="5893714" cy="1923604"/>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Этот </a:t>
            </a:r>
            <a:r>
              <a:rPr lang="ru-RU" sz="2800" b="1" dirty="0">
                <a:latin typeface="Arial" pitchFamily="34" charset="0"/>
                <a:cs typeface="Arial" pitchFamily="34" charset="0"/>
              </a:rPr>
              <a:t>тезис снова, как и в случае с </a:t>
            </a:r>
            <a:r>
              <a:rPr lang="ru-RU" sz="2800" b="1" dirty="0">
                <a:solidFill>
                  <a:srgbClr val="9D2349"/>
                </a:solidFill>
                <a:effectLst>
                  <a:outerShdw blurRad="38100" dist="38100" dir="2700000" algn="tl">
                    <a:srgbClr val="000000">
                      <a:alpha val="43137"/>
                    </a:srgbClr>
                  </a:outerShdw>
                </a:effectLst>
                <a:latin typeface="Arial" pitchFamily="34" charset="0"/>
                <a:cs typeface="Arial" pitchFamily="34" charset="0"/>
              </a:rPr>
              <a:t>Эмпедоклом</a:t>
            </a:r>
            <a:r>
              <a:rPr lang="ru-RU" sz="2800" b="1" dirty="0">
                <a:latin typeface="Arial" pitchFamily="34" charset="0"/>
                <a:cs typeface="Arial" pitchFamily="34" charset="0"/>
              </a:rPr>
              <a:t>, перекликается с принципом естественного отбора, но об общей теории нет пока и слова. </a:t>
            </a:r>
            <a:endParaRPr lang="ru-RU" sz="2700" b="1" dirty="0">
              <a:latin typeface="Arial" pitchFamily="34" charset="0"/>
              <a:cs typeface="Arial" pitchFamily="34" charset="0"/>
            </a:endParaRPr>
          </a:p>
        </p:txBody>
      </p:sp>
      <p:sp>
        <p:nvSpPr>
          <p:cNvPr id="13" name="Прямоугольник 12"/>
          <p:cNvSpPr/>
          <p:nvPr/>
        </p:nvSpPr>
        <p:spPr>
          <a:xfrm>
            <a:off x="2553906" y="188640"/>
            <a:ext cx="6410581" cy="1773373"/>
          </a:xfrm>
          <a:prstGeom prst="rect">
            <a:avLst/>
          </a:prstGeom>
          <a:solidFill>
            <a:srgbClr val="89E7D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2652182" y="260648"/>
            <a:ext cx="6301364" cy="1557349"/>
          </a:xfrm>
          <a:prstGeom prst="rect">
            <a:avLst/>
          </a:prstGeom>
        </p:spPr>
        <p:txBody>
          <a:bodyPr wrap="square">
            <a:spAutoFit/>
          </a:bodyPr>
          <a:lstStyle/>
          <a:p>
            <a:pPr indent="450000" algn="just">
              <a:lnSpc>
                <a:spcPct val="85000"/>
              </a:lnSpc>
            </a:pP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Френсис </a:t>
            </a:r>
            <a:r>
              <a:rPr lang="ru-RU" sz="2800" b="1" dirty="0">
                <a:solidFill>
                  <a:srgbClr val="9D2349"/>
                </a:solidFill>
                <a:effectLst>
                  <a:outerShdw blurRad="38100" dist="38100" dir="2700000" algn="tl">
                    <a:srgbClr val="000000">
                      <a:alpha val="43137"/>
                    </a:srgbClr>
                  </a:outerShdw>
                </a:effectLst>
                <a:latin typeface="Arial" pitchFamily="34" charset="0"/>
                <a:cs typeface="Arial" pitchFamily="34" charset="0"/>
              </a:rPr>
              <a:t>Бэкон</a:t>
            </a:r>
            <a:r>
              <a:rPr lang="ru-RU" sz="2800" b="1" dirty="0">
                <a:latin typeface="Arial" pitchFamily="34" charset="0"/>
                <a:cs typeface="Arial" pitchFamily="34" charset="0"/>
              </a:rPr>
              <a:t>, политик и философ предполагал, что виды могут изменяться, накапливая «ошибки природы». </a:t>
            </a:r>
            <a:endParaRPr lang="ru-RU" sz="2800" b="1" dirty="0" smtClean="0">
              <a:latin typeface="Arial" pitchFamily="34" charset="0"/>
              <a:cs typeface="Arial" pitchFamily="34" charset="0"/>
            </a:endParaRPr>
          </a:p>
        </p:txBody>
      </p:sp>
      <p:pic>
        <p:nvPicPr>
          <p:cNvPr id="6146" name="Picture 2" descr="https://upload.wikimedia.org/wikipedia/commons/thumb/4/4f/StatueOfFrancisBacon.jpg/300px-StatueOfFrancisBac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3418177"/>
            <a:ext cx="2600406" cy="34672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652181" y="5445224"/>
            <a:ext cx="5078967" cy="74635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5000"/>
              </a:lnSpc>
            </a:pPr>
            <a:r>
              <a:rPr lang="ru-RU" sz="2500" b="1" dirty="0">
                <a:ln w="11430"/>
                <a:effectLst>
                  <a:outerShdw blurRad="50800" dist="39000" dir="5460000" algn="tl">
                    <a:srgbClr val="000000">
                      <a:alpha val="38000"/>
                    </a:srgbClr>
                  </a:outerShdw>
                </a:effectLst>
                <a:latin typeface="Arial" pitchFamily="34" charset="0"/>
                <a:cs typeface="Arial" pitchFamily="34" charset="0"/>
              </a:rPr>
              <a:t>Статуя Бэкона </a:t>
            </a:r>
            <a:r>
              <a:rPr lang="ru-RU" sz="2500" b="1" dirty="0" smtClean="0">
                <a:ln w="11430"/>
                <a:effectLst>
                  <a:outerShdw blurRad="50800" dist="39000" dir="5460000" algn="tl">
                    <a:srgbClr val="000000">
                      <a:alpha val="38000"/>
                    </a:srgbClr>
                  </a:outerShdw>
                </a:effectLst>
                <a:latin typeface="Arial" pitchFamily="34" charset="0"/>
                <a:cs typeface="Arial" pitchFamily="34" charset="0"/>
              </a:rPr>
              <a:t>в часовне Тринити-колледжа</a:t>
            </a:r>
            <a:endParaRPr lang="ru-RU" sz="2500" b="1" dirty="0">
              <a:ln w="11430"/>
              <a:effectLst>
                <a:outerShdw blurRad="50800" dist="39000" dir="5460000" algn="tl">
                  <a:srgbClr val="000000">
                    <a:alpha val="38000"/>
                  </a:srgbClr>
                </a:outerShdw>
              </a:effectLst>
              <a:latin typeface="Arial" pitchFamily="34" charset="0"/>
              <a:cs typeface="Arial" pitchFamily="34" charset="0"/>
            </a:endParaRPr>
          </a:p>
        </p:txBody>
      </p:sp>
      <p:sp>
        <p:nvSpPr>
          <p:cNvPr id="17" name="Прямоугольник 16"/>
          <p:cNvSpPr/>
          <p:nvPr/>
        </p:nvSpPr>
        <p:spPr>
          <a:xfrm>
            <a:off x="61850" y="2871155"/>
            <a:ext cx="2843381" cy="74635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vi-VN" sz="2500" b="1" dirty="0" smtClean="0">
                <a:ln w="11430"/>
                <a:effectLst>
                  <a:outerShdw blurRad="50800" dist="39000" dir="5460000" algn="tl">
                    <a:srgbClr val="000000">
                      <a:alpha val="38000"/>
                    </a:srgbClr>
                  </a:outerShdw>
                </a:effectLst>
                <a:latin typeface="Arial" pitchFamily="34" charset="0"/>
                <a:cs typeface="Arial" pitchFamily="34" charset="0"/>
              </a:rPr>
              <a:t>Фрэ́нсис Бэ́кон</a:t>
            </a:r>
            <a:r>
              <a:rPr lang="ru-RU" sz="2500" b="1" dirty="0" smtClean="0">
                <a:ln w="11430"/>
                <a:effectLst>
                  <a:outerShdw blurRad="50800" dist="39000" dir="5460000" algn="tl">
                    <a:srgbClr val="000000">
                      <a:alpha val="38000"/>
                    </a:srgbClr>
                  </a:outerShdw>
                </a:effectLst>
                <a:latin typeface="Arial" pitchFamily="34" charset="0"/>
                <a:cs typeface="Arial" pitchFamily="34" charset="0"/>
              </a:rPr>
              <a:t> (1561 –</a:t>
            </a:r>
            <a:r>
              <a:rPr lang="ru-RU" sz="2500" b="1" dirty="0">
                <a:ln w="11430"/>
                <a:effectLst>
                  <a:outerShdw blurRad="50800" dist="39000" dir="5460000" algn="tl">
                    <a:srgbClr val="000000">
                      <a:alpha val="38000"/>
                    </a:srgbClr>
                  </a:outerShdw>
                </a:effectLst>
                <a:latin typeface="Arial" pitchFamily="34" charset="0"/>
                <a:cs typeface="Arial" pitchFamily="34" charset="0"/>
              </a:rPr>
              <a:t> </a:t>
            </a:r>
            <a:r>
              <a:rPr lang="ru-RU" sz="2500" b="1" dirty="0" smtClean="0">
                <a:ln w="11430"/>
                <a:effectLst>
                  <a:outerShdw blurRad="50800" dist="39000" dir="5460000" algn="tl">
                    <a:srgbClr val="000000">
                      <a:alpha val="38000"/>
                    </a:srgbClr>
                  </a:outerShdw>
                </a:effectLst>
                <a:latin typeface="Arial" pitchFamily="34" charset="0"/>
                <a:cs typeface="Arial" pitchFamily="34" charset="0"/>
              </a:rPr>
              <a:t>1626)</a:t>
            </a:r>
            <a:endParaRPr lang="ru-RU" sz="2500" b="1" dirty="0">
              <a:ln w="11430"/>
              <a:effectLst>
                <a:outerShdw blurRad="50800" dist="39000" dir="5460000" algn="tl">
                  <a:srgbClr val="000000">
                    <a:alpha val="38000"/>
                  </a:srgbClr>
                </a:outerShdw>
              </a:effectLst>
              <a:latin typeface="Arial" pitchFamily="34" charset="0"/>
              <a:cs typeface="Arial" pitchFamily="34" charset="0"/>
            </a:endParaRPr>
          </a:p>
        </p:txBody>
      </p:sp>
    </p:spTree>
    <p:extLst>
      <p:ext uri="{BB962C8B-B14F-4D97-AF65-F5344CB8AC3E}">
        <p14:creationId xmlns:p14="http://schemas.microsoft.com/office/powerpoint/2010/main" val="217259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омой 6">
            <a:hlinkClick r:id="" action="ppaction://noaction" highlightClick="1"/>
          </p:cNvPr>
          <p:cNvSpPr/>
          <p:nvPr/>
        </p:nvSpPr>
        <p:spPr>
          <a:xfrm>
            <a:off x="1714480" y="1428736"/>
            <a:ext cx="720725" cy="7207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Блок-схема: процесс 8"/>
          <p:cNvSpPr>
            <a:spLocks noChangeArrowheads="1"/>
          </p:cNvSpPr>
          <p:nvPr/>
        </p:nvSpPr>
        <p:spPr bwMode="auto">
          <a:xfrm>
            <a:off x="2944813" y="1512888"/>
            <a:ext cx="5730875" cy="476250"/>
          </a:xfrm>
          <a:prstGeom prst="flowChartProcess">
            <a:avLst/>
          </a:prstGeom>
          <a:solidFill>
            <a:srgbClr val="FFFF00"/>
          </a:solidFill>
          <a:ln w="19050" algn="ctr">
            <a:solidFill>
              <a:srgbClr val="4F7480"/>
            </a:solidFill>
            <a:miter lim="800000"/>
            <a:headEnd/>
            <a:tailEnd/>
          </a:ln>
        </p:spPr>
        <p:txBody>
          <a:bodyPr anchor="ctr"/>
          <a:lstStyle/>
          <a:p>
            <a:pPr algn="ctr" fontAlgn="auto">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Вернуться к содержанию</a:t>
            </a:r>
          </a:p>
        </p:txBody>
      </p:sp>
      <p:sp>
        <p:nvSpPr>
          <p:cNvPr id="11" name="Блок-схема: процесс 10"/>
          <p:cNvSpPr>
            <a:spLocks noChangeArrowheads="1"/>
          </p:cNvSpPr>
          <p:nvPr/>
        </p:nvSpPr>
        <p:spPr bwMode="auto">
          <a:xfrm>
            <a:off x="2944813" y="3789363"/>
            <a:ext cx="5730875" cy="8969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Для выхода из программы нажмите «</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Esc</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 клавиатуре</a:t>
            </a:r>
          </a:p>
        </p:txBody>
      </p:sp>
      <p:sp>
        <p:nvSpPr>
          <p:cNvPr id="12" name="Блок-схема: процесс 11"/>
          <p:cNvSpPr>
            <a:spLocks noChangeArrowheads="1"/>
          </p:cNvSpPr>
          <p:nvPr/>
        </p:nvSpPr>
        <p:spPr bwMode="auto">
          <a:xfrm>
            <a:off x="2944813" y="2276475"/>
            <a:ext cx="5730875" cy="1223963"/>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8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Переход к тому действию, о котором гласит надпись, выделенная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вишневым или желтым цветом</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598" name="Прямоугольник 12"/>
          <p:cNvSpPr>
            <a:spLocks noChangeArrowheads="1"/>
          </p:cNvSpPr>
          <p:nvPr/>
        </p:nvSpPr>
        <p:spPr bwMode="auto">
          <a:xfrm>
            <a:off x="467545" y="2339471"/>
            <a:ext cx="2340744" cy="1089529"/>
          </a:xfrm>
          <a:prstGeom prst="rect">
            <a:avLst/>
          </a:prstGeom>
          <a:noFill/>
          <a:ln w="9525">
            <a:noFill/>
            <a:miter lim="800000"/>
            <a:headEnd/>
            <a:tailEnd/>
          </a:ln>
        </p:spPr>
        <p:txBody>
          <a:bodyPr wrap="square">
            <a:spAutoFit/>
          </a:bodyPr>
          <a:lstStyle/>
          <a:p>
            <a:pPr algn="ctr" fontAlgn="auto">
              <a:lnSpc>
                <a:spcPct val="90000"/>
              </a:lnSpc>
              <a:spcBef>
                <a:spcPts val="0"/>
              </a:spcBef>
              <a:spcAft>
                <a:spcPts val="0"/>
              </a:spcAft>
              <a:defRPr/>
            </a:pPr>
            <a:r>
              <a:rPr lang="ru-RU" sz="2400" b="1" u="sng" dirty="0" smtClean="0">
                <a:solidFill>
                  <a:srgbClr val="C00000"/>
                </a:solidFill>
                <a:latin typeface="Arial" pitchFamily="34" charset="0"/>
                <a:cs typeface="Arial" pitchFamily="34" charset="0"/>
              </a:rPr>
              <a:t>Справочная таблица</a:t>
            </a:r>
          </a:p>
          <a:p>
            <a:pPr algn="ctr" fontAlgn="auto">
              <a:lnSpc>
                <a:spcPct val="90000"/>
              </a:lnSpc>
              <a:spcBef>
                <a:spcPts val="0"/>
              </a:spcBef>
              <a:spcAft>
                <a:spcPts val="0"/>
              </a:spcAft>
              <a:defRPr/>
            </a:pPr>
            <a:r>
              <a:rPr lang="ru-RU" sz="2400" b="1" u="sng" dirty="0" smtClean="0">
                <a:solidFill>
                  <a:srgbClr val="C00000"/>
                </a:solidFill>
                <a:latin typeface="Arial" pitchFamily="34" charset="0"/>
                <a:cs typeface="Arial" pitchFamily="34" charset="0"/>
              </a:rPr>
              <a:t>Вернемся к …</a:t>
            </a:r>
            <a:endParaRPr lang="ru-RU" sz="2400" b="1" u="sng" dirty="0">
              <a:solidFill>
                <a:srgbClr val="C00000"/>
              </a:solidFill>
              <a:latin typeface="Arial" pitchFamily="34" charset="0"/>
              <a:cs typeface="Arial" pitchFamily="34" charset="0"/>
            </a:endParaRPr>
          </a:p>
        </p:txBody>
      </p:sp>
      <p:sp>
        <p:nvSpPr>
          <p:cNvPr id="15" name="Скругленный прямоугольник 14"/>
          <p:cNvSpPr/>
          <p:nvPr/>
        </p:nvSpPr>
        <p:spPr>
          <a:xfrm>
            <a:off x="1428728" y="3786190"/>
            <a:ext cx="928694" cy="928694"/>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chemeClr val="tx1"/>
                </a:solidFill>
                <a:effectLst>
                  <a:outerShdw blurRad="38100" dist="38100" dir="2700000" algn="tl">
                    <a:srgbClr val="000000">
                      <a:alpha val="43137"/>
                    </a:srgbClr>
                  </a:outerShdw>
                </a:effectLst>
              </a:rPr>
              <a:t>Esc</a:t>
            </a:r>
            <a:endParaRPr lang="ru-RU" sz="2400" b="1" dirty="0">
              <a:solidFill>
                <a:schemeClr val="tx1"/>
              </a:solidFill>
              <a:effectLst>
                <a:outerShdw blurRad="38100" dist="38100" dir="2700000" algn="tl">
                  <a:srgbClr val="000000">
                    <a:alpha val="43137"/>
                  </a:srgbClr>
                </a:outerShdw>
              </a:effectLst>
            </a:endParaRPr>
          </a:p>
        </p:txBody>
      </p:sp>
      <p:sp>
        <p:nvSpPr>
          <p:cNvPr id="4" name="Управляющая кнопка: назад 3">
            <a:hlinkClick r:id="" action="ppaction://noaction" highlightClick="1"/>
          </p:cNvPr>
          <p:cNvSpPr/>
          <p:nvPr/>
        </p:nvSpPr>
        <p:spPr>
          <a:xfrm>
            <a:off x="1357290" y="521495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алее 4">
            <a:hlinkClick r:id="" action="ppaction://noaction" highlightClick="1"/>
          </p:cNvPr>
          <p:cNvSpPr/>
          <p:nvPr/>
        </p:nvSpPr>
        <p:spPr>
          <a:xfrm>
            <a:off x="2071670" y="521495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Блок-схема: процесс 13"/>
          <p:cNvSpPr>
            <a:spLocks noChangeArrowheads="1"/>
          </p:cNvSpPr>
          <p:nvPr/>
        </p:nvSpPr>
        <p:spPr bwMode="auto">
          <a:xfrm>
            <a:off x="2944813" y="4941888"/>
            <a:ext cx="5730875" cy="9350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Кнопки для перемещения вперед и назад по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материалу занятий</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609" name="WordArt 17"/>
          <p:cNvSpPr>
            <a:spLocks noChangeArrowheads="1" noChangeShapeType="1" noTextEdit="1"/>
          </p:cNvSpPr>
          <p:nvPr/>
        </p:nvSpPr>
        <p:spPr bwMode="auto">
          <a:xfrm>
            <a:off x="1403648" y="260648"/>
            <a:ext cx="6713537" cy="933450"/>
          </a:xfrm>
          <a:prstGeom prst="rect">
            <a:avLst/>
          </a:prstGeom>
        </p:spPr>
        <p:txBody>
          <a:bodyPr wrap="none" fromWordArt="1">
            <a:prstTxWarp prst="textPlain">
              <a:avLst>
                <a:gd name="adj" fmla="val 50000"/>
              </a:avLst>
            </a:prstTxWarp>
          </a:bodyPr>
          <a:lstStyle/>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Инструкция по использованию</a:t>
            </a:r>
          </a:p>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 интерфейса</a:t>
            </a:r>
          </a:p>
        </p:txBody>
      </p:sp>
      <p:sp>
        <p:nvSpPr>
          <p:cNvPr id="1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73642386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93876" y="238561"/>
            <a:ext cx="8712968" cy="6096284"/>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Первой </a:t>
            </a:r>
            <a:r>
              <a:rPr lang="ru-RU" sz="2700" b="1" dirty="0">
                <a:latin typeface="Arial" pitchFamily="34" charset="0"/>
                <a:cs typeface="Arial" pitchFamily="34" charset="0"/>
              </a:rPr>
              <a:t>книгой об эволюции можно считать трактат </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Мэтью </a:t>
            </a:r>
            <a:r>
              <a:rPr lang="ru-RU" sz="2700" b="1" dirty="0" err="1">
                <a:solidFill>
                  <a:srgbClr val="9D2349"/>
                </a:solidFill>
                <a:effectLst>
                  <a:outerShdw blurRad="38100" dist="38100" dir="2700000" algn="tl">
                    <a:srgbClr val="000000">
                      <a:alpha val="43137"/>
                    </a:srgbClr>
                  </a:outerShdw>
                </a:effectLst>
                <a:latin typeface="Arial" pitchFamily="34" charset="0"/>
                <a:cs typeface="Arial" pitchFamily="34" charset="0"/>
              </a:rPr>
              <a:t>Хэйла</a:t>
            </a:r>
            <a:r>
              <a:rPr lang="en-US" sz="2700" b="1" dirty="0">
                <a:latin typeface="Arial" pitchFamily="34" charset="0"/>
                <a:cs typeface="Arial" pitchFamily="34" charset="0"/>
              </a:rPr>
              <a:t> (</a:t>
            </a:r>
            <a:r>
              <a:rPr lang="ru-RU" sz="2700" b="1" dirty="0">
                <a:latin typeface="Arial" pitchFamily="34" charset="0"/>
                <a:cs typeface="Arial" pitchFamily="34" charset="0"/>
              </a:rPr>
              <a:t>англ</a:t>
            </a:r>
            <a:r>
              <a:rPr lang="en-US" sz="2700" b="1" dirty="0">
                <a:latin typeface="Arial" pitchFamily="34" charset="0"/>
                <a:cs typeface="Arial" pitchFamily="34" charset="0"/>
              </a:rPr>
              <a:t>. </a:t>
            </a:r>
            <a:r>
              <a:rPr lang="en-US" sz="2700" b="1" i="1" dirty="0">
                <a:latin typeface="Arial" pitchFamily="34" charset="0"/>
                <a:cs typeface="Arial" pitchFamily="34" charset="0"/>
              </a:rPr>
              <a:t>Matthew Hale</a:t>
            </a:r>
            <a:r>
              <a:rPr lang="en-US" sz="2700" b="1" dirty="0">
                <a:latin typeface="Arial" pitchFamily="34" charset="0"/>
                <a:cs typeface="Arial" pitchFamily="34" charset="0"/>
              </a:rPr>
              <a:t>) «The Primitive Origination of Mankind Considered and Examined According to the Light of Nature». </a:t>
            </a:r>
            <a:r>
              <a:rPr lang="ru-RU" sz="2700" b="1" dirty="0" smtClean="0">
                <a:latin typeface="Arial" pitchFamily="34" charset="0"/>
                <a:cs typeface="Arial" pitchFamily="34" charset="0"/>
              </a:rPr>
              <a:t>Сам </a:t>
            </a:r>
            <a:r>
              <a:rPr lang="ru-RU" sz="2700" b="1" dirty="0" err="1">
                <a:latin typeface="Arial" pitchFamily="34" charset="0"/>
                <a:cs typeface="Arial" pitchFamily="34" charset="0"/>
              </a:rPr>
              <a:t>Хэйл</a:t>
            </a:r>
            <a:r>
              <a:rPr lang="ru-RU" sz="2700" b="1" dirty="0">
                <a:latin typeface="Arial" pitchFamily="34" charset="0"/>
                <a:cs typeface="Arial" pitchFamily="34" charset="0"/>
              </a:rPr>
              <a:t> не был натуралистом и даже философом, это </a:t>
            </a:r>
            <a:r>
              <a:rPr lang="ru-RU" sz="2700" b="1" dirty="0" smtClean="0">
                <a:latin typeface="Arial" pitchFamily="34" charset="0"/>
                <a:cs typeface="Arial" pitchFamily="34" charset="0"/>
              </a:rPr>
              <a:t>был юрист</a:t>
            </a:r>
            <a:r>
              <a:rPr lang="ru-RU" sz="2700" b="1" dirty="0">
                <a:latin typeface="Arial" pitchFamily="34" charset="0"/>
                <a:cs typeface="Arial" pitchFamily="34" charset="0"/>
              </a:rPr>
              <a:t>, богослов и финансист, а свой трактат написал во время вынужденного отпуска в своём поместье. В нём он писал, что не стоит считать будто бы все виды сотворены в их современной форме, напротив, сотворены были лишь архетипы, а всё разнообразие жизни развилось из них под влиянием многочисленных </a:t>
            </a:r>
            <a:r>
              <a:rPr lang="ru-RU" sz="2700" b="1" dirty="0" smtClean="0">
                <a:latin typeface="Arial" pitchFamily="34" charset="0"/>
                <a:cs typeface="Arial" pitchFamily="34" charset="0"/>
              </a:rPr>
              <a:t>обстоятельств.</a:t>
            </a:r>
            <a:r>
              <a:rPr lang="ru-RU" sz="2700" b="1" dirty="0">
                <a:latin typeface="Arial" pitchFamily="34" charset="0"/>
                <a:cs typeface="Arial" pitchFamily="34" charset="0"/>
              </a:rPr>
              <a:t> У </a:t>
            </a:r>
            <a:r>
              <a:rPr lang="ru-RU" sz="2700" b="1" dirty="0" err="1">
                <a:latin typeface="Arial" pitchFamily="34" charset="0"/>
                <a:cs typeface="Arial" pitchFamily="34" charset="0"/>
              </a:rPr>
              <a:t>Хейла</a:t>
            </a:r>
            <a:r>
              <a:rPr lang="ru-RU" sz="2700" b="1" dirty="0">
                <a:latin typeface="Arial" pitchFamily="34" charset="0"/>
                <a:cs typeface="Arial" pitchFamily="34" charset="0"/>
              </a:rPr>
              <a:t> также предвосхищены многие споры о случайности, которые возникли после утверждения дарвинизма. В этом же трактате </a:t>
            </a:r>
            <a:r>
              <a:rPr lang="ru-RU" sz="2700" b="1" u="sng" dirty="0">
                <a:solidFill>
                  <a:srgbClr val="FF0000"/>
                </a:solidFill>
                <a:effectLst>
                  <a:outerShdw blurRad="38100" dist="38100" dir="2700000" algn="tl">
                    <a:srgbClr val="000000">
                      <a:alpha val="43137"/>
                    </a:srgbClr>
                  </a:outerShdw>
                </a:effectLst>
                <a:latin typeface="Arial" pitchFamily="34" charset="0"/>
                <a:cs typeface="Arial" pitchFamily="34" charset="0"/>
              </a:rPr>
              <a:t>впервые</a:t>
            </a:r>
            <a:r>
              <a:rPr lang="ru-RU" sz="2700" b="1" dirty="0">
                <a:latin typeface="Arial" pitchFamily="34" charset="0"/>
                <a:cs typeface="Arial" pitchFamily="34" charset="0"/>
              </a:rPr>
              <a:t> упоминается термин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эволюция</a:t>
            </a:r>
            <a:r>
              <a:rPr lang="ru-RU" sz="2700" b="1" dirty="0">
                <a:latin typeface="Arial" pitchFamily="34" charset="0"/>
                <a:cs typeface="Arial" pitchFamily="34" charset="0"/>
              </a:rPr>
              <a:t>» в </a:t>
            </a:r>
            <a:r>
              <a:rPr lang="ru-RU" sz="27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биологическом смысле</a:t>
            </a:r>
            <a:r>
              <a:rPr lang="ru-RU" sz="2700" b="1" dirty="0" smtClean="0">
                <a:latin typeface="Arial" pitchFamily="34" charset="0"/>
                <a:cs typeface="Arial" pitchFamily="34" charset="0"/>
              </a:rPr>
              <a:t>.</a:t>
            </a:r>
            <a:endParaRPr lang="ru-RU" sz="2700" b="1"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3" name="Прямоугольник 2"/>
          <p:cNvSpPr/>
          <p:nvPr/>
        </p:nvSpPr>
        <p:spPr>
          <a:xfrm>
            <a:off x="179512" y="188640"/>
            <a:ext cx="8784976" cy="4330416"/>
          </a:xfrm>
          <a:prstGeom prst="rect">
            <a:avLst/>
          </a:prstGeom>
        </p:spPr>
        <p:txBody>
          <a:bodyPr wrap="square">
            <a:spAutoFit/>
          </a:bodyPr>
          <a:lstStyle/>
          <a:p>
            <a:pPr indent="450000" algn="just">
              <a:lnSpc>
                <a:spcPct val="85000"/>
              </a:lnSpc>
            </a:pPr>
            <a:r>
              <a:rPr lang="ru-RU" sz="2700" b="1" dirty="0">
                <a:latin typeface="Arial" pitchFamily="34" charset="0"/>
                <a:cs typeface="Arial" pitchFamily="34" charset="0"/>
              </a:rPr>
              <a:t>Как </a:t>
            </a:r>
            <a:r>
              <a:rPr lang="ru-RU" sz="2700" b="1" dirty="0">
                <a:effectLst>
                  <a:outerShdw blurRad="38100" dist="38100" dir="2700000" algn="tl">
                    <a:srgbClr val="000000">
                      <a:alpha val="43137"/>
                    </a:srgbClr>
                  </a:outerShdw>
                </a:effectLst>
                <a:latin typeface="Arial" pitchFamily="34" charset="0"/>
                <a:cs typeface="Arial" pitchFamily="34" charset="0"/>
              </a:rPr>
              <a:t>отмечалось выше</a:t>
            </a:r>
            <a:r>
              <a:rPr lang="ru-RU" sz="2700" b="1" dirty="0" smtClean="0">
                <a:effectLst>
                  <a:outerShdw blurRad="38100" dist="38100" dir="2700000" algn="tl">
                    <a:srgbClr val="000000">
                      <a:alpha val="43137"/>
                    </a:srgbClr>
                  </a:outerShdw>
                </a:effectLst>
                <a:latin typeface="Arial" pitchFamily="34" charset="0"/>
                <a:cs typeface="Arial" pitchFamily="34" charset="0"/>
              </a:rPr>
              <a:t>, </a:t>
            </a:r>
            <a:r>
              <a:rPr lang="ru-RU" sz="2700" b="1" u="sng" dirty="0" smtClean="0">
                <a:effectLst>
                  <a:outerShdw blurRad="38100" dist="38100" dir="2700000" algn="tl">
                    <a:srgbClr val="000000">
                      <a:alpha val="43137"/>
                    </a:srgbClr>
                  </a:outerShdw>
                </a:effectLst>
                <a:latin typeface="Arial" pitchFamily="34" charset="0"/>
                <a:cs typeface="Arial" pitchFamily="34" charset="0"/>
              </a:rPr>
              <a:t>впервые</a:t>
            </a:r>
            <a:r>
              <a:rPr lang="ru-RU" sz="2700" b="1" dirty="0" smtClean="0">
                <a:latin typeface="Arial" pitchFamily="34" charset="0"/>
                <a:cs typeface="Arial" pitchFamily="34" charset="0"/>
              </a:rPr>
              <a:t> </a:t>
            </a:r>
            <a:r>
              <a:rPr lang="ru-RU" sz="2700" b="1" dirty="0">
                <a:latin typeface="Arial" pitchFamily="34" charset="0"/>
                <a:cs typeface="Arial" pitchFamily="34" charset="0"/>
              </a:rPr>
              <a:t>термин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эволюция</a:t>
            </a:r>
            <a:r>
              <a:rPr lang="ru-RU" sz="2700" b="1" dirty="0">
                <a:latin typeface="Arial" pitchFamily="34" charset="0"/>
                <a:cs typeface="Arial" pitchFamily="34" charset="0"/>
              </a:rPr>
              <a:t>» употребил английский богослов, юрист и финансист </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Мэтью </a:t>
            </a:r>
            <a:r>
              <a:rPr lang="ru-RU" sz="2700" b="1" dirty="0" err="1">
                <a:solidFill>
                  <a:srgbClr val="9D2349"/>
                </a:solidFill>
                <a:effectLst>
                  <a:outerShdw blurRad="38100" dist="38100" dir="2700000" algn="tl">
                    <a:srgbClr val="000000">
                      <a:alpha val="43137"/>
                    </a:srgbClr>
                  </a:outerShdw>
                </a:effectLst>
                <a:latin typeface="Arial" pitchFamily="34" charset="0"/>
                <a:cs typeface="Arial" pitchFamily="34" charset="0"/>
              </a:rPr>
              <a:t>Хэйл</a:t>
            </a:r>
            <a:r>
              <a:rPr lang="ru-RU" sz="2700" b="1" dirty="0">
                <a:latin typeface="Arial" pitchFamily="34" charset="0"/>
                <a:cs typeface="Arial" pitchFamily="34" charset="0"/>
              </a:rPr>
              <a:t> в 1677 году, объединив индивидуальное и историческое развитие организмов. </a:t>
            </a:r>
            <a:r>
              <a:rPr lang="ru-RU" sz="2700" b="1" u="sng" dirty="0">
                <a:latin typeface="Arial" pitchFamily="34" charset="0"/>
                <a:cs typeface="Arial" pitchFamily="34" charset="0"/>
              </a:rPr>
              <a:t>В научный оборот</a:t>
            </a:r>
            <a:r>
              <a:rPr lang="ru-RU" sz="2700" b="1" dirty="0">
                <a:latin typeface="Arial" pitchFamily="34" charset="0"/>
                <a:cs typeface="Arial" pitchFamily="34" charset="0"/>
              </a:rPr>
              <a:t> термин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эволюция</a:t>
            </a:r>
            <a:r>
              <a:rPr lang="ru-RU" sz="2700" b="1" dirty="0">
                <a:latin typeface="Arial" pitchFamily="34" charset="0"/>
                <a:cs typeface="Arial" pitchFamily="34" charset="0"/>
              </a:rPr>
              <a:t>» ввел в 1762 году </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Шарль </a:t>
            </a:r>
            <a:r>
              <a:rPr lang="ru-RU" sz="2700" b="1" dirty="0" err="1">
                <a:solidFill>
                  <a:srgbClr val="9D2349"/>
                </a:solidFill>
                <a:effectLst>
                  <a:outerShdw blurRad="38100" dist="38100" dir="2700000" algn="tl">
                    <a:srgbClr val="000000">
                      <a:alpha val="43137"/>
                    </a:srgbClr>
                  </a:outerShdw>
                </a:effectLst>
                <a:latin typeface="Arial" pitchFamily="34" charset="0"/>
                <a:cs typeface="Arial" pitchFamily="34" charset="0"/>
              </a:rPr>
              <a:t>Боннэ</a:t>
            </a:r>
            <a:r>
              <a:rPr lang="ru-RU" sz="2700" b="1" dirty="0">
                <a:latin typeface="Arial" pitchFamily="34" charset="0"/>
                <a:cs typeface="Arial" pitchFamily="34" charset="0"/>
              </a:rPr>
              <a:t>.</a:t>
            </a:r>
            <a:br>
              <a:rPr lang="ru-RU" sz="2700" b="1" dirty="0">
                <a:latin typeface="Arial" pitchFamily="34" charset="0"/>
                <a:cs typeface="Arial" pitchFamily="34" charset="0"/>
              </a:rPr>
            </a:br>
            <a:r>
              <a:rPr lang="ru-RU" sz="2700" b="1" u="sng" dirty="0">
                <a:latin typeface="Arial" pitchFamily="34" charset="0"/>
                <a:cs typeface="Arial" pitchFamily="34" charset="0"/>
              </a:rPr>
              <a:t>В современном смысле</a:t>
            </a:r>
            <a:r>
              <a:rPr lang="ru-RU" sz="2700" b="1" dirty="0">
                <a:latin typeface="Arial" pitchFamily="34" charset="0"/>
                <a:cs typeface="Arial" pitchFamily="34" charset="0"/>
              </a:rPr>
              <a:t> термин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эволюция</a:t>
            </a:r>
            <a:r>
              <a:rPr lang="ru-RU" sz="2700" b="1" dirty="0">
                <a:latin typeface="Arial" pitchFamily="34" charset="0"/>
                <a:cs typeface="Arial" pitchFamily="34" charset="0"/>
              </a:rPr>
              <a:t>»  впервые использовал </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Герберт Спенсер </a:t>
            </a:r>
            <a:r>
              <a:rPr lang="ru-RU" sz="2700" b="1" dirty="0">
                <a:latin typeface="Arial" pitchFamily="34" charset="0"/>
                <a:cs typeface="Arial" pitchFamily="34" charset="0"/>
              </a:rPr>
              <a:t>в 1852 году. </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Чарльз Дарвин </a:t>
            </a:r>
            <a:r>
              <a:rPr lang="ru-RU" sz="2700" b="1" dirty="0">
                <a:latin typeface="Arial" pitchFamily="34" charset="0"/>
                <a:cs typeface="Arial" pitchFamily="34" charset="0"/>
              </a:rPr>
              <a:t>применял термин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эволюция</a:t>
            </a:r>
            <a:r>
              <a:rPr lang="ru-RU" sz="2700" b="1" dirty="0" smtClean="0">
                <a:latin typeface="Arial" pitchFamily="34" charset="0"/>
                <a:cs typeface="Arial" pitchFamily="34" charset="0"/>
              </a:rPr>
              <a:t>» </a:t>
            </a:r>
            <a:r>
              <a:rPr lang="ru-RU" sz="2700" b="1" dirty="0">
                <a:latin typeface="Arial" pitchFamily="34" charset="0"/>
                <a:cs typeface="Arial" pitchFamily="34" charset="0"/>
              </a:rPr>
              <a:t>редко, предпочитая более традиционное выражение «</a:t>
            </a:r>
            <a:r>
              <a:rPr lang="ru-RU" sz="2700" b="1" dirty="0" err="1">
                <a:latin typeface="Arial" pitchFamily="34" charset="0"/>
                <a:cs typeface="Arial" pitchFamily="34" charset="0"/>
              </a:rPr>
              <a:t>трансмутация</a:t>
            </a:r>
            <a:r>
              <a:rPr lang="ru-RU" sz="2700" b="1" dirty="0">
                <a:latin typeface="Arial" pitchFamily="34" charset="0"/>
                <a:cs typeface="Arial" pitchFamily="34" charset="0"/>
              </a:rPr>
              <a:t> </a:t>
            </a:r>
            <a:r>
              <a:rPr lang="ru-RU" sz="2700" b="1" dirty="0" smtClean="0">
                <a:latin typeface="Arial" pitchFamily="34" charset="0"/>
                <a:cs typeface="Arial" pitchFamily="34" charset="0"/>
              </a:rPr>
              <a:t>видов».</a:t>
            </a:r>
            <a:endParaRPr lang="ru-RU" sz="27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D:\23.05.13-домашние документы\Колледж Строитель\Биология\Лекции по биол\Происхождение  жизни\4.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4393" t="17980" r="46213" b="5050"/>
          <a:stretch/>
        </p:blipFill>
        <p:spPr bwMode="auto">
          <a:xfrm>
            <a:off x="3762742" y="171694"/>
            <a:ext cx="5318557" cy="6215859"/>
          </a:xfrm>
          <a:prstGeom prst="rect">
            <a:avLst/>
          </a:prstGeom>
          <a:noFill/>
          <a:scene3d>
            <a:camera prst="orthographicFront"/>
            <a:lightRig rig="threePt" dir="t"/>
          </a:scene3d>
          <a:sp3d>
            <a:bevelT prst="convex"/>
          </a:sp3d>
        </p:spPr>
      </p:pic>
      <p:pic>
        <p:nvPicPr>
          <p:cNvPr id="12" name="Picture 1" descr="D:\23.05.13-домашние документы\Колледж Строитель\Биология\Лекции по биол\Происхождение  жизни\4.jpg"/>
          <p:cNvPicPr>
            <a:picLocks noChangeAspect="1" noChangeArrowheads="1"/>
          </p:cNvPicPr>
          <p:nvPr/>
        </p:nvPicPr>
        <p:blipFill rotWithShape="1">
          <a:blip r:embed="rId4" cstate="print"/>
          <a:srcRect l="61061" t="13940" r="1666" b="24294"/>
          <a:stretch/>
        </p:blipFill>
        <p:spPr bwMode="auto">
          <a:xfrm>
            <a:off x="271023" y="188640"/>
            <a:ext cx="3408218" cy="4235932"/>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Прямоугольник 1"/>
          <p:cNvSpPr/>
          <p:nvPr/>
        </p:nvSpPr>
        <p:spPr>
          <a:xfrm>
            <a:off x="78619" y="4569749"/>
            <a:ext cx="3793026" cy="86177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500" b="1" dirty="0" smtClean="0">
                <a:ln w="11430"/>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Жан-Батист Ламарк</a:t>
            </a:r>
          </a:p>
          <a:p>
            <a:pPr algn="ctr"/>
            <a:r>
              <a:rPr lang="ru-RU" sz="2500" b="1" dirty="0" smtClean="0">
                <a:ln w="11430"/>
                <a:effectLst>
                  <a:outerShdw blurRad="50800" dist="39000" dir="5460000" algn="tl">
                    <a:srgbClr val="000000">
                      <a:alpha val="38000"/>
                    </a:srgbClr>
                  </a:outerShdw>
                </a:effectLst>
                <a:latin typeface="Arial Black" pitchFamily="34" charset="0"/>
                <a:cs typeface="Arial" pitchFamily="34" charset="0"/>
              </a:rPr>
              <a:t>(1774 – 1829)</a:t>
            </a:r>
            <a:endParaRPr lang="ru-RU" sz="2500" b="1" dirty="0">
              <a:ln w="11430"/>
              <a:effectLst>
                <a:outerShdw blurRad="50800" dist="39000" dir="5460000" algn="tl">
                  <a:srgbClr val="000000">
                    <a:alpha val="38000"/>
                  </a:srgbClr>
                </a:outerShdw>
              </a:effectLst>
            </a:endParaRPr>
          </a:p>
        </p:txBody>
      </p:sp>
      <p:pic>
        <p:nvPicPr>
          <p:cNvPr id="13"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55297" name="Picture 1" descr="D:\23.05.13-домашние документы\Колледж Строитель\Биология\Лекции по биол\Происхождение  жизни\3\img27.jpg"/>
          <p:cNvPicPr>
            <a:picLocks noChangeAspect="1" noChangeArrowheads="1"/>
          </p:cNvPicPr>
          <p:nvPr/>
        </p:nvPicPr>
        <p:blipFill>
          <a:blip r:embed="rId4" cstate="print">
            <a:lum bright="-20000" contrast="30000"/>
          </a:blip>
          <a:srcRect l="13281" t="9375" r="13281" b="2083"/>
          <a:stretch>
            <a:fillRect/>
          </a:stretch>
        </p:blipFill>
        <p:spPr bwMode="auto">
          <a:xfrm>
            <a:off x="71406" y="71414"/>
            <a:ext cx="6715172" cy="6072230"/>
          </a:xfrm>
          <a:prstGeom prst="rect">
            <a:avLst/>
          </a:prstGeom>
          <a:ln>
            <a:noFill/>
          </a:ln>
          <a:effectLst>
            <a:softEdge rad="112500"/>
          </a:effectLst>
        </p:spPr>
      </p:pic>
      <p:sp>
        <p:nvSpPr>
          <p:cNvPr id="12" name="Прямоугольник 11"/>
          <p:cNvSpPr/>
          <p:nvPr/>
        </p:nvSpPr>
        <p:spPr>
          <a:xfrm>
            <a:off x="-32" y="6082660"/>
            <a:ext cx="7072362" cy="775340"/>
          </a:xfrm>
          <a:prstGeom prst="rect">
            <a:avLst/>
          </a:prstGeom>
        </p:spPr>
        <p:txBody>
          <a:bodyPr wrap="square">
            <a:spAutoFit/>
          </a:bodyPr>
          <a:lstStyle/>
          <a:p>
            <a:pPr algn="ctr">
              <a:lnSpc>
                <a:spcPct val="85000"/>
              </a:lnSpc>
            </a:pPr>
            <a:r>
              <a:rPr lang="ru-RU" sz="2600" b="1" dirty="0" smtClean="0">
                <a:solidFill>
                  <a:schemeClr val="accent2">
                    <a:lumMod val="50000"/>
                  </a:schemeClr>
                </a:solidFill>
                <a:latin typeface="Arial Black" pitchFamily="34" charset="0"/>
                <a:ea typeface="Times New Roman" pitchFamily="18" charset="0"/>
                <a:cs typeface="Arial" pitchFamily="34" charset="0"/>
              </a:rPr>
              <a:t>Пример эволюционных изменений </a:t>
            </a:r>
          </a:p>
          <a:p>
            <a:pPr algn="ctr">
              <a:lnSpc>
                <a:spcPct val="85000"/>
              </a:lnSpc>
            </a:pPr>
            <a:r>
              <a:rPr lang="ru-RU" sz="2600" b="1" dirty="0" smtClean="0">
                <a:solidFill>
                  <a:schemeClr val="accent2">
                    <a:lumMod val="50000"/>
                  </a:schemeClr>
                </a:solidFill>
                <a:latin typeface="Arial Black" pitchFamily="34" charset="0"/>
                <a:ea typeface="Times New Roman" pitchFamily="18" charset="0"/>
                <a:cs typeface="Arial" pitchFamily="34" charset="0"/>
              </a:rPr>
              <a:t>по Ламарку</a:t>
            </a:r>
            <a:endParaRPr lang="ru-RU" sz="2600" dirty="0">
              <a:latin typeface="Arial Black" pitchFamily="34" charset="0"/>
            </a:endParaRPr>
          </a:p>
        </p:txBody>
      </p:sp>
      <p:pic>
        <p:nvPicPr>
          <p:cNvPr id="13" name="Picture 1" descr="D:\23.05.13-домашние документы\Колледж Строитель\Биология\Лекции по биол\Происхождение  жизни\2\img9 (2).jpg"/>
          <p:cNvPicPr>
            <a:picLocks noChangeAspect="1" noChangeArrowheads="1"/>
          </p:cNvPicPr>
          <p:nvPr/>
        </p:nvPicPr>
        <p:blipFill>
          <a:blip r:embed="rId5" cstate="print"/>
          <a:srcRect l="26562" t="23750" r="51875" b="43750"/>
          <a:stretch>
            <a:fillRect/>
          </a:stretch>
        </p:blipFill>
        <p:spPr bwMode="auto">
          <a:xfrm>
            <a:off x="7143768" y="571480"/>
            <a:ext cx="1643074" cy="1857388"/>
          </a:xfrm>
          <a:prstGeom prst="ellipse">
            <a:avLst/>
          </a:prstGeom>
          <a:ln>
            <a:noFill/>
          </a:ln>
          <a:effectLst>
            <a:softEdge rad="112500"/>
          </a:effectLst>
        </p:spPr>
      </p:pic>
      <p:pic>
        <p:nvPicPr>
          <p:cNvPr id="14" name="Picture 1" descr="D:\23.05.13-домашние документы\Колледж Строитель\Биология\Лекции по биол\Происхождение  жизни\2\img9 (2).jpg"/>
          <p:cNvPicPr>
            <a:picLocks noChangeAspect="1" noChangeArrowheads="1"/>
          </p:cNvPicPr>
          <p:nvPr/>
        </p:nvPicPr>
        <p:blipFill>
          <a:blip r:embed="rId5" cstate="print"/>
          <a:srcRect l="27500" t="58750" r="50000" b="5000"/>
          <a:stretch>
            <a:fillRect/>
          </a:stretch>
        </p:blipFill>
        <p:spPr bwMode="auto">
          <a:xfrm>
            <a:off x="7143768" y="2643182"/>
            <a:ext cx="1714512" cy="207170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3" name="Прямоугольник 2"/>
          <p:cNvSpPr/>
          <p:nvPr/>
        </p:nvSpPr>
        <p:spPr>
          <a:xfrm>
            <a:off x="83065" y="188640"/>
            <a:ext cx="8856984" cy="5036763"/>
          </a:xfrm>
          <a:prstGeom prst="rect">
            <a:avLst/>
          </a:prstGeom>
        </p:spPr>
        <p:txBody>
          <a:bodyPr wrap="square">
            <a:spAutoFit/>
          </a:bodyPr>
          <a:lstStyle/>
          <a:p>
            <a:pPr indent="450000" algn="just">
              <a:lnSpc>
                <a:spcPct val="85000"/>
              </a:lnSpc>
            </a:pP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Жаном Батистом Ламарком </a:t>
            </a:r>
            <a:r>
              <a:rPr lang="ru-RU" sz="2700" b="1" dirty="0">
                <a:latin typeface="Arial" pitchFamily="34" charset="0"/>
                <a:cs typeface="Arial" pitchFamily="34" charset="0"/>
              </a:rPr>
              <a:t>(</a:t>
            </a:r>
            <a:r>
              <a:rPr lang="ru-RU" sz="2700" b="1" dirty="0" err="1" smtClean="0">
                <a:latin typeface="Arial" pitchFamily="34" charset="0"/>
                <a:cs typeface="Arial" pitchFamily="34" charset="0"/>
              </a:rPr>
              <a:t>естествоиспытате-лем</a:t>
            </a:r>
            <a:r>
              <a:rPr lang="ru-RU" sz="2700" b="1" dirty="0" smtClean="0">
                <a:latin typeface="Arial" pitchFamily="34" charset="0"/>
                <a:cs typeface="Arial" pitchFamily="34" charset="0"/>
              </a:rPr>
              <a:t> </a:t>
            </a:r>
            <a:r>
              <a:rPr lang="ru-RU" sz="2700" b="1" dirty="0">
                <a:latin typeface="Arial" pitchFamily="34" charset="0"/>
                <a:cs typeface="Arial" pitchFamily="34" charset="0"/>
              </a:rPr>
              <a:t>и философом) был сделан</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 </a:t>
            </a:r>
            <a:r>
              <a:rPr lang="ru-RU" sz="2700" b="1" dirty="0" smtClean="0">
                <a:latin typeface="Arial" pitchFamily="34" charset="0"/>
                <a:cs typeface="Arial" pitchFamily="34" charset="0"/>
              </a:rPr>
              <a:t>верный </a:t>
            </a:r>
            <a:r>
              <a:rPr lang="ru-RU" sz="2700" b="1" dirty="0">
                <a:latin typeface="Arial" pitchFamily="34" charset="0"/>
                <a:cs typeface="Arial" pitchFamily="34" charset="0"/>
              </a:rPr>
              <a:t>шаг к объединению </a:t>
            </a:r>
            <a:r>
              <a:rPr lang="ru-RU" sz="2700" b="1" dirty="0" err="1" smtClean="0">
                <a:latin typeface="Arial" pitchFamily="34" charset="0"/>
                <a:cs typeface="Arial" pitchFamily="34" charset="0"/>
              </a:rPr>
              <a:t>трансформистского</a:t>
            </a:r>
            <a:r>
              <a:rPr lang="ru-RU" sz="2700" b="1" dirty="0" smtClean="0">
                <a:latin typeface="Arial" pitchFamily="34" charset="0"/>
                <a:cs typeface="Arial" pitchFamily="34" charset="0"/>
              </a:rPr>
              <a:t> </a:t>
            </a:r>
            <a:r>
              <a:rPr lang="ru-RU" sz="2700" b="1" dirty="0">
                <a:latin typeface="Arial" pitchFamily="34" charset="0"/>
                <a:cs typeface="Arial" pitchFamily="34" charset="0"/>
              </a:rPr>
              <a:t>и </a:t>
            </a:r>
            <a:r>
              <a:rPr lang="ru-RU" sz="2700" b="1" dirty="0" err="1" smtClean="0">
                <a:latin typeface="Arial" pitchFamily="34" charset="0"/>
                <a:cs typeface="Arial" pitchFamily="34" charset="0"/>
              </a:rPr>
              <a:t>системати-ческого</a:t>
            </a:r>
            <a:r>
              <a:rPr lang="ru-RU" sz="2700" b="1" dirty="0" smtClean="0">
                <a:latin typeface="Arial" pitchFamily="34" charset="0"/>
                <a:cs typeface="Arial" pitchFamily="34" charset="0"/>
              </a:rPr>
              <a:t> подходов. </a:t>
            </a:r>
            <a:r>
              <a:rPr lang="ru-RU" sz="2700" b="1" dirty="0">
                <a:latin typeface="Arial" pitchFamily="34" charset="0"/>
                <a:cs typeface="Arial" pitchFamily="34" charset="0"/>
              </a:rPr>
              <a:t>Как сторонник изменения видов и деист, он признавал Творца и считал, что Верховный Творец создал лишь материю и природу; все остальные неживые и живые объекты возникли из материи под воздействием природы. Ламарк подчёркивал, что «все живые тела происходят одни от других, при этом не путём последовательного развития из предшествующих зародышей». Таким образом, он выступил против концепции преформизма как </a:t>
            </a:r>
            <a:r>
              <a:rPr lang="ru-RU" sz="2700" b="1" dirty="0" smtClean="0">
                <a:latin typeface="Arial" pitchFamily="34" charset="0"/>
                <a:cs typeface="Arial" pitchFamily="34" charset="0"/>
              </a:rPr>
              <a:t>автогенетической.</a:t>
            </a:r>
            <a:endParaRPr lang="ru-RU" sz="2700" dirty="0"/>
          </a:p>
        </p:txBody>
      </p:sp>
    </p:spTree>
    <p:extLst>
      <p:ext uri="{BB962C8B-B14F-4D97-AF65-F5344CB8AC3E}">
        <p14:creationId xmlns:p14="http://schemas.microsoft.com/office/powerpoint/2010/main" val="3398044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4" name="Прямоугольник 3"/>
          <p:cNvSpPr/>
          <p:nvPr/>
        </p:nvSpPr>
        <p:spPr>
          <a:xfrm>
            <a:off x="2555776" y="188640"/>
            <a:ext cx="6259710" cy="6449458"/>
          </a:xfrm>
          <a:prstGeom prst="rect">
            <a:avLst/>
          </a:prstGeom>
        </p:spPr>
        <p:txBody>
          <a:bodyPr wrap="square">
            <a:spAutoFit/>
          </a:bodyPr>
          <a:lstStyle/>
          <a:p>
            <a:pPr indent="450000" algn="just">
              <a:lnSpc>
                <a:spcPct val="85000"/>
              </a:lnSpc>
            </a:pPr>
            <a:r>
              <a:rPr lang="ru-RU" sz="2700" b="1" dirty="0">
                <a:latin typeface="Arial" pitchFamily="34" charset="0"/>
                <a:cs typeface="Arial" pitchFamily="34" charset="0"/>
              </a:rPr>
              <a:t>Ламарк считал, что ступени эволюции не лежат на прямой линии, как это следовало из «</a:t>
            </a:r>
            <a:r>
              <a:rPr lang="ru-RU" sz="2700" b="1" dirty="0" smtClean="0">
                <a:latin typeface="Arial" pitchFamily="34" charset="0"/>
                <a:cs typeface="Arial" pitchFamily="34" charset="0"/>
              </a:rPr>
              <a:t>лестницы существ» </a:t>
            </a:r>
            <a:r>
              <a:rPr lang="ru-RU" sz="2700" b="1" dirty="0" err="1" smtClean="0">
                <a:latin typeface="Arial" pitchFamily="34" charset="0"/>
                <a:cs typeface="Arial" pitchFamily="34" charset="0"/>
              </a:rPr>
              <a:t>швейцарс</a:t>
            </a:r>
            <a:r>
              <a:rPr lang="ru-RU" sz="2700" b="1" dirty="0" smtClean="0">
                <a:latin typeface="Arial" pitchFamily="34" charset="0"/>
                <a:cs typeface="Arial" pitchFamily="34" charset="0"/>
              </a:rPr>
              <a:t>-кого натурфилософа Ш</a:t>
            </a:r>
            <a:r>
              <a:rPr lang="ru-RU" sz="2700" b="1" dirty="0">
                <a:latin typeface="Arial" pitchFamily="34" charset="0"/>
                <a:cs typeface="Arial" pitchFamily="34" charset="0"/>
              </a:rPr>
              <a:t>. Бонне, а имеют множество ветвей и отклонений на уровне видов и родов. Это представление подготовило почву для будущих «родословных древ». Ламарком был предложен и сам термин «биология» в его современном смысле. Однако в зоологических трудах Ламарка – создателя первого эволюционного учения – содержалось немало фактических неточностей, умозрительных </a:t>
            </a:r>
            <a:r>
              <a:rPr lang="ru-RU" sz="2700" b="1" dirty="0" smtClean="0">
                <a:latin typeface="Arial" pitchFamily="34" charset="0"/>
                <a:cs typeface="Arial" pitchFamily="34" charset="0"/>
              </a:rPr>
              <a:t>построений.</a:t>
            </a:r>
            <a:endParaRPr lang="ru-RU" sz="2700" b="1" dirty="0">
              <a:latin typeface="Arial" pitchFamily="34" charset="0"/>
              <a:cs typeface="Arial" pitchFamily="34" charset="0"/>
            </a:endParaRPr>
          </a:p>
        </p:txBody>
      </p:sp>
      <p:pic>
        <p:nvPicPr>
          <p:cNvPr id="1026" name="Picture 2" descr="CharlesBonnet.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51520" y="260648"/>
            <a:ext cx="2174738" cy="2592288"/>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08520" y="2996952"/>
            <a:ext cx="2873684" cy="715389"/>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2400" b="1" dirty="0" smtClean="0">
                <a:ln w="11430"/>
                <a:solidFill>
                  <a:sysClr val="windowText" lastClr="000000"/>
                </a:solidFill>
                <a:effectLst>
                  <a:outerShdw blurRad="80000" dist="40000" dir="5040000" algn="tl">
                    <a:srgbClr val="000000">
                      <a:alpha val="30000"/>
                    </a:srgbClr>
                  </a:outerShdw>
                </a:effectLst>
                <a:latin typeface="Arial Black" pitchFamily="34" charset="0"/>
              </a:rPr>
              <a:t>Шарль Бонне (1720 – 1793</a:t>
            </a:r>
            <a:r>
              <a:rPr lang="ru-RU" sz="2400" b="1" dirty="0">
                <a:ln w="11430"/>
                <a:solidFill>
                  <a:sysClr val="windowText" lastClr="000000"/>
                </a:solidFill>
                <a:effectLst>
                  <a:outerShdw blurRad="80000" dist="40000" dir="5040000" algn="tl">
                    <a:srgbClr val="000000">
                      <a:alpha val="30000"/>
                    </a:srgbClr>
                  </a:outerShdw>
                </a:effectLst>
                <a:latin typeface="Arial Black" pitchFamily="34" charset="0"/>
              </a:rPr>
              <a:t>)</a:t>
            </a:r>
          </a:p>
        </p:txBody>
      </p:sp>
    </p:spTree>
    <p:extLst>
      <p:ext uri="{BB962C8B-B14F-4D97-AF65-F5344CB8AC3E}">
        <p14:creationId xmlns:p14="http://schemas.microsoft.com/office/powerpoint/2010/main" val="25207885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251520" y="116632"/>
            <a:ext cx="8712968" cy="4735912"/>
          </a:xfrm>
          <a:prstGeom prst="rect">
            <a:avLst/>
          </a:prstGeom>
        </p:spPr>
        <p:txBody>
          <a:bodyPr wrap="square">
            <a:spAutoFit/>
          </a:bodyPr>
          <a:lstStyle/>
          <a:p>
            <a:pPr indent="450000" algn="just">
              <a:lnSpc>
                <a:spcPct val="85000"/>
              </a:lnSpc>
            </a:pPr>
            <a:r>
              <a:rPr lang="ru-RU" sz="2700" b="1" dirty="0">
                <a:latin typeface="Arial" pitchFamily="34" charset="0"/>
                <a:cs typeface="Arial" pitchFamily="34" charset="0"/>
              </a:rPr>
              <a:t>Ламарк подчёркивал, что «все живые тела происходят одни от других, при этом не путём последовательного развития из </a:t>
            </a:r>
            <a:r>
              <a:rPr lang="ru-RU" sz="2700" b="1" dirty="0" smtClean="0">
                <a:latin typeface="Arial" pitchFamily="34" charset="0"/>
                <a:cs typeface="Arial" pitchFamily="34" charset="0"/>
              </a:rPr>
              <a:t>предшествующих </a:t>
            </a:r>
            <a:r>
              <a:rPr lang="ru-RU" sz="2700" b="1" dirty="0">
                <a:latin typeface="Arial" pitchFamily="34" charset="0"/>
                <a:cs typeface="Arial" pitchFamily="34" charset="0"/>
              </a:rPr>
              <a:t>зародышей». Таким образом, он выступил против концепции преформизма как автогенетической, а </a:t>
            </a:r>
            <a:r>
              <a:rPr lang="ru-RU" sz="2700" b="1" dirty="0" smtClean="0">
                <a:latin typeface="Arial" pitchFamily="34" charset="0"/>
                <a:cs typeface="Arial" pitchFamily="34" charset="0"/>
              </a:rPr>
              <a:t>его </a:t>
            </a:r>
            <a:r>
              <a:rPr lang="ru-RU" sz="2700" b="1" dirty="0">
                <a:latin typeface="Arial" pitchFamily="34" charset="0"/>
                <a:cs typeface="Arial" pitchFamily="34" charset="0"/>
              </a:rPr>
              <a:t>последователь </a:t>
            </a:r>
            <a:r>
              <a:rPr lang="ru-RU" sz="2700" b="1" dirty="0" err="1">
                <a:solidFill>
                  <a:srgbClr val="9D2349"/>
                </a:solidFill>
                <a:effectLst>
                  <a:outerShdw blurRad="38100" dist="38100" dir="2700000" algn="tl">
                    <a:srgbClr val="000000">
                      <a:alpha val="43137"/>
                    </a:srgbClr>
                  </a:outerShdw>
                </a:effectLst>
                <a:latin typeface="Arial" pitchFamily="34" charset="0"/>
                <a:cs typeface="Arial" pitchFamily="34" charset="0"/>
              </a:rPr>
              <a:t>Этьен</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 </a:t>
            </a:r>
            <a:r>
              <a:rPr lang="ru-RU" sz="2700" b="1" dirty="0" err="1">
                <a:solidFill>
                  <a:srgbClr val="9D2349"/>
                </a:solidFill>
                <a:effectLst>
                  <a:outerShdw blurRad="38100" dist="38100" dir="2700000" algn="tl">
                    <a:srgbClr val="000000">
                      <a:alpha val="43137"/>
                    </a:srgbClr>
                  </a:outerShdw>
                </a:effectLst>
                <a:latin typeface="Arial" pitchFamily="34" charset="0"/>
                <a:cs typeface="Arial" pitchFamily="34" charset="0"/>
              </a:rPr>
              <a:t>Жоффруа</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 Сент-Илер</a:t>
            </a:r>
            <a:r>
              <a:rPr lang="ru-RU" sz="2700" b="1" dirty="0">
                <a:latin typeface="Arial" pitchFamily="34" charset="0"/>
                <a:cs typeface="Arial" pitchFamily="34" charset="0"/>
              </a:rPr>
              <a:t> (1772 – 1844) отстаивал идею о единстве плана строения животных различных типов. </a:t>
            </a:r>
            <a:endParaRPr lang="ru-RU" sz="2700" b="1" dirty="0" smtClean="0">
              <a:latin typeface="Arial" pitchFamily="34" charset="0"/>
              <a:cs typeface="Arial" pitchFamily="34" charset="0"/>
            </a:endParaRPr>
          </a:p>
          <a:p>
            <a:pPr indent="450000" algn="just">
              <a:lnSpc>
                <a:spcPct val="85000"/>
              </a:lnSpc>
            </a:pPr>
            <a:r>
              <a:rPr lang="ru-RU" sz="2700" b="1" dirty="0">
                <a:latin typeface="Arial" pitchFamily="34" charset="0"/>
                <a:cs typeface="Arial" pitchFamily="34" charset="0"/>
              </a:rPr>
              <a:t>Некоторая наивность аргументации Ламарка и </a:t>
            </a:r>
            <a:r>
              <a:rPr lang="ru-RU" sz="2700" b="1" dirty="0" err="1">
                <a:latin typeface="Arial" pitchFamily="34" charset="0"/>
                <a:cs typeface="Arial" pitchFamily="34" charset="0"/>
              </a:rPr>
              <a:t>Сент-Илера</a:t>
            </a:r>
            <a:r>
              <a:rPr lang="ru-RU" sz="2700" b="1" dirty="0">
                <a:latin typeface="Arial" pitchFamily="34" charset="0"/>
                <a:cs typeface="Arial" pitchFamily="34" charset="0"/>
              </a:rPr>
              <a:t> во многом способствовала </a:t>
            </a:r>
            <a:r>
              <a:rPr lang="ru-RU" sz="2700" b="1" dirty="0" err="1" smtClean="0">
                <a:latin typeface="Arial" pitchFamily="34" charset="0"/>
                <a:cs typeface="Arial" pitchFamily="34" charset="0"/>
              </a:rPr>
              <a:t>антиэволюционной</a:t>
            </a:r>
            <a:r>
              <a:rPr lang="ru-RU" sz="2700" b="1" dirty="0" smtClean="0">
                <a:latin typeface="Arial" pitchFamily="34" charset="0"/>
                <a:cs typeface="Arial" pitchFamily="34" charset="0"/>
              </a:rPr>
              <a:t> реакции на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трансформизм</a:t>
            </a:r>
            <a:r>
              <a:rPr lang="ru-RU" sz="2700" b="1" dirty="0" smtClean="0">
                <a:latin typeface="Arial" pitchFamily="34" charset="0"/>
                <a:cs typeface="Arial" pitchFamily="34" charset="0"/>
              </a:rPr>
              <a:t> начала </a:t>
            </a:r>
            <a:r>
              <a:rPr lang="ru-RU" sz="2700" b="1" dirty="0">
                <a:latin typeface="Arial" pitchFamily="34" charset="0"/>
                <a:cs typeface="Arial" pitchFamily="34" charset="0"/>
              </a:rPr>
              <a:t>ХIХ </a:t>
            </a:r>
            <a:r>
              <a:rPr lang="ru-RU" sz="2700" b="1" dirty="0" smtClean="0">
                <a:latin typeface="Arial" pitchFamily="34" charset="0"/>
                <a:cs typeface="Arial" pitchFamily="34" charset="0"/>
              </a:rPr>
              <a:t>в. </a:t>
            </a:r>
            <a:endParaRPr lang="ru-RU" sz="2700" b="1" dirty="0">
              <a:latin typeface="Arial" pitchFamily="34" charset="0"/>
              <a:cs typeface="Arial" pitchFamily="34" charset="0"/>
            </a:endParaRPr>
          </a:p>
        </p:txBody>
      </p:sp>
      <p:pic>
        <p:nvPicPr>
          <p:cNvPr id="7" name="Рисунок 6" descr="https://upload.wikimedia.org/wikipedia/commons/thumb/4/4e/Geoffroy_Saint_Hilaire%2C_Etienne_cropped.jpg/200px-Geoffroy_Saint_Hilaire%2C_Etienne_cropped.jpg">
            <a:hlinkClick r:id="rId4"/>
          </p:cNvPr>
          <p:cNvPicPr/>
          <p:nvPr/>
        </p:nvPicPr>
        <p:blipFill rotWithShape="1">
          <a:blip r:embed="rId5" cstate="print"/>
          <a:srcRect l="8000" t="10189" r="7636"/>
          <a:stretch/>
        </p:blipFill>
        <p:spPr bwMode="auto">
          <a:xfrm>
            <a:off x="4427984" y="4653136"/>
            <a:ext cx="1607127" cy="2053081"/>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Прямоугольник 2"/>
          <p:cNvSpPr/>
          <p:nvPr/>
        </p:nvSpPr>
        <p:spPr>
          <a:xfrm>
            <a:off x="868541" y="6044977"/>
            <a:ext cx="3739463" cy="746358"/>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500" b="1" dirty="0" err="1">
                <a:ln w="11430"/>
                <a:solidFill>
                  <a:sysClr val="windowText" lastClr="000000"/>
                </a:solidFill>
                <a:effectLst>
                  <a:outerShdw blurRad="80000" dist="40000" dir="5040000" algn="tl">
                    <a:srgbClr val="000000">
                      <a:alpha val="30000"/>
                    </a:srgbClr>
                  </a:outerShdw>
                </a:effectLst>
                <a:latin typeface="Arial Black" pitchFamily="34" charset="0"/>
              </a:rPr>
              <a:t>Этьен</a:t>
            </a:r>
            <a:r>
              <a:rPr lang="ru-RU" sz="2500" b="1" dirty="0">
                <a:ln w="11430"/>
                <a:solidFill>
                  <a:sysClr val="windowText" lastClr="000000"/>
                </a:solidFill>
                <a:effectLst>
                  <a:outerShdw blurRad="80000" dist="40000" dir="5040000" algn="tl">
                    <a:srgbClr val="000000">
                      <a:alpha val="30000"/>
                    </a:srgbClr>
                  </a:outerShdw>
                </a:effectLst>
                <a:latin typeface="Arial Black" pitchFamily="34" charset="0"/>
              </a:rPr>
              <a:t> </a:t>
            </a:r>
            <a:r>
              <a:rPr lang="ru-RU" sz="2500" b="1" dirty="0" err="1">
                <a:ln w="11430"/>
                <a:solidFill>
                  <a:sysClr val="windowText" lastClr="000000"/>
                </a:solidFill>
                <a:effectLst>
                  <a:outerShdw blurRad="80000" dist="40000" dir="5040000" algn="tl">
                    <a:srgbClr val="000000">
                      <a:alpha val="30000"/>
                    </a:srgbClr>
                  </a:outerShdw>
                </a:effectLst>
                <a:latin typeface="Arial Black" pitchFamily="34" charset="0"/>
              </a:rPr>
              <a:t>Жоффруа</a:t>
            </a:r>
            <a:r>
              <a:rPr lang="ru-RU" sz="2500" b="1" dirty="0">
                <a:ln w="11430"/>
                <a:solidFill>
                  <a:sysClr val="windowText" lastClr="000000"/>
                </a:solidFill>
                <a:effectLst>
                  <a:outerShdw blurRad="80000" dist="40000" dir="5040000" algn="tl">
                    <a:srgbClr val="000000">
                      <a:alpha val="30000"/>
                    </a:srgbClr>
                  </a:outerShdw>
                </a:effectLst>
                <a:latin typeface="Arial Black" pitchFamily="34" charset="0"/>
              </a:rPr>
              <a:t> Сент-Илер</a:t>
            </a:r>
          </a:p>
        </p:txBody>
      </p:sp>
    </p:spTree>
    <p:extLst>
      <p:ext uri="{BB962C8B-B14F-4D97-AF65-F5344CB8AC3E}">
        <p14:creationId xmlns:p14="http://schemas.microsoft.com/office/powerpoint/2010/main" val="26827659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228473" y="116632"/>
            <a:ext cx="8590883" cy="54072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82550" lvl="1" algn="ctr" eaLnBrk="0" fontAlgn="base" hangingPunct="0">
              <a:lnSpc>
                <a:spcPct val="85000"/>
              </a:lnSpc>
              <a:spcBef>
                <a:spcPct val="0"/>
              </a:spcBef>
              <a:spcAft>
                <a:spcPct val="0"/>
              </a:spcAft>
              <a:buClr>
                <a:srgbClr val="C00000"/>
              </a:buClr>
              <a:tabLst>
                <a:tab pos="442913" algn="l"/>
              </a:tabLst>
            </a:pPr>
            <a:r>
              <a:rPr lang="ru-RU" sz="3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a typeface="Times New Roman" pitchFamily="18" charset="0"/>
                <a:cs typeface="Arial" pitchFamily="34" charset="0"/>
              </a:rPr>
              <a:t>Катастрофизм и трансформизм</a:t>
            </a:r>
            <a:endParaRPr lang="ru-RU" sz="3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cs typeface="Arial" pitchFamily="34" charset="0"/>
            </a:endParaRPr>
          </a:p>
        </p:txBody>
      </p:sp>
      <p:sp>
        <p:nvSpPr>
          <p:cNvPr id="3" name="Прямоугольник 2"/>
          <p:cNvSpPr/>
          <p:nvPr/>
        </p:nvSpPr>
        <p:spPr>
          <a:xfrm>
            <a:off x="228473" y="813966"/>
            <a:ext cx="8613930" cy="4121128"/>
          </a:xfrm>
          <a:prstGeom prst="rect">
            <a:avLst/>
          </a:prstGeom>
        </p:spPr>
        <p:txBody>
          <a:bodyPr wrap="square">
            <a:spAutoFit/>
          </a:bodyPr>
          <a:lstStyle/>
          <a:p>
            <a:pPr indent="450000" algn="just">
              <a:lnSpc>
                <a:spcPct val="85000"/>
              </a:lnSpc>
            </a:pP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Катастрофизм</a:t>
            </a:r>
            <a:r>
              <a:rPr lang="ru-RU" sz="2800" b="1" dirty="0">
                <a:latin typeface="Arial" pitchFamily="34" charset="0"/>
                <a:cs typeface="Arial" pitchFamily="34" charset="0"/>
              </a:rPr>
              <a:t> (от др.-греч. κατα</a:t>
            </a:r>
            <a:r>
              <a:rPr lang="ru-RU" sz="2800" b="1" dirty="0" err="1">
                <a:latin typeface="Arial" pitchFamily="34" charset="0"/>
                <a:cs typeface="Arial" pitchFamily="34" charset="0"/>
              </a:rPr>
              <a:t>στροφη</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переворот) (или Теория катастроф ) –</a:t>
            </a:r>
            <a:r>
              <a:rPr lang="ru-RU" sz="2800" b="1" dirty="0" smtClean="0">
                <a:latin typeface="Arial" pitchFamily="34" charset="0"/>
                <a:cs typeface="Arial" pitchFamily="34" charset="0"/>
              </a:rPr>
              <a:t> </a:t>
            </a:r>
            <a:r>
              <a:rPr lang="ru-RU" sz="2800" b="1" dirty="0">
                <a:latin typeface="Arial" pitchFamily="34" charset="0"/>
                <a:cs typeface="Arial" pitchFamily="34" charset="0"/>
              </a:rPr>
              <a:t>устаревшая система представлений об изменениях живого мира во времени под влиянием событий, приводящих к массовому вымиранию организмов.</a:t>
            </a:r>
            <a:endPar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indent="450000" algn="just">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Трансформизм</a:t>
            </a:r>
            <a:r>
              <a:rPr lang="ru-RU" sz="2800" b="1" dirty="0" smtClean="0">
                <a:latin typeface="Arial" pitchFamily="34" charset="0"/>
                <a:cs typeface="Arial" pitchFamily="34" charset="0"/>
              </a:rPr>
              <a:t> – учение </a:t>
            </a:r>
            <a:r>
              <a:rPr lang="ru-RU" sz="2800" b="1" dirty="0">
                <a:latin typeface="Arial" pitchFamily="34" charset="0"/>
                <a:cs typeface="Arial" pitchFamily="34" charset="0"/>
              </a:rPr>
              <a:t>о непрерывном изменении видов животного и растительного царства и о происхождении форм органического мира от одной или нескольких простейших форм.</a:t>
            </a:r>
          </a:p>
        </p:txBody>
      </p:sp>
    </p:spTree>
    <p:extLst>
      <p:ext uri="{BB962C8B-B14F-4D97-AF65-F5344CB8AC3E}">
        <p14:creationId xmlns:p14="http://schemas.microsoft.com/office/powerpoint/2010/main" val="2316018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6539244" y="5859593"/>
            <a:ext cx="649287" cy="1295400"/>
          </a:xfrm>
          <a:prstGeom prst="rect">
            <a:avLst/>
          </a:prstGeom>
          <a:noFill/>
          <a:ln w="9525">
            <a:noFill/>
            <a:miter lim="800000"/>
            <a:headEnd/>
            <a:tailEnd/>
          </a:ln>
        </p:spPr>
      </p:pic>
      <p:sp>
        <p:nvSpPr>
          <p:cNvPr id="3" name="Прямоугольник 2"/>
          <p:cNvSpPr/>
          <p:nvPr/>
        </p:nvSpPr>
        <p:spPr>
          <a:xfrm>
            <a:off x="179512" y="188640"/>
            <a:ext cx="6696744" cy="6318653"/>
          </a:xfrm>
          <a:prstGeom prst="rect">
            <a:avLst/>
          </a:prstGeom>
        </p:spPr>
        <p:txBody>
          <a:bodyPr wrap="square">
            <a:spAutoFit/>
          </a:bodyPr>
          <a:lstStyle/>
          <a:p>
            <a:pPr indent="450000" algn="just">
              <a:lnSpc>
                <a:spcPct val="85000"/>
              </a:lnSpc>
            </a:pP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Жорж Кювье </a:t>
            </a:r>
            <a:r>
              <a:rPr lang="ru-RU" sz="2800" b="1" dirty="0" smtClean="0">
                <a:latin typeface="Arial" pitchFamily="34" charset="0"/>
                <a:cs typeface="Arial" pitchFamily="34" charset="0"/>
              </a:rPr>
              <a:t>разделил </a:t>
            </a:r>
            <a:r>
              <a:rPr lang="ru-RU" sz="2800" b="1" dirty="0">
                <a:latin typeface="Arial" pitchFamily="34" charset="0"/>
                <a:cs typeface="Arial" pitchFamily="34" charset="0"/>
              </a:rPr>
              <a:t>животных на четыре «ветви», каждая из которых характеризуется общностью плана строения. Для этих «ветвей» его последователь </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А. </a:t>
            </a:r>
            <a:r>
              <a:rPr lang="ru-RU" sz="28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Бленвиль</a:t>
            </a:r>
            <a:r>
              <a:rPr lang="ru-RU" sz="2800" b="1" dirty="0">
                <a:latin typeface="Arial" pitchFamily="34" charset="0"/>
                <a:cs typeface="Arial" pitchFamily="34" charset="0"/>
              </a:rPr>
              <a:t> предложил понятие типа, полностью соответствовавшее «ветвям» Кювье. Тип – это не просто высший таксон в царстве животных. Между четырьмя выделенными типами животных нет и не может быть переходных форм. Все животные, относящиеся к одному типу, характеризуются общностью плана строения. Это важнейшее положение Кювье крайне существенно и ныне.</a:t>
            </a:r>
          </a:p>
        </p:txBody>
      </p:sp>
      <p:sp>
        <p:nvSpPr>
          <p:cNvPr id="4" name="Прямоугольник 3"/>
          <p:cNvSpPr/>
          <p:nvPr/>
        </p:nvSpPr>
        <p:spPr>
          <a:xfrm>
            <a:off x="6876256" y="2132856"/>
            <a:ext cx="2267744" cy="978729"/>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2400" b="1" dirty="0">
                <a:ln w="11430"/>
                <a:solidFill>
                  <a:sysClr val="windowText" lastClr="000000"/>
                </a:solidFill>
                <a:effectLst>
                  <a:outerShdw blurRad="80000" dist="40000" dir="5040000" algn="tl">
                    <a:srgbClr val="000000">
                      <a:alpha val="30000"/>
                    </a:srgbClr>
                  </a:outerShdw>
                </a:effectLst>
                <a:latin typeface="Arial Black" pitchFamily="34" charset="0"/>
              </a:rPr>
              <a:t>Жорж Леопольд Кювье</a:t>
            </a:r>
          </a:p>
        </p:txBody>
      </p:sp>
      <p:pic>
        <p:nvPicPr>
          <p:cNvPr id="2050" name="Picture 2" descr="Georges Cuvier lar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71" t="5342" r="8108"/>
          <a:stretch/>
        </p:blipFill>
        <p:spPr bwMode="auto">
          <a:xfrm>
            <a:off x="7461274" y="116632"/>
            <a:ext cx="1433480" cy="2008876"/>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880761" y="5013176"/>
            <a:ext cx="2273393" cy="1154162"/>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2300" b="1" dirty="0">
                <a:ln w="11430"/>
                <a:solidFill>
                  <a:sysClr val="windowText" lastClr="000000"/>
                </a:solidFill>
                <a:effectLst>
                  <a:outerShdw blurRad="80000" dist="40000" dir="5040000" algn="tl">
                    <a:srgbClr val="000000">
                      <a:alpha val="30000"/>
                    </a:srgbClr>
                  </a:outerShdw>
                </a:effectLst>
                <a:latin typeface="Arial Black" pitchFamily="34" charset="0"/>
                <a:cs typeface="Arial" pitchFamily="34" charset="0"/>
              </a:rPr>
              <a:t>Анри-Мари </a:t>
            </a:r>
            <a:r>
              <a:rPr lang="ru-RU" sz="2300" b="1" dirty="0" err="1">
                <a:ln w="11430"/>
                <a:solidFill>
                  <a:sysClr val="windowText" lastClr="000000"/>
                </a:solidFill>
                <a:effectLst>
                  <a:outerShdw blurRad="80000" dist="40000" dir="5040000" algn="tl">
                    <a:srgbClr val="000000">
                      <a:alpha val="30000"/>
                    </a:srgbClr>
                  </a:outerShdw>
                </a:effectLst>
                <a:latin typeface="Arial Black" pitchFamily="34" charset="0"/>
                <a:cs typeface="Arial" pitchFamily="34" charset="0"/>
              </a:rPr>
              <a:t>Дюкроте</a:t>
            </a:r>
            <a:r>
              <a:rPr lang="ru-RU" sz="2300" b="1" dirty="0">
                <a:ln w="11430"/>
                <a:solidFill>
                  <a:sysClr val="windowText" lastClr="000000"/>
                </a:solidFill>
                <a:effectLst>
                  <a:outerShdw blurRad="80000" dist="40000" dir="5040000" algn="tl">
                    <a:srgbClr val="000000">
                      <a:alpha val="30000"/>
                    </a:srgbClr>
                  </a:outerShdw>
                </a:effectLst>
                <a:latin typeface="Arial Black" pitchFamily="34" charset="0"/>
                <a:cs typeface="Arial" pitchFamily="34" charset="0"/>
              </a:rPr>
              <a:t>-де-</a:t>
            </a:r>
            <a:r>
              <a:rPr lang="ru-RU" sz="2300" b="1" dirty="0" err="1">
                <a:ln w="11430"/>
                <a:solidFill>
                  <a:sysClr val="windowText" lastClr="000000"/>
                </a:solidFill>
                <a:effectLst>
                  <a:outerShdw blurRad="80000" dist="40000" dir="5040000" algn="tl">
                    <a:srgbClr val="000000">
                      <a:alpha val="30000"/>
                    </a:srgbClr>
                  </a:outerShdw>
                </a:effectLst>
                <a:latin typeface="Arial Black" pitchFamily="34" charset="0"/>
                <a:cs typeface="Arial" pitchFamily="34" charset="0"/>
              </a:rPr>
              <a:t>Блэнвиль</a:t>
            </a:r>
            <a:endParaRPr lang="ru-RU" sz="2300" b="1" dirty="0">
              <a:ln w="11430"/>
              <a:solidFill>
                <a:sysClr val="windowText" lastClr="000000"/>
              </a:solidFill>
              <a:effectLst>
                <a:outerShdw blurRad="80000" dist="40000" dir="5040000" algn="tl">
                  <a:srgbClr val="000000">
                    <a:alpha val="30000"/>
                  </a:srgbClr>
                </a:outerShdw>
              </a:effectLst>
              <a:latin typeface="Arial Black" pitchFamily="34" charset="0"/>
              <a:cs typeface="Arial" pitchFamily="34" charset="0"/>
            </a:endParaRPr>
          </a:p>
        </p:txBody>
      </p:sp>
      <p:pic>
        <p:nvPicPr>
          <p:cNvPr id="2052" name="Picture 4" descr="Henri Marie Ducrotay de Blainvill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5505" b="22137"/>
          <a:stretch/>
        </p:blipFill>
        <p:spPr bwMode="auto">
          <a:xfrm>
            <a:off x="7519174" y="3153109"/>
            <a:ext cx="1375580" cy="1860067"/>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7659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620688"/>
            <a:ext cx="8358246" cy="5952399"/>
          </a:xfrm>
          <a:prstGeom prst="rect">
            <a:avLst/>
          </a:prstGeom>
        </p:spPr>
        <p:txBody>
          <a:bodyPr wrap="square">
            <a:spAutoFit/>
          </a:bodyPr>
          <a:lstStyle/>
          <a:p>
            <a:pPr lvl="0" algn="just" fontAlgn="base">
              <a:lnSpc>
                <a:spcPct val="85000"/>
              </a:lnSpc>
              <a:spcBef>
                <a:spcPct val="0"/>
              </a:spcBef>
              <a:spcAft>
                <a:spcPct val="0"/>
              </a:spcAft>
              <a:tabLst>
                <a:tab pos="914400" algn="l"/>
              </a:tabLst>
            </a:pPr>
            <a:r>
              <a:rPr lang="en-US" sz="2800" b="1" dirty="0" smtClean="0">
                <a:solidFill>
                  <a:schemeClr val="accent2">
                    <a:lumMod val="50000"/>
                  </a:schemeClr>
                </a:solidFill>
                <a:latin typeface="Arial" pitchFamily="34" charset="0"/>
                <a:ea typeface="Times New Roman" pitchFamily="18" charset="0"/>
                <a:cs typeface="Arial" pitchFamily="34" charset="0"/>
                <a:hlinkClick r:id="rId4" action="ppaction://hlinksldjump"/>
              </a:rPr>
              <a:t>I </a:t>
            </a:r>
            <a:r>
              <a:rPr lang="ru-RU" sz="2800" b="1" dirty="0" smtClean="0">
                <a:solidFill>
                  <a:schemeClr val="accent2">
                    <a:lumMod val="50000"/>
                  </a:schemeClr>
                </a:solidFill>
                <a:latin typeface="Arial" pitchFamily="34" charset="0"/>
                <a:ea typeface="Times New Roman" pitchFamily="18" charset="0"/>
                <a:cs typeface="Arial" pitchFamily="34" charset="0"/>
                <a:hlinkClick r:id="rId4" action="ppaction://hlinksldjump"/>
              </a:rPr>
              <a:t>Эволюционные идеи в античности</a:t>
            </a:r>
            <a:endParaRPr lang="ru-RU" sz="2800" b="1" dirty="0" smtClean="0">
              <a:solidFill>
                <a:schemeClr val="accent2">
                  <a:lumMod val="50000"/>
                </a:schemeClr>
              </a:solidFill>
              <a:latin typeface="Arial" pitchFamily="34" charset="0"/>
              <a:cs typeface="Arial" pitchFamily="34" charset="0"/>
            </a:endParaRPr>
          </a:p>
          <a:p>
            <a:pPr lvl="0" algn="just" eaLnBrk="0" fontAlgn="base" hangingPunct="0">
              <a:lnSpc>
                <a:spcPct val="85000"/>
              </a:lnSpc>
              <a:spcBef>
                <a:spcPct val="0"/>
              </a:spcBef>
              <a:spcAft>
                <a:spcPct val="0"/>
              </a:spcAft>
              <a:tabLst>
                <a:tab pos="914400" algn="l"/>
              </a:tabLst>
            </a:pPr>
            <a:r>
              <a:rPr lang="en-US" sz="2800" b="1" dirty="0" smtClean="0">
                <a:solidFill>
                  <a:schemeClr val="accent2">
                    <a:lumMod val="50000"/>
                  </a:schemeClr>
                </a:solidFill>
                <a:latin typeface="Arial" pitchFamily="34" charset="0"/>
                <a:ea typeface="Times New Roman" pitchFamily="18" charset="0"/>
                <a:cs typeface="Arial" pitchFamily="34" charset="0"/>
                <a:hlinkClick r:id="rId5" action="ppaction://hlinksldjump"/>
              </a:rPr>
              <a:t>II </a:t>
            </a:r>
            <a:r>
              <a:rPr lang="ru-RU" sz="2800" b="1" dirty="0" smtClean="0">
                <a:solidFill>
                  <a:schemeClr val="accent2">
                    <a:lumMod val="50000"/>
                  </a:schemeClr>
                </a:solidFill>
                <a:latin typeface="Arial" pitchFamily="34" charset="0"/>
                <a:ea typeface="Times New Roman" pitchFamily="18" charset="0"/>
                <a:cs typeface="Arial" pitchFamily="34" charset="0"/>
                <a:hlinkClick r:id="rId5" action="ppaction://hlinksldjump"/>
              </a:rPr>
              <a:t>Средневековье и Возрождение</a:t>
            </a:r>
            <a:endParaRPr lang="ru-RU" sz="2800" b="1" dirty="0" smtClean="0">
              <a:solidFill>
                <a:schemeClr val="accent2">
                  <a:lumMod val="50000"/>
                </a:schemeClr>
              </a:solidFill>
              <a:latin typeface="Arial" pitchFamily="34" charset="0"/>
              <a:cs typeface="Arial" pitchFamily="34" charset="0"/>
            </a:endParaRPr>
          </a:p>
          <a:p>
            <a:pPr lvl="0" algn="just" eaLnBrk="0" fontAlgn="base" hangingPunct="0">
              <a:lnSpc>
                <a:spcPct val="85000"/>
              </a:lnSpc>
              <a:spcBef>
                <a:spcPct val="0"/>
              </a:spcBef>
              <a:spcAft>
                <a:spcPct val="0"/>
              </a:spcAft>
              <a:tabLst>
                <a:tab pos="914400" algn="l"/>
              </a:tabLst>
            </a:pPr>
            <a:r>
              <a:rPr lang="en-US" sz="2800" b="1" dirty="0" smtClean="0">
                <a:solidFill>
                  <a:schemeClr val="accent2">
                    <a:lumMod val="50000"/>
                  </a:schemeClr>
                </a:solidFill>
                <a:latin typeface="Arial" pitchFamily="34" charset="0"/>
                <a:ea typeface="Times New Roman" pitchFamily="18" charset="0"/>
                <a:cs typeface="Arial" pitchFamily="34" charset="0"/>
                <a:hlinkClick r:id="rId6" action="ppaction://hlinksldjump"/>
              </a:rPr>
              <a:t>III </a:t>
            </a:r>
            <a:r>
              <a:rPr lang="ru-RU" sz="2800" b="1" dirty="0" smtClean="0">
                <a:solidFill>
                  <a:schemeClr val="accent2">
                    <a:lumMod val="50000"/>
                  </a:schemeClr>
                </a:solidFill>
                <a:latin typeface="Arial" pitchFamily="34" charset="0"/>
                <a:ea typeface="Times New Roman" pitchFamily="18" charset="0"/>
                <a:cs typeface="Arial" pitchFamily="34" charset="0"/>
                <a:hlinkClick r:id="rId6" action="ppaction://hlinksldjump"/>
              </a:rPr>
              <a:t>Эволюционные идеи Нового времени</a:t>
            </a:r>
            <a:endParaRPr lang="ru-RU" sz="2800" b="1" dirty="0" smtClean="0">
              <a:solidFill>
                <a:schemeClr val="accent2">
                  <a:lumMod val="50000"/>
                </a:schemeClr>
              </a:solidFill>
              <a:latin typeface="Arial" pitchFamily="34" charset="0"/>
              <a:cs typeface="Arial" pitchFamily="34" charset="0"/>
            </a:endParaRPr>
          </a:p>
          <a:p>
            <a:pPr marL="269875" lvl="1"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hlinkClick r:id="rId7" action="ppaction://hlinksldjump"/>
              </a:rPr>
              <a:t>Теория Ламарка</a:t>
            </a:r>
            <a:endParaRPr lang="ru-RU" sz="2800" b="1" dirty="0" smtClean="0">
              <a:solidFill>
                <a:schemeClr val="accent2">
                  <a:lumMod val="50000"/>
                </a:schemeClr>
              </a:solidFill>
              <a:latin typeface="Arial" pitchFamily="34" charset="0"/>
              <a:cs typeface="Arial" pitchFamily="34" charset="0"/>
            </a:endParaRPr>
          </a:p>
          <a:p>
            <a:pPr marL="269875" lvl="1"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hlinkClick r:id="rId8" action="ppaction://hlinksldjump"/>
              </a:rPr>
              <a:t>Катастрофизм и трансформизм</a:t>
            </a:r>
            <a:endParaRPr lang="ru-RU" sz="2800" b="1" dirty="0" smtClean="0">
              <a:solidFill>
                <a:schemeClr val="accent2">
                  <a:lumMod val="50000"/>
                </a:schemeClr>
              </a:solidFill>
              <a:latin typeface="Arial" pitchFamily="34" charset="0"/>
              <a:cs typeface="Arial" pitchFamily="34" charset="0"/>
            </a:endParaRPr>
          </a:p>
          <a:p>
            <a:pPr marL="269875" lvl="1"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Эволюционисты</a:t>
            </a:r>
            <a:r>
              <a:rPr lang="en-US" sz="2800" b="1" dirty="0" smtClean="0">
                <a:solidFill>
                  <a:schemeClr val="accent2">
                    <a:lumMod val="50000"/>
                  </a:schemeClr>
                </a:solidFill>
                <a:latin typeface="Arial" pitchFamily="34" charset="0"/>
                <a:ea typeface="Times New Roman" pitchFamily="18" charset="0"/>
                <a:cs typeface="Arial" pitchFamily="34" charset="0"/>
              </a:rPr>
              <a:t> – </a:t>
            </a:r>
            <a:r>
              <a:rPr lang="ru-RU" sz="2800" b="1" dirty="0" smtClean="0">
                <a:solidFill>
                  <a:schemeClr val="accent2">
                    <a:lumMod val="50000"/>
                  </a:schemeClr>
                </a:solidFill>
                <a:latin typeface="Arial" pitchFamily="34" charset="0"/>
                <a:ea typeface="Times New Roman" pitchFamily="18" charset="0"/>
                <a:cs typeface="Arial" pitchFamily="34" charset="0"/>
              </a:rPr>
              <a:t>современники Дарвина</a:t>
            </a:r>
            <a:endParaRPr lang="ru-RU" sz="2800" b="1" dirty="0" smtClean="0">
              <a:solidFill>
                <a:schemeClr val="accent2">
                  <a:lumMod val="50000"/>
                </a:schemeClr>
              </a:solidFill>
              <a:latin typeface="Arial" pitchFamily="34" charset="0"/>
              <a:cs typeface="Arial" pitchFamily="34" charset="0"/>
            </a:endParaRPr>
          </a:p>
          <a:p>
            <a:pPr lvl="0" algn="just" eaLnBrk="0" fontAlgn="base" hangingPunct="0">
              <a:lnSpc>
                <a:spcPct val="85000"/>
              </a:lnSpc>
              <a:spcBef>
                <a:spcPct val="0"/>
              </a:spcBef>
              <a:spcAft>
                <a:spcPct val="0"/>
              </a:spcAft>
              <a:tabLst>
                <a:tab pos="914400" algn="l"/>
              </a:tabLst>
            </a:pPr>
            <a:r>
              <a:rPr lang="en-US" sz="2800" b="1" dirty="0" smtClean="0">
                <a:solidFill>
                  <a:schemeClr val="accent2">
                    <a:lumMod val="50000"/>
                  </a:schemeClr>
                </a:solidFill>
                <a:latin typeface="Arial" pitchFamily="34" charset="0"/>
                <a:ea typeface="Times New Roman" pitchFamily="18" charset="0"/>
                <a:cs typeface="Arial" pitchFamily="34" charset="0"/>
              </a:rPr>
              <a:t>IV </a:t>
            </a:r>
            <a:r>
              <a:rPr lang="ru-RU" sz="2800" b="1" dirty="0" smtClean="0">
                <a:solidFill>
                  <a:schemeClr val="accent2">
                    <a:lumMod val="50000"/>
                  </a:schemeClr>
                </a:solidFill>
                <a:latin typeface="Arial" pitchFamily="34" charset="0"/>
                <a:ea typeface="Times New Roman" pitchFamily="18" charset="0"/>
                <a:cs typeface="Arial" pitchFamily="34" charset="0"/>
              </a:rPr>
              <a:t>Эпоха Дарвина</a:t>
            </a:r>
            <a:endParaRPr lang="ru-RU" sz="2800" b="1" dirty="0" smtClean="0">
              <a:solidFill>
                <a:schemeClr val="accent2">
                  <a:lumMod val="50000"/>
                </a:schemeClr>
              </a:solidFill>
              <a:latin typeface="Arial" pitchFamily="34" charset="0"/>
              <a:cs typeface="Arial" pitchFamily="34" charset="0"/>
            </a:endParaRPr>
          </a:p>
          <a:p>
            <a:pPr marL="269875" lvl="1"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«Происхождение видов»</a:t>
            </a:r>
            <a:endParaRPr lang="ru-RU" sz="2800" b="1" dirty="0" smtClean="0">
              <a:solidFill>
                <a:schemeClr val="accent2">
                  <a:lumMod val="50000"/>
                </a:schemeClr>
              </a:solidFill>
              <a:latin typeface="Arial" pitchFamily="34" charset="0"/>
              <a:cs typeface="Arial" pitchFamily="34" charset="0"/>
            </a:endParaRPr>
          </a:p>
          <a:p>
            <a:pPr marL="269875" lvl="1"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Становление дарвинизма</a:t>
            </a:r>
            <a:endParaRPr lang="ru-RU" sz="2800" b="1" dirty="0" smtClean="0">
              <a:solidFill>
                <a:schemeClr val="accent2">
                  <a:lumMod val="50000"/>
                </a:schemeClr>
              </a:solidFill>
              <a:latin typeface="Arial" pitchFamily="34" charset="0"/>
              <a:cs typeface="Arial" pitchFamily="34" charset="0"/>
            </a:endParaRPr>
          </a:p>
          <a:p>
            <a:pPr lvl="0" algn="just" eaLnBrk="0" fontAlgn="base" hangingPunct="0">
              <a:lnSpc>
                <a:spcPct val="85000"/>
              </a:lnSpc>
              <a:spcBef>
                <a:spcPct val="0"/>
              </a:spcBef>
              <a:spcAft>
                <a:spcPct val="0"/>
              </a:spcAft>
              <a:tabLst>
                <a:tab pos="914400" algn="l"/>
              </a:tabLst>
            </a:pPr>
            <a:r>
              <a:rPr lang="en-US" sz="2800" b="1" dirty="0" smtClean="0">
                <a:solidFill>
                  <a:schemeClr val="accent2">
                    <a:lumMod val="50000"/>
                  </a:schemeClr>
                </a:solidFill>
                <a:latin typeface="Arial" pitchFamily="34" charset="0"/>
                <a:ea typeface="Times New Roman" pitchFamily="18" charset="0"/>
                <a:cs typeface="Arial" pitchFamily="34" charset="0"/>
              </a:rPr>
              <a:t>V. </a:t>
            </a:r>
            <a:r>
              <a:rPr lang="ru-RU" sz="2800" b="1" dirty="0" smtClean="0">
                <a:solidFill>
                  <a:schemeClr val="accent2">
                    <a:lumMod val="50000"/>
                  </a:schemeClr>
                </a:solidFill>
                <a:latin typeface="Arial" pitchFamily="34" charset="0"/>
                <a:ea typeface="Times New Roman" pitchFamily="18" charset="0"/>
                <a:cs typeface="Arial" pitchFamily="34" charset="0"/>
              </a:rPr>
              <a:t>XX</a:t>
            </a:r>
            <a:r>
              <a:rPr lang="en-US" sz="2800" b="1" dirty="0" smtClean="0">
                <a:solidFill>
                  <a:schemeClr val="accent2">
                    <a:lumMod val="50000"/>
                  </a:schemeClr>
                </a:solidFill>
                <a:latin typeface="Arial" pitchFamily="34" charset="0"/>
                <a:ea typeface="Times New Roman" pitchFamily="18" charset="0"/>
                <a:cs typeface="Arial" pitchFamily="34" charset="0"/>
              </a:rPr>
              <a:t> – XXI</a:t>
            </a:r>
            <a:r>
              <a:rPr lang="ru-RU" sz="2800" b="1" dirty="0" smtClean="0">
                <a:solidFill>
                  <a:schemeClr val="accent2">
                    <a:lumMod val="50000"/>
                  </a:schemeClr>
                </a:solidFill>
                <a:latin typeface="Arial" pitchFamily="34" charset="0"/>
                <a:ea typeface="Times New Roman" pitchFamily="18" charset="0"/>
                <a:cs typeface="Arial" pitchFamily="34" charset="0"/>
              </a:rPr>
              <a:t> века</a:t>
            </a:r>
            <a:endParaRPr lang="ru-RU" sz="2800" b="1" dirty="0" smtClean="0">
              <a:solidFill>
                <a:schemeClr val="accent2">
                  <a:lumMod val="50000"/>
                </a:schemeClr>
              </a:solidFill>
              <a:latin typeface="Arial" pitchFamily="34" charset="0"/>
              <a:cs typeface="Arial" pitchFamily="34" charset="0"/>
            </a:endParaRPr>
          </a:p>
          <a:p>
            <a:pPr marL="539750" lvl="1" indent="-269875"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Кризис дарвинизма</a:t>
            </a:r>
            <a:endParaRPr lang="ru-RU" sz="2800" b="1" dirty="0" smtClean="0">
              <a:solidFill>
                <a:schemeClr val="accent2">
                  <a:lumMod val="50000"/>
                </a:schemeClr>
              </a:solidFill>
              <a:latin typeface="Arial" pitchFamily="34" charset="0"/>
              <a:cs typeface="Arial" pitchFamily="34" charset="0"/>
            </a:endParaRPr>
          </a:p>
          <a:p>
            <a:pPr marL="539750" lvl="1" indent="-269875"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«Новый синтез»</a:t>
            </a:r>
            <a:endParaRPr lang="ru-RU" sz="2800" b="1" dirty="0" smtClean="0">
              <a:solidFill>
                <a:schemeClr val="accent2">
                  <a:lumMod val="50000"/>
                </a:schemeClr>
              </a:solidFill>
              <a:latin typeface="Arial" pitchFamily="34" charset="0"/>
              <a:cs typeface="Arial" pitchFamily="34" charset="0"/>
            </a:endParaRPr>
          </a:p>
          <a:p>
            <a:pPr marL="539750" lvl="1" indent="-269875"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Нейтральная теория молекулярной эволюции</a:t>
            </a:r>
            <a:endParaRPr lang="ru-RU" sz="2800" b="1" dirty="0" smtClean="0">
              <a:solidFill>
                <a:schemeClr val="accent2">
                  <a:lumMod val="50000"/>
                </a:schemeClr>
              </a:solidFill>
              <a:latin typeface="Arial" pitchFamily="34" charset="0"/>
              <a:cs typeface="Arial" pitchFamily="34" charset="0"/>
            </a:endParaRPr>
          </a:p>
          <a:p>
            <a:pPr marL="539750" lvl="1" indent="-269875"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Теория прерывистого равновесия</a:t>
            </a:r>
            <a:endParaRPr lang="ru-RU" sz="2800" b="1" dirty="0" smtClean="0">
              <a:solidFill>
                <a:schemeClr val="accent2">
                  <a:lumMod val="50000"/>
                </a:schemeClr>
              </a:solidFill>
              <a:latin typeface="Arial" pitchFamily="34" charset="0"/>
              <a:cs typeface="Arial" pitchFamily="34" charset="0"/>
            </a:endParaRPr>
          </a:p>
          <a:p>
            <a:pPr marL="539750" lvl="1" indent="-269875"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Эволюционная биология развития</a:t>
            </a:r>
            <a:endParaRPr lang="ru-RU" sz="2800" b="1" dirty="0">
              <a:solidFill>
                <a:schemeClr val="accent2">
                  <a:lumMod val="50000"/>
                </a:schemeClr>
              </a:solidFill>
            </a:endParaRPr>
          </a:p>
        </p:txBody>
      </p:sp>
      <p:sp>
        <p:nvSpPr>
          <p:cNvPr id="8" name="Прямоугольник 7"/>
          <p:cNvSpPr/>
          <p:nvPr/>
        </p:nvSpPr>
        <p:spPr>
          <a:xfrm>
            <a:off x="218621" y="188640"/>
            <a:ext cx="8643998" cy="416461"/>
          </a:xfrm>
          <a:prstGeom prst="rect">
            <a:avLst/>
          </a:prstGeom>
        </p:spPr>
        <p:txBody>
          <a:bodyPr wrap="square">
            <a:spAutoFit/>
          </a:bodyPr>
          <a:lstStyle/>
          <a:p>
            <a:pPr indent="442913" algn="just">
              <a:lnSpc>
                <a:spcPct val="75000"/>
              </a:lnSpc>
            </a:pPr>
            <a:r>
              <a:rPr lang="ru-RU" sz="2800" b="1" dirty="0" smtClean="0">
                <a:latin typeface="Arial" pitchFamily="34" charset="0"/>
                <a:cs typeface="Arial" pitchFamily="34" charset="0"/>
              </a:rPr>
              <a:t>Допишите конспект по плану:</a:t>
            </a: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6210607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1" name="WordArt 5"/>
          <p:cNvSpPr>
            <a:spLocks noChangeArrowheads="1" noChangeShapeType="1" noTextEdit="1"/>
          </p:cNvSpPr>
          <p:nvPr/>
        </p:nvSpPr>
        <p:spPr bwMode="auto">
          <a:xfrm>
            <a:off x="2928926" y="142852"/>
            <a:ext cx="4465637" cy="571500"/>
          </a:xfrm>
          <a:prstGeom prst="rect">
            <a:avLst/>
          </a:prstGeom>
        </p:spPr>
        <p:txBody>
          <a:bodyPr wrap="none" fromWordArt="1">
            <a:prstTxWarp prst="textPlain">
              <a:avLst>
                <a:gd name="adj" fmla="val 50000"/>
              </a:avLst>
            </a:prstTxWarp>
          </a:bodyPr>
          <a:lstStyle/>
          <a:p>
            <a:pPr algn="ctr"/>
            <a:r>
              <a:rPr lang="ru-RU"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Содержание</a:t>
            </a:r>
          </a:p>
        </p:txBody>
      </p:sp>
      <p:pic>
        <p:nvPicPr>
          <p:cNvPr id="495624" name="Picture 8" descr="читатель 2"/>
          <p:cNvPicPr>
            <a:picLocks noChangeAspect="1" noChangeArrowheads="1" noCrop="1"/>
          </p:cNvPicPr>
          <p:nvPr/>
        </p:nvPicPr>
        <p:blipFill>
          <a:blip r:embed="rId3" cstate="print"/>
          <a:srcRect/>
          <a:stretch>
            <a:fillRect/>
          </a:stretch>
        </p:blipFill>
        <p:spPr bwMode="auto">
          <a:xfrm>
            <a:off x="0" y="-24"/>
            <a:ext cx="1009650" cy="904875"/>
          </a:xfrm>
          <a:prstGeom prst="rect">
            <a:avLst/>
          </a:prstGeom>
          <a:noFill/>
          <a:ln w="9525">
            <a:noFill/>
            <a:miter lim="800000"/>
            <a:headEnd/>
            <a:tailEnd/>
          </a:ln>
        </p:spPr>
      </p:pic>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14" name="Прямоугольник 13"/>
          <p:cNvSpPr/>
          <p:nvPr/>
        </p:nvSpPr>
        <p:spPr>
          <a:xfrm>
            <a:off x="142844" y="857232"/>
            <a:ext cx="8715436" cy="3793346"/>
          </a:xfrm>
          <a:prstGeom prst="rect">
            <a:avLst/>
          </a:prstGeom>
        </p:spPr>
        <p:txBody>
          <a:bodyPr wrap="square">
            <a:spAutoFit/>
          </a:bodyPr>
          <a:lstStyle/>
          <a:p>
            <a:pPr marL="266700" indent="-266700" algn="just">
              <a:lnSpc>
                <a:spcPct val="85000"/>
              </a:lnSpc>
              <a:buClr>
                <a:srgbClr val="C00000"/>
              </a:buClr>
            </a:pPr>
            <a:r>
              <a:rPr lang="ru-RU" sz="2700" b="1" dirty="0" smtClean="0">
                <a:ln w="1905"/>
                <a:solidFill>
                  <a:schemeClr val="accent2">
                    <a:lumMod val="50000"/>
                  </a:schemeClr>
                </a:solidFill>
                <a:latin typeface="Arial" pitchFamily="34" charset="0"/>
                <a:cs typeface="Arial" pitchFamily="34" charset="0"/>
                <a:hlinkClick r:id="rId4" action="ppaction://hlinksldjump"/>
              </a:rPr>
              <a:t>Инструкция по использованию интерфейса</a:t>
            </a:r>
            <a:endParaRPr lang="ru-RU" sz="2700" b="1" dirty="0" smtClean="0">
              <a:ln w="1905"/>
              <a:solidFill>
                <a:schemeClr val="accent2">
                  <a:lumMod val="50000"/>
                </a:schemeClr>
              </a:solidFill>
              <a:latin typeface="Arial" pitchFamily="34" charset="0"/>
              <a:cs typeface="Arial" pitchFamily="34" charset="0"/>
            </a:endParaRPr>
          </a:p>
          <a:p>
            <a:pPr algn="just">
              <a:lnSpc>
                <a:spcPct val="85000"/>
              </a:lnSpc>
            </a:pPr>
            <a:r>
              <a:rPr lang="ru-RU" sz="2700" b="1" dirty="0" smtClean="0">
                <a:solidFill>
                  <a:schemeClr val="accent2">
                    <a:lumMod val="50000"/>
                  </a:schemeClr>
                </a:solidFill>
                <a:latin typeface="Arial" pitchFamily="34" charset="0"/>
                <a:cs typeface="Arial" pitchFamily="34" charset="0"/>
                <a:hlinkClick r:id="rId5" action="ppaction://hlinksldjump"/>
              </a:rPr>
              <a:t>Происхождение и начальные этапы развития жизни на Земле.</a:t>
            </a:r>
            <a:r>
              <a:rPr lang="ru-RU" sz="2700" b="1" dirty="0" smtClean="0">
                <a:solidFill>
                  <a:schemeClr val="accent2">
                    <a:lumMod val="50000"/>
                  </a:schemeClr>
                </a:solidFill>
                <a:latin typeface="Arial" pitchFamily="34" charset="0"/>
                <a:cs typeface="Arial" pitchFamily="34" charset="0"/>
              </a:rPr>
              <a:t> </a:t>
            </a:r>
            <a:r>
              <a:rPr lang="ru-RU" sz="2700" b="1" dirty="0" smtClean="0">
                <a:solidFill>
                  <a:schemeClr val="accent2">
                    <a:lumMod val="50000"/>
                  </a:schemeClr>
                </a:solidFill>
                <a:latin typeface="Arial" pitchFamily="34" charset="0"/>
                <a:cs typeface="Arial" pitchFamily="34" charset="0"/>
                <a:hlinkClick r:id="rId6" action="ppaction://hlinksldjump"/>
              </a:rPr>
              <a:t>История развития эволюционных идей.</a:t>
            </a:r>
            <a:r>
              <a:rPr lang="ru-RU" sz="2700" b="1" dirty="0" smtClean="0">
                <a:solidFill>
                  <a:schemeClr val="accent2">
                    <a:lumMod val="50000"/>
                  </a:schemeClr>
                </a:solidFill>
                <a:latin typeface="Arial" pitchFamily="34" charset="0"/>
                <a:cs typeface="Arial" pitchFamily="34" charset="0"/>
              </a:rPr>
              <a:t> </a:t>
            </a:r>
            <a:r>
              <a:rPr lang="ru-RU" sz="2700" b="1" dirty="0">
                <a:solidFill>
                  <a:schemeClr val="accent2">
                    <a:lumMod val="50000"/>
                  </a:schemeClr>
                </a:solidFill>
                <a:latin typeface="Arial" pitchFamily="34" charset="0"/>
                <a:cs typeface="Arial" pitchFamily="34" charset="0"/>
                <a:hlinkClick r:id="rId7" action="ppaction://hlinksldjump"/>
              </a:rPr>
              <a:t>Основные этапы развития взглядов ученых на вопрос </a:t>
            </a:r>
            <a:r>
              <a:rPr lang="ru-RU" sz="2700" b="1" dirty="0" smtClean="0">
                <a:solidFill>
                  <a:schemeClr val="accent2">
                    <a:lumMod val="50000"/>
                  </a:schemeClr>
                </a:solidFill>
                <a:latin typeface="Arial" pitchFamily="34" charset="0"/>
                <a:cs typeface="Arial" pitchFamily="34" charset="0"/>
                <a:hlinkClick r:id="rId7" action="ppaction://hlinksldjump"/>
              </a:rPr>
              <a:t>эволюции.</a:t>
            </a:r>
            <a:endParaRPr lang="ru-RU" sz="2700" b="1" dirty="0">
              <a:solidFill>
                <a:schemeClr val="accent2">
                  <a:lumMod val="50000"/>
                </a:schemeClr>
              </a:solidFill>
              <a:latin typeface="Arial" pitchFamily="34" charset="0"/>
              <a:cs typeface="Arial" pitchFamily="34" charset="0"/>
            </a:endParaRPr>
          </a:p>
          <a:p>
            <a:pPr algn="just">
              <a:lnSpc>
                <a:spcPct val="85000"/>
              </a:lnSpc>
            </a:pPr>
            <a:r>
              <a:rPr lang="ru-RU" sz="2700" b="1" dirty="0" smtClean="0">
                <a:solidFill>
                  <a:schemeClr val="accent2">
                    <a:lumMod val="50000"/>
                  </a:schemeClr>
                </a:solidFill>
                <a:latin typeface="Arial" pitchFamily="34" charset="0"/>
                <a:cs typeface="Arial" pitchFamily="34" charset="0"/>
              </a:rPr>
              <a:t> </a:t>
            </a:r>
            <a:r>
              <a:rPr lang="ru-RU" sz="2700" b="1" dirty="0" smtClean="0">
                <a:solidFill>
                  <a:schemeClr val="accent2">
                    <a:lumMod val="50000"/>
                  </a:schemeClr>
                </a:solidFill>
                <a:latin typeface="Arial" pitchFamily="34" charset="0"/>
                <a:cs typeface="Arial" pitchFamily="34" charset="0"/>
                <a:hlinkClick r:id="rId8" action="ppaction://hlinksldjump"/>
              </a:rPr>
              <a:t>Микроэволюция и макроэволюция.</a:t>
            </a:r>
            <a:r>
              <a:rPr lang="ru-RU" sz="2700" b="1" i="1" dirty="0" smtClean="0">
                <a:solidFill>
                  <a:schemeClr val="accent2">
                    <a:lumMod val="50000"/>
                  </a:schemeClr>
                </a:solidFill>
                <a:latin typeface="Arial" pitchFamily="34" charset="0"/>
                <a:cs typeface="Arial" pitchFamily="34" charset="0"/>
                <a:hlinkClick r:id="rId8" action="ppaction://hlinksldjump"/>
              </a:rPr>
              <a:t> </a:t>
            </a:r>
            <a:endParaRPr lang="ru-RU" sz="2700" b="1" i="1" dirty="0" smtClean="0">
              <a:solidFill>
                <a:schemeClr val="accent2">
                  <a:lumMod val="50000"/>
                </a:schemeClr>
              </a:solidFill>
              <a:latin typeface="Arial" pitchFamily="34" charset="0"/>
              <a:cs typeface="Arial" pitchFamily="34" charset="0"/>
            </a:endParaRPr>
          </a:p>
          <a:p>
            <a:pPr algn="just">
              <a:lnSpc>
                <a:spcPct val="85000"/>
              </a:lnSpc>
            </a:pPr>
            <a:r>
              <a:rPr lang="ru-RU" sz="2700" b="1" dirty="0" smtClean="0">
                <a:solidFill>
                  <a:schemeClr val="accent2">
                    <a:lumMod val="50000"/>
                  </a:schemeClr>
                </a:solidFill>
                <a:latin typeface="Arial" pitchFamily="34" charset="0"/>
                <a:cs typeface="Arial" pitchFamily="34" charset="0"/>
                <a:hlinkClick r:id="rId9" action="ppaction://hlinksldjump"/>
              </a:rPr>
              <a:t>Практическая работа № 2 «Описание особей одного вида по морфологическому критерию»</a:t>
            </a:r>
            <a:endParaRPr lang="ru-RU" sz="2700" b="1" dirty="0" smtClean="0">
              <a:solidFill>
                <a:schemeClr val="accent2">
                  <a:lumMod val="50000"/>
                </a:schemeClr>
              </a:solidFill>
              <a:latin typeface="Arial" pitchFamily="34" charset="0"/>
              <a:cs typeface="Arial" pitchFamily="34" charset="0"/>
            </a:endParaRPr>
          </a:p>
          <a:p>
            <a:pPr algn="just">
              <a:lnSpc>
                <a:spcPct val="85000"/>
              </a:lnSpc>
            </a:pPr>
            <a:r>
              <a:rPr lang="ru-RU" sz="2700" b="1" dirty="0" smtClean="0">
                <a:solidFill>
                  <a:schemeClr val="accent2">
                    <a:lumMod val="50000"/>
                  </a:schemeClr>
                </a:solidFill>
                <a:latin typeface="Arial" pitchFamily="34" charset="0"/>
                <a:cs typeface="Arial" pitchFamily="34" charset="0"/>
                <a:hlinkClick r:id="rId10" action="ppaction://hlinksldjump"/>
              </a:rPr>
              <a:t>Использованные источники.</a:t>
            </a:r>
            <a:endParaRPr lang="ru-RU" sz="2700" b="1" dirty="0" smtClean="0">
              <a:solidFill>
                <a:schemeClr val="accent2">
                  <a:lumMod val="50000"/>
                </a:schemeClr>
              </a:solidFill>
              <a:latin typeface="Arial" pitchFamily="34" charset="0"/>
              <a:cs typeface="Arial" pitchFamily="34" charset="0"/>
            </a:endParaRPr>
          </a:p>
          <a:p>
            <a:endParaRPr lang="ru-RU" sz="2800" dirty="0"/>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11"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7" name="Picture 3" descr="D:\23.05.13-домашние документы\Колледж Строитель\Биология\Лекции по биол\Селекция\4bb4e57b1805926523adab1a1234e3ca.JPG"/>
          <p:cNvPicPr>
            <a:picLocks noChangeAspect="1" noChangeArrowheads="1"/>
          </p:cNvPicPr>
          <p:nvPr/>
        </p:nvPicPr>
        <p:blipFill>
          <a:blip r:embed="rId4" cstate="print"/>
          <a:srcRect l="11718" t="34375" r="10937" b="4166"/>
          <a:stretch>
            <a:fillRect/>
          </a:stretch>
        </p:blipFill>
        <p:spPr bwMode="auto">
          <a:xfrm>
            <a:off x="5940152" y="105753"/>
            <a:ext cx="3105150" cy="195509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2" descr="http://fs00.infourok.ru/images/doc/283/288551/img1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060" t="18611" r="8761" b="3544"/>
          <a:stretch/>
        </p:blipFill>
        <p:spPr bwMode="auto">
          <a:xfrm>
            <a:off x="2609506" y="3861048"/>
            <a:ext cx="4122734" cy="28937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2" name="Picture 2" descr="http://kk.docdat.com/pars_docs/refs/493/492673/492673_html_3bb2e8d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982"/>
          <a:stretch/>
        </p:blipFill>
        <p:spPr bwMode="auto">
          <a:xfrm>
            <a:off x="90489" y="135453"/>
            <a:ext cx="3810000" cy="2686566"/>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1907704" y="2722275"/>
            <a:ext cx="5493575" cy="11387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5000"/>
              </a:lnSpc>
            </a:pP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cs typeface="Arial" pitchFamily="34" charset="0"/>
              </a:rPr>
              <a:t>Микроэволюция и макроэволюция</a:t>
            </a:r>
            <a:endPar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79512" y="116632"/>
            <a:ext cx="8784976" cy="4121128"/>
          </a:xfrm>
          <a:prstGeom prst="rect">
            <a:avLst/>
          </a:prstGeom>
        </p:spPr>
        <p:txBody>
          <a:bodyPr wrap="square">
            <a:spAutoFit/>
          </a:bodyPr>
          <a:lstStyle/>
          <a:p>
            <a:pPr indent="450000" algn="just">
              <a:lnSpc>
                <a:spcPct val="85000"/>
              </a:lnSpc>
            </a:pPr>
            <a:r>
              <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Микроэволюция</a:t>
            </a:r>
            <a:r>
              <a:rPr lang="ru-RU" sz="2800" b="1" dirty="0">
                <a:latin typeface="Arial" pitchFamily="34" charset="0"/>
                <a:cs typeface="Arial" pitchFamily="34" charset="0"/>
              </a:rPr>
              <a:t> – это распространение в популяции малых изменений в частотах аллелей на протяжении нескольких поколений; эволюционные изменения на внутривидовом </a:t>
            </a:r>
            <a:r>
              <a:rPr lang="ru-RU" sz="2800" b="1" dirty="0" smtClean="0">
                <a:latin typeface="Arial" pitchFamily="34" charset="0"/>
                <a:cs typeface="Arial" pitchFamily="34" charset="0"/>
              </a:rPr>
              <a:t>уровне. </a:t>
            </a:r>
            <a:r>
              <a:rPr lang="ru-RU" sz="2800" b="1" dirty="0">
                <a:latin typeface="Arial" pitchFamily="34" charset="0"/>
                <a:cs typeface="Arial" pitchFamily="34" charset="0"/>
              </a:rPr>
              <a:t>Такие изменения происходят из-за следующих процессов: мутации, естественный отбор, искусственный отбор, перенос генов и дрейф генов. Эти изменения приводят к дивергенции популяций внутри </a:t>
            </a:r>
            <a:r>
              <a:rPr lang="ru-RU" sz="2800" b="1" dirty="0" smtClean="0">
                <a:latin typeface="Arial" pitchFamily="34" charset="0"/>
                <a:cs typeface="Arial" pitchFamily="34" charset="0"/>
              </a:rPr>
              <a:t>вида и, </a:t>
            </a:r>
            <a:r>
              <a:rPr lang="ru-RU" sz="2800" b="1" dirty="0">
                <a:latin typeface="Arial" pitchFamily="34" charset="0"/>
                <a:cs typeface="Arial" pitchFamily="34" charset="0"/>
              </a:rPr>
              <a:t>в конечном итоге, к </a:t>
            </a:r>
            <a:r>
              <a:rPr lang="ru-RU" sz="2800" b="1" dirty="0" smtClean="0">
                <a:latin typeface="Arial" pitchFamily="34" charset="0"/>
                <a:cs typeface="Arial" pitchFamily="34" charset="0"/>
              </a:rPr>
              <a:t>видообразованию.</a:t>
            </a:r>
          </a:p>
        </p:txBody>
      </p:sp>
      <p:pic>
        <p:nvPicPr>
          <p:cNvPr id="8" name="Picture 3" descr="D:\23.05.13-домашние документы\Колледж Строитель\Биология\Лекции по биол\Селекция\4bb4e57b1805926523adab1a1234e3ca.JPG"/>
          <p:cNvPicPr>
            <a:picLocks noChangeAspect="1" noChangeArrowheads="1"/>
          </p:cNvPicPr>
          <p:nvPr/>
        </p:nvPicPr>
        <p:blipFill>
          <a:blip r:embed="rId4" cstate="print"/>
          <a:srcRect l="11718" t="34375" r="10937" b="4166"/>
          <a:stretch>
            <a:fillRect/>
          </a:stretch>
        </p:blipFill>
        <p:spPr bwMode="auto">
          <a:xfrm>
            <a:off x="2625874" y="4293096"/>
            <a:ext cx="3818334" cy="240413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2019930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79512" y="116632"/>
            <a:ext cx="8784976" cy="3388620"/>
          </a:xfrm>
          <a:prstGeom prst="rect">
            <a:avLst/>
          </a:prstGeom>
        </p:spPr>
        <p:txBody>
          <a:bodyPr wrap="square">
            <a:spAutoFit/>
          </a:bodyPr>
          <a:lstStyle/>
          <a:p>
            <a:pPr indent="450000" algn="just">
              <a:lnSpc>
                <a:spcPct val="85000"/>
              </a:lnSpc>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Дивергенция</a:t>
            </a:r>
            <a:r>
              <a:rPr lang="ru-RU" sz="2800" b="1" dirty="0">
                <a:latin typeface="Arial" pitchFamily="34" charset="0"/>
                <a:cs typeface="Arial" pitchFamily="34" charset="0"/>
              </a:rPr>
              <a:t> – это накопление различий между популяциями. Причины:</a:t>
            </a:r>
            <a:endParaRPr lang="ru-RU" sz="2800" b="1" dirty="0" smtClean="0">
              <a:latin typeface="Arial" pitchFamily="34" charset="0"/>
              <a:cs typeface="Arial" pitchFamily="34" charset="0"/>
            </a:endParaRPr>
          </a:p>
          <a:p>
            <a:pPr marL="360363" indent="-360363" algn="just">
              <a:lnSpc>
                <a:spcPct val="85000"/>
              </a:lnSpc>
              <a:buAutoNum type="arabicParenR"/>
            </a:pPr>
            <a:r>
              <a:rPr lang="ru-RU" sz="2800" b="1" dirty="0" smtClean="0">
                <a:latin typeface="Arial" pitchFamily="34" charset="0"/>
                <a:cs typeface="Arial" pitchFamily="34" charset="0"/>
              </a:rPr>
              <a:t>Популяции </a:t>
            </a:r>
            <a:r>
              <a:rPr lang="ru-RU" sz="2800" b="1" dirty="0">
                <a:latin typeface="Arial" pitchFamily="34" charset="0"/>
                <a:cs typeface="Arial" pitchFamily="34" charset="0"/>
              </a:rPr>
              <a:t>живут в разных местах, следовательно, в разных условиях.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ЕО</a:t>
            </a:r>
            <a:r>
              <a:rPr lang="ru-RU" sz="2800" b="1" dirty="0" smtClean="0">
                <a:latin typeface="Arial" pitchFamily="34" charset="0"/>
                <a:cs typeface="Arial" pitchFamily="34" charset="0"/>
              </a:rPr>
              <a:t>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е</a:t>
            </a:r>
            <a:r>
              <a:rPr lang="ru-RU" sz="2800" b="1" dirty="0" smtClean="0">
                <a:latin typeface="Arial" pitchFamily="34" charset="0"/>
                <a:cs typeface="Arial" pitchFamily="34" charset="0"/>
              </a:rPr>
              <a:t>стественный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о</a:t>
            </a:r>
            <a:r>
              <a:rPr lang="ru-RU" sz="2800" b="1" dirty="0" smtClean="0">
                <a:latin typeface="Arial" pitchFamily="34" charset="0"/>
                <a:cs typeface="Arial" pitchFamily="34" charset="0"/>
              </a:rPr>
              <a:t>тбор) </a:t>
            </a:r>
            <a:r>
              <a:rPr lang="ru-RU" sz="2800" b="1" dirty="0">
                <a:latin typeface="Arial" pitchFamily="34" charset="0"/>
                <a:cs typeface="Arial" pitchFamily="34" charset="0"/>
              </a:rPr>
              <a:t>приспосабливает каждую популяцию к своим </a:t>
            </a:r>
            <a:r>
              <a:rPr lang="ru-RU" sz="2800" b="1" dirty="0" smtClean="0">
                <a:latin typeface="Arial" pitchFamily="34" charset="0"/>
                <a:cs typeface="Arial" pitchFamily="34" charset="0"/>
              </a:rPr>
              <a:t>условиям.</a:t>
            </a:r>
          </a:p>
          <a:p>
            <a:pPr marL="360363" indent="-360363" algn="just">
              <a:lnSpc>
                <a:spcPct val="85000"/>
              </a:lnSpc>
              <a:buAutoNum type="arabicParenR"/>
            </a:pPr>
            <a:r>
              <a:rPr lang="ru-RU" sz="2800" b="1" dirty="0" smtClean="0">
                <a:latin typeface="Arial" pitchFamily="34" charset="0"/>
                <a:cs typeface="Arial" pitchFamily="34" charset="0"/>
              </a:rPr>
              <a:t>Материалом </a:t>
            </a:r>
            <a:r>
              <a:rPr lang="ru-RU" sz="2800" b="1" dirty="0">
                <a:latin typeface="Arial" pitchFamily="34" charset="0"/>
                <a:cs typeface="Arial" pitchFamily="34" charset="0"/>
              </a:rPr>
              <a:t>для ЕО являются мутации, а они случайны, следовательно в каждой популяции свои.</a:t>
            </a:r>
          </a:p>
        </p:txBody>
      </p:sp>
      <p:pic>
        <p:nvPicPr>
          <p:cNvPr id="7" name="Picture 3" descr="D:\23.05.13-домашние документы\Колледж Строитель\Биология\Лекции по биол\Селекция\4bb4e57b1805926523adab1a1234e3ca.JPG"/>
          <p:cNvPicPr>
            <a:picLocks noChangeAspect="1" noChangeArrowheads="1"/>
          </p:cNvPicPr>
          <p:nvPr/>
        </p:nvPicPr>
        <p:blipFill>
          <a:blip r:embed="rId4" cstate="print"/>
          <a:srcRect l="11718" t="34375" r="10937" b="4166"/>
          <a:stretch>
            <a:fillRect/>
          </a:stretch>
        </p:blipFill>
        <p:spPr bwMode="auto">
          <a:xfrm>
            <a:off x="2051720" y="3505252"/>
            <a:ext cx="4457666" cy="321214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988197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07504" y="116632"/>
            <a:ext cx="8784976" cy="1557349"/>
          </a:xfrm>
          <a:prstGeom prst="rect">
            <a:avLst/>
          </a:prstGeom>
        </p:spPr>
        <p:txBody>
          <a:bodyPr wrap="square">
            <a:spAutoFit/>
          </a:bodyPr>
          <a:lstStyle/>
          <a:p>
            <a:pPr indent="450000" algn="just">
              <a:lnSpc>
                <a:spcPct val="85000"/>
              </a:lnSpc>
            </a:pP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Популяционная генетика</a:t>
            </a:r>
            <a:r>
              <a:rPr lang="ru-RU" sz="2800" b="1" dirty="0">
                <a:latin typeface="Arial" pitchFamily="34" charset="0"/>
                <a:cs typeface="Arial" pitchFamily="34" charset="0"/>
              </a:rPr>
              <a:t> – это ветвь биологии, которая обеспечивает математический аппарат для изучения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микроэволюционных</a:t>
            </a:r>
            <a:r>
              <a:rPr lang="ru-RU" sz="2800" b="1" dirty="0" smtClean="0">
                <a:latin typeface="Arial" pitchFamily="34" charset="0"/>
                <a:cs typeface="Arial" pitchFamily="34" charset="0"/>
              </a:rPr>
              <a:t> процессов. </a:t>
            </a:r>
          </a:p>
        </p:txBody>
      </p:sp>
      <p:pic>
        <p:nvPicPr>
          <p:cNvPr id="1028" name="Picture 4" descr="http://www.rfbr.ru/rffi/getimage?objectId=6732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67" t="39612" b="18236"/>
          <a:stretch/>
        </p:blipFill>
        <p:spPr bwMode="auto">
          <a:xfrm>
            <a:off x="5212254" y="2276872"/>
            <a:ext cx="2788770" cy="18811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swf-nikma.ru/forums/imgs/32925560-acer-aspire-one-75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181" t="27197" r="26975" b="29894"/>
          <a:stretch/>
        </p:blipFill>
        <p:spPr bwMode="auto">
          <a:xfrm>
            <a:off x="4729121" y="3868008"/>
            <a:ext cx="3755035" cy="27562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http://v.900igr.net:10/datas/geografija/CHelovecheskie-rasy/0004-004-Rasa-eto-bolshaja-gruppa-ljudej-otlichajuschiesja-nekotorymi-fizicheskimi.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2265" t="7155" r="4553" b="9831"/>
          <a:stretch/>
        </p:blipFill>
        <p:spPr bwMode="auto">
          <a:xfrm>
            <a:off x="48151" y="1725022"/>
            <a:ext cx="5164103" cy="3526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169900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50" name="Picture 2" descr="http://www.supersova.ru/assets/_resampled/resizedimage600583-Kushnir2B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2276872"/>
            <a:ext cx="4680520" cy="45479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3" name="Прямоугольник 12"/>
          <p:cNvSpPr/>
          <p:nvPr/>
        </p:nvSpPr>
        <p:spPr>
          <a:xfrm>
            <a:off x="107504" y="116632"/>
            <a:ext cx="8784976" cy="2211375"/>
          </a:xfrm>
          <a:prstGeom prst="rect">
            <a:avLst/>
          </a:prstGeom>
        </p:spPr>
        <p:txBody>
          <a:bodyPr wrap="square">
            <a:spAutoFit/>
          </a:bodyPr>
          <a:lstStyle/>
          <a:p>
            <a:pPr indent="45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Экологическая генетика</a:t>
            </a:r>
            <a:r>
              <a:rPr lang="ru-RU" sz="2700" b="1" dirty="0" smtClean="0">
                <a:latin typeface="Arial" pitchFamily="34" charset="0"/>
                <a:cs typeface="Arial" pitchFamily="34" charset="0"/>
              </a:rPr>
              <a:t> наблюдает </a:t>
            </a:r>
            <a:r>
              <a:rPr lang="ru-RU" sz="2700" b="1" dirty="0" err="1" smtClean="0">
                <a:latin typeface="Arial" pitchFamily="34" charset="0"/>
                <a:cs typeface="Arial" pitchFamily="34" charset="0"/>
              </a:rPr>
              <a:t>микроэволюцию</a:t>
            </a:r>
            <a:r>
              <a:rPr lang="ru-RU" sz="2700" b="1" dirty="0" smtClean="0">
                <a:latin typeface="Arial" pitchFamily="34" charset="0"/>
                <a:cs typeface="Arial" pitchFamily="34" charset="0"/>
              </a:rPr>
              <a:t> в </a:t>
            </a:r>
            <a:r>
              <a:rPr lang="ru-RU" sz="2700" b="1" dirty="0">
                <a:latin typeface="Arial" pitchFamily="34" charset="0"/>
                <a:cs typeface="Arial" pitchFamily="34" charset="0"/>
              </a:rPr>
              <a:t>реальности. Как правило, наблюдаемые процессы эволюции являются примерами </a:t>
            </a:r>
            <a:r>
              <a:rPr lang="ru-RU" sz="2700" b="1" dirty="0" err="1">
                <a:latin typeface="Arial" pitchFamily="34" charset="0"/>
                <a:cs typeface="Arial" pitchFamily="34" charset="0"/>
              </a:rPr>
              <a:t>микроэволюции</a:t>
            </a:r>
            <a:r>
              <a:rPr lang="ru-RU" sz="2700" b="1" dirty="0">
                <a:latin typeface="Arial" pitchFamily="34" charset="0"/>
                <a:cs typeface="Arial" pitchFamily="34" charset="0"/>
              </a:rPr>
              <a:t>, например, образование </a:t>
            </a:r>
            <a:r>
              <a:rPr lang="ru-RU" sz="2700" b="1" dirty="0" smtClean="0">
                <a:latin typeface="Arial" pitchFamily="34" charset="0"/>
                <a:cs typeface="Arial" pitchFamily="34" charset="0"/>
              </a:rPr>
              <a:t>штаммов бактерий</a:t>
            </a:r>
            <a:r>
              <a:rPr lang="ru-RU" sz="2700" b="1" dirty="0">
                <a:latin typeface="Arial" pitchFamily="34" charset="0"/>
                <a:cs typeface="Arial" pitchFamily="34" charset="0"/>
              </a:rPr>
              <a:t>, обладающих устойчивостью к антибиотикам</a:t>
            </a:r>
            <a:r>
              <a:rPr lang="ru-RU" sz="2700" b="1" dirty="0" smtClean="0">
                <a:latin typeface="Arial" pitchFamily="34" charset="0"/>
                <a:cs typeface="Arial" pitchFamily="34" charset="0"/>
              </a:rPr>
              <a:t>.</a:t>
            </a:r>
            <a:endParaRPr lang="ru-RU" sz="2700" b="1" dirty="0">
              <a:latin typeface="Arial" pitchFamily="34" charset="0"/>
              <a:cs typeface="Arial" pitchFamily="34" charset="0"/>
            </a:endParaRPr>
          </a:p>
        </p:txBody>
      </p:sp>
    </p:spTree>
    <p:extLst>
      <p:ext uri="{BB962C8B-B14F-4D97-AF65-F5344CB8AC3E}">
        <p14:creationId xmlns:p14="http://schemas.microsoft.com/office/powerpoint/2010/main" val="1899790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107504" y="116632"/>
            <a:ext cx="8784976" cy="2564548"/>
          </a:xfrm>
          <a:prstGeom prst="rect">
            <a:avLst/>
          </a:prstGeom>
        </p:spPr>
        <p:txBody>
          <a:bodyPr wrap="square">
            <a:spAutoFit/>
          </a:bodyPr>
          <a:lstStyle/>
          <a:p>
            <a:pPr indent="45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Экологическая изоляция.</a:t>
            </a:r>
            <a:r>
              <a:rPr lang="ru-RU" sz="2700" b="1" dirty="0" smtClean="0">
                <a:latin typeface="Arial" pitchFamily="34" charset="0"/>
                <a:cs typeface="Arial" pitchFamily="34" charset="0"/>
              </a:rPr>
              <a:t> В Эфиопии есть озеро </a:t>
            </a:r>
            <a:r>
              <a:rPr lang="ru-RU" sz="2700" b="1" dirty="0" err="1" smtClean="0">
                <a:latin typeface="Arial" pitchFamily="34" charset="0"/>
                <a:cs typeface="Arial" pitchFamily="34" charset="0"/>
              </a:rPr>
              <a:t>Тана</a:t>
            </a:r>
            <a:r>
              <a:rPr lang="ru-RU" sz="2700" b="1" dirty="0">
                <a:latin typeface="Arial" pitchFamily="34" charset="0"/>
                <a:cs typeface="Arial" pitchFamily="34" charset="0"/>
              </a:rPr>
              <a:t>, которое </a:t>
            </a:r>
            <a:r>
              <a:rPr lang="ru-RU" sz="2700" b="1" dirty="0" smtClean="0">
                <a:latin typeface="Arial" pitchFamily="34" charset="0"/>
                <a:cs typeface="Arial" pitchFamily="34" charset="0"/>
              </a:rPr>
              <a:t>заселено комплексом близкородственных видов рыб – </a:t>
            </a:r>
            <a:r>
              <a:rPr lang="ru-RU" sz="2700" b="1" dirty="0" err="1" smtClean="0">
                <a:latin typeface="Arial" pitchFamily="34" charset="0"/>
                <a:cs typeface="Arial" pitchFamily="34" charset="0"/>
              </a:rPr>
              <a:t>барбусов</a:t>
            </a:r>
            <a:r>
              <a:rPr lang="ru-RU" sz="2700" b="1" dirty="0" smtClean="0">
                <a:latin typeface="Arial" pitchFamily="34" charset="0"/>
                <a:cs typeface="Arial" pitchFamily="34" charset="0"/>
              </a:rPr>
              <a:t>. Других видов рыб в озере мало, поэтому </a:t>
            </a:r>
            <a:r>
              <a:rPr lang="ru-RU" sz="2700" b="1" dirty="0" err="1" smtClean="0">
                <a:latin typeface="Arial" pitchFamily="34" charset="0"/>
                <a:cs typeface="Arial" pitchFamily="34" charset="0"/>
              </a:rPr>
              <a:t>барбусы</a:t>
            </a:r>
            <a:r>
              <a:rPr lang="ru-RU" sz="2700" b="1" dirty="0" smtClean="0">
                <a:latin typeface="Arial" pitchFamily="34" charset="0"/>
                <a:cs typeface="Arial" pitchFamily="34" charset="0"/>
              </a:rPr>
              <a:t> освоили все доступные экологические ниши.</a:t>
            </a:r>
          </a:p>
          <a:p>
            <a:pPr indent="450000" algn="just">
              <a:lnSpc>
                <a:spcPct val="85000"/>
              </a:lnSpc>
            </a:pPr>
            <a:endParaRPr lang="ru-RU" sz="2700" b="1" dirty="0">
              <a:latin typeface="Arial" pitchFamily="34" charset="0"/>
              <a:cs typeface="Arial" pitchFamily="34" charset="0"/>
            </a:endParaRPr>
          </a:p>
        </p:txBody>
      </p:sp>
      <p:pic>
        <p:nvPicPr>
          <p:cNvPr id="12"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2054" name="Picture 6" descr="https://im2-tub-ru.yandex.net/i?id=5df24667c26ccd282698e3d3eca7ded9&amp;n=33&amp;h=215&amp;w=28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11003" t="69787" r="46362" b="6967"/>
          <a:stretch/>
        </p:blipFill>
        <p:spPr bwMode="auto">
          <a:xfrm>
            <a:off x="1907704" y="4413071"/>
            <a:ext cx="3024336" cy="12352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6" descr="https://im2-tub-ru.yandex.net/i?id=5df24667c26ccd282698e3d3eca7ded9&amp;n=33&amp;h=215&amp;w=287"/>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699" t="58372" r="4797" b="20814"/>
          <a:stretch/>
        </p:blipFill>
        <p:spPr bwMode="auto">
          <a:xfrm>
            <a:off x="5375796" y="2276872"/>
            <a:ext cx="2632365" cy="10133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6" descr="https://im2-tub-ru.yandex.net/i?id=5df24667c26ccd282698e3d3eca7ded9&amp;n=33&amp;h=215&amp;w=287"/>
          <p:cNvPicPr>
            <a:picLocks noChangeAspect="1" noChangeArrowheads="1"/>
          </p:cNvPicPr>
          <p:nvPr/>
        </p:nvPicPr>
        <p:blipFill rotWithShape="1">
          <a:blip r:embed="rId7" cstate="print">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2345" t="44598" r="52122" b="35182"/>
          <a:stretch/>
        </p:blipFill>
        <p:spPr bwMode="auto">
          <a:xfrm>
            <a:off x="611560" y="2276872"/>
            <a:ext cx="3608547" cy="12004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67544" y="3356992"/>
            <a:ext cx="4104456" cy="772519"/>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600" b="1" dirty="0" smtClean="0">
                <a:ln w="11430"/>
                <a:solidFill>
                  <a:srgbClr val="002060"/>
                </a:solidFill>
                <a:effectLst>
                  <a:outerShdw blurRad="80000" dist="40000" dir="5040000" algn="tl">
                    <a:srgbClr val="000000">
                      <a:alpha val="30000"/>
                    </a:srgbClr>
                  </a:outerShdw>
                </a:effectLst>
                <a:latin typeface="Arial Black" pitchFamily="34" charset="0"/>
                <a:cs typeface="Arial" pitchFamily="34" charset="0"/>
              </a:rPr>
              <a:t>Форма, питающаяся смешанной пищей</a:t>
            </a:r>
            <a:endParaRPr lang="ru-RU" sz="2600" b="1" dirty="0">
              <a:ln w="11430"/>
              <a:solidFill>
                <a:srgbClr val="002060"/>
              </a:solidFill>
              <a:effectLst>
                <a:outerShdw blurRad="80000" dist="40000" dir="5040000" algn="tl">
                  <a:srgbClr val="000000">
                    <a:alpha val="30000"/>
                  </a:srgbClr>
                </a:outerShdw>
              </a:effectLst>
              <a:latin typeface="Arial Black" pitchFamily="34" charset="0"/>
            </a:endParaRPr>
          </a:p>
        </p:txBody>
      </p:sp>
      <p:sp>
        <p:nvSpPr>
          <p:cNvPr id="14" name="Прямоугольник 13"/>
          <p:cNvSpPr/>
          <p:nvPr/>
        </p:nvSpPr>
        <p:spPr>
          <a:xfrm>
            <a:off x="5668415" y="3308004"/>
            <a:ext cx="2339746" cy="435247"/>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600" b="1" dirty="0" smtClean="0">
                <a:ln w="11430"/>
                <a:solidFill>
                  <a:srgbClr val="002060"/>
                </a:solidFill>
                <a:effectLst>
                  <a:outerShdw blurRad="80000" dist="40000" dir="5040000" algn="tl">
                    <a:srgbClr val="000000">
                      <a:alpha val="30000"/>
                    </a:srgbClr>
                  </a:outerShdw>
                </a:effectLst>
                <a:latin typeface="Arial Black" pitchFamily="34" charset="0"/>
                <a:cs typeface="Arial" pitchFamily="34" charset="0"/>
              </a:rPr>
              <a:t>Хищник </a:t>
            </a:r>
            <a:endParaRPr lang="ru-RU" sz="2600" b="1" dirty="0">
              <a:ln w="11430"/>
              <a:solidFill>
                <a:srgbClr val="002060"/>
              </a:solidFill>
              <a:effectLst>
                <a:outerShdw blurRad="80000" dist="40000" dir="5040000" algn="tl">
                  <a:srgbClr val="000000">
                    <a:alpha val="30000"/>
                  </a:srgbClr>
                </a:outerShdw>
              </a:effectLst>
              <a:latin typeface="Arial Black" pitchFamily="34" charset="0"/>
            </a:endParaRPr>
          </a:p>
        </p:txBody>
      </p:sp>
      <p:sp>
        <p:nvSpPr>
          <p:cNvPr id="15" name="Прямоугольник 14"/>
          <p:cNvSpPr/>
          <p:nvPr/>
        </p:nvSpPr>
        <p:spPr>
          <a:xfrm>
            <a:off x="583851" y="5648336"/>
            <a:ext cx="6552728" cy="1112612"/>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600" b="1" dirty="0" smtClean="0">
                <a:ln w="11430"/>
                <a:solidFill>
                  <a:srgbClr val="002060"/>
                </a:solidFill>
                <a:effectLst>
                  <a:outerShdw blurRad="80000" dist="40000" dir="5040000" algn="tl">
                    <a:srgbClr val="000000">
                      <a:alpha val="30000"/>
                    </a:srgbClr>
                  </a:outerShdw>
                </a:effectLst>
                <a:latin typeface="Arial Black" pitchFamily="34" charset="0"/>
                <a:cs typeface="Arial" pitchFamily="34" charset="0"/>
              </a:rPr>
              <a:t>Добывает насекомых, планктон и мальков рыб у поверхности воды</a:t>
            </a:r>
            <a:endParaRPr lang="ru-RU" sz="2600" b="1" dirty="0">
              <a:ln w="11430"/>
              <a:solidFill>
                <a:srgbClr val="002060"/>
              </a:solidFill>
              <a:effectLst>
                <a:outerShdw blurRad="80000" dist="40000" dir="5040000" algn="tl">
                  <a:srgbClr val="000000">
                    <a:alpha val="30000"/>
                  </a:srgbClr>
                </a:outerShdw>
              </a:effectLst>
              <a:latin typeface="Arial Black" pitchFamily="34" charset="0"/>
            </a:endParaRPr>
          </a:p>
        </p:txBody>
      </p:sp>
    </p:spTree>
    <p:extLst>
      <p:ext uri="{BB962C8B-B14F-4D97-AF65-F5344CB8AC3E}">
        <p14:creationId xmlns:p14="http://schemas.microsoft.com/office/powerpoint/2010/main" val="26651748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07504" y="116632"/>
            <a:ext cx="8784976" cy="824841"/>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Второе </a:t>
            </a:r>
            <a:r>
              <a:rPr lang="ru-RU" sz="2800" b="1" dirty="0">
                <a:latin typeface="Arial" pitchFamily="34" charset="0"/>
                <a:cs typeface="Arial" pitchFamily="34" charset="0"/>
              </a:rPr>
              <a:t>понятие </a:t>
            </a:r>
            <a:r>
              <a:rPr lang="ru-RU" sz="2800" b="1" dirty="0" err="1">
                <a:solidFill>
                  <a:srgbClr val="9D2349"/>
                </a:solidFill>
                <a:effectLst>
                  <a:outerShdw blurRad="38100" dist="38100" dir="2700000" algn="tl">
                    <a:srgbClr val="000000">
                      <a:alpha val="43137"/>
                    </a:srgbClr>
                  </a:outerShdw>
                </a:effectLst>
                <a:latin typeface="Arial" pitchFamily="34" charset="0"/>
                <a:cs typeface="Arial" pitchFamily="34" charset="0"/>
              </a:rPr>
              <a:t>микроэволюции</a:t>
            </a:r>
            <a:r>
              <a:rPr lang="ru-RU" sz="2800" b="1" dirty="0">
                <a:latin typeface="Arial" pitchFamily="34" charset="0"/>
                <a:cs typeface="Arial" pitchFamily="34" charset="0"/>
              </a:rPr>
              <a:t> – </a:t>
            </a:r>
            <a:r>
              <a:rPr lang="ru-RU" sz="2800" b="1" u="sng" dirty="0">
                <a:latin typeface="Arial" pitchFamily="34" charset="0"/>
                <a:cs typeface="Arial" pitchFamily="34" charset="0"/>
              </a:rPr>
              <a:t>процесс видообразования</a:t>
            </a:r>
            <a:r>
              <a:rPr lang="ru-RU" sz="2800" b="1" dirty="0">
                <a:latin typeface="Arial" pitchFamily="34" charset="0"/>
                <a:cs typeface="Arial" pitchFamily="34" charset="0"/>
              </a:rPr>
              <a:t>.</a:t>
            </a:r>
          </a:p>
        </p:txBody>
      </p:sp>
      <p:pic>
        <p:nvPicPr>
          <p:cNvPr id="3074" name="Picture 2" descr="http://mypresentation.ru/documents/329821022a91140a5195f522ec70abaf/img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4491" t="59343" r="4237" b="6475"/>
          <a:stretch/>
        </p:blipFill>
        <p:spPr bwMode="auto">
          <a:xfrm>
            <a:off x="4667735" y="3662838"/>
            <a:ext cx="3168353" cy="25973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Выгнутая влево стрелка 2"/>
          <p:cNvSpPr/>
          <p:nvPr/>
        </p:nvSpPr>
        <p:spPr>
          <a:xfrm rot="18111838">
            <a:off x="2147321" y="2664063"/>
            <a:ext cx="1584176" cy="5175376"/>
          </a:xfrm>
          <a:prstGeom prst="curvedRightArrow">
            <a:avLst/>
          </a:prstGeom>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12" name="Picture 4" descr="http://mypresentation.ru/documents/329821022a91140a5195f522ec70abaf/img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40" t="28732" r="54432" b="32480"/>
          <a:stretch/>
        </p:blipFill>
        <p:spPr bwMode="auto">
          <a:xfrm>
            <a:off x="468350" y="1268760"/>
            <a:ext cx="3580440" cy="25202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http://genskov.ru/nuda/vidoobrazovanie-tipi-vidoobrazovatelenogo-processa/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9209" y="1032358"/>
            <a:ext cx="3869255" cy="20366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1539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fs00.infourok.ru/images/doc/283/288551/img1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060" t="18611" r="8761" b="3544"/>
          <a:stretch/>
        </p:blipFill>
        <p:spPr bwMode="auto">
          <a:xfrm>
            <a:off x="107504" y="2901726"/>
            <a:ext cx="5019610" cy="35232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7504" y="6333827"/>
            <a:ext cx="6540573"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2600" b="1" dirty="0" err="1" smtClean="0">
                <a:ln w="11430">
                  <a:solidFill>
                    <a:schemeClr val="tx1"/>
                  </a:solidFill>
                </a:ln>
                <a:solidFill>
                  <a:srgbClr val="00B050"/>
                </a:solidFill>
                <a:effectLst>
                  <a:outerShdw blurRad="80000" dist="40000" dir="5040000" algn="tl">
                    <a:srgbClr val="000000">
                      <a:alpha val="30000"/>
                    </a:srgbClr>
                  </a:outerShdw>
                </a:effectLst>
                <a:latin typeface="Arial Black" pitchFamily="34" charset="0"/>
                <a:cs typeface="Arial" pitchFamily="34" charset="0"/>
              </a:rPr>
              <a:t>Гибридогенное</a:t>
            </a:r>
            <a:r>
              <a:rPr lang="ru-RU" sz="2600" b="1" dirty="0" smtClean="0">
                <a:ln w="11430">
                  <a:solidFill>
                    <a:schemeClr val="tx1"/>
                  </a:solidFill>
                </a:ln>
                <a:solidFill>
                  <a:srgbClr val="00B050"/>
                </a:solidFill>
                <a:effectLst>
                  <a:outerShdw blurRad="80000" dist="40000" dir="5040000" algn="tl">
                    <a:srgbClr val="000000">
                      <a:alpha val="30000"/>
                    </a:srgbClr>
                  </a:outerShdw>
                </a:effectLst>
                <a:latin typeface="Arial Black" pitchFamily="34" charset="0"/>
                <a:cs typeface="Arial" pitchFamily="34" charset="0"/>
              </a:rPr>
              <a:t> видообразование</a:t>
            </a:r>
            <a:endParaRPr lang="ru-RU" sz="2600" b="1" dirty="0">
              <a:ln w="11430">
                <a:solidFill>
                  <a:schemeClr val="tx1"/>
                </a:solidFill>
              </a:ln>
              <a:solidFill>
                <a:srgbClr val="00B050"/>
              </a:solidFill>
              <a:effectLst>
                <a:outerShdw blurRad="80000" dist="40000" dir="5040000" algn="tl">
                  <a:srgbClr val="000000">
                    <a:alpha val="30000"/>
                  </a:srgbClr>
                </a:outerShdw>
              </a:effectLst>
              <a:latin typeface="Arial Black" pitchFamily="34" charset="0"/>
            </a:endParaRPr>
          </a:p>
        </p:txBody>
      </p:sp>
      <p:sp>
        <p:nvSpPr>
          <p:cNvPr id="13" name="Прямоугольник 12"/>
          <p:cNvSpPr/>
          <p:nvPr/>
        </p:nvSpPr>
        <p:spPr>
          <a:xfrm>
            <a:off x="107504" y="116632"/>
            <a:ext cx="8784976" cy="2656112"/>
          </a:xfrm>
          <a:prstGeom prst="rect">
            <a:avLst/>
          </a:prstGeom>
        </p:spPr>
        <p:txBody>
          <a:bodyPr wrap="square">
            <a:spAutoFit/>
          </a:bodyPr>
          <a:lstStyle/>
          <a:p>
            <a:pPr indent="450000" algn="just">
              <a:lnSpc>
                <a:spcPct val="85000"/>
              </a:lnSpc>
            </a:pPr>
            <a:r>
              <a:rPr lang="ru-RU" sz="2800" b="1" dirty="0" err="1" smtClean="0">
                <a:solidFill>
                  <a:srgbClr val="9D2349"/>
                </a:solidFill>
                <a:effectLst>
                  <a:outerShdw blurRad="38100" dist="38100" dir="2700000" algn="tl">
                    <a:srgbClr val="000000">
                      <a:alpha val="43137"/>
                    </a:srgbClr>
                  </a:outerShdw>
                </a:effectLst>
                <a:latin typeface="Arial" pitchFamily="34" charset="0"/>
                <a:cs typeface="Arial" pitchFamily="34" charset="0"/>
              </a:rPr>
              <a:t>Микроэволюции</a:t>
            </a:r>
            <a:r>
              <a:rPr lang="ru-RU" sz="2800" b="1" dirty="0" smtClean="0">
                <a:latin typeface="Arial" pitchFamily="34" charset="0"/>
                <a:cs typeface="Arial" pitchFamily="34" charset="0"/>
              </a:rPr>
              <a:t> </a:t>
            </a:r>
            <a:r>
              <a:rPr lang="ru-RU" sz="2800" b="1" dirty="0">
                <a:latin typeface="Arial" pitchFamily="34" charset="0"/>
                <a:cs typeface="Arial" pitchFamily="34" charset="0"/>
              </a:rPr>
              <a:t>часто противопоставляют </a:t>
            </a:r>
            <a:r>
              <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макроэволюции</a:t>
            </a:r>
            <a:r>
              <a:rPr lang="ru-RU" sz="2800" b="1" dirty="0">
                <a:latin typeface="Arial" pitchFamily="34" charset="0"/>
                <a:cs typeface="Arial" pitchFamily="34" charset="0"/>
              </a:rPr>
              <a:t>, которая </a:t>
            </a:r>
            <a:r>
              <a:rPr lang="ru-RU" sz="2800" b="1" u="sng" dirty="0">
                <a:latin typeface="Arial" pitchFamily="34" charset="0"/>
                <a:cs typeface="Arial" pitchFamily="34" charset="0"/>
              </a:rPr>
              <a:t>представляет собой значительные изменения</a:t>
            </a:r>
            <a:r>
              <a:rPr lang="ru-RU" sz="2800" b="1" dirty="0">
                <a:latin typeface="Arial" pitchFamily="34" charset="0"/>
                <a:cs typeface="Arial" pitchFamily="34" charset="0"/>
              </a:rPr>
              <a:t> в частотах генов на популяционном уровне в значительном геологическом промежутке времени. Каждый подход вносит свой вклад в эволюционные процессы</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pic>
        <p:nvPicPr>
          <p:cNvPr id="6152" name="Picture 8" descr="http://konspekta.net/studopediaorg/baza3/3001440289831.files/image1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2420888"/>
            <a:ext cx="3936183" cy="36783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2316494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52694" y="201963"/>
            <a:ext cx="8784976" cy="2289858"/>
          </a:xfrm>
          <a:prstGeom prst="rect">
            <a:avLst/>
          </a:prstGeom>
        </p:spPr>
        <p:txBody>
          <a:bodyPr wrap="square">
            <a:spAutoFit/>
          </a:bodyPr>
          <a:lstStyle/>
          <a:p>
            <a:pPr indent="450000" algn="just">
              <a:lnSpc>
                <a:spcPct val="85000"/>
              </a:lnSpc>
            </a:pPr>
            <a:r>
              <a:rPr lang="ru-RU" sz="2800" b="1" dirty="0">
                <a:latin typeface="Arial" pitchFamily="34" charset="0"/>
                <a:cs typeface="Arial" pitchFamily="34" charset="0"/>
              </a:rPr>
              <a:t>Термин </a:t>
            </a:r>
            <a:r>
              <a:rPr lang="ru-RU" sz="2800" b="1" dirty="0" smtClean="0">
                <a:latin typeface="Arial" pitchFamily="34" charset="0"/>
                <a:cs typeface="Arial" pitchFamily="34" charset="0"/>
              </a:rPr>
              <a:t>«</a:t>
            </a:r>
            <a:r>
              <a:rPr lang="ru-RU" sz="2800" b="1" dirty="0" err="1" smtClean="0">
                <a:solidFill>
                  <a:srgbClr val="9D2349"/>
                </a:solidFill>
                <a:effectLst>
                  <a:outerShdw blurRad="38100" dist="38100" dir="2700000" algn="tl">
                    <a:srgbClr val="000000">
                      <a:alpha val="43137"/>
                    </a:srgbClr>
                  </a:outerShdw>
                </a:effectLst>
                <a:latin typeface="Arial" pitchFamily="34" charset="0"/>
                <a:cs typeface="Arial" pitchFamily="34" charset="0"/>
              </a:rPr>
              <a:t>микроэволюциия</a:t>
            </a:r>
            <a:r>
              <a:rPr lang="ru-RU" sz="2800" b="1" dirty="0" smtClean="0">
                <a:latin typeface="Arial" pitchFamily="34" charset="0"/>
                <a:cs typeface="Arial" pitchFamily="34" charset="0"/>
              </a:rPr>
              <a:t>» был </a:t>
            </a:r>
            <a:r>
              <a:rPr lang="ru-RU" sz="2800" b="1" dirty="0">
                <a:latin typeface="Arial" pitchFamily="34" charset="0"/>
                <a:cs typeface="Arial" pitchFamily="34" charset="0"/>
              </a:rPr>
              <a:t>впервые предложен выпускником Гарварда, ботаником Робертом </a:t>
            </a:r>
            <a:r>
              <a:rPr lang="ru-RU" sz="2800" b="1" dirty="0" err="1">
                <a:latin typeface="Arial" pitchFamily="34" charset="0"/>
                <a:cs typeface="Arial" pitchFamily="34" charset="0"/>
              </a:rPr>
              <a:t>Гринлифом</a:t>
            </a:r>
            <a:r>
              <a:rPr lang="ru-RU" sz="2800" b="1" dirty="0">
                <a:latin typeface="Arial" pitchFamily="34" charset="0"/>
                <a:cs typeface="Arial" pitchFamily="34" charset="0"/>
              </a:rPr>
              <a:t> </a:t>
            </a:r>
            <a:r>
              <a:rPr lang="ru-RU" sz="2800" b="1" dirty="0" err="1">
                <a:latin typeface="Arial" pitchFamily="34" charset="0"/>
                <a:cs typeface="Arial" pitchFamily="34" charset="0"/>
              </a:rPr>
              <a:t>Ливиттом</a:t>
            </a:r>
            <a:r>
              <a:rPr lang="ru-RU" sz="2800" b="1" dirty="0">
                <a:latin typeface="Arial" pitchFamily="34" charset="0"/>
                <a:cs typeface="Arial" pitchFamily="34" charset="0"/>
              </a:rPr>
              <a:t> (</a:t>
            </a:r>
            <a:r>
              <a:rPr lang="ru-RU" sz="2800" b="1" i="1" dirty="0" err="1">
                <a:latin typeface="Arial" pitchFamily="34" charset="0"/>
                <a:cs typeface="Arial" pitchFamily="34" charset="0"/>
              </a:rPr>
              <a:t>en</a:t>
            </a:r>
            <a:r>
              <a:rPr lang="ru-RU" sz="2800" b="1" dirty="0">
                <a:latin typeface="Arial" pitchFamily="34" charset="0"/>
                <a:cs typeface="Arial" pitchFamily="34" charset="0"/>
              </a:rPr>
              <a:t>) в журнале </a:t>
            </a:r>
            <a:r>
              <a:rPr lang="ru-RU" sz="2800" b="1" i="1" dirty="0" err="1">
                <a:latin typeface="Arial" pitchFamily="34" charset="0"/>
                <a:cs typeface="Arial" pitchFamily="34" charset="0"/>
              </a:rPr>
              <a:t>Botanical</a:t>
            </a:r>
            <a:r>
              <a:rPr lang="ru-RU" sz="2800" b="1" i="1" dirty="0">
                <a:latin typeface="Arial" pitchFamily="34" charset="0"/>
                <a:cs typeface="Arial" pitchFamily="34" charset="0"/>
              </a:rPr>
              <a:t> </a:t>
            </a:r>
            <a:r>
              <a:rPr lang="ru-RU" sz="2800" b="1" i="1" dirty="0" err="1">
                <a:latin typeface="Arial" pitchFamily="34" charset="0"/>
                <a:cs typeface="Arial" pitchFamily="34" charset="0"/>
              </a:rPr>
              <a:t>Gazette</a:t>
            </a:r>
            <a:r>
              <a:rPr lang="ru-RU" sz="2800" b="1" dirty="0">
                <a:latin typeface="Arial" pitchFamily="34" charset="0"/>
                <a:cs typeface="Arial" pitchFamily="34" charset="0"/>
              </a:rPr>
              <a:t> в 1909 году. Автор таким образом обозначил загадку того, как отсутствие формы дает начало </a:t>
            </a:r>
            <a:r>
              <a:rPr lang="ru-RU" sz="2800" b="1" dirty="0" smtClean="0">
                <a:latin typeface="Arial" pitchFamily="34" charset="0"/>
                <a:cs typeface="Arial" pitchFamily="34" charset="0"/>
              </a:rPr>
              <a:t>форме.</a:t>
            </a:r>
            <a:endParaRPr lang="ru-RU" sz="2800" b="1" dirty="0">
              <a:latin typeface="Arial" pitchFamily="34" charset="0"/>
              <a:cs typeface="Arial" pitchFamily="34" charset="0"/>
            </a:endParaRPr>
          </a:p>
        </p:txBody>
      </p:sp>
      <p:pic>
        <p:nvPicPr>
          <p:cNvPr id="7172" name="Picture 4" descr="https://upload.wikimedia.org/wikipedia/commons/e/ec/Robert_Greenleaf_Leavitt.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475656" y="3362335"/>
            <a:ext cx="1447800" cy="2286001"/>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67544" y="5810037"/>
            <a:ext cx="3714158" cy="746358"/>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500" b="1" dirty="0">
                <a:ln w="11430"/>
                <a:solidFill>
                  <a:schemeClr val="accent2">
                    <a:lumMod val="50000"/>
                  </a:schemeClr>
                </a:solidFill>
                <a:effectLst>
                  <a:outerShdw blurRad="80000" dist="40000" dir="5040000" algn="tl">
                    <a:srgbClr val="000000">
                      <a:alpha val="30000"/>
                    </a:srgbClr>
                  </a:outerShdw>
                </a:effectLst>
                <a:latin typeface="Arial Black" pitchFamily="34" charset="0"/>
              </a:rPr>
              <a:t>Роберт </a:t>
            </a:r>
            <a:r>
              <a:rPr lang="ru-RU" sz="2500" b="1" dirty="0" err="1">
                <a:ln w="11430"/>
                <a:solidFill>
                  <a:schemeClr val="accent2">
                    <a:lumMod val="50000"/>
                  </a:schemeClr>
                </a:solidFill>
                <a:effectLst>
                  <a:outerShdw blurRad="80000" dist="40000" dir="5040000" algn="tl">
                    <a:srgbClr val="000000">
                      <a:alpha val="30000"/>
                    </a:srgbClr>
                  </a:outerShdw>
                </a:effectLst>
                <a:latin typeface="Arial Black" pitchFamily="34" charset="0"/>
              </a:rPr>
              <a:t>Гринлиф</a:t>
            </a:r>
            <a:r>
              <a:rPr lang="ru-RU" sz="2500" b="1" dirty="0">
                <a:ln w="11430"/>
                <a:solidFill>
                  <a:schemeClr val="accent2">
                    <a:lumMod val="50000"/>
                  </a:schemeClr>
                </a:solidFill>
                <a:effectLst>
                  <a:outerShdw blurRad="80000" dist="40000" dir="5040000" algn="tl">
                    <a:srgbClr val="000000">
                      <a:alpha val="30000"/>
                    </a:srgbClr>
                  </a:outerShdw>
                </a:effectLst>
                <a:latin typeface="Arial Black" pitchFamily="34" charset="0"/>
              </a:rPr>
              <a:t> </a:t>
            </a:r>
            <a:r>
              <a:rPr lang="ru-RU" sz="2500" b="1" dirty="0" err="1">
                <a:ln w="11430"/>
                <a:solidFill>
                  <a:schemeClr val="accent2">
                    <a:lumMod val="50000"/>
                  </a:schemeClr>
                </a:solidFill>
                <a:effectLst>
                  <a:outerShdw blurRad="80000" dist="40000" dir="5040000" algn="tl">
                    <a:srgbClr val="000000">
                      <a:alpha val="30000"/>
                    </a:srgbClr>
                  </a:outerShdw>
                </a:effectLst>
                <a:latin typeface="Arial Black" pitchFamily="34" charset="0"/>
              </a:rPr>
              <a:t>Ливитт</a:t>
            </a:r>
            <a:r>
              <a:rPr lang="ru-RU" sz="2500" b="1" dirty="0">
                <a:ln w="11430"/>
                <a:solidFill>
                  <a:schemeClr val="accent2">
                    <a:lumMod val="50000"/>
                  </a:schemeClr>
                </a:solidFill>
                <a:effectLst>
                  <a:outerShdw blurRad="80000" dist="40000" dir="5040000" algn="tl">
                    <a:srgbClr val="000000">
                      <a:alpha val="30000"/>
                    </a:srgbClr>
                  </a:outerShdw>
                </a:effectLst>
                <a:latin typeface="Arial Black" pitchFamily="34" charset="0"/>
              </a:rPr>
              <a:t> (1865-1942)</a:t>
            </a:r>
          </a:p>
        </p:txBody>
      </p:sp>
    </p:spTree>
    <p:extLst>
      <p:ext uri="{BB962C8B-B14F-4D97-AF65-F5344CB8AC3E}">
        <p14:creationId xmlns:p14="http://schemas.microsoft.com/office/powerpoint/2010/main" val="1169900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3" name="Прямоугольник 2"/>
          <p:cNvSpPr/>
          <p:nvPr/>
        </p:nvSpPr>
        <p:spPr>
          <a:xfrm>
            <a:off x="107504" y="188640"/>
            <a:ext cx="8856984" cy="3416320"/>
          </a:xfrm>
          <a:prstGeom prst="rect">
            <a:avLst/>
          </a:prstGeom>
        </p:spPr>
        <p:txBody>
          <a:bodyPr wrap="square">
            <a:spAutoFit/>
          </a:bodyPr>
          <a:lstStyle/>
          <a:p>
            <a:pPr indent="450000" algn="just">
              <a:lnSpc>
                <a:spcPct val="80000"/>
              </a:lnSpc>
            </a:pPr>
            <a:r>
              <a:rPr lang="ru-RU" sz="2700" b="1" dirty="0">
                <a:latin typeface="Arial" pitchFamily="34" charset="0"/>
                <a:cs typeface="Arial" pitchFamily="34" charset="0"/>
              </a:rPr>
              <a:t>Можно считать, что </a:t>
            </a:r>
            <a:r>
              <a:rPr lang="ru-RU" sz="2700" b="1" dirty="0" err="1">
                <a:latin typeface="Arial" pitchFamily="34" charset="0"/>
                <a:cs typeface="Arial" pitchFamily="34" charset="0"/>
              </a:rPr>
              <a:t>Ливитт</a:t>
            </a:r>
            <a:r>
              <a:rPr lang="ru-RU" sz="2700" b="1" dirty="0">
                <a:latin typeface="Arial" pitchFamily="34" charset="0"/>
                <a:cs typeface="Arial" pitchFamily="34" charset="0"/>
              </a:rPr>
              <a:t> использовал термин для обозначения современной биологии развития, а термины </a:t>
            </a:r>
            <a:r>
              <a:rPr lang="ru-RU" sz="2700" b="1" dirty="0" smtClean="0">
                <a:latin typeface="Arial" pitchFamily="34" charset="0"/>
                <a:cs typeface="Arial" pitchFamily="34" charset="0"/>
              </a:rPr>
              <a:t>«</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макро-</a:t>
            </a:r>
            <a:r>
              <a:rPr lang="ru-RU" sz="2700" b="1" dirty="0" smtClean="0">
                <a:latin typeface="Arial" pitchFamily="34" charset="0"/>
                <a:cs typeface="Arial" pitchFamily="34" charset="0"/>
              </a:rPr>
              <a:t>» </a:t>
            </a:r>
            <a:r>
              <a:rPr lang="ru-RU" sz="2700" b="1" dirty="0">
                <a:latin typeface="Arial" pitchFamily="34" charset="0"/>
                <a:cs typeface="Arial" pitchFamily="34" charset="0"/>
              </a:rPr>
              <a:t>и </a:t>
            </a:r>
            <a:r>
              <a:rPr lang="ru-RU" sz="2700" b="1" dirty="0" smtClean="0">
                <a:latin typeface="Arial" pitchFamily="34" charset="0"/>
                <a:cs typeface="Arial" pitchFamily="34" charset="0"/>
              </a:rPr>
              <a:t>«</a:t>
            </a:r>
            <a:r>
              <a:rPr lang="ru-RU" sz="2700" b="1" dirty="0" err="1" smtClean="0">
                <a:solidFill>
                  <a:srgbClr val="9D2349"/>
                </a:solidFill>
                <a:effectLst>
                  <a:outerShdw blurRad="38100" dist="38100" dir="2700000" algn="tl">
                    <a:srgbClr val="000000">
                      <a:alpha val="43137"/>
                    </a:srgbClr>
                  </a:outerShdw>
                </a:effectLst>
                <a:latin typeface="Arial" pitchFamily="34" charset="0"/>
                <a:cs typeface="Arial" pitchFamily="34" charset="0"/>
              </a:rPr>
              <a:t>микроэволюция</a:t>
            </a:r>
            <a:r>
              <a:rPr lang="ru-RU" sz="2700" b="1" dirty="0" smtClean="0">
                <a:latin typeface="Arial" pitchFamily="34" charset="0"/>
                <a:cs typeface="Arial" pitchFamily="34" charset="0"/>
              </a:rPr>
              <a:t>» </a:t>
            </a:r>
            <a:r>
              <a:rPr lang="ru-RU" sz="2700" b="1" dirty="0">
                <a:latin typeface="Arial" pitchFamily="34" charset="0"/>
                <a:cs typeface="Arial" pitchFamily="34" charset="0"/>
              </a:rPr>
              <a:t>впервые вместе употребил с современными значениями российский энтомолог Юрий Филипченко в своем труде «</a:t>
            </a:r>
            <a:r>
              <a:rPr lang="ru-RU" sz="2700" b="1" dirty="0" err="1">
                <a:latin typeface="Arial" pitchFamily="34" charset="0"/>
                <a:cs typeface="Arial" pitchFamily="34" charset="0"/>
              </a:rPr>
              <a:t>Variabilität</a:t>
            </a:r>
            <a:r>
              <a:rPr lang="ru-RU" sz="2700" b="1" dirty="0">
                <a:latin typeface="Arial" pitchFamily="34" charset="0"/>
                <a:cs typeface="Arial" pitchFamily="34" charset="0"/>
              </a:rPr>
              <a:t> </a:t>
            </a:r>
            <a:r>
              <a:rPr lang="ru-RU" sz="2700" b="1" dirty="0" err="1">
                <a:latin typeface="Arial" pitchFamily="34" charset="0"/>
                <a:cs typeface="Arial" pitchFamily="34" charset="0"/>
              </a:rPr>
              <a:t>und</a:t>
            </a:r>
            <a:r>
              <a:rPr lang="ru-RU" sz="2700" b="1" dirty="0">
                <a:latin typeface="Arial" pitchFamily="34" charset="0"/>
                <a:cs typeface="Arial" pitchFamily="34" charset="0"/>
              </a:rPr>
              <a:t> </a:t>
            </a:r>
            <a:r>
              <a:rPr lang="ru-RU" sz="2700" b="1" dirty="0" err="1">
                <a:latin typeface="Arial" pitchFamily="34" charset="0"/>
                <a:cs typeface="Arial" pitchFamily="34" charset="0"/>
              </a:rPr>
              <a:t>Variation</a:t>
            </a:r>
            <a:r>
              <a:rPr lang="ru-RU" sz="2700" b="1" dirty="0">
                <a:latin typeface="Arial" pitchFamily="34" charset="0"/>
                <a:cs typeface="Arial" pitchFamily="34" charset="0"/>
              </a:rPr>
              <a:t>», изданном на немецком языке в 1927 году. Термин был принесен в англоговорящее сообщество Ф. </a:t>
            </a:r>
            <a:r>
              <a:rPr lang="ru-RU" sz="2700" b="1" dirty="0" err="1">
                <a:latin typeface="Arial" pitchFamily="34" charset="0"/>
                <a:cs typeface="Arial" pitchFamily="34" charset="0"/>
              </a:rPr>
              <a:t>Добжанским</a:t>
            </a:r>
            <a:r>
              <a:rPr lang="ru-RU" sz="2700" b="1" dirty="0">
                <a:latin typeface="Arial" pitchFamily="34" charset="0"/>
                <a:cs typeface="Arial" pitchFamily="34" charset="0"/>
              </a:rPr>
              <a:t> в его книге «Генетика и происхождение видов</a:t>
            </a:r>
            <a:r>
              <a:rPr lang="ru-RU" sz="2700" b="1" dirty="0" smtClean="0">
                <a:latin typeface="Arial" pitchFamily="34" charset="0"/>
                <a:cs typeface="Arial" pitchFamily="34" charset="0"/>
              </a:rPr>
              <a:t>».</a:t>
            </a:r>
            <a:endParaRPr lang="ru-RU" sz="2700" b="1" dirty="0">
              <a:latin typeface="Arial" pitchFamily="34" charset="0"/>
              <a:cs typeface="Arial" pitchFamily="34" charset="0"/>
            </a:endParaRPr>
          </a:p>
        </p:txBody>
      </p:sp>
      <p:pic>
        <p:nvPicPr>
          <p:cNvPr id="8194" name="Picture 2" descr="http://skachate.ru/pars_docs/refs/63/62182/62182_html_m5625bf2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4141269"/>
            <a:ext cx="1500062" cy="2168051"/>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07504" y="6381328"/>
            <a:ext cx="6526146" cy="422039"/>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500" b="1" dirty="0">
                <a:ln w="11430">
                  <a:solidFill>
                    <a:schemeClr val="tx1"/>
                  </a:solidFill>
                </a:ln>
                <a:solidFill>
                  <a:schemeClr val="accent2">
                    <a:lumMod val="50000"/>
                  </a:schemeClr>
                </a:solidFill>
                <a:effectLst>
                  <a:outerShdw blurRad="80000" dist="40000" dir="5040000" algn="tl">
                    <a:srgbClr val="000000">
                      <a:alpha val="30000"/>
                    </a:srgbClr>
                  </a:outerShdw>
                </a:effectLst>
                <a:latin typeface="Arial Black" pitchFamily="34" charset="0"/>
              </a:rPr>
              <a:t>Юрий Александрович Филипченко</a:t>
            </a:r>
          </a:p>
        </p:txBody>
      </p:sp>
      <p:pic>
        <p:nvPicPr>
          <p:cNvPr id="8196" name="Picture 4" descr="Theodosius Dobzhansk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3186" y="3789040"/>
            <a:ext cx="1559030" cy="2232248"/>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995936" y="4626858"/>
            <a:ext cx="4572000" cy="784830"/>
          </a:xfrm>
          <a:prstGeom prst="rect">
            <a:avLst/>
          </a:prstGeom>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90000"/>
              </a:lnSpc>
            </a:pPr>
            <a:r>
              <a:rPr lang="vi-VN" sz="2500" b="1" dirty="0">
                <a:ln w="11430">
                  <a:solidFill>
                    <a:schemeClr val="tx1"/>
                  </a:solidFill>
                </a:ln>
                <a:solidFill>
                  <a:schemeClr val="accent2">
                    <a:lumMod val="50000"/>
                  </a:schemeClr>
                </a:solidFill>
                <a:effectLst>
                  <a:outerShdw blurRad="80000" dist="40000" dir="5040000" algn="tl">
                    <a:srgbClr val="000000">
                      <a:alpha val="30000"/>
                    </a:srgbClr>
                  </a:outerShdw>
                </a:effectLst>
              </a:rPr>
              <a:t>Феодо́сий Григо́рьевич Добржа́нский</a:t>
            </a:r>
            <a:endParaRPr lang="ru-RU" sz="2500" b="1" dirty="0">
              <a:ln w="11430">
                <a:solidFill>
                  <a:schemeClr val="tx1"/>
                </a:solidFill>
              </a:ln>
              <a:solidFill>
                <a:schemeClr val="accent2">
                  <a:lumMod val="50000"/>
                </a:schemeClr>
              </a:solidFill>
              <a:effectLst>
                <a:outerShdw blurRad="80000" dist="40000" dir="5040000" algn="tl">
                  <a:srgbClr val="000000">
                    <a:alpha val="30000"/>
                  </a:srgbClr>
                </a:outerShdw>
              </a:effectLst>
              <a:latin typeface="Arial Black" pitchFamily="34" charset="0"/>
            </a:endParaRPr>
          </a:p>
        </p:txBody>
      </p:sp>
      <p:cxnSp>
        <p:nvCxnSpPr>
          <p:cNvPr id="8" name="Прямая со стрелкой 7"/>
          <p:cNvCxnSpPr>
            <a:endCxn id="5" idx="1"/>
          </p:cNvCxnSpPr>
          <p:nvPr/>
        </p:nvCxnSpPr>
        <p:spPr>
          <a:xfrm flipH="1">
            <a:off x="3995936" y="5000636"/>
            <a:ext cx="4274963" cy="18637"/>
          </a:xfrm>
          <a:prstGeom prst="straightConnector1">
            <a:avLst/>
          </a:prstGeom>
          <a:ln w="57150">
            <a:solidFill>
              <a:schemeClr val="accent2">
                <a:lumMod val="50000"/>
              </a:schemeClr>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900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8" name="Рисунок 7" descr="s53118451.jpg"/>
          <p:cNvPicPr>
            <a:picLocks noChangeAspect="1"/>
          </p:cNvPicPr>
          <p:nvPr/>
        </p:nvPicPr>
        <p:blipFill>
          <a:blip r:embed="rId4" cstate="print"/>
          <a:srcRect t="50945"/>
          <a:stretch>
            <a:fillRect/>
          </a:stretch>
        </p:blipFill>
        <p:spPr>
          <a:xfrm>
            <a:off x="4214810" y="4714884"/>
            <a:ext cx="3561893" cy="1306974"/>
          </a:xfrm>
          <a:prstGeom prst="round2Diag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6625" name="Picture 1" descr="D:\23.05.13-домашние документы\Колледж Строитель\Биология\Лекции по биол\Происхождение  жизни\prichini-gibeli-predshesvennikov-dinizavrov.jpg"/>
          <p:cNvPicPr>
            <a:picLocks noChangeAspect="1" noChangeArrowheads="1"/>
          </p:cNvPicPr>
          <p:nvPr/>
        </p:nvPicPr>
        <p:blipFill>
          <a:blip r:embed="rId5" cstate="print"/>
          <a:srcRect/>
          <a:stretch>
            <a:fillRect/>
          </a:stretch>
        </p:blipFill>
        <p:spPr bwMode="auto">
          <a:xfrm>
            <a:off x="4214810" y="0"/>
            <a:ext cx="4929190" cy="3159127"/>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6626" name="Picture 2" descr="D:\23.05.13-домашние документы\Колледж Строитель\Биология\Лекции по биол\Происхождение  жизни\tmpFWESfh.jpeg"/>
          <p:cNvPicPr>
            <a:picLocks noChangeAspect="1" noChangeArrowheads="1"/>
          </p:cNvPicPr>
          <p:nvPr/>
        </p:nvPicPr>
        <p:blipFill>
          <a:blip r:embed="rId6" cstate="print"/>
          <a:srcRect/>
          <a:stretch>
            <a:fillRect/>
          </a:stretch>
        </p:blipFill>
        <p:spPr bwMode="auto">
          <a:xfrm>
            <a:off x="71406" y="4429132"/>
            <a:ext cx="3071834" cy="230387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642910" y="3088132"/>
            <a:ext cx="8072494" cy="1412438"/>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70000"/>
              </a:lnSpc>
            </a:pPr>
            <a:r>
              <a:rPr lang="ru-RU" sz="4000" b="1" dirty="0"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Происхождение и начальные этапы развития жизни на Земле</a:t>
            </a:r>
            <a:endParaRPr lang="ru-RU" sz="4000" b="1" dirty="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endParaRPr>
          </a:p>
        </p:txBody>
      </p:sp>
      <p:pic>
        <p:nvPicPr>
          <p:cNvPr id="26629" name="Picture 5" descr="D:\23.05.13-домашние документы\Лаб. раб YES\Виртуальные лабораторные YES\Анимашки и картинки\Планеты, каметы и др\952817.gif"/>
          <p:cNvPicPr>
            <a:picLocks noChangeAspect="1" noChangeArrowheads="1" noCrop="1"/>
          </p:cNvPicPr>
          <p:nvPr/>
        </p:nvPicPr>
        <p:blipFill>
          <a:blip r:embed="rId7" cstate="print"/>
          <a:srcRect/>
          <a:stretch>
            <a:fillRect/>
          </a:stretch>
        </p:blipFill>
        <p:spPr bwMode="auto">
          <a:xfrm>
            <a:off x="0" y="0"/>
            <a:ext cx="2286000" cy="3048000"/>
          </a:xfrm>
          <a:prstGeom prst="rect">
            <a:avLst/>
          </a:prstGeom>
          <a:noFill/>
        </p:spPr>
      </p:pic>
      <p:pic>
        <p:nvPicPr>
          <p:cNvPr id="26630" name="Picture 6" descr="D:\23.05.13-домашние документы\Лаб. раб YES\Виртуальные лабораторные YES\Анимашки и картинки\Планеты, каметы и др\893647.gif"/>
          <p:cNvPicPr>
            <a:picLocks noChangeAspect="1" noChangeArrowheads="1" noCrop="1"/>
          </p:cNvPicPr>
          <p:nvPr/>
        </p:nvPicPr>
        <p:blipFill>
          <a:blip r:embed="rId8" cstate="print"/>
          <a:srcRect/>
          <a:stretch>
            <a:fillRect/>
          </a:stretch>
        </p:blipFill>
        <p:spPr bwMode="auto">
          <a:xfrm>
            <a:off x="2143108" y="0"/>
            <a:ext cx="2286000" cy="3048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9218" name="Picture 2" descr="D:\диск D\01.03.16-домашние документы\Колледж Строитель\Биология\Лекции по биол\4-Происхождение  жизни\darwin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5234238"/>
            <a:ext cx="2592288" cy="14619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19" name="Picture 3" descr="D:\диск D\01.03.16-домашние документы\Колледж Строитель\Биология\Лекции по биол\4-Происхождение  жизни\ekl-04-08-g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25" t="15821" r="52699" b="3054"/>
          <a:stretch/>
        </p:blipFill>
        <p:spPr bwMode="auto">
          <a:xfrm>
            <a:off x="5508104" y="4690442"/>
            <a:ext cx="1440160" cy="21462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179512" y="44624"/>
            <a:ext cx="8784976" cy="5389937"/>
          </a:xfrm>
          <a:prstGeom prst="rect">
            <a:avLst/>
          </a:prstGeom>
        </p:spPr>
        <p:txBody>
          <a:bodyPr wrap="square">
            <a:spAutoFit/>
          </a:bodyPr>
          <a:lstStyle/>
          <a:p>
            <a:pPr indent="450000" algn="just">
              <a:lnSpc>
                <a:spcPct val="85000"/>
              </a:lnSpc>
            </a:pPr>
            <a:r>
              <a:rPr lang="ru-RU" sz="2600" b="1" dirty="0">
                <a:solidFill>
                  <a:srgbClr val="C00000"/>
                </a:solidFill>
                <a:effectLst>
                  <a:outerShdw blurRad="38100" dist="38100" dir="2700000" algn="tl">
                    <a:srgbClr val="000000">
                      <a:alpha val="43137"/>
                    </a:srgbClr>
                  </a:outerShdw>
                </a:effectLst>
                <a:latin typeface="Arial" pitchFamily="34" charset="0"/>
                <a:cs typeface="Arial" pitchFamily="34" charset="0"/>
              </a:rPr>
              <a:t>Макроэволюция </a:t>
            </a:r>
            <a:r>
              <a:rPr lang="ru-RU" sz="2600" b="1" dirty="0">
                <a:latin typeface="Arial" pitchFamily="34" charset="0"/>
                <a:cs typeface="Arial" pitchFamily="34" charset="0"/>
              </a:rPr>
              <a:t>органического мира – это процесс формирования </a:t>
            </a:r>
            <a:r>
              <a:rPr lang="ru-RU" sz="2600" b="1">
                <a:latin typeface="Arial" pitchFamily="34" charset="0"/>
                <a:cs typeface="Arial" pitchFamily="34" charset="0"/>
              </a:rPr>
              <a:t>крупных </a:t>
            </a:r>
            <a:r>
              <a:rPr lang="ru-RU" sz="2600" b="1" smtClean="0">
                <a:latin typeface="Arial" pitchFamily="34" charset="0"/>
                <a:cs typeface="Arial" pitchFamily="34" charset="0"/>
              </a:rPr>
              <a:t>систематических </a:t>
            </a:r>
            <a:r>
              <a:rPr lang="ru-RU" sz="2600" b="1" dirty="0">
                <a:latin typeface="Arial" pitchFamily="34" charset="0"/>
                <a:cs typeface="Arial" pitchFamily="34" charset="0"/>
              </a:rPr>
              <a:t>единиц: из видов – новых родов, из родов – новых семейств и т. д. В основе макроэволюции лежат те же движущие силы, что и в основе </a:t>
            </a:r>
            <a:r>
              <a:rPr lang="ru-RU" sz="2600" b="1" dirty="0" err="1">
                <a:solidFill>
                  <a:srgbClr val="9D2349"/>
                </a:solidFill>
                <a:effectLst>
                  <a:outerShdw blurRad="38100" dist="38100" dir="2700000" algn="tl">
                    <a:srgbClr val="000000">
                      <a:alpha val="43137"/>
                    </a:srgbClr>
                  </a:outerShdw>
                </a:effectLst>
                <a:latin typeface="Arial" pitchFamily="34" charset="0"/>
                <a:cs typeface="Arial" pitchFamily="34" charset="0"/>
              </a:rPr>
              <a:t>микроэволюции</a:t>
            </a:r>
            <a:r>
              <a:rPr lang="ru-RU" sz="2600" b="1" dirty="0">
                <a:latin typeface="Arial" pitchFamily="34" charset="0"/>
                <a:cs typeface="Arial" pitchFamily="34" charset="0"/>
              </a:rPr>
              <a:t>: наследственность, </a:t>
            </a:r>
            <a:r>
              <a:rPr lang="ru-RU" sz="2600" b="1" dirty="0" err="1" smtClean="0">
                <a:latin typeface="Arial" pitchFamily="34" charset="0"/>
                <a:cs typeface="Arial" pitchFamily="34" charset="0"/>
              </a:rPr>
              <a:t>изменчи-вость</a:t>
            </a:r>
            <a:r>
              <a:rPr lang="ru-RU" sz="2600" b="1" dirty="0" smtClean="0">
                <a:latin typeface="Arial" pitchFamily="34" charset="0"/>
                <a:cs typeface="Arial" pitchFamily="34" charset="0"/>
              </a:rPr>
              <a:t>, естественный </a:t>
            </a:r>
            <a:r>
              <a:rPr lang="ru-RU" sz="2600" b="1" dirty="0">
                <a:latin typeface="Arial" pitchFamily="34" charset="0"/>
                <a:cs typeface="Arial" pitchFamily="34" charset="0"/>
              </a:rPr>
              <a:t>отбор и репродуктивная изоляция. Так же, как и </a:t>
            </a:r>
            <a:r>
              <a:rPr lang="ru-RU" sz="2600" b="1" dirty="0" err="1">
                <a:latin typeface="Arial" pitchFamily="34" charset="0"/>
                <a:cs typeface="Arial" pitchFamily="34" charset="0"/>
              </a:rPr>
              <a:t>микроэволюция</a:t>
            </a:r>
            <a:r>
              <a:rPr lang="ru-RU" sz="2600" b="1" dirty="0">
                <a:latin typeface="Arial" pitchFamily="34" charset="0"/>
                <a:cs typeface="Arial" pitchFamily="34" charset="0"/>
              </a:rPr>
              <a:t>, макроэволюция имеет дивергентный характер. </a:t>
            </a:r>
            <a:r>
              <a:rPr lang="ru-RU" sz="2600" b="1" u="sng" dirty="0">
                <a:latin typeface="Arial" pitchFamily="34" charset="0"/>
                <a:cs typeface="Arial" pitchFamily="34" charset="0"/>
              </a:rPr>
              <a:t>Понятие</a:t>
            </a:r>
            <a:r>
              <a:rPr lang="ru-RU" sz="2600" b="1" dirty="0">
                <a:latin typeface="Arial" pitchFamily="34" charset="0"/>
                <a:cs typeface="Arial" pitchFamily="34" charset="0"/>
              </a:rPr>
              <a:t> </a:t>
            </a:r>
            <a:r>
              <a:rPr lang="ru-RU" sz="2600" b="1" dirty="0">
                <a:solidFill>
                  <a:srgbClr val="C00000"/>
                </a:solidFill>
                <a:effectLst>
                  <a:outerShdw blurRad="38100" dist="38100" dir="2700000" algn="tl">
                    <a:srgbClr val="000000">
                      <a:alpha val="43137"/>
                    </a:srgbClr>
                  </a:outerShdw>
                </a:effectLst>
                <a:latin typeface="Arial" pitchFamily="34" charset="0"/>
                <a:cs typeface="Arial" pitchFamily="34" charset="0"/>
              </a:rPr>
              <a:t>макроэволюции</a:t>
            </a:r>
            <a:r>
              <a:rPr lang="ru-RU" sz="2600" b="1" dirty="0">
                <a:latin typeface="Arial" pitchFamily="34" charset="0"/>
                <a:cs typeface="Arial" pitchFamily="34" charset="0"/>
              </a:rPr>
              <a:t> интерпретировалось многократно, но окончательного и однозначного понимания не достигнуто. Согласно одной из версий, </a:t>
            </a:r>
            <a:r>
              <a:rPr lang="ru-RU" sz="2600" b="1" dirty="0">
                <a:solidFill>
                  <a:srgbClr val="C00000"/>
                </a:solidFill>
                <a:effectLst>
                  <a:outerShdw blurRad="38100" dist="38100" dir="2700000" algn="tl">
                    <a:srgbClr val="000000">
                      <a:alpha val="43137"/>
                    </a:srgbClr>
                  </a:outerShdw>
                </a:effectLst>
                <a:latin typeface="Arial" pitchFamily="34" charset="0"/>
                <a:cs typeface="Arial" pitchFamily="34" charset="0"/>
              </a:rPr>
              <a:t>макроэволюция</a:t>
            </a:r>
            <a:r>
              <a:rPr lang="ru-RU" sz="2600" b="1" dirty="0">
                <a:latin typeface="Arial" pitchFamily="34" charset="0"/>
                <a:cs typeface="Arial" pitchFamily="34" charset="0"/>
              </a:rPr>
              <a:t> – изменения системного характера, соответственно, огромных </a:t>
            </a:r>
            <a:r>
              <a:rPr lang="ru-RU" sz="2600" b="1" dirty="0" err="1" smtClean="0">
                <a:latin typeface="Arial" pitchFamily="34" charset="0"/>
                <a:cs typeface="Arial" pitchFamily="34" charset="0"/>
              </a:rPr>
              <a:t>промежут</a:t>
            </a:r>
            <a:r>
              <a:rPr lang="ru-RU" sz="2600" b="1" dirty="0" smtClean="0">
                <a:latin typeface="Arial" pitchFamily="34" charset="0"/>
                <a:cs typeface="Arial" pitchFamily="34" charset="0"/>
              </a:rPr>
              <a:t>-ков </a:t>
            </a:r>
            <a:r>
              <a:rPr lang="ru-RU" sz="2600" b="1" dirty="0">
                <a:latin typeface="Arial" pitchFamily="34" charset="0"/>
                <a:cs typeface="Arial" pitchFamily="34" charset="0"/>
              </a:rPr>
              <a:t>времени они не требуют.</a:t>
            </a:r>
          </a:p>
        </p:txBody>
      </p:sp>
    </p:spTree>
    <p:extLst>
      <p:ext uri="{BB962C8B-B14F-4D97-AF65-F5344CB8AC3E}">
        <p14:creationId xmlns:p14="http://schemas.microsoft.com/office/powerpoint/2010/main" val="1169900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s://jtlimnology.wikispaces.com/file/view/aral_sea_1989_2003_2009_0.jpg/221442874/aral_sea_1989_2003_2009_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721065"/>
            <a:ext cx="5040560" cy="3105205"/>
          </a:xfrm>
          <a:prstGeom prst="rect">
            <a:avLst/>
          </a:prstGeom>
          <a:noFill/>
          <a:extLst>
            <a:ext uri="{909E8E84-426E-40DD-AFC4-6F175D3DCCD1}">
              <a14:hiddenFill xmlns:a14="http://schemas.microsoft.com/office/drawing/2010/main">
                <a:solidFill>
                  <a:srgbClr val="FFFFFF"/>
                </a:solidFill>
              </a14:hiddenFill>
            </a:ext>
          </a:extLst>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10250" name="Picture 10" descr="http://www.evolbiol.ru/docs/img/andreevy9_files/image006.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0553" y="3571886"/>
            <a:ext cx="3371850" cy="2076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220071" y="5517232"/>
            <a:ext cx="3858135" cy="941796"/>
          </a:xfrm>
          <a:prstGeom prst="rect">
            <a:avLst/>
          </a:prstGeom>
        </p:spPr>
        <p:txBody>
          <a:bodyPr wrap="square">
            <a:spAutoFit/>
          </a:bodyPr>
          <a:lstStyle/>
          <a:p>
            <a:pPr algn="ctr">
              <a:lnSpc>
                <a:spcPct val="80000"/>
              </a:lnSpc>
            </a:pPr>
            <a:r>
              <a:rPr lang="ru-RU" sz="2300" b="1" dirty="0">
                <a:latin typeface="Arial" pitchFamily="34" charset="0"/>
                <a:cs typeface="Arial" pitchFamily="34" charset="0"/>
              </a:rPr>
              <a:t>2 – </a:t>
            </a:r>
            <a:r>
              <a:rPr lang="ru-RU" sz="2300" b="1" dirty="0" smtClean="0">
                <a:latin typeface="Arial" pitchFamily="34" charset="0"/>
                <a:cs typeface="Arial" pitchFamily="34" charset="0"/>
              </a:rPr>
              <a:t>положение современных </a:t>
            </a:r>
            <a:r>
              <a:rPr lang="ru-RU" sz="2300" b="1" i="1" dirty="0" err="1" smtClean="0">
                <a:latin typeface="Arial" pitchFamily="34" charset="0"/>
                <a:cs typeface="Arial" pitchFamily="34" charset="0"/>
              </a:rPr>
              <a:t>Cerastoderma</a:t>
            </a:r>
            <a:r>
              <a:rPr lang="ru-RU" sz="2300" b="1" i="1" dirty="0">
                <a:latin typeface="Arial" pitchFamily="34" charset="0"/>
                <a:cs typeface="Arial" pitchFamily="34" charset="0"/>
              </a:rPr>
              <a:t> </a:t>
            </a:r>
            <a:r>
              <a:rPr lang="ru-RU" sz="2300" b="1" dirty="0">
                <a:latin typeface="Arial" pitchFamily="34" charset="0"/>
                <a:cs typeface="Arial" pitchFamily="34" charset="0"/>
              </a:rPr>
              <a:t>вне грунта</a:t>
            </a:r>
          </a:p>
        </p:txBody>
      </p:sp>
      <p:sp>
        <p:nvSpPr>
          <p:cNvPr id="20" name="Прямоугольник 19"/>
          <p:cNvSpPr/>
          <p:nvPr/>
        </p:nvSpPr>
        <p:spPr>
          <a:xfrm>
            <a:off x="107504" y="116632"/>
            <a:ext cx="8856984" cy="3748719"/>
          </a:xfrm>
          <a:prstGeom prst="rect">
            <a:avLst/>
          </a:prstGeom>
        </p:spPr>
        <p:txBody>
          <a:bodyPr wrap="square">
            <a:spAutoFit/>
          </a:bodyPr>
          <a:lstStyle/>
          <a:p>
            <a:pPr indent="450000" algn="just">
              <a:lnSpc>
                <a:spcPct val="80000"/>
              </a:lnSpc>
            </a:pPr>
            <a:r>
              <a:rPr lang="ru-RU" sz="2700" b="1" u="sng" dirty="0">
                <a:latin typeface="Arial" pitchFamily="34" charset="0"/>
                <a:cs typeface="Arial" pitchFamily="34" charset="0"/>
              </a:rPr>
              <a:t>Процессы</a:t>
            </a:r>
            <a:r>
              <a:rPr lang="ru-RU" sz="2700" b="1" dirty="0">
                <a:latin typeface="Arial" pitchFamily="34" charset="0"/>
                <a:cs typeface="Arial" pitchFamily="34" charset="0"/>
              </a:rPr>
              <a:t>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макроэволюции</a:t>
            </a:r>
            <a:r>
              <a:rPr lang="ru-RU" sz="2700" b="1" dirty="0">
                <a:latin typeface="Arial" pitchFamily="34" charset="0"/>
                <a:cs typeface="Arial" pitchFamily="34" charset="0"/>
              </a:rPr>
              <a:t> </a:t>
            </a:r>
            <a:r>
              <a:rPr lang="ru-RU" sz="2700" b="1" u="sng" dirty="0">
                <a:latin typeface="Arial" pitchFamily="34" charset="0"/>
                <a:cs typeface="Arial" pitchFamily="34" charset="0"/>
              </a:rPr>
              <a:t>требуют</a:t>
            </a:r>
            <a:r>
              <a:rPr lang="ru-RU" sz="2700" b="1" dirty="0">
                <a:latin typeface="Arial" pitchFamily="34" charset="0"/>
                <a:cs typeface="Arial" pitchFamily="34" charset="0"/>
              </a:rPr>
              <a:t> огромных промежутков времени, и непосредственно изучать её в большинстве случаев не представляется возможным. Одно из исключений – наблюдаемое ускоренное формирование новых </a:t>
            </a:r>
            <a:r>
              <a:rPr lang="ru-RU" sz="2700" b="1" dirty="0" err="1">
                <a:latin typeface="Arial" pitchFamily="34" charset="0"/>
                <a:cs typeface="Arial" pitchFamily="34" charset="0"/>
              </a:rPr>
              <a:t>надвидовых</a:t>
            </a:r>
            <a:r>
              <a:rPr lang="ru-RU" sz="2700" b="1" dirty="0">
                <a:latin typeface="Arial" pitchFamily="34" charset="0"/>
                <a:cs typeface="Arial" pitchFamily="34" charset="0"/>
              </a:rPr>
              <a:t> таксонов моллюсков в условиях гибели Аральского </a:t>
            </a:r>
            <a:r>
              <a:rPr lang="ru-RU" sz="2700" b="1" dirty="0" smtClean="0">
                <a:latin typeface="Arial" pitchFamily="34" charset="0"/>
                <a:cs typeface="Arial" pitchFamily="34" charset="0"/>
              </a:rPr>
              <a:t>моря.</a:t>
            </a:r>
            <a:endParaRPr lang="ru-RU" sz="2700" b="1" dirty="0">
              <a:latin typeface="Arial" pitchFamily="34" charset="0"/>
              <a:cs typeface="Arial" pitchFamily="34" charset="0"/>
            </a:endParaRPr>
          </a:p>
          <a:p>
            <a:pPr indent="450000" algn="just">
              <a:lnSpc>
                <a:spcPct val="80000"/>
              </a:lnSpc>
            </a:pPr>
            <a:r>
              <a:rPr lang="ru-RU" sz="2700" b="1" dirty="0">
                <a:latin typeface="Arial" pitchFamily="34" charset="0"/>
                <a:cs typeface="Arial" pitchFamily="34" charset="0"/>
              </a:rPr>
              <a:t>Одним из методов изучения макроэволюции является компьютерное моделирование. Так, с конца 1980-х макроэволюция изучается с помощью программы </a:t>
            </a:r>
            <a:r>
              <a:rPr lang="ru-RU" sz="2700" b="1" dirty="0" smtClean="0">
                <a:latin typeface="Arial" pitchFamily="34" charset="0"/>
                <a:cs typeface="Arial" pitchFamily="34" charset="0"/>
              </a:rPr>
              <a:t>MACROPHYLON.</a:t>
            </a:r>
            <a:endParaRPr lang="ru-RU" sz="2700" b="1" dirty="0">
              <a:latin typeface="Arial" pitchFamily="34" charset="0"/>
              <a:cs typeface="Arial" pitchFamily="34" charset="0"/>
            </a:endParaRPr>
          </a:p>
        </p:txBody>
      </p:sp>
    </p:spTree>
    <p:extLst>
      <p:ext uri="{BB962C8B-B14F-4D97-AF65-F5344CB8AC3E}">
        <p14:creationId xmlns:p14="http://schemas.microsoft.com/office/powerpoint/2010/main" val="2678248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8"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0" name="Прямоугольник 9"/>
          <p:cNvSpPr/>
          <p:nvPr/>
        </p:nvSpPr>
        <p:spPr>
          <a:xfrm>
            <a:off x="107504" y="44624"/>
            <a:ext cx="8856984" cy="4408899"/>
          </a:xfrm>
          <a:prstGeom prst="rect">
            <a:avLst/>
          </a:prstGeom>
        </p:spPr>
        <p:txBody>
          <a:bodyPr wrap="square">
            <a:spAutoFit/>
          </a:bodyPr>
          <a:lstStyle/>
          <a:p>
            <a:pPr indent="450000" algn="just">
              <a:lnSpc>
                <a:spcPct val="85000"/>
              </a:lnSpc>
            </a:pPr>
            <a:r>
              <a:rPr lang="ru-RU" sz="2200" b="1" dirty="0" err="1" smtClean="0">
                <a:solidFill>
                  <a:srgbClr val="FF0000"/>
                </a:solidFill>
                <a:latin typeface="Arial" pitchFamily="34" charset="0"/>
                <a:cs typeface="Arial" pitchFamily="34" charset="0"/>
              </a:rPr>
              <a:t>Ара́льское</a:t>
            </a:r>
            <a:r>
              <a:rPr lang="ru-RU" sz="2200" b="1" dirty="0" smtClean="0">
                <a:solidFill>
                  <a:srgbClr val="FF0000"/>
                </a:solidFill>
                <a:latin typeface="Arial" pitchFamily="34" charset="0"/>
                <a:cs typeface="Arial" pitchFamily="34" charset="0"/>
              </a:rPr>
              <a:t> море </a:t>
            </a:r>
            <a:r>
              <a:rPr lang="ru-RU" sz="2200" b="1" dirty="0" smtClean="0">
                <a:latin typeface="Arial" pitchFamily="34" charset="0"/>
                <a:cs typeface="Arial" pitchFamily="34" charset="0"/>
              </a:rPr>
              <a:t>(</a:t>
            </a:r>
            <a:r>
              <a:rPr lang="ru-RU" sz="2200" b="1" dirty="0" smtClean="0">
                <a:solidFill>
                  <a:srgbClr val="FF0000"/>
                </a:solidFill>
                <a:latin typeface="Arial" pitchFamily="34" charset="0"/>
                <a:cs typeface="Arial" pitchFamily="34" charset="0"/>
              </a:rPr>
              <a:t>Арал</a:t>
            </a:r>
            <a:r>
              <a:rPr lang="ru-RU" sz="2200" b="1" dirty="0" smtClean="0">
                <a:latin typeface="Arial" pitchFamily="34" charset="0"/>
                <a:cs typeface="Arial" pitchFamily="34" charset="0"/>
              </a:rPr>
              <a:t>) – бывшее бессточное солёное озеро в Средней Азии, на границе Казахстана и Узбекистана. С 1960-х годов уровень моря (и объём воды в нём) стал быстро снижаться, в том числе и вследствие забора воды из основных питающих рек Амударья и Сырдарья с целью орошения, в 1989 году море распалось на два изолированных водоёма – Северное (Малое) и Южное (Большое) Аральское море. В 2014 году восточная часть Южного (Большого) Аральского моря полностью высохла, достигнув в тот год исторического минимума площади всего моря в 7297 км². Временно разлившись весной 2015 года (до 10780 км² всего моря), к осени 2015 года его водная поверхность вновь уменьшилась до 8303 км². </a:t>
            </a:r>
          </a:p>
          <a:p>
            <a:pPr indent="450000" algn="just">
              <a:lnSpc>
                <a:spcPct val="85000"/>
              </a:lnSpc>
            </a:pPr>
            <a:r>
              <a:rPr lang="ru-RU" sz="2200" b="1" u="sng" dirty="0" smtClean="0">
                <a:latin typeface="Arial" pitchFamily="34" charset="0"/>
                <a:cs typeface="Arial" pitchFamily="34" charset="0"/>
              </a:rPr>
              <a:t>До начала обмеления</a:t>
            </a:r>
            <a:r>
              <a:rPr lang="ru-RU" sz="2200" b="1" dirty="0" smtClean="0">
                <a:latin typeface="Arial" pitchFamily="34" charset="0"/>
                <a:cs typeface="Arial" pitchFamily="34" charset="0"/>
              </a:rPr>
              <a:t> Аральское море </a:t>
            </a:r>
            <a:r>
              <a:rPr lang="ru-RU" sz="2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было </a:t>
            </a:r>
            <a:r>
              <a:rPr lang="ru-RU" sz="22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cs typeface="Arial" pitchFamily="34" charset="0"/>
              </a:rPr>
              <a:t>четвёртым</a:t>
            </a:r>
            <a:r>
              <a:rPr lang="ru-RU" sz="2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по величине озером в мире</a:t>
            </a:r>
            <a:r>
              <a:rPr lang="ru-RU" sz="2200" b="1" dirty="0" smtClean="0">
                <a:latin typeface="Arial" pitchFamily="34" charset="0"/>
                <a:cs typeface="Arial" pitchFamily="34" charset="0"/>
              </a:rPr>
              <a:t>. </a:t>
            </a:r>
            <a:endParaRPr lang="ru-RU" sz="2200" b="1" dirty="0">
              <a:latin typeface="Arial" pitchFamily="34" charset="0"/>
              <a:cs typeface="Arial" pitchFamily="34" charset="0"/>
            </a:endParaRPr>
          </a:p>
        </p:txBody>
      </p:sp>
      <p:sp>
        <p:nvSpPr>
          <p:cNvPr id="12" name="Прямоугольник 11"/>
          <p:cNvSpPr/>
          <p:nvPr/>
        </p:nvSpPr>
        <p:spPr>
          <a:xfrm>
            <a:off x="-36512" y="5373216"/>
            <a:ext cx="4572000" cy="1138773"/>
          </a:xfrm>
          <a:prstGeom prst="rect">
            <a:avLst/>
          </a:prstGeom>
        </p:spPr>
        <p:txBody>
          <a:bodyPr>
            <a:spAutoFit/>
          </a:bodyPr>
          <a:lstStyle/>
          <a:p>
            <a:pPr algn="ctr">
              <a:lnSpc>
                <a:spcPct val="85000"/>
              </a:lnSpc>
            </a:pPr>
            <a:r>
              <a:rPr lang="ru-RU" sz="2000" dirty="0" smtClean="0">
                <a:latin typeface="Arial" pitchFamily="34" charset="0"/>
                <a:cs typeface="Arial" pitchFamily="34" charset="0"/>
              </a:rPr>
              <a:t>Автор: </a:t>
            </a:r>
            <a:r>
              <a:rPr lang="ru-RU" sz="2000" dirty="0" err="1" smtClean="0">
                <a:latin typeface="Arial" pitchFamily="34" charset="0"/>
                <a:cs typeface="Arial" pitchFamily="34" charset="0"/>
              </a:rPr>
              <a:t>Evaporation</a:t>
            </a:r>
            <a:r>
              <a:rPr lang="ru-RU" sz="2000" dirty="0" smtClean="0">
                <a:latin typeface="Arial" pitchFamily="34" charset="0"/>
                <a:cs typeface="Arial" pitchFamily="34" charset="0"/>
              </a:rPr>
              <a:t> </a:t>
            </a:r>
            <a:r>
              <a:rPr lang="ru-RU" sz="2000" dirty="0" err="1" smtClean="0">
                <a:latin typeface="Arial" pitchFamily="34" charset="0"/>
                <a:cs typeface="Arial" pitchFamily="34" charset="0"/>
              </a:rPr>
              <a:t>of</a:t>
            </a:r>
            <a:r>
              <a:rPr lang="ru-RU" sz="2000" dirty="0" smtClean="0">
                <a:latin typeface="Arial" pitchFamily="34" charset="0"/>
                <a:cs typeface="Arial" pitchFamily="34" charset="0"/>
              </a:rPr>
              <a:t> </a:t>
            </a:r>
            <a:r>
              <a:rPr lang="ru-RU" sz="2000" dirty="0" err="1" smtClean="0">
                <a:latin typeface="Arial" pitchFamily="34" charset="0"/>
                <a:cs typeface="Arial" pitchFamily="34" charset="0"/>
              </a:rPr>
              <a:t>the</a:t>
            </a:r>
            <a:r>
              <a:rPr lang="ru-RU" sz="2000" dirty="0" smtClean="0">
                <a:latin typeface="Arial" pitchFamily="34" charset="0"/>
                <a:cs typeface="Arial" pitchFamily="34" charset="0"/>
              </a:rPr>
              <a:t> </a:t>
            </a:r>
            <a:r>
              <a:rPr lang="ru-RU" sz="2000" dirty="0" err="1" smtClean="0">
                <a:latin typeface="Arial" pitchFamily="34" charset="0"/>
                <a:cs typeface="Arial" pitchFamily="34" charset="0"/>
              </a:rPr>
              <a:t>Aral</a:t>
            </a:r>
            <a:r>
              <a:rPr lang="ru-RU" sz="2000" dirty="0" smtClean="0">
                <a:latin typeface="Arial" pitchFamily="34" charset="0"/>
                <a:cs typeface="Arial" pitchFamily="34" charset="0"/>
              </a:rPr>
              <a:t> </a:t>
            </a:r>
            <a:r>
              <a:rPr lang="ru-RU" sz="2000" dirty="0" err="1" smtClean="0">
                <a:latin typeface="Arial" pitchFamily="34" charset="0"/>
                <a:cs typeface="Arial" pitchFamily="34" charset="0"/>
              </a:rPr>
              <a:t>Sea</a:t>
            </a:r>
            <a:r>
              <a:rPr lang="ru-RU" sz="2000" dirty="0" smtClean="0">
                <a:latin typeface="Arial" pitchFamily="34" charset="0"/>
                <a:cs typeface="Arial" pitchFamily="34" charset="0"/>
              </a:rPr>
              <a:t>, Общественное достояние, https://commons.wikimedia.org/w/index.php?curid=12435132</a:t>
            </a:r>
            <a:endParaRPr lang="ru-RU" sz="2000" dirty="0">
              <a:latin typeface="Arial" pitchFamily="34" charset="0"/>
              <a:cs typeface="Arial" pitchFamily="34" charset="0"/>
            </a:endParaRPr>
          </a:p>
        </p:txBody>
      </p:sp>
      <p:cxnSp>
        <p:nvCxnSpPr>
          <p:cNvPr id="17" name="Прямая со стрелкой 16"/>
          <p:cNvCxnSpPr/>
          <p:nvPr/>
        </p:nvCxnSpPr>
        <p:spPr>
          <a:xfrm>
            <a:off x="3779912" y="5805264"/>
            <a:ext cx="792088" cy="0"/>
          </a:xfrm>
          <a:prstGeom prst="straightConnector1">
            <a:avLst/>
          </a:prstGeom>
          <a:ln w="76200">
            <a:solidFill>
              <a:srgbClr val="336600"/>
            </a:solidFill>
            <a:tailEnd type="arrow"/>
          </a:ln>
        </p:spPr>
        <p:style>
          <a:lnRef idx="1">
            <a:schemeClr val="accent1"/>
          </a:lnRef>
          <a:fillRef idx="0">
            <a:schemeClr val="accent1"/>
          </a:fillRef>
          <a:effectRef idx="0">
            <a:schemeClr val="accent1"/>
          </a:effectRef>
          <a:fontRef idx="minor">
            <a:schemeClr val="tx1"/>
          </a:fontRef>
        </p:style>
      </p:cxnSp>
      <p:pic>
        <p:nvPicPr>
          <p:cNvPr id="1027" name="Picture 3" descr="C:\Users\ikuzmina\Desktop\уроки-2017-2018-03.02.18\Биология\4-эволюция\Aral_sea.gif"/>
          <p:cNvPicPr>
            <a:picLocks noChangeAspect="1" noChangeArrowheads="1" noCrop="1"/>
          </p:cNvPicPr>
          <p:nvPr/>
        </p:nvPicPr>
        <p:blipFill>
          <a:blip r:embed="rId4" cstate="print"/>
          <a:srcRect/>
          <a:stretch>
            <a:fillRect/>
          </a:stretch>
        </p:blipFill>
        <p:spPr bwMode="auto">
          <a:xfrm>
            <a:off x="4644008" y="4077072"/>
            <a:ext cx="2708920" cy="2708920"/>
          </a:xfrm>
          <a:prstGeom prst="rect">
            <a:avLst/>
          </a:prstGeom>
          <a:noFill/>
        </p:spPr>
      </p:pic>
    </p:spTree>
    <p:extLst>
      <p:ext uri="{BB962C8B-B14F-4D97-AF65-F5344CB8AC3E}">
        <p14:creationId xmlns:p14="http://schemas.microsoft.com/office/powerpoint/2010/main" val="2678248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8"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36512" y="5373216"/>
            <a:ext cx="4572000" cy="1138773"/>
          </a:xfrm>
          <a:prstGeom prst="rect">
            <a:avLst/>
          </a:prstGeom>
        </p:spPr>
        <p:txBody>
          <a:bodyPr>
            <a:spAutoFit/>
          </a:bodyPr>
          <a:lstStyle/>
          <a:p>
            <a:pPr algn="ctr">
              <a:lnSpc>
                <a:spcPct val="85000"/>
              </a:lnSpc>
            </a:pPr>
            <a:r>
              <a:rPr lang="ru-RU" sz="2000" dirty="0" smtClean="0">
                <a:latin typeface="Arial" pitchFamily="34" charset="0"/>
                <a:cs typeface="Arial" pitchFamily="34" charset="0"/>
              </a:rPr>
              <a:t>Автор: </a:t>
            </a:r>
            <a:r>
              <a:rPr lang="ru-RU" sz="2000" dirty="0" err="1" smtClean="0">
                <a:latin typeface="Arial" pitchFamily="34" charset="0"/>
                <a:cs typeface="Arial" pitchFamily="34" charset="0"/>
              </a:rPr>
              <a:t>Evaporation</a:t>
            </a:r>
            <a:r>
              <a:rPr lang="ru-RU" sz="2000" dirty="0" smtClean="0">
                <a:latin typeface="Arial" pitchFamily="34" charset="0"/>
                <a:cs typeface="Arial" pitchFamily="34" charset="0"/>
              </a:rPr>
              <a:t> </a:t>
            </a:r>
            <a:r>
              <a:rPr lang="ru-RU" sz="2000" dirty="0" err="1" smtClean="0">
                <a:latin typeface="Arial" pitchFamily="34" charset="0"/>
                <a:cs typeface="Arial" pitchFamily="34" charset="0"/>
              </a:rPr>
              <a:t>of</a:t>
            </a:r>
            <a:r>
              <a:rPr lang="ru-RU" sz="2000" dirty="0" smtClean="0">
                <a:latin typeface="Arial" pitchFamily="34" charset="0"/>
                <a:cs typeface="Arial" pitchFamily="34" charset="0"/>
              </a:rPr>
              <a:t> </a:t>
            </a:r>
            <a:r>
              <a:rPr lang="ru-RU" sz="2000" dirty="0" err="1" smtClean="0">
                <a:latin typeface="Arial" pitchFamily="34" charset="0"/>
                <a:cs typeface="Arial" pitchFamily="34" charset="0"/>
              </a:rPr>
              <a:t>the</a:t>
            </a:r>
            <a:r>
              <a:rPr lang="ru-RU" sz="2000" dirty="0" smtClean="0">
                <a:latin typeface="Arial" pitchFamily="34" charset="0"/>
                <a:cs typeface="Arial" pitchFamily="34" charset="0"/>
              </a:rPr>
              <a:t> </a:t>
            </a:r>
            <a:r>
              <a:rPr lang="ru-RU" sz="2000" dirty="0" err="1" smtClean="0">
                <a:latin typeface="Arial" pitchFamily="34" charset="0"/>
                <a:cs typeface="Arial" pitchFamily="34" charset="0"/>
              </a:rPr>
              <a:t>Aral</a:t>
            </a:r>
            <a:r>
              <a:rPr lang="ru-RU" sz="2000" dirty="0" smtClean="0">
                <a:latin typeface="Arial" pitchFamily="34" charset="0"/>
                <a:cs typeface="Arial" pitchFamily="34" charset="0"/>
              </a:rPr>
              <a:t> </a:t>
            </a:r>
            <a:r>
              <a:rPr lang="ru-RU" sz="2000" dirty="0" err="1" smtClean="0">
                <a:latin typeface="Arial" pitchFamily="34" charset="0"/>
                <a:cs typeface="Arial" pitchFamily="34" charset="0"/>
              </a:rPr>
              <a:t>Sea</a:t>
            </a:r>
            <a:r>
              <a:rPr lang="ru-RU" sz="2000" dirty="0" smtClean="0">
                <a:latin typeface="Arial" pitchFamily="34" charset="0"/>
                <a:cs typeface="Arial" pitchFamily="34" charset="0"/>
              </a:rPr>
              <a:t>, Общественное достояние, https://commons.wikimedia.org/w/index.php?curid=12435132</a:t>
            </a:r>
            <a:endParaRPr lang="ru-RU" sz="2000" dirty="0">
              <a:latin typeface="Arial" pitchFamily="34" charset="0"/>
              <a:cs typeface="Arial" pitchFamily="34" charset="0"/>
            </a:endParaRPr>
          </a:p>
        </p:txBody>
      </p:sp>
      <p:cxnSp>
        <p:nvCxnSpPr>
          <p:cNvPr id="17" name="Прямая со стрелкой 16"/>
          <p:cNvCxnSpPr/>
          <p:nvPr/>
        </p:nvCxnSpPr>
        <p:spPr>
          <a:xfrm>
            <a:off x="3779912" y="5805264"/>
            <a:ext cx="792088" cy="0"/>
          </a:xfrm>
          <a:prstGeom prst="straightConnector1">
            <a:avLst/>
          </a:prstGeom>
          <a:ln w="76200">
            <a:solidFill>
              <a:srgbClr val="336600"/>
            </a:solidFill>
            <a:tailEnd type="arrow"/>
          </a:ln>
        </p:spPr>
        <p:style>
          <a:lnRef idx="1">
            <a:schemeClr val="accent1"/>
          </a:lnRef>
          <a:fillRef idx="0">
            <a:schemeClr val="accent1"/>
          </a:fillRef>
          <a:effectRef idx="0">
            <a:schemeClr val="accent1"/>
          </a:effectRef>
          <a:fontRef idx="minor">
            <a:schemeClr val="tx1"/>
          </a:fontRef>
        </p:style>
      </p:cxnSp>
      <p:pic>
        <p:nvPicPr>
          <p:cNvPr id="1027" name="Picture 3" descr="C:\Users\ikuzmina\Desktop\уроки-2017-2018-03.02.18\Биология\4-эволюция\Aral_sea.gif"/>
          <p:cNvPicPr>
            <a:picLocks noChangeAspect="1" noChangeArrowheads="1" noCrop="1"/>
          </p:cNvPicPr>
          <p:nvPr/>
        </p:nvPicPr>
        <p:blipFill>
          <a:blip r:embed="rId4" cstate="print"/>
          <a:srcRect/>
          <a:stretch>
            <a:fillRect/>
          </a:stretch>
        </p:blipFill>
        <p:spPr bwMode="auto">
          <a:xfrm>
            <a:off x="467544" y="0"/>
            <a:ext cx="6858000" cy="6858000"/>
          </a:xfrm>
          <a:prstGeom prst="rect">
            <a:avLst/>
          </a:prstGeom>
          <a:noFill/>
        </p:spPr>
      </p:pic>
    </p:spTree>
    <p:extLst>
      <p:ext uri="{BB962C8B-B14F-4D97-AF65-F5344CB8AC3E}">
        <p14:creationId xmlns:p14="http://schemas.microsoft.com/office/powerpoint/2010/main" val="2678248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geo-history.ru/images/stories/jizni/0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913" b="52407"/>
          <a:stretch/>
        </p:blipFill>
        <p:spPr bwMode="auto">
          <a:xfrm>
            <a:off x="127898" y="3933056"/>
            <a:ext cx="3851920" cy="11768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1267" name="Picture 3" descr="D:\диск D\01.03.16-домашние документы\Колледж Строитель\Биология\Лекции по биол\2-Зародыши\ris.5.2.gif"/>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96026" y="2939743"/>
            <a:ext cx="3765248" cy="38907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Прямоугольник 19"/>
          <p:cNvSpPr/>
          <p:nvPr/>
        </p:nvSpPr>
        <p:spPr>
          <a:xfrm>
            <a:off x="107504" y="86097"/>
            <a:ext cx="8928992" cy="3270895"/>
          </a:xfrm>
          <a:prstGeom prst="rect">
            <a:avLst/>
          </a:prstGeom>
        </p:spPr>
        <p:txBody>
          <a:bodyPr wrap="square">
            <a:spAutoFit/>
          </a:bodyPr>
          <a:lstStyle/>
          <a:p>
            <a:pPr indent="450000"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Сравнительно-анатомические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доказательства эволюции. </a:t>
            </a:r>
            <a:r>
              <a:rPr lang="ru-RU" sz="2700" b="1" dirty="0" smtClean="0">
                <a:latin typeface="Arial" pitchFamily="34" charset="0"/>
                <a:cs typeface="Arial" pitchFamily="34" charset="0"/>
              </a:rPr>
              <a:t>Все </a:t>
            </a:r>
            <a:r>
              <a:rPr lang="ru-RU" sz="2700" b="1" dirty="0">
                <a:latin typeface="Arial" pitchFamily="34" charset="0"/>
                <a:cs typeface="Arial" pitchFamily="34" charset="0"/>
              </a:rPr>
              <a:t>животные имеют единый план строения, что указывает на единство происхождения. В частности, об общих </a:t>
            </a:r>
            <a:r>
              <a:rPr lang="ru-RU" sz="2700" b="1" dirty="0" smtClean="0">
                <a:latin typeface="Arial" pitchFamily="34" charset="0"/>
                <a:cs typeface="Arial" pitchFamily="34" charset="0"/>
              </a:rPr>
              <a:t>предках рыб, земноводных, рептилий, птиц и млекопитающих говорит </a:t>
            </a:r>
            <a:r>
              <a:rPr lang="ru-RU" sz="2700" b="1" dirty="0">
                <a:latin typeface="Arial" pitchFamily="34" charset="0"/>
                <a:cs typeface="Arial" pitchFamily="34" charset="0"/>
              </a:rPr>
              <a:t>строение гомологичных органов (например, пятипалой конечности, в основе которой лежит скелет </a:t>
            </a:r>
            <a:r>
              <a:rPr lang="ru-RU" sz="2700" b="1" dirty="0" smtClean="0">
                <a:latin typeface="Arial" pitchFamily="34" charset="0"/>
                <a:cs typeface="Arial" pitchFamily="34" charset="0"/>
              </a:rPr>
              <a:t>плавников </a:t>
            </a:r>
            <a:r>
              <a:rPr lang="ru-RU" sz="2700" b="1" dirty="0" err="1" smtClean="0">
                <a:latin typeface="Arial" pitchFamily="34" charset="0"/>
                <a:cs typeface="Arial" pitchFamily="34" charset="0"/>
              </a:rPr>
              <a:t>кистепёрых</a:t>
            </a:r>
            <a:r>
              <a:rPr lang="ru-RU" sz="2700" b="1" dirty="0" smtClean="0">
                <a:latin typeface="Arial" pitchFamily="34" charset="0"/>
                <a:cs typeface="Arial" pitchFamily="34" charset="0"/>
              </a:rPr>
              <a:t> </a:t>
            </a:r>
            <a:r>
              <a:rPr lang="ru-RU" sz="2700" b="1" dirty="0">
                <a:latin typeface="Arial" pitchFamily="34" charset="0"/>
                <a:cs typeface="Arial" pitchFamily="34" charset="0"/>
              </a:rPr>
              <a:t>рыб). </a:t>
            </a:r>
            <a:endParaRPr lang="ru-RU" sz="2700" b="1" dirty="0" smtClean="0">
              <a:latin typeface="Arial" pitchFamily="34" charset="0"/>
              <a:cs typeface="Arial" pitchFamily="34" charset="0"/>
            </a:endParaRPr>
          </a:p>
        </p:txBody>
      </p:sp>
      <p:sp>
        <p:nvSpPr>
          <p:cNvPr id="3" name="Прямоугольник 2"/>
          <p:cNvSpPr/>
          <p:nvPr/>
        </p:nvSpPr>
        <p:spPr>
          <a:xfrm>
            <a:off x="112098" y="5190655"/>
            <a:ext cx="3326552" cy="477054"/>
          </a:xfrm>
          <a:prstGeom prst="rect">
            <a:avLst/>
          </a:prstGeom>
        </p:spPr>
        <p:txBody>
          <a:bodyPr wrap="none">
            <a:spAutoFit/>
          </a:bodyPr>
          <a:lstStyle/>
          <a:p>
            <a:pPr algn="ctr"/>
            <a:r>
              <a:rPr lang="ru-RU" sz="2500" b="1" dirty="0" smtClean="0">
                <a:latin typeface="Arial Black" pitchFamily="34" charset="0"/>
                <a:cs typeface="Arial" pitchFamily="34" charset="0"/>
              </a:rPr>
              <a:t>Кистеперая рыба</a:t>
            </a:r>
            <a:endParaRPr lang="ru-RU" sz="2500" dirty="0">
              <a:latin typeface="Arial Black" pitchFamily="34" charset="0"/>
            </a:endParaRPr>
          </a:p>
        </p:txBody>
      </p:sp>
    </p:spTree>
    <p:extLst>
      <p:ext uri="{BB962C8B-B14F-4D97-AF65-F5344CB8AC3E}">
        <p14:creationId xmlns:p14="http://schemas.microsoft.com/office/powerpoint/2010/main" val="2678248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8" name="Picture 2" descr="https://upload.wikimedia.org/wikipedia/commons/thumb/1/19/Evolution_pl_Russian.png/1280px-Evolution_pl_Russian.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Lst>
          </a:blip>
          <a:srcRect l="44545" t="32039" r="44697" b="37877"/>
          <a:stretch/>
        </p:blipFill>
        <p:spPr bwMode="auto">
          <a:xfrm>
            <a:off x="3974916" y="4077072"/>
            <a:ext cx="1341596" cy="2664296"/>
          </a:xfrm>
          <a:prstGeom prst="rect">
            <a:avLst/>
          </a:prstGeom>
          <a:ln>
            <a:noFill/>
          </a:ln>
          <a:effectLst>
            <a:softEdge rad="112500"/>
          </a:effectLst>
        </p:spPr>
      </p:pic>
      <p:sp>
        <p:nvSpPr>
          <p:cNvPr id="12" name="Прямоугольник 11"/>
          <p:cNvSpPr/>
          <p:nvPr/>
        </p:nvSpPr>
        <p:spPr>
          <a:xfrm>
            <a:off x="107504" y="112388"/>
            <a:ext cx="8964488" cy="4121128"/>
          </a:xfrm>
          <a:prstGeom prst="rect">
            <a:avLst/>
          </a:prstGeom>
        </p:spPr>
        <p:txBody>
          <a:bodyPr wrap="square">
            <a:spAutoFit/>
          </a:bodyPr>
          <a:lstStyle/>
          <a:p>
            <a:pPr indent="450000" algn="just">
              <a:lnSpc>
                <a:spcPct val="85000"/>
              </a:lnSpc>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Пятипалая конечность</a:t>
            </a:r>
            <a:r>
              <a:rPr lang="ru-RU" sz="2800" b="1" dirty="0" smtClean="0">
                <a:latin typeface="Arial" pitchFamily="34" charset="0"/>
                <a:cs typeface="Arial" pitchFamily="34" charset="0"/>
              </a:rPr>
              <a:t>, характерная для четвероногих позвоночных –  пример гомологии органов. Более того, прослеживается гомология пятипалой конечности и плавников некоторых ископаемых видов кистепёрых рыб, от которых, по всей видимости, произошли первые земноводные. Конечности четвероногих различаются по форме и приспособлены к выполнению самых различных функций в самых разных условиях. На примере млекопитающих.</a:t>
            </a:r>
          </a:p>
        </p:txBody>
      </p:sp>
    </p:spTree>
    <p:extLst>
      <p:ext uri="{BB962C8B-B14F-4D97-AF65-F5344CB8AC3E}">
        <p14:creationId xmlns:p14="http://schemas.microsoft.com/office/powerpoint/2010/main" val="1746783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upload.wikimedia.org/wikipedia/commons/thumb/1/19/Evolution_pl_Russian.png/1280px-Evolution_pl_Russian.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l="69243"/>
          <a:stretch/>
        </p:blipFill>
        <p:spPr bwMode="auto">
          <a:xfrm>
            <a:off x="5868144" y="44624"/>
            <a:ext cx="3223383" cy="6797365"/>
          </a:xfrm>
          <a:prstGeom prst="rect">
            <a:avLst/>
          </a:prstGeom>
          <a:ln>
            <a:noFill/>
          </a:ln>
          <a:effectLst>
            <a:outerShdw blurRad="292100" dist="139700" dir="2700000" algn="tl" rotWithShape="0">
              <a:srgbClr val="333333">
                <a:alpha val="65000"/>
              </a:srgbClr>
            </a:outerShdw>
          </a:effectLst>
        </p:spPr>
      </p:pic>
      <p:pic>
        <p:nvPicPr>
          <p:cNvPr id="12"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Прямоугольник 16"/>
          <p:cNvSpPr/>
          <p:nvPr/>
        </p:nvSpPr>
        <p:spPr>
          <a:xfrm>
            <a:off x="107504" y="112388"/>
            <a:ext cx="5760640" cy="6684907"/>
          </a:xfrm>
          <a:prstGeom prst="rect">
            <a:avLst/>
          </a:prstGeom>
        </p:spPr>
        <p:txBody>
          <a:bodyPr wrap="square">
            <a:spAutoFit/>
          </a:bodyPr>
          <a:lstStyle/>
          <a:p>
            <a:pPr indent="450000" algn="just">
              <a:lnSpc>
                <a:spcPct val="85000"/>
              </a:lnSpc>
            </a:pPr>
            <a:r>
              <a:rPr lang="ru-RU" sz="2750" b="1" dirty="0" smtClean="0">
                <a:latin typeface="Arial" pitchFamily="34" charset="0"/>
                <a:cs typeface="Arial" pitchFamily="34" charset="0"/>
              </a:rPr>
              <a:t>У </a:t>
            </a:r>
            <a:r>
              <a:rPr lang="ru-RU" sz="275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обезьян</a:t>
            </a:r>
            <a:r>
              <a:rPr lang="ru-RU" sz="2750" b="1" dirty="0" smtClean="0">
                <a:latin typeface="Arial" pitchFamily="34" charset="0"/>
                <a:cs typeface="Arial" pitchFamily="34" charset="0"/>
              </a:rPr>
              <a:t> передние конечности вытянуты, кисти приспособлены для хватания, что облегчает лазанье по деревьям.</a:t>
            </a:r>
          </a:p>
          <a:p>
            <a:pPr indent="450000" algn="just">
              <a:lnSpc>
                <a:spcPct val="85000"/>
              </a:lnSpc>
            </a:pPr>
            <a:r>
              <a:rPr lang="ru-RU" sz="2750" b="1" dirty="0" smtClean="0">
                <a:latin typeface="Arial" pitchFamily="34" charset="0"/>
                <a:cs typeface="Arial" pitchFamily="34" charset="0"/>
              </a:rPr>
              <a:t>У </a:t>
            </a:r>
            <a:r>
              <a:rPr lang="ru-RU" sz="275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свиньи</a:t>
            </a:r>
            <a:r>
              <a:rPr lang="ru-RU" sz="2750" b="1" dirty="0" smtClean="0">
                <a:latin typeface="Arial" pitchFamily="34" charset="0"/>
                <a:cs typeface="Arial" pitchFamily="34" charset="0"/>
              </a:rPr>
              <a:t> первый палец отсутствует, а второй и пятый </a:t>
            </a:r>
            <a:r>
              <a:rPr lang="ru-RU" sz="2750" b="1" dirty="0">
                <a:latin typeface="Arial" pitchFamily="34" charset="0"/>
                <a:cs typeface="Arial" pitchFamily="34" charset="0"/>
              </a:rPr>
              <a:t> – </a:t>
            </a:r>
            <a:r>
              <a:rPr lang="ru-RU" sz="2750" b="1" dirty="0" smtClean="0">
                <a:latin typeface="Arial" pitchFamily="34" charset="0"/>
                <a:cs typeface="Arial" pitchFamily="34" charset="0"/>
              </a:rPr>
              <a:t>уменьшены. Остальные два пальца длиннее и твёрже остальных, концевые фаланги покрыты копытами.</a:t>
            </a:r>
          </a:p>
          <a:p>
            <a:pPr indent="450000" algn="just">
              <a:lnSpc>
                <a:spcPct val="85000"/>
              </a:lnSpc>
            </a:pPr>
            <a:r>
              <a:rPr lang="ru-RU" sz="2750" b="1" dirty="0" smtClean="0">
                <a:latin typeface="Arial" pitchFamily="34" charset="0"/>
                <a:cs typeface="Arial" pitchFamily="34" charset="0"/>
              </a:rPr>
              <a:t>У </a:t>
            </a:r>
            <a:r>
              <a:rPr lang="ru-RU" sz="275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лошади</a:t>
            </a:r>
            <a:r>
              <a:rPr lang="ru-RU" sz="2750" b="1" dirty="0" smtClean="0">
                <a:latin typeface="Arial" pitchFamily="34" charset="0"/>
                <a:cs typeface="Arial" pitchFamily="34" charset="0"/>
              </a:rPr>
              <a:t> также вместо когтей копыто, нога удлинена за счёт костей среднего пальца, что способствует большой скорости передвижения.</a:t>
            </a:r>
          </a:p>
        </p:txBody>
      </p:sp>
    </p:spTree>
    <p:extLst>
      <p:ext uri="{BB962C8B-B14F-4D97-AF65-F5344CB8AC3E}">
        <p14:creationId xmlns:p14="http://schemas.microsoft.com/office/powerpoint/2010/main" val="25694304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upload.wikimedia.org/wikipedia/commons/thumb/1/19/Evolution_pl_Russian.png/1280px-Evolution_pl_Russian.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t="31613" r="31515" b="1345"/>
          <a:stretch/>
        </p:blipFill>
        <p:spPr bwMode="auto">
          <a:xfrm>
            <a:off x="2771800" y="3297307"/>
            <a:ext cx="5040561" cy="3504199"/>
          </a:xfrm>
          <a:prstGeom prst="rect">
            <a:avLst/>
          </a:prstGeom>
          <a:ln>
            <a:noFill/>
          </a:ln>
          <a:effectLst>
            <a:outerShdw blurRad="292100" dist="139700" dir="2700000" algn="tl" rotWithShape="0">
              <a:srgbClr val="333333">
                <a:alpha val="65000"/>
              </a:srgbClr>
            </a:outerShdw>
          </a:effectLst>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Прямоугольник 13"/>
          <p:cNvSpPr/>
          <p:nvPr/>
        </p:nvSpPr>
        <p:spPr>
          <a:xfrm>
            <a:off x="107504" y="112388"/>
            <a:ext cx="8964488" cy="3754874"/>
          </a:xfrm>
          <a:prstGeom prst="rect">
            <a:avLst/>
          </a:prstGeom>
        </p:spPr>
        <p:txBody>
          <a:bodyPr wrap="square">
            <a:spAutoFit/>
          </a:bodyPr>
          <a:lstStyle/>
          <a:p>
            <a:pPr indent="45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Кроты</a:t>
            </a:r>
            <a:r>
              <a:rPr lang="ru-RU" sz="2700" b="1" dirty="0" smtClean="0">
                <a:latin typeface="Arial" pitchFamily="34" charset="0"/>
                <a:cs typeface="Arial" pitchFamily="34" charset="0"/>
              </a:rPr>
              <a:t> имеют укороченные и утолщённые пальцы, что помогает при копании.</a:t>
            </a:r>
          </a:p>
          <a:p>
            <a:pPr indent="45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Муравьед</a:t>
            </a:r>
            <a:r>
              <a:rPr lang="ru-RU" sz="2700" b="1" dirty="0" smtClean="0">
                <a:latin typeface="Arial" pitchFamily="34" charset="0"/>
                <a:cs typeface="Arial" pitchFamily="34" charset="0"/>
              </a:rPr>
              <a:t> использует крупный средний палец для раскапывания муравейников и гнёзд термитов.</a:t>
            </a:r>
          </a:p>
          <a:p>
            <a:pPr indent="450000" algn="just">
              <a:lnSpc>
                <a:spcPct val="85000"/>
              </a:lnSpc>
            </a:pPr>
            <a:r>
              <a:rPr lang="ru-RU" sz="2700" b="1" dirty="0" smtClean="0">
                <a:latin typeface="Arial" pitchFamily="34" charset="0"/>
                <a:cs typeface="Arial" pitchFamily="34" charset="0"/>
              </a:rPr>
              <a:t>У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китов</a:t>
            </a:r>
            <a:r>
              <a:rPr lang="ru-RU" sz="2700" b="1" dirty="0" smtClean="0">
                <a:latin typeface="Arial" pitchFamily="34" charset="0"/>
                <a:cs typeface="Arial" pitchFamily="34" charset="0"/>
              </a:rPr>
              <a:t> передние конечности представляют собой плавники. При этом число фаланг пальцев увеличено по сравнению с другими млекопитающими, а сами пальцы скрыты под мягкими тканями.</a:t>
            </a:r>
          </a:p>
        </p:txBody>
      </p:sp>
    </p:spTree>
    <p:extLst>
      <p:ext uri="{BB962C8B-B14F-4D97-AF65-F5344CB8AC3E}">
        <p14:creationId xmlns:p14="http://schemas.microsoft.com/office/powerpoint/2010/main" val="318750752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2" descr="https://upload.wikimedia.org/wikipedia/commons/thumb/1/19/Evolution_pl_Russian.png/1280px-Evolution_pl_Russian.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rcRect r="66818" b="67960"/>
          <a:stretch/>
        </p:blipFill>
        <p:spPr bwMode="auto">
          <a:xfrm>
            <a:off x="2555776" y="4233516"/>
            <a:ext cx="3587557" cy="2460021"/>
          </a:xfrm>
          <a:prstGeom prst="rect">
            <a:avLst/>
          </a:prstGeom>
          <a:ln>
            <a:noFill/>
          </a:ln>
          <a:effectLst>
            <a:outerShdw blurRad="292100" dist="139700" dir="2700000" algn="tl" rotWithShape="0">
              <a:srgbClr val="333333">
                <a:alpha val="65000"/>
              </a:srgbClr>
            </a:outerShdw>
          </a:effectLst>
        </p:spPr>
      </p:pic>
      <p:sp>
        <p:nvSpPr>
          <p:cNvPr id="9" name="Прямоугольник 8"/>
          <p:cNvSpPr/>
          <p:nvPr/>
        </p:nvSpPr>
        <p:spPr>
          <a:xfrm>
            <a:off x="107504" y="112388"/>
            <a:ext cx="8964488" cy="4121128"/>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У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летучей мыши</a:t>
            </a:r>
            <a:r>
              <a:rPr lang="ru-RU" sz="2800" b="1" dirty="0" smtClean="0">
                <a:latin typeface="Arial" pitchFamily="34" charset="0"/>
                <a:cs typeface="Arial" pitchFamily="34" charset="0"/>
              </a:rPr>
              <a:t> передние конечности преобразовались в крылья за счёт значительного удлинения четырёх пальцев, а крючкообразный первый палец используется, чтобы висеть на деревьях.</a:t>
            </a:r>
          </a:p>
          <a:p>
            <a:pPr indent="450000" algn="just">
              <a:lnSpc>
                <a:spcPct val="85000"/>
              </a:lnSpc>
            </a:pPr>
            <a:r>
              <a:rPr lang="ru-RU" sz="2800" b="1" dirty="0" smtClean="0">
                <a:latin typeface="Arial" pitchFamily="34" charset="0"/>
                <a:cs typeface="Arial" pitchFamily="34" charset="0"/>
              </a:rPr>
              <a:t>При этом все эти конечности содержат сходный набор костей с одним и тем же относительным расположением. Единство структуры не может быть объяснено с точки зрения полезности, так как конечности используются для совершенно разных целей.</a:t>
            </a: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3155422819"/>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11266" name="Picture 2" descr="https://upload.wikimedia.org/wikipedia/ru/e/e9/Fossil_hominid_skulls.gif"/>
          <p:cNvPicPr>
            <a:picLocks noChangeAspect="1" noChangeArrowheads="1"/>
          </p:cNvPicPr>
          <p:nvPr/>
        </p:nvPicPr>
        <p:blipFill>
          <a:blip r:embed="rId4" cstate="print"/>
          <a:srcRect/>
          <a:stretch>
            <a:fillRect/>
          </a:stretch>
        </p:blipFill>
        <p:spPr bwMode="auto">
          <a:xfrm>
            <a:off x="349837" y="332656"/>
            <a:ext cx="8501663" cy="4010218"/>
          </a:xfrm>
          <a:prstGeom prst="rect">
            <a:avLst/>
          </a:prstGeom>
          <a:noFill/>
        </p:spPr>
      </p:pic>
      <p:sp>
        <p:nvSpPr>
          <p:cNvPr id="8" name="Прямоугольник 7"/>
          <p:cNvSpPr/>
          <p:nvPr/>
        </p:nvSpPr>
        <p:spPr>
          <a:xfrm>
            <a:off x="1065161" y="4614376"/>
            <a:ext cx="7429552" cy="772519"/>
          </a:xfrm>
          <a:prstGeom prst="rect">
            <a:avLst/>
          </a:prstGeom>
        </p:spPr>
        <p:txBody>
          <a:bodyPr wrap="square">
            <a:spAutoFit/>
          </a:bodyPr>
          <a:lstStyle/>
          <a:p>
            <a:pPr algn="ctr">
              <a:lnSpc>
                <a:spcPct val="85000"/>
              </a:lnSpc>
            </a:pPr>
            <a:r>
              <a:rPr lang="ru-RU" sz="2600" b="1" dirty="0" smtClean="0">
                <a:latin typeface="Arial" pitchFamily="34" charset="0"/>
                <a:cs typeface="Arial" pitchFamily="34" charset="0"/>
              </a:rPr>
              <a:t>Черепа гоминид, от шимпанзе (A) до человека разумного (N)</a:t>
            </a:r>
            <a:endParaRPr lang="ru-RU" sz="2600" b="1" dirty="0">
              <a:latin typeface="Arial" pitchFamily="34" charset="0"/>
              <a:cs typeface="Arial" pitchFamily="34" charset="0"/>
            </a:endParaRPr>
          </a:p>
        </p:txBody>
      </p:sp>
    </p:spTree>
    <p:extLst>
      <p:ext uri="{BB962C8B-B14F-4D97-AF65-F5344CB8AC3E}">
        <p14:creationId xmlns:p14="http://schemas.microsoft.com/office/powerpoint/2010/main" val="13658671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209373"/>
            <a:ext cx="8858312" cy="5219891"/>
          </a:xfrm>
          <a:prstGeom prst="rect">
            <a:avLst/>
          </a:prstGeom>
        </p:spPr>
        <p:txBody>
          <a:bodyPr wrap="square">
            <a:spAutoFit/>
          </a:bodyPr>
          <a:lstStyle/>
          <a:p>
            <a:pPr lvl="0" indent="450000" algn="just" fontAlgn="base">
              <a:lnSpc>
                <a:spcPct val="85000"/>
              </a:lnSpc>
              <a:spcBef>
                <a:spcPct val="0"/>
              </a:spcBef>
              <a:spcAft>
                <a:spcPct val="0"/>
              </a:spcAft>
            </a:pPr>
            <a:r>
              <a:rPr lang="ru-RU" sz="2800" b="1" dirty="0" smtClean="0">
                <a:solidFill>
                  <a:srgbClr val="000000"/>
                </a:solidFill>
                <a:latin typeface="Arial" pitchFamily="34" charset="0"/>
                <a:ea typeface="Times New Roman" pitchFamily="18" charset="0"/>
                <a:cs typeface="Arial" pitchFamily="34" charset="0"/>
              </a:rPr>
              <a:t>Вопрос происхождения жизни на Земле – один из самых сложных вопросов </a:t>
            </a:r>
            <a:r>
              <a:rPr lang="ru-RU" sz="2800" b="1" dirty="0" err="1" smtClean="0">
                <a:solidFill>
                  <a:srgbClr val="000000"/>
                </a:solidFill>
                <a:latin typeface="Arial" pitchFamily="34" charset="0"/>
                <a:ea typeface="Times New Roman" pitchFamily="18" charset="0"/>
                <a:cs typeface="Arial" pitchFamily="34" charset="0"/>
              </a:rPr>
              <a:t>современ-ного</a:t>
            </a:r>
            <a:r>
              <a:rPr lang="ru-RU" sz="2800" b="1" dirty="0" smtClean="0">
                <a:solidFill>
                  <a:srgbClr val="000000"/>
                </a:solidFill>
                <a:latin typeface="Arial" pitchFamily="34" charset="0"/>
                <a:ea typeface="Times New Roman" pitchFamily="18" charset="0"/>
                <a:cs typeface="Arial" pitchFamily="34" charset="0"/>
              </a:rPr>
              <a:t> естествознания, на который до настоящего времени нет однозначного ответа.</a:t>
            </a:r>
            <a:endParaRPr lang="ru-RU" sz="2800" b="1" dirty="0" smtClean="0">
              <a:latin typeface="Arial" pitchFamily="34" charset="0"/>
              <a:ea typeface="Times New Roman" pitchFamily="18" charset="0"/>
              <a:cs typeface="Arial" pitchFamily="34" charset="0"/>
            </a:endParaRPr>
          </a:p>
          <a:p>
            <a:pPr lvl="0" indent="450000" algn="just" eaLnBrk="0" fontAlgn="base" hangingPunct="0">
              <a:lnSpc>
                <a:spcPct val="85000"/>
              </a:lnSpc>
              <a:spcBef>
                <a:spcPct val="0"/>
              </a:spcBef>
              <a:spcAft>
                <a:spcPct val="0"/>
              </a:spcAft>
            </a:pPr>
            <a:r>
              <a:rPr lang="ru-RU" sz="2800" b="1" dirty="0" smtClean="0">
                <a:solidFill>
                  <a:srgbClr val="000000"/>
                </a:solidFill>
                <a:latin typeface="Arial" pitchFamily="34" charset="0"/>
                <a:ea typeface="Times New Roman" pitchFamily="18" charset="0"/>
                <a:cs typeface="Arial" pitchFamily="34" charset="0"/>
              </a:rPr>
              <a:t>Существует несколько теорий </a:t>
            </a:r>
            <a:r>
              <a:rPr lang="ru-RU" sz="2800" b="1" dirty="0" err="1" smtClean="0">
                <a:solidFill>
                  <a:srgbClr val="000000"/>
                </a:solidFill>
                <a:latin typeface="Arial" pitchFamily="34" charset="0"/>
                <a:ea typeface="Times New Roman" pitchFamily="18" charset="0"/>
                <a:cs typeface="Arial" pitchFamily="34" charset="0"/>
              </a:rPr>
              <a:t>происхожде-ния</a:t>
            </a:r>
            <a:r>
              <a:rPr lang="ru-RU" sz="2800" b="1" dirty="0" smtClean="0">
                <a:solidFill>
                  <a:srgbClr val="000000"/>
                </a:solidFill>
                <a:latin typeface="Arial" pitchFamily="34" charset="0"/>
                <a:ea typeface="Times New Roman" pitchFamily="18" charset="0"/>
                <a:cs typeface="Arial" pitchFamily="34" charset="0"/>
              </a:rPr>
              <a:t> жизни на Земле, наиболее известные из которых:</a:t>
            </a:r>
            <a:endParaRPr lang="ru-RU" sz="2800" b="1" dirty="0" smtClean="0">
              <a:latin typeface="Arial" pitchFamily="34" charset="0"/>
              <a:ea typeface="Times New Roman" pitchFamily="18" charset="0"/>
              <a:cs typeface="Arial" pitchFamily="34" charset="0"/>
            </a:endParaRPr>
          </a:p>
          <a:p>
            <a:pPr marL="269875" lvl="0" indent="-269875" algn="just" eaLnBrk="0" fontAlgn="base" hangingPunct="0">
              <a:lnSpc>
                <a:spcPct val="85000"/>
              </a:lnSpc>
              <a:spcBef>
                <a:spcPct val="0"/>
              </a:spcBef>
              <a:spcAft>
                <a:spcPct val="0"/>
              </a:spcAft>
              <a:buClr>
                <a:srgbClr val="C00000"/>
              </a:buClr>
              <a:buFont typeface="Wingdings" pitchFamily="2" charset="2"/>
              <a:buChar char="Ø"/>
            </a:pPr>
            <a:r>
              <a:rPr lang="ru-RU" sz="2800" b="1" dirty="0" smtClean="0">
                <a:solidFill>
                  <a:srgbClr val="000000"/>
                </a:solidFill>
                <a:latin typeface="Arial" pitchFamily="34" charset="0"/>
                <a:ea typeface="Times New Roman" pitchFamily="18" charset="0"/>
                <a:cs typeface="Arial" pitchFamily="34" charset="0"/>
              </a:rPr>
              <a:t>теория самопроизвольного (спонтанного) зарождения;</a:t>
            </a:r>
            <a:endParaRPr lang="ru-RU" sz="2800" b="1" dirty="0" smtClean="0">
              <a:latin typeface="Arial" pitchFamily="34" charset="0"/>
              <a:ea typeface="Times New Roman" pitchFamily="18" charset="0"/>
              <a:cs typeface="Arial" pitchFamily="34" charset="0"/>
            </a:endParaRPr>
          </a:p>
          <a:p>
            <a:pPr marL="269875" lvl="0" indent="-269875" algn="just" eaLnBrk="0" fontAlgn="base" hangingPunct="0">
              <a:lnSpc>
                <a:spcPct val="85000"/>
              </a:lnSpc>
              <a:spcBef>
                <a:spcPct val="0"/>
              </a:spcBef>
              <a:spcAft>
                <a:spcPct val="0"/>
              </a:spcAft>
              <a:buClr>
                <a:srgbClr val="C00000"/>
              </a:buClr>
              <a:buFont typeface="Wingdings" pitchFamily="2" charset="2"/>
              <a:buChar char="Ø"/>
            </a:pPr>
            <a:r>
              <a:rPr lang="ru-RU" sz="2800" b="1" dirty="0" smtClean="0">
                <a:solidFill>
                  <a:srgbClr val="000000"/>
                </a:solidFill>
                <a:latin typeface="Arial" pitchFamily="34" charset="0"/>
                <a:ea typeface="Times New Roman" pitchFamily="18" charset="0"/>
                <a:cs typeface="Arial" pitchFamily="34" charset="0"/>
              </a:rPr>
              <a:t>теория креационизма (или сотворения);</a:t>
            </a:r>
            <a:endParaRPr lang="ru-RU" sz="2800" b="1" dirty="0" smtClean="0">
              <a:latin typeface="Arial" pitchFamily="34" charset="0"/>
              <a:ea typeface="Times New Roman" pitchFamily="18" charset="0"/>
              <a:cs typeface="Arial" pitchFamily="34" charset="0"/>
            </a:endParaRPr>
          </a:p>
          <a:p>
            <a:pPr marL="269875" lvl="0" indent="-269875" algn="just" eaLnBrk="0" fontAlgn="base" hangingPunct="0">
              <a:lnSpc>
                <a:spcPct val="85000"/>
              </a:lnSpc>
              <a:spcBef>
                <a:spcPct val="0"/>
              </a:spcBef>
              <a:spcAft>
                <a:spcPct val="0"/>
              </a:spcAft>
              <a:buClr>
                <a:srgbClr val="C00000"/>
              </a:buClr>
              <a:buFont typeface="Wingdings" pitchFamily="2" charset="2"/>
              <a:buChar char="Ø"/>
            </a:pPr>
            <a:r>
              <a:rPr lang="ru-RU" sz="2800" b="1" dirty="0" smtClean="0">
                <a:solidFill>
                  <a:srgbClr val="000000"/>
                </a:solidFill>
                <a:latin typeface="Arial" pitchFamily="34" charset="0"/>
                <a:ea typeface="Times New Roman" pitchFamily="18" charset="0"/>
                <a:cs typeface="Arial" pitchFamily="34" charset="0"/>
              </a:rPr>
              <a:t>теория стационарного состояния;</a:t>
            </a:r>
            <a:endParaRPr lang="ru-RU" sz="2800" b="1" dirty="0" smtClean="0">
              <a:latin typeface="Arial" pitchFamily="34" charset="0"/>
              <a:ea typeface="Times New Roman" pitchFamily="18" charset="0"/>
              <a:cs typeface="Arial" pitchFamily="34" charset="0"/>
            </a:endParaRPr>
          </a:p>
          <a:p>
            <a:pPr marL="269875" lvl="0" indent="-269875" algn="just" eaLnBrk="0" fontAlgn="base" hangingPunct="0">
              <a:lnSpc>
                <a:spcPct val="85000"/>
              </a:lnSpc>
              <a:spcBef>
                <a:spcPct val="0"/>
              </a:spcBef>
              <a:spcAft>
                <a:spcPct val="0"/>
              </a:spcAft>
              <a:buClr>
                <a:srgbClr val="C00000"/>
              </a:buClr>
              <a:buFont typeface="Wingdings" pitchFamily="2" charset="2"/>
              <a:buChar char="Ø"/>
            </a:pPr>
            <a:r>
              <a:rPr lang="ru-RU" sz="2800" b="1" dirty="0" smtClean="0">
                <a:solidFill>
                  <a:srgbClr val="000000"/>
                </a:solidFill>
                <a:latin typeface="Arial" pitchFamily="34" charset="0"/>
                <a:ea typeface="Times New Roman" pitchFamily="18" charset="0"/>
                <a:cs typeface="Arial" pitchFamily="34" charset="0"/>
              </a:rPr>
              <a:t>теория панспермии;</a:t>
            </a:r>
            <a:endParaRPr lang="ru-RU" sz="2800" b="1" dirty="0" smtClean="0">
              <a:latin typeface="Arial" pitchFamily="34" charset="0"/>
              <a:ea typeface="Times New Roman" pitchFamily="18" charset="0"/>
              <a:cs typeface="Arial" pitchFamily="34" charset="0"/>
            </a:endParaRPr>
          </a:p>
          <a:p>
            <a:pPr marL="269875" lvl="0" indent="-269875" algn="just" eaLnBrk="0" fontAlgn="base" hangingPunct="0">
              <a:lnSpc>
                <a:spcPct val="85000"/>
              </a:lnSpc>
              <a:spcBef>
                <a:spcPct val="0"/>
              </a:spcBef>
              <a:spcAft>
                <a:spcPct val="0"/>
              </a:spcAft>
              <a:buClr>
                <a:srgbClr val="C00000"/>
              </a:buClr>
              <a:buFont typeface="Wingdings" pitchFamily="2" charset="2"/>
              <a:buChar char="Ø"/>
            </a:pPr>
            <a:r>
              <a:rPr lang="ru-RU" sz="2800" b="1" dirty="0" smtClean="0">
                <a:solidFill>
                  <a:srgbClr val="000000"/>
                </a:solidFill>
                <a:latin typeface="Arial" pitchFamily="34" charset="0"/>
                <a:ea typeface="Times New Roman" pitchFamily="18" charset="0"/>
                <a:cs typeface="Arial" pitchFamily="34" charset="0"/>
              </a:rPr>
              <a:t>теория биохимической эволюции (теория А.И. Опарина).</a:t>
            </a:r>
            <a:endParaRPr lang="ru-RU" sz="2800" b="1" dirty="0" smtClean="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79512" y="116632"/>
            <a:ext cx="8784976" cy="2211375"/>
          </a:xfrm>
          <a:prstGeom prst="rect">
            <a:avLst/>
          </a:prstGeom>
        </p:spPr>
        <p:txBody>
          <a:bodyPr wrap="square">
            <a:spAutoFit/>
          </a:bodyPr>
          <a:lstStyle/>
          <a:p>
            <a:pPr indent="450000" algn="just">
              <a:lnSpc>
                <a:spcPct val="85000"/>
              </a:lnSpc>
            </a:pPr>
            <a:r>
              <a:rPr lang="ru-RU" sz="2700" b="1" dirty="0">
                <a:latin typeface="Arial" pitchFamily="34" charset="0"/>
                <a:cs typeface="Arial" pitchFamily="34" charset="0"/>
              </a:rPr>
              <a:t>О единых предках свидетельствуют и </a:t>
            </a:r>
            <a:r>
              <a:rPr lang="ru-RU" sz="2700" b="1" dirty="0">
                <a:solidFill>
                  <a:srgbClr val="FF0000"/>
                </a:solidFill>
                <a:effectLst>
                  <a:outerShdw blurRad="38100" dist="38100" dir="2700000" algn="tl">
                    <a:srgbClr val="000000">
                      <a:alpha val="43137"/>
                    </a:srgbClr>
                  </a:outerShdw>
                </a:effectLst>
                <a:latin typeface="Arial Black" pitchFamily="34" charset="0"/>
                <a:cs typeface="Arial" pitchFamily="34" charset="0"/>
              </a:rPr>
              <a:t>атавизмы</a:t>
            </a:r>
            <a:r>
              <a:rPr lang="ru-RU" sz="2700" b="1" dirty="0">
                <a:latin typeface="Arial" pitchFamily="34" charset="0"/>
                <a:cs typeface="Arial" pitchFamily="34" charset="0"/>
              </a:rPr>
              <a:t> – органы предков, </a:t>
            </a:r>
            <a:r>
              <a:rPr lang="ru-RU" sz="2700" b="1" u="sng" dirty="0">
                <a:latin typeface="Arial" pitchFamily="34" charset="0"/>
                <a:cs typeface="Arial" pitchFamily="34" charset="0"/>
              </a:rPr>
              <a:t>развивающиеся </a:t>
            </a:r>
            <a:r>
              <a:rPr lang="ru-RU" sz="2700" b="1" u="sng" dirty="0">
                <a:effectLst>
                  <a:outerShdw blurRad="38100" dist="38100" dir="2700000" algn="tl">
                    <a:srgbClr val="000000">
                      <a:alpha val="43137"/>
                    </a:srgbClr>
                  </a:outerShdw>
                </a:effectLst>
                <a:latin typeface="Arial Black" pitchFamily="34" charset="0"/>
                <a:cs typeface="Arial" pitchFamily="34" charset="0"/>
              </a:rPr>
              <a:t>иногда</a:t>
            </a:r>
            <a:r>
              <a:rPr lang="ru-RU" sz="2700" b="1" dirty="0">
                <a:latin typeface="Arial" pitchFamily="34" charset="0"/>
                <a:cs typeface="Arial" pitchFamily="34" charset="0"/>
              </a:rPr>
              <a:t> у современных существ. </a:t>
            </a:r>
            <a:r>
              <a:rPr lang="ru-RU" sz="2700" b="1" dirty="0" smtClean="0">
                <a:latin typeface="Arial" pitchFamily="34" charset="0"/>
                <a:cs typeface="Arial" pitchFamily="34" charset="0"/>
              </a:rPr>
              <a:t>Например</a:t>
            </a:r>
            <a:r>
              <a:rPr lang="ru-RU" sz="2700" b="1" dirty="0">
                <a:latin typeface="Arial" pitchFamily="34" charset="0"/>
                <a:cs typeface="Arial" pitchFamily="34" charset="0"/>
              </a:rPr>
              <a:t>, к </a:t>
            </a:r>
            <a:r>
              <a:rPr lang="ru-RU" sz="2700" b="1" dirty="0">
                <a:ln>
                  <a:solidFill>
                    <a:sysClr val="windowText" lastClr="000000"/>
                  </a:solidFill>
                </a:ln>
                <a:solidFill>
                  <a:srgbClr val="FF0000"/>
                </a:solidFill>
                <a:latin typeface="Arial" pitchFamily="34" charset="0"/>
                <a:cs typeface="Arial" pitchFamily="34" charset="0"/>
              </a:rPr>
              <a:t>атавизмам</a:t>
            </a:r>
            <a:r>
              <a:rPr lang="ru-RU" sz="2700" b="1" dirty="0">
                <a:latin typeface="Arial" pitchFamily="34" charset="0"/>
                <a:cs typeface="Arial" pitchFamily="34" charset="0"/>
              </a:rPr>
              <a:t> у человека относится возникновение </a:t>
            </a:r>
            <a:r>
              <a:rPr lang="ru-RU" sz="2700" b="1" dirty="0" err="1">
                <a:latin typeface="Arial" pitchFamily="34" charset="0"/>
                <a:cs typeface="Arial" pitchFamily="34" charset="0"/>
              </a:rPr>
              <a:t>многососковости</a:t>
            </a:r>
            <a:r>
              <a:rPr lang="ru-RU" sz="2700" b="1" dirty="0">
                <a:latin typeface="Arial" pitchFamily="34" charset="0"/>
                <a:cs typeface="Arial" pitchFamily="34" charset="0"/>
              </a:rPr>
              <a:t>, хвоста, сплошного волосяного покрова и т. п. </a:t>
            </a:r>
          </a:p>
        </p:txBody>
      </p:sp>
      <p:pic>
        <p:nvPicPr>
          <p:cNvPr id="12292" name="Picture 4" descr="http://900igr.net/datai/biologija/Evoljutsija-organicheskogo-mira/0012-014-Evoljutsija-organicheskogo-mir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2420888"/>
            <a:ext cx="4681073" cy="17227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C:\Users\ikuzmina\Desktop\уроки-2017-2018-03.02.18\Биология\4-эволюция\th7217Y2OG.jpg"/>
          <p:cNvPicPr>
            <a:picLocks noChangeAspect="1" noChangeArrowheads="1"/>
          </p:cNvPicPr>
          <p:nvPr/>
        </p:nvPicPr>
        <p:blipFill>
          <a:blip r:embed="rId5" cstate="print"/>
          <a:srcRect l="2153" t="3044" r="2153" b="3044"/>
          <a:stretch>
            <a:fillRect/>
          </a:stretch>
        </p:blipFill>
        <p:spPr bwMode="auto">
          <a:xfrm>
            <a:off x="4932040" y="1988840"/>
            <a:ext cx="4104456" cy="2736304"/>
          </a:xfrm>
          <a:prstGeom prst="rect">
            <a:avLst/>
          </a:prstGeom>
          <a:ln>
            <a:noFill/>
          </a:ln>
          <a:effectLst>
            <a:softEdge rad="112500"/>
          </a:effectLst>
        </p:spPr>
      </p:pic>
      <p:pic>
        <p:nvPicPr>
          <p:cNvPr id="2051" name="Picture 3" descr="C:\Users\ikuzmina\Desktop\уроки-2017-2018-03.02.18\Биология\4-эволюция\thT6TYZA01.jpg"/>
          <p:cNvPicPr>
            <a:picLocks noChangeAspect="1" noChangeArrowheads="1"/>
          </p:cNvPicPr>
          <p:nvPr/>
        </p:nvPicPr>
        <p:blipFill>
          <a:blip r:embed="rId6" cstate="print"/>
          <a:srcRect l="54785"/>
          <a:stretch>
            <a:fillRect/>
          </a:stretch>
        </p:blipFill>
        <p:spPr bwMode="auto">
          <a:xfrm>
            <a:off x="251520" y="4001472"/>
            <a:ext cx="1872208" cy="2856528"/>
          </a:xfrm>
          <a:prstGeom prst="rect">
            <a:avLst/>
          </a:prstGeom>
          <a:ln>
            <a:noFill/>
          </a:ln>
          <a:effectLst>
            <a:softEdge rad="112500"/>
          </a:effectLst>
        </p:spPr>
      </p:pic>
      <p:pic>
        <p:nvPicPr>
          <p:cNvPr id="12" name="Picture 2" descr="http://pwpt.ru/uploads/presentation_screenshots/fb74f8c328dfbe205f6863c8b84c39d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814"/>
          <a:stretch/>
        </p:blipFill>
        <p:spPr bwMode="auto">
          <a:xfrm>
            <a:off x="2051720" y="4149080"/>
            <a:ext cx="3713966" cy="25120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032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116632"/>
            <a:ext cx="8784976" cy="2211375"/>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Ещё </a:t>
            </a:r>
            <a:r>
              <a:rPr lang="ru-RU" sz="2700" b="1" dirty="0">
                <a:latin typeface="Arial" pitchFamily="34" charset="0"/>
                <a:cs typeface="Arial" pitchFamily="34" charset="0"/>
              </a:rPr>
              <a:t>одно доказательство эволюции – наличие </a:t>
            </a:r>
            <a:r>
              <a:rPr lang="ru-RU" sz="2700" b="1" dirty="0">
                <a:solidFill>
                  <a:srgbClr val="FF0000"/>
                </a:solidFill>
                <a:effectLst>
                  <a:outerShdw blurRad="38100" dist="38100" dir="2700000" algn="tl">
                    <a:srgbClr val="000000">
                      <a:alpha val="43137"/>
                    </a:srgbClr>
                  </a:outerShdw>
                </a:effectLst>
                <a:latin typeface="Arial Black" pitchFamily="34" charset="0"/>
                <a:cs typeface="Arial" pitchFamily="34" charset="0"/>
              </a:rPr>
              <a:t>рудиментов</a:t>
            </a:r>
            <a:r>
              <a:rPr lang="ru-RU" sz="2700" b="1" dirty="0">
                <a:latin typeface="Arial" pitchFamily="34" charset="0"/>
                <a:cs typeface="Arial" pitchFamily="34" charset="0"/>
              </a:rPr>
              <a:t> – </a:t>
            </a:r>
            <a:r>
              <a:rPr lang="ru-RU" sz="2700" b="1" u="sng" dirty="0">
                <a:latin typeface="Arial" pitchFamily="34" charset="0"/>
                <a:cs typeface="Arial" pitchFamily="34" charset="0"/>
              </a:rPr>
              <a:t>органов, утративших своё значение</a:t>
            </a:r>
            <a:r>
              <a:rPr lang="ru-RU" sz="2700" b="1" dirty="0">
                <a:latin typeface="Arial" pitchFamily="34" charset="0"/>
                <a:cs typeface="Arial" pitchFamily="34" charset="0"/>
              </a:rPr>
              <a:t> и находящихся на стадии исчезновения. У человека – это остатки третьего </a:t>
            </a:r>
            <a:r>
              <a:rPr lang="ru-RU" sz="2700" b="1" dirty="0" smtClean="0">
                <a:latin typeface="Arial" pitchFamily="34" charset="0"/>
                <a:cs typeface="Arial" pitchFamily="34" charset="0"/>
              </a:rPr>
              <a:t>века (у птиц защита глаз в полете), </a:t>
            </a:r>
            <a:r>
              <a:rPr lang="ru-RU" sz="2700" b="1" dirty="0">
                <a:latin typeface="Arial" pitchFamily="34" charset="0"/>
                <a:cs typeface="Arial" pitchFamily="34" charset="0"/>
              </a:rPr>
              <a:t>аппендикс, утрачиваемый волосяной покров и т. п.</a:t>
            </a:r>
          </a:p>
        </p:txBody>
      </p:sp>
      <p:sp>
        <p:nvSpPr>
          <p:cNvPr id="8" name="Прямоугольник 7"/>
          <p:cNvSpPr/>
          <p:nvPr/>
        </p:nvSpPr>
        <p:spPr>
          <a:xfrm>
            <a:off x="360040" y="5779247"/>
            <a:ext cx="4572000" cy="1034129"/>
          </a:xfrm>
          <a:prstGeom prst="rect">
            <a:avLst/>
          </a:prstGeom>
        </p:spPr>
        <p:txBody>
          <a:bodyPr>
            <a:spAutoFit/>
          </a:bodyPr>
          <a:lstStyle/>
          <a:p>
            <a:pPr algn="ctr">
              <a:lnSpc>
                <a:spcPct val="85000"/>
              </a:lnSpc>
            </a:pPr>
            <a:r>
              <a:rPr lang="ru-RU" sz="2400" b="1" dirty="0" smtClean="0">
                <a:latin typeface="Arial" pitchFamily="34" charset="0"/>
                <a:cs typeface="Arial" pitchFamily="34" charset="0"/>
              </a:rPr>
              <a:t>Остаток мигательной перепонки во внутреннем углу глаза</a:t>
            </a:r>
            <a:endParaRPr lang="ru-RU" sz="2400" b="1" dirty="0">
              <a:latin typeface="Arial" pitchFamily="34" charset="0"/>
              <a:cs typeface="Arial" pitchFamily="34" charset="0"/>
            </a:endParaRPr>
          </a:p>
        </p:txBody>
      </p:sp>
      <p:pic>
        <p:nvPicPr>
          <p:cNvPr id="3" name="Picture 2" descr="C:\Users\ikuzmina\Desktop\уроки-2017-2018-03.02.18\Биология\4-эволюция\52ed3aed33fb5eab.jpg"/>
          <p:cNvPicPr>
            <a:picLocks noChangeAspect="1" noChangeArrowheads="1"/>
          </p:cNvPicPr>
          <p:nvPr/>
        </p:nvPicPr>
        <p:blipFill>
          <a:blip r:embed="rId3" cstate="print"/>
          <a:srcRect/>
          <a:stretch>
            <a:fillRect/>
          </a:stretch>
        </p:blipFill>
        <p:spPr bwMode="auto">
          <a:xfrm>
            <a:off x="4644008" y="5661248"/>
            <a:ext cx="1524000" cy="1014413"/>
          </a:xfrm>
          <a:prstGeom prst="rect">
            <a:avLst/>
          </a:prstGeom>
          <a:noFill/>
        </p:spPr>
      </p:pic>
      <p:cxnSp>
        <p:nvCxnSpPr>
          <p:cNvPr id="14" name="Прямая соединительная линия 13"/>
          <p:cNvCxnSpPr/>
          <p:nvPr/>
        </p:nvCxnSpPr>
        <p:spPr>
          <a:xfrm flipH="1">
            <a:off x="3491880" y="6669360"/>
            <a:ext cx="20882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27" name="Picture 3" descr="C:\Users\ikuzmina\Desktop\уроки-2017-2018-03.02.18\Биология\4-эволюция\pic21.png"/>
          <p:cNvPicPr>
            <a:picLocks noChangeAspect="1" noChangeArrowheads="1"/>
          </p:cNvPicPr>
          <p:nvPr/>
        </p:nvPicPr>
        <p:blipFill>
          <a:blip r:embed="rId4" cstate="print"/>
          <a:srcRect/>
          <a:stretch>
            <a:fillRect/>
          </a:stretch>
        </p:blipFill>
        <p:spPr bwMode="auto">
          <a:xfrm>
            <a:off x="35496" y="2348880"/>
            <a:ext cx="9093087" cy="3312368"/>
          </a:xfrm>
          <a:prstGeom prst="rect">
            <a:avLst/>
          </a:prstGeom>
          <a:noFill/>
        </p:spPr>
      </p:pic>
      <p:pic>
        <p:nvPicPr>
          <p:cNvPr id="15"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431032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13316" name="Picture 4" descr="D:\диск D\01.03.16-домашние документы\Колледж Строитель\Биология\Лекции по биол\2-Зародыши\13127042.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b="8740"/>
          <a:stretch/>
        </p:blipFill>
        <p:spPr bwMode="auto">
          <a:xfrm>
            <a:off x="3419872" y="4314413"/>
            <a:ext cx="3283180" cy="2426955"/>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179512" y="113562"/>
            <a:ext cx="8784976" cy="4683590"/>
          </a:xfrm>
          <a:prstGeom prst="rect">
            <a:avLst/>
          </a:prstGeom>
        </p:spPr>
        <p:txBody>
          <a:bodyPr wrap="square">
            <a:spAutoFit/>
          </a:bodyPr>
          <a:lstStyle/>
          <a:p>
            <a:pPr indent="450000"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Эмбриологические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доказательства эволюции. </a:t>
            </a:r>
            <a:r>
              <a:rPr lang="ru-RU" sz="2700" b="1" dirty="0" smtClean="0">
                <a:latin typeface="Arial" pitchFamily="34" charset="0"/>
                <a:cs typeface="Arial" pitchFamily="34" charset="0"/>
              </a:rPr>
              <a:t>У </a:t>
            </a:r>
            <a:r>
              <a:rPr lang="ru-RU" sz="2700" b="1" dirty="0">
                <a:latin typeface="Arial" pitchFamily="34" charset="0"/>
                <a:cs typeface="Arial" pitchFamily="34" charset="0"/>
              </a:rPr>
              <a:t>всех позвоночных животных наблюдается значительное сходство зародышей на ранних стадиях развития: форма тела, зачатки жабр, хвост, один круг кровообращения и т. д. (закон зародышевого сходства К. Бэра). Однако по мере развития, сходство между зародышами различных систематических групп постепенно стирается, и начинают преобладать черты, свойственные таксонам более низкого порядка, к которым они принадлежат. Таким образом, все хордовые животные произошли от единых предков</a:t>
            </a:r>
            <a:r>
              <a:rPr lang="ru-RU" sz="2700" b="1" dirty="0" smtClean="0">
                <a:latin typeface="Arial" pitchFamily="34" charset="0"/>
                <a:cs typeface="Arial" pitchFamily="34" charset="0"/>
              </a:rPr>
              <a:t>.</a:t>
            </a:r>
            <a:endParaRPr lang="ru-RU" sz="2700" b="1" dirty="0">
              <a:latin typeface="Arial" pitchFamily="34" charset="0"/>
              <a:cs typeface="Arial" pitchFamily="34" charset="0"/>
            </a:endParaRPr>
          </a:p>
        </p:txBody>
      </p:sp>
    </p:spTree>
    <p:extLst>
      <p:ext uri="{BB962C8B-B14F-4D97-AF65-F5344CB8AC3E}">
        <p14:creationId xmlns:p14="http://schemas.microsoft.com/office/powerpoint/2010/main" val="2678248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40674"/>
            <a:ext cx="4291455" cy="6554102"/>
          </a:xfrm>
          <a:prstGeom prst="rect">
            <a:avLst/>
          </a:prstGeom>
        </p:spPr>
        <p:txBody>
          <a:bodyPr wrap="square">
            <a:spAutoFit/>
          </a:bodyPr>
          <a:lstStyle/>
          <a:p>
            <a:pPr indent="450000" algn="just">
              <a:lnSpc>
                <a:spcPct val="85000"/>
              </a:lnSpc>
            </a:pPr>
            <a:r>
              <a:rPr lang="ru-RU" sz="2600" b="1" dirty="0" smtClean="0">
                <a:latin typeface="Arial" pitchFamily="34" charset="0"/>
                <a:cs typeface="Arial" pitchFamily="34" charset="0"/>
              </a:rPr>
              <a:t>Другой </a:t>
            </a:r>
            <a:r>
              <a:rPr lang="ru-RU" sz="2600" b="1" dirty="0">
                <a:latin typeface="Arial" pitchFamily="34" charset="0"/>
                <a:cs typeface="Arial" pitchFamily="34" charset="0"/>
              </a:rPr>
              <a:t>пример эмбриологических </a:t>
            </a:r>
            <a:r>
              <a:rPr lang="ru-RU" sz="2600" b="1" dirty="0" smtClean="0">
                <a:latin typeface="Arial" pitchFamily="34" charset="0"/>
                <a:cs typeface="Arial" pitchFamily="34" charset="0"/>
              </a:rPr>
              <a:t>доказательств макроэволюции – происхождение </a:t>
            </a:r>
            <a:r>
              <a:rPr lang="ru-RU" sz="2600" b="1" dirty="0">
                <a:latin typeface="Arial" pitchFamily="34" charset="0"/>
                <a:cs typeface="Arial" pitchFamily="34" charset="0"/>
              </a:rPr>
              <a:t>из одних и тех же структур зародыша квадратной и суставной костей в челюстях у рептилий и молоточка и наковальни в среднем ухе у млекопитающих. Палеонтологические данные также подтверждают происхождение частей уха млекопитающих из костей челюсти рептилий.</a:t>
            </a:r>
          </a:p>
        </p:txBody>
      </p:sp>
      <p:pic>
        <p:nvPicPr>
          <p:cNvPr id="14340" name="Picture 4" descr="http://images.mreadz.com/277/276132/38.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470967" y="487825"/>
            <a:ext cx="4673033" cy="54614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796014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363" name="Picture 3" descr="D:\диск D\01.03.16-домашние документы\Колледж Строитель\Биология\Лекции по биол\4-Происхождение  жизни\evolution.gif"/>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020" t="4248" b="8479"/>
          <a:stretch/>
        </p:blipFill>
        <p:spPr bwMode="auto">
          <a:xfrm>
            <a:off x="3995936" y="3526544"/>
            <a:ext cx="5044334" cy="24227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 descr="D:\диск D\01.03.16-домашние документы\Колледж Строитель\Биология\Лекции по биол\4-Происхождение  жизни\492673_html_4f574006.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70772" y="4814178"/>
            <a:ext cx="4243241" cy="19212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179512" y="116632"/>
            <a:ext cx="8784976" cy="3624069"/>
          </a:xfrm>
          <a:prstGeom prst="rect">
            <a:avLst/>
          </a:prstGeom>
        </p:spPr>
        <p:txBody>
          <a:bodyPr wrap="square">
            <a:spAutoFit/>
          </a:bodyPr>
          <a:lstStyle/>
          <a:p>
            <a:pPr indent="450000"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Палеонтологические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доказательства </a:t>
            </a:r>
            <a:r>
              <a:rPr lang="ru-RU" sz="27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эволю-ции</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700" b="1" dirty="0" smtClean="0">
                <a:latin typeface="Arial" pitchFamily="34" charset="0"/>
                <a:cs typeface="Arial" pitchFamily="34" charset="0"/>
              </a:rPr>
              <a:t>К таким </a:t>
            </a:r>
            <a:r>
              <a:rPr lang="ru-RU" sz="2700" b="1" dirty="0">
                <a:latin typeface="Arial" pitchFamily="34" charset="0"/>
                <a:cs typeface="Arial" pitchFamily="34" charset="0"/>
              </a:rPr>
              <a:t>доказательствам относятся нахождение остатков вымерших переходных форм, позволяющих проследить путь от одной группы живых существ к другой. Например, обнаружение трёхпалого и пятипалого предполагаемых предков современной лошади, имеющей один палец, доказывает, что у предков лошади было пять пальцев на каждой конечности. </a:t>
            </a:r>
            <a:endParaRPr lang="ru-RU" sz="2700" b="1" dirty="0" smtClean="0">
              <a:latin typeface="Arial" pitchFamily="34" charset="0"/>
              <a:cs typeface="Arial" pitchFamily="34" charset="0"/>
            </a:endParaRPr>
          </a:p>
        </p:txBody>
      </p:sp>
      <p:pic>
        <p:nvPicPr>
          <p:cNvPr id="14"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169900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388" name="Picture 4" descr="http://hnu.docdat.com/pars_docs/refs/182/181300/img6.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4728" t="8093" r="5819"/>
          <a:stretch/>
        </p:blipFill>
        <p:spPr bwMode="auto">
          <a:xfrm>
            <a:off x="72954" y="4191427"/>
            <a:ext cx="3419393" cy="26348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 descr="http://mandarin-studio.ru/images/d/8/jurskij-period_6.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496" y="4487842"/>
            <a:ext cx="1780330" cy="23255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390" name="Picture 6" descr="http://bigpo.ru/potra/%D0%A2%D0%B5%D0%BC%D0%B0%3A+%C2%AB%D0%92%D1%8B%D1%81%D1%88%D0%B8%D0%B5+%D1%80%D0%B0%D1%81%D1%82%D0%B5%D0%BD%D0%B8%D1%8F%C2%BBa/253344_html_m3296143d.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492347" y="4121299"/>
            <a:ext cx="2933250" cy="27363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6" descr="http://www.cryptozoo.ru/newphoto3/2014-03-22-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850014" y="3785741"/>
            <a:ext cx="4283968" cy="18625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179512" y="116632"/>
            <a:ext cx="8784976" cy="3977243"/>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Обнаружение </a:t>
            </a:r>
            <a:r>
              <a:rPr lang="ru-RU" sz="2700" b="1" dirty="0">
                <a:latin typeface="Arial" pitchFamily="34" charset="0"/>
                <a:cs typeface="Arial" pitchFamily="34" charset="0"/>
              </a:rPr>
              <a:t>ископаемых </a:t>
            </a:r>
            <a:r>
              <a:rPr lang="ru-RU" sz="2700" b="1" dirty="0" smtClean="0">
                <a:latin typeface="Arial" pitchFamily="34" charset="0"/>
                <a:cs typeface="Arial" pitchFamily="34" charset="0"/>
              </a:rPr>
              <a:t>останков археоптерикса позволило </a:t>
            </a:r>
            <a:r>
              <a:rPr lang="ru-RU" sz="2700" b="1" dirty="0">
                <a:latin typeface="Arial" pitchFamily="34" charset="0"/>
                <a:cs typeface="Arial" pitchFamily="34" charset="0"/>
              </a:rPr>
              <a:t>сделать вывод о существовании переходных форм между пресмыкающимися и птицами. Нахождение остатков </a:t>
            </a:r>
            <a:r>
              <a:rPr lang="ru-RU" sz="2700" b="1" dirty="0" smtClean="0">
                <a:latin typeface="Arial" pitchFamily="34" charset="0"/>
                <a:cs typeface="Arial" pitchFamily="34" charset="0"/>
              </a:rPr>
              <a:t>вымерших семенных папоротников позволяет </a:t>
            </a:r>
            <a:r>
              <a:rPr lang="ru-RU" sz="2700" b="1" dirty="0">
                <a:latin typeface="Arial" pitchFamily="34" charset="0"/>
                <a:cs typeface="Arial" pitchFamily="34" charset="0"/>
              </a:rPr>
              <a:t>решить вопрос об эволюции современных голосеменных и т. п. На основании палеонтологических находок были выстроены филогенетические ряды, то есть ряды видов, последовательно сменяющих друг друга в процессе эволюции.</a:t>
            </a:r>
          </a:p>
        </p:txBody>
      </p:sp>
    </p:spTree>
    <p:extLst>
      <p:ext uri="{BB962C8B-B14F-4D97-AF65-F5344CB8AC3E}">
        <p14:creationId xmlns:p14="http://schemas.microsoft.com/office/powerpoint/2010/main" val="1537593439"/>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18434" name="Picture 2" descr="http://fs.nashaucheba.ru/tw_files2/urls_3/1317/d-1316760/img1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323" t="24905" r="18768" b="25156"/>
          <a:stretch/>
        </p:blipFill>
        <p:spPr bwMode="auto">
          <a:xfrm>
            <a:off x="3743455" y="4797152"/>
            <a:ext cx="3987694" cy="18927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38" name="Picture 6" descr="http://uslide.ru/images/8/14721/736/img10.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12943" t="8975" r="11364" b="5385"/>
          <a:stretch/>
        </p:blipFill>
        <p:spPr bwMode="auto">
          <a:xfrm>
            <a:off x="971600" y="4966913"/>
            <a:ext cx="2160240" cy="18331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Прямоугольник 14"/>
          <p:cNvSpPr/>
          <p:nvPr/>
        </p:nvSpPr>
        <p:spPr>
          <a:xfrm>
            <a:off x="179512" y="120429"/>
            <a:ext cx="8784976" cy="5036763"/>
          </a:xfrm>
          <a:prstGeom prst="rect">
            <a:avLst/>
          </a:prstGeom>
        </p:spPr>
        <p:txBody>
          <a:bodyPr wrap="square">
            <a:spAutoFit/>
          </a:bodyPr>
          <a:lstStyle/>
          <a:p>
            <a:pPr indent="450000"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Биохимические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доказательства эволюции. </a:t>
            </a:r>
            <a:r>
              <a:rPr lang="ru-RU" sz="2700" b="1" dirty="0" smtClean="0">
                <a:latin typeface="Arial" pitchFamily="34" charset="0"/>
                <a:cs typeface="Arial" pitchFamily="34" charset="0"/>
              </a:rPr>
              <a:t>Единообразие </a:t>
            </a:r>
            <a:r>
              <a:rPr lang="ru-RU" sz="2700" b="1" dirty="0">
                <a:latin typeface="Arial" pitchFamily="34" charset="0"/>
                <a:cs typeface="Arial" pitchFamily="34" charset="0"/>
              </a:rPr>
              <a:t>химического состава живых организмов (и их предковых форм), наличие элементов органогенов, микроэлементов.</a:t>
            </a:r>
          </a:p>
          <a:p>
            <a:pPr lvl="0" indent="450000" algn="just">
              <a:lnSpc>
                <a:spcPct val="85000"/>
              </a:lnSpc>
            </a:pPr>
            <a:r>
              <a:rPr lang="ru-RU" sz="2700" b="1" dirty="0">
                <a:latin typeface="Arial" pitchFamily="34" charset="0"/>
                <a:cs typeface="Arial" pitchFamily="34" charset="0"/>
              </a:rPr>
              <a:t>Единообразие генетического кода у всех живых организмов (ДНК, РНК).</a:t>
            </a:r>
          </a:p>
          <a:p>
            <a:pPr lvl="0" indent="450000" algn="just">
              <a:lnSpc>
                <a:spcPct val="85000"/>
              </a:lnSpc>
            </a:pPr>
            <a:r>
              <a:rPr lang="ru-RU" sz="2700" b="1" dirty="0">
                <a:latin typeface="Arial" pitchFamily="34" charset="0"/>
                <a:cs typeface="Arial" pitchFamily="34" charset="0"/>
              </a:rPr>
              <a:t>Сходство химизма процессов пластического и энергетического обмена. У подавляющего большинства организмов в качестве молекул-аккумуляторов энергии используется АТФ, одинаковы также механизмы расщепления сахаров и основной энергетический цикл клетки.</a:t>
            </a:r>
          </a:p>
          <a:p>
            <a:pPr lvl="0" indent="450000" algn="just">
              <a:lnSpc>
                <a:spcPct val="85000"/>
              </a:lnSpc>
            </a:pPr>
            <a:r>
              <a:rPr lang="ru-RU" sz="2700" b="1" dirty="0">
                <a:latin typeface="Arial" pitchFamily="34" charset="0"/>
                <a:cs typeface="Arial" pitchFamily="34" charset="0"/>
              </a:rPr>
              <a:t>Ферментативный характер биохимических процессов.</a:t>
            </a:r>
          </a:p>
        </p:txBody>
      </p:sp>
    </p:spTree>
    <p:extLst>
      <p:ext uri="{BB962C8B-B14F-4D97-AF65-F5344CB8AC3E}">
        <p14:creationId xmlns:p14="http://schemas.microsoft.com/office/powerpoint/2010/main" val="3280818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19460" name="Picture 4" descr="http://proznania.ru/books/str/0425/01.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355976" y="4906441"/>
            <a:ext cx="2808312" cy="19377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179512" y="116632"/>
            <a:ext cx="8784976" cy="5078313"/>
          </a:xfrm>
          <a:prstGeom prst="rect">
            <a:avLst/>
          </a:prstGeom>
        </p:spPr>
        <p:txBody>
          <a:bodyPr wrap="square">
            <a:spAutoFit/>
          </a:bodyPr>
          <a:lstStyle/>
          <a:p>
            <a:pPr indent="450000" algn="just">
              <a:lnSpc>
                <a:spcPct val="80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Биогеографические доказательства эволюции. </a:t>
            </a:r>
            <a:r>
              <a:rPr lang="ru-RU" sz="2700" b="1" dirty="0" smtClean="0">
                <a:latin typeface="Arial" pitchFamily="34" charset="0"/>
                <a:cs typeface="Arial" pitchFamily="34" charset="0"/>
              </a:rPr>
              <a:t>Распространение </a:t>
            </a:r>
            <a:r>
              <a:rPr lang="ru-RU" sz="2700" b="1" dirty="0">
                <a:latin typeface="Arial" pitchFamily="34" charset="0"/>
                <a:cs typeface="Arial" pitchFamily="34" charset="0"/>
              </a:rPr>
              <a:t>животных и растений по поверхности Земли отражает процесс эволюции. Уоллес разделил поверхность земли на 6 зоогеографических зон: 1. Палеоарктическая зона (Европа, Северная и Средняя Азия, Северная Африка) 2. Неоарктическая (Северная Америка) 3. Эфиопская (Центральная и Южная Африка) 4. Австралийская (Австралия, Тасмания, Новая Зеландия) 5. </a:t>
            </a:r>
            <a:r>
              <a:rPr lang="ru-RU" sz="2700" b="1" dirty="0" err="1">
                <a:latin typeface="Arial" pitchFamily="34" charset="0"/>
                <a:cs typeface="Arial" pitchFamily="34" charset="0"/>
              </a:rPr>
              <a:t>Индомалайская</a:t>
            </a:r>
            <a:r>
              <a:rPr lang="ru-RU" sz="2700" b="1" dirty="0">
                <a:latin typeface="Arial" pitchFamily="34" charset="0"/>
                <a:cs typeface="Arial" pitchFamily="34" charset="0"/>
              </a:rPr>
              <a:t> (Индия,) 6. Неотропическая (Южная и Центральная Америка) Чем теснее связь континентов, тем больше родственных видов на них обитает, чем древнее изоляция, тем больше различий между животными и растениями.</a:t>
            </a:r>
          </a:p>
        </p:txBody>
      </p:sp>
    </p:spTree>
    <p:extLst>
      <p:ext uri="{BB962C8B-B14F-4D97-AF65-F5344CB8AC3E}">
        <p14:creationId xmlns:p14="http://schemas.microsoft.com/office/powerpoint/2010/main" val="3280818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171" name="Rectangle 3"/>
          <p:cNvSpPr>
            <a:spLocks noChangeArrowheads="1"/>
          </p:cNvSpPr>
          <p:nvPr/>
        </p:nvSpPr>
        <p:spPr bwMode="auto">
          <a:xfrm>
            <a:off x="928662" y="2263121"/>
            <a:ext cx="7286644"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Tahoma" pitchFamily="34" charset="0"/>
                <a:ea typeface="Times New Roman" pitchFamily="18" charset="0"/>
                <a:cs typeface="Tahoma"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Прямоугольник 7"/>
          <p:cNvSpPr/>
          <p:nvPr/>
        </p:nvSpPr>
        <p:spPr>
          <a:xfrm>
            <a:off x="71406" y="58847"/>
            <a:ext cx="8929750" cy="6227089"/>
          </a:xfrm>
          <a:prstGeom prst="rect">
            <a:avLst/>
          </a:prstGeom>
        </p:spPr>
        <p:txBody>
          <a:bodyPr wrap="square">
            <a:spAutoFit/>
          </a:bodyPr>
          <a:lstStyle/>
          <a:p>
            <a:pPr indent="450850" algn="just">
              <a:lnSpc>
                <a:spcPct val="85000"/>
              </a:lnSpc>
            </a:pPr>
            <a:r>
              <a:rPr lang="ru-RU" sz="27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Биогеогра́фия</a:t>
            </a:r>
            <a:r>
              <a:rPr lang="ru-RU" sz="2700" b="1" dirty="0" smtClean="0">
                <a:latin typeface="Arial" pitchFamily="34" charset="0"/>
                <a:cs typeface="Arial" pitchFamily="34" charset="0"/>
              </a:rPr>
              <a:t> – наука на стыке биологии и географии; изучает закономерности </a:t>
            </a:r>
            <a:r>
              <a:rPr lang="ru-RU" sz="2700" b="1" dirty="0" err="1" smtClean="0">
                <a:latin typeface="Arial" pitchFamily="34" charset="0"/>
                <a:cs typeface="Arial" pitchFamily="34" charset="0"/>
              </a:rPr>
              <a:t>географичес-кого</a:t>
            </a:r>
            <a:r>
              <a:rPr lang="ru-RU" sz="2700" b="1" dirty="0" smtClean="0">
                <a:latin typeface="Arial" pitchFamily="34" charset="0"/>
                <a:cs typeface="Arial" pitchFamily="34" charset="0"/>
              </a:rPr>
              <a:t> распространения и распределения животных, растений и микроорганизмов. </a:t>
            </a:r>
            <a:r>
              <a:rPr lang="ru-RU" sz="2700" b="1" u="sng" dirty="0" smtClean="0">
                <a:latin typeface="Arial" pitchFamily="34" charset="0"/>
                <a:cs typeface="Arial" pitchFamily="34" charset="0"/>
              </a:rPr>
              <a:t>Предметами изучения</a:t>
            </a:r>
            <a:r>
              <a:rPr lang="ru-RU" sz="2700" b="1" dirty="0" smtClean="0">
                <a:latin typeface="Arial" pitchFamily="34" charset="0"/>
                <a:cs typeface="Arial" pitchFamily="34" charset="0"/>
              </a:rPr>
              <a:t> биогеографии являются как распространение биоценозов, то есть географически обусловленных совокупностей живых организмов, так и характер фауны и флоры отдельных территорий.</a:t>
            </a:r>
          </a:p>
          <a:p>
            <a:pPr indent="450850" algn="just">
              <a:lnSpc>
                <a:spcPct val="85000"/>
              </a:lnSpc>
            </a:pPr>
            <a:r>
              <a:rPr lang="ru-RU" sz="2700" b="1" u="sng" dirty="0" smtClean="0">
                <a:latin typeface="Arial" pitchFamily="34" charset="0"/>
                <a:cs typeface="Arial" pitchFamily="34" charset="0"/>
              </a:rPr>
              <a:t>Объект изучения</a:t>
            </a:r>
            <a:r>
              <a:rPr lang="ru-RU" sz="2700" b="1" dirty="0" smtClean="0">
                <a:latin typeface="Arial" pitchFamily="34" charset="0"/>
                <a:cs typeface="Arial" pitchFamily="34" charset="0"/>
              </a:rPr>
              <a:t> биогеографии – биосфера (как пространство планеты Земля, на котором обитают живые организмы).</a:t>
            </a:r>
          </a:p>
          <a:p>
            <a:pPr indent="450850" algn="just">
              <a:lnSpc>
                <a:spcPct val="85000"/>
              </a:lnSpc>
            </a:pPr>
            <a:r>
              <a:rPr lang="ru-RU" sz="2700" b="1" u="sng" dirty="0" smtClean="0">
                <a:latin typeface="Arial" pitchFamily="34" charset="0"/>
                <a:cs typeface="Arial" pitchFamily="34" charset="0"/>
              </a:rPr>
              <a:t>Предмет биогеографии</a:t>
            </a:r>
            <a:r>
              <a:rPr lang="ru-RU" sz="2700" b="1" dirty="0" smtClean="0">
                <a:latin typeface="Arial" pitchFamily="34" charset="0"/>
                <a:cs typeface="Arial" pitchFamily="34" charset="0"/>
              </a:rPr>
              <a:t> – предусловия и закономерности географического </a:t>
            </a:r>
            <a:r>
              <a:rPr lang="ru-RU" sz="2700" b="1" dirty="0" err="1" smtClean="0">
                <a:latin typeface="Arial" pitchFamily="34" charset="0"/>
                <a:cs typeface="Arial" pitchFamily="34" charset="0"/>
              </a:rPr>
              <a:t>распростране-ния</a:t>
            </a:r>
            <a:r>
              <a:rPr lang="ru-RU" sz="2700" b="1" dirty="0" smtClean="0">
                <a:latin typeface="Arial" pitchFamily="34" charset="0"/>
                <a:cs typeface="Arial" pitchFamily="34" charset="0"/>
              </a:rPr>
              <a:t> организмов и их группирований (особенности биотической и биоценотической организации живых веществ биосферы).</a:t>
            </a:r>
            <a:endParaRPr lang="ru-RU" sz="2700" b="1" dirty="0">
              <a:latin typeface="Arial" pitchFamily="34" charset="0"/>
              <a:cs typeface="Arial" pitchFamily="34" charset="0"/>
            </a:endParaRPr>
          </a:p>
        </p:txBody>
      </p:sp>
    </p:spTree>
    <p:extLst>
      <p:ext uri="{BB962C8B-B14F-4D97-AF65-F5344CB8AC3E}">
        <p14:creationId xmlns:p14="http://schemas.microsoft.com/office/powerpoint/2010/main" val="4004415925"/>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482" name="Picture 2" descr="http://900igr.net/datai/biologija/Evoljutsija-i-ejo-dokazatelstva/0016-030-Dannye-biogeografii.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5387" y="59886"/>
            <a:ext cx="8994399" cy="57453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280818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142852"/>
            <a:ext cx="8858312" cy="3624069"/>
          </a:xfrm>
          <a:prstGeom prst="rect">
            <a:avLst/>
          </a:prstGeom>
        </p:spPr>
        <p:txBody>
          <a:bodyPr wrap="square">
            <a:spAutoFit/>
          </a:bodyPr>
          <a:lstStyle/>
          <a:p>
            <a:pPr lvl="0" indent="450850" algn="just" fontAlgn="base">
              <a:lnSpc>
                <a:spcPct val="85000"/>
              </a:lnSpc>
              <a:spcBef>
                <a:spcPct val="0"/>
              </a:spcBef>
              <a:spcAft>
                <a:spcPct val="0"/>
              </a:spcAft>
            </a:pPr>
            <a:r>
              <a:rPr lang="ru-RU" sz="2700" b="1" u="sng" dirty="0" smtClean="0">
                <a:solidFill>
                  <a:srgbClr val="000000"/>
                </a:solidFill>
                <a:latin typeface="Arial" pitchFamily="34" charset="0"/>
                <a:ea typeface="Times New Roman" pitchFamily="18" charset="0"/>
                <a:cs typeface="Arial" pitchFamily="34" charset="0"/>
              </a:rPr>
              <a:t>Теория</a:t>
            </a:r>
            <a:r>
              <a:rPr lang="ru-RU" sz="2700" b="1" dirty="0" smtClean="0">
                <a:solidFill>
                  <a:srgbClr val="000000"/>
                </a:solidFill>
                <a:latin typeface="Arial" pitchFamily="34" charset="0"/>
                <a:ea typeface="Times New Roman" pitchFamily="18" charset="0"/>
                <a:cs typeface="Arial" pitchFamily="34" charset="0"/>
              </a:rPr>
              <a:t>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самопроизвольного зарождения жизни </a:t>
            </a:r>
            <a:r>
              <a:rPr lang="ru-RU" sz="2700" b="1" dirty="0" smtClean="0">
                <a:solidFill>
                  <a:srgbClr val="000000"/>
                </a:solidFill>
                <a:latin typeface="Arial" pitchFamily="34" charset="0"/>
                <a:ea typeface="Times New Roman" pitchFamily="18" charset="0"/>
                <a:cs typeface="Arial" pitchFamily="34" charset="0"/>
              </a:rPr>
              <a:t>была широко распространена в Древнем мире – Вавилоне, Китае, Древнем Египте и Древней Греции (этой теории придерживался, в частности, Аристотель).</a:t>
            </a:r>
            <a:endParaRPr lang="ru-RU" sz="2700" b="1" dirty="0" smtClean="0">
              <a:latin typeface="Arial" pitchFamily="34" charset="0"/>
              <a:ea typeface="Times New Roman" pitchFamily="18" charset="0"/>
              <a:cs typeface="Arial" pitchFamily="34" charset="0"/>
            </a:endParaRPr>
          </a:p>
          <a:p>
            <a:pPr lvl="0" indent="450850" algn="just" eaLnBrk="0" fontAlgn="base" hangingPunct="0">
              <a:lnSpc>
                <a:spcPct val="85000"/>
              </a:lnSpc>
              <a:spcBef>
                <a:spcPct val="0"/>
              </a:spcBef>
              <a:spcAft>
                <a:spcPct val="0"/>
              </a:spcAft>
            </a:pPr>
            <a:r>
              <a:rPr lang="ru-RU" sz="2700" b="1" dirty="0" smtClean="0">
                <a:solidFill>
                  <a:srgbClr val="000000"/>
                </a:solidFill>
                <a:latin typeface="Arial" pitchFamily="34" charset="0"/>
                <a:ea typeface="Times New Roman" pitchFamily="18" charset="0"/>
                <a:cs typeface="Arial" pitchFamily="34" charset="0"/>
              </a:rPr>
              <a:t>Ученые Древнего мира и средневековой Европы верили в то, что живые существа постоянно возникают из неживой материи: черви – из грязи, лягушки – из тины, светлячки – из утренней росы и т.п. </a:t>
            </a:r>
          </a:p>
        </p:txBody>
      </p:sp>
      <p:sp>
        <p:nvSpPr>
          <p:cNvPr id="2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6" name="Управляющая кнопка: домой 2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7" name="Picture 4" descr="Предмет общей биологии. Методы общей биологии Биология 6 класс Биология - наука о живой природе :: Учёба-Легко.РФ"/>
          <p:cNvPicPr>
            <a:picLocks noChangeAspect="1" noChangeArrowheads="1"/>
          </p:cNvPicPr>
          <p:nvPr/>
        </p:nvPicPr>
        <p:blipFill>
          <a:blip r:embed="rId4" cstate="print">
            <a:lum bright="-20000" contrast="30000"/>
          </a:blip>
          <a:srcRect/>
          <a:stretch>
            <a:fillRect/>
          </a:stretch>
        </p:blipFill>
        <p:spPr bwMode="auto">
          <a:xfrm>
            <a:off x="6948264" y="3356992"/>
            <a:ext cx="1584257" cy="2241462"/>
          </a:xfrm>
          <a:prstGeom prst="rect">
            <a:avLst/>
          </a:prstGeom>
          <a:ln>
            <a:noFill/>
          </a:ln>
          <a:effectLst>
            <a:softEdge rad="112500"/>
          </a:effectLst>
        </p:spPr>
      </p:pic>
      <p:pic>
        <p:nvPicPr>
          <p:cNvPr id="13" name="Picture 5" descr="E:\Лекции по биол\Происхождение  жизни\th.jpg"/>
          <p:cNvPicPr>
            <a:picLocks noChangeAspect="1" noChangeArrowheads="1"/>
          </p:cNvPicPr>
          <p:nvPr/>
        </p:nvPicPr>
        <p:blipFill>
          <a:blip r:embed="rId5" cstate="print"/>
          <a:srcRect/>
          <a:stretch>
            <a:fillRect/>
          </a:stretch>
        </p:blipFill>
        <p:spPr bwMode="auto">
          <a:xfrm>
            <a:off x="0" y="4098032"/>
            <a:ext cx="4139952" cy="2759968"/>
          </a:xfrm>
          <a:prstGeom prst="rect">
            <a:avLst/>
          </a:prstGeom>
          <a:noFill/>
        </p:spPr>
      </p:pic>
      <p:pic>
        <p:nvPicPr>
          <p:cNvPr id="16" name="Picture 5" descr="D:\23.05.13-домашние документы\Лаб. раб YES\Виртуальные лабораторные YES\Анимашки и картинки\Земноводные и присмыкающиеся\Лягушки\grenouille_165.gif"/>
          <p:cNvPicPr>
            <a:picLocks noChangeAspect="1" noChangeArrowheads="1" noCrop="1"/>
          </p:cNvPicPr>
          <p:nvPr/>
        </p:nvPicPr>
        <p:blipFill>
          <a:blip r:embed="rId6" cstate="print"/>
          <a:srcRect/>
          <a:stretch>
            <a:fillRect/>
          </a:stretch>
        </p:blipFill>
        <p:spPr bwMode="auto">
          <a:xfrm>
            <a:off x="2483768" y="6093296"/>
            <a:ext cx="666750" cy="428625"/>
          </a:xfrm>
          <a:prstGeom prst="rect">
            <a:avLst/>
          </a:prstGeom>
          <a:noFill/>
        </p:spPr>
      </p:pic>
      <p:pic>
        <p:nvPicPr>
          <p:cNvPr id="48130" name="Picture 2" descr="http://paranormal-news.ru/001/22/00057753.jpg"/>
          <p:cNvPicPr>
            <a:picLocks noChangeAspect="1" noChangeArrowheads="1"/>
          </p:cNvPicPr>
          <p:nvPr/>
        </p:nvPicPr>
        <p:blipFill>
          <a:blip r:embed="rId7" cstate="print"/>
          <a:srcRect/>
          <a:stretch>
            <a:fillRect/>
          </a:stretch>
        </p:blipFill>
        <p:spPr bwMode="auto">
          <a:xfrm>
            <a:off x="4283968" y="5057800"/>
            <a:ext cx="2460273" cy="1800200"/>
          </a:xfrm>
          <a:prstGeom prst="rect">
            <a:avLst/>
          </a:prstGeom>
          <a:noFill/>
        </p:spPr>
      </p:pic>
      <p:pic>
        <p:nvPicPr>
          <p:cNvPr id="48132" name="Picture 4" descr="http://woman-project.com/uploads/1379365200/thumb/940094b557c0da.jpg"/>
          <p:cNvPicPr>
            <a:picLocks noChangeAspect="1" noChangeArrowheads="1"/>
          </p:cNvPicPr>
          <p:nvPr/>
        </p:nvPicPr>
        <p:blipFill>
          <a:blip r:embed="rId8" cstate="print"/>
          <a:srcRect t="54431"/>
          <a:stretch>
            <a:fillRect/>
          </a:stretch>
        </p:blipFill>
        <p:spPr bwMode="auto">
          <a:xfrm>
            <a:off x="4572000" y="3861048"/>
            <a:ext cx="1905000" cy="1085106"/>
          </a:xfrm>
          <a:prstGeom prst="ellipse">
            <a:avLst/>
          </a:prstGeom>
          <a:noFill/>
          <a:scene3d>
            <a:camera prst="orthographicFront"/>
            <a:lightRig rig="threePt" dir="t"/>
          </a:scene3d>
          <a:sp3d>
            <a:bevelT w="152400" h="50800" prst="softRound"/>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82330" y="90174"/>
            <a:ext cx="8623350" cy="1452705"/>
          </a:xfrm>
          <a:prstGeom prst="rect">
            <a:avLst/>
          </a:prstGeom>
        </p:spPr>
        <p:txBody>
          <a:bodyPr wrap="square">
            <a:spAutoFit/>
          </a:bodyPr>
          <a:lstStyle/>
          <a:p>
            <a:pPr indent="450000" algn="just">
              <a:lnSpc>
                <a:spcPct val="85000"/>
              </a:lnSpc>
            </a:pPr>
            <a:r>
              <a:rPr lang="ru-RU" sz="2600" b="1" u="sng" dirty="0" smtClean="0">
                <a:latin typeface="Arial" pitchFamily="34" charset="0"/>
                <a:cs typeface="Arial" pitchFamily="34" charset="0"/>
              </a:rPr>
              <a:t>Разнообразие</a:t>
            </a:r>
            <a:r>
              <a:rPr lang="ru-RU" sz="2600" b="1" dirty="0" smtClean="0">
                <a:latin typeface="Arial" pitchFamily="34" charset="0"/>
                <a:cs typeface="Arial" pitchFamily="34" charset="0"/>
              </a:rPr>
              <a:t> дарвиновских </a:t>
            </a:r>
            <a:r>
              <a:rPr lang="ru-RU" sz="26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вьюрков</a:t>
            </a:r>
            <a:r>
              <a:rPr lang="ru-RU" sz="2600" b="1" dirty="0" smtClean="0">
                <a:latin typeface="Arial" pitchFamily="34" charset="0"/>
                <a:cs typeface="Arial" pitchFamily="34" charset="0"/>
              </a:rPr>
              <a:t> на </a:t>
            </a:r>
            <a:r>
              <a:rPr lang="ru-RU" sz="2600" b="1" dirty="0" err="1" smtClean="0">
                <a:latin typeface="Arial" pitchFamily="34" charset="0"/>
                <a:cs typeface="Arial" pitchFamily="34" charset="0"/>
              </a:rPr>
              <a:t>Галапагосских</a:t>
            </a:r>
            <a:r>
              <a:rPr lang="ru-RU" sz="2600" b="1" dirty="0" smtClean="0">
                <a:latin typeface="Arial" pitchFamily="34" charset="0"/>
                <a:cs typeface="Arial" pitchFamily="34" charset="0"/>
              </a:rPr>
              <a:t> островах. </a:t>
            </a:r>
            <a:r>
              <a:rPr lang="ru-RU" sz="2600" b="1" dirty="0">
                <a:latin typeface="Arial" pitchFamily="34" charset="0"/>
                <a:cs typeface="Arial" pitchFamily="34" charset="0"/>
              </a:rPr>
              <a:t>Острова Галапагос принадлежат государству Эквадор и составляют одноимённую провинцию.</a:t>
            </a:r>
          </a:p>
        </p:txBody>
      </p:sp>
      <p:pic>
        <p:nvPicPr>
          <p:cNvPr id="1028" name="Picture 4" descr="https://upload.wikimedia.org/wikipedia/ru/thumb/6/67/%D0%93%D0%B0%D0%BB%D0%B0%D0%BF%D0%B0%D0%B3%D0%BE%D1%81.png/800px-%D0%93%D0%B0%D0%BB%D0%B0%D0%BF%D0%B0%D0%B3%D0%BE%D1%81.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5380" y="1512410"/>
            <a:ext cx="4896660" cy="53067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44782" t="29887" r="19479" b="12009"/>
          <a:stretch/>
        </p:blipFill>
        <p:spPr bwMode="auto">
          <a:xfrm>
            <a:off x="4932040" y="1512409"/>
            <a:ext cx="4180238" cy="36220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pic>
        <p:nvPicPr>
          <p:cNvPr id="15"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359" t="39530" r="55960" b="16921"/>
          <a:stretch/>
        </p:blipFill>
        <p:spPr bwMode="auto">
          <a:xfrm>
            <a:off x="6639184" y="3031694"/>
            <a:ext cx="1091963" cy="111738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3369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8" name="Picture 10" descr="http://u.5klass.net:10/datas/biologija/Dokazatelstva-evoljutsii-organicheskogo-mira/0020-020-Molekuljarno-biologicheskie-i-tsitologicheskie-dokazatelstva-evoljutsii.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99" t="20123" r="5407" b="13411"/>
          <a:stretch/>
        </p:blipFill>
        <p:spPr bwMode="auto">
          <a:xfrm>
            <a:off x="35496" y="1340768"/>
            <a:ext cx="9075526" cy="50609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95536" y="190381"/>
            <a:ext cx="8423820" cy="877163"/>
          </a:xfrm>
          <a:prstGeom prst="rect">
            <a:avLst/>
          </a:prstGeom>
        </p:spPr>
        <p:txBody>
          <a:bodyPr wrap="square">
            <a:spAutoFit/>
          </a:bodyPr>
          <a:lstStyle/>
          <a:p>
            <a:pPr algn="ctr">
              <a:lnSpc>
                <a:spcPct val="85000"/>
              </a:lnSpc>
            </a:pP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Молекулярно-биологические и цитологические </a:t>
            </a:r>
            <a:r>
              <a:rPr lang="ru-RU" sz="3000" b="1" dirty="0">
                <a:solidFill>
                  <a:srgbClr val="C00000"/>
                </a:solidFill>
                <a:effectLst>
                  <a:outerShdw blurRad="38100" dist="38100" dir="2700000" algn="tl">
                    <a:srgbClr val="000000">
                      <a:alpha val="43137"/>
                    </a:srgbClr>
                  </a:outerShdw>
                </a:effectLst>
                <a:latin typeface="Arial" pitchFamily="34" charset="0"/>
                <a:cs typeface="Arial" pitchFamily="34" charset="0"/>
              </a:rPr>
              <a:t>доказательства эволюции</a:t>
            </a:r>
            <a:endParaRPr lang="ru-RU" sz="3000" dirty="0"/>
          </a:p>
        </p:txBody>
      </p:sp>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280818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7" name="Рисунок 6" descr="http://kursak.net/wp-content/uploads/2015/05/clip_image0365.jpg"/>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2671" r="4419" b="73603"/>
          <a:stretch/>
        </p:blipFill>
        <p:spPr bwMode="auto">
          <a:xfrm>
            <a:off x="959685" y="3524472"/>
            <a:ext cx="7222731" cy="2952328"/>
          </a:xfrm>
          <a:prstGeom prst="rect">
            <a:avLst/>
          </a:prstGeom>
          <a:ln>
            <a:noFill/>
          </a:ln>
          <a:effectLst>
            <a:softEdge rad="112500"/>
          </a:effectLst>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Прямоугольник 11"/>
          <p:cNvSpPr/>
          <p:nvPr/>
        </p:nvSpPr>
        <p:spPr>
          <a:xfrm>
            <a:off x="177614" y="1484784"/>
            <a:ext cx="8786874" cy="2189574"/>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40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cs typeface="Arial" pitchFamily="34" charset="0"/>
              </a:rPr>
              <a:t>Практическая работа № 2 </a:t>
            </a:r>
          </a:p>
          <a:p>
            <a:pPr algn="ctr">
              <a:lnSpc>
                <a:spcPct val="85000"/>
              </a:lnSpc>
            </a:pPr>
            <a:r>
              <a:rPr lang="ru-RU" sz="40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cs typeface="Arial" pitchFamily="34" charset="0"/>
              </a:rPr>
              <a:t>«Описание особей одного вида по морфологическому критерию»</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548680"/>
            <a:ext cx="8858312" cy="1426544"/>
          </a:xfrm>
          <a:prstGeom prst="rect">
            <a:avLst/>
          </a:prstGeom>
        </p:spPr>
        <p:txBody>
          <a:bodyPr wrap="square">
            <a:spAutoFit/>
          </a:bodyPr>
          <a:lstStyle/>
          <a:p>
            <a:pPr marL="900113" lvl="0" indent="-900113" algn="just">
              <a:lnSpc>
                <a:spcPct val="85000"/>
              </a:lnSpc>
            </a:pPr>
            <a:r>
              <a:rPr lang="ru-RU" sz="3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Цель</a:t>
            </a:r>
            <a:r>
              <a:rPr lang="ru-RU" sz="3400" b="1" dirty="0" smtClean="0">
                <a:latin typeface="Arial" pitchFamily="34" charset="0"/>
                <a:cs typeface="Arial" pitchFamily="34" charset="0"/>
              </a:rPr>
              <a:t> – научиться описывать особи </a:t>
            </a:r>
            <a:r>
              <a:rPr lang="ru-RU" sz="3400" b="1" dirty="0">
                <a:latin typeface="Arial" pitchFamily="34" charset="0"/>
                <a:cs typeface="Arial" pitchFamily="34" charset="0"/>
              </a:rPr>
              <a:t>одного вида по морфологическому критерию</a:t>
            </a:r>
            <a:r>
              <a:rPr lang="ru-RU" sz="3400" b="1" dirty="0" smtClean="0">
                <a:latin typeface="Arial" pitchFamily="34" charset="0"/>
                <a:cs typeface="Arial"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79512" y="44624"/>
            <a:ext cx="8712968" cy="3416320"/>
          </a:xfrm>
          <a:prstGeom prst="rect">
            <a:avLst/>
          </a:prstGeom>
        </p:spPr>
        <p:txBody>
          <a:bodyPr wrap="square">
            <a:spAutoFit/>
          </a:bodyPr>
          <a:lstStyle/>
          <a:p>
            <a:pPr indent="450000" algn="just">
              <a:lnSpc>
                <a:spcPct val="80000"/>
              </a:lnSpc>
            </a:pPr>
            <a:r>
              <a:rPr lang="ru-RU" sz="2700" dirty="0" smtClean="0">
                <a:solidFill>
                  <a:srgbClr val="C00000"/>
                </a:solidFill>
                <a:effectLst>
                  <a:outerShdw blurRad="38100" dist="38100" dir="2700000" algn="tl">
                    <a:srgbClr val="000000">
                      <a:alpha val="43137"/>
                    </a:srgbClr>
                  </a:outerShdw>
                </a:effectLst>
                <a:latin typeface="Arial Black" pitchFamily="34" charset="0"/>
              </a:rPr>
              <a:t>Критерии вида </a:t>
            </a:r>
            <a:r>
              <a:rPr lang="ru-RU" sz="2700" b="1" dirty="0" smtClean="0">
                <a:latin typeface="Arial" pitchFamily="34" charset="0"/>
                <a:cs typeface="Arial" pitchFamily="34" charset="0"/>
              </a:rPr>
              <a:t>– признаки, по которым особи объединяются в один вид; признаки, по которым можно различить особей разных видов.</a:t>
            </a:r>
          </a:p>
          <a:p>
            <a:pPr indent="450000" algn="just">
              <a:lnSpc>
                <a:spcPct val="80000"/>
              </a:lnSpc>
            </a:pPr>
            <a:r>
              <a:rPr lang="ru-RU" sz="2700" dirty="0" smtClean="0">
                <a:solidFill>
                  <a:srgbClr val="C00000"/>
                </a:solidFill>
                <a:effectLst>
                  <a:outerShdw blurRad="38100" dist="38100" dir="2700000" algn="tl">
                    <a:srgbClr val="000000">
                      <a:alpha val="43137"/>
                    </a:srgbClr>
                  </a:outerShdw>
                </a:effectLst>
                <a:latin typeface="Arial Black" pitchFamily="34" charset="0"/>
              </a:rPr>
              <a:t>Морфологический критерий</a:t>
            </a:r>
            <a:r>
              <a:rPr lang="ru-RU" sz="2700" dirty="0" smtClean="0"/>
              <a:t> </a:t>
            </a:r>
            <a:r>
              <a:rPr lang="ru-RU" sz="2700" b="1" dirty="0" smtClean="0">
                <a:latin typeface="Arial" pitchFamily="34" charset="0"/>
                <a:cs typeface="Arial" pitchFamily="34" charset="0"/>
              </a:rPr>
              <a:t>– </a:t>
            </a:r>
            <a:r>
              <a:rPr lang="ru-RU" sz="2700" b="1" dirty="0" err="1" smtClean="0">
                <a:latin typeface="Arial" pitchFamily="34" charset="0"/>
                <a:cs typeface="Arial" pitchFamily="34" charset="0"/>
              </a:rPr>
              <a:t>особен-ности</a:t>
            </a:r>
            <a:r>
              <a:rPr lang="ru-RU" sz="2700" b="1" dirty="0" smtClean="0">
                <a:latin typeface="Arial" pitchFamily="34" charset="0"/>
                <a:cs typeface="Arial" pitchFamily="34" charset="0"/>
              </a:rPr>
              <a:t> внешнего строения. </a:t>
            </a:r>
          </a:p>
          <a:p>
            <a:pPr indent="450000" algn="just">
              <a:lnSpc>
                <a:spcPct val="80000"/>
              </a:lnSpc>
            </a:pPr>
            <a:r>
              <a:rPr lang="ru-RU" sz="2700" b="1" dirty="0" smtClean="0">
                <a:latin typeface="Arial" pitchFamily="34" charset="0"/>
                <a:cs typeface="Arial" pitchFamily="34" charset="0"/>
              </a:rPr>
              <a:t>В основе морфологического критерия лежит сходство внешнего и внутреннего строения между особями одного вида. Этот критерий – </a:t>
            </a:r>
            <a:r>
              <a:rPr lang="ru-RU" sz="2700" b="1" u="sng" dirty="0" smtClean="0">
                <a:latin typeface="Arial" pitchFamily="34" charset="0"/>
                <a:cs typeface="Arial" pitchFamily="34" charset="0"/>
              </a:rPr>
              <a:t>самый удобный и поэтому широко используется в систематике</a:t>
            </a:r>
            <a:r>
              <a:rPr lang="ru-RU" sz="2700" b="1" dirty="0" smtClean="0">
                <a:latin typeface="Arial" pitchFamily="34" charset="0"/>
                <a:cs typeface="Arial" pitchFamily="34" charset="0"/>
              </a:rPr>
              <a:t>.</a:t>
            </a:r>
            <a:endParaRPr lang="ru-RU" sz="2700" b="1" dirty="0">
              <a:latin typeface="Arial" pitchFamily="34" charset="0"/>
              <a:cs typeface="Arial" pitchFamily="34" charset="0"/>
            </a:endParaRPr>
          </a:p>
        </p:txBody>
      </p:sp>
      <p:sp>
        <p:nvSpPr>
          <p:cNvPr id="14" name="Прямоугольник 13"/>
          <p:cNvSpPr/>
          <p:nvPr/>
        </p:nvSpPr>
        <p:spPr>
          <a:xfrm>
            <a:off x="179512" y="6192306"/>
            <a:ext cx="3190297" cy="477054"/>
          </a:xfrm>
          <a:prstGeom prst="rect">
            <a:avLst/>
          </a:prstGeom>
        </p:spPr>
        <p:txBody>
          <a:bodyPr wrap="none">
            <a:spAutoFit/>
          </a:bodyPr>
          <a:lstStyle/>
          <a:p>
            <a:r>
              <a:rPr lang="ru-RU" sz="2500" b="1" dirty="0" smtClean="0">
                <a:effectLst>
                  <a:outerShdw blurRad="38100" dist="38100" dir="2700000" algn="tl">
                    <a:srgbClr val="000000">
                      <a:alpha val="43137"/>
                    </a:srgbClr>
                  </a:outerShdw>
                </a:effectLst>
                <a:latin typeface="Arial Black" pitchFamily="34" charset="0"/>
                <a:cs typeface="Arial" pitchFamily="34" charset="0"/>
              </a:rPr>
              <a:t>Лютик ползучий</a:t>
            </a:r>
            <a:endParaRPr lang="ru-RU" sz="2500" dirty="0">
              <a:effectLst>
                <a:outerShdw blurRad="38100" dist="38100" dir="2700000" algn="tl">
                  <a:srgbClr val="000000">
                    <a:alpha val="43137"/>
                  </a:srgbClr>
                </a:outerShdw>
              </a:effectLst>
              <a:latin typeface="Arial Black" pitchFamily="34" charset="0"/>
            </a:endParaRPr>
          </a:p>
        </p:txBody>
      </p:sp>
      <p:sp>
        <p:nvSpPr>
          <p:cNvPr id="110598" name="AutoShape 6"/>
          <p:cNvSpPr>
            <a:spLocks noChangeAspect="1" noChangeArrowheads="1"/>
          </p:cNvSpPr>
          <p:nvPr/>
        </p:nvSpPr>
        <p:spPr bwMode="auto">
          <a:xfrm>
            <a:off x="63500" y="-1371600"/>
            <a:ext cx="2190750" cy="28575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0600" name="AutoShape 8"/>
          <p:cNvSpPr>
            <a:spLocks noChangeAspect="1" noChangeArrowheads="1"/>
          </p:cNvSpPr>
          <p:nvPr/>
        </p:nvSpPr>
        <p:spPr bwMode="auto">
          <a:xfrm>
            <a:off x="63500" y="-1371600"/>
            <a:ext cx="2190750" cy="28575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0602" name="AutoShape 10"/>
          <p:cNvSpPr>
            <a:spLocks noChangeAspect="1" noChangeArrowheads="1"/>
          </p:cNvSpPr>
          <p:nvPr/>
        </p:nvSpPr>
        <p:spPr bwMode="auto">
          <a:xfrm>
            <a:off x="63500" y="-1371600"/>
            <a:ext cx="2190750" cy="28575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10604" name="Picture 12" descr="http://отличник24.рф/images/stories/img/ap221.jpg"/>
          <p:cNvPicPr>
            <a:picLocks noChangeAspect="1" noChangeArrowheads="1"/>
          </p:cNvPicPr>
          <p:nvPr/>
        </p:nvPicPr>
        <p:blipFill>
          <a:blip r:embed="rId4" cstate="print"/>
          <a:srcRect/>
          <a:stretch>
            <a:fillRect/>
          </a:stretch>
        </p:blipFill>
        <p:spPr bwMode="auto">
          <a:xfrm>
            <a:off x="395536" y="3429000"/>
            <a:ext cx="3096344" cy="2953913"/>
          </a:xfrm>
          <a:prstGeom prst="rect">
            <a:avLst/>
          </a:prstGeom>
          <a:ln>
            <a:noFill/>
          </a:ln>
          <a:effectLst>
            <a:softEdge rad="112500"/>
          </a:effectLst>
        </p:spPr>
      </p:pic>
      <p:pic>
        <p:nvPicPr>
          <p:cNvPr id="110612" name="Picture 20" descr="Лютик клубненосный ( Ranunculus tuberosus ) Atlas der Alpenflora (1882) by Anton Hartinger"/>
          <p:cNvPicPr>
            <a:picLocks noChangeAspect="1" noChangeArrowheads="1"/>
          </p:cNvPicPr>
          <p:nvPr/>
        </p:nvPicPr>
        <p:blipFill>
          <a:blip r:embed="rId5" cstate="print"/>
          <a:srcRect/>
          <a:stretch>
            <a:fillRect/>
          </a:stretch>
        </p:blipFill>
        <p:spPr bwMode="auto">
          <a:xfrm>
            <a:off x="4572000" y="3068960"/>
            <a:ext cx="2095500" cy="3476626"/>
          </a:xfrm>
          <a:prstGeom prst="rect">
            <a:avLst/>
          </a:prstGeom>
          <a:ln>
            <a:noFill/>
          </a:ln>
          <a:effectLst>
            <a:softEdge rad="112500"/>
          </a:effectLst>
        </p:spPr>
      </p:pic>
      <p:sp>
        <p:nvSpPr>
          <p:cNvPr id="22" name="Прямоугольник 21"/>
          <p:cNvSpPr/>
          <p:nvPr/>
        </p:nvSpPr>
        <p:spPr>
          <a:xfrm>
            <a:off x="3635896" y="6396335"/>
            <a:ext cx="4091185" cy="461665"/>
          </a:xfrm>
          <a:prstGeom prst="rect">
            <a:avLst/>
          </a:prstGeom>
        </p:spPr>
        <p:txBody>
          <a:bodyPr wrap="none">
            <a:spAutoFit/>
          </a:bodyPr>
          <a:lstStyle/>
          <a:p>
            <a:pPr algn="ctr"/>
            <a:r>
              <a:rPr lang="ru-RU" sz="2400" b="1" dirty="0" smtClean="0">
                <a:effectLst>
                  <a:outerShdw blurRad="38100" dist="38100" dir="2700000" algn="tl">
                    <a:srgbClr val="000000">
                      <a:alpha val="43137"/>
                    </a:srgbClr>
                  </a:outerShdw>
                </a:effectLst>
                <a:latin typeface="Arial Black" pitchFamily="34" charset="0"/>
              </a:rPr>
              <a:t>Лютик клубненосный </a:t>
            </a:r>
            <a:endParaRPr lang="ru-RU" sz="2400" dirty="0">
              <a:effectLst>
                <a:outerShdw blurRad="38100" dist="38100" dir="2700000" algn="tl">
                  <a:srgbClr val="000000">
                    <a:alpha val="43137"/>
                  </a:srgbClr>
                </a:outerShdw>
              </a:effectLst>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179512" y="116632"/>
            <a:ext cx="8748464" cy="1557349"/>
          </a:xfrm>
          <a:prstGeom prst="rect">
            <a:avLst/>
          </a:prstGeom>
        </p:spPr>
        <p:txBody>
          <a:bodyPr wrap="square">
            <a:spAutoFit/>
          </a:bodyPr>
          <a:lstStyle/>
          <a:p>
            <a:pPr indent="450000" algn="just">
              <a:lnSpc>
                <a:spcPct val="85000"/>
              </a:lnSpc>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Однако</a:t>
            </a:r>
            <a:r>
              <a:rPr lang="ru-RU" sz="2800" b="1" dirty="0" smtClean="0">
                <a:latin typeface="Arial" pitchFamily="34" charset="0"/>
                <a:cs typeface="Arial" pitchFamily="34" charset="0"/>
              </a:rPr>
              <a:t> </a:t>
            </a:r>
            <a:r>
              <a:rPr lang="ru-RU" sz="2800" b="1" dirty="0" smtClean="0">
                <a:effectLst>
                  <a:outerShdw blurRad="38100" dist="38100" dir="2700000" algn="tl">
                    <a:srgbClr val="000000">
                      <a:alpha val="43137"/>
                    </a:srgbClr>
                  </a:outerShdw>
                </a:effectLst>
                <a:latin typeface="Arial Black" pitchFamily="34" charset="0"/>
                <a:cs typeface="Arial" pitchFamily="34" charset="0"/>
              </a:rPr>
              <a:t>особи в пределах вида</a:t>
            </a:r>
            <a:r>
              <a:rPr lang="ru-RU" sz="2800" b="1" dirty="0" smtClean="0">
                <a:latin typeface="Arial" pitchFamily="34" charset="0"/>
                <a:cs typeface="Arial" pitchFamily="34" charset="0"/>
              </a:rPr>
              <a:t> иногда так </a:t>
            </a:r>
            <a:r>
              <a:rPr lang="ru-RU" sz="2800" b="1" dirty="0" smtClean="0">
                <a:effectLst>
                  <a:outerShdw blurRad="38100" dist="38100" dir="2700000" algn="tl">
                    <a:srgbClr val="000000">
                      <a:alpha val="43137"/>
                    </a:srgbClr>
                  </a:outerShdw>
                </a:effectLst>
                <a:latin typeface="Arial Black" pitchFamily="34" charset="0"/>
                <a:cs typeface="Arial" pitchFamily="34" charset="0"/>
              </a:rPr>
              <a:t>сильно различаются</a:t>
            </a:r>
            <a:r>
              <a:rPr lang="ru-RU" sz="2800" b="1" dirty="0" smtClean="0">
                <a:latin typeface="Arial" pitchFamily="34" charset="0"/>
                <a:cs typeface="Arial" pitchFamily="34" charset="0"/>
              </a:rPr>
              <a:t>, что только по морфологическому критерию не всегда удается определить, к какому виду они относятся. </a:t>
            </a:r>
          </a:p>
        </p:txBody>
      </p:sp>
      <p:pic>
        <p:nvPicPr>
          <p:cNvPr id="109570" name="Picture 2" descr="Лютик волосистый ( Ranunculus trichophyllus ) ‘‘Flora batava’’ by Jan Kops Amsterdam, 1822"/>
          <p:cNvPicPr>
            <a:picLocks noChangeAspect="1" noChangeArrowheads="1"/>
          </p:cNvPicPr>
          <p:nvPr/>
        </p:nvPicPr>
        <p:blipFill>
          <a:blip r:embed="rId4" cstate="print"/>
          <a:srcRect/>
          <a:stretch>
            <a:fillRect/>
          </a:stretch>
        </p:blipFill>
        <p:spPr bwMode="auto">
          <a:xfrm>
            <a:off x="6076900" y="1628799"/>
            <a:ext cx="2743572" cy="3653939"/>
          </a:xfrm>
          <a:prstGeom prst="rect">
            <a:avLst/>
          </a:prstGeom>
          <a:ln>
            <a:noFill/>
          </a:ln>
          <a:effectLst>
            <a:softEdge rad="112500"/>
          </a:effectLst>
        </p:spPr>
      </p:pic>
      <p:pic>
        <p:nvPicPr>
          <p:cNvPr id="109572" name="Picture 4" descr="http://www.agbina.com/im.xp/053057052124055050056050051054054052049.jpeg"/>
          <p:cNvPicPr>
            <a:picLocks noChangeAspect="1" noChangeArrowheads="1"/>
          </p:cNvPicPr>
          <p:nvPr/>
        </p:nvPicPr>
        <p:blipFill>
          <a:blip r:embed="rId5" cstate="print"/>
          <a:srcRect/>
          <a:stretch>
            <a:fillRect/>
          </a:stretch>
        </p:blipFill>
        <p:spPr bwMode="auto">
          <a:xfrm>
            <a:off x="467544" y="4077072"/>
            <a:ext cx="2160240" cy="2433327"/>
          </a:xfrm>
          <a:prstGeom prst="rect">
            <a:avLst/>
          </a:prstGeom>
          <a:ln>
            <a:noFill/>
          </a:ln>
          <a:effectLst>
            <a:softEdge rad="112500"/>
          </a:effectLst>
        </p:spPr>
      </p:pic>
      <p:sp>
        <p:nvSpPr>
          <p:cNvPr id="15" name="Прямоугольник 14"/>
          <p:cNvSpPr/>
          <p:nvPr/>
        </p:nvSpPr>
        <p:spPr>
          <a:xfrm>
            <a:off x="3059832" y="5877272"/>
            <a:ext cx="3631122" cy="477054"/>
          </a:xfrm>
          <a:prstGeom prst="rect">
            <a:avLst/>
          </a:prstGeom>
        </p:spPr>
        <p:txBody>
          <a:bodyPr wrap="none">
            <a:spAutoFit/>
          </a:bodyPr>
          <a:lstStyle/>
          <a:p>
            <a:r>
              <a:rPr lang="ru-RU" sz="2500" b="1" dirty="0" smtClean="0">
                <a:effectLst>
                  <a:outerShdw blurRad="38100" dist="38100" dir="2700000" algn="tl">
                    <a:srgbClr val="000000">
                      <a:alpha val="43137"/>
                    </a:srgbClr>
                  </a:outerShdw>
                </a:effectLst>
                <a:latin typeface="Arial Black" pitchFamily="34" charset="0"/>
              </a:rPr>
              <a:t>Лютик </a:t>
            </a:r>
            <a:r>
              <a:rPr lang="ru-RU" sz="2500" b="1" dirty="0" err="1" smtClean="0">
                <a:effectLst>
                  <a:outerShdw blurRad="38100" dist="38100" dir="2700000" algn="tl">
                    <a:srgbClr val="000000">
                      <a:alpha val="43137"/>
                    </a:srgbClr>
                  </a:outerShdw>
                </a:effectLst>
                <a:latin typeface="Arial Black" pitchFamily="34" charset="0"/>
              </a:rPr>
              <a:t>татранский</a:t>
            </a:r>
            <a:r>
              <a:rPr lang="ru-RU" sz="2500" b="1" dirty="0" smtClean="0">
                <a:effectLst>
                  <a:outerShdw blurRad="38100" dist="38100" dir="2700000" algn="tl">
                    <a:srgbClr val="000000">
                      <a:alpha val="43137"/>
                    </a:srgbClr>
                  </a:outerShdw>
                </a:effectLst>
                <a:latin typeface="Arial Black" pitchFamily="34" charset="0"/>
              </a:rPr>
              <a:t> </a:t>
            </a:r>
            <a:endParaRPr lang="ru-RU" sz="2500" dirty="0">
              <a:effectLst>
                <a:outerShdw blurRad="38100" dist="38100" dir="2700000" algn="tl">
                  <a:srgbClr val="000000">
                    <a:alpha val="43137"/>
                  </a:srgbClr>
                </a:outerShdw>
              </a:effectLst>
              <a:latin typeface="Arial Black" pitchFamily="34" charset="0"/>
            </a:endParaRPr>
          </a:p>
        </p:txBody>
      </p:sp>
      <p:pic>
        <p:nvPicPr>
          <p:cNvPr id="109574" name="Picture 6" descr="Лютик татранский ( Ranunculus thora ) Atlas der Alpenflora (1882) by Anton Hartinger"/>
          <p:cNvPicPr>
            <a:picLocks noChangeAspect="1" noChangeArrowheads="1"/>
          </p:cNvPicPr>
          <p:nvPr/>
        </p:nvPicPr>
        <p:blipFill>
          <a:blip r:embed="rId6" cstate="print"/>
          <a:srcRect/>
          <a:stretch>
            <a:fillRect/>
          </a:stretch>
        </p:blipFill>
        <p:spPr bwMode="auto">
          <a:xfrm>
            <a:off x="3635896" y="1988840"/>
            <a:ext cx="2095500" cy="3867150"/>
          </a:xfrm>
          <a:prstGeom prst="rect">
            <a:avLst/>
          </a:prstGeom>
          <a:ln>
            <a:noFill/>
          </a:ln>
          <a:effectLst>
            <a:softEdge rad="112500"/>
          </a:effectLst>
        </p:spPr>
      </p:pic>
      <p:pic>
        <p:nvPicPr>
          <p:cNvPr id="16" name="Picture 12" descr="http://отличник24.рф/images/stories/img/ap221.jpg"/>
          <p:cNvPicPr>
            <a:picLocks noChangeAspect="1" noChangeArrowheads="1"/>
          </p:cNvPicPr>
          <p:nvPr/>
        </p:nvPicPr>
        <p:blipFill>
          <a:blip r:embed="rId7" cstate="print"/>
          <a:srcRect/>
          <a:stretch>
            <a:fillRect/>
          </a:stretch>
        </p:blipFill>
        <p:spPr bwMode="auto">
          <a:xfrm>
            <a:off x="179512" y="1556793"/>
            <a:ext cx="2264401" cy="2160239"/>
          </a:xfrm>
          <a:prstGeom prst="rect">
            <a:avLst/>
          </a:prstGeom>
          <a:ln>
            <a:noFill/>
          </a:ln>
          <a:effectLst>
            <a:softEdge rad="112500"/>
          </a:effectLst>
        </p:spPr>
      </p:pic>
      <p:sp>
        <p:nvSpPr>
          <p:cNvPr id="17" name="Прямоугольник 16"/>
          <p:cNvSpPr/>
          <p:nvPr/>
        </p:nvSpPr>
        <p:spPr>
          <a:xfrm>
            <a:off x="179512" y="3645024"/>
            <a:ext cx="3190297" cy="477054"/>
          </a:xfrm>
          <a:prstGeom prst="rect">
            <a:avLst/>
          </a:prstGeom>
        </p:spPr>
        <p:txBody>
          <a:bodyPr wrap="none">
            <a:spAutoFit/>
          </a:bodyPr>
          <a:lstStyle/>
          <a:p>
            <a:r>
              <a:rPr lang="ru-RU" sz="2500" b="1" dirty="0" smtClean="0">
                <a:effectLst>
                  <a:outerShdw blurRad="38100" dist="38100" dir="2700000" algn="tl">
                    <a:srgbClr val="000000">
                      <a:alpha val="43137"/>
                    </a:srgbClr>
                  </a:outerShdw>
                </a:effectLst>
                <a:latin typeface="Arial Black" pitchFamily="34" charset="0"/>
                <a:cs typeface="Arial" pitchFamily="34" charset="0"/>
              </a:rPr>
              <a:t>Лютик ползучий</a:t>
            </a:r>
            <a:endParaRPr lang="ru-RU" sz="2500" dirty="0">
              <a:effectLst>
                <a:outerShdw blurRad="38100" dist="38100" dir="2700000" algn="tl">
                  <a:srgbClr val="000000">
                    <a:alpha val="43137"/>
                  </a:srgbClr>
                </a:outerShdw>
              </a:effectLst>
              <a:latin typeface="Arial Black" pitchFamily="34" charset="0"/>
            </a:endParaRPr>
          </a:p>
        </p:txBody>
      </p:sp>
      <p:sp>
        <p:nvSpPr>
          <p:cNvPr id="18" name="Прямоугольник 17"/>
          <p:cNvSpPr/>
          <p:nvPr/>
        </p:nvSpPr>
        <p:spPr>
          <a:xfrm>
            <a:off x="-108520" y="6165304"/>
            <a:ext cx="3456384" cy="648063"/>
          </a:xfrm>
          <a:prstGeom prst="rect">
            <a:avLst/>
          </a:prstGeom>
        </p:spPr>
        <p:txBody>
          <a:bodyPr wrap="square">
            <a:spAutoFit/>
          </a:bodyPr>
          <a:lstStyle/>
          <a:p>
            <a:pPr algn="ctr">
              <a:lnSpc>
                <a:spcPct val="70000"/>
              </a:lnSpc>
            </a:pPr>
            <a:r>
              <a:rPr lang="ru-RU" sz="2500" b="1" dirty="0" smtClean="0">
                <a:effectLst>
                  <a:outerShdw blurRad="38100" dist="38100" dir="2700000" algn="tl">
                    <a:srgbClr val="000000">
                      <a:alpha val="43137"/>
                    </a:srgbClr>
                  </a:outerShdw>
                </a:effectLst>
                <a:latin typeface="Arial Black" pitchFamily="34" charset="0"/>
              </a:rPr>
              <a:t>Лютик </a:t>
            </a:r>
            <a:r>
              <a:rPr lang="ru-RU" sz="2500" b="1" dirty="0" err="1" smtClean="0">
                <a:effectLst>
                  <a:outerShdw blurRad="38100" dist="38100" dir="2700000" algn="tl">
                    <a:srgbClr val="000000">
                      <a:alpha val="43137"/>
                    </a:srgbClr>
                  </a:outerShdw>
                </a:effectLst>
                <a:latin typeface="Arial Black" pitchFamily="34" charset="0"/>
              </a:rPr>
              <a:t>Тронфельнера</a:t>
            </a:r>
            <a:r>
              <a:rPr lang="ru-RU" sz="2500" b="1" dirty="0" smtClean="0">
                <a:effectLst>
                  <a:outerShdw blurRad="38100" dist="38100" dir="2700000" algn="tl">
                    <a:srgbClr val="000000">
                      <a:alpha val="43137"/>
                    </a:srgbClr>
                  </a:outerShdw>
                </a:effectLst>
                <a:latin typeface="Arial Black" pitchFamily="34" charset="0"/>
              </a:rPr>
              <a:t> </a:t>
            </a:r>
            <a:endParaRPr lang="ru-RU" sz="2500" dirty="0">
              <a:effectLst>
                <a:outerShdw blurRad="38100" dist="38100" dir="2700000" algn="tl">
                  <a:srgbClr val="000000">
                    <a:alpha val="43137"/>
                  </a:srgbClr>
                </a:outerShdw>
              </a:effectLst>
              <a:latin typeface="Arial Black" pitchFamily="34" charset="0"/>
            </a:endParaRPr>
          </a:p>
        </p:txBody>
      </p:sp>
      <p:sp>
        <p:nvSpPr>
          <p:cNvPr id="19" name="Прямоугольник 18"/>
          <p:cNvSpPr/>
          <p:nvPr/>
        </p:nvSpPr>
        <p:spPr>
          <a:xfrm>
            <a:off x="5796136" y="4797152"/>
            <a:ext cx="3131840" cy="648063"/>
          </a:xfrm>
          <a:prstGeom prst="rect">
            <a:avLst/>
          </a:prstGeom>
        </p:spPr>
        <p:txBody>
          <a:bodyPr wrap="square">
            <a:spAutoFit/>
          </a:bodyPr>
          <a:lstStyle/>
          <a:p>
            <a:pPr algn="ctr">
              <a:lnSpc>
                <a:spcPct val="70000"/>
              </a:lnSpc>
            </a:pPr>
            <a:r>
              <a:rPr lang="ru-RU" sz="2500" b="1" dirty="0" smtClean="0">
                <a:effectLst>
                  <a:outerShdw blurRad="38100" dist="38100" dir="2700000" algn="tl">
                    <a:srgbClr val="000000">
                      <a:alpha val="43137"/>
                    </a:srgbClr>
                  </a:outerShdw>
                </a:effectLst>
                <a:latin typeface="Arial Black" pitchFamily="34" charset="0"/>
              </a:rPr>
              <a:t>Лютик волосистый </a:t>
            </a:r>
            <a:endParaRPr lang="ru-RU" sz="2500" dirty="0">
              <a:effectLst>
                <a:outerShdw blurRad="38100" dist="38100" dir="2700000" algn="tl">
                  <a:srgbClr val="000000">
                    <a:alpha val="43137"/>
                  </a:srgbClr>
                </a:outerShdw>
              </a:effectLst>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3668" name="Picture 4" descr="http://nature.sfu-kras.ru/files/nature/%D0%B1%D1%80%D1%8E%D1%88%D0%BA%D0%BE%20%D0%BE%D0%B7%D0%B5%D1%80%D0%BD%D0%BE%D0%B9%20%D0%BB%D1%8F%D0%B3%D1%83%D1%88%D0%BA%D0%B8.jpg"/>
          <p:cNvPicPr>
            <a:picLocks noChangeAspect="1" noChangeArrowheads="1"/>
          </p:cNvPicPr>
          <p:nvPr/>
        </p:nvPicPr>
        <p:blipFill>
          <a:blip r:embed="rId3" cstate="print"/>
          <a:srcRect l="29765" r="15725"/>
          <a:stretch>
            <a:fillRect/>
          </a:stretch>
        </p:blipFill>
        <p:spPr bwMode="auto">
          <a:xfrm>
            <a:off x="3347864" y="4653136"/>
            <a:ext cx="1656184" cy="1885501"/>
          </a:xfrm>
          <a:prstGeom prst="rect">
            <a:avLst/>
          </a:prstGeom>
          <a:ln>
            <a:noFill/>
          </a:ln>
          <a:effectLst>
            <a:softEdge rad="112500"/>
          </a:effectLst>
        </p:spPr>
      </p:pic>
      <p:pic>
        <p:nvPicPr>
          <p:cNvPr id="113670" name="Picture 6" descr="http://trezvenie.org/bible_study/%D1%81%D0%BB%D0%B0%D0%B9%D0%B4%D1%8B/fauna/Озёрная%20лягушка.jpg"/>
          <p:cNvPicPr>
            <a:picLocks noChangeAspect="1" noChangeArrowheads="1"/>
          </p:cNvPicPr>
          <p:nvPr/>
        </p:nvPicPr>
        <p:blipFill>
          <a:blip r:embed="rId4" cstate="print"/>
          <a:srcRect l="19075" t="3780" b="5501"/>
          <a:stretch>
            <a:fillRect/>
          </a:stretch>
        </p:blipFill>
        <p:spPr bwMode="auto">
          <a:xfrm>
            <a:off x="3059832" y="2924944"/>
            <a:ext cx="1944216" cy="1736671"/>
          </a:xfrm>
          <a:prstGeom prst="rect">
            <a:avLst/>
          </a:prstGeom>
          <a:ln>
            <a:noFill/>
          </a:ln>
          <a:effectLst>
            <a:softEdge rad="112500"/>
          </a:effectLst>
        </p:spPr>
      </p:pic>
      <p:sp>
        <p:nvSpPr>
          <p:cNvPr id="17" name="Прямоугольник 16"/>
          <p:cNvSpPr/>
          <p:nvPr/>
        </p:nvSpPr>
        <p:spPr>
          <a:xfrm>
            <a:off x="0" y="6304002"/>
            <a:ext cx="7672293" cy="507831"/>
          </a:xfrm>
          <a:prstGeom prst="rect">
            <a:avLst/>
          </a:prstGeom>
        </p:spPr>
        <p:txBody>
          <a:bodyPr wrap="none">
            <a:spAutoFit/>
          </a:bodyPr>
          <a:lstStyle/>
          <a:p>
            <a:r>
              <a:rPr lang="ru-RU" sz="2700" dirty="0" smtClean="0">
                <a:effectLst>
                  <a:outerShdw blurRad="38100" dist="38100" dir="2700000" algn="tl">
                    <a:srgbClr val="000000">
                      <a:alpha val="43137"/>
                    </a:srgbClr>
                  </a:outerShdw>
                </a:effectLst>
                <a:latin typeface="Arial Black" pitchFamily="34" charset="0"/>
              </a:rPr>
              <a:t>Различие в окраске лягушки озерной</a:t>
            </a:r>
            <a:endParaRPr lang="ru-RU" sz="2700" dirty="0">
              <a:effectLst>
                <a:outerShdw blurRad="38100" dist="38100" dir="2700000" algn="tl">
                  <a:srgbClr val="000000">
                    <a:alpha val="43137"/>
                  </a:srgbClr>
                </a:outerShdw>
              </a:effectLst>
              <a:latin typeface="Arial Black" pitchFamily="34" charset="0"/>
            </a:endParaRPr>
          </a:p>
        </p:txBody>
      </p:sp>
      <p:pic>
        <p:nvPicPr>
          <p:cNvPr id="113672" name="Picture 8" descr="http://animalwild.net/uploads/posts/2011-03/1301434581_37.jpg"/>
          <p:cNvPicPr>
            <a:picLocks noChangeAspect="1" noChangeArrowheads="1"/>
          </p:cNvPicPr>
          <p:nvPr/>
        </p:nvPicPr>
        <p:blipFill>
          <a:blip r:embed="rId5" cstate="print"/>
          <a:srcRect/>
          <a:stretch>
            <a:fillRect/>
          </a:stretch>
        </p:blipFill>
        <p:spPr bwMode="auto">
          <a:xfrm>
            <a:off x="395536" y="3284984"/>
            <a:ext cx="2286000" cy="3133726"/>
          </a:xfrm>
          <a:prstGeom prst="rect">
            <a:avLst/>
          </a:prstGeom>
          <a:ln>
            <a:noFill/>
          </a:ln>
          <a:effectLst>
            <a:softEdge rad="112500"/>
          </a:effectLst>
        </p:spPr>
      </p:pic>
      <p:pic>
        <p:nvPicPr>
          <p:cNvPr id="113674" name="Picture 10" descr="http://rpp.nashaucheba.ru/pars_docs/refs/55/54645/img3.jpg"/>
          <p:cNvPicPr>
            <a:picLocks noChangeAspect="1" noChangeArrowheads="1"/>
          </p:cNvPicPr>
          <p:nvPr/>
        </p:nvPicPr>
        <p:blipFill>
          <a:blip r:embed="rId6" cstate="print"/>
          <a:srcRect t="19360" r="6659" b="11499"/>
          <a:stretch>
            <a:fillRect/>
          </a:stretch>
        </p:blipFill>
        <p:spPr bwMode="auto">
          <a:xfrm>
            <a:off x="5292080" y="4437112"/>
            <a:ext cx="2721902" cy="1512168"/>
          </a:xfrm>
          <a:prstGeom prst="rect">
            <a:avLst/>
          </a:prstGeom>
          <a:ln>
            <a:noFill/>
          </a:ln>
          <a:effectLst>
            <a:softEdge rad="112500"/>
          </a:effectLst>
        </p:spPr>
      </p:pic>
      <p:pic>
        <p:nvPicPr>
          <p:cNvPr id="25"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251520" y="79230"/>
            <a:ext cx="8784976" cy="2917722"/>
          </a:xfrm>
          <a:prstGeom prst="rect">
            <a:avLst/>
          </a:prstGeom>
        </p:spPr>
        <p:txBody>
          <a:bodyPr wrap="square">
            <a:spAutoFit/>
          </a:bodyPr>
          <a:lstStyle/>
          <a:p>
            <a:pPr indent="450000" algn="just">
              <a:lnSpc>
                <a:spcPct val="85000"/>
              </a:lnSpc>
            </a:pPr>
            <a:r>
              <a:rPr lang="ru-RU" sz="2700" dirty="0" smtClean="0">
                <a:solidFill>
                  <a:srgbClr val="FF0000"/>
                </a:solidFill>
                <a:effectLst>
                  <a:outerShdw blurRad="38100" dist="38100" dir="2700000" algn="tl">
                    <a:srgbClr val="000000">
                      <a:alpha val="43137"/>
                    </a:srgbClr>
                  </a:outerShdw>
                </a:effectLst>
                <a:latin typeface="Arial Black" pitchFamily="34" charset="0"/>
              </a:rPr>
              <a:t>Морфологический критерий </a:t>
            </a:r>
            <a:r>
              <a:rPr lang="ru-RU" sz="2700" b="1" u="sng" dirty="0" smtClean="0">
                <a:latin typeface="Arial" pitchFamily="34" charset="0"/>
                <a:cs typeface="Arial" pitchFamily="34" charset="0"/>
              </a:rPr>
              <a:t>не является основным и единственным</a:t>
            </a:r>
            <a:r>
              <a:rPr lang="ru-RU" sz="2700" b="1" dirty="0" smtClean="0">
                <a:latin typeface="Arial" pitchFamily="34" charset="0"/>
                <a:cs typeface="Arial" pitchFamily="34" charset="0"/>
              </a:rPr>
              <a:t>, так как: Особи одного вида могут отличаться друг от друга по окраске и другим признакам (при обитании в разных условиях (например, две популяции улиток – лесная и луговая, две популяции речного окуня – глубоководная и прибрежная; могут появляться особи-альбиносы и др.)</a:t>
            </a:r>
            <a:endParaRPr lang="ru-RU" sz="2700" b="1"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179512" y="116632"/>
            <a:ext cx="8748464" cy="3833357"/>
          </a:xfrm>
          <a:prstGeom prst="rect">
            <a:avLst/>
          </a:prstGeom>
        </p:spPr>
        <p:txBody>
          <a:bodyPr wrap="square">
            <a:spAutoFit/>
          </a:bodyPr>
          <a:lstStyle/>
          <a:p>
            <a:pPr indent="450000" algn="just">
              <a:lnSpc>
                <a:spcPct val="85000"/>
              </a:lnSpc>
            </a:pPr>
            <a:r>
              <a:rPr lang="ru-RU" sz="2600" b="1" dirty="0" smtClean="0">
                <a:latin typeface="Arial" pitchFamily="34" charset="0"/>
                <a:cs typeface="Arial" pitchFamily="34" charset="0"/>
              </a:rPr>
              <a:t>Существуют </a:t>
            </a:r>
            <a:r>
              <a:rPr lang="ru-RU" sz="2600" b="1" dirty="0" smtClean="0">
                <a:effectLst>
                  <a:outerShdw blurRad="38100" dist="38100" dir="2700000" algn="tl">
                    <a:srgbClr val="000000">
                      <a:alpha val="43137"/>
                    </a:srgbClr>
                  </a:outerShdw>
                </a:effectLst>
                <a:latin typeface="Arial Black" pitchFamily="34" charset="0"/>
                <a:cs typeface="Arial" pitchFamily="34" charset="0"/>
              </a:rPr>
              <a:t>виды </a:t>
            </a:r>
            <a:r>
              <a:rPr lang="ru-RU" sz="2600" b="1"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rPr>
              <a:t>морфологически сходные</a:t>
            </a:r>
            <a:r>
              <a:rPr lang="ru-RU" sz="2600" b="1" dirty="0" smtClean="0">
                <a:latin typeface="Arial" pitchFamily="34" charset="0"/>
                <a:cs typeface="Arial" pitchFamily="34" charset="0"/>
              </a:rPr>
              <a:t>, но особи этих видов не скрещиваются между собой. Это – виды-двойники, которые исследователи открывают во многих систематических группах. Так, под названием «крыса черная» различают 4 основные </a:t>
            </a:r>
            <a:r>
              <a:rPr lang="ru-RU" sz="2600" b="1" dirty="0" err="1" smtClean="0">
                <a:latin typeface="Arial" pitchFamily="34" charset="0"/>
                <a:cs typeface="Arial" pitchFamily="34" charset="0"/>
              </a:rPr>
              <a:t>кариотипические</a:t>
            </a:r>
            <a:r>
              <a:rPr lang="ru-RU" sz="2600" b="1" dirty="0" smtClean="0">
                <a:latin typeface="Arial" pitchFamily="34" charset="0"/>
                <a:cs typeface="Arial" pitchFamily="34" charset="0"/>
              </a:rPr>
              <a:t> формы:</a:t>
            </a:r>
          </a:p>
          <a:p>
            <a:pPr marL="715963" indent="-350838" algn="just">
              <a:lnSpc>
                <a:spcPct val="85000"/>
              </a:lnSpc>
              <a:buClr>
                <a:srgbClr val="C00000"/>
              </a:buClr>
              <a:buFont typeface="Wingdings" pitchFamily="2" charset="2"/>
              <a:buChar char="Ø"/>
            </a:pPr>
            <a:r>
              <a:rPr lang="ru-RU" sz="2600" b="1" dirty="0" smtClean="0">
                <a:latin typeface="Arial" pitchFamily="34" charset="0"/>
                <a:cs typeface="Arial" pitchFamily="34" charset="0"/>
              </a:rPr>
              <a:t>азиатская – 42 хромосомы,</a:t>
            </a:r>
          </a:p>
          <a:p>
            <a:pPr marL="715963" indent="-350838" algn="just">
              <a:lnSpc>
                <a:spcPct val="85000"/>
              </a:lnSpc>
              <a:buClr>
                <a:srgbClr val="C00000"/>
              </a:buClr>
              <a:buFont typeface="Wingdings" pitchFamily="2" charset="2"/>
              <a:buChar char="Ø"/>
            </a:pPr>
            <a:r>
              <a:rPr lang="ru-RU" sz="2600" b="1" dirty="0" smtClean="0">
                <a:latin typeface="Arial" pitchFamily="34" charset="0"/>
                <a:cs typeface="Arial" pitchFamily="34" charset="0"/>
              </a:rPr>
              <a:t>цейлонская  – 40 хромосом,</a:t>
            </a:r>
          </a:p>
          <a:p>
            <a:pPr marL="715963" indent="-350838" algn="just">
              <a:lnSpc>
                <a:spcPct val="85000"/>
              </a:lnSpc>
              <a:buClr>
                <a:srgbClr val="C00000"/>
              </a:buClr>
              <a:buFont typeface="Wingdings" pitchFamily="2" charset="2"/>
              <a:buChar char="Ø"/>
            </a:pPr>
            <a:r>
              <a:rPr lang="ru-RU" sz="2600" b="1" dirty="0" err="1" smtClean="0">
                <a:latin typeface="Arial" pitchFamily="34" charset="0"/>
                <a:cs typeface="Arial" pitchFamily="34" charset="0"/>
              </a:rPr>
              <a:t>океанийская</a:t>
            </a:r>
            <a:r>
              <a:rPr lang="ru-RU" sz="2600" b="1" dirty="0" smtClean="0">
                <a:latin typeface="Arial" pitchFamily="34" charset="0"/>
                <a:cs typeface="Arial" pitchFamily="34" charset="0"/>
              </a:rPr>
              <a:t>  – 38 хромосом,</a:t>
            </a:r>
          </a:p>
          <a:p>
            <a:pPr marL="715963" indent="-350838" algn="just">
              <a:lnSpc>
                <a:spcPct val="85000"/>
              </a:lnSpc>
              <a:buClr>
                <a:srgbClr val="C00000"/>
              </a:buClr>
              <a:buFont typeface="Wingdings" pitchFamily="2" charset="2"/>
              <a:buChar char="Ø"/>
            </a:pPr>
            <a:r>
              <a:rPr lang="ru-RU" sz="2600" b="1" dirty="0" smtClean="0">
                <a:latin typeface="Arial" pitchFamily="34" charset="0"/>
                <a:cs typeface="Arial" pitchFamily="34" charset="0"/>
              </a:rPr>
              <a:t>маврикийская  – 42 хромосомы.</a:t>
            </a:r>
            <a:endParaRPr lang="ru-RU" sz="2400" b="1" dirty="0" smtClean="0">
              <a:latin typeface="Arial" pitchFamily="34" charset="0"/>
              <a:cs typeface="Arial" pitchFamily="34" charset="0"/>
            </a:endParaRPr>
          </a:p>
        </p:txBody>
      </p:sp>
      <p:pic>
        <p:nvPicPr>
          <p:cNvPr id="112646" name="Picture 6" descr="Черная крыса фото"/>
          <p:cNvPicPr>
            <a:picLocks noChangeAspect="1" noChangeArrowheads="1"/>
          </p:cNvPicPr>
          <p:nvPr/>
        </p:nvPicPr>
        <p:blipFill>
          <a:blip r:embed="rId4" cstate="print"/>
          <a:srcRect l="10071" t="6346" r="17421"/>
          <a:stretch>
            <a:fillRect/>
          </a:stretch>
        </p:blipFill>
        <p:spPr bwMode="auto">
          <a:xfrm>
            <a:off x="179512" y="4083218"/>
            <a:ext cx="3384376" cy="2774782"/>
          </a:xfrm>
          <a:prstGeom prst="rect">
            <a:avLst/>
          </a:prstGeom>
          <a:ln>
            <a:noFill/>
          </a:ln>
          <a:effectLst>
            <a:softEdge rad="112500"/>
          </a:effectLst>
        </p:spPr>
      </p:pic>
      <p:pic>
        <p:nvPicPr>
          <p:cNvPr id="112648" name="Picture 8" descr="http://www.ecosystema.ru/08nature/mamm/118.jpg"/>
          <p:cNvPicPr>
            <a:picLocks noChangeAspect="1" noChangeArrowheads="1"/>
          </p:cNvPicPr>
          <p:nvPr/>
        </p:nvPicPr>
        <p:blipFill>
          <a:blip r:embed="rId5" cstate="print"/>
          <a:srcRect l="14850" t="8723" b="8409"/>
          <a:stretch>
            <a:fillRect/>
          </a:stretch>
        </p:blipFill>
        <p:spPr bwMode="auto">
          <a:xfrm>
            <a:off x="4139952" y="3929737"/>
            <a:ext cx="3240360" cy="2928263"/>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111620" name="Picture 4" descr="Anopheles stephensi.jpeg">
            <a:hlinkClick r:id="rId4"/>
          </p:cNvPr>
          <p:cNvPicPr>
            <a:picLocks noChangeAspect="1" noChangeArrowheads="1"/>
          </p:cNvPicPr>
          <p:nvPr/>
        </p:nvPicPr>
        <p:blipFill>
          <a:blip r:embed="rId5" cstate="print"/>
          <a:srcRect/>
          <a:stretch>
            <a:fillRect/>
          </a:stretch>
        </p:blipFill>
        <p:spPr bwMode="auto">
          <a:xfrm>
            <a:off x="3203848" y="2040632"/>
            <a:ext cx="2524125" cy="1676400"/>
          </a:xfrm>
          <a:prstGeom prst="rect">
            <a:avLst/>
          </a:prstGeom>
          <a:noFill/>
        </p:spPr>
      </p:pic>
      <p:sp>
        <p:nvSpPr>
          <p:cNvPr id="111622" name="AutoShape 6" descr="https://upload.wikimedia.org/wikipedia/commons/thumb/b/bd/%D0%9C%D0%B0%D0%BB%D1%8F%D1%80%D0%B8%D0%B9%D0%BD%D1%8B%D0%B9_%D0%BA%D0%BE%D0%BC%D0%B0%D1%80_Anopheles_maculipennis_%D1%81_%D0%9D%D0%B8%D0%B6%D0%BD%D0%B5%D0%B3%D0%BE_%D0%B0%D0%BC%D1%83%D1%80%D0%B0.JPG/800px-%D0%9C%D0%B0%D0%BB%D1%8F%D1%80%D0%B8%D0%B9%D0%BD%D1%8B%D0%B9_%D0%BA%D0%BE%D0%BC%D0%B0%D1%80_Anopheles_maculipennis_%D1%81_%D0%9D%D0%B8%D0%B6%D0%BD%D0%B5%D0%B3%D0%BE_%D0%B0%D0%BC%D1%83%D1%80%D0%B0.JPG"/>
          <p:cNvSpPr>
            <a:spLocks noChangeAspect="1" noChangeArrowheads="1"/>
          </p:cNvSpPr>
          <p:nvPr/>
        </p:nvSpPr>
        <p:spPr bwMode="auto">
          <a:xfrm>
            <a:off x="63500" y="-136525"/>
            <a:ext cx="5143500" cy="51435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1624" name="AutoShape 8" descr="https://upload.wikimedia.org/wikipedia/commons/thumb/b/bd/%D0%9C%D0%B0%D0%BB%D1%8F%D1%80%D0%B8%D0%B9%D0%BD%D1%8B%D0%B9_%D0%BA%D0%BE%D0%BC%D0%B0%D1%80_Anopheles_maculipennis_%D1%81_%D0%9D%D0%B8%D0%B6%D0%BD%D0%B5%D0%B3%D0%BE_%D0%B0%D0%BC%D1%83%D1%80%D0%B0.JPG/800px-%D0%9C%D0%B0%D0%BB%D1%8F%D1%80%D0%B8%D0%B9%D0%BD%D1%8B%D0%B9_%D0%BA%D0%BE%D0%BC%D0%B0%D1%80_Anopheles_maculipennis_%D1%81_%D0%9D%D0%B8%D0%B6%D0%BD%D0%B5%D0%B3%D0%BE_%D0%B0%D0%BC%D1%83%D1%80%D0%B0.JPG"/>
          <p:cNvSpPr>
            <a:spLocks noChangeAspect="1" noChangeArrowheads="1"/>
          </p:cNvSpPr>
          <p:nvPr/>
        </p:nvSpPr>
        <p:spPr bwMode="auto">
          <a:xfrm>
            <a:off x="63500" y="-136525"/>
            <a:ext cx="5143500" cy="51435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11625" name="Picture 9" descr="E:\Малярийный_комар_Anopheles_maculipennis_с_Нижнего_амура.JPG"/>
          <p:cNvPicPr>
            <a:picLocks noChangeAspect="1" noChangeArrowheads="1"/>
          </p:cNvPicPr>
          <p:nvPr/>
        </p:nvPicPr>
        <p:blipFill>
          <a:blip r:embed="rId6" cstate="print"/>
          <a:srcRect l="23077" t="40000" r="9231" b="18462"/>
          <a:stretch>
            <a:fillRect/>
          </a:stretch>
        </p:blipFill>
        <p:spPr bwMode="auto">
          <a:xfrm>
            <a:off x="0" y="1988840"/>
            <a:ext cx="3168352" cy="1944216"/>
          </a:xfrm>
          <a:prstGeom prst="rect">
            <a:avLst/>
          </a:prstGeom>
          <a:ln>
            <a:noFill/>
          </a:ln>
          <a:effectLst>
            <a:softEdge rad="112500"/>
          </a:effectLst>
        </p:spPr>
      </p:pic>
      <p:sp>
        <p:nvSpPr>
          <p:cNvPr id="13" name="Прямоугольник 12"/>
          <p:cNvSpPr/>
          <p:nvPr/>
        </p:nvSpPr>
        <p:spPr>
          <a:xfrm>
            <a:off x="0" y="3602399"/>
            <a:ext cx="5472608" cy="978729"/>
          </a:xfrm>
          <a:prstGeom prst="rect">
            <a:avLst/>
          </a:prstGeom>
        </p:spPr>
        <p:txBody>
          <a:bodyPr wrap="square">
            <a:spAutoFit/>
          </a:bodyPr>
          <a:lstStyle/>
          <a:p>
            <a:pPr algn="ctr">
              <a:lnSpc>
                <a:spcPct val="80000"/>
              </a:lnSpc>
            </a:pPr>
            <a:r>
              <a:rPr lang="ru-RU" sz="2400" dirty="0" smtClean="0">
                <a:effectLst>
                  <a:outerShdw blurRad="38100" dist="38100" dir="2700000" algn="tl">
                    <a:srgbClr val="000000">
                      <a:alpha val="43137"/>
                    </a:srgbClr>
                  </a:outerShdw>
                </a:effectLst>
                <a:latin typeface="Arial Black" pitchFamily="34" charset="0"/>
              </a:rPr>
              <a:t>Малярийный комар Anopheles maculipennis с Нижнего Амура</a:t>
            </a:r>
            <a:endParaRPr lang="ru-RU" sz="2400" dirty="0">
              <a:effectLst>
                <a:outerShdw blurRad="38100" dist="38100" dir="2700000" algn="tl">
                  <a:srgbClr val="000000">
                    <a:alpha val="43137"/>
                  </a:srgbClr>
                </a:outerShdw>
              </a:effectLst>
              <a:latin typeface="Arial Black" pitchFamily="34" charset="0"/>
            </a:endParaRPr>
          </a:p>
        </p:txBody>
      </p:sp>
      <p:sp>
        <p:nvSpPr>
          <p:cNvPr id="14" name="Прямоугольник 13"/>
          <p:cNvSpPr/>
          <p:nvPr/>
        </p:nvSpPr>
        <p:spPr>
          <a:xfrm>
            <a:off x="0" y="6177498"/>
            <a:ext cx="4968551" cy="707886"/>
          </a:xfrm>
          <a:prstGeom prst="rect">
            <a:avLst/>
          </a:prstGeom>
        </p:spPr>
        <p:txBody>
          <a:bodyPr wrap="square">
            <a:spAutoFit/>
          </a:bodyPr>
          <a:lstStyle/>
          <a:p>
            <a:pPr algn="ctr">
              <a:lnSpc>
                <a:spcPct val="80000"/>
              </a:lnSpc>
            </a:pPr>
            <a:r>
              <a:rPr lang="ru-RU" sz="2400" dirty="0" smtClean="0">
                <a:latin typeface="Arial Black" pitchFamily="34" charset="0"/>
              </a:rPr>
              <a:t>Комар рода анофелес из Подмосковья</a:t>
            </a:r>
            <a:endParaRPr lang="ru-RU" sz="2400" dirty="0">
              <a:latin typeface="Arial Black" pitchFamily="34" charset="0"/>
            </a:endParaRPr>
          </a:p>
        </p:txBody>
      </p:sp>
      <p:pic>
        <p:nvPicPr>
          <p:cNvPr id="111627" name="Picture 11" descr="малярийные комары">
            <a:hlinkClick r:id="rId7"/>
          </p:cNvPr>
          <p:cNvPicPr>
            <a:picLocks noChangeAspect="1" noChangeArrowheads="1"/>
          </p:cNvPicPr>
          <p:nvPr/>
        </p:nvPicPr>
        <p:blipFill>
          <a:blip r:embed="rId8" cstate="print"/>
          <a:srcRect/>
          <a:stretch>
            <a:fillRect/>
          </a:stretch>
        </p:blipFill>
        <p:spPr bwMode="auto">
          <a:xfrm>
            <a:off x="899592" y="4509120"/>
            <a:ext cx="2857500" cy="1790701"/>
          </a:xfrm>
          <a:prstGeom prst="rect">
            <a:avLst/>
          </a:prstGeom>
          <a:ln>
            <a:noFill/>
          </a:ln>
          <a:effectLst>
            <a:softEdge rad="112500"/>
          </a:effectLst>
        </p:spPr>
      </p:pic>
      <p:pic>
        <p:nvPicPr>
          <p:cNvPr id="111629" name="Picture 13" descr="Комар-долгоножка">
            <a:hlinkClick r:id="rId9" tooltip="Комар-долгоножка и малярийный комар"/>
          </p:cNvPr>
          <p:cNvPicPr>
            <a:picLocks noChangeAspect="1" noChangeArrowheads="1"/>
          </p:cNvPicPr>
          <p:nvPr/>
        </p:nvPicPr>
        <p:blipFill>
          <a:blip r:embed="rId10" cstate="print"/>
          <a:srcRect/>
          <a:stretch>
            <a:fillRect/>
          </a:stretch>
        </p:blipFill>
        <p:spPr bwMode="auto">
          <a:xfrm>
            <a:off x="5940152" y="2042112"/>
            <a:ext cx="3131840" cy="1962952"/>
          </a:xfrm>
          <a:prstGeom prst="rect">
            <a:avLst/>
          </a:prstGeom>
          <a:ln>
            <a:noFill/>
          </a:ln>
          <a:effectLst>
            <a:softEdge rad="112500"/>
          </a:effectLst>
        </p:spPr>
      </p:pic>
      <p:sp>
        <p:nvSpPr>
          <p:cNvPr id="17" name="Прямоугольник 16"/>
          <p:cNvSpPr/>
          <p:nvPr/>
        </p:nvSpPr>
        <p:spPr>
          <a:xfrm>
            <a:off x="5508104" y="3925523"/>
            <a:ext cx="3420888" cy="2167773"/>
          </a:xfrm>
          <a:prstGeom prst="rect">
            <a:avLst/>
          </a:prstGeom>
        </p:spPr>
        <p:txBody>
          <a:bodyPr wrap="square">
            <a:spAutoFit/>
          </a:bodyPr>
          <a:lstStyle/>
          <a:p>
            <a:pPr algn="ctr">
              <a:lnSpc>
                <a:spcPct val="80000"/>
              </a:lnSpc>
            </a:pPr>
            <a:r>
              <a:rPr lang="ru-RU" sz="2400" dirty="0" smtClean="0">
                <a:solidFill>
                  <a:srgbClr val="002060"/>
                </a:solidFill>
                <a:effectLst>
                  <a:outerShdw blurRad="38100" dist="38100" dir="2700000" algn="tl">
                    <a:srgbClr val="000000">
                      <a:alpha val="43137"/>
                    </a:srgbClr>
                  </a:outerShdw>
                </a:effectLst>
                <a:latin typeface="Arial Black" pitchFamily="34" charset="0"/>
              </a:rPr>
              <a:t>Комар-долгоножка (питается либо нектаром, либо на взрослой стадии не питаются вообще)</a:t>
            </a:r>
            <a:endParaRPr lang="ru-RU" sz="2400" dirty="0">
              <a:solidFill>
                <a:srgbClr val="002060"/>
              </a:solidFill>
              <a:effectLst>
                <a:outerShdw blurRad="38100" dist="38100" dir="2700000" algn="tl">
                  <a:srgbClr val="000000">
                    <a:alpha val="43137"/>
                  </a:srgbClr>
                </a:outerShdw>
              </a:effectLst>
              <a:latin typeface="Arial Black" pitchFamily="34" charset="0"/>
            </a:endParaRPr>
          </a:p>
        </p:txBody>
      </p:sp>
      <p:sp>
        <p:nvSpPr>
          <p:cNvPr id="16" name="Прямоугольник 15"/>
          <p:cNvSpPr/>
          <p:nvPr/>
        </p:nvSpPr>
        <p:spPr>
          <a:xfrm>
            <a:off x="179512" y="116632"/>
            <a:ext cx="8748464" cy="2132892"/>
          </a:xfrm>
          <a:prstGeom prst="rect">
            <a:avLst/>
          </a:prstGeom>
        </p:spPr>
        <p:txBody>
          <a:bodyPr wrap="square">
            <a:spAutoFit/>
          </a:bodyPr>
          <a:lstStyle/>
          <a:p>
            <a:pPr indent="450000" algn="just">
              <a:lnSpc>
                <a:spcPct val="85000"/>
              </a:lnSpc>
            </a:pPr>
            <a:r>
              <a:rPr lang="ru-RU" sz="2600" b="1" dirty="0" smtClean="0">
                <a:latin typeface="Arial" pitchFamily="34" charset="0"/>
                <a:cs typeface="Arial" pitchFamily="34" charset="0"/>
              </a:rPr>
              <a:t>Установлено также, что под названием «малярийный комар» существует до 15 внешне неразличимых видов, ранее считавшихся одним видом. Около 5% всех видов насекомых, птиц, рыб, земноводных, червей составляют виды-двойники.</a:t>
            </a:r>
            <a:endParaRPr lang="ru-RU" sz="2600" b="1"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799090" y="97468"/>
            <a:ext cx="2492990" cy="523220"/>
          </a:xfrm>
          <a:prstGeom prst="rect">
            <a:avLst/>
          </a:prstGeom>
        </p:spPr>
        <p:txBody>
          <a:bodyPr wrap="none">
            <a:spAutoFit/>
          </a:bodyPr>
          <a:lstStyle/>
          <a:p>
            <a:r>
              <a:rPr lang="ru-RU" sz="2800" dirty="0" smtClean="0">
                <a:solidFill>
                  <a:srgbClr val="C00000"/>
                </a:solidFill>
                <a:effectLst>
                  <a:outerShdw blurRad="38100" dist="38100" dir="2700000" algn="tl">
                    <a:srgbClr val="000000">
                      <a:alpha val="43137"/>
                    </a:srgbClr>
                  </a:outerShdw>
                </a:effectLst>
                <a:latin typeface="Arial Black" pitchFamily="34" charset="0"/>
              </a:rPr>
              <a:t>Альбинизм</a:t>
            </a:r>
            <a:endParaRPr lang="ru-RU" sz="2800" dirty="0">
              <a:solidFill>
                <a:srgbClr val="C00000"/>
              </a:solidFill>
              <a:effectLst>
                <a:outerShdw blurRad="38100" dist="38100" dir="2700000" algn="tl">
                  <a:srgbClr val="000000">
                    <a:alpha val="43137"/>
                  </a:srgbClr>
                </a:outerShdw>
              </a:effectLst>
              <a:latin typeface="Arial Black" pitchFamily="34" charset="0"/>
            </a:endParaRPr>
          </a:p>
        </p:txBody>
      </p:sp>
      <p:sp>
        <p:nvSpPr>
          <p:cNvPr id="17" name="Прямоугольник 16"/>
          <p:cNvSpPr/>
          <p:nvPr/>
        </p:nvSpPr>
        <p:spPr>
          <a:xfrm>
            <a:off x="251520" y="620688"/>
            <a:ext cx="8640960" cy="1505027"/>
          </a:xfrm>
          <a:prstGeom prst="rect">
            <a:avLst/>
          </a:prstGeom>
        </p:spPr>
        <p:txBody>
          <a:bodyPr wrap="square">
            <a:spAutoFit/>
          </a:bodyPr>
          <a:lstStyle/>
          <a:p>
            <a:pPr indent="45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Black" pitchFamily="34" charset="0"/>
              </a:rPr>
              <a:t>Альбинизм</a:t>
            </a:r>
            <a:r>
              <a:rPr lang="ru-RU" sz="2700" b="1" dirty="0" smtClean="0"/>
              <a:t> (лат. </a:t>
            </a:r>
            <a:r>
              <a:rPr lang="la-Latn" sz="2700" b="1" dirty="0" smtClean="0"/>
              <a:t>Albus</a:t>
            </a:r>
            <a:r>
              <a:rPr lang="ru-RU" sz="2700" b="1" dirty="0" smtClean="0"/>
              <a:t> – </a:t>
            </a:r>
            <a:r>
              <a:rPr lang="la-Latn" sz="2700" b="1" dirty="0" smtClean="0"/>
              <a:t>белый</a:t>
            </a:r>
            <a:r>
              <a:rPr lang="ru-RU" sz="2700" b="1" dirty="0" smtClean="0"/>
              <a:t>) – врождённое </a:t>
            </a:r>
            <a:r>
              <a:rPr lang="ru-RU" sz="2700" b="1" u="sng" dirty="0" smtClean="0"/>
              <a:t>отсутствие пигмента меланина</a:t>
            </a:r>
            <a:r>
              <a:rPr lang="ru-RU" sz="2700" b="1" dirty="0" smtClean="0"/>
              <a:t>, который придаёт окраску коже, волосам, радужной и пигментной оболочкам глаза.</a:t>
            </a:r>
            <a:endParaRPr lang="ru-RU" sz="2700" b="1" dirty="0"/>
          </a:p>
        </p:txBody>
      </p:sp>
      <p:pic>
        <p:nvPicPr>
          <p:cNvPr id="106506" name="Picture 10" descr="http://lifeglobe.net/media/entry/524/main13_3.jpg"/>
          <p:cNvPicPr>
            <a:picLocks noChangeAspect="1" noChangeArrowheads="1"/>
          </p:cNvPicPr>
          <p:nvPr/>
        </p:nvPicPr>
        <p:blipFill>
          <a:blip r:embed="rId2" cstate="print"/>
          <a:srcRect/>
          <a:stretch>
            <a:fillRect/>
          </a:stretch>
        </p:blipFill>
        <p:spPr bwMode="auto">
          <a:xfrm>
            <a:off x="107504" y="2132856"/>
            <a:ext cx="6134100" cy="4467226"/>
          </a:xfrm>
          <a:prstGeom prst="rect">
            <a:avLst/>
          </a:prstGeom>
          <a:ln>
            <a:noFill/>
          </a:ln>
          <a:effectLst>
            <a:softEdge rad="112500"/>
          </a:effectLst>
        </p:spPr>
      </p:pic>
      <p:pic>
        <p:nvPicPr>
          <p:cNvPr id="106508" name="Picture 12" descr="http://www.barnorama.com/wp-content/images/2011/03/b251/01.jpg"/>
          <p:cNvPicPr>
            <a:picLocks noChangeAspect="1" noChangeArrowheads="1"/>
          </p:cNvPicPr>
          <p:nvPr/>
        </p:nvPicPr>
        <p:blipFill>
          <a:blip r:embed="rId3" cstate="print"/>
          <a:srcRect l="27852" t="5311" r="8485" b="30952"/>
          <a:stretch>
            <a:fillRect/>
          </a:stretch>
        </p:blipFill>
        <p:spPr bwMode="auto">
          <a:xfrm>
            <a:off x="6300192" y="2204864"/>
            <a:ext cx="2592288" cy="1944216"/>
          </a:xfrm>
          <a:prstGeom prst="rect">
            <a:avLst/>
          </a:prstGeom>
          <a:ln>
            <a:noFill/>
          </a:ln>
          <a:effectLst>
            <a:softEdge rad="112500"/>
          </a:effectLst>
        </p:spPr>
      </p:pic>
      <p:pic>
        <p:nvPicPr>
          <p:cNvPr id="106510" name="Picture 14" descr="http://debri.ru/uploads/posts/2010-06/1277140456_029.jpg"/>
          <p:cNvPicPr>
            <a:picLocks noChangeAspect="1" noChangeArrowheads="1"/>
          </p:cNvPicPr>
          <p:nvPr/>
        </p:nvPicPr>
        <p:blipFill>
          <a:blip r:embed="rId4" cstate="print"/>
          <a:srcRect l="19243" t="9021" r="14779" b="7982"/>
          <a:stretch>
            <a:fillRect/>
          </a:stretch>
        </p:blipFill>
        <p:spPr bwMode="auto">
          <a:xfrm>
            <a:off x="6300192" y="4077072"/>
            <a:ext cx="2479580" cy="2376264"/>
          </a:xfrm>
          <a:prstGeom prst="rect">
            <a:avLst/>
          </a:prstGeom>
          <a:ln>
            <a:noFill/>
          </a:ln>
          <a:effectLst>
            <a:softEdge rad="112500"/>
          </a:effectLst>
        </p:spPr>
      </p:pic>
      <p:sp>
        <p:nvSpPr>
          <p:cNvPr id="2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домой 24">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6"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4572008"/>
            <a:ext cx="3143272" cy="720197"/>
          </a:xfrm>
          <a:prstGeom prst="rect">
            <a:avLst/>
          </a:prstGeom>
        </p:spPr>
        <p:txBody>
          <a:bodyPr wrap="square">
            <a:spAutoFit/>
          </a:bodyPr>
          <a:lstStyle/>
          <a:p>
            <a:pPr algn="ctr">
              <a:lnSpc>
                <a:spcPct val="85000"/>
              </a:lnSpc>
            </a:pPr>
            <a:r>
              <a:rPr lang="ru-RU" sz="2400" b="1" dirty="0" smtClean="0">
                <a:ln w="1905">
                  <a:solidFill>
                    <a:sysClr val="windowText" lastClr="000000"/>
                  </a:solidFill>
                </a:ln>
                <a:solidFill>
                  <a:srgbClr val="336600"/>
                </a:solidFill>
                <a:effectLst>
                  <a:innerShdw blurRad="69850" dist="43180" dir="5400000">
                    <a:srgbClr val="000000">
                      <a:alpha val="65000"/>
                    </a:srgbClr>
                  </a:innerShdw>
                </a:effectLst>
                <a:latin typeface="Arial" pitchFamily="34" charset="0"/>
                <a:cs typeface="Arial" pitchFamily="34" charset="0"/>
              </a:rPr>
              <a:t>Превращение плодов в рыб птиц</a:t>
            </a:r>
            <a:endParaRPr lang="ru-RU" sz="2400" b="1" dirty="0">
              <a:ln w="1905">
                <a:solidFill>
                  <a:sysClr val="windowText" lastClr="000000"/>
                </a:solidFill>
              </a:ln>
              <a:solidFill>
                <a:srgbClr val="336600"/>
              </a:solidFill>
              <a:effectLst>
                <a:innerShdw blurRad="69850" dist="43180" dir="5400000">
                  <a:srgbClr val="000000">
                    <a:alpha val="65000"/>
                  </a:srgbClr>
                </a:innerShdw>
              </a:effectLst>
            </a:endParaRPr>
          </a:p>
        </p:txBody>
      </p:sp>
      <p:pic>
        <p:nvPicPr>
          <p:cNvPr id="13" name="Picture 2" descr="D:\23.05.13-домашние документы\Колледж Строитель\Биология\Лекции по биол\Происхождение  жизни\0005-003-Gipoteza-samoproizvolnogo-zarozhdenija-zhizni.jpg"/>
          <p:cNvPicPr>
            <a:picLocks noChangeAspect="1" noChangeArrowheads="1"/>
          </p:cNvPicPr>
          <p:nvPr/>
        </p:nvPicPr>
        <p:blipFill>
          <a:blip r:embed="rId4" cstate="print">
            <a:lum bright="-10000" contrast="10000"/>
          </a:blip>
          <a:srcRect l="53193" t="2578" r="2719" b="21314"/>
          <a:stretch>
            <a:fillRect/>
          </a:stretch>
        </p:blipFill>
        <p:spPr bwMode="auto">
          <a:xfrm>
            <a:off x="3500430" y="71414"/>
            <a:ext cx="3000396" cy="4357718"/>
          </a:xfrm>
          <a:prstGeom prst="rect">
            <a:avLst/>
          </a:prstGeom>
          <a:ln>
            <a:noFill/>
          </a:ln>
          <a:effectLst>
            <a:outerShdw blurRad="190500" algn="tl" rotWithShape="0">
              <a:srgbClr val="000000">
                <a:alpha val="70000"/>
              </a:srgbClr>
            </a:outerShdw>
          </a:effectLst>
        </p:spPr>
      </p:pic>
      <p:pic>
        <p:nvPicPr>
          <p:cNvPr id="14" name="Picture 2" descr="D:\23.05.13-домашние документы\Колледж Строитель\Биология\Лекции по биол\Происхождение  жизни\0005-003-Gipoteza-samoproizvolnogo-zarozhdenija-zhizni.jpg"/>
          <p:cNvPicPr>
            <a:picLocks noChangeAspect="1" noChangeArrowheads="1"/>
          </p:cNvPicPr>
          <p:nvPr/>
        </p:nvPicPr>
        <p:blipFill>
          <a:blip r:embed="rId4" cstate="print">
            <a:lum bright="-10000" contrast="10000"/>
          </a:blip>
          <a:srcRect l="3331" t="2578" r="51343" b="21314"/>
          <a:stretch>
            <a:fillRect/>
          </a:stretch>
        </p:blipFill>
        <p:spPr bwMode="auto">
          <a:xfrm>
            <a:off x="214282" y="71414"/>
            <a:ext cx="3084591" cy="4357718"/>
          </a:xfrm>
          <a:prstGeom prst="rect">
            <a:avLst/>
          </a:prstGeom>
          <a:ln>
            <a:noFill/>
          </a:ln>
          <a:effectLst>
            <a:outerShdw blurRad="190500" algn="tl" rotWithShape="0">
              <a:srgbClr val="000000">
                <a:alpha val="70000"/>
              </a:srgbClr>
            </a:outerShdw>
          </a:effectLst>
        </p:spPr>
      </p:pic>
      <p:pic>
        <p:nvPicPr>
          <p:cNvPr id="45059" name="Picture 3" descr="D:\23.05.13-домашние документы\Колледж Строитель\Биология\Лекции по биол\Происхождение  жизни\img5 (3).jpg"/>
          <p:cNvPicPr>
            <a:picLocks noChangeAspect="1" noChangeArrowheads="1"/>
          </p:cNvPicPr>
          <p:nvPr/>
        </p:nvPicPr>
        <p:blipFill>
          <a:blip r:embed="rId5" cstate="print"/>
          <a:srcRect/>
          <a:stretch>
            <a:fillRect/>
          </a:stretch>
        </p:blipFill>
        <p:spPr bwMode="auto">
          <a:xfrm>
            <a:off x="6429356" y="1857364"/>
            <a:ext cx="2714644" cy="2035983"/>
          </a:xfrm>
          <a:prstGeom prst="rect">
            <a:avLst/>
          </a:prstGeom>
          <a:ln>
            <a:noFill/>
          </a:ln>
          <a:effectLst>
            <a:outerShdw blurRad="292100" dist="139700" dir="2700000" algn="tl" rotWithShape="0">
              <a:srgbClr val="333333">
                <a:alpha val="65000"/>
              </a:srgbClr>
            </a:outerShdw>
          </a:effectLst>
        </p:spPr>
      </p:pic>
      <p:sp>
        <p:nvSpPr>
          <p:cNvPr id="15" name="Прямоугольник 14"/>
          <p:cNvSpPr/>
          <p:nvPr/>
        </p:nvSpPr>
        <p:spPr>
          <a:xfrm>
            <a:off x="3571868" y="4566191"/>
            <a:ext cx="3000396" cy="720197"/>
          </a:xfrm>
          <a:prstGeom prst="rect">
            <a:avLst/>
          </a:prstGeom>
        </p:spPr>
        <p:txBody>
          <a:bodyPr wrap="square">
            <a:spAutoFit/>
          </a:bodyPr>
          <a:lstStyle/>
          <a:p>
            <a:pPr algn="ctr">
              <a:lnSpc>
                <a:spcPct val="85000"/>
              </a:lnSpc>
            </a:pPr>
            <a:r>
              <a:rPr lang="ru-RU" sz="2400" b="1" dirty="0" smtClean="0">
                <a:ln w="1905">
                  <a:solidFill>
                    <a:sysClr val="windowText" lastClr="000000"/>
                  </a:solidFill>
                </a:ln>
                <a:solidFill>
                  <a:srgbClr val="336600"/>
                </a:solidFill>
                <a:effectLst>
                  <a:innerShdw blurRad="69850" dist="43180" dir="5400000">
                    <a:srgbClr val="000000">
                      <a:alpha val="65000"/>
                    </a:srgbClr>
                  </a:innerShdw>
                </a:effectLst>
                <a:latin typeface="Arial" pitchFamily="34" charset="0"/>
                <a:cs typeface="Arial" pitchFamily="34" charset="0"/>
              </a:rPr>
              <a:t>Превращение плодов в уток</a:t>
            </a:r>
            <a:endParaRPr lang="ru-RU" sz="2400" b="1" dirty="0">
              <a:ln w="1905">
                <a:solidFill>
                  <a:sysClr val="windowText" lastClr="000000"/>
                </a:solidFill>
              </a:ln>
              <a:solidFill>
                <a:srgbClr val="336600"/>
              </a:solidFill>
              <a:effectLst>
                <a:innerShdw blurRad="69850" dist="43180" dir="5400000">
                  <a:srgbClr val="000000">
                    <a:alpha val="65000"/>
                  </a:srgbClr>
                </a:innerShdw>
              </a:effectLst>
            </a:endParaRPr>
          </a:p>
        </p:txBody>
      </p:sp>
      <p:pic>
        <p:nvPicPr>
          <p:cNvPr id="16" name="Picture 8" descr="D:\23.05.13-домашние документы\Лаб. раб YES\Виртуальные лабораторные YES\Анимашки и картинки\Вода, жидкости,\Рыбки\рыбка 5.gif"/>
          <p:cNvPicPr>
            <a:picLocks noChangeAspect="1" noChangeArrowheads="1" noCrop="1"/>
          </p:cNvPicPr>
          <p:nvPr/>
        </p:nvPicPr>
        <p:blipFill>
          <a:blip r:embed="rId6" cstate="print"/>
          <a:srcRect/>
          <a:stretch>
            <a:fillRect/>
          </a:stretch>
        </p:blipFill>
        <p:spPr bwMode="auto">
          <a:xfrm rot="17538218">
            <a:off x="491987" y="2816991"/>
            <a:ext cx="381000" cy="238125"/>
          </a:xfrm>
          <a:prstGeom prst="rect">
            <a:avLst/>
          </a:prstGeom>
          <a:noFill/>
        </p:spPr>
      </p:pic>
      <p:pic>
        <p:nvPicPr>
          <p:cNvPr id="17" name="Picture 6" descr="D:\23.05.13-домашние документы\Лаб. раб YES\Виртуальные лабораторные YES\Анимашки и картинки\Вода, жидкости,\Рыбки\рыбка 5.gif"/>
          <p:cNvPicPr>
            <a:picLocks noChangeAspect="1" noChangeArrowheads="1" noCrop="1"/>
          </p:cNvPicPr>
          <p:nvPr/>
        </p:nvPicPr>
        <p:blipFill>
          <a:blip r:embed="rId6" cstate="print"/>
          <a:srcRect/>
          <a:stretch>
            <a:fillRect/>
          </a:stretch>
        </p:blipFill>
        <p:spPr bwMode="auto">
          <a:xfrm>
            <a:off x="857224" y="3643314"/>
            <a:ext cx="381000" cy="238125"/>
          </a:xfrm>
          <a:prstGeom prst="rect">
            <a:avLst/>
          </a:prstGeom>
          <a:noFill/>
        </p:spPr>
      </p:pic>
      <p:pic>
        <p:nvPicPr>
          <p:cNvPr id="18" name="Picture 6" descr="D:\23.05.13-домашние документы\Лаб. раб YES\Виртуальные лабораторные YES\Анимашки и картинки\Вода, жидкости,\Рыбки\рыбка 5.gif"/>
          <p:cNvPicPr>
            <a:picLocks noChangeAspect="1" noChangeArrowheads="1" noCrop="1"/>
          </p:cNvPicPr>
          <p:nvPr/>
        </p:nvPicPr>
        <p:blipFill>
          <a:blip r:embed="rId6" cstate="print"/>
          <a:srcRect/>
          <a:stretch>
            <a:fillRect/>
          </a:stretch>
        </p:blipFill>
        <p:spPr bwMode="auto">
          <a:xfrm>
            <a:off x="857224" y="4214818"/>
            <a:ext cx="381000" cy="238125"/>
          </a:xfrm>
          <a:prstGeom prst="rect">
            <a:avLst/>
          </a:prstGeom>
          <a:noFill/>
        </p:spPr>
      </p:pic>
      <p:pic>
        <p:nvPicPr>
          <p:cNvPr id="19" name="Picture 6" descr="D:\23.05.13-домашние документы\Лаб. раб YES\Виртуальные лабораторные YES\Анимашки и картинки\Вода, жидкости,\Рыбки\рыбка 5.gif"/>
          <p:cNvPicPr>
            <a:picLocks noChangeAspect="1" noChangeArrowheads="1" noCrop="1"/>
          </p:cNvPicPr>
          <p:nvPr/>
        </p:nvPicPr>
        <p:blipFill>
          <a:blip r:embed="rId6" cstate="print"/>
          <a:srcRect/>
          <a:stretch>
            <a:fillRect/>
          </a:stretch>
        </p:blipFill>
        <p:spPr bwMode="auto">
          <a:xfrm>
            <a:off x="285720" y="3714752"/>
            <a:ext cx="381000" cy="238125"/>
          </a:xfrm>
          <a:prstGeom prst="rect">
            <a:avLst/>
          </a:prstGeom>
          <a:noFill/>
        </p:spPr>
      </p:pic>
      <p:pic>
        <p:nvPicPr>
          <p:cNvPr id="20" name="Picture 5" descr="D:\23.05.13-домашние документы\Лаб. раб YES\Виртуальные лабораторные YES\Анимашки и картинки\Птицы\bird26.gif"/>
          <p:cNvPicPr>
            <a:picLocks noChangeAspect="1" noChangeArrowheads="1" noCrop="1"/>
          </p:cNvPicPr>
          <p:nvPr/>
        </p:nvPicPr>
        <p:blipFill>
          <a:blip r:embed="rId7" cstate="print"/>
          <a:srcRect/>
          <a:stretch>
            <a:fillRect/>
          </a:stretch>
        </p:blipFill>
        <p:spPr bwMode="auto">
          <a:xfrm rot="1675530">
            <a:off x="2401103" y="404602"/>
            <a:ext cx="590550" cy="333375"/>
          </a:xfrm>
          <a:prstGeom prst="rect">
            <a:avLst/>
          </a:prstGeom>
          <a:noFill/>
        </p:spPr>
      </p:pic>
      <p:pic>
        <p:nvPicPr>
          <p:cNvPr id="21" name="Picture 5" descr="D:\23.05.13-домашние документы\Лаб. раб YES\Виртуальные лабораторные YES\Анимашки и картинки\Птицы\bird26.gif"/>
          <p:cNvPicPr>
            <a:picLocks noChangeAspect="1" noChangeArrowheads="1" noCrop="1"/>
          </p:cNvPicPr>
          <p:nvPr/>
        </p:nvPicPr>
        <p:blipFill>
          <a:blip r:embed="rId7" cstate="print"/>
          <a:srcRect/>
          <a:stretch>
            <a:fillRect/>
          </a:stretch>
        </p:blipFill>
        <p:spPr bwMode="auto">
          <a:xfrm>
            <a:off x="2428860" y="2285992"/>
            <a:ext cx="590550" cy="333375"/>
          </a:xfrm>
          <a:prstGeom prst="rect">
            <a:avLst/>
          </a:prstGeom>
          <a:noFill/>
        </p:spPr>
      </p:pic>
      <p:pic>
        <p:nvPicPr>
          <p:cNvPr id="22" name="Picture 4" descr="D:\23.05.13-домашние документы\Лаб. раб YES\Виртуальные лабораторные YES\Анимашки и картинки\Птицы\40cdceb5d83e.gif"/>
          <p:cNvPicPr>
            <a:picLocks noChangeAspect="1" noChangeArrowheads="1" noCrop="1"/>
          </p:cNvPicPr>
          <p:nvPr/>
        </p:nvPicPr>
        <p:blipFill>
          <a:blip r:embed="rId8" cstate="print"/>
          <a:srcRect/>
          <a:stretch>
            <a:fillRect/>
          </a:stretch>
        </p:blipFill>
        <p:spPr bwMode="auto">
          <a:xfrm rot="1352684">
            <a:off x="4836013" y="1229941"/>
            <a:ext cx="1390650" cy="9620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Прямоугольник 13"/>
          <p:cNvSpPr/>
          <p:nvPr/>
        </p:nvSpPr>
        <p:spPr>
          <a:xfrm>
            <a:off x="179512" y="692696"/>
            <a:ext cx="8784976" cy="3911840"/>
          </a:xfrm>
          <a:prstGeom prst="rect">
            <a:avLst/>
          </a:prstGeom>
        </p:spPr>
        <p:txBody>
          <a:bodyPr wrap="square">
            <a:spAutoFit/>
          </a:bodyPr>
          <a:lstStyle/>
          <a:p>
            <a:pPr indent="450000" algn="just">
              <a:lnSpc>
                <a:spcPct val="85000"/>
              </a:lnSpc>
            </a:pPr>
            <a:r>
              <a:rPr lang="ru-RU"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Меланизм</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800" b="1" dirty="0" smtClean="0">
                <a:latin typeface="Arial" pitchFamily="34" charset="0"/>
                <a:cs typeface="Arial" pitchFamily="34" charset="0"/>
              </a:rPr>
              <a:t>– преимущественное </a:t>
            </a:r>
            <a:r>
              <a:rPr lang="ru-RU" sz="2800" b="1" dirty="0" err="1" smtClean="0">
                <a:latin typeface="Arial" pitchFamily="34" charset="0"/>
                <a:cs typeface="Arial" pitchFamily="34" charset="0"/>
              </a:rPr>
              <a:t>распростра-нение</a:t>
            </a:r>
            <a:r>
              <a:rPr lang="ru-RU" sz="2800" b="1" dirty="0" smtClean="0">
                <a:latin typeface="Arial" pitchFamily="34" charset="0"/>
                <a:cs typeface="Arial" pitchFamily="34" charset="0"/>
              </a:rPr>
              <a:t> </a:t>
            </a:r>
            <a:r>
              <a:rPr lang="ru-RU" sz="2800" b="1" u="sng" dirty="0" smtClean="0">
                <a:latin typeface="Arial" pitchFamily="34" charset="0"/>
                <a:cs typeface="Arial" pitchFamily="34" charset="0"/>
              </a:rPr>
              <a:t>темноокрашенных</a:t>
            </a:r>
            <a:r>
              <a:rPr lang="ru-RU" sz="2800" b="1" dirty="0" smtClean="0">
                <a:latin typeface="Arial" pitchFamily="34" charset="0"/>
                <a:cs typeface="Arial" pitchFamily="34" charset="0"/>
              </a:rPr>
              <a:t> особей у какого-либо вида организмов. </a:t>
            </a:r>
            <a:r>
              <a:rPr lang="ru-RU" sz="2600" b="1" dirty="0" smtClean="0">
                <a:latin typeface="Arial" pitchFamily="34" charset="0"/>
                <a:cs typeface="Arial" pitchFamily="34" charset="0"/>
              </a:rPr>
              <a:t>Вначале большое количество пядениц имело светлый пятнистый окрас, который служил хорошей маскировкой от хищников. До промышленной революции темных пядениц было только 2 %. После промышленной революции 95 %. Лучшим объяснением этому можно считать то, что после загрязнения светлые поверхности начали темнеть, поэтому светлых бабочек стали чаще есть птицы.</a:t>
            </a:r>
            <a:endParaRPr lang="ru-RU" sz="2600" b="1" dirty="0">
              <a:latin typeface="Arial" pitchFamily="34" charset="0"/>
              <a:cs typeface="Arial" pitchFamily="34" charset="0"/>
            </a:endParaRPr>
          </a:p>
        </p:txBody>
      </p:sp>
      <p:sp>
        <p:nvSpPr>
          <p:cNvPr id="15" name="Прямоугольник 14"/>
          <p:cNvSpPr/>
          <p:nvPr/>
        </p:nvSpPr>
        <p:spPr>
          <a:xfrm>
            <a:off x="2339752" y="116632"/>
            <a:ext cx="3779912" cy="470642"/>
          </a:xfrm>
          <a:prstGeom prst="rect">
            <a:avLst/>
          </a:prstGeom>
        </p:spPr>
        <p:txBody>
          <a:bodyPr wrap="square">
            <a:spAutoFit/>
          </a:bodyPr>
          <a:lstStyle/>
          <a:p>
            <a:pPr algn="ctr">
              <a:lnSpc>
                <a:spcPct val="80000"/>
              </a:lnSpc>
            </a:pPr>
            <a:r>
              <a:rPr lang="ru-RU" sz="3000" dirty="0" err="1" smtClean="0">
                <a:solidFill>
                  <a:srgbClr val="C00000"/>
                </a:solidFill>
                <a:latin typeface="Arial Black" pitchFamily="34" charset="0"/>
              </a:rPr>
              <a:t>Меланизм</a:t>
            </a:r>
            <a:r>
              <a:rPr lang="ru-RU" sz="3000" dirty="0" smtClean="0">
                <a:solidFill>
                  <a:srgbClr val="C00000"/>
                </a:solidFill>
                <a:latin typeface="Arial Black" pitchFamily="34" charset="0"/>
              </a:rPr>
              <a:t> </a:t>
            </a:r>
            <a:endParaRPr lang="ru-RU" sz="3000" dirty="0">
              <a:solidFill>
                <a:srgbClr val="C00000"/>
              </a:solidFill>
              <a:latin typeface="Arial Black" pitchFamily="34" charset="0"/>
            </a:endParaRPr>
          </a:p>
        </p:txBody>
      </p:sp>
      <p:pic>
        <p:nvPicPr>
          <p:cNvPr id="16" name="Picture 12" descr="http://www.hlasek.com/foto/lomographa_temerata_ab0254.jpg"/>
          <p:cNvPicPr>
            <a:picLocks noChangeAspect="1" noChangeArrowheads="1"/>
          </p:cNvPicPr>
          <p:nvPr/>
        </p:nvPicPr>
        <p:blipFill>
          <a:blip r:embed="rId3" cstate="print"/>
          <a:srcRect t="15120" b="21377"/>
          <a:stretch>
            <a:fillRect/>
          </a:stretch>
        </p:blipFill>
        <p:spPr bwMode="auto">
          <a:xfrm>
            <a:off x="-36512" y="4797152"/>
            <a:ext cx="2508250" cy="1440160"/>
          </a:xfrm>
          <a:prstGeom prst="rect">
            <a:avLst/>
          </a:prstGeom>
          <a:ln>
            <a:noFill/>
          </a:ln>
          <a:effectLst>
            <a:softEdge rad="112500"/>
          </a:effectLst>
        </p:spPr>
      </p:pic>
      <p:pic>
        <p:nvPicPr>
          <p:cNvPr id="17" name="Picture 18" descr="http://fact-planet.ru/images/1095.jpg"/>
          <p:cNvPicPr>
            <a:picLocks noChangeAspect="1" noChangeArrowheads="1"/>
          </p:cNvPicPr>
          <p:nvPr/>
        </p:nvPicPr>
        <p:blipFill>
          <a:blip r:embed="rId4" cstate="print"/>
          <a:srcRect l="10996" r="16154"/>
          <a:stretch>
            <a:fillRect/>
          </a:stretch>
        </p:blipFill>
        <p:spPr bwMode="auto">
          <a:xfrm>
            <a:off x="5868145" y="4221088"/>
            <a:ext cx="2232247" cy="2317630"/>
          </a:xfrm>
          <a:prstGeom prst="rect">
            <a:avLst/>
          </a:prstGeom>
          <a:ln>
            <a:noFill/>
          </a:ln>
          <a:effectLst>
            <a:softEdge rad="112500"/>
          </a:effectLst>
        </p:spPr>
      </p:pic>
      <p:pic>
        <p:nvPicPr>
          <p:cNvPr id="18" name="Picture 14" descr="Paradarisa consonaria - Пяденица дымчатая березовая">
            <a:hlinkClick r:id="rId5"/>
          </p:cNvPr>
          <p:cNvPicPr>
            <a:picLocks noChangeAspect="1" noChangeArrowheads="1"/>
          </p:cNvPicPr>
          <p:nvPr/>
        </p:nvPicPr>
        <p:blipFill>
          <a:blip r:embed="rId6" cstate="print"/>
          <a:srcRect/>
          <a:stretch>
            <a:fillRect/>
          </a:stretch>
        </p:blipFill>
        <p:spPr bwMode="auto">
          <a:xfrm>
            <a:off x="3275856" y="4725144"/>
            <a:ext cx="2480119" cy="1584176"/>
          </a:xfrm>
          <a:prstGeom prst="rect">
            <a:avLst/>
          </a:prstGeom>
          <a:ln>
            <a:noFill/>
          </a:ln>
          <a:effectLst>
            <a:softEdge rad="112500"/>
          </a:effectLst>
        </p:spPr>
      </p:pic>
      <p:sp>
        <p:nvSpPr>
          <p:cNvPr id="2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домой 21">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5476" name="Picture 4" descr="http://animalworld.com.ua/images/2011/April/Animals/1/Pyd.jpg"/>
          <p:cNvPicPr>
            <a:picLocks noChangeAspect="1" noChangeArrowheads="1"/>
          </p:cNvPicPr>
          <p:nvPr/>
        </p:nvPicPr>
        <p:blipFill>
          <a:blip r:embed="rId8" cstate="print"/>
          <a:srcRect t="19390" r="27309"/>
          <a:stretch>
            <a:fillRect/>
          </a:stretch>
        </p:blipFill>
        <p:spPr bwMode="auto">
          <a:xfrm>
            <a:off x="1979712" y="5445224"/>
            <a:ext cx="1800200" cy="1412776"/>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3" name="Прямоугольник 12"/>
          <p:cNvSpPr/>
          <p:nvPr/>
        </p:nvSpPr>
        <p:spPr>
          <a:xfrm>
            <a:off x="179512" y="548680"/>
            <a:ext cx="8784976" cy="3270895"/>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В узком смысле </a:t>
            </a:r>
            <a:r>
              <a:rPr lang="ru-RU" sz="2700" b="1" dirty="0" smtClean="0">
                <a:solidFill>
                  <a:srgbClr val="C00000"/>
                </a:solidFill>
                <a:effectLst>
                  <a:outerShdw blurRad="38100" dist="38100" dir="2700000" algn="tl">
                    <a:srgbClr val="000000">
                      <a:alpha val="43137"/>
                    </a:srgbClr>
                  </a:outerShdw>
                </a:effectLst>
                <a:latin typeface="Arial Black" pitchFamily="34" charset="0"/>
                <a:cs typeface="Arial" pitchFamily="34" charset="0"/>
              </a:rPr>
              <a:t>мимикрия</a:t>
            </a:r>
            <a:r>
              <a:rPr lang="ru-RU" sz="2700" b="1" dirty="0" smtClean="0">
                <a:latin typeface="Arial" pitchFamily="34" charset="0"/>
                <a:cs typeface="Arial" pitchFamily="34" charset="0"/>
              </a:rPr>
              <a:t> – это </a:t>
            </a: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сходство</a:t>
            </a:r>
            <a:r>
              <a:rPr lang="ru-RU" sz="2700" b="1" dirty="0" smtClean="0">
                <a:latin typeface="Arial" pitchFamily="34" charset="0"/>
                <a:cs typeface="Arial" pitchFamily="34" charset="0"/>
              </a:rPr>
              <a:t> между двумя (и более) видами организмов, которое выработалось в ходе эволюции как защитное у одного или обоих видов. В широком смысле этим же термином нередко обозначают также все резко выраженные случаи подражательной окраски и сходства животных с неодушевлёнными предметами (подражание съедобного вида ядовитому).</a:t>
            </a:r>
            <a:endParaRPr lang="ru-RU" sz="2700" b="1" dirty="0">
              <a:latin typeface="Arial" pitchFamily="34" charset="0"/>
              <a:cs typeface="Arial" pitchFamily="34" charset="0"/>
            </a:endParaRPr>
          </a:p>
        </p:txBody>
      </p:sp>
      <p:sp>
        <p:nvSpPr>
          <p:cNvPr id="14" name="Прямоугольник 13"/>
          <p:cNvSpPr/>
          <p:nvPr/>
        </p:nvSpPr>
        <p:spPr>
          <a:xfrm>
            <a:off x="3165414" y="44624"/>
            <a:ext cx="2558714" cy="553998"/>
          </a:xfrm>
          <a:prstGeom prst="rect">
            <a:avLst/>
          </a:prstGeom>
        </p:spPr>
        <p:txBody>
          <a:bodyPr wrap="none">
            <a:spAutoFit/>
          </a:bodyPr>
          <a:lstStyle/>
          <a:p>
            <a:pPr algn="ctr"/>
            <a:r>
              <a:rPr lang="ru-RU" sz="3000" b="1" dirty="0" smtClean="0">
                <a:solidFill>
                  <a:srgbClr val="C00000"/>
                </a:solidFill>
                <a:effectLst>
                  <a:outerShdw blurRad="38100" dist="38100" dir="2700000" algn="tl">
                    <a:srgbClr val="000000">
                      <a:alpha val="43137"/>
                    </a:srgbClr>
                  </a:outerShdw>
                </a:effectLst>
                <a:latin typeface="Arial Black" pitchFamily="34" charset="0"/>
              </a:rPr>
              <a:t>Мимикрия </a:t>
            </a:r>
            <a:endParaRPr lang="ru-RU" sz="3000" dirty="0">
              <a:solidFill>
                <a:srgbClr val="C00000"/>
              </a:solidFill>
              <a:effectLst>
                <a:outerShdw blurRad="38100" dist="38100" dir="2700000" algn="tl">
                  <a:srgbClr val="000000">
                    <a:alpha val="43137"/>
                  </a:srgbClr>
                </a:outerShdw>
              </a:effectLst>
              <a:latin typeface="Arial Black" pitchFamily="34" charset="0"/>
            </a:endParaRPr>
          </a:p>
        </p:txBody>
      </p:sp>
      <p:pic>
        <p:nvPicPr>
          <p:cNvPr id="12" name="Picture 6"/>
          <p:cNvPicPr>
            <a:picLocks noChangeAspect="1" noChangeArrowheads="1"/>
          </p:cNvPicPr>
          <p:nvPr/>
        </p:nvPicPr>
        <p:blipFill>
          <a:blip r:embed="rId4" cstate="print"/>
          <a:srcRect l="21262" t="12201" r="53341" b="54200"/>
          <a:stretch>
            <a:fillRect/>
          </a:stretch>
        </p:blipFill>
        <p:spPr bwMode="auto">
          <a:xfrm>
            <a:off x="179512" y="4149080"/>
            <a:ext cx="2322258" cy="1728192"/>
          </a:xfrm>
          <a:prstGeom prst="rect">
            <a:avLst/>
          </a:prstGeom>
          <a:ln>
            <a:noFill/>
          </a:ln>
          <a:effectLst>
            <a:softEdge rad="112500"/>
          </a:effectLst>
        </p:spPr>
      </p:pic>
      <p:pic>
        <p:nvPicPr>
          <p:cNvPr id="15" name="Picture 6"/>
          <p:cNvPicPr>
            <a:picLocks noChangeAspect="1" noChangeArrowheads="1"/>
          </p:cNvPicPr>
          <p:nvPr/>
        </p:nvPicPr>
        <p:blipFill>
          <a:blip r:embed="rId4" cstate="print"/>
          <a:srcRect l="42524" t="58400" r="32670" b="13251"/>
          <a:stretch>
            <a:fillRect/>
          </a:stretch>
        </p:blipFill>
        <p:spPr bwMode="auto">
          <a:xfrm>
            <a:off x="2771800" y="4221088"/>
            <a:ext cx="2688299" cy="1728192"/>
          </a:xfrm>
          <a:prstGeom prst="rect">
            <a:avLst/>
          </a:prstGeom>
          <a:ln>
            <a:noFill/>
          </a:ln>
          <a:effectLst>
            <a:softEdge rad="112500"/>
          </a:effectLst>
        </p:spPr>
      </p:pic>
      <p:pic>
        <p:nvPicPr>
          <p:cNvPr id="16" name="Picture 6"/>
          <p:cNvPicPr>
            <a:picLocks noChangeAspect="1" noChangeArrowheads="1"/>
          </p:cNvPicPr>
          <p:nvPr/>
        </p:nvPicPr>
        <p:blipFill>
          <a:blip r:embed="rId4" cstate="print"/>
          <a:srcRect l="53086" t="12201" r="23289" b="52100"/>
          <a:stretch>
            <a:fillRect/>
          </a:stretch>
        </p:blipFill>
        <p:spPr bwMode="auto">
          <a:xfrm>
            <a:off x="5436096" y="3861048"/>
            <a:ext cx="1529111" cy="1299744"/>
          </a:xfrm>
          <a:prstGeom prst="rect">
            <a:avLst/>
          </a:prstGeom>
          <a:ln>
            <a:noFill/>
          </a:ln>
          <a:effectLst>
            <a:softEdge rad="112500"/>
          </a:effectLst>
        </p:spPr>
      </p:pic>
      <p:sp>
        <p:nvSpPr>
          <p:cNvPr id="17" name="Прямоугольник 16"/>
          <p:cNvSpPr/>
          <p:nvPr/>
        </p:nvSpPr>
        <p:spPr>
          <a:xfrm>
            <a:off x="179512" y="6058104"/>
            <a:ext cx="2160240" cy="683264"/>
          </a:xfrm>
          <a:prstGeom prst="rect">
            <a:avLst/>
          </a:prstGeom>
        </p:spPr>
        <p:txBody>
          <a:bodyPr wrap="square">
            <a:spAutoFit/>
          </a:bodyPr>
          <a:lstStyle/>
          <a:p>
            <a:pPr algn="ctr">
              <a:lnSpc>
                <a:spcPct val="80000"/>
              </a:lnSpc>
            </a:pPr>
            <a:r>
              <a:rPr lang="ru-RU" sz="2400" b="1" dirty="0" smtClean="0">
                <a:effectLst>
                  <a:outerShdw blurRad="38100" dist="38100" dir="2700000" algn="tl">
                    <a:srgbClr val="000000">
                      <a:alpha val="43137"/>
                    </a:srgbClr>
                  </a:outerShdw>
                </a:effectLst>
                <a:latin typeface="Arial Black" pitchFamily="34" charset="0"/>
                <a:cs typeface="Arial" pitchFamily="34" charset="0"/>
              </a:rPr>
              <a:t>Осовидная муха</a:t>
            </a:r>
            <a:endParaRPr lang="ru-RU" sz="2400" dirty="0">
              <a:effectLst>
                <a:outerShdw blurRad="38100" dist="38100" dir="2700000" algn="tl">
                  <a:srgbClr val="000000">
                    <a:alpha val="43137"/>
                  </a:srgbClr>
                </a:outerShdw>
              </a:effectLst>
              <a:latin typeface="Arial Black" pitchFamily="34" charset="0"/>
            </a:endParaRPr>
          </a:p>
        </p:txBody>
      </p:sp>
      <p:sp>
        <p:nvSpPr>
          <p:cNvPr id="18" name="Прямоугольник 17"/>
          <p:cNvSpPr/>
          <p:nvPr/>
        </p:nvSpPr>
        <p:spPr>
          <a:xfrm>
            <a:off x="2699792" y="6093296"/>
            <a:ext cx="2448272" cy="683264"/>
          </a:xfrm>
          <a:prstGeom prst="rect">
            <a:avLst/>
          </a:prstGeom>
        </p:spPr>
        <p:txBody>
          <a:bodyPr wrap="square">
            <a:spAutoFit/>
          </a:bodyPr>
          <a:lstStyle/>
          <a:p>
            <a:pPr algn="ctr">
              <a:lnSpc>
                <a:spcPct val="80000"/>
              </a:lnSpc>
            </a:pPr>
            <a:r>
              <a:rPr lang="ru-RU" sz="2400" b="1" dirty="0" smtClean="0">
                <a:effectLst>
                  <a:outerShdw blurRad="38100" dist="38100" dir="2700000" algn="tl">
                    <a:srgbClr val="000000">
                      <a:alpha val="43137"/>
                    </a:srgbClr>
                  </a:outerShdw>
                </a:effectLst>
                <a:latin typeface="Arial Black" pitchFamily="34" charset="0"/>
                <a:cs typeface="Arial" pitchFamily="34" charset="0"/>
              </a:rPr>
              <a:t>Оса европейская </a:t>
            </a:r>
            <a:endParaRPr lang="ru-RU" sz="2400" dirty="0">
              <a:effectLst>
                <a:outerShdw blurRad="38100" dist="38100" dir="2700000" algn="tl">
                  <a:srgbClr val="000000">
                    <a:alpha val="43137"/>
                  </a:srgbClr>
                </a:outerShdw>
              </a:effectLst>
              <a:latin typeface="Arial Black" pitchFamily="34" charset="0"/>
            </a:endParaRPr>
          </a:p>
        </p:txBody>
      </p:sp>
      <p:sp>
        <p:nvSpPr>
          <p:cNvPr id="20" name="Прямоугольник 19"/>
          <p:cNvSpPr/>
          <p:nvPr/>
        </p:nvSpPr>
        <p:spPr>
          <a:xfrm>
            <a:off x="7308304" y="5517232"/>
            <a:ext cx="1377300" cy="461665"/>
          </a:xfrm>
          <a:prstGeom prst="rect">
            <a:avLst/>
          </a:prstGeom>
        </p:spPr>
        <p:txBody>
          <a:bodyPr wrap="none">
            <a:spAutoFit/>
          </a:bodyPr>
          <a:lstStyle/>
          <a:p>
            <a:r>
              <a:rPr lang="ru-RU" sz="2400" dirty="0" smtClean="0">
                <a:latin typeface="Arial Black" pitchFamily="34" charset="0"/>
              </a:rPr>
              <a:t>Пчела </a:t>
            </a:r>
            <a:endParaRPr lang="ru-RU" sz="2400" dirty="0"/>
          </a:p>
        </p:txBody>
      </p:sp>
      <p:pic>
        <p:nvPicPr>
          <p:cNvPr id="23558" name="Picture 6" descr="http://www.e-reading.club/illustrations/1026/1026848-Autogen_eBook_id6"/>
          <p:cNvPicPr>
            <a:picLocks noChangeAspect="1" noChangeArrowheads="1"/>
          </p:cNvPicPr>
          <p:nvPr/>
        </p:nvPicPr>
        <p:blipFill>
          <a:blip r:embed="rId5" cstate="print"/>
          <a:srcRect/>
          <a:stretch>
            <a:fillRect/>
          </a:stretch>
        </p:blipFill>
        <p:spPr bwMode="auto">
          <a:xfrm>
            <a:off x="6948264" y="4365104"/>
            <a:ext cx="1728192" cy="1114684"/>
          </a:xfrm>
          <a:prstGeom prst="rect">
            <a:avLst/>
          </a:prstGeom>
          <a:ln>
            <a:noFill/>
          </a:ln>
          <a:effectLst>
            <a:softEdge rad="112500"/>
          </a:effectLst>
        </p:spPr>
      </p:pic>
      <p:sp>
        <p:nvSpPr>
          <p:cNvPr id="21" name="Прямоугольник 20"/>
          <p:cNvSpPr/>
          <p:nvPr/>
        </p:nvSpPr>
        <p:spPr>
          <a:xfrm>
            <a:off x="5220072" y="5157192"/>
            <a:ext cx="2016224" cy="683264"/>
          </a:xfrm>
          <a:prstGeom prst="rect">
            <a:avLst/>
          </a:prstGeom>
        </p:spPr>
        <p:txBody>
          <a:bodyPr wrap="square">
            <a:spAutoFit/>
          </a:bodyPr>
          <a:lstStyle/>
          <a:p>
            <a:pPr algn="ctr">
              <a:lnSpc>
                <a:spcPct val="80000"/>
              </a:lnSpc>
            </a:pPr>
            <a:r>
              <a:rPr lang="ru-RU" sz="2400" dirty="0" smtClean="0">
                <a:latin typeface="Arial Black" pitchFamily="34" charset="0"/>
              </a:rPr>
              <a:t>Муха </a:t>
            </a:r>
            <a:r>
              <a:rPr lang="ru-RU" sz="2400" dirty="0" err="1" smtClean="0">
                <a:latin typeface="Arial Black" pitchFamily="34" charset="0"/>
              </a:rPr>
              <a:t>сирфида</a:t>
            </a:r>
            <a:endParaRPr lang="ru-RU" sz="2400" dirty="0">
              <a:effectLst>
                <a:outerShdw blurRad="38100" dist="38100" dir="2700000" algn="tl">
                  <a:srgbClr val="000000">
                    <a:alpha val="43137"/>
                  </a:srgbClr>
                </a:outerShdw>
              </a:effectLst>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Прямоугольник 12"/>
          <p:cNvSpPr/>
          <p:nvPr/>
        </p:nvSpPr>
        <p:spPr>
          <a:xfrm>
            <a:off x="251520" y="6093296"/>
            <a:ext cx="3563888" cy="477054"/>
          </a:xfrm>
          <a:prstGeom prst="rect">
            <a:avLst/>
          </a:prstGeom>
        </p:spPr>
        <p:txBody>
          <a:bodyPr wrap="square">
            <a:spAutoFit/>
          </a:bodyPr>
          <a:lstStyle/>
          <a:p>
            <a:pPr algn="ctr"/>
            <a:r>
              <a:rPr lang="ru-RU" sz="2500" b="1" dirty="0" smtClean="0">
                <a:effectLst>
                  <a:outerShdw blurRad="38100" dist="38100" dir="2700000" algn="tl">
                    <a:srgbClr val="000000">
                      <a:alpha val="43137"/>
                    </a:srgbClr>
                  </a:outerShdw>
                </a:effectLst>
                <a:latin typeface="Arial Black" pitchFamily="34" charset="0"/>
              </a:rPr>
              <a:t>Данаида монарх</a:t>
            </a:r>
            <a:endParaRPr lang="ru-RU" sz="2500" dirty="0">
              <a:effectLst>
                <a:outerShdw blurRad="38100" dist="38100" dir="2700000" algn="tl">
                  <a:srgbClr val="000000">
                    <a:alpha val="43137"/>
                  </a:srgbClr>
                </a:outerShdw>
              </a:effectLst>
              <a:latin typeface="Arial Black" pitchFamily="34" charset="0"/>
            </a:endParaRPr>
          </a:p>
        </p:txBody>
      </p:sp>
      <p:pic>
        <p:nvPicPr>
          <p:cNvPr id="118790" name="Picture 6" descr="http://www.dekatop.com/wp-content/uploads/2010/01/animal_08.jpg"/>
          <p:cNvPicPr>
            <a:picLocks noChangeAspect="1" noChangeArrowheads="1"/>
          </p:cNvPicPr>
          <p:nvPr/>
        </p:nvPicPr>
        <p:blipFill>
          <a:blip r:embed="rId3" cstate="print"/>
          <a:srcRect/>
          <a:stretch>
            <a:fillRect/>
          </a:stretch>
        </p:blipFill>
        <p:spPr bwMode="auto">
          <a:xfrm>
            <a:off x="251520" y="2204864"/>
            <a:ext cx="3039533" cy="2016224"/>
          </a:xfrm>
          <a:prstGeom prst="rect">
            <a:avLst/>
          </a:prstGeom>
          <a:ln>
            <a:noFill/>
          </a:ln>
          <a:effectLst>
            <a:softEdge rad="112500"/>
          </a:effectLst>
        </p:spPr>
      </p:pic>
      <p:pic>
        <p:nvPicPr>
          <p:cNvPr id="118792" name="Picture 8" descr="http://natureworld.ru/misc/butterfly/monarch/danaus_plexippus_05.jpg"/>
          <p:cNvPicPr>
            <a:picLocks noChangeAspect="1" noChangeArrowheads="1"/>
          </p:cNvPicPr>
          <p:nvPr/>
        </p:nvPicPr>
        <p:blipFill>
          <a:blip r:embed="rId4" cstate="print"/>
          <a:srcRect/>
          <a:stretch>
            <a:fillRect/>
          </a:stretch>
        </p:blipFill>
        <p:spPr bwMode="auto">
          <a:xfrm>
            <a:off x="1619672" y="4149080"/>
            <a:ext cx="2952328" cy="1965407"/>
          </a:xfrm>
          <a:prstGeom prst="rect">
            <a:avLst/>
          </a:prstGeom>
          <a:ln>
            <a:noFill/>
          </a:ln>
          <a:effectLst>
            <a:softEdge rad="112500"/>
          </a:effectLst>
        </p:spPr>
      </p:pic>
      <p:sp>
        <p:nvSpPr>
          <p:cNvPr id="16" name="Прямоугольник 15"/>
          <p:cNvSpPr/>
          <p:nvPr/>
        </p:nvSpPr>
        <p:spPr>
          <a:xfrm>
            <a:off x="5364088" y="5733256"/>
            <a:ext cx="2376263" cy="477054"/>
          </a:xfrm>
          <a:prstGeom prst="rect">
            <a:avLst/>
          </a:prstGeom>
        </p:spPr>
        <p:txBody>
          <a:bodyPr wrap="square">
            <a:spAutoFit/>
          </a:bodyPr>
          <a:lstStyle/>
          <a:p>
            <a:pPr algn="ctr"/>
            <a:r>
              <a:rPr lang="ru-RU" sz="2500" b="1" dirty="0" smtClean="0">
                <a:effectLst>
                  <a:outerShdw blurRad="38100" dist="38100" dir="2700000" algn="tl">
                    <a:srgbClr val="000000">
                      <a:alpha val="43137"/>
                    </a:srgbClr>
                  </a:outerShdw>
                </a:effectLst>
                <a:latin typeface="Arial Black" pitchFamily="34" charset="0"/>
              </a:rPr>
              <a:t>Нимфалида</a:t>
            </a:r>
            <a:endParaRPr lang="ru-RU" sz="2500" dirty="0">
              <a:effectLst>
                <a:outerShdw blurRad="38100" dist="38100" dir="2700000" algn="tl">
                  <a:srgbClr val="000000">
                    <a:alpha val="43137"/>
                  </a:srgbClr>
                </a:outerShdw>
              </a:effectLst>
              <a:latin typeface="Arial Black" pitchFamily="34" charset="0"/>
            </a:endParaRPr>
          </a:p>
        </p:txBody>
      </p:sp>
      <p:pic>
        <p:nvPicPr>
          <p:cNvPr id="118798" name="Picture 14" descr="http://undina-bird.ru/Portals/0/Gallery/Album/18/20140310132443376_Nymphalidae.jpg"/>
          <p:cNvPicPr>
            <a:picLocks noChangeAspect="1" noChangeArrowheads="1"/>
          </p:cNvPicPr>
          <p:nvPr/>
        </p:nvPicPr>
        <p:blipFill>
          <a:blip r:embed="rId5" cstate="print"/>
          <a:srcRect/>
          <a:stretch>
            <a:fillRect/>
          </a:stretch>
        </p:blipFill>
        <p:spPr bwMode="auto">
          <a:xfrm>
            <a:off x="4572000" y="2924944"/>
            <a:ext cx="4355976" cy="2894336"/>
          </a:xfrm>
          <a:prstGeom prst="rect">
            <a:avLst/>
          </a:prstGeom>
          <a:ln>
            <a:noFill/>
          </a:ln>
          <a:effectLst>
            <a:softEdge rad="112500"/>
          </a:effectLst>
        </p:spPr>
      </p:pic>
      <p:sp>
        <p:nvSpPr>
          <p:cNvPr id="19" name="Прямоугольник 18"/>
          <p:cNvSpPr/>
          <p:nvPr/>
        </p:nvSpPr>
        <p:spPr>
          <a:xfrm>
            <a:off x="179512" y="188640"/>
            <a:ext cx="8568952" cy="1505027"/>
          </a:xfrm>
          <a:prstGeom prst="rect">
            <a:avLst/>
          </a:prstGeom>
        </p:spPr>
        <p:txBody>
          <a:bodyPr wrap="square">
            <a:spAutoFit/>
          </a:bodyPr>
          <a:lstStyle/>
          <a:p>
            <a:pPr indent="450000" algn="just">
              <a:lnSpc>
                <a:spcPct val="85000"/>
              </a:lnSpc>
            </a:pPr>
            <a:r>
              <a:rPr lang="ru-RU" sz="2700" b="1" u="sng" dirty="0" smtClean="0">
                <a:latin typeface="Arial" pitchFamily="34" charset="0"/>
                <a:cs typeface="Arial" pitchFamily="34" charset="0"/>
              </a:rPr>
              <a:t>В тканях</a:t>
            </a:r>
            <a:r>
              <a:rPr lang="ru-RU" sz="2700" b="1" dirty="0" smtClean="0">
                <a:latin typeface="Arial" pitchFamily="34" charset="0"/>
                <a:cs typeface="Arial" pitchFamily="34" charset="0"/>
              </a:rPr>
              <a:t> </a:t>
            </a:r>
            <a:r>
              <a:rPr lang="ru-RU" sz="2700" b="1" dirty="0" smtClean="0">
                <a:solidFill>
                  <a:srgbClr val="9D2349"/>
                </a:solidFill>
                <a:effectLst>
                  <a:outerShdw blurRad="38100" dist="38100" dir="2700000" algn="tl">
                    <a:srgbClr val="000000">
                      <a:alpha val="43137"/>
                    </a:srgbClr>
                  </a:outerShdw>
                </a:effectLst>
                <a:latin typeface="Arial Black" pitchFamily="34" charset="0"/>
                <a:cs typeface="Arial" pitchFamily="34" charset="0"/>
              </a:rPr>
              <a:t>данаиды</a:t>
            </a:r>
            <a:r>
              <a:rPr lang="ru-RU" sz="2700" b="1" dirty="0" smtClean="0">
                <a:latin typeface="Arial" pitchFamily="34" charset="0"/>
                <a:cs typeface="Arial" pitchFamily="34" charset="0"/>
              </a:rPr>
              <a:t> </a:t>
            </a:r>
            <a:r>
              <a:rPr lang="ru-RU" sz="2700" b="1" u="sng" dirty="0" smtClean="0">
                <a:latin typeface="Arial" pitchFamily="34" charset="0"/>
                <a:cs typeface="Arial" pitchFamily="34" charset="0"/>
              </a:rPr>
              <a:t>содержатся </a:t>
            </a:r>
            <a:r>
              <a:rPr lang="ru-RU" sz="2700" b="1"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ядовитые вещества</a:t>
            </a:r>
            <a:r>
              <a:rPr lang="ru-RU" sz="2700" b="1" dirty="0" smtClean="0">
                <a:latin typeface="Arial" pitchFamily="34" charset="0"/>
                <a:cs typeface="Arial" pitchFamily="34" charset="0"/>
              </a:rPr>
              <a:t>, вызывающие у птиц сильное отравление. Птицы отторгают данаид и их </a:t>
            </a:r>
            <a:r>
              <a:rPr lang="ru-RU" sz="2700" b="1" dirty="0" smtClean="0">
                <a:solidFill>
                  <a:srgbClr val="7030A0"/>
                </a:solidFill>
                <a:effectLst>
                  <a:outerShdw blurRad="38100" dist="38100" dir="2700000" algn="tl">
                    <a:srgbClr val="000000">
                      <a:alpha val="43137"/>
                    </a:srgbClr>
                  </a:outerShdw>
                </a:effectLst>
                <a:latin typeface="Arial" pitchFamily="34" charset="0"/>
                <a:cs typeface="Arial" pitchFamily="34" charset="0"/>
              </a:rPr>
              <a:t>подражательниц</a:t>
            </a:r>
            <a:r>
              <a:rPr lang="ru-RU" sz="2700" b="1" dirty="0" smtClean="0">
                <a:latin typeface="Arial" pitchFamily="34" charset="0"/>
                <a:cs typeface="Arial" pitchFamily="34" charset="0"/>
              </a:rPr>
              <a:t> – съедобных </a:t>
            </a:r>
            <a:r>
              <a:rPr lang="ru-RU" sz="2700" b="1" dirty="0" smtClean="0">
                <a:solidFill>
                  <a:srgbClr val="7030A0"/>
                </a:solidFill>
                <a:effectLst>
                  <a:outerShdw blurRad="38100" dist="38100" dir="2700000" algn="tl">
                    <a:srgbClr val="000000">
                      <a:alpha val="43137"/>
                    </a:srgbClr>
                  </a:outerShdw>
                </a:effectLst>
                <a:latin typeface="Arial" pitchFamily="34" charset="0"/>
                <a:cs typeface="Arial" pitchFamily="34" charset="0"/>
              </a:rPr>
              <a:t>нимфалид</a:t>
            </a:r>
            <a:r>
              <a:rPr lang="ru-RU" sz="2700" b="1" dirty="0" smtClean="0">
                <a:latin typeface="Arial" pitchFamily="34" charset="0"/>
                <a:cs typeface="Arial" pitchFamily="34" charset="0"/>
              </a:rPr>
              <a:t>.</a:t>
            </a:r>
            <a:endParaRPr lang="ru-RU" sz="2700" dirty="0">
              <a:latin typeface="Arial" pitchFamily="34" charset="0"/>
              <a:cs typeface="Arial" pitchFamily="34" charset="0"/>
            </a:endParaRPr>
          </a:p>
        </p:txBody>
      </p:sp>
      <p:pic>
        <p:nvPicPr>
          <p:cNvPr id="21"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pic>
        <p:nvPicPr>
          <p:cNvPr id="118802" name="Picture 18" descr="http://mybutterfly.ru/media/1/n_49.jpg"/>
          <p:cNvPicPr>
            <a:picLocks noChangeAspect="1" noChangeArrowheads="1"/>
          </p:cNvPicPr>
          <p:nvPr/>
        </p:nvPicPr>
        <p:blipFill>
          <a:blip r:embed="rId7" cstate="print"/>
          <a:srcRect l="10500" r="13901"/>
          <a:stretch>
            <a:fillRect/>
          </a:stretch>
        </p:blipFill>
        <p:spPr bwMode="auto">
          <a:xfrm>
            <a:off x="7026059" y="1988840"/>
            <a:ext cx="1866421" cy="1584176"/>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211025" y="151180"/>
            <a:ext cx="8662891" cy="6324808"/>
          </a:xfrm>
          <a:prstGeom prst="rect">
            <a:avLst/>
          </a:prstGeom>
        </p:spPr>
        <p:txBody>
          <a:bodyPr wrap="square">
            <a:spAutoFit/>
          </a:bodyPr>
          <a:lstStyle/>
          <a:p>
            <a:pPr lvl="0" algn="just"/>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Задание:</a:t>
            </a:r>
            <a:r>
              <a:rPr lang="ru-RU" sz="2700" b="1" dirty="0" smtClean="0">
                <a:latin typeface="Arial" pitchFamily="34" charset="0"/>
                <a:cs typeface="Arial" pitchFamily="34" charset="0"/>
              </a:rPr>
              <a:t> </a:t>
            </a:r>
          </a:p>
          <a:p>
            <a:pPr marL="285750" lvl="0" indent="-285750" algn="just">
              <a:buClr>
                <a:srgbClr val="C00000"/>
              </a:buClr>
              <a:buFont typeface="Wingdings" pitchFamily="2" charset="2"/>
              <a:buChar char="Ø"/>
            </a:pPr>
            <a:r>
              <a:rPr lang="ru-RU" sz="2700" b="1" dirty="0" smtClean="0">
                <a:latin typeface="Arial" pitchFamily="34" charset="0"/>
                <a:cs typeface="Arial" pitchFamily="34" charset="0"/>
              </a:rPr>
              <a:t>Рассмотрите </a:t>
            </a:r>
            <a:r>
              <a:rPr lang="ru-RU" sz="2700" b="1" dirty="0">
                <a:latin typeface="Arial" pitchFamily="34" charset="0"/>
                <a:cs typeface="Arial" pitchFamily="34" charset="0"/>
              </a:rPr>
              <a:t>растения, </a:t>
            </a:r>
            <a:r>
              <a:rPr lang="ru-RU" sz="2700" b="1" dirty="0" smtClean="0">
                <a:latin typeface="Arial" pitchFamily="34" charset="0"/>
                <a:cs typeface="Arial" pitchFamily="34" charset="0"/>
              </a:rPr>
              <a:t>опишите их </a:t>
            </a:r>
            <a:r>
              <a:rPr lang="ru-RU" sz="2700" b="1" dirty="0">
                <a:latin typeface="Arial" pitchFamily="34" charset="0"/>
                <a:cs typeface="Arial" pitchFamily="34" charset="0"/>
              </a:rPr>
              <a:t>по морфологическому критерию: высота и тип побега, листорасположение, тип жилкования, формы и размеры листьев, тип корневой системы, соцветие, цветок, плод и прочие органы двух-трёх растений.</a:t>
            </a:r>
          </a:p>
          <a:p>
            <a:pPr marL="285750" lvl="0" indent="-285750" algn="just">
              <a:buClr>
                <a:srgbClr val="C00000"/>
              </a:buClr>
              <a:buFont typeface="Wingdings" pitchFamily="2" charset="2"/>
              <a:buChar char="Ø"/>
            </a:pPr>
            <a:r>
              <a:rPr lang="ru-RU" sz="2700" b="1" dirty="0" smtClean="0">
                <a:latin typeface="Arial" pitchFamily="34" charset="0"/>
                <a:cs typeface="Arial" pitchFamily="34" charset="0"/>
              </a:rPr>
              <a:t>Сделайте вывод: </a:t>
            </a:r>
            <a:r>
              <a:rPr lang="ru-RU" sz="2700" b="1" dirty="0">
                <a:latin typeface="Arial" pitchFamily="34" charset="0"/>
                <a:cs typeface="Arial" pitchFamily="34" charset="0"/>
              </a:rPr>
              <a:t>относятся ли </a:t>
            </a:r>
            <a:r>
              <a:rPr lang="ru-RU" sz="2700" b="1" dirty="0" smtClean="0">
                <a:latin typeface="Arial" pitchFamily="34" charset="0"/>
                <a:cs typeface="Arial" pitchFamily="34" charset="0"/>
              </a:rPr>
              <a:t> данные растения к </a:t>
            </a:r>
            <a:r>
              <a:rPr lang="ru-RU" sz="2700" b="1" dirty="0">
                <a:latin typeface="Arial" pitchFamily="34" charset="0"/>
                <a:cs typeface="Arial" pitchFamily="34" charset="0"/>
              </a:rPr>
              <a:t>одному или к разным видам.</a:t>
            </a:r>
          </a:p>
          <a:p>
            <a:pPr marL="285750" lvl="0" indent="-285750" algn="just">
              <a:buClr>
                <a:srgbClr val="C00000"/>
              </a:buClr>
              <a:buFont typeface="Wingdings" pitchFamily="2" charset="2"/>
              <a:buChar char="Ø"/>
            </a:pPr>
            <a:r>
              <a:rPr lang="ru-RU" sz="2700" b="1" dirty="0" smtClean="0">
                <a:latin typeface="Arial" pitchFamily="34" charset="0"/>
                <a:cs typeface="Arial" pitchFamily="34" charset="0"/>
              </a:rPr>
              <a:t>Выявите </a:t>
            </a:r>
            <a:r>
              <a:rPr lang="ru-RU" sz="2700" b="1" dirty="0">
                <a:latin typeface="Arial" pitchFamily="34" charset="0"/>
                <a:cs typeface="Arial" pitchFamily="34" charset="0"/>
              </a:rPr>
              <a:t>черты сходства и различия между ними.</a:t>
            </a:r>
          </a:p>
          <a:p>
            <a:pPr marL="285750" lvl="0" indent="-285750" algn="just">
              <a:buClr>
                <a:srgbClr val="C00000"/>
              </a:buClr>
              <a:buFont typeface="Wingdings" pitchFamily="2" charset="2"/>
              <a:buChar char="Ø"/>
            </a:pPr>
            <a:r>
              <a:rPr lang="ru-RU" sz="2700" b="1" dirty="0" smtClean="0">
                <a:latin typeface="Arial" pitchFamily="34" charset="0"/>
                <a:cs typeface="Arial" pitchFamily="34" charset="0"/>
              </a:rPr>
              <a:t>Ответьте на </a:t>
            </a:r>
            <a:r>
              <a:rPr lang="ru-RU" sz="2700" b="1" dirty="0">
                <a:latin typeface="Arial" pitchFamily="34" charset="0"/>
                <a:cs typeface="Arial" pitchFamily="34" charset="0"/>
              </a:rPr>
              <a:t>вопрос: «О чем свидетельствует сходство и различия разных видов одного рода</a:t>
            </a:r>
            <a:r>
              <a:rPr lang="ru-RU" sz="2700" b="1" dirty="0" smtClean="0">
                <a:latin typeface="Arial" pitchFamily="34" charset="0"/>
                <a:cs typeface="Arial" pitchFamily="34" charset="0"/>
              </a:rPr>
              <a:t>»?</a:t>
            </a:r>
          </a:p>
          <a:p>
            <a:pPr marL="285750" lvl="0" indent="-285750" algn="just">
              <a:buClr>
                <a:srgbClr val="C00000"/>
              </a:buClr>
              <a:buFont typeface="Wingdings" pitchFamily="2" charset="2"/>
              <a:buChar char="Ø"/>
            </a:pPr>
            <a:r>
              <a:rPr lang="ru-RU" sz="2700" b="1" dirty="0" smtClean="0">
                <a:latin typeface="Arial" pitchFamily="34" charset="0"/>
                <a:cs typeface="Arial" pitchFamily="34" charset="0"/>
              </a:rPr>
              <a:t>Заполните таблицу.</a:t>
            </a:r>
            <a:endParaRPr lang="ru-RU" sz="2700" b="1"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753262809"/>
              </p:ext>
            </p:extLst>
          </p:nvPr>
        </p:nvGraphicFramePr>
        <p:xfrm>
          <a:off x="179512" y="188640"/>
          <a:ext cx="8788751" cy="4041648"/>
        </p:xfrm>
        <a:graphic>
          <a:graphicData uri="http://schemas.openxmlformats.org/drawingml/2006/table">
            <a:tbl>
              <a:tblPr firstRow="1" firstCol="1" bandRow="1">
                <a:tableStyleId>{35758FB7-9AC5-4552-8A53-C91805E547FA}</a:tableStyleId>
              </a:tblPr>
              <a:tblGrid>
                <a:gridCol w="4016619"/>
                <a:gridCol w="2386066"/>
                <a:gridCol w="2386066"/>
              </a:tblGrid>
              <a:tr h="0">
                <a:tc>
                  <a:txBody>
                    <a:bodyPr/>
                    <a:lstStyle/>
                    <a:p>
                      <a:pPr algn="ctr">
                        <a:lnSpc>
                          <a:spcPct val="85000"/>
                        </a:lnSpc>
                        <a:spcAft>
                          <a:spcPts val="0"/>
                        </a:spcAft>
                      </a:pPr>
                      <a:r>
                        <a:rPr lang="ru-RU" sz="2600" b="1" dirty="0">
                          <a:solidFill>
                            <a:schemeClr val="tx1"/>
                          </a:solidFill>
                          <a:effectLst/>
                        </a:rPr>
                        <a:t>Признаки для сравнения</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600" b="1" dirty="0">
                          <a:solidFill>
                            <a:schemeClr val="tx1"/>
                          </a:solidFill>
                          <a:effectLst/>
                        </a:rPr>
                        <a:t>Объект 1</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600" b="1" dirty="0">
                          <a:solidFill>
                            <a:schemeClr val="tx1"/>
                          </a:solidFill>
                          <a:effectLst/>
                        </a:rPr>
                        <a:t>Объект 2</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r>
              <a:tr h="0">
                <a:tc>
                  <a:txBody>
                    <a:bodyPr/>
                    <a:lstStyle/>
                    <a:p>
                      <a:pPr>
                        <a:lnSpc>
                          <a:spcPct val="85000"/>
                        </a:lnSpc>
                        <a:spcAft>
                          <a:spcPts val="0"/>
                        </a:spcAft>
                      </a:pPr>
                      <a:r>
                        <a:rPr lang="ru-RU" sz="2600" b="1" dirty="0">
                          <a:solidFill>
                            <a:schemeClr val="tx1"/>
                          </a:solidFill>
                          <a:effectLst/>
                        </a:rPr>
                        <a:t>Высота и тип побега</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a:solidFill>
                            <a:schemeClr val="tx1"/>
                          </a:solidFill>
                          <a:effectLst/>
                        </a:rPr>
                        <a:t> </a:t>
                      </a:r>
                      <a:endParaRPr lang="ru-RU" sz="2600" b="1">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a:solidFill>
                            <a:schemeClr val="tx1"/>
                          </a:solidFill>
                          <a:effectLst/>
                        </a:rPr>
                        <a:t> </a:t>
                      </a:r>
                      <a:endParaRPr lang="ru-RU" sz="2600" b="1">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85000"/>
                        </a:lnSpc>
                        <a:spcAft>
                          <a:spcPts val="0"/>
                        </a:spcAft>
                      </a:pPr>
                      <a:r>
                        <a:rPr lang="ru-RU" sz="2600" b="1" dirty="0">
                          <a:solidFill>
                            <a:schemeClr val="tx1"/>
                          </a:solidFill>
                          <a:effectLst/>
                        </a:rPr>
                        <a:t>Расположение листьев на стебле</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a:solidFill>
                            <a:schemeClr val="tx1"/>
                          </a:solidFill>
                          <a:effectLst/>
                        </a:rPr>
                        <a:t> </a:t>
                      </a:r>
                      <a:endParaRPr lang="ru-RU" sz="2600" b="1">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85000"/>
                        </a:lnSpc>
                        <a:spcAft>
                          <a:spcPts val="0"/>
                        </a:spcAft>
                      </a:pPr>
                      <a:r>
                        <a:rPr lang="ru-RU" sz="2600" b="1" dirty="0">
                          <a:solidFill>
                            <a:schemeClr val="tx1"/>
                          </a:solidFill>
                          <a:effectLst/>
                        </a:rPr>
                        <a:t>Форма и размеры листьев</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85000"/>
                        </a:lnSpc>
                        <a:spcAft>
                          <a:spcPts val="0"/>
                        </a:spcAft>
                      </a:pPr>
                      <a:r>
                        <a:rPr lang="ru-RU" sz="2600" b="1" dirty="0">
                          <a:solidFill>
                            <a:schemeClr val="tx1"/>
                          </a:solidFill>
                          <a:effectLst/>
                        </a:rPr>
                        <a:t>Тип жилкования</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a:solidFill>
                            <a:schemeClr val="tx1"/>
                          </a:solidFill>
                          <a:effectLst/>
                        </a:rPr>
                        <a:t> </a:t>
                      </a:r>
                      <a:endParaRPr lang="ru-RU" sz="2600" b="1">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85000"/>
                        </a:lnSpc>
                        <a:spcAft>
                          <a:spcPts val="0"/>
                        </a:spcAft>
                      </a:pPr>
                      <a:r>
                        <a:rPr lang="ru-RU" sz="2600" b="1" dirty="0">
                          <a:solidFill>
                            <a:schemeClr val="tx1"/>
                          </a:solidFill>
                          <a:effectLst/>
                        </a:rPr>
                        <a:t>Тип корневой системы</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a:solidFill>
                            <a:schemeClr val="tx1"/>
                          </a:solidFill>
                          <a:effectLst/>
                        </a:rPr>
                        <a:t> </a:t>
                      </a:r>
                      <a:endParaRPr lang="ru-RU" sz="2600" b="1">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85000"/>
                        </a:lnSpc>
                        <a:spcAft>
                          <a:spcPts val="0"/>
                        </a:spcAft>
                      </a:pPr>
                      <a:r>
                        <a:rPr lang="ru-RU" sz="2600" b="1" dirty="0">
                          <a:solidFill>
                            <a:schemeClr val="tx1"/>
                          </a:solidFill>
                          <a:effectLst/>
                        </a:rPr>
                        <a:t>Соцветие</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85000"/>
                        </a:lnSpc>
                        <a:spcAft>
                          <a:spcPts val="0"/>
                        </a:spcAft>
                      </a:pPr>
                      <a:r>
                        <a:rPr lang="ru-RU" sz="2600" b="1" dirty="0">
                          <a:solidFill>
                            <a:schemeClr val="tx1"/>
                          </a:solidFill>
                          <a:effectLst/>
                        </a:rPr>
                        <a:t>Цветок</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a:solidFill>
                            <a:schemeClr val="tx1"/>
                          </a:solidFill>
                          <a:effectLst/>
                        </a:rPr>
                        <a:t> </a:t>
                      </a:r>
                      <a:endParaRPr lang="ru-RU" sz="2600" b="1">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85000"/>
                        </a:lnSpc>
                        <a:spcAft>
                          <a:spcPts val="0"/>
                        </a:spcAft>
                      </a:pPr>
                      <a:r>
                        <a:rPr lang="ru-RU" sz="2600" b="1" dirty="0">
                          <a:solidFill>
                            <a:schemeClr val="tx1"/>
                          </a:solidFill>
                          <a:effectLst/>
                        </a:rPr>
                        <a:t>Плод</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7"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7" name="Рисунок 6" descr="http://kursak.net/wp-content/uploads/2015/05/clip_image0365.jpg"/>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1527" b="4426"/>
          <a:stretch/>
        </p:blipFill>
        <p:spPr bwMode="auto">
          <a:xfrm>
            <a:off x="1036276" y="476672"/>
            <a:ext cx="6776084" cy="6309320"/>
          </a:xfrm>
          <a:prstGeom prst="rect">
            <a:avLst/>
          </a:prstGeom>
          <a:ln>
            <a:noFill/>
          </a:ln>
          <a:effectLst>
            <a:softEdge rad="112500"/>
          </a:effectLst>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Прямоугольник 13"/>
          <p:cNvSpPr/>
          <p:nvPr/>
        </p:nvSpPr>
        <p:spPr>
          <a:xfrm>
            <a:off x="539552" y="44624"/>
            <a:ext cx="8084264" cy="553998"/>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3000" b="1" dirty="0" smtClean="0">
                <a:ln w="11430">
                  <a:solidFill>
                    <a:schemeClr val="tx1"/>
                  </a:solidFill>
                </a:ln>
                <a:solidFill>
                  <a:srgbClr val="336600"/>
                </a:solidFill>
                <a:effectLst>
                  <a:outerShdw blurRad="80000" dist="40000" dir="5040000" algn="tl">
                    <a:srgbClr val="000000">
                      <a:alpha val="30000"/>
                    </a:srgbClr>
                  </a:outerShdw>
                </a:effectLst>
                <a:latin typeface="Arial Black" pitchFamily="34" charset="0"/>
                <a:cs typeface="Arial" pitchFamily="34" charset="0"/>
              </a:rPr>
              <a:t>Растения семейства крестоцветных</a:t>
            </a:r>
            <a:endParaRPr lang="ru-RU" sz="3000" b="1" dirty="0">
              <a:ln w="11430">
                <a:solidFill>
                  <a:schemeClr val="tx1"/>
                </a:solidFill>
              </a:ln>
              <a:solidFill>
                <a:srgbClr val="336600"/>
              </a:solidFill>
              <a:effectLst>
                <a:outerShdw blurRad="80000" dist="40000" dir="5040000" algn="tl">
                  <a:srgbClr val="000000">
                    <a:alpha val="30000"/>
                  </a:srgbClr>
                </a:outerShdw>
              </a:effectLst>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7" name="Рисунок 6" descr="http://kursak.net/wp-content/uploads/2015/05/clip_image0365.jpg"/>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2671" r="4419" b="73603"/>
          <a:stretch/>
        </p:blipFill>
        <p:spPr bwMode="auto">
          <a:xfrm>
            <a:off x="395536" y="620688"/>
            <a:ext cx="8446867" cy="3600400"/>
          </a:xfrm>
          <a:prstGeom prst="rect">
            <a:avLst/>
          </a:prstGeom>
          <a:ln>
            <a:noFill/>
          </a:ln>
          <a:effectLst>
            <a:softEdge rad="112500"/>
          </a:effectLst>
        </p:spPr>
      </p:pic>
      <p:sp>
        <p:nvSpPr>
          <p:cNvPr id="8" name="Прямоугольник 7"/>
          <p:cNvSpPr/>
          <p:nvPr/>
        </p:nvSpPr>
        <p:spPr>
          <a:xfrm>
            <a:off x="539552" y="44624"/>
            <a:ext cx="8278228" cy="553998"/>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3000" b="1" dirty="0" smtClean="0">
                <a:ln w="11430">
                  <a:solidFill>
                    <a:schemeClr val="tx1"/>
                  </a:solidFill>
                </a:ln>
                <a:solidFill>
                  <a:srgbClr val="336600"/>
                </a:solidFill>
                <a:effectLst>
                  <a:outerShdw blurRad="80000" dist="40000" dir="5040000" algn="tl">
                    <a:srgbClr val="000000">
                      <a:alpha val="30000"/>
                    </a:srgbClr>
                  </a:outerShdw>
                </a:effectLst>
                <a:latin typeface="Arial Black" pitchFamily="34" charset="0"/>
                <a:cs typeface="Arial" pitchFamily="34" charset="0"/>
              </a:rPr>
              <a:t>Признаки семейства крестоцветных</a:t>
            </a:r>
            <a:endParaRPr lang="ru-RU" sz="3000" b="1" dirty="0">
              <a:ln w="11430">
                <a:solidFill>
                  <a:schemeClr val="tx1"/>
                </a:solidFill>
              </a:ln>
              <a:solidFill>
                <a:srgbClr val="336600"/>
              </a:solidFill>
              <a:effectLst>
                <a:outerShdw blurRad="80000" dist="40000" dir="5040000" algn="tl">
                  <a:srgbClr val="000000">
                    <a:alpha val="30000"/>
                  </a:srgbClr>
                </a:outerShdw>
              </a:effectLst>
              <a:latin typeface="Arial Black" pitchFamily="34" charset="0"/>
            </a:endParaRPr>
          </a:p>
        </p:txBody>
      </p:sp>
      <p:pic>
        <p:nvPicPr>
          <p:cNvPr id="14338" name="Picture 2" descr="http://blgy.ru/images/biology6v/pic193.png"/>
          <p:cNvPicPr>
            <a:picLocks noChangeAspect="1" noChangeArrowheads="1"/>
          </p:cNvPicPr>
          <p:nvPr/>
        </p:nvPicPr>
        <p:blipFill>
          <a:blip r:embed="rId6" cstate="print"/>
          <a:srcRect/>
          <a:stretch>
            <a:fillRect/>
          </a:stretch>
        </p:blipFill>
        <p:spPr bwMode="auto">
          <a:xfrm>
            <a:off x="539552" y="4077072"/>
            <a:ext cx="6705600" cy="2457451"/>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05119905"/>
              </p:ext>
            </p:extLst>
          </p:nvPr>
        </p:nvGraphicFramePr>
        <p:xfrm>
          <a:off x="179512" y="188640"/>
          <a:ext cx="8788752" cy="6520434"/>
        </p:xfrm>
        <a:graphic>
          <a:graphicData uri="http://schemas.openxmlformats.org/drawingml/2006/table">
            <a:tbl>
              <a:tblPr firstRow="1" firstCol="1" bandRow="1">
                <a:tableStyleId>{35758FB7-9AC5-4552-8A53-C91805E547FA}</a:tableStyleId>
              </a:tblPr>
              <a:tblGrid>
                <a:gridCol w="2736304"/>
                <a:gridCol w="3026224"/>
                <a:gridCol w="3026224"/>
              </a:tblGrid>
              <a:tr h="0">
                <a:tc>
                  <a:txBody>
                    <a:bodyPr/>
                    <a:lstStyle/>
                    <a:p>
                      <a:pPr algn="ctr">
                        <a:lnSpc>
                          <a:spcPct val="85000"/>
                        </a:lnSpc>
                        <a:spcAft>
                          <a:spcPts val="0"/>
                        </a:spcAft>
                      </a:pPr>
                      <a:r>
                        <a:rPr lang="ru-RU" sz="2300" b="1" dirty="0">
                          <a:solidFill>
                            <a:schemeClr val="tx1"/>
                          </a:solidFill>
                          <a:effectLst/>
                        </a:rPr>
                        <a:t>Признаки для сравнения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300" b="1" dirty="0" smtClean="0">
                          <a:solidFill>
                            <a:schemeClr val="tx1"/>
                          </a:solidFill>
                          <a:effectLst/>
                        </a:rPr>
                        <a:t>Редька дикая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300" b="1" dirty="0" smtClean="0">
                          <a:solidFill>
                            <a:schemeClr val="tx1"/>
                          </a:solidFill>
                          <a:effectLst/>
                        </a:rPr>
                        <a:t>Сурепка обыкновенная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r>
              <a:tr h="0">
                <a:tc>
                  <a:txBody>
                    <a:bodyPr/>
                    <a:lstStyle/>
                    <a:p>
                      <a:pPr algn="ctr">
                        <a:lnSpc>
                          <a:spcPct val="90000"/>
                        </a:lnSpc>
                        <a:spcAft>
                          <a:spcPts val="0"/>
                        </a:spcAft>
                      </a:pPr>
                      <a:r>
                        <a:rPr lang="ru-RU" sz="2600" b="1" dirty="0">
                          <a:solidFill>
                            <a:schemeClr val="tx1"/>
                          </a:solidFill>
                          <a:effectLst/>
                        </a:rPr>
                        <a:t>Высота и тип побега</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kumimoji="0" lang="ru-RU" sz="2300" b="1" kern="1200" dirty="0" smtClean="0">
                          <a:solidFill>
                            <a:schemeClr val="dk1"/>
                          </a:solidFill>
                          <a:effectLst/>
                          <a:latin typeface="+mn-lt"/>
                          <a:ea typeface="+mn-ea"/>
                          <a:cs typeface="+mn-cs"/>
                        </a:rPr>
                        <a:t>Стебель прямой, ветвистый, внизу с жесткими волосками, 20 см высотой</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90000"/>
                        </a:lnSpc>
                        <a:spcAft>
                          <a:spcPts val="0"/>
                        </a:spcAft>
                      </a:pPr>
                      <a:r>
                        <a:rPr lang="ru-RU" sz="2600" b="1" dirty="0">
                          <a:solidFill>
                            <a:schemeClr val="tx1"/>
                          </a:solidFill>
                          <a:effectLst/>
                        </a:rPr>
                        <a:t>Расположение листьев на стебле</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kumimoji="0" lang="ru-RU" sz="2300" b="1" kern="1200" dirty="0" smtClean="0">
                          <a:solidFill>
                            <a:schemeClr val="dk1"/>
                          </a:solidFill>
                          <a:effectLst/>
                          <a:latin typeface="+mn-lt"/>
                          <a:ea typeface="+mn-ea"/>
                          <a:cs typeface="+mn-cs"/>
                        </a:rPr>
                        <a:t>Очередное </a:t>
                      </a:r>
                      <a:r>
                        <a:rPr lang="ru-RU" sz="2300" b="1" dirty="0">
                          <a:solidFill>
                            <a:schemeClr val="tx1"/>
                          </a:solidFill>
                          <a:effectLst/>
                        </a:rPr>
                        <a:t> </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90000"/>
                        </a:lnSpc>
                        <a:spcAft>
                          <a:spcPts val="0"/>
                        </a:spcAft>
                      </a:pPr>
                      <a:r>
                        <a:rPr lang="ru-RU" sz="2600" b="1" dirty="0">
                          <a:solidFill>
                            <a:schemeClr val="tx1"/>
                          </a:solidFill>
                          <a:effectLst/>
                        </a:rPr>
                        <a:t>Форма и размеры листьев</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kumimoji="0" lang="ru-RU" sz="2300" b="1" kern="1200" dirty="0" smtClean="0">
                          <a:solidFill>
                            <a:schemeClr val="dk1"/>
                          </a:solidFill>
                          <a:effectLst/>
                          <a:latin typeface="+mn-lt"/>
                          <a:ea typeface="+mn-ea"/>
                          <a:cs typeface="+mn-cs"/>
                        </a:rPr>
                        <a:t>Листья жестко-волосистые, лировидные, с неравно-зубчатыми, продолговато-яйцевидными листочками и более крупной верхушечной долей</a:t>
                      </a:r>
                      <a:r>
                        <a:rPr lang="ru-RU" sz="2300" b="1" dirty="0" smtClean="0">
                          <a:solidFill>
                            <a:schemeClr val="tx1"/>
                          </a:solidFill>
                          <a:effectLst/>
                        </a:rPr>
                        <a:t> </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864110065"/>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591177442"/>
              </p:ext>
            </p:extLst>
          </p:nvPr>
        </p:nvGraphicFramePr>
        <p:xfrm>
          <a:off x="179512" y="188640"/>
          <a:ext cx="8788752" cy="5719572"/>
        </p:xfrm>
        <a:graphic>
          <a:graphicData uri="http://schemas.openxmlformats.org/drawingml/2006/table">
            <a:tbl>
              <a:tblPr firstRow="1" firstCol="1" bandRow="1">
                <a:tableStyleId>{35758FB7-9AC5-4552-8A53-C91805E547FA}</a:tableStyleId>
              </a:tblPr>
              <a:tblGrid>
                <a:gridCol w="2736304"/>
                <a:gridCol w="3026224"/>
                <a:gridCol w="3026224"/>
              </a:tblGrid>
              <a:tr h="0">
                <a:tc>
                  <a:txBody>
                    <a:bodyPr/>
                    <a:lstStyle/>
                    <a:p>
                      <a:pPr algn="ctr">
                        <a:lnSpc>
                          <a:spcPct val="85000"/>
                        </a:lnSpc>
                        <a:spcAft>
                          <a:spcPts val="0"/>
                        </a:spcAft>
                      </a:pPr>
                      <a:r>
                        <a:rPr lang="ru-RU" sz="2300" b="1" dirty="0">
                          <a:solidFill>
                            <a:schemeClr val="tx1"/>
                          </a:solidFill>
                          <a:effectLst/>
                        </a:rPr>
                        <a:t>Признаки для сравнения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300" b="1" dirty="0" smtClean="0">
                          <a:solidFill>
                            <a:schemeClr val="tx1"/>
                          </a:solidFill>
                          <a:effectLst/>
                        </a:rPr>
                        <a:t>Редька дикая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300" b="1" dirty="0" smtClean="0">
                          <a:solidFill>
                            <a:schemeClr val="tx1"/>
                          </a:solidFill>
                          <a:effectLst/>
                        </a:rPr>
                        <a:t>Сурепка обыкновенная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r>
              <a:tr h="0">
                <a:tc>
                  <a:txBody>
                    <a:bodyPr/>
                    <a:lstStyle/>
                    <a:p>
                      <a:pPr>
                        <a:lnSpc>
                          <a:spcPct val="90000"/>
                        </a:lnSpc>
                        <a:spcAft>
                          <a:spcPts val="0"/>
                        </a:spcAft>
                      </a:pPr>
                      <a:r>
                        <a:rPr lang="ru-RU" sz="2600" b="1" dirty="0">
                          <a:solidFill>
                            <a:schemeClr val="tx1"/>
                          </a:solidFill>
                          <a:effectLst/>
                        </a:rPr>
                        <a:t>Тип корневой системы</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0000"/>
                        </a:lnSpc>
                        <a:spcAft>
                          <a:spcPts val="0"/>
                        </a:spcAft>
                      </a:pPr>
                      <a:r>
                        <a:rPr kumimoji="0" lang="ru-RU" sz="2300" b="1" kern="1200" dirty="0" smtClean="0">
                          <a:solidFill>
                            <a:schemeClr val="dk1"/>
                          </a:solidFill>
                          <a:effectLst/>
                          <a:latin typeface="+mn-lt"/>
                          <a:ea typeface="+mn-ea"/>
                          <a:cs typeface="+mn-cs"/>
                        </a:rPr>
                        <a:t>Корневая система стержневая с мощным укороченным крепким корнем</a:t>
                      </a:r>
                      <a:r>
                        <a:rPr lang="ru-RU" sz="2300" b="1" dirty="0">
                          <a:solidFill>
                            <a:schemeClr val="tx1"/>
                          </a:solidFill>
                          <a:effectLst/>
                        </a:rPr>
                        <a:t> </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90000"/>
                        </a:lnSpc>
                        <a:spcAft>
                          <a:spcPts val="0"/>
                        </a:spcAft>
                      </a:pPr>
                      <a:r>
                        <a:rPr lang="ru-RU" sz="2300" b="1" dirty="0">
                          <a:solidFill>
                            <a:schemeClr val="tx1"/>
                          </a:solidFill>
                          <a:effectLst/>
                        </a:rPr>
                        <a:t>Соцветие</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0000"/>
                        </a:lnSpc>
                        <a:spcAft>
                          <a:spcPts val="0"/>
                        </a:spcAft>
                      </a:pPr>
                      <a:r>
                        <a:rPr lang="ru-RU" sz="2300" b="1" dirty="0" smtClean="0">
                          <a:solidFill>
                            <a:schemeClr val="tx1"/>
                          </a:solidFill>
                          <a:effectLst/>
                        </a:rPr>
                        <a:t>Кисть </a:t>
                      </a:r>
                      <a:r>
                        <a:rPr lang="ru-RU" sz="2300" b="1" dirty="0">
                          <a:solidFill>
                            <a:schemeClr val="tx1"/>
                          </a:solidFill>
                          <a:effectLst/>
                        </a:rPr>
                        <a:t> </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90000"/>
                        </a:lnSpc>
                        <a:spcAft>
                          <a:spcPts val="0"/>
                        </a:spcAft>
                      </a:pPr>
                      <a:r>
                        <a:rPr lang="ru-RU" sz="2600" b="1" dirty="0">
                          <a:solidFill>
                            <a:schemeClr val="tx1"/>
                          </a:solidFill>
                          <a:effectLst/>
                        </a:rPr>
                        <a:t>Цветок</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kumimoji="0" lang="ru-RU" sz="2300" b="1" kern="1200" dirty="0" smtClean="0">
                          <a:solidFill>
                            <a:schemeClr val="dk1"/>
                          </a:solidFill>
                          <a:effectLst/>
                          <a:latin typeface="+mn-lt"/>
                          <a:ea typeface="+mn-ea"/>
                          <a:cs typeface="+mn-cs"/>
                        </a:rPr>
                        <a:t>Чашечка с 4 вверх стоячими чашелистиками, венчик с 4 светло-желтыми лепестками, с темными жилками;</a:t>
                      </a:r>
                      <a:r>
                        <a:rPr lang="ru-RU" sz="2300" b="1" dirty="0" smtClean="0">
                          <a:solidFill>
                            <a:schemeClr val="tx1"/>
                          </a:solidFill>
                          <a:effectLst/>
                        </a:rPr>
                        <a:t> </a:t>
                      </a:r>
                      <a:r>
                        <a:rPr kumimoji="0" lang="ru-RU" sz="2300" b="1" i="0" kern="1200" dirty="0" smtClean="0">
                          <a:solidFill>
                            <a:schemeClr val="dk1"/>
                          </a:solidFill>
                          <a:effectLst/>
                          <a:latin typeface="+mn-lt"/>
                          <a:ea typeface="+mn-ea"/>
                          <a:cs typeface="+mn-cs"/>
                        </a:rPr>
                        <a:t>расположенные в виде креста, шесть тычинок и один пестик</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7"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243356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71583046"/>
              </p:ext>
            </p:extLst>
          </p:nvPr>
        </p:nvGraphicFramePr>
        <p:xfrm>
          <a:off x="179512" y="188640"/>
          <a:ext cx="8788752" cy="4619244"/>
        </p:xfrm>
        <a:graphic>
          <a:graphicData uri="http://schemas.openxmlformats.org/drawingml/2006/table">
            <a:tbl>
              <a:tblPr firstRow="1" firstCol="1" bandRow="1">
                <a:tableStyleId>{35758FB7-9AC5-4552-8A53-C91805E547FA}</a:tableStyleId>
              </a:tblPr>
              <a:tblGrid>
                <a:gridCol w="2880320"/>
                <a:gridCol w="2954216"/>
                <a:gridCol w="2954216"/>
              </a:tblGrid>
              <a:tr h="0">
                <a:tc>
                  <a:txBody>
                    <a:bodyPr/>
                    <a:lstStyle/>
                    <a:p>
                      <a:pPr algn="ctr">
                        <a:lnSpc>
                          <a:spcPct val="85000"/>
                        </a:lnSpc>
                        <a:spcAft>
                          <a:spcPts val="0"/>
                        </a:spcAft>
                      </a:pPr>
                      <a:r>
                        <a:rPr lang="ru-RU" sz="2300" b="1" dirty="0">
                          <a:solidFill>
                            <a:schemeClr val="tx1"/>
                          </a:solidFill>
                          <a:effectLst/>
                        </a:rPr>
                        <a:t>Признаки для сравнения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300" b="1" dirty="0" smtClean="0">
                          <a:solidFill>
                            <a:schemeClr val="tx1"/>
                          </a:solidFill>
                          <a:effectLst/>
                        </a:rPr>
                        <a:t>Редька дикая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300" b="1" dirty="0" smtClean="0">
                          <a:solidFill>
                            <a:schemeClr val="tx1"/>
                          </a:solidFill>
                          <a:effectLst/>
                        </a:rPr>
                        <a:t>Сурепка обыкновенная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r>
              <a:tr h="0">
                <a:tc>
                  <a:txBody>
                    <a:bodyPr/>
                    <a:lstStyle/>
                    <a:p>
                      <a:pPr>
                        <a:lnSpc>
                          <a:spcPct val="90000"/>
                        </a:lnSpc>
                        <a:spcAft>
                          <a:spcPts val="0"/>
                        </a:spcAft>
                      </a:pPr>
                      <a:r>
                        <a:rPr lang="ru-RU" sz="2600" b="1" dirty="0">
                          <a:solidFill>
                            <a:schemeClr val="tx1"/>
                          </a:solidFill>
                          <a:effectLst/>
                        </a:rPr>
                        <a:t>Плод</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75000"/>
                        </a:lnSpc>
                        <a:spcAft>
                          <a:spcPts val="0"/>
                        </a:spcAft>
                      </a:pPr>
                      <a:r>
                        <a:rPr lang="ru-RU" sz="2200" b="1" dirty="0">
                          <a:solidFill>
                            <a:schemeClr val="tx1"/>
                          </a:solidFill>
                          <a:effectLst/>
                        </a:rPr>
                        <a:t> </a:t>
                      </a:r>
                      <a:r>
                        <a:rPr kumimoji="0" lang="ru-RU" sz="2200" b="1" kern="1200" dirty="0" smtClean="0">
                          <a:solidFill>
                            <a:schemeClr val="dk1"/>
                          </a:solidFill>
                          <a:effectLst/>
                          <a:latin typeface="+mn-lt"/>
                          <a:ea typeface="+mn-ea"/>
                          <a:cs typeface="+mn-cs"/>
                        </a:rPr>
                        <a:t>Стручок на косо-отклоненной ножке, цилиндрический, 5 см длиной, голый, </a:t>
                      </a:r>
                      <a:r>
                        <a:rPr kumimoji="0" lang="ru-RU" sz="2200" b="1" kern="1200" dirty="0" err="1" smtClean="0">
                          <a:solidFill>
                            <a:schemeClr val="dk1"/>
                          </a:solidFill>
                          <a:effectLst/>
                          <a:latin typeface="+mn-lt"/>
                          <a:ea typeface="+mn-ea"/>
                          <a:cs typeface="+mn-cs"/>
                        </a:rPr>
                        <a:t>многочленистый</a:t>
                      </a:r>
                      <a:r>
                        <a:rPr kumimoji="0" lang="ru-RU" sz="2200" b="1" kern="1200" dirty="0" smtClean="0">
                          <a:solidFill>
                            <a:schemeClr val="dk1"/>
                          </a:solidFill>
                          <a:effectLst/>
                          <a:latin typeface="+mn-lt"/>
                          <a:ea typeface="+mn-ea"/>
                          <a:cs typeface="+mn-cs"/>
                        </a:rPr>
                        <a:t> </a:t>
                      </a:r>
                      <a:endParaRPr lang="ru-RU" sz="22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90000"/>
                        </a:lnSpc>
                        <a:spcAft>
                          <a:spcPts val="0"/>
                        </a:spcAft>
                      </a:pPr>
                      <a:r>
                        <a:rPr kumimoji="0" lang="ru-RU" sz="2800" kern="1200" dirty="0" smtClean="0">
                          <a:solidFill>
                            <a:schemeClr val="dk1"/>
                          </a:solidFill>
                          <a:effectLst/>
                          <a:latin typeface="+mn-lt"/>
                          <a:ea typeface="+mn-ea"/>
                          <a:cs typeface="+mn-cs"/>
                        </a:rPr>
                        <a:t>Семя</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75000"/>
                        </a:lnSpc>
                        <a:spcAft>
                          <a:spcPts val="0"/>
                        </a:spcAft>
                      </a:pPr>
                      <a:r>
                        <a:rPr kumimoji="0" lang="ru-RU" sz="2200" b="1" kern="1200" dirty="0" smtClean="0">
                          <a:solidFill>
                            <a:schemeClr val="dk1"/>
                          </a:solidFill>
                          <a:effectLst/>
                          <a:latin typeface="+mn-lt"/>
                          <a:ea typeface="+mn-ea"/>
                          <a:cs typeface="+mn-cs"/>
                        </a:rPr>
                        <a:t>Неправильно-шаровидное, 3 мм длиной и 2,25 мм шириной, сетчато-ямчатое, матовое, красновато-коричневое, безбелковое, со </a:t>
                      </a:r>
                      <a:r>
                        <a:rPr kumimoji="0" lang="ru-RU" sz="2200" b="1" kern="1200" dirty="0" err="1" smtClean="0">
                          <a:solidFill>
                            <a:schemeClr val="dk1"/>
                          </a:solidFill>
                          <a:effectLst/>
                          <a:latin typeface="+mn-lt"/>
                          <a:ea typeface="+mn-ea"/>
                          <a:cs typeface="+mn-cs"/>
                        </a:rPr>
                        <a:t>складчато</a:t>
                      </a:r>
                      <a:r>
                        <a:rPr kumimoji="0" lang="ru-RU" sz="2200" b="1" kern="1200" dirty="0" smtClean="0">
                          <a:solidFill>
                            <a:schemeClr val="dk1"/>
                          </a:solidFill>
                          <a:effectLst/>
                          <a:latin typeface="+mn-lt"/>
                          <a:ea typeface="+mn-ea"/>
                          <a:cs typeface="+mn-cs"/>
                        </a:rPr>
                        <a:t>-корешковым зародышем</a:t>
                      </a:r>
                      <a:endParaRPr lang="ru-RU" sz="22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7"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842480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7" name="Рисунок 6" descr="E:\Лекции по биол\Происхождение  жизни\200px-Jan_Baptist_van_Helmont.jpg"/>
          <p:cNvPicPr/>
          <p:nvPr/>
        </p:nvPicPr>
        <p:blipFill>
          <a:blip r:embed="rId3" cstate="print"/>
          <a:srcRect/>
          <a:stretch>
            <a:fillRect/>
          </a:stretch>
        </p:blipFill>
        <p:spPr bwMode="auto">
          <a:xfrm>
            <a:off x="467544" y="2708920"/>
            <a:ext cx="2540000" cy="3429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Прямоугольник 7"/>
          <p:cNvSpPr/>
          <p:nvPr/>
        </p:nvSpPr>
        <p:spPr>
          <a:xfrm>
            <a:off x="251520" y="6135238"/>
            <a:ext cx="2808312" cy="722762"/>
          </a:xfrm>
          <a:prstGeom prst="rect">
            <a:avLst/>
          </a:prstGeom>
        </p:spPr>
        <p:txBody>
          <a:bodyPr wrap="square">
            <a:spAutoFit/>
          </a:bodyPr>
          <a:lstStyle/>
          <a:p>
            <a:pPr lvl="0" algn="ctr" fontAlgn="base">
              <a:lnSpc>
                <a:spcPct val="85000"/>
              </a:lnSpc>
              <a:spcBef>
                <a:spcPct val="0"/>
              </a:spcBef>
              <a:spcAft>
                <a:spcPct val="0"/>
              </a:spcAft>
            </a:pPr>
            <a:r>
              <a:rPr lang="ru-RU" sz="2400" b="1" dirty="0" smtClean="0">
                <a:latin typeface="Arial Black" pitchFamily="34" charset="0"/>
                <a:ea typeface="Times New Roman" pitchFamily="18" charset="0"/>
                <a:cs typeface="Arial" pitchFamily="34" charset="0"/>
              </a:rPr>
              <a:t>Жан Баптист </a:t>
            </a:r>
            <a:r>
              <a:rPr lang="ru-RU" sz="2400" b="1" dirty="0" err="1" smtClean="0">
                <a:latin typeface="Arial Black" pitchFamily="34" charset="0"/>
                <a:ea typeface="Times New Roman" pitchFamily="18" charset="0"/>
                <a:cs typeface="Arial" pitchFamily="34" charset="0"/>
              </a:rPr>
              <a:t>ван</a:t>
            </a:r>
            <a:r>
              <a:rPr lang="ru-RU" sz="2400" b="1" dirty="0" smtClean="0">
                <a:latin typeface="Arial Black" pitchFamily="34" charset="0"/>
                <a:ea typeface="Times New Roman" pitchFamily="18" charset="0"/>
                <a:cs typeface="Arial" pitchFamily="34" charset="0"/>
              </a:rPr>
              <a:t> </a:t>
            </a:r>
            <a:r>
              <a:rPr lang="ru-RU" sz="2400" b="1" dirty="0" err="1" smtClean="0">
                <a:latin typeface="Arial Black" pitchFamily="34" charset="0"/>
                <a:ea typeface="Times New Roman" pitchFamily="18" charset="0"/>
                <a:cs typeface="Arial" pitchFamily="34" charset="0"/>
              </a:rPr>
              <a:t>Гельмонт</a:t>
            </a:r>
            <a:endParaRPr lang="ru-RU" sz="2400" dirty="0" smtClean="0">
              <a:latin typeface="Arial Black" pitchFamily="34" charset="0"/>
              <a:cs typeface="Arial" pitchFamily="34" charset="0"/>
            </a:endParaRPr>
          </a:p>
        </p:txBody>
      </p:sp>
      <p:sp>
        <p:nvSpPr>
          <p:cNvPr id="12" name="Прямоугольник 11"/>
          <p:cNvSpPr/>
          <p:nvPr/>
        </p:nvSpPr>
        <p:spPr>
          <a:xfrm>
            <a:off x="179512" y="188640"/>
            <a:ext cx="8712968" cy="2289858"/>
          </a:xfrm>
          <a:prstGeom prst="rect">
            <a:avLst/>
          </a:prstGeom>
        </p:spPr>
        <p:txBody>
          <a:bodyPr wrap="square">
            <a:spAutoFit/>
          </a:bodyPr>
          <a:lstStyle/>
          <a:p>
            <a:pPr indent="449263" algn="just">
              <a:lnSpc>
                <a:spcPct val="85000"/>
              </a:lnSpc>
            </a:pPr>
            <a:r>
              <a:rPr lang="ru-RU" sz="2800" b="1" dirty="0" smtClean="0">
                <a:solidFill>
                  <a:srgbClr val="000000"/>
                </a:solidFill>
                <a:latin typeface="Arial" pitchFamily="34" charset="0"/>
                <a:ea typeface="Times New Roman" pitchFamily="18" charset="0"/>
                <a:cs typeface="Arial" pitchFamily="34" charset="0"/>
              </a:rPr>
              <a:t>Известный голландский ученый 17 в. </a:t>
            </a:r>
            <a:r>
              <a:rPr lang="ru-RU" sz="2800" b="1" dirty="0" err="1" smtClean="0">
                <a:solidFill>
                  <a:srgbClr val="000000"/>
                </a:solidFill>
                <a:latin typeface="Arial" pitchFamily="34" charset="0"/>
                <a:ea typeface="Times New Roman" pitchFamily="18" charset="0"/>
                <a:cs typeface="Arial" pitchFamily="34" charset="0"/>
              </a:rPr>
              <a:t>Ван-Гельмонт</a:t>
            </a:r>
            <a:r>
              <a:rPr lang="ru-RU" sz="2800" b="1" dirty="0" smtClean="0">
                <a:solidFill>
                  <a:srgbClr val="000000"/>
                </a:solidFill>
                <a:latin typeface="Arial" pitchFamily="34" charset="0"/>
                <a:ea typeface="Times New Roman" pitchFamily="18" charset="0"/>
                <a:cs typeface="Arial" pitchFamily="34" charset="0"/>
              </a:rPr>
              <a:t> совершенно серьезно описывал в своем научном трактате опыт, в котором он за 3 недели получил в запертом темном шкафу мышей непосредственно из грязной рубашки и горсти пшеницы. </a:t>
            </a:r>
            <a:endParaRPr lang="ru-RU" sz="2800" dirty="0"/>
          </a:p>
        </p:txBody>
      </p:sp>
      <p:pic>
        <p:nvPicPr>
          <p:cNvPr id="43011" name="Picture 3" descr="http://poryadokvdome.com/wp-content/uploads/2011/05/6a00d8357dad5269e2010534c0f7ae970c-500wi.jpg"/>
          <p:cNvPicPr>
            <a:picLocks noChangeAspect="1" noChangeArrowheads="1"/>
          </p:cNvPicPr>
          <p:nvPr/>
        </p:nvPicPr>
        <p:blipFill>
          <a:blip r:embed="rId4" cstate="print"/>
          <a:srcRect/>
          <a:stretch>
            <a:fillRect/>
          </a:stretch>
        </p:blipFill>
        <p:spPr bwMode="auto">
          <a:xfrm>
            <a:off x="4427984" y="3009899"/>
            <a:ext cx="2828925" cy="3848101"/>
          </a:xfrm>
          <a:prstGeom prst="rect">
            <a:avLst/>
          </a:prstGeom>
          <a:noFill/>
        </p:spPr>
      </p:pic>
      <p:pic>
        <p:nvPicPr>
          <p:cNvPr id="13" name="Picture 11" descr="D:\23.05.13-домашние документы\Лаб. раб YES\Виртуальные лабораторные YES\Анимашки и картинки\Животные\Мыши, крысы, хомяки\LigneSourisGrise.gif"/>
          <p:cNvPicPr>
            <a:picLocks noChangeAspect="1" noChangeArrowheads="1" noCrop="1"/>
          </p:cNvPicPr>
          <p:nvPr/>
        </p:nvPicPr>
        <p:blipFill>
          <a:blip r:embed="rId5" cstate="print"/>
          <a:srcRect/>
          <a:stretch>
            <a:fillRect/>
          </a:stretch>
        </p:blipFill>
        <p:spPr bwMode="auto">
          <a:xfrm>
            <a:off x="2928926" y="6477000"/>
            <a:ext cx="6096000" cy="381000"/>
          </a:xfrm>
          <a:prstGeom prst="rect">
            <a:avLst/>
          </a:prstGeom>
          <a:noFill/>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7" name="Picture 10" descr="D:\23.05.13-домашние документы\Лаб. раб YES\Виртуальные лабораторные YES\Анимашки и картинки\Животные\Мыши, крысы, хомяки\8abd8928595329cc6dbf026c9296d667.gif"/>
          <p:cNvPicPr>
            <a:picLocks noChangeAspect="1" noChangeArrowheads="1" noCrop="1"/>
          </p:cNvPicPr>
          <p:nvPr/>
        </p:nvPicPr>
        <p:blipFill>
          <a:blip r:embed="rId7" cstate="print"/>
          <a:srcRect/>
          <a:stretch>
            <a:fillRect/>
          </a:stretch>
        </p:blipFill>
        <p:spPr bwMode="auto">
          <a:xfrm>
            <a:off x="6516216" y="5085184"/>
            <a:ext cx="714375" cy="952500"/>
          </a:xfrm>
          <a:prstGeom prst="rect">
            <a:avLst/>
          </a:prstGeom>
          <a:noFill/>
        </p:spPr>
      </p:pic>
      <p:pic>
        <p:nvPicPr>
          <p:cNvPr id="43015" name="Picture 7" descr="http://thumbs.dreamstime.com/t/handful-wheat-grains-white-background-50054222.jpg"/>
          <p:cNvPicPr>
            <a:picLocks noChangeAspect="1" noChangeArrowheads="1"/>
          </p:cNvPicPr>
          <p:nvPr/>
        </p:nvPicPr>
        <p:blipFill>
          <a:blip r:embed="rId8" cstate="print"/>
          <a:srcRect l="22050" t="28350" r="24401" b="29126"/>
          <a:stretch>
            <a:fillRect/>
          </a:stretch>
        </p:blipFill>
        <p:spPr bwMode="auto">
          <a:xfrm>
            <a:off x="4857752" y="6000768"/>
            <a:ext cx="638086" cy="337810"/>
          </a:xfrm>
          <a:prstGeom prst="ellipse">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507" r="14788"/>
          <a:stretch/>
        </p:blipFill>
        <p:spPr bwMode="auto">
          <a:xfrm>
            <a:off x="-24974" y="3568605"/>
            <a:ext cx="4119723" cy="3230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08" r="12591"/>
          <a:stretch/>
        </p:blipFill>
        <p:spPr bwMode="auto">
          <a:xfrm>
            <a:off x="-2610" y="15846"/>
            <a:ext cx="4934650" cy="36991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17" name="Рисунок 16" descr="http://kursak.net/wp-content/uploads/2015/05/clip_image0365.jpg"/>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t="31527" r="46151" b="4426"/>
          <a:stretch/>
        </p:blipFill>
        <p:spPr bwMode="auto">
          <a:xfrm>
            <a:off x="5193581" y="202332"/>
            <a:ext cx="3648822" cy="6309320"/>
          </a:xfrm>
          <a:prstGeom prst="rect">
            <a:avLst/>
          </a:prstGeom>
          <a:ln>
            <a:noFill/>
          </a:ln>
          <a:effectLst>
            <a:softEdge rad="112500"/>
          </a:effectLst>
        </p:spPr>
      </p:pic>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2" name="Рисунок 21" descr="redka_dikaya"/>
          <p:cNvPicPr/>
          <p:nvPr/>
        </p:nvPicPr>
        <p:blipFill rotWithShape="1">
          <a:blip r:embed="rId8" cstate="print">
            <a:extLst>
              <a:ext uri="{28A0092B-C50C-407E-A947-70E740481C1C}">
                <a14:useLocalDpi xmlns:a14="http://schemas.microsoft.com/office/drawing/2010/main" val="0"/>
              </a:ext>
            </a:extLst>
          </a:blip>
          <a:srcRect l="29151" t="9877" r="17757"/>
          <a:stretch/>
        </p:blipFill>
        <p:spPr bwMode="auto">
          <a:xfrm>
            <a:off x="-24974" y="3581505"/>
            <a:ext cx="1140590" cy="81460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7" name="Рисунок 6" descr="Raphanus raphanistrum Sturm40.jpg"/>
          <p:cNvPicPr/>
          <p:nvPr/>
        </p:nvPicPr>
        <p:blipFill rotWithShape="1">
          <a:blip r:embed="rId4" cstate="print">
            <a:extLst>
              <a:ext uri="{28A0092B-C50C-407E-A947-70E740481C1C}">
                <a14:useLocalDpi xmlns:a14="http://schemas.microsoft.com/office/drawing/2010/main" val="0"/>
              </a:ext>
            </a:extLst>
          </a:blip>
          <a:srcRect l="7850" t="9262" r="7023" b="6961"/>
          <a:stretch/>
        </p:blipFill>
        <p:spPr bwMode="auto">
          <a:xfrm>
            <a:off x="5148064" y="476672"/>
            <a:ext cx="3345402" cy="4824536"/>
          </a:xfrm>
          <a:prstGeom prst="rect">
            <a:avLst/>
          </a:prstGeom>
          <a:noFill/>
          <a:ln>
            <a:noFill/>
          </a:ln>
        </p:spPr>
      </p:pic>
      <p:pic>
        <p:nvPicPr>
          <p:cNvPr id="8" name="Рисунок 7" descr="Illustration Barbaraea vulgaris0.jpg"/>
          <p:cNvPicPr/>
          <p:nvPr/>
        </p:nvPicPr>
        <p:blipFill rotWithShape="1">
          <a:blip r:embed="rId5" cstate="print">
            <a:extLst>
              <a:ext uri="{28A0092B-C50C-407E-A947-70E740481C1C}">
                <a14:useLocalDpi xmlns:a14="http://schemas.microsoft.com/office/drawing/2010/main" val="0"/>
              </a:ext>
            </a:extLst>
          </a:blip>
          <a:srcRect l="5834" t="25727" b="8655"/>
          <a:stretch/>
        </p:blipFill>
        <p:spPr bwMode="auto">
          <a:xfrm>
            <a:off x="395536" y="307787"/>
            <a:ext cx="4050998" cy="5162306"/>
          </a:xfrm>
          <a:prstGeom prst="rect">
            <a:avLst/>
          </a:prstGeom>
          <a:ln>
            <a:noFill/>
          </a:ln>
          <a:effectLst>
            <a:softEdge rad="112500"/>
          </a:effectLst>
        </p:spPr>
      </p:pic>
      <p:sp>
        <p:nvSpPr>
          <p:cNvPr id="12" name="Прямоугольник 11"/>
          <p:cNvSpPr/>
          <p:nvPr/>
        </p:nvSpPr>
        <p:spPr>
          <a:xfrm>
            <a:off x="5220315" y="5338379"/>
            <a:ext cx="3312125" cy="514372"/>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spcAft>
                <a:spcPts val="0"/>
              </a:spcAft>
            </a:pPr>
            <a:r>
              <a:rPr lang="ru-RU" sz="3200" b="1" dirty="0">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rPr>
              <a:t>Редька дикая</a:t>
            </a:r>
            <a:endParaRPr lang="ru-RU" sz="3200" b="1" dirty="0">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ea typeface="Times New Roman"/>
              <a:cs typeface="Times New Roman"/>
            </a:endParaRPr>
          </a:p>
        </p:txBody>
      </p:sp>
      <p:sp>
        <p:nvSpPr>
          <p:cNvPr id="13" name="Прямоугольник 12"/>
          <p:cNvSpPr/>
          <p:nvPr/>
        </p:nvSpPr>
        <p:spPr>
          <a:xfrm>
            <a:off x="0" y="5877272"/>
            <a:ext cx="4555054" cy="93294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spcAft>
                <a:spcPts val="0"/>
              </a:spcAft>
            </a:pPr>
            <a:r>
              <a:rPr lang="ru-RU" sz="3200" b="1" dirty="0">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rPr>
              <a:t>Сурепка обыкновенная</a:t>
            </a:r>
            <a:endParaRPr lang="ru-RU" sz="3200" b="1" dirty="0">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ea typeface="Times New Roman"/>
              <a:cs typeface="Times New Roman"/>
            </a:endParaRPr>
          </a:p>
        </p:txBody>
      </p:sp>
      <p:pic>
        <p:nvPicPr>
          <p:cNvPr id="9218" name="Picture 2" descr="https://upload.wikimedia.org/wikipedia/commons/thumb/c/c2/Barbarea_vulgaris.jpg/300px-Barbarea_vulgaris.jpg">
            <a:hlinkClick r:id="rId6"/>
          </p:cNvPr>
          <p:cNvPicPr>
            <a:picLocks noChangeAspect="1" noChangeArrowheads="1"/>
          </p:cNvPicPr>
          <p:nvPr/>
        </p:nvPicPr>
        <p:blipFill>
          <a:blip r:embed="rId7" cstate="print"/>
          <a:srcRect/>
          <a:stretch>
            <a:fillRect/>
          </a:stretch>
        </p:blipFill>
        <p:spPr bwMode="auto">
          <a:xfrm>
            <a:off x="2771800" y="4564085"/>
            <a:ext cx="2088232" cy="1385195"/>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05119905"/>
              </p:ext>
            </p:extLst>
          </p:nvPr>
        </p:nvGraphicFramePr>
        <p:xfrm>
          <a:off x="179512" y="188640"/>
          <a:ext cx="8788752" cy="6520434"/>
        </p:xfrm>
        <a:graphic>
          <a:graphicData uri="http://schemas.openxmlformats.org/drawingml/2006/table">
            <a:tbl>
              <a:tblPr firstRow="1" firstCol="1" bandRow="1">
                <a:tableStyleId>{35758FB7-9AC5-4552-8A53-C91805E547FA}</a:tableStyleId>
              </a:tblPr>
              <a:tblGrid>
                <a:gridCol w="2736304"/>
                <a:gridCol w="3026224"/>
                <a:gridCol w="3026224"/>
              </a:tblGrid>
              <a:tr h="0">
                <a:tc>
                  <a:txBody>
                    <a:bodyPr/>
                    <a:lstStyle/>
                    <a:p>
                      <a:pPr algn="ctr">
                        <a:lnSpc>
                          <a:spcPct val="85000"/>
                        </a:lnSpc>
                        <a:spcAft>
                          <a:spcPts val="0"/>
                        </a:spcAft>
                      </a:pPr>
                      <a:r>
                        <a:rPr lang="ru-RU" sz="2300" b="1" dirty="0">
                          <a:solidFill>
                            <a:schemeClr val="tx1"/>
                          </a:solidFill>
                          <a:effectLst/>
                        </a:rPr>
                        <a:t>Признаки для сравнения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300" b="1" dirty="0" smtClean="0">
                          <a:solidFill>
                            <a:schemeClr val="tx1"/>
                          </a:solidFill>
                          <a:effectLst/>
                        </a:rPr>
                        <a:t>Редька дикая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300" b="1" dirty="0" smtClean="0">
                          <a:solidFill>
                            <a:schemeClr val="tx1"/>
                          </a:solidFill>
                          <a:effectLst/>
                        </a:rPr>
                        <a:t>Сурепка обыкновенная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r>
              <a:tr h="0">
                <a:tc>
                  <a:txBody>
                    <a:bodyPr/>
                    <a:lstStyle/>
                    <a:p>
                      <a:pPr algn="ctr">
                        <a:lnSpc>
                          <a:spcPct val="90000"/>
                        </a:lnSpc>
                        <a:spcAft>
                          <a:spcPts val="0"/>
                        </a:spcAft>
                      </a:pPr>
                      <a:r>
                        <a:rPr lang="ru-RU" sz="2600" b="1" dirty="0">
                          <a:solidFill>
                            <a:schemeClr val="tx1"/>
                          </a:solidFill>
                          <a:effectLst/>
                        </a:rPr>
                        <a:t>Высота и тип побега</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kumimoji="0" lang="ru-RU" sz="2300" b="1" kern="1200" dirty="0" smtClean="0">
                          <a:solidFill>
                            <a:schemeClr val="dk1"/>
                          </a:solidFill>
                          <a:effectLst/>
                          <a:latin typeface="+mn-lt"/>
                          <a:ea typeface="+mn-ea"/>
                          <a:cs typeface="+mn-cs"/>
                        </a:rPr>
                        <a:t>Стебель прямой, ветвистый, внизу с жесткими волосками, 20 см высотой</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0000"/>
                        </a:lnSpc>
                        <a:spcAft>
                          <a:spcPts val="0"/>
                        </a:spcAft>
                      </a:pPr>
                      <a:r>
                        <a:rPr lang="ru-RU" sz="2300" b="1" dirty="0" smtClean="0"/>
                        <a:t>Стебель разветвленный, слегка опушенный или голый высотой 30 – 80 см. </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90000"/>
                        </a:lnSpc>
                        <a:spcAft>
                          <a:spcPts val="0"/>
                        </a:spcAft>
                      </a:pPr>
                      <a:r>
                        <a:rPr lang="ru-RU" sz="2600" b="1" dirty="0">
                          <a:solidFill>
                            <a:schemeClr val="tx1"/>
                          </a:solidFill>
                          <a:effectLst/>
                        </a:rPr>
                        <a:t>Расположение листьев на стебле</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kumimoji="0" lang="ru-RU" sz="2300" b="1" kern="1200" dirty="0" smtClean="0">
                          <a:solidFill>
                            <a:schemeClr val="dk1"/>
                          </a:solidFill>
                          <a:effectLst/>
                          <a:latin typeface="+mn-lt"/>
                          <a:ea typeface="+mn-ea"/>
                          <a:cs typeface="+mn-cs"/>
                        </a:rPr>
                        <a:t>Очередное </a:t>
                      </a:r>
                      <a:r>
                        <a:rPr lang="ru-RU" sz="2300" b="1" dirty="0">
                          <a:solidFill>
                            <a:schemeClr val="tx1"/>
                          </a:solidFill>
                          <a:effectLst/>
                        </a:rPr>
                        <a:t> </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kumimoji="0" lang="ru-RU" sz="2300" b="1" kern="1200" dirty="0" smtClean="0">
                          <a:solidFill>
                            <a:schemeClr val="dk1"/>
                          </a:solidFill>
                          <a:effectLst/>
                          <a:latin typeface="+mn-lt"/>
                          <a:ea typeface="+mn-ea"/>
                          <a:cs typeface="+mn-cs"/>
                        </a:rPr>
                        <a:t>Очередное </a:t>
                      </a: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90000"/>
                        </a:lnSpc>
                        <a:spcAft>
                          <a:spcPts val="0"/>
                        </a:spcAft>
                      </a:pPr>
                      <a:r>
                        <a:rPr lang="ru-RU" sz="2600" b="1" dirty="0">
                          <a:solidFill>
                            <a:schemeClr val="tx1"/>
                          </a:solidFill>
                          <a:effectLst/>
                        </a:rPr>
                        <a:t>Форма и размеры листьев</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kumimoji="0" lang="ru-RU" sz="2300" b="1" kern="1200" dirty="0" smtClean="0">
                          <a:solidFill>
                            <a:schemeClr val="dk1"/>
                          </a:solidFill>
                          <a:effectLst/>
                          <a:latin typeface="+mn-lt"/>
                          <a:ea typeface="+mn-ea"/>
                          <a:cs typeface="+mn-cs"/>
                        </a:rPr>
                        <a:t>Листья жестко-волосистые, лировидные, с неравно-зубчатыми, продолговато-яйцевидными листочками и более крупной верхушечной долей</a:t>
                      </a:r>
                      <a:r>
                        <a:rPr lang="ru-RU" sz="2300" b="1" dirty="0" smtClean="0">
                          <a:solidFill>
                            <a:schemeClr val="tx1"/>
                          </a:solidFill>
                          <a:effectLst/>
                        </a:rPr>
                        <a:t> </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0000"/>
                        </a:lnSpc>
                        <a:spcAft>
                          <a:spcPts val="0"/>
                        </a:spcAft>
                      </a:pPr>
                      <a:r>
                        <a:rPr lang="ru-RU" sz="2300" b="1" dirty="0" smtClean="0"/>
                        <a:t>Прикорневые и нижние стеблевые листья – черешковые, овально-круглые, верхние листья сидячие, яйцевидные, надрезанно-зубчатые.</a:t>
                      </a:r>
                      <a:r>
                        <a:rPr lang="ru-RU" sz="2300" b="1" dirty="0" smtClean="0">
                          <a:solidFill>
                            <a:schemeClr val="tx1"/>
                          </a:solidFill>
                          <a:effectLst/>
                        </a:rPr>
                        <a:t> </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864110065"/>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591177442"/>
              </p:ext>
            </p:extLst>
          </p:nvPr>
        </p:nvGraphicFramePr>
        <p:xfrm>
          <a:off x="179512" y="188640"/>
          <a:ext cx="8788752" cy="5719572"/>
        </p:xfrm>
        <a:graphic>
          <a:graphicData uri="http://schemas.openxmlformats.org/drawingml/2006/table">
            <a:tbl>
              <a:tblPr firstRow="1" firstCol="1" bandRow="1">
                <a:tableStyleId>{35758FB7-9AC5-4552-8A53-C91805E547FA}</a:tableStyleId>
              </a:tblPr>
              <a:tblGrid>
                <a:gridCol w="2736304"/>
                <a:gridCol w="3026224"/>
                <a:gridCol w="3026224"/>
              </a:tblGrid>
              <a:tr h="0">
                <a:tc>
                  <a:txBody>
                    <a:bodyPr/>
                    <a:lstStyle/>
                    <a:p>
                      <a:pPr algn="ctr">
                        <a:lnSpc>
                          <a:spcPct val="85000"/>
                        </a:lnSpc>
                        <a:spcAft>
                          <a:spcPts val="0"/>
                        </a:spcAft>
                      </a:pPr>
                      <a:r>
                        <a:rPr lang="ru-RU" sz="2300" b="1" dirty="0">
                          <a:solidFill>
                            <a:schemeClr val="tx1"/>
                          </a:solidFill>
                          <a:effectLst/>
                        </a:rPr>
                        <a:t>Признаки для сравнения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300" b="1" dirty="0" smtClean="0">
                          <a:solidFill>
                            <a:schemeClr val="tx1"/>
                          </a:solidFill>
                          <a:effectLst/>
                        </a:rPr>
                        <a:t>Редька дикая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300" b="1" dirty="0" smtClean="0">
                          <a:solidFill>
                            <a:schemeClr val="tx1"/>
                          </a:solidFill>
                          <a:effectLst/>
                        </a:rPr>
                        <a:t>Сурепка обыкновенная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r>
              <a:tr h="0">
                <a:tc>
                  <a:txBody>
                    <a:bodyPr/>
                    <a:lstStyle/>
                    <a:p>
                      <a:pPr>
                        <a:lnSpc>
                          <a:spcPct val="90000"/>
                        </a:lnSpc>
                        <a:spcAft>
                          <a:spcPts val="0"/>
                        </a:spcAft>
                      </a:pPr>
                      <a:r>
                        <a:rPr lang="ru-RU" sz="2600" b="1" dirty="0">
                          <a:solidFill>
                            <a:schemeClr val="tx1"/>
                          </a:solidFill>
                          <a:effectLst/>
                        </a:rPr>
                        <a:t>Тип корневой системы</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0000"/>
                        </a:lnSpc>
                        <a:spcAft>
                          <a:spcPts val="0"/>
                        </a:spcAft>
                      </a:pPr>
                      <a:r>
                        <a:rPr kumimoji="0" lang="ru-RU" sz="2300" b="1" kern="1200" dirty="0" smtClean="0">
                          <a:solidFill>
                            <a:schemeClr val="dk1"/>
                          </a:solidFill>
                          <a:effectLst/>
                          <a:latin typeface="+mn-lt"/>
                          <a:ea typeface="+mn-ea"/>
                          <a:cs typeface="+mn-cs"/>
                        </a:rPr>
                        <a:t>Корневая система стержневая с мощным укороченным крепким корнем</a:t>
                      </a:r>
                      <a:r>
                        <a:rPr lang="ru-RU" sz="2300" b="1" dirty="0">
                          <a:solidFill>
                            <a:schemeClr val="tx1"/>
                          </a:solidFill>
                          <a:effectLst/>
                        </a:rPr>
                        <a:t> </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kumimoji="0" lang="ru-RU" sz="2800" b="1" kern="1200" smtClean="0">
                          <a:solidFill>
                            <a:schemeClr val="dk1"/>
                          </a:solidFill>
                          <a:effectLst/>
                          <a:latin typeface="+mn-lt"/>
                          <a:ea typeface="+mn-ea"/>
                          <a:cs typeface="+mn-cs"/>
                        </a:rPr>
                        <a:t>Корневая система стержневая </a:t>
                      </a: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90000"/>
                        </a:lnSpc>
                        <a:spcAft>
                          <a:spcPts val="0"/>
                        </a:spcAft>
                      </a:pPr>
                      <a:r>
                        <a:rPr lang="ru-RU" sz="2300" b="1" dirty="0">
                          <a:solidFill>
                            <a:schemeClr val="tx1"/>
                          </a:solidFill>
                          <a:effectLst/>
                        </a:rPr>
                        <a:t>Соцветие</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0000"/>
                        </a:lnSpc>
                        <a:spcAft>
                          <a:spcPts val="0"/>
                        </a:spcAft>
                      </a:pPr>
                      <a:r>
                        <a:rPr lang="ru-RU" sz="2300" b="1" dirty="0" smtClean="0">
                          <a:solidFill>
                            <a:schemeClr val="tx1"/>
                          </a:solidFill>
                          <a:effectLst/>
                        </a:rPr>
                        <a:t>Кисть </a:t>
                      </a:r>
                      <a:r>
                        <a:rPr lang="ru-RU" sz="2300" b="1" dirty="0">
                          <a:solidFill>
                            <a:schemeClr val="tx1"/>
                          </a:solidFill>
                          <a:effectLst/>
                        </a:rPr>
                        <a:t> </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300" b="1" dirty="0" smtClean="0"/>
                        <a:t>Густые кисти</a:t>
                      </a: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90000"/>
                        </a:lnSpc>
                        <a:spcAft>
                          <a:spcPts val="0"/>
                        </a:spcAft>
                      </a:pPr>
                      <a:r>
                        <a:rPr lang="ru-RU" sz="2600" b="1" dirty="0">
                          <a:solidFill>
                            <a:schemeClr val="tx1"/>
                          </a:solidFill>
                          <a:effectLst/>
                        </a:rPr>
                        <a:t>Цветок</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kumimoji="0" lang="ru-RU" sz="2300" b="1" kern="1200" dirty="0" smtClean="0">
                          <a:solidFill>
                            <a:schemeClr val="dk1"/>
                          </a:solidFill>
                          <a:effectLst/>
                          <a:latin typeface="+mn-lt"/>
                          <a:ea typeface="+mn-ea"/>
                          <a:cs typeface="+mn-cs"/>
                        </a:rPr>
                        <a:t>Чашечка с 4 вверх стоячими чашелистиками, венчик с 4 светло-желтыми лепестками, с темными жилками;</a:t>
                      </a:r>
                      <a:r>
                        <a:rPr lang="ru-RU" sz="2300" b="1" dirty="0" smtClean="0">
                          <a:solidFill>
                            <a:schemeClr val="tx1"/>
                          </a:solidFill>
                          <a:effectLst/>
                        </a:rPr>
                        <a:t> </a:t>
                      </a:r>
                      <a:r>
                        <a:rPr kumimoji="0" lang="ru-RU" sz="2300" b="1" i="0" kern="1200" dirty="0" smtClean="0">
                          <a:solidFill>
                            <a:schemeClr val="dk1"/>
                          </a:solidFill>
                          <a:effectLst/>
                          <a:latin typeface="+mn-lt"/>
                          <a:ea typeface="+mn-ea"/>
                          <a:cs typeface="+mn-cs"/>
                        </a:rPr>
                        <a:t>расположенные в виде креста, шесть тычинок и один пестик</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400" dirty="0" smtClean="0"/>
                        <a:t>Цветки золотисто-желтые</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7"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243356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71583046"/>
              </p:ext>
            </p:extLst>
          </p:nvPr>
        </p:nvGraphicFramePr>
        <p:xfrm>
          <a:off x="179512" y="188640"/>
          <a:ext cx="8788752" cy="6166104"/>
        </p:xfrm>
        <a:graphic>
          <a:graphicData uri="http://schemas.openxmlformats.org/drawingml/2006/table">
            <a:tbl>
              <a:tblPr firstRow="1" firstCol="1" bandRow="1">
                <a:tableStyleId>{35758FB7-9AC5-4552-8A53-C91805E547FA}</a:tableStyleId>
              </a:tblPr>
              <a:tblGrid>
                <a:gridCol w="2880320"/>
                <a:gridCol w="2954216"/>
                <a:gridCol w="2954216"/>
              </a:tblGrid>
              <a:tr h="0">
                <a:tc>
                  <a:txBody>
                    <a:bodyPr/>
                    <a:lstStyle/>
                    <a:p>
                      <a:pPr algn="ctr">
                        <a:lnSpc>
                          <a:spcPct val="85000"/>
                        </a:lnSpc>
                        <a:spcAft>
                          <a:spcPts val="0"/>
                        </a:spcAft>
                      </a:pPr>
                      <a:r>
                        <a:rPr lang="ru-RU" sz="2300" b="1" dirty="0">
                          <a:solidFill>
                            <a:schemeClr val="tx1"/>
                          </a:solidFill>
                          <a:effectLst/>
                        </a:rPr>
                        <a:t>Признаки для сравнения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300" b="1" dirty="0" smtClean="0">
                          <a:solidFill>
                            <a:schemeClr val="tx1"/>
                          </a:solidFill>
                          <a:effectLst/>
                        </a:rPr>
                        <a:t>Редька дикая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300" b="1" dirty="0" smtClean="0">
                          <a:solidFill>
                            <a:schemeClr val="tx1"/>
                          </a:solidFill>
                          <a:effectLst/>
                        </a:rPr>
                        <a:t>Сурепка обыкновенная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r>
              <a:tr h="0">
                <a:tc>
                  <a:txBody>
                    <a:bodyPr/>
                    <a:lstStyle/>
                    <a:p>
                      <a:pPr>
                        <a:lnSpc>
                          <a:spcPct val="90000"/>
                        </a:lnSpc>
                        <a:spcAft>
                          <a:spcPts val="0"/>
                        </a:spcAft>
                      </a:pPr>
                      <a:r>
                        <a:rPr lang="ru-RU" sz="2600" b="1" dirty="0">
                          <a:solidFill>
                            <a:schemeClr val="tx1"/>
                          </a:solidFill>
                          <a:effectLst/>
                        </a:rPr>
                        <a:t>Плод</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75000"/>
                        </a:lnSpc>
                        <a:spcAft>
                          <a:spcPts val="0"/>
                        </a:spcAft>
                      </a:pPr>
                      <a:r>
                        <a:rPr lang="ru-RU" sz="2200" b="1" dirty="0">
                          <a:solidFill>
                            <a:schemeClr val="tx1"/>
                          </a:solidFill>
                          <a:effectLst/>
                        </a:rPr>
                        <a:t> </a:t>
                      </a:r>
                      <a:r>
                        <a:rPr kumimoji="0" lang="ru-RU" sz="2200" b="1" kern="1200" dirty="0" smtClean="0">
                          <a:solidFill>
                            <a:schemeClr val="dk1"/>
                          </a:solidFill>
                          <a:effectLst/>
                          <a:latin typeface="+mn-lt"/>
                          <a:ea typeface="+mn-ea"/>
                          <a:cs typeface="+mn-cs"/>
                        </a:rPr>
                        <a:t>Стручок на косо-отклоненной ножке, цилиндрический, 5 см длиной, голый, </a:t>
                      </a:r>
                      <a:r>
                        <a:rPr kumimoji="0" lang="ru-RU" sz="2200" b="1" kern="1200" dirty="0" err="1" smtClean="0">
                          <a:solidFill>
                            <a:schemeClr val="dk1"/>
                          </a:solidFill>
                          <a:effectLst/>
                          <a:latin typeface="+mn-lt"/>
                          <a:ea typeface="+mn-ea"/>
                          <a:cs typeface="+mn-cs"/>
                        </a:rPr>
                        <a:t>многочленистый</a:t>
                      </a:r>
                      <a:r>
                        <a:rPr kumimoji="0" lang="ru-RU" sz="2200" b="1" kern="1200" dirty="0" smtClean="0">
                          <a:solidFill>
                            <a:schemeClr val="dk1"/>
                          </a:solidFill>
                          <a:effectLst/>
                          <a:latin typeface="+mn-lt"/>
                          <a:ea typeface="+mn-ea"/>
                          <a:cs typeface="+mn-cs"/>
                        </a:rPr>
                        <a:t> </a:t>
                      </a:r>
                      <a:endParaRPr lang="ru-RU" sz="22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0000"/>
                        </a:lnSpc>
                        <a:spcAft>
                          <a:spcPts val="0"/>
                        </a:spcAft>
                      </a:pPr>
                      <a:r>
                        <a:rPr lang="ru-RU" sz="2300" b="1" dirty="0" smtClean="0"/>
                        <a:t>Плоды раскрывающиеся прямые или согнутые стручки, цилиндрической или четырехугольной формы, направленные косо вверх.</a:t>
                      </a:r>
                      <a:r>
                        <a:rPr lang="ru-RU" sz="2300" b="1" dirty="0">
                          <a:solidFill>
                            <a:schemeClr val="tx1"/>
                          </a:solidFill>
                          <a:effectLst/>
                        </a:rPr>
                        <a:t> </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90000"/>
                        </a:lnSpc>
                        <a:spcAft>
                          <a:spcPts val="0"/>
                        </a:spcAft>
                      </a:pPr>
                      <a:r>
                        <a:rPr kumimoji="0" lang="ru-RU" sz="2800" kern="1200" dirty="0" smtClean="0">
                          <a:solidFill>
                            <a:schemeClr val="dk1"/>
                          </a:solidFill>
                          <a:effectLst/>
                          <a:latin typeface="+mn-lt"/>
                          <a:ea typeface="+mn-ea"/>
                          <a:cs typeface="+mn-cs"/>
                        </a:rPr>
                        <a:t>Семя</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75000"/>
                        </a:lnSpc>
                        <a:spcAft>
                          <a:spcPts val="0"/>
                        </a:spcAft>
                      </a:pPr>
                      <a:r>
                        <a:rPr kumimoji="0" lang="ru-RU" sz="2200" b="1" kern="1200" dirty="0" smtClean="0">
                          <a:solidFill>
                            <a:schemeClr val="dk1"/>
                          </a:solidFill>
                          <a:effectLst/>
                          <a:latin typeface="+mn-lt"/>
                          <a:ea typeface="+mn-ea"/>
                          <a:cs typeface="+mn-cs"/>
                        </a:rPr>
                        <a:t>Неправильно-шаровидное, 3 мм длиной и 2,25 мм шириной, сетчато-ямчатое, матовое, красновато-коричневое, безбелковое, со </a:t>
                      </a:r>
                      <a:r>
                        <a:rPr kumimoji="0" lang="ru-RU" sz="2200" b="1" kern="1200" dirty="0" err="1" smtClean="0">
                          <a:solidFill>
                            <a:schemeClr val="dk1"/>
                          </a:solidFill>
                          <a:effectLst/>
                          <a:latin typeface="+mn-lt"/>
                          <a:ea typeface="+mn-ea"/>
                          <a:cs typeface="+mn-cs"/>
                        </a:rPr>
                        <a:t>складчато</a:t>
                      </a:r>
                      <a:r>
                        <a:rPr kumimoji="0" lang="ru-RU" sz="2200" b="1" kern="1200" dirty="0" smtClean="0">
                          <a:solidFill>
                            <a:schemeClr val="dk1"/>
                          </a:solidFill>
                          <a:effectLst/>
                          <a:latin typeface="+mn-lt"/>
                          <a:ea typeface="+mn-ea"/>
                          <a:cs typeface="+mn-cs"/>
                        </a:rPr>
                        <a:t>-корешковым зародышем</a:t>
                      </a:r>
                      <a:endParaRPr lang="ru-RU" sz="22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0000"/>
                        </a:lnSpc>
                        <a:spcAft>
                          <a:spcPts val="0"/>
                        </a:spcAft>
                      </a:pPr>
                      <a:r>
                        <a:rPr lang="ru-RU" sz="2300" b="1" dirty="0" smtClean="0">
                          <a:solidFill>
                            <a:schemeClr val="tx1"/>
                          </a:solidFill>
                          <a:effectLst/>
                          <a:latin typeface="+mn-lt"/>
                          <a:ea typeface="Times New Roman"/>
                          <a:cs typeface="Times New Roman"/>
                        </a:rPr>
                        <a:t>Овальное, сдавленное, серовато-коричневое со слабым блеском. Поверхность семян мелкобугорчатая</a:t>
                      </a:r>
                      <a:endParaRPr lang="ru-RU" sz="2300" b="1" dirty="0">
                        <a:solidFill>
                          <a:schemeClr val="tx1"/>
                        </a:solidFill>
                        <a:effectLst/>
                        <a:latin typeface="+mn-lt"/>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7"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842480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Прямоугольник 11"/>
          <p:cNvSpPr/>
          <p:nvPr/>
        </p:nvSpPr>
        <p:spPr>
          <a:xfrm>
            <a:off x="142844" y="692696"/>
            <a:ext cx="8858312" cy="5389937"/>
          </a:xfrm>
          <a:prstGeom prst="rect">
            <a:avLst/>
          </a:prstGeom>
        </p:spPr>
        <p:txBody>
          <a:bodyPr wrap="square">
            <a:spAutoFit/>
          </a:bodyPr>
          <a:lstStyle/>
          <a:p>
            <a:pPr marL="514350" lvl="0" indent="-514350" algn="just">
              <a:lnSpc>
                <a:spcPct val="85000"/>
              </a:lnSpc>
              <a:buFont typeface="+mj-lt"/>
              <a:buAutoNum type="arabicPeriod"/>
            </a:pPr>
            <a:r>
              <a:rPr lang="ru-RU" sz="2700" b="1" dirty="0">
                <a:solidFill>
                  <a:schemeClr val="accent2">
                    <a:lumMod val="50000"/>
                  </a:schemeClr>
                </a:solidFill>
                <a:latin typeface="Arial" pitchFamily="34" charset="0"/>
                <a:cs typeface="Arial" pitchFamily="34" charset="0"/>
              </a:rPr>
              <a:t>Мамонтов С.Г., Захаров В.Б. Общая биология: Учебник. – М.: </a:t>
            </a:r>
            <a:r>
              <a:rPr lang="ru-RU" sz="2700" b="1" dirty="0" err="1">
                <a:solidFill>
                  <a:schemeClr val="accent2">
                    <a:lumMod val="50000"/>
                  </a:schemeClr>
                </a:solidFill>
                <a:latin typeface="Arial" pitchFamily="34" charset="0"/>
                <a:cs typeface="Arial" pitchFamily="34" charset="0"/>
              </a:rPr>
              <a:t>Кнорус</a:t>
            </a:r>
            <a:r>
              <a:rPr lang="ru-RU" sz="2700" b="1" dirty="0">
                <a:solidFill>
                  <a:schemeClr val="accent2">
                    <a:lumMod val="50000"/>
                  </a:schemeClr>
                </a:solidFill>
                <a:latin typeface="Arial" pitchFamily="34" charset="0"/>
                <a:cs typeface="Arial" pitchFamily="34" charset="0"/>
              </a:rPr>
              <a:t>, 2016. – 324 с. – (Среднее профессиональное образование).</a:t>
            </a:r>
          </a:p>
          <a:p>
            <a:pPr marL="514350" lvl="0" indent="-514350" algn="just">
              <a:lnSpc>
                <a:spcPct val="85000"/>
              </a:lnSpc>
              <a:buFont typeface="+mj-lt"/>
              <a:buAutoNum type="arabicPeriod"/>
            </a:pPr>
            <a:r>
              <a:rPr lang="ru-RU" sz="2700" b="1" dirty="0">
                <a:solidFill>
                  <a:schemeClr val="accent2">
                    <a:lumMod val="50000"/>
                  </a:schemeClr>
                </a:solidFill>
                <a:latin typeface="Arial" pitchFamily="34" charset="0"/>
                <a:cs typeface="Arial" pitchFamily="34" charset="0"/>
              </a:rPr>
              <a:t>Мамонтов С.Г., Захаров В.Б. Общая биология: Учебник. – М.: </a:t>
            </a:r>
            <a:r>
              <a:rPr lang="ru-RU" sz="2700" b="1" dirty="0" err="1">
                <a:solidFill>
                  <a:schemeClr val="accent2">
                    <a:lumMod val="50000"/>
                  </a:schemeClr>
                </a:solidFill>
                <a:latin typeface="Arial" pitchFamily="34" charset="0"/>
                <a:cs typeface="Arial" pitchFamily="34" charset="0"/>
              </a:rPr>
              <a:t>Кнорус</a:t>
            </a:r>
            <a:r>
              <a:rPr lang="ru-RU" sz="2700" b="1" dirty="0">
                <a:solidFill>
                  <a:schemeClr val="accent2">
                    <a:lumMod val="50000"/>
                  </a:schemeClr>
                </a:solidFill>
                <a:latin typeface="Arial" pitchFamily="34" charset="0"/>
                <a:cs typeface="Arial" pitchFamily="34" charset="0"/>
              </a:rPr>
              <a:t>, 2015. – 328 с. – (Среднее профессиональное образование).</a:t>
            </a:r>
          </a:p>
          <a:p>
            <a:pPr marL="514350" lvl="0" indent="-514350" algn="just">
              <a:lnSpc>
                <a:spcPct val="85000"/>
              </a:lnSpc>
              <a:buFont typeface="+mj-lt"/>
              <a:buAutoNum type="arabicPeriod"/>
            </a:pPr>
            <a:r>
              <a:rPr lang="ru-RU" sz="2700" b="1" dirty="0">
                <a:solidFill>
                  <a:schemeClr val="accent2">
                    <a:lumMod val="50000"/>
                  </a:schemeClr>
                </a:solidFill>
                <a:latin typeface="Arial" pitchFamily="34" charset="0"/>
                <a:cs typeface="Arial" pitchFamily="34" charset="0"/>
              </a:rPr>
              <a:t>Шумакова, Е.В. Ботаника и физиология растений: Учебник. – М.: Издательский центр «Академия»,  2015. – 208 с.: ил.</a:t>
            </a:r>
          </a:p>
          <a:p>
            <a:pPr marL="514350" indent="-514350" algn="just">
              <a:lnSpc>
                <a:spcPct val="85000"/>
              </a:lnSpc>
              <a:buFont typeface="+mj-lt"/>
              <a:buAutoNum type="arabicPeriod"/>
            </a:pPr>
            <a:r>
              <a:rPr lang="ru-RU" sz="2700" b="1" dirty="0">
                <a:solidFill>
                  <a:schemeClr val="accent2">
                    <a:lumMod val="50000"/>
                  </a:schemeClr>
                </a:solidFill>
                <a:latin typeface="Arial" pitchFamily="34" charset="0"/>
                <a:cs typeface="Arial" pitchFamily="34" charset="0"/>
              </a:rPr>
              <a:t>Чернова Н.М., </a:t>
            </a:r>
            <a:r>
              <a:rPr lang="ru-RU" sz="2700" b="1" dirty="0" err="1">
                <a:solidFill>
                  <a:schemeClr val="accent2">
                    <a:lumMod val="50000"/>
                  </a:schemeClr>
                </a:solidFill>
                <a:latin typeface="Arial" pitchFamily="34" charset="0"/>
                <a:cs typeface="Arial" pitchFamily="34" charset="0"/>
              </a:rPr>
              <a:t>Галушин</a:t>
            </a:r>
            <a:r>
              <a:rPr lang="ru-RU" sz="2700" b="1" dirty="0">
                <a:solidFill>
                  <a:schemeClr val="accent2">
                    <a:lumMod val="50000"/>
                  </a:schemeClr>
                </a:solidFill>
                <a:latin typeface="Arial" pitchFamily="34" charset="0"/>
                <a:cs typeface="Arial" pitchFamily="34" charset="0"/>
              </a:rPr>
              <a:t> В.М., Константинов В.М. Экология. 10 – 11 классы: Учебник. – М.: Дрофа, 2015. – 302 с.: ил</a:t>
            </a:r>
            <a:r>
              <a:rPr lang="ru-RU" sz="2700" b="1" dirty="0" smtClean="0">
                <a:solidFill>
                  <a:schemeClr val="accent2">
                    <a:lumMod val="50000"/>
                  </a:schemeClr>
                </a:solidFill>
                <a:latin typeface="Arial" pitchFamily="34" charset="0"/>
                <a:cs typeface="Arial" pitchFamily="34" charset="0"/>
              </a:rPr>
              <a:t>.</a:t>
            </a:r>
          </a:p>
          <a:p>
            <a:pPr marL="514350" indent="-514350" algn="just">
              <a:lnSpc>
                <a:spcPct val="85000"/>
              </a:lnSpc>
              <a:buFont typeface="+mj-lt"/>
              <a:buAutoNum type="arabicPeriod"/>
            </a:pPr>
            <a:r>
              <a:rPr lang="ru-RU" sz="2700" b="1" dirty="0">
                <a:solidFill>
                  <a:schemeClr val="accent2">
                    <a:lumMod val="50000"/>
                  </a:schemeClr>
                </a:solidFill>
                <a:latin typeface="Arial" pitchFamily="34" charset="0"/>
                <a:cs typeface="Arial" pitchFamily="34" charset="0"/>
              </a:rPr>
              <a:t>Константинов В.М., </a:t>
            </a:r>
            <a:r>
              <a:rPr lang="ru-RU" sz="2700" b="1" dirty="0" err="1">
                <a:solidFill>
                  <a:schemeClr val="accent2">
                    <a:lumMod val="50000"/>
                  </a:schemeClr>
                </a:solidFill>
                <a:latin typeface="Arial" pitchFamily="34" charset="0"/>
                <a:cs typeface="Arial" pitchFamily="34" charset="0"/>
              </a:rPr>
              <a:t>Резанов</a:t>
            </a:r>
            <a:r>
              <a:rPr lang="ru-RU" sz="2700" b="1" dirty="0">
                <a:solidFill>
                  <a:schemeClr val="accent2">
                    <a:lumMod val="50000"/>
                  </a:schemeClr>
                </a:solidFill>
                <a:latin typeface="Arial" pitchFamily="34" charset="0"/>
                <a:cs typeface="Arial" pitchFamily="34" charset="0"/>
              </a:rPr>
              <a:t> А.Г., Фадеева Е.О, Общая биология. Учебник для СПО. – М.: Издательский центр «Академия», 2014 – 256 с.</a:t>
            </a:r>
            <a:endParaRPr lang="ru-RU" sz="2700" b="1" dirty="0" smtClean="0">
              <a:solidFill>
                <a:schemeClr val="accent2">
                  <a:lumMod val="50000"/>
                </a:schemeClr>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1481193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1052736"/>
            <a:ext cx="8858312" cy="4413516"/>
          </a:xfrm>
          <a:prstGeom prst="rect">
            <a:avLst/>
          </a:prstGeom>
        </p:spPr>
        <p:txBody>
          <a:bodyPr wrap="square">
            <a:spAutoFit/>
          </a:bodyPr>
          <a:lstStyle/>
          <a:p>
            <a:pPr marL="514350" lvl="0" indent="-514350" algn="just">
              <a:lnSpc>
                <a:spcPct val="80000"/>
              </a:lnSpc>
              <a:buFont typeface="+mj-lt"/>
              <a:buAutoNum type="arabicPeriod" startAt="6"/>
            </a:pPr>
            <a:r>
              <a:rPr lang="en-US" sz="2700" b="1" dirty="0" smtClean="0">
                <a:solidFill>
                  <a:schemeClr val="accent2">
                    <a:lumMod val="50000"/>
                  </a:schemeClr>
                </a:solidFill>
                <a:latin typeface="Arial" pitchFamily="34" charset="0"/>
                <a:cs typeface="Arial" pitchFamily="34" charset="0"/>
              </a:rPr>
              <a:t>https://ru.wikipedia.org/wiki/</a:t>
            </a:r>
            <a:r>
              <a:rPr lang="ru-RU" sz="2700" b="1" dirty="0" smtClean="0">
                <a:solidFill>
                  <a:schemeClr val="accent2">
                    <a:lumMod val="50000"/>
                  </a:schemeClr>
                </a:solidFill>
                <a:latin typeface="Arial" pitchFamily="34" charset="0"/>
                <a:cs typeface="Arial" pitchFamily="34" charset="0"/>
              </a:rPr>
              <a:t>.</a:t>
            </a:r>
          </a:p>
          <a:p>
            <a:pPr marL="514350" indent="-514350" algn="just">
              <a:lnSpc>
                <a:spcPct val="80000"/>
              </a:lnSpc>
              <a:buFont typeface="+mj-lt"/>
              <a:buAutoNum type="arabicPeriod" startAt="6"/>
            </a:pPr>
            <a:r>
              <a:rPr lang="en-US" sz="2700" b="1" cap="small" dirty="0">
                <a:solidFill>
                  <a:schemeClr val="accent2">
                    <a:lumMod val="50000"/>
                  </a:schemeClr>
                </a:solidFill>
                <a:latin typeface="Arial" pitchFamily="34" charset="0"/>
                <a:cs typeface="Arial" pitchFamily="34" charset="0"/>
              </a:rPr>
              <a:t>http://refdb.ru/look/2003530.html</a:t>
            </a:r>
            <a:endParaRPr lang="ru-RU" sz="2700" b="1" dirty="0">
              <a:solidFill>
                <a:schemeClr val="accent2">
                  <a:lumMod val="50000"/>
                </a:schemeClr>
              </a:solidFill>
              <a:latin typeface="Arial" pitchFamily="34" charset="0"/>
              <a:cs typeface="Arial" pitchFamily="34" charset="0"/>
            </a:endParaRPr>
          </a:p>
          <a:p>
            <a:pPr marL="514350" indent="-514350" algn="just">
              <a:lnSpc>
                <a:spcPct val="80000"/>
              </a:lnSpc>
              <a:buFont typeface="+mj-lt"/>
              <a:buAutoNum type="arabicPeriod" startAt="6"/>
            </a:pPr>
            <a:r>
              <a:rPr lang="ru-RU" sz="2700" b="1" cap="small" dirty="0">
                <a:solidFill>
                  <a:schemeClr val="accent2">
                    <a:lumMod val="50000"/>
                  </a:schemeClr>
                </a:solidFill>
                <a:latin typeface="Arial" pitchFamily="34" charset="0"/>
                <a:cs typeface="Arial" pitchFamily="34" charset="0"/>
              </a:rPr>
              <a:t>http://www.grandars.ru/shkola/geografiya/proishozhdenie-zhizni.html</a:t>
            </a:r>
            <a:endParaRPr lang="ru-RU" sz="2700" b="1" dirty="0">
              <a:solidFill>
                <a:schemeClr val="accent2">
                  <a:lumMod val="50000"/>
                </a:schemeClr>
              </a:solidFill>
              <a:latin typeface="Arial" pitchFamily="34" charset="0"/>
              <a:cs typeface="Arial" pitchFamily="34" charset="0"/>
            </a:endParaRPr>
          </a:p>
          <a:p>
            <a:pPr marL="514350" indent="-514350" algn="just">
              <a:lnSpc>
                <a:spcPct val="80000"/>
              </a:lnSpc>
              <a:buFont typeface="+mj-lt"/>
              <a:buAutoNum type="arabicPeriod" startAt="6"/>
            </a:pPr>
            <a:r>
              <a:rPr lang="ru-RU" sz="2700" b="1" dirty="0" smtClean="0">
                <a:solidFill>
                  <a:schemeClr val="accent2">
                    <a:lumMod val="50000"/>
                  </a:schemeClr>
                </a:solidFill>
                <a:latin typeface="Arial" pitchFamily="34" charset="0"/>
                <a:cs typeface="Arial" pitchFamily="34" charset="0"/>
              </a:rPr>
              <a:t>https</a:t>
            </a:r>
            <a:r>
              <a:rPr lang="ru-RU" sz="2700" b="1" dirty="0">
                <a:solidFill>
                  <a:schemeClr val="accent2">
                    <a:lumMod val="50000"/>
                  </a:schemeClr>
                </a:solidFill>
                <a:latin typeface="Arial" pitchFamily="34" charset="0"/>
                <a:cs typeface="Arial" pitchFamily="34" charset="0"/>
              </a:rPr>
              <a:t>://ru.wikipedia.org/wiki/Макроэволюция</a:t>
            </a:r>
          </a:p>
          <a:p>
            <a:pPr marL="514350" indent="-514350" algn="just">
              <a:lnSpc>
                <a:spcPct val="80000"/>
              </a:lnSpc>
              <a:buFont typeface="+mj-lt"/>
              <a:buAutoNum type="arabicPeriod" startAt="6"/>
            </a:pPr>
            <a:r>
              <a:rPr lang="ru-RU" sz="2700" b="1" dirty="0">
                <a:solidFill>
                  <a:schemeClr val="accent2">
                    <a:lumMod val="50000"/>
                  </a:schemeClr>
                </a:solidFill>
                <a:latin typeface="Arial" pitchFamily="34" charset="0"/>
                <a:cs typeface="Arial" pitchFamily="34" charset="0"/>
              </a:rPr>
              <a:t>https://</a:t>
            </a:r>
            <a:r>
              <a:rPr lang="ru-RU" sz="2700" b="1" dirty="0" smtClean="0">
                <a:solidFill>
                  <a:schemeClr val="accent2">
                    <a:lumMod val="50000"/>
                  </a:schemeClr>
                </a:solidFill>
                <a:latin typeface="Arial" pitchFamily="34" charset="0"/>
                <a:cs typeface="Arial" pitchFamily="34" charset="0"/>
              </a:rPr>
              <a:t>ru.wikipedia.org/wiki/Микроэволюция</a:t>
            </a:r>
          </a:p>
          <a:p>
            <a:pPr marL="514350" indent="-514350" algn="just">
              <a:lnSpc>
                <a:spcPct val="80000"/>
              </a:lnSpc>
              <a:buFont typeface="+mj-lt"/>
              <a:buAutoNum type="arabicPeriod" startAt="6"/>
            </a:pPr>
            <a:r>
              <a:rPr lang="ru-RU" sz="2700" b="1" dirty="0">
                <a:solidFill>
                  <a:schemeClr val="accent2">
                    <a:lumMod val="50000"/>
                  </a:schemeClr>
                </a:solidFill>
                <a:latin typeface="Arial" pitchFamily="34" charset="0"/>
                <a:cs typeface="Arial" pitchFamily="34" charset="0"/>
              </a:rPr>
              <a:t>http://www.bio-faq.ru/viv/IX-047.html</a:t>
            </a:r>
          </a:p>
          <a:p>
            <a:pPr marL="514350" indent="-514350" algn="just">
              <a:lnSpc>
                <a:spcPct val="80000"/>
              </a:lnSpc>
              <a:buFont typeface="+mj-lt"/>
              <a:buAutoNum type="arabicPeriod" startAt="6"/>
            </a:pPr>
            <a:r>
              <a:rPr lang="ru-RU" sz="2700" b="1" dirty="0">
                <a:solidFill>
                  <a:schemeClr val="accent2">
                    <a:lumMod val="50000"/>
                  </a:schemeClr>
                </a:solidFill>
                <a:latin typeface="Arial" pitchFamily="34" charset="0"/>
                <a:cs typeface="Arial" pitchFamily="34" charset="0"/>
              </a:rPr>
              <a:t>http://nsportal.ru/shkola/biologiya/library/2014/04/14/laboratornyy-praktikum-11-klass</a:t>
            </a:r>
          </a:p>
          <a:p>
            <a:pPr marL="514350" indent="-514350" algn="just">
              <a:lnSpc>
                <a:spcPct val="80000"/>
              </a:lnSpc>
              <a:buFont typeface="+mj-lt"/>
              <a:buAutoNum type="arabicPeriod" startAt="6"/>
            </a:pPr>
            <a:r>
              <a:rPr lang="ru-RU" sz="2700" b="1" dirty="0">
                <a:solidFill>
                  <a:schemeClr val="accent2">
                    <a:lumMod val="50000"/>
                  </a:schemeClr>
                </a:solidFill>
                <a:latin typeface="Arial" pitchFamily="34" charset="0"/>
                <a:cs typeface="Arial" pitchFamily="34" charset="0"/>
              </a:rPr>
              <a:t>https://ru.wikipedia.org/wiki/Редька_полевая</a:t>
            </a:r>
          </a:p>
          <a:p>
            <a:pPr marL="514350" indent="-514350" algn="just">
              <a:lnSpc>
                <a:spcPct val="80000"/>
              </a:lnSpc>
              <a:buFont typeface="+mj-lt"/>
              <a:buAutoNum type="arabicPeriod" startAt="6"/>
            </a:pPr>
            <a:r>
              <a:rPr lang="ru-RU" sz="2700" b="1" dirty="0">
                <a:solidFill>
                  <a:schemeClr val="accent2">
                    <a:lumMod val="50000"/>
                  </a:schemeClr>
                </a:solidFill>
                <a:latin typeface="Arial" pitchFamily="34" charset="0"/>
                <a:cs typeface="Arial" pitchFamily="34" charset="0"/>
              </a:rPr>
              <a:t>https://ru.wikipedia.org/wiki/Сурепка_обыкновенная</a:t>
            </a:r>
          </a:p>
          <a:p>
            <a:pPr marL="514350" indent="-514350" algn="just">
              <a:lnSpc>
                <a:spcPct val="80000"/>
              </a:lnSpc>
              <a:buFont typeface="+mj-lt"/>
              <a:buAutoNum type="arabicPeriod" startAt="6"/>
            </a:pPr>
            <a:r>
              <a:rPr lang="ru-RU" sz="2700" b="1" dirty="0">
                <a:solidFill>
                  <a:schemeClr val="accent2">
                    <a:lumMod val="50000"/>
                  </a:schemeClr>
                </a:solidFill>
                <a:latin typeface="Arial" pitchFamily="34" charset="0"/>
                <a:cs typeface="Arial" pitchFamily="34" charset="0"/>
              </a:rPr>
              <a:t>http://</a:t>
            </a:r>
            <a:r>
              <a:rPr lang="ru-RU" sz="2700" b="1" dirty="0" smtClean="0">
                <a:solidFill>
                  <a:schemeClr val="accent2">
                    <a:lumMod val="50000"/>
                  </a:schemeClr>
                </a:solidFill>
                <a:latin typeface="Arial" pitchFamily="34" charset="0"/>
                <a:cs typeface="Arial" pitchFamily="34" charset="0"/>
              </a:rPr>
              <a:t>botane.ru/ehnciklopedija/redka-dikaja</a:t>
            </a:r>
            <a:endParaRPr lang="ru-RU" sz="2700" b="1" dirty="0">
              <a:solidFill>
                <a:schemeClr val="accent2">
                  <a:lumMod val="50000"/>
                </a:schemeClr>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1052736"/>
            <a:ext cx="8858312" cy="4745915"/>
          </a:xfrm>
          <a:prstGeom prst="rect">
            <a:avLst/>
          </a:prstGeom>
        </p:spPr>
        <p:txBody>
          <a:bodyPr wrap="square">
            <a:spAutoFit/>
          </a:bodyPr>
          <a:lstStyle/>
          <a:p>
            <a:pPr marL="514350" indent="-514350" algn="just">
              <a:lnSpc>
                <a:spcPct val="80000"/>
              </a:lnSpc>
              <a:buFont typeface="+mj-lt"/>
              <a:buAutoNum type="arabicPeriod" startAt="16"/>
            </a:pPr>
            <a:r>
              <a:rPr lang="ru-RU" sz="2700" b="1" dirty="0" smtClean="0">
                <a:solidFill>
                  <a:schemeClr val="tx2">
                    <a:lumMod val="50000"/>
                  </a:schemeClr>
                </a:solidFill>
                <a:latin typeface="Arial" pitchFamily="34" charset="0"/>
                <a:cs typeface="Arial" pitchFamily="34" charset="0"/>
              </a:rPr>
              <a:t>http://beaplanet.ru/semeystvo_krestocvetnyh/redka/redka_dikaya</a:t>
            </a:r>
          </a:p>
          <a:p>
            <a:pPr marL="514350" indent="-514350" algn="just">
              <a:lnSpc>
                <a:spcPct val="80000"/>
              </a:lnSpc>
              <a:buFont typeface="+mj-lt"/>
              <a:buAutoNum type="arabicPeriod" startAt="16"/>
            </a:pPr>
            <a:r>
              <a:rPr lang="ru-RU" sz="2700" b="1" dirty="0" smtClean="0">
                <a:solidFill>
                  <a:schemeClr val="tx2">
                    <a:lumMod val="50000"/>
                  </a:schemeClr>
                </a:solidFill>
                <a:latin typeface="Arial" pitchFamily="34" charset="0"/>
                <a:cs typeface="Arial" pitchFamily="34" charset="0"/>
              </a:rPr>
              <a:t>http://www.metod-kopilka.ru/laboratornye_raboty_po_obschey_biologii-45790.htm.</a:t>
            </a:r>
          </a:p>
          <a:p>
            <a:pPr marL="514350" indent="-514350" algn="just">
              <a:lnSpc>
                <a:spcPct val="80000"/>
              </a:lnSpc>
              <a:buFont typeface="+mj-lt"/>
              <a:buAutoNum type="arabicPeriod" startAt="16"/>
            </a:pPr>
            <a:r>
              <a:rPr lang="ru-RU" sz="2700" b="1" dirty="0">
                <a:solidFill>
                  <a:schemeClr val="tx2">
                    <a:lumMod val="50000"/>
                  </a:schemeClr>
                </a:solidFill>
                <a:latin typeface="Arial" pitchFamily="34" charset="0"/>
                <a:cs typeface="Arial" pitchFamily="34" charset="0"/>
              </a:rPr>
              <a:t>https://ru.wikipedia.org/wiki/%D0%98%D1%81%D1%82%D0%BE%D1%80%D0%B8%D1%8F_%D1%8D%D0%B2%D0%BE%D0%BB%D1%8E%D1%86%D0%B8%D0%BE%D0%BD%D0%BD%D0%BE%D0%B3%D0%BE_%D1%83%D1%87%D0%B5%D0%BD%D0%B8%D1%8F</a:t>
            </a:r>
          </a:p>
          <a:p>
            <a:pPr marL="514350" indent="-514350" algn="just">
              <a:lnSpc>
                <a:spcPct val="80000"/>
              </a:lnSpc>
              <a:buFont typeface="+mj-lt"/>
              <a:buAutoNum type="arabicPeriod" startAt="16"/>
            </a:pPr>
            <a:r>
              <a:rPr lang="ru-RU" sz="2700" b="1" dirty="0">
                <a:solidFill>
                  <a:schemeClr val="tx2">
                    <a:lumMod val="50000"/>
                  </a:schemeClr>
                </a:solidFill>
                <a:latin typeface="Arial" pitchFamily="34" charset="0"/>
                <a:cs typeface="Arial" pitchFamily="34" charset="0"/>
              </a:rPr>
              <a:t>http://</a:t>
            </a:r>
            <a:r>
              <a:rPr lang="ru-RU" sz="2700" b="1" dirty="0" smtClean="0">
                <a:solidFill>
                  <a:schemeClr val="tx2">
                    <a:lumMod val="50000"/>
                  </a:schemeClr>
                </a:solidFill>
                <a:latin typeface="Arial" pitchFamily="34" charset="0"/>
                <a:cs typeface="Arial" pitchFamily="34" charset="0"/>
              </a:rPr>
              <a:t>diplomba.ru/work/126812</a:t>
            </a:r>
          </a:p>
          <a:p>
            <a:pPr marL="514350" indent="-514350" algn="just">
              <a:lnSpc>
                <a:spcPct val="80000"/>
              </a:lnSpc>
              <a:buFont typeface="+mj-lt"/>
              <a:buAutoNum type="arabicPeriod" startAt="16"/>
            </a:pPr>
            <a:r>
              <a:rPr lang="en-US" sz="2700" b="1" dirty="0" smtClean="0">
                <a:solidFill>
                  <a:schemeClr val="tx2">
                    <a:lumMod val="50000"/>
                  </a:schemeClr>
                </a:solidFill>
                <a:latin typeface="Arial" pitchFamily="34" charset="0"/>
                <a:cs typeface="Arial" pitchFamily="34" charset="0"/>
              </a:rPr>
              <a:t>http://ppt4web.ru/biologija/vid-kriterii-vida.html</a:t>
            </a:r>
            <a:endParaRPr lang="ru-RU" sz="2700" b="1" dirty="0" smtClean="0">
              <a:solidFill>
                <a:schemeClr val="tx2">
                  <a:lumMod val="50000"/>
                </a:schemeClr>
              </a:solidFill>
              <a:latin typeface="Arial" pitchFamily="34" charset="0"/>
              <a:cs typeface="Arial" pitchFamily="34" charset="0"/>
            </a:endParaRPr>
          </a:p>
          <a:p>
            <a:pPr marL="514350" indent="-514350" algn="just">
              <a:lnSpc>
                <a:spcPct val="80000"/>
              </a:lnSpc>
              <a:buFont typeface="+mj-lt"/>
              <a:buAutoNum type="arabicPeriod" startAt="16"/>
            </a:pPr>
            <a:r>
              <a:rPr lang="en-US" sz="2700" b="1" dirty="0" smtClean="0">
                <a:solidFill>
                  <a:schemeClr val="tx2">
                    <a:lumMod val="50000"/>
                  </a:schemeClr>
                </a:solidFill>
                <a:latin typeface="Arial" pitchFamily="34" charset="0"/>
                <a:cs typeface="Arial" pitchFamily="34" charset="0"/>
              </a:rPr>
              <a:t>http://slovo.ws/urok/biology/11/01/txt/01.html</a:t>
            </a:r>
            <a:endParaRPr lang="ru-RU" sz="2700" b="1" dirty="0" smtClean="0">
              <a:solidFill>
                <a:schemeClr val="tx2">
                  <a:lumMod val="50000"/>
                </a:schemeClr>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47378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3c2dec3b108b"/>
          <p:cNvPicPr>
            <a:picLocks noChangeAspect="1" noChangeArrowheads="1"/>
          </p:cNvPicPr>
          <p:nvPr/>
        </p:nvPicPr>
        <p:blipFill>
          <a:blip r:embed="rId2" cstate="print"/>
          <a:srcRect/>
          <a:stretch>
            <a:fillRect/>
          </a:stretch>
        </p:blipFill>
        <p:spPr bwMode="auto">
          <a:xfrm>
            <a:off x="2411760" y="1196752"/>
            <a:ext cx="4511675" cy="4443412"/>
          </a:xfrm>
          <a:prstGeom prst="rect">
            <a:avLst/>
          </a:prstGeom>
          <a:noFill/>
          <a:ln w="9525">
            <a:noFill/>
            <a:miter lim="800000"/>
            <a:headEnd/>
            <a:tailEnd/>
          </a:ln>
        </p:spPr>
      </p:pic>
      <p:sp>
        <p:nvSpPr>
          <p:cNvPr id="9" name="Управляющая кнопка: назад 10">
            <a:hlinkClick r:id="" action="ppaction://hlinkshowjump?jump=previousslide" highlightClick="1"/>
          </p:cNvPr>
          <p:cNvSpPr/>
          <p:nvPr/>
        </p:nvSpPr>
        <p:spPr>
          <a:xfrm>
            <a:off x="800102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 name="Управляющая кнопка: домой 3">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p:cTn id="7" dur="500" fill="hold"/>
                                        <p:tgtEl>
                                          <p:spTgt spid="60418"/>
                                        </p:tgtEl>
                                        <p:attrNameLst>
                                          <p:attrName>ppt_w</p:attrName>
                                        </p:attrNameLst>
                                      </p:cBhvr>
                                      <p:tavLst>
                                        <p:tav tm="0">
                                          <p:val>
                                            <p:fltVal val="0"/>
                                          </p:val>
                                        </p:tav>
                                        <p:tav tm="100000">
                                          <p:val>
                                            <p:strVal val="#ppt_w"/>
                                          </p:val>
                                        </p:tav>
                                      </p:tavLst>
                                    </p:anim>
                                    <p:anim calcmode="lin" valueType="num">
                                      <p:cBhvr>
                                        <p:cTn id="8" dur="500" fill="hold"/>
                                        <p:tgtEl>
                                          <p:spTgt spid="60418"/>
                                        </p:tgtEl>
                                        <p:attrNameLst>
                                          <p:attrName>ppt_h</p:attrName>
                                        </p:attrNameLst>
                                      </p:cBhvr>
                                      <p:tavLst>
                                        <p:tav tm="0">
                                          <p:val>
                                            <p:fltVal val="0"/>
                                          </p:val>
                                        </p:tav>
                                        <p:tav tm="100000">
                                          <p:val>
                                            <p:strVal val="#ppt_h"/>
                                          </p:val>
                                        </p:tav>
                                      </p:tavLst>
                                    </p:anim>
                                    <p:animEffect transition="in" filter="fade">
                                      <p:cBhvr>
                                        <p:cTn id="9"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
  <TotalTime>5798345</TotalTime>
  <Words>3257</Words>
  <Application>Microsoft Office PowerPoint</Application>
  <PresentationFormat>Экран (4:3)</PresentationFormat>
  <Paragraphs>358</Paragraphs>
  <Slides>98</Slides>
  <Notes>3</Notes>
  <HiddenSlides>0</HiddenSlides>
  <MMClips>1</MMClips>
  <ScaleCrop>false</ScaleCrop>
  <HeadingPairs>
    <vt:vector size="4" baseType="variant">
      <vt:variant>
        <vt:lpstr>Тема</vt:lpstr>
      </vt:variant>
      <vt:variant>
        <vt:i4>1</vt:i4>
      </vt:variant>
      <vt:variant>
        <vt:lpstr>Заголовки слайдов</vt:lpstr>
      </vt:variant>
      <vt:variant>
        <vt:i4>98</vt:i4>
      </vt:variant>
    </vt:vector>
  </HeadingPairs>
  <TitlesOfParts>
    <vt:vector size="99"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Ира</dc:creator>
  <cp:lastModifiedBy>user</cp:lastModifiedBy>
  <cp:revision>1217</cp:revision>
  <dcterms:created xsi:type="dcterms:W3CDTF">2015-12-13T09:17:19Z</dcterms:created>
  <dcterms:modified xsi:type="dcterms:W3CDTF">2021-04-23T17:07:31Z</dcterms:modified>
</cp:coreProperties>
</file>