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2"/>
  </p:notesMasterIdLst>
  <p:sldIdLst>
    <p:sldId id="589" r:id="rId2"/>
    <p:sldId id="259" r:id="rId3"/>
    <p:sldId id="260" r:id="rId4"/>
    <p:sldId id="261" r:id="rId5"/>
    <p:sldId id="411" r:id="rId6"/>
    <p:sldId id="412" r:id="rId7"/>
    <p:sldId id="413" r:id="rId8"/>
    <p:sldId id="427" r:id="rId9"/>
    <p:sldId id="415" r:id="rId10"/>
    <p:sldId id="435" r:id="rId11"/>
    <p:sldId id="414" r:id="rId12"/>
    <p:sldId id="416" r:id="rId13"/>
    <p:sldId id="417" r:id="rId14"/>
    <p:sldId id="418" r:id="rId15"/>
    <p:sldId id="441" r:id="rId16"/>
    <p:sldId id="428" r:id="rId17"/>
    <p:sldId id="588" r:id="rId18"/>
    <p:sldId id="419" r:id="rId19"/>
    <p:sldId id="420" r:id="rId20"/>
    <p:sldId id="443" r:id="rId21"/>
    <p:sldId id="444" r:id="rId22"/>
    <p:sldId id="422" r:id="rId23"/>
    <p:sldId id="579" r:id="rId24"/>
    <p:sldId id="580" r:id="rId25"/>
    <p:sldId id="582" r:id="rId26"/>
    <p:sldId id="581" r:id="rId27"/>
    <p:sldId id="569" r:id="rId28"/>
    <p:sldId id="570" r:id="rId29"/>
    <p:sldId id="583" r:id="rId30"/>
    <p:sldId id="572" r:id="rId31"/>
    <p:sldId id="573" r:id="rId32"/>
    <p:sldId id="578" r:id="rId33"/>
    <p:sldId id="574" r:id="rId34"/>
    <p:sldId id="523" r:id="rId35"/>
    <p:sldId id="520" r:id="rId36"/>
    <p:sldId id="526" r:id="rId37"/>
    <p:sldId id="528" r:id="rId38"/>
    <p:sldId id="529" r:id="rId39"/>
    <p:sldId id="524" r:id="rId40"/>
    <p:sldId id="525" r:id="rId41"/>
    <p:sldId id="527" r:id="rId42"/>
    <p:sldId id="445" r:id="rId43"/>
    <p:sldId id="447" r:id="rId44"/>
    <p:sldId id="448" r:id="rId45"/>
    <p:sldId id="451" r:id="rId46"/>
    <p:sldId id="436" r:id="rId47"/>
    <p:sldId id="439" r:id="rId48"/>
    <p:sldId id="438" r:id="rId49"/>
    <p:sldId id="434" r:id="rId50"/>
    <p:sldId id="423" r:id="rId51"/>
    <p:sldId id="446" r:id="rId52"/>
    <p:sldId id="430" r:id="rId53"/>
    <p:sldId id="510" r:id="rId54"/>
    <p:sldId id="454" r:id="rId55"/>
    <p:sldId id="479" r:id="rId56"/>
    <p:sldId id="473" r:id="rId57"/>
    <p:sldId id="483" r:id="rId58"/>
    <p:sldId id="480" r:id="rId59"/>
    <p:sldId id="519" r:id="rId60"/>
    <p:sldId id="481" r:id="rId61"/>
    <p:sldId id="474" r:id="rId62"/>
    <p:sldId id="482" r:id="rId63"/>
    <p:sldId id="475" r:id="rId64"/>
    <p:sldId id="476" r:id="rId65"/>
    <p:sldId id="486" r:id="rId66"/>
    <p:sldId id="487" r:id="rId67"/>
    <p:sldId id="492" r:id="rId68"/>
    <p:sldId id="512" r:id="rId69"/>
    <p:sldId id="513" r:id="rId70"/>
    <p:sldId id="489" r:id="rId71"/>
    <p:sldId id="503" r:id="rId72"/>
    <p:sldId id="498" r:id="rId73"/>
    <p:sldId id="504" r:id="rId74"/>
    <p:sldId id="499" r:id="rId75"/>
    <p:sldId id="505" r:id="rId76"/>
    <p:sldId id="506" r:id="rId77"/>
    <p:sldId id="500" r:id="rId78"/>
    <p:sldId id="507" r:id="rId79"/>
    <p:sldId id="501" r:id="rId80"/>
    <p:sldId id="508" r:id="rId81"/>
    <p:sldId id="493" r:id="rId82"/>
    <p:sldId id="509" r:id="rId83"/>
    <p:sldId id="502" r:id="rId84"/>
    <p:sldId id="531" r:id="rId85"/>
    <p:sldId id="536" r:id="rId86"/>
    <p:sldId id="537" r:id="rId87"/>
    <p:sldId id="557" r:id="rId88"/>
    <p:sldId id="555" r:id="rId89"/>
    <p:sldId id="556" r:id="rId90"/>
    <p:sldId id="539" r:id="rId91"/>
    <p:sldId id="563" r:id="rId92"/>
    <p:sldId id="564" r:id="rId93"/>
    <p:sldId id="561" r:id="rId94"/>
    <p:sldId id="562" r:id="rId95"/>
    <p:sldId id="559" r:id="rId96"/>
    <p:sldId id="534" r:id="rId97"/>
    <p:sldId id="530" r:id="rId98"/>
    <p:sldId id="566" r:id="rId99"/>
    <p:sldId id="558" r:id="rId100"/>
    <p:sldId id="565" r:id="rId101"/>
    <p:sldId id="535" r:id="rId102"/>
    <p:sldId id="568" r:id="rId103"/>
    <p:sldId id="541" r:id="rId104"/>
    <p:sldId id="567" r:id="rId105"/>
    <p:sldId id="585" r:id="rId106"/>
    <p:sldId id="587" r:id="rId107"/>
    <p:sldId id="586" r:id="rId108"/>
    <p:sldId id="455" r:id="rId109"/>
    <p:sldId id="453" r:id="rId110"/>
    <p:sldId id="456" r:id="rId111"/>
    <p:sldId id="457" r:id="rId112"/>
    <p:sldId id="458" r:id="rId113"/>
    <p:sldId id="459" r:id="rId114"/>
    <p:sldId id="460" r:id="rId115"/>
    <p:sldId id="461" r:id="rId116"/>
    <p:sldId id="462" r:id="rId117"/>
    <p:sldId id="463" r:id="rId118"/>
    <p:sldId id="464" r:id="rId119"/>
    <p:sldId id="465" r:id="rId120"/>
    <p:sldId id="466" r:id="rId121"/>
    <p:sldId id="467" r:id="rId122"/>
    <p:sldId id="468" r:id="rId123"/>
    <p:sldId id="469" r:id="rId124"/>
    <p:sldId id="470" r:id="rId125"/>
    <p:sldId id="471" r:id="rId126"/>
    <p:sldId id="515" r:id="rId127"/>
    <p:sldId id="514" r:id="rId128"/>
    <p:sldId id="518" r:id="rId129"/>
    <p:sldId id="517" r:id="rId130"/>
    <p:sldId id="516" r:id="rId1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760000"/>
    <a:srgbClr val="009900"/>
    <a:srgbClr val="0000FF"/>
    <a:srgbClr val="9D2349"/>
    <a:srgbClr val="336600"/>
    <a:srgbClr val="003300"/>
    <a:srgbClr val="B00000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9815" autoAdjust="0"/>
  </p:normalViewPr>
  <p:slideViewPr>
    <p:cSldViewPr>
      <p:cViewPr>
        <p:scale>
          <a:sx n="66" d="100"/>
          <a:sy n="66" d="100"/>
        </p:scale>
        <p:origin x="-141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09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957D34-64C4-42CE-988D-854212C153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slide" Target="slide4.xml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jpeg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gif"/><Relationship Id="rId2" Type="http://schemas.openxmlformats.org/officeDocument/2006/relationships/image" Target="../media/image16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1.wdp"/><Relationship Id="rId4" Type="http://schemas.openxmlformats.org/officeDocument/2006/relationships/image" Target="../media/image16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gi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72.jpeg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74.gif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gif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78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9.gif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8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8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0%D0%B5%D1%82%D1%80%D0%BE%D0%B2%D0%B8%D1%80%D1%83%D1%81%D1%8B" TargetMode="External"/><Relationship Id="rId3" Type="http://schemas.openxmlformats.org/officeDocument/2006/relationships/slide" Target="slide4.xml"/><Relationship Id="rId7" Type="http://schemas.openxmlformats.org/officeDocument/2006/relationships/hyperlink" Target="http://ru.wikipedia.org/wiki/%D0%A1%D0%B8%D0%BD%D1%86%D0%B8%D1%82%D0%B8%D0%BD" TargetMode="Externa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F%D1%80%D0%B8%D0%BC%D0%B0%D1%82%D1%8B" TargetMode="External"/><Relationship Id="rId5" Type="http://schemas.openxmlformats.org/officeDocument/2006/relationships/hyperlink" Target="http://ru.wikipedia.org/wiki/%D0%9A%D1%81%D0%B5%D0%BD%D0%BE%D0%BB%D0%BE%D0%B3%D0%B8%D1%8F" TargetMode="External"/><Relationship Id="rId10" Type="http://schemas.openxmlformats.org/officeDocument/2006/relationships/image" Target="../media/image19.gif"/><Relationship Id="rId4" Type="http://schemas.openxmlformats.org/officeDocument/2006/relationships/hyperlink" Target="http://ru.wikipedia.org/wiki/%D0%93%D0%BE%D1%80%D0%B8%D0%B7%D0%BE%D0%BD%D1%82%D0%B0%D0%BB%D1%8C%D0%BD%D1%8B%D0%B9_%D0%BF%D0%B5%D1%80%D0%B5%D0%BD%D0%BE%D1%81_%D0%B3%D0%B5%D0%BD%D0%BE%D0%B2" TargetMode="External"/><Relationship Id="rId9" Type="http://schemas.openxmlformats.org/officeDocument/2006/relationships/hyperlink" Target="http://ru.wikipedia.org/w/index.php?title=Polydnavirus&amp;action=edit&amp;redlink=1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slide" Target="slide4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gif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9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0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0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4.gif"/><Relationship Id="rId7" Type="http://schemas.openxmlformats.org/officeDocument/2006/relationships/image" Target="../media/image36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35.gif"/><Relationship Id="rId9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19.gif"/><Relationship Id="rId7" Type="http://schemas.openxmlformats.org/officeDocument/2006/relationships/image" Target="../media/image45.gif"/><Relationship Id="rId12" Type="http://schemas.openxmlformats.org/officeDocument/2006/relationships/image" Target="../media/image5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9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8.wdp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5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microsoft.com/office/2007/relationships/hdphoto" Target="../media/hdphoto9.wdp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2.png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2.png"/><Relationship Id="rId4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slide" Target="slide126.xml"/><Relationship Id="rId3" Type="http://schemas.openxmlformats.org/officeDocument/2006/relationships/image" Target="../media/image14.gif"/><Relationship Id="rId7" Type="http://schemas.openxmlformats.org/officeDocument/2006/relationships/slide" Target="slide34.xml"/><Relationship Id="rId12" Type="http://schemas.openxmlformats.org/officeDocument/2006/relationships/slide" Target="slide10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96.xml"/><Relationship Id="rId5" Type="http://schemas.openxmlformats.org/officeDocument/2006/relationships/slide" Target="slide5.xml"/><Relationship Id="rId10" Type="http://schemas.openxmlformats.org/officeDocument/2006/relationships/slide" Target="slide85.xml"/><Relationship Id="rId4" Type="http://schemas.openxmlformats.org/officeDocument/2006/relationships/slide" Target="slide3.xml"/><Relationship Id="rId9" Type="http://schemas.openxmlformats.org/officeDocument/2006/relationships/slide" Target="slide54.xml"/><Relationship Id="rId1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8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1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10.gif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6.gif"/><Relationship Id="rId7" Type="http://schemas.openxmlformats.org/officeDocument/2006/relationships/slide" Target="slide4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image" Target="../media/image2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97.jpeg"/><Relationship Id="rId7" Type="http://schemas.openxmlformats.org/officeDocument/2006/relationships/slide" Target="slide4.xm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10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02.jpeg"/><Relationship Id="rId4" Type="http://schemas.openxmlformats.org/officeDocument/2006/relationships/image" Target="../media/image10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0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0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0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0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0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112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1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gif"/><Relationship Id="rId4" Type="http://schemas.openxmlformats.org/officeDocument/2006/relationships/image" Target="../media/image12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slide" Target="slide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microsoft.com/office/2007/relationships/hdphoto" Target="../media/hdphoto13.wdp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14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5" Type="http://schemas.openxmlformats.org/officeDocument/2006/relationships/image" Target="../media/image148.gif"/><Relationship Id="rId4" Type="http://schemas.openxmlformats.org/officeDocument/2006/relationships/slide" Target="slide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155.png"/><Relationship Id="rId4" Type="http://schemas.openxmlformats.org/officeDocument/2006/relationships/image" Target="../media/image154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gif"/><Relationship Id="rId5" Type="http://schemas.openxmlformats.org/officeDocument/2006/relationships/image" Target="../media/image157.png"/><Relationship Id="rId4" Type="http://schemas.openxmlformats.org/officeDocument/2006/relationships/image" Target="../media/image156.gi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53118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761851"/>
            <a:ext cx="356189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D:\23.05.13-домашние документы\Лаб. раб YES\Виртуальные лабораторные YES\Анимашки и картинки\Вода, жидкости,\Реки\0_3a11a_d92f0827_-1-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781163"/>
            <a:ext cx="3810000" cy="4610100"/>
          </a:xfrm>
          <a:prstGeom prst="rect">
            <a:avLst/>
          </a:prstGeom>
          <a:noFill/>
        </p:spPr>
      </p:pic>
      <p:pic>
        <p:nvPicPr>
          <p:cNvPr id="16" name="Рисунок 15" descr="kletka1.jpg"/>
          <p:cNvPicPr>
            <a:picLocks noChangeAspect="1"/>
          </p:cNvPicPr>
          <p:nvPr/>
        </p:nvPicPr>
        <p:blipFill>
          <a:blip r:embed="rId5" cstate="print"/>
          <a:srcRect l="5266" r="12144"/>
          <a:stretch>
            <a:fillRect/>
          </a:stretch>
        </p:blipFill>
        <p:spPr>
          <a:xfrm>
            <a:off x="6715108" y="4286256"/>
            <a:ext cx="2428892" cy="234340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24" name="Picture 4" descr="D:\23.05.13-домашние документы\Лаб. раб YES\Виртуальные лабораторные YES\Анимашки и картинки\Вода, жидкости,\Рыбки\рыбка 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857760"/>
            <a:ext cx="352425" cy="247650"/>
          </a:xfrm>
          <a:prstGeom prst="rect">
            <a:avLst/>
          </a:prstGeom>
          <a:noFill/>
        </p:spPr>
      </p:pic>
      <p:pic>
        <p:nvPicPr>
          <p:cNvPr id="30725" name="Picture 5" descr="D:\23.05.13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786322"/>
            <a:ext cx="381000" cy="238125"/>
          </a:xfrm>
          <a:prstGeom prst="rect">
            <a:avLst/>
          </a:prstGeom>
          <a:noFill/>
        </p:spPr>
      </p:pic>
      <p:pic>
        <p:nvPicPr>
          <p:cNvPr id="30729" name="Picture 9" descr="D:\23.05.13-домашние документы\Лаб. раб YES\Виртуальные лабораторные YES\Анимашки и картинки\Птицы\bird7-1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9554" y="1033423"/>
            <a:ext cx="762000" cy="1000125"/>
          </a:xfrm>
          <a:prstGeom prst="rect">
            <a:avLst/>
          </a:prstGeom>
          <a:noFill/>
        </p:spPr>
      </p:pic>
      <p:pic>
        <p:nvPicPr>
          <p:cNvPr id="30731" name="Picture 11" descr="D:\23.05.13-домашние документы\Лаб. раб YES\Виртуальные лабораторные YES\Анимашки и картинки\Птицы\bird3-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67424" y="609584"/>
            <a:ext cx="1219200" cy="1209675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2763" y="2351197"/>
            <a:ext cx="7441645" cy="5737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8000"/>
                </a:solidFill>
                <a:latin typeface="Arial Black" pitchFamily="34" charset="0"/>
              </a:rPr>
              <a:t>Дисциплина «Биология»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92951" y="5273117"/>
            <a:ext cx="203597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924944"/>
            <a:ext cx="7515323" cy="981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Введение. Учение о клетке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14" descr="D:\23.05.13-домашние документы\Лаб. раб YES\Виртуальные лабораторные YES\Анимашки и картинки\Люди\ludia-2494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3643314"/>
            <a:ext cx="1238250" cy="1238250"/>
          </a:xfrm>
          <a:prstGeom prst="rect">
            <a:avLst/>
          </a:prstGeom>
          <a:noFill/>
        </p:spPr>
      </p:pic>
      <p:pic>
        <p:nvPicPr>
          <p:cNvPr id="24" name="Picture 3" descr="D:\23.05.13-домашние документы\Лаб. раб YES\Виртуальные лабораторные YES\Анимашки и картинки\Вода, жидкости,\Рыбки\35b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57818" y="3929066"/>
            <a:ext cx="571500" cy="428625"/>
          </a:xfrm>
          <a:prstGeom prst="rect">
            <a:avLst/>
          </a:prstGeom>
          <a:noFill/>
        </p:spPr>
      </p:pic>
      <p:pic>
        <p:nvPicPr>
          <p:cNvPr id="25" name="Picture 13" descr="D:\23.05.13-домашние документы\Лаб. раб YES\Виртуальные лабораторные YES\Анимашки и картинки\Люди\ludia-380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72" y="3857628"/>
            <a:ext cx="1057275" cy="1343025"/>
          </a:xfrm>
          <a:prstGeom prst="rect">
            <a:avLst/>
          </a:prstGeom>
          <a:noFill/>
        </p:spPr>
      </p:pic>
      <p:sp>
        <p:nvSpPr>
          <p:cNvPr id="21" name="Управляющая кнопка: домой 20">
            <a:hlinkClick r:id="rId1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319143" y="1188262"/>
            <a:ext cx="1933377" cy="6904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Новый стандарт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0" name="Picture 2" descr="D:\23.05.13-домашние документы\Биотехнология 10.05.13\Биология в таблицах\многообразие живых организмов.jp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1875" t="2727" r="2499" b="7272"/>
          <a:stretch>
            <a:fillRect/>
          </a:stretch>
        </p:blipFill>
        <p:spPr bwMode="auto">
          <a:xfrm>
            <a:off x="129855" y="285728"/>
            <a:ext cx="8942739" cy="5786478"/>
          </a:xfrm>
          <a:prstGeom prst="rect">
            <a:avLst/>
          </a:prstGeom>
          <a:noFill/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диск D\29.06.17-домашние документы\Виртуальные лекции\Биология\клетка\размножение\эпидермис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40451"/>
            <a:ext cx="5170007" cy="471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90506" y="188640"/>
            <a:ext cx="8761291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Длительность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клеточного цикла у разных клеток разная.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Быстро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размножающиеся клетки взрослых организмов, такие как кроветворные или базальные клетки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эпидермиса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тонкой кишки, могут входить в клеточный цикл каждые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ru-RU" sz="2800" b="1" dirty="0">
                <a:latin typeface="Arial" pitchFamily="34" charset="0"/>
                <a:ea typeface="Times New Roman" pitchFamily="18" charset="0"/>
              </a:rPr>
              <a:t>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36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542623"/>
            <a:ext cx="207838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Эпидермис 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3515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628"/>
            <a:ext cx="9112278" cy="549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59632" y="5874099"/>
            <a:ext cx="5859139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Строение кожи 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(строение эпидермиса)</a:t>
            </a:r>
            <a:endParaRPr lang="ru-RU" sz="2800" dirty="0">
              <a:ln>
                <a:solidFill>
                  <a:sysClr val="windowText" lastClr="000000"/>
                </a:solidFill>
              </a:ln>
              <a:solidFill>
                <a:srgbClr val="9D234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82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thumbs.gfycat.com/DismalMadBlacklemur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99" y="3717032"/>
            <a:ext cx="32004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90506" y="188640"/>
            <a:ext cx="876129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Короткие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клеточные циклы (около 30 мин) наблюдаются при быстром дроблении яиц иглокожих, земноводных и других животных.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экспериментальных условиях короткий клеточный цикл (около 20 ч) имеют многие линии клеточных культур. У большинства активно делящихся клеток длительность периода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между митозами составляет примерно 10</a:t>
            </a:r>
            <a:r>
              <a:rPr lang="ru-RU" sz="2800" b="1" dirty="0"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24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ч.</a:t>
            </a:r>
          </a:p>
        </p:txBody>
      </p:sp>
      <p:pic>
        <p:nvPicPr>
          <p:cNvPr id="23560" name="Picture 8" descr="https://www.medgif.com/wp-content/uploads/2017/06/giphy-10-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" y="4286249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60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692" y="109779"/>
            <a:ext cx="8239756" cy="51090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Фазы клеточного цикла эукариот</a:t>
            </a:r>
          </a:p>
        </p:txBody>
      </p:sp>
      <p:pic>
        <p:nvPicPr>
          <p:cNvPr id="9" name="Picture 6" descr="https://thumbs.gfycat.com/GleefulLonelyBlackrhino-size_restric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56992"/>
            <a:ext cx="457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bodhi.name/wp-content/uploads/2017/10/%D0%B4%D0%B5%D0%BB%D0%B5%D0%BD%D0%B8%D0%B5-%D0%BA%D0%BB%D0%B5%D1%82%D0%BA%D0%B8-2-%D1%81-%D0%BA%D1%80%D1%8B%D1%81%D0%BE%D0%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04" y="2905026"/>
            <a:ext cx="4065149" cy="39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07504" y="764704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Клеточный цикл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эукариот состоит из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двух периодов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0" indent="-2857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период клеточного роста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интерфаза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), во время которого идет синтез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ДНК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и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белков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и осуществляется подготовка к делению </a:t>
            </a:r>
            <a:r>
              <a:rPr lang="ru-RU" sz="2800" b="1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клетки; </a:t>
            </a:r>
          </a:p>
          <a:p>
            <a:pPr marL="285750" lvl="0" indent="-2857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период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 клеточного деления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(фаза М, от слова </a:t>
            </a:r>
            <a:r>
              <a:rPr lang="ru-RU" sz="2800" b="1" dirty="0" err="1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mitosis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митоз</a:t>
            </a:r>
            <a:r>
              <a:rPr lang="ru-RU" sz="2800" b="1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9039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81316" cy="517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47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1.infourok.ru/uploads/ex/07c6/0000cb15-37928142/2/hello_html_m6721372c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" y="2658346"/>
            <a:ext cx="8823579" cy="372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3233" y="51579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23280" y="188640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Период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клеточного роста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состоит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нескольких стадий:</a:t>
            </a:r>
          </a:p>
          <a:p>
            <a:pPr marL="363538" lvl="1" indent="-2762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ru-RU" sz="2800" b="1" baseline="-30000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-фазы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(от англ. 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gap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промежуток), или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фазы начального роста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во время которой идет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синтез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мРНК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белков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других клеточных компонентов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s://hsto.org/webt/9b/su/ob/9bsuobs_u3pkyo7vbxiasq8ojay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7" t="5358" r="12288" b="3574"/>
          <a:stretch/>
        </p:blipFill>
        <p:spPr bwMode="auto">
          <a:xfrm>
            <a:off x="1691680" y="3517261"/>
            <a:ext cx="5115851" cy="334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1" indent="-2762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S-фазы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от англ. 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synthesis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— синтез), во время которой идет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репликация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ДНК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клеточного ядра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также происходит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удвоение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центриолей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(если есть).</a:t>
            </a:r>
          </a:p>
          <a:p>
            <a:pPr marL="363538" lvl="1" indent="-27622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ru-RU" sz="2800" b="1" baseline="-30000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-фазы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 время которой идет подготовка к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митозу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lvl="2" indent="5365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Дифференцировавшиеся клетки, которые более не делятся, находятся в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фазе покоя G</a:t>
            </a:r>
            <a:r>
              <a:rPr lang="ru-RU" sz="2800" b="1" baseline="-30000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(имея столько же ДНК, как в G</a:t>
            </a:r>
            <a:r>
              <a:rPr lang="ru-RU" sz="2800" b="1" baseline="-30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b="1" dirty="0">
              <a:solidFill>
                <a:srgbClr val="22222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9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9343" y="188640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 Black" pitchFamily="34" charset="0"/>
                <a:cs typeface="Arial" pitchFamily="34" charset="0"/>
              </a:rPr>
              <a:t>Период клеточного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 Black" pitchFamily="34" charset="0"/>
                <a:cs typeface="Arial" pitchFamily="34" charset="0"/>
              </a:rPr>
              <a:t>деления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(фаза М, от слова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mitosis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митоз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включает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две стадии:</a:t>
            </a:r>
          </a:p>
          <a:p>
            <a:pPr marL="742950" lvl="1" indent="-2857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кариокинез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(деление клеточного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ядра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);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митоз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свою очередь, делится на пять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стадий;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742950" lvl="1" indent="-2857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B0080"/>
                </a:solidFill>
                <a:latin typeface="Arial" pitchFamily="34" charset="0"/>
                <a:cs typeface="Arial" pitchFamily="34" charset="0"/>
              </a:rPr>
              <a:t>цитокинез</a:t>
            </a:r>
            <a:r>
              <a:rPr lang="ru-RU" sz="2800" b="1" dirty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(деление цитоплазмы).</a:t>
            </a:r>
          </a:p>
          <a:p>
            <a:pPr lvl="0" indent="449263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Описание клеточного деления базируется на данных световой микроскопии в сочетании с микрокиносъемкой и на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результатах световой 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электронной микроскопии фиксированных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окрашенных клеток.</a:t>
            </a:r>
          </a:p>
        </p:txBody>
      </p:sp>
      <p:pic>
        <p:nvPicPr>
          <p:cNvPr id="16386" name="Picture 2" descr="https://i.gifer.com/3YP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65" y="4413270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2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 descr="03_корь_возбудите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680544"/>
            <a:ext cx="2387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7" name="Picture 5" descr="06_ЦМВ_строение-вирус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571876"/>
            <a:ext cx="21463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8" name="Picture 6" descr="07_краснуха_возбудите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11500"/>
            <a:ext cx="33401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-24"/>
            <a:ext cx="8786874" cy="3663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Вирусы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мельчайшие возбудители инфекционных болезней (</a:t>
            </a:r>
            <a:r>
              <a:rPr lang="ru-RU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virus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 лат. – яд, ядовитое начало).</a:t>
            </a:r>
            <a:r>
              <a:rPr lang="ru-RU" sz="27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Вирусы – это неклеточная форма жизни представляющая собой автономные генетические структуры, способные размножаться в чувствительных по отношению к ним клеткам бактерий растений и животных. У них нет цитоплазмы, ядра и митохондрий, вырабатывающих энергию, отсутствуют рибосомы, синтезирующие белки.</a:t>
            </a:r>
            <a:endParaRPr lang="ru-RU" sz="27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23.09.12-домашние документы\Биотехнология\Биология в таблицах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43" t="3794" r="2343" b="8035"/>
          <a:stretch>
            <a:fillRect/>
          </a:stretch>
        </p:blipFill>
        <p:spPr bwMode="auto">
          <a:xfrm>
            <a:off x="34267" y="70896"/>
            <a:ext cx="9078011" cy="5878384"/>
          </a:xfrm>
          <a:prstGeom prst="rect">
            <a:avLst/>
          </a:prstGeom>
          <a:noFill/>
          <a:ln w="57150">
            <a:solidFill>
              <a:srgbClr val="3366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" descr="C:\18.01.13-домашние документы\Биотехнология 03.03.13\3-4-Основные объекты биотехнологии\Микроорганизмы\анимашки\colifag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5581674"/>
            <a:ext cx="962025" cy="1276350"/>
          </a:xfrm>
          <a:prstGeom prst="rect">
            <a:avLst/>
          </a:prstGeom>
          <a:noFill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858312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общей биологии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355600" lvl="0" indent="-3556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изучение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общих закономерностей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биологи-ческих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явлении и процессов, характерных для живых организмов,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причин их многообразия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55600" lvl="0" indent="-3556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выяснение законов возникновения и развития жизни на Земле.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071678"/>
            <a:ext cx="47625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3150"/>
            <a:ext cx="47434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857224" y="6429396"/>
            <a:ext cx="3211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http://ecolog.at.ua/index/0-27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43438" y="5572140"/>
            <a:ext cx="3786214" cy="77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Схема строения бактериофага</a:t>
            </a:r>
            <a:endParaRPr lang="ru-RU" sz="2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71414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Бактериофаги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или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фаги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(от греческого слова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phagos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пожиратель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– это вирусы бактерий. В головке упакована ДНК. На конце отростка находится базальная пластинка с нитями, которые служат для прикрепления фага к бактерии.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667284"/>
            <a:ext cx="7907544" cy="60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74784" y="68025"/>
            <a:ext cx="865493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Жизненный цикл бактериофага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1" descr="C:\18.01.13-домашние документы\Биотехнология 03.03.13\3-4-Основные объекты биотехнологии\Микроорганизмы\анимашки\colifag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9131" y="4929198"/>
            <a:ext cx="962025" cy="1276350"/>
          </a:xfrm>
          <a:prstGeom prst="rect">
            <a:avLst/>
          </a:prstGeom>
          <a:noFill/>
        </p:spPr>
      </p:pic>
      <p:pic>
        <p:nvPicPr>
          <p:cNvPr id="1026" name="Picture 2" descr="C:\18.01.13-домашние документы\Биотехнология 03.03.13\3-4-Основные объекты биотехнологии\Микроорганизмы\FEATURED-PIC-VIRUS-Bacteriophage-group-1-300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714356"/>
            <a:ext cx="2214546" cy="2214546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0859" y="35949"/>
            <a:ext cx="6926897" cy="54636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Роль вирусов в биосфере</a:t>
            </a:r>
          </a:p>
        </p:txBody>
      </p:sp>
      <p:pic>
        <p:nvPicPr>
          <p:cNvPr id="135170" name="Picture 2" descr="C:\18.01.13-домашние документы\Биотехнология 03.03.13\3-4-Основные объекты биотехнологии\Микроорганизмы\бактерии и вирусы\08.12.12\Бактерии и вирусы\vihvacuna-670xXx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429264"/>
            <a:ext cx="1924042" cy="1051650"/>
          </a:xfrm>
          <a:prstGeom prst="rect">
            <a:avLst/>
          </a:prstGeom>
          <a:noFill/>
        </p:spPr>
      </p:pic>
      <p:pic>
        <p:nvPicPr>
          <p:cNvPr id="135172" name="Picture 4" descr="C:\18.01.13-домашние документы\Биотехнология 03.03.13\3-4-Основные объекты биотехнологии\Микроорганизмы\бактерии и вирусы\08.12.12\Бактерии и вирусы\virus_jpg_4c8882f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500702"/>
            <a:ext cx="1523984" cy="1142988"/>
          </a:xfrm>
          <a:prstGeom prst="rect">
            <a:avLst/>
          </a:prstGeom>
          <a:noFill/>
        </p:spPr>
      </p:pic>
      <p:pic>
        <p:nvPicPr>
          <p:cNvPr id="1026" name="Picture 2" descr="C:\18.01.13-домашние документы\Биотехнология 03.03.13\3-4-Основные объекты биотехнологии\Микроорганизмы\Bacteriophage--invasion--spreading--invasion--infection-151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5500702"/>
            <a:ext cx="1571636" cy="1173488"/>
          </a:xfrm>
          <a:prstGeom prst="rect">
            <a:avLst/>
          </a:prstGeom>
          <a:noFill/>
        </p:spPr>
      </p:pic>
      <p:pic>
        <p:nvPicPr>
          <p:cNvPr id="1027" name="Picture 3" descr="C:\18.01.13-домашние документы\Биотехнология 03.03.13\3-4-Основные объекты биотехнологии\Микроорганизмы\Вирусные лихорад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5072074"/>
            <a:ext cx="1230491" cy="1149346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571480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Вирусы являются одной из самых распространённых форм существования органической материи на планете по численности: воды мирового океана содержат колоссальное количество бактериофагов (около 250 миллионов частиц на миллилитр воды), их общая численность в океане – около 4·10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численность вирусов (бактериофагов) в донных отложениях океана практически не зависит от глубины и всюду очень высока. В океане обитают сотни тысяч видов (штаммов) вирусов, подавляющее большинство которых не описаны и тем более не изучены. </a:t>
            </a: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71414"/>
            <a:ext cx="8858312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3200" b="1" dirty="0" smtClean="0">
                <a:ea typeface="Times New Roman" pitchFamily="18" charset="0"/>
              </a:rPr>
              <a:t>Вирусы играют важную роль в регуляции численности популяций некоторых видов живых организмов (например, вирус </a:t>
            </a:r>
            <a:r>
              <a:rPr lang="ru-RU" sz="3200" b="1" dirty="0" err="1" smtClean="0">
                <a:ea typeface="Times New Roman" pitchFamily="18" charset="0"/>
              </a:rPr>
              <a:t>дикования</a:t>
            </a:r>
            <a:r>
              <a:rPr lang="ru-RU" sz="3200" b="1" dirty="0" smtClean="0">
                <a:ea typeface="Times New Roman" pitchFamily="18" charset="0"/>
              </a:rPr>
              <a:t> раз в несколько лет сокращает численность песцов в несколько раз).</a:t>
            </a:r>
            <a:r>
              <a:rPr lang="ru-RU" sz="3200" b="1" dirty="0" smtClean="0"/>
              <a:t> </a:t>
            </a:r>
          </a:p>
        </p:txBody>
      </p:sp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286256"/>
            <a:ext cx="36957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143108" y="6072206"/>
            <a:ext cx="3279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2138E3"/>
                </a:solidFill>
                <a:latin typeface="Arial" pitchFamily="34" charset="0"/>
                <a:cs typeface="Arial" pitchFamily="34" charset="0"/>
              </a:rPr>
              <a:t>Вирус </a:t>
            </a:r>
            <a:r>
              <a:rPr lang="ru-RU" sz="2800" b="1" dirty="0" err="1" smtClean="0">
                <a:solidFill>
                  <a:srgbClr val="2138E3"/>
                </a:solidFill>
                <a:latin typeface="Arial" pitchFamily="34" charset="0"/>
                <a:cs typeface="Arial" pitchFamily="34" charset="0"/>
              </a:rPr>
              <a:t>дикования</a:t>
            </a:r>
            <a:endParaRPr lang="ru-RU" sz="2800" b="1" dirty="0">
              <a:solidFill>
                <a:srgbClr val="2138E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2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857628"/>
            <a:ext cx="50196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5" name="Picture 1" descr="C:\18.01.13-домашние документы\Биотехнология 03.03.13\3-4-Основные объекты биотехнологии\Микроорганизмы\dlyakota.ru_stati-o-koshkah_13219921405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571744"/>
            <a:ext cx="2651339" cy="1971632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71414"/>
            <a:ext cx="8786874" cy="5501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lnSpc>
                <a:spcPct val="85000"/>
              </a:lnSpc>
            </a:pP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Положение вирусов в системе живого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102671"/>
            <a:ext cx="3429024" cy="296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4143380"/>
            <a:ext cx="220029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357554" y="6294143"/>
            <a:ext cx="305378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«Мусорная ДНК» 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23268"/>
            <a:ext cx="3428992" cy="363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714356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Вирусы имеют генетические связи с представителями флоры и фауны Земли. Согласно последним исследованиям,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геном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человека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более чем на 32 % состоит из информации, кодируемой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вирус-подобными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элементами.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636"/>
            <a:ext cx="2098639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214546" y="5572140"/>
            <a:ext cx="450059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Колонии тли страдают от ос-паразитов – хищники откладывают яйца в тела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1928794" y="5857892"/>
            <a:ext cx="571504" cy="5715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48413"/>
            <a:ext cx="8858312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помощью вирусов может происходить так называемый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hlinkClick r:id="rId4" tooltip="Горизонтальный перенос генов"/>
              </a:rPr>
              <a:t>горизонтальный перенос генов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hlinkClick r:id="rId5" tooltip="Ксенология"/>
              </a:rPr>
              <a:t>ксенология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то есть передача генетической информации не от непосредственных родителей к своему потомству, а между двумя неродственными (или даже относящимися к разным видам) особями. Так, в геноме высших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hlinkClick r:id="rId6" tooltip="Приматы"/>
              </a:rPr>
              <a:t>приматов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существует ген, кодирующий белок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hlinkClick r:id="rId7" tooltip="Синцитин"/>
              </a:rPr>
              <a:t>синцитин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который, как считается, был привнесён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hlinkClick r:id="rId8" tooltip="Ретровирусы"/>
              </a:rPr>
              <a:t>ретровирусом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Иногда вирусы образуют с животными симбиоз. Так, например, яд некоторых паразитических ос содержит структуры, называемые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поли-ДНК-вирусами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i="1" dirty="0" err="1" smtClean="0">
                <a:latin typeface="Arial" pitchFamily="34" charset="0"/>
                <a:ea typeface="Times New Roman" pitchFamily="18" charset="0"/>
                <a:cs typeface="Arial" pitchFamily="34" charset="0"/>
                <a:hlinkClick r:id="rId9" tooltip="Polydnavirus (страница отсутствует)"/>
              </a:rPr>
              <a:t>Polydnavirus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PDV), имеющие вирусное происхождение.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78687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Вирусы вызывают ряд опасных заболеваний человека (оспу, гепатит, грипп, корь, полиомиелит, СПИД, рак и т. д.), растений (мозаичную болезнь табака, томата, огурца, карликовость, увядание земляники), животных (чуму свиней, ящур). Однако </a:t>
            </a:r>
            <a:r>
              <a:rPr lang="ru-RU" sz="28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препараты соответствующих бактериофагов применяют для лечения бактериальных заболеваний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– дизентерии и холеры.</a:t>
            </a:r>
            <a:endParaRPr lang="ru-RU" sz="2800" b="1" dirty="0" smtClean="0"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57422" y="71414"/>
            <a:ext cx="484761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ln w="11430"/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Значение вирусов</a:t>
            </a:r>
            <a:endParaRPr lang="ru-RU" sz="4000" b="1" dirty="0">
              <a:ln w="11430"/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869" y="4286256"/>
            <a:ext cx="3771445" cy="246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49506" y="6286520"/>
            <a:ext cx="22208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atin typeface="Arial" pitchFamily="34" charset="0"/>
                <a:ea typeface="Times New Roman" pitchFamily="18" charset="0"/>
              </a:rPr>
              <a:t>Дизентерия </a:t>
            </a:r>
            <a:endParaRPr lang="ru-RU" sz="2600" b="1" dirty="0"/>
          </a:p>
        </p:txBody>
      </p:sp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98" y="4070032"/>
            <a:ext cx="2405062" cy="185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622" y="4235085"/>
            <a:ext cx="3762378" cy="262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5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71942"/>
            <a:ext cx="2143139" cy="142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5357818" y="6357958"/>
            <a:ext cx="14451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Холера</a:t>
            </a:r>
            <a:r>
              <a:rPr lang="ru-RU" b="1" dirty="0" smtClean="0">
                <a:latin typeface="Arial" pitchFamily="34" charset="0"/>
                <a:ea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6" name="Picture 1" descr="C:\18.01.13-домашние документы\Биотехнология 03.03.13\3-4-Основные объекты биотехнологии\Микроорганизмы\анимашки\colifag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5143512"/>
            <a:ext cx="962025" cy="1276350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9307" y="142852"/>
            <a:ext cx="5867312" cy="619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Интересные факты</a:t>
            </a: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642918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Вирусы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</a:rPr>
              <a:t>не являются живыми существами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. У них нет клеток, они не умеют преобразовывать пищу в энергию, и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без «хозяина» это всего лишь небольшие сгустки химических веществ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. 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714620"/>
            <a:ext cx="5031719" cy="38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142852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Вирусы не являются мертвыми – 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у них есть гены, они размножаются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для них </a:t>
            </a:r>
            <a:r>
              <a:rPr lang="ru-RU" sz="2800" b="1" dirty="0" smtClean="0">
                <a:solidFill>
                  <a:srgbClr val="2138E3"/>
                </a:solidFill>
                <a:latin typeface="Arial" pitchFamily="34" charset="0"/>
                <a:ea typeface="Times New Roman" pitchFamily="18" charset="0"/>
              </a:rPr>
              <a:t>действуют процессы естественного отбора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6434" name="Picture 2" descr="C:\18.01.13-домашние документы\Биотехнология 03.03.13\3-4-Основные объекты биотехнологии\Микроорганизмы\Bacterioph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477005" cy="2171703"/>
          </a:xfrm>
          <a:prstGeom prst="ellipse">
            <a:avLst/>
          </a:prstGeom>
          <a:noFill/>
        </p:spPr>
      </p:pic>
      <p:pic>
        <p:nvPicPr>
          <p:cNvPr id="146435" name="Picture 3" descr="C:\18.01.13-домашние документы\Биотехнология 03.03.13\3-4-Основные объекты биотехнологии\Микроорганизмы\Вирус phi29 выбрасывает ДНК из капсид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786058"/>
            <a:ext cx="1828800" cy="2005013"/>
          </a:xfrm>
          <a:prstGeom prst="ellipse">
            <a:avLst/>
          </a:prstGeom>
          <a:noFill/>
        </p:spPr>
      </p:pic>
      <p:pic>
        <p:nvPicPr>
          <p:cNvPr id="146436" name="Picture 4" descr="C:\18.01.13-домашние документы\Биотехнология 03.03.13\3-4-Основные объекты биотехнологии\Микроорганизмы\свиной грипп, виру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857628"/>
            <a:ext cx="2165681" cy="1523998"/>
          </a:xfrm>
          <a:prstGeom prst="ellipse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143636" y="5429264"/>
            <a:ext cx="264317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Вирус свиного гриппа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4857760"/>
            <a:ext cx="3786182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Вирус выбрасывает ДНК из </a:t>
            </a:r>
            <a:r>
              <a:rPr lang="ru-RU" sz="2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капсида</a:t>
            </a:r>
            <a:endParaRPr lang="ru-RU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8662" y="3643314"/>
            <a:ext cx="25619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0575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Бактериофаги</a:t>
            </a:r>
            <a:endParaRPr lang="ru-RU" sz="2600" b="1" dirty="0">
              <a:solidFill>
                <a:srgbClr val="0575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4028198"/>
            <a:ext cx="4000496" cy="277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44" y="-24"/>
            <a:ext cx="8858312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В 1892 году, русский микробиолог Дмитрий Ивановский доказал, что заражение табачных растений происходит с помощью существ, намного меньших чем бактерии. Эти существа оказались вирусом, а конкретно – вирусом табачной мозаики. </a:t>
            </a:r>
            <a:endParaRPr lang="ru-RU" sz="2700" b="1" dirty="0" smtClean="0">
              <a:latin typeface="Arial" pitchFamily="34" charset="0"/>
            </a:endParaRPr>
          </a:p>
          <a:p>
            <a:pPr marL="363538" lvl="0" indent="-363538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Американский биохимик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</a:rPr>
              <a:t>Вендель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 Стэнли выделил вышеуказанный табачный вирус в чистом виде как игольчатые протеиновые кристаллы, за что получил Нобелевскую премию в 1946 году в области химии. </a:t>
            </a:r>
            <a:endParaRPr lang="ru-RU" sz="2700" b="1" dirty="0" smtClean="0"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248" y="5643578"/>
            <a:ext cx="214314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Дмитрий Иосифович Ивановский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14818"/>
            <a:ext cx="11620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42844" y="6357958"/>
            <a:ext cx="3961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Вирус табачной мозаики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3739400"/>
            <a:ext cx="1166811" cy="16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6334433" y="5429264"/>
            <a:ext cx="2809599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Уэнделл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Мередит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Стэнли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23.05.13-домашние документы\Лаб. раб YES\Виртуальные лабораторные YES\Анимашки и картинки\Органы\1294131429_sistema-pishhevareniy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5000660"/>
            <a:ext cx="1547783" cy="18573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2844" y="142852"/>
            <a:ext cx="8858312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Признаки живых организмов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(среди них нет ни одного такого, который бы отдельно не существовал в неживой природе)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Живой организм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представляет собой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единое образование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обладающее сложным строением, тело его составляет множество сложных взаимодействующих молекул, образующих упорядоченные структуры.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Каждая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составная часть организма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имеет особое строение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выполняет определенную функцию. Это относится не только к клеткам, тканям, органам, системам органов, но и к внутриклеточным структурам и органическим молекулам.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09079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Некоторые вирусы внедряют свою ДНК в бактерию через полые волоски, которые присутствуют у многих бактерий.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4386" name="Picture 2" descr="C:\18.01.13-домашние документы\Биотехнология 03.03.13\3-4-Основные объекты биотехнологии\Микроорганизмы\512px-Phage-256x300.jpg"/>
          <p:cNvPicPr>
            <a:picLocks noChangeAspect="1" noChangeArrowheads="1"/>
          </p:cNvPicPr>
          <p:nvPr/>
        </p:nvPicPr>
        <p:blipFill>
          <a:blip r:embed="rId2" cstate="print"/>
          <a:srcRect t="12500"/>
          <a:stretch>
            <a:fillRect/>
          </a:stretch>
        </p:blipFill>
        <p:spPr bwMode="auto">
          <a:xfrm>
            <a:off x="5214942" y="3000372"/>
            <a:ext cx="2438400" cy="2500310"/>
          </a:xfrm>
          <a:prstGeom prst="ellipse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 l="10693" r="22097"/>
          <a:stretch>
            <a:fillRect/>
          </a:stretch>
        </p:blipFill>
        <p:spPr bwMode="auto">
          <a:xfrm>
            <a:off x="928662" y="1785926"/>
            <a:ext cx="3143272" cy="30194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0298" y="142852"/>
            <a:ext cx="64294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 1992 году ученые проследили путь источника пневмонии, вспыхнувшей в Англии – оказалось, что это вирус, скрывавшийся внутри амебы, живущей в башнях градирни (охладительной башни). Он был настолько крупным, что вначале ученые приняли его за бактерию.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2887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571736" y="5072074"/>
            <a:ext cx="6429420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Мимивирус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а –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мимивирусы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внутри амебы; б и в – микрофотографии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мимивируса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352708"/>
            <a:ext cx="5572164" cy="172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44" y="-27384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Так называемый </a:t>
            </a:r>
            <a:r>
              <a:rPr lang="ru-RU" sz="27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мимивирус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 назван так из-за того, что имитирует поведение и строение бактерии. Считают, что он является промежуточным звеном между бактериями и вирусами, возможно, это отдельная форма жизни. Данный вирус характеризуется наиболее объемным и сложным набором ДНК среди всех вирусов. В теле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</a:rPr>
              <a:t>мимивируса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 более 900 генов, которые кодируют протеины, не использующиеся в других вирусах. Его геном в два раза больше, чем у других известным вирусов и даже бактерий. </a:t>
            </a:r>
            <a:endParaRPr lang="ru-RU" sz="2700" b="1" dirty="0" smtClean="0"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6066389"/>
            <a:ext cx="707236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Мимивирус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а –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мимивирусы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внутри амебы; б и в – микрофотографии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мимивируса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12" y="414338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488" y="4429132"/>
            <a:ext cx="6143668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Повинуясь указаниям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ретровируса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встроившегося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 ее геном, клетка послушно производит новые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ретровирусные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частицы (темные кружки). Фото с сайта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www.physorg.com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38" y="245630"/>
            <a:ext cx="900115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Мы все, возможно – результат работы вирусов, так как значительная часть нашего генома содержит «осколки» и целые части вирусов, которые внедрились в наших предков миллионы лет назад, и были «одомашнены». Многие из образований в наших клетках являются на первый взгляд бесполезными, что объясняется в том числе тем, что это – вирусы, которые благополучно прижились внутри нас на разных этапах эволюции. </a:t>
            </a:r>
            <a:endParaRPr lang="ru-RU" sz="2800" b="1" dirty="0" smtClean="0"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8" y="335196"/>
            <a:ext cx="900115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Большинство из внедренных в наш геном древних вирусов не существуют в природе в наше время. В 2005 году французские ученые начали работу по «воскрешению» одного из таких вирусов. Один из воскрешенных таким образом вирусов под кодовым названием Феникс, оказался нежизнеспособным. Видимо, не все так просто.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394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73936"/>
            <a:ext cx="2476494" cy="318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8" y="-24"/>
            <a:ext cx="9001156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lvl="0" indent="-363538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Некоторые вирусные осколки в нашем геноме, видимо, ответственны за работы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</a:rPr>
              <a:t>автоимунной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системы и развитие раковых заболеваний. </a:t>
            </a:r>
            <a:endParaRPr lang="ru-RU" sz="2800" b="1" dirty="0" smtClean="0">
              <a:latin typeface="Arial" pitchFamily="34" charset="0"/>
            </a:endParaRPr>
          </a:p>
          <a:p>
            <a:pPr marL="363538" lvl="0" indent="-363538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Самой своей жизнью мы обязаны вирусам – часть из протеинов, закодированных вирусной ДНК в организме матери, «корректируют»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</a:rPr>
              <a:t>имунную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систему организма, чтобы она не атаковала эмбрион во время развития. </a:t>
            </a:r>
            <a:endParaRPr lang="ru-RU" sz="2800" b="1" dirty="0" smtClean="0">
              <a:latin typeface="Arial" pitchFamily="34" charset="0"/>
            </a:endParaRPr>
          </a:p>
          <a:p>
            <a:pPr marL="363538" lvl="0" indent="-363538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Мы все на Земле являемся дальними родственниками. Ученые имеют основания считать, что миллиард лет назад один из вирусов внедрился в клетку бактерии и из этого получилось клеточное ядро, которое впоследствии привело к образованию многообразия флоры и фауны, включая нас с вами.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 l="14634" r="7316"/>
          <a:stretch>
            <a:fillRect/>
          </a:stretch>
        </p:blipFill>
        <p:spPr bwMode="auto">
          <a:xfrm>
            <a:off x="2000232" y="5643578"/>
            <a:ext cx="1071570" cy="10715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 l="4760" r="14286"/>
          <a:stretch>
            <a:fillRect/>
          </a:stretch>
        </p:blipFill>
        <p:spPr bwMode="auto">
          <a:xfrm>
            <a:off x="3643306" y="5715016"/>
            <a:ext cx="1214446" cy="107154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5643578"/>
            <a:ext cx="1285884" cy="112053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92696"/>
            <a:ext cx="8858312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2016. – 324 с. – (Среднее профессиональное образование).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2015. – 328 с. – (Среднее профессиональное образование).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Шумакова, Е.В. Ботаника и физиология растений: Учебник. – М.: Издательский центр «Академия»,  2015. – 208 с.: ил.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Чернова Н.М.,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Галушин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В.М., Константинов В.М. Экология. 10 – 11 классы: Учебник. – М.: Дрофа, 2015. – 302 с.: ил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Константинов В.М.,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Резанов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А.Г., Фадеева Е.О, Общая биология. Учебник для СПО. – М.: Издательский центр «Академия», 2014 – 256 с.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000108"/>
            <a:ext cx="8640960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http://kontrafaktam.ucoz.de/blog/kartinka_6_stroenie_rastitelnoj_kletki_rabota_s_interaktivnym/2013-05-23-16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http://www.myshared.ru/slide/787031/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http://www.myshared.ru/slide/1004445/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www.newreferat.com/ref-8372-1.html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http://knowledge.allbest.ru/biology/3c0b65635b2ad68a4c53a88421206c37_0.html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http://www.examen.ru/add/School-Subjects/Natural-Sciences/Biology/7979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http://5fan.ru/wievjob.php?id=5493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http://bigslide.ru/biologiya/10318-uchenie-o-kletke.html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1031426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http://stupideugene.flexibleblog.ru/2010_09_01_archive.html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http://my-dictionary.ru/word/742/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hghltd.yandex.net/yandbtm?text=%D1%8D%D1%83%D0%BA%D0%B0%D1%80%D0%B8%D0%BE%D1%82%D1%8B&amp;url=http%3A%2F%2Fru.vlab.wikia.com%2Fwiki%2F%25D0%25AD%25D1%2583%25D0%25BA%25D0%25B0%25D1%2580%25D0%25B8%25D0%25BE%25D1%2582%25D1%258B&amp;fmode=inject&amp;mime=html&amp;l10n=ru&amp;sign=d02069248ed286185fa0f4695297a9f4&amp;keyno=0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http://sdb.su/svalka/page,8,529-vvedenie-v-biotexnologiyu.html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1071546"/>
            <a:ext cx="8858312" cy="544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en.coolreferat.com/%D0%AD%D0%BC%D0%B1%D1%80%D0%B8%D0%BE%D0%BD%D0%B0%D0%BB%D1%8C%D0%BD%D1%8B%D0%B5_%D1%81%D1%82%D0%B2%D0%BE%D0%BB%D0%BE%D0%B2%D1%8B%D0%B5_%D0%BA%D0%BB%D0%B5%D1%82%D0%BA%D0%B8_%D0%B2_%D0%B8%D0%B7%D1%83%D1%87%D0%B5%D0%BD%D0%B8%D0%B8_%D1%84%D1%83%D0%BD%D0%BA%D1%86%D0%B8%D0%B8_%D0%B3%D0%B5%D0%BD%D0%BE%D0%B2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://ru.wikipedia.org/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Клеточный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цикл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://yandex.ru/images/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Клеточный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цикл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://ru.wikipedia.org/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Обмен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веществ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://yandex.ru/images/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Обмен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веществ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://ru.wikipedia.org/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Клеточная 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теория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://yandex.ru/images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/Учение о клетке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9"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23.05.13-домашние документы\Лаб. раб YES\Виртуальные лабораторные YES\Анимашки и картинки\Цветы\f1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5357826"/>
            <a:ext cx="638175" cy="619125"/>
          </a:xfrm>
          <a:prstGeom prst="rect">
            <a:avLst/>
          </a:prstGeom>
          <a:noFill/>
        </p:spPr>
      </p:pic>
      <p:pic>
        <p:nvPicPr>
          <p:cNvPr id="2056" name="Picture 8" descr="D:\23.05.13-домашние документы\Лаб. раб YES\Виртуальные лабораторные YES\Анимашки и картинки\Жуки\j3l06_frog_fai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5072074"/>
            <a:ext cx="3810000" cy="1771650"/>
          </a:xfrm>
          <a:prstGeom prst="rect">
            <a:avLst/>
          </a:prstGeom>
          <a:noFill/>
        </p:spPr>
      </p:pic>
      <p:pic>
        <p:nvPicPr>
          <p:cNvPr id="2058" name="Picture 10" descr="D:\23.05.13-домашние документы\Биотехнология 10.05.13\3-4-Основные объекты биотехнологии\Микроорганизмы\анимашки\00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238606"/>
            <a:ext cx="2245195" cy="2619394"/>
          </a:xfrm>
          <a:prstGeom prst="rect">
            <a:avLst/>
          </a:prstGeom>
          <a:noFill/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42844" y="71414"/>
            <a:ext cx="8858312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Живые 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способны извлекать, преобразовывать и использовать вещества и энергию окружающей среды. Благодаря этому они поддерживают целостность,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упорядочен-ность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строения и функций своего организма (гомеостаз), возвращают в среду продукты распада и преобразованную энергию. Следовательно, они обладают способностью к обмену веществ и превращению энергии.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могут реагировать на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измене-ния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окружающей среды, на внешние раздражения и отвечать на них. Большинство биологических процессов имеют цикличность: суточную, сезонную, годовую и многолетнюю.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228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Строением, физиологией, биологией, поведением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живые организмы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приспособлены к среде обитания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соответствуют своему образу жизни. Особенности строения и поведения, связанные с определенным образом жизни, называются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адаптациями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D:\23.05.13-домашние документы\Лаб. раб YES\Виртуальные лабораторные YES\Анимашки и картинки\Жуки\0_216d4_64c9611c_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33850"/>
            <a:ext cx="4286250" cy="2724150"/>
          </a:xfrm>
          <a:prstGeom prst="rect">
            <a:avLst/>
          </a:prstGeom>
          <a:noFill/>
        </p:spPr>
      </p:pic>
      <p:pic>
        <p:nvPicPr>
          <p:cNvPr id="3080" name="Picture 8" descr="D:\23.05.13-домашние документы\Лаб. раб YES\Виртуальные лабораторные YES\Анимашки и картинки\Животные\RenardArbr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571744"/>
            <a:ext cx="1428750" cy="1428750"/>
          </a:xfrm>
          <a:prstGeom prst="rect">
            <a:avLst/>
          </a:prstGeom>
          <a:noFill/>
        </p:spPr>
      </p:pic>
      <p:pic>
        <p:nvPicPr>
          <p:cNvPr id="3084" name="Picture 12" descr="D:\23.05.13-домашние документы\Лаб. раб YES\Виртуальные лабораторные YES\Анимашки и картинки\Животные\Кролики, зайцы\0_2341f_a1f478de_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0094" y="3124200"/>
            <a:ext cx="4762500" cy="3733800"/>
          </a:xfrm>
          <a:prstGeom prst="rect">
            <a:avLst/>
          </a:prstGeom>
          <a:noFill/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D:\23.05.13-домашние документы\Лаб. раб YES\Виртуальные лабораторные YES\Анимашки и картинки\Животные\Медведи\KoalaBambou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571744"/>
            <a:ext cx="1143000" cy="1143000"/>
          </a:xfrm>
          <a:prstGeom prst="rect">
            <a:avLst/>
          </a:prstGeom>
          <a:noFill/>
        </p:spPr>
      </p:pic>
      <p:pic>
        <p:nvPicPr>
          <p:cNvPr id="23" name="Picture 5" descr="D:\23.05.13-домашние документы\Лаб. раб YES\Виртуальные лабораторные YES\Анимашки и картинки\Вода, жидкости,\Рыбки\w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2396" y="2357430"/>
            <a:ext cx="1333500" cy="1000125"/>
          </a:xfrm>
          <a:prstGeom prst="rect">
            <a:avLst/>
          </a:prstGeom>
          <a:noFill/>
        </p:spPr>
      </p:pic>
      <p:pic>
        <p:nvPicPr>
          <p:cNvPr id="3087" name="Picture 15" descr="D:\23.05.13-домашние документы\Лаб. раб YES\Виртуальные лабораторные YES\Анимашки и картинки\Животные\Мыши, крысы, хомяки\TaupeTerrier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000372"/>
            <a:ext cx="1428750" cy="952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42844" y="75562"/>
            <a:ext cx="8858312" cy="48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Живые 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способны к </a:t>
            </a:r>
            <a:r>
              <a:rPr kumimoji="0" lang="ru-RU" sz="28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самовос-произведению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размножению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Потомство всегда сходно с родителями в связи с передачей от родителей детям наследственной информации о строении и функциях организма. В этом проявляется свойство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наследствен-ности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живых организмов. Однако потомки всегда чем-то отличаются от своих родителей, т.е. проявляется изменчивость организмов, закономерности которой общие для них всех. Таким образом, живые организмы обладают способностью к размножению,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наследствен-ностью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изменчивостью.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7" t="25135" r="15942" b="59946"/>
          <a:stretch/>
        </p:blipFill>
        <p:spPr bwMode="auto">
          <a:xfrm>
            <a:off x="216082" y="5085184"/>
            <a:ext cx="7542540" cy="1471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8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0" r="13853"/>
          <a:stretch/>
        </p:blipFill>
        <p:spPr bwMode="auto">
          <a:xfrm>
            <a:off x="1365336" y="-96093"/>
            <a:ext cx="5654936" cy="690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6778" y="140897"/>
            <a:ext cx="892971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lvl="0" indent="-714375" algn="just" eaLnBrk="0" hangingPunct="0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</a:rPr>
              <a:t>Митоз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[&lt; гр.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</a:rPr>
              <a:t>mitos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нить] –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биол.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</a:rPr>
              <a:t>непрямое деление клетки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один из способов размножения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ea typeface="Times New Roman" pitchFamily="18" charset="0"/>
              </a:rPr>
              <a:t>клеток животных и растений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при котором наблюдается сложное преобразование компонентов клеточного ядра –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хромосом;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</a:rPr>
              <a:t>протекает в 4 фазы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: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профаза, метафаза, анафаза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и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телофаза;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период между двумя последующими митотическими делениями клетки носит название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интерфазы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(ср.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амитоз, мейоз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)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.</a:t>
            </a:r>
            <a:endParaRPr lang="ru-RU" sz="2800" b="1" dirty="0" smtClean="0">
              <a:latin typeface="Arial" pitchFamily="34" charset="0"/>
            </a:endParaRPr>
          </a:p>
          <a:p>
            <a:pPr marL="714375" lvl="0" indent="-714375" algn="just" eaLnBrk="0" hangingPunct="0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</a:rPr>
              <a:t>Мейоз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[&lt; гр.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</a:rPr>
              <a:t>meiosis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уменьшение, убывание] – иначе редукционное деление –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биол.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одна из форм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</a:rPr>
              <a:t>непрямого деления клетки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свойственная развивающимся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</a:rPr>
              <a:t>половым клеткам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; при мейозе происходит уменьшение (редукция) числа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хромосом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вдвое (ср.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митоз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).</a:t>
            </a:r>
            <a:endParaRPr lang="ru-RU" sz="2800" b="1" dirty="0" smtClean="0">
              <a:latin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4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412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способны к росту и индивидуальному развитию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(онтогенезу) от рождения до смерти.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способны к историческому развитию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(филогенезу),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 изменению от простого к сложному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Этот процесс усложнения организмов называется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эволюцией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результате длительной эволюции возникло все многообразие живых организмов,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приспособ-ленных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 определенным условиям существования.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 descr="D:\23.05.13-домашние документы\Виртуальные лекции 2015\Биология\анимашки-разное\Биология\деревья\tree2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5357826"/>
            <a:ext cx="1428750" cy="1428750"/>
          </a:xfrm>
          <a:prstGeom prst="rect">
            <a:avLst/>
          </a:prstGeom>
          <a:noFill/>
        </p:spPr>
      </p:pic>
      <p:pic>
        <p:nvPicPr>
          <p:cNvPr id="5127" name="Picture 7" descr="D:\23.05.13-домашние документы\Лаб. раб YES\Виртуальные лабораторные YES\Анимашки и картинки\Компьютеры\1001_2.jpg"/>
          <p:cNvPicPr>
            <a:picLocks noChangeAspect="1" noChangeArrowheads="1"/>
          </p:cNvPicPr>
          <p:nvPr/>
        </p:nvPicPr>
        <p:blipFill>
          <a:blip r:embed="rId4" cstate="print"/>
          <a:srcRect l="1250" t="27336" r="2499" b="5189"/>
          <a:stretch>
            <a:fillRect/>
          </a:stretch>
        </p:blipFill>
        <p:spPr bwMode="auto">
          <a:xfrm>
            <a:off x="1785918" y="4214818"/>
            <a:ext cx="6770124" cy="228601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48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подразделяют на составляющие ее науки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объектам исследования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зоология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изучает животных, 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ботаника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растения, 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микробиология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микроорганизмы.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пределах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зоологии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сформировались более узкие дисциплины: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энтомология (изучает насекомых), 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ихтиология (рыб), 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орнитология (птиц), 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териология (зверей) и т.д.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Многообразие и классификацию организмов рассматривает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систематика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pic>
        <p:nvPicPr>
          <p:cNvPr id="9220" name="Picture 4" descr="D:\23.05.13-домашние документы\Лаб. раб YES\Виртуальные лабораторные YES\Анимашки и картинки\Вода, жидкости,\Рыбки\аквариум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000372"/>
            <a:ext cx="495300" cy="457200"/>
          </a:xfrm>
          <a:prstGeom prst="rect">
            <a:avLst/>
          </a:prstGeom>
          <a:noFill/>
        </p:spPr>
      </p:pic>
      <p:pic>
        <p:nvPicPr>
          <p:cNvPr id="9222" name="Picture 6" descr="D:\23.05.13-домашние документы\Лаб. раб YES\Виртуальные лабораторные YES\Анимашки и картинки\Цветы\LigneBranchefeuille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5375" y="1071546"/>
            <a:ext cx="4238625" cy="571500"/>
          </a:xfrm>
          <a:prstGeom prst="rect">
            <a:avLst/>
          </a:prstGeom>
          <a:noFill/>
        </p:spPr>
      </p:pic>
      <p:pic>
        <p:nvPicPr>
          <p:cNvPr id="9223" name="Picture 7" descr="D:\23.05.13-домашние документы\Лаб. раб YES\Виртуальные лабораторные YES\Анимашки и картинки\Жуки\жучек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0" y="2357430"/>
            <a:ext cx="2095500" cy="1714500"/>
          </a:xfrm>
          <a:prstGeom prst="rect">
            <a:avLst/>
          </a:prstGeom>
          <a:noFill/>
        </p:spPr>
      </p:pic>
      <p:pic>
        <p:nvPicPr>
          <p:cNvPr id="13" name="Picture 5" descr="D:\23.05.13-домашние документы\Лаб. раб YES\Виртуальные лабораторные YES\Анимашки и картинки\Птицы\3c1ac7c5079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071810"/>
            <a:ext cx="2085975" cy="914400"/>
          </a:xfrm>
          <a:prstGeom prst="rect">
            <a:avLst/>
          </a:prstGeom>
          <a:noFill/>
        </p:spPr>
      </p:pic>
      <p:pic>
        <p:nvPicPr>
          <p:cNvPr id="9227" name="Picture 11" descr="D:\23.05.13-домашние документы\Лаб. раб YES\Виртуальные лабораторные YES\Анимашки и картинки\Животные\Кошки, львы и др\80381225_0_1d442_f49f6636_XL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929198"/>
            <a:ext cx="2381245" cy="1785934"/>
          </a:xfrm>
          <a:prstGeom prst="rect">
            <a:avLst/>
          </a:prstGeom>
          <a:noFill/>
        </p:spPr>
      </p:pic>
      <p:pic>
        <p:nvPicPr>
          <p:cNvPr id="9228" name="Picture 12" descr="D:\23.05.13-домашние документы\Лаб. раб YES\Виртуальные лабораторные YES\Анимашки и картинки\Животные\Кошки, львы и др\1187735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857736"/>
            <a:ext cx="1500198" cy="2000264"/>
          </a:xfrm>
          <a:prstGeom prst="rect">
            <a:avLst/>
          </a:prstGeom>
          <a:noFill/>
        </p:spPr>
      </p:pic>
      <p:pic>
        <p:nvPicPr>
          <p:cNvPr id="9233" name="Picture 17" descr="D:\23.05.13-домашние документы\Лаб. раб YES\Виртуальные лабораторные YES\Анимашки и картинки\Животные\Кошки, львы и др\LionMarche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5214950"/>
            <a:ext cx="1828800" cy="1066800"/>
          </a:xfrm>
          <a:prstGeom prst="rect">
            <a:avLst/>
          </a:prstGeom>
          <a:noFill/>
        </p:spPr>
      </p:pic>
      <p:pic>
        <p:nvPicPr>
          <p:cNvPr id="9234" name="Picture 18" descr="D:\23.05.13-домашние документы\Лаб. раб YES\Виртуальные лабораторные YES\Анимашки и картинки\Животные\Кошки, львы и др\PanthereNoire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7752" y="5576911"/>
            <a:ext cx="1905000" cy="1209675"/>
          </a:xfrm>
          <a:prstGeom prst="rect">
            <a:avLst/>
          </a:prstGeom>
          <a:noFill/>
        </p:spPr>
      </p:pic>
      <p:pic>
        <p:nvPicPr>
          <p:cNvPr id="9237" name="Picture 21" descr="D:\23.05.13-домашние документы\Лаб. раб YES\Виртуальные лабораторные YES\Анимашки и картинки\Животные\Кошки, львы и др\PetitePanthereTigree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6314" y="4857760"/>
            <a:ext cx="1114425" cy="571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344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 и НКСЭ,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«Биология»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228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Историю развития органического мира изучают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палеонтология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ее подразделения: 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палеозоология, 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палеоботаника.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Форму и строение организмов исследуют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цитология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анатомия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pic>
        <p:nvPicPr>
          <p:cNvPr id="7170" name="Picture 2" descr="D:\23.05.13-домашние документы\Лаб. раб YES\Виртуальные лабораторные YES\Анимашки и картинки\Органы\295px-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25" y="2071678"/>
            <a:ext cx="2809875" cy="322897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71" name="Picture 3" descr="D:\23.05.13-домашние документы\Виртуальные лекции 2015\Биология\Биология в таблицах\эволюционное дерево.jpg"/>
          <p:cNvPicPr>
            <a:picLocks noChangeAspect="1" noChangeArrowheads="1"/>
          </p:cNvPicPr>
          <p:nvPr/>
        </p:nvPicPr>
        <p:blipFill>
          <a:blip r:embed="rId4" cstate="print"/>
          <a:srcRect l="2343" t="3125" r="2343" b="8705"/>
          <a:stretch>
            <a:fillRect/>
          </a:stretch>
        </p:blipFill>
        <p:spPr bwMode="auto">
          <a:xfrm>
            <a:off x="142844" y="2825291"/>
            <a:ext cx="6007122" cy="388985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D:\23.05.13-домашние документы\Виртуальные лекции 2015\Биология\Биология в таблицах\генетический код.jp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 l="3750" t="5309" r="3437" b="9734"/>
          <a:stretch>
            <a:fillRect/>
          </a:stretch>
        </p:blipFill>
        <p:spPr bwMode="auto">
          <a:xfrm>
            <a:off x="1571604" y="3507654"/>
            <a:ext cx="5072098" cy="3278932"/>
          </a:xfrm>
          <a:prstGeom prst="round2Diag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Общие свойства живых организмов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рассматривают разные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биологические науки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закономерности наследственности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генетика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</a:t>
            </a:r>
          </a:p>
          <a:p>
            <a:pPr marL="363538" marR="0" lvl="0" indent="-363538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жизнедеятельность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функционирование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растений, животных и человека –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этих групп живых организмов.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Превращения органических веществ в клетках растений и животных рассматриваются в биохимии этих групп (царств).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88640"/>
            <a:ext cx="8643998" cy="6199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Учение о клетке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586" t="21240" r="49609" b="41405"/>
          <a:stretch>
            <a:fillRect/>
          </a:stretch>
        </p:blipFill>
        <p:spPr bwMode="auto">
          <a:xfrm>
            <a:off x="71438" y="4929198"/>
            <a:ext cx="3143240" cy="188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2437" y="800070"/>
            <a:ext cx="6546919" cy="5072100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диск D\29.06.17-домашние документы\Виртуальные лекции\Биология\клетка\0_stroen_zhivotn-rastit.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38" y="3455253"/>
            <a:ext cx="6357566" cy="333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Цитология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наука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 клетке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Название происходит от греческих слов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цитос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ячейка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«логос»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слово, наука. Цитология изучает строение и функции клеток и их производных, исследует участие структурных компонентов клеток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общеклеточных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физиологических процессах, приспособления клеток к условиям среды, реакции на действие различных факторов, патологические изменения клеток.</a:t>
            </a:r>
          </a:p>
        </p:txBody>
      </p:sp>
    </p:spTree>
    <p:extLst>
      <p:ext uri="{BB962C8B-B14F-4D97-AF65-F5344CB8AC3E}">
        <p14:creationId xmlns:p14="http://schemas.microsoft.com/office/powerpoint/2010/main" val="506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3857" y="188640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Огромное большинство клеток имеет микроскопически малые размеры и не может быть рассмотрено невооруженным глазом.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Увидеть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клетку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начать ее изучение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оказалось возможным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лишь тогда,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когда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был изобретен микроскоп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Первые микроскопы появились в начале XVII столетия.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avatars.mds.yandex.net/get-pdb/1748217/01172d0c-719f-43e6-a171-f05432393206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1422"/>
            <a:ext cx="51889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.ppt-online.org/files/slide/v/Vf8GwM4tjTAphSPFXH5JvysuikDIlZxYCq1NoB/slide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" t="12120" r="1523" b="3445"/>
          <a:stretch/>
        </p:blipFill>
        <p:spPr bwMode="auto">
          <a:xfrm>
            <a:off x="37348" y="85080"/>
            <a:ext cx="9050972" cy="59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239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kakizobreli.ru/wp-content/uploads/2017/07/%D0%9C%D0%B8%D0%BA%D1%80%D0%BE%D1%81%D0%BA%D0%BE%D0%BF-%D0%93%D1%83%D0%BA%D0%B0-1670-%D0%B3%D0%BE%D0%B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" b="3518"/>
          <a:stretch/>
        </p:blipFill>
        <p:spPr bwMode="auto">
          <a:xfrm>
            <a:off x="35655" y="3356992"/>
            <a:ext cx="4536345" cy="34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e2/0c/e2/e20ce28ec7f62d48b5ede028bcd2c2c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34" y="2760464"/>
            <a:ext cx="4450270" cy="350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3857" y="118602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научных исследований микроскоп впервые применил английский ученый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Роберт Гук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(1665). Рассматривая под микроскопом тонкие срезы пробки, он увидел на них многочисленные мелкие ячейки. Эти ячейки, отделенные друг от друга плотными стенками,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Гук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назвал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применив впервые термин 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5439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08920"/>
            <a:ext cx="3452716" cy="411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7504" y="116632"/>
            <a:ext cx="8856983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Клеточная теория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одно из общепризнанных биологических обобщений, утверждающих единство принципа строения и развития мира растений, животных и остальных живых организмов с клеточным строением, в котором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рассматривается в качестве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единого структурного элемента живых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организмов.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1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84851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Клеточная теория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основополагающая для биологии теория, сформулированная в середине XIX века, предоставившая базу для понимания закономерностей живого мира и для развития эволюционного учения.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Маттиас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Шлейден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Теодор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Шванн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сформулировали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клеточную теорию, основываясь на множестве исследований о клетке 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1838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1839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г.).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6" t="2578" r="12989" b="41469"/>
          <a:stretch/>
        </p:blipFill>
        <p:spPr bwMode="auto">
          <a:xfrm>
            <a:off x="334421" y="3302833"/>
            <a:ext cx="7621955" cy="3222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67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7427" y="260648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Рудольф Вирхов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позднее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(1855 г.) дополнил её важнейшим положением «всякая клетка происходит от другой клетки».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45269" cy="44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0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4421" y="1296142"/>
            <a:ext cx="878497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Основы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клеточной теории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окончательно заложенные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Теодором Шванном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можно сформулировать следующим образом: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есть биологическая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элементарная единица строения организма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может быть рассмотрена как биологическая индивидуальность низшего порядка (отдельный организм, например, простейшие).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Клеткообразование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есть универсальный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принцип размножения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Жизнь организма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может и должна быть сведена к сумме жизней составляющих его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клеток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9329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Положения клеточной теории </a:t>
            </a:r>
            <a:r>
              <a:rPr lang="ru-RU" sz="3200" b="1" spc="50" dirty="0" err="1" smtClean="0">
                <a:ln w="11430"/>
                <a:solidFill>
                  <a:srgbClr val="9D234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Шлейдена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Шванна</a:t>
            </a:r>
          </a:p>
        </p:txBody>
      </p:sp>
    </p:spTree>
    <p:extLst>
      <p:ext uri="{BB962C8B-B14F-4D97-AF65-F5344CB8AC3E}">
        <p14:creationId xmlns:p14="http://schemas.microsoft.com/office/powerpoint/2010/main" val="365672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иск D\29.06.17-домашние документы\Виртуальные лекции\Биология\клетка\учение о клетке\Rudolf Virchow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4" y="2777734"/>
            <a:ext cx="7197397" cy="4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07504" y="188640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1858 г.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Рудольф Вирхов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применил клеточную теорию в медицине, дополнив её следующими важными положениями: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Всякая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происходит из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другой клетки.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Всякое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болезненное изменение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связано 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каким-то патологическим процессом 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составляющих организм.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624" y="116632"/>
            <a:ext cx="8676133" cy="8803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spc="50" dirty="0">
                <a:ln w="11430"/>
                <a:solidFill>
                  <a:srgbClr val="9D234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Основные положения современной клеточной </a:t>
            </a:r>
            <a:r>
              <a:rPr lang="ru-RU" sz="3000" b="1" spc="50" dirty="0" smtClean="0">
                <a:ln w="11430"/>
                <a:solidFill>
                  <a:srgbClr val="9D234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теории:</a:t>
            </a:r>
            <a:endParaRPr lang="ru-RU" sz="3000" b="1" spc="50" dirty="0">
              <a:ln w="11430"/>
              <a:solidFill>
                <a:srgbClr val="9D234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5" y="1050995"/>
            <a:ext cx="886825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элементарная, функциональная единица строения всего живого. Многоклеточный организм представляет собой сложную систему из множества клеток, объединённых и интегрированных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встроенных)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системы тканей и органов, связанных друг с другом (кроме вирусов, которые не имеют клеточного строения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64328"/>
            <a:ext cx="3886990" cy="255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18722"/>
            <a:ext cx="4255646" cy="255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3430" y="188640"/>
            <a:ext cx="886825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единая система, она включает множество закономерно связанных между собой элементов, представляющих целостное образование, состоящее из сопряжённых функциональных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единиц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органелл.</a:t>
            </a: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всех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организмов гомологичны (сопоставимы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происходит только путём деления материнской клетки.</a:t>
            </a:r>
          </a:p>
        </p:txBody>
      </p:sp>
      <p:pic>
        <p:nvPicPr>
          <p:cNvPr id="10245" name="Picture 5" descr="D:\диск D\29.06.17-домашние документы\Виртуальные лекции\Биология\клетка\анимашки\деление клетки\eMzLdEOMnQ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28" y="388336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2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650" name="Picture 2" descr="http://meabiol.ucoz.kz/_pu/0/08559314.gif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401784"/>
            <a:ext cx="5616624" cy="6627616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1331640" y="692696"/>
            <a:ext cx="5832648" cy="453650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 descr="D:\23.05.13-домашние документы\Колледж Строитель\Биология\Лекции по биол\Введение, клетки\09.10.12-клетки и др\image02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793005"/>
            <a:ext cx="5572164" cy="4967187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14282" y="188640"/>
            <a:ext cx="8643998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Химический состав клетки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 l="586" t="21240" r="49609" b="41405"/>
          <a:stretch>
            <a:fillRect/>
          </a:stretch>
        </p:blipFill>
        <p:spPr bwMode="auto">
          <a:xfrm>
            <a:off x="6000760" y="2772620"/>
            <a:ext cx="3143240" cy="188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30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900igr.net/datas/biologija/Kletki-zhivykh-organizmov/0018-018-KHimicheskie-soedinenija-kletki.jpg"/>
          <p:cNvPicPr>
            <a:picLocks noChangeAspect="1" noChangeArrowheads="1"/>
          </p:cNvPicPr>
          <p:nvPr/>
        </p:nvPicPr>
        <p:blipFill>
          <a:blip r:embed="rId2" cstate="print"/>
          <a:srcRect l="4687" t="11458" r="3125" b="6250"/>
          <a:stretch>
            <a:fillRect/>
          </a:stretch>
        </p:blipFill>
        <p:spPr bwMode="auto">
          <a:xfrm>
            <a:off x="0" y="54563"/>
            <a:ext cx="9112277" cy="65018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26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1406" y="1071546"/>
          <a:ext cx="8929719" cy="565099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232430"/>
                <a:gridCol w="6697289"/>
              </a:tblGrid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/>
                        <a:t>Массовая доля </a:t>
                      </a:r>
                      <a:r>
                        <a:rPr lang="ru-RU" sz="2400" b="1" dirty="0">
                          <a:sym typeface="Symbol"/>
                        </a:rPr>
                        <a:t></a:t>
                      </a:r>
                      <a:r>
                        <a:rPr lang="ru-RU" sz="2400" b="1" dirty="0"/>
                        <a:t>, %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400" b="1"/>
                        <a:t>Химические элементы, Э  (масс. доля, %)</a:t>
                      </a:r>
                      <a:endParaRPr lang="ru-RU" sz="24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10 и более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О (62), С (21), Н(10)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1 </a:t>
                      </a:r>
                      <a:r>
                        <a:rPr lang="en-US" sz="2600" b="1" dirty="0"/>
                        <a:t>–</a:t>
                      </a:r>
                      <a:r>
                        <a:rPr lang="ru-RU" sz="2600" b="1" dirty="0"/>
                        <a:t> 10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N(3), </a:t>
                      </a:r>
                      <a:r>
                        <a:rPr lang="ru-RU" sz="2600" b="1" dirty="0" err="1"/>
                        <a:t>Са</a:t>
                      </a:r>
                      <a:r>
                        <a:rPr lang="ru-RU" sz="2600" b="1" dirty="0"/>
                        <a:t>(2), Р(1)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0,01 – 1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K(0,23), S(0,16), </a:t>
                      </a:r>
                      <a:r>
                        <a:rPr lang="en-US" sz="2600" b="1" dirty="0" err="1"/>
                        <a:t>Cl</a:t>
                      </a:r>
                      <a:r>
                        <a:rPr lang="en-US" sz="2600" b="1" dirty="0"/>
                        <a:t>(0,1), Na(0,08), Mg(0,027), Fe(0,01)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–3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–2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Zn, </a:t>
                      </a:r>
                      <a:r>
                        <a:rPr lang="en-US" sz="2600" b="1" dirty="0" err="1"/>
                        <a:t>Sr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–4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–3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Cu, Co, Br, Cs, Si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–5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–4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I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–6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–3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/>
                        <a:t>Mn</a:t>
                      </a:r>
                      <a:r>
                        <a:rPr lang="en-US" sz="2600" b="1" dirty="0"/>
                        <a:t>, V, B, Cr, Al, </a:t>
                      </a:r>
                      <a:r>
                        <a:rPr lang="en-US" sz="2600" b="1" dirty="0" err="1"/>
                        <a:t>Ba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–7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–4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Mo, </a:t>
                      </a:r>
                      <a:r>
                        <a:rPr lang="en-US" sz="2600" b="1" dirty="0" err="1"/>
                        <a:t>Pb</a:t>
                      </a:r>
                      <a:r>
                        <a:rPr lang="en-US" sz="2600" b="1" dirty="0"/>
                        <a:t>, Ti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/>
                        <a:t>10</a:t>
                      </a:r>
                      <a:r>
                        <a:rPr lang="ru-RU" sz="2600" b="1" baseline="30000" dirty="0"/>
                        <a:t>–6 </a:t>
                      </a:r>
                      <a:r>
                        <a:rPr lang="en-US" sz="2600" b="1" dirty="0"/>
                        <a:t>–</a:t>
                      </a:r>
                      <a:r>
                        <a:rPr lang="ru-RU" sz="2600" b="1" dirty="0"/>
                        <a:t>10</a:t>
                      </a:r>
                      <a:r>
                        <a:rPr lang="ru-RU" sz="2600" b="1" baseline="30000" dirty="0"/>
                        <a:t>–5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Be, Ag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–7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–5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Ni, </a:t>
                      </a:r>
                      <a:r>
                        <a:rPr lang="en-US" sz="2600" b="1" dirty="0" err="1"/>
                        <a:t>Ga</a:t>
                      </a:r>
                      <a:r>
                        <a:rPr lang="en-US" sz="2600" b="1" dirty="0"/>
                        <a:t>, </a:t>
                      </a:r>
                      <a:r>
                        <a:rPr lang="en-US" sz="2600" b="1" dirty="0" err="1"/>
                        <a:t>Ge</a:t>
                      </a:r>
                      <a:r>
                        <a:rPr lang="en-US" sz="2600" b="1" dirty="0"/>
                        <a:t>, As, Hg, Bi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–7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–6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/>
                        <a:t>Se, </a:t>
                      </a:r>
                      <a:r>
                        <a:rPr lang="en-US" sz="2600" b="1" dirty="0" err="1"/>
                        <a:t>Sb</a:t>
                      </a:r>
                      <a:r>
                        <a:rPr lang="en-US" sz="2600" b="1" dirty="0"/>
                        <a:t>, U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–12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–4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 smtClean="0"/>
                        <a:t>Th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20841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–12 </a:t>
                      </a:r>
                      <a:r>
                        <a:rPr lang="en-US" sz="2600" b="1"/>
                        <a:t>–</a:t>
                      </a:r>
                      <a:r>
                        <a:rPr lang="ru-RU" sz="2600" b="1"/>
                        <a:t>10</a:t>
                      </a:r>
                      <a:r>
                        <a:rPr lang="ru-RU" sz="2600" b="1" baseline="30000"/>
                        <a:t>–4</a:t>
                      </a:r>
                      <a:endParaRPr lang="ru-RU" sz="2600" b="1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 err="1"/>
                        <a:t>Ru</a:t>
                      </a:r>
                      <a:endParaRPr lang="ru-RU" sz="2600" b="1" dirty="0">
                        <a:latin typeface="Times New Roman"/>
                        <a:ea typeface="Times New Roman"/>
                      </a:endParaRPr>
                    </a:p>
                  </a:txBody>
                  <a:tcPr marL="66989" marR="66989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214282" y="71414"/>
            <a:ext cx="8786874" cy="9592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3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Содержание химических элементов в организме человека</a:t>
            </a:r>
            <a:endParaRPr lang="ru-RU" sz="33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68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-24"/>
            <a:ext cx="885831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Макроэлементы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Это элементы, содержание которых в организме выше 10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–2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%. К ним относятся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кислород, углерод, водород, азот, фосфор, сера, кальций, магний, натрий и хлор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12" b="9955"/>
          <a:stretch>
            <a:fillRect/>
          </a:stretch>
        </p:blipFill>
        <p:spPr bwMode="auto">
          <a:xfrm>
            <a:off x="2500298" y="1570350"/>
            <a:ext cx="3821905" cy="507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Овал 12"/>
          <p:cNvSpPr/>
          <p:nvPr/>
        </p:nvSpPr>
        <p:spPr>
          <a:xfrm>
            <a:off x="3428992" y="5286388"/>
            <a:ext cx="428628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357554" y="3143248"/>
            <a:ext cx="500066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714744" y="2428868"/>
            <a:ext cx="428628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857752" y="5072074"/>
            <a:ext cx="500066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214678" y="4500570"/>
            <a:ext cx="500066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357554" y="5929330"/>
            <a:ext cx="642942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072066" y="3286124"/>
            <a:ext cx="571504" cy="500066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286116" y="4000504"/>
            <a:ext cx="428628" cy="357190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857752" y="2500306"/>
            <a:ext cx="714380" cy="571504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5072066" y="4286256"/>
            <a:ext cx="500066" cy="428628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786314" y="5857892"/>
            <a:ext cx="642942" cy="500066"/>
          </a:xfrm>
          <a:prstGeom prst="ellipse">
            <a:avLst/>
          </a:prstGeom>
          <a:noFill/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429388" y="3714752"/>
            <a:ext cx="2261947" cy="7753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 Земной коре 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2844" y="3571876"/>
            <a:ext cx="2261947" cy="7753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В Земной коре 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rot="16200000" flipH="1">
            <a:off x="6107917" y="2893215"/>
            <a:ext cx="928694" cy="714380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6215074" y="4214818"/>
            <a:ext cx="714380" cy="57150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0800000" flipV="1">
            <a:off x="1714480" y="2928934"/>
            <a:ext cx="785818" cy="642942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0800000">
            <a:off x="1500166" y="4286256"/>
            <a:ext cx="1000132" cy="571504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143372" y="4357694"/>
            <a:ext cx="575878" cy="68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домой 3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9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06" y="-24"/>
            <a:ext cx="9001156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Микроэлементы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 Это элементы, содержание которых в организме находится в пределах от 10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–3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до 10</a:t>
            </a:r>
            <a:r>
              <a:rPr lang="ru-RU" sz="2700" b="1" baseline="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–5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%. К ним относятся </a:t>
            </a:r>
            <a:r>
              <a:rPr lang="ru-RU" sz="2700" b="1" u="sng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иод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медь, мышьяк, фтор, бром, стронций, барий, кобальт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.</a:t>
            </a:r>
            <a:endParaRPr lang="ru-RU" sz="2700" b="1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16" b="10133"/>
          <a:stretch>
            <a:fillRect/>
          </a:stretch>
        </p:blipFill>
        <p:spPr bwMode="auto">
          <a:xfrm>
            <a:off x="2285984" y="1500174"/>
            <a:ext cx="391873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Овал 12"/>
          <p:cNvSpPr/>
          <p:nvPr/>
        </p:nvSpPr>
        <p:spPr>
          <a:xfrm>
            <a:off x="5286380" y="257174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786050" y="2143116"/>
            <a:ext cx="285752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715008" y="257174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857488" y="2571744"/>
            <a:ext cx="214314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000496" y="4500570"/>
            <a:ext cx="36156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Овал 19"/>
          <p:cNvSpPr/>
          <p:nvPr/>
        </p:nvSpPr>
        <p:spPr>
          <a:xfrm>
            <a:off x="2714612" y="5286388"/>
            <a:ext cx="285752" cy="2143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8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281886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 человека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на 60 % из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воды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34 % приходится на органические вещества и 6% – на неорганические.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7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Основными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76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компо-нентами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органических веществ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Times New Roman" pitchFamily="18" charset="0"/>
                <a:cs typeface="Arial" pitchFamily="34" charset="0"/>
              </a:rPr>
              <a:t>являются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углерод, водород, кислород, в их состав входят также азот, фосфор и сера. </a:t>
            </a:r>
          </a:p>
        </p:txBody>
      </p:sp>
      <p:pic>
        <p:nvPicPr>
          <p:cNvPr id="57350" name="Picture 6" descr="http://street-sport.com/wp-content/uploads/2015/09/protsent-vodyi-v-organizme-cheloveka.jpg"/>
          <p:cNvPicPr>
            <a:picLocks noChangeAspect="1" noChangeArrowheads="1"/>
          </p:cNvPicPr>
          <p:nvPr/>
        </p:nvPicPr>
        <p:blipFill>
          <a:blip r:embed="rId2" cstate="print"/>
          <a:srcRect l="2500" t="44318" r="70000"/>
          <a:stretch>
            <a:fillRect/>
          </a:stretch>
        </p:blipFill>
        <p:spPr bwMode="auto">
          <a:xfrm>
            <a:off x="6215074" y="5048275"/>
            <a:ext cx="1571636" cy="1166807"/>
          </a:xfrm>
          <a:prstGeom prst="roundRect">
            <a:avLst/>
          </a:prstGeom>
          <a:noFill/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2833"/>
            <a:ext cx="5863882" cy="320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0237" y="2500306"/>
            <a:ext cx="3652357" cy="241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857232"/>
            <a:ext cx="8715436" cy="2995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700" b="1" dirty="0" smtClean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700" b="1" dirty="0" smtClean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Введение.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Учение о клетке.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Химический состав клетки.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Строение и функции клетки.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Лабораторная работа №1 «Строение клеток».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Обмен веществ и превращение энергии в клетке.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Жизненный цикл клетки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. Митоз.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Вирусы.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Использованные источники.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7" name="Picture 1" descr="D:\23.05.13-домашние документы\Колледж Строитель\Естествознание\Химия и человек\0005-005-Makroelementy.jp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42969" t="37500"/>
          <a:stretch>
            <a:fillRect/>
          </a:stretch>
        </p:blipFill>
        <p:spPr bwMode="auto">
          <a:xfrm>
            <a:off x="71406" y="2928934"/>
            <a:ext cx="5742429" cy="378621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5500694" y="3429000"/>
            <a:ext cx="3511653" cy="14555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Соотношение химических элементов в клетке</a:t>
            </a:r>
            <a:endParaRPr lang="ru-RU" sz="2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-24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неорганических веществах организма человека обязательно присутствуют 22 химических элемента: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Ca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P, O,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Mg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S, B,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Cl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K, V,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Fe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Cu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Zn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Mo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Cr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Si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I, F,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Se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Например, если вес человека составляет 70 кг, то в нем содержится (в граммах): кальция – 1700, калия – 250, натрия – 70, магния – 42, железа – 5, цинка – 3.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8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rpp.nashaucheba.ru/pars_docs/refs/110/109036/img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25" t="13750" r="21250" b="4999"/>
          <a:stretch>
            <a:fillRect/>
          </a:stretch>
        </p:blipFill>
        <p:spPr bwMode="auto">
          <a:xfrm>
            <a:off x="2285984" y="2797964"/>
            <a:ext cx="4786346" cy="39886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142844" y="71414"/>
            <a:ext cx="885831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Элементы,  необходимые для  построения  и  жизнедеятельности  различных клеток и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орга-низмов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называют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биогенными элементами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Точно перечислить все биогенные элементы в настоящее время еще невозможно из-за сложности определения очень низких концентраций микроэлементов и установления их биологических функций.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50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l="6445" t="10254" r="39648" b="37744"/>
          <a:stretch>
            <a:fillRect/>
          </a:stretch>
        </p:blipFill>
        <p:spPr bwMode="auto">
          <a:xfrm>
            <a:off x="-32" y="4578220"/>
            <a:ext cx="2928958" cy="226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14282" y="71414"/>
            <a:ext cx="8643998" cy="6160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Строение и функции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399" r="954"/>
          <a:stretch>
            <a:fillRect/>
          </a:stretch>
        </p:blipFill>
        <p:spPr bwMode="auto">
          <a:xfrm>
            <a:off x="3160940" y="714356"/>
            <a:ext cx="4178723" cy="6072206"/>
          </a:xfrm>
          <a:prstGeom prst="round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Picture 8" descr="клетка 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785794"/>
            <a:ext cx="885825" cy="1371600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48936"/>
          <a:stretch>
            <a:fillRect/>
          </a:stretch>
        </p:blipFill>
        <p:spPr bwMode="auto">
          <a:xfrm>
            <a:off x="357158" y="0"/>
            <a:ext cx="8367718" cy="41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23.05.13-домашние документы\Виртуальные лекции 2015\Биология\клетка\00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4143380"/>
            <a:ext cx="5606617" cy="2714620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923928" y="764704"/>
            <a:ext cx="0" cy="5760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923928" y="1772816"/>
            <a:ext cx="0" cy="5760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923928" y="2996952"/>
            <a:ext cx="0" cy="5040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923928" y="3645024"/>
            <a:ext cx="0" cy="3600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ый прямоугольник 1"/>
          <p:cNvSpPr/>
          <p:nvPr/>
        </p:nvSpPr>
        <p:spPr>
          <a:xfrm>
            <a:off x="6300192" y="4941168"/>
            <a:ext cx="432048" cy="1565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71406" y="309013"/>
            <a:ext cx="8715436" cy="256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22313" indent="-720725" algn="just">
              <a:lnSpc>
                <a:spcPct val="85000"/>
              </a:lnSpc>
            </a:pPr>
            <a:r>
              <a:rPr lang="ru-RU" sz="2700" b="1" dirty="0" err="1" smtClean="0">
                <a:solidFill>
                  <a:srgbClr val="C00000"/>
                </a:solidFill>
                <a:latin typeface="Calibri" pitchFamily="34" charset="0"/>
              </a:rPr>
              <a:t>Нуклеоид</a:t>
            </a:r>
            <a:r>
              <a:rPr lang="ru-RU" sz="27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700" b="1" dirty="0" smtClean="0">
                <a:latin typeface="Calibri" pitchFamily="34" charset="0"/>
              </a:rPr>
              <a:t>– содержится </a:t>
            </a:r>
            <a:r>
              <a:rPr lang="ru-RU" sz="2700" b="1" dirty="0">
                <a:latin typeface="Calibri" pitchFamily="34" charset="0"/>
              </a:rPr>
              <a:t>внутри клетки прокариот, в котором находится генетический </a:t>
            </a:r>
            <a:r>
              <a:rPr lang="ru-RU" sz="2700" b="1" dirty="0" smtClean="0">
                <a:latin typeface="Calibri" pitchFamily="34" charset="0"/>
              </a:rPr>
              <a:t>материал.</a:t>
            </a:r>
            <a:endParaRPr lang="ru-RU" sz="2700" b="1" dirty="0">
              <a:latin typeface="Calibri" pitchFamily="34" charset="0"/>
            </a:endParaRPr>
          </a:p>
          <a:p>
            <a:pPr marL="722313" indent="-720725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Calibri" pitchFamily="34" charset="0"/>
              </a:rPr>
              <a:t>Рибосомы </a:t>
            </a:r>
            <a:r>
              <a:rPr lang="ru-RU" sz="2700" b="1" dirty="0" smtClean="0">
                <a:latin typeface="Calibri" pitchFamily="34" charset="0"/>
              </a:rPr>
              <a:t>– </a:t>
            </a:r>
            <a:r>
              <a:rPr lang="ru-RU" sz="2700" b="1" dirty="0" err="1" smtClean="0">
                <a:latin typeface="Calibri" pitchFamily="34" charset="0"/>
              </a:rPr>
              <a:t>немембранный</a:t>
            </a:r>
            <a:r>
              <a:rPr lang="ru-RU" sz="2700" b="1" dirty="0" smtClean="0">
                <a:latin typeface="Calibri" pitchFamily="34" charset="0"/>
              </a:rPr>
              <a:t> органоид живой клетки сферической или </a:t>
            </a:r>
            <a:r>
              <a:rPr lang="ru-RU" sz="2700" b="1" dirty="0">
                <a:latin typeface="Calibri" pitchFamily="34" charset="0"/>
              </a:rPr>
              <a:t>слегка эллипсоидной формы. Рибосомы служат для </a:t>
            </a:r>
            <a:r>
              <a:rPr lang="ru-RU" sz="2700" b="1" dirty="0" smtClean="0">
                <a:latin typeface="Calibri" pitchFamily="34" charset="0"/>
              </a:rPr>
              <a:t>биосинтеза белка из  аминокислот</a:t>
            </a:r>
            <a:r>
              <a:rPr lang="ru-RU" sz="2700" b="1" dirty="0">
                <a:latin typeface="Calibri" pitchFamily="34" charset="0"/>
              </a:rPr>
              <a:t> по заданной матрице </a:t>
            </a:r>
            <a:r>
              <a:rPr lang="ru-RU" sz="2700" b="1" dirty="0" smtClean="0">
                <a:latin typeface="Calibri" pitchFamily="34" charset="0"/>
              </a:rPr>
              <a:t>на основе  генетической информации.</a:t>
            </a:r>
            <a:endParaRPr lang="ru-RU" sz="2700" b="1" dirty="0">
              <a:latin typeface="Calibri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23.05.13-домашние документы\Виртуальные лекции 2015\Биология\клетка\52e58aca25a029f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000372"/>
            <a:ext cx="5672152" cy="37014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23.05.13-домашние документы\Виртуальные лекции 2015\Биология\клетка\52e58aca25a029f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214686"/>
            <a:ext cx="5467106" cy="3567600"/>
          </a:xfrm>
          <a:prstGeom prst="rect">
            <a:avLst/>
          </a:prstGeom>
          <a:noFill/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214282" y="19245"/>
            <a:ext cx="8715436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22313" indent="-720725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Calibri" pitchFamily="34" charset="0"/>
              </a:rPr>
              <a:t>Цитоплазматическая мембрана (</a:t>
            </a:r>
            <a:r>
              <a:rPr lang="ru-RU" sz="2700" b="1" dirty="0">
                <a:solidFill>
                  <a:srgbClr val="C00000"/>
                </a:solidFill>
                <a:latin typeface="Calibri" pitchFamily="34" charset="0"/>
              </a:rPr>
              <a:t>ЦПМ)</a:t>
            </a:r>
            <a:r>
              <a:rPr lang="ru-RU" sz="2700" b="1" dirty="0">
                <a:latin typeface="Calibri" pitchFamily="34" charset="0"/>
              </a:rPr>
              <a:t> </a:t>
            </a:r>
            <a:r>
              <a:rPr lang="ru-RU" sz="2700" b="1" dirty="0" smtClean="0">
                <a:latin typeface="Calibri" pitchFamily="34" charset="0"/>
              </a:rPr>
              <a:t>– плёнка</a:t>
            </a:r>
            <a:r>
              <a:rPr lang="ru-RU" sz="2700" b="1" dirty="0">
                <a:latin typeface="Calibri" pitchFamily="34" charset="0"/>
              </a:rPr>
              <a:t>, выступающая </a:t>
            </a:r>
            <a:r>
              <a:rPr lang="ru-RU" sz="2700" b="1" dirty="0" smtClean="0">
                <a:latin typeface="Calibri" pitchFamily="34" charset="0"/>
              </a:rPr>
              <a:t>обычно как </a:t>
            </a:r>
            <a:r>
              <a:rPr lang="ru-RU" sz="2700" b="1" dirty="0">
                <a:latin typeface="Calibri" pitchFamily="34" charset="0"/>
              </a:rPr>
              <a:t>полупроницаемый </a:t>
            </a:r>
            <a:r>
              <a:rPr lang="ru-RU" sz="2700" b="1" dirty="0" smtClean="0">
                <a:latin typeface="Calibri" pitchFamily="34" charset="0"/>
              </a:rPr>
              <a:t>разделитель </a:t>
            </a:r>
            <a:r>
              <a:rPr lang="ru-RU" sz="2700" b="1" dirty="0">
                <a:latin typeface="Calibri" pitchFamily="34" charset="0"/>
              </a:rPr>
              <a:t>сред (в том числе </a:t>
            </a:r>
            <a:r>
              <a:rPr lang="ru-RU" sz="2700" b="1" dirty="0" smtClean="0">
                <a:latin typeface="Calibri" pitchFamily="34" charset="0"/>
              </a:rPr>
              <a:t>как оболочка</a:t>
            </a:r>
            <a:r>
              <a:rPr lang="ru-RU" sz="2700" b="1" dirty="0">
                <a:latin typeface="Calibri" pitchFamily="34" charset="0"/>
              </a:rPr>
              <a:t>) или как колебательная </a:t>
            </a:r>
            <a:r>
              <a:rPr lang="ru-RU" sz="2700" b="1" dirty="0" smtClean="0">
                <a:latin typeface="Calibri" pitchFamily="34" charset="0"/>
              </a:rPr>
              <a:t>поверхность</a:t>
            </a:r>
            <a:r>
              <a:rPr lang="ru-RU" sz="2700" b="1" dirty="0">
                <a:latin typeface="Calibri" pitchFamily="34" charset="0"/>
              </a:rPr>
              <a:t>. </a:t>
            </a:r>
            <a:endParaRPr lang="ru-RU" sz="2700" b="1" dirty="0" smtClean="0">
              <a:latin typeface="Calibri" pitchFamily="34" charset="0"/>
            </a:endParaRPr>
          </a:p>
          <a:p>
            <a:pPr marL="722313" indent="-720725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Calibri" pitchFamily="34" charset="0"/>
              </a:rPr>
              <a:t>Митохондрии </a:t>
            </a:r>
            <a:r>
              <a:rPr lang="ru-RU" sz="2700" b="1" dirty="0" smtClean="0">
                <a:latin typeface="Calibri" pitchFamily="34" charset="0"/>
              </a:rPr>
              <a:t>– микроскопические структуры различной формы, имеющие </a:t>
            </a:r>
            <a:r>
              <a:rPr lang="ru-RU" sz="2700" b="1" dirty="0" err="1" smtClean="0">
                <a:latin typeface="Calibri" pitchFamily="34" charset="0"/>
              </a:rPr>
              <a:t>двухмембранное</a:t>
            </a:r>
            <a:r>
              <a:rPr lang="ru-RU" sz="2700" b="1" dirty="0" smtClean="0">
                <a:latin typeface="Calibri" pitchFamily="34" charset="0"/>
              </a:rPr>
              <a:t> строение. Между наружной и внутренней мембранами находится бесструктурная жидкость 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матрикс</a:t>
            </a:r>
            <a:r>
              <a:rPr lang="ru-RU" sz="2700" b="1" dirty="0" smtClean="0">
                <a:latin typeface="Calibri" pitchFamily="34" charset="0"/>
              </a:rPr>
              <a:t>, в которой содержатся молекулы ДНК, РНК и др.</a:t>
            </a:r>
            <a:endParaRPr lang="ru-RU" sz="2700" b="1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2844" y="357166"/>
            <a:ext cx="8891557" cy="38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540000" algn="just">
              <a:lnSpc>
                <a:spcPct val="80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Примером </a:t>
            </a:r>
            <a:r>
              <a:rPr lang="ru-RU" sz="28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прокарит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(«</a:t>
            </a:r>
            <a:r>
              <a:rPr lang="ru-RU" sz="28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доядерных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»)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 являются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charset="0"/>
              </a:rPr>
              <a:t>бактерии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 – обширная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группа одноклеточных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микроорганизмов.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Главным признаком, отличающим прокариот от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эукариот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 (большинство клеток)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(«истинно ядерных»)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является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отсутствие ядерной оболочки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.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Характеризуется отсутствием окруженного оболочкой клеточного ядра. Вместе с тем генетический материал бактерии (ДНК) занимает в клетке вполне определенное место, называемое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нуклеоидом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Рисунок 2" descr="Споры возбудителя сибирской язвы чрезвычайно устойчивы к физическим и химическим воздействиям &#10;и сохраняют жизнеспособность в течение многих лет (клетка со спорами выделена розовым цветом). Фото: Dennis Kunkel Microscopy, Inc./Dennis Kunkel &#10;Микроорганизмы. Микробы. Бактерии. Одноклеточные. Микробиология. Фото. Картинки. Изображения. Рисунки. Фотографии. Текст. &#10;Microbes. Bacterium. Microbiology. Photo. Pictures. Text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31171" y="4429132"/>
            <a:ext cx="1640631" cy="1571636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3" descr="&lt;a target=_blank href=http://ru.wikipedia.org/wiki/Стрептококк&gt;Стрептококковая&lt;/a&gt; бактерия (фото Hybrid Medical Animation/Science Photo Library)"/>
          <p:cNvPicPr>
            <a:picLocks noChangeAspect="1" noChangeArrowheads="1"/>
          </p:cNvPicPr>
          <p:nvPr/>
        </p:nvPicPr>
        <p:blipFill>
          <a:blip r:embed="rId4" cstate="print"/>
          <a:srcRect l="17432"/>
          <a:stretch>
            <a:fillRect/>
          </a:stretch>
        </p:blipFill>
        <p:spPr bwMode="auto">
          <a:xfrm>
            <a:off x="4357687" y="4357694"/>
            <a:ext cx="1774520" cy="16430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857620" y="6085481"/>
            <a:ext cx="3000396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Стрептококковая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бактерия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 </a:t>
            </a:r>
            <a:endParaRPr lang="ru-RU" sz="2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00413" y="6085505"/>
            <a:ext cx="2085703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Сибирская язва</a:t>
            </a:r>
            <a:endParaRPr lang="ru-RU" sz="2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" name="Picture 14" descr="D:\23.05.13-домашние документы\Лаб. раб YES\Виртуальные лабораторные YES\Анимашки и картинки\Люди\ludia-249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02" y="4214818"/>
            <a:ext cx="1238250" cy="123825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6786578" y="5572140"/>
            <a:ext cx="2193737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Палочки проказы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 cstate="print"/>
          <a:srcRect r="35714"/>
          <a:stretch>
            <a:fillRect/>
          </a:stretch>
        </p:blipFill>
        <p:spPr bwMode="auto">
          <a:xfrm>
            <a:off x="7072330" y="4071942"/>
            <a:ext cx="1512667" cy="150019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905" y="71414"/>
            <a:ext cx="8452937" cy="6715172"/>
          </a:xfrm>
          <a:prstGeom prst="rect">
            <a:avLst/>
          </a:prstGeom>
          <a:noFill/>
          <a:ln w="57150">
            <a:solidFill>
              <a:srgbClr val="9D234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23.09.12-домашние документы\Биотехнология\Биология в таблицах\бактерии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 l="2402" t="2252" r="3002" b="5255"/>
          <a:stretch>
            <a:fillRect/>
          </a:stretch>
        </p:blipFill>
        <p:spPr bwMode="auto">
          <a:xfrm>
            <a:off x="1775365" y="114504"/>
            <a:ext cx="4725461" cy="6600644"/>
          </a:xfrm>
          <a:prstGeom prst="roundRect">
            <a:avLst/>
          </a:prstGeom>
          <a:noFill/>
          <a:ln w="7620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6082" name="Picture 2" descr="D:\23.05.13-домашние документы\Биотехнология 10.05.13\Биология в таблицах\эукариоты.jpg"/>
          <p:cNvPicPr>
            <a:picLocks noChangeAspect="1" noChangeArrowheads="1"/>
          </p:cNvPicPr>
          <p:nvPr/>
        </p:nvPicPr>
        <p:blipFill>
          <a:blip r:embed="rId3" cstate="print"/>
          <a:srcRect l="2187" t="3124" r="2187" b="7143"/>
          <a:stretch>
            <a:fillRect/>
          </a:stretch>
        </p:blipFill>
        <p:spPr bwMode="auto">
          <a:xfrm>
            <a:off x="126850" y="214290"/>
            <a:ext cx="8874306" cy="5829201"/>
          </a:xfrm>
          <a:prstGeom prst="roundRect">
            <a:avLst/>
          </a:prstGeom>
          <a:noFill/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4" name="Picture 4" descr="D:\23.05.13-домашние документы\Лаб. раб YES\Виртуальные лабораторные YES\Анимашки и картинки\Животные\funny-gifs-otterly-relax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19500" cy="2057400"/>
          </a:xfrm>
          <a:prstGeom prst="rect">
            <a:avLst/>
          </a:prstGeom>
          <a:noFill/>
        </p:spPr>
      </p:pic>
      <p:pic>
        <p:nvPicPr>
          <p:cNvPr id="11266" name="Picture 2" descr="D:\диск D\29.06.17-домашние документы\Виртуальные лекции\Биология\клетка\анимашки\деление клетки\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8559"/>
            <a:ext cx="30765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D:\23.05.13-домашние документы\Лаб. раб YES\Виртуальные лабораторные YES\Анимашки и картинки\Животные\Жирафы\EULtBjO (1)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0"/>
            <a:ext cx="5857875" cy="536257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643042" y="2071678"/>
            <a:ext cx="397576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Введение</a:t>
            </a:r>
            <a:endParaRPr lang="ru-RU" sz="5400" b="1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3" name="Picture 7" descr="D:\23.05.13-домашние документы\Лаб. раб YES\Виртуальные лабораторные YES\Анимашки и картинки\Животные\0C7CBE17-72AB-41F0-8347-41093DC26650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5248275"/>
            <a:ext cx="3619500" cy="1609725"/>
          </a:xfrm>
          <a:prstGeom prst="rect">
            <a:avLst/>
          </a:prstGeom>
          <a:noFill/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9" name="Picture 2" descr="D:\23.05.13-домашние документы\Лаб. раб YES\Виртуальные лабораторные YES\Анимашки и картинки\Жуки\0_216d4_64c9611c_L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133850"/>
            <a:ext cx="4286250" cy="2724150"/>
          </a:xfrm>
          <a:prstGeom prst="rect">
            <a:avLst/>
          </a:prstGeom>
          <a:noFill/>
        </p:spPr>
      </p:pic>
      <p:pic>
        <p:nvPicPr>
          <p:cNvPr id="30" name="Picture 8" descr="D:\23.05.13-домашние документы\Лаб. раб YES\Виртуальные лабораторные YES\Анимашки и картинки\Микроорганизмы\rst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571612"/>
            <a:ext cx="1114425" cy="285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D:\23.05.13-домашние документы\Виртуальные лекции 2015\Биология\клетка\kletka-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3125" t="11818" r="4687" b="1981"/>
          <a:stretch>
            <a:fillRect/>
          </a:stretch>
        </p:blipFill>
        <p:spPr bwMode="auto">
          <a:xfrm>
            <a:off x="40043" y="642918"/>
            <a:ext cx="9032551" cy="5633939"/>
          </a:xfrm>
          <a:prstGeom prst="rect">
            <a:avLst/>
          </a:prstGeom>
          <a:noFill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-135864" y="0"/>
            <a:ext cx="942277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900" b="1" dirty="0" smtClean="0">
                <a:ln w="11430"/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Клетка и клеточные органеллы</a:t>
            </a:r>
            <a:endParaRPr lang="ru-RU" sz="3900" b="1" dirty="0">
              <a:ln w="11430"/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D:\23.05.13-домашние документы\Виртуальные лекции 2015\Биология\клетка\klet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98" y="142852"/>
            <a:ext cx="8833119" cy="6081588"/>
          </a:xfrm>
          <a:prstGeom prst="round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23.05.13-домашние документы\Виртуальные лекции 2015\Биология\клетка\stroenie-kletki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8772" t="7310" r="14035" b="7310"/>
          <a:stretch>
            <a:fillRect/>
          </a:stretch>
        </p:blipFill>
        <p:spPr bwMode="auto">
          <a:xfrm>
            <a:off x="0" y="0"/>
            <a:ext cx="6858048" cy="5689062"/>
          </a:xfrm>
          <a:prstGeom prst="rect">
            <a:avLst/>
          </a:prstGeom>
          <a:noFill/>
          <a:ln w="57150">
            <a:solidFill>
              <a:srgbClr val="3366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076" name="Picture 4" descr="D:\23.05.13-домашние документы\Виртуальные лекции 2015\Биология\клетка\раст. клет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618418"/>
            <a:ext cx="2714644" cy="2239581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1390"/>
            <a:ext cx="6352213" cy="671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500726" y="1071546"/>
            <a:ext cx="3571868" cy="2316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Сравнение строения животной и 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latin typeface="Arial Black" pitchFamily="34" charset="0"/>
                <a:cs typeface="Arial" pitchFamily="34" charset="0"/>
              </a:rPr>
              <a:t>растительной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3.05.13-домашние документы\Виртуальные лекции 2015\Биология\клетка\2986EC9D-A0D9-4B3E-99B0AA30F3A277A7.jpg"/>
          <p:cNvPicPr>
            <a:picLocks noChangeAspect="1" noChangeArrowheads="1"/>
          </p:cNvPicPr>
          <p:nvPr/>
        </p:nvPicPr>
        <p:blipFill>
          <a:blip r:embed="rId2" cstate="print"/>
          <a:srcRect l="20833" r="17708"/>
          <a:stretch>
            <a:fillRect/>
          </a:stretch>
        </p:blipFill>
        <p:spPr bwMode="auto">
          <a:xfrm>
            <a:off x="2214546" y="4071942"/>
            <a:ext cx="1763461" cy="1614004"/>
          </a:xfrm>
          <a:prstGeom prst="ellipse">
            <a:avLst/>
          </a:prstGeom>
          <a:noFill/>
        </p:spPr>
      </p:pic>
      <p:pic>
        <p:nvPicPr>
          <p:cNvPr id="1027" name="Picture 3" descr="D:\23.05.13-домашние документы\Виртуальные лекции 2015\Биология\клетка\6043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285992"/>
            <a:ext cx="1668970" cy="1714512"/>
          </a:xfrm>
          <a:prstGeom prst="ellipse">
            <a:avLst/>
          </a:prstGeom>
          <a:noFill/>
        </p:spPr>
      </p:pic>
      <p:pic>
        <p:nvPicPr>
          <p:cNvPr id="1031" name="Picture 7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1238250" cy="1238250"/>
          </a:xfrm>
          <a:prstGeom prst="rect">
            <a:avLst/>
          </a:prstGeom>
          <a:noFill/>
        </p:spPr>
      </p:pic>
      <p:pic>
        <p:nvPicPr>
          <p:cNvPr id="2" name="Picture 2" descr="D:\23.05.13-домашние документы\Виртуальные лекции 2015\Биология\клетка\животные клетки\соединительная ткань.jpg"/>
          <p:cNvPicPr>
            <a:picLocks noChangeAspect="1" noChangeArrowheads="1"/>
          </p:cNvPicPr>
          <p:nvPr/>
        </p:nvPicPr>
        <p:blipFill>
          <a:blip r:embed="rId5" cstate="print"/>
          <a:srcRect t="13541" r="30469"/>
          <a:stretch>
            <a:fillRect/>
          </a:stretch>
        </p:blipFill>
        <p:spPr bwMode="auto">
          <a:xfrm>
            <a:off x="0" y="4643446"/>
            <a:ext cx="2144859" cy="2000264"/>
          </a:xfrm>
          <a:prstGeom prst="ellipse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42149" t="35562" r="20805" b="14459"/>
          <a:stretch>
            <a:fillRect/>
          </a:stretch>
        </p:blipFill>
        <p:spPr bwMode="auto">
          <a:xfrm>
            <a:off x="4071934" y="2143116"/>
            <a:ext cx="471490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71472" y="214290"/>
            <a:ext cx="7715304" cy="9854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Лабораторная работа №1 «Строение клеток»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33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48680"/>
            <a:ext cx="8858312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со строением клеток растений и животных. Научиться выделять различные органеллы клетки.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микроскоп, лук, листики и лепестки различных растений, фрагмент волокна животного происхождения.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D:\23.05.13-домашние документы\Лаб. раб YES\Виртуальные лабораторные YES\Анимашки и картинки\Люди\Врачи\l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52500" cy="1524000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42852"/>
            <a:ext cx="87868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 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Изучение строения клеток кожицы чешуи лука.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Протрите предметное и покровное стекло салфеткой. Капните на предметное стекло пипеткой каплю воды. Пинцетом снимите кусочек тонкой кожицы с сочной чешуи луковицы.</a:t>
            </a:r>
          </a:p>
        </p:txBody>
      </p:sp>
      <p:pic>
        <p:nvPicPr>
          <p:cNvPr id="13" name="Picture 6" descr="D:\23.05.13-домашние документы\Лаб. раб YES\Виртуальные лабораторные YES\Анимашки и картинки\Люди\Врачи\l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52500" cy="1524000"/>
          </a:xfrm>
          <a:prstGeom prst="rect">
            <a:avLst/>
          </a:prstGeom>
          <a:noFill/>
        </p:spPr>
      </p:pic>
      <p:pic>
        <p:nvPicPr>
          <p:cNvPr id="35842" name="Picture 2" descr="http://100-bal.ru/pars_docs/refs/158/157425/157425_html_4fc518df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903" t="52500" r="50625" b="31250"/>
          <a:stretch>
            <a:fillRect/>
          </a:stretch>
        </p:blipFill>
        <p:spPr bwMode="auto">
          <a:xfrm>
            <a:off x="928662" y="3071810"/>
            <a:ext cx="7171231" cy="180309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42852"/>
            <a:ext cx="878687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Положите кусочек кожицы чешуи лука в каплю воды на предметном стекле. Накройте каплю воды покровным стеклом. Рассмотрите препарат под микроскопом.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6" descr="D:\23.05.13-домашние документы\Лаб. раб YES\Виртуальные лабораторные YES\Анимашки и картинки\Люди\Врачи\l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52500" cy="1524000"/>
          </a:xfrm>
          <a:prstGeom prst="rect">
            <a:avLst/>
          </a:prstGeom>
          <a:noFill/>
        </p:spPr>
      </p:pic>
      <p:pic>
        <p:nvPicPr>
          <p:cNvPr id="9" name="Picture 2" descr="http://100-bal.ru/pars_docs/refs/158/157425/157425_html_4fc518df.png"/>
          <p:cNvPicPr>
            <a:picLocks noChangeAspect="1" noChangeArrowheads="1"/>
          </p:cNvPicPr>
          <p:nvPr/>
        </p:nvPicPr>
        <p:blipFill>
          <a:blip r:embed="rId4" cstate="print"/>
          <a:srcRect l="50328" t="52500" r="1562" b="31250"/>
          <a:stretch>
            <a:fillRect/>
          </a:stretch>
        </p:blipFill>
        <p:spPr bwMode="auto">
          <a:xfrm>
            <a:off x="1214414" y="4286256"/>
            <a:ext cx="7049845" cy="17859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2" descr="http://100-bal.ru/pars_docs/refs/158/157425/157425_html_4fc518df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903" t="52500" r="50625" b="31250"/>
          <a:stretch>
            <a:fillRect/>
          </a:stretch>
        </p:blipFill>
        <p:spPr bwMode="auto">
          <a:xfrm>
            <a:off x="1071538" y="2214554"/>
            <a:ext cx="7171231" cy="180309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42852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видны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продолгова-тые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плотно прилегающие одна к другой. Каждая клетка имеет плотную прозрачную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оболочку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в которой местами есть более тонкие участки 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D:\23.05.13-домашние документы\Виртуальные лекции 2015\Биология\клетка\6043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000372"/>
            <a:ext cx="3038476" cy="3121388"/>
          </a:xfrm>
          <a:prstGeom prst="ellipse">
            <a:avLst/>
          </a:prstGeom>
          <a:noFill/>
        </p:spPr>
      </p:pic>
      <p:pic>
        <p:nvPicPr>
          <p:cNvPr id="14" name="Picture 7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357430"/>
            <a:ext cx="1238250" cy="123825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000100" y="4572008"/>
            <a:ext cx="1228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поры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2066" y="2428868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оболочка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4643438" y="2857496"/>
            <a:ext cx="1214446" cy="50006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4893471" y="3250405"/>
            <a:ext cx="1357322" cy="57150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000232" y="5000636"/>
            <a:ext cx="1000132" cy="3571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8" name="AutoShape 2" descr="https://d27v8envyltg3v.cloudfront.net/tackk/9396586/14440654157397/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d27v8envyltg3v.cloudfront.net/tackk/9396586/14440654157397/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1" name="Picture 5" descr="D:\23.05.13-домашние документы\Виртуальные лекции 2015\Биология\клетка\растительные клетки\лук.jpg"/>
          <p:cNvPicPr>
            <a:picLocks noChangeAspect="1" noChangeArrowheads="1"/>
          </p:cNvPicPr>
          <p:nvPr/>
        </p:nvPicPr>
        <p:blipFill>
          <a:blip r:embed="rId5" cstate="print"/>
          <a:srcRect l="14909"/>
          <a:stretch>
            <a:fillRect/>
          </a:stretch>
        </p:blipFill>
        <p:spPr bwMode="auto">
          <a:xfrm>
            <a:off x="6215074" y="3571876"/>
            <a:ext cx="2428860" cy="2283551"/>
          </a:xfrm>
          <a:prstGeom prst="ellipse">
            <a:avLst/>
          </a:prstGeom>
          <a:noFill/>
        </p:spPr>
      </p:pic>
      <p:cxnSp>
        <p:nvCxnSpPr>
          <p:cNvPr id="17" name="Прямая со стрелкой 16"/>
          <p:cNvCxnSpPr/>
          <p:nvPr/>
        </p:nvCxnSpPr>
        <p:spPr>
          <a:xfrm rot="16200000" flipH="1">
            <a:off x="5286380" y="3429000"/>
            <a:ext cx="1714512" cy="57150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23.05.13-домашние документы\Виртуальные лекции 2015\Биология\клетка\6043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25" y="1087869"/>
            <a:ext cx="5458961" cy="5607922"/>
          </a:xfrm>
          <a:prstGeom prst="ellipse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-29885" y="1342509"/>
            <a:ext cx="152798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поры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38217" y="2278613"/>
            <a:ext cx="265649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оболочка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5714473" y="2805672"/>
            <a:ext cx="1214446" cy="50006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4735066" y="1638312"/>
            <a:ext cx="1357322" cy="57150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07975" y="1988840"/>
            <a:ext cx="980611" cy="76136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8" name="AutoShape 2" descr="https://d27v8envyltg3v.cloudfront.net/tackk/9396586/14440654157397/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d27v8envyltg3v.cloudfront.net/tackk/9396586/14440654157397/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1" name="Picture 5" descr="D:\23.05.13-домашние документы\Виртуальные лекции 2015\Биология\клетка\растительные клетки\лук.jpg"/>
          <p:cNvPicPr>
            <a:picLocks noChangeAspect="1" noChangeArrowheads="1"/>
          </p:cNvPicPr>
          <p:nvPr/>
        </p:nvPicPr>
        <p:blipFill>
          <a:blip r:embed="rId3" cstate="print"/>
          <a:srcRect l="14909"/>
          <a:stretch>
            <a:fillRect/>
          </a:stretch>
        </p:blipFill>
        <p:spPr bwMode="auto">
          <a:xfrm>
            <a:off x="5856814" y="4149080"/>
            <a:ext cx="2144210" cy="2015930"/>
          </a:xfrm>
          <a:prstGeom prst="ellipse">
            <a:avLst/>
          </a:prstGeom>
          <a:noFill/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6660232" y="2822214"/>
            <a:ext cx="223786" cy="147088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553042" y="692696"/>
            <a:ext cx="272382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пластиды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00330" y="6175573"/>
            <a:ext cx="231826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вакуоли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806504" y="5801274"/>
            <a:ext cx="1214446" cy="50804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7452320" y="3188744"/>
            <a:ext cx="139493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ядро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7020272" y="3782063"/>
            <a:ext cx="745332" cy="195119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6173350" y="5157046"/>
            <a:ext cx="486882" cy="115227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2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D:\23.05.13-домашние документы\Лаб. раб YES\Виртуальные лабораторные YES\Анимашки и картинки\Вода, жидкости,\Вода на листе и др\72904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900" y="3810000"/>
            <a:ext cx="2286000" cy="3048000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71414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(от греч.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bios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жизнь +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logos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учение) – комплекс наук о живой природе. Она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изучает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все проявления жизни: строение и жизнедеятельность живых организмов (бактерий, грибов, растений и животных) и их сообществ, распространение, происхождение, индивидуальное и историческое развитие, взаимоотношения друг с другом и со средой обитания.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раскрывает сущность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жизни, выявляет закономерности жизненных проявлений, изучает и систем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атизирует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вые организмы.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 descr="D:\23.05.13-домашние документы\Лаб. раб YES\Виртуальные лабораторные YES\Анимашки и картинки\анимашки\101822585_710922_b_693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91125"/>
            <a:ext cx="1562100" cy="1666875"/>
          </a:xfrm>
          <a:prstGeom prst="rect">
            <a:avLst/>
          </a:prstGeom>
          <a:noFill/>
        </p:spPr>
      </p:pic>
      <p:pic>
        <p:nvPicPr>
          <p:cNvPr id="21516" name="Picture 12" descr="D:\23.05.13-домашние документы\Виртуальные лекции 2015\Органическая химия\белки\мембрана\membrana-cellular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4643446"/>
            <a:ext cx="4619524" cy="19009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71414"/>
            <a:ext cx="878687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 оболочкой находится живое бесцветное вязкое вещество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цитоплазма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Цитоплазма медленно движется. При сильном нагревании и замораживании она разрушается, и тогда клетка погибает. В цитоплазме находится небольшое плотное тельце –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в котором можно различить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ядрышко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 помощью электронного микроскопа было установлено, что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имеет очень сложное строение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193855" y="4000504"/>
            <a:ext cx="7164359" cy="250033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7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1238250" cy="1238250"/>
          </a:xfrm>
          <a:prstGeom prst="rect">
            <a:avLst/>
          </a:prstGeom>
          <a:noFill/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8847"/>
            <a:ext cx="8858312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цитоплазме растительной клетки находятся многочисленные мелкие тельца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пластиды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При большом увеличении пластиды хорошо видны. В клетках разных органов растений число их различно.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628" y="3000372"/>
            <a:ext cx="2157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пластиды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D:\23.05.13-домашние документы\Виртуальные лекции 2015\Биология\клетка\60432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5554"/>
            <a:ext cx="4608524" cy="426244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714876" y="5334672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вакуоли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 flipV="1">
            <a:off x="4286248" y="3500438"/>
            <a:ext cx="1643074" cy="3571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3779913" y="5786454"/>
            <a:ext cx="1643074" cy="3571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28802"/>
            <a:ext cx="1238250" cy="1238250"/>
          </a:xfrm>
          <a:prstGeom prst="rect">
            <a:avLst/>
          </a:prstGeom>
          <a:noFill/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8847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Почти во всех клетках, особенно в старых, хорошо заметны полости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вакуоли</a:t>
            </a:r>
            <a:r>
              <a:rPr lang="ru-RU" sz="2700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(от латинского слова «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вакуус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 – пустой) Они заполнены клеточным соком.</a:t>
            </a:r>
            <a:r>
              <a:rPr lang="ru-RU" sz="2700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Клеточный сок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вода с растворенными в ней сахарами и другими органическими и неорганическими веществами. В клеточном соке могут содержаться красящие вещества, придающие синюю, фиолетовую, малиновую окраску лепесткам и другим органам растений. Осенняя окраска листьев также обусловлена окрашенным клеточным соком. Разрезая спелый 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плод</a:t>
            </a:r>
            <a:r>
              <a:rPr lang="ru-RU" sz="2700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 другую сочную часть растения, мы повреждаем клетки, 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их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вакуолей</a:t>
            </a:r>
            <a:r>
              <a:rPr lang="ru-RU" sz="2700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вытекает сок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5072074"/>
            <a:ext cx="4521153" cy="157786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7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72074"/>
            <a:ext cx="1238250" cy="1238250"/>
          </a:xfrm>
          <a:prstGeom prst="rect">
            <a:avLst/>
          </a:prstGeom>
          <a:noFill/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22" name="Picture 2" descr="D:\23.05.13-домашние документы\Виртуальные лекции 2015\Биология\клетка\животные клетки\slide_2.jpg"/>
          <p:cNvPicPr>
            <a:picLocks noChangeAspect="1" noChangeArrowheads="1"/>
          </p:cNvPicPr>
          <p:nvPr/>
        </p:nvPicPr>
        <p:blipFill>
          <a:blip r:embed="rId3" cstate="print"/>
          <a:srcRect l="36719" b="8333"/>
          <a:stretch>
            <a:fillRect/>
          </a:stretch>
        </p:blipFill>
        <p:spPr bwMode="auto">
          <a:xfrm>
            <a:off x="2071670" y="2285992"/>
            <a:ext cx="4208318" cy="45720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 2.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Изучение строения клеток животного происхождения.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Приготовьте препарат животного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происхож-дения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 методике, описанной в 1 опыте.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Рассмотрите под микроскопом строение клетки животного происхождения.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62295" y="-24"/>
            <a:ext cx="8850501" cy="6617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7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Срезы тканей под микроскопом</a:t>
            </a:r>
            <a:endParaRPr lang="ru-RU" sz="37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13716" y="642918"/>
            <a:ext cx="47302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5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23256" t="29167" r="63777" b="54166"/>
          <a:stretch>
            <a:fillRect/>
          </a:stretch>
        </p:blipFill>
        <p:spPr bwMode="auto">
          <a:xfrm>
            <a:off x="4143372" y="5714992"/>
            <a:ext cx="1143008" cy="1143008"/>
          </a:xfrm>
          <a:prstGeom prst="ellipse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1438" y="642918"/>
            <a:ext cx="4286248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покровный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эпите-лий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(эпидермис)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722313" indent="-5397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пласты клеток; 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базальная мембрана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рыхлая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соедини-тельная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2 – волокна; 3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меж-клеточное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плотная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соедини-тельная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2 – волокна; 3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меж-клеточное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857620" y="6334780"/>
            <a:ext cx="46358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2" name="Picture 6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36223" t="29167" r="50810" b="54166"/>
          <a:stretch>
            <a:fillRect/>
          </a:stretch>
        </p:blipFill>
        <p:spPr bwMode="auto">
          <a:xfrm>
            <a:off x="5643570" y="5714992"/>
            <a:ext cx="1143008" cy="1143008"/>
          </a:xfrm>
          <a:prstGeom prst="ellipse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5286380" y="6334780"/>
            <a:ext cx="46358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13716" y="500042"/>
            <a:ext cx="47302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142852"/>
            <a:ext cx="4286248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жировая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722313" indent="-5397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вакуоль,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содержа-щая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жиры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хрящевая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2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меж-клеточное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костная ткань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Ж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кровь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плазма 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межкле-точное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); 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форменные элементы </a:t>
            </a:r>
          </a:p>
        </p:txBody>
      </p:sp>
      <p:pic>
        <p:nvPicPr>
          <p:cNvPr id="9" name="Picture 7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29739" t="52083" r="57576" b="31567"/>
          <a:stretch>
            <a:fillRect/>
          </a:stretch>
        </p:blipFill>
        <p:spPr bwMode="auto">
          <a:xfrm>
            <a:off x="2000232" y="5500678"/>
            <a:ext cx="1353520" cy="1357322"/>
          </a:xfrm>
          <a:prstGeom prst="ellipse">
            <a:avLst/>
          </a:prstGeom>
          <a:noFill/>
        </p:spPr>
      </p:pic>
      <p:pic>
        <p:nvPicPr>
          <p:cNvPr id="10" name="Picture 7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43129" t="52083" r="44151" b="31567"/>
          <a:stretch>
            <a:fillRect/>
          </a:stretch>
        </p:blipFill>
        <p:spPr bwMode="auto">
          <a:xfrm>
            <a:off x="3643306" y="5500678"/>
            <a:ext cx="1357322" cy="1357322"/>
          </a:xfrm>
          <a:prstGeom prst="ellipse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99954" y="5214950"/>
            <a:ext cx="48603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56144" y="5263234"/>
            <a:ext cx="44435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Е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8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49999" t="29167" r="37844" b="54166"/>
          <a:stretch>
            <a:fillRect/>
          </a:stretch>
        </p:blipFill>
        <p:spPr bwMode="auto">
          <a:xfrm>
            <a:off x="285720" y="5429264"/>
            <a:ext cx="1339440" cy="1428736"/>
          </a:xfrm>
          <a:prstGeom prst="ellipse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42844" y="5214950"/>
            <a:ext cx="4235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14876" y="-25"/>
            <a:ext cx="4429124" cy="515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71406" y="102732"/>
            <a:ext cx="4643470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З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гладкая мышечная ткань 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(в стенке сосуда)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–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поперечно-полосатая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мышечная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нервная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нейроны (в данном случае, клетки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Пуркинье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 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межкле-точное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); 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межклеточное вещество;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 – другие клеточные элементы </a:t>
            </a:r>
          </a:p>
        </p:txBody>
      </p:sp>
      <p:pic>
        <p:nvPicPr>
          <p:cNvPr id="9" name="Picture 3" descr="D:\23.05.13-домашние документы\Виртуальные лекции 2015\Биология\клетка\животные клетки\8_8_16_3.png"/>
          <p:cNvPicPr>
            <a:picLocks noChangeAspect="1" noChangeArrowheads="1"/>
          </p:cNvPicPr>
          <p:nvPr/>
        </p:nvPicPr>
        <p:blipFill>
          <a:blip r:embed="rId3" cstate="print"/>
          <a:srcRect l="2998" t="6818" r="6054" b="29546"/>
          <a:stretch>
            <a:fillRect/>
          </a:stretch>
        </p:blipFill>
        <p:spPr bwMode="auto">
          <a:xfrm>
            <a:off x="142844" y="5116036"/>
            <a:ext cx="5429288" cy="16705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3108" y="5143512"/>
            <a:ext cx="43152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0604" y="5072074"/>
            <a:ext cx="48442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" name="Picture 4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83227" t="30208" r="2996" b="54167"/>
          <a:stretch>
            <a:fillRect/>
          </a:stretch>
        </p:blipFill>
        <p:spPr bwMode="auto">
          <a:xfrm>
            <a:off x="5643570" y="5282162"/>
            <a:ext cx="1785950" cy="1575838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053400" y="5214950"/>
            <a:ext cx="44755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78687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 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Сравнительная характеристика строения клеток растений и животных.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00108"/>
            <a:ext cx="5429288" cy="573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1390"/>
            <a:ext cx="6352213" cy="671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500726" y="1071546"/>
            <a:ext cx="3571868" cy="2316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Сравнение строения животной и 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latin typeface="Arial Black" pitchFamily="34" charset="0"/>
                <a:cs typeface="Arial" pitchFamily="34" charset="0"/>
              </a:rPr>
              <a:t>растительной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85688" y="70929"/>
            <a:ext cx="8858312" cy="9818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Сравнение строения животной и 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latin typeface="Arial Black" pitchFamily="34" charset="0"/>
                <a:cs typeface="Arial" pitchFamily="34" charset="0"/>
              </a:rPr>
              <a:t>растительной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3053"/>
            <a:ext cx="8504237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Название науки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биология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было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предложено в 1802 г.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независимо друг от друга известным ученым-эволюционистом Ж.Б.Ламарком (1744–1829) и зоологом Г.Р.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Тревиранусом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(1776 –1837).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Jean-baptiste lamarck2.jpg"/>
          <p:cNvPicPr>
            <a:picLocks noChangeAspect="1" noChangeArrowheads="1"/>
          </p:cNvPicPr>
          <p:nvPr/>
        </p:nvPicPr>
        <p:blipFill>
          <a:blip r:embed="rId4" cstate="print"/>
          <a:srcRect l="11999" r="7001"/>
          <a:stretch>
            <a:fillRect/>
          </a:stretch>
        </p:blipFill>
        <p:spPr bwMode="auto">
          <a:xfrm>
            <a:off x="1214414" y="2500306"/>
            <a:ext cx="1928826" cy="230505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Прямоугольник 8"/>
          <p:cNvSpPr/>
          <p:nvPr/>
        </p:nvSpPr>
        <p:spPr>
          <a:xfrm>
            <a:off x="214282" y="5000636"/>
            <a:ext cx="4572000" cy="7725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Жан Батист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Пьер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Антуан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де Моне Шевалье 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Ламарк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9190" y="5500702"/>
            <a:ext cx="2571768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Готфрид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Рейнхольд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Тревиранус</a:t>
            </a:r>
            <a:endParaRPr lang="ru-RU" sz="2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4" descr="Gottfried Reinhold Treviran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4002" y="3214686"/>
            <a:ext cx="1624014" cy="2194614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488" name="Picture 8" descr="http://files.books.ru/pic/3206001-3207000/3206814/preview_3256085_150x0.jpg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072330" y="1761636"/>
            <a:ext cx="1928826" cy="27389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148111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Одинаковые органоиды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714356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indent="-72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Цитоплазматическая мембрана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эластическая молекулярная структура, состоящая из белков и липидов; отделяет содержимое любой клетки от внешней среды, обеспечивая её целостность; регулирует обмен между клеткой и средой.</a:t>
            </a:r>
          </a:p>
        </p:txBody>
      </p:sp>
      <p:pic>
        <p:nvPicPr>
          <p:cNvPr id="9217" name="Picture 1" descr="D:\23.05.13-домашние документы\Виртуальные лекции 2015\Органическая химия\белки\мембрана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143248"/>
            <a:ext cx="5929354" cy="3641583"/>
          </a:xfrm>
          <a:prstGeom prst="rect">
            <a:avLst/>
          </a:prstGeom>
          <a:noFill/>
        </p:spPr>
      </p:pic>
      <p:pic>
        <p:nvPicPr>
          <p:cNvPr id="9218" name="Picture 2" descr="D:\23.05.13-домашние документы\Виртуальные лекции 2015\Биология\Мембрана и др\etsani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000372"/>
            <a:ext cx="2590800" cy="1695450"/>
          </a:xfrm>
          <a:prstGeom prst="rect">
            <a:avLst/>
          </a:prstGeom>
          <a:noFill/>
        </p:spPr>
      </p:pic>
      <p:pic>
        <p:nvPicPr>
          <p:cNvPr id="9220" name="Picture 4" descr="D:\23.05.13-домашние документы\Виртуальные лекции 2015\Биология\Мембрана и др\ActiveR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4714884"/>
            <a:ext cx="1676400" cy="1314450"/>
          </a:xfrm>
          <a:prstGeom prst="rect">
            <a:avLst/>
          </a:prstGeom>
          <a:noFill/>
        </p:spPr>
      </p:pic>
      <p:pic>
        <p:nvPicPr>
          <p:cNvPr id="9221" name="Picture 5" descr="D:\23.05.13-домашние документы\Виртуальные лекции 2015\Биология\Мембрана и др\172917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5543550"/>
            <a:ext cx="1676400" cy="13144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20882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indent="-72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Микротрубочки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белковые внутриклеточные структуры, входящие в состав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цитоскелета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(диаметром 25 нм); микротрубочки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полярны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на одном конце происходит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самосборка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микротрубочки, на другом – разборка; в клетках играют роль структурных во многих клеточных процессах.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0" name="Picture 2" descr="http://pedportal.net/attachments/000/517/895/517895.png?14269296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924191"/>
            <a:ext cx="3495675" cy="2933701"/>
          </a:xfrm>
          <a:prstGeom prst="rect">
            <a:avLst/>
          </a:prstGeom>
          <a:noFill/>
        </p:spPr>
      </p:pic>
      <p:pic>
        <p:nvPicPr>
          <p:cNvPr id="114692" name="Picture 4" descr="http://uchebana5.ru/images/691/1380422/269f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81" y="4429132"/>
            <a:ext cx="5470305" cy="2357429"/>
          </a:xfrm>
          <a:prstGeom prst="rect">
            <a:avLst/>
          </a:prstGeom>
          <a:noFill/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71414"/>
            <a:ext cx="8786874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Митохондрия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двумембранный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сферический или эллипсоидный органоид диаметром обычно около 1 микрона; энергетическая станция клетки; основная функция – окисление органических соединений и использование освобождающейся при их распаде энергии для генерации электрического потенциала, синтеза АТФ 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термогенеза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; эти три процесса осуществляются за счёт движения электронов по электронно-транспортной цепи белков внутренней мембраны.</a:t>
            </a:r>
          </a:p>
        </p:txBody>
      </p:sp>
      <p:pic>
        <p:nvPicPr>
          <p:cNvPr id="102404" name="Picture 4" descr="http://sbio.info/datas/users/0-1324314045_mitohondr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521" y="3786190"/>
            <a:ext cx="4488429" cy="292895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71414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Эндоплазматическая сеть (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эндоплазмати́ческий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рети́кулум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внутриклеточный органоид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эукариотической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представляющий собой разветвлённую систему из окружённых мембраной уплощённых полостей, пузырьков и канальцев.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666" name="Picture 2" descr="http://uslide.ru/images/1/7391/736/img6.jpg"/>
          <p:cNvPicPr>
            <a:picLocks noChangeAspect="1" noChangeArrowheads="1"/>
          </p:cNvPicPr>
          <p:nvPr/>
        </p:nvPicPr>
        <p:blipFill>
          <a:blip r:embed="rId4" cstate="print"/>
          <a:srcRect l="9171" t="20381"/>
          <a:stretch>
            <a:fillRect/>
          </a:stretch>
        </p:blipFill>
        <p:spPr bwMode="auto">
          <a:xfrm>
            <a:off x="0" y="3664312"/>
            <a:ext cx="4857752" cy="3193688"/>
          </a:xfrm>
          <a:prstGeom prst="rect">
            <a:avLst/>
          </a:prstGeom>
          <a:noFill/>
        </p:spPr>
      </p:pic>
      <p:pic>
        <p:nvPicPr>
          <p:cNvPr id="113668" name="Picture 4" descr="http://pedportal.net/attachments/000/517/901/517901.png?142692967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428868"/>
            <a:ext cx="4343400" cy="2543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 descr="http://ffre.ru/files/78/7cbe2168f99714f58fefde2f5a1ef746.html_files/rId17.png"/>
          <p:cNvPicPr>
            <a:picLocks noChangeAspect="1" noChangeArrowheads="1"/>
          </p:cNvPicPr>
          <p:nvPr/>
        </p:nvPicPr>
        <p:blipFill>
          <a:blip r:embed="rId3" cstate="print"/>
          <a:srcRect l="2440" t="10038" r="3658" b="2485"/>
          <a:stretch>
            <a:fillRect/>
          </a:stretch>
        </p:blipFill>
        <p:spPr bwMode="auto">
          <a:xfrm>
            <a:off x="3929058" y="3786190"/>
            <a:ext cx="3787385" cy="30003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406" y="119807"/>
            <a:ext cx="871543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один из структурных компонентов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эукариотической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содержащий генетическую информацию (молекулы ДНК), осуществляющий основные функции: хранение, передача и реализация наследственной информации с обеспечением синтеза белка; является не только вместилищем генетической информации, но и местом, где этот материал функционирует и воспроизводится.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Ядрышки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участки хромосом, на которых происходит синтез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рибосомных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рибонуклеиновых кислот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рРНК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); находятся внутри ядра клетки, и не имеют собственной мембранной оболочки.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42" name="Picture 2" descr="http://fs00.infourok.ru/images/doc/279/284456/img6.jpg"/>
          <p:cNvPicPr>
            <a:picLocks noChangeAspect="1" noChangeArrowheads="1"/>
          </p:cNvPicPr>
          <p:nvPr/>
        </p:nvPicPr>
        <p:blipFill>
          <a:blip r:embed="rId4" cstate="print"/>
          <a:srcRect l="5469" t="14583" r="6249" b="12499"/>
          <a:stretch>
            <a:fillRect/>
          </a:stretch>
        </p:blipFill>
        <p:spPr bwMode="auto">
          <a:xfrm>
            <a:off x="25502" y="3571876"/>
            <a:ext cx="5189440" cy="3214710"/>
          </a:xfrm>
          <a:prstGeom prst="rect">
            <a:avLst/>
          </a:prstGeom>
          <a:noFill/>
        </p:spPr>
      </p:pic>
      <p:pic>
        <p:nvPicPr>
          <p:cNvPr id="112644" name="Picture 4" descr="http://schools.keldysh.ru/sch1964/projects/project3/pic/yad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071942"/>
            <a:ext cx="2190750" cy="21050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" descr="http://fs1.ucheba-legko.ru/images/f47f57b1518369fc9a928fc77ffc1cb0.png"/>
          <p:cNvPicPr>
            <a:picLocks noChangeAspect="1" noChangeArrowheads="1"/>
          </p:cNvPicPr>
          <p:nvPr/>
        </p:nvPicPr>
        <p:blipFill>
          <a:blip r:embed="rId4" cstate="print"/>
          <a:srcRect t="13889"/>
          <a:stretch>
            <a:fillRect/>
          </a:stretch>
        </p:blipFill>
        <p:spPr bwMode="auto">
          <a:xfrm>
            <a:off x="2213317" y="4572008"/>
            <a:ext cx="4611331" cy="228599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Прямоугольник 8"/>
          <p:cNvSpPr/>
          <p:nvPr/>
        </p:nvSpPr>
        <p:spPr>
          <a:xfrm>
            <a:off x="71406" y="71414"/>
            <a:ext cx="892975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Аппарат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Гольджи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мембранная структура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эукариотической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органелла, в основном предназначенная для выведения веществ, синтезированных 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эндоплазма-тическом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ретикулуме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Представляет собой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стопку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дискообразных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мембранных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мешоч-ков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(цистерн), несколько расширенных ближе к краям, и связанную с ними систему пузырьков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Гольджи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растительных клетках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обнаруживается ряд отдельных стопок, в животных клетках часто содержится одна большая или несколько соединённых трубками стопок.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Вакуоль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место запаса воды; мембрана, в которую заключена вакуоль, называется </a:t>
            </a:r>
            <a:r>
              <a:rPr lang="ru-RU" sz="2800" b="1" i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тонопласт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 содержимое вакуоли – </a:t>
            </a:r>
            <a:r>
              <a:rPr lang="ru-RU" sz="2800" b="1" i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клеточный сок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6" name="Picture 4" descr="http://fullref.ru/files/72/4d94ca1f344216e2cc3e78f6b7e073f7.html_files/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214554"/>
            <a:ext cx="2295531" cy="3800548"/>
          </a:xfrm>
          <a:prstGeom prst="rect">
            <a:avLst/>
          </a:prstGeom>
          <a:noFill/>
        </p:spPr>
      </p:pic>
      <p:pic>
        <p:nvPicPr>
          <p:cNvPr id="100358" name="Picture 6" descr="http://ppt4web.ru/images/8/9146/640/img17.jpg"/>
          <p:cNvPicPr>
            <a:picLocks noChangeAspect="1" noChangeArrowheads="1"/>
          </p:cNvPicPr>
          <p:nvPr/>
        </p:nvPicPr>
        <p:blipFill>
          <a:blip r:embed="rId5" cstate="print"/>
          <a:srcRect l="3516" t="20312" r="58984" b="4687"/>
          <a:stretch>
            <a:fillRect/>
          </a:stretch>
        </p:blipFill>
        <p:spPr bwMode="auto">
          <a:xfrm>
            <a:off x="4786314" y="2143116"/>
            <a:ext cx="2524143" cy="3786214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000232" y="4357694"/>
            <a:ext cx="571504" cy="2143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2571736" y="4286256"/>
            <a:ext cx="857256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4380706"/>
            <a:ext cx="1689886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Вакуоль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10800000" flipV="1">
            <a:off x="4143372" y="4286256"/>
            <a:ext cx="1500198" cy="3214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Лизосома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окружённый мембраной клеточный органоид, в полости которого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поддержи-вается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кислая среда и находится множество растворимых гидролитических ферментов. Лизосома отвечает за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внутри-клеточное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переваривание макромолекул, способна к секреции своего содержимого; участвует в некоторых внутриклеточных сигнальных путях, связанных с метаболизмом и ростом клетки.</a:t>
            </a:r>
          </a:p>
        </p:txBody>
      </p:sp>
      <p:pic>
        <p:nvPicPr>
          <p:cNvPr id="110594" name="Picture 2" descr="http://schools.keldysh.ru/sch1964/projects/project3/pic/liz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214818"/>
            <a:ext cx="2190750" cy="1771651"/>
          </a:xfrm>
          <a:prstGeom prst="rect">
            <a:avLst/>
          </a:prstGeom>
          <a:noFill/>
        </p:spPr>
      </p:pic>
      <p:pic>
        <p:nvPicPr>
          <p:cNvPr id="110598" name="Picture 6" descr="http://fs00.infourok.ru/images/doc/130/151741/img8.jpg"/>
          <p:cNvPicPr>
            <a:picLocks noChangeAspect="1" noChangeArrowheads="1"/>
          </p:cNvPicPr>
          <p:nvPr/>
        </p:nvPicPr>
        <p:blipFill>
          <a:blip r:embed="rId5" cstate="print"/>
          <a:srcRect l="4688" t="18750" r="47656" b="17708"/>
          <a:stretch>
            <a:fillRect/>
          </a:stretch>
        </p:blipFill>
        <p:spPr bwMode="auto">
          <a:xfrm>
            <a:off x="142844" y="3929074"/>
            <a:ext cx="2786082" cy="278608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1142976" y="3714752"/>
            <a:ext cx="2089033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Лизосомы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Рибосома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важнейший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немембранный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органоид живой клетки, служащий для биосинтеза белка из аминокислот по заданной матрице на основе генетической информации, предоставляемой матричной РНК (мРНК). Этот процесс называется трансляцией.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0" name="Picture 2" descr="http://ours-nature.ru/new_site/img/2112180390/i_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3248"/>
            <a:ext cx="3833992" cy="2071702"/>
          </a:xfrm>
          <a:prstGeom prst="rect">
            <a:avLst/>
          </a:prstGeom>
          <a:noFill/>
        </p:spPr>
      </p:pic>
      <p:pic>
        <p:nvPicPr>
          <p:cNvPr id="99332" name="Picture 4" descr="http://konspekta.net/medlecbazaimg2/27279614463.files/image019.png"/>
          <p:cNvPicPr>
            <a:picLocks noChangeAspect="1" noChangeArrowheads="1"/>
          </p:cNvPicPr>
          <p:nvPr/>
        </p:nvPicPr>
        <p:blipFill>
          <a:blip r:embed="rId5" cstate="print"/>
          <a:srcRect l="4891" t="9595" r="9520" b="7137"/>
          <a:stretch>
            <a:fillRect/>
          </a:stretch>
        </p:blipFill>
        <p:spPr bwMode="auto">
          <a:xfrm>
            <a:off x="71438" y="2714620"/>
            <a:ext cx="4071934" cy="40719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14290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Разнообразие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живых организмов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Земле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огромно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К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настоящему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времени известны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500 тыс. видов растении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около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1,5 млн. видов животных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сотни тысяч видов грибов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множество прокариот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Специалисты постоянно открывают и описывают новые виды как современных организмов, так и вымерших, существовавших в прежние геологические эпохи. Полагают, что число еще не открытых видов живых организмов сопоставимо с числом уже известных и составляет не менее 2млн.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0"/>
            <a:ext cx="8715404" cy="9396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Органоиды, которые встречаются только в клетках животных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947246"/>
            <a:ext cx="8786874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Центриоль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– внутриклеточный  органоид </a:t>
            </a:r>
            <a:r>
              <a:rPr lang="ru-RU" sz="2700" b="1" dirty="0" err="1" smtClean="0">
                <a:latin typeface="Arial" pitchFamily="34" charset="0"/>
                <a:ea typeface="Times New Roman"/>
                <a:cs typeface="Arial" pitchFamily="34" charset="0"/>
              </a:rPr>
              <a:t>эукариотической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клетки, представляющий тельца в структуре клетки. Эти органеллы в делящихся клетках принимают участие в формировании веретена деления и располагаются на его полюсах. В неделящихся клетках центриоли часто определяют полярность клеток эпителия и располагаются вблизи комплекса </a:t>
            </a:r>
            <a:r>
              <a:rPr lang="ru-RU" sz="2700" b="1" dirty="0" err="1" smtClean="0">
                <a:latin typeface="Arial" pitchFamily="34" charset="0"/>
                <a:ea typeface="Times New Roman"/>
                <a:cs typeface="Arial" pitchFamily="34" charset="0"/>
              </a:rPr>
              <a:t>Гольджи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</p:txBody>
      </p:sp>
      <p:pic>
        <p:nvPicPr>
          <p:cNvPr id="109572" name="Picture 4" descr="http://www.uzluga.ru/potrc/%D0%9F%D0%BE%D1%81%D1%82%D0%BE%D1%8F%D0%BD%D0%BD%D0%B0%D1%8F+%D0%BA%D0%BB%D0%B5%D1%82%D0%BE%D1%87%D0%BD%D0%B0%D1%8F+%D1%81%D1%82%D1%80%D1%83%D0%BA%D1%82%D1%83%D1%80%D0%B0%2C+%D0%B8%D0%BC%D0%B5%D1%8E%D1%89%D0%B0%D1%8F+%D0%BE%D0%BF%D1%80%D0%B5%D0%B4%D0%B5%D0%BB%D1%91%D0%BD%D0%BD%D0%BE%D0%B5+%D1%81%D1%82%D1%80%D0%BE%D0%B5%D0%BD%D0%B8%D0%B5%2C+%D0%BC%D0%B5%D1%81%D1%82%D0%BE%D0%BF%D0%BE%D0%BB%D0%BE%D0%B6%D0%B5%D0%BD%D0%B8%D0%B5+%D0%B8+%D1%84%D1%83%D0%BD%D0%BA%D1%86%D0%B8%D0%B8c/492610_html_m4b5353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110057"/>
            <a:ext cx="7201674" cy="2676529"/>
          </a:xfrm>
          <a:prstGeom prst="rect">
            <a:avLst/>
          </a:prstGeom>
          <a:noFill/>
        </p:spPr>
      </p:pic>
      <p:pic>
        <p:nvPicPr>
          <p:cNvPr id="109574" name="Picture 6" descr="http://school.xvatit.com/images/d/d6/9_2_22_10.jpg"/>
          <p:cNvPicPr>
            <a:picLocks noChangeAspect="1" noChangeArrowheads="1"/>
          </p:cNvPicPr>
          <p:nvPr/>
        </p:nvPicPr>
        <p:blipFill>
          <a:blip r:embed="rId5" cstate="print"/>
          <a:srcRect l="73237" t="27372" b="23357"/>
          <a:stretch>
            <a:fillRect/>
          </a:stretch>
        </p:blipFill>
        <p:spPr bwMode="auto">
          <a:xfrm>
            <a:off x="7286644" y="4143380"/>
            <a:ext cx="1409673" cy="1285884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42852"/>
            <a:ext cx="878687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Реснички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тонкие (диаметром 0,1–0,6 мкм) волосковидные структуры на поверхности </a:t>
            </a:r>
            <a:r>
              <a:rPr lang="ru-RU" sz="2700" b="1" dirty="0" err="1" smtClean="0">
                <a:latin typeface="Arial" pitchFamily="34" charset="0"/>
                <a:ea typeface="Times New Roman"/>
                <a:cs typeface="Arial" pitchFamily="34" charset="0"/>
              </a:rPr>
              <a:t>эукариотических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клеток. Играют роль рецепторов. У человека ресничным эпителием выстланы дыхательные пути, семявыносящие канальцы, желудочки мозга и спинномозговой (центральный) канал.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2" name="Picture 2" descr="https://classconnection.s3.amazonaws.com/169/flashcards/5151169/jpg/cilia-14586C236E815F12282.jpg"/>
          <p:cNvPicPr>
            <a:picLocks noChangeAspect="1" noChangeArrowheads="1"/>
          </p:cNvPicPr>
          <p:nvPr/>
        </p:nvPicPr>
        <p:blipFill>
          <a:blip r:embed="rId4" cstate="print"/>
          <a:srcRect b="2632"/>
          <a:stretch>
            <a:fillRect/>
          </a:stretch>
        </p:blipFill>
        <p:spPr bwMode="auto">
          <a:xfrm>
            <a:off x="142844" y="4000504"/>
            <a:ext cx="2649948" cy="2643206"/>
          </a:xfrm>
          <a:prstGeom prst="ellipse">
            <a:avLst/>
          </a:prstGeom>
          <a:noFill/>
        </p:spPr>
      </p:pic>
      <p:pic>
        <p:nvPicPr>
          <p:cNvPr id="107524" name="Picture 4" descr="http://www.chakrachka.ru/files/images/breath__p0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5000648"/>
            <a:ext cx="3571875" cy="17145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7526" name="Picture 6" descr="http://koledj.ru/tw_refs/11/10865/10865_html_mb9f8c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2928934"/>
            <a:ext cx="4762500" cy="19050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71414"/>
            <a:ext cx="8715404" cy="9396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Органоиды, которые встречаются только в клетках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растений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33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06" y="1090122"/>
            <a:ext cx="878687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Клеточная стенка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Жёсткая оболочка клетки, расположенная снаружи от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цитоплазма-тической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мембраны и выполняющая структурные, защитные и транспортные функции. Обнаруживается у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большинст-ва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бактерий, грибов и растений. Животные и многие простейшие не имеют клеточной стенки.</a:t>
            </a:r>
            <a:endParaRPr lang="ru-RU" sz="2700" b="1" dirty="0" smtClean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08552" name="Picture 8" descr="http://distant-lessons.ru/wp-content/uploads/2013/07/membrana-klet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707" y="3714752"/>
            <a:ext cx="3743325" cy="30289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2" descr="http://intranet.tdmu.edu.ua/data/kafedra/internal/pharma_1/classes_stud.../%D0%A0%D1%83%D1%81%D1%81%D0%BA%D0%B8%D0%B9/%D0%A4%D0%B0%D1%80%D0%BC%D0%B0%D1%86%D0%B5%D0%B2%D1%82%D0%B8%D1%87%D0%B5%D1%81%D0%BA%D0%B8%D0%B9%20%D1%84%D0%B0%D0%BA%D1%83%D0%BB%D1%8C%D1%82%D0%B5%D1%82/%D0%A4%D0%B0%D1%80%D0%BC%D0%B0%D1%86%D0%B8%D1%8F/%D0%9F%D0%BE%D0%BB%D0%BD%D1%8B%D0%B9%20%D1%81%D1%80%D0%BE%D0%BA%20%D0%BE%D0%B1%D1%83%D1%87%D0%B5%D0%BD%D0%B8%D1%8F/%D0%A4%D0%B0%D1%80%D0%BC%D0%B0%D1%86%D0%B5%D0%B2%D1%82%D0%B8%D1%87%D0%B5%D1%81%D0%BA%D0%B0%D1%8F%20%D0%B1%D0%BE%D1%82%D0%B0%D0%BD%D0%B8%D0%BA%D0%B0/2%20%D0%BA%D1%83%D1%80%D1%81/02-%D0%92%D0%BA%D0%BB%D1%8E%D1%87%D0%B5%D0%BD%D0%B8%D1%8F%20%D1%80%D0%B0%D1%81%D1%82%D0%B8%D1%82%D0%B5%D0%BB%D1%8C%D0%BD%D0%BE%D0%B9%20%D0%BA%D0%BB%D0%B5%D1%82%D0%BA%D0%B8.files/image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46" y="3786190"/>
            <a:ext cx="5715000" cy="296227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2844" y="71414"/>
            <a:ext cx="885831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Хлоропласты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органоиды,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помощью которых происходит фотосинтез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Лейкопласты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бесцветные сферические пластиды в клетках растений. Образуются в запасающих тканях (клубнях, корневищах), клетках эпидермы и других частях растений. Синтезируют и накапливают крахмал амилопласты, жиры, белки.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716" name="Picture 4" descr="http://5klass.net/datas/biologija/Osobennosti-stroenija-eukarioticheskoj-kletki/0031-031-Vidy-plastid.jpg"/>
          <p:cNvPicPr>
            <a:picLocks noChangeAspect="1" noChangeArrowheads="1"/>
          </p:cNvPicPr>
          <p:nvPr/>
        </p:nvPicPr>
        <p:blipFill>
          <a:blip r:embed="rId2" cstate="print"/>
          <a:srcRect l="10798" t="14652" r="5607" b="9306"/>
          <a:stretch>
            <a:fillRect/>
          </a:stretch>
        </p:blipFill>
        <p:spPr bwMode="auto">
          <a:xfrm>
            <a:off x="0" y="2857496"/>
            <a:ext cx="5643602" cy="385030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 descr="http://fs00.infourok.ru/images/doc/161/185359/img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4358" b="10257"/>
          <a:stretch>
            <a:fillRect/>
          </a:stretch>
        </p:blipFill>
        <p:spPr bwMode="auto">
          <a:xfrm>
            <a:off x="5140703" y="4786322"/>
            <a:ext cx="3933291" cy="1928826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000760" y="4286256"/>
            <a:ext cx="26276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Хлоропласты</a:t>
            </a:r>
            <a:endParaRPr lang="ru-RU" sz="2500" dirty="0">
              <a:solidFill>
                <a:srgbClr val="3366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3351" b="12879"/>
          <a:stretch>
            <a:fillRect/>
          </a:stretch>
        </p:blipFill>
        <p:spPr bwMode="auto">
          <a:xfrm>
            <a:off x="79648" y="1556792"/>
            <a:ext cx="2764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5819" b="17414"/>
          <a:stretch>
            <a:fillRect/>
          </a:stretch>
        </p:blipFill>
        <p:spPr bwMode="auto">
          <a:xfrm>
            <a:off x="0" y="3573016"/>
            <a:ext cx="3787278" cy="31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t="5354" b="12903"/>
          <a:stretch>
            <a:fillRect/>
          </a:stretch>
        </p:blipFill>
        <p:spPr bwMode="auto">
          <a:xfrm>
            <a:off x="5868144" y="1124744"/>
            <a:ext cx="32758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t="3333" b="13333"/>
          <a:stretch>
            <a:fillRect/>
          </a:stretch>
        </p:blipFill>
        <p:spPr bwMode="auto">
          <a:xfrm>
            <a:off x="2987824" y="1556792"/>
            <a:ext cx="276780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 t="5471" b="12950"/>
          <a:stretch>
            <a:fillRect/>
          </a:stretch>
        </p:blipFill>
        <p:spPr bwMode="auto">
          <a:xfrm>
            <a:off x="3923928" y="3401616"/>
            <a:ext cx="41044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-40286" y="116632"/>
            <a:ext cx="9220798" cy="13515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1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Обмен веществ и превращение энергии в клетке. Жизненный цикл клетки. Митоз  </a:t>
            </a:r>
            <a:endParaRPr lang="ru-RU" sz="31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189" y="90230"/>
            <a:ext cx="8712968" cy="1034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Обмен веществ и превращение энергии в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клетке</a:t>
            </a:r>
            <a:endParaRPr lang="ru-RU" sz="3600" dirty="0"/>
          </a:p>
        </p:txBody>
      </p:sp>
      <p:pic>
        <p:nvPicPr>
          <p:cNvPr id="6147" name="Picture 3" descr="D:\диск D\29.06.17-домашние документы\Виртуальные лекции\Биология\клетка\обмен веществ\510178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0" y="3248153"/>
            <a:ext cx="8410906" cy="36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08857" y="1124744"/>
            <a:ext cx="8838299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Метаболи́зм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или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обме́н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веще́ств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набор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химических реакций, которые возникают в живом организме для поддержания жизни. Эти процессы позволяют организмам расти и размножаться, сохранять свои структуры и отвечать на воздействия окружающей среды.</a:t>
            </a:r>
          </a:p>
        </p:txBody>
      </p:sp>
    </p:spTree>
    <p:extLst>
      <p:ext uri="{BB962C8B-B14F-4D97-AF65-F5344CB8AC3E}">
        <p14:creationId xmlns:p14="http://schemas.microsoft.com/office/powerpoint/2010/main" val="27426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Метаболизм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обычно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делят 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стадии: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катаболизм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анаболизм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ходе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катаболизма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сложные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органические вещества деградируют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до более простых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обычно выделяя энергию. А в процессах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анаболизма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более простых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синтезируются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более сложные вещества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это сопровождается затратами энергии.</a:t>
            </a:r>
          </a:p>
        </p:txBody>
      </p:sp>
      <p:pic>
        <p:nvPicPr>
          <p:cNvPr id="9" name="Picture 2" descr="D:\диск D\29.06.17-домашние документы\Виртуальные лекции\Биология\клетка\обмен веществ\59e60da3d0a1dbbdcb93d8758bd0f81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3138998"/>
            <a:ext cx="5879006" cy="367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2409" r="12877" b="4543"/>
          <a:stretch/>
        </p:blipFill>
        <p:spPr bwMode="auto">
          <a:xfrm>
            <a:off x="1" y="44624"/>
            <a:ext cx="8942690" cy="6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09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43378"/>
            <a:ext cx="7982330" cy="504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0597" y="185420"/>
            <a:ext cx="883389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Серии химических реакций обмена веществ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называют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метаболическими путями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них, при участии ферментов, одни биологически значимые молекулы последовательно превращаются в другие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иск D\29.06.17-домашние документы\Виртуальные лекции\Биология\клетка\обмен веществ\slide-44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6"/>
          <a:stretch/>
        </p:blipFill>
        <p:spPr bwMode="auto">
          <a:xfrm>
            <a:off x="27360" y="2852936"/>
            <a:ext cx="8001024" cy="3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30597" y="44624"/>
            <a:ext cx="8833891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Важную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роль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метаболических процессах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играют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ферменты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потому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что:</a:t>
            </a:r>
          </a:p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действуют как биологические катализаторы и снижают энергию активации химической реакции;</a:t>
            </a:r>
          </a:p>
          <a:p>
            <a:pPr marL="342900" indent="-3429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позволяют регулировать метаболические пути в ответ на изменения среды клетки или сигналы от других клеток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Average prokaryote cell- ru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6408" y="3357562"/>
            <a:ext cx="4125988" cy="335758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Прямоугольник 8"/>
          <p:cNvSpPr/>
          <p:nvPr/>
        </p:nvSpPr>
        <p:spPr>
          <a:xfrm>
            <a:off x="142844" y="142852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Прокарио́ты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(лат. 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Procaryota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от др. – греч.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προ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«перед» и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κάρυον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«ядро»), или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доя́дерные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одноклеточные живые организмы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не обладающие (в отличие от эукариот) оформленным клеточным ядром и другими внутренними мембранными органоидами (за исключением плоских цистерн у фотосинтезирующих видов, например, у цианобактерий).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иск D\29.06.17-домашние документы\Виртуальные лекции\Биология\клетка\обмен веществ\0004-004-Obmen-veschestv-i-energii-v-organiz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56" b="2821"/>
          <a:stretch/>
        </p:blipFill>
        <p:spPr bwMode="auto">
          <a:xfrm>
            <a:off x="42551" y="188640"/>
            <a:ext cx="9144000" cy="648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26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84131"/>
            <a:ext cx="8784976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9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Источником энергии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служат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углеводы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при окислении 1 грамма углеводов выделяются 17,6 кДж энергии и 0,4 г воды.</a:t>
            </a:r>
          </a:p>
          <a:p>
            <a:pPr marL="179388" indent="-179388" algn="ctr">
              <a:lnSpc>
                <a:spcPct val="90000"/>
              </a:lnSpc>
            </a:pP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 6СО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+ 6Н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О + 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17,6 кДж </a:t>
            </a:r>
          </a:p>
          <a:p>
            <a:pPr indent="449263" algn="just">
              <a:lnSpc>
                <a:spcPct val="9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Углеводы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выступают в качестве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запасных питательных веществ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гликоген у животных, крахмал и инулин – у растений.</a:t>
            </a:r>
          </a:p>
        </p:txBody>
      </p:sp>
      <p:pic>
        <p:nvPicPr>
          <p:cNvPr id="118788" name="Picture 4" descr="http://www.ebio.ru/images/090102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717032"/>
            <a:ext cx="5758441" cy="3140968"/>
          </a:xfrm>
          <a:prstGeom prst="rect">
            <a:avLst/>
          </a:prstGeom>
          <a:noFill/>
        </p:spPr>
      </p:pic>
      <p:pic>
        <p:nvPicPr>
          <p:cNvPr id="78850" name="Picture 2" descr="E:\09.07.15-дом. документы\Биотехнология 10.05.13\Анимашки -разное\ActiveR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717032"/>
            <a:ext cx="1676400" cy="1314450"/>
          </a:xfrm>
          <a:prstGeom prst="rect">
            <a:avLst/>
          </a:prstGeom>
          <a:noFill/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8852" name="Picture 4" descr="E:\09.07.15-дом. документы\Биотехнология 10.05.13\Анимашки -разное\Diffus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188793"/>
            <a:ext cx="2286000" cy="1552575"/>
          </a:xfrm>
          <a:prstGeom prst="rect">
            <a:avLst/>
          </a:prstGeom>
          <a:noFill/>
        </p:spPr>
      </p:pic>
      <p:pic>
        <p:nvPicPr>
          <p:cNvPr id="78853" name="Picture 5" descr="E:\09.07.15-дом. документы\Биотехнология 10.05.13\Анимашки -разное\172917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3717032"/>
            <a:ext cx="1676400" cy="1314450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3419872" y="4293096"/>
            <a:ext cx="576064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5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604250" y="631825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84131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 Black" pitchFamily="34" charset="0"/>
                <a:cs typeface="Arial" pitchFamily="34" charset="0"/>
              </a:rPr>
              <a:t>Углеводы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входят в состав сложных молекул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например, пентозы (рибоза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дезоксирибоза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участвуют в построении АТФ, ДНК и РНК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1" descr="C:\Users\ikuzmina\Desktop\Лаб. раб. и лекции\Органическая химия\Лекции\углеводы\ADN-Двойная спираль ДНК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2679923"/>
            <a:ext cx="1724025" cy="29813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395536" y="2276872"/>
            <a:ext cx="64807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Дезоксирибонуклеи́новая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кислота́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ДНК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макромолекула, обеспечивающая хранение, передачу из поколения в поколение и реализацию генетической программы развития и функционирования живых организмов. ДНК содержит информацию о структуре различных видов РНК и белков.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5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ikuzmina\Desktop\Лаб. раб. и лекции\Органическая химия\Лекции\углеводы\Пре-мРНК со стеблем-петлёй.png"/>
          <p:cNvPicPr>
            <a:picLocks noChangeAspect="1" noChangeArrowheads="1"/>
          </p:cNvPicPr>
          <p:nvPr/>
        </p:nvPicPr>
        <p:blipFill>
          <a:blip r:embed="rId2" cstate="print"/>
          <a:srcRect t="2773" r="9364"/>
          <a:stretch>
            <a:fillRect/>
          </a:stretch>
        </p:blipFill>
        <p:spPr bwMode="auto">
          <a:xfrm>
            <a:off x="35496" y="2204864"/>
            <a:ext cx="1976459" cy="44644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2267744" y="260648"/>
            <a:ext cx="66247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Рибонуклеи́новая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кислота́ (РНК)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  – одна из трёх основных макромолекул (две другие  – ДНК и белки), которые содержатся в клетках всех живых организмов.</a:t>
            </a:r>
          </a:p>
          <a:p>
            <a:pPr indent="449263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Так же, как ДНК, РНК состоит из длинной цепи, в которой каждое звено называется нуклеотидом. Все клеточные организмы используют РНК (мРНК) для программирования синтеза белков.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91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Аденозинтрифосфа́т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(сокр.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АТФ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англ. </a:t>
            </a:r>
            <a:r>
              <a:rPr lang="ru-RU" sz="3000" b="1" dirty="0" smtClean="0">
                <a:latin typeface="Arial Black" pitchFamily="34" charset="0"/>
                <a:cs typeface="Arial" pitchFamily="34" charset="0"/>
              </a:rPr>
              <a:t>АТР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  –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нуклеозидтрифосфат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играющий исключительно важную роль в обмене энергии и веществ в организмах; в первую очередь соединение известно как универсальный источник энергии для всех биохимических процессов, протекающих в живых системах.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0" name="AutoShape 4" descr="ATP structure revised.png"/>
          <p:cNvSpPr>
            <a:spLocks noChangeAspect="1" noChangeArrowheads="1"/>
          </p:cNvSpPr>
          <p:nvPr/>
        </p:nvSpPr>
        <p:spPr bwMode="auto">
          <a:xfrm>
            <a:off x="63500" y="-136525"/>
            <a:ext cx="9591675" cy="5467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1381" name="Picture 5" descr="C:\Users\ikuzmina\Desktop\Лаб. раб. и лекции\Органическая химия\Лекции\углеводы\ATP_structure_revis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365104"/>
            <a:ext cx="4042420" cy="230939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1382" name="Picture 6" descr="C:\Users\ikuzmina\Desktop\Лаб. раб. и лекции\Органическая химия\Лекции\углеводы\800px-ATP-xtal-3D-stick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1745" y="3068960"/>
            <a:ext cx="3172663" cy="3065586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914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08" y="3470535"/>
            <a:ext cx="6849714" cy="332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30597" y="185420"/>
            <a:ext cx="8833891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Особенности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метаболизма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влияют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 то, будет ли пригодна определённая молекула для использования организмом в качестве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источника энергии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Так, например,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некоторые прокариоты используют сероводород 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качестве источника энергии, однако этот газ ядовит для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животных. 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обмена веществ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также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влияет 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количество пищи, необходимой для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7253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3197" y="188640"/>
            <a:ext cx="86565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Жизненный цикл клетки. Митоз</a:t>
            </a:r>
            <a:endParaRPr lang="ru-RU" sz="36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диск D\29.06.17-домашние документы\Виртуальные лекции\Биология\клетка\анимашки\деление клетки\hucre_bolunmes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405" y="2556783"/>
            <a:ext cx="3910873" cy="192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22093"/>
            <a:ext cx="6358480" cy="4688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03195" y="908720"/>
            <a:ext cx="8761291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err="1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Кле́точный</a:t>
            </a:r>
            <a:r>
              <a:rPr lang="ru-RU" sz="28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цикл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период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существования клетки от момента её образования путём деления материнской клетки до собственного деления или гибели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182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диск D\29.06.17-домашние документы\НКСЭ-25.09.18\химия воды\деление клетки\анимашки\2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53" y="577392"/>
            <a:ext cx="54387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578"/>
          <a:stretch/>
        </p:blipFill>
        <p:spPr bwMode="auto">
          <a:xfrm>
            <a:off x="35496" y="33557"/>
            <a:ext cx="4542356" cy="6824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:\диск D\29.06.17-домашние документы\НКСЭ-25.09.18\химия воды\деление клетки\анимашки\giphy (1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80928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6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6778" y="140897"/>
            <a:ext cx="8929718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lvl="0" indent="-714375" algn="just" eaLnBrk="0" hangingPunct="0">
              <a:lnSpc>
                <a:spcPct val="80000"/>
              </a:lnSpc>
            </a:pP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</a:rPr>
              <a:t>Вспомним:</a:t>
            </a:r>
          </a:p>
          <a:p>
            <a:pPr marL="714375" lvl="0" indent="-714375" algn="just" eaLnBrk="0" hangingPunct="0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</a:rPr>
              <a:t>Митоз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[&lt; гр.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</a:rPr>
              <a:t>mitos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нить] –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биол.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</a:rPr>
              <a:t>непрямое деление клетки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один из способов размножения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ea typeface="Times New Roman" pitchFamily="18" charset="0"/>
              </a:rPr>
              <a:t>клеток животных и растений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при котором наблюдается сложное преобразование компонентов клеточного ядра –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хромосом;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</a:rPr>
              <a:t>протекает в 4 фазы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: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профаза, метафаза, анафаза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и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телофаза;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период между двумя последующими митотическими делениями клетки носит название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интерфазы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(ср.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амитоз, мейоз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)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.</a:t>
            </a:r>
            <a:endParaRPr lang="ru-RU" sz="2800" b="1" dirty="0" smtClean="0">
              <a:latin typeface="Arial" pitchFamily="34" charset="0"/>
            </a:endParaRPr>
          </a:p>
          <a:p>
            <a:pPr marL="714375" lvl="0" indent="-714375" algn="just" eaLnBrk="0" hangingPunct="0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</a:rPr>
              <a:t>Мейоз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[&lt; гр.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</a:rPr>
              <a:t>meiosis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уменьшение, убывание] – иначе редукционное деление –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биол.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одна из форм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</a:rPr>
              <a:t>непрямого деления клетки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свойственная развивающимся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</a:rPr>
              <a:t>половым клеткам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; при мейозе происходит уменьшение (редукция) числа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хромосом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вдвое (ср.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митоз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).</a:t>
            </a:r>
            <a:endParaRPr lang="ru-RU" sz="2800" b="1" dirty="0" smtClean="0">
              <a:latin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8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диск D\29.06.17-домашние документы\Виртуальные лекции\Биология\клетка\жизненный цикл\жизненный цикл клет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20"/>
            <a:ext cx="8903259" cy="656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9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heel spokes="1"/>
      </p:transition>
    </mc:Choice>
    <mc:Fallback xmlns=""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5796784</TotalTime>
  <Words>4169</Words>
  <Application>Microsoft Office PowerPoint</Application>
  <PresentationFormat>Экран (4:3)</PresentationFormat>
  <Paragraphs>334</Paragraphs>
  <Slides>130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130</vt:i4>
      </vt:variant>
    </vt:vector>
  </HeadingPairs>
  <TitlesOfParts>
    <vt:vector size="13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961</cp:revision>
  <dcterms:created xsi:type="dcterms:W3CDTF">2015-12-13T09:17:19Z</dcterms:created>
  <dcterms:modified xsi:type="dcterms:W3CDTF">2021-04-16T11:29:38Z</dcterms:modified>
</cp:coreProperties>
</file>