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8"/>
  </p:notesMasterIdLst>
  <p:sldIdLst>
    <p:sldId id="730" r:id="rId2"/>
    <p:sldId id="259" r:id="rId3"/>
    <p:sldId id="260" r:id="rId4"/>
    <p:sldId id="261" r:id="rId5"/>
    <p:sldId id="640" r:id="rId6"/>
    <p:sldId id="719" r:id="rId7"/>
    <p:sldId id="724" r:id="rId8"/>
    <p:sldId id="727" r:id="rId9"/>
    <p:sldId id="726" r:id="rId10"/>
    <p:sldId id="728" r:id="rId11"/>
    <p:sldId id="725" r:id="rId12"/>
    <p:sldId id="687" r:id="rId13"/>
    <p:sldId id="528" r:id="rId14"/>
    <p:sldId id="560" r:id="rId15"/>
    <p:sldId id="529" r:id="rId16"/>
    <p:sldId id="561" r:id="rId17"/>
    <p:sldId id="530" r:id="rId18"/>
    <p:sldId id="562" r:id="rId19"/>
    <p:sldId id="551" r:id="rId20"/>
    <p:sldId id="564" r:id="rId21"/>
    <p:sldId id="563" r:id="rId22"/>
    <p:sldId id="552" r:id="rId23"/>
    <p:sldId id="553" r:id="rId24"/>
    <p:sldId id="554" r:id="rId25"/>
    <p:sldId id="566" r:id="rId26"/>
    <p:sldId id="569" r:id="rId27"/>
    <p:sldId id="557" r:id="rId28"/>
    <p:sldId id="635" r:id="rId29"/>
    <p:sldId id="570" r:id="rId30"/>
    <p:sldId id="556" r:id="rId31"/>
    <p:sldId id="567" r:id="rId32"/>
    <p:sldId id="568" r:id="rId33"/>
    <p:sldId id="532" r:id="rId34"/>
    <p:sldId id="637" r:id="rId35"/>
    <p:sldId id="527" r:id="rId36"/>
    <p:sldId id="577" r:id="rId37"/>
    <p:sldId id="572" r:id="rId38"/>
    <p:sldId id="578" r:id="rId39"/>
    <p:sldId id="571" r:id="rId40"/>
    <p:sldId id="573" r:id="rId41"/>
    <p:sldId id="579" r:id="rId42"/>
    <p:sldId id="592" r:id="rId43"/>
    <p:sldId id="574" r:id="rId44"/>
    <p:sldId id="593" r:id="rId45"/>
    <p:sldId id="604" r:id="rId46"/>
    <p:sldId id="609" r:id="rId47"/>
    <p:sldId id="597" r:id="rId48"/>
    <p:sldId id="602" r:id="rId49"/>
    <p:sldId id="610" r:id="rId50"/>
    <p:sldId id="588" r:id="rId51"/>
    <p:sldId id="611" r:id="rId52"/>
    <p:sldId id="603" r:id="rId53"/>
    <p:sldId id="606" r:id="rId54"/>
    <p:sldId id="608" r:id="rId55"/>
    <p:sldId id="639" r:id="rId56"/>
    <p:sldId id="605" r:id="rId57"/>
    <p:sldId id="585" r:id="rId58"/>
    <p:sldId id="600" r:id="rId59"/>
    <p:sldId id="599" r:id="rId60"/>
    <p:sldId id="580" r:id="rId61"/>
    <p:sldId id="621" r:id="rId62"/>
    <p:sldId id="615" r:id="rId63"/>
    <p:sldId id="619" r:id="rId64"/>
    <p:sldId id="627" r:id="rId65"/>
    <p:sldId id="629" r:id="rId66"/>
    <p:sldId id="628" r:id="rId67"/>
    <p:sldId id="630" r:id="rId68"/>
    <p:sldId id="623" r:id="rId69"/>
    <p:sldId id="624" r:id="rId70"/>
    <p:sldId id="625" r:id="rId71"/>
    <p:sldId id="626" r:id="rId72"/>
    <p:sldId id="622" r:id="rId73"/>
    <p:sldId id="616" r:id="rId74"/>
    <p:sldId id="631" r:id="rId75"/>
    <p:sldId id="632" r:id="rId76"/>
    <p:sldId id="634" r:id="rId77"/>
    <p:sldId id="618" r:id="rId78"/>
    <p:sldId id="649" r:id="rId79"/>
    <p:sldId id="683" r:id="rId80"/>
    <p:sldId id="684" r:id="rId81"/>
    <p:sldId id="685" r:id="rId82"/>
    <p:sldId id="650" r:id="rId83"/>
    <p:sldId id="652" r:id="rId84"/>
    <p:sldId id="693" r:id="rId85"/>
    <p:sldId id="694" r:id="rId86"/>
    <p:sldId id="695" r:id="rId87"/>
    <p:sldId id="696" r:id="rId88"/>
    <p:sldId id="697" r:id="rId89"/>
    <p:sldId id="698" r:id="rId90"/>
    <p:sldId id="699" r:id="rId91"/>
    <p:sldId id="700" r:id="rId92"/>
    <p:sldId id="701" r:id="rId93"/>
    <p:sldId id="702" r:id="rId94"/>
    <p:sldId id="703" r:id="rId95"/>
    <p:sldId id="686" r:id="rId96"/>
    <p:sldId id="653" r:id="rId97"/>
    <p:sldId id="716" r:id="rId98"/>
    <p:sldId id="654" r:id="rId99"/>
    <p:sldId id="655" r:id="rId100"/>
    <p:sldId id="656" r:id="rId101"/>
    <p:sldId id="657" r:id="rId102"/>
    <p:sldId id="658" r:id="rId103"/>
    <p:sldId id="660" r:id="rId104"/>
    <p:sldId id="659" r:id="rId105"/>
    <p:sldId id="661" r:id="rId106"/>
    <p:sldId id="662" r:id="rId107"/>
    <p:sldId id="663" r:id="rId108"/>
    <p:sldId id="664" r:id="rId109"/>
    <p:sldId id="665" r:id="rId110"/>
    <p:sldId id="666" r:id="rId111"/>
    <p:sldId id="667" r:id="rId112"/>
    <p:sldId id="668" r:id="rId113"/>
    <p:sldId id="669" r:id="rId114"/>
    <p:sldId id="670" r:id="rId115"/>
    <p:sldId id="671" r:id="rId116"/>
    <p:sldId id="672" r:id="rId117"/>
    <p:sldId id="673" r:id="rId118"/>
    <p:sldId id="674" r:id="rId119"/>
    <p:sldId id="675" r:id="rId120"/>
    <p:sldId id="676" r:id="rId121"/>
    <p:sldId id="677" r:id="rId122"/>
    <p:sldId id="678" r:id="rId123"/>
    <p:sldId id="679" r:id="rId124"/>
    <p:sldId id="680" r:id="rId125"/>
    <p:sldId id="681" r:id="rId126"/>
    <p:sldId id="682" r:id="rId127"/>
    <p:sldId id="711" r:id="rId128"/>
    <p:sldId id="712" r:id="rId129"/>
    <p:sldId id="713" r:id="rId130"/>
    <p:sldId id="714" r:id="rId131"/>
    <p:sldId id="715" r:id="rId132"/>
    <p:sldId id="704" r:id="rId133"/>
    <p:sldId id="613" r:id="rId134"/>
    <p:sldId id="523" r:id="rId135"/>
    <p:sldId id="729" r:id="rId136"/>
    <p:sldId id="614" r:id="rId13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922A60"/>
    <a:srgbClr val="B45208"/>
    <a:srgbClr val="009900"/>
    <a:srgbClr val="0000CC"/>
    <a:srgbClr val="E4670A"/>
    <a:srgbClr val="036505"/>
    <a:srgbClr val="64162E"/>
    <a:srgbClr val="9D2349"/>
    <a:srgbClr val="33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Светлый стиль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Светлый стиль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25" autoAdjust="0"/>
    <p:restoredTop sz="94595" autoAdjust="0"/>
  </p:normalViewPr>
  <p:slideViewPr>
    <p:cSldViewPr>
      <p:cViewPr varScale="1">
        <p:scale>
          <a:sx n="61" d="100"/>
          <a:sy n="61" d="100"/>
        </p:scale>
        <p:origin x="-1470"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9BA7749-789D-44BC-80F9-B8A744F2BF16}" type="datetimeFigureOut">
              <a:rPr lang="ru-RU" smtClean="0"/>
              <a:pPr/>
              <a:t>16.04.2021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97FB07-385C-4350-AC9B-891AA282BAC1}" type="slidenum">
              <a:rPr lang="ru-RU" smtClean="0"/>
              <a:pPr/>
              <a:t>‹#›</a:t>
            </a:fld>
            <a:endParaRPr lang="ru-RU"/>
          </a:p>
        </p:txBody>
      </p:sp>
    </p:spTree>
    <p:extLst>
      <p:ext uri="{BB962C8B-B14F-4D97-AF65-F5344CB8AC3E}">
        <p14:creationId xmlns:p14="http://schemas.microsoft.com/office/powerpoint/2010/main" val="35895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1</a:t>
            </a:fld>
            <a:endParaRPr lang="ru-RU"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Образ слайда 1"/>
          <p:cNvSpPr>
            <a:spLocks noGrp="1" noRot="1" noChangeAspect="1" noTextEdit="1"/>
          </p:cNvSpPr>
          <p:nvPr>
            <p:ph type="sldImg"/>
          </p:nvPr>
        </p:nvSpPr>
        <p:spPr>
          <a:ln/>
        </p:spPr>
      </p:sp>
      <p:sp>
        <p:nvSpPr>
          <p:cNvPr id="242691" name="Заметки 2"/>
          <p:cNvSpPr>
            <a:spLocks noGrp="1"/>
          </p:cNvSpPr>
          <p:nvPr>
            <p:ph type="body" idx="1"/>
          </p:nvPr>
        </p:nvSpPr>
        <p:spPr>
          <a:noFill/>
          <a:ln/>
        </p:spPr>
        <p:txBody>
          <a:bodyPr/>
          <a:lstStyle/>
          <a:p>
            <a:pPr eaLnBrk="1" hangingPunct="1">
              <a:spcBef>
                <a:spcPct val="0"/>
              </a:spcBef>
            </a:pPr>
            <a:endParaRPr lang="ru-RU" dirty="0" smtClean="0"/>
          </a:p>
        </p:txBody>
      </p:sp>
      <p:sp>
        <p:nvSpPr>
          <p:cNvPr id="242692"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3DA32C68-18F7-4921-BB72-54FACBF051D2}" type="slidenum">
              <a:rPr lang="ru-RU" sz="1200">
                <a:latin typeface="Calibri" pitchFamily="34" charset="0"/>
              </a:rPr>
              <a:pPr algn="r"/>
              <a:t>4</a:t>
            </a:fld>
            <a:endParaRPr lang="ru-RU" sz="1200" dirty="0">
              <a:latin typeface="Calibri" pitchFamily="34" charset="0"/>
            </a:endParaRPr>
          </a:p>
        </p:txBody>
      </p:sp>
    </p:spTree>
    <p:extLst>
      <p:ext uri="{BB962C8B-B14F-4D97-AF65-F5344CB8AC3E}">
        <p14:creationId xmlns:p14="http://schemas.microsoft.com/office/powerpoint/2010/main" val="1296129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fld id="{3F8687E4-24DF-4B67-8EF3-9896E275EB6A}" type="datetimeFigureOut">
              <a:rPr lang="ru-RU" smtClean="0"/>
              <a:pPr/>
              <a:t>16.04.2021</a:t>
            </a:fld>
            <a:endParaRPr lang="ru-RU"/>
          </a:p>
        </p:txBody>
      </p:sp>
      <p:sp>
        <p:nvSpPr>
          <p:cNvPr id="2" name="Нижний колонтитул 1"/>
          <p:cNvSpPr>
            <a:spLocks noGrp="1"/>
          </p:cNvSpPr>
          <p:nvPr>
            <p:ph type="ftr" sz="quarter" idx="11"/>
          </p:nvPr>
        </p:nvSpPr>
        <p:spPr/>
        <p:txBody>
          <a:bodyPr/>
          <a:lstStyle/>
          <a:p>
            <a:endParaRPr lang="ru-RU"/>
          </a:p>
        </p:txBody>
      </p:sp>
      <p:sp>
        <p:nvSpPr>
          <p:cNvPr id="15" name="Номер слайда 14"/>
          <p:cNvSpPr>
            <a:spLocks noGrp="1"/>
          </p:cNvSpPr>
          <p:nvPr>
            <p:ph type="sldNum" sz="quarter" idx="12"/>
          </p:nvPr>
        </p:nvSpPr>
        <p:spPr>
          <a:xfrm>
            <a:off x="8229600" y="6473952"/>
            <a:ext cx="758952" cy="246888"/>
          </a:xfrm>
        </p:spPr>
        <p:txBody>
          <a:bodyPr/>
          <a:lstStyle/>
          <a:p>
            <a:fld id="{158DC832-7498-4FA3-9A4A-615E6BA82564}" type="slidenum">
              <a:rPr lang="ru-RU" smtClean="0"/>
              <a:pPr/>
              <a:t>‹#›</a:t>
            </a:fld>
            <a:endParaRPr lang="ru-RU"/>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3F8687E4-24DF-4B67-8EF3-9896E275EB6A}" type="datetimeFigureOut">
              <a:rPr lang="ru-RU" smtClean="0"/>
              <a:pPr/>
              <a:t>16.04.2021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58DC832-7498-4FA3-9A4A-615E6BA82564}" type="slidenum">
              <a:rPr lang="ru-RU" smtClean="0"/>
              <a:pPr/>
              <a:t>‹#›</a:t>
            </a:fld>
            <a:endParaRPr lang="ru-RU"/>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3F8687E4-24DF-4B67-8EF3-9896E275EB6A}" type="datetimeFigureOut">
              <a:rPr lang="ru-RU" smtClean="0"/>
              <a:pPr/>
              <a:t>16.04.2021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58DC832-7498-4FA3-9A4A-615E6BA82564}" type="slidenum">
              <a:rPr lang="ru-RU" smtClean="0"/>
              <a:pPr/>
              <a:t>‹#›</a:t>
            </a:fld>
            <a:endParaRPr lang="ru-RU"/>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Содержимое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3F8687E4-24DF-4B67-8EF3-9896E275EB6A}" type="datetimeFigureOut">
              <a:rPr lang="ru-RU" smtClean="0"/>
              <a:pPr/>
              <a:t>16.04.2021</a:t>
            </a:fld>
            <a:endParaRPr lang="ru-RU"/>
          </a:p>
        </p:txBody>
      </p:sp>
      <p:sp>
        <p:nvSpPr>
          <p:cNvPr id="19" name="Нижний колонтитул 18"/>
          <p:cNvSpPr>
            <a:spLocks noGrp="1"/>
          </p:cNvSpPr>
          <p:nvPr>
            <p:ph type="ftr" sz="quarter" idx="11"/>
          </p:nvPr>
        </p:nvSpPr>
        <p:spPr>
          <a:xfrm>
            <a:off x="3581400" y="76200"/>
            <a:ext cx="2895600" cy="288925"/>
          </a:xfrm>
        </p:spPr>
        <p:txBody>
          <a:bodyPr/>
          <a:lstStyle/>
          <a:p>
            <a:endParaRPr lang="ru-RU"/>
          </a:p>
        </p:txBody>
      </p:sp>
      <p:sp>
        <p:nvSpPr>
          <p:cNvPr id="16" name="Номер слайда 15"/>
          <p:cNvSpPr>
            <a:spLocks noGrp="1"/>
          </p:cNvSpPr>
          <p:nvPr>
            <p:ph type="sldNum" sz="quarter" idx="12"/>
          </p:nvPr>
        </p:nvSpPr>
        <p:spPr>
          <a:xfrm>
            <a:off x="8229600" y="6473952"/>
            <a:ext cx="758952" cy="246888"/>
          </a:xfrm>
        </p:spPr>
        <p:txBody>
          <a:bodyPr/>
          <a:lstStyle/>
          <a:p>
            <a:fld id="{158DC832-7498-4FA3-9A4A-615E6BA82564}" type="slidenum">
              <a:rPr lang="ru-RU" smtClean="0"/>
              <a:pPr/>
              <a:t>‹#›</a:t>
            </a:fld>
            <a:endParaRPr lang="ru-RU"/>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fld id="{3F8687E4-24DF-4B67-8EF3-9896E275EB6A}" type="datetimeFigureOut">
              <a:rPr lang="ru-RU" smtClean="0"/>
              <a:pPr/>
              <a:t>16.04.2021</a:t>
            </a:fld>
            <a:endParaRPr lang="ru-RU"/>
          </a:p>
        </p:txBody>
      </p:sp>
      <p:sp>
        <p:nvSpPr>
          <p:cNvPr id="11" name="Нижний колонтитул 10"/>
          <p:cNvSpPr>
            <a:spLocks noGrp="1"/>
          </p:cNvSpPr>
          <p:nvPr>
            <p:ph type="ftr" sz="quarter" idx="11"/>
          </p:nvPr>
        </p:nvSpPr>
        <p:spPr/>
        <p:txBody>
          <a:bodyPr/>
          <a:lstStyle/>
          <a:p>
            <a:endParaRPr lang="ru-RU"/>
          </a:p>
        </p:txBody>
      </p:sp>
      <p:sp>
        <p:nvSpPr>
          <p:cNvPr id="16" name="Номер слайда 15"/>
          <p:cNvSpPr>
            <a:spLocks noGrp="1"/>
          </p:cNvSpPr>
          <p:nvPr>
            <p:ph type="sldNum" sz="quarter" idx="12"/>
          </p:nvPr>
        </p:nvSpPr>
        <p:spPr/>
        <p:txBody>
          <a:bodyPr/>
          <a:lstStyle/>
          <a:p>
            <a:fld id="{158DC832-7498-4FA3-9A4A-615E6BA82564}" type="slidenum">
              <a:rPr lang="ru-RU" smtClean="0"/>
              <a:pPr/>
              <a:t>‹#›</a:t>
            </a:fld>
            <a:endParaRPr lang="ru-RU"/>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Содержимое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fld id="{3F8687E4-24DF-4B67-8EF3-9896E275EB6A}" type="datetimeFigureOut">
              <a:rPr lang="ru-RU" smtClean="0"/>
              <a:pPr/>
              <a:t>16.04.2021</a:t>
            </a:fld>
            <a:endParaRPr lang="ru-RU"/>
          </a:p>
        </p:txBody>
      </p:sp>
      <p:sp>
        <p:nvSpPr>
          <p:cNvPr id="10" name="Нижний колонтитул 9"/>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158DC832-7498-4FA3-9A4A-615E6BA82564}" type="slidenum">
              <a:rPr lang="ru-RU" smtClean="0"/>
              <a:pPr/>
              <a:t>‹#›</a:t>
            </a:fld>
            <a:endParaRPr lang="ru-RU"/>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Содержимое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Содержимое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fld id="{3F8687E4-24DF-4B67-8EF3-9896E275EB6A}" type="datetimeFigureOut">
              <a:rPr lang="ru-RU" smtClean="0"/>
              <a:pPr/>
              <a:t>16.04.2021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229600" y="6477000"/>
            <a:ext cx="762000" cy="246888"/>
          </a:xfrm>
        </p:spPr>
        <p:txBody>
          <a:bodyPr/>
          <a:lstStyle/>
          <a:p>
            <a:fld id="{158DC832-7498-4FA3-9A4A-615E6BA82564}" type="slidenum">
              <a:rPr lang="ru-RU" smtClean="0"/>
              <a:pPr/>
              <a:t>‹#›</a:t>
            </a:fld>
            <a:endParaRPr lang="ru-RU"/>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fld id="{3F8687E4-24DF-4B67-8EF3-9896E275EB6A}" type="datetimeFigureOut">
              <a:rPr lang="ru-RU" smtClean="0"/>
              <a:pPr/>
              <a:t>16.04.2021</a:t>
            </a:fld>
            <a:endParaRPr lang="ru-RU"/>
          </a:p>
        </p:txBody>
      </p:sp>
      <p:sp>
        <p:nvSpPr>
          <p:cNvPr id="21" name="Нижний колонтитул 20"/>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58DC832-7498-4FA3-9A4A-615E6BA82564}" type="slidenum">
              <a:rPr lang="ru-RU" smtClean="0"/>
              <a:pPr/>
              <a:t>‹#›</a:t>
            </a:fld>
            <a:endParaRPr lang="ru-RU"/>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3F8687E4-24DF-4B67-8EF3-9896E275EB6A}" type="datetimeFigureOut">
              <a:rPr lang="ru-RU" smtClean="0"/>
              <a:pPr/>
              <a:t>16.04.2021</a:t>
            </a:fld>
            <a:endParaRPr lang="ru-RU"/>
          </a:p>
        </p:txBody>
      </p:sp>
      <p:sp>
        <p:nvSpPr>
          <p:cNvPr id="24" name="Нижний колонтитул 23"/>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58DC832-7498-4FA3-9A4A-615E6BA82564}" type="slidenum">
              <a:rPr lang="ru-RU" smtClean="0"/>
              <a:pPr/>
              <a:t>‹#›</a:t>
            </a:fld>
            <a:endParaRPr lang="ru-RU"/>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Содержимое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3F8687E4-24DF-4B67-8EF3-9896E275EB6A}" type="datetimeFigureOut">
              <a:rPr lang="ru-RU" smtClean="0"/>
              <a:pPr/>
              <a:t>16.04.2021</a:t>
            </a:fld>
            <a:endParaRPr lang="ru-RU"/>
          </a:p>
        </p:txBody>
      </p:sp>
      <p:sp>
        <p:nvSpPr>
          <p:cNvPr id="29" name="Нижний колонтитул 28"/>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58DC832-7498-4FA3-9A4A-615E6BA82564}" type="slidenum">
              <a:rPr lang="ru-RU" smtClean="0"/>
              <a:pPr/>
              <a:t>‹#›</a:t>
            </a:fld>
            <a:endParaRPr lang="ru-RU"/>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fld id="{3F8687E4-24DF-4B67-8EF3-9896E275EB6A}" type="datetimeFigureOut">
              <a:rPr lang="ru-RU" smtClean="0"/>
              <a:pPr/>
              <a:t>16.04.2021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158DC832-7498-4FA3-9A4A-615E6BA82564}" type="slidenum">
              <a:rPr lang="ru-RU" smtClean="0"/>
              <a:pPr/>
              <a:t>‹#›</a:t>
            </a:fld>
            <a:endParaRPr lang="ru-RU"/>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3F8687E4-24DF-4B67-8EF3-9896E275EB6A}" type="datetimeFigureOut">
              <a:rPr lang="ru-RU" smtClean="0"/>
              <a:pPr/>
              <a:t>16.04.2021</a:t>
            </a:fld>
            <a:endParaRPr lang="ru-RU"/>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ru-RU"/>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158DC832-7498-4FA3-9A4A-615E6BA82564}" type="slidenum">
              <a:rPr lang="ru-RU" smtClean="0"/>
              <a:pPr/>
              <a:t>‹#›</a:t>
            </a:fld>
            <a:endParaRPr lang="ru-RU"/>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gif"/><Relationship Id="rId13" Type="http://schemas.openxmlformats.org/officeDocument/2006/relationships/image" Target="../media/image10.jpeg"/><Relationship Id="rId3" Type="http://schemas.openxmlformats.org/officeDocument/2006/relationships/slideLayout" Target="../slideLayouts/slideLayout7.xml"/><Relationship Id="rId7" Type="http://schemas.openxmlformats.org/officeDocument/2006/relationships/image" Target="../media/image5.gif"/><Relationship Id="rId12" Type="http://schemas.openxmlformats.org/officeDocument/2006/relationships/image" Target="../media/image9.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4.gif"/><Relationship Id="rId11" Type="http://schemas.openxmlformats.org/officeDocument/2006/relationships/slide" Target="slide4.xml"/><Relationship Id="rId5" Type="http://schemas.openxmlformats.org/officeDocument/2006/relationships/image" Target="../media/image3.gif"/><Relationship Id="rId10" Type="http://schemas.openxmlformats.org/officeDocument/2006/relationships/image" Target="../media/image8.gif"/><Relationship Id="rId4" Type="http://schemas.openxmlformats.org/officeDocument/2006/relationships/notesSlide" Target="../notesSlides/notesSlide1.xml"/><Relationship Id="rId9" Type="http://schemas.openxmlformats.org/officeDocument/2006/relationships/image" Target="../media/image7.gif"/><Relationship Id="rId14" Type="http://schemas.openxmlformats.org/officeDocument/2006/relationships/image" Target="../media/image11.jpeg"/></Relationships>
</file>

<file path=ppt/slides/_rels/slide10.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16.gif"/><Relationship Id="rId4" Type="http://schemas.openxmlformats.org/officeDocument/2006/relationships/slide" Target="slide4.xml"/></Relationships>
</file>

<file path=ppt/slides/_rels/slide10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jpeg"/><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142.png"/></Relationships>
</file>

<file path=ppt/slides/_rels/slide101.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png"/><Relationship Id="rId1" Type="http://schemas.openxmlformats.org/officeDocument/2006/relationships/slideLayout" Target="../slideLayouts/slideLayout7.xml"/><Relationship Id="rId5" Type="http://schemas.openxmlformats.org/officeDocument/2006/relationships/image" Target="../media/image16.gif"/><Relationship Id="rId4" Type="http://schemas.openxmlformats.org/officeDocument/2006/relationships/slide" Target="slide4.xml"/></Relationships>
</file>

<file path=ppt/slides/_rels/slide102.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146.png"/><Relationship Id="rId7" Type="http://schemas.openxmlformats.org/officeDocument/2006/relationships/image" Target="../media/image148.jpeg"/><Relationship Id="rId2" Type="http://schemas.openxmlformats.org/officeDocument/2006/relationships/image" Target="../media/image145.gif"/><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147.png"/><Relationship Id="rId10" Type="http://schemas.openxmlformats.org/officeDocument/2006/relationships/slide" Target="slide4.xml"/><Relationship Id="rId4" Type="http://schemas.microsoft.com/office/2007/relationships/hdphoto" Target="../media/hdphoto11.wdp"/><Relationship Id="rId9" Type="http://schemas.openxmlformats.org/officeDocument/2006/relationships/image" Target="../media/image149.jpeg"/></Relationships>
</file>

<file path=ppt/slides/_rels/slide103.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50.jpeg"/><Relationship Id="rId1" Type="http://schemas.openxmlformats.org/officeDocument/2006/relationships/slideLayout" Target="../slideLayouts/slideLayout7.xml"/><Relationship Id="rId6" Type="http://schemas.openxmlformats.org/officeDocument/2006/relationships/image" Target="../media/image16.gif"/><Relationship Id="rId5" Type="http://schemas.openxmlformats.org/officeDocument/2006/relationships/slide" Target="slide4.xml"/><Relationship Id="rId4" Type="http://schemas.openxmlformats.org/officeDocument/2006/relationships/image" Target="../media/image151.gif"/></Relationships>
</file>

<file path=ppt/slides/_rels/slide104.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7.xml"/><Relationship Id="rId5" Type="http://schemas.openxmlformats.org/officeDocument/2006/relationships/image" Target="../media/image16.gif"/><Relationship Id="rId4" Type="http://schemas.openxmlformats.org/officeDocument/2006/relationships/slide" Target="slide4.xml"/></Relationships>
</file>

<file path=ppt/slides/_rels/slide105.xml.rels><?xml version="1.0" encoding="UTF-8" standalone="yes"?>
<Relationships xmlns="http://schemas.openxmlformats.org/package/2006/relationships"><Relationship Id="rId3" Type="http://schemas.openxmlformats.org/officeDocument/2006/relationships/image" Target="../media/image154.jpeg"/><Relationship Id="rId7" Type="http://schemas.openxmlformats.org/officeDocument/2006/relationships/image" Target="../media/image16.gif"/><Relationship Id="rId2" Type="http://schemas.openxmlformats.org/officeDocument/2006/relationships/hyperlink" Target="http://verifica.files.wordpress.com/2011/05/yeastimages.jpg" TargetMode="External"/><Relationship Id="rId1" Type="http://schemas.openxmlformats.org/officeDocument/2006/relationships/slideLayout" Target="../slideLayouts/slideLayout7.xml"/><Relationship Id="rId6" Type="http://schemas.openxmlformats.org/officeDocument/2006/relationships/slide" Target="slide4.xml"/><Relationship Id="rId5" Type="http://schemas.microsoft.com/office/2007/relationships/hdphoto" Target="../media/hdphoto15.wdp"/><Relationship Id="rId4" Type="http://schemas.openxmlformats.org/officeDocument/2006/relationships/image" Target="../media/image155.png"/></Relationships>
</file>

<file path=ppt/slides/_rels/slide10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56.jpeg"/><Relationship Id="rId1" Type="http://schemas.openxmlformats.org/officeDocument/2006/relationships/slideLayout" Target="../slideLayouts/slideLayout7.xml"/><Relationship Id="rId4" Type="http://schemas.openxmlformats.org/officeDocument/2006/relationships/image" Target="../media/image16.gif"/></Relationships>
</file>

<file path=ppt/slides/_rels/slide10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57.jpeg"/><Relationship Id="rId1" Type="http://schemas.openxmlformats.org/officeDocument/2006/relationships/slideLayout" Target="../slideLayouts/slideLayout7.xml"/><Relationship Id="rId4" Type="http://schemas.openxmlformats.org/officeDocument/2006/relationships/image" Target="../media/image16.gif"/></Relationships>
</file>

<file path=ppt/slides/_rels/slide108.xml.rels><?xml version="1.0" encoding="UTF-8" standalone="yes"?>
<Relationships xmlns="http://schemas.openxmlformats.org/package/2006/relationships"><Relationship Id="rId3" Type="http://schemas.openxmlformats.org/officeDocument/2006/relationships/image" Target="../media/image159.jpeg"/><Relationship Id="rId7" Type="http://schemas.openxmlformats.org/officeDocument/2006/relationships/image" Target="../media/image16.gif"/><Relationship Id="rId2" Type="http://schemas.openxmlformats.org/officeDocument/2006/relationships/image" Target="../media/image158.png"/><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161.gif"/><Relationship Id="rId4" Type="http://schemas.openxmlformats.org/officeDocument/2006/relationships/image" Target="../media/image160.jpeg"/></Relationships>
</file>

<file path=ppt/slides/_rels/slide10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62.jpeg"/><Relationship Id="rId1" Type="http://schemas.openxmlformats.org/officeDocument/2006/relationships/slideLayout" Target="../slideLayouts/slideLayout7.xml"/><Relationship Id="rId4" Type="http://schemas.openxmlformats.org/officeDocument/2006/relationships/image" Target="../media/image16.gif"/></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16.gif"/><Relationship Id="rId4" Type="http://schemas.openxmlformats.org/officeDocument/2006/relationships/slide" Target="slide4.xml"/></Relationships>
</file>

<file path=ppt/slides/_rels/slide110.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63.jpeg"/><Relationship Id="rId1" Type="http://schemas.openxmlformats.org/officeDocument/2006/relationships/slideLayout" Target="../slideLayouts/slideLayout7.xml"/><Relationship Id="rId5" Type="http://schemas.openxmlformats.org/officeDocument/2006/relationships/image" Target="../media/image16.gif"/><Relationship Id="rId4" Type="http://schemas.openxmlformats.org/officeDocument/2006/relationships/slide" Target="slide4.xml"/></Relationships>
</file>

<file path=ppt/slides/_rels/slide11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64.png"/><Relationship Id="rId1" Type="http://schemas.openxmlformats.org/officeDocument/2006/relationships/slideLayout" Target="../slideLayouts/slideLayout7.xml"/><Relationship Id="rId4" Type="http://schemas.openxmlformats.org/officeDocument/2006/relationships/image" Target="../media/image16.gif"/></Relationships>
</file>

<file path=ppt/slides/_rels/slide11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65.png"/><Relationship Id="rId1" Type="http://schemas.openxmlformats.org/officeDocument/2006/relationships/slideLayout" Target="../slideLayouts/slideLayout7.xml"/><Relationship Id="rId4" Type="http://schemas.openxmlformats.org/officeDocument/2006/relationships/image" Target="../media/image16.gif"/></Relationships>
</file>

<file path=ppt/slides/_rels/slide11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66.jpeg"/><Relationship Id="rId1" Type="http://schemas.openxmlformats.org/officeDocument/2006/relationships/slideLayout" Target="../slideLayouts/slideLayout7.xml"/><Relationship Id="rId4" Type="http://schemas.openxmlformats.org/officeDocument/2006/relationships/image" Target="../media/image16.gif"/></Relationships>
</file>

<file path=ppt/slides/_rels/slide114.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169.png"/></Relationships>
</file>

<file path=ppt/slides/_rels/slide116.xml.rels><?xml version="1.0" encoding="UTF-8" standalone="yes"?>
<Relationships xmlns="http://schemas.openxmlformats.org/package/2006/relationships"><Relationship Id="rId3" Type="http://schemas.openxmlformats.org/officeDocument/2006/relationships/image" Target="../media/image171.gif"/><Relationship Id="rId2" Type="http://schemas.openxmlformats.org/officeDocument/2006/relationships/image" Target="../media/image170.gif"/><Relationship Id="rId1" Type="http://schemas.openxmlformats.org/officeDocument/2006/relationships/slideLayout" Target="../slideLayouts/slideLayout7.xml"/><Relationship Id="rId5" Type="http://schemas.openxmlformats.org/officeDocument/2006/relationships/image" Target="../media/image16.gif"/><Relationship Id="rId4" Type="http://schemas.openxmlformats.org/officeDocument/2006/relationships/slide" Target="slide4.xml"/></Relationships>
</file>

<file path=ppt/slides/_rels/slide117.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hyperlink" Target="http://bio-x.ru/articles/poluchenie-fermentov-glubinnyy-sposob" TargetMode="External"/><Relationship Id="rId1" Type="http://schemas.openxmlformats.org/officeDocument/2006/relationships/slideLayout" Target="../slideLayouts/slideLayout7.xml"/><Relationship Id="rId6" Type="http://schemas.openxmlformats.org/officeDocument/2006/relationships/image" Target="../media/image16.gif"/><Relationship Id="rId5" Type="http://schemas.openxmlformats.org/officeDocument/2006/relationships/slide" Target="slide4.xml"/><Relationship Id="rId4" Type="http://schemas.openxmlformats.org/officeDocument/2006/relationships/image" Target="http://bio-x.ru/sites/default/files/styles/290x/public/field/image/aspergillus.jpg" TargetMode="External"/></Relationships>
</file>

<file path=ppt/slides/_rels/slide11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73.png"/><Relationship Id="rId1" Type="http://schemas.openxmlformats.org/officeDocument/2006/relationships/slideLayout" Target="../slideLayouts/slideLayout7.xml"/><Relationship Id="rId4" Type="http://schemas.openxmlformats.org/officeDocument/2006/relationships/image" Target="../media/image16.gif"/></Relationships>
</file>

<file path=ppt/slides/_rels/slide119.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0.gif"/><Relationship Id="rId1" Type="http://schemas.openxmlformats.org/officeDocument/2006/relationships/slideLayout" Target="../slideLayouts/slideLayout7.xml"/><Relationship Id="rId6" Type="http://schemas.openxmlformats.org/officeDocument/2006/relationships/image" Target="../media/image16.gif"/><Relationship Id="rId5" Type="http://schemas.openxmlformats.org/officeDocument/2006/relationships/slide" Target="slide4.xml"/><Relationship Id="rId4" Type="http://schemas.microsoft.com/office/2007/relationships/hdphoto" Target="../media/hdphoto17.wdp"/></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www.fresher.ru/images9/etot-bezumno-realnyj-mir-10/26.jpg" TargetMode="External"/><Relationship Id="rId1" Type="http://schemas.openxmlformats.org/officeDocument/2006/relationships/slideLayout" Target="../slideLayouts/slideLayout7.xml"/><Relationship Id="rId5" Type="http://schemas.openxmlformats.org/officeDocument/2006/relationships/image" Target="../media/image16.gif"/><Relationship Id="rId4" Type="http://schemas.openxmlformats.org/officeDocument/2006/relationships/slide" Target="slide4.xml"/></Relationships>
</file>

<file path=ppt/slides/_rels/slide120.xml.rels><?xml version="1.0" encoding="UTF-8" standalone="yes"?>
<Relationships xmlns="http://schemas.openxmlformats.org/package/2006/relationships"><Relationship Id="rId3" Type="http://schemas.microsoft.com/office/2007/relationships/hdphoto" Target="../media/hdphoto17.wdp"/><Relationship Id="rId7" Type="http://schemas.openxmlformats.org/officeDocument/2006/relationships/image" Target="../media/image16.gif"/><Relationship Id="rId2" Type="http://schemas.openxmlformats.org/officeDocument/2006/relationships/image" Target="../media/image174.png"/><Relationship Id="rId1" Type="http://schemas.openxmlformats.org/officeDocument/2006/relationships/slideLayout" Target="../slideLayouts/slideLayout7.xml"/><Relationship Id="rId6" Type="http://schemas.openxmlformats.org/officeDocument/2006/relationships/slide" Target="slide4.xml"/><Relationship Id="rId5" Type="http://schemas.microsoft.com/office/2007/relationships/hdphoto" Target="../media/hdphoto18.wdp"/><Relationship Id="rId4" Type="http://schemas.openxmlformats.org/officeDocument/2006/relationships/image" Target="../media/image175.jpeg"/></Relationships>
</file>

<file path=ppt/slides/_rels/slide121.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7.xml"/><Relationship Id="rId5" Type="http://schemas.openxmlformats.org/officeDocument/2006/relationships/image" Target="../media/image16.gif"/><Relationship Id="rId4" Type="http://schemas.openxmlformats.org/officeDocument/2006/relationships/slide" Target="slide4.xml"/></Relationships>
</file>

<file path=ppt/slides/_rels/slide122.xml.rels><?xml version="1.0" encoding="UTF-8" standalone="yes"?>
<Relationships xmlns="http://schemas.openxmlformats.org/package/2006/relationships"><Relationship Id="rId3" Type="http://schemas.openxmlformats.org/officeDocument/2006/relationships/hyperlink" Target="http://www.miomed.ru/publ/ehndokrinologicheskaja_onkologija/nejro_ehndokrinnaja_sistema/vnutrikletochnye_gormony_mdash_prostaglandiny_pg/14-1-0-42" TargetMode="External"/><Relationship Id="rId7" Type="http://schemas.openxmlformats.org/officeDocument/2006/relationships/image" Target="../media/image16.gif"/><Relationship Id="rId2" Type="http://schemas.openxmlformats.org/officeDocument/2006/relationships/slide" Target="slide4.xml"/><Relationship Id="rId1" Type="http://schemas.openxmlformats.org/officeDocument/2006/relationships/slideLayout" Target="../slideLayouts/slideLayout7.xml"/><Relationship Id="rId6" Type="http://schemas.microsoft.com/office/2007/relationships/hdphoto" Target="../media/hdphoto19.wdp"/><Relationship Id="rId5" Type="http://schemas.openxmlformats.org/officeDocument/2006/relationships/image" Target="../media/image179.png"/><Relationship Id="rId4" Type="http://schemas.openxmlformats.org/officeDocument/2006/relationships/image" Target="../media/image178.jpeg"/></Relationships>
</file>

<file path=ppt/slides/_rels/slide123.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slide" Target="slide4.xml"/><Relationship Id="rId1" Type="http://schemas.openxmlformats.org/officeDocument/2006/relationships/slideLayout" Target="../slideLayouts/slideLayout7.xml"/><Relationship Id="rId4" Type="http://schemas.microsoft.com/office/2007/relationships/hdphoto" Target="../media/hdphoto20.wdp"/></Relationships>
</file>

<file path=ppt/slides/_rels/slide12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81.png"/><Relationship Id="rId1" Type="http://schemas.openxmlformats.org/officeDocument/2006/relationships/slideLayout" Target="../slideLayouts/slideLayout7.xml"/><Relationship Id="rId4" Type="http://schemas.openxmlformats.org/officeDocument/2006/relationships/image" Target="../media/image16.gif"/></Relationships>
</file>

<file path=ppt/slides/_rels/slide12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83.gif"/><Relationship Id="rId2" Type="http://schemas.openxmlformats.org/officeDocument/2006/relationships/image" Target="../media/image182.jpeg"/><Relationship Id="rId1" Type="http://schemas.openxmlformats.org/officeDocument/2006/relationships/slideLayout" Target="../slideLayouts/slideLayout7.xml"/><Relationship Id="rId5" Type="http://schemas.openxmlformats.org/officeDocument/2006/relationships/image" Target="../media/image16.gif"/><Relationship Id="rId4" Type="http://schemas.openxmlformats.org/officeDocument/2006/relationships/slide" Target="slide4.xml"/></Relationships>
</file>

<file path=ppt/slides/_rels/slide127.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7.xml"/><Relationship Id="rId6" Type="http://schemas.openxmlformats.org/officeDocument/2006/relationships/image" Target="../media/image16.gif"/><Relationship Id="rId5" Type="http://schemas.openxmlformats.org/officeDocument/2006/relationships/slide" Target="slide4.xml"/><Relationship Id="rId4" Type="http://schemas.openxmlformats.org/officeDocument/2006/relationships/image" Target="../media/image186.png"/></Relationships>
</file>

<file path=ppt/slides/_rels/slide12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87.png"/><Relationship Id="rId1" Type="http://schemas.openxmlformats.org/officeDocument/2006/relationships/slideLayout" Target="../slideLayouts/slideLayout7.xml"/><Relationship Id="rId4" Type="http://schemas.openxmlformats.org/officeDocument/2006/relationships/image" Target="../media/image16.gif"/></Relationships>
</file>

<file path=ppt/slides/_rels/slide129.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7.xml"/><Relationship Id="rId5" Type="http://schemas.openxmlformats.org/officeDocument/2006/relationships/image" Target="../media/image16.gif"/><Relationship Id="rId4" Type="http://schemas.openxmlformats.org/officeDocument/2006/relationships/slide" Target="slide4.xml"/></Relationships>
</file>

<file path=ppt/slides/_rels/slide13.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slideLayout" Target="../slideLayouts/slideLayout7.xml"/><Relationship Id="rId7" Type="http://schemas.openxmlformats.org/officeDocument/2006/relationships/image" Target="../media/image26.jpeg"/><Relationship Id="rId2" Type="http://schemas.openxmlformats.org/officeDocument/2006/relationships/audio" Target="../media/media4.wma"/><Relationship Id="rId1" Type="http://schemas.microsoft.com/office/2007/relationships/media" Target="../media/media4.wma"/><Relationship Id="rId6" Type="http://schemas.openxmlformats.org/officeDocument/2006/relationships/image" Target="../media/image25.jpeg"/><Relationship Id="rId5" Type="http://schemas.openxmlformats.org/officeDocument/2006/relationships/image" Target="../media/image16.gif"/><Relationship Id="rId4" Type="http://schemas.openxmlformats.org/officeDocument/2006/relationships/slide" Target="slide4.xml"/><Relationship Id="rId9" Type="http://schemas.openxmlformats.org/officeDocument/2006/relationships/image" Target="../media/image9.png"/></Relationships>
</file>

<file path=ppt/slides/_rels/slide130.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190.png"/><Relationship Id="rId1" Type="http://schemas.openxmlformats.org/officeDocument/2006/relationships/slideLayout" Target="../slideLayouts/slideLayout7.xml"/><Relationship Id="rId5" Type="http://schemas.openxmlformats.org/officeDocument/2006/relationships/image" Target="../media/image16.gif"/><Relationship Id="rId4" Type="http://schemas.openxmlformats.org/officeDocument/2006/relationships/slide" Target="slide4.xml"/></Relationships>
</file>

<file path=ppt/slides/_rels/slide131.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slide" Target="slide4.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91.gif"/><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91.gif"/><Relationship Id="rId2" Type="http://schemas.openxmlformats.org/officeDocument/2006/relationships/slide" Target="slide4.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91.gif"/><Relationship Id="rId2" Type="http://schemas.openxmlformats.org/officeDocument/2006/relationships/slide" Target="slide4.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91.gif"/><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8.wma"/><Relationship Id="rId1" Type="http://schemas.microsoft.com/office/2007/relationships/media" Target="../media/media68.wma"/><Relationship Id="rId6" Type="http://schemas.openxmlformats.org/officeDocument/2006/relationships/image" Target="../media/image9.png"/><Relationship Id="rId5" Type="http://schemas.openxmlformats.org/officeDocument/2006/relationships/slide" Target="slide4.xml"/><Relationship Id="rId4" Type="http://schemas.openxmlformats.org/officeDocument/2006/relationships/image" Target="../media/image192.gi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5.wma"/><Relationship Id="rId1" Type="http://schemas.microsoft.com/office/2007/relationships/media" Target="../media/media5.wma"/><Relationship Id="rId6" Type="http://schemas.openxmlformats.org/officeDocument/2006/relationships/image" Target="../media/image28.jpeg"/><Relationship Id="rId5" Type="http://schemas.openxmlformats.org/officeDocument/2006/relationships/image" Target="../media/image16.gif"/><Relationship Id="rId4" Type="http://schemas.openxmlformats.org/officeDocument/2006/relationships/slide" Target="slide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image" Target="../media/image29.png"/><Relationship Id="rId5" Type="http://schemas.openxmlformats.org/officeDocument/2006/relationships/image" Target="../media/image16.gif"/><Relationship Id="rId4" Type="http://schemas.openxmlformats.org/officeDocument/2006/relationships/slide" Target="slide4.xml"/></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slide" Target="slide4.xml"/><Relationship Id="rId5" Type="http://schemas.openxmlformats.org/officeDocument/2006/relationships/image" Target="../media/image30.png"/><Relationship Id="rId4" Type="http://schemas.openxmlformats.org/officeDocument/2006/relationships/image" Target="../media/image16.gif"/><Relationship Id="rId9" Type="http://schemas.microsoft.com/office/2007/relationships/hdphoto" Target="../media/hdphoto2.wdp"/></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33.jpeg"/><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32.jpeg"/><Relationship Id="rId5" Type="http://schemas.openxmlformats.org/officeDocument/2006/relationships/image" Target="../media/image16.gif"/><Relationship Id="rId4" Type="http://schemas.openxmlformats.org/officeDocument/2006/relationships/slide" Target="slide4.xml"/></Relationships>
</file>

<file path=ppt/slides/_rels/slide1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audio" Target="../media/media9.wma"/><Relationship Id="rId7" Type="http://schemas.openxmlformats.org/officeDocument/2006/relationships/hyperlink" Target="http://www.google.ru/imgres?imgurl=http://selekciya.ru/netcat_files/Image/1196940787_11(2).jpg&amp;imgrefurl=http://selekciya.ru/&amp;usg=__XlfODciHfbNcWPwLUqegMpdXTeI=&amp;h=387&amp;w=350&amp;sz=76&amp;hl=ru&amp;start=1&amp;um=1&amp;itbs=1&amp;tbnid=hHeVehmY-dfwQM:&amp;tbnh=123&amp;tbnw=111&amp;prev=/images?q=%D1%81%D0%B5%D0%BB%D0%B5%D0%BA%D1%86%D0%B8%D1%8F+%D1%80%D0%B0%D1%81%D1%82%D0%B5%D0%BD%D0%B8%D0%B9&amp;um=1&amp;hl=ru&amp;newwindow=1&amp;sa=N&amp;tbs=isch:1" TargetMode="External"/><Relationship Id="rId2" Type="http://schemas.microsoft.com/office/2007/relationships/media" Target="../media/media9.wma"/><Relationship Id="rId1" Type="http://schemas.openxmlformats.org/officeDocument/2006/relationships/tags" Target="../tags/tag1.xml"/><Relationship Id="rId6" Type="http://schemas.openxmlformats.org/officeDocument/2006/relationships/image" Target="../media/image16.gif"/><Relationship Id="rId5" Type="http://schemas.openxmlformats.org/officeDocument/2006/relationships/slide" Target="slide4.xml"/><Relationship Id="rId10" Type="http://schemas.openxmlformats.org/officeDocument/2006/relationships/image" Target="../media/image9.png"/><Relationship Id="rId4" Type="http://schemas.openxmlformats.org/officeDocument/2006/relationships/slideLayout" Target="../slideLayouts/slideLayout7.xml"/><Relationship Id="rId9" Type="http://schemas.openxmlformats.org/officeDocument/2006/relationships/image" Target="../media/image35.jpeg"/></Relationships>
</file>

<file path=ppt/slides/_rels/slide19.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slideLayout" Target="../slideLayouts/slideLayout7.xml"/><Relationship Id="rId7" Type="http://schemas.openxmlformats.org/officeDocument/2006/relationships/image" Target="../media/image37.png"/><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image" Target="../media/image36.png"/><Relationship Id="rId5" Type="http://schemas.openxmlformats.org/officeDocument/2006/relationships/image" Target="../media/image9.png"/><Relationship Id="rId4" Type="http://schemas.openxmlformats.org/officeDocument/2006/relationships/slide" Target="slide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9.png"/><Relationship Id="rId5" Type="http://schemas.openxmlformats.org/officeDocument/2006/relationships/slide" Target="slide4.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slideLayout" Target="../slideLayouts/slideLayout7.xml"/><Relationship Id="rId7" Type="http://schemas.openxmlformats.org/officeDocument/2006/relationships/image" Target="../media/image39.gif"/><Relationship Id="rId2" Type="http://schemas.openxmlformats.org/officeDocument/2006/relationships/audio" Target="../media/media11.wma"/><Relationship Id="rId1" Type="http://schemas.microsoft.com/office/2007/relationships/media" Target="../media/media11.wma"/><Relationship Id="rId6" Type="http://schemas.openxmlformats.org/officeDocument/2006/relationships/image" Target="../media/image38.jpeg"/><Relationship Id="rId5" Type="http://schemas.openxmlformats.org/officeDocument/2006/relationships/image" Target="../media/image9.png"/><Relationship Id="rId4" Type="http://schemas.openxmlformats.org/officeDocument/2006/relationships/slide" Target="slide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12.wma"/><Relationship Id="rId1" Type="http://schemas.microsoft.com/office/2007/relationships/media" Target="../media/media12.wma"/><Relationship Id="rId6" Type="http://schemas.openxmlformats.org/officeDocument/2006/relationships/image" Target="../media/image40.jpeg"/><Relationship Id="rId5" Type="http://schemas.openxmlformats.org/officeDocument/2006/relationships/image" Target="../media/image16.gif"/><Relationship Id="rId4" Type="http://schemas.openxmlformats.org/officeDocument/2006/relationships/slide" Target="slide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wma"/><Relationship Id="rId1" Type="http://schemas.microsoft.com/office/2007/relationships/media" Target="../media/media13.wma"/><Relationship Id="rId6" Type="http://schemas.openxmlformats.org/officeDocument/2006/relationships/image" Target="../media/image9.png"/><Relationship Id="rId5" Type="http://schemas.openxmlformats.org/officeDocument/2006/relationships/image" Target="../media/image16.gif"/><Relationship Id="rId4" Type="http://schemas.openxmlformats.org/officeDocument/2006/relationships/slide" Target="slide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14.wma"/><Relationship Id="rId1" Type="http://schemas.microsoft.com/office/2007/relationships/media" Target="../media/media14.wma"/><Relationship Id="rId6" Type="http://schemas.openxmlformats.org/officeDocument/2006/relationships/image" Target="../media/image16.gif"/><Relationship Id="rId5" Type="http://schemas.openxmlformats.org/officeDocument/2006/relationships/image" Target="../media/image41.jpeg"/><Relationship Id="rId4" Type="http://schemas.openxmlformats.org/officeDocument/2006/relationships/slide" Target="slide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15.wma"/><Relationship Id="rId1" Type="http://schemas.microsoft.com/office/2007/relationships/media" Target="../media/media15.wma"/><Relationship Id="rId6" Type="http://schemas.openxmlformats.org/officeDocument/2006/relationships/image" Target="../media/image42.jpeg"/><Relationship Id="rId5" Type="http://schemas.openxmlformats.org/officeDocument/2006/relationships/image" Target="../media/image16.gif"/><Relationship Id="rId4" Type="http://schemas.openxmlformats.org/officeDocument/2006/relationships/slide" Target="slide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wma"/><Relationship Id="rId1" Type="http://schemas.microsoft.com/office/2007/relationships/media" Target="../media/media16.wma"/><Relationship Id="rId6" Type="http://schemas.openxmlformats.org/officeDocument/2006/relationships/image" Target="../media/image9.png"/><Relationship Id="rId5" Type="http://schemas.openxmlformats.org/officeDocument/2006/relationships/image" Target="../media/image16.gif"/><Relationship Id="rId4" Type="http://schemas.openxmlformats.org/officeDocument/2006/relationships/slide" Target="slide4.xml"/></Relationships>
</file>

<file path=ppt/slides/_rels/slide2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16.gif"/><Relationship Id="rId2" Type="http://schemas.openxmlformats.org/officeDocument/2006/relationships/audio" Target="../media/media17.wma"/><Relationship Id="rId1" Type="http://schemas.microsoft.com/office/2007/relationships/media" Target="../media/media17.wma"/><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slide" Target="slide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18.wma"/><Relationship Id="rId1" Type="http://schemas.microsoft.com/office/2007/relationships/media" Target="../media/media18.wma"/><Relationship Id="rId6" Type="http://schemas.openxmlformats.org/officeDocument/2006/relationships/image" Target="../media/image45.jpeg"/><Relationship Id="rId5" Type="http://schemas.openxmlformats.org/officeDocument/2006/relationships/image" Target="../media/image16.gif"/><Relationship Id="rId4" Type="http://schemas.openxmlformats.org/officeDocument/2006/relationships/slide" Target="slide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wma"/><Relationship Id="rId1" Type="http://schemas.microsoft.com/office/2007/relationships/media" Target="../media/media19.wma"/><Relationship Id="rId6" Type="http://schemas.openxmlformats.org/officeDocument/2006/relationships/image" Target="../media/image46.jpeg"/><Relationship Id="rId5" Type="http://schemas.openxmlformats.org/officeDocument/2006/relationships/image" Target="../media/image9.png"/><Relationship Id="rId4" Type="http://schemas.openxmlformats.org/officeDocument/2006/relationships/image" Target="../media/image16.gif"/></Relationships>
</file>

<file path=ppt/slides/_rels/slide2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48.jpeg"/><Relationship Id="rId2" Type="http://schemas.openxmlformats.org/officeDocument/2006/relationships/audio" Target="../media/media20.wma"/><Relationship Id="rId1" Type="http://schemas.microsoft.com/office/2007/relationships/media" Target="../media/media20.wma"/><Relationship Id="rId6" Type="http://schemas.openxmlformats.org/officeDocument/2006/relationships/image" Target="../media/image47.jpeg"/><Relationship Id="rId5" Type="http://schemas.openxmlformats.org/officeDocument/2006/relationships/image" Target="../media/image16.gif"/><Relationship Id="rId4" Type="http://schemas.openxmlformats.org/officeDocument/2006/relationships/slide" Target="slide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9.png"/><Relationship Id="rId4" Type="http://schemas.openxmlformats.org/officeDocument/2006/relationships/slide" Target="slide4.xml"/></Relationships>
</file>

<file path=ppt/slides/_rels/slide3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50.gif"/><Relationship Id="rId2" Type="http://schemas.openxmlformats.org/officeDocument/2006/relationships/audio" Target="../media/media21.wma"/><Relationship Id="rId1" Type="http://schemas.microsoft.com/office/2007/relationships/media" Target="../media/media21.wma"/><Relationship Id="rId6" Type="http://schemas.openxmlformats.org/officeDocument/2006/relationships/image" Target="../media/image49.jpeg"/><Relationship Id="rId5" Type="http://schemas.openxmlformats.org/officeDocument/2006/relationships/image" Target="../media/image16.gif"/><Relationship Id="rId4" Type="http://schemas.openxmlformats.org/officeDocument/2006/relationships/slide" Target="slide4.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22.wma"/><Relationship Id="rId1" Type="http://schemas.microsoft.com/office/2007/relationships/media" Target="../media/media22.wma"/><Relationship Id="rId6" Type="http://schemas.openxmlformats.org/officeDocument/2006/relationships/image" Target="../media/image26.jpeg"/><Relationship Id="rId5" Type="http://schemas.openxmlformats.org/officeDocument/2006/relationships/image" Target="../media/image16.gif"/><Relationship Id="rId4" Type="http://schemas.openxmlformats.org/officeDocument/2006/relationships/slide" Target="slide4.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23.wma"/><Relationship Id="rId1" Type="http://schemas.microsoft.com/office/2007/relationships/media" Target="../media/media23.wma"/><Relationship Id="rId6" Type="http://schemas.openxmlformats.org/officeDocument/2006/relationships/image" Target="../media/image51.jpeg"/><Relationship Id="rId5" Type="http://schemas.openxmlformats.org/officeDocument/2006/relationships/image" Target="../media/image16.gif"/><Relationship Id="rId4" Type="http://schemas.openxmlformats.org/officeDocument/2006/relationships/slide" Target="slide4.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image" Target="../media/image16.gif"/><Relationship Id="rId5" Type="http://schemas.openxmlformats.org/officeDocument/2006/relationships/image" Target="../media/image54.png"/><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wma"/><Relationship Id="rId1" Type="http://schemas.microsoft.com/office/2007/relationships/media" Target="../media/media24.wma"/><Relationship Id="rId5" Type="http://schemas.openxmlformats.org/officeDocument/2006/relationships/image" Target="../media/image9.png"/><Relationship Id="rId4" Type="http://schemas.openxmlformats.org/officeDocument/2006/relationships/image" Target="../media/image16.gif"/></Relationships>
</file>

<file path=ppt/slides/_rels/slide3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Layout" Target="../slideLayouts/slideLayout7.xml"/><Relationship Id="rId7" Type="http://schemas.openxmlformats.org/officeDocument/2006/relationships/image" Target="../media/image57.jpeg"/><Relationship Id="rId2" Type="http://schemas.openxmlformats.org/officeDocument/2006/relationships/audio" Target="../media/media25.wma"/><Relationship Id="rId1" Type="http://schemas.microsoft.com/office/2007/relationships/media" Target="../media/media25.wma"/><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16.gif"/><Relationship Id="rId9" Type="http://schemas.openxmlformats.org/officeDocument/2006/relationships/image" Target="../media/image9.png"/></Relationships>
</file>

<file path=ppt/slides/_rels/slide3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59.jpeg"/><Relationship Id="rId2" Type="http://schemas.openxmlformats.org/officeDocument/2006/relationships/audio" Target="../media/media26.wma"/><Relationship Id="rId1" Type="http://schemas.microsoft.com/office/2007/relationships/media" Target="../media/media26.wma"/><Relationship Id="rId6" Type="http://schemas.openxmlformats.org/officeDocument/2006/relationships/image" Target="../media/image58.jpeg"/><Relationship Id="rId5" Type="http://schemas.openxmlformats.org/officeDocument/2006/relationships/image" Target="../media/image16.gif"/><Relationship Id="rId4" Type="http://schemas.openxmlformats.org/officeDocument/2006/relationships/slide" Target="slide4.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wma"/><Relationship Id="rId1" Type="http://schemas.microsoft.com/office/2007/relationships/media" Target="../media/media27.wma"/><Relationship Id="rId6" Type="http://schemas.openxmlformats.org/officeDocument/2006/relationships/image" Target="../media/image9.png"/><Relationship Id="rId5" Type="http://schemas.openxmlformats.org/officeDocument/2006/relationships/image" Target="../media/image16.gif"/><Relationship Id="rId4" Type="http://schemas.openxmlformats.org/officeDocument/2006/relationships/slide" Target="slide4.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wma"/><Relationship Id="rId1" Type="http://schemas.microsoft.com/office/2007/relationships/media" Target="../media/media28.wma"/><Relationship Id="rId6" Type="http://schemas.openxmlformats.org/officeDocument/2006/relationships/image" Target="../media/image9.png"/><Relationship Id="rId5" Type="http://schemas.openxmlformats.org/officeDocument/2006/relationships/slide" Target="slide4.xml"/><Relationship Id="rId4" Type="http://schemas.openxmlformats.org/officeDocument/2006/relationships/image" Target="../media/image16.gif"/></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29.wma"/><Relationship Id="rId1" Type="http://schemas.microsoft.com/office/2007/relationships/media" Target="../media/media29.wma"/><Relationship Id="rId6" Type="http://schemas.openxmlformats.org/officeDocument/2006/relationships/image" Target="../media/image60.jpeg"/><Relationship Id="rId5" Type="http://schemas.openxmlformats.org/officeDocument/2006/relationships/image" Target="../media/image16.gif"/><Relationship Id="rId4" Type="http://schemas.openxmlformats.org/officeDocument/2006/relationships/slide" Target="slide4.xml"/></Relationships>
</file>

<file path=ppt/slides/_rels/slide4.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image" Target="../media/image13.gif"/><Relationship Id="rId7" Type="http://schemas.openxmlformats.org/officeDocument/2006/relationships/slide" Target="slide56.xml"/><Relationship Id="rId12" Type="http://schemas.openxmlformats.org/officeDocument/2006/relationships/slide" Target="slide4.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slide" Target="slide13.xml"/><Relationship Id="rId11" Type="http://schemas.openxmlformats.org/officeDocument/2006/relationships/slide" Target="slide132.xml"/><Relationship Id="rId5" Type="http://schemas.openxmlformats.org/officeDocument/2006/relationships/slide" Target="slide5.xml"/><Relationship Id="rId10" Type="http://schemas.openxmlformats.org/officeDocument/2006/relationships/slide" Target="slide78.xml"/><Relationship Id="rId4" Type="http://schemas.openxmlformats.org/officeDocument/2006/relationships/slide" Target="slide3.xml"/><Relationship Id="rId9" Type="http://schemas.openxmlformats.org/officeDocument/2006/relationships/slide" Target="slide35.xml"/></Relationships>
</file>

<file path=ppt/slides/_rels/slide4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slide" Target="slide4.xml"/><Relationship Id="rId2" Type="http://schemas.openxmlformats.org/officeDocument/2006/relationships/audio" Target="../media/media30.wma"/><Relationship Id="rId1" Type="http://schemas.microsoft.com/office/2007/relationships/media" Target="../media/media30.wma"/><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16.gif"/></Relationships>
</file>

<file path=ppt/slides/_rels/slide41.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slideLayout" Target="../slideLayouts/slideLayout7.xml"/><Relationship Id="rId7" Type="http://schemas.openxmlformats.org/officeDocument/2006/relationships/image" Target="../media/image62.jpeg"/><Relationship Id="rId2" Type="http://schemas.openxmlformats.org/officeDocument/2006/relationships/audio" Target="../media/media31.wma"/><Relationship Id="rId1" Type="http://schemas.microsoft.com/office/2007/relationships/media" Target="../media/media31.wma"/><Relationship Id="rId6" Type="http://schemas.openxmlformats.org/officeDocument/2006/relationships/image" Target="../media/image61.jpeg"/><Relationship Id="rId5" Type="http://schemas.openxmlformats.org/officeDocument/2006/relationships/image" Target="../media/image16.gif"/><Relationship Id="rId4" Type="http://schemas.openxmlformats.org/officeDocument/2006/relationships/slide" Target="slide4.xml"/><Relationship Id="rId9" Type="http://schemas.openxmlformats.org/officeDocument/2006/relationships/image" Target="../media/image9.png"/></Relationships>
</file>

<file path=ppt/slides/_rels/slide4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65.jpeg"/><Relationship Id="rId2" Type="http://schemas.openxmlformats.org/officeDocument/2006/relationships/audio" Target="../media/media32.wma"/><Relationship Id="rId1" Type="http://schemas.microsoft.com/office/2007/relationships/media" Target="../media/media32.wma"/><Relationship Id="rId6" Type="http://schemas.openxmlformats.org/officeDocument/2006/relationships/image" Target="../media/image64.jpeg"/><Relationship Id="rId5" Type="http://schemas.openxmlformats.org/officeDocument/2006/relationships/image" Target="../media/image16.gif"/><Relationship Id="rId4" Type="http://schemas.openxmlformats.org/officeDocument/2006/relationships/slide" Target="slide4.xml"/></Relationships>
</file>

<file path=ppt/slides/_rels/slide4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67.jpeg"/><Relationship Id="rId2" Type="http://schemas.openxmlformats.org/officeDocument/2006/relationships/audio" Target="../media/media33.wma"/><Relationship Id="rId1" Type="http://schemas.microsoft.com/office/2007/relationships/media" Target="../media/media33.wma"/><Relationship Id="rId6" Type="http://schemas.openxmlformats.org/officeDocument/2006/relationships/slide" Target="slide4.xml"/><Relationship Id="rId5" Type="http://schemas.openxmlformats.org/officeDocument/2006/relationships/image" Target="../media/image66.jpeg"/><Relationship Id="rId4" Type="http://schemas.openxmlformats.org/officeDocument/2006/relationships/image" Target="../media/image16.gif"/></Relationships>
</file>

<file path=ppt/slides/_rels/slide44.xml.rels><?xml version="1.0" encoding="UTF-8" standalone="yes"?>
<Relationships xmlns="http://schemas.openxmlformats.org/package/2006/relationships"><Relationship Id="rId8" Type="http://schemas.openxmlformats.org/officeDocument/2006/relationships/hyperlink" Target="https://commons.wikimedia.org/wiki/File:Bateson2_(cropped).jpg?uselang=ru" TargetMode="External"/><Relationship Id="rId3" Type="http://schemas.openxmlformats.org/officeDocument/2006/relationships/slideLayout" Target="../slideLayouts/slideLayout7.xml"/><Relationship Id="rId7" Type="http://schemas.openxmlformats.org/officeDocument/2006/relationships/image" Target="../media/image67.jpeg"/><Relationship Id="rId2" Type="http://schemas.openxmlformats.org/officeDocument/2006/relationships/audio" Target="../media/media34.wma"/><Relationship Id="rId1" Type="http://schemas.microsoft.com/office/2007/relationships/media" Target="../media/media34.wma"/><Relationship Id="rId6" Type="http://schemas.openxmlformats.org/officeDocument/2006/relationships/image" Target="../media/image68.png"/><Relationship Id="rId5" Type="http://schemas.openxmlformats.org/officeDocument/2006/relationships/image" Target="../media/image16.gif"/><Relationship Id="rId10" Type="http://schemas.openxmlformats.org/officeDocument/2006/relationships/image" Target="../media/image9.png"/><Relationship Id="rId4" Type="http://schemas.openxmlformats.org/officeDocument/2006/relationships/slide" Target="slide4.xml"/><Relationship Id="rId9" Type="http://schemas.openxmlformats.org/officeDocument/2006/relationships/image" Target="../media/image69.jpeg"/></Relationships>
</file>

<file path=ppt/slides/_rels/slide4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71.jpeg"/><Relationship Id="rId2" Type="http://schemas.openxmlformats.org/officeDocument/2006/relationships/audio" Target="../media/media35.wma"/><Relationship Id="rId1" Type="http://schemas.microsoft.com/office/2007/relationships/media" Target="../media/media35.wma"/><Relationship Id="rId6" Type="http://schemas.openxmlformats.org/officeDocument/2006/relationships/image" Target="../media/image70.png"/><Relationship Id="rId5" Type="http://schemas.openxmlformats.org/officeDocument/2006/relationships/image" Target="../media/image16.gif"/><Relationship Id="rId4" Type="http://schemas.openxmlformats.org/officeDocument/2006/relationships/slide" Target="slide4.xml"/></Relationships>
</file>

<file path=ppt/slides/_rels/slide4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73.png"/><Relationship Id="rId2" Type="http://schemas.openxmlformats.org/officeDocument/2006/relationships/audio" Target="../media/media36.wma"/><Relationship Id="rId1" Type="http://schemas.microsoft.com/office/2007/relationships/media" Target="../media/media36.wma"/><Relationship Id="rId6" Type="http://schemas.openxmlformats.org/officeDocument/2006/relationships/image" Target="../media/image72.jpeg"/><Relationship Id="rId5" Type="http://schemas.openxmlformats.org/officeDocument/2006/relationships/image" Target="../media/image16.gif"/><Relationship Id="rId4" Type="http://schemas.openxmlformats.org/officeDocument/2006/relationships/slide" Target="slide4.xml"/></Relationships>
</file>

<file path=ppt/slides/_rels/slide4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slide" Target="slide4.xml"/><Relationship Id="rId2" Type="http://schemas.openxmlformats.org/officeDocument/2006/relationships/audio" Target="../media/media37.wma"/><Relationship Id="rId1" Type="http://schemas.microsoft.com/office/2007/relationships/media" Target="../media/media37.wma"/><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48.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slideLayout" Target="../slideLayouts/slideLayout7.xml"/><Relationship Id="rId7" Type="http://schemas.openxmlformats.org/officeDocument/2006/relationships/image" Target="../media/image79.jpeg"/><Relationship Id="rId2" Type="http://schemas.openxmlformats.org/officeDocument/2006/relationships/audio" Target="../media/media38.wma"/><Relationship Id="rId1" Type="http://schemas.microsoft.com/office/2007/relationships/media" Target="../media/media38.wma"/><Relationship Id="rId6" Type="http://schemas.openxmlformats.org/officeDocument/2006/relationships/image" Target="../media/image78.jpeg"/><Relationship Id="rId5" Type="http://schemas.openxmlformats.org/officeDocument/2006/relationships/image" Target="../media/image77.png"/><Relationship Id="rId10" Type="http://schemas.openxmlformats.org/officeDocument/2006/relationships/image" Target="../media/image9.png"/><Relationship Id="rId4" Type="http://schemas.openxmlformats.org/officeDocument/2006/relationships/image" Target="../media/image16.gif"/><Relationship Id="rId9" Type="http://schemas.openxmlformats.org/officeDocument/2006/relationships/slide" Target="slide4.xml"/></Relationships>
</file>

<file path=ppt/slides/_rels/slide4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slideLayout" Target="../slideLayouts/slideLayout7.xml"/><Relationship Id="rId7" Type="http://schemas.openxmlformats.org/officeDocument/2006/relationships/slide" Target="slide4.xml"/><Relationship Id="rId2" Type="http://schemas.openxmlformats.org/officeDocument/2006/relationships/audio" Target="../media/media39.wma"/><Relationship Id="rId1" Type="http://schemas.microsoft.com/office/2007/relationships/media" Target="../media/media39.wma"/><Relationship Id="rId6" Type="http://schemas.openxmlformats.org/officeDocument/2006/relationships/image" Target="../media/image81.png"/><Relationship Id="rId5" Type="http://schemas.openxmlformats.org/officeDocument/2006/relationships/image" Target="../media/image80.jpeg"/><Relationship Id="rId4" Type="http://schemas.openxmlformats.org/officeDocument/2006/relationships/image" Target="../media/image16.gif"/><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gif"/><Relationship Id="rId4" Type="http://schemas.openxmlformats.org/officeDocument/2006/relationships/slide" Target="slide4.xml"/></Relationships>
</file>

<file path=ppt/slides/_rels/slide5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slide" Target="slide4.xml"/><Relationship Id="rId2" Type="http://schemas.openxmlformats.org/officeDocument/2006/relationships/audio" Target="../media/media40.wma"/><Relationship Id="rId1" Type="http://schemas.microsoft.com/office/2007/relationships/media" Target="../media/media40.wma"/><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16.gif"/></Relationships>
</file>

<file path=ppt/slides/_rels/slide5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slide" Target="slide4.xml"/><Relationship Id="rId2" Type="http://schemas.openxmlformats.org/officeDocument/2006/relationships/audio" Target="../media/media41.wma"/><Relationship Id="rId1" Type="http://schemas.microsoft.com/office/2007/relationships/media" Target="../media/media41.wma"/><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16.gif"/></Relationships>
</file>

<file path=ppt/slides/_rels/slide52.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slideLayout" Target="../slideLayouts/slideLayout7.xml"/><Relationship Id="rId7" Type="http://schemas.openxmlformats.org/officeDocument/2006/relationships/image" Target="../media/image85.jpeg"/><Relationship Id="rId2" Type="http://schemas.openxmlformats.org/officeDocument/2006/relationships/audio" Target="../media/media42.wma"/><Relationship Id="rId1" Type="http://schemas.microsoft.com/office/2007/relationships/media" Target="../media/media42.wma"/><Relationship Id="rId6" Type="http://schemas.openxmlformats.org/officeDocument/2006/relationships/image" Target="../media/image83.jpeg"/><Relationship Id="rId5" Type="http://schemas.openxmlformats.org/officeDocument/2006/relationships/slide" Target="slide4.xml"/><Relationship Id="rId4" Type="http://schemas.openxmlformats.org/officeDocument/2006/relationships/image" Target="../media/image16.gif"/><Relationship Id="rId9" Type="http://schemas.openxmlformats.org/officeDocument/2006/relationships/image" Target="../media/image9.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43.wma"/><Relationship Id="rId1" Type="http://schemas.microsoft.com/office/2007/relationships/media" Target="../media/media43.wma"/><Relationship Id="rId6" Type="http://schemas.openxmlformats.org/officeDocument/2006/relationships/image" Target="../media/image87.jpeg"/><Relationship Id="rId5" Type="http://schemas.openxmlformats.org/officeDocument/2006/relationships/image" Target="../media/image16.gif"/><Relationship Id="rId4" Type="http://schemas.openxmlformats.org/officeDocument/2006/relationships/slide" Target="slide4.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44.wma"/><Relationship Id="rId1" Type="http://schemas.microsoft.com/office/2007/relationships/media" Target="../media/media44.wma"/><Relationship Id="rId6" Type="http://schemas.openxmlformats.org/officeDocument/2006/relationships/image" Target="../media/image88.png"/><Relationship Id="rId5" Type="http://schemas.openxmlformats.org/officeDocument/2006/relationships/image" Target="../media/image16.gif"/><Relationship Id="rId4" Type="http://schemas.openxmlformats.org/officeDocument/2006/relationships/slide" Target="slide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5.wma"/><Relationship Id="rId1" Type="http://schemas.microsoft.com/office/2007/relationships/media" Target="../media/media45.wma"/><Relationship Id="rId6" Type="http://schemas.openxmlformats.org/officeDocument/2006/relationships/image" Target="../media/image9.png"/><Relationship Id="rId5" Type="http://schemas.openxmlformats.org/officeDocument/2006/relationships/image" Target="../media/image89.jpeg"/><Relationship Id="rId4" Type="http://schemas.openxmlformats.org/officeDocument/2006/relationships/image" Target="../media/image16.gif"/></Relationships>
</file>

<file path=ppt/slides/_rels/slide5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90.gif"/><Relationship Id="rId2" Type="http://schemas.openxmlformats.org/officeDocument/2006/relationships/audio" Target="../media/media46.wma"/><Relationship Id="rId1" Type="http://schemas.microsoft.com/office/2007/relationships/media" Target="../media/media46.wma"/><Relationship Id="rId6" Type="http://schemas.openxmlformats.org/officeDocument/2006/relationships/image" Target="../media/image74.jpeg"/><Relationship Id="rId5" Type="http://schemas.openxmlformats.org/officeDocument/2006/relationships/image" Target="../media/image16.gif"/><Relationship Id="rId4" Type="http://schemas.openxmlformats.org/officeDocument/2006/relationships/slide" Target="slide4.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7.wma"/><Relationship Id="rId1" Type="http://schemas.microsoft.com/office/2007/relationships/media" Target="../media/media47.wma"/><Relationship Id="rId6" Type="http://schemas.openxmlformats.org/officeDocument/2006/relationships/image" Target="../media/image9.png"/><Relationship Id="rId5" Type="http://schemas.openxmlformats.org/officeDocument/2006/relationships/image" Target="../media/image16.gif"/><Relationship Id="rId4" Type="http://schemas.openxmlformats.org/officeDocument/2006/relationships/slide" Target="slide4.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8.wma"/><Relationship Id="rId1" Type="http://schemas.microsoft.com/office/2007/relationships/media" Target="../media/media48.wma"/><Relationship Id="rId6" Type="http://schemas.openxmlformats.org/officeDocument/2006/relationships/image" Target="../media/image9.png"/><Relationship Id="rId5" Type="http://schemas.openxmlformats.org/officeDocument/2006/relationships/image" Target="../media/image16.gif"/><Relationship Id="rId4" Type="http://schemas.openxmlformats.org/officeDocument/2006/relationships/slide" Target="slide4.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9.wma"/><Relationship Id="rId1" Type="http://schemas.microsoft.com/office/2007/relationships/media" Target="../media/media49.wma"/><Relationship Id="rId5" Type="http://schemas.openxmlformats.org/officeDocument/2006/relationships/image" Target="../media/image9.png"/><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slide" Target="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0.wma"/><Relationship Id="rId1" Type="http://schemas.microsoft.com/office/2007/relationships/media" Target="../media/media50.wma"/><Relationship Id="rId6" Type="http://schemas.openxmlformats.org/officeDocument/2006/relationships/image" Target="../media/image9.png"/><Relationship Id="rId5" Type="http://schemas.openxmlformats.org/officeDocument/2006/relationships/image" Target="../media/image16.gif"/><Relationship Id="rId4" Type="http://schemas.openxmlformats.org/officeDocument/2006/relationships/slide" Target="slide4.xml"/></Relationships>
</file>

<file path=ppt/slides/_rels/slide6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92.png"/><Relationship Id="rId2" Type="http://schemas.openxmlformats.org/officeDocument/2006/relationships/audio" Target="../media/media51.wma"/><Relationship Id="rId1" Type="http://schemas.microsoft.com/office/2007/relationships/media" Target="../media/media51.wma"/><Relationship Id="rId6" Type="http://schemas.openxmlformats.org/officeDocument/2006/relationships/image" Target="../media/image91.png"/><Relationship Id="rId5" Type="http://schemas.openxmlformats.org/officeDocument/2006/relationships/slide" Target="slide4.xml"/><Relationship Id="rId4" Type="http://schemas.openxmlformats.org/officeDocument/2006/relationships/image" Target="../media/image16.gif"/></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52.wma"/><Relationship Id="rId1" Type="http://schemas.microsoft.com/office/2007/relationships/media" Target="../media/media52.wma"/><Relationship Id="rId6" Type="http://schemas.openxmlformats.org/officeDocument/2006/relationships/image" Target="../media/image93.jpeg"/><Relationship Id="rId5" Type="http://schemas.openxmlformats.org/officeDocument/2006/relationships/image" Target="../media/image16.gif"/><Relationship Id="rId4" Type="http://schemas.openxmlformats.org/officeDocument/2006/relationships/slide" Target="slide4.xml"/></Relationships>
</file>

<file path=ppt/slides/_rels/slide6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92.png"/><Relationship Id="rId2" Type="http://schemas.openxmlformats.org/officeDocument/2006/relationships/audio" Target="../media/media53.wma"/><Relationship Id="rId1" Type="http://schemas.microsoft.com/office/2007/relationships/media" Target="../media/media53.wma"/><Relationship Id="rId6" Type="http://schemas.openxmlformats.org/officeDocument/2006/relationships/image" Target="../media/image91.png"/><Relationship Id="rId5" Type="http://schemas.openxmlformats.org/officeDocument/2006/relationships/image" Target="../media/image16.gif"/><Relationship Id="rId4" Type="http://schemas.openxmlformats.org/officeDocument/2006/relationships/slide" Target="slide4.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54.wma"/><Relationship Id="rId1" Type="http://schemas.microsoft.com/office/2007/relationships/media" Target="../media/media54.wma"/><Relationship Id="rId6" Type="http://schemas.openxmlformats.org/officeDocument/2006/relationships/image" Target="../media/image94.png"/><Relationship Id="rId5" Type="http://schemas.openxmlformats.org/officeDocument/2006/relationships/image" Target="../media/image16.gif"/><Relationship Id="rId4" Type="http://schemas.openxmlformats.org/officeDocument/2006/relationships/slide" Target="slide4.xml"/></Relationships>
</file>

<file path=ppt/slides/_rels/slide6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92.png"/><Relationship Id="rId2" Type="http://schemas.openxmlformats.org/officeDocument/2006/relationships/audio" Target="../media/media55.wma"/><Relationship Id="rId1" Type="http://schemas.microsoft.com/office/2007/relationships/media" Target="../media/media55.wma"/><Relationship Id="rId6" Type="http://schemas.openxmlformats.org/officeDocument/2006/relationships/image" Target="../media/image91.png"/><Relationship Id="rId5" Type="http://schemas.openxmlformats.org/officeDocument/2006/relationships/image" Target="../media/image16.gif"/><Relationship Id="rId4" Type="http://schemas.openxmlformats.org/officeDocument/2006/relationships/slide" Target="slide4.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6.wma"/><Relationship Id="rId1" Type="http://schemas.microsoft.com/office/2007/relationships/media" Target="../media/media56.wma"/><Relationship Id="rId6" Type="http://schemas.openxmlformats.org/officeDocument/2006/relationships/image" Target="../media/image9.png"/><Relationship Id="rId5" Type="http://schemas.openxmlformats.org/officeDocument/2006/relationships/image" Target="../media/image16.gif"/><Relationship Id="rId4" Type="http://schemas.openxmlformats.org/officeDocument/2006/relationships/slide" Target="slide4.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57.wma"/><Relationship Id="rId1" Type="http://schemas.microsoft.com/office/2007/relationships/media" Target="../media/media57.wma"/><Relationship Id="rId6" Type="http://schemas.openxmlformats.org/officeDocument/2006/relationships/image" Target="../media/image95.png"/><Relationship Id="rId5" Type="http://schemas.openxmlformats.org/officeDocument/2006/relationships/image" Target="../media/image16.gif"/><Relationship Id="rId4" Type="http://schemas.openxmlformats.org/officeDocument/2006/relationships/slide" Target="slide4.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8.wma"/><Relationship Id="rId1" Type="http://schemas.microsoft.com/office/2007/relationships/media" Target="../media/media58.wma"/><Relationship Id="rId6" Type="http://schemas.openxmlformats.org/officeDocument/2006/relationships/image" Target="../media/image9.png"/><Relationship Id="rId5" Type="http://schemas.openxmlformats.org/officeDocument/2006/relationships/image" Target="../media/image16.gif"/><Relationship Id="rId4" Type="http://schemas.openxmlformats.org/officeDocument/2006/relationships/slide" Target="slide4.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9.wma"/><Relationship Id="rId1" Type="http://schemas.microsoft.com/office/2007/relationships/media" Target="../media/media59.wma"/><Relationship Id="rId6" Type="http://schemas.openxmlformats.org/officeDocument/2006/relationships/image" Target="../media/image9.png"/><Relationship Id="rId5" Type="http://schemas.openxmlformats.org/officeDocument/2006/relationships/image" Target="../media/image16.gif"/><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slide" Target="slide4.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slideLayout" Target="../slideLayouts/slideLayout7.xml"/><Relationship Id="rId7" Type="http://schemas.openxmlformats.org/officeDocument/2006/relationships/image" Target="../media/image92.png"/><Relationship Id="rId2" Type="http://schemas.openxmlformats.org/officeDocument/2006/relationships/audio" Target="../media/media60.wma"/><Relationship Id="rId1" Type="http://schemas.microsoft.com/office/2007/relationships/media" Target="../media/media60.wma"/><Relationship Id="rId6" Type="http://schemas.openxmlformats.org/officeDocument/2006/relationships/image" Target="../media/image91.png"/><Relationship Id="rId5" Type="http://schemas.openxmlformats.org/officeDocument/2006/relationships/image" Target="../media/image16.gif"/><Relationship Id="rId10" Type="http://schemas.openxmlformats.org/officeDocument/2006/relationships/image" Target="../media/image9.png"/><Relationship Id="rId4" Type="http://schemas.openxmlformats.org/officeDocument/2006/relationships/slide" Target="slide4.xml"/><Relationship Id="rId9" Type="http://schemas.openxmlformats.org/officeDocument/2006/relationships/image" Target="../media/image97.png"/></Relationships>
</file>

<file path=ppt/slides/_rels/slide7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97.png"/><Relationship Id="rId2" Type="http://schemas.openxmlformats.org/officeDocument/2006/relationships/audio" Target="../media/media61.wma"/><Relationship Id="rId1" Type="http://schemas.microsoft.com/office/2007/relationships/media" Target="../media/media61.wma"/><Relationship Id="rId6" Type="http://schemas.openxmlformats.org/officeDocument/2006/relationships/image" Target="../media/image91.png"/><Relationship Id="rId5" Type="http://schemas.openxmlformats.org/officeDocument/2006/relationships/image" Target="../media/image16.gif"/><Relationship Id="rId4" Type="http://schemas.openxmlformats.org/officeDocument/2006/relationships/slide" Target="slide4.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2.wma"/><Relationship Id="rId1" Type="http://schemas.microsoft.com/office/2007/relationships/media" Target="../media/media62.wma"/><Relationship Id="rId6" Type="http://schemas.openxmlformats.org/officeDocument/2006/relationships/image" Target="../media/image9.png"/><Relationship Id="rId5" Type="http://schemas.openxmlformats.org/officeDocument/2006/relationships/image" Target="../media/image16.gif"/><Relationship Id="rId4" Type="http://schemas.openxmlformats.org/officeDocument/2006/relationships/slide" Target="slide4.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3.wma"/><Relationship Id="rId1" Type="http://schemas.microsoft.com/office/2007/relationships/media" Target="../media/media63.wma"/><Relationship Id="rId6" Type="http://schemas.openxmlformats.org/officeDocument/2006/relationships/image" Target="../media/image9.png"/><Relationship Id="rId5" Type="http://schemas.openxmlformats.org/officeDocument/2006/relationships/image" Target="../media/image16.gif"/><Relationship Id="rId4" Type="http://schemas.openxmlformats.org/officeDocument/2006/relationships/slide" Target="slide4.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4.wma"/><Relationship Id="rId1" Type="http://schemas.microsoft.com/office/2007/relationships/media" Target="../media/media64.wma"/><Relationship Id="rId6" Type="http://schemas.openxmlformats.org/officeDocument/2006/relationships/image" Target="../media/image9.png"/><Relationship Id="rId5" Type="http://schemas.openxmlformats.org/officeDocument/2006/relationships/image" Target="../media/image16.gif"/><Relationship Id="rId4" Type="http://schemas.openxmlformats.org/officeDocument/2006/relationships/slide" Target="slide4.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5.wma"/><Relationship Id="rId1" Type="http://schemas.microsoft.com/office/2007/relationships/media" Target="../media/media65.wma"/><Relationship Id="rId6" Type="http://schemas.openxmlformats.org/officeDocument/2006/relationships/image" Target="../media/image9.png"/><Relationship Id="rId5" Type="http://schemas.openxmlformats.org/officeDocument/2006/relationships/image" Target="../media/image16.gif"/><Relationship Id="rId4" Type="http://schemas.openxmlformats.org/officeDocument/2006/relationships/slide" Target="slide4.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6.wma"/><Relationship Id="rId1" Type="http://schemas.microsoft.com/office/2007/relationships/media" Target="../media/media66.wma"/><Relationship Id="rId6" Type="http://schemas.openxmlformats.org/officeDocument/2006/relationships/image" Target="../media/image9.png"/><Relationship Id="rId5" Type="http://schemas.openxmlformats.org/officeDocument/2006/relationships/image" Target="../media/image16.gif"/><Relationship Id="rId4" Type="http://schemas.openxmlformats.org/officeDocument/2006/relationships/slide" Target="slide4.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67.wma"/><Relationship Id="rId1" Type="http://schemas.microsoft.com/office/2007/relationships/media" Target="../media/media67.wma"/><Relationship Id="rId6" Type="http://schemas.openxmlformats.org/officeDocument/2006/relationships/slide" Target="slide4.xml"/><Relationship Id="rId5" Type="http://schemas.openxmlformats.org/officeDocument/2006/relationships/image" Target="../media/image98.jpeg"/><Relationship Id="rId4" Type="http://schemas.openxmlformats.org/officeDocument/2006/relationships/image" Target="../media/image16.gif"/></Relationships>
</file>

<file path=ppt/slides/_rels/slide78.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image" Target="../media/image100.png"/><Relationship Id="rId7" Type="http://schemas.openxmlformats.org/officeDocument/2006/relationships/slide" Target="slide4.xml"/><Relationship Id="rId2" Type="http://schemas.openxmlformats.org/officeDocument/2006/relationships/image" Target="../media/image99.jpe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01.jpeg"/><Relationship Id="rId4" Type="http://schemas.microsoft.com/office/2007/relationships/hdphoto" Target="../media/hdphoto3.wdp"/></Relationships>
</file>

<file path=ppt/slides/_rels/slide7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2.jpeg"/><Relationship Id="rId1" Type="http://schemas.openxmlformats.org/officeDocument/2006/relationships/slideLayout" Target="../slideLayouts/slideLayout7.xml"/><Relationship Id="rId6" Type="http://schemas.openxmlformats.org/officeDocument/2006/relationships/image" Target="../media/image16.gif"/><Relationship Id="rId5" Type="http://schemas.openxmlformats.org/officeDocument/2006/relationships/slide" Target="slide4.xml"/><Relationship Id="rId4" Type="http://schemas.openxmlformats.org/officeDocument/2006/relationships/image" Target="../media/image103.gif"/></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gif"/><Relationship Id="rId1" Type="http://schemas.openxmlformats.org/officeDocument/2006/relationships/slideLayout" Target="../slideLayouts/slideLayout7.xml"/><Relationship Id="rId4" Type="http://schemas.openxmlformats.org/officeDocument/2006/relationships/slide" Target="slide4.xml"/></Relationships>
</file>

<file path=ppt/slides/_rels/slide8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xml"/><Relationship Id="rId5" Type="http://schemas.openxmlformats.org/officeDocument/2006/relationships/image" Target="../media/image16.gif"/><Relationship Id="rId4" Type="http://schemas.openxmlformats.org/officeDocument/2006/relationships/slide" Target="slide4.xml"/></Relationships>
</file>

<file path=ppt/slides/_rels/slide8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06.jpeg"/><Relationship Id="rId1" Type="http://schemas.openxmlformats.org/officeDocument/2006/relationships/slideLayout" Target="../slideLayouts/slideLayout7.xml"/><Relationship Id="rId4" Type="http://schemas.openxmlformats.org/officeDocument/2006/relationships/image" Target="../media/image16.gif"/></Relationships>
</file>

<file path=ppt/slides/_rels/slide8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07.jpeg"/><Relationship Id="rId1" Type="http://schemas.openxmlformats.org/officeDocument/2006/relationships/slideLayout" Target="../slideLayouts/slideLayout7.xml"/><Relationship Id="rId4" Type="http://schemas.openxmlformats.org/officeDocument/2006/relationships/image" Target="../media/image16.gif"/></Relationships>
</file>

<file path=ppt/slides/_rels/slide8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08.png"/><Relationship Id="rId1" Type="http://schemas.openxmlformats.org/officeDocument/2006/relationships/slideLayout" Target="../slideLayouts/slideLayout7.xml"/><Relationship Id="rId4" Type="http://schemas.openxmlformats.org/officeDocument/2006/relationships/image" Target="../media/image16.gif"/></Relationships>
</file>

<file path=ppt/slides/_rels/slide8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8.gif"/><Relationship Id="rId1" Type="http://schemas.openxmlformats.org/officeDocument/2006/relationships/slideLayout" Target="../slideLayouts/slideLayout7.xml"/><Relationship Id="rId5" Type="http://schemas.openxmlformats.org/officeDocument/2006/relationships/image" Target="../media/image16.gif"/><Relationship Id="rId4" Type="http://schemas.openxmlformats.org/officeDocument/2006/relationships/slide" Target="slide4.xml"/></Relationships>
</file>

<file path=ppt/slides/_rels/slide8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 Id="rId5" Type="http://schemas.openxmlformats.org/officeDocument/2006/relationships/image" Target="../media/image16.gif"/><Relationship Id="rId4" Type="http://schemas.openxmlformats.org/officeDocument/2006/relationships/slide" Target="slide4.xml"/></Relationships>
</file>

<file path=ppt/slides/_rels/slide8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16.gif"/><Relationship Id="rId5" Type="http://schemas.openxmlformats.org/officeDocument/2006/relationships/slide" Target="slide4.xml"/><Relationship Id="rId4" Type="http://schemas.openxmlformats.org/officeDocument/2006/relationships/image" Target="../media/image114.png"/></Relationships>
</file>

<file path=ppt/slides/_rels/slide8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 Id="rId5" Type="http://schemas.openxmlformats.org/officeDocument/2006/relationships/image" Target="../media/image16.gif"/><Relationship Id="rId4" Type="http://schemas.openxmlformats.org/officeDocument/2006/relationships/slide" Target="slide4.xml"/></Relationships>
</file>

<file path=ppt/slides/_rels/slide8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 Id="rId5" Type="http://schemas.openxmlformats.org/officeDocument/2006/relationships/image" Target="../media/image16.gif"/><Relationship Id="rId4" Type="http://schemas.openxmlformats.org/officeDocument/2006/relationships/slide" Target="slide4.xml"/></Relationships>
</file>

<file path=ppt/slides/_rels/slide89.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16.gif"/><Relationship Id="rId2"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slide" Target="slide4.xml"/><Relationship Id="rId5" Type="http://schemas.microsoft.com/office/2007/relationships/hdphoto" Target="../media/hdphoto6.wdp"/><Relationship Id="rId4" Type="http://schemas.openxmlformats.org/officeDocument/2006/relationships/image" Target="../media/image121.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16.gif"/><Relationship Id="rId4" Type="http://schemas.openxmlformats.org/officeDocument/2006/relationships/slide" Target="slide4.xml"/></Relationships>
</file>

<file path=ppt/slides/_rels/slide9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7.xml"/><Relationship Id="rId5" Type="http://schemas.openxmlformats.org/officeDocument/2006/relationships/image" Target="../media/image16.gif"/><Relationship Id="rId4" Type="http://schemas.openxmlformats.org/officeDocument/2006/relationships/slide" Target="slide4.xml"/></Relationships>
</file>

<file path=ppt/slides/_rels/slide9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24.png"/><Relationship Id="rId1" Type="http://schemas.openxmlformats.org/officeDocument/2006/relationships/slideLayout" Target="../slideLayouts/slideLayout7.xml"/><Relationship Id="rId4" Type="http://schemas.openxmlformats.org/officeDocument/2006/relationships/image" Target="../media/image16.gif"/></Relationships>
</file>

<file path=ppt/slides/_rels/slide9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7.xml"/><Relationship Id="rId5" Type="http://schemas.openxmlformats.org/officeDocument/2006/relationships/image" Target="../media/image16.gif"/><Relationship Id="rId4" Type="http://schemas.openxmlformats.org/officeDocument/2006/relationships/slide" Target="slide4.xml"/></Relationships>
</file>

<file path=ppt/slides/_rels/slide93.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7.xml"/><Relationship Id="rId6" Type="http://schemas.openxmlformats.org/officeDocument/2006/relationships/image" Target="../media/image16.gif"/><Relationship Id="rId5" Type="http://schemas.openxmlformats.org/officeDocument/2006/relationships/slide" Target="slide4.xml"/><Relationship Id="rId4" Type="http://schemas.openxmlformats.org/officeDocument/2006/relationships/image" Target="../media/image129.jpeg"/></Relationships>
</file>

<file path=ppt/slides/_rels/slide9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30.png"/><Relationship Id="rId1" Type="http://schemas.openxmlformats.org/officeDocument/2006/relationships/slideLayout" Target="../slideLayouts/slideLayout7.xml"/><Relationship Id="rId5" Type="http://schemas.openxmlformats.org/officeDocument/2006/relationships/image" Target="../media/image16.gif"/><Relationship Id="rId4" Type="http://schemas.openxmlformats.org/officeDocument/2006/relationships/slide" Target="slide4.xml"/></Relationships>
</file>

<file path=ppt/slides/_rels/slide9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1.png"/><Relationship Id="rId1" Type="http://schemas.openxmlformats.org/officeDocument/2006/relationships/slideLayout" Target="../slideLayouts/slideLayout7.xml"/><Relationship Id="rId5" Type="http://schemas.openxmlformats.org/officeDocument/2006/relationships/image" Target="../media/image16.gif"/><Relationship Id="rId4" Type="http://schemas.openxmlformats.org/officeDocument/2006/relationships/slide" Target="slide4.xml"/></Relationships>
</file>

<file path=ppt/slides/_rels/slide9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32.jpeg"/><Relationship Id="rId1" Type="http://schemas.openxmlformats.org/officeDocument/2006/relationships/slideLayout" Target="../slideLayouts/slideLayout7.xml"/><Relationship Id="rId4" Type="http://schemas.openxmlformats.org/officeDocument/2006/relationships/image" Target="../media/image16.gif"/></Relationships>
</file>

<file path=ppt/slides/_rels/slide97.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slide" Target="slide4.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34.jpeg"/><Relationship Id="rId7" Type="http://schemas.microsoft.com/office/2007/relationships/hdphoto" Target="../media/hdphoto10.wdp"/><Relationship Id="rId2" Type="http://schemas.openxmlformats.org/officeDocument/2006/relationships/image" Target="../media/image133.jpeg"/><Relationship Id="rId1" Type="http://schemas.openxmlformats.org/officeDocument/2006/relationships/slideLayout" Target="../slideLayouts/slideLayout7.xml"/><Relationship Id="rId6" Type="http://schemas.openxmlformats.org/officeDocument/2006/relationships/image" Target="../media/image136.png"/><Relationship Id="rId5" Type="http://schemas.microsoft.com/office/2007/relationships/hdphoto" Target="../media/hdphoto9.wdp"/><Relationship Id="rId4" Type="http://schemas.openxmlformats.org/officeDocument/2006/relationships/image" Target="../media/image135.jpeg"/><Relationship Id="rId9" Type="http://schemas.openxmlformats.org/officeDocument/2006/relationships/image" Target="../media/image16.gif"/></Relationships>
</file>

<file path=ppt/slides/_rels/slide9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13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D:\23.05.13-домашние документы\Лаб. раб YES\Виртуальные лабораторные YES\Анимашки и картинки\Вода, жидкости,\Реки\0_3a11a_d92f0827_-1-L.gif"/>
          <p:cNvPicPr>
            <a:picLocks noChangeAspect="1" noChangeArrowheads="1" noCrop="1"/>
          </p:cNvPicPr>
          <p:nvPr/>
        </p:nvPicPr>
        <p:blipFill>
          <a:blip r:embed="rId5" cstate="print"/>
          <a:srcRect/>
          <a:stretch>
            <a:fillRect/>
          </a:stretch>
        </p:blipFill>
        <p:spPr bwMode="auto">
          <a:xfrm>
            <a:off x="152394" y="781163"/>
            <a:ext cx="3810000" cy="4610100"/>
          </a:xfrm>
          <a:prstGeom prst="rect">
            <a:avLst/>
          </a:prstGeom>
          <a:noFill/>
        </p:spPr>
      </p:pic>
      <p:sp>
        <p:nvSpPr>
          <p:cNvPr id="17" name="Text Box 10"/>
          <p:cNvSpPr txBox="1">
            <a:spLocks noChangeArrowheads="1"/>
          </p:cNvSpPr>
          <p:nvPr/>
        </p:nvSpPr>
        <p:spPr bwMode="auto">
          <a:xfrm>
            <a:off x="0" y="5857892"/>
            <a:ext cx="9144000" cy="772519"/>
          </a:xfrm>
          <a:prstGeom prst="rect">
            <a:avLst/>
          </a:prstGeom>
          <a:noFill/>
          <a:ln w="9525">
            <a:noFill/>
            <a:miter lim="800000"/>
            <a:headEnd/>
            <a:tailEnd/>
          </a:ln>
          <a:effectLst/>
        </p:spPr>
        <p:txBody>
          <a:bodyPr wrap="square">
            <a:spAutoFit/>
          </a:bodyPr>
          <a:lstStyle/>
          <a:p>
            <a:pPr algn="ctr">
              <a:lnSpc>
                <a:spcPct val="85000"/>
              </a:lnSpc>
              <a:spcBef>
                <a:spcPts val="0"/>
              </a:spcBef>
              <a:defRPr/>
            </a:pPr>
            <a:r>
              <a:rPr lang="ru-RU" sz="26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Материал подготовлен </a:t>
            </a:r>
            <a:r>
              <a:rPr lang="ru-RU" sz="2600"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кандидатом технических наук Кузьминой Ириной Викторовной </a:t>
            </a:r>
            <a:endParaRPr lang="ru-RU" sz="26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1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30724" name="Picture 4" descr="D:\23.05.13-домашние документы\Лаб. раб YES\Виртуальные лабораторные YES\Анимашки и картинки\Вода, жидкости,\Рыбки\рыбка 1.gif"/>
          <p:cNvPicPr>
            <a:picLocks noChangeAspect="1" noChangeArrowheads="1" noCrop="1"/>
          </p:cNvPicPr>
          <p:nvPr/>
        </p:nvPicPr>
        <p:blipFill>
          <a:blip r:embed="rId6" cstate="print"/>
          <a:srcRect/>
          <a:stretch>
            <a:fillRect/>
          </a:stretch>
        </p:blipFill>
        <p:spPr bwMode="auto">
          <a:xfrm>
            <a:off x="361077" y="4945349"/>
            <a:ext cx="352425" cy="247650"/>
          </a:xfrm>
          <a:prstGeom prst="rect">
            <a:avLst/>
          </a:prstGeom>
          <a:noFill/>
        </p:spPr>
      </p:pic>
      <p:pic>
        <p:nvPicPr>
          <p:cNvPr id="30725" name="Picture 5" descr="D:\23.05.13-домашние документы\Лаб. раб YES\Виртуальные лабораторные YES\Анимашки и картинки\Вода, жидкости,\Рыбки\рыбка 5.gif"/>
          <p:cNvPicPr>
            <a:picLocks noChangeAspect="1" noChangeArrowheads="1" noCrop="1"/>
          </p:cNvPicPr>
          <p:nvPr/>
        </p:nvPicPr>
        <p:blipFill>
          <a:blip r:embed="rId7" cstate="print"/>
          <a:srcRect/>
          <a:stretch>
            <a:fillRect/>
          </a:stretch>
        </p:blipFill>
        <p:spPr bwMode="auto">
          <a:xfrm>
            <a:off x="1529938" y="4681552"/>
            <a:ext cx="381000" cy="238125"/>
          </a:xfrm>
          <a:prstGeom prst="rect">
            <a:avLst/>
          </a:prstGeom>
          <a:noFill/>
        </p:spPr>
      </p:pic>
      <p:pic>
        <p:nvPicPr>
          <p:cNvPr id="30729" name="Picture 9" descr="D:\23.05.13-домашние документы\Лаб. раб YES\Виртуальные лабораторные YES\Анимашки и картинки\Птицы\bird7-11.gif"/>
          <p:cNvPicPr>
            <a:picLocks noChangeAspect="1" noChangeArrowheads="1" noCrop="1"/>
          </p:cNvPicPr>
          <p:nvPr/>
        </p:nvPicPr>
        <p:blipFill>
          <a:blip r:embed="rId8" cstate="print"/>
          <a:srcRect/>
          <a:stretch>
            <a:fillRect/>
          </a:stretch>
        </p:blipFill>
        <p:spPr bwMode="auto">
          <a:xfrm>
            <a:off x="189987" y="1278622"/>
            <a:ext cx="762000" cy="1000125"/>
          </a:xfrm>
          <a:prstGeom prst="rect">
            <a:avLst/>
          </a:prstGeom>
          <a:noFill/>
        </p:spPr>
      </p:pic>
      <p:pic>
        <p:nvPicPr>
          <p:cNvPr id="30731" name="Picture 11" descr="D:\23.05.13-домашние документы\Лаб. раб YES\Виртуальные лабораторные YES\Анимашки и картинки\Птицы\bird3-6.gif"/>
          <p:cNvPicPr>
            <a:picLocks noChangeAspect="1" noChangeArrowheads="1" noCrop="1"/>
          </p:cNvPicPr>
          <p:nvPr/>
        </p:nvPicPr>
        <p:blipFill>
          <a:blip r:embed="rId9" cstate="print"/>
          <a:srcRect/>
          <a:stretch>
            <a:fillRect/>
          </a:stretch>
        </p:blipFill>
        <p:spPr bwMode="auto">
          <a:xfrm>
            <a:off x="2057394" y="794176"/>
            <a:ext cx="1219200" cy="1209675"/>
          </a:xfrm>
          <a:prstGeom prst="rect">
            <a:avLst/>
          </a:prstGeom>
          <a:noFill/>
        </p:spPr>
      </p:pic>
      <p:sp>
        <p:nvSpPr>
          <p:cNvPr id="28" name="Прямоугольник 27"/>
          <p:cNvSpPr/>
          <p:nvPr/>
        </p:nvSpPr>
        <p:spPr>
          <a:xfrm>
            <a:off x="214282" y="71414"/>
            <a:ext cx="8786874" cy="722762"/>
          </a:xfrm>
          <a:prstGeom prst="rect">
            <a:avLst/>
          </a:prstGeom>
        </p:spPr>
        <p:txBody>
          <a:bodyPr wrap="square">
            <a:spAutoFit/>
            <a:scene3d>
              <a:camera prst="orthographicFront"/>
              <a:lightRig rig="threePt" dir="t"/>
            </a:scene3d>
            <a:sp3d extrusionH="57150">
              <a:bevelT w="38100" h="38100" prst="angle"/>
            </a:sp3d>
          </a:bodyPr>
          <a:lstStyle/>
          <a:p>
            <a:pPr lvl="0" algn="ctr" fontAlgn="base">
              <a:lnSpc>
                <a:spcPct val="85000"/>
              </a:lnSpc>
              <a:spcBef>
                <a:spcPct val="0"/>
              </a:spcBef>
              <a:spcAft>
                <a:spcPct val="0"/>
              </a:spcAft>
            </a:pPr>
            <a:r>
              <a:rPr lang="ru-RU" sz="24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ea typeface="Times New Roman" pitchFamily="18" charset="0"/>
                <a:cs typeface="Times New Roman" pitchFamily="18" charset="0"/>
              </a:rPr>
              <a:t>«Новороссийский колледж строительства и экономики»  </a:t>
            </a:r>
            <a:r>
              <a:rPr lang="ru-RU" sz="2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ea typeface="Times New Roman" pitchFamily="18" charset="0"/>
                <a:cs typeface="Times New Roman" pitchFamily="18" charset="0"/>
              </a:rPr>
              <a:t>(ГАПОУ КК «НКСЭ»)</a:t>
            </a:r>
            <a:endParaRPr lang="ru-RU" sz="2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cs typeface="Arial" pitchFamily="34" charset="0"/>
            </a:endParaRPr>
          </a:p>
        </p:txBody>
      </p:sp>
      <p:pic>
        <p:nvPicPr>
          <p:cNvPr id="24" name="Picture 3" descr="D:\23.05.13-домашние документы\Лаб. раб YES\Виртуальные лабораторные YES\Анимашки и картинки\Вода, жидкости,\Рыбки\35b.gif"/>
          <p:cNvPicPr>
            <a:picLocks noChangeAspect="1" noChangeArrowheads="1" noCrop="1"/>
          </p:cNvPicPr>
          <p:nvPr/>
        </p:nvPicPr>
        <p:blipFill>
          <a:blip r:embed="rId10" cstate="print"/>
          <a:srcRect/>
          <a:stretch>
            <a:fillRect/>
          </a:stretch>
        </p:blipFill>
        <p:spPr bwMode="auto">
          <a:xfrm>
            <a:off x="2928926" y="4640549"/>
            <a:ext cx="571500" cy="428625"/>
          </a:xfrm>
          <a:prstGeom prst="rect">
            <a:avLst/>
          </a:prstGeom>
          <a:noFill/>
        </p:spPr>
      </p:pic>
      <p:sp>
        <p:nvSpPr>
          <p:cNvPr id="26" name="Прямоугольник 25"/>
          <p:cNvSpPr/>
          <p:nvPr/>
        </p:nvSpPr>
        <p:spPr>
          <a:xfrm>
            <a:off x="7319143" y="1188262"/>
            <a:ext cx="1933377" cy="690445"/>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0000"/>
              </a:lnSpc>
            </a:pPr>
            <a:r>
              <a:rPr lang="ru-RU" sz="2400" b="1" dirty="0" smtClean="0">
                <a:ln w="11430">
                  <a:solidFill>
                    <a:sysClr val="windowText" lastClr="000000"/>
                  </a:solidFill>
                </a:ln>
                <a:solidFill>
                  <a:srgbClr val="FF0000"/>
                </a:solidFill>
                <a:effectLst>
                  <a:outerShdw blurRad="80000" dist="40000" dir="5040000" algn="tl">
                    <a:srgbClr val="000000">
                      <a:alpha val="30000"/>
                    </a:srgbClr>
                  </a:outerShdw>
                </a:effectLst>
                <a:latin typeface="Arial Black" pitchFamily="34" charset="0"/>
              </a:rPr>
              <a:t>Новый стандарт</a:t>
            </a:r>
            <a:endParaRPr lang="ru-RU" sz="2400" b="1" dirty="0">
              <a:ln w="11430">
                <a:solidFill>
                  <a:sysClr val="windowText" lastClr="000000"/>
                </a:solidFill>
              </a:ln>
              <a:solidFill>
                <a:srgbClr val="FF0000"/>
              </a:solidFill>
              <a:effectLst>
                <a:outerShdw blurRad="80000" dist="40000" dir="5040000" algn="tl">
                  <a:srgbClr val="000000">
                    <a:alpha val="30000"/>
                  </a:srgbClr>
                </a:outerShdw>
              </a:effectLst>
              <a:latin typeface="Arial Black" pitchFamily="34" charset="0"/>
            </a:endParaRPr>
          </a:p>
        </p:txBody>
      </p:sp>
      <p:sp>
        <p:nvSpPr>
          <p:cNvPr id="29" name="Прямоугольник 28"/>
          <p:cNvSpPr/>
          <p:nvPr/>
        </p:nvSpPr>
        <p:spPr>
          <a:xfrm>
            <a:off x="892951" y="5273117"/>
            <a:ext cx="2035975" cy="584775"/>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ru-RU" sz="3200" b="1" dirty="0" smtClean="0">
                <a:ln w="11430">
                  <a:solidFill>
                    <a:sysClr val="windowText" lastClr="000000"/>
                  </a:solidFill>
                </a:ln>
                <a:solidFill>
                  <a:srgbClr val="FF0000"/>
                </a:solidFill>
                <a:effectLst>
                  <a:outerShdw blurRad="80000" dist="40000" dir="5040000" algn="tl">
                    <a:srgbClr val="000000">
                      <a:alpha val="30000"/>
                    </a:srgbClr>
                  </a:outerShdw>
                </a:effectLst>
                <a:latin typeface="Arial Black" pitchFamily="34" charset="0"/>
              </a:rPr>
              <a:t>2021 г.</a:t>
            </a:r>
          </a:p>
        </p:txBody>
      </p:sp>
      <p:sp>
        <p:nvSpPr>
          <p:cNvPr id="20" name="Управляющая кнопка: домой 19">
            <a:hlinkClick r:id="rId11"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1"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cstate="print"/>
          <a:stretch>
            <a:fillRect/>
          </a:stretch>
        </p:blipFill>
        <p:spPr>
          <a:xfrm>
            <a:off x="8318500" y="6032500"/>
            <a:ext cx="609600" cy="609600"/>
          </a:xfrm>
          <a:prstGeom prst="rect">
            <a:avLst/>
          </a:prstGeom>
        </p:spPr>
      </p:pic>
      <p:pic>
        <p:nvPicPr>
          <p:cNvPr id="22" name="Picture 2" descr="D:\23.05.13-домашние документы\Колледж Строитель\Биология\Лекции по биол\Селекция\zemlyanika.jpg"/>
          <p:cNvPicPr>
            <a:picLocks noChangeAspect="1" noChangeArrowheads="1"/>
          </p:cNvPicPr>
          <p:nvPr/>
        </p:nvPicPr>
        <p:blipFill>
          <a:blip r:embed="rId13" cstate="print"/>
          <a:srcRect/>
          <a:stretch>
            <a:fillRect/>
          </a:stretch>
        </p:blipFill>
        <p:spPr bwMode="auto">
          <a:xfrm>
            <a:off x="3962394" y="3476910"/>
            <a:ext cx="3113415" cy="2327278"/>
          </a:xfrm>
          <a:prstGeom prst="rect">
            <a:avLst/>
          </a:prstGeom>
          <a:solidFill>
            <a:srgbClr val="FFFFFF">
              <a:shade val="85000"/>
            </a:srgbClr>
          </a:solidFill>
          <a:ln w="88900" cap="sq">
            <a:noFill/>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3" name="Picture 1" descr="D:\23.05.13-домашние документы\Колледж Строитель\Биология\Лекции по биол\Селекция\zv1.jpg"/>
          <p:cNvPicPr>
            <a:picLocks noChangeAspect="1" noChangeArrowheads="1"/>
          </p:cNvPicPr>
          <p:nvPr/>
        </p:nvPicPr>
        <p:blipFill>
          <a:blip r:embed="rId14" cstate="print"/>
          <a:srcRect/>
          <a:stretch>
            <a:fillRect/>
          </a:stretch>
        </p:blipFill>
        <p:spPr bwMode="auto">
          <a:xfrm>
            <a:off x="7639893" y="2709515"/>
            <a:ext cx="1202510" cy="2104392"/>
          </a:xfrm>
          <a:prstGeom prst="rect">
            <a:avLst/>
          </a:prstGeom>
          <a:solidFill>
            <a:srgbClr val="FFFFFF">
              <a:shade val="85000"/>
            </a:srgbClr>
          </a:solidFill>
          <a:ln w="88900" cap="sq">
            <a:noFill/>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5" name="Прямоугольник 24"/>
          <p:cNvSpPr/>
          <p:nvPr/>
        </p:nvSpPr>
        <p:spPr>
          <a:xfrm>
            <a:off x="10675" y="2351197"/>
            <a:ext cx="7441645" cy="573747"/>
          </a:xfrm>
          <a:prstGeom prst="rect">
            <a:avLst/>
          </a:prstGeom>
          <a:solidFill>
            <a:schemeClr val="accent4">
              <a:lumMod val="40000"/>
              <a:lumOff val="60000"/>
            </a:schemeClr>
          </a:solidFill>
        </p:spPr>
        <p:txBody>
          <a:bodyPr wrap="square">
            <a:spAutoFit/>
          </a:bodyPr>
          <a:lstStyle/>
          <a:p>
            <a:pPr algn="ctr">
              <a:lnSpc>
                <a:spcPct val="75000"/>
              </a:lnSpc>
            </a:pPr>
            <a:r>
              <a:rPr lang="ru-RU" sz="3900" b="1" dirty="0" smtClean="0">
                <a:ln w="10541" cmpd="sng">
                  <a:solidFill>
                    <a:sysClr val="windowText" lastClr="000000"/>
                  </a:solidFill>
                  <a:prstDash val="solid"/>
                </a:ln>
                <a:solidFill>
                  <a:srgbClr val="008000"/>
                </a:solidFill>
                <a:latin typeface="Arial Black" pitchFamily="34" charset="0"/>
              </a:rPr>
              <a:t>Дисциплина «Биология»</a:t>
            </a:r>
          </a:p>
        </p:txBody>
      </p:sp>
      <p:sp>
        <p:nvSpPr>
          <p:cNvPr id="34" name="Прямоугольник 33"/>
          <p:cNvSpPr/>
          <p:nvPr/>
        </p:nvSpPr>
        <p:spPr>
          <a:xfrm>
            <a:off x="9005" y="2829942"/>
            <a:ext cx="7515323" cy="1089273"/>
          </a:xfrm>
          <a:prstGeom prst="rect">
            <a:avLst/>
          </a:prstGeom>
          <a:solidFill>
            <a:schemeClr val="accent1">
              <a:lumMod val="20000"/>
              <a:lumOff val="80000"/>
            </a:schemeClr>
          </a:solidFill>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0000"/>
              </a:lnSpc>
            </a:pPr>
            <a:r>
              <a:rPr lang="ru-RU" sz="3900" b="1" dirty="0">
                <a:ln w="11430"/>
                <a:solidFill>
                  <a:srgbClr val="922A60"/>
                </a:solidFill>
                <a:effectLst>
                  <a:outerShdw blurRad="80000" dist="40000" dir="5040000" algn="tl">
                    <a:srgbClr val="000000">
                      <a:alpha val="30000"/>
                    </a:srgbClr>
                  </a:outerShdw>
                </a:effectLst>
                <a:latin typeface="Arial Black" pitchFamily="34" charset="0"/>
                <a:cs typeface="Arial" pitchFamily="34" charset="0"/>
              </a:rPr>
              <a:t>Тема </a:t>
            </a:r>
            <a:r>
              <a:rPr lang="ru-RU" sz="3900" b="1" dirty="0" smtClean="0">
                <a:ln w="11430"/>
                <a:solidFill>
                  <a:srgbClr val="922A60"/>
                </a:solidFill>
                <a:effectLst>
                  <a:outerShdw blurRad="80000" dist="40000" dir="5040000" algn="tl">
                    <a:srgbClr val="000000">
                      <a:alpha val="30000"/>
                    </a:srgbClr>
                  </a:outerShdw>
                </a:effectLst>
                <a:latin typeface="Arial Black" pitchFamily="34" charset="0"/>
                <a:cs typeface="Arial" pitchFamily="34" charset="0"/>
              </a:rPr>
              <a:t>«</a:t>
            </a:r>
            <a:r>
              <a:rPr lang="ru-RU" sz="3900" b="1" dirty="0">
                <a:ln w="11430">
                  <a:solidFill>
                    <a:sysClr val="windowText" lastClr="000000"/>
                  </a:solidFill>
                </a:ln>
                <a:solidFill>
                  <a:srgbClr val="B45208"/>
                </a:solidFill>
                <a:effectLst>
                  <a:outerShdw blurRad="80000" dist="40000" dir="5040000" algn="tl">
                    <a:srgbClr val="000000">
                      <a:alpha val="30000"/>
                    </a:srgbClr>
                  </a:outerShdw>
                </a:effectLst>
                <a:latin typeface="Arial Black" pitchFamily="34" charset="0"/>
              </a:rPr>
              <a:t>Основы генетики и </a:t>
            </a:r>
            <a:r>
              <a:rPr lang="ru-RU" sz="3900" b="1" dirty="0" smtClean="0">
                <a:ln w="11430">
                  <a:solidFill>
                    <a:sysClr val="windowText" lastClr="000000"/>
                  </a:solidFill>
                </a:ln>
                <a:solidFill>
                  <a:srgbClr val="B45208"/>
                </a:solidFill>
                <a:effectLst>
                  <a:outerShdw blurRad="80000" dist="40000" dir="5040000" algn="tl">
                    <a:srgbClr val="000000">
                      <a:alpha val="30000"/>
                    </a:srgbClr>
                  </a:outerShdw>
                </a:effectLst>
                <a:latin typeface="Arial Black" pitchFamily="34" charset="0"/>
              </a:rPr>
              <a:t>селекции</a:t>
            </a:r>
            <a:r>
              <a:rPr lang="ru-RU" sz="3900" b="1" dirty="0" smtClean="0">
                <a:ln w="11430"/>
                <a:solidFill>
                  <a:srgbClr val="922A60"/>
                </a:solidFill>
                <a:effectLst>
                  <a:outerShdw blurRad="80000" dist="40000" dir="5040000" algn="tl">
                    <a:srgbClr val="000000">
                      <a:alpha val="30000"/>
                    </a:srgbClr>
                  </a:outerShdw>
                </a:effectLst>
                <a:latin typeface="Arial Black" pitchFamily="34" charset="0"/>
                <a:cs typeface="Arial" pitchFamily="34" charset="0"/>
              </a:rPr>
              <a:t>»</a:t>
            </a:r>
            <a:endParaRPr lang="ru-RU" sz="3900" b="1" dirty="0">
              <a:ln w="11430"/>
              <a:solidFill>
                <a:srgbClr val="922A60"/>
              </a:solidFill>
              <a:effectLst>
                <a:outerShdw blurRad="80000" dist="40000" dir="5040000" algn="tl">
                  <a:srgbClr val="000000">
                    <a:alpha val="30000"/>
                  </a:srgbClr>
                </a:outerShdw>
              </a:effectLst>
              <a:latin typeface="Arial Black" pitchFamily="34" charset="0"/>
            </a:endParaRPr>
          </a:p>
        </p:txBody>
      </p:sp>
    </p:spTree>
    <p:extLst>
      <p:ext uri="{BB962C8B-B14F-4D97-AF65-F5344CB8AC3E}">
        <p14:creationId xmlns:p14="http://schemas.microsoft.com/office/powerpoint/2010/main" val="1716014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srcRect/>
          <a:stretch>
            <a:fillRect/>
          </a:stretch>
        </p:blipFill>
        <p:spPr bwMode="auto">
          <a:xfrm>
            <a:off x="1" y="-24"/>
            <a:ext cx="9144032" cy="6858024"/>
          </a:xfrm>
          <a:prstGeom prst="rect">
            <a:avLst/>
          </a:prstGeom>
          <a:noFill/>
          <a:ln w="9525">
            <a:noFill/>
            <a:miter lim="800000"/>
            <a:headEnd/>
            <a:tailEnd/>
          </a:ln>
          <a:effectLst/>
        </p:spPr>
      </p:pic>
      <p:sp>
        <p:nvSpPr>
          <p:cNvPr id="12" name="Прямоугольник 11"/>
          <p:cNvSpPr/>
          <p:nvPr/>
        </p:nvSpPr>
        <p:spPr>
          <a:xfrm>
            <a:off x="0" y="0"/>
            <a:ext cx="3855094" cy="492443"/>
          </a:xfrm>
          <a:prstGeom prst="rect">
            <a:avLst/>
          </a:prstGeom>
        </p:spPr>
        <p:txBody>
          <a:bodyPr wrap="none">
            <a:spAutoFit/>
          </a:bodyPr>
          <a:lstStyle/>
          <a:p>
            <a:r>
              <a:rPr lang="ru-RU" sz="2600" b="1" dirty="0" smtClean="0">
                <a:solidFill>
                  <a:srgbClr val="FF7C80"/>
                </a:solidFill>
              </a:rPr>
              <a:t>Расшифровка генома </a:t>
            </a:r>
            <a:endParaRPr lang="ru-RU" sz="2600" b="1" dirty="0">
              <a:solidFill>
                <a:srgbClr val="FF7C80"/>
              </a:solidFill>
            </a:endParaRPr>
          </a:p>
        </p:txBody>
      </p:sp>
      <p:pic>
        <p:nvPicPr>
          <p:cNvPr id="4100" name="Picture 4" descr="E:\15.12.12\анимашки\биология\биотехнология и др\1861225-3d12cd17677644d6.gif"/>
          <p:cNvPicPr>
            <a:picLocks noChangeAspect="1" noChangeArrowheads="1" noCrop="1"/>
          </p:cNvPicPr>
          <p:nvPr/>
        </p:nvPicPr>
        <p:blipFill>
          <a:blip r:embed="rId3"/>
          <a:srcRect/>
          <a:stretch>
            <a:fillRect/>
          </a:stretch>
        </p:blipFill>
        <p:spPr bwMode="auto">
          <a:xfrm>
            <a:off x="6858000" y="0"/>
            <a:ext cx="2286000" cy="1524000"/>
          </a:xfrm>
          <a:prstGeom prst="rect">
            <a:avLst/>
          </a:prstGeom>
          <a:noFill/>
        </p:spPr>
      </p:pic>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5"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38989951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childTnLst>
                          </p:cTn>
                        </p:par>
                        <p:par>
                          <p:cTn id="7" fill="hold">
                            <p:stCondLst>
                              <p:cond delay="0"/>
                            </p:stCondLst>
                            <p:childTnLst>
                              <p:par>
                                <p:cTn id="8" presetID="53" presetClass="entr" presetSubtype="0" fill="hold" nodeType="after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42844" y="110377"/>
            <a:ext cx="8858312" cy="3153171"/>
          </a:xfrm>
          <a:prstGeom prst="rect">
            <a:avLst/>
          </a:prstGeom>
        </p:spPr>
        <p:txBody>
          <a:bodyPr wrap="square">
            <a:spAutoFit/>
          </a:bodyPr>
          <a:lstStyle/>
          <a:p>
            <a:pPr indent="540000" algn="just">
              <a:lnSpc>
                <a:spcPct val="85000"/>
              </a:lnSpc>
            </a:pPr>
            <a:r>
              <a:rPr lang="ru-RU" sz="2600" b="1" u="sng" dirty="0" smtClean="0">
                <a:solidFill>
                  <a:schemeClr val="accent2">
                    <a:lumMod val="50000"/>
                  </a:schemeClr>
                </a:solidFill>
              </a:rPr>
              <a:t>Первое письменное упоминание о</a:t>
            </a:r>
            <a:r>
              <a:rPr lang="ru-RU" sz="2600" b="1" dirty="0" smtClean="0">
                <a:solidFill>
                  <a:schemeClr val="accent2">
                    <a:lumMod val="50000"/>
                  </a:schemeClr>
                </a:solidFill>
              </a:rPr>
              <a:t> </a:t>
            </a:r>
            <a:r>
              <a:rPr lang="ru-RU" sz="2600" b="1" dirty="0" smtClean="0">
                <a:ln>
                  <a:solidFill>
                    <a:sysClr val="windowText" lastClr="000000"/>
                  </a:solidFill>
                </a:ln>
                <a:solidFill>
                  <a:srgbClr val="E4670A"/>
                </a:solidFill>
              </a:rPr>
              <a:t>пиве</a:t>
            </a:r>
            <a:r>
              <a:rPr lang="ru-RU" sz="2600" b="1" dirty="0" smtClean="0">
                <a:solidFill>
                  <a:schemeClr val="accent2">
                    <a:lumMod val="50000"/>
                  </a:schemeClr>
                </a:solidFill>
              </a:rPr>
              <a:t> относится ко временам шумеров (Шумер – страна на территории нынешнего Ирака, существовавшая в IV – II тысячелетиях до н.э.). Их </a:t>
            </a:r>
            <a:r>
              <a:rPr lang="ru-RU" sz="2600" b="1" dirty="0" smtClean="0">
                <a:ln>
                  <a:solidFill>
                    <a:sysClr val="windowText" lastClr="000000"/>
                  </a:solidFill>
                </a:ln>
                <a:solidFill>
                  <a:srgbClr val="E4670A"/>
                </a:solidFill>
              </a:rPr>
              <a:t>пиво</a:t>
            </a:r>
            <a:r>
              <a:rPr lang="ru-RU" sz="2600" b="1" dirty="0" smtClean="0">
                <a:solidFill>
                  <a:schemeClr val="accent2">
                    <a:lumMod val="50000"/>
                  </a:schemeClr>
                </a:solidFill>
              </a:rPr>
              <a:t> называлось «</a:t>
            </a:r>
            <a:r>
              <a:rPr lang="ru-RU" sz="2600" b="1" dirty="0" err="1" smtClean="0">
                <a:solidFill>
                  <a:schemeClr val="accent2">
                    <a:lumMod val="50000"/>
                  </a:schemeClr>
                </a:solidFill>
              </a:rPr>
              <a:t>сикару</a:t>
            </a:r>
            <a:r>
              <a:rPr lang="ru-RU" sz="2600" b="1" dirty="0" smtClean="0">
                <a:solidFill>
                  <a:schemeClr val="accent2">
                    <a:lumMod val="50000"/>
                  </a:schemeClr>
                </a:solidFill>
              </a:rPr>
              <a:t>» и, уже в тот период в основе его производства был соложеный ячмень. </a:t>
            </a:r>
          </a:p>
          <a:p>
            <a:pPr indent="540000" algn="just">
              <a:lnSpc>
                <a:spcPct val="85000"/>
              </a:lnSpc>
            </a:pPr>
            <a:r>
              <a:rPr lang="ru-RU" sz="2600" b="1" dirty="0" smtClean="0">
                <a:solidFill>
                  <a:schemeClr val="accent2">
                    <a:lumMod val="50000"/>
                  </a:schemeClr>
                </a:solidFill>
              </a:rPr>
              <a:t>Древние египтяне приветствовали друг друга фразой «Хлеб и пиво». Также они чтили </a:t>
            </a:r>
            <a:r>
              <a:rPr lang="ru-RU" sz="2600" b="1" dirty="0" err="1" smtClean="0">
                <a:solidFill>
                  <a:schemeClr val="accent2">
                    <a:lumMod val="50000"/>
                  </a:schemeClr>
                </a:solidFill>
              </a:rPr>
              <a:t>Изис</a:t>
            </a:r>
            <a:r>
              <a:rPr lang="ru-RU" sz="2600" b="1" dirty="0" smtClean="0">
                <a:solidFill>
                  <a:schemeClr val="accent2">
                    <a:lumMod val="50000"/>
                  </a:schemeClr>
                </a:solidFill>
              </a:rPr>
              <a:t> – богиню плодородия и </a:t>
            </a:r>
            <a:r>
              <a:rPr lang="ru-RU" sz="2600" b="1" dirty="0" smtClean="0">
                <a:ln>
                  <a:solidFill>
                    <a:sysClr val="windowText" lastClr="000000"/>
                  </a:solidFill>
                </a:ln>
                <a:solidFill>
                  <a:srgbClr val="E4670A"/>
                </a:solidFill>
              </a:rPr>
              <a:t>пива</a:t>
            </a:r>
            <a:r>
              <a:rPr lang="ru-RU" sz="2600" b="1" dirty="0" smtClean="0">
                <a:solidFill>
                  <a:schemeClr val="accent2">
                    <a:lumMod val="50000"/>
                  </a:schemeClr>
                </a:solidFill>
              </a:rPr>
              <a:t>.</a:t>
            </a:r>
          </a:p>
        </p:txBody>
      </p:sp>
      <p:pic>
        <p:nvPicPr>
          <p:cNvPr id="1026" name="Picture 2" descr="C:\23.09.12-домашние документы\Биотехнология\Исследование процессов брожения как примера ферментативных процессов\Пиво\1233074889_img_0884.jpg"/>
          <p:cNvPicPr>
            <a:picLocks noChangeAspect="1" noChangeArrowheads="1"/>
          </p:cNvPicPr>
          <p:nvPr/>
        </p:nvPicPr>
        <p:blipFill>
          <a:blip r:embed="rId2"/>
          <a:srcRect/>
          <a:stretch>
            <a:fillRect/>
          </a:stretch>
        </p:blipFill>
        <p:spPr bwMode="auto">
          <a:xfrm>
            <a:off x="357158" y="3214686"/>
            <a:ext cx="2800336" cy="1455730"/>
          </a:xfrm>
          <a:prstGeom prst="rect">
            <a:avLst/>
          </a:prstGeom>
          <a:noFill/>
        </p:spPr>
      </p:pic>
      <p:pic>
        <p:nvPicPr>
          <p:cNvPr id="3074" name="Picture 2"/>
          <p:cNvPicPr>
            <a:picLocks noChangeAspect="1" noChangeArrowheads="1"/>
          </p:cNvPicPr>
          <p:nvPr/>
        </p:nvPicPr>
        <p:blipFill>
          <a:blip r:embed="rId3"/>
          <a:srcRect/>
          <a:stretch>
            <a:fillRect/>
          </a:stretch>
        </p:blipFill>
        <p:spPr bwMode="auto">
          <a:xfrm>
            <a:off x="3000364" y="3857628"/>
            <a:ext cx="3810000" cy="2197100"/>
          </a:xfrm>
          <a:prstGeom prst="rect">
            <a:avLst/>
          </a:prstGeom>
          <a:noFill/>
          <a:ln w="9525">
            <a:noFill/>
            <a:miter lim="800000"/>
            <a:headEnd/>
            <a:tailEnd/>
          </a:ln>
        </p:spPr>
      </p:pic>
      <p:pic>
        <p:nvPicPr>
          <p:cNvPr id="3075" name="Picture 3"/>
          <p:cNvPicPr>
            <a:picLocks noChangeAspect="1" noChangeArrowheads="1"/>
          </p:cNvPicPr>
          <p:nvPr/>
        </p:nvPicPr>
        <p:blipFill>
          <a:blip r:embed="rId4"/>
          <a:srcRect/>
          <a:stretch>
            <a:fillRect/>
          </a:stretch>
        </p:blipFill>
        <p:spPr bwMode="auto">
          <a:xfrm>
            <a:off x="6572264" y="4938732"/>
            <a:ext cx="1714500" cy="1276350"/>
          </a:xfrm>
          <a:prstGeom prst="rect">
            <a:avLst/>
          </a:prstGeom>
          <a:noFill/>
          <a:ln w="9525">
            <a:noFill/>
            <a:miter lim="800000"/>
            <a:headEnd/>
            <a:tailEnd/>
          </a:ln>
        </p:spPr>
      </p:pic>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домой 7">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4281419971"/>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42844" y="110377"/>
            <a:ext cx="8858312" cy="3493264"/>
          </a:xfrm>
          <a:prstGeom prst="rect">
            <a:avLst/>
          </a:prstGeom>
        </p:spPr>
        <p:txBody>
          <a:bodyPr wrap="square">
            <a:spAutoFit/>
          </a:bodyPr>
          <a:lstStyle/>
          <a:p>
            <a:pPr indent="540000" algn="just">
              <a:lnSpc>
                <a:spcPct val="85000"/>
              </a:lnSpc>
            </a:pPr>
            <a:r>
              <a:rPr lang="ru-RU" sz="2600" b="1" dirty="0" smtClean="0">
                <a:solidFill>
                  <a:schemeClr val="accent2">
                    <a:lumMod val="50000"/>
                  </a:schemeClr>
                </a:solidFill>
              </a:rPr>
              <a:t>Позже вавилоняне продолжили эти традиции и оставили множество письменных упоминаний о социальной значимости </a:t>
            </a:r>
            <a:r>
              <a:rPr lang="ru-RU" sz="2600" b="1" dirty="0" smtClean="0">
                <a:ln>
                  <a:solidFill>
                    <a:sysClr val="windowText" lastClr="000000"/>
                  </a:solidFill>
                </a:ln>
                <a:solidFill>
                  <a:srgbClr val="E4670A"/>
                </a:solidFill>
              </a:rPr>
              <a:t>пива</a:t>
            </a:r>
            <a:r>
              <a:rPr lang="ru-RU" sz="2600" b="1" dirty="0" smtClean="0">
                <a:solidFill>
                  <a:schemeClr val="accent2">
                    <a:lumMod val="50000"/>
                  </a:schemeClr>
                </a:solidFill>
              </a:rPr>
              <a:t>. В ту эпоху злаки обычно перемалывались в муку, и массе придавалась форма хлебных батонов. Это облегчало их хранение и перевозку. Для получения </a:t>
            </a:r>
            <a:r>
              <a:rPr lang="ru-RU" sz="2600" b="1" dirty="0" smtClean="0">
                <a:ln>
                  <a:solidFill>
                    <a:sysClr val="windowText" lastClr="000000"/>
                  </a:solidFill>
                </a:ln>
                <a:solidFill>
                  <a:srgbClr val="E4670A"/>
                </a:solidFill>
              </a:rPr>
              <a:t>пива</a:t>
            </a:r>
            <a:r>
              <a:rPr lang="ru-RU" sz="2600" b="1" dirty="0" smtClean="0">
                <a:solidFill>
                  <a:schemeClr val="accent2">
                    <a:lumMod val="50000"/>
                  </a:schemeClr>
                </a:solidFill>
              </a:rPr>
              <a:t> было необходимо размельчить этот «хлеб» и погрузить образовавшуюся массу в воду, подвергнув ее тем самым брожению, длившемуся несколько дней.</a:t>
            </a:r>
          </a:p>
        </p:txBody>
      </p:sp>
      <p:pic>
        <p:nvPicPr>
          <p:cNvPr id="4098" name="Picture 2"/>
          <p:cNvPicPr>
            <a:picLocks noChangeAspect="1" noChangeArrowheads="1"/>
          </p:cNvPicPr>
          <p:nvPr/>
        </p:nvPicPr>
        <p:blipFill>
          <a:blip r:embed="rId2"/>
          <a:srcRect/>
          <a:stretch>
            <a:fillRect/>
          </a:stretch>
        </p:blipFill>
        <p:spPr bwMode="auto">
          <a:xfrm>
            <a:off x="4500562" y="3857628"/>
            <a:ext cx="2714644" cy="2714644"/>
          </a:xfrm>
          <a:prstGeom prst="rect">
            <a:avLst/>
          </a:prstGeom>
          <a:noFill/>
          <a:ln w="9525">
            <a:noFill/>
            <a:miter lim="800000"/>
            <a:headEnd/>
            <a:tailEnd/>
          </a:ln>
        </p:spPr>
      </p:pic>
      <p:pic>
        <p:nvPicPr>
          <p:cNvPr id="4099" name="Picture 3"/>
          <p:cNvPicPr>
            <a:picLocks noChangeAspect="1" noChangeArrowheads="1"/>
          </p:cNvPicPr>
          <p:nvPr/>
        </p:nvPicPr>
        <p:blipFill>
          <a:blip r:embed="rId3"/>
          <a:srcRect/>
          <a:stretch>
            <a:fillRect/>
          </a:stretch>
        </p:blipFill>
        <p:spPr bwMode="auto">
          <a:xfrm>
            <a:off x="1214414" y="3857628"/>
            <a:ext cx="2006600" cy="1435100"/>
          </a:xfrm>
          <a:prstGeom prst="rect">
            <a:avLst/>
          </a:prstGeom>
          <a:noFill/>
          <a:ln w="9525">
            <a:noFill/>
            <a:miter lim="800000"/>
            <a:headEnd/>
            <a:tailEnd/>
          </a:ln>
        </p:spPr>
      </p:pic>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домой 7">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1777368252"/>
      </p:ext>
    </p:ext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23.09.12-домашние документы\Лаб. раб YES\Виртуальные лабораторные YES\Анимашки и картинки\Люди\Домашнее хозяйство, еда,\чай, кофе,\69a.gif"/>
          <p:cNvPicPr>
            <a:picLocks noChangeAspect="1" noChangeArrowheads="1" noCrop="1"/>
          </p:cNvPicPr>
          <p:nvPr/>
        </p:nvPicPr>
        <p:blipFill>
          <a:blip r:embed="rId2"/>
          <a:srcRect/>
          <a:stretch>
            <a:fillRect/>
          </a:stretch>
        </p:blipFill>
        <p:spPr bwMode="auto">
          <a:xfrm>
            <a:off x="0" y="0"/>
            <a:ext cx="762000" cy="952500"/>
          </a:xfrm>
          <a:prstGeom prst="rect">
            <a:avLst/>
          </a:prstGeom>
          <a:noFill/>
        </p:spPr>
      </p:pic>
      <p:pic>
        <p:nvPicPr>
          <p:cNvPr id="3"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Lst>
          </a:blip>
          <a:srcRect/>
          <a:stretch>
            <a:fillRect/>
          </a:stretch>
        </p:blipFill>
        <p:spPr bwMode="auto">
          <a:xfrm>
            <a:off x="142844" y="3501008"/>
            <a:ext cx="2556948" cy="3320712"/>
          </a:xfrm>
          <a:prstGeom prst="rect">
            <a:avLst/>
          </a:prstGeom>
          <a:noFill/>
          <a:ln w="9525">
            <a:noFill/>
            <a:miter lim="800000"/>
            <a:headEnd/>
            <a:tailEnd/>
          </a:ln>
        </p:spPr>
      </p:pic>
      <p:pic>
        <p:nvPicPr>
          <p:cNvPr id="2051" name="Picture 3"/>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rcRect/>
          <a:stretch>
            <a:fillRect/>
          </a:stretch>
        </p:blipFill>
        <p:spPr bwMode="auto">
          <a:xfrm>
            <a:off x="2699792" y="4170608"/>
            <a:ext cx="2656886" cy="2626170"/>
          </a:xfrm>
          <a:prstGeom prst="rect">
            <a:avLst/>
          </a:prstGeom>
          <a:noFill/>
          <a:ln w="9525">
            <a:noFill/>
            <a:miter lim="800000"/>
            <a:headEnd/>
            <a:tailEnd/>
          </a:ln>
        </p:spPr>
      </p:pic>
      <p:pic>
        <p:nvPicPr>
          <p:cNvPr id="2052" name="Picture 4"/>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Effect>
                      <a14:brightnessContrast contrast="40000"/>
                    </a14:imgEffect>
                  </a14:imgLayer>
                </a14:imgProps>
              </a:ext>
            </a:extLst>
          </a:blip>
          <a:srcRect/>
          <a:stretch>
            <a:fillRect/>
          </a:stretch>
        </p:blipFill>
        <p:spPr bwMode="auto">
          <a:xfrm>
            <a:off x="5356678" y="3045578"/>
            <a:ext cx="2527690" cy="2527690"/>
          </a:xfrm>
          <a:prstGeom prst="rect">
            <a:avLst/>
          </a:prstGeom>
          <a:noFill/>
          <a:ln w="9525">
            <a:noFill/>
            <a:miter lim="800000"/>
            <a:headEnd/>
            <a:tailEnd/>
          </a:ln>
        </p:spPr>
      </p:pic>
      <p:pic>
        <p:nvPicPr>
          <p:cNvPr id="2053" name="Picture 5"/>
          <p:cNvPicPr>
            <a:picLocks noChangeAspect="1" noChangeArrowheads="1"/>
          </p:cNvPicPr>
          <p:nvPr/>
        </p:nvPicPr>
        <p:blipFill>
          <a:blip r:embed="rId9"/>
          <a:srcRect/>
          <a:stretch>
            <a:fillRect/>
          </a:stretch>
        </p:blipFill>
        <p:spPr bwMode="auto">
          <a:xfrm>
            <a:off x="7286644" y="4357706"/>
            <a:ext cx="1857356" cy="1857356"/>
          </a:xfrm>
          <a:prstGeom prst="rect">
            <a:avLst/>
          </a:prstGeom>
          <a:noFill/>
          <a:ln w="9525">
            <a:noFill/>
            <a:miter lim="800000"/>
            <a:headEnd/>
            <a:tailEnd/>
          </a:ln>
        </p:spPr>
      </p:pic>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10"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Прямоугольник 11"/>
          <p:cNvSpPr/>
          <p:nvPr/>
        </p:nvSpPr>
        <p:spPr>
          <a:xfrm>
            <a:off x="142844" y="476672"/>
            <a:ext cx="8858312" cy="3022366"/>
          </a:xfrm>
          <a:prstGeom prst="rect">
            <a:avLst/>
          </a:prstGeom>
        </p:spPr>
        <p:txBody>
          <a:bodyPr wrap="square">
            <a:spAutoFit/>
          </a:bodyPr>
          <a:lstStyle/>
          <a:p>
            <a:pPr indent="540000" algn="just">
              <a:lnSpc>
                <a:spcPct val="85000"/>
              </a:lnSpc>
            </a:pPr>
            <a:r>
              <a:rPr lang="ru-RU" sz="2800" b="1" dirty="0" smtClean="0">
                <a:solidFill>
                  <a:schemeClr val="accent6">
                    <a:lumMod val="50000"/>
                  </a:schemeClr>
                </a:solidFill>
              </a:rPr>
              <a:t>В средние века ячмень был одной из самых распространенных зерновых культур, и каждая семья варила свое «домашнее» </a:t>
            </a:r>
            <a:r>
              <a:rPr lang="ru-RU" sz="2800" b="1" dirty="0" smtClean="0">
                <a:ln>
                  <a:solidFill>
                    <a:sysClr val="windowText" lastClr="000000"/>
                  </a:solidFill>
                </a:ln>
                <a:solidFill>
                  <a:srgbClr val="E4670A"/>
                </a:solidFill>
              </a:rPr>
              <a:t>пиво</a:t>
            </a:r>
            <a:r>
              <a:rPr lang="ru-RU" sz="2800" b="1" dirty="0" smtClean="0">
                <a:solidFill>
                  <a:schemeClr val="accent6">
                    <a:lumMod val="50000"/>
                  </a:schemeClr>
                </a:solidFill>
              </a:rPr>
              <a:t>. Постепенно семейное производство уступило место производству профессиональному.</a:t>
            </a:r>
          </a:p>
          <a:p>
            <a:pPr indent="540000" algn="just">
              <a:lnSpc>
                <a:spcPct val="85000"/>
              </a:lnSpc>
            </a:pPr>
            <a:r>
              <a:rPr lang="ru-RU" sz="2800" b="1" dirty="0" smtClean="0">
                <a:solidFill>
                  <a:schemeClr val="accent6">
                    <a:lumMod val="50000"/>
                  </a:schemeClr>
                </a:solidFill>
              </a:rPr>
              <a:t>В конце XI века в </a:t>
            </a:r>
            <a:r>
              <a:rPr lang="ru-RU" sz="2800" b="1" dirty="0" smtClean="0">
                <a:ln>
                  <a:solidFill>
                    <a:sysClr val="windowText" lastClr="000000"/>
                  </a:solidFill>
                </a:ln>
                <a:solidFill>
                  <a:srgbClr val="E4670A"/>
                </a:solidFill>
              </a:rPr>
              <a:t>пиво</a:t>
            </a:r>
            <a:r>
              <a:rPr lang="ru-RU" sz="2800" b="1" dirty="0" smtClean="0">
                <a:solidFill>
                  <a:schemeClr val="accent6">
                    <a:lumMod val="50000"/>
                  </a:schemeClr>
                </a:solidFill>
              </a:rPr>
              <a:t> стали добавлять хмель, во многом придав ему тот вкус, который мы знаем сегодня.</a:t>
            </a:r>
            <a:endParaRPr lang="ru-RU" sz="2800" b="1" dirty="0">
              <a:solidFill>
                <a:schemeClr val="accent6">
                  <a:lumMod val="50000"/>
                </a:schemeClr>
              </a:solidFill>
            </a:endParaRPr>
          </a:p>
        </p:txBody>
      </p:sp>
    </p:spTree>
    <p:extLst>
      <p:ext uri="{BB962C8B-B14F-4D97-AF65-F5344CB8AC3E}">
        <p14:creationId xmlns:p14="http://schemas.microsoft.com/office/powerpoint/2010/main" val="966843453"/>
      </p:ext>
    </p:extLst>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a:stretch>
            <a:fillRect/>
          </a:stretch>
        </p:blipFill>
        <p:spPr bwMode="auto">
          <a:xfrm>
            <a:off x="582368" y="500042"/>
            <a:ext cx="8094087" cy="6529358"/>
          </a:xfrm>
          <a:prstGeom prst="rect">
            <a:avLst/>
          </a:prstGeom>
          <a:noFill/>
          <a:ln w="9525">
            <a:noFill/>
            <a:miter lim="800000"/>
            <a:headEnd/>
            <a:tailEnd/>
          </a:ln>
          <a:effectLst/>
        </p:spPr>
      </p:pic>
      <p:sp>
        <p:nvSpPr>
          <p:cNvPr id="12" name="Прямоугольник 11"/>
          <p:cNvSpPr/>
          <p:nvPr/>
        </p:nvSpPr>
        <p:spPr>
          <a:xfrm>
            <a:off x="142844" y="47490"/>
            <a:ext cx="8858312" cy="497829"/>
          </a:xfrm>
          <a:prstGeom prst="rect">
            <a:avLst/>
          </a:prstGeom>
        </p:spPr>
        <p:txBody>
          <a:bodyPr wrap="square">
            <a:spAutoFit/>
          </a:bodyPr>
          <a:lstStyle/>
          <a:p>
            <a:pPr algn="ctr">
              <a:lnSpc>
                <a:spcPct val="85000"/>
              </a:lnSpc>
            </a:pPr>
            <a:r>
              <a:rPr lang="ru-RU" sz="31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ea typeface="Times New Roman" pitchFamily="18" charset="0"/>
              </a:rPr>
              <a:t>Общая схема процесса производства пива</a:t>
            </a:r>
            <a:endParaRPr lang="ru-RU" sz="31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57345" name="Picture 1" descr="C:\23.09.12-домашние документы\Лаб. раб YES\Виртуальные лабораторные YES\Анимашки и картинки\Люди\Домашнее хозяйство, еда,\чай, кофе,\81fa8394c406fbdf4dc0f332aa901cff.gif"/>
          <p:cNvPicPr>
            <a:picLocks noChangeAspect="1" noChangeArrowheads="1" noCrop="1"/>
          </p:cNvPicPr>
          <p:nvPr/>
        </p:nvPicPr>
        <p:blipFill>
          <a:blip r:embed="rId4"/>
          <a:srcRect/>
          <a:stretch>
            <a:fillRect/>
          </a:stretch>
        </p:blipFill>
        <p:spPr bwMode="auto">
          <a:xfrm>
            <a:off x="5857884" y="5329239"/>
            <a:ext cx="1253083" cy="1528761"/>
          </a:xfrm>
          <a:prstGeom prst="rect">
            <a:avLst/>
          </a:prstGeom>
          <a:noFill/>
        </p:spPr>
      </p:pic>
      <p:sp>
        <p:nvSpPr>
          <p:cNvPr id="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домой 6">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8" name="Picture 12" descr="пишу 1"/>
          <p:cNvPicPr>
            <a:picLocks noChangeAspect="1" noChangeArrowheads="1" noCrop="1"/>
          </p:cNvPicPr>
          <p:nvPr/>
        </p:nvPicPr>
        <p:blipFill>
          <a:blip r:embed="rId6"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4489097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142844" y="71414"/>
            <a:ext cx="8858312" cy="4513543"/>
          </a:xfrm>
          <a:prstGeom prst="rect">
            <a:avLst/>
          </a:prstGeom>
        </p:spPr>
        <p:txBody>
          <a:bodyPr wrap="square">
            <a:spAutoFit/>
          </a:bodyPr>
          <a:lstStyle/>
          <a:p>
            <a:pPr lvl="0" indent="539750" algn="just">
              <a:lnSpc>
                <a:spcPct val="85000"/>
              </a:lnSpc>
            </a:pPr>
            <a:r>
              <a:rPr lang="ru-RU" sz="2600" b="1" dirty="0" smtClean="0">
                <a:solidFill>
                  <a:schemeClr val="tx2">
                    <a:lumMod val="50000"/>
                  </a:schemeClr>
                </a:solidFill>
                <a:latin typeface="Arial" pitchFamily="34" charset="0"/>
                <a:ea typeface="Times New Roman" pitchFamily="18" charset="0"/>
              </a:rPr>
              <a:t>Благодаря трудам </a:t>
            </a:r>
            <a:r>
              <a:rPr lang="ru-RU" sz="2600" b="1" dirty="0" smtClean="0">
                <a:ln>
                  <a:solidFill>
                    <a:sysClr val="windowText" lastClr="000000"/>
                  </a:solidFill>
                </a:ln>
                <a:solidFill>
                  <a:srgbClr val="C00000"/>
                </a:solidFill>
                <a:latin typeface="Arial" pitchFamily="34" charset="0"/>
                <a:ea typeface="Times New Roman" pitchFamily="18" charset="0"/>
              </a:rPr>
              <a:t>Л. Пастера </a:t>
            </a:r>
            <a:r>
              <a:rPr lang="ru-RU" sz="2600" b="1" dirty="0" smtClean="0">
                <a:solidFill>
                  <a:schemeClr val="tx2">
                    <a:lumMod val="50000"/>
                  </a:schemeClr>
                </a:solidFill>
                <a:latin typeface="Arial" pitchFamily="34" charset="0"/>
                <a:ea typeface="Times New Roman" pitchFamily="18" charset="0"/>
              </a:rPr>
              <a:t>в конце </a:t>
            </a:r>
            <a:r>
              <a:rPr lang="en-US" sz="2600" b="1" dirty="0" smtClean="0">
                <a:solidFill>
                  <a:schemeClr val="tx2">
                    <a:lumMod val="50000"/>
                  </a:schemeClr>
                </a:solidFill>
                <a:latin typeface="Arial" pitchFamily="34" charset="0"/>
                <a:ea typeface="Times New Roman" pitchFamily="18" charset="0"/>
              </a:rPr>
              <a:t>XIX</a:t>
            </a:r>
            <a:r>
              <a:rPr lang="ru-RU" sz="2600" b="1" dirty="0" smtClean="0">
                <a:solidFill>
                  <a:schemeClr val="tx2">
                    <a:lumMod val="50000"/>
                  </a:schemeClr>
                </a:solidFill>
                <a:latin typeface="Arial" pitchFamily="34" charset="0"/>
                <a:ea typeface="Times New Roman" pitchFamily="18" charset="0"/>
              </a:rPr>
              <a:t> в. были созданы условия для дальнейшего развития прикладной (технической) </a:t>
            </a:r>
            <a:r>
              <a:rPr lang="ru-RU" sz="2600" b="1" dirty="0" smtClean="0">
                <a:ln>
                  <a:solidFill>
                    <a:sysClr val="windowText" lastClr="000000"/>
                  </a:solidFill>
                </a:ln>
                <a:solidFill>
                  <a:srgbClr val="0000CC"/>
                </a:solidFill>
                <a:latin typeface="Arial" pitchFamily="34" charset="0"/>
                <a:ea typeface="Times New Roman" pitchFamily="18" charset="0"/>
              </a:rPr>
              <a:t>микробиологии</a:t>
            </a:r>
            <a:r>
              <a:rPr lang="ru-RU" sz="2600" b="1" dirty="0" smtClean="0">
                <a:solidFill>
                  <a:schemeClr val="tx2">
                    <a:lumMod val="50000"/>
                  </a:schemeClr>
                </a:solidFill>
                <a:latin typeface="Arial" pitchFamily="34" charset="0"/>
                <a:ea typeface="Times New Roman" pitchFamily="18" charset="0"/>
              </a:rPr>
              <a:t>, а также в значительной мере и </a:t>
            </a:r>
            <a:r>
              <a:rPr lang="ru-RU" sz="2600" b="1" dirty="0" smtClean="0">
                <a:ln>
                  <a:solidFill>
                    <a:sysClr val="windowText" lastClr="000000"/>
                  </a:solidFill>
                </a:ln>
                <a:solidFill>
                  <a:srgbClr val="009900"/>
                </a:solidFill>
                <a:latin typeface="Arial" pitchFamily="34" charset="0"/>
                <a:ea typeface="Times New Roman" pitchFamily="18" charset="0"/>
              </a:rPr>
              <a:t>биотехнологии</a:t>
            </a:r>
            <a:r>
              <a:rPr lang="ru-RU" sz="2600" b="1" dirty="0" smtClean="0">
                <a:solidFill>
                  <a:schemeClr val="tx2">
                    <a:lumMod val="50000"/>
                  </a:schemeClr>
                </a:solidFill>
                <a:latin typeface="Arial" pitchFamily="34" charset="0"/>
                <a:ea typeface="Times New Roman" pitchFamily="18" charset="0"/>
              </a:rPr>
              <a:t>. Пастер установил, что микроорганизмы играют ключевую роль в процессах </a:t>
            </a:r>
            <a:r>
              <a:rPr lang="ru-RU" sz="2600" b="1" dirty="0" smtClean="0">
                <a:ln>
                  <a:solidFill>
                    <a:sysClr val="windowText" lastClr="000000"/>
                  </a:solidFill>
                </a:ln>
                <a:solidFill>
                  <a:srgbClr val="E4670A"/>
                </a:solidFill>
                <a:latin typeface="Arial" pitchFamily="34" charset="0"/>
                <a:ea typeface="Times New Roman" pitchFamily="18" charset="0"/>
              </a:rPr>
              <a:t>брожения</a:t>
            </a:r>
            <a:r>
              <a:rPr lang="ru-RU" sz="2600" b="1" dirty="0" smtClean="0">
                <a:solidFill>
                  <a:schemeClr val="tx2">
                    <a:lumMod val="50000"/>
                  </a:schemeClr>
                </a:solidFill>
                <a:latin typeface="Arial" pitchFamily="34" charset="0"/>
                <a:ea typeface="Times New Roman" pitchFamily="18" charset="0"/>
              </a:rPr>
              <a:t>, и показал, что в образовании отдельных продуктов участвуют разные их виды. Это послужило основой развития в конце </a:t>
            </a:r>
            <a:r>
              <a:rPr lang="en-US" sz="2600" b="1" dirty="0" smtClean="0">
                <a:solidFill>
                  <a:schemeClr val="tx2">
                    <a:lumMod val="50000"/>
                  </a:schemeClr>
                </a:solidFill>
                <a:latin typeface="Arial" pitchFamily="34" charset="0"/>
                <a:ea typeface="Times New Roman" pitchFamily="18" charset="0"/>
              </a:rPr>
              <a:t>XIX </a:t>
            </a:r>
            <a:r>
              <a:rPr lang="ru-RU" sz="2600" b="1" dirty="0" smtClean="0">
                <a:solidFill>
                  <a:schemeClr val="tx2">
                    <a:lumMod val="50000"/>
                  </a:schemeClr>
                </a:solidFill>
                <a:latin typeface="Arial" pitchFamily="34" charset="0"/>
                <a:ea typeface="Times New Roman" pitchFamily="18" charset="0"/>
              </a:rPr>
              <a:t>– начале </a:t>
            </a:r>
            <a:r>
              <a:rPr lang="en-US" sz="2600" b="1" dirty="0" smtClean="0">
                <a:solidFill>
                  <a:schemeClr val="tx2">
                    <a:lumMod val="50000"/>
                  </a:schemeClr>
                </a:solidFill>
                <a:latin typeface="Arial" pitchFamily="34" charset="0"/>
                <a:ea typeface="Times New Roman" pitchFamily="18" charset="0"/>
              </a:rPr>
              <a:t>XX</a:t>
            </a:r>
            <a:r>
              <a:rPr lang="ru-RU" sz="2600" b="1" dirty="0" smtClean="0">
                <a:solidFill>
                  <a:schemeClr val="tx2">
                    <a:lumMod val="50000"/>
                  </a:schemeClr>
                </a:solidFill>
                <a:latin typeface="Arial" pitchFamily="34" charset="0"/>
                <a:ea typeface="Times New Roman" pitchFamily="18" charset="0"/>
              </a:rPr>
              <a:t> в. </a:t>
            </a:r>
            <a:r>
              <a:rPr lang="ru-RU" sz="2600" b="1" dirty="0" smtClean="0">
                <a:ln>
                  <a:solidFill>
                    <a:sysClr val="windowText" lastClr="000000"/>
                  </a:solidFill>
                </a:ln>
                <a:solidFill>
                  <a:srgbClr val="E4670A"/>
                </a:solidFill>
                <a:latin typeface="Arial" pitchFamily="34" charset="0"/>
                <a:ea typeface="Times New Roman" pitchFamily="18" charset="0"/>
              </a:rPr>
              <a:t>бродильного производства </a:t>
            </a:r>
            <a:r>
              <a:rPr lang="ru-RU" sz="2600" b="1" dirty="0" smtClean="0">
                <a:solidFill>
                  <a:schemeClr val="tx2">
                    <a:lumMod val="50000"/>
                  </a:schemeClr>
                </a:solidFill>
                <a:latin typeface="Arial" pitchFamily="34" charset="0"/>
                <a:ea typeface="Times New Roman" pitchFamily="18" charset="0"/>
              </a:rPr>
              <a:t>органических растворителей (ацетона, этанола, бутанола, </a:t>
            </a:r>
            <a:r>
              <a:rPr lang="ru-RU" sz="2600" b="1" dirty="0" err="1" smtClean="0">
                <a:solidFill>
                  <a:schemeClr val="tx2">
                    <a:lumMod val="50000"/>
                  </a:schemeClr>
                </a:solidFill>
                <a:latin typeface="Arial" pitchFamily="34" charset="0"/>
                <a:ea typeface="Times New Roman" pitchFamily="18" charset="0"/>
              </a:rPr>
              <a:t>изопропанола</a:t>
            </a:r>
            <a:r>
              <a:rPr lang="ru-RU" sz="2600" b="1" dirty="0" smtClean="0">
                <a:solidFill>
                  <a:schemeClr val="tx2">
                    <a:lumMod val="50000"/>
                  </a:schemeClr>
                </a:solidFill>
                <a:latin typeface="Arial" pitchFamily="34" charset="0"/>
                <a:ea typeface="Times New Roman" pitchFamily="18" charset="0"/>
              </a:rPr>
              <a:t>) и других химических веществ, где использовались разнообразные виды </a:t>
            </a:r>
            <a:r>
              <a:rPr lang="ru-RU" sz="2600" b="1" dirty="0" smtClean="0">
                <a:ln>
                  <a:solidFill>
                    <a:sysClr val="windowText" lastClr="000000"/>
                  </a:solidFill>
                </a:ln>
                <a:solidFill>
                  <a:srgbClr val="0000CC"/>
                </a:solidFill>
                <a:latin typeface="Arial" pitchFamily="34" charset="0"/>
                <a:ea typeface="Times New Roman" pitchFamily="18" charset="0"/>
              </a:rPr>
              <a:t>микроорганизмов</a:t>
            </a:r>
            <a:r>
              <a:rPr lang="ru-RU" sz="2600" b="1" dirty="0" smtClean="0">
                <a:solidFill>
                  <a:schemeClr val="tx2">
                    <a:lumMod val="50000"/>
                  </a:schemeClr>
                </a:solidFill>
                <a:latin typeface="Arial" pitchFamily="34" charset="0"/>
                <a:ea typeface="Times New Roman" pitchFamily="18" charset="0"/>
              </a:rPr>
              <a:t>.</a:t>
            </a:r>
            <a:endParaRPr lang="ru-RU" sz="2600" b="1" dirty="0" smtClean="0">
              <a:solidFill>
                <a:schemeClr val="tx2">
                  <a:lumMod val="50000"/>
                </a:schemeClr>
              </a:solidFill>
              <a:latin typeface="Arial" pitchFamily="34" charset="0"/>
            </a:endParaRPr>
          </a:p>
        </p:txBody>
      </p:sp>
      <p:pic>
        <p:nvPicPr>
          <p:cNvPr id="2050" name="Picture 2" descr="C:\23.09.12-домашние документы\Биотехнология\Исследование процессов брожения как примера ферментативных процессов\13.12.12\Л Пастер.jpg"/>
          <p:cNvPicPr>
            <a:picLocks noChangeAspect="1" noChangeArrowheads="1"/>
          </p:cNvPicPr>
          <p:nvPr/>
        </p:nvPicPr>
        <p:blipFill>
          <a:blip r:embed="rId2"/>
          <a:srcRect/>
          <a:stretch>
            <a:fillRect/>
          </a:stretch>
        </p:blipFill>
        <p:spPr bwMode="auto">
          <a:xfrm>
            <a:off x="0" y="4589989"/>
            <a:ext cx="1714480" cy="2268012"/>
          </a:xfrm>
          <a:prstGeom prst="rect">
            <a:avLst/>
          </a:prstGeom>
          <a:noFill/>
        </p:spPr>
      </p:pic>
      <p:sp>
        <p:nvSpPr>
          <p:cNvPr id="10" name="Прямоугольник 9"/>
          <p:cNvSpPr/>
          <p:nvPr/>
        </p:nvSpPr>
        <p:spPr>
          <a:xfrm>
            <a:off x="1500166" y="5581401"/>
            <a:ext cx="5429288" cy="1348061"/>
          </a:xfrm>
          <a:prstGeom prst="rect">
            <a:avLst/>
          </a:prstGeom>
        </p:spPr>
        <p:txBody>
          <a:bodyPr wrap="square">
            <a:spAutoFit/>
          </a:bodyPr>
          <a:lstStyle/>
          <a:p>
            <a:pPr algn="ctr">
              <a:lnSpc>
                <a:spcPct val="85000"/>
              </a:lnSpc>
            </a:pPr>
            <a:r>
              <a:rPr lang="ru-RU" sz="2400" b="1" dirty="0" smtClean="0">
                <a:solidFill>
                  <a:srgbClr val="C00000"/>
                </a:solidFill>
              </a:rPr>
              <a:t>Луи́ </a:t>
            </a:r>
            <a:r>
              <a:rPr lang="ru-RU" sz="2400" b="1" dirty="0" err="1" smtClean="0">
                <a:solidFill>
                  <a:srgbClr val="C00000"/>
                </a:solidFill>
              </a:rPr>
              <a:t>Пасте́р</a:t>
            </a:r>
            <a:r>
              <a:rPr lang="ru-RU" sz="2400" b="1" dirty="0" smtClean="0">
                <a:solidFill>
                  <a:srgbClr val="C00000"/>
                </a:solidFill>
              </a:rPr>
              <a:t> </a:t>
            </a:r>
            <a:r>
              <a:rPr lang="ru-RU" sz="2400" b="1" dirty="0" smtClean="0">
                <a:solidFill>
                  <a:schemeClr val="accent6">
                    <a:lumMod val="50000"/>
                  </a:schemeClr>
                </a:solidFill>
              </a:rPr>
              <a:t>(правильно Пастёр, фр. </a:t>
            </a:r>
            <a:r>
              <a:rPr lang="ru-RU" sz="2400" b="1" dirty="0" err="1" smtClean="0">
                <a:solidFill>
                  <a:schemeClr val="accent6">
                    <a:lumMod val="50000"/>
                  </a:schemeClr>
                </a:solidFill>
              </a:rPr>
              <a:t>Louis</a:t>
            </a:r>
            <a:r>
              <a:rPr lang="ru-RU" sz="2400" b="1" dirty="0" smtClean="0">
                <a:solidFill>
                  <a:schemeClr val="accent6">
                    <a:lumMod val="50000"/>
                  </a:schemeClr>
                </a:solidFill>
              </a:rPr>
              <a:t> </a:t>
            </a:r>
            <a:r>
              <a:rPr lang="ru-RU" sz="2400" b="1" dirty="0" err="1" smtClean="0">
                <a:solidFill>
                  <a:schemeClr val="accent6">
                    <a:lumMod val="50000"/>
                  </a:schemeClr>
                </a:solidFill>
              </a:rPr>
              <a:t>Pasteur</a:t>
            </a:r>
            <a:r>
              <a:rPr lang="ru-RU" sz="2400" b="1" dirty="0" smtClean="0">
                <a:solidFill>
                  <a:schemeClr val="accent6">
                    <a:lumMod val="50000"/>
                  </a:schemeClr>
                </a:solidFill>
              </a:rPr>
              <a:t>) – французский микробиолог и химик, член Французской академии</a:t>
            </a:r>
            <a:endParaRPr lang="ru-RU" sz="2400" b="1" dirty="0">
              <a:solidFill>
                <a:schemeClr val="accent6">
                  <a:lumMod val="50000"/>
                </a:schemeClr>
              </a:solidFill>
            </a:endParaRPr>
          </a:p>
        </p:txBody>
      </p:sp>
      <p:pic>
        <p:nvPicPr>
          <p:cNvPr id="2052" name="Picture 4" descr=" Виталистический взгляд Пастера, что  нет брожения без жизни  в течение многих лет имел решающее влияние на воззрения исследователей в области бродильных процессов и считался неоспоримым."/>
          <p:cNvPicPr>
            <a:picLocks noChangeAspect="1" noChangeArrowheads="1"/>
          </p:cNvPicPr>
          <p:nvPr/>
        </p:nvPicPr>
        <p:blipFill>
          <a:blip r:embed="rId3"/>
          <a:srcRect/>
          <a:stretch>
            <a:fillRect/>
          </a:stretch>
        </p:blipFill>
        <p:spPr bwMode="auto">
          <a:xfrm>
            <a:off x="7500958" y="4286256"/>
            <a:ext cx="1344610" cy="1344610"/>
          </a:xfrm>
          <a:prstGeom prst="rect">
            <a:avLst/>
          </a:prstGeom>
          <a:noFill/>
          <a:ln w="9525">
            <a:noFill/>
            <a:miter lim="800000"/>
            <a:headEnd/>
            <a:tailEnd/>
          </a:ln>
        </p:spPr>
      </p:pic>
      <p:sp>
        <p:nvSpPr>
          <p:cNvPr id="11" name="Прямоугольник 10"/>
          <p:cNvSpPr/>
          <p:nvPr/>
        </p:nvSpPr>
        <p:spPr>
          <a:xfrm>
            <a:off x="6786578" y="5618645"/>
            <a:ext cx="2428860" cy="667875"/>
          </a:xfrm>
          <a:prstGeom prst="rect">
            <a:avLst/>
          </a:prstGeom>
        </p:spPr>
        <p:txBody>
          <a:bodyPr wrap="square">
            <a:spAutoFit/>
          </a:bodyPr>
          <a:lstStyle/>
          <a:p>
            <a:pPr algn="ctr">
              <a:lnSpc>
                <a:spcPct val="85000"/>
              </a:lnSpc>
            </a:pPr>
            <a:r>
              <a:rPr lang="ru-RU" sz="2200" b="1" dirty="0" smtClean="0">
                <a:solidFill>
                  <a:schemeClr val="tx2">
                    <a:lumMod val="50000"/>
                  </a:schemeClr>
                </a:solidFill>
                <a:latin typeface="Arial" pitchFamily="34" charset="0"/>
                <a:ea typeface="Times New Roman" pitchFamily="18" charset="0"/>
              </a:rPr>
              <a:t>Эллиптические дрожжи</a:t>
            </a:r>
            <a:endParaRPr lang="ru-RU" sz="2200" dirty="0"/>
          </a:p>
        </p:txBody>
      </p:sp>
      <p:sp>
        <p:nvSpPr>
          <p:cNvPr id="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2"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3686421559"/>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a:off x="142844" y="142852"/>
            <a:ext cx="8858312" cy="1858201"/>
          </a:xfrm>
          <a:prstGeom prst="rect">
            <a:avLst/>
          </a:prstGeom>
        </p:spPr>
        <p:txBody>
          <a:bodyPr wrap="square">
            <a:spAutoFit/>
          </a:bodyPr>
          <a:lstStyle/>
          <a:p>
            <a:pPr marL="714375" indent="-714375" algn="just">
              <a:lnSpc>
                <a:spcPct val="85000"/>
              </a:lnSpc>
            </a:pPr>
            <a:r>
              <a:rPr lang="ru-RU" sz="2700" b="1" dirty="0" smtClean="0">
                <a:ln>
                  <a:solidFill>
                    <a:sysClr val="windowText" lastClr="000000"/>
                  </a:solidFill>
                </a:ln>
                <a:solidFill>
                  <a:srgbClr val="FF0000"/>
                </a:solidFill>
              </a:rPr>
              <a:t>Брожение</a:t>
            </a:r>
            <a:r>
              <a:rPr lang="ru-RU" sz="2700" b="1" dirty="0" smtClean="0">
                <a:solidFill>
                  <a:srgbClr val="FF0000"/>
                </a:solidFill>
              </a:rPr>
              <a:t> </a:t>
            </a:r>
            <a:r>
              <a:rPr lang="ru-RU" sz="2700" b="1" dirty="0" smtClean="0"/>
              <a:t>–</a:t>
            </a:r>
            <a:r>
              <a:rPr lang="ru-RU" sz="2700" b="1" dirty="0" smtClean="0">
                <a:solidFill>
                  <a:srgbClr val="FF0000"/>
                </a:solidFill>
              </a:rPr>
              <a:t> </a:t>
            </a:r>
            <a:r>
              <a:rPr lang="ru-RU" sz="2700" b="1" dirty="0" smtClean="0"/>
              <a:t>процесс анаэробного расщепления органических веществ, преимущественно углеводов, происходящий под влиянием микроорганизмов или выделенных из них ферментов.</a:t>
            </a:r>
            <a:endParaRPr lang="ru-RU" sz="2700" b="1" dirty="0"/>
          </a:p>
        </p:txBody>
      </p:sp>
      <p:pic>
        <p:nvPicPr>
          <p:cNvPr id="2" name="Picture 2" descr="yeastimages">
            <a:hlinkClick r:id="rId2"/>
          </p:cNvPr>
          <p:cNvPicPr>
            <a:picLocks noChangeAspect="1" noChangeArrowheads="1"/>
          </p:cNvPicPr>
          <p:nvPr/>
        </p:nvPicPr>
        <p:blipFill>
          <a:blip r:embed="rId3"/>
          <a:srcRect/>
          <a:stretch>
            <a:fillRect/>
          </a:stretch>
        </p:blipFill>
        <p:spPr bwMode="auto">
          <a:xfrm>
            <a:off x="3571868" y="1928802"/>
            <a:ext cx="5080000" cy="3035300"/>
          </a:xfrm>
          <a:prstGeom prst="rect">
            <a:avLst/>
          </a:prstGeom>
          <a:noFill/>
          <a:ln w="9525">
            <a:noFill/>
            <a:miter lim="800000"/>
            <a:headEnd/>
            <a:tailEnd/>
          </a:ln>
        </p:spPr>
      </p:pic>
      <p:pic>
        <p:nvPicPr>
          <p:cNvPr id="2051" name="Picture 3" descr="В природе есть такой процесс, который называется &quot;брожение&quot;. Это разложение углеводов. В процессах брожения большую роль играют различные бактерии. Например, при образовании кефира и простокваши из молока, а также квашении капусты очень важны молочнокислые бактерии."/>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bright="-20000" contrast="40000"/>
                    </a14:imgEffect>
                  </a14:imgLayer>
                </a14:imgProps>
              </a:ext>
            </a:extLst>
          </a:blip>
          <a:srcRect/>
          <a:stretch>
            <a:fillRect/>
          </a:stretch>
        </p:blipFill>
        <p:spPr bwMode="auto">
          <a:xfrm>
            <a:off x="0" y="3825312"/>
            <a:ext cx="3286116" cy="3032688"/>
          </a:xfrm>
          <a:prstGeom prst="rect">
            <a:avLst/>
          </a:prstGeom>
          <a:noFill/>
          <a:ln w="9525">
            <a:noFill/>
            <a:miter lim="800000"/>
            <a:headEnd/>
            <a:tailEnd/>
          </a:ln>
        </p:spPr>
      </p:pic>
      <p:sp>
        <p:nvSpPr>
          <p:cNvPr id="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домой 6">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8" name="Picture 12" descr="пишу 1"/>
          <p:cNvPicPr>
            <a:picLocks noChangeAspect="1" noChangeArrowheads="1" noCrop="1"/>
          </p:cNvPicPr>
          <p:nvPr/>
        </p:nvPicPr>
        <p:blipFill>
          <a:blip r:embed="rId7"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3443791987"/>
      </p:ext>
    </p:ext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142844" y="142852"/>
            <a:ext cx="8858312" cy="2656112"/>
          </a:xfrm>
          <a:prstGeom prst="rect">
            <a:avLst/>
          </a:prstGeom>
        </p:spPr>
        <p:txBody>
          <a:bodyPr wrap="square">
            <a:spAutoFit/>
          </a:bodyPr>
          <a:lstStyle/>
          <a:p>
            <a:pPr lvl="0" indent="539750" algn="just">
              <a:lnSpc>
                <a:spcPct val="85000"/>
              </a:lnSpc>
            </a:pPr>
            <a:r>
              <a:rPr lang="ru-RU" sz="2800" b="1" dirty="0" smtClean="0">
                <a:latin typeface="Arial" pitchFamily="34" charset="0"/>
                <a:ea typeface="Times New Roman" pitchFamily="18" charset="0"/>
              </a:rPr>
              <a:t>Процессы, в которых </a:t>
            </a:r>
            <a:r>
              <a:rPr lang="ru-RU" sz="2800" b="1" u="sng" dirty="0" smtClean="0">
                <a:ln>
                  <a:solidFill>
                    <a:sysClr val="windowText" lastClr="000000"/>
                  </a:solidFill>
                </a:ln>
                <a:solidFill>
                  <a:srgbClr val="009900"/>
                </a:solidFill>
                <a:latin typeface="Arial" pitchFamily="34" charset="0"/>
                <a:ea typeface="Times New Roman" pitchFamily="18" charset="0"/>
              </a:rPr>
              <a:t>биомасса</a:t>
            </a:r>
            <a:r>
              <a:rPr lang="ru-RU" sz="2800" b="1" dirty="0" smtClean="0">
                <a:latin typeface="Arial" pitchFamily="34" charset="0"/>
                <a:ea typeface="Times New Roman" pitchFamily="18" charset="0"/>
              </a:rPr>
              <a:t>, т. е. возобновляемый источник сырья, </a:t>
            </a:r>
            <a:r>
              <a:rPr lang="ru-RU" sz="2800" b="1" u="sng" dirty="0" smtClean="0">
                <a:latin typeface="Arial" pitchFamily="34" charset="0"/>
                <a:ea typeface="Times New Roman" pitchFamily="18" charset="0"/>
              </a:rPr>
              <a:t>используется для получения химических веществ</a:t>
            </a:r>
            <a:r>
              <a:rPr lang="ru-RU" sz="2800" b="1" dirty="0" smtClean="0">
                <a:latin typeface="Arial" pitchFamily="34" charset="0"/>
                <a:ea typeface="Times New Roman" pitchFamily="18" charset="0"/>
              </a:rPr>
              <a:t>, играли ведущую роль на первом этапе развития современной </a:t>
            </a:r>
            <a:r>
              <a:rPr lang="ru-RU" sz="2800" b="1" dirty="0" smtClean="0">
                <a:ln>
                  <a:solidFill>
                    <a:sysClr val="windowText" lastClr="000000"/>
                  </a:solidFill>
                </a:ln>
                <a:solidFill>
                  <a:srgbClr val="009900"/>
                </a:solidFill>
                <a:latin typeface="Arial" pitchFamily="34" charset="0"/>
                <a:ea typeface="Times New Roman" pitchFamily="18" charset="0"/>
              </a:rPr>
              <a:t>биотехнологии</a:t>
            </a:r>
            <a:r>
              <a:rPr lang="ru-RU" sz="2800" b="1" dirty="0" smtClean="0">
                <a:latin typeface="Arial" pitchFamily="34" charset="0"/>
                <a:ea typeface="Times New Roman" pitchFamily="18" charset="0"/>
              </a:rPr>
              <a:t>. По мере становления нефтехимии на смену многим из них пришли химические процессы. </a:t>
            </a:r>
            <a:endParaRPr lang="ru-RU" sz="2800" b="1" dirty="0" smtClean="0">
              <a:latin typeface="Arial" pitchFamily="34" charset="0"/>
            </a:endParaRPr>
          </a:p>
        </p:txBody>
      </p:sp>
      <p:pic>
        <p:nvPicPr>
          <p:cNvPr id="3075" name="Picture 3" descr="C:\23.09.12-домашние документы\Биотехнология\Биотопливо\04.12.12\alternativnoe-biologicheskoe-toplivo-dlya-avtomobilej_1.jpeg"/>
          <p:cNvPicPr>
            <a:picLocks noChangeAspect="1" noChangeArrowheads="1"/>
          </p:cNvPicPr>
          <p:nvPr/>
        </p:nvPicPr>
        <p:blipFill>
          <a:blip r:embed="rId2"/>
          <a:srcRect/>
          <a:stretch>
            <a:fillRect/>
          </a:stretch>
        </p:blipFill>
        <p:spPr bwMode="auto">
          <a:xfrm>
            <a:off x="3000364" y="2857496"/>
            <a:ext cx="2577480" cy="3857628"/>
          </a:xfrm>
          <a:prstGeom prst="rect">
            <a:avLst/>
          </a:prstGeom>
          <a:noFill/>
        </p:spPr>
      </p:pic>
      <p:sp>
        <p:nvSpPr>
          <p:cNvPr id="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домой 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8"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1874652648"/>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214282" y="71414"/>
            <a:ext cx="8786874" cy="4853636"/>
          </a:xfrm>
          <a:prstGeom prst="rect">
            <a:avLst/>
          </a:prstGeom>
        </p:spPr>
        <p:txBody>
          <a:bodyPr wrap="square">
            <a:spAutoFit/>
          </a:bodyPr>
          <a:lstStyle/>
          <a:p>
            <a:pPr lvl="0" indent="539750" algn="just">
              <a:lnSpc>
                <a:spcPct val="85000"/>
              </a:lnSpc>
            </a:pPr>
            <a:r>
              <a:rPr lang="ru-RU" sz="2800" b="1" dirty="0" smtClean="0">
                <a:latin typeface="Arial" pitchFamily="34" charset="0"/>
                <a:ea typeface="Times New Roman" pitchFamily="18" charset="0"/>
              </a:rPr>
              <a:t>В тех случаях,  когда некоторые химические соединения (например, цитрат, ацетат и </a:t>
            </a:r>
            <a:r>
              <a:rPr lang="ru-RU" sz="2800" b="1" dirty="0" err="1" smtClean="0">
                <a:latin typeface="Arial" pitchFamily="34" charset="0"/>
                <a:ea typeface="Times New Roman" pitchFamily="18" charset="0"/>
              </a:rPr>
              <a:t>итаконат</a:t>
            </a:r>
            <a:r>
              <a:rPr lang="ru-RU" sz="2800" b="1" dirty="0" smtClean="0">
                <a:latin typeface="Arial" pitchFamily="34" charset="0"/>
                <a:ea typeface="Times New Roman" pitchFamily="18" charset="0"/>
              </a:rPr>
              <a:t>) </a:t>
            </a:r>
            <a:r>
              <a:rPr lang="ru-RU" sz="2800" b="1" u="sng" dirty="0" smtClean="0">
                <a:latin typeface="Arial" pitchFamily="34" charset="0"/>
                <a:ea typeface="Times New Roman" pitchFamily="18" charset="0"/>
              </a:rPr>
              <a:t>широко применяли</a:t>
            </a:r>
            <a:r>
              <a:rPr lang="ru-RU" sz="2800" b="1" dirty="0" smtClean="0">
                <a:latin typeface="Arial" pitchFamily="34" charset="0"/>
                <a:ea typeface="Times New Roman" pitchFamily="18" charset="0"/>
              </a:rPr>
              <a:t> при производстве пищевых продуктов, их продолжали получать и путем </a:t>
            </a:r>
            <a:r>
              <a:rPr lang="ru-RU" sz="2800" b="1" dirty="0" smtClean="0">
                <a:ln>
                  <a:solidFill>
                    <a:sysClr val="windowText" lastClr="000000"/>
                  </a:solidFill>
                </a:ln>
                <a:solidFill>
                  <a:srgbClr val="E4670A"/>
                </a:solidFill>
                <a:latin typeface="Arial" pitchFamily="34" charset="0"/>
                <a:ea typeface="Times New Roman" pitchFamily="18" charset="0"/>
              </a:rPr>
              <a:t>брожения</a:t>
            </a:r>
            <a:r>
              <a:rPr lang="ru-RU" sz="2800" b="1" dirty="0" smtClean="0">
                <a:latin typeface="Arial" pitchFamily="34" charset="0"/>
                <a:ea typeface="Times New Roman" pitchFamily="18" charset="0"/>
              </a:rPr>
              <a:t> – самым выгодным с экономической точки зрения. В некоторых странах (например, в Италии) таким способом вырабатывали даже технический </a:t>
            </a:r>
            <a:r>
              <a:rPr lang="ru-RU" sz="2800" b="1" dirty="0" smtClean="0">
                <a:ln>
                  <a:solidFill>
                    <a:sysClr val="windowText" lastClr="000000"/>
                  </a:solidFill>
                </a:ln>
                <a:solidFill>
                  <a:srgbClr val="0000CC"/>
                </a:solidFill>
                <a:latin typeface="Arial" pitchFamily="34" charset="0"/>
                <a:ea typeface="Times New Roman" pitchFamily="18" charset="0"/>
              </a:rPr>
              <a:t>этиловый спирт</a:t>
            </a:r>
            <a:r>
              <a:rPr lang="ru-RU" sz="2800" b="1" dirty="0" smtClean="0">
                <a:latin typeface="Arial" pitchFamily="34" charset="0"/>
                <a:ea typeface="Times New Roman" pitchFamily="18" charset="0"/>
              </a:rPr>
              <a:t>. Сегодня под влиянием энергетического кризиса производство </a:t>
            </a:r>
            <a:r>
              <a:rPr lang="ru-RU" sz="2800" b="1" dirty="0" smtClean="0">
                <a:ln>
                  <a:solidFill>
                    <a:sysClr val="windowText" lastClr="000000"/>
                  </a:solidFill>
                </a:ln>
                <a:solidFill>
                  <a:srgbClr val="0000CC"/>
                </a:solidFill>
                <a:latin typeface="Arial" pitchFamily="34" charset="0"/>
                <a:ea typeface="Times New Roman" pitchFamily="18" charset="0"/>
              </a:rPr>
              <a:t>спирта</a:t>
            </a:r>
            <a:r>
              <a:rPr lang="ru-RU" sz="2800" b="1" dirty="0" smtClean="0">
                <a:latin typeface="Arial" pitchFamily="34" charset="0"/>
                <a:ea typeface="Times New Roman" pitchFamily="18" charset="0"/>
              </a:rPr>
              <a:t> из растительного сырья получает все более широкое распространение в США, Бразилии и других странах.</a:t>
            </a:r>
            <a:endParaRPr lang="ru-RU" sz="2800" b="1" dirty="0" smtClean="0">
              <a:latin typeface="Arial" pitchFamily="34" charset="0"/>
            </a:endParaRPr>
          </a:p>
        </p:txBody>
      </p:sp>
      <p:pic>
        <p:nvPicPr>
          <p:cNvPr id="10" name="Picture 3" descr="C:\23.09.12-домашние документы\Биотехнология\Исследование процессов брожения как примера ферментативных процессов\Let-Your-Beer-Ferment-And-Turn-Into-Alcohol.jpg"/>
          <p:cNvPicPr>
            <a:picLocks noChangeAspect="1" noChangeArrowheads="1"/>
          </p:cNvPicPr>
          <p:nvPr/>
        </p:nvPicPr>
        <p:blipFill>
          <a:blip r:embed="rId2"/>
          <a:srcRect/>
          <a:stretch>
            <a:fillRect/>
          </a:stretch>
        </p:blipFill>
        <p:spPr bwMode="auto">
          <a:xfrm>
            <a:off x="3500430" y="4857760"/>
            <a:ext cx="1499625" cy="1747908"/>
          </a:xfrm>
          <a:prstGeom prst="rect">
            <a:avLst/>
          </a:prstGeom>
          <a:noFill/>
        </p:spPr>
      </p:pic>
      <p:sp>
        <p:nvSpPr>
          <p:cNvPr id="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домой 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8"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1804209906"/>
      </p:ext>
    </p:extLst>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142844" y="71415"/>
            <a:ext cx="8858312" cy="5416098"/>
          </a:xfrm>
          <a:prstGeom prst="rect">
            <a:avLst/>
          </a:prstGeom>
        </p:spPr>
        <p:txBody>
          <a:bodyPr wrap="square">
            <a:spAutoFit/>
          </a:bodyPr>
          <a:lstStyle/>
          <a:p>
            <a:pPr marL="714375" lvl="0" indent="-714375" algn="just">
              <a:lnSpc>
                <a:spcPct val="85000"/>
              </a:lnSpc>
            </a:pPr>
            <a:r>
              <a:rPr lang="ru-RU" sz="2700" b="1" dirty="0" smtClean="0">
                <a:ln>
                  <a:solidFill>
                    <a:sysClr val="windowText" lastClr="000000"/>
                  </a:solidFill>
                </a:ln>
                <a:solidFill>
                  <a:srgbClr val="FF0000"/>
                </a:solidFill>
                <a:latin typeface="Arial" pitchFamily="34" charset="0"/>
                <a:ea typeface="Times New Roman" pitchFamily="18" charset="0"/>
              </a:rPr>
              <a:t>Цитраты</a:t>
            </a:r>
            <a:r>
              <a:rPr lang="ru-RU" sz="2700" b="1" dirty="0" smtClean="0">
                <a:solidFill>
                  <a:srgbClr val="FF0000"/>
                </a:solidFill>
                <a:latin typeface="Arial" pitchFamily="34" charset="0"/>
                <a:ea typeface="Times New Roman" pitchFamily="18" charset="0"/>
              </a:rPr>
              <a:t> </a:t>
            </a:r>
            <a:r>
              <a:rPr lang="ru-RU" sz="2700" b="1" dirty="0" smtClean="0">
                <a:latin typeface="Arial" pitchFamily="34" charset="0"/>
                <a:ea typeface="Times New Roman" pitchFamily="18" charset="0"/>
              </a:rPr>
              <a:t>[&lt; лат. </a:t>
            </a:r>
            <a:r>
              <a:rPr lang="en-US" sz="2700" b="1" dirty="0" smtClean="0">
                <a:latin typeface="Arial" pitchFamily="34" charset="0"/>
                <a:ea typeface="Times New Roman" pitchFamily="18" charset="0"/>
              </a:rPr>
              <a:t>citrus</a:t>
            </a:r>
            <a:r>
              <a:rPr lang="ru-RU" sz="2700" b="1" dirty="0" smtClean="0">
                <a:latin typeface="Arial" pitchFamily="34" charset="0"/>
                <a:ea typeface="Times New Roman" pitchFamily="18" charset="0"/>
              </a:rPr>
              <a:t> лимонное дерево] – соли (или эфиры) лимонной кислоты.</a:t>
            </a:r>
            <a:endParaRPr lang="ru-RU" sz="2700" b="1" dirty="0" smtClean="0">
              <a:latin typeface="Arial" pitchFamily="34" charset="0"/>
            </a:endParaRPr>
          </a:p>
          <a:p>
            <a:pPr marL="714375" lvl="0" indent="-714375" algn="just" eaLnBrk="0" hangingPunct="0">
              <a:lnSpc>
                <a:spcPct val="85000"/>
              </a:lnSpc>
            </a:pPr>
            <a:r>
              <a:rPr lang="ru-RU" sz="2700" b="1" dirty="0" smtClean="0">
                <a:ln>
                  <a:solidFill>
                    <a:sysClr val="windowText" lastClr="000000"/>
                  </a:solidFill>
                </a:ln>
                <a:solidFill>
                  <a:srgbClr val="FF0000"/>
                </a:solidFill>
                <a:latin typeface="Arial" pitchFamily="34" charset="0"/>
                <a:ea typeface="Times New Roman" pitchFamily="18" charset="0"/>
              </a:rPr>
              <a:t>Лимонная кислота</a:t>
            </a:r>
            <a:r>
              <a:rPr lang="ru-RU" sz="2700" b="1" dirty="0" smtClean="0">
                <a:ln>
                  <a:solidFill>
                    <a:sysClr val="windowText" lastClr="000000"/>
                  </a:solidFill>
                </a:ln>
                <a:latin typeface="Arial" pitchFamily="34" charset="0"/>
                <a:ea typeface="Times New Roman" pitchFamily="18" charset="0"/>
              </a:rPr>
              <a:t> </a:t>
            </a:r>
            <a:r>
              <a:rPr lang="ru-RU" sz="2700" b="1" dirty="0" smtClean="0">
                <a:latin typeface="Arial" pitchFamily="34" charset="0"/>
                <a:ea typeface="Times New Roman" pitchFamily="18" charset="0"/>
              </a:rPr>
              <a:t>– НОС(СН</a:t>
            </a:r>
            <a:r>
              <a:rPr lang="ru-RU" sz="2700" b="1" baseline="-30000" dirty="0" smtClean="0">
                <a:latin typeface="Arial" pitchFamily="34" charset="0"/>
                <a:ea typeface="Times New Roman" pitchFamily="18" charset="0"/>
              </a:rPr>
              <a:t>2</a:t>
            </a:r>
            <a:r>
              <a:rPr lang="ru-RU" sz="2700" b="1" dirty="0" smtClean="0">
                <a:latin typeface="Arial" pitchFamily="34" charset="0"/>
                <a:ea typeface="Times New Roman" pitchFamily="18" charset="0"/>
              </a:rPr>
              <a:t>СООН)</a:t>
            </a:r>
            <a:r>
              <a:rPr lang="ru-RU" sz="2700" b="1" baseline="-30000" dirty="0" smtClean="0">
                <a:latin typeface="Arial" pitchFamily="34" charset="0"/>
                <a:ea typeface="Times New Roman" pitchFamily="18" charset="0"/>
              </a:rPr>
              <a:t>2</a:t>
            </a:r>
            <a:r>
              <a:rPr lang="ru-RU" sz="2700" b="1" dirty="0" smtClean="0">
                <a:latin typeface="Arial" pitchFamily="34" charset="0"/>
                <a:ea typeface="Times New Roman" pitchFamily="18" charset="0"/>
              </a:rPr>
              <a:t>СООН, </a:t>
            </a:r>
            <a:r>
              <a:rPr lang="ru-RU" sz="2700" b="1" dirty="0" err="1" smtClean="0">
                <a:latin typeface="Arial" pitchFamily="34" charset="0"/>
                <a:ea typeface="Times New Roman" pitchFamily="18" charset="0"/>
              </a:rPr>
              <a:t>трёхосновная</a:t>
            </a:r>
            <a:r>
              <a:rPr lang="ru-RU" sz="2700" b="1" dirty="0" smtClean="0">
                <a:latin typeface="Arial" pitchFamily="34" charset="0"/>
                <a:ea typeface="Times New Roman" pitchFamily="18" charset="0"/>
              </a:rPr>
              <a:t> карбоновая кислота, бесцветные растворимые в воде кристаллы; применяется в пищевой промышленности, для очистки и шлифовки стали, в органическом синтезе.</a:t>
            </a:r>
            <a:endParaRPr lang="ru-RU" sz="2700" b="1" dirty="0" smtClean="0">
              <a:latin typeface="Arial" pitchFamily="34" charset="0"/>
            </a:endParaRPr>
          </a:p>
          <a:p>
            <a:pPr marL="714375" lvl="0" indent="-714375" algn="just" eaLnBrk="0" hangingPunct="0">
              <a:lnSpc>
                <a:spcPct val="85000"/>
              </a:lnSpc>
            </a:pPr>
            <a:r>
              <a:rPr lang="ru-RU" sz="2700" b="1" dirty="0" err="1" smtClean="0">
                <a:ln>
                  <a:solidFill>
                    <a:sysClr val="windowText" lastClr="000000"/>
                  </a:solidFill>
                </a:ln>
                <a:solidFill>
                  <a:srgbClr val="FF0000"/>
                </a:solidFill>
                <a:latin typeface="Arial" pitchFamily="34" charset="0"/>
                <a:ea typeface="Times New Roman" pitchFamily="18" charset="0"/>
              </a:rPr>
              <a:t>Итаконовая</a:t>
            </a:r>
            <a:r>
              <a:rPr lang="ru-RU" sz="2700" b="1" dirty="0" smtClean="0">
                <a:ln>
                  <a:solidFill>
                    <a:sysClr val="windowText" lastClr="000000"/>
                  </a:solidFill>
                </a:ln>
                <a:solidFill>
                  <a:srgbClr val="FF0000"/>
                </a:solidFill>
                <a:latin typeface="Arial" pitchFamily="34" charset="0"/>
                <a:ea typeface="Times New Roman" pitchFamily="18" charset="0"/>
              </a:rPr>
              <a:t> кислота </a:t>
            </a:r>
            <a:r>
              <a:rPr lang="ru-RU" sz="2700" b="1" dirty="0" smtClean="0">
                <a:latin typeface="Arial" pitchFamily="34" charset="0"/>
                <a:ea typeface="Times New Roman" pitchFamily="18" charset="0"/>
              </a:rPr>
              <a:t>(</a:t>
            </a:r>
            <a:r>
              <a:rPr lang="ru-RU" sz="2700" b="1" dirty="0" err="1" smtClean="0">
                <a:latin typeface="Arial" pitchFamily="34" charset="0"/>
                <a:ea typeface="Times New Roman" pitchFamily="18" charset="0"/>
              </a:rPr>
              <a:t>метиленбутандиовая</a:t>
            </a:r>
            <a:r>
              <a:rPr lang="ru-RU" sz="2700" b="1" dirty="0" smtClean="0">
                <a:latin typeface="Arial" pitchFamily="34" charset="0"/>
                <a:ea typeface="Times New Roman" pitchFamily="18" charset="0"/>
              </a:rPr>
              <a:t>, </a:t>
            </a:r>
            <a:r>
              <a:rPr lang="ru-RU" sz="2700" b="1" dirty="0" err="1" smtClean="0">
                <a:latin typeface="Arial" pitchFamily="34" charset="0"/>
                <a:ea typeface="Times New Roman" pitchFamily="18" charset="0"/>
              </a:rPr>
              <a:t>метиленянтарная</a:t>
            </a:r>
            <a:r>
              <a:rPr lang="ru-RU" sz="2700" b="1" dirty="0" smtClean="0">
                <a:latin typeface="Arial" pitchFamily="34" charset="0"/>
                <a:ea typeface="Times New Roman" pitchFamily="18" charset="0"/>
              </a:rPr>
              <a:t>)</a:t>
            </a:r>
            <a:r>
              <a:rPr lang="ru-RU" sz="2700" b="1" dirty="0" smtClean="0">
                <a:solidFill>
                  <a:srgbClr val="FF0000"/>
                </a:solidFill>
                <a:latin typeface="Arial" pitchFamily="34" charset="0"/>
                <a:ea typeface="Times New Roman" pitchFamily="18" charset="0"/>
              </a:rPr>
              <a:t> </a:t>
            </a:r>
            <a:r>
              <a:rPr lang="ru-RU" sz="2700" b="1" dirty="0" smtClean="0">
                <a:latin typeface="Arial" pitchFamily="34" charset="0"/>
                <a:ea typeface="Times New Roman" pitchFamily="18" charset="0"/>
              </a:rPr>
              <a:t>– </a:t>
            </a:r>
            <a:r>
              <a:rPr lang="ru-RU" sz="2700" b="1" dirty="0" smtClean="0">
                <a:solidFill>
                  <a:srgbClr val="000000"/>
                </a:solidFill>
                <a:latin typeface="Arial" pitchFamily="34" charset="0"/>
                <a:ea typeface="Times New Roman" pitchFamily="18" charset="0"/>
              </a:rPr>
              <a:t>ненасыщенная двухосновная карбоновая кислота, H</a:t>
            </a:r>
            <a:r>
              <a:rPr lang="ru-RU" sz="2700" b="1" baseline="-30000" dirty="0" smtClean="0">
                <a:solidFill>
                  <a:srgbClr val="000000"/>
                </a:solidFill>
                <a:latin typeface="Arial" pitchFamily="34" charset="0"/>
                <a:ea typeface="Times New Roman" pitchFamily="18" charset="0"/>
              </a:rPr>
              <a:t>2</a:t>
            </a:r>
            <a:r>
              <a:rPr lang="ru-RU" sz="2700" b="1" dirty="0" smtClean="0">
                <a:solidFill>
                  <a:srgbClr val="000000"/>
                </a:solidFill>
                <a:latin typeface="Arial" pitchFamily="34" charset="0"/>
                <a:ea typeface="Times New Roman" pitchFamily="18" charset="0"/>
              </a:rPr>
              <a:t>C=(СООН)</a:t>
            </a:r>
            <a:r>
              <a:rPr lang="ru-RU" sz="2700" b="1" dirty="0" smtClean="0">
                <a:latin typeface="Arial" pitchFamily="34" charset="0"/>
                <a:ea typeface="Times New Roman" pitchFamily="18" charset="0"/>
              </a:rPr>
              <a:t>–</a:t>
            </a:r>
            <a:r>
              <a:rPr lang="ru-RU" sz="2700" b="1" dirty="0" smtClean="0">
                <a:solidFill>
                  <a:srgbClr val="000000"/>
                </a:solidFill>
                <a:latin typeface="Arial" pitchFamily="34" charset="0"/>
                <a:ea typeface="Times New Roman" pitchFamily="18" charset="0"/>
              </a:rPr>
              <a:t>CH</a:t>
            </a:r>
            <a:r>
              <a:rPr lang="ru-RU" sz="2700" b="1" baseline="-30000" dirty="0" smtClean="0">
                <a:solidFill>
                  <a:srgbClr val="000000"/>
                </a:solidFill>
                <a:latin typeface="Arial" pitchFamily="34" charset="0"/>
                <a:ea typeface="Times New Roman" pitchFamily="18" charset="0"/>
              </a:rPr>
              <a:t>2</a:t>
            </a:r>
            <a:r>
              <a:rPr lang="ru-RU" sz="2700" b="1" dirty="0" smtClean="0">
                <a:solidFill>
                  <a:srgbClr val="000000"/>
                </a:solidFill>
                <a:latin typeface="Arial" pitchFamily="34" charset="0"/>
                <a:ea typeface="Times New Roman" pitchFamily="18" charset="0"/>
              </a:rPr>
              <a:t>COOH; бесцветные кристаллы, t</a:t>
            </a:r>
            <a:r>
              <a:rPr lang="ru-RU" sz="2700" b="1" baseline="-30000" dirty="0" smtClean="0">
                <a:solidFill>
                  <a:srgbClr val="000000"/>
                </a:solidFill>
                <a:latin typeface="Arial" pitchFamily="34" charset="0"/>
                <a:ea typeface="Times New Roman" pitchFamily="18" charset="0"/>
              </a:rPr>
              <a:t>пл</a:t>
            </a:r>
            <a:r>
              <a:rPr lang="ru-RU" sz="2700" b="1" dirty="0" smtClean="0">
                <a:solidFill>
                  <a:srgbClr val="000000"/>
                </a:solidFill>
                <a:latin typeface="Arial" pitchFamily="34" charset="0"/>
                <a:ea typeface="Times New Roman" pitchFamily="18" charset="0"/>
              </a:rPr>
              <a:t>=167</a:t>
            </a:r>
            <a:r>
              <a:rPr lang="ru-RU" sz="2700" b="1" dirty="0" smtClean="0">
                <a:latin typeface="Arial" pitchFamily="34" charset="0"/>
                <a:ea typeface="Times New Roman" pitchFamily="18" charset="0"/>
              </a:rPr>
              <a:t>–</a:t>
            </a:r>
            <a:r>
              <a:rPr lang="ru-RU" sz="2700" b="1" dirty="0" smtClean="0">
                <a:solidFill>
                  <a:srgbClr val="000000"/>
                </a:solidFill>
                <a:latin typeface="Arial" pitchFamily="34" charset="0"/>
                <a:ea typeface="Times New Roman" pitchFamily="18" charset="0"/>
              </a:rPr>
              <a:t>168 °С; применяют в производстве синтетических моющих средств.</a:t>
            </a:r>
            <a:endParaRPr lang="ru-RU" sz="2700" b="1" dirty="0" smtClean="0">
              <a:latin typeface="Arial" pitchFamily="34" charset="0"/>
            </a:endParaRPr>
          </a:p>
        </p:txBody>
      </p:sp>
      <p:pic>
        <p:nvPicPr>
          <p:cNvPr id="99329" name="Picture 1" descr="E:\14.12.12\8699520_w640_h640_lemonacid.png"/>
          <p:cNvPicPr>
            <a:picLocks noChangeAspect="1" noChangeArrowheads="1"/>
          </p:cNvPicPr>
          <p:nvPr/>
        </p:nvPicPr>
        <p:blipFill>
          <a:blip r:embed="rId2" cstate="print"/>
          <a:srcRect/>
          <a:stretch>
            <a:fillRect/>
          </a:stretch>
        </p:blipFill>
        <p:spPr bwMode="auto">
          <a:xfrm>
            <a:off x="59108" y="5357826"/>
            <a:ext cx="1083868" cy="1428736"/>
          </a:xfrm>
          <a:prstGeom prst="rect">
            <a:avLst/>
          </a:prstGeom>
          <a:noFill/>
        </p:spPr>
      </p:pic>
      <p:pic>
        <p:nvPicPr>
          <p:cNvPr id="99330" name="Picture 2" descr="E:\14.12.12\лимонная кислота.jpeg"/>
          <p:cNvPicPr>
            <a:picLocks noChangeAspect="1" noChangeArrowheads="1"/>
          </p:cNvPicPr>
          <p:nvPr/>
        </p:nvPicPr>
        <p:blipFill>
          <a:blip r:embed="rId3"/>
          <a:srcRect/>
          <a:stretch>
            <a:fillRect/>
          </a:stretch>
        </p:blipFill>
        <p:spPr bwMode="auto">
          <a:xfrm>
            <a:off x="1357290" y="5500702"/>
            <a:ext cx="1850203" cy="1071546"/>
          </a:xfrm>
          <a:prstGeom prst="rect">
            <a:avLst/>
          </a:prstGeom>
          <a:noFill/>
        </p:spPr>
      </p:pic>
      <p:pic>
        <p:nvPicPr>
          <p:cNvPr id="99331" name="Picture 3" descr="E:\14.12.12\Итаконовая кислота.jpg"/>
          <p:cNvPicPr>
            <a:picLocks noChangeAspect="1" noChangeArrowheads="1"/>
          </p:cNvPicPr>
          <p:nvPr/>
        </p:nvPicPr>
        <p:blipFill>
          <a:blip r:embed="rId4" cstate="print"/>
          <a:srcRect/>
          <a:stretch>
            <a:fillRect/>
          </a:stretch>
        </p:blipFill>
        <p:spPr bwMode="auto">
          <a:xfrm>
            <a:off x="3428992" y="5158788"/>
            <a:ext cx="1143008" cy="1627798"/>
          </a:xfrm>
          <a:prstGeom prst="rect">
            <a:avLst/>
          </a:prstGeom>
          <a:noFill/>
        </p:spPr>
      </p:pic>
      <p:pic>
        <p:nvPicPr>
          <p:cNvPr id="99332" name="Picture 4" descr="E:\14.12.12\diaminopimelic_acid.gif"/>
          <p:cNvPicPr>
            <a:picLocks noChangeAspect="1" noChangeArrowheads="1" noCrop="1"/>
          </p:cNvPicPr>
          <p:nvPr/>
        </p:nvPicPr>
        <p:blipFill>
          <a:blip r:embed="rId5" cstate="print"/>
          <a:srcRect/>
          <a:stretch>
            <a:fillRect/>
          </a:stretch>
        </p:blipFill>
        <p:spPr bwMode="auto">
          <a:xfrm>
            <a:off x="4929190" y="5072074"/>
            <a:ext cx="2351612" cy="1571622"/>
          </a:xfrm>
          <a:prstGeom prst="rect">
            <a:avLst/>
          </a:prstGeom>
          <a:noFill/>
        </p:spPr>
      </p:pic>
      <p:sp>
        <p:nvSpPr>
          <p:cNvPr id="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0" name="Picture 12" descr="пишу 1"/>
          <p:cNvPicPr>
            <a:picLocks noChangeAspect="1" noChangeArrowheads="1" noCrop="1"/>
          </p:cNvPicPr>
          <p:nvPr/>
        </p:nvPicPr>
        <p:blipFill>
          <a:blip r:embed="rId7"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2133962002"/>
      </p:ext>
    </p:extLst>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142844" y="71414"/>
            <a:ext cx="8786874" cy="2656112"/>
          </a:xfrm>
          <a:prstGeom prst="rect">
            <a:avLst/>
          </a:prstGeom>
        </p:spPr>
        <p:txBody>
          <a:bodyPr wrap="square">
            <a:spAutoFit/>
          </a:bodyPr>
          <a:lstStyle/>
          <a:p>
            <a:pPr lvl="0" indent="539750" algn="just">
              <a:lnSpc>
                <a:spcPct val="85000"/>
              </a:lnSpc>
            </a:pPr>
            <a:r>
              <a:rPr lang="ru-RU" sz="2800" b="1" u="sng" dirty="0" smtClean="0">
                <a:latin typeface="Arial" pitchFamily="34" charset="0"/>
                <a:ea typeface="Times New Roman" pitchFamily="18" charset="0"/>
              </a:rPr>
              <a:t>Следующим важным этапом</a:t>
            </a:r>
            <a:r>
              <a:rPr lang="ru-RU" sz="2800" b="1" dirty="0" smtClean="0">
                <a:latin typeface="Arial" pitchFamily="34" charset="0"/>
                <a:ea typeface="Times New Roman" pitchFamily="18" charset="0"/>
              </a:rPr>
              <a:t> в развитии </a:t>
            </a:r>
            <a:r>
              <a:rPr lang="ru-RU" sz="2800" b="1" dirty="0" smtClean="0">
                <a:ln>
                  <a:solidFill>
                    <a:sysClr val="windowText" lastClr="000000"/>
                  </a:solidFill>
                </a:ln>
                <a:solidFill>
                  <a:srgbClr val="009900"/>
                </a:solidFill>
                <a:latin typeface="Arial" pitchFamily="34" charset="0"/>
                <a:ea typeface="Times New Roman" pitchFamily="18" charset="0"/>
              </a:rPr>
              <a:t>биотехнологии</a:t>
            </a:r>
            <a:r>
              <a:rPr lang="ru-RU" sz="2800" b="1" dirty="0" smtClean="0">
                <a:latin typeface="Arial" pitchFamily="34" charset="0"/>
                <a:ea typeface="Times New Roman" pitchFamily="18" charset="0"/>
              </a:rPr>
              <a:t> хозяйственно ценных веществ была организация промышленного производства антибиотиков, основой которого стало открытие в 1940 г. А. Флемингом, </a:t>
            </a:r>
            <a:r>
              <a:rPr lang="en-US" sz="2800" b="1" dirty="0" smtClean="0">
                <a:latin typeface="Arial" pitchFamily="34" charset="0"/>
                <a:ea typeface="Times New Roman" pitchFamily="18" charset="0"/>
              </a:rPr>
              <a:t>X</a:t>
            </a:r>
            <a:r>
              <a:rPr lang="ru-RU" sz="2800" b="1" dirty="0" smtClean="0">
                <a:latin typeface="Arial" pitchFamily="34" charset="0"/>
                <a:ea typeface="Times New Roman" pitchFamily="18" charset="0"/>
              </a:rPr>
              <a:t>. </a:t>
            </a:r>
            <a:r>
              <a:rPr lang="ru-RU" sz="2800" b="1" dirty="0" err="1" smtClean="0">
                <a:latin typeface="Arial" pitchFamily="34" charset="0"/>
                <a:ea typeface="Times New Roman" pitchFamily="18" charset="0"/>
              </a:rPr>
              <a:t>Флори</a:t>
            </a:r>
            <a:r>
              <a:rPr lang="ru-RU" sz="2800" b="1" dirty="0" smtClean="0">
                <a:latin typeface="Arial" pitchFamily="34" charset="0"/>
                <a:ea typeface="Times New Roman" pitchFamily="18" charset="0"/>
              </a:rPr>
              <a:t> и Э. </a:t>
            </a:r>
            <a:r>
              <a:rPr lang="ru-RU" sz="2800" b="1" dirty="0" err="1" smtClean="0">
                <a:latin typeface="Arial" pitchFamily="34" charset="0"/>
                <a:ea typeface="Times New Roman" pitchFamily="18" charset="0"/>
              </a:rPr>
              <a:t>Чейном</a:t>
            </a:r>
            <a:r>
              <a:rPr lang="ru-RU" sz="2800" b="1" dirty="0" smtClean="0">
                <a:latin typeface="Arial" pitchFamily="34" charset="0"/>
                <a:ea typeface="Times New Roman" pitchFamily="18" charset="0"/>
              </a:rPr>
              <a:t> химиотерапевтической активности </a:t>
            </a:r>
            <a:r>
              <a:rPr lang="ru-RU" sz="2800" b="1" dirty="0" smtClean="0">
                <a:ln>
                  <a:solidFill>
                    <a:sysClr val="windowText" lastClr="000000"/>
                  </a:solidFill>
                </a:ln>
                <a:solidFill>
                  <a:srgbClr val="00B0F0"/>
                </a:solidFill>
                <a:latin typeface="Arial" pitchFamily="34" charset="0"/>
                <a:ea typeface="Times New Roman" pitchFamily="18" charset="0"/>
              </a:rPr>
              <a:t>пенициллина</a:t>
            </a:r>
            <a:r>
              <a:rPr lang="ru-RU" sz="2800" b="1" dirty="0" smtClean="0">
                <a:latin typeface="Arial" pitchFamily="34" charset="0"/>
                <a:ea typeface="Times New Roman" pitchFamily="18" charset="0"/>
              </a:rPr>
              <a:t>. </a:t>
            </a:r>
            <a:endParaRPr lang="ru-RU" sz="2800" b="1" dirty="0" smtClean="0">
              <a:latin typeface="Arial" pitchFamily="34" charset="0"/>
            </a:endParaRPr>
          </a:p>
        </p:txBody>
      </p:sp>
      <p:pic>
        <p:nvPicPr>
          <p:cNvPr id="4100" name="Picture 4" descr="&amp;Kcy;&amp;ocy;&amp;lcy;&amp;ocy;&amp;ncy;&amp;icy;&amp;yacy; &amp;pcy;&amp;iecy;&amp;ncy;&amp;icy;&amp;tscy;&amp;icy;&amp;lcy;&amp;lcy;&amp;acy;. &amp;Pcy;&amp;iecy;&amp;ncy;&amp;icy;&amp;tscy;&amp;icy;&amp;lcy;&amp;lcy;&amp;icy;&amp;ucy;&amp;mcy;. &amp;Pcy;&amp;rcy;&amp;icy; &amp;scy;&amp;tcy;&amp;icy;&amp;mcy;&amp;ucy;&amp;lcy;&amp;yacy;&amp;tscy;&amp;icy;&amp;icy; &amp;mcy;&amp;ucy;&amp;tcy;&amp;acy;&amp;gcy;&amp;iecy;&amp;ncy;&amp;acy;&amp;mcy;&amp;icy; &amp;vcy;&amp;ycy;&amp;khcy;&amp;ocy;&amp;dcy; &amp;pcy;&amp;iecy;&amp;ncy;&amp;icy;&amp;tscy;&amp;icy;&amp;lcy;&amp;lcy;&amp;icy;&amp;ncy;&amp;acy; &amp;bcy;&amp;ycy;&amp;lcy; &amp;ucy;&amp;vcy;&amp;iecy;&amp;lcy;&amp;icy;&amp;chcy;&amp;iecy;&amp;ncy; &amp;vcy; 10 &amp;rcy;&amp;acy;&amp;zcy;."/>
          <p:cNvPicPr>
            <a:picLocks noChangeAspect="1" noChangeArrowheads="1"/>
          </p:cNvPicPr>
          <p:nvPr/>
        </p:nvPicPr>
        <p:blipFill>
          <a:blip r:embed="rId2"/>
          <a:srcRect/>
          <a:stretch>
            <a:fillRect/>
          </a:stretch>
        </p:blipFill>
        <p:spPr bwMode="auto">
          <a:xfrm>
            <a:off x="2143108" y="3500438"/>
            <a:ext cx="4124325" cy="2362200"/>
          </a:xfrm>
          <a:prstGeom prst="rect">
            <a:avLst/>
          </a:prstGeom>
          <a:noFill/>
          <a:ln w="9525">
            <a:noFill/>
            <a:miter lim="800000"/>
            <a:headEnd/>
            <a:tailEnd/>
          </a:ln>
        </p:spPr>
      </p:pic>
      <p:sp>
        <p:nvSpPr>
          <p:cNvPr id="11" name="Прямоугольник 10"/>
          <p:cNvSpPr/>
          <p:nvPr/>
        </p:nvSpPr>
        <p:spPr>
          <a:xfrm>
            <a:off x="71438" y="5857892"/>
            <a:ext cx="7358082" cy="955646"/>
          </a:xfrm>
          <a:prstGeom prst="rect">
            <a:avLst/>
          </a:prstGeom>
        </p:spPr>
        <p:txBody>
          <a:bodyPr wrap="square">
            <a:spAutoFit/>
          </a:bodyPr>
          <a:lstStyle/>
          <a:p>
            <a:pPr algn="ctr">
              <a:lnSpc>
                <a:spcPct val="85000"/>
              </a:lnSpc>
            </a:pPr>
            <a:r>
              <a:rPr lang="ru-RU" sz="2200" b="1" dirty="0" smtClean="0">
                <a:ln>
                  <a:solidFill>
                    <a:sysClr val="windowText" lastClr="000000"/>
                  </a:solidFill>
                </a:ln>
                <a:solidFill>
                  <a:schemeClr val="accent6">
                    <a:lumMod val="50000"/>
                  </a:schemeClr>
                </a:solidFill>
              </a:rPr>
              <a:t>Колония </a:t>
            </a:r>
            <a:r>
              <a:rPr lang="ru-RU" sz="2200" b="1" dirty="0" err="1" smtClean="0">
                <a:ln>
                  <a:solidFill>
                    <a:sysClr val="windowText" lastClr="000000"/>
                  </a:solidFill>
                </a:ln>
                <a:solidFill>
                  <a:schemeClr val="accent6">
                    <a:lumMod val="50000"/>
                  </a:schemeClr>
                </a:solidFill>
              </a:rPr>
              <a:t>пеницилла</a:t>
            </a:r>
            <a:r>
              <a:rPr lang="ru-RU" sz="2200" b="1" dirty="0" smtClean="0">
                <a:ln>
                  <a:solidFill>
                    <a:sysClr val="windowText" lastClr="000000"/>
                  </a:solidFill>
                </a:ln>
                <a:solidFill>
                  <a:schemeClr val="accent6">
                    <a:lumMod val="50000"/>
                  </a:schemeClr>
                </a:solidFill>
              </a:rPr>
              <a:t>. </a:t>
            </a:r>
            <a:r>
              <a:rPr lang="ru-RU" sz="2200" b="1" dirty="0" err="1" smtClean="0">
                <a:ln>
                  <a:solidFill>
                    <a:sysClr val="windowText" lastClr="000000"/>
                  </a:solidFill>
                </a:ln>
                <a:solidFill>
                  <a:schemeClr val="accent6">
                    <a:lumMod val="50000"/>
                  </a:schemeClr>
                </a:solidFill>
              </a:rPr>
              <a:t>Пенициллиум</a:t>
            </a:r>
            <a:r>
              <a:rPr lang="ru-RU" sz="2200" b="1" dirty="0" smtClean="0">
                <a:ln>
                  <a:solidFill>
                    <a:sysClr val="windowText" lastClr="000000"/>
                  </a:solidFill>
                </a:ln>
                <a:solidFill>
                  <a:schemeClr val="accent6">
                    <a:lumMod val="50000"/>
                  </a:schemeClr>
                </a:solidFill>
              </a:rPr>
              <a:t>. При стимуляции мутагенами выход пенициллина был увеличен в 10 раз</a:t>
            </a:r>
            <a:endParaRPr lang="ru-RU" sz="2200" b="1" dirty="0">
              <a:ln>
                <a:solidFill>
                  <a:sysClr val="windowText" lastClr="000000"/>
                </a:solidFill>
              </a:ln>
              <a:solidFill>
                <a:schemeClr val="accent6">
                  <a:lumMod val="50000"/>
                </a:schemeClr>
              </a:solidFill>
            </a:endParaRPr>
          </a:p>
        </p:txBody>
      </p:sp>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3"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1225979044"/>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1"/>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rcRect l="1129" t="15269" r="1774" b="6022"/>
          <a:stretch/>
        </p:blipFill>
        <p:spPr bwMode="auto">
          <a:xfrm>
            <a:off x="-36512" y="764704"/>
            <a:ext cx="9149281" cy="5562520"/>
          </a:xfrm>
          <a:prstGeom prst="rect">
            <a:avLst/>
          </a:prstGeom>
          <a:noFill/>
          <a:ln w="9525">
            <a:noFill/>
            <a:miter lim="800000"/>
            <a:headEnd/>
            <a:tailEnd/>
          </a:ln>
          <a:effectLst/>
        </p:spPr>
      </p:pic>
      <p:sp>
        <p:nvSpPr>
          <p:cNvPr id="2" name="Прямоугольник 1"/>
          <p:cNvSpPr/>
          <p:nvPr/>
        </p:nvSpPr>
        <p:spPr>
          <a:xfrm>
            <a:off x="1943716" y="139107"/>
            <a:ext cx="5256568" cy="646331"/>
          </a:xfrm>
          <a:prstGeom prst="rect">
            <a:avLst/>
          </a:prstGeom>
        </p:spPr>
        <p:txBody>
          <a:bodyPr wrap="none">
            <a:spAutoFit/>
          </a:bodyPr>
          <a:lstStyle/>
          <a:p>
            <a:pPr algn="ctr"/>
            <a:r>
              <a:rPr lang="ru-RU" sz="3600" b="1" spc="50" dirty="0" smtClean="0">
                <a:ln w="11430"/>
                <a:solidFill>
                  <a:srgbClr val="9D2349"/>
                </a:solidFill>
                <a:effectLst>
                  <a:outerShdw blurRad="76200" dist="50800" dir="5400000" algn="tl" rotWithShape="0">
                    <a:srgbClr val="000000">
                      <a:alpha val="65000"/>
                    </a:srgbClr>
                  </a:outerShdw>
                </a:effectLst>
                <a:latin typeface="Arial Black" pitchFamily="34" charset="0"/>
                <a:cs typeface="Arial" pitchFamily="34" charset="0"/>
              </a:rPr>
              <a:t>Генная инженерия</a:t>
            </a:r>
            <a:endParaRPr lang="ru-RU" sz="3600" b="1" spc="50" dirty="0">
              <a:ln w="11430"/>
              <a:solidFill>
                <a:srgbClr val="9D2349"/>
              </a:solidFill>
              <a:effectLst>
                <a:outerShdw blurRad="76200" dist="50800" dir="5400000" algn="tl" rotWithShape="0">
                  <a:srgbClr val="000000">
                    <a:alpha val="65000"/>
                  </a:srgbClr>
                </a:outerShdw>
              </a:effectLst>
              <a:latin typeface="Arial Black" pitchFamily="34" charset="0"/>
            </a:endParaRPr>
          </a:p>
        </p:txBody>
      </p:sp>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3"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38293230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142844" y="142852"/>
            <a:ext cx="8858312" cy="3270895"/>
          </a:xfrm>
          <a:prstGeom prst="rect">
            <a:avLst/>
          </a:prstGeom>
        </p:spPr>
        <p:txBody>
          <a:bodyPr wrap="square">
            <a:spAutoFit/>
          </a:bodyPr>
          <a:lstStyle/>
          <a:p>
            <a:pPr lvl="0" indent="539750" algn="just">
              <a:lnSpc>
                <a:spcPct val="85000"/>
              </a:lnSpc>
            </a:pPr>
            <a:r>
              <a:rPr lang="ru-RU" sz="2700" b="1" dirty="0" smtClean="0">
                <a:latin typeface="Arial" pitchFamily="34" charset="0"/>
                <a:ea typeface="Times New Roman" pitchFamily="18" charset="0"/>
              </a:rPr>
              <a:t>Как получение химических соединений и </a:t>
            </a:r>
            <a:r>
              <a:rPr lang="ru-RU" sz="2700" b="1" dirty="0" smtClean="0">
                <a:ln>
                  <a:solidFill>
                    <a:sysClr val="windowText" lastClr="000000"/>
                  </a:solidFill>
                </a:ln>
                <a:solidFill>
                  <a:srgbClr val="C00000"/>
                </a:solidFill>
                <a:latin typeface="Arial" pitchFamily="34" charset="0"/>
                <a:ea typeface="Times New Roman" pitchFamily="18" charset="0"/>
              </a:rPr>
              <a:t>пищевых добавок </a:t>
            </a:r>
            <a:r>
              <a:rPr lang="ru-RU" sz="2700" b="1" dirty="0" smtClean="0">
                <a:latin typeface="Arial" pitchFamily="34" charset="0"/>
                <a:ea typeface="Times New Roman" pitchFamily="18" charset="0"/>
              </a:rPr>
              <a:t>путем </a:t>
            </a:r>
            <a:r>
              <a:rPr lang="ru-RU" sz="2700" b="1" dirty="0" smtClean="0">
                <a:ln>
                  <a:solidFill>
                    <a:sysClr val="windowText" lastClr="000000"/>
                  </a:solidFill>
                </a:ln>
                <a:solidFill>
                  <a:srgbClr val="E4670A"/>
                </a:solidFill>
                <a:latin typeface="Arial" pitchFamily="34" charset="0"/>
                <a:ea typeface="Times New Roman" pitchFamily="18" charset="0"/>
              </a:rPr>
              <a:t>брожения</a:t>
            </a:r>
            <a:r>
              <a:rPr lang="ru-RU" sz="2700" b="1" dirty="0" smtClean="0">
                <a:latin typeface="Arial" pitchFamily="34" charset="0"/>
                <a:ea typeface="Times New Roman" pitchFamily="18" charset="0"/>
              </a:rPr>
              <a:t>, так и синтез </a:t>
            </a:r>
            <a:r>
              <a:rPr lang="ru-RU" sz="2700" b="1" dirty="0" smtClean="0">
                <a:ln>
                  <a:solidFill>
                    <a:sysClr val="windowText" lastClr="000000"/>
                  </a:solidFill>
                </a:ln>
                <a:solidFill>
                  <a:srgbClr val="00B0F0"/>
                </a:solidFill>
                <a:latin typeface="Arial" pitchFamily="34" charset="0"/>
                <a:ea typeface="Times New Roman" pitchFamily="18" charset="0"/>
              </a:rPr>
              <a:t>антибиотиков</a:t>
            </a:r>
            <a:r>
              <a:rPr lang="ru-RU" sz="2700" b="1" dirty="0" smtClean="0">
                <a:latin typeface="Arial" pitchFamily="34" charset="0"/>
                <a:ea typeface="Times New Roman" pitchFamily="18" charset="0"/>
              </a:rPr>
              <a:t> всегда велись в асептических условиях, но некоторые современные процессы (например, образование белка одноклеточными организмами) осуществляют в еще более жестком режиме. Обеспечение таких особых условий – многоплановая задача, и она решается инженерами-химиками и </a:t>
            </a:r>
            <a:r>
              <a:rPr lang="ru-RU" sz="2700" b="1" dirty="0" smtClean="0">
                <a:ln>
                  <a:solidFill>
                    <a:sysClr val="windowText" lastClr="000000"/>
                  </a:solidFill>
                </a:ln>
                <a:solidFill>
                  <a:srgbClr val="0000CC"/>
                </a:solidFill>
                <a:latin typeface="Arial" pitchFamily="34" charset="0"/>
                <a:ea typeface="Times New Roman" pitchFamily="18" charset="0"/>
              </a:rPr>
              <a:t>микробиологами</a:t>
            </a:r>
            <a:r>
              <a:rPr lang="ru-RU" sz="2700" b="1" dirty="0" smtClean="0">
                <a:latin typeface="Arial" pitchFamily="34" charset="0"/>
                <a:ea typeface="Times New Roman" pitchFamily="18" charset="0"/>
              </a:rPr>
              <a:t>.</a:t>
            </a:r>
            <a:endParaRPr lang="ru-RU" sz="2700" b="1" dirty="0" smtClean="0">
              <a:latin typeface="Arial" pitchFamily="34" charset="0"/>
            </a:endParaRPr>
          </a:p>
        </p:txBody>
      </p:sp>
      <p:pic>
        <p:nvPicPr>
          <p:cNvPr id="61442" name="Picture 2" descr="C:\23.09.12-домашние документы\Биотехнология\Биотехнология-лабораторные и др\thCABBWHZ6.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a:stretch>
            <a:fillRect/>
          </a:stretch>
        </p:blipFill>
        <p:spPr bwMode="auto">
          <a:xfrm>
            <a:off x="1907704" y="3643314"/>
            <a:ext cx="4164494" cy="3118864"/>
          </a:xfrm>
          <a:prstGeom prst="rect">
            <a:avLst/>
          </a:prstGeom>
          <a:noFill/>
        </p:spPr>
      </p:pic>
      <p:sp>
        <p:nvSpPr>
          <p:cNvPr id="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домой 6">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8"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2218926707"/>
      </p:ext>
    </p:extLst>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142844" y="98236"/>
            <a:ext cx="8858312" cy="2917722"/>
          </a:xfrm>
          <a:prstGeom prst="rect">
            <a:avLst/>
          </a:prstGeom>
        </p:spPr>
        <p:txBody>
          <a:bodyPr wrap="square">
            <a:spAutoFit/>
          </a:bodyPr>
          <a:lstStyle/>
          <a:p>
            <a:pPr lvl="0" indent="539750" algn="just">
              <a:lnSpc>
                <a:spcPct val="85000"/>
              </a:lnSpc>
            </a:pPr>
            <a:r>
              <a:rPr lang="ru-RU" sz="2700" b="1" dirty="0" smtClean="0">
                <a:latin typeface="Arial" pitchFamily="34" charset="0"/>
                <a:ea typeface="Times New Roman" pitchFamily="18" charset="0"/>
              </a:rPr>
              <a:t>Вместе с тем переработка отходов, например, не требует стерильных условий; напротив, чем больше разных микроорганизмов принимает участие в процессе, тем лучше. В наше время все более широко применяют переработку стоков в анаэробных условиях смешанной микрофлорой, в результате чего попутно образуется </a:t>
            </a:r>
            <a:r>
              <a:rPr lang="ru-RU" sz="2700" b="1" i="1" dirty="0" err="1" smtClean="0">
                <a:solidFill>
                  <a:srgbClr val="C00000"/>
                </a:solidFill>
                <a:latin typeface="Arial" pitchFamily="34" charset="0"/>
                <a:ea typeface="Times New Roman" pitchFamily="18" charset="0"/>
              </a:rPr>
              <a:t>биогаз</a:t>
            </a:r>
            <a:r>
              <a:rPr lang="ru-RU" sz="2700" b="1" dirty="0" smtClean="0">
                <a:latin typeface="Arial" pitchFamily="34" charset="0"/>
                <a:ea typeface="Times New Roman" pitchFamily="18" charset="0"/>
              </a:rPr>
              <a:t> (он </a:t>
            </a:r>
            <a:r>
              <a:rPr lang="ru-RU" sz="2700" b="1" u="sng" dirty="0" smtClean="0">
                <a:latin typeface="Arial" pitchFamily="34" charset="0"/>
                <a:ea typeface="Times New Roman" pitchFamily="18" charset="0"/>
              </a:rPr>
              <a:t>состоит в основном из</a:t>
            </a:r>
            <a:r>
              <a:rPr lang="ru-RU" sz="2700" b="1" dirty="0" smtClean="0">
                <a:latin typeface="Arial" pitchFamily="34" charset="0"/>
                <a:ea typeface="Times New Roman" pitchFamily="18" charset="0"/>
              </a:rPr>
              <a:t> метана и СО</a:t>
            </a:r>
            <a:r>
              <a:rPr lang="ru-RU" sz="2700" b="1" baseline="-30000" dirty="0" smtClean="0">
                <a:latin typeface="Arial" pitchFamily="34" charset="0"/>
                <a:ea typeface="Times New Roman" pitchFamily="18" charset="0"/>
              </a:rPr>
              <a:t>2</a:t>
            </a:r>
            <a:r>
              <a:rPr lang="ru-RU" sz="2700" b="1" dirty="0" smtClean="0">
                <a:latin typeface="Arial" pitchFamily="34" charset="0"/>
                <a:ea typeface="Times New Roman" pitchFamily="18" charset="0"/>
              </a:rPr>
              <a:t>). </a:t>
            </a:r>
          </a:p>
        </p:txBody>
      </p:sp>
      <p:pic>
        <p:nvPicPr>
          <p:cNvPr id="102403" name="Picture 3"/>
          <p:cNvPicPr>
            <a:picLocks noChangeAspect="1" noChangeArrowheads="1"/>
          </p:cNvPicPr>
          <p:nvPr/>
        </p:nvPicPr>
        <p:blipFill>
          <a:blip r:embed="rId2"/>
          <a:srcRect/>
          <a:stretch>
            <a:fillRect/>
          </a:stretch>
        </p:blipFill>
        <p:spPr bwMode="auto">
          <a:xfrm>
            <a:off x="2500298" y="3071810"/>
            <a:ext cx="3700593" cy="3675028"/>
          </a:xfrm>
          <a:prstGeom prst="rect">
            <a:avLst/>
          </a:prstGeom>
          <a:noFill/>
          <a:ln w="9525">
            <a:noFill/>
            <a:miter lim="800000"/>
            <a:headEnd/>
            <a:tailEnd/>
          </a:ln>
          <a:effectLst/>
        </p:spPr>
      </p:pic>
      <p:sp>
        <p:nvSpPr>
          <p:cNvPr id="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домой 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8"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329239110"/>
      </p:ext>
    </p:extLst>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0"/>
          <p:cNvSpPr/>
          <p:nvPr/>
        </p:nvSpPr>
        <p:spPr>
          <a:xfrm>
            <a:off x="142844" y="98236"/>
            <a:ext cx="8858312" cy="2472985"/>
          </a:xfrm>
          <a:prstGeom prst="rect">
            <a:avLst/>
          </a:prstGeom>
        </p:spPr>
        <p:txBody>
          <a:bodyPr wrap="square">
            <a:spAutoFit/>
          </a:bodyPr>
          <a:lstStyle/>
          <a:p>
            <a:pPr lvl="0" indent="539750" algn="just">
              <a:lnSpc>
                <a:spcPct val="85000"/>
              </a:lnSpc>
            </a:pPr>
            <a:r>
              <a:rPr lang="ru-RU" sz="2600" b="1" dirty="0" smtClean="0">
                <a:latin typeface="Arial" pitchFamily="34" charset="0"/>
                <a:ea typeface="Times New Roman" pitchFamily="18" charset="0"/>
              </a:rPr>
              <a:t>Этот способ энергетически высокоэффективен, позволяет сохранять и концентрировать энергию, содержащуюся в различных компонентах стоков (с газом регенерируется более 80 % свободной энергии), а в сельской местности с его помощью можно получать значительную часть столь необходимой энергии. </a:t>
            </a:r>
          </a:p>
        </p:txBody>
      </p:sp>
      <p:pic>
        <p:nvPicPr>
          <p:cNvPr id="1026" name="Picture 2"/>
          <p:cNvPicPr>
            <a:picLocks noChangeAspect="1" noChangeArrowheads="1"/>
          </p:cNvPicPr>
          <p:nvPr/>
        </p:nvPicPr>
        <p:blipFill>
          <a:blip r:embed="rId2"/>
          <a:srcRect/>
          <a:stretch>
            <a:fillRect/>
          </a:stretch>
        </p:blipFill>
        <p:spPr bwMode="auto">
          <a:xfrm>
            <a:off x="142844" y="2733698"/>
            <a:ext cx="6276975" cy="3981450"/>
          </a:xfrm>
          <a:prstGeom prst="rect">
            <a:avLst/>
          </a:prstGeom>
          <a:noFill/>
          <a:ln w="9525">
            <a:noFill/>
            <a:miter lim="800000"/>
            <a:headEnd/>
            <a:tailEnd/>
          </a:ln>
          <a:effectLst/>
        </p:spPr>
      </p:pic>
      <p:sp>
        <p:nvSpPr>
          <p:cNvPr id="9" name="Прямоугольник 8"/>
          <p:cNvSpPr/>
          <p:nvPr/>
        </p:nvSpPr>
        <p:spPr>
          <a:xfrm>
            <a:off x="5436096" y="4364324"/>
            <a:ext cx="3929058" cy="720197"/>
          </a:xfrm>
          <a:prstGeom prst="rect">
            <a:avLst/>
          </a:prstGeom>
        </p:spPr>
        <p:txBody>
          <a:bodyPr wrap="square">
            <a:spAutoFit/>
          </a:bodyPr>
          <a:lstStyle/>
          <a:p>
            <a:pPr algn="ctr">
              <a:lnSpc>
                <a:spcPct val="85000"/>
              </a:lnSpc>
            </a:pPr>
            <a:r>
              <a:rPr lang="ru-RU" sz="2400" b="1" dirty="0" smtClean="0">
                <a:solidFill>
                  <a:schemeClr val="accent6">
                    <a:lumMod val="50000"/>
                  </a:schemeClr>
                </a:solidFill>
              </a:rPr>
              <a:t>Завод по производству </a:t>
            </a:r>
            <a:r>
              <a:rPr lang="ru-RU" sz="2400" b="1" dirty="0" err="1" smtClean="0">
                <a:solidFill>
                  <a:schemeClr val="accent6">
                    <a:lumMod val="50000"/>
                  </a:schemeClr>
                </a:solidFill>
              </a:rPr>
              <a:t>биогаза</a:t>
            </a:r>
            <a:endParaRPr lang="ru-RU" sz="2400" b="1" dirty="0">
              <a:solidFill>
                <a:schemeClr val="accent6">
                  <a:lumMod val="50000"/>
                </a:schemeClr>
              </a:solidFill>
            </a:endParaRPr>
          </a:p>
        </p:txBody>
      </p:sp>
      <p:sp>
        <p:nvSpPr>
          <p:cNvPr id="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домой 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8"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3734515733"/>
      </p:ext>
    </p:extLst>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142844" y="98236"/>
            <a:ext cx="8858312" cy="3977243"/>
          </a:xfrm>
          <a:prstGeom prst="rect">
            <a:avLst/>
          </a:prstGeom>
        </p:spPr>
        <p:txBody>
          <a:bodyPr wrap="square">
            <a:spAutoFit/>
          </a:bodyPr>
          <a:lstStyle/>
          <a:p>
            <a:pPr lvl="0" indent="539750" algn="just">
              <a:lnSpc>
                <a:spcPct val="85000"/>
              </a:lnSpc>
            </a:pPr>
            <a:r>
              <a:rPr lang="ru-RU" sz="2700" b="1" dirty="0" smtClean="0">
                <a:latin typeface="Arial" pitchFamily="34" charset="0"/>
                <a:ea typeface="Times New Roman" pitchFamily="18" charset="0"/>
              </a:rPr>
              <a:t>Так, в Китае построено более 18 млн. генераторов </a:t>
            </a:r>
            <a:r>
              <a:rPr lang="ru-RU" sz="2700" b="1" dirty="0" err="1" smtClean="0">
                <a:ln>
                  <a:solidFill>
                    <a:sysClr val="windowText" lastClr="000000"/>
                  </a:solidFill>
                </a:ln>
                <a:solidFill>
                  <a:srgbClr val="336600"/>
                </a:solidFill>
                <a:latin typeface="Arial" pitchFamily="34" charset="0"/>
                <a:ea typeface="Times New Roman" pitchFamily="18" charset="0"/>
              </a:rPr>
              <a:t>биогаза</a:t>
            </a:r>
            <a:r>
              <a:rPr lang="ru-RU" sz="2700" b="1" dirty="0" smtClean="0">
                <a:latin typeface="Arial" pitchFamily="34" charset="0"/>
                <a:ea typeface="Times New Roman" pitchFamily="18" charset="0"/>
              </a:rPr>
              <a:t>. В развитых странах с высоким потреблением энергии превращение отходов в </a:t>
            </a:r>
            <a:r>
              <a:rPr lang="ru-RU" sz="2700" b="1" dirty="0" err="1" smtClean="0">
                <a:ln>
                  <a:solidFill>
                    <a:sysClr val="windowText" lastClr="000000"/>
                  </a:solidFill>
                </a:ln>
                <a:solidFill>
                  <a:srgbClr val="336600"/>
                </a:solidFill>
                <a:latin typeface="Arial" pitchFamily="34" charset="0"/>
                <a:ea typeface="Times New Roman" pitchFamily="18" charset="0"/>
              </a:rPr>
              <a:t>биогаз</a:t>
            </a:r>
            <a:r>
              <a:rPr lang="ru-RU" sz="2700" b="1" dirty="0" smtClean="0">
                <a:latin typeface="Arial" pitchFamily="34" charset="0"/>
                <a:ea typeface="Times New Roman" pitchFamily="18" charset="0"/>
              </a:rPr>
              <a:t> может покрыть лишь несколько процентов их энергетических потребностей. На отдельных крупных заводах по переработке отходов </a:t>
            </a:r>
            <a:r>
              <a:rPr lang="ru-RU" sz="2700" b="1" dirty="0" err="1" smtClean="0">
                <a:ln>
                  <a:solidFill>
                    <a:sysClr val="windowText" lastClr="000000"/>
                  </a:solidFill>
                </a:ln>
                <a:solidFill>
                  <a:srgbClr val="336600"/>
                </a:solidFill>
                <a:latin typeface="Arial" pitchFamily="34" charset="0"/>
                <a:ea typeface="Times New Roman" pitchFamily="18" charset="0"/>
              </a:rPr>
              <a:t>биогаз</a:t>
            </a:r>
            <a:r>
              <a:rPr lang="ru-RU" sz="2700" b="1" dirty="0" smtClean="0">
                <a:latin typeface="Arial" pitchFamily="34" charset="0"/>
                <a:ea typeface="Times New Roman" pitchFamily="18" charset="0"/>
              </a:rPr>
              <a:t> часто сжигают в тепловых машинах, которые приводят в действие электрогенераторы. В последние годы созданы также небольшие установки, предназначенные для переработки отходов сельского хозяйства.</a:t>
            </a:r>
            <a:endParaRPr lang="ru-RU" sz="2700" b="1" dirty="0" smtClean="0">
              <a:latin typeface="Arial" pitchFamily="34" charset="0"/>
            </a:endParaRPr>
          </a:p>
        </p:txBody>
      </p:sp>
      <p:pic>
        <p:nvPicPr>
          <p:cNvPr id="7170" name="Picture 2" descr="C:\23.09.12-домашние документы\Биотехнология\22.11.12\cxema.jpg"/>
          <p:cNvPicPr>
            <a:picLocks noChangeAspect="1" noChangeArrowheads="1"/>
          </p:cNvPicPr>
          <p:nvPr/>
        </p:nvPicPr>
        <p:blipFill>
          <a:blip r:embed="rId2"/>
          <a:srcRect/>
          <a:stretch>
            <a:fillRect/>
          </a:stretch>
        </p:blipFill>
        <p:spPr bwMode="auto">
          <a:xfrm>
            <a:off x="1928794" y="4218020"/>
            <a:ext cx="4786346" cy="2444718"/>
          </a:xfrm>
          <a:prstGeom prst="rect">
            <a:avLst/>
          </a:prstGeom>
          <a:noFill/>
        </p:spPr>
      </p:pic>
      <p:sp>
        <p:nvSpPr>
          <p:cNvPr id="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домой 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8"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2661846789"/>
      </p:ext>
    </p:extLst>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142844" y="-24"/>
            <a:ext cx="8858312" cy="781752"/>
          </a:xfrm>
          <a:prstGeom prst="rect">
            <a:avLst/>
          </a:prstGeom>
        </p:spPr>
        <p:txBody>
          <a:bodyPr wrap="square">
            <a:spAutoFit/>
          </a:bodyPr>
          <a:lstStyle/>
          <a:p>
            <a:pPr algn="ctr">
              <a:lnSpc>
                <a:spcPct val="80000"/>
              </a:lnSpc>
            </a:pPr>
            <a:r>
              <a:rPr lang="ru-RU" sz="2800" b="1" dirty="0" smtClean="0">
                <a:ln w="10541" cmpd="sng">
                  <a:solidFill>
                    <a:sysClr val="windowText" lastClr="000000"/>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Направления биотехнологии и получаемые с ее помощью продукты</a:t>
            </a:r>
            <a:endParaRPr lang="ru-RU" sz="2800" b="1" dirty="0">
              <a:ln w="10541" cmpd="sng">
                <a:solidFill>
                  <a:sysClr val="windowText" lastClr="000000"/>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graphicFrame>
        <p:nvGraphicFramePr>
          <p:cNvPr id="11" name="Таблица 10"/>
          <p:cNvGraphicFramePr>
            <a:graphicFrameLocks noGrp="1"/>
          </p:cNvGraphicFramePr>
          <p:nvPr>
            <p:extLst>
              <p:ext uri="{D42A27DB-BD31-4B8C-83A1-F6EECF244321}">
                <p14:modId xmlns:p14="http://schemas.microsoft.com/office/powerpoint/2010/main" val="1523014108"/>
              </p:ext>
            </p:extLst>
          </p:nvPr>
        </p:nvGraphicFramePr>
        <p:xfrm>
          <a:off x="142844" y="785794"/>
          <a:ext cx="8929750" cy="5749110"/>
        </p:xfrm>
        <a:graphic>
          <a:graphicData uri="http://schemas.openxmlformats.org/drawingml/2006/table">
            <a:tbl>
              <a:tblPr/>
              <a:tblGrid>
                <a:gridCol w="1785950"/>
                <a:gridCol w="7143800"/>
              </a:tblGrid>
              <a:tr h="214314">
                <a:tc>
                  <a:txBody>
                    <a:bodyPr/>
                    <a:lstStyle/>
                    <a:p>
                      <a:pPr algn="ctr">
                        <a:lnSpc>
                          <a:spcPct val="85000"/>
                        </a:lnSpc>
                        <a:spcAft>
                          <a:spcPts val="0"/>
                        </a:spcAft>
                      </a:pPr>
                      <a:r>
                        <a:rPr lang="ru-RU" sz="1800" b="1" dirty="0">
                          <a:latin typeface="Arial" pitchFamily="34" charset="0"/>
                          <a:ea typeface="Times New Roman"/>
                          <a:cs typeface="Arial" pitchFamily="34" charset="0"/>
                        </a:rPr>
                        <a:t>Отрасль</a:t>
                      </a:r>
                    </a:p>
                  </a:txBody>
                  <a:tcPr marL="20497" marR="204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85000"/>
                        </a:lnSpc>
                        <a:spcAft>
                          <a:spcPts val="0"/>
                        </a:spcAft>
                      </a:pPr>
                      <a:r>
                        <a:rPr lang="ru-RU" sz="1800" b="1" dirty="0">
                          <a:latin typeface="Arial" pitchFamily="34" charset="0"/>
                          <a:ea typeface="Times New Roman"/>
                          <a:cs typeface="Arial" pitchFamily="34" charset="0"/>
                        </a:rPr>
                        <a:t>Примеры</a:t>
                      </a:r>
                    </a:p>
                  </a:txBody>
                  <a:tcPr marL="20497" marR="204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03208">
                <a:tc>
                  <a:txBody>
                    <a:bodyPr/>
                    <a:lstStyle/>
                    <a:p>
                      <a:pPr algn="ctr">
                        <a:lnSpc>
                          <a:spcPct val="85000"/>
                        </a:lnSpc>
                        <a:spcAft>
                          <a:spcPts val="0"/>
                        </a:spcAft>
                      </a:pPr>
                      <a:r>
                        <a:rPr lang="ru-RU" sz="1900" b="1" dirty="0">
                          <a:solidFill>
                            <a:srgbClr val="036505"/>
                          </a:solidFill>
                          <a:latin typeface="Arial" pitchFamily="34" charset="0"/>
                          <a:ea typeface="Times New Roman"/>
                          <a:cs typeface="Arial" pitchFamily="34" charset="0"/>
                        </a:rPr>
                        <a:t>Сельское хозяйство</a:t>
                      </a:r>
                    </a:p>
                  </a:txBody>
                  <a:tcPr marL="20497" marR="204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85000"/>
                        </a:lnSpc>
                        <a:spcAft>
                          <a:spcPts val="0"/>
                        </a:spcAft>
                      </a:pPr>
                      <a:r>
                        <a:rPr lang="ru-RU" sz="1800" b="1" dirty="0">
                          <a:solidFill>
                            <a:srgbClr val="036505"/>
                          </a:solidFill>
                          <a:latin typeface="Arial" pitchFamily="34" charset="0"/>
                          <a:ea typeface="Times New Roman"/>
                          <a:cs typeface="Arial" pitchFamily="34" charset="0"/>
                        </a:rPr>
                        <a:t>Получение новых штаммов; новые методы селекции растений и </a:t>
                      </a:r>
                      <a:r>
                        <a:rPr lang="ru-RU" sz="1800" b="1" dirty="0" smtClean="0">
                          <a:solidFill>
                            <a:srgbClr val="036505"/>
                          </a:solidFill>
                          <a:latin typeface="Arial" pitchFamily="34" charset="0"/>
                          <a:ea typeface="Times New Roman"/>
                          <a:cs typeface="Arial" pitchFamily="34" charset="0"/>
                        </a:rPr>
                        <a:t>животных </a:t>
                      </a:r>
                      <a:r>
                        <a:rPr lang="ru-RU" sz="1800" b="1" dirty="0">
                          <a:solidFill>
                            <a:srgbClr val="036505"/>
                          </a:solidFill>
                          <a:latin typeface="Arial" pitchFamily="34" charset="0"/>
                          <a:ea typeface="Times New Roman"/>
                          <a:cs typeface="Arial" pitchFamily="34" charset="0"/>
                        </a:rPr>
                        <a:t>(включая клонирование)</a:t>
                      </a:r>
                    </a:p>
                  </a:txBody>
                  <a:tcPr marL="20497" marR="204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748866">
                <a:tc>
                  <a:txBody>
                    <a:bodyPr/>
                    <a:lstStyle/>
                    <a:p>
                      <a:pPr algn="ctr">
                        <a:lnSpc>
                          <a:spcPct val="85000"/>
                        </a:lnSpc>
                        <a:spcAft>
                          <a:spcPts val="0"/>
                        </a:spcAft>
                      </a:pPr>
                      <a:r>
                        <a:rPr lang="ru-RU" sz="1900" b="1" dirty="0">
                          <a:latin typeface="Arial" pitchFamily="34" charset="0"/>
                          <a:ea typeface="Times New Roman"/>
                          <a:cs typeface="Arial" pitchFamily="34" charset="0"/>
                        </a:rPr>
                        <a:t>Производство </a:t>
                      </a:r>
                      <a:r>
                        <a:rPr lang="ru-RU" sz="1900" b="1" dirty="0" smtClean="0">
                          <a:latin typeface="Arial" pitchFamily="34" charset="0"/>
                          <a:ea typeface="Times New Roman"/>
                          <a:cs typeface="Arial" pitchFamily="34" charset="0"/>
                        </a:rPr>
                        <a:t>химических </a:t>
                      </a:r>
                      <a:r>
                        <a:rPr lang="ru-RU" sz="1900" b="1" dirty="0">
                          <a:latin typeface="Arial" pitchFamily="34" charset="0"/>
                          <a:ea typeface="Times New Roman"/>
                          <a:cs typeface="Arial" pitchFamily="34" charset="0"/>
                        </a:rPr>
                        <a:t>веществ</a:t>
                      </a:r>
                    </a:p>
                  </a:txBody>
                  <a:tcPr marL="20497" marR="204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85000"/>
                        </a:lnSpc>
                        <a:spcAft>
                          <a:spcPts val="0"/>
                        </a:spcAft>
                      </a:pPr>
                      <a:r>
                        <a:rPr lang="ru-RU" sz="1800" b="1" dirty="0">
                          <a:latin typeface="Arial" pitchFamily="34" charset="0"/>
                          <a:ea typeface="Times New Roman"/>
                          <a:cs typeface="Arial" pitchFamily="34" charset="0"/>
                        </a:rPr>
                        <a:t>Получение органических кислот (</a:t>
                      </a:r>
                      <a:r>
                        <a:rPr lang="ru-RU" sz="1800" b="1" dirty="0" smtClean="0">
                          <a:latin typeface="Arial" pitchFamily="34" charset="0"/>
                          <a:ea typeface="Times New Roman"/>
                          <a:cs typeface="Arial" pitchFamily="34" charset="0"/>
                        </a:rPr>
                        <a:t>например</a:t>
                      </a:r>
                      <a:r>
                        <a:rPr lang="ru-RU" sz="1800" b="1" dirty="0">
                          <a:latin typeface="Arial" pitchFamily="34" charset="0"/>
                          <a:ea typeface="Times New Roman"/>
                          <a:cs typeface="Arial" pitchFamily="34" charset="0"/>
                        </a:rPr>
                        <a:t>, лимонной, </a:t>
                      </a:r>
                      <a:r>
                        <a:rPr lang="ru-RU" sz="1800" b="1" dirty="0" err="1">
                          <a:latin typeface="Arial" pitchFamily="34" charset="0"/>
                          <a:ea typeface="Times New Roman"/>
                          <a:cs typeface="Arial" pitchFamily="34" charset="0"/>
                        </a:rPr>
                        <a:t>итаконовой</a:t>
                      </a:r>
                      <a:r>
                        <a:rPr lang="ru-RU" sz="1800" b="1" dirty="0">
                          <a:latin typeface="Arial" pitchFamily="34" charset="0"/>
                          <a:ea typeface="Times New Roman"/>
                          <a:cs typeface="Arial" pitchFamily="34" charset="0"/>
                        </a:rPr>
                        <a:t>); использование ферментов в составе </a:t>
                      </a:r>
                      <a:r>
                        <a:rPr lang="ru-RU" sz="1800" b="1" dirty="0" smtClean="0">
                          <a:latin typeface="Arial" pitchFamily="34" charset="0"/>
                          <a:ea typeface="Times New Roman"/>
                          <a:cs typeface="Arial" pitchFamily="34" charset="0"/>
                        </a:rPr>
                        <a:t>моющих </a:t>
                      </a:r>
                      <a:r>
                        <a:rPr lang="ru-RU" sz="1800" b="1" dirty="0">
                          <a:latin typeface="Arial" pitchFamily="34" charset="0"/>
                          <a:ea typeface="Times New Roman"/>
                          <a:cs typeface="Arial" pitchFamily="34" charset="0"/>
                        </a:rPr>
                        <a:t>средств</a:t>
                      </a:r>
                    </a:p>
                  </a:txBody>
                  <a:tcPr marL="20497" marR="204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96134">
                <a:tc>
                  <a:txBody>
                    <a:bodyPr/>
                    <a:lstStyle/>
                    <a:p>
                      <a:pPr algn="ctr">
                        <a:lnSpc>
                          <a:spcPct val="85000"/>
                        </a:lnSpc>
                        <a:spcAft>
                          <a:spcPts val="0"/>
                        </a:spcAft>
                      </a:pPr>
                      <a:r>
                        <a:rPr lang="ru-RU" sz="1900" b="1" dirty="0">
                          <a:solidFill>
                            <a:srgbClr val="C00000"/>
                          </a:solidFill>
                          <a:latin typeface="Arial" pitchFamily="34" charset="0"/>
                          <a:ea typeface="Times New Roman"/>
                          <a:cs typeface="Arial" pitchFamily="34" charset="0"/>
                        </a:rPr>
                        <a:t>Энергетика</a:t>
                      </a:r>
                    </a:p>
                  </a:txBody>
                  <a:tcPr marL="20497" marR="204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85000"/>
                        </a:lnSpc>
                        <a:spcAft>
                          <a:spcPts val="0"/>
                        </a:spcAft>
                      </a:pPr>
                      <a:r>
                        <a:rPr lang="ru-RU" sz="1800" b="1" dirty="0">
                          <a:solidFill>
                            <a:srgbClr val="C00000"/>
                          </a:solidFill>
                          <a:latin typeface="Arial" pitchFamily="34" charset="0"/>
                          <a:ea typeface="Times New Roman"/>
                          <a:cs typeface="Arial" pitchFamily="34" charset="0"/>
                        </a:rPr>
                        <a:t>Увеличение потребления </a:t>
                      </a:r>
                      <a:r>
                        <a:rPr lang="ru-RU" sz="1800" b="1" dirty="0" err="1">
                          <a:solidFill>
                            <a:srgbClr val="C00000"/>
                          </a:solidFill>
                          <a:latin typeface="Arial" pitchFamily="34" charset="0"/>
                          <a:ea typeface="Times New Roman"/>
                          <a:cs typeface="Arial" pitchFamily="34" charset="0"/>
                        </a:rPr>
                        <a:t>биогаза</a:t>
                      </a:r>
                      <a:r>
                        <a:rPr lang="ru-RU" sz="1800" b="1" dirty="0">
                          <a:solidFill>
                            <a:srgbClr val="C00000"/>
                          </a:solidFill>
                          <a:latin typeface="Arial" pitchFamily="34" charset="0"/>
                          <a:ea typeface="Times New Roman"/>
                          <a:cs typeface="Arial" pitchFamily="34" charset="0"/>
                        </a:rPr>
                        <a:t>; </a:t>
                      </a:r>
                      <a:r>
                        <a:rPr lang="ru-RU" sz="1800" b="1" dirty="0" smtClean="0">
                          <a:solidFill>
                            <a:srgbClr val="C00000"/>
                          </a:solidFill>
                          <a:latin typeface="Arial" pitchFamily="34" charset="0"/>
                          <a:ea typeface="Times New Roman"/>
                          <a:cs typeface="Arial" pitchFamily="34" charset="0"/>
                        </a:rPr>
                        <a:t>крупномасштабное </a:t>
                      </a:r>
                      <a:r>
                        <a:rPr lang="ru-RU" sz="1800" b="1" dirty="0">
                          <a:solidFill>
                            <a:srgbClr val="C00000"/>
                          </a:solidFill>
                          <a:latin typeface="Arial" pitchFamily="34" charset="0"/>
                          <a:ea typeface="Times New Roman"/>
                          <a:cs typeface="Arial" pitchFamily="34" charset="0"/>
                        </a:rPr>
                        <a:t>производство этанола как жидкого топлива</a:t>
                      </a:r>
                    </a:p>
                  </a:txBody>
                  <a:tcPr marL="20497" marR="204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792268">
                <a:tc>
                  <a:txBody>
                    <a:bodyPr/>
                    <a:lstStyle/>
                    <a:p>
                      <a:pPr algn="ctr">
                        <a:lnSpc>
                          <a:spcPct val="85000"/>
                        </a:lnSpc>
                        <a:spcAft>
                          <a:spcPts val="0"/>
                        </a:spcAft>
                      </a:pPr>
                      <a:r>
                        <a:rPr lang="ru-RU" sz="1900" b="1" dirty="0">
                          <a:latin typeface="Arial" pitchFamily="34" charset="0"/>
                          <a:ea typeface="Times New Roman"/>
                          <a:cs typeface="Arial" pitchFamily="34" charset="0"/>
                        </a:rPr>
                        <a:t>Контроль за состоянием окружающей среды</a:t>
                      </a:r>
                    </a:p>
                  </a:txBody>
                  <a:tcPr marL="20497" marR="204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85000"/>
                        </a:lnSpc>
                        <a:spcAft>
                          <a:spcPts val="0"/>
                        </a:spcAft>
                      </a:pPr>
                      <a:r>
                        <a:rPr lang="ru-RU" sz="1800" b="1" dirty="0">
                          <a:latin typeface="Arial" pitchFamily="34" charset="0"/>
                          <a:ea typeface="Times New Roman"/>
                          <a:cs typeface="Arial" pitchFamily="34" charset="0"/>
                        </a:rPr>
                        <a:t>Совершенствование методов тестирования и мониторинга</a:t>
                      </a:r>
                      <a:r>
                        <a:rPr lang="ru-RU" sz="1800" b="1" dirty="0" smtClean="0">
                          <a:latin typeface="Arial" pitchFamily="34" charset="0"/>
                          <a:ea typeface="Times New Roman"/>
                          <a:cs typeface="Arial" pitchFamily="34" charset="0"/>
                        </a:rPr>
                        <a:t>; прогнозирование </a:t>
                      </a:r>
                      <a:r>
                        <a:rPr lang="ru-RU" sz="1800" b="1" dirty="0">
                          <a:latin typeface="Arial" pitchFamily="34" charset="0"/>
                          <a:ea typeface="Times New Roman"/>
                          <a:cs typeface="Arial" pitchFamily="34" charset="0"/>
                        </a:rPr>
                        <a:t>превращений </a:t>
                      </a:r>
                      <a:r>
                        <a:rPr lang="ru-RU" sz="1800" b="1" dirty="0" err="1" smtClean="0">
                          <a:latin typeface="Arial" pitchFamily="34" charset="0"/>
                          <a:ea typeface="Times New Roman"/>
                          <a:cs typeface="Arial" pitchFamily="34" charset="0"/>
                        </a:rPr>
                        <a:t>ксенобиотиков</a:t>
                      </a:r>
                      <a:r>
                        <a:rPr lang="ru-RU" sz="1800" b="1" dirty="0" smtClean="0">
                          <a:latin typeface="Arial" pitchFamily="34" charset="0"/>
                          <a:ea typeface="Times New Roman"/>
                          <a:cs typeface="Arial" pitchFamily="34" charset="0"/>
                        </a:rPr>
                        <a:t>; улучшение </a:t>
                      </a:r>
                      <a:r>
                        <a:rPr lang="ru-RU" sz="1800" b="1" dirty="0">
                          <a:latin typeface="Arial" pitchFamily="34" charset="0"/>
                          <a:ea typeface="Times New Roman"/>
                          <a:cs typeface="Arial" pitchFamily="34" charset="0"/>
                        </a:rPr>
                        <a:t>методов переработки отходов, особенно промышленных</a:t>
                      </a:r>
                    </a:p>
                  </a:txBody>
                  <a:tcPr marL="20497" marR="204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802289">
                <a:tc>
                  <a:txBody>
                    <a:bodyPr/>
                    <a:lstStyle/>
                    <a:p>
                      <a:pPr algn="ctr">
                        <a:lnSpc>
                          <a:spcPct val="85000"/>
                        </a:lnSpc>
                        <a:spcAft>
                          <a:spcPts val="0"/>
                        </a:spcAft>
                      </a:pPr>
                      <a:r>
                        <a:rPr lang="ru-RU" sz="1900" b="1" dirty="0">
                          <a:solidFill>
                            <a:srgbClr val="64162E"/>
                          </a:solidFill>
                          <a:latin typeface="Arial" pitchFamily="34" charset="0"/>
                          <a:ea typeface="Times New Roman"/>
                          <a:cs typeface="Arial" pitchFamily="34" charset="0"/>
                        </a:rPr>
                        <a:t>Пищевая </a:t>
                      </a:r>
                      <a:r>
                        <a:rPr lang="ru-RU" sz="1900" b="1" dirty="0" err="1" smtClean="0">
                          <a:solidFill>
                            <a:srgbClr val="64162E"/>
                          </a:solidFill>
                          <a:latin typeface="Arial" pitchFamily="34" charset="0"/>
                          <a:ea typeface="Times New Roman"/>
                          <a:cs typeface="Arial" pitchFamily="34" charset="0"/>
                        </a:rPr>
                        <a:t>промышлен-ность</a:t>
                      </a:r>
                      <a:endParaRPr lang="ru-RU" sz="1900" b="1" dirty="0">
                        <a:solidFill>
                          <a:srgbClr val="64162E"/>
                        </a:solidFill>
                        <a:latin typeface="Arial" pitchFamily="34" charset="0"/>
                        <a:ea typeface="Times New Roman"/>
                        <a:cs typeface="Arial" pitchFamily="34" charset="0"/>
                      </a:endParaRPr>
                    </a:p>
                  </a:txBody>
                  <a:tcPr marL="20497" marR="204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85000"/>
                        </a:lnSpc>
                        <a:spcAft>
                          <a:spcPts val="0"/>
                        </a:spcAft>
                      </a:pPr>
                      <a:r>
                        <a:rPr lang="ru-RU" sz="1800" b="1" dirty="0">
                          <a:solidFill>
                            <a:srgbClr val="64162E"/>
                          </a:solidFill>
                          <a:latin typeface="Arial" pitchFamily="34" charset="0"/>
                          <a:ea typeface="Times New Roman"/>
                          <a:cs typeface="Arial" pitchFamily="34" charset="0"/>
                        </a:rPr>
                        <a:t>Создание новых методов переработки и хранения пищевых продуктов; получение пищевых добавок; использование белка, синтезируемого одноклеточными организмами; получение ферментов для переработки пищевого сырья</a:t>
                      </a:r>
                    </a:p>
                  </a:txBody>
                  <a:tcPr marL="20497" marR="204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22826">
                <a:tc>
                  <a:txBody>
                    <a:bodyPr/>
                    <a:lstStyle/>
                    <a:p>
                      <a:pPr algn="ctr">
                        <a:lnSpc>
                          <a:spcPct val="85000"/>
                        </a:lnSpc>
                        <a:spcAft>
                          <a:spcPts val="0"/>
                        </a:spcAft>
                      </a:pPr>
                      <a:r>
                        <a:rPr lang="ru-RU" sz="1900" b="1" dirty="0" err="1" smtClean="0">
                          <a:latin typeface="Arial" pitchFamily="34" charset="0"/>
                          <a:ea typeface="Times New Roman"/>
                          <a:cs typeface="Arial" pitchFamily="34" charset="0"/>
                        </a:rPr>
                        <a:t>Материалове-дение</a:t>
                      </a:r>
                      <a:endParaRPr lang="ru-RU" sz="1900" b="1" dirty="0">
                        <a:latin typeface="Arial" pitchFamily="34" charset="0"/>
                        <a:ea typeface="Times New Roman"/>
                        <a:cs typeface="Arial" pitchFamily="34" charset="0"/>
                      </a:endParaRPr>
                    </a:p>
                  </a:txBody>
                  <a:tcPr marL="20497" marR="204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85000"/>
                        </a:lnSpc>
                        <a:spcAft>
                          <a:spcPts val="0"/>
                        </a:spcAft>
                      </a:pPr>
                      <a:r>
                        <a:rPr lang="ru-RU" sz="1800" b="1" dirty="0">
                          <a:latin typeface="Arial" pitchFamily="34" charset="0"/>
                          <a:ea typeface="Times New Roman"/>
                          <a:cs typeface="Arial" pitchFamily="34" charset="0"/>
                        </a:rPr>
                        <a:t>Выщелачивание руд; контроль </a:t>
                      </a:r>
                      <a:r>
                        <a:rPr lang="ru-RU" sz="1800" b="1" dirty="0" err="1">
                          <a:latin typeface="Arial" pitchFamily="34" charset="0"/>
                          <a:ea typeface="Times New Roman"/>
                          <a:cs typeface="Arial" pitchFamily="34" charset="0"/>
                        </a:rPr>
                        <a:t>биоразложения</a:t>
                      </a:r>
                      <a:endParaRPr lang="ru-RU" sz="1800" b="1" dirty="0">
                        <a:latin typeface="Arial" pitchFamily="34" charset="0"/>
                        <a:ea typeface="Times New Roman"/>
                        <a:cs typeface="Arial" pitchFamily="34" charset="0"/>
                      </a:endParaRPr>
                    </a:p>
                  </a:txBody>
                  <a:tcPr marL="20497" marR="204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188402">
                <a:tc>
                  <a:txBody>
                    <a:bodyPr/>
                    <a:lstStyle/>
                    <a:p>
                      <a:pPr algn="ctr">
                        <a:lnSpc>
                          <a:spcPct val="85000"/>
                        </a:lnSpc>
                        <a:spcAft>
                          <a:spcPts val="0"/>
                        </a:spcAft>
                      </a:pPr>
                      <a:r>
                        <a:rPr lang="ru-RU" sz="1900" b="1" dirty="0">
                          <a:solidFill>
                            <a:srgbClr val="002060"/>
                          </a:solidFill>
                          <a:latin typeface="Arial" pitchFamily="34" charset="0"/>
                          <a:ea typeface="Times New Roman"/>
                          <a:cs typeface="Arial" pitchFamily="34" charset="0"/>
                        </a:rPr>
                        <a:t>Медицина </a:t>
                      </a:r>
                    </a:p>
                  </a:txBody>
                  <a:tcPr marL="20497" marR="204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85000"/>
                        </a:lnSpc>
                        <a:spcAft>
                          <a:spcPts val="0"/>
                        </a:spcAft>
                      </a:pPr>
                      <a:r>
                        <a:rPr lang="ru-RU" sz="1800" b="1" dirty="0">
                          <a:solidFill>
                            <a:srgbClr val="002060"/>
                          </a:solidFill>
                          <a:latin typeface="Arial" pitchFamily="34" charset="0"/>
                          <a:ea typeface="Times New Roman"/>
                          <a:cs typeface="Arial" pitchFamily="34" charset="0"/>
                        </a:rPr>
                        <a:t>Применение ферментов для усовершенствования диагностики; создание датчиков на основе ферментов; использование микроорганизмов и ферментов при производстве сложных лекарств (например, стероидов); синтез новых антибиотиков; применение ферментов в терапии</a:t>
                      </a:r>
                    </a:p>
                  </a:txBody>
                  <a:tcPr marL="20497" marR="204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домой 5">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880177088"/>
      </p:ext>
    </p:extLst>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142844" y="89482"/>
            <a:ext cx="8858312" cy="5036763"/>
          </a:xfrm>
          <a:prstGeom prst="rect">
            <a:avLst/>
          </a:prstGeom>
        </p:spPr>
        <p:txBody>
          <a:bodyPr wrap="square">
            <a:spAutoFit/>
          </a:bodyPr>
          <a:lstStyle/>
          <a:p>
            <a:pPr marL="1081088" lvl="0" indent="-1081088" algn="just">
              <a:lnSpc>
                <a:spcPct val="85000"/>
              </a:lnSpc>
            </a:pPr>
            <a:r>
              <a:rPr lang="ru-RU" sz="2700" b="1" dirty="0" smtClean="0">
                <a:ln>
                  <a:solidFill>
                    <a:sysClr val="windowText" lastClr="000000"/>
                  </a:solidFill>
                </a:ln>
                <a:solidFill>
                  <a:srgbClr val="FF0000"/>
                </a:solidFill>
                <a:latin typeface="Arial" pitchFamily="34" charset="0"/>
                <a:ea typeface="Times New Roman" pitchFamily="18" charset="0"/>
              </a:rPr>
              <a:t>Ксенобиотики</a:t>
            </a:r>
            <a:r>
              <a:rPr lang="ru-RU" sz="2700" b="1" dirty="0" smtClean="0">
                <a:solidFill>
                  <a:srgbClr val="FF0000"/>
                </a:solidFill>
                <a:latin typeface="Arial" pitchFamily="34" charset="0"/>
                <a:ea typeface="Times New Roman" pitchFamily="18" charset="0"/>
              </a:rPr>
              <a:t> </a:t>
            </a:r>
            <a:r>
              <a:rPr lang="ru-RU" sz="2700" b="1" dirty="0" smtClean="0">
                <a:latin typeface="Arial" pitchFamily="34" charset="0"/>
                <a:ea typeface="Times New Roman" pitchFamily="18" charset="0"/>
              </a:rPr>
              <a:t>– </a:t>
            </a:r>
            <a:r>
              <a:rPr lang="ru-RU" sz="2700" b="1" dirty="0" smtClean="0">
                <a:solidFill>
                  <a:srgbClr val="000000"/>
                </a:solidFill>
                <a:latin typeface="Arial" pitchFamily="34" charset="0"/>
                <a:ea typeface="Times New Roman" pitchFamily="18" charset="0"/>
              </a:rPr>
              <a:t>[гр. </a:t>
            </a:r>
            <a:r>
              <a:rPr lang="en-US" sz="2700" b="1" dirty="0" err="1" smtClean="0">
                <a:solidFill>
                  <a:srgbClr val="000000"/>
                </a:solidFill>
                <a:latin typeface="Arial" pitchFamily="34" charset="0"/>
                <a:ea typeface="Times New Roman" pitchFamily="18" charset="0"/>
              </a:rPr>
              <a:t>xenos</a:t>
            </a:r>
            <a:r>
              <a:rPr lang="ru-RU" sz="2700" b="1" dirty="0" smtClean="0">
                <a:solidFill>
                  <a:srgbClr val="000000"/>
                </a:solidFill>
                <a:latin typeface="Arial" pitchFamily="34" charset="0"/>
                <a:ea typeface="Times New Roman" pitchFamily="18" charset="0"/>
              </a:rPr>
              <a:t> чужой + </a:t>
            </a:r>
            <a:r>
              <a:rPr lang="en-US" sz="2700" b="1" dirty="0" smtClean="0">
                <a:solidFill>
                  <a:srgbClr val="000000"/>
                </a:solidFill>
                <a:latin typeface="Arial" pitchFamily="34" charset="0"/>
                <a:ea typeface="Times New Roman" pitchFamily="18" charset="0"/>
              </a:rPr>
              <a:t>bios</a:t>
            </a:r>
            <a:r>
              <a:rPr lang="ru-RU" sz="2700" b="1" dirty="0" smtClean="0">
                <a:solidFill>
                  <a:srgbClr val="000000"/>
                </a:solidFill>
                <a:latin typeface="Arial" pitchFamily="34" charset="0"/>
                <a:ea typeface="Times New Roman" pitchFamily="18" charset="0"/>
              </a:rPr>
              <a:t> жизнь] – чужеродные для организмов соединения – пестициды, препараты бытовой химии, лекарственные средства, промышленные загрязнения и т. п.; попадая в окружающую среду в значительных количествах, ксенобиотики могут вызвать гибель организмов, нарушить нормальное течение природных процессов в биосфере.</a:t>
            </a:r>
            <a:endParaRPr lang="ru-RU" sz="2700" b="1" dirty="0" smtClean="0">
              <a:latin typeface="Arial" pitchFamily="34" charset="0"/>
            </a:endParaRPr>
          </a:p>
          <a:p>
            <a:pPr marL="1081088" lvl="0" indent="-1081088" algn="just" eaLnBrk="0" hangingPunct="0">
              <a:lnSpc>
                <a:spcPct val="85000"/>
              </a:lnSpc>
            </a:pPr>
            <a:r>
              <a:rPr lang="ru-RU" sz="2700" b="1" dirty="0" smtClean="0">
                <a:ln>
                  <a:solidFill>
                    <a:sysClr val="windowText" lastClr="000000"/>
                  </a:solidFill>
                </a:ln>
                <a:solidFill>
                  <a:srgbClr val="FF0000"/>
                </a:solidFill>
                <a:latin typeface="Arial" pitchFamily="34" charset="0"/>
                <a:ea typeface="Times New Roman" pitchFamily="18" charset="0"/>
              </a:rPr>
              <a:t>Стероиды</a:t>
            </a:r>
            <a:r>
              <a:rPr lang="ru-RU" sz="2700" b="1" dirty="0" smtClean="0">
                <a:solidFill>
                  <a:srgbClr val="FF0000"/>
                </a:solidFill>
                <a:latin typeface="Arial" pitchFamily="34" charset="0"/>
                <a:ea typeface="Times New Roman" pitchFamily="18" charset="0"/>
              </a:rPr>
              <a:t> </a:t>
            </a:r>
            <a:r>
              <a:rPr lang="ru-RU" sz="2700" b="1" dirty="0" smtClean="0">
                <a:latin typeface="Arial" pitchFamily="34" charset="0"/>
                <a:ea typeface="Times New Roman" pitchFamily="18" charset="0"/>
              </a:rPr>
              <a:t>– класс природных биологически активных </a:t>
            </a:r>
            <a:r>
              <a:rPr lang="ru-RU" sz="2700" b="1" dirty="0" err="1" smtClean="0">
                <a:latin typeface="Arial" pitchFamily="34" charset="0"/>
                <a:ea typeface="Times New Roman" pitchFamily="18" charset="0"/>
              </a:rPr>
              <a:t>неомыляемых</a:t>
            </a:r>
            <a:r>
              <a:rPr lang="ru-RU" sz="2700" b="1" dirty="0" smtClean="0">
                <a:latin typeface="Arial" pitchFamily="34" charset="0"/>
                <a:ea typeface="Times New Roman" pitchFamily="18" charset="0"/>
              </a:rPr>
              <a:t> липидов, включающий жёлчные кислоты, половые гормоны, гормоны коры надпочечников, некоторые яды и алкалоиды.</a:t>
            </a:r>
            <a:endParaRPr lang="ru-RU" sz="2700" b="1" dirty="0" smtClean="0">
              <a:latin typeface="Arial" pitchFamily="34" charset="0"/>
            </a:endParaRPr>
          </a:p>
        </p:txBody>
      </p:sp>
      <p:pic>
        <p:nvPicPr>
          <p:cNvPr id="92161" name="Picture 1" descr="E:\14.12.12\ксенобиотики.jpg"/>
          <p:cNvPicPr>
            <a:picLocks noChangeAspect="1" noChangeArrowheads="1"/>
          </p:cNvPicPr>
          <p:nvPr/>
        </p:nvPicPr>
        <p:blipFill>
          <a:blip r:embed="rId2"/>
          <a:srcRect/>
          <a:stretch>
            <a:fillRect/>
          </a:stretch>
        </p:blipFill>
        <p:spPr bwMode="auto">
          <a:xfrm>
            <a:off x="214282" y="5214950"/>
            <a:ext cx="2214578" cy="1454240"/>
          </a:xfrm>
          <a:prstGeom prst="rect">
            <a:avLst/>
          </a:prstGeom>
          <a:noFill/>
        </p:spPr>
      </p:pic>
      <p:pic>
        <p:nvPicPr>
          <p:cNvPr id="92162" name="Picture 2" descr="E:\14.12.12\steroid.jpg"/>
          <p:cNvPicPr>
            <a:picLocks noChangeAspect="1" noChangeArrowheads="1"/>
          </p:cNvPicPr>
          <p:nvPr/>
        </p:nvPicPr>
        <p:blipFill>
          <a:blip r:embed="rId3"/>
          <a:srcRect/>
          <a:stretch>
            <a:fillRect/>
          </a:stretch>
        </p:blipFill>
        <p:spPr bwMode="auto">
          <a:xfrm>
            <a:off x="4929190" y="5072074"/>
            <a:ext cx="2095493" cy="1571620"/>
          </a:xfrm>
          <a:prstGeom prst="rect">
            <a:avLst/>
          </a:prstGeom>
          <a:noFill/>
        </p:spPr>
      </p:pic>
      <p:sp>
        <p:nvSpPr>
          <p:cNvPr id="8" name="Прямоугольник 7"/>
          <p:cNvSpPr/>
          <p:nvPr/>
        </p:nvSpPr>
        <p:spPr>
          <a:xfrm>
            <a:off x="2571736" y="5286388"/>
            <a:ext cx="2327368" cy="406265"/>
          </a:xfrm>
          <a:prstGeom prst="rect">
            <a:avLst/>
          </a:prstGeom>
        </p:spPr>
        <p:txBody>
          <a:bodyPr wrap="none">
            <a:spAutoFit/>
          </a:bodyPr>
          <a:lstStyle/>
          <a:p>
            <a:pPr>
              <a:lnSpc>
                <a:spcPct val="85000"/>
              </a:lnSpc>
            </a:pPr>
            <a:r>
              <a:rPr lang="ru-RU" sz="2400" b="1" dirty="0" smtClean="0">
                <a:ln>
                  <a:solidFill>
                    <a:sysClr val="windowText" lastClr="000000"/>
                  </a:solidFill>
                </a:ln>
                <a:solidFill>
                  <a:srgbClr val="2138E3"/>
                </a:solidFill>
                <a:latin typeface="Arial" pitchFamily="34" charset="0"/>
                <a:ea typeface="Times New Roman" pitchFamily="18" charset="0"/>
              </a:rPr>
              <a:t>Ксенобиотики</a:t>
            </a:r>
            <a:endParaRPr lang="ru-RU" sz="2400" dirty="0">
              <a:ln>
                <a:solidFill>
                  <a:sysClr val="windowText" lastClr="000000"/>
                </a:solidFill>
              </a:ln>
              <a:solidFill>
                <a:srgbClr val="2138E3"/>
              </a:solidFill>
            </a:endParaRPr>
          </a:p>
        </p:txBody>
      </p:sp>
      <p:sp>
        <p:nvSpPr>
          <p:cNvPr id="9" name="Прямоугольник 8"/>
          <p:cNvSpPr/>
          <p:nvPr/>
        </p:nvSpPr>
        <p:spPr>
          <a:xfrm>
            <a:off x="3000364" y="5929330"/>
            <a:ext cx="1752403" cy="461665"/>
          </a:xfrm>
          <a:prstGeom prst="rect">
            <a:avLst/>
          </a:prstGeom>
        </p:spPr>
        <p:txBody>
          <a:bodyPr wrap="none">
            <a:spAutoFit/>
          </a:bodyPr>
          <a:lstStyle/>
          <a:p>
            <a:r>
              <a:rPr lang="ru-RU" sz="2400" b="1" dirty="0" smtClean="0">
                <a:ln>
                  <a:solidFill>
                    <a:sysClr val="windowText" lastClr="000000"/>
                  </a:solidFill>
                </a:ln>
                <a:solidFill>
                  <a:srgbClr val="2138E3"/>
                </a:solidFill>
                <a:latin typeface="Arial" pitchFamily="34" charset="0"/>
                <a:ea typeface="Times New Roman" pitchFamily="18" charset="0"/>
              </a:rPr>
              <a:t>Стероиды</a:t>
            </a:r>
            <a:endParaRPr lang="ru-RU" sz="2400" dirty="0">
              <a:ln>
                <a:solidFill>
                  <a:sysClr val="windowText" lastClr="000000"/>
                </a:solidFill>
              </a:ln>
              <a:solidFill>
                <a:srgbClr val="2138E3"/>
              </a:solidFill>
            </a:endParaRPr>
          </a:p>
        </p:txBody>
      </p:sp>
      <p:cxnSp>
        <p:nvCxnSpPr>
          <p:cNvPr id="14" name="Прямая со стрелкой 13"/>
          <p:cNvCxnSpPr/>
          <p:nvPr/>
        </p:nvCxnSpPr>
        <p:spPr>
          <a:xfrm rot="10800000">
            <a:off x="2357423" y="5643578"/>
            <a:ext cx="2428892" cy="1588"/>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p:cNvCxnSpPr/>
          <p:nvPr/>
        </p:nvCxnSpPr>
        <p:spPr>
          <a:xfrm rot="10800000">
            <a:off x="2928926" y="6357958"/>
            <a:ext cx="1928826" cy="1588"/>
          </a:xfrm>
          <a:prstGeom prst="straightConnector1">
            <a:avLst/>
          </a:prstGeom>
          <a:ln w="38100">
            <a:solidFill>
              <a:srgbClr val="C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4"/>
          <a:srcRect/>
          <a:stretch>
            <a:fillRect/>
          </a:stretch>
        </p:blipFill>
        <p:spPr bwMode="auto">
          <a:xfrm>
            <a:off x="7000892" y="4786322"/>
            <a:ext cx="2037661" cy="1214446"/>
          </a:xfrm>
          <a:prstGeom prst="rect">
            <a:avLst/>
          </a:prstGeom>
          <a:noFill/>
          <a:ln w="9525">
            <a:noFill/>
            <a:miter lim="800000"/>
            <a:headEnd/>
            <a:tailEnd/>
          </a:ln>
        </p:spPr>
      </p:pic>
      <p:sp>
        <p:nvSpPr>
          <p:cNvPr id="13" name="Прямоугольник 12"/>
          <p:cNvSpPr/>
          <p:nvPr/>
        </p:nvSpPr>
        <p:spPr>
          <a:xfrm>
            <a:off x="7033847" y="5886410"/>
            <a:ext cx="2181623" cy="400110"/>
          </a:xfrm>
          <a:prstGeom prst="rect">
            <a:avLst/>
          </a:prstGeom>
        </p:spPr>
        <p:txBody>
          <a:bodyPr wrap="none">
            <a:spAutoFit/>
          </a:bodyPr>
          <a:lstStyle/>
          <a:p>
            <a:r>
              <a:rPr lang="ru-RU" sz="2000" b="1" dirty="0" smtClean="0">
                <a:ln>
                  <a:solidFill>
                    <a:sysClr val="windowText" lastClr="000000"/>
                  </a:solidFill>
                </a:ln>
                <a:solidFill>
                  <a:srgbClr val="2138E3"/>
                </a:solidFill>
              </a:rPr>
              <a:t>Гидрокортизон</a:t>
            </a:r>
            <a:r>
              <a:rPr lang="ru-RU" sz="2000" b="1" dirty="0" smtClean="0">
                <a:solidFill>
                  <a:srgbClr val="2138E3"/>
                </a:solidFill>
              </a:rPr>
              <a:t> </a:t>
            </a:r>
            <a:endParaRPr lang="ru-RU" sz="2000" b="1" dirty="0">
              <a:solidFill>
                <a:srgbClr val="2138E3"/>
              </a:solidFill>
            </a:endParaRPr>
          </a:p>
        </p:txBody>
      </p:sp>
      <p:sp>
        <p:nvSpPr>
          <p:cNvPr id="1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домой 15">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024115823"/>
      </p:ext>
    </p:extLst>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142844" y="89482"/>
            <a:ext cx="8858312" cy="4413516"/>
          </a:xfrm>
          <a:prstGeom prst="rect">
            <a:avLst/>
          </a:prstGeom>
        </p:spPr>
        <p:txBody>
          <a:bodyPr wrap="square">
            <a:spAutoFit/>
          </a:bodyPr>
          <a:lstStyle/>
          <a:p>
            <a:pPr marL="1081088" lvl="0" indent="-1081088" algn="just" eaLnBrk="0" hangingPunct="0">
              <a:lnSpc>
                <a:spcPct val="80000"/>
              </a:lnSpc>
            </a:pPr>
            <a:r>
              <a:rPr lang="ru-RU" sz="2700" b="1" dirty="0" smtClean="0">
                <a:ln>
                  <a:solidFill>
                    <a:sysClr val="windowText" lastClr="000000"/>
                  </a:solidFill>
                </a:ln>
                <a:solidFill>
                  <a:srgbClr val="FF0000"/>
                </a:solidFill>
                <a:latin typeface="Arial" pitchFamily="34" charset="0"/>
                <a:ea typeface="Times New Roman" pitchFamily="18" charset="0"/>
              </a:rPr>
              <a:t>Липиды</a:t>
            </a:r>
            <a:r>
              <a:rPr lang="ru-RU" sz="2700" b="1" dirty="0" smtClean="0">
                <a:latin typeface="Arial" pitchFamily="34" charset="0"/>
                <a:ea typeface="Times New Roman" pitchFamily="18" charset="0"/>
              </a:rPr>
              <a:t> [&lt; ф. </a:t>
            </a:r>
            <a:r>
              <a:rPr lang="en-US" sz="2700" b="1" dirty="0" err="1" smtClean="0">
                <a:latin typeface="Arial" pitchFamily="34" charset="0"/>
                <a:ea typeface="Times New Roman" pitchFamily="18" charset="0"/>
              </a:rPr>
              <a:t>lipos</a:t>
            </a:r>
            <a:r>
              <a:rPr lang="ru-RU" sz="2700" b="1" dirty="0" smtClean="0">
                <a:latin typeface="Arial" pitchFamily="34" charset="0"/>
                <a:ea typeface="Times New Roman" pitchFamily="18" charset="0"/>
              </a:rPr>
              <a:t> жир] – группа органических веществ,  входящих в состав всех живых клеток, включающая жиры и жироподобные вещества;  расщепляются в организме </a:t>
            </a:r>
            <a:r>
              <a:rPr lang="ru-RU" sz="2700" b="1" i="1" dirty="0" smtClean="0">
                <a:latin typeface="Arial" pitchFamily="34" charset="0"/>
                <a:ea typeface="Times New Roman" pitchFamily="18" charset="0"/>
              </a:rPr>
              <a:t>липазами</a:t>
            </a:r>
            <a:r>
              <a:rPr lang="ru-RU" sz="2700" b="1" dirty="0" smtClean="0">
                <a:latin typeface="Arial" pitchFamily="34" charset="0"/>
                <a:ea typeface="Times New Roman" pitchFamily="18" charset="0"/>
              </a:rPr>
              <a:t>.</a:t>
            </a:r>
            <a:endParaRPr lang="ru-RU" sz="2700" b="1" dirty="0" smtClean="0">
              <a:latin typeface="Arial" pitchFamily="34" charset="0"/>
            </a:endParaRPr>
          </a:p>
          <a:p>
            <a:pPr marL="1081088" lvl="0" indent="-1081088" algn="just" eaLnBrk="0" hangingPunct="0">
              <a:lnSpc>
                <a:spcPct val="80000"/>
              </a:lnSpc>
            </a:pPr>
            <a:r>
              <a:rPr lang="ru-RU" sz="2700" b="1" dirty="0" smtClean="0">
                <a:ln>
                  <a:solidFill>
                    <a:sysClr val="windowText" lastClr="000000"/>
                  </a:solidFill>
                </a:ln>
                <a:solidFill>
                  <a:srgbClr val="FF0000"/>
                </a:solidFill>
                <a:latin typeface="Arial" pitchFamily="34" charset="0"/>
                <a:ea typeface="Times New Roman" pitchFamily="18" charset="0"/>
              </a:rPr>
              <a:t>Липазы</a:t>
            </a:r>
            <a:r>
              <a:rPr lang="ru-RU" sz="2700" b="1" dirty="0" smtClean="0">
                <a:latin typeface="Arial" pitchFamily="34" charset="0"/>
                <a:ea typeface="Times New Roman" pitchFamily="18" charset="0"/>
              </a:rPr>
              <a:t> [&lt; гр. </a:t>
            </a:r>
            <a:r>
              <a:rPr lang="en-US" sz="2700" b="1" dirty="0" err="1" smtClean="0">
                <a:latin typeface="Arial" pitchFamily="34" charset="0"/>
                <a:ea typeface="Times New Roman" pitchFamily="18" charset="0"/>
              </a:rPr>
              <a:t>lipos</a:t>
            </a:r>
            <a:r>
              <a:rPr lang="ru-RU" sz="2700" b="1" dirty="0" smtClean="0">
                <a:latin typeface="Arial" pitchFamily="34" charset="0"/>
                <a:ea typeface="Times New Roman" pitchFamily="18" charset="0"/>
              </a:rPr>
              <a:t> жир] – </a:t>
            </a:r>
            <a:r>
              <a:rPr lang="ru-RU" sz="2700" b="1" i="1" dirty="0" smtClean="0">
                <a:latin typeface="Arial" pitchFamily="34" charset="0"/>
                <a:ea typeface="Times New Roman" pitchFamily="18" charset="0"/>
              </a:rPr>
              <a:t>ферменты, </a:t>
            </a:r>
            <a:r>
              <a:rPr lang="ru-RU" sz="2700" b="1" dirty="0" smtClean="0">
                <a:latin typeface="Arial" pitchFamily="34" charset="0"/>
                <a:ea typeface="Times New Roman" pitchFamily="18" charset="0"/>
              </a:rPr>
              <a:t>расщепляющие </a:t>
            </a:r>
            <a:r>
              <a:rPr lang="ru-RU" sz="2700" b="1" i="1" dirty="0" smtClean="0">
                <a:latin typeface="Arial" pitchFamily="34" charset="0"/>
                <a:ea typeface="Times New Roman" pitchFamily="18" charset="0"/>
              </a:rPr>
              <a:t>липиды </a:t>
            </a:r>
            <a:r>
              <a:rPr lang="ru-RU" sz="2700" b="1" dirty="0" smtClean="0">
                <a:latin typeface="Arial" pitchFamily="34" charset="0"/>
                <a:ea typeface="Times New Roman" pitchFamily="18" charset="0"/>
              </a:rPr>
              <a:t>на глицерин и жирные кислоты; содержатся в желудочном, панкреатическом и кишечном соке позвоночных животных и человека, в пищеварительных секретах многих беспозвоночных и в семенах ряда растений.</a:t>
            </a:r>
            <a:endParaRPr lang="ru-RU" sz="2700" b="1" dirty="0" smtClean="0">
              <a:latin typeface="Arial" pitchFamily="34" charset="0"/>
            </a:endParaRPr>
          </a:p>
        </p:txBody>
      </p:sp>
      <p:pic>
        <p:nvPicPr>
          <p:cNvPr id="91138" name="Picture 2" descr="E:\Ферменты\анимашки\en.gif"/>
          <p:cNvPicPr>
            <a:picLocks noChangeAspect="1" noChangeArrowheads="1" noCrop="1"/>
          </p:cNvPicPr>
          <p:nvPr/>
        </p:nvPicPr>
        <p:blipFill>
          <a:blip r:embed="rId2"/>
          <a:srcRect/>
          <a:stretch>
            <a:fillRect/>
          </a:stretch>
        </p:blipFill>
        <p:spPr bwMode="auto">
          <a:xfrm>
            <a:off x="3643306" y="4286250"/>
            <a:ext cx="3429000" cy="2571750"/>
          </a:xfrm>
          <a:prstGeom prst="rect">
            <a:avLst/>
          </a:prstGeom>
          <a:noFill/>
        </p:spPr>
      </p:pic>
      <p:sp>
        <p:nvSpPr>
          <p:cNvPr id="10" name="Прямоугольник 9"/>
          <p:cNvSpPr/>
          <p:nvPr/>
        </p:nvSpPr>
        <p:spPr>
          <a:xfrm>
            <a:off x="6885044" y="4698365"/>
            <a:ext cx="1934312" cy="461665"/>
          </a:xfrm>
          <a:prstGeom prst="rect">
            <a:avLst/>
          </a:prstGeom>
        </p:spPr>
        <p:txBody>
          <a:bodyPr wrap="none">
            <a:spAutoFit/>
          </a:bodyPr>
          <a:lstStyle/>
          <a:p>
            <a:r>
              <a:rPr lang="ru-RU" sz="2400" b="1" i="1" dirty="0" smtClean="0">
                <a:ln>
                  <a:solidFill>
                    <a:sysClr val="windowText" lastClr="000000"/>
                  </a:solidFill>
                </a:ln>
                <a:solidFill>
                  <a:schemeClr val="accent6">
                    <a:lumMod val="50000"/>
                  </a:schemeClr>
                </a:solidFill>
                <a:latin typeface="Arial" pitchFamily="34" charset="0"/>
                <a:ea typeface="Times New Roman" pitchFamily="18" charset="0"/>
              </a:rPr>
              <a:t>ферменты</a:t>
            </a:r>
            <a:endParaRPr lang="ru-RU" sz="2400" dirty="0">
              <a:ln>
                <a:solidFill>
                  <a:sysClr val="windowText" lastClr="000000"/>
                </a:solidFill>
              </a:ln>
              <a:solidFill>
                <a:schemeClr val="accent6">
                  <a:lumMod val="50000"/>
                </a:schemeClr>
              </a:solidFill>
            </a:endParaRPr>
          </a:p>
        </p:txBody>
      </p:sp>
      <p:pic>
        <p:nvPicPr>
          <p:cNvPr id="1026" name="Picture 2" descr="E:\анимашки\Lipid_bilayer_section.gif"/>
          <p:cNvPicPr>
            <a:picLocks noChangeAspect="1" noChangeArrowheads="1" noCrop="1"/>
          </p:cNvPicPr>
          <p:nvPr/>
        </p:nvPicPr>
        <p:blipFill>
          <a:blip r:embed="rId3"/>
          <a:srcRect/>
          <a:stretch>
            <a:fillRect/>
          </a:stretch>
        </p:blipFill>
        <p:spPr bwMode="auto">
          <a:xfrm>
            <a:off x="428596" y="4500570"/>
            <a:ext cx="2857500" cy="1857375"/>
          </a:xfrm>
          <a:prstGeom prst="rect">
            <a:avLst/>
          </a:prstGeom>
          <a:noFill/>
        </p:spPr>
      </p:pic>
      <p:sp>
        <p:nvSpPr>
          <p:cNvPr id="11" name="Прямоугольник 10"/>
          <p:cNvSpPr/>
          <p:nvPr/>
        </p:nvSpPr>
        <p:spPr>
          <a:xfrm>
            <a:off x="1428728" y="6357958"/>
            <a:ext cx="1160895" cy="406265"/>
          </a:xfrm>
          <a:prstGeom prst="rect">
            <a:avLst/>
          </a:prstGeom>
        </p:spPr>
        <p:txBody>
          <a:bodyPr wrap="none">
            <a:spAutoFit/>
          </a:bodyPr>
          <a:lstStyle/>
          <a:p>
            <a:pPr>
              <a:lnSpc>
                <a:spcPct val="85000"/>
              </a:lnSpc>
            </a:pPr>
            <a:r>
              <a:rPr lang="ru-RU" sz="2400" b="1" dirty="0" smtClean="0">
                <a:solidFill>
                  <a:srgbClr val="FF0000"/>
                </a:solidFill>
                <a:latin typeface="Arial" pitchFamily="34" charset="0"/>
                <a:ea typeface="Times New Roman" pitchFamily="18" charset="0"/>
              </a:rPr>
              <a:t>Липид</a:t>
            </a:r>
            <a:endParaRPr lang="ru-RU" sz="2400" dirty="0"/>
          </a:p>
        </p:txBody>
      </p:sp>
      <p:sp>
        <p:nvSpPr>
          <p:cNvPr id="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2"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1411667744"/>
      </p:ext>
    </p:extLst>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142844" y="71414"/>
            <a:ext cx="8858312" cy="4853636"/>
          </a:xfrm>
          <a:prstGeom prst="rect">
            <a:avLst/>
          </a:prstGeom>
        </p:spPr>
        <p:txBody>
          <a:bodyPr wrap="square">
            <a:spAutoFit/>
          </a:bodyPr>
          <a:lstStyle/>
          <a:p>
            <a:pPr lvl="0" indent="539750" algn="just">
              <a:lnSpc>
                <a:spcPct val="85000"/>
              </a:lnSpc>
            </a:pPr>
            <a:r>
              <a:rPr lang="ru-RU" sz="2800" b="1" dirty="0" smtClean="0">
                <a:latin typeface="Arial" pitchFamily="34" charset="0"/>
                <a:ea typeface="Times New Roman" pitchFamily="18" charset="0"/>
              </a:rPr>
              <a:t>В 1960-х гг. некоторые нефтяные и химические компании начали проводить исследования с целью </a:t>
            </a:r>
            <a:r>
              <a:rPr lang="ru-RU" sz="2800" b="1" u="sng" dirty="0" smtClean="0">
                <a:latin typeface="Arial" pitchFamily="34" charset="0"/>
                <a:ea typeface="Times New Roman" pitchFamily="18" charset="0"/>
              </a:rPr>
              <a:t>получения из </a:t>
            </a:r>
            <a:r>
              <a:rPr lang="ru-RU" sz="2800" b="1" dirty="0" smtClean="0">
                <a:ln>
                  <a:solidFill>
                    <a:sysClr val="windowText" lastClr="000000"/>
                  </a:solidFill>
                </a:ln>
                <a:solidFill>
                  <a:srgbClr val="9D2349"/>
                </a:solidFill>
                <a:latin typeface="Arial" pitchFamily="34" charset="0"/>
                <a:ea typeface="Times New Roman" pitchFamily="18" charset="0"/>
              </a:rPr>
              <a:t>одноклеточных организмов </a:t>
            </a:r>
            <a:r>
              <a:rPr lang="ru-RU" sz="2800" b="1" u="sng" dirty="0" smtClean="0">
                <a:latin typeface="Arial" pitchFamily="34" charset="0"/>
                <a:ea typeface="Times New Roman" pitchFamily="18" charset="0"/>
              </a:rPr>
              <a:t>белка</a:t>
            </a:r>
            <a:r>
              <a:rPr lang="ru-RU" sz="2800" b="1" dirty="0" smtClean="0">
                <a:latin typeface="Arial" pitchFamily="34" charset="0"/>
                <a:ea typeface="Times New Roman" pitchFamily="18" charset="0"/>
              </a:rPr>
              <a:t>, предназначенного для добавления в пищу людям и животным. В какой-то мере это было связано с недостатком белковой пищи в мире. </a:t>
            </a:r>
            <a:r>
              <a:rPr lang="ru-RU" sz="2800" b="1" u="sng" dirty="0" smtClean="0">
                <a:latin typeface="Arial" pitchFamily="34" charset="0"/>
                <a:ea typeface="Times New Roman" pitchFamily="18" charset="0"/>
              </a:rPr>
              <a:t>В качестве</a:t>
            </a:r>
            <a:r>
              <a:rPr lang="ru-RU" sz="2800" b="1" dirty="0" smtClean="0">
                <a:latin typeface="Arial" pitchFamily="34" charset="0"/>
                <a:ea typeface="Times New Roman" pitchFamily="18" charset="0"/>
              </a:rPr>
              <a:t> </a:t>
            </a:r>
            <a:r>
              <a:rPr lang="ru-RU" sz="2800" b="1" dirty="0" smtClean="0">
                <a:ln>
                  <a:solidFill>
                    <a:sysClr val="windowText" lastClr="000000"/>
                  </a:solidFill>
                </a:ln>
                <a:solidFill>
                  <a:srgbClr val="64162E"/>
                </a:solidFill>
                <a:latin typeface="Arial" pitchFamily="34" charset="0"/>
                <a:ea typeface="Times New Roman" pitchFamily="18" charset="0"/>
              </a:rPr>
              <a:t>субстратов</a:t>
            </a:r>
            <a:r>
              <a:rPr lang="ru-RU" sz="2800" b="1" dirty="0" smtClean="0">
                <a:latin typeface="Arial" pitchFamily="34" charset="0"/>
                <a:ea typeface="Times New Roman" pitchFamily="18" charset="0"/>
              </a:rPr>
              <a:t> </a:t>
            </a:r>
            <a:r>
              <a:rPr lang="ru-RU" sz="2800" b="1" u="sng" dirty="0" smtClean="0">
                <a:latin typeface="Arial" pitchFamily="34" charset="0"/>
                <a:ea typeface="Times New Roman" pitchFamily="18" charset="0"/>
              </a:rPr>
              <a:t>использовали</a:t>
            </a:r>
            <a:r>
              <a:rPr lang="ru-RU" sz="2800" b="1" dirty="0" smtClean="0">
                <a:latin typeface="Arial" pitchFamily="34" charset="0"/>
                <a:ea typeface="Times New Roman" pitchFamily="18" charset="0"/>
              </a:rPr>
              <a:t> </a:t>
            </a:r>
            <a:r>
              <a:rPr lang="ru-RU" sz="2800" b="1" dirty="0" smtClean="0">
                <a:ln>
                  <a:solidFill>
                    <a:sysClr val="windowText" lastClr="000000"/>
                  </a:solidFill>
                </a:ln>
                <a:latin typeface="Arial" pitchFamily="34" charset="0"/>
                <a:ea typeface="Times New Roman" pitchFamily="18" charset="0"/>
              </a:rPr>
              <a:t>нефть</a:t>
            </a:r>
            <a:r>
              <a:rPr lang="ru-RU" sz="2800" b="1" dirty="0" smtClean="0">
                <a:latin typeface="Arial" pitchFamily="34" charset="0"/>
                <a:ea typeface="Times New Roman" pitchFamily="18" charset="0"/>
              </a:rPr>
              <a:t>, метан, метанол и крахмал. </a:t>
            </a:r>
            <a:r>
              <a:rPr lang="ru-RU" sz="2800" b="1" dirty="0" smtClean="0">
                <a:solidFill>
                  <a:srgbClr val="C00000"/>
                </a:solidFill>
                <a:latin typeface="Arial" pitchFamily="34" charset="0"/>
                <a:ea typeface="Times New Roman" pitchFamily="18" charset="0"/>
              </a:rPr>
              <a:t>Наиболее конкурентоспособными</a:t>
            </a:r>
            <a:r>
              <a:rPr lang="ru-RU" sz="2800" b="1" dirty="0" smtClean="0">
                <a:latin typeface="Arial" pitchFamily="34" charset="0"/>
                <a:ea typeface="Times New Roman" pitchFamily="18" charset="0"/>
              </a:rPr>
              <a:t> </a:t>
            </a:r>
            <a:r>
              <a:rPr lang="ru-RU" sz="2800" b="1" u="sng" dirty="0" smtClean="0">
                <a:latin typeface="Arial" pitchFamily="34" charset="0"/>
                <a:ea typeface="Times New Roman" pitchFamily="18" charset="0"/>
              </a:rPr>
              <a:t>оказались процессы на основе</a:t>
            </a:r>
            <a:r>
              <a:rPr lang="ru-RU" sz="2800" b="1" dirty="0" smtClean="0">
                <a:latin typeface="Arial" pitchFamily="34" charset="0"/>
                <a:ea typeface="Times New Roman" pitchFamily="18" charset="0"/>
              </a:rPr>
              <a:t> метанола и крахмала. Основная масса полученных продуктов предназначалась для </a:t>
            </a:r>
            <a:r>
              <a:rPr lang="ru-RU" sz="2800" b="1" u="sng" dirty="0" smtClean="0">
                <a:latin typeface="Arial" pitchFamily="34" charset="0"/>
                <a:ea typeface="Times New Roman" pitchFamily="18" charset="0"/>
              </a:rPr>
              <a:t>добавления в</a:t>
            </a:r>
            <a:r>
              <a:rPr lang="ru-RU" sz="2800" b="1" dirty="0" smtClean="0">
                <a:latin typeface="Arial" pitchFamily="34" charset="0"/>
                <a:ea typeface="Times New Roman" pitchFamily="18" charset="0"/>
              </a:rPr>
              <a:t> корм </a:t>
            </a:r>
            <a:r>
              <a:rPr lang="ru-RU" sz="2800" b="1" dirty="0" smtClean="0">
                <a:ln>
                  <a:solidFill>
                    <a:sysClr val="windowText" lastClr="000000"/>
                  </a:solidFill>
                </a:ln>
                <a:solidFill>
                  <a:srgbClr val="B45208"/>
                </a:solidFill>
                <a:latin typeface="Arial" pitchFamily="34" charset="0"/>
                <a:ea typeface="Times New Roman" pitchFamily="18" charset="0"/>
              </a:rPr>
              <a:t>животным</a:t>
            </a:r>
            <a:r>
              <a:rPr lang="ru-RU" sz="2800" b="1" dirty="0" smtClean="0">
                <a:latin typeface="Arial" pitchFamily="34" charset="0"/>
                <a:ea typeface="Times New Roman" pitchFamily="18" charset="0"/>
              </a:rPr>
              <a:t>.</a:t>
            </a:r>
            <a:endParaRPr lang="ru-RU" sz="2800" b="1" dirty="0" smtClean="0">
              <a:latin typeface="Arial" pitchFamily="34" charset="0"/>
            </a:endParaRPr>
          </a:p>
        </p:txBody>
      </p:sp>
      <p:pic>
        <p:nvPicPr>
          <p:cNvPr id="108546" name="Picture 2" descr="Aspergillius">
            <a:hlinkClick r:id="rId2"/>
          </p:cNvPr>
          <p:cNvPicPr>
            <a:picLocks noChangeAspect="1" noChangeArrowheads="1"/>
          </p:cNvPicPr>
          <p:nvPr/>
        </p:nvPicPr>
        <p:blipFill>
          <a:blip r:embed="rId3" r:link="rId4"/>
          <a:srcRect/>
          <a:stretch>
            <a:fillRect/>
          </a:stretch>
        </p:blipFill>
        <p:spPr bwMode="auto">
          <a:xfrm>
            <a:off x="142844" y="4924449"/>
            <a:ext cx="2762250" cy="1933575"/>
          </a:xfrm>
          <a:prstGeom prst="rect">
            <a:avLst/>
          </a:prstGeom>
          <a:noFill/>
        </p:spPr>
      </p:pic>
      <p:sp>
        <p:nvSpPr>
          <p:cNvPr id="11" name="Прямоугольник 10"/>
          <p:cNvSpPr/>
          <p:nvPr/>
        </p:nvSpPr>
        <p:spPr>
          <a:xfrm>
            <a:off x="2923310" y="5092561"/>
            <a:ext cx="5856314" cy="830997"/>
          </a:xfrm>
          <a:prstGeom prst="rect">
            <a:avLst/>
          </a:prstGeom>
        </p:spPr>
        <p:txBody>
          <a:bodyPr wrap="square">
            <a:spAutoFit/>
          </a:bodyPr>
          <a:lstStyle/>
          <a:p>
            <a:pPr algn="ctr"/>
            <a:r>
              <a:rPr lang="ru-RU" sz="2400" b="1" dirty="0" smtClean="0">
                <a:latin typeface="Arial" pitchFamily="34" charset="0"/>
                <a:ea typeface="Times New Roman" pitchFamily="18" charset="0"/>
              </a:rPr>
              <a:t>Получение ферментов (глубинный способ)</a:t>
            </a:r>
            <a:endParaRPr lang="ru-RU" sz="2400" b="1" dirty="0"/>
          </a:p>
        </p:txBody>
      </p:sp>
      <p:sp>
        <p:nvSpPr>
          <p:cNvPr id="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домой 7">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6"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1710637665"/>
      </p:ext>
    </p:extLst>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142844" y="47360"/>
            <a:ext cx="8858312" cy="5193729"/>
          </a:xfrm>
          <a:prstGeom prst="rect">
            <a:avLst/>
          </a:prstGeom>
        </p:spPr>
        <p:txBody>
          <a:bodyPr wrap="square">
            <a:spAutoFit/>
          </a:bodyPr>
          <a:lstStyle/>
          <a:p>
            <a:pPr lvl="0" indent="539750" algn="just">
              <a:lnSpc>
                <a:spcPct val="85000"/>
              </a:lnSpc>
            </a:pPr>
            <a:r>
              <a:rPr lang="ru-RU" sz="2600" b="1" u="sng" dirty="0" smtClean="0">
                <a:latin typeface="Arial" pitchFamily="34" charset="0"/>
                <a:ea typeface="Times New Roman" pitchFamily="18" charset="0"/>
              </a:rPr>
              <a:t>В западных странах компанией </a:t>
            </a:r>
            <a:r>
              <a:rPr lang="en-US" sz="2600" b="1" u="sng" dirty="0" smtClean="0">
                <a:latin typeface="Arial" pitchFamily="34" charset="0"/>
                <a:ea typeface="Times New Roman" pitchFamily="18" charset="0"/>
              </a:rPr>
              <a:t>ICI</a:t>
            </a:r>
            <a:r>
              <a:rPr lang="ru-RU" sz="2600" b="1" dirty="0" smtClean="0">
                <a:latin typeface="Arial" pitchFamily="34" charset="0"/>
                <a:ea typeface="Times New Roman" pitchFamily="18" charset="0"/>
              </a:rPr>
              <a:t> был построен самый крупный завод, где в одном ферментере при участии </a:t>
            </a:r>
            <a:r>
              <a:rPr lang="ru-RU" sz="2600" b="1" dirty="0" err="1" smtClean="0">
                <a:ln>
                  <a:solidFill>
                    <a:sysClr val="windowText" lastClr="000000"/>
                  </a:solidFill>
                </a:ln>
                <a:solidFill>
                  <a:srgbClr val="0070C0"/>
                </a:solidFill>
                <a:latin typeface="Arial" pitchFamily="34" charset="0"/>
                <a:ea typeface="Times New Roman" pitchFamily="18" charset="0"/>
              </a:rPr>
              <a:t>метанолпотребляющей</a:t>
            </a:r>
            <a:r>
              <a:rPr lang="ru-RU" sz="2600" b="1" dirty="0" smtClean="0">
                <a:ln>
                  <a:solidFill>
                    <a:sysClr val="windowText" lastClr="000000"/>
                  </a:solidFill>
                </a:ln>
                <a:solidFill>
                  <a:srgbClr val="0070C0"/>
                </a:solidFill>
                <a:latin typeface="Arial" pitchFamily="34" charset="0"/>
                <a:ea typeface="Times New Roman" pitchFamily="18" charset="0"/>
              </a:rPr>
              <a:t> бактерии </a:t>
            </a:r>
            <a:r>
              <a:rPr lang="en-US" sz="2600" b="1" i="1" dirty="0" err="1" smtClean="0">
                <a:latin typeface="Arial" pitchFamily="34" charset="0"/>
                <a:ea typeface="Times New Roman" pitchFamily="18" charset="0"/>
              </a:rPr>
              <a:t>Methylophilus</a:t>
            </a:r>
            <a:r>
              <a:rPr lang="en-US" sz="2600" b="1" i="1" dirty="0" smtClean="0">
                <a:latin typeface="Arial" pitchFamily="34" charset="0"/>
                <a:ea typeface="Times New Roman" pitchFamily="18" charset="0"/>
              </a:rPr>
              <a:t> </a:t>
            </a:r>
            <a:r>
              <a:rPr lang="en-US" sz="2600" b="1" i="1" dirty="0" err="1" smtClean="0">
                <a:latin typeface="Arial" pitchFamily="34" charset="0"/>
                <a:ea typeface="Times New Roman" pitchFamily="18" charset="0"/>
              </a:rPr>
              <a:t>methylotrophus</a:t>
            </a:r>
            <a:r>
              <a:rPr lang="en-US" sz="2600" b="1" i="1" dirty="0" smtClean="0">
                <a:latin typeface="Arial" pitchFamily="34" charset="0"/>
                <a:ea typeface="Times New Roman" pitchFamily="18" charset="0"/>
              </a:rPr>
              <a:t> </a:t>
            </a:r>
            <a:r>
              <a:rPr lang="ru-RU" sz="2600" b="1" dirty="0" smtClean="0">
                <a:ln>
                  <a:solidFill>
                    <a:sysClr val="windowText" lastClr="000000"/>
                  </a:solidFill>
                </a:ln>
                <a:latin typeface="Arial" pitchFamily="34" charset="0"/>
                <a:ea typeface="Times New Roman" pitchFamily="18" charset="0"/>
              </a:rPr>
              <a:t>из</a:t>
            </a:r>
            <a:r>
              <a:rPr lang="ru-RU" sz="2600" b="1" dirty="0" smtClean="0">
                <a:ln>
                  <a:solidFill>
                    <a:sysClr val="windowText" lastClr="000000"/>
                  </a:solidFill>
                </a:ln>
                <a:solidFill>
                  <a:schemeClr val="accent1">
                    <a:lumMod val="75000"/>
                  </a:schemeClr>
                </a:solidFill>
                <a:latin typeface="Arial" pitchFamily="34" charset="0"/>
                <a:ea typeface="Times New Roman" pitchFamily="18" charset="0"/>
              </a:rPr>
              <a:t> </a:t>
            </a:r>
            <a:r>
              <a:rPr lang="ru-RU" sz="2600" b="1" dirty="0" smtClean="0">
                <a:ln>
                  <a:solidFill>
                    <a:sysClr val="windowText" lastClr="000000"/>
                  </a:solidFill>
                </a:ln>
                <a:solidFill>
                  <a:srgbClr val="0070C0"/>
                </a:solidFill>
                <a:latin typeface="Arial" pitchFamily="34" charset="0"/>
                <a:ea typeface="Times New Roman" pitchFamily="18" charset="0"/>
              </a:rPr>
              <a:t>метанола</a:t>
            </a:r>
            <a:r>
              <a:rPr lang="ru-RU" sz="2600" b="1" dirty="0" smtClean="0">
                <a:ln>
                  <a:solidFill>
                    <a:sysClr val="windowText" lastClr="000000"/>
                  </a:solidFill>
                </a:ln>
                <a:solidFill>
                  <a:schemeClr val="accent1">
                    <a:lumMod val="75000"/>
                  </a:schemeClr>
                </a:solidFill>
                <a:latin typeface="Arial" pitchFamily="34" charset="0"/>
                <a:ea typeface="Times New Roman" pitchFamily="18" charset="0"/>
              </a:rPr>
              <a:t> </a:t>
            </a:r>
            <a:r>
              <a:rPr lang="ru-RU" sz="2600" b="1" dirty="0" smtClean="0">
                <a:ln>
                  <a:solidFill>
                    <a:sysClr val="windowText" lastClr="000000"/>
                  </a:solidFill>
                </a:ln>
                <a:latin typeface="Arial" pitchFamily="34" charset="0"/>
                <a:ea typeface="Times New Roman" pitchFamily="18" charset="0"/>
              </a:rPr>
              <a:t>получают около 70 тыс. т </a:t>
            </a:r>
            <a:r>
              <a:rPr lang="ru-RU" sz="2600" b="1" dirty="0" smtClean="0">
                <a:ln>
                  <a:solidFill>
                    <a:sysClr val="windowText" lastClr="000000"/>
                  </a:solidFill>
                </a:ln>
                <a:solidFill>
                  <a:schemeClr val="accent1">
                    <a:lumMod val="75000"/>
                  </a:schemeClr>
                </a:solidFill>
                <a:latin typeface="Arial" pitchFamily="34" charset="0"/>
                <a:ea typeface="Times New Roman" pitchFamily="18" charset="0"/>
              </a:rPr>
              <a:t>белка </a:t>
            </a:r>
            <a:r>
              <a:rPr lang="ru-RU" sz="2600" b="1" dirty="0" err="1" smtClean="0">
                <a:ln>
                  <a:solidFill>
                    <a:sysClr val="windowText" lastClr="000000"/>
                  </a:solidFill>
                </a:ln>
                <a:solidFill>
                  <a:schemeClr val="accent1">
                    <a:lumMod val="75000"/>
                  </a:schemeClr>
                </a:solidFill>
                <a:latin typeface="Arial" pitchFamily="34" charset="0"/>
                <a:ea typeface="Times New Roman" pitchFamily="18" charset="0"/>
              </a:rPr>
              <a:t>прутина</a:t>
            </a:r>
            <a:r>
              <a:rPr lang="ru-RU" sz="2600" b="1" dirty="0" smtClean="0">
                <a:ln>
                  <a:solidFill>
                    <a:sysClr val="windowText" lastClr="000000"/>
                  </a:solidFill>
                </a:ln>
                <a:solidFill>
                  <a:schemeClr val="accent1">
                    <a:lumMod val="75000"/>
                  </a:schemeClr>
                </a:solidFill>
                <a:latin typeface="Arial" pitchFamily="34" charset="0"/>
                <a:ea typeface="Times New Roman" pitchFamily="18" charset="0"/>
              </a:rPr>
              <a:t> </a:t>
            </a:r>
            <a:r>
              <a:rPr lang="ru-RU" sz="2600" b="1" dirty="0" smtClean="0">
                <a:latin typeface="Arial" pitchFamily="34" charset="0"/>
                <a:ea typeface="Times New Roman" pitchFamily="18" charset="0"/>
              </a:rPr>
              <a:t>(</a:t>
            </a:r>
            <a:r>
              <a:rPr lang="en-US" sz="2600" b="1" dirty="0" err="1" smtClean="0">
                <a:latin typeface="Arial" pitchFamily="34" charset="0"/>
                <a:ea typeface="Times New Roman" pitchFamily="18" charset="0"/>
              </a:rPr>
              <a:t>Pruteen</a:t>
            </a:r>
            <a:r>
              <a:rPr lang="ru-RU" sz="2600" b="1" dirty="0" smtClean="0">
                <a:latin typeface="Arial" pitchFamily="34" charset="0"/>
                <a:ea typeface="Times New Roman" pitchFamily="18" charset="0"/>
              </a:rPr>
              <a:t>) в год. Модификация механизмов ассимиляции азота этими бактериями, достигнутая с помощью технологии </a:t>
            </a:r>
            <a:r>
              <a:rPr lang="ru-RU" sz="2600" b="1" dirty="0" err="1" smtClean="0">
                <a:latin typeface="Arial" pitchFamily="34" charset="0"/>
                <a:ea typeface="Times New Roman" pitchFamily="18" charset="0"/>
              </a:rPr>
              <a:t>рекомбинантных</a:t>
            </a:r>
            <a:r>
              <a:rPr lang="ru-RU" sz="2600" b="1" dirty="0" smtClean="0">
                <a:latin typeface="Arial" pitchFamily="34" charset="0"/>
                <a:ea typeface="Times New Roman" pitchFamily="18" charset="0"/>
              </a:rPr>
              <a:t> ДНК, привела к еще большему увеличению выхода продукта. Это стало одним из первых доказательств практической значимости и потенциальных возможностей </a:t>
            </a:r>
            <a:r>
              <a:rPr lang="ru-RU" sz="2600" b="1" dirty="0" smtClean="0">
                <a:ln>
                  <a:solidFill>
                    <a:sysClr val="windowText" lastClr="000000"/>
                  </a:solidFill>
                </a:ln>
                <a:solidFill>
                  <a:srgbClr val="C00000"/>
                </a:solidFill>
                <a:latin typeface="Arial" pitchFamily="34" charset="0"/>
                <a:ea typeface="Times New Roman" pitchFamily="18" charset="0"/>
              </a:rPr>
              <a:t>генетической инженерии</a:t>
            </a:r>
            <a:r>
              <a:rPr lang="ru-RU" sz="2600" b="1" dirty="0" smtClean="0">
                <a:latin typeface="Arial" pitchFamily="34" charset="0"/>
                <a:ea typeface="Times New Roman" pitchFamily="18" charset="0"/>
              </a:rPr>
              <a:t>.</a:t>
            </a:r>
            <a:endParaRPr lang="ru-RU" sz="2600" b="1" dirty="0" smtClean="0">
              <a:latin typeface="Arial" pitchFamily="34" charset="0"/>
            </a:endParaRPr>
          </a:p>
          <a:p>
            <a:pPr lvl="0" indent="539750" algn="just" eaLnBrk="0" hangingPunct="0">
              <a:lnSpc>
                <a:spcPct val="85000"/>
              </a:lnSpc>
            </a:pPr>
            <a:r>
              <a:rPr lang="ru-RU" sz="2600" b="1" dirty="0" smtClean="0">
                <a:ln>
                  <a:solidFill>
                    <a:sysClr val="windowText" lastClr="000000"/>
                  </a:solidFill>
                </a:ln>
                <a:solidFill>
                  <a:srgbClr val="FF0000"/>
                </a:solidFill>
                <a:latin typeface="Arial" pitchFamily="34" charset="0"/>
                <a:ea typeface="Times New Roman" pitchFamily="18" charset="0"/>
              </a:rPr>
              <a:t>В России </a:t>
            </a:r>
            <a:r>
              <a:rPr lang="ru-RU" sz="2600" b="1" u="sng" dirty="0" smtClean="0">
                <a:latin typeface="Arial" pitchFamily="34" charset="0"/>
                <a:ea typeface="Times New Roman" pitchFamily="18" charset="0"/>
              </a:rPr>
              <a:t>ежегодно</a:t>
            </a:r>
            <a:r>
              <a:rPr lang="ru-RU" sz="2600" b="1" dirty="0" smtClean="0">
                <a:latin typeface="Arial" pitchFamily="34" charset="0"/>
                <a:ea typeface="Times New Roman" pitchFamily="18" charset="0"/>
              </a:rPr>
              <a:t> производится более 1 млн. т </a:t>
            </a:r>
            <a:r>
              <a:rPr lang="ru-RU" sz="2600" b="1" dirty="0" smtClean="0">
                <a:ln>
                  <a:solidFill>
                    <a:sysClr val="windowText" lastClr="000000"/>
                  </a:solidFill>
                </a:ln>
                <a:solidFill>
                  <a:srgbClr val="036505"/>
                </a:solidFill>
                <a:latin typeface="Arial" pitchFamily="34" charset="0"/>
                <a:ea typeface="Times New Roman" pitchFamily="18" charset="0"/>
              </a:rPr>
              <a:t>белка</a:t>
            </a:r>
            <a:r>
              <a:rPr lang="ru-RU" sz="2600" b="1" dirty="0" smtClean="0">
                <a:latin typeface="Arial" pitchFamily="34" charset="0"/>
                <a:ea typeface="Times New Roman" pitchFamily="18" charset="0"/>
              </a:rPr>
              <a:t> из </a:t>
            </a:r>
            <a:r>
              <a:rPr lang="ru-RU" sz="2600" b="1" dirty="0" smtClean="0">
                <a:ln>
                  <a:solidFill>
                    <a:sysClr val="windowText" lastClr="000000"/>
                  </a:solidFill>
                </a:ln>
                <a:solidFill>
                  <a:srgbClr val="036505"/>
                </a:solidFill>
                <a:latin typeface="Arial" pitchFamily="34" charset="0"/>
                <a:ea typeface="Times New Roman" pitchFamily="18" charset="0"/>
              </a:rPr>
              <a:t>одноклеточных водорослей</a:t>
            </a:r>
            <a:r>
              <a:rPr lang="ru-RU" sz="2600" b="1" dirty="0" smtClean="0">
                <a:latin typeface="Arial" pitchFamily="34" charset="0"/>
                <a:ea typeface="Times New Roman" pitchFamily="18" charset="0"/>
              </a:rPr>
              <a:t>, в основном из углеводородов и отходов растениеводства.</a:t>
            </a:r>
            <a:endParaRPr lang="ru-RU" sz="2600" b="1" dirty="0" smtClean="0">
              <a:latin typeface="Arial" pitchFamily="34" charset="0"/>
            </a:endParaRPr>
          </a:p>
        </p:txBody>
      </p:sp>
      <p:pic>
        <p:nvPicPr>
          <p:cNvPr id="3075" name="Picture 3"/>
          <p:cNvPicPr>
            <a:picLocks noChangeAspect="1" noChangeArrowheads="1"/>
          </p:cNvPicPr>
          <p:nvPr/>
        </p:nvPicPr>
        <p:blipFill>
          <a:blip r:embed="rId2"/>
          <a:srcRect/>
          <a:stretch>
            <a:fillRect/>
          </a:stretch>
        </p:blipFill>
        <p:spPr bwMode="auto">
          <a:xfrm>
            <a:off x="3143240" y="5241631"/>
            <a:ext cx="1726778" cy="1473517"/>
          </a:xfrm>
          <a:prstGeom prst="rect">
            <a:avLst/>
          </a:prstGeom>
          <a:noFill/>
          <a:ln w="9525">
            <a:noFill/>
            <a:miter lim="800000"/>
            <a:headEnd/>
            <a:tailEnd/>
          </a:ln>
          <a:effectLst/>
        </p:spPr>
      </p:pic>
      <p:sp>
        <p:nvSpPr>
          <p:cNvPr id="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домой 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8"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3570450835"/>
      </p:ext>
    </p:extLst>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142844" y="142852"/>
            <a:ext cx="8858312" cy="2917722"/>
          </a:xfrm>
          <a:prstGeom prst="rect">
            <a:avLst/>
          </a:prstGeom>
        </p:spPr>
        <p:txBody>
          <a:bodyPr wrap="square">
            <a:spAutoFit/>
          </a:bodyPr>
          <a:lstStyle/>
          <a:p>
            <a:pPr lvl="0" indent="539750" algn="just">
              <a:lnSpc>
                <a:spcPct val="85000"/>
              </a:lnSpc>
            </a:pPr>
            <a:r>
              <a:rPr lang="ru-RU" sz="2700" b="1" u="sng" dirty="0" smtClean="0">
                <a:solidFill>
                  <a:schemeClr val="tx2">
                    <a:lumMod val="50000"/>
                  </a:schemeClr>
                </a:solidFill>
                <a:latin typeface="Arial" pitchFamily="34" charset="0"/>
                <a:ea typeface="Times New Roman" pitchFamily="18" charset="0"/>
              </a:rPr>
              <a:t>Возрастает интерес к применению</a:t>
            </a:r>
            <a:r>
              <a:rPr lang="ru-RU" sz="2700" b="1" dirty="0" smtClean="0">
                <a:solidFill>
                  <a:schemeClr val="tx2">
                    <a:lumMod val="50000"/>
                  </a:schemeClr>
                </a:solidFill>
                <a:latin typeface="Arial" pitchFamily="34" charset="0"/>
                <a:ea typeface="Times New Roman" pitchFamily="18" charset="0"/>
              </a:rPr>
              <a:t> </a:t>
            </a:r>
            <a:r>
              <a:rPr lang="ru-RU" sz="2700" b="1" dirty="0" smtClean="0">
                <a:ln>
                  <a:solidFill>
                    <a:sysClr val="windowText" lastClr="000000"/>
                  </a:solidFill>
                </a:ln>
                <a:solidFill>
                  <a:srgbClr val="C00000"/>
                </a:solidFill>
                <a:latin typeface="Arial" pitchFamily="34" charset="0"/>
                <a:ea typeface="Times New Roman" pitchFamily="18" charset="0"/>
              </a:rPr>
              <a:t>ферментов</a:t>
            </a:r>
            <a:r>
              <a:rPr lang="ru-RU" sz="2700" b="1" dirty="0" smtClean="0">
                <a:solidFill>
                  <a:schemeClr val="tx2">
                    <a:lumMod val="50000"/>
                  </a:schemeClr>
                </a:solidFill>
                <a:latin typeface="Arial" pitchFamily="34" charset="0"/>
                <a:ea typeface="Times New Roman" pitchFamily="18" charset="0"/>
              </a:rPr>
              <a:t> в медицинской промышленности (главным образом для диагностики), хотя в целом их использование остается сравнительно небольшим. Это обусловлено нестабильностью </a:t>
            </a:r>
            <a:r>
              <a:rPr lang="ru-RU" sz="2700" b="1" dirty="0" smtClean="0">
                <a:ln>
                  <a:solidFill>
                    <a:sysClr val="windowText" lastClr="000000"/>
                  </a:solidFill>
                </a:ln>
                <a:solidFill>
                  <a:srgbClr val="C00000"/>
                </a:solidFill>
                <a:latin typeface="Arial" pitchFamily="34" charset="0"/>
                <a:ea typeface="Times New Roman" pitchFamily="18" charset="0"/>
              </a:rPr>
              <a:t>ферментов</a:t>
            </a:r>
            <a:r>
              <a:rPr lang="ru-RU" sz="2700" b="1" dirty="0" smtClean="0">
                <a:solidFill>
                  <a:schemeClr val="tx2">
                    <a:lumMod val="50000"/>
                  </a:schemeClr>
                </a:solidFill>
                <a:latin typeface="Arial" pitchFamily="34" charset="0"/>
                <a:ea typeface="Times New Roman" pitchFamily="18" charset="0"/>
              </a:rPr>
              <a:t>, сложностью выделения продуктов переработки и проблемами, связанными с добавлением или заменой </a:t>
            </a:r>
            <a:r>
              <a:rPr lang="ru-RU" sz="2700" b="1" dirty="0" err="1" smtClean="0">
                <a:solidFill>
                  <a:schemeClr val="tx2">
                    <a:lumMod val="50000"/>
                  </a:schemeClr>
                </a:solidFill>
                <a:latin typeface="Arial" pitchFamily="34" charset="0"/>
                <a:ea typeface="Times New Roman" pitchFamily="18" charset="0"/>
              </a:rPr>
              <a:t>кофакторов</a:t>
            </a:r>
            <a:r>
              <a:rPr lang="ru-RU" sz="2700" b="1" dirty="0" smtClean="0">
                <a:solidFill>
                  <a:schemeClr val="tx2">
                    <a:lumMod val="50000"/>
                  </a:schemeClr>
                </a:solidFill>
                <a:latin typeface="Arial" pitchFamily="34" charset="0"/>
                <a:ea typeface="Times New Roman" pitchFamily="18" charset="0"/>
              </a:rPr>
              <a:t>.</a:t>
            </a:r>
            <a:endParaRPr lang="ru-RU" sz="2700" b="1" dirty="0" smtClean="0">
              <a:solidFill>
                <a:schemeClr val="tx2">
                  <a:lumMod val="50000"/>
                </a:schemeClr>
              </a:solidFill>
              <a:latin typeface="Arial" pitchFamily="34" charset="0"/>
            </a:endParaRPr>
          </a:p>
        </p:txBody>
      </p:sp>
      <p:pic>
        <p:nvPicPr>
          <p:cNvPr id="7" name="Picture 2" descr="E:\Ферменты\анимашки\en.gif"/>
          <p:cNvPicPr>
            <a:picLocks noChangeAspect="1" noChangeArrowheads="1" noCrop="1"/>
          </p:cNvPicPr>
          <p:nvPr/>
        </p:nvPicPr>
        <p:blipFill>
          <a:blip r:embed="rId2"/>
          <a:srcRect/>
          <a:stretch>
            <a:fillRect/>
          </a:stretch>
        </p:blipFill>
        <p:spPr bwMode="auto">
          <a:xfrm>
            <a:off x="285720" y="3143248"/>
            <a:ext cx="3429000" cy="2571750"/>
          </a:xfrm>
          <a:prstGeom prst="rect">
            <a:avLst/>
          </a:prstGeom>
          <a:noFill/>
        </p:spPr>
      </p:pic>
      <p:sp>
        <p:nvSpPr>
          <p:cNvPr id="8" name="Прямоугольник 7"/>
          <p:cNvSpPr/>
          <p:nvPr/>
        </p:nvSpPr>
        <p:spPr>
          <a:xfrm>
            <a:off x="1500166" y="5786454"/>
            <a:ext cx="1934312" cy="461665"/>
          </a:xfrm>
          <a:prstGeom prst="rect">
            <a:avLst/>
          </a:prstGeom>
        </p:spPr>
        <p:txBody>
          <a:bodyPr wrap="none">
            <a:spAutoFit/>
          </a:bodyPr>
          <a:lstStyle/>
          <a:p>
            <a:r>
              <a:rPr lang="ru-RU" sz="2400" b="1" i="1" dirty="0" smtClean="0">
                <a:solidFill>
                  <a:schemeClr val="accent6">
                    <a:lumMod val="50000"/>
                  </a:schemeClr>
                </a:solidFill>
                <a:latin typeface="Arial" pitchFamily="34" charset="0"/>
                <a:ea typeface="Times New Roman" pitchFamily="18" charset="0"/>
              </a:rPr>
              <a:t>ферменты</a:t>
            </a:r>
            <a:endParaRPr lang="ru-RU" sz="2400" dirty="0">
              <a:solidFill>
                <a:schemeClr val="accent6">
                  <a:lumMod val="50000"/>
                </a:schemeClr>
              </a:solidFill>
            </a:endParaRPr>
          </a:p>
        </p:txBody>
      </p:sp>
      <p:pic>
        <p:nvPicPr>
          <p:cNvPr id="88065" name="Picture 1" descr="E:\14.12.12\1071880054.gif"/>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a:stretch>
            <a:fillRect/>
          </a:stretch>
        </p:blipFill>
        <p:spPr bwMode="auto">
          <a:xfrm>
            <a:off x="3857652" y="3857628"/>
            <a:ext cx="5072066" cy="1281000"/>
          </a:xfrm>
          <a:prstGeom prst="rect">
            <a:avLst/>
          </a:prstGeom>
          <a:noFill/>
        </p:spPr>
      </p:pic>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2" name="Picture 12" descr="пишу 1"/>
          <p:cNvPicPr>
            <a:picLocks noChangeAspect="1" noChangeArrowheads="1" noCrop="1"/>
          </p:cNvPicPr>
          <p:nvPr/>
        </p:nvPicPr>
        <p:blipFill>
          <a:blip r:embed="rId6"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1028619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142844" y="142852"/>
            <a:ext cx="8858312" cy="3270895"/>
          </a:xfrm>
          <a:prstGeom prst="rect">
            <a:avLst/>
          </a:prstGeom>
        </p:spPr>
        <p:txBody>
          <a:bodyPr wrap="square">
            <a:spAutoFit/>
          </a:bodyPr>
          <a:lstStyle/>
          <a:p>
            <a:pPr lvl="0" indent="539750" algn="just">
              <a:lnSpc>
                <a:spcPct val="85000"/>
              </a:lnSpc>
            </a:pPr>
            <a:r>
              <a:rPr lang="ru-RU" sz="2700" b="1" i="1" dirty="0" smtClean="0">
                <a:ln>
                  <a:solidFill>
                    <a:sysClr val="windowText" lastClr="000000"/>
                  </a:solidFill>
                </a:ln>
                <a:solidFill>
                  <a:srgbClr val="C00000"/>
                </a:solidFill>
                <a:latin typeface="Arial" pitchFamily="34" charset="0"/>
                <a:ea typeface="Times New Roman" pitchFamily="18" charset="0"/>
              </a:rPr>
              <a:t>Генетически модифицированные животные</a:t>
            </a:r>
            <a:r>
              <a:rPr lang="ru-RU" sz="2700" b="1" dirty="0" smtClean="0">
                <a:latin typeface="Arial" pitchFamily="34" charset="0"/>
                <a:ea typeface="Times New Roman" pitchFamily="18" charset="0"/>
              </a:rPr>
              <a:t>, в организмах которых происходят процессы, отражающие физиологию различных человеческих заболеваний, обеспечивают ученых вполне адекватными моделями для проверки действия того или иного вещества на организм. Это также позволяет компаниям выявлять наиболее безопасные и эффективные препараты на более ранних стадиях разработки.</a:t>
            </a:r>
            <a:endParaRPr lang="ru-RU" sz="2700" b="1" dirty="0" smtClean="0">
              <a:latin typeface="Arial" pitchFamily="34" charset="0"/>
            </a:endParaRPr>
          </a:p>
        </p:txBody>
      </p:sp>
      <p:pic>
        <p:nvPicPr>
          <p:cNvPr id="63492" name="i-main-pic" descr="Картинка 32 из 338">
            <a:hlinkClick r:id="rId2"/>
          </p:cNvPr>
          <p:cNvPicPr>
            <a:picLocks noChangeAspect="1" noChangeArrowheads="1"/>
          </p:cNvPicPr>
          <p:nvPr/>
        </p:nvPicPr>
        <p:blipFill>
          <a:blip r:embed="rId3"/>
          <a:srcRect/>
          <a:stretch>
            <a:fillRect/>
          </a:stretch>
        </p:blipFill>
        <p:spPr bwMode="auto">
          <a:xfrm>
            <a:off x="2500298" y="3458005"/>
            <a:ext cx="3571900" cy="2685639"/>
          </a:xfrm>
          <a:prstGeom prst="rect">
            <a:avLst/>
          </a:prstGeom>
          <a:noFill/>
          <a:ln w="9525">
            <a:noFill/>
            <a:miter lim="800000"/>
            <a:headEnd/>
            <a:tailEnd/>
          </a:ln>
        </p:spPr>
      </p:pic>
      <p:sp>
        <p:nvSpPr>
          <p:cNvPr id="12" name="Прямоугольник 11"/>
          <p:cNvSpPr/>
          <p:nvPr/>
        </p:nvSpPr>
        <p:spPr>
          <a:xfrm>
            <a:off x="142844" y="6137827"/>
            <a:ext cx="7072362" cy="720197"/>
          </a:xfrm>
          <a:prstGeom prst="rect">
            <a:avLst/>
          </a:prstGeom>
        </p:spPr>
        <p:txBody>
          <a:bodyPr wrap="square">
            <a:spAutoFit/>
          </a:bodyPr>
          <a:lstStyle/>
          <a:p>
            <a:pPr algn="ctr">
              <a:lnSpc>
                <a:spcPct val="85000"/>
              </a:lnSpc>
            </a:pPr>
            <a:r>
              <a:rPr lang="ru-RU" sz="2400" b="1" dirty="0" smtClean="0">
                <a:ln>
                  <a:solidFill>
                    <a:sysClr val="windowText" lastClr="000000"/>
                  </a:solidFill>
                </a:ln>
                <a:solidFill>
                  <a:srgbClr val="C00000"/>
                </a:solidFill>
              </a:rPr>
              <a:t>Генномодифицированные</a:t>
            </a:r>
            <a:r>
              <a:rPr lang="ru-RU" sz="2400" b="1" dirty="0" smtClean="0"/>
              <a:t> куры устойчивы к птичьему гриппу</a:t>
            </a:r>
            <a:endParaRPr lang="ru-RU" sz="2400" b="1" dirty="0"/>
          </a:p>
        </p:txBody>
      </p:sp>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4"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1484428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53" presetClass="entr" presetSubtype="0" fill="hold" nodeType="afterEffect">
                                  <p:stCondLst>
                                    <p:cond delay="0"/>
                                  </p:stCondLst>
                                  <p:childTnLst>
                                    <p:set>
                                      <p:cBhvr>
                                        <p:cTn id="10" dur="1" fill="hold">
                                          <p:stCondLst>
                                            <p:cond delay="0"/>
                                          </p:stCondLst>
                                        </p:cTn>
                                        <p:tgtEl>
                                          <p:spTgt spid="63492"/>
                                        </p:tgtEl>
                                        <p:attrNameLst>
                                          <p:attrName>style.visibility</p:attrName>
                                        </p:attrNameLst>
                                      </p:cBhvr>
                                      <p:to>
                                        <p:strVal val="visible"/>
                                      </p:to>
                                    </p:set>
                                    <p:anim calcmode="lin" valueType="num">
                                      <p:cBhvr>
                                        <p:cTn id="11" dur="500" fill="hold"/>
                                        <p:tgtEl>
                                          <p:spTgt spid="63492"/>
                                        </p:tgtEl>
                                        <p:attrNameLst>
                                          <p:attrName>ppt_w</p:attrName>
                                        </p:attrNameLst>
                                      </p:cBhvr>
                                      <p:tavLst>
                                        <p:tav tm="0">
                                          <p:val>
                                            <p:fltVal val="0"/>
                                          </p:val>
                                        </p:tav>
                                        <p:tav tm="100000">
                                          <p:val>
                                            <p:strVal val="#ppt_w"/>
                                          </p:val>
                                        </p:tav>
                                      </p:tavLst>
                                    </p:anim>
                                    <p:anim calcmode="lin" valueType="num">
                                      <p:cBhvr>
                                        <p:cTn id="12" dur="500" fill="hold"/>
                                        <p:tgtEl>
                                          <p:spTgt spid="63492"/>
                                        </p:tgtEl>
                                        <p:attrNameLst>
                                          <p:attrName>ppt_h</p:attrName>
                                        </p:attrNameLst>
                                      </p:cBhvr>
                                      <p:tavLst>
                                        <p:tav tm="0">
                                          <p:val>
                                            <p:fltVal val="0"/>
                                          </p:val>
                                        </p:tav>
                                        <p:tav tm="100000">
                                          <p:val>
                                            <p:strVal val="#ppt_h"/>
                                          </p:val>
                                        </p:tav>
                                      </p:tavLst>
                                    </p:anim>
                                    <p:animEffect transition="in" filter="fade">
                                      <p:cBhvr>
                                        <p:cTn id="13" dur="500"/>
                                        <p:tgtEl>
                                          <p:spTgt spid="63492"/>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par>
                          <p:cTn id="18" fill="hold">
                            <p:stCondLst>
                              <p:cond delay="1500"/>
                            </p:stCondLst>
                            <p:childTnLst>
                              <p:par>
                                <p:cTn id="19" presetID="53" presetClass="entr" presetSubtype="0"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142844" y="142852"/>
            <a:ext cx="8858312" cy="3624069"/>
          </a:xfrm>
          <a:prstGeom prst="rect">
            <a:avLst/>
          </a:prstGeom>
        </p:spPr>
        <p:txBody>
          <a:bodyPr wrap="square">
            <a:spAutoFit/>
          </a:bodyPr>
          <a:lstStyle/>
          <a:p>
            <a:pPr marL="803275" lvl="0" indent="-803275" algn="just">
              <a:lnSpc>
                <a:spcPct val="85000"/>
              </a:lnSpc>
            </a:pPr>
            <a:r>
              <a:rPr lang="ru-RU" sz="2700" b="1" dirty="0" smtClean="0">
                <a:ln>
                  <a:solidFill>
                    <a:sysClr val="windowText" lastClr="000000"/>
                  </a:solidFill>
                </a:ln>
                <a:solidFill>
                  <a:srgbClr val="FF0000"/>
                </a:solidFill>
                <a:latin typeface="Arial" pitchFamily="34" charset="0"/>
                <a:ea typeface="Times New Roman" pitchFamily="18" charset="0"/>
              </a:rPr>
              <a:t>Ко…</a:t>
            </a:r>
            <a:r>
              <a:rPr lang="ru-RU" sz="2700" b="1" dirty="0" smtClean="0">
                <a:latin typeface="Arial" pitchFamily="34" charset="0"/>
                <a:ea typeface="Times New Roman" pitchFamily="18" charset="0"/>
              </a:rPr>
              <a:t> [&lt; лат. со, вместе] – составная часть сложных слов. </a:t>
            </a:r>
            <a:endParaRPr lang="ru-RU" sz="2700" b="1" dirty="0" smtClean="0">
              <a:latin typeface="Arial" pitchFamily="34" charset="0"/>
            </a:endParaRPr>
          </a:p>
          <a:p>
            <a:pPr marL="803275" lvl="0" indent="-803275" algn="just" eaLnBrk="0" hangingPunct="0">
              <a:lnSpc>
                <a:spcPct val="85000"/>
              </a:lnSpc>
            </a:pPr>
            <a:r>
              <a:rPr lang="ru-RU" sz="2700" b="1" dirty="0" err="1" smtClean="0">
                <a:ln>
                  <a:solidFill>
                    <a:sysClr val="windowText" lastClr="000000"/>
                  </a:solidFill>
                </a:ln>
                <a:solidFill>
                  <a:srgbClr val="FF0000"/>
                </a:solidFill>
                <a:latin typeface="Arial" pitchFamily="34" charset="0"/>
                <a:ea typeface="Times New Roman" pitchFamily="18" charset="0"/>
              </a:rPr>
              <a:t>Кофакторы</a:t>
            </a:r>
            <a:r>
              <a:rPr lang="ru-RU" sz="2700" b="1" dirty="0" smtClean="0">
                <a:latin typeface="Arial" pitchFamily="34" charset="0"/>
                <a:ea typeface="Times New Roman" pitchFamily="18" charset="0"/>
              </a:rPr>
              <a:t> – молекулы органических веществ небелковой природы или ионы металлов, образующие в комплексе с соответствующими апоферментами активные сложные ферменты.</a:t>
            </a:r>
            <a:endParaRPr lang="ru-RU" sz="2700" b="1" dirty="0" smtClean="0">
              <a:solidFill>
                <a:srgbClr val="FF0000"/>
              </a:solidFill>
              <a:latin typeface="Arial" pitchFamily="34" charset="0"/>
              <a:ea typeface="Times New Roman" pitchFamily="18" charset="0"/>
            </a:endParaRPr>
          </a:p>
          <a:p>
            <a:pPr marL="803275" lvl="0" indent="-803275" algn="just" eaLnBrk="0" hangingPunct="0">
              <a:lnSpc>
                <a:spcPct val="85000"/>
              </a:lnSpc>
            </a:pPr>
            <a:r>
              <a:rPr lang="ru-RU" sz="2700" b="1" dirty="0" smtClean="0">
                <a:ln>
                  <a:solidFill>
                    <a:sysClr val="windowText" lastClr="000000"/>
                  </a:solidFill>
                </a:ln>
                <a:solidFill>
                  <a:srgbClr val="FF0000"/>
                </a:solidFill>
                <a:latin typeface="Arial" pitchFamily="34" charset="0"/>
                <a:ea typeface="Times New Roman" pitchFamily="18" charset="0"/>
              </a:rPr>
              <a:t>Апофермент</a:t>
            </a:r>
            <a:r>
              <a:rPr lang="ru-RU" sz="2700" b="1" dirty="0" smtClean="0">
                <a:latin typeface="Arial" pitchFamily="34" charset="0"/>
                <a:ea typeface="Times New Roman" pitchFamily="18" charset="0"/>
              </a:rPr>
              <a:t> – белковая часть сложного фермента; неактивна в отсутствии  </a:t>
            </a:r>
            <a:r>
              <a:rPr lang="ru-RU" sz="2700" b="1" dirty="0" err="1" smtClean="0">
                <a:latin typeface="Arial" pitchFamily="34" charset="0"/>
                <a:ea typeface="Times New Roman" pitchFamily="18" charset="0"/>
              </a:rPr>
              <a:t>кофактора</a:t>
            </a:r>
            <a:r>
              <a:rPr lang="ru-RU" sz="2700" b="1" dirty="0" smtClean="0">
                <a:latin typeface="Arial" pitchFamily="34" charset="0"/>
                <a:ea typeface="Times New Roman" pitchFamily="18" charset="0"/>
              </a:rPr>
              <a:t>.</a:t>
            </a:r>
            <a:r>
              <a:rPr lang="ru-RU" sz="2700" b="1" dirty="0" smtClean="0">
                <a:latin typeface="Arial" pitchFamily="34" charset="0"/>
              </a:rPr>
              <a:t> </a:t>
            </a:r>
          </a:p>
        </p:txBody>
      </p:sp>
      <p:pic>
        <p:nvPicPr>
          <p:cNvPr id="7" name="Picture 1" descr="E:\14.12.12\1071880054.gif"/>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a:stretch>
            <a:fillRect/>
          </a:stretch>
        </p:blipFill>
        <p:spPr bwMode="auto">
          <a:xfrm>
            <a:off x="71438" y="4572008"/>
            <a:ext cx="3286116" cy="829941"/>
          </a:xfrm>
          <a:prstGeom prst="rect">
            <a:avLst/>
          </a:prstGeom>
          <a:noFill/>
        </p:spPr>
      </p:pic>
      <p:pic>
        <p:nvPicPr>
          <p:cNvPr id="87041" name="Picture 1" descr="E:\14.12.12\nizacell-PE.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rcRect/>
          <a:stretch>
            <a:fillRect/>
          </a:stretch>
        </p:blipFill>
        <p:spPr bwMode="auto">
          <a:xfrm>
            <a:off x="3428992" y="3378527"/>
            <a:ext cx="3929090" cy="3408059"/>
          </a:xfrm>
          <a:prstGeom prst="rect">
            <a:avLst/>
          </a:prstGeom>
          <a:noFill/>
        </p:spPr>
      </p:pic>
      <p:sp>
        <p:nvSpPr>
          <p:cNvPr id="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0" name="Picture 12" descr="пишу 1"/>
          <p:cNvPicPr>
            <a:picLocks noChangeAspect="1" noChangeArrowheads="1" noCrop="1"/>
          </p:cNvPicPr>
          <p:nvPr/>
        </p:nvPicPr>
        <p:blipFill>
          <a:blip r:embed="rId7"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1455267175"/>
      </p:ext>
    </p:extLst>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142844" y="142852"/>
            <a:ext cx="8858312" cy="4330416"/>
          </a:xfrm>
          <a:prstGeom prst="rect">
            <a:avLst/>
          </a:prstGeom>
        </p:spPr>
        <p:txBody>
          <a:bodyPr wrap="square">
            <a:spAutoFit/>
          </a:bodyPr>
          <a:lstStyle/>
          <a:p>
            <a:pPr lvl="0" indent="539750" algn="just">
              <a:lnSpc>
                <a:spcPct val="85000"/>
              </a:lnSpc>
            </a:pPr>
            <a:r>
              <a:rPr lang="ru-RU" sz="2700" b="1" dirty="0" smtClean="0">
                <a:latin typeface="Arial" pitchFamily="34" charset="0"/>
                <a:ea typeface="Times New Roman" pitchFamily="18" charset="0"/>
              </a:rPr>
              <a:t>Однако в некоторых случаях эти сложности удается обойти путем использования </a:t>
            </a:r>
            <a:r>
              <a:rPr lang="ru-RU" sz="2700" b="1" i="1" dirty="0" err="1" smtClean="0">
                <a:ln>
                  <a:solidFill>
                    <a:sysClr val="windowText" lastClr="000000"/>
                  </a:solidFill>
                </a:ln>
                <a:solidFill>
                  <a:srgbClr val="C00000"/>
                </a:solidFill>
                <a:latin typeface="Arial" pitchFamily="34" charset="0"/>
                <a:ea typeface="Times New Roman" pitchFamily="18" charset="0"/>
              </a:rPr>
              <a:t>интактных</a:t>
            </a:r>
            <a:r>
              <a:rPr lang="ru-RU" sz="2700" b="1" dirty="0" smtClean="0">
                <a:latin typeface="Arial" pitchFamily="34" charset="0"/>
                <a:ea typeface="Times New Roman" pitchFamily="18" charset="0"/>
              </a:rPr>
              <a:t> (</a:t>
            </a:r>
            <a:r>
              <a:rPr lang="ru-RU" sz="2700" b="1" dirty="0" smtClean="0">
                <a:ln>
                  <a:solidFill>
                    <a:sysClr val="windowText" lastClr="000000"/>
                  </a:solidFill>
                </a:ln>
                <a:solidFill>
                  <a:srgbClr val="C00000"/>
                </a:solidFill>
                <a:latin typeface="Arial" pitchFamily="34" charset="0"/>
                <a:ea typeface="Times New Roman" pitchFamily="18" charset="0"/>
              </a:rPr>
              <a:t>целых</a:t>
            </a:r>
            <a:r>
              <a:rPr lang="ru-RU" sz="2700" b="1" dirty="0" smtClean="0">
                <a:latin typeface="Arial" pitchFamily="34" charset="0"/>
                <a:ea typeface="Times New Roman" pitchFamily="18" charset="0"/>
              </a:rPr>
              <a:t>) клеток микроорганизмов. Такой способ применили при крупно­масштабном производстве лекарственных препаратов </a:t>
            </a:r>
            <a:r>
              <a:rPr lang="ru-RU" sz="2700" b="1" dirty="0" err="1" smtClean="0">
                <a:latin typeface="Arial" pitchFamily="34" charset="0"/>
                <a:ea typeface="Times New Roman" pitchFamily="18" charset="0"/>
              </a:rPr>
              <a:t>стероидной</a:t>
            </a:r>
            <a:r>
              <a:rPr lang="ru-RU" sz="2700" b="1" dirty="0" smtClean="0">
                <a:latin typeface="Arial" pitchFamily="34" charset="0"/>
                <a:ea typeface="Times New Roman" pitchFamily="18" charset="0"/>
              </a:rPr>
              <a:t> природы. Было установлено, что многие микроорганизмы способны строго направленно и </a:t>
            </a:r>
            <a:r>
              <a:rPr lang="ru-RU" sz="2700" b="1" dirty="0" err="1" smtClean="0">
                <a:latin typeface="Arial" pitchFamily="34" charset="0"/>
                <a:ea typeface="Times New Roman" pitchFamily="18" charset="0"/>
              </a:rPr>
              <a:t>стереоспецифически</a:t>
            </a:r>
            <a:r>
              <a:rPr lang="ru-RU" sz="2700" b="1" dirty="0" smtClean="0">
                <a:latin typeface="Arial" pitchFamily="34" charset="0"/>
                <a:ea typeface="Times New Roman" pitchFamily="18" charset="0"/>
              </a:rPr>
              <a:t> </a:t>
            </a:r>
            <a:r>
              <a:rPr lang="ru-RU" sz="2700" b="1" dirty="0" err="1" smtClean="0">
                <a:latin typeface="Arial" pitchFamily="34" charset="0"/>
                <a:ea typeface="Times New Roman" pitchFamily="18" charset="0"/>
              </a:rPr>
              <a:t>гидроксилировать</a:t>
            </a:r>
            <a:r>
              <a:rPr lang="ru-RU" sz="2700" b="1" dirty="0" smtClean="0">
                <a:latin typeface="Arial" pitchFamily="34" charset="0"/>
                <a:ea typeface="Times New Roman" pitchFamily="18" charset="0"/>
              </a:rPr>
              <a:t> сложные молекулы стероидов. Например, </a:t>
            </a:r>
            <a:r>
              <a:rPr lang="ru-RU" sz="2700" b="1" dirty="0" smtClean="0">
                <a:ln>
                  <a:solidFill>
                    <a:sysClr val="windowText" lastClr="000000"/>
                  </a:solidFill>
                </a:ln>
                <a:solidFill>
                  <a:srgbClr val="B45208"/>
                </a:solidFill>
                <a:latin typeface="Arial" pitchFamily="34" charset="0"/>
                <a:ea typeface="Times New Roman" pitchFamily="18" charset="0"/>
              </a:rPr>
              <a:t>плесневый гриб </a:t>
            </a:r>
            <a:r>
              <a:rPr lang="en-US" sz="2700" b="1" i="1" dirty="0" err="1" smtClean="0">
                <a:latin typeface="Arial" pitchFamily="34" charset="0"/>
                <a:ea typeface="Times New Roman" pitchFamily="18" charset="0"/>
              </a:rPr>
              <a:t>Rhizopus</a:t>
            </a:r>
            <a:r>
              <a:rPr lang="en-US" sz="2700" b="1" i="1" dirty="0" smtClean="0">
                <a:latin typeface="Arial" pitchFamily="34" charset="0"/>
                <a:ea typeface="Times New Roman" pitchFamily="18" charset="0"/>
              </a:rPr>
              <a:t> </a:t>
            </a:r>
            <a:r>
              <a:rPr lang="en-US" sz="2700" b="1" i="1" dirty="0" err="1" smtClean="0">
                <a:latin typeface="Arial" pitchFamily="34" charset="0"/>
                <a:ea typeface="Times New Roman" pitchFamily="18" charset="0"/>
              </a:rPr>
              <a:t>arrhizus</a:t>
            </a:r>
            <a:r>
              <a:rPr lang="en-US" sz="2700" b="1" i="1" dirty="0" smtClean="0">
                <a:latin typeface="Arial" pitchFamily="34" charset="0"/>
                <a:ea typeface="Times New Roman" pitchFamily="18" charset="0"/>
              </a:rPr>
              <a:t> </a:t>
            </a:r>
            <a:r>
              <a:rPr lang="ru-RU" sz="2700" b="1" dirty="0" smtClean="0">
                <a:latin typeface="Arial" pitchFamily="34" charset="0"/>
                <a:ea typeface="Times New Roman" pitchFamily="18" charset="0"/>
              </a:rPr>
              <a:t>способен </a:t>
            </a:r>
            <a:r>
              <a:rPr lang="ru-RU" sz="2700" b="1" dirty="0" err="1" smtClean="0">
                <a:latin typeface="Arial" pitchFamily="34" charset="0"/>
                <a:ea typeface="Times New Roman" pitchFamily="18" charset="0"/>
              </a:rPr>
              <a:t>стереоспецифически</a:t>
            </a:r>
            <a:r>
              <a:rPr lang="ru-RU" sz="2700" b="1" dirty="0" smtClean="0">
                <a:latin typeface="Arial" pitchFamily="34" charset="0"/>
                <a:ea typeface="Times New Roman" pitchFamily="18" charset="0"/>
              </a:rPr>
              <a:t> </a:t>
            </a:r>
            <a:r>
              <a:rPr lang="ru-RU" sz="2700" b="1" dirty="0" err="1" smtClean="0">
                <a:latin typeface="Arial" pitchFamily="34" charset="0"/>
                <a:ea typeface="Times New Roman" pitchFamily="18" charset="0"/>
              </a:rPr>
              <a:t>гидроксилировать</a:t>
            </a:r>
            <a:r>
              <a:rPr lang="ru-RU" sz="2700" b="1" dirty="0" smtClean="0">
                <a:latin typeface="Arial" pitchFamily="34" charset="0"/>
                <a:ea typeface="Times New Roman" pitchFamily="18" charset="0"/>
              </a:rPr>
              <a:t> женский половой гормон прогестерон.</a:t>
            </a:r>
            <a:endParaRPr lang="ru-RU" sz="2700" b="1" dirty="0" smtClean="0">
              <a:latin typeface="Arial" pitchFamily="34" charset="0"/>
            </a:endParaRPr>
          </a:p>
        </p:txBody>
      </p:sp>
      <p:pic>
        <p:nvPicPr>
          <p:cNvPr id="86018" name="Picture 2"/>
          <p:cNvPicPr>
            <a:picLocks noChangeAspect="1" noChangeArrowheads="1"/>
          </p:cNvPicPr>
          <p:nvPr/>
        </p:nvPicPr>
        <p:blipFill>
          <a:blip r:embed="rId2"/>
          <a:srcRect/>
          <a:stretch>
            <a:fillRect/>
          </a:stretch>
        </p:blipFill>
        <p:spPr bwMode="auto">
          <a:xfrm>
            <a:off x="571472" y="4429132"/>
            <a:ext cx="3228975" cy="1695450"/>
          </a:xfrm>
          <a:prstGeom prst="rect">
            <a:avLst/>
          </a:prstGeom>
          <a:noFill/>
          <a:ln w="9525">
            <a:noFill/>
            <a:miter lim="800000"/>
            <a:headEnd/>
            <a:tailEnd/>
          </a:ln>
          <a:effectLst/>
        </p:spPr>
      </p:pic>
      <p:pic>
        <p:nvPicPr>
          <p:cNvPr id="86019" name="Picture 3" descr="C:\23.09.12-домашние документы\Биотехнология\плесень\untitled.bmp"/>
          <p:cNvPicPr>
            <a:picLocks noChangeAspect="1" noChangeArrowheads="1"/>
          </p:cNvPicPr>
          <p:nvPr/>
        </p:nvPicPr>
        <p:blipFill>
          <a:blip r:embed="rId3"/>
          <a:srcRect/>
          <a:stretch>
            <a:fillRect/>
          </a:stretch>
        </p:blipFill>
        <p:spPr bwMode="auto">
          <a:xfrm>
            <a:off x="4143372" y="4071942"/>
            <a:ext cx="3786214" cy="2686199"/>
          </a:xfrm>
          <a:prstGeom prst="rect">
            <a:avLst/>
          </a:prstGeom>
          <a:noFill/>
        </p:spPr>
      </p:pic>
      <p:sp>
        <p:nvSpPr>
          <p:cNvPr id="15" name="Прямоугольник 14"/>
          <p:cNvSpPr/>
          <p:nvPr/>
        </p:nvSpPr>
        <p:spPr>
          <a:xfrm>
            <a:off x="142844" y="6137827"/>
            <a:ext cx="3857652" cy="720197"/>
          </a:xfrm>
          <a:prstGeom prst="rect">
            <a:avLst/>
          </a:prstGeom>
        </p:spPr>
        <p:txBody>
          <a:bodyPr wrap="square">
            <a:spAutoFit/>
          </a:bodyPr>
          <a:lstStyle/>
          <a:p>
            <a:pPr algn="ctr">
              <a:lnSpc>
                <a:spcPct val="85000"/>
              </a:lnSpc>
            </a:pPr>
            <a:r>
              <a:rPr lang="ru-RU" sz="2400" b="1" dirty="0" smtClean="0">
                <a:solidFill>
                  <a:schemeClr val="accent6">
                    <a:lumMod val="50000"/>
                  </a:schemeClr>
                </a:solidFill>
                <a:latin typeface="Arial" pitchFamily="34" charset="0"/>
                <a:ea typeface="Times New Roman" pitchFamily="18" charset="0"/>
              </a:rPr>
              <a:t>Плесневый гриб </a:t>
            </a:r>
            <a:r>
              <a:rPr lang="en-US" sz="2400" b="1" i="1" dirty="0" err="1" smtClean="0">
                <a:solidFill>
                  <a:schemeClr val="accent6">
                    <a:lumMod val="50000"/>
                  </a:schemeClr>
                </a:solidFill>
                <a:latin typeface="Arial" pitchFamily="34" charset="0"/>
                <a:ea typeface="Times New Roman" pitchFamily="18" charset="0"/>
              </a:rPr>
              <a:t>Rhizopus</a:t>
            </a:r>
            <a:r>
              <a:rPr lang="en-US" sz="2400" b="1" i="1" dirty="0" smtClean="0">
                <a:solidFill>
                  <a:schemeClr val="accent6">
                    <a:lumMod val="50000"/>
                  </a:schemeClr>
                </a:solidFill>
                <a:latin typeface="Arial" pitchFamily="34" charset="0"/>
                <a:ea typeface="Times New Roman" pitchFamily="18" charset="0"/>
              </a:rPr>
              <a:t> </a:t>
            </a:r>
            <a:r>
              <a:rPr lang="en-US" sz="2400" b="1" i="1" dirty="0" err="1" smtClean="0">
                <a:solidFill>
                  <a:schemeClr val="accent6">
                    <a:lumMod val="50000"/>
                  </a:schemeClr>
                </a:solidFill>
                <a:latin typeface="Arial" pitchFamily="34" charset="0"/>
                <a:ea typeface="Times New Roman" pitchFamily="18" charset="0"/>
              </a:rPr>
              <a:t>arrhizus</a:t>
            </a:r>
            <a:endParaRPr lang="ru-RU" sz="2400" dirty="0">
              <a:solidFill>
                <a:schemeClr val="accent6">
                  <a:lumMod val="50000"/>
                </a:schemeClr>
              </a:solidFill>
            </a:endParaRPr>
          </a:p>
        </p:txBody>
      </p:sp>
      <p:sp>
        <p:nvSpPr>
          <p:cNvPr id="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0"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28159689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Управляющая кнопка: домой 9">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2"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pic>
        <p:nvPicPr>
          <p:cNvPr id="4098" name="Picture 2" descr="Внутриклеточные гормоны — простагландины (ПГ)">
            <a:hlinkClick r:id="rId3"/>
          </p:cNvPr>
          <p:cNvPicPr>
            <a:picLocks noChangeAspect="1" noChangeArrowheads="1"/>
          </p:cNvPicPr>
          <p:nvPr/>
        </p:nvPicPr>
        <p:blipFill>
          <a:blip r:embed="rId4"/>
          <a:srcRect/>
          <a:stretch>
            <a:fillRect/>
          </a:stretch>
        </p:blipFill>
        <p:spPr bwMode="auto">
          <a:xfrm>
            <a:off x="928662" y="2357430"/>
            <a:ext cx="1905000" cy="1778000"/>
          </a:xfrm>
          <a:prstGeom prst="rect">
            <a:avLst/>
          </a:prstGeom>
          <a:noFill/>
          <a:ln w="9525">
            <a:noFill/>
            <a:miter lim="800000"/>
            <a:headEnd/>
            <a:tailEnd/>
          </a:ln>
        </p:spPr>
      </p:pic>
      <p:sp>
        <p:nvSpPr>
          <p:cNvPr id="8" name="Прямоугольник 7"/>
          <p:cNvSpPr/>
          <p:nvPr/>
        </p:nvSpPr>
        <p:spPr>
          <a:xfrm>
            <a:off x="285720" y="4143380"/>
            <a:ext cx="3214710" cy="1372683"/>
          </a:xfrm>
          <a:prstGeom prst="rect">
            <a:avLst/>
          </a:prstGeom>
        </p:spPr>
        <p:txBody>
          <a:bodyPr wrap="square">
            <a:spAutoFit/>
          </a:bodyPr>
          <a:lstStyle/>
          <a:p>
            <a:pPr lvl="0" algn="ctr">
              <a:lnSpc>
                <a:spcPct val="80000"/>
              </a:lnSpc>
            </a:pPr>
            <a:r>
              <a:rPr lang="ru-RU" sz="2600" b="1" dirty="0" smtClean="0">
                <a:solidFill>
                  <a:srgbClr val="0000FF"/>
                </a:solidFill>
                <a:latin typeface="Arial" pitchFamily="34" charset="0"/>
                <a:ea typeface="Times New Roman" pitchFamily="18" charset="0"/>
              </a:rPr>
              <a:t>Внутриклеточные гормоны –  простагландины (ПГ)</a:t>
            </a:r>
            <a:endParaRPr lang="ru-RU" sz="2600" dirty="0" smtClean="0">
              <a:latin typeface="Arial" pitchFamily="34" charset="0"/>
            </a:endParaRPr>
          </a:p>
        </p:txBody>
      </p:sp>
      <p:pic>
        <p:nvPicPr>
          <p:cNvPr id="4100" name="Picture 4"/>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bright="-20000" contrast="40000"/>
                    </a14:imgEffect>
                  </a14:imgLayer>
                </a14:imgProps>
              </a:ext>
            </a:extLst>
          </a:blip>
          <a:srcRect/>
          <a:stretch>
            <a:fillRect/>
          </a:stretch>
        </p:blipFill>
        <p:spPr bwMode="auto">
          <a:xfrm>
            <a:off x="3697620" y="2213621"/>
            <a:ext cx="4138206" cy="4612649"/>
          </a:xfrm>
          <a:prstGeom prst="rect">
            <a:avLst/>
          </a:prstGeom>
          <a:noFill/>
          <a:ln w="9525">
            <a:noFill/>
            <a:miter lim="800000"/>
            <a:headEnd/>
            <a:tailEnd/>
          </a:ln>
          <a:effectLst/>
        </p:spPr>
      </p:pic>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5" name="Picture 12" descr="пишу 1"/>
          <p:cNvPicPr>
            <a:picLocks noChangeAspect="1" noChangeArrowheads="1" noCrop="1"/>
          </p:cNvPicPr>
          <p:nvPr/>
        </p:nvPicPr>
        <p:blipFill>
          <a:blip r:embed="rId7" cstate="print"/>
          <a:srcRect/>
          <a:stretch>
            <a:fillRect/>
          </a:stretch>
        </p:blipFill>
        <p:spPr bwMode="auto">
          <a:xfrm>
            <a:off x="8494713" y="5000636"/>
            <a:ext cx="649287" cy="1295400"/>
          </a:xfrm>
          <a:prstGeom prst="rect">
            <a:avLst/>
          </a:prstGeom>
          <a:noFill/>
          <a:ln w="9525">
            <a:noFill/>
            <a:miter lim="800000"/>
            <a:headEnd/>
            <a:tailEnd/>
          </a:ln>
        </p:spPr>
      </p:pic>
      <p:sp>
        <p:nvSpPr>
          <p:cNvPr id="16" name="Прямоугольник 15"/>
          <p:cNvSpPr/>
          <p:nvPr/>
        </p:nvSpPr>
        <p:spPr>
          <a:xfrm>
            <a:off x="71406" y="80729"/>
            <a:ext cx="9001156" cy="2132892"/>
          </a:xfrm>
          <a:prstGeom prst="rect">
            <a:avLst/>
          </a:prstGeom>
        </p:spPr>
        <p:txBody>
          <a:bodyPr wrap="square">
            <a:spAutoFit/>
          </a:bodyPr>
          <a:lstStyle/>
          <a:p>
            <a:pPr marL="803275" lvl="0" indent="-803275" algn="just">
              <a:lnSpc>
                <a:spcPct val="85000"/>
              </a:lnSpc>
            </a:pPr>
            <a:r>
              <a:rPr lang="ru-RU" sz="2600" b="1" dirty="0" smtClean="0">
                <a:ln>
                  <a:solidFill>
                    <a:sysClr val="windowText" lastClr="000000"/>
                  </a:solidFill>
                </a:ln>
                <a:solidFill>
                  <a:srgbClr val="FF0000"/>
                </a:solidFill>
                <a:latin typeface="Arial" pitchFamily="34" charset="0"/>
                <a:ea typeface="Times New Roman" pitchFamily="18" charset="0"/>
              </a:rPr>
              <a:t>Гормон</a:t>
            </a:r>
            <a:r>
              <a:rPr lang="ru-RU" sz="2600" b="1" dirty="0" smtClean="0">
                <a:latin typeface="Arial" pitchFamily="34" charset="0"/>
                <a:ea typeface="Times New Roman" pitchFamily="18" charset="0"/>
              </a:rPr>
              <a:t> [&lt; гр. </a:t>
            </a:r>
            <a:r>
              <a:rPr lang="en-US" sz="2600" b="1" dirty="0" err="1" smtClean="0">
                <a:latin typeface="Arial" pitchFamily="34" charset="0"/>
                <a:ea typeface="Times New Roman" pitchFamily="18" charset="0"/>
              </a:rPr>
              <a:t>horma</a:t>
            </a:r>
            <a:r>
              <a:rPr lang="ru-RU" sz="2600" b="1" dirty="0" err="1" smtClean="0">
                <a:latin typeface="Arial" pitchFamily="34" charset="0"/>
                <a:ea typeface="Times New Roman" pitchFamily="18" charset="0"/>
              </a:rPr>
              <a:t>ō</a:t>
            </a:r>
            <a:r>
              <a:rPr lang="ru-RU" sz="2600" b="1" dirty="0" smtClean="0">
                <a:latin typeface="Arial" pitchFamily="34" charset="0"/>
                <a:ea typeface="Times New Roman" pitchFamily="18" charset="0"/>
              </a:rPr>
              <a:t> привожу в движение, побуждаю] – иначе </a:t>
            </a:r>
            <a:r>
              <a:rPr lang="ru-RU" sz="2600" b="1" dirty="0" err="1" smtClean="0">
                <a:ln>
                  <a:solidFill>
                    <a:sysClr val="windowText" lastClr="000000"/>
                  </a:solidFill>
                </a:ln>
                <a:solidFill>
                  <a:srgbClr val="FF0000"/>
                </a:solidFill>
                <a:latin typeface="Arial" pitchFamily="34" charset="0"/>
                <a:ea typeface="Times New Roman" pitchFamily="18" charset="0"/>
              </a:rPr>
              <a:t>инкрет</a:t>
            </a:r>
            <a:r>
              <a:rPr lang="ru-RU" sz="2600" b="1" dirty="0" smtClean="0">
                <a:latin typeface="Arial" pitchFamily="34" charset="0"/>
                <a:ea typeface="Times New Roman" pitchFamily="18" charset="0"/>
              </a:rPr>
              <a:t> – продукт желез </a:t>
            </a:r>
            <a:r>
              <a:rPr lang="ru-RU" sz="2600" b="1" i="1" dirty="0" smtClean="0">
                <a:latin typeface="Arial" pitchFamily="34" charset="0"/>
                <a:ea typeface="Times New Roman" pitchFamily="18" charset="0"/>
              </a:rPr>
              <a:t>внутренней секреции</a:t>
            </a:r>
            <a:r>
              <a:rPr lang="ru-RU" sz="2600" b="1" dirty="0" smtClean="0">
                <a:latin typeface="Arial" pitchFamily="34" charset="0"/>
                <a:ea typeface="Times New Roman" pitchFamily="18" charset="0"/>
              </a:rPr>
              <a:t>, выделяемый непосредственно в кровь; гормоны как физиологически активные вещества участвуют в регуляции функций организма.</a:t>
            </a:r>
            <a:endParaRPr lang="ru-RU" sz="2600" b="1" dirty="0" smtClean="0">
              <a:latin typeface="Arial" pitchFamily="34" charset="0"/>
            </a:endParaRPr>
          </a:p>
        </p:txBody>
      </p:sp>
    </p:spTree>
    <p:extLst>
      <p:ext uri="{BB962C8B-B14F-4D97-AF65-F5344CB8AC3E}">
        <p14:creationId xmlns:p14="http://schemas.microsoft.com/office/powerpoint/2010/main" val="2859221382"/>
      </p:ext>
    </p:extLst>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71406" y="80729"/>
            <a:ext cx="9001156" cy="2564548"/>
          </a:xfrm>
          <a:prstGeom prst="rect">
            <a:avLst/>
          </a:prstGeom>
        </p:spPr>
        <p:txBody>
          <a:bodyPr wrap="square">
            <a:spAutoFit/>
          </a:bodyPr>
          <a:lstStyle/>
          <a:p>
            <a:pPr marL="803275" lvl="0" indent="-803275" algn="just" eaLnBrk="0" hangingPunct="0">
              <a:lnSpc>
                <a:spcPct val="85000"/>
              </a:lnSpc>
            </a:pPr>
            <a:r>
              <a:rPr lang="ru-RU" sz="2700" b="1" dirty="0" smtClean="0">
                <a:latin typeface="Arial" pitchFamily="34" charset="0"/>
                <a:ea typeface="Times New Roman" pitchFamily="18" charset="0"/>
              </a:rPr>
              <a:t>Гормональный – прилагательное от </a:t>
            </a:r>
            <a:r>
              <a:rPr lang="en-US" sz="2700" b="1" dirty="0" smtClean="0">
                <a:latin typeface="Arial" pitchFamily="34" charset="0"/>
                <a:ea typeface="Times New Roman" pitchFamily="18" charset="0"/>
              </a:rPr>
              <a:t>c</a:t>
            </a:r>
            <a:r>
              <a:rPr lang="ru-RU" sz="2700" b="1" dirty="0" smtClean="0">
                <a:latin typeface="Arial" pitchFamily="34" charset="0"/>
                <a:ea typeface="Times New Roman" pitchFamily="18" charset="0"/>
              </a:rPr>
              <a:t>лова </a:t>
            </a:r>
            <a:r>
              <a:rPr lang="ru-RU" sz="2700" b="1" i="1" dirty="0" smtClean="0">
                <a:latin typeface="Arial" pitchFamily="34" charset="0"/>
                <a:ea typeface="Times New Roman" pitchFamily="18" charset="0"/>
              </a:rPr>
              <a:t>гормон</a:t>
            </a:r>
            <a:r>
              <a:rPr lang="ru-RU" sz="2700" b="1" dirty="0" smtClean="0">
                <a:latin typeface="Arial" pitchFamily="34" charset="0"/>
                <a:ea typeface="Times New Roman" pitchFamily="18" charset="0"/>
              </a:rPr>
              <a:t>;</a:t>
            </a:r>
            <a:r>
              <a:rPr lang="ru-RU" sz="2700" b="1" i="1" dirty="0" smtClean="0">
                <a:latin typeface="Arial" pitchFamily="34" charset="0"/>
                <a:ea typeface="Times New Roman" pitchFamily="18" charset="0"/>
              </a:rPr>
              <a:t> </a:t>
            </a:r>
            <a:r>
              <a:rPr lang="ru-RU" sz="2700" b="1" dirty="0" smtClean="0">
                <a:latin typeface="Arial" pitchFamily="34" charset="0"/>
                <a:ea typeface="Times New Roman" pitchFamily="18" charset="0"/>
              </a:rPr>
              <a:t>гормональная регуляция – </a:t>
            </a:r>
            <a:r>
              <a:rPr lang="ru-RU" sz="2700" b="1" dirty="0" err="1" smtClean="0">
                <a:latin typeface="Arial" pitchFamily="34" charset="0"/>
                <a:ea typeface="Times New Roman" pitchFamily="18" charset="0"/>
              </a:rPr>
              <a:t>регуляция</a:t>
            </a:r>
            <a:r>
              <a:rPr lang="ru-RU" sz="2700" b="1" dirty="0" smtClean="0">
                <a:latin typeface="Arial" pitchFamily="34" charset="0"/>
                <a:ea typeface="Times New Roman" pitchFamily="18" charset="0"/>
              </a:rPr>
              <a:t> жизнедеятельности организма животных и человека, осуществляемая при участии поступающих в кровь гормонов; тесно связана с нервной и </a:t>
            </a:r>
            <a:r>
              <a:rPr lang="ru-RU" sz="2700" b="1" i="1" dirty="0" smtClean="0">
                <a:latin typeface="Arial" pitchFamily="34" charset="0"/>
                <a:ea typeface="Times New Roman" pitchFamily="18" charset="0"/>
              </a:rPr>
              <a:t>гуморальной </a:t>
            </a:r>
            <a:r>
              <a:rPr lang="ru-RU" sz="2700" b="1" dirty="0" smtClean="0">
                <a:latin typeface="Arial" pitchFamily="34" charset="0"/>
                <a:ea typeface="Times New Roman" pitchFamily="18" charset="0"/>
              </a:rPr>
              <a:t>системами регуляции и координации функций.</a:t>
            </a:r>
            <a:endParaRPr lang="ru-RU" sz="2700" b="1" dirty="0" smtClean="0">
              <a:latin typeface="Arial" pitchFamily="34" charset="0"/>
            </a:endParaRPr>
          </a:p>
        </p:txBody>
      </p:sp>
      <p:sp>
        <p:nvSpPr>
          <p:cNvPr id="10" name="Управляющая кнопка: домой 9">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2"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pic>
        <p:nvPicPr>
          <p:cNvPr id="317442"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rcRect/>
          <a:stretch>
            <a:fillRect/>
          </a:stretch>
        </p:blipFill>
        <p:spPr bwMode="auto">
          <a:xfrm>
            <a:off x="928662" y="2708905"/>
            <a:ext cx="6286544" cy="4149119"/>
          </a:xfrm>
          <a:prstGeom prst="rect">
            <a:avLst/>
          </a:prstGeom>
          <a:noFill/>
          <a:ln w="9525">
            <a:noFill/>
            <a:miter lim="800000"/>
            <a:headEnd/>
            <a:tailEnd/>
          </a:ln>
          <a:effectLst/>
        </p:spPr>
      </p:pic>
    </p:spTree>
    <p:extLst>
      <p:ext uri="{BB962C8B-B14F-4D97-AF65-F5344CB8AC3E}">
        <p14:creationId xmlns:p14="http://schemas.microsoft.com/office/powerpoint/2010/main" val="4048861299"/>
      </p:ext>
    </p:extLst>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71406" y="80729"/>
            <a:ext cx="9001156" cy="3833357"/>
          </a:xfrm>
          <a:prstGeom prst="rect">
            <a:avLst/>
          </a:prstGeom>
        </p:spPr>
        <p:txBody>
          <a:bodyPr wrap="square">
            <a:spAutoFit/>
          </a:bodyPr>
          <a:lstStyle/>
          <a:p>
            <a:pPr marL="803275" lvl="0" indent="-803275" algn="just" eaLnBrk="0" hangingPunct="0">
              <a:lnSpc>
                <a:spcPct val="85000"/>
              </a:lnSpc>
            </a:pPr>
            <a:r>
              <a:rPr lang="ru-RU" sz="2600" b="1" dirty="0" smtClean="0">
                <a:latin typeface="Arial" pitchFamily="34" charset="0"/>
                <a:ea typeface="Times New Roman" pitchFamily="18" charset="0"/>
              </a:rPr>
              <a:t>Гуморальный [&lt; лат. </a:t>
            </a:r>
            <a:r>
              <a:rPr lang="en-US" sz="2600" b="1" dirty="0" smtClean="0">
                <a:latin typeface="Arial" pitchFamily="34" charset="0"/>
                <a:ea typeface="Times New Roman" pitchFamily="18" charset="0"/>
              </a:rPr>
              <a:t>humor</a:t>
            </a:r>
            <a:r>
              <a:rPr lang="ru-RU" sz="2600" b="1" dirty="0" smtClean="0">
                <a:latin typeface="Arial" pitchFamily="34" charset="0"/>
                <a:ea typeface="Times New Roman" pitchFamily="18" charset="0"/>
              </a:rPr>
              <a:t> жидкость] – относящийся к жидким внутренним средам организма – крови, лимфе, тканевой жидкости; гуморальные факторы, гуморальные агенты – физиологически активные вещества (например, гормоны), образующиеся в организме и оказывающие свое физиологическое действие через его жидкие среды; гуморальная регуляция – </a:t>
            </a:r>
            <a:r>
              <a:rPr lang="ru-RU" sz="2600" b="1" dirty="0" err="1" smtClean="0">
                <a:latin typeface="Arial" pitchFamily="34" charset="0"/>
                <a:ea typeface="Times New Roman" pitchFamily="18" charset="0"/>
              </a:rPr>
              <a:t>регуляция</a:t>
            </a:r>
            <a:r>
              <a:rPr lang="ru-RU" sz="2600" b="1" dirty="0" smtClean="0">
                <a:latin typeface="Arial" pitchFamily="34" charset="0"/>
                <a:ea typeface="Times New Roman" pitchFamily="18" charset="0"/>
              </a:rPr>
              <a:t> жизнедеятельности организма, осуществляемая через его жидкие среды.</a:t>
            </a:r>
            <a:endParaRPr lang="ru-RU" sz="2600" b="1" dirty="0" smtClean="0">
              <a:latin typeface="Arial" pitchFamily="34" charset="0"/>
            </a:endParaRPr>
          </a:p>
        </p:txBody>
      </p:sp>
      <p:pic>
        <p:nvPicPr>
          <p:cNvPr id="5122" name="Picture 2" descr="C:\23.09.12-домашние документы\Биотехнология\Гормон\Гормон аппетита .png"/>
          <p:cNvPicPr>
            <a:picLocks noChangeAspect="1" noChangeArrowheads="1"/>
          </p:cNvPicPr>
          <p:nvPr/>
        </p:nvPicPr>
        <p:blipFill>
          <a:blip r:embed="rId2"/>
          <a:srcRect/>
          <a:stretch>
            <a:fillRect/>
          </a:stretch>
        </p:blipFill>
        <p:spPr bwMode="auto">
          <a:xfrm>
            <a:off x="3214678" y="3929066"/>
            <a:ext cx="2990955" cy="2268141"/>
          </a:xfrm>
          <a:prstGeom prst="rect">
            <a:avLst/>
          </a:prstGeom>
          <a:noFill/>
        </p:spPr>
      </p:pic>
      <p:sp>
        <p:nvSpPr>
          <p:cNvPr id="8" name="Прямоугольник 7"/>
          <p:cNvSpPr/>
          <p:nvPr/>
        </p:nvSpPr>
        <p:spPr>
          <a:xfrm>
            <a:off x="3286116" y="6215082"/>
            <a:ext cx="3506088" cy="492443"/>
          </a:xfrm>
          <a:prstGeom prst="rect">
            <a:avLst/>
          </a:prstGeom>
        </p:spPr>
        <p:txBody>
          <a:bodyPr wrap="none">
            <a:spAutoFit/>
          </a:bodyPr>
          <a:lstStyle/>
          <a:p>
            <a:r>
              <a:rPr lang="ru-RU" sz="2600" b="1" dirty="0" smtClean="0">
                <a:solidFill>
                  <a:schemeClr val="accent6">
                    <a:lumMod val="50000"/>
                  </a:schemeClr>
                </a:solidFill>
                <a:latin typeface="Arial Black" pitchFamily="34" charset="0"/>
              </a:rPr>
              <a:t>Гормон аппетита </a:t>
            </a:r>
            <a:endParaRPr lang="ru-RU" sz="2600" b="1" dirty="0">
              <a:solidFill>
                <a:schemeClr val="accent6">
                  <a:lumMod val="50000"/>
                </a:schemeClr>
              </a:solidFill>
              <a:latin typeface="Arial Black" pitchFamily="34" charset="0"/>
            </a:endParaRPr>
          </a:p>
        </p:txBody>
      </p:sp>
      <p:sp>
        <p:nvSpPr>
          <p:cNvPr id="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0"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1945941072"/>
      </p:ext>
    </p:extLst>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C:\23.09.12-домашние документы\Биотехнология\07.12.12\Животные in vivo и in vitro\vyraschivanie_organov-3.jpg"/>
          <p:cNvPicPr>
            <a:picLocks noChangeAspect="1" noChangeArrowheads="1"/>
          </p:cNvPicPr>
          <p:nvPr/>
        </p:nvPicPr>
        <p:blipFill>
          <a:blip r:embed="rId2"/>
          <a:srcRect/>
          <a:stretch>
            <a:fillRect/>
          </a:stretch>
        </p:blipFill>
        <p:spPr bwMode="auto">
          <a:xfrm>
            <a:off x="0" y="3001090"/>
            <a:ext cx="9138806" cy="2999679"/>
          </a:xfrm>
          <a:prstGeom prst="rect">
            <a:avLst/>
          </a:prstGeom>
          <a:noFill/>
        </p:spPr>
      </p:pic>
      <p:sp>
        <p:nvSpPr>
          <p:cNvPr id="7" name="Прямоугольник 6"/>
          <p:cNvSpPr/>
          <p:nvPr/>
        </p:nvSpPr>
        <p:spPr>
          <a:xfrm>
            <a:off x="142844" y="142852"/>
            <a:ext cx="8858312" cy="3022366"/>
          </a:xfrm>
          <a:prstGeom prst="rect">
            <a:avLst/>
          </a:prstGeom>
        </p:spPr>
        <p:txBody>
          <a:bodyPr wrap="square">
            <a:spAutoFit/>
          </a:bodyPr>
          <a:lstStyle/>
          <a:p>
            <a:pPr lvl="0" indent="539750" algn="just">
              <a:lnSpc>
                <a:spcPct val="85000"/>
              </a:lnSpc>
            </a:pPr>
            <a:r>
              <a:rPr lang="ru-RU" sz="2800" b="1" u="sng" dirty="0" smtClean="0">
                <a:solidFill>
                  <a:schemeClr val="accent6">
                    <a:lumMod val="50000"/>
                  </a:schemeClr>
                </a:solidFill>
                <a:latin typeface="Arial" pitchFamily="34" charset="0"/>
                <a:ea typeface="Times New Roman" pitchFamily="18" charset="0"/>
              </a:rPr>
              <a:t>Освоение методов</a:t>
            </a:r>
            <a:r>
              <a:rPr lang="ru-RU" sz="2800" b="1" dirty="0" smtClean="0">
                <a:solidFill>
                  <a:schemeClr val="accent6">
                    <a:lumMod val="50000"/>
                  </a:schemeClr>
                </a:solidFill>
                <a:latin typeface="Arial" pitchFamily="34" charset="0"/>
                <a:ea typeface="Times New Roman" pitchFamily="18" charset="0"/>
              </a:rPr>
              <a:t> </a:t>
            </a:r>
            <a:r>
              <a:rPr lang="ru-RU" sz="2800" b="1" dirty="0" smtClean="0">
                <a:solidFill>
                  <a:srgbClr val="C00000"/>
                </a:solidFill>
                <a:latin typeface="Arial" pitchFamily="34" charset="0"/>
                <a:ea typeface="Times New Roman" pitchFamily="18" charset="0"/>
              </a:rPr>
              <a:t>культивирования </a:t>
            </a:r>
            <a:r>
              <a:rPr lang="ru-RU" sz="2800" b="1" dirty="0" smtClean="0">
                <a:ln>
                  <a:solidFill>
                    <a:sysClr val="windowText" lastClr="000000"/>
                  </a:solidFill>
                </a:ln>
                <a:solidFill>
                  <a:srgbClr val="009900"/>
                </a:solidFill>
                <a:latin typeface="Arial" pitchFamily="34" charset="0"/>
                <a:ea typeface="Times New Roman" pitchFamily="18" charset="0"/>
              </a:rPr>
              <a:t>растительных</a:t>
            </a:r>
            <a:r>
              <a:rPr lang="ru-RU" sz="2800" b="1" dirty="0" smtClean="0">
                <a:solidFill>
                  <a:srgbClr val="C00000"/>
                </a:solidFill>
                <a:latin typeface="Arial" pitchFamily="34" charset="0"/>
                <a:ea typeface="Times New Roman" pitchFamily="18" charset="0"/>
              </a:rPr>
              <a:t> и </a:t>
            </a:r>
            <a:r>
              <a:rPr lang="ru-RU" sz="2800" b="1" dirty="0" smtClean="0">
                <a:ln>
                  <a:solidFill>
                    <a:sysClr val="windowText" lastClr="000000"/>
                  </a:solidFill>
                </a:ln>
                <a:solidFill>
                  <a:schemeClr val="accent6">
                    <a:lumMod val="75000"/>
                  </a:schemeClr>
                </a:solidFill>
                <a:latin typeface="Arial" pitchFamily="34" charset="0"/>
                <a:ea typeface="Times New Roman" pitchFamily="18" charset="0"/>
              </a:rPr>
              <a:t>животных</a:t>
            </a:r>
            <a:r>
              <a:rPr lang="ru-RU" sz="2800" b="1" dirty="0" smtClean="0">
                <a:solidFill>
                  <a:srgbClr val="C00000"/>
                </a:solidFill>
                <a:latin typeface="Arial" pitchFamily="34" charset="0"/>
                <a:ea typeface="Times New Roman" pitchFamily="18" charset="0"/>
              </a:rPr>
              <a:t> клеток </a:t>
            </a:r>
            <a:r>
              <a:rPr lang="ru-RU" sz="2800" b="1" dirty="0" smtClean="0">
                <a:solidFill>
                  <a:schemeClr val="accent6">
                    <a:lumMod val="50000"/>
                  </a:schemeClr>
                </a:solidFill>
                <a:latin typeface="Arial" pitchFamily="34" charset="0"/>
                <a:ea typeface="Times New Roman" pitchFamily="18" charset="0"/>
              </a:rPr>
              <a:t>в большом объеме </a:t>
            </a:r>
            <a:r>
              <a:rPr lang="ru-RU" sz="2800" b="1" u="sng" dirty="0" smtClean="0">
                <a:solidFill>
                  <a:schemeClr val="accent6">
                    <a:lumMod val="50000"/>
                  </a:schemeClr>
                </a:solidFill>
                <a:latin typeface="Arial" pitchFamily="34" charset="0"/>
                <a:ea typeface="Times New Roman" pitchFamily="18" charset="0"/>
              </a:rPr>
              <a:t>повысило эффективность получения </a:t>
            </a:r>
            <a:r>
              <a:rPr lang="ru-RU" sz="2800" b="1" dirty="0" smtClean="0">
                <a:solidFill>
                  <a:srgbClr val="C00000"/>
                </a:solidFill>
                <a:latin typeface="Arial" pitchFamily="34" charset="0"/>
                <a:ea typeface="Times New Roman" pitchFamily="18" charset="0"/>
              </a:rPr>
              <a:t>вакцин</a:t>
            </a:r>
            <a:r>
              <a:rPr lang="ru-RU" sz="2800" b="1" dirty="0" smtClean="0">
                <a:solidFill>
                  <a:schemeClr val="accent6">
                    <a:lumMod val="50000"/>
                  </a:schemeClr>
                </a:solidFill>
                <a:latin typeface="Arial" pitchFamily="34" charset="0"/>
                <a:ea typeface="Times New Roman" pitchFamily="18" charset="0"/>
              </a:rPr>
              <a:t>. </a:t>
            </a:r>
            <a:r>
              <a:rPr lang="ru-RU" sz="2800" b="1" u="sng" dirty="0" smtClean="0">
                <a:solidFill>
                  <a:schemeClr val="accent6">
                    <a:lumMod val="50000"/>
                  </a:schemeClr>
                </a:solidFill>
                <a:latin typeface="Arial" pitchFamily="34" charset="0"/>
                <a:ea typeface="Times New Roman" pitchFamily="18" charset="0"/>
              </a:rPr>
              <a:t>Разработка метода слияния клеток различных линий</a:t>
            </a:r>
            <a:r>
              <a:rPr lang="ru-RU" sz="2800" b="1" dirty="0" smtClean="0">
                <a:solidFill>
                  <a:schemeClr val="accent6">
                    <a:lumMod val="50000"/>
                  </a:schemeClr>
                </a:solidFill>
                <a:latin typeface="Arial" pitchFamily="34" charset="0"/>
                <a:ea typeface="Times New Roman" pitchFamily="18" charset="0"/>
              </a:rPr>
              <a:t> </a:t>
            </a:r>
            <a:r>
              <a:rPr lang="ru-RU" sz="2800" b="1" dirty="0" smtClean="0">
                <a:solidFill>
                  <a:schemeClr val="accent5">
                    <a:lumMod val="50000"/>
                  </a:schemeClr>
                </a:solidFill>
                <a:latin typeface="Arial" pitchFamily="34" charset="0"/>
                <a:ea typeface="Times New Roman" pitchFamily="18" charset="0"/>
              </a:rPr>
              <a:t>позволила получить </a:t>
            </a:r>
            <a:r>
              <a:rPr lang="ru-RU" sz="2800" b="1" u="sng" dirty="0" smtClean="0">
                <a:solidFill>
                  <a:schemeClr val="accent6">
                    <a:lumMod val="50000"/>
                  </a:schemeClr>
                </a:solidFill>
                <a:latin typeface="Arial" pitchFamily="34" charset="0"/>
                <a:ea typeface="Times New Roman" pitchFamily="18" charset="0"/>
              </a:rPr>
              <a:t>новые клоны масличных пальм</a:t>
            </a:r>
            <a:r>
              <a:rPr lang="ru-RU" sz="2800" b="1" dirty="0" smtClean="0">
                <a:solidFill>
                  <a:schemeClr val="accent6">
                    <a:lumMod val="50000"/>
                  </a:schemeClr>
                </a:solidFill>
                <a:latin typeface="Arial" pitchFamily="34" charset="0"/>
                <a:ea typeface="Times New Roman" pitchFamily="18" charset="0"/>
              </a:rPr>
              <a:t>, не только более урожайные, но и дающие продукцию более высокого качества.</a:t>
            </a:r>
            <a:endParaRPr lang="ru-RU" sz="2800" b="1" dirty="0" smtClean="0">
              <a:solidFill>
                <a:schemeClr val="accent6">
                  <a:lumMod val="50000"/>
                </a:schemeClr>
              </a:solidFill>
              <a:latin typeface="Arial" pitchFamily="34" charset="0"/>
            </a:endParaRPr>
          </a:p>
        </p:txBody>
      </p:sp>
      <p:sp>
        <p:nvSpPr>
          <p:cNvPr id="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домой 5">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1590897062"/>
      </p:ext>
    </p:extLst>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14282" y="3292618"/>
            <a:ext cx="4714908" cy="707886"/>
          </a:xfrm>
          <a:prstGeom prst="rect">
            <a:avLst/>
          </a:prstGeom>
        </p:spPr>
        <p:txBody>
          <a:bodyPr wrap="square">
            <a:spAutoFit/>
          </a:bodyPr>
          <a:lstStyle/>
          <a:p>
            <a:r>
              <a:rPr lang="ru-RU" sz="4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и биотехнологии</a:t>
            </a:r>
            <a:endParaRPr lang="ru-RU"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7" name="Прямоугольник 6"/>
          <p:cNvSpPr/>
          <p:nvPr/>
        </p:nvSpPr>
        <p:spPr>
          <a:xfrm>
            <a:off x="357158" y="214290"/>
            <a:ext cx="3120919" cy="707886"/>
          </a:xfrm>
          <a:prstGeom prst="rect">
            <a:avLst/>
          </a:prstGeom>
        </p:spPr>
        <p:txBody>
          <a:bodyPr wrap="none">
            <a:spAutoFit/>
          </a:bodyPr>
          <a:lstStyle/>
          <a:p>
            <a:r>
              <a:rPr lang="ru-RU" sz="4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Технологии</a:t>
            </a:r>
            <a:endParaRPr lang="ru-RU"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67585" name="Picture 1" descr="C:\23.09.12-домашние документы\Биотехнология\07.12.12\Животные in vivo и in vitro\vyraschivanie_organov-2.jpg"/>
          <p:cNvPicPr>
            <a:picLocks noChangeAspect="1" noChangeArrowheads="1"/>
          </p:cNvPicPr>
          <p:nvPr/>
        </p:nvPicPr>
        <p:blipFill>
          <a:blip r:embed="rId2"/>
          <a:srcRect/>
          <a:stretch>
            <a:fillRect/>
          </a:stretch>
        </p:blipFill>
        <p:spPr bwMode="auto">
          <a:xfrm>
            <a:off x="285720" y="3938610"/>
            <a:ext cx="7867650" cy="2705100"/>
          </a:xfrm>
          <a:prstGeom prst="rect">
            <a:avLst/>
          </a:prstGeom>
          <a:noFill/>
        </p:spPr>
      </p:pic>
      <p:pic>
        <p:nvPicPr>
          <p:cNvPr id="16" name="Picture 1" descr="E:\Материалы для презентаций 19.07.11\14.06.11\слоями катализатора, лежащими на полках, производится.gif"/>
          <p:cNvPicPr>
            <a:picLocks noChangeAspect="1" noChangeArrowheads="1"/>
          </p:cNvPicPr>
          <p:nvPr/>
        </p:nvPicPr>
        <p:blipFill>
          <a:blip r:embed="rId3" cstate="print"/>
          <a:srcRect/>
          <a:stretch>
            <a:fillRect/>
          </a:stretch>
        </p:blipFill>
        <p:spPr bwMode="auto">
          <a:xfrm>
            <a:off x="4071934" y="-24"/>
            <a:ext cx="4762500" cy="2667000"/>
          </a:xfrm>
          <a:prstGeom prst="rect">
            <a:avLst/>
          </a:prstGeom>
          <a:noFill/>
        </p:spPr>
      </p:pic>
      <p:sp>
        <p:nvSpPr>
          <p:cNvPr id="17" name="Прямоугольник 16"/>
          <p:cNvSpPr/>
          <p:nvPr/>
        </p:nvSpPr>
        <p:spPr>
          <a:xfrm>
            <a:off x="571472" y="2643182"/>
            <a:ext cx="8501090" cy="867930"/>
          </a:xfrm>
          <a:prstGeom prst="rect">
            <a:avLst/>
          </a:prstGeom>
        </p:spPr>
        <p:txBody>
          <a:bodyPr wrap="square">
            <a:spAutoFit/>
          </a:bodyPr>
          <a:lstStyle/>
          <a:p>
            <a:pPr algn="ctr">
              <a:lnSpc>
                <a:spcPct val="80000"/>
              </a:lnSpc>
            </a:pPr>
            <a:r>
              <a:rPr lang="ru-RU" sz="2100" b="1" dirty="0" smtClean="0">
                <a:solidFill>
                  <a:schemeClr val="accent6">
                    <a:lumMod val="50000"/>
                  </a:schemeClr>
                </a:solidFill>
                <a:latin typeface="Arial" pitchFamily="34" charset="0"/>
                <a:cs typeface="Times New Roman" pitchFamily="18" charset="0"/>
              </a:rPr>
              <a:t>Фрагмент установки по производству серной кислоты: реагенты проходят между слоями катализатора, лежащими на полках: производится технологический процесс</a:t>
            </a:r>
            <a:endParaRPr lang="ru-RU" sz="2100" b="1" dirty="0">
              <a:solidFill>
                <a:schemeClr val="accent6">
                  <a:lumMod val="50000"/>
                </a:schemeClr>
              </a:solidFill>
              <a:latin typeface="Arial" pitchFamily="34" charset="0"/>
              <a:cs typeface="Times New Roman" pitchFamily="18" charset="0"/>
            </a:endParaRPr>
          </a:p>
        </p:txBody>
      </p:sp>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1"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1724204747"/>
      </p:ext>
    </p:extLst>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42844" y="142852"/>
            <a:ext cx="8858312" cy="4330416"/>
          </a:xfrm>
          <a:prstGeom prst="rect">
            <a:avLst/>
          </a:prstGeom>
        </p:spPr>
        <p:txBody>
          <a:bodyPr wrap="square">
            <a:spAutoFit/>
          </a:bodyPr>
          <a:lstStyle/>
          <a:p>
            <a:pPr lvl="0" indent="539750" algn="just">
              <a:lnSpc>
                <a:spcPct val="85000"/>
              </a:lnSpc>
            </a:pPr>
            <a:r>
              <a:rPr lang="ru-RU" sz="2700" b="1" dirty="0" smtClean="0">
                <a:solidFill>
                  <a:srgbClr val="C00000"/>
                </a:solidFill>
                <a:latin typeface="Arial" pitchFamily="34" charset="0"/>
                <a:ea typeface="Times New Roman" pitchFamily="18" charset="0"/>
              </a:rPr>
              <a:t>Прорывные, принципиально новые технологии </a:t>
            </a:r>
            <a:r>
              <a:rPr lang="ru-RU" sz="2700" b="1" u="sng" dirty="0" smtClean="0">
                <a:latin typeface="Arial" pitchFamily="34" charset="0"/>
                <a:ea typeface="Times New Roman" pitchFamily="18" charset="0"/>
              </a:rPr>
              <a:t>могут быть </a:t>
            </a:r>
            <a:r>
              <a:rPr lang="ru-RU" sz="2700" b="1" u="sng" dirty="0" smtClean="0">
                <a:ln>
                  <a:solidFill>
                    <a:sysClr val="windowText" lastClr="000000"/>
                  </a:solidFill>
                </a:ln>
                <a:solidFill>
                  <a:srgbClr val="FF0000"/>
                </a:solidFill>
                <a:latin typeface="Arial Black" pitchFamily="34" charset="0"/>
                <a:ea typeface="Times New Roman" pitchFamily="18" charset="0"/>
              </a:rPr>
              <a:t>опасны</a:t>
            </a:r>
            <a:r>
              <a:rPr lang="ru-RU" sz="2700" b="1" u="sng" dirty="0" smtClean="0">
                <a:latin typeface="Arial" pitchFamily="34" charset="0"/>
                <a:ea typeface="Times New Roman" pitchFamily="18" charset="0"/>
              </a:rPr>
              <a:t> для человека</a:t>
            </a:r>
            <a:r>
              <a:rPr lang="ru-RU" sz="2700" b="1" dirty="0" smtClean="0">
                <a:latin typeface="Arial" pitchFamily="34" charset="0"/>
                <a:ea typeface="Times New Roman" pitchFamily="18" charset="0"/>
              </a:rPr>
              <a:t> и окружающей среды, поскольку последствия их применения непредсказуемы. Внедрение прорывных технологий, как правило, сопровождается появлением новых видов продуктов и новых видов отходов. Любой новый пищевой или промышленный продукт должен проходить всестороннюю проверку на </a:t>
            </a:r>
            <a:r>
              <a:rPr lang="ru-RU" sz="2700" b="1" dirty="0" err="1" smtClean="0">
                <a:latin typeface="Arial" pitchFamily="34" charset="0"/>
                <a:ea typeface="Times New Roman" pitchFamily="18" charset="0"/>
              </a:rPr>
              <a:t>аллергенность</a:t>
            </a:r>
            <a:r>
              <a:rPr lang="ru-RU" sz="2700" b="1" dirty="0" smtClean="0">
                <a:latin typeface="Arial" pitchFamily="34" charset="0"/>
                <a:ea typeface="Times New Roman" pitchFamily="18" charset="0"/>
              </a:rPr>
              <a:t>, </a:t>
            </a:r>
            <a:r>
              <a:rPr lang="ru-RU" sz="2700" b="1" dirty="0" err="1" smtClean="0">
                <a:latin typeface="Arial" pitchFamily="34" charset="0"/>
                <a:ea typeface="Times New Roman" pitchFamily="18" charset="0"/>
              </a:rPr>
              <a:t>канцерогенность</a:t>
            </a:r>
            <a:r>
              <a:rPr lang="ru-RU" sz="2700" b="1" dirty="0" smtClean="0">
                <a:latin typeface="Arial" pitchFamily="34" charset="0"/>
                <a:ea typeface="Times New Roman" pitchFamily="18" charset="0"/>
              </a:rPr>
              <a:t> и мутагенность, на совместимость с другими продуктами, на безопасность для окружающей среды и т. д.</a:t>
            </a:r>
            <a:endParaRPr lang="ru-RU" sz="2700" b="1" dirty="0" smtClean="0">
              <a:latin typeface="Arial" pitchFamily="34" charset="0"/>
            </a:endParaRPr>
          </a:p>
        </p:txBody>
      </p:sp>
      <p:pic>
        <p:nvPicPr>
          <p:cNvPr id="193538" name="Picture 2"/>
          <p:cNvPicPr>
            <a:picLocks noChangeAspect="1" noChangeArrowheads="1"/>
          </p:cNvPicPr>
          <p:nvPr/>
        </p:nvPicPr>
        <p:blipFill>
          <a:blip r:embed="rId2" cstate="print"/>
          <a:srcRect/>
          <a:stretch>
            <a:fillRect/>
          </a:stretch>
        </p:blipFill>
        <p:spPr bwMode="auto">
          <a:xfrm>
            <a:off x="3119701" y="4429132"/>
            <a:ext cx="2380993" cy="1571636"/>
          </a:xfrm>
          <a:prstGeom prst="rect">
            <a:avLst/>
          </a:prstGeom>
          <a:noFill/>
          <a:ln w="9525">
            <a:noFill/>
            <a:miter lim="800000"/>
            <a:headEnd/>
            <a:tailEnd/>
          </a:ln>
          <a:effectLst/>
        </p:spPr>
      </p:pic>
      <p:pic>
        <p:nvPicPr>
          <p:cNvPr id="193539" name="Picture 3"/>
          <p:cNvPicPr>
            <a:picLocks noChangeAspect="1" noChangeArrowheads="1"/>
          </p:cNvPicPr>
          <p:nvPr/>
        </p:nvPicPr>
        <p:blipFill>
          <a:blip r:embed="rId3"/>
          <a:srcRect/>
          <a:stretch>
            <a:fillRect/>
          </a:stretch>
        </p:blipFill>
        <p:spPr bwMode="auto">
          <a:xfrm>
            <a:off x="5572132" y="4500570"/>
            <a:ext cx="3071834" cy="2303876"/>
          </a:xfrm>
          <a:prstGeom prst="rect">
            <a:avLst/>
          </a:prstGeom>
          <a:noFill/>
          <a:ln w="9525">
            <a:noFill/>
            <a:miter lim="800000"/>
            <a:headEnd/>
            <a:tailEnd/>
          </a:ln>
          <a:effectLst/>
        </p:spPr>
      </p:pic>
      <p:pic>
        <p:nvPicPr>
          <p:cNvPr id="193540" name="Picture 4"/>
          <p:cNvPicPr>
            <a:picLocks noChangeAspect="1" noChangeArrowheads="1"/>
          </p:cNvPicPr>
          <p:nvPr/>
        </p:nvPicPr>
        <p:blipFill>
          <a:blip r:embed="rId4" cstate="print"/>
          <a:srcRect/>
          <a:stretch>
            <a:fillRect/>
          </a:stretch>
        </p:blipFill>
        <p:spPr bwMode="auto">
          <a:xfrm>
            <a:off x="71406" y="4857760"/>
            <a:ext cx="2893238" cy="1928825"/>
          </a:xfrm>
          <a:prstGeom prst="rect">
            <a:avLst/>
          </a:prstGeom>
          <a:noFill/>
          <a:ln w="9525">
            <a:noFill/>
            <a:miter lim="800000"/>
            <a:headEnd/>
            <a:tailEnd/>
          </a:ln>
          <a:effectLst/>
        </p:spPr>
      </p:pic>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0" name="Picture 12" descr="пишу 1"/>
          <p:cNvPicPr>
            <a:picLocks noChangeAspect="1" noChangeArrowheads="1" noCrop="1"/>
          </p:cNvPicPr>
          <p:nvPr/>
        </p:nvPicPr>
        <p:blipFill>
          <a:blip r:embed="rId6"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3355774130"/>
      </p:ext>
    </p:extLst>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71406" y="63223"/>
            <a:ext cx="9001156" cy="3083921"/>
          </a:xfrm>
          <a:prstGeom prst="rect">
            <a:avLst/>
          </a:prstGeom>
        </p:spPr>
        <p:txBody>
          <a:bodyPr wrap="square">
            <a:spAutoFit/>
          </a:bodyPr>
          <a:lstStyle/>
          <a:p>
            <a:pPr lvl="0" indent="539750" algn="just">
              <a:lnSpc>
                <a:spcPct val="80000"/>
              </a:lnSpc>
            </a:pPr>
            <a:r>
              <a:rPr lang="ru-RU" sz="2700" b="1" u="sng" dirty="0" smtClean="0">
                <a:latin typeface="Arial" pitchFamily="34" charset="0"/>
                <a:ea typeface="Times New Roman" pitchFamily="18" charset="0"/>
              </a:rPr>
              <a:t>На основе</a:t>
            </a:r>
            <a:r>
              <a:rPr lang="ru-RU" sz="2700" b="1" dirty="0" smtClean="0">
                <a:latin typeface="Arial" pitchFamily="34" charset="0"/>
                <a:ea typeface="Times New Roman" pitchFamily="18" charset="0"/>
              </a:rPr>
              <a:t> </a:t>
            </a:r>
            <a:r>
              <a:rPr lang="ru-RU" sz="2700" b="1" i="1" dirty="0" smtClean="0">
                <a:solidFill>
                  <a:srgbClr val="C00000"/>
                </a:solidFill>
                <a:latin typeface="Arial" pitchFamily="34" charset="0"/>
                <a:ea typeface="Times New Roman" pitchFamily="18" charset="0"/>
              </a:rPr>
              <a:t>прорывных технологий </a:t>
            </a:r>
            <a:r>
              <a:rPr lang="ru-RU" sz="2700" b="1" u="sng" dirty="0" smtClean="0">
                <a:latin typeface="Arial" pitchFamily="34" charset="0"/>
                <a:ea typeface="Times New Roman" pitchFamily="18" charset="0"/>
              </a:rPr>
              <a:t>создаются</a:t>
            </a:r>
            <a:r>
              <a:rPr lang="ru-RU" sz="2700" b="1" dirty="0" smtClean="0">
                <a:latin typeface="Arial" pitchFamily="34" charset="0"/>
                <a:ea typeface="Times New Roman" pitchFamily="18" charset="0"/>
              </a:rPr>
              <a:t> </a:t>
            </a:r>
            <a:r>
              <a:rPr lang="ru-RU" sz="2700" b="1" dirty="0" smtClean="0">
                <a:ln>
                  <a:solidFill>
                    <a:sysClr val="windowText" lastClr="000000"/>
                  </a:solidFill>
                </a:ln>
                <a:solidFill>
                  <a:srgbClr val="009900"/>
                </a:solidFill>
                <a:latin typeface="Arial" pitchFamily="34" charset="0"/>
                <a:ea typeface="Times New Roman" pitchFamily="18" charset="0"/>
              </a:rPr>
              <a:t>биотехнологии</a:t>
            </a:r>
            <a:r>
              <a:rPr lang="ru-RU" sz="2700" b="1" dirty="0" smtClean="0">
                <a:solidFill>
                  <a:srgbClr val="057508"/>
                </a:solidFill>
                <a:latin typeface="Arial" pitchFamily="34" charset="0"/>
                <a:ea typeface="Times New Roman" pitchFamily="18" charset="0"/>
              </a:rPr>
              <a:t> высокого уровня</a:t>
            </a:r>
            <a:r>
              <a:rPr lang="ru-RU" sz="2700" b="1" dirty="0" smtClean="0">
                <a:latin typeface="Arial" pitchFamily="34" charset="0"/>
                <a:ea typeface="Times New Roman" pitchFamily="18" charset="0"/>
              </a:rPr>
              <a:t> (или просто </a:t>
            </a:r>
            <a:r>
              <a:rPr lang="ru-RU" sz="2700" b="1" dirty="0" smtClean="0">
                <a:solidFill>
                  <a:srgbClr val="057508"/>
                </a:solidFill>
                <a:latin typeface="Arial" pitchFamily="34" charset="0"/>
                <a:ea typeface="Times New Roman" pitchFamily="18" charset="0"/>
              </a:rPr>
              <a:t>высокие </a:t>
            </a:r>
            <a:r>
              <a:rPr lang="ru-RU" sz="2700" b="1" dirty="0" smtClean="0">
                <a:ln>
                  <a:solidFill>
                    <a:sysClr val="windowText" lastClr="000000"/>
                  </a:solidFill>
                </a:ln>
                <a:solidFill>
                  <a:srgbClr val="057508"/>
                </a:solidFill>
                <a:latin typeface="Arial" pitchFamily="34" charset="0"/>
                <a:ea typeface="Times New Roman" pitchFamily="18" charset="0"/>
              </a:rPr>
              <a:t>биотехнологии</a:t>
            </a:r>
            <a:r>
              <a:rPr lang="ru-RU" sz="2700" b="1" dirty="0" smtClean="0">
                <a:latin typeface="Arial" pitchFamily="34" charset="0"/>
                <a:ea typeface="Times New Roman" pitchFamily="18" charset="0"/>
              </a:rPr>
              <a:t>). В противоположность технологиям низкого уровня, высокие биотехнологии характеризуются высокой </a:t>
            </a:r>
            <a:r>
              <a:rPr lang="ru-RU" sz="2700" b="1" dirty="0" err="1" smtClean="0">
                <a:latin typeface="Arial" pitchFamily="34" charset="0"/>
                <a:ea typeface="Times New Roman" pitchFamily="18" charset="0"/>
              </a:rPr>
              <a:t>наукоемкостью</a:t>
            </a:r>
            <a:r>
              <a:rPr lang="ru-RU" sz="2700" b="1" dirty="0" smtClean="0">
                <a:latin typeface="Arial" pitchFamily="34" charset="0"/>
                <a:ea typeface="Times New Roman" pitchFamily="18" charset="0"/>
              </a:rPr>
              <a:t>, т. е. использованием систем, полученных самыми современными методами </a:t>
            </a:r>
            <a:r>
              <a:rPr lang="ru-RU" sz="2700" b="1" dirty="0" smtClean="0">
                <a:ln>
                  <a:solidFill>
                    <a:sysClr val="windowText" lastClr="000000"/>
                  </a:solidFill>
                </a:ln>
                <a:solidFill>
                  <a:srgbClr val="C00000"/>
                </a:solidFill>
                <a:latin typeface="Arial" pitchFamily="34" charset="0"/>
                <a:ea typeface="Times New Roman" pitchFamily="18" charset="0"/>
              </a:rPr>
              <a:t>генетики</a:t>
            </a:r>
            <a:r>
              <a:rPr lang="ru-RU" sz="2700" b="1" dirty="0" smtClean="0">
                <a:latin typeface="Arial" pitchFamily="34" charset="0"/>
                <a:ea typeface="Times New Roman" pitchFamily="18" charset="0"/>
              </a:rPr>
              <a:t>, </a:t>
            </a:r>
            <a:r>
              <a:rPr lang="ru-RU" sz="2700" b="1" dirty="0" smtClean="0">
                <a:ln>
                  <a:solidFill>
                    <a:sysClr val="windowText" lastClr="000000"/>
                  </a:solidFill>
                </a:ln>
                <a:solidFill>
                  <a:srgbClr val="0000CC"/>
                </a:solidFill>
                <a:latin typeface="Arial" pitchFamily="34" charset="0"/>
                <a:ea typeface="Times New Roman" pitchFamily="18" charset="0"/>
              </a:rPr>
              <a:t>микробиологии</a:t>
            </a:r>
            <a:r>
              <a:rPr lang="ru-RU" sz="2700" b="1" dirty="0" smtClean="0">
                <a:latin typeface="Arial" pitchFamily="34" charset="0"/>
                <a:ea typeface="Times New Roman" pitchFamily="18" charset="0"/>
              </a:rPr>
              <a:t>, </a:t>
            </a:r>
            <a:r>
              <a:rPr lang="ru-RU" sz="2700" b="1" dirty="0" smtClean="0">
                <a:ln>
                  <a:solidFill>
                    <a:sysClr val="windowText" lastClr="000000"/>
                  </a:solidFill>
                </a:ln>
                <a:solidFill>
                  <a:srgbClr val="B45208"/>
                </a:solidFill>
                <a:latin typeface="Arial" pitchFamily="34" charset="0"/>
                <a:ea typeface="Times New Roman" pitchFamily="18" charset="0"/>
              </a:rPr>
              <a:t>цитологии</a:t>
            </a:r>
            <a:r>
              <a:rPr lang="ru-RU" sz="2700" b="1" dirty="0" smtClean="0">
                <a:latin typeface="Arial" pitchFamily="34" charset="0"/>
                <a:ea typeface="Times New Roman" pitchFamily="18" charset="0"/>
              </a:rPr>
              <a:t>, </a:t>
            </a:r>
            <a:r>
              <a:rPr lang="ru-RU" sz="2700" b="1" dirty="0" smtClean="0">
                <a:ln>
                  <a:solidFill>
                    <a:sysClr val="windowText" lastClr="000000"/>
                  </a:solidFill>
                </a:ln>
                <a:solidFill>
                  <a:srgbClr val="00B050"/>
                </a:solidFill>
                <a:latin typeface="Arial" pitchFamily="34" charset="0"/>
                <a:ea typeface="Times New Roman" pitchFamily="18" charset="0"/>
              </a:rPr>
              <a:t>экологии</a:t>
            </a:r>
            <a:r>
              <a:rPr lang="ru-RU" sz="2700" b="1" dirty="0" smtClean="0">
                <a:latin typeface="Arial" pitchFamily="34" charset="0"/>
                <a:ea typeface="Times New Roman" pitchFamily="18" charset="0"/>
              </a:rPr>
              <a:t>, молекулярной </a:t>
            </a:r>
            <a:r>
              <a:rPr lang="ru-RU" sz="2700" b="1" dirty="0" smtClean="0">
                <a:ln>
                  <a:solidFill>
                    <a:sysClr val="windowText" lastClr="000000"/>
                  </a:solidFill>
                </a:ln>
                <a:solidFill>
                  <a:srgbClr val="009900"/>
                </a:solidFill>
                <a:latin typeface="Arial" pitchFamily="34" charset="0"/>
                <a:ea typeface="Times New Roman" pitchFamily="18" charset="0"/>
              </a:rPr>
              <a:t>биологии</a:t>
            </a:r>
            <a:r>
              <a:rPr lang="ru-RU" sz="2700" b="1" dirty="0" smtClean="0">
                <a:latin typeface="Arial" pitchFamily="34" charset="0"/>
                <a:ea typeface="Times New Roman" pitchFamily="18" charset="0"/>
              </a:rPr>
              <a:t>. </a:t>
            </a:r>
          </a:p>
        </p:txBody>
      </p:sp>
      <p:pic>
        <p:nvPicPr>
          <p:cNvPr id="8" name="Picture 3"/>
          <p:cNvPicPr>
            <a:picLocks noChangeAspect="1" noChangeArrowheads="1"/>
          </p:cNvPicPr>
          <p:nvPr/>
        </p:nvPicPr>
        <p:blipFill>
          <a:blip r:embed="rId2"/>
          <a:srcRect/>
          <a:stretch>
            <a:fillRect/>
          </a:stretch>
        </p:blipFill>
        <p:spPr bwMode="auto">
          <a:xfrm>
            <a:off x="4214810" y="3214686"/>
            <a:ext cx="4714908" cy="3539808"/>
          </a:xfrm>
          <a:prstGeom prst="rect">
            <a:avLst/>
          </a:prstGeom>
          <a:noFill/>
          <a:ln w="9525">
            <a:noFill/>
            <a:miter lim="800000"/>
            <a:headEnd/>
            <a:tailEnd/>
          </a:ln>
          <a:effectLst/>
        </p:spPr>
      </p:pic>
      <p:sp>
        <p:nvSpPr>
          <p:cNvPr id="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домой 5">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22319746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71406" y="63223"/>
            <a:ext cx="9001156" cy="3748719"/>
          </a:xfrm>
          <a:prstGeom prst="rect">
            <a:avLst/>
          </a:prstGeom>
        </p:spPr>
        <p:txBody>
          <a:bodyPr wrap="square">
            <a:spAutoFit/>
          </a:bodyPr>
          <a:lstStyle/>
          <a:p>
            <a:pPr lvl="0" indent="539750" algn="just">
              <a:lnSpc>
                <a:spcPct val="80000"/>
              </a:lnSpc>
            </a:pPr>
            <a:r>
              <a:rPr lang="ru-RU" sz="2700" b="1" dirty="0" smtClean="0">
                <a:latin typeface="Arial" pitchFamily="34" charset="0"/>
                <a:ea typeface="Times New Roman" pitchFamily="18" charset="0"/>
              </a:rPr>
              <a:t>Материалы, применяемые в высоких </a:t>
            </a:r>
            <a:r>
              <a:rPr lang="ru-RU" sz="2700" b="1" dirty="0" smtClean="0">
                <a:ln>
                  <a:solidFill>
                    <a:sysClr val="windowText" lastClr="000000"/>
                  </a:solidFill>
                </a:ln>
                <a:solidFill>
                  <a:srgbClr val="009900"/>
                </a:solidFill>
                <a:latin typeface="Arial" pitchFamily="34" charset="0"/>
                <a:ea typeface="Times New Roman" pitchFamily="18" charset="0"/>
              </a:rPr>
              <a:t>биотехнологиях</a:t>
            </a:r>
            <a:r>
              <a:rPr lang="ru-RU" sz="2700" b="1" dirty="0" smtClean="0">
                <a:latin typeface="Arial" pitchFamily="34" charset="0"/>
                <a:ea typeface="Times New Roman" pitchFamily="18" charset="0"/>
              </a:rPr>
              <a:t>, часто нуждаются в специальной подготовке. Все это требует специального технологического оборудования и   высококвалифицированных специалистов, а на современном этапе – автоматизации и компьютеризации производства. Такие технологии используют в сельскохозяйственном производстве, здравоохранении,  в различных областях  науки,  при  планировании и проведении природоохранных мероприятий.</a:t>
            </a:r>
            <a:endParaRPr lang="ru-RU" sz="2700" b="1" dirty="0" smtClean="0">
              <a:latin typeface="Arial" pitchFamily="34" charset="0"/>
            </a:endParaRPr>
          </a:p>
        </p:txBody>
      </p:sp>
      <p:pic>
        <p:nvPicPr>
          <p:cNvPr id="337922" name="Picture 2"/>
          <p:cNvPicPr>
            <a:picLocks noChangeAspect="1" noChangeArrowheads="1"/>
          </p:cNvPicPr>
          <p:nvPr/>
        </p:nvPicPr>
        <p:blipFill>
          <a:blip r:embed="rId2"/>
          <a:srcRect/>
          <a:stretch>
            <a:fillRect/>
          </a:stretch>
        </p:blipFill>
        <p:spPr bwMode="auto">
          <a:xfrm>
            <a:off x="71406" y="3893347"/>
            <a:ext cx="1928826" cy="2893239"/>
          </a:xfrm>
          <a:prstGeom prst="rect">
            <a:avLst/>
          </a:prstGeom>
          <a:noFill/>
          <a:ln w="9525">
            <a:noFill/>
            <a:miter lim="800000"/>
            <a:headEnd/>
            <a:tailEnd/>
          </a:ln>
          <a:effectLst/>
        </p:spPr>
      </p:pic>
      <p:pic>
        <p:nvPicPr>
          <p:cNvPr id="337924" name="Picture 4"/>
          <p:cNvPicPr>
            <a:picLocks noChangeAspect="1" noChangeArrowheads="1"/>
          </p:cNvPicPr>
          <p:nvPr/>
        </p:nvPicPr>
        <p:blipFill>
          <a:blip r:embed="rId3"/>
          <a:srcRect/>
          <a:stretch>
            <a:fillRect/>
          </a:stretch>
        </p:blipFill>
        <p:spPr bwMode="auto">
          <a:xfrm>
            <a:off x="3500431" y="3896070"/>
            <a:ext cx="3571900" cy="2961929"/>
          </a:xfrm>
          <a:prstGeom prst="rect">
            <a:avLst/>
          </a:prstGeom>
          <a:noFill/>
          <a:ln w="9525">
            <a:noFill/>
            <a:miter lim="800000"/>
            <a:headEnd/>
            <a:tailEnd/>
          </a:ln>
          <a:effectLst/>
        </p:spPr>
      </p:pic>
      <p:sp>
        <p:nvSpPr>
          <p:cNvPr id="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домой 7">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3581940443"/>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pic>
        <p:nvPicPr>
          <p:cNvPr id="1026" name="Picture 2" descr="D:\23.05.13-домашние документы\Колледж Строитель\Биология\Лекции по биол\Селекция\selekciya-1.jpg"/>
          <p:cNvPicPr>
            <a:picLocks noChangeAspect="1" noChangeArrowheads="1"/>
          </p:cNvPicPr>
          <p:nvPr/>
        </p:nvPicPr>
        <p:blipFill>
          <a:blip r:embed="rId6" cstate="print"/>
          <a:srcRect/>
          <a:stretch>
            <a:fillRect/>
          </a:stretch>
        </p:blipFill>
        <p:spPr bwMode="auto">
          <a:xfrm>
            <a:off x="6667500" y="0"/>
            <a:ext cx="2476500" cy="184785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027" name="Picture 3" descr="D:\23.05.13-домашние документы\Колледж Строитель\Биология\Лекции по биол\Селекция\176065185.jpg"/>
          <p:cNvPicPr>
            <a:picLocks noChangeAspect="1" noChangeArrowheads="1"/>
          </p:cNvPicPr>
          <p:nvPr/>
        </p:nvPicPr>
        <p:blipFill>
          <a:blip r:embed="rId7" cstate="print"/>
          <a:srcRect t="5340"/>
          <a:stretch>
            <a:fillRect/>
          </a:stretch>
        </p:blipFill>
        <p:spPr bwMode="auto">
          <a:xfrm>
            <a:off x="-32" y="3929066"/>
            <a:ext cx="5715000" cy="2786058"/>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028" name="Picture 4" descr="D:\23.05.13-домашние документы\Колледж Строитель\Биология\Лекции по биол\Селекция\SELEKCIYA.jpg"/>
          <p:cNvPicPr>
            <a:picLocks noChangeAspect="1" noChangeArrowheads="1"/>
          </p:cNvPicPr>
          <p:nvPr/>
        </p:nvPicPr>
        <p:blipFill>
          <a:blip r:embed="rId8" cstate="print"/>
          <a:srcRect l="1052" r="2631"/>
          <a:stretch>
            <a:fillRect/>
          </a:stretch>
        </p:blipFill>
        <p:spPr bwMode="auto">
          <a:xfrm>
            <a:off x="-32" y="-24"/>
            <a:ext cx="2706883" cy="1928826"/>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2" name="Прямоугольник 11"/>
          <p:cNvSpPr/>
          <p:nvPr/>
        </p:nvSpPr>
        <p:spPr>
          <a:xfrm>
            <a:off x="1071538" y="2038669"/>
            <a:ext cx="7215238" cy="1818959"/>
          </a:xfrm>
          <a:prstGeom prst="rect">
            <a:avLst/>
          </a:prstGeom>
        </p:spPr>
        <p:txBody>
          <a:bodyPr wrap="square">
            <a:spAutoFit/>
          </a:bodyPr>
          <a:lstStyle/>
          <a:p>
            <a:pPr algn="ctr">
              <a:lnSpc>
                <a:spcPct val="85000"/>
              </a:lnSpc>
            </a:pPr>
            <a:r>
              <a:rPr lang="ru-RU" sz="4400" b="1" dirty="0" smtClean="0">
                <a:solidFill>
                  <a:schemeClr val="accent6">
                    <a:lumMod val="50000"/>
                  </a:schemeClr>
                </a:solidFill>
                <a:latin typeface="Arial Black" pitchFamily="34" charset="0"/>
                <a:cs typeface="Arial" pitchFamily="34" charset="0"/>
              </a:rPr>
              <a:t>Основы учения о наследственности и изменчивости</a:t>
            </a:r>
            <a:endParaRPr lang="ru-RU" sz="4400" dirty="0">
              <a:latin typeface="Arial Black" pitchFamily="34" charset="0"/>
            </a:endParaRP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5" name="Picture 3"/>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a:stretch>
            <a:fillRect/>
          </a:stretch>
        </p:blipFill>
        <p:spPr bwMode="auto">
          <a:xfrm>
            <a:off x="2786050" y="3929066"/>
            <a:ext cx="3280615" cy="2857496"/>
          </a:xfrm>
          <a:prstGeom prst="rect">
            <a:avLst/>
          </a:prstGeom>
          <a:noFill/>
          <a:ln w="9525">
            <a:noFill/>
            <a:miter lim="800000"/>
            <a:headEnd/>
            <a:tailEnd/>
          </a:ln>
          <a:effectLst/>
        </p:spPr>
      </p:pic>
      <p:sp>
        <p:nvSpPr>
          <p:cNvPr id="9" name="Прямоугольник 8"/>
          <p:cNvSpPr/>
          <p:nvPr/>
        </p:nvSpPr>
        <p:spPr>
          <a:xfrm>
            <a:off x="142844" y="67120"/>
            <a:ext cx="8858312" cy="3933384"/>
          </a:xfrm>
          <a:prstGeom prst="rect">
            <a:avLst/>
          </a:prstGeom>
        </p:spPr>
        <p:txBody>
          <a:bodyPr wrap="square">
            <a:spAutoFit/>
          </a:bodyPr>
          <a:lstStyle/>
          <a:p>
            <a:pPr lvl="0" indent="539750" algn="just">
              <a:lnSpc>
                <a:spcPct val="80000"/>
              </a:lnSpc>
            </a:pPr>
            <a:r>
              <a:rPr lang="ru-RU" sz="2600" b="1" dirty="0" smtClean="0">
                <a:latin typeface="Arial" pitchFamily="34" charset="0"/>
                <a:ea typeface="Times New Roman" pitchFamily="18" charset="0"/>
              </a:rPr>
              <a:t>Высокие </a:t>
            </a:r>
            <a:r>
              <a:rPr lang="ru-RU" sz="2600" b="1" dirty="0" smtClean="0">
                <a:ln>
                  <a:solidFill>
                    <a:sysClr val="windowText" lastClr="000000"/>
                  </a:solidFill>
                </a:ln>
                <a:solidFill>
                  <a:srgbClr val="009900"/>
                </a:solidFill>
                <a:latin typeface="Arial" pitchFamily="34" charset="0"/>
                <a:ea typeface="Times New Roman" pitchFamily="18" charset="0"/>
              </a:rPr>
              <a:t>биотехнологии</a:t>
            </a:r>
            <a:r>
              <a:rPr lang="ru-RU" sz="2600" b="1" dirty="0" smtClean="0">
                <a:latin typeface="Arial" pitchFamily="34" charset="0"/>
                <a:ea typeface="Times New Roman" pitchFamily="18" charset="0"/>
              </a:rPr>
              <a:t> также подразделяют на экстенсивные и интенсивные. </a:t>
            </a:r>
            <a:r>
              <a:rPr lang="ru-RU" sz="2600" b="1" i="1" dirty="0" smtClean="0">
                <a:solidFill>
                  <a:srgbClr val="FF0000"/>
                </a:solidFill>
                <a:latin typeface="Arial" pitchFamily="34" charset="0"/>
                <a:ea typeface="Times New Roman" pitchFamily="18" charset="0"/>
              </a:rPr>
              <a:t>Экстенсивные высокие биотехнологии </a:t>
            </a:r>
            <a:r>
              <a:rPr lang="ru-RU" sz="2600" b="1" dirty="0" smtClean="0">
                <a:latin typeface="Arial" pitchFamily="34" charset="0"/>
                <a:ea typeface="Times New Roman" pitchFamily="18" charset="0"/>
              </a:rPr>
              <a:t>характеризуются относительно низкими затратами сырьевых и энергетических ресурсов. К технологиям подобного типа относится большинство микробиологических производств, технологических процессов по подготовке и переработке промышленного сырья, а также часть производства продукции на основе тканево-клеточных культур. Эти технологии частично интенсифицируются за счет компьютеризации производства.</a:t>
            </a:r>
            <a:endParaRPr lang="ru-RU" sz="2600" b="1" dirty="0" smtClean="0">
              <a:latin typeface="Arial" pitchFamily="34" charset="0"/>
            </a:endParaRPr>
          </a:p>
        </p:txBody>
      </p:sp>
      <p:sp>
        <p:nvSpPr>
          <p:cNvPr id="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домой 5">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7"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3865291887"/>
      </p:ext>
    </p:extLst>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42844" y="357166"/>
            <a:ext cx="8786874" cy="3754874"/>
          </a:xfrm>
          <a:prstGeom prst="rect">
            <a:avLst/>
          </a:prstGeom>
        </p:spPr>
        <p:txBody>
          <a:bodyPr wrap="square">
            <a:spAutoFit/>
          </a:bodyPr>
          <a:lstStyle/>
          <a:p>
            <a:pPr marL="1349375" indent="-1349375" algn="just">
              <a:lnSpc>
                <a:spcPct val="85000"/>
              </a:lnSpc>
            </a:pPr>
            <a:r>
              <a:rPr lang="ru-RU" sz="2800" b="1" dirty="0" smtClean="0">
                <a:ln>
                  <a:solidFill>
                    <a:sysClr val="windowText" lastClr="000000"/>
                  </a:solidFill>
                </a:ln>
                <a:solidFill>
                  <a:srgbClr val="FF0000"/>
                </a:solidFill>
              </a:rPr>
              <a:t>Экстенсивный</a:t>
            </a:r>
            <a:r>
              <a:rPr lang="ru-RU" sz="2800" b="1" dirty="0" smtClean="0"/>
              <a:t> (от позднелатинского </a:t>
            </a:r>
            <a:r>
              <a:rPr lang="ru-RU" sz="2800" b="1" dirty="0" err="1" smtClean="0"/>
              <a:t>extensivus</a:t>
            </a:r>
            <a:r>
              <a:rPr lang="ru-RU" sz="2800" b="1" dirty="0" smtClean="0"/>
              <a:t> – расширительный, растяжимый), связанный с количественным увеличением, распространением (например, экстенсивное земледелие); противоположный интенсивному.</a:t>
            </a:r>
          </a:p>
          <a:p>
            <a:pPr marL="1349375" indent="-1349375" algn="just">
              <a:lnSpc>
                <a:spcPct val="85000"/>
              </a:lnSpc>
            </a:pPr>
            <a:r>
              <a:rPr lang="ru-RU" sz="2800" b="1" dirty="0" smtClean="0">
                <a:ln>
                  <a:solidFill>
                    <a:sysClr val="windowText" lastClr="000000"/>
                  </a:solidFill>
                </a:ln>
                <a:solidFill>
                  <a:srgbClr val="FF0000"/>
                </a:solidFill>
              </a:rPr>
              <a:t>Интенсивный</a:t>
            </a:r>
            <a:r>
              <a:rPr lang="ru-RU" sz="2800" b="1" dirty="0" smtClean="0"/>
              <a:t> – напряженный, усиленный, отличающийся высоким напряжением; усиленный; дающий наибольшую производительность</a:t>
            </a:r>
            <a:endParaRPr lang="ru-RU" sz="2800" b="1" dirty="0"/>
          </a:p>
        </p:txBody>
      </p:sp>
      <p:sp>
        <p:nvSpPr>
          <p:cNvPr id="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4"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домой 4">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6"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19909113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53"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Прямоугольник 11"/>
          <p:cNvSpPr/>
          <p:nvPr/>
        </p:nvSpPr>
        <p:spPr>
          <a:xfrm>
            <a:off x="142844" y="692696"/>
            <a:ext cx="8858312" cy="5389937"/>
          </a:xfrm>
          <a:prstGeom prst="rect">
            <a:avLst/>
          </a:prstGeom>
        </p:spPr>
        <p:txBody>
          <a:bodyPr wrap="square">
            <a:spAutoFit/>
          </a:bodyPr>
          <a:lstStyle/>
          <a:p>
            <a:pPr marL="514350" lvl="0" indent="-514350" algn="just">
              <a:lnSpc>
                <a:spcPct val="85000"/>
              </a:lnSpc>
              <a:buFont typeface="+mj-lt"/>
              <a:buAutoNum type="arabicPeriod"/>
            </a:pPr>
            <a:r>
              <a:rPr lang="ru-RU" sz="2700" b="1" dirty="0">
                <a:solidFill>
                  <a:schemeClr val="accent6">
                    <a:lumMod val="50000"/>
                  </a:schemeClr>
                </a:solidFill>
                <a:latin typeface="Arial" pitchFamily="34" charset="0"/>
                <a:cs typeface="Arial" pitchFamily="34" charset="0"/>
              </a:rPr>
              <a:t>Мамонтов С.Г., Захаров В.Б. Общая биология: Учебник. – М.: </a:t>
            </a:r>
            <a:r>
              <a:rPr lang="ru-RU" sz="2700" b="1" dirty="0" err="1">
                <a:solidFill>
                  <a:schemeClr val="accent6">
                    <a:lumMod val="50000"/>
                  </a:schemeClr>
                </a:solidFill>
                <a:latin typeface="Arial" pitchFamily="34" charset="0"/>
                <a:cs typeface="Arial" pitchFamily="34" charset="0"/>
              </a:rPr>
              <a:t>Кнорус</a:t>
            </a:r>
            <a:r>
              <a:rPr lang="ru-RU" sz="2700" b="1" dirty="0">
                <a:solidFill>
                  <a:schemeClr val="accent6">
                    <a:lumMod val="50000"/>
                  </a:schemeClr>
                </a:solidFill>
                <a:latin typeface="Arial" pitchFamily="34" charset="0"/>
                <a:cs typeface="Arial" pitchFamily="34" charset="0"/>
              </a:rPr>
              <a:t>, 2016. – 324 с. – (Среднее профессиональное образование).</a:t>
            </a:r>
          </a:p>
          <a:p>
            <a:pPr marL="514350" lvl="0" indent="-514350" algn="just">
              <a:lnSpc>
                <a:spcPct val="85000"/>
              </a:lnSpc>
              <a:buFont typeface="+mj-lt"/>
              <a:buAutoNum type="arabicPeriod"/>
            </a:pPr>
            <a:r>
              <a:rPr lang="ru-RU" sz="2700" b="1" dirty="0">
                <a:solidFill>
                  <a:schemeClr val="accent6">
                    <a:lumMod val="50000"/>
                  </a:schemeClr>
                </a:solidFill>
                <a:latin typeface="Arial" pitchFamily="34" charset="0"/>
                <a:cs typeface="Arial" pitchFamily="34" charset="0"/>
              </a:rPr>
              <a:t>Мамонтов С.Г., Захаров В.Б. Общая биология: Учебник. – М.: </a:t>
            </a:r>
            <a:r>
              <a:rPr lang="ru-RU" sz="2700" b="1" dirty="0" err="1">
                <a:solidFill>
                  <a:schemeClr val="accent6">
                    <a:lumMod val="50000"/>
                  </a:schemeClr>
                </a:solidFill>
                <a:latin typeface="Arial" pitchFamily="34" charset="0"/>
                <a:cs typeface="Arial" pitchFamily="34" charset="0"/>
              </a:rPr>
              <a:t>Кнорус</a:t>
            </a:r>
            <a:r>
              <a:rPr lang="ru-RU" sz="2700" b="1" dirty="0">
                <a:solidFill>
                  <a:schemeClr val="accent6">
                    <a:lumMod val="50000"/>
                  </a:schemeClr>
                </a:solidFill>
                <a:latin typeface="Arial" pitchFamily="34" charset="0"/>
                <a:cs typeface="Arial" pitchFamily="34" charset="0"/>
              </a:rPr>
              <a:t>, 2015. – 328 с. – (Среднее профессиональное образование).</a:t>
            </a:r>
          </a:p>
          <a:p>
            <a:pPr marL="514350" lvl="0" indent="-514350" algn="just">
              <a:lnSpc>
                <a:spcPct val="85000"/>
              </a:lnSpc>
              <a:buFont typeface="+mj-lt"/>
              <a:buAutoNum type="arabicPeriod"/>
            </a:pPr>
            <a:r>
              <a:rPr lang="ru-RU" sz="2700" b="1" dirty="0">
                <a:solidFill>
                  <a:schemeClr val="accent6">
                    <a:lumMod val="50000"/>
                  </a:schemeClr>
                </a:solidFill>
                <a:latin typeface="Arial" pitchFamily="34" charset="0"/>
                <a:cs typeface="Arial" pitchFamily="34" charset="0"/>
              </a:rPr>
              <a:t>Шумакова, Е.В. Ботаника и физиология растений: Учебник. – М.: Издательский центр «Академия»,  2015. – 208 с.: ил.</a:t>
            </a:r>
          </a:p>
          <a:p>
            <a:pPr marL="514350" indent="-514350" algn="just">
              <a:lnSpc>
                <a:spcPct val="85000"/>
              </a:lnSpc>
              <a:buFont typeface="+mj-lt"/>
              <a:buAutoNum type="arabicPeriod"/>
            </a:pPr>
            <a:r>
              <a:rPr lang="ru-RU" sz="2700" b="1" dirty="0">
                <a:solidFill>
                  <a:schemeClr val="accent6">
                    <a:lumMod val="50000"/>
                  </a:schemeClr>
                </a:solidFill>
                <a:latin typeface="Arial" pitchFamily="34" charset="0"/>
                <a:cs typeface="Arial" pitchFamily="34" charset="0"/>
              </a:rPr>
              <a:t>Чернова Н.М., </a:t>
            </a:r>
            <a:r>
              <a:rPr lang="ru-RU" sz="2700" b="1" dirty="0" err="1">
                <a:solidFill>
                  <a:schemeClr val="accent6">
                    <a:lumMod val="50000"/>
                  </a:schemeClr>
                </a:solidFill>
                <a:latin typeface="Arial" pitchFamily="34" charset="0"/>
                <a:cs typeface="Arial" pitchFamily="34" charset="0"/>
              </a:rPr>
              <a:t>Галушин</a:t>
            </a:r>
            <a:r>
              <a:rPr lang="ru-RU" sz="2700" b="1" dirty="0">
                <a:solidFill>
                  <a:schemeClr val="accent6">
                    <a:lumMod val="50000"/>
                  </a:schemeClr>
                </a:solidFill>
                <a:latin typeface="Arial" pitchFamily="34" charset="0"/>
                <a:cs typeface="Arial" pitchFamily="34" charset="0"/>
              </a:rPr>
              <a:t> В.М., Константинов В.М. Экология. 10 – 11 классы: Учебник. – М.: Дрофа, 2015. – 302 с.: ил</a:t>
            </a:r>
            <a:r>
              <a:rPr lang="ru-RU" sz="2700" b="1" dirty="0" smtClean="0">
                <a:solidFill>
                  <a:schemeClr val="accent6">
                    <a:lumMod val="50000"/>
                  </a:schemeClr>
                </a:solidFill>
                <a:latin typeface="Arial" pitchFamily="34" charset="0"/>
                <a:cs typeface="Arial" pitchFamily="34" charset="0"/>
              </a:rPr>
              <a:t>.</a:t>
            </a:r>
          </a:p>
          <a:p>
            <a:pPr marL="514350" indent="-514350" algn="just">
              <a:lnSpc>
                <a:spcPct val="85000"/>
              </a:lnSpc>
              <a:buFont typeface="+mj-lt"/>
              <a:buAutoNum type="arabicPeriod"/>
            </a:pPr>
            <a:r>
              <a:rPr lang="ru-RU" sz="2700" b="1" dirty="0">
                <a:solidFill>
                  <a:schemeClr val="accent6">
                    <a:lumMod val="50000"/>
                  </a:schemeClr>
                </a:solidFill>
                <a:latin typeface="Arial" pitchFamily="34" charset="0"/>
                <a:cs typeface="Arial" pitchFamily="34" charset="0"/>
              </a:rPr>
              <a:t>Константинов В.М., </a:t>
            </a:r>
            <a:r>
              <a:rPr lang="ru-RU" sz="2700" b="1" dirty="0" err="1">
                <a:solidFill>
                  <a:schemeClr val="accent6">
                    <a:lumMod val="50000"/>
                  </a:schemeClr>
                </a:solidFill>
                <a:latin typeface="Arial" pitchFamily="34" charset="0"/>
                <a:cs typeface="Arial" pitchFamily="34" charset="0"/>
              </a:rPr>
              <a:t>Резанов</a:t>
            </a:r>
            <a:r>
              <a:rPr lang="ru-RU" sz="2700" b="1" dirty="0">
                <a:solidFill>
                  <a:schemeClr val="accent6">
                    <a:lumMod val="50000"/>
                  </a:schemeClr>
                </a:solidFill>
                <a:latin typeface="Arial" pitchFamily="34" charset="0"/>
                <a:cs typeface="Arial" pitchFamily="34" charset="0"/>
              </a:rPr>
              <a:t> А.Г., Фадеева Е.О, Общая биология. Учебник для СПО. – М.: Издательский центр «Академия», 2014 – 256 с.</a:t>
            </a:r>
            <a:endParaRPr lang="ru-RU" sz="2700" b="1" dirty="0" smtClean="0">
              <a:solidFill>
                <a:schemeClr val="accent6">
                  <a:lumMod val="50000"/>
                </a:schemeClr>
              </a:solidFill>
              <a:latin typeface="Arial" pitchFamily="34" charset="0"/>
              <a:cs typeface="Arial" pitchFamily="34" charset="0"/>
            </a:endParaRPr>
          </a:p>
        </p:txBody>
      </p:sp>
      <p:pic>
        <p:nvPicPr>
          <p:cNvPr id="11" name="Picture 1" descr="D:\23.05.13-домашние документы\Лаб. раб YES\Виртуальные лабораторные YES\Анимашки и картинки\Люди\Читатели\Книги, карандаши, краски,\книги.gif"/>
          <p:cNvPicPr>
            <a:picLocks noChangeAspect="1" noChangeArrowheads="1" noCrop="1"/>
          </p:cNvPicPr>
          <p:nvPr/>
        </p:nvPicPr>
        <p:blipFill>
          <a:blip r:embed="rId2" cstate="print"/>
          <a:srcRect/>
          <a:stretch>
            <a:fillRect/>
          </a:stretch>
        </p:blipFill>
        <p:spPr bwMode="auto">
          <a:xfrm>
            <a:off x="76174" y="-27384"/>
            <a:ext cx="781050" cy="781050"/>
          </a:xfrm>
          <a:prstGeom prst="rect">
            <a:avLst/>
          </a:prstGeom>
          <a:noFill/>
        </p:spPr>
      </p:pic>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Прямоугольник 12"/>
          <p:cNvSpPr/>
          <p:nvPr/>
        </p:nvSpPr>
        <p:spPr>
          <a:xfrm>
            <a:off x="861854" y="214290"/>
            <a:ext cx="8039380" cy="571567"/>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0000"/>
              </a:lnSpc>
            </a:pPr>
            <a:r>
              <a:rPr lang="ru-RU" sz="3800" b="1" dirty="0" smtClean="0">
                <a:ln w="11430"/>
                <a:solidFill>
                  <a:schemeClr val="accent2">
                    <a:lumMod val="50000"/>
                  </a:schemeClr>
                </a:solidFill>
                <a:effectLst>
                  <a:outerShdw blurRad="80000" dist="40000" dir="5040000" algn="tl">
                    <a:srgbClr val="000000">
                      <a:alpha val="30000"/>
                    </a:srgbClr>
                  </a:outerShdw>
                </a:effectLst>
                <a:latin typeface="Arial Black" pitchFamily="34" charset="0"/>
                <a:cs typeface="Arial" pitchFamily="34" charset="0"/>
              </a:rPr>
              <a:t>Использованные источники</a:t>
            </a:r>
            <a:endParaRPr lang="ru-RU" sz="3800" b="1" dirty="0">
              <a:ln w="11430"/>
              <a:solidFill>
                <a:schemeClr val="accent2">
                  <a:lumMod val="50000"/>
                </a:schemeClr>
              </a:solidFill>
              <a:effectLst>
                <a:outerShdw blurRad="80000" dist="40000" dir="5040000" algn="tl">
                  <a:srgbClr val="000000">
                    <a:alpha val="30000"/>
                  </a:srgbClr>
                </a:outerShdw>
              </a:effectLst>
              <a:latin typeface="Arial Black" pitchFamily="34" charset="0"/>
            </a:endParaRPr>
          </a:p>
        </p:txBody>
      </p:sp>
    </p:spTree>
    <p:extLst>
      <p:ext uri="{BB962C8B-B14F-4D97-AF65-F5344CB8AC3E}">
        <p14:creationId xmlns:p14="http://schemas.microsoft.com/office/powerpoint/2010/main" val="480342817"/>
      </p:ext>
    </p:extLst>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Прямоугольник 11"/>
          <p:cNvSpPr/>
          <p:nvPr/>
        </p:nvSpPr>
        <p:spPr>
          <a:xfrm>
            <a:off x="142844" y="928670"/>
            <a:ext cx="8858312" cy="5389937"/>
          </a:xfrm>
          <a:prstGeom prst="rect">
            <a:avLst/>
          </a:prstGeom>
        </p:spPr>
        <p:txBody>
          <a:bodyPr wrap="square">
            <a:spAutoFit/>
          </a:bodyPr>
          <a:lstStyle/>
          <a:p>
            <a:pPr marL="514350" indent="-514350" algn="just">
              <a:lnSpc>
                <a:spcPct val="85000"/>
              </a:lnSpc>
              <a:buFont typeface="+mj-lt"/>
              <a:buAutoNum type="arabicPeriod" startAt="6"/>
            </a:pPr>
            <a:r>
              <a:rPr lang="en-US" sz="2700" b="1" dirty="0" smtClean="0">
                <a:solidFill>
                  <a:schemeClr val="accent6">
                    <a:lumMod val="50000"/>
                  </a:schemeClr>
                </a:solidFill>
                <a:latin typeface="Arial" pitchFamily="34" charset="0"/>
                <a:cs typeface="Arial" pitchFamily="34" charset="0"/>
              </a:rPr>
              <a:t>https://ru.wikipedia.org/wiki/</a:t>
            </a:r>
            <a:endParaRPr lang="ru-RU" sz="2700" b="1" dirty="0" smtClean="0">
              <a:solidFill>
                <a:schemeClr val="accent6">
                  <a:lumMod val="50000"/>
                </a:schemeClr>
              </a:solidFill>
              <a:latin typeface="Arial" pitchFamily="34" charset="0"/>
              <a:cs typeface="Arial" pitchFamily="34" charset="0"/>
            </a:endParaRPr>
          </a:p>
          <a:p>
            <a:pPr marL="514350" indent="-514350" algn="just">
              <a:lnSpc>
                <a:spcPct val="85000"/>
              </a:lnSpc>
              <a:buFont typeface="+mj-lt"/>
              <a:buAutoNum type="arabicPeriod" startAt="6"/>
            </a:pPr>
            <a:r>
              <a:rPr lang="ru-RU" sz="2700" b="1" dirty="0" err="1" smtClean="0">
                <a:solidFill>
                  <a:schemeClr val="accent6">
                    <a:lumMod val="50000"/>
                  </a:schemeClr>
                </a:solidFill>
                <a:latin typeface="Arial" pitchFamily="34" charset="0"/>
                <a:cs typeface="Arial" pitchFamily="34" charset="0"/>
              </a:rPr>
              <a:t>h</a:t>
            </a:r>
            <a:r>
              <a:rPr lang="en-US" sz="2700" b="1" dirty="0" smtClean="0">
                <a:solidFill>
                  <a:schemeClr val="accent6">
                    <a:lumMod val="50000"/>
                  </a:schemeClr>
                </a:solidFill>
                <a:latin typeface="Arial" pitchFamily="34" charset="0"/>
                <a:cs typeface="Arial" pitchFamily="34" charset="0"/>
              </a:rPr>
              <a:t>ttps://ru.wikipedia.org/wiki/</a:t>
            </a:r>
            <a:r>
              <a:rPr lang="ru-RU" sz="2700" b="1" dirty="0" smtClean="0">
                <a:solidFill>
                  <a:schemeClr val="accent6">
                    <a:lumMod val="50000"/>
                  </a:schemeClr>
                </a:solidFill>
                <a:latin typeface="Arial" pitchFamily="34" charset="0"/>
                <a:cs typeface="Arial" pitchFamily="34" charset="0"/>
              </a:rPr>
              <a:t>Онтогенез</a:t>
            </a:r>
          </a:p>
          <a:p>
            <a:pPr marL="514350" indent="-514350" algn="just">
              <a:lnSpc>
                <a:spcPct val="85000"/>
              </a:lnSpc>
              <a:buFont typeface="+mj-lt"/>
              <a:buAutoNum type="arabicPeriod" startAt="6"/>
            </a:pPr>
            <a:r>
              <a:rPr lang="ru-RU" sz="2700" b="1" dirty="0" smtClean="0">
                <a:solidFill>
                  <a:schemeClr val="accent6">
                    <a:lumMod val="50000"/>
                  </a:schemeClr>
                </a:solidFill>
                <a:latin typeface="Arial" pitchFamily="34" charset="0"/>
                <a:cs typeface="Arial" pitchFamily="34" charset="0"/>
              </a:rPr>
              <a:t>http://biologiya.net/obshhaya-biologiya/osnovy-genetiki/nasledstvennost.html</a:t>
            </a:r>
          </a:p>
          <a:p>
            <a:pPr marL="514350" indent="-514350" algn="just">
              <a:lnSpc>
                <a:spcPct val="85000"/>
              </a:lnSpc>
              <a:buFont typeface="+mj-lt"/>
              <a:buAutoNum type="arabicPeriod" startAt="6"/>
            </a:pPr>
            <a:r>
              <a:rPr lang="ru-RU" sz="2700" b="1" dirty="0" smtClean="0">
                <a:solidFill>
                  <a:schemeClr val="accent6">
                    <a:lumMod val="50000"/>
                  </a:schemeClr>
                </a:solidFill>
                <a:latin typeface="Arial" pitchFamily="34" charset="0"/>
                <a:cs typeface="Arial" pitchFamily="34" charset="0"/>
              </a:rPr>
              <a:t>http://biologiya.net/mlekopitaushie/genotip.html</a:t>
            </a:r>
          </a:p>
          <a:p>
            <a:pPr marL="514350" indent="-514350" algn="just">
              <a:lnSpc>
                <a:spcPct val="85000"/>
              </a:lnSpc>
              <a:buFont typeface="+mj-lt"/>
              <a:buAutoNum type="arabicPeriod" startAt="6"/>
            </a:pPr>
            <a:r>
              <a:rPr lang="ru-RU" sz="2700" b="1" dirty="0" smtClean="0">
                <a:solidFill>
                  <a:schemeClr val="accent6">
                    <a:lumMod val="50000"/>
                  </a:schemeClr>
                </a:solidFill>
                <a:latin typeface="Arial" pitchFamily="34" charset="0"/>
                <a:cs typeface="Arial" pitchFamily="34" charset="0"/>
              </a:rPr>
              <a:t>https://ru.wikipedia.org/wiki/%D0%9D%D0%B0%D1%81%D0%BB%D0%B5%D0%B4%D1%81%D1%82%D0%B2%D0%B5%D0%BD%D0%BD%D0%BE%D1%81%D1%82%D1%8C</a:t>
            </a:r>
          </a:p>
          <a:p>
            <a:pPr marL="514350" indent="-514350" algn="just">
              <a:lnSpc>
                <a:spcPct val="85000"/>
              </a:lnSpc>
              <a:buFont typeface="+mj-lt"/>
              <a:buAutoNum type="arabicPeriod" startAt="6"/>
            </a:pPr>
            <a:r>
              <a:rPr lang="en-US" sz="2700" b="1" dirty="0" smtClean="0">
                <a:solidFill>
                  <a:schemeClr val="accent6">
                    <a:lumMod val="50000"/>
                  </a:schemeClr>
                </a:solidFill>
                <a:latin typeface="Arial" pitchFamily="34" charset="0"/>
                <a:cs typeface="Arial" pitchFamily="34" charset="0"/>
              </a:rPr>
              <a:t>Bateson2_(cropped).jpg</a:t>
            </a:r>
            <a:endParaRPr lang="ru-RU" sz="2700" b="1" dirty="0" smtClean="0">
              <a:solidFill>
                <a:schemeClr val="accent6">
                  <a:lumMod val="50000"/>
                </a:schemeClr>
              </a:solidFill>
              <a:latin typeface="Arial" pitchFamily="34" charset="0"/>
              <a:cs typeface="Arial" pitchFamily="34" charset="0"/>
            </a:endParaRPr>
          </a:p>
          <a:p>
            <a:pPr marL="514350" indent="-514350" algn="just">
              <a:lnSpc>
                <a:spcPct val="85000"/>
              </a:lnSpc>
              <a:buFont typeface="+mj-lt"/>
              <a:buAutoNum type="arabicPeriod" startAt="6"/>
            </a:pPr>
            <a:r>
              <a:rPr lang="ru-RU" sz="2700" b="1" dirty="0" smtClean="0">
                <a:solidFill>
                  <a:schemeClr val="accent6">
                    <a:lumMod val="50000"/>
                  </a:schemeClr>
                </a:solidFill>
                <a:latin typeface="Arial" pitchFamily="34" charset="0"/>
                <a:cs typeface="Arial" pitchFamily="34" charset="0"/>
              </a:rPr>
              <a:t>http://mybiologiya.net/razmnozhenie-i-razvitie-organizmov/</a:t>
            </a:r>
          </a:p>
          <a:p>
            <a:pPr marL="514350" indent="-514350" algn="just">
              <a:lnSpc>
                <a:spcPct val="85000"/>
              </a:lnSpc>
              <a:buFont typeface="+mj-lt"/>
              <a:buAutoNum type="arabicPeriod" startAt="6"/>
            </a:pPr>
            <a:r>
              <a:rPr lang="ru-RU" sz="2700" b="1" dirty="0" smtClean="0">
                <a:solidFill>
                  <a:schemeClr val="accent6">
                    <a:lumMod val="50000"/>
                  </a:schemeClr>
                </a:solidFill>
                <a:latin typeface="Arial" pitchFamily="34" charset="0"/>
                <a:cs typeface="Arial" pitchFamily="34" charset="0"/>
              </a:rPr>
              <a:t>https://ru.wikipedia.org/wiki/%D0%93%D0%B5%D0%BD%D0%B5%D1%82%D0%B8%D0%BA%D0%B0</a:t>
            </a:r>
          </a:p>
        </p:txBody>
      </p:sp>
      <p:sp>
        <p:nvSpPr>
          <p:cNvPr id="14" name="Прямоугольник 13"/>
          <p:cNvSpPr/>
          <p:nvPr/>
        </p:nvSpPr>
        <p:spPr>
          <a:xfrm>
            <a:off x="861854" y="214290"/>
            <a:ext cx="8039380" cy="571567"/>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0000"/>
              </a:lnSpc>
            </a:pPr>
            <a:r>
              <a:rPr lang="ru-RU" sz="3800" b="1" dirty="0" smtClean="0">
                <a:ln w="11430"/>
                <a:solidFill>
                  <a:schemeClr val="accent2">
                    <a:lumMod val="50000"/>
                  </a:schemeClr>
                </a:solidFill>
                <a:effectLst>
                  <a:outerShdw blurRad="80000" dist="40000" dir="5040000" algn="tl">
                    <a:srgbClr val="000000">
                      <a:alpha val="30000"/>
                    </a:srgbClr>
                  </a:outerShdw>
                </a:effectLst>
                <a:latin typeface="Arial Black" pitchFamily="34" charset="0"/>
                <a:cs typeface="Arial" pitchFamily="34" charset="0"/>
              </a:rPr>
              <a:t>Использованные источники</a:t>
            </a:r>
            <a:endParaRPr lang="ru-RU" sz="3800" b="1" dirty="0">
              <a:ln w="11430"/>
              <a:solidFill>
                <a:schemeClr val="accent2">
                  <a:lumMod val="50000"/>
                </a:schemeClr>
              </a:solidFill>
              <a:effectLst>
                <a:outerShdw blurRad="80000" dist="40000" dir="5040000" algn="tl">
                  <a:srgbClr val="000000">
                    <a:alpha val="30000"/>
                  </a:srgbClr>
                </a:outerShdw>
              </a:effectLst>
              <a:latin typeface="Arial Black" pitchFamily="34" charset="0"/>
            </a:endParaRPr>
          </a:p>
        </p:txBody>
      </p:sp>
      <p:pic>
        <p:nvPicPr>
          <p:cNvPr id="3073" name="Picture 1" descr="D:\23.05.13-домашние документы\Лаб. раб YES\Виртуальные лабораторные YES\Анимашки и картинки\Люди\Читатели\Книги, карандаши, краски,\книги.gif"/>
          <p:cNvPicPr>
            <a:picLocks noChangeAspect="1" noChangeArrowheads="1" noCrop="1"/>
          </p:cNvPicPr>
          <p:nvPr/>
        </p:nvPicPr>
        <p:blipFill>
          <a:blip r:embed="rId3" cstate="print"/>
          <a:srcRect/>
          <a:stretch>
            <a:fillRect/>
          </a:stretch>
        </p:blipFill>
        <p:spPr bwMode="auto">
          <a:xfrm>
            <a:off x="76174" y="76182"/>
            <a:ext cx="781050" cy="781050"/>
          </a:xfrm>
          <a:prstGeom prst="rect">
            <a:avLst/>
          </a:prstGeom>
          <a:noFill/>
        </p:spPr>
      </p:pic>
    </p:spTree>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Прямоугольник 11"/>
          <p:cNvSpPr/>
          <p:nvPr/>
        </p:nvSpPr>
        <p:spPr>
          <a:xfrm>
            <a:off x="142844" y="928670"/>
            <a:ext cx="8858312" cy="5206810"/>
          </a:xfrm>
          <a:prstGeom prst="rect">
            <a:avLst/>
          </a:prstGeom>
        </p:spPr>
        <p:txBody>
          <a:bodyPr wrap="square">
            <a:spAutoFit/>
          </a:bodyPr>
          <a:lstStyle/>
          <a:p>
            <a:pPr marL="514350" indent="-514350" algn="just">
              <a:lnSpc>
                <a:spcPct val="85000"/>
              </a:lnSpc>
              <a:buFont typeface="+mj-lt"/>
              <a:buAutoNum type="arabicPeriod" startAt="14"/>
            </a:pPr>
            <a:r>
              <a:rPr lang="ru-RU" sz="2800" b="1" dirty="0" smtClean="0">
                <a:solidFill>
                  <a:schemeClr val="accent6">
                    <a:lumMod val="50000"/>
                  </a:schemeClr>
                </a:solidFill>
                <a:latin typeface="Arial" pitchFamily="34" charset="0"/>
                <a:cs typeface="Arial" pitchFamily="34" charset="0"/>
              </a:rPr>
              <a:t>Л.В. Бережная Лабораторной работы по  биологии по теме «Составление простейших схем моногибридного и </a:t>
            </a:r>
            <a:r>
              <a:rPr lang="ru-RU" sz="2800" b="1" dirty="0" err="1" smtClean="0">
                <a:solidFill>
                  <a:schemeClr val="accent6">
                    <a:lumMod val="50000"/>
                  </a:schemeClr>
                </a:solidFill>
                <a:latin typeface="Arial" pitchFamily="34" charset="0"/>
                <a:cs typeface="Arial" pitchFamily="34" charset="0"/>
              </a:rPr>
              <a:t>дигибридного</a:t>
            </a:r>
            <a:r>
              <a:rPr lang="ru-RU" sz="2800" b="1" dirty="0" smtClean="0">
                <a:solidFill>
                  <a:schemeClr val="accent6">
                    <a:lumMod val="50000"/>
                  </a:schemeClr>
                </a:solidFill>
                <a:latin typeface="Arial" pitchFamily="34" charset="0"/>
                <a:cs typeface="Arial" pitchFamily="34" charset="0"/>
              </a:rPr>
              <a:t> скрещивания для специальности 09.02.03 Программирование в компьютерных системах – Краснодар: Краснодарский техникум управления, информатизации и сервиса, 2014.</a:t>
            </a:r>
          </a:p>
          <a:p>
            <a:pPr marL="514350" indent="-514350" algn="just">
              <a:lnSpc>
                <a:spcPct val="85000"/>
              </a:lnSpc>
              <a:buFont typeface="+mj-lt"/>
              <a:buAutoNum type="arabicPeriod" startAt="14"/>
            </a:pPr>
            <a:r>
              <a:rPr lang="ru-RU" sz="2800" b="1" dirty="0" smtClean="0">
                <a:solidFill>
                  <a:schemeClr val="accent6">
                    <a:lumMod val="50000"/>
                  </a:schemeClr>
                </a:solidFill>
                <a:latin typeface="Arial" pitchFamily="34" charset="0"/>
                <a:cs typeface="Arial" pitchFamily="34" charset="0"/>
              </a:rPr>
              <a:t>http://distant-lessons.ru/izmenchivost.html</a:t>
            </a:r>
          </a:p>
          <a:p>
            <a:pPr marL="514350" indent="-514350" algn="just">
              <a:lnSpc>
                <a:spcPct val="85000"/>
              </a:lnSpc>
              <a:buFont typeface="+mj-lt"/>
              <a:buAutoNum type="arabicPeriod" startAt="14"/>
            </a:pPr>
            <a:r>
              <a:rPr lang="en-US" sz="2800" b="1" dirty="0">
                <a:solidFill>
                  <a:schemeClr val="accent6">
                    <a:lumMod val="50000"/>
                  </a:schemeClr>
                </a:solidFill>
                <a:latin typeface="Arial" pitchFamily="34" charset="0"/>
                <a:cs typeface="Arial" pitchFamily="34" charset="0"/>
              </a:rPr>
              <a:t>https://animals-world.ru/genetika/</a:t>
            </a:r>
            <a:r>
              <a:rPr lang="ru-RU" sz="2800" b="1" dirty="0" err="1">
                <a:solidFill>
                  <a:schemeClr val="accent6">
                    <a:lumMod val="50000"/>
                  </a:schemeClr>
                </a:solidFill>
                <a:latin typeface="Arial" pitchFamily="34" charset="0"/>
                <a:cs typeface="Arial" pitchFamily="34" charset="0"/>
              </a:rPr>
              <a:t>Генетика:история</a:t>
            </a:r>
            <a:r>
              <a:rPr lang="ru-RU" sz="2800" b="1" dirty="0">
                <a:solidFill>
                  <a:schemeClr val="accent6">
                    <a:lumMod val="50000"/>
                  </a:schemeClr>
                </a:solidFill>
                <a:latin typeface="Arial" pitchFamily="34" charset="0"/>
                <a:cs typeface="Arial" pitchFamily="34" charset="0"/>
              </a:rPr>
              <a:t> развития, основные понятия и законы генетики</a:t>
            </a:r>
          </a:p>
          <a:p>
            <a:pPr marL="514350" indent="-514350" algn="just">
              <a:lnSpc>
                <a:spcPct val="85000"/>
              </a:lnSpc>
              <a:buFont typeface="+mj-lt"/>
              <a:buAutoNum type="arabicPeriod" startAt="14"/>
            </a:pPr>
            <a:endParaRPr lang="ru-RU" sz="2800" b="1" dirty="0" smtClean="0">
              <a:solidFill>
                <a:schemeClr val="accent3">
                  <a:lumMod val="50000"/>
                </a:schemeClr>
              </a:solidFill>
              <a:latin typeface="Arial" pitchFamily="34" charset="0"/>
              <a:cs typeface="Arial" pitchFamily="34" charset="0"/>
            </a:endParaRPr>
          </a:p>
          <a:p>
            <a:pPr marL="514350" indent="-514350" algn="just">
              <a:lnSpc>
                <a:spcPct val="85000"/>
              </a:lnSpc>
              <a:buFont typeface="+mj-lt"/>
              <a:buAutoNum type="arabicPeriod" startAt="14"/>
            </a:pPr>
            <a:endParaRPr lang="ru-RU" sz="2700" b="1" dirty="0">
              <a:solidFill>
                <a:schemeClr val="accent3">
                  <a:lumMod val="50000"/>
                </a:schemeClr>
              </a:solidFill>
              <a:latin typeface="Arial" pitchFamily="34" charset="0"/>
              <a:cs typeface="Arial" pitchFamily="34" charset="0"/>
            </a:endParaRPr>
          </a:p>
        </p:txBody>
      </p:sp>
      <p:sp>
        <p:nvSpPr>
          <p:cNvPr id="14" name="Прямоугольник 13"/>
          <p:cNvSpPr/>
          <p:nvPr/>
        </p:nvSpPr>
        <p:spPr>
          <a:xfrm>
            <a:off x="861854" y="214290"/>
            <a:ext cx="8039380" cy="571567"/>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0000"/>
              </a:lnSpc>
            </a:pPr>
            <a:r>
              <a:rPr lang="ru-RU" sz="3800" b="1" dirty="0" smtClean="0">
                <a:ln w="11430"/>
                <a:solidFill>
                  <a:schemeClr val="accent2">
                    <a:lumMod val="50000"/>
                  </a:schemeClr>
                </a:solidFill>
                <a:effectLst>
                  <a:outerShdw blurRad="80000" dist="40000" dir="5040000" algn="tl">
                    <a:srgbClr val="000000">
                      <a:alpha val="30000"/>
                    </a:srgbClr>
                  </a:outerShdw>
                </a:effectLst>
                <a:latin typeface="Arial Black" pitchFamily="34" charset="0"/>
                <a:cs typeface="Arial" pitchFamily="34" charset="0"/>
              </a:rPr>
              <a:t>Использованные источники</a:t>
            </a:r>
            <a:endParaRPr lang="ru-RU" sz="3800" b="1" dirty="0">
              <a:ln w="11430"/>
              <a:solidFill>
                <a:schemeClr val="accent2">
                  <a:lumMod val="50000"/>
                </a:schemeClr>
              </a:solidFill>
              <a:effectLst>
                <a:outerShdw blurRad="80000" dist="40000" dir="5040000" algn="tl">
                  <a:srgbClr val="000000">
                    <a:alpha val="30000"/>
                  </a:srgbClr>
                </a:outerShdw>
              </a:effectLst>
              <a:latin typeface="Arial Black" pitchFamily="34" charset="0"/>
            </a:endParaRPr>
          </a:p>
        </p:txBody>
      </p:sp>
      <p:pic>
        <p:nvPicPr>
          <p:cNvPr id="3073" name="Picture 1" descr="D:\23.05.13-домашние документы\Лаб. раб YES\Виртуальные лабораторные YES\Анимашки и картинки\Люди\Читатели\Книги, карандаши, краски,\книги.gif"/>
          <p:cNvPicPr>
            <a:picLocks noChangeAspect="1" noChangeArrowheads="1" noCrop="1"/>
          </p:cNvPicPr>
          <p:nvPr/>
        </p:nvPicPr>
        <p:blipFill>
          <a:blip r:embed="rId3" cstate="print"/>
          <a:srcRect/>
          <a:stretch>
            <a:fillRect/>
          </a:stretch>
        </p:blipFill>
        <p:spPr bwMode="auto">
          <a:xfrm>
            <a:off x="76174" y="76182"/>
            <a:ext cx="781050" cy="781050"/>
          </a:xfrm>
          <a:prstGeom prst="rect">
            <a:avLst/>
          </a:prstGeom>
          <a:noFill/>
        </p:spPr>
      </p:pic>
    </p:spTree>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179512" y="1129036"/>
            <a:ext cx="8858312" cy="3884140"/>
          </a:xfrm>
          <a:prstGeom prst="rect">
            <a:avLst/>
          </a:prstGeom>
        </p:spPr>
        <p:txBody>
          <a:bodyPr wrap="square">
            <a:spAutoFit/>
          </a:bodyPr>
          <a:lstStyle/>
          <a:p>
            <a:pPr marL="514350" indent="-514350" algn="just">
              <a:lnSpc>
                <a:spcPct val="80000"/>
              </a:lnSpc>
              <a:buFont typeface="+mj-lt"/>
              <a:buAutoNum type="arabicPeriod" startAt="17"/>
            </a:pPr>
            <a:r>
              <a:rPr lang="en-US" sz="2800" b="1" dirty="0" smtClean="0">
                <a:solidFill>
                  <a:schemeClr val="accent6">
                    <a:lumMod val="50000"/>
                  </a:schemeClr>
                </a:solidFill>
                <a:latin typeface="Arial" pitchFamily="34" charset="0"/>
                <a:cs typeface="Arial" pitchFamily="34" charset="0"/>
              </a:rPr>
              <a:t>https</a:t>
            </a:r>
            <a:r>
              <a:rPr lang="en-US" sz="2800" b="1" dirty="0">
                <a:solidFill>
                  <a:schemeClr val="accent6">
                    <a:lumMod val="50000"/>
                  </a:schemeClr>
                </a:solidFill>
                <a:latin typeface="Arial" pitchFamily="34" charset="0"/>
                <a:cs typeface="Arial" pitchFamily="34" charset="0"/>
              </a:rPr>
              <a:t>://</a:t>
            </a:r>
            <a:r>
              <a:rPr lang="en-US" sz="2800" b="1" dirty="0" smtClean="0">
                <a:solidFill>
                  <a:schemeClr val="accent6">
                    <a:lumMod val="50000"/>
                  </a:schemeClr>
                </a:solidFill>
                <a:latin typeface="Arial" pitchFamily="34" charset="0"/>
                <a:cs typeface="Arial" pitchFamily="34" charset="0"/>
              </a:rPr>
              <a:t>ru.wikipedia.org/</a:t>
            </a:r>
            <a:r>
              <a:rPr lang="ru-RU" sz="2800" b="1" dirty="0" smtClean="0">
                <a:solidFill>
                  <a:schemeClr val="accent6">
                    <a:lumMod val="50000"/>
                  </a:schemeClr>
                </a:solidFill>
                <a:latin typeface="Arial" pitchFamily="34" charset="0"/>
                <a:cs typeface="Arial" pitchFamily="34" charset="0"/>
              </a:rPr>
              <a:t>Основные </a:t>
            </a:r>
            <a:r>
              <a:rPr lang="ru-RU" sz="2800" b="1" dirty="0">
                <a:solidFill>
                  <a:schemeClr val="accent6">
                    <a:lumMod val="50000"/>
                  </a:schemeClr>
                </a:solidFill>
                <a:latin typeface="Arial" pitchFamily="34" charset="0"/>
                <a:cs typeface="Arial" pitchFamily="34" charset="0"/>
              </a:rPr>
              <a:t>понятия генетики </a:t>
            </a:r>
          </a:p>
          <a:p>
            <a:pPr marL="514350" indent="-514350" algn="just">
              <a:lnSpc>
                <a:spcPct val="80000"/>
              </a:lnSpc>
              <a:buFont typeface="+mj-lt"/>
              <a:buAutoNum type="arabicPeriod" startAt="17"/>
            </a:pPr>
            <a:r>
              <a:rPr lang="en-US" sz="2800" b="1" dirty="0">
                <a:solidFill>
                  <a:schemeClr val="accent6">
                    <a:lumMod val="50000"/>
                  </a:schemeClr>
                </a:solidFill>
                <a:latin typeface="Arial" pitchFamily="34" charset="0"/>
                <a:cs typeface="Arial" pitchFamily="34" charset="0"/>
              </a:rPr>
              <a:t>https://</a:t>
            </a:r>
            <a:r>
              <a:rPr lang="en-US" sz="2800" b="1" dirty="0" smtClean="0">
                <a:solidFill>
                  <a:schemeClr val="accent6">
                    <a:lumMod val="50000"/>
                  </a:schemeClr>
                </a:solidFill>
                <a:latin typeface="Arial" pitchFamily="34" charset="0"/>
                <a:cs typeface="Arial" pitchFamily="34" charset="0"/>
              </a:rPr>
              <a:t>yandex.ru/images/</a:t>
            </a:r>
            <a:r>
              <a:rPr lang="ru-RU" sz="2800" b="1" dirty="0" smtClean="0">
                <a:solidFill>
                  <a:schemeClr val="accent6">
                    <a:lumMod val="50000"/>
                  </a:schemeClr>
                </a:solidFill>
                <a:latin typeface="Arial" pitchFamily="34" charset="0"/>
                <a:cs typeface="Arial" pitchFamily="34" charset="0"/>
              </a:rPr>
              <a:t>Основные </a:t>
            </a:r>
            <a:r>
              <a:rPr lang="ru-RU" sz="2800" b="1" dirty="0">
                <a:solidFill>
                  <a:schemeClr val="accent6">
                    <a:lumMod val="50000"/>
                  </a:schemeClr>
                </a:solidFill>
                <a:latin typeface="Arial" pitchFamily="34" charset="0"/>
                <a:cs typeface="Arial" pitchFamily="34" charset="0"/>
              </a:rPr>
              <a:t>понятия генетики </a:t>
            </a:r>
            <a:endParaRPr lang="ru-RU" sz="2800" b="1" dirty="0" smtClean="0">
              <a:solidFill>
                <a:schemeClr val="accent6">
                  <a:lumMod val="50000"/>
                </a:schemeClr>
              </a:solidFill>
              <a:latin typeface="Arial" pitchFamily="34" charset="0"/>
              <a:cs typeface="Arial" pitchFamily="34" charset="0"/>
            </a:endParaRPr>
          </a:p>
          <a:p>
            <a:pPr marL="514350" indent="-514350" algn="just">
              <a:lnSpc>
                <a:spcPct val="80000"/>
              </a:lnSpc>
              <a:buFont typeface="+mj-lt"/>
              <a:buAutoNum type="arabicPeriod" startAt="17"/>
            </a:pPr>
            <a:r>
              <a:rPr lang="en-US" sz="2800" b="1" dirty="0" smtClean="0">
                <a:solidFill>
                  <a:schemeClr val="accent6">
                    <a:lumMod val="50000"/>
                  </a:schemeClr>
                </a:solidFill>
                <a:latin typeface="Arial" pitchFamily="34" charset="0"/>
                <a:cs typeface="Arial" pitchFamily="34" charset="0"/>
              </a:rPr>
              <a:t>https</a:t>
            </a:r>
            <a:r>
              <a:rPr lang="en-US" sz="2800" b="1" dirty="0">
                <a:solidFill>
                  <a:schemeClr val="accent6">
                    <a:lumMod val="50000"/>
                  </a:schemeClr>
                </a:solidFill>
                <a:latin typeface="Arial" pitchFamily="34" charset="0"/>
                <a:cs typeface="Arial" pitchFamily="34" charset="0"/>
              </a:rPr>
              <a:t>://</a:t>
            </a:r>
            <a:r>
              <a:rPr lang="en-US" sz="2800" b="1" dirty="0" smtClean="0">
                <a:solidFill>
                  <a:schemeClr val="accent6">
                    <a:lumMod val="50000"/>
                  </a:schemeClr>
                </a:solidFill>
                <a:latin typeface="Arial" pitchFamily="34" charset="0"/>
                <a:cs typeface="Arial" pitchFamily="34" charset="0"/>
              </a:rPr>
              <a:t>ru.wikipedia.org/</a:t>
            </a:r>
            <a:r>
              <a:rPr lang="ru-RU" sz="2800" b="1" dirty="0" smtClean="0">
                <a:solidFill>
                  <a:schemeClr val="accent6">
                    <a:lumMod val="50000"/>
                  </a:schemeClr>
                </a:solidFill>
                <a:latin typeface="Arial" pitchFamily="34" charset="0"/>
                <a:cs typeface="Arial" pitchFamily="34" charset="0"/>
              </a:rPr>
              <a:t>Наследственность </a:t>
            </a:r>
            <a:r>
              <a:rPr lang="ru-RU" sz="2800" b="1" dirty="0">
                <a:solidFill>
                  <a:schemeClr val="accent6">
                    <a:lumMod val="50000"/>
                  </a:schemeClr>
                </a:solidFill>
                <a:latin typeface="Arial" pitchFamily="34" charset="0"/>
                <a:cs typeface="Arial" pitchFamily="34" charset="0"/>
              </a:rPr>
              <a:t>и </a:t>
            </a:r>
            <a:r>
              <a:rPr lang="ru-RU" sz="2800" b="1" dirty="0" smtClean="0">
                <a:solidFill>
                  <a:schemeClr val="accent6">
                    <a:lumMod val="50000"/>
                  </a:schemeClr>
                </a:solidFill>
                <a:latin typeface="Arial" pitchFamily="34" charset="0"/>
                <a:cs typeface="Arial" pitchFamily="34" charset="0"/>
              </a:rPr>
              <a:t>изменчивость </a:t>
            </a:r>
            <a:r>
              <a:rPr lang="en-US" sz="2800" b="1" dirty="0" smtClean="0">
                <a:solidFill>
                  <a:schemeClr val="accent6">
                    <a:lumMod val="50000"/>
                  </a:schemeClr>
                </a:solidFill>
                <a:latin typeface="Arial" pitchFamily="34" charset="0"/>
                <a:cs typeface="Arial" pitchFamily="34" charset="0"/>
              </a:rPr>
              <a:t>https</a:t>
            </a:r>
            <a:r>
              <a:rPr lang="en-US" sz="2800" b="1" dirty="0">
                <a:solidFill>
                  <a:schemeClr val="accent6">
                    <a:lumMod val="50000"/>
                  </a:schemeClr>
                </a:solidFill>
                <a:latin typeface="Arial" pitchFamily="34" charset="0"/>
                <a:cs typeface="Arial" pitchFamily="34" charset="0"/>
              </a:rPr>
              <a:t>://</a:t>
            </a:r>
            <a:r>
              <a:rPr lang="en-US" sz="2800" b="1" dirty="0" smtClean="0">
                <a:solidFill>
                  <a:schemeClr val="accent6">
                    <a:lumMod val="50000"/>
                  </a:schemeClr>
                </a:solidFill>
                <a:latin typeface="Arial" pitchFamily="34" charset="0"/>
                <a:cs typeface="Arial" pitchFamily="34" charset="0"/>
              </a:rPr>
              <a:t>yandex.ru/images/</a:t>
            </a:r>
            <a:r>
              <a:rPr lang="ru-RU" sz="2800" b="1" dirty="0">
                <a:solidFill>
                  <a:schemeClr val="accent6">
                    <a:lumMod val="50000"/>
                  </a:schemeClr>
                </a:solidFill>
                <a:latin typeface="Arial" pitchFamily="34" charset="0"/>
                <a:cs typeface="Arial" pitchFamily="34" charset="0"/>
              </a:rPr>
              <a:t> Наследственность и изменчивость </a:t>
            </a:r>
            <a:endParaRPr lang="ru-RU" sz="2800" b="1" dirty="0" smtClean="0">
              <a:solidFill>
                <a:schemeClr val="accent6">
                  <a:lumMod val="50000"/>
                </a:schemeClr>
              </a:solidFill>
              <a:latin typeface="Arial" pitchFamily="34" charset="0"/>
              <a:cs typeface="Arial" pitchFamily="34" charset="0"/>
            </a:endParaRPr>
          </a:p>
          <a:p>
            <a:pPr marL="514350" indent="-514350" algn="just">
              <a:lnSpc>
                <a:spcPct val="80000"/>
              </a:lnSpc>
              <a:buFont typeface="+mj-lt"/>
              <a:buAutoNum type="arabicPeriod" startAt="17"/>
            </a:pPr>
            <a:r>
              <a:rPr lang="en-US" sz="2800" b="1" dirty="0" smtClean="0">
                <a:solidFill>
                  <a:schemeClr val="accent6">
                    <a:lumMod val="50000"/>
                  </a:schemeClr>
                </a:solidFill>
                <a:latin typeface="Arial" pitchFamily="34" charset="0"/>
                <a:cs typeface="Arial" pitchFamily="34" charset="0"/>
              </a:rPr>
              <a:t>https</a:t>
            </a:r>
            <a:r>
              <a:rPr lang="en-US" sz="2800" b="1" dirty="0">
                <a:solidFill>
                  <a:schemeClr val="accent6">
                    <a:lumMod val="50000"/>
                  </a:schemeClr>
                </a:solidFill>
                <a:latin typeface="Arial" pitchFamily="34" charset="0"/>
                <a:cs typeface="Arial" pitchFamily="34" charset="0"/>
              </a:rPr>
              <a:t>://</a:t>
            </a:r>
            <a:r>
              <a:rPr lang="en-US" sz="2800" b="1" dirty="0" smtClean="0">
                <a:solidFill>
                  <a:schemeClr val="accent6">
                    <a:lumMod val="50000"/>
                  </a:schemeClr>
                </a:solidFill>
                <a:latin typeface="Arial" pitchFamily="34" charset="0"/>
                <a:cs typeface="Arial" pitchFamily="34" charset="0"/>
              </a:rPr>
              <a:t>ru.wikipedia.org/</a:t>
            </a:r>
            <a:r>
              <a:rPr lang="ru-RU" sz="2800" b="1" dirty="0" smtClean="0">
                <a:solidFill>
                  <a:schemeClr val="accent6">
                    <a:lumMod val="50000"/>
                  </a:schemeClr>
                </a:solidFill>
                <a:latin typeface="Arial" pitchFamily="34" charset="0"/>
                <a:cs typeface="Arial" pitchFamily="34" charset="0"/>
              </a:rPr>
              <a:t>Селекция</a:t>
            </a:r>
          </a:p>
          <a:p>
            <a:pPr marL="514350" indent="-514350" algn="just">
              <a:lnSpc>
                <a:spcPct val="80000"/>
              </a:lnSpc>
              <a:buFont typeface="+mj-lt"/>
              <a:buAutoNum type="arabicPeriod" startAt="17"/>
            </a:pPr>
            <a:r>
              <a:rPr lang="en-US" sz="2800" b="1" dirty="0" smtClean="0">
                <a:solidFill>
                  <a:schemeClr val="accent6">
                    <a:lumMod val="50000"/>
                  </a:schemeClr>
                </a:solidFill>
                <a:latin typeface="Arial" pitchFamily="34" charset="0"/>
                <a:cs typeface="Arial" pitchFamily="34" charset="0"/>
              </a:rPr>
              <a:t>ttps</a:t>
            </a:r>
            <a:r>
              <a:rPr lang="en-US" sz="2800" b="1" dirty="0">
                <a:solidFill>
                  <a:schemeClr val="accent6">
                    <a:lumMod val="50000"/>
                  </a:schemeClr>
                </a:solidFill>
                <a:latin typeface="Arial" pitchFamily="34" charset="0"/>
                <a:cs typeface="Arial" pitchFamily="34" charset="0"/>
              </a:rPr>
              <a:t>://</a:t>
            </a:r>
            <a:r>
              <a:rPr lang="en-US" sz="2800" b="1" dirty="0" smtClean="0">
                <a:solidFill>
                  <a:schemeClr val="accent6">
                    <a:lumMod val="50000"/>
                  </a:schemeClr>
                </a:solidFill>
                <a:latin typeface="Arial" pitchFamily="34" charset="0"/>
                <a:cs typeface="Arial" pitchFamily="34" charset="0"/>
              </a:rPr>
              <a:t>yandex.ru/images/</a:t>
            </a:r>
            <a:r>
              <a:rPr lang="ru-RU" sz="2800" b="1" dirty="0" smtClean="0">
                <a:solidFill>
                  <a:schemeClr val="accent6">
                    <a:lumMod val="50000"/>
                  </a:schemeClr>
                </a:solidFill>
                <a:latin typeface="Arial" pitchFamily="34" charset="0"/>
                <a:cs typeface="Arial" pitchFamily="34" charset="0"/>
              </a:rPr>
              <a:t>Селекция</a:t>
            </a:r>
          </a:p>
          <a:p>
            <a:pPr marL="514350" indent="-514350" algn="just">
              <a:lnSpc>
                <a:spcPct val="80000"/>
              </a:lnSpc>
              <a:buFont typeface="+mj-lt"/>
              <a:buAutoNum type="arabicPeriod" startAt="17"/>
            </a:pPr>
            <a:r>
              <a:rPr lang="en-US" sz="2800" b="1" dirty="0">
                <a:solidFill>
                  <a:schemeClr val="accent6">
                    <a:lumMod val="50000"/>
                  </a:schemeClr>
                </a:solidFill>
                <a:latin typeface="Arial" pitchFamily="34" charset="0"/>
                <a:cs typeface="Arial" pitchFamily="34" charset="0"/>
              </a:rPr>
              <a:t>https://</a:t>
            </a:r>
            <a:r>
              <a:rPr lang="en-US" sz="2800" b="1" dirty="0" smtClean="0">
                <a:solidFill>
                  <a:schemeClr val="accent6">
                    <a:lumMod val="50000"/>
                  </a:schemeClr>
                </a:solidFill>
                <a:latin typeface="Arial" pitchFamily="34" charset="0"/>
                <a:cs typeface="Arial" pitchFamily="34" charset="0"/>
              </a:rPr>
              <a:t>ru.wikipedia.org/</a:t>
            </a:r>
            <a:r>
              <a:rPr lang="ru-RU" sz="2800" b="1" dirty="0" smtClean="0">
                <a:solidFill>
                  <a:schemeClr val="accent6">
                    <a:lumMod val="50000"/>
                  </a:schemeClr>
                </a:solidFill>
                <a:latin typeface="Arial" pitchFamily="34" charset="0"/>
                <a:cs typeface="Arial" pitchFamily="34" charset="0"/>
              </a:rPr>
              <a:t>Биотехнология </a:t>
            </a:r>
          </a:p>
          <a:p>
            <a:pPr marL="514350" indent="-514350" algn="just">
              <a:lnSpc>
                <a:spcPct val="80000"/>
              </a:lnSpc>
              <a:buFont typeface="+mj-lt"/>
              <a:buAutoNum type="arabicPeriod" startAt="17"/>
            </a:pPr>
            <a:r>
              <a:rPr lang="en-US" sz="2800" b="1" dirty="0" smtClean="0">
                <a:solidFill>
                  <a:schemeClr val="accent6">
                    <a:lumMod val="50000"/>
                  </a:schemeClr>
                </a:solidFill>
                <a:latin typeface="Arial" pitchFamily="34" charset="0"/>
                <a:cs typeface="Arial" pitchFamily="34" charset="0"/>
              </a:rPr>
              <a:t>https</a:t>
            </a:r>
            <a:r>
              <a:rPr lang="en-US" sz="2800" b="1" dirty="0">
                <a:solidFill>
                  <a:schemeClr val="accent6">
                    <a:lumMod val="50000"/>
                  </a:schemeClr>
                </a:solidFill>
                <a:latin typeface="Arial" pitchFamily="34" charset="0"/>
                <a:cs typeface="Arial" pitchFamily="34" charset="0"/>
              </a:rPr>
              <a:t>://</a:t>
            </a:r>
            <a:r>
              <a:rPr lang="en-US" sz="2800" b="1" dirty="0" smtClean="0">
                <a:solidFill>
                  <a:schemeClr val="accent6">
                    <a:lumMod val="50000"/>
                  </a:schemeClr>
                </a:solidFill>
                <a:latin typeface="Arial" pitchFamily="34" charset="0"/>
                <a:cs typeface="Arial" pitchFamily="34" charset="0"/>
              </a:rPr>
              <a:t>yandex.ru/images/</a:t>
            </a:r>
            <a:r>
              <a:rPr lang="ru-RU" sz="2800" b="1" dirty="0" smtClean="0">
                <a:solidFill>
                  <a:schemeClr val="accent6">
                    <a:lumMod val="50000"/>
                  </a:schemeClr>
                </a:solidFill>
                <a:latin typeface="Arial" pitchFamily="34" charset="0"/>
                <a:cs typeface="Arial" pitchFamily="34" charset="0"/>
              </a:rPr>
              <a:t>Биотехнология </a:t>
            </a:r>
          </a:p>
        </p:txBody>
      </p:sp>
      <p:sp>
        <p:nvSpPr>
          <p:cNvPr id="14" name="Прямоугольник 13"/>
          <p:cNvSpPr/>
          <p:nvPr/>
        </p:nvSpPr>
        <p:spPr>
          <a:xfrm>
            <a:off x="861854" y="214290"/>
            <a:ext cx="8039380" cy="571567"/>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0000"/>
              </a:lnSpc>
            </a:pPr>
            <a:r>
              <a:rPr lang="ru-RU" sz="3800" b="1" dirty="0" smtClean="0">
                <a:ln w="11430"/>
                <a:solidFill>
                  <a:schemeClr val="accent2">
                    <a:lumMod val="50000"/>
                  </a:schemeClr>
                </a:solidFill>
                <a:effectLst>
                  <a:outerShdw blurRad="80000" dist="40000" dir="5040000" algn="tl">
                    <a:srgbClr val="000000">
                      <a:alpha val="30000"/>
                    </a:srgbClr>
                  </a:outerShdw>
                </a:effectLst>
                <a:latin typeface="Arial Black" pitchFamily="34" charset="0"/>
                <a:cs typeface="Arial" pitchFamily="34" charset="0"/>
              </a:rPr>
              <a:t>Использованные источники</a:t>
            </a:r>
            <a:endParaRPr lang="ru-RU" sz="3800" b="1" dirty="0">
              <a:ln w="11430"/>
              <a:solidFill>
                <a:schemeClr val="accent2">
                  <a:lumMod val="50000"/>
                </a:schemeClr>
              </a:solidFill>
              <a:effectLst>
                <a:outerShdw blurRad="80000" dist="40000" dir="5040000" algn="tl">
                  <a:srgbClr val="000000">
                    <a:alpha val="30000"/>
                  </a:srgbClr>
                </a:outerShdw>
              </a:effectLst>
              <a:latin typeface="Arial Black" pitchFamily="34" charset="0"/>
            </a:endParaRPr>
          </a:p>
        </p:txBody>
      </p:sp>
      <p:pic>
        <p:nvPicPr>
          <p:cNvPr id="3073" name="Picture 1" descr="D:\23.05.13-домашние документы\Лаб. раб YES\Виртуальные лабораторные YES\Анимашки и картинки\Люди\Читатели\Книги, карандаши, краски,\книги.gif"/>
          <p:cNvPicPr>
            <a:picLocks noChangeAspect="1" noChangeArrowheads="1" noCrop="1"/>
          </p:cNvPicPr>
          <p:nvPr/>
        </p:nvPicPr>
        <p:blipFill>
          <a:blip r:embed="rId2" cstate="print"/>
          <a:srcRect/>
          <a:stretch>
            <a:fillRect/>
          </a:stretch>
        </p:blipFill>
        <p:spPr bwMode="auto">
          <a:xfrm>
            <a:off x="76174" y="76182"/>
            <a:ext cx="781050" cy="781050"/>
          </a:xfrm>
          <a:prstGeom prst="rect">
            <a:avLst/>
          </a:prstGeom>
          <a:noFill/>
        </p:spPr>
      </p:pic>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875512130"/>
      </p:ext>
    </p:extLst>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3c2dec3b108b"/>
          <p:cNvPicPr>
            <a:picLocks noChangeAspect="1" noChangeArrowheads="1"/>
          </p:cNvPicPr>
          <p:nvPr/>
        </p:nvPicPr>
        <p:blipFill>
          <a:blip r:embed="rId4" cstate="print"/>
          <a:srcRect/>
          <a:stretch>
            <a:fillRect/>
          </a:stretch>
        </p:blipFill>
        <p:spPr bwMode="auto">
          <a:xfrm>
            <a:off x="2411760" y="1196752"/>
            <a:ext cx="4511675" cy="4443412"/>
          </a:xfrm>
          <a:prstGeom prst="rect">
            <a:avLst/>
          </a:prstGeom>
          <a:noFill/>
          <a:ln w="9525">
            <a:noFill/>
            <a:miter lim="800000"/>
            <a:headEnd/>
            <a:tailEnd/>
          </a:ln>
        </p:spPr>
      </p:pic>
      <p:sp>
        <p:nvSpPr>
          <p:cNvPr id="9" name="Управляющая кнопка: назад 10">
            <a:hlinkClick r:id="" action="ppaction://hlinkshowjump?jump=previousslide" highlightClick="1"/>
          </p:cNvPr>
          <p:cNvSpPr/>
          <p:nvPr/>
        </p:nvSpPr>
        <p:spPr>
          <a:xfrm>
            <a:off x="800102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5" name="Управляющая кнопка: домой 4">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60418"/>
                                        </p:tgtEl>
                                        <p:attrNameLst>
                                          <p:attrName>style.visibility</p:attrName>
                                        </p:attrNameLst>
                                      </p:cBhvr>
                                      <p:to>
                                        <p:strVal val="visible"/>
                                      </p:to>
                                    </p:set>
                                    <p:anim calcmode="lin" valueType="num">
                                      <p:cBhvr>
                                        <p:cTn id="10" dur="500" fill="hold"/>
                                        <p:tgtEl>
                                          <p:spTgt spid="60418"/>
                                        </p:tgtEl>
                                        <p:attrNameLst>
                                          <p:attrName>ppt_w</p:attrName>
                                        </p:attrNameLst>
                                      </p:cBhvr>
                                      <p:tavLst>
                                        <p:tav tm="0">
                                          <p:val>
                                            <p:fltVal val="0"/>
                                          </p:val>
                                        </p:tav>
                                        <p:tav tm="100000">
                                          <p:val>
                                            <p:strVal val="#ppt_w"/>
                                          </p:val>
                                        </p:tav>
                                      </p:tavLst>
                                    </p:anim>
                                    <p:anim calcmode="lin" valueType="num">
                                      <p:cBhvr>
                                        <p:cTn id="11" dur="500" fill="hold"/>
                                        <p:tgtEl>
                                          <p:spTgt spid="60418"/>
                                        </p:tgtEl>
                                        <p:attrNameLst>
                                          <p:attrName>ppt_h</p:attrName>
                                        </p:attrNameLst>
                                      </p:cBhvr>
                                      <p:tavLst>
                                        <p:tav tm="0">
                                          <p:val>
                                            <p:fltVal val="0"/>
                                          </p:val>
                                        </p:tav>
                                        <p:tav tm="100000">
                                          <p:val>
                                            <p:strVal val="#ppt_h"/>
                                          </p:val>
                                        </p:tav>
                                      </p:tavLst>
                                    </p:anim>
                                    <p:animEffect transition="in" filter="fade">
                                      <p:cBhvr>
                                        <p:cTn id="12" dur="500"/>
                                        <p:tgtEl>
                                          <p:spTgt spid="6041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42844" y="103785"/>
            <a:ext cx="8858312" cy="4487382"/>
          </a:xfrm>
          <a:prstGeom prst="rect">
            <a:avLst/>
          </a:prstGeom>
        </p:spPr>
        <p:txBody>
          <a:bodyPr wrap="square">
            <a:spAutoFit/>
          </a:bodyPr>
          <a:lstStyle/>
          <a:p>
            <a:pPr indent="450000" algn="just">
              <a:lnSpc>
                <a:spcPct val="85000"/>
              </a:lnSpc>
            </a:pP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Наследственность </a:t>
            </a:r>
            <a:r>
              <a:rPr lang="ru-RU" sz="2800" b="1" dirty="0" smtClean="0">
                <a:latin typeface="Arial" pitchFamily="34" charset="0"/>
                <a:cs typeface="Arial" pitchFamily="34" charset="0"/>
              </a:rPr>
              <a:t>и </a:t>
            </a:r>
            <a:r>
              <a:rPr lang="ru-RU" sz="28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изменчивость </a:t>
            </a:r>
            <a:r>
              <a:rPr lang="ru-RU" sz="2800" b="1" dirty="0" smtClean="0">
                <a:latin typeface="Arial" pitchFamily="34" charset="0"/>
                <a:cs typeface="Arial" pitchFamily="34" charset="0"/>
              </a:rPr>
              <a:t>– два взаимосвязанных основных свойства всех живых организмов.</a:t>
            </a:r>
          </a:p>
          <a:p>
            <a:pPr indent="450000" algn="just">
              <a:lnSpc>
                <a:spcPct val="85000"/>
              </a:lnSpc>
            </a:pP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Наследственность</a:t>
            </a:r>
            <a:r>
              <a:rPr lang="ru-RU" sz="2800" b="1" dirty="0" smtClean="0">
                <a:latin typeface="Arial" pitchFamily="34" charset="0"/>
                <a:cs typeface="Arial" pitchFamily="34" charset="0"/>
              </a:rPr>
              <a:t> – это свойство организмов при любых формах размножения сохранять свои видовые, сортовые и породные, а частично и индивидуальные особенности. При этом, как видно из материалов предыдущей главы, свойство это реализуется через очень сложный многоступенчатый процесс индивидуального развития организмов в каждом поколении. </a:t>
            </a:r>
          </a:p>
        </p:txBody>
      </p:sp>
      <p:pic>
        <p:nvPicPr>
          <p:cNvPr id="65537" name="Picture 1" descr="D:\23.05.13-домашние документы\Колледж Строитель\Биология\Лекции по биол\Селекция\Генетика\0018-018-Izmenchivost.jpg"/>
          <p:cNvPicPr>
            <a:picLocks noChangeAspect="1" noChangeArrowheads="1"/>
          </p:cNvPicPr>
          <p:nvPr/>
        </p:nvPicPr>
        <p:blipFill>
          <a:blip r:embed="rId6" cstate="print"/>
          <a:srcRect l="21094" t="39583" r="29687" b="12500"/>
          <a:stretch>
            <a:fillRect/>
          </a:stretch>
        </p:blipFill>
        <p:spPr bwMode="auto">
          <a:xfrm>
            <a:off x="3000364" y="4572008"/>
            <a:ext cx="2837330" cy="2071702"/>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numSld="999"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42844" y="84626"/>
            <a:ext cx="8858312" cy="4487382"/>
          </a:xfrm>
          <a:prstGeom prst="rect">
            <a:avLst/>
          </a:prstGeom>
        </p:spPr>
        <p:txBody>
          <a:bodyPr wrap="square">
            <a:spAutoFit/>
          </a:bodyPr>
          <a:lstStyle/>
          <a:p>
            <a:pPr indent="450000" algn="just">
              <a:lnSpc>
                <a:spcPct val="85000"/>
              </a:lnSpc>
            </a:pPr>
            <a:r>
              <a:rPr lang="ru-RU" sz="2800" b="1" dirty="0" smtClean="0">
                <a:latin typeface="Arial" pitchFamily="34" charset="0"/>
                <a:cs typeface="Arial" pitchFamily="34" charset="0"/>
              </a:rPr>
              <a:t>Родительское и дочернее поколения материально связаны между собой или половыми клетками при половом размножении, или спорами и почками при бесполом и вегетативном размножении. Значит именно через эти «материальные мостики» осуществляется передача наследственной информации из поколения в поколение. При этом сами «мостики» (например, половые клетки при половом размножении) не похожи ни на те организмы, которые их образовали, ни на те, которые из них возникнут. </a:t>
            </a:r>
          </a:p>
        </p:txBody>
      </p:sp>
      <p:pic>
        <p:nvPicPr>
          <p:cNvPr id="43010" name="Picture 2"/>
          <p:cNvPicPr>
            <a:picLocks noChangeAspect="1" noChangeArrowheads="1"/>
          </p:cNvPicPr>
          <p:nvPr/>
        </p:nvPicPr>
        <p:blipFill>
          <a:blip r:embed="rId6" cstate="print"/>
          <a:srcRect/>
          <a:stretch>
            <a:fillRect/>
          </a:stretch>
        </p:blipFill>
        <p:spPr bwMode="auto">
          <a:xfrm>
            <a:off x="500034" y="4733528"/>
            <a:ext cx="6643734" cy="1981620"/>
          </a:xfrm>
          <a:prstGeom prst="round2DiagRect">
            <a:avLst/>
          </a:prstGeom>
          <a:noFill/>
          <a:ln w="38100">
            <a:solidFill>
              <a:srgbClr val="009900"/>
            </a:solidFill>
            <a:miter lim="800000"/>
            <a:headEnd/>
            <a:tailEnd/>
          </a:ln>
          <a:effectLst/>
        </p:spPr>
      </p:pic>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pic>
        <p:nvPicPr>
          <p:cNvPr id="8" name="Picture 4"/>
          <p:cNvPicPr>
            <a:picLocks noChangeAspect="1" noChangeArrowheads="1"/>
          </p:cNvPicPr>
          <p:nvPr/>
        </p:nvPicPr>
        <p:blipFill>
          <a:blip r:embed="rId5" cstate="print"/>
          <a:srcRect t="27372" b="20620"/>
          <a:stretch>
            <a:fillRect/>
          </a:stretch>
        </p:blipFill>
        <p:spPr bwMode="auto">
          <a:xfrm>
            <a:off x="71406" y="5286388"/>
            <a:ext cx="2652963" cy="1500198"/>
          </a:xfrm>
          <a:prstGeom prst="rect">
            <a:avLst/>
          </a:prstGeom>
          <a:noFill/>
          <a:ln w="9525">
            <a:noFill/>
            <a:miter lim="800000"/>
            <a:headEnd/>
            <a:tailEnd/>
          </a:ln>
          <a:effectLst/>
        </p:spPr>
      </p:pic>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Прямоугольник 14"/>
          <p:cNvSpPr/>
          <p:nvPr/>
        </p:nvSpPr>
        <p:spPr>
          <a:xfrm>
            <a:off x="142844" y="120882"/>
            <a:ext cx="8858312" cy="3022366"/>
          </a:xfrm>
          <a:prstGeom prst="rect">
            <a:avLst/>
          </a:prstGeom>
        </p:spPr>
        <p:txBody>
          <a:bodyPr wrap="square">
            <a:spAutoFit/>
          </a:bodyPr>
          <a:lstStyle/>
          <a:p>
            <a:pPr indent="450000" algn="just">
              <a:lnSpc>
                <a:spcPct val="85000"/>
              </a:lnSpc>
            </a:pPr>
            <a:r>
              <a:rPr lang="ru-RU" sz="2800" b="1" dirty="0" smtClean="0">
                <a:latin typeface="Arial" pitchFamily="34" charset="0"/>
                <a:cs typeface="Arial" pitchFamily="34" charset="0"/>
              </a:rPr>
              <a:t>Вопросы о том, как и через какие клеточные структуры передается наследственная информация из поколения в поколение, как в ходе индивидуального развития эта наследственная информация реализуется в конкретные признаки и свойства </a:t>
            </a:r>
            <a:r>
              <a:rPr lang="ru-RU" sz="2800" b="1" dirty="0" err="1" smtClean="0">
                <a:latin typeface="Arial" pitchFamily="34" charset="0"/>
                <a:cs typeface="Arial" pitchFamily="34" charset="0"/>
              </a:rPr>
              <a:t>развивающе-гося</a:t>
            </a:r>
            <a:r>
              <a:rPr lang="ru-RU" sz="2800" b="1" dirty="0" smtClean="0">
                <a:latin typeface="Arial" pitchFamily="34" charset="0"/>
                <a:cs typeface="Arial" pitchFamily="34" charset="0"/>
              </a:rPr>
              <a:t> организма, являются центральными в генетике.</a:t>
            </a:r>
            <a:endParaRPr lang="ru-RU" sz="2800" b="1" dirty="0">
              <a:latin typeface="Arial" pitchFamily="34" charset="0"/>
              <a:cs typeface="Arial" pitchFamily="34" charset="0"/>
            </a:endParaRP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318500" y="6032500"/>
            <a:ext cx="609600" cy="609600"/>
          </a:xfrm>
          <a:prstGeom prst="rect">
            <a:avLst/>
          </a:prstGeom>
        </p:spPr>
      </p:pic>
      <p:pic>
        <p:nvPicPr>
          <p:cNvPr id="10" name="Picture 6"/>
          <p:cNvPicPr>
            <a:picLocks noChangeAspect="1" noChangeArrowheads="1"/>
          </p:cNvPicPr>
          <p:nvPr/>
        </p:nvPicPr>
        <p:blipFill rotWithShape="1">
          <a:blip r:embed="rId8">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l="40120" t="39396" r="13853" b="14991"/>
          <a:stretch/>
        </p:blipFill>
        <p:spPr bwMode="auto">
          <a:xfrm>
            <a:off x="2751789" y="2878506"/>
            <a:ext cx="5683997" cy="3166939"/>
          </a:xfrm>
          <a:prstGeom prst="snip2DiagRect">
            <a:avLst/>
          </a:prstGeom>
          <a:solidFill>
            <a:srgbClr val="FFFFFF">
              <a:shade val="85000"/>
            </a:srgbClr>
          </a:solidFill>
          <a:ln w="57150">
            <a:solidFill>
              <a:srgbClr val="33CC33"/>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pic>
        <p:nvPicPr>
          <p:cNvPr id="8" name="Содержимое 6" descr="de9c5e3240f7.jpg"/>
          <p:cNvPicPr>
            <a:picLocks noChangeAspect="1"/>
          </p:cNvPicPr>
          <p:nvPr/>
        </p:nvPicPr>
        <p:blipFill>
          <a:blip r:embed="rId6" cstate="print"/>
          <a:srcRect l="3704" t="5552" r="3703" b="5613"/>
          <a:stretch>
            <a:fillRect/>
          </a:stretch>
        </p:blipFill>
        <p:spPr bwMode="auto">
          <a:xfrm>
            <a:off x="142844" y="4429132"/>
            <a:ext cx="3571900" cy="2286016"/>
          </a:xfrm>
          <a:prstGeom prst="round2Diag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2" name="Прямоугольник 11"/>
          <p:cNvSpPr/>
          <p:nvPr/>
        </p:nvSpPr>
        <p:spPr>
          <a:xfrm>
            <a:off x="142844" y="71414"/>
            <a:ext cx="8786874" cy="4330416"/>
          </a:xfrm>
          <a:prstGeom prst="rect">
            <a:avLst/>
          </a:prstGeom>
        </p:spPr>
        <p:txBody>
          <a:bodyPr wrap="square">
            <a:spAutoFit/>
          </a:bodyPr>
          <a:lstStyle/>
          <a:p>
            <a:pPr lvl="0" indent="450850" algn="just" fontAlgn="base">
              <a:lnSpc>
                <a:spcPct val="85000"/>
              </a:lnSpc>
              <a:spcBef>
                <a:spcPct val="0"/>
              </a:spcBef>
              <a:spcAft>
                <a:spcPct val="0"/>
              </a:spcAft>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Изменчивость</a:t>
            </a:r>
            <a:r>
              <a:rPr lang="ru-RU" sz="2700" b="1" dirty="0" smtClean="0">
                <a:solidFill>
                  <a:srgbClr val="000000"/>
                </a:solidFill>
                <a:latin typeface="Arial" pitchFamily="34" charset="0"/>
                <a:ea typeface="Times New Roman" pitchFamily="18" charset="0"/>
                <a:cs typeface="Arial" pitchFamily="34" charset="0"/>
              </a:rPr>
              <a:t> выражается в том, что в любом поколении отдельные особи чем-то отличаются и друг от друга, и от своих родителей. Происходит это потому, что свойства и признаки каждого организма есть сложный результат двух причин: наследственной информации, полученной от родителей, и конкретных условий внешней среды, в которых шло индивидуальное развитие каждого организма. Эти условия никогда не бывают одинаковыми даже для </a:t>
            </a:r>
            <a:r>
              <a:rPr lang="ru-RU" sz="2700" b="1" dirty="0" err="1" smtClean="0">
                <a:solidFill>
                  <a:srgbClr val="000000"/>
                </a:solidFill>
                <a:latin typeface="Arial" pitchFamily="34" charset="0"/>
                <a:ea typeface="Times New Roman" pitchFamily="18" charset="0"/>
                <a:cs typeface="Arial" pitchFamily="34" charset="0"/>
              </a:rPr>
              <a:t>одно-пометных</a:t>
            </a:r>
            <a:r>
              <a:rPr lang="ru-RU" sz="2700" b="1" dirty="0" smtClean="0">
                <a:solidFill>
                  <a:srgbClr val="000000"/>
                </a:solidFill>
                <a:latin typeface="Arial" pitchFamily="34" charset="0"/>
                <a:ea typeface="Times New Roman" pitchFamily="18" charset="0"/>
                <a:cs typeface="Arial" pitchFamily="34" charset="0"/>
              </a:rPr>
              <a:t>  животных  или для  растений, выросших из семян одного плода. </a:t>
            </a:r>
          </a:p>
        </p:txBody>
      </p:sp>
      <p:pic>
        <p:nvPicPr>
          <p:cNvPr id="41986" name="Picture 2" descr="D:\23.05.13-домашние документы\Колледж Строитель\Биология\Лекции по биол\Селекция\1032_1064.jpg"/>
          <p:cNvPicPr>
            <a:picLocks noChangeAspect="1" noChangeArrowheads="1"/>
          </p:cNvPicPr>
          <p:nvPr/>
        </p:nvPicPr>
        <p:blipFill>
          <a:blip r:embed="rId7" cstate="print"/>
          <a:srcRect l="4062" t="1250" r="36793" b="1250"/>
          <a:stretch>
            <a:fillRect/>
          </a:stretch>
        </p:blipFill>
        <p:spPr bwMode="auto">
          <a:xfrm rot="16200000">
            <a:off x="4554925" y="4160456"/>
            <a:ext cx="2273195" cy="2810547"/>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6" cstate="print"/>
          <a:srcRect/>
          <a:stretch>
            <a:fillRect/>
          </a:stretch>
        </p:blipFill>
        <p:spPr bwMode="auto">
          <a:xfrm>
            <a:off x="8494713" y="5000636"/>
            <a:ext cx="649287" cy="1295400"/>
          </a:xfrm>
          <a:prstGeom prst="rect">
            <a:avLst/>
          </a:prstGeom>
          <a:noFill/>
          <a:ln w="9525">
            <a:noFill/>
            <a:miter lim="800000"/>
            <a:headEnd/>
            <a:tailEnd/>
          </a:ln>
        </p:spPr>
      </p:pic>
      <p:pic>
        <p:nvPicPr>
          <p:cNvPr id="8" name="Picture 4" descr="http://t1.gstatic.com/images?q=tbn:hHeVehmY-dfwQM:http://selekciya.ru/netcat_files/Image/1196940787_11(2).jpg">
            <a:hlinkClick r:id="rId7"/>
          </p:cNvPr>
          <p:cNvPicPr>
            <a:picLocks noChangeAspect="1" noChangeArrowheads="1"/>
          </p:cNvPicPr>
          <p:nvPr/>
        </p:nvPicPr>
        <p:blipFill>
          <a:blip r:embed="rId8" cstate="print"/>
          <a:srcRect/>
          <a:stretch>
            <a:fillRect/>
          </a:stretch>
        </p:blipFill>
        <p:spPr bwMode="auto">
          <a:xfrm>
            <a:off x="285720" y="4214818"/>
            <a:ext cx="2143140" cy="2374832"/>
          </a:xfrm>
          <a:prstGeom prst="round2Diag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3"/>
          </a:lnRef>
          <a:fillRef idx="3">
            <a:schemeClr val="accent3"/>
          </a:fillRef>
          <a:effectRef idx="3">
            <a:schemeClr val="accent3"/>
          </a:effectRef>
          <a:fontRef idx="minor">
            <a:schemeClr val="lt1"/>
          </a:fontRef>
        </p:style>
      </p:pic>
      <p:pic>
        <p:nvPicPr>
          <p:cNvPr id="13" name="Содержимое 3" descr="85b8c9665dbf[1].jpg"/>
          <p:cNvPicPr>
            <a:picLocks noChangeAspect="1"/>
          </p:cNvPicPr>
          <p:nvPr/>
        </p:nvPicPr>
        <p:blipFill>
          <a:blip r:embed="rId9" cstate="print">
            <a:lum bright="-10000" contrast="-20000"/>
          </a:blip>
          <a:srcRect t="7777"/>
          <a:stretch>
            <a:fillRect/>
          </a:stretch>
        </p:blipFill>
        <p:spPr bwMode="auto">
          <a:xfrm>
            <a:off x="3143240" y="3714752"/>
            <a:ext cx="3627432" cy="2374847"/>
          </a:xfrm>
          <a:prstGeom prst="round2Diag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4" name="Прямоугольник 13"/>
          <p:cNvSpPr/>
          <p:nvPr/>
        </p:nvSpPr>
        <p:spPr>
          <a:xfrm>
            <a:off x="142844" y="111818"/>
            <a:ext cx="8786874" cy="3388620"/>
          </a:xfrm>
          <a:prstGeom prst="rect">
            <a:avLst/>
          </a:prstGeom>
        </p:spPr>
        <p:txBody>
          <a:bodyPr wrap="square">
            <a:spAutoFit/>
          </a:bodyPr>
          <a:lstStyle/>
          <a:p>
            <a:pPr lvl="0" indent="450850" algn="just" fontAlgn="base">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Поэтому и развивающиеся в разных условиях среды организмы оказываются в чем-то различными, т. е. проявляют свойство изменчивости. Чем значительнее различия в условиях, тем резче будет выражена изменчивость организмов. Сказанное о наследственности и изменчивости позволяет охарактеризовать два генетических понятия – </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генотип</a:t>
            </a:r>
            <a:r>
              <a:rPr lang="ru-RU" sz="2800" b="1" dirty="0" smtClean="0">
                <a:latin typeface="Arial" pitchFamily="34" charset="0"/>
                <a:ea typeface="Times New Roman" pitchFamily="18" charset="0"/>
                <a:cs typeface="Arial" pitchFamily="34" charset="0"/>
              </a:rPr>
              <a:t> и </a:t>
            </a:r>
            <a:r>
              <a:rPr lang="ru-RU" sz="2800" b="1" dirty="0" smtClean="0">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фенотип</a:t>
            </a:r>
            <a:r>
              <a:rPr lang="ru-RU" sz="2800" b="1" dirty="0" smtClean="0">
                <a:latin typeface="Arial" pitchFamily="34" charset="0"/>
                <a:ea typeface="Times New Roman" pitchFamily="18" charset="0"/>
                <a:cs typeface="Arial" pitchFamily="34" charset="0"/>
              </a:rPr>
              <a:t>.</a:t>
            </a:r>
            <a:endParaRPr lang="ru-RU" sz="2800" b="1" dirty="0" smtClean="0">
              <a:latin typeface="Arial" pitchFamily="34" charset="0"/>
              <a:cs typeface="Arial" pitchFamily="34" charset="0"/>
            </a:endParaRPr>
          </a:p>
        </p:txBody>
      </p:sp>
      <p:pic>
        <p:nvPicPr>
          <p:cNvPr id="2" name="Звук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cstate="print"/>
          <a:stretch>
            <a:fillRect/>
          </a:stretch>
        </p:blipFill>
        <p:spPr>
          <a:xfrm>
            <a:off x="8318500" y="6032500"/>
            <a:ext cx="609600" cy="609600"/>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Прямоугольник 7"/>
          <p:cNvSpPr/>
          <p:nvPr/>
        </p:nvSpPr>
        <p:spPr>
          <a:xfrm>
            <a:off x="142844" y="142852"/>
            <a:ext cx="8858312" cy="3194721"/>
          </a:xfrm>
          <a:prstGeom prst="rect">
            <a:avLst/>
          </a:prstGeom>
        </p:spPr>
        <p:txBody>
          <a:bodyPr wrap="square">
            <a:spAutoFit/>
          </a:bodyPr>
          <a:lstStyle/>
          <a:p>
            <a:pPr indent="450000" algn="just">
              <a:lnSpc>
                <a:spcPct val="80000"/>
              </a:lnSpc>
            </a:pP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Генотип</a:t>
            </a:r>
            <a:r>
              <a:rPr lang="ru-RU" sz="2800" b="1" dirty="0" smtClean="0">
                <a:latin typeface="Arial" pitchFamily="34" charset="0"/>
                <a:cs typeface="Arial" pitchFamily="34" charset="0"/>
              </a:rPr>
              <a:t> (от греч. </a:t>
            </a:r>
            <a:r>
              <a:rPr lang="ru-RU" sz="2800" b="1" dirty="0" err="1" smtClean="0">
                <a:latin typeface="Arial" pitchFamily="34" charset="0"/>
                <a:cs typeface="Arial" pitchFamily="34" charset="0"/>
              </a:rPr>
              <a:t>genos</a:t>
            </a:r>
            <a:r>
              <a:rPr lang="ru-RU" sz="2800" b="1" dirty="0" smtClean="0">
                <a:latin typeface="Arial" pitchFamily="34" charset="0"/>
                <a:cs typeface="Arial" pitchFamily="34" charset="0"/>
              </a:rPr>
              <a:t> –</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род</a:t>
            </a:r>
            <a:r>
              <a:rPr lang="ru-RU" sz="2800" b="1" dirty="0" smtClean="0">
                <a:latin typeface="Arial" pitchFamily="34" charset="0"/>
                <a:cs typeface="Arial" pitchFamily="34" charset="0"/>
              </a:rPr>
              <a:t>, происхождение и </a:t>
            </a:r>
            <a:r>
              <a:rPr lang="ru-RU" sz="2800" b="1" dirty="0" err="1" smtClean="0">
                <a:latin typeface="Arial" pitchFamily="34" charset="0"/>
                <a:cs typeface="Arial" pitchFamily="34" charset="0"/>
              </a:rPr>
              <a:t>typos</a:t>
            </a:r>
            <a:r>
              <a:rPr lang="ru-RU" sz="2800" b="1" dirty="0" smtClean="0">
                <a:latin typeface="Arial" pitchFamily="34" charset="0"/>
                <a:cs typeface="Arial" pitchFamily="34" charset="0"/>
              </a:rPr>
              <a:t> – отпечаток, образец), генетическая, наследственная конституция любого организма; совокупность всех </a:t>
            </a:r>
            <a:r>
              <a:rPr lang="ru-RU" sz="2800" b="1" dirty="0" err="1" smtClean="0">
                <a:latin typeface="Arial" pitchFamily="34" charset="0"/>
                <a:cs typeface="Arial" pitchFamily="34" charset="0"/>
              </a:rPr>
              <a:t>структурно-функциональ-ных</a:t>
            </a:r>
            <a:r>
              <a:rPr lang="ru-RU" sz="2800" b="1" dirty="0" smtClean="0">
                <a:latin typeface="Arial" pitchFamily="34" charset="0"/>
                <a:cs typeface="Arial" pitchFamily="34" charset="0"/>
              </a:rPr>
              <a:t> элементов ДНК организма; элемент биологического разнообразия. В узком смысле </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генотип</a:t>
            </a:r>
            <a:r>
              <a:rPr lang="ru-RU" sz="2800" b="1" dirty="0" smtClean="0">
                <a:latin typeface="Arial" pitchFamily="34" charset="0"/>
                <a:cs typeface="Arial" pitchFamily="34" charset="0"/>
              </a:rPr>
              <a:t> – совокупность аллелей гена или группы генов, контролирующих </a:t>
            </a:r>
            <a:r>
              <a:rPr lang="ru-RU" sz="2800" b="1" dirty="0" err="1" smtClean="0">
                <a:latin typeface="Arial" pitchFamily="34" charset="0"/>
                <a:cs typeface="Arial" pitchFamily="34" charset="0"/>
              </a:rPr>
              <a:t>анализируе-мый</a:t>
            </a:r>
            <a:r>
              <a:rPr lang="ru-RU" sz="2800" b="1" dirty="0" smtClean="0">
                <a:latin typeface="Arial" pitchFamily="34" charset="0"/>
                <a:cs typeface="Arial" pitchFamily="34" charset="0"/>
              </a:rPr>
              <a:t> признак у данного организма. </a:t>
            </a:r>
          </a:p>
        </p:txBody>
      </p:sp>
      <p:sp>
        <p:nvSpPr>
          <p:cNvPr id="13314" name="AutoShape 2" descr="http://biohimija.ru/wp-content/uploads/2010/04/Polimorfizm-belkov.g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3316" name="AutoShape 4" descr="http://biohimija.ru/wp-content/uploads/2010/04/Polimorfizm-belkov.g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7461684" y="5991236"/>
            <a:ext cx="609600" cy="609600"/>
          </a:xfrm>
          <a:prstGeom prst="rect">
            <a:avLst/>
          </a:prstGeom>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781" y="4662836"/>
            <a:ext cx="5355217" cy="211959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533" t="1952" r="13793" b="4584"/>
          <a:stretch/>
        </p:blipFill>
        <p:spPr bwMode="auto">
          <a:xfrm>
            <a:off x="5658324" y="3545745"/>
            <a:ext cx="3132452" cy="223418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12" descr="пишу 1"/>
          <p:cNvPicPr>
            <a:picLocks noChangeAspect="1" noChangeArrowheads="1" noCrop="1"/>
          </p:cNvPicPr>
          <p:nvPr/>
        </p:nvPicPr>
        <p:blipFill>
          <a:blip r:embed="rId8" cstate="print"/>
          <a:srcRect/>
          <a:stretch>
            <a:fillRect/>
          </a:stretch>
        </p:blipFill>
        <p:spPr bwMode="auto">
          <a:xfrm>
            <a:off x="8494713" y="5000636"/>
            <a:ext cx="649287" cy="12954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p:cTn id="10" dur="500" fill="hold"/>
                                        <p:tgtEl>
                                          <p:spTgt spid="21"/>
                                        </p:tgtEl>
                                        <p:attrNameLst>
                                          <p:attrName>ppt_w</p:attrName>
                                        </p:attrNameLst>
                                      </p:cBhvr>
                                      <p:tavLst>
                                        <p:tav tm="0">
                                          <p:val>
                                            <p:fltVal val="0"/>
                                          </p:val>
                                        </p:tav>
                                        <p:tav tm="100000">
                                          <p:val>
                                            <p:strVal val="#ppt_w"/>
                                          </p:val>
                                        </p:tav>
                                      </p:tavLst>
                                    </p:anim>
                                    <p:anim calcmode="lin" valueType="num">
                                      <p:cBhvr>
                                        <p:cTn id="11" dur="500" fill="hold"/>
                                        <p:tgtEl>
                                          <p:spTgt spid="21"/>
                                        </p:tgtEl>
                                        <p:attrNameLst>
                                          <p:attrName>ppt_h</p:attrName>
                                        </p:attrNameLst>
                                      </p:cBhvr>
                                      <p:tavLst>
                                        <p:tav tm="0">
                                          <p:val>
                                            <p:fltVal val="0"/>
                                          </p:val>
                                        </p:tav>
                                        <p:tav tm="100000">
                                          <p:val>
                                            <p:strVal val="#ppt_h"/>
                                          </p:val>
                                        </p:tav>
                                      </p:tavLst>
                                    </p:anim>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0" name="Picture 2" descr="D:\23.05.13-домашние документы\Мое фото 2.png"/>
          <p:cNvPicPr>
            <a:picLocks noChangeAspect="1" noChangeArrowheads="1"/>
          </p:cNvPicPr>
          <p:nvPr/>
        </p:nvPicPr>
        <p:blipFill>
          <a:blip r:embed="rId4" cstate="print"/>
          <a:srcRect/>
          <a:stretch>
            <a:fillRect/>
          </a:stretch>
        </p:blipFill>
        <p:spPr bwMode="auto">
          <a:xfrm>
            <a:off x="186261" y="214290"/>
            <a:ext cx="1956847" cy="2876550"/>
          </a:xfrm>
          <a:prstGeom prst="rect">
            <a:avLst/>
          </a:prstGeom>
          <a:noFill/>
        </p:spPr>
      </p:pic>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Rectangle 3"/>
          <p:cNvSpPr>
            <a:spLocks noChangeArrowheads="1"/>
          </p:cNvSpPr>
          <p:nvPr/>
        </p:nvSpPr>
        <p:spPr bwMode="auto">
          <a:xfrm>
            <a:off x="2285984" y="283862"/>
            <a:ext cx="6657975" cy="3440942"/>
          </a:xfrm>
          <a:prstGeom prst="rect">
            <a:avLst/>
          </a:prstGeom>
          <a:noFill/>
          <a:ln w="9525">
            <a:noFill/>
            <a:miter lim="800000"/>
            <a:headEnd/>
            <a:tailEnd/>
          </a:ln>
          <a:effectLst/>
        </p:spPr>
        <p:txBody>
          <a:bodyPr>
            <a:spAutoFit/>
          </a:bodyPr>
          <a:lstStyle/>
          <a:p>
            <a:pPr indent="450000" algn="just">
              <a:lnSpc>
                <a:spcPct val="85000"/>
              </a:lnSpc>
            </a:pPr>
            <a:r>
              <a:rPr lang="ru-RU" sz="3200" b="1" dirty="0">
                <a:solidFill>
                  <a:schemeClr val="accent6">
                    <a:lumMod val="50000"/>
                  </a:schemeClr>
                </a:solidFill>
                <a:latin typeface="Arial" pitchFamily="34" charset="0"/>
                <a:cs typeface="Arial" pitchFamily="34" charset="0"/>
              </a:rPr>
              <a:t>Я, Кузьмина Ирина Викторовна, </a:t>
            </a:r>
            <a:r>
              <a:rPr lang="ru-RU" sz="3200" b="1" dirty="0" smtClean="0">
                <a:solidFill>
                  <a:schemeClr val="accent6">
                    <a:lumMod val="50000"/>
                  </a:schemeClr>
                </a:solidFill>
                <a:latin typeface="Arial" pitchFamily="34" charset="0"/>
                <a:cs typeface="Arial" pitchFamily="34" charset="0"/>
              </a:rPr>
              <a:t>кандидат технических наук с большим опытом преподавания в высшей </a:t>
            </a:r>
            <a:r>
              <a:rPr lang="ru-RU" sz="3200" b="1" dirty="0">
                <a:solidFill>
                  <a:schemeClr val="accent6">
                    <a:lumMod val="50000"/>
                  </a:schemeClr>
                </a:solidFill>
                <a:latin typeface="Arial" pitchFamily="34" charset="0"/>
                <a:cs typeface="Arial" pitchFamily="34" charset="0"/>
              </a:rPr>
              <a:t>школе и НКСЭ, </a:t>
            </a:r>
            <a:r>
              <a:rPr lang="ru-RU" sz="3200" b="1" dirty="0" smtClean="0">
                <a:solidFill>
                  <a:schemeClr val="accent6">
                    <a:lumMod val="50000"/>
                  </a:schemeClr>
                </a:solidFill>
                <a:latin typeface="Arial" pitchFamily="34" charset="0"/>
                <a:cs typeface="Arial" pitchFamily="34" charset="0"/>
              </a:rPr>
              <a:t>обобщила полезную для Вас информацию по дисциплине </a:t>
            </a:r>
            <a:r>
              <a:rPr lang="ru-RU" sz="32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«Биология»</a:t>
            </a:r>
            <a:r>
              <a:rPr lang="ru-RU" sz="32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a:t>
            </a:r>
            <a:r>
              <a:rPr lang="ru-RU" sz="3200" b="1"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 </a:t>
            </a:r>
            <a:endParaRPr lang="ru-RU" sz="3200" b="1" kern="10" dirty="0" smtClean="0">
              <a:solidFill>
                <a:srgbClr val="FF0000"/>
              </a:solidFill>
              <a:latin typeface="Arial" pitchFamily="34" charset="0"/>
              <a:cs typeface="Arial" pitchFamily="34" charset="0"/>
            </a:endParaRPr>
          </a:p>
        </p:txBody>
      </p:sp>
      <p:pic>
        <p:nvPicPr>
          <p:cNvPr id="10"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Прямоугольник 7"/>
          <p:cNvSpPr/>
          <p:nvPr/>
        </p:nvSpPr>
        <p:spPr>
          <a:xfrm>
            <a:off x="142844" y="142852"/>
            <a:ext cx="8858312" cy="2677656"/>
          </a:xfrm>
          <a:prstGeom prst="rect">
            <a:avLst/>
          </a:prstGeom>
        </p:spPr>
        <p:txBody>
          <a:bodyPr wrap="square">
            <a:spAutoFit/>
          </a:bodyPr>
          <a:lstStyle/>
          <a:p>
            <a:pPr indent="450000" algn="just">
              <a:lnSpc>
                <a:spcPct val="80000"/>
              </a:lnSpc>
            </a:pPr>
            <a:r>
              <a:rPr lang="ru-RU" sz="30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Алле́ли</a:t>
            </a:r>
            <a:r>
              <a:rPr lang="ru-RU" sz="3000" b="1" dirty="0" smtClean="0">
                <a:latin typeface="Arial" pitchFamily="34" charset="0"/>
                <a:cs typeface="Arial" pitchFamily="34" charset="0"/>
              </a:rPr>
              <a:t> (от греч. </a:t>
            </a:r>
            <a:r>
              <a:rPr lang="ru-RU" sz="3000" b="1" dirty="0" err="1" smtClean="0">
                <a:latin typeface="Arial" pitchFamily="34" charset="0"/>
                <a:cs typeface="Arial" pitchFamily="34" charset="0"/>
              </a:rPr>
              <a:t>ἀλλήλων </a:t>
            </a:r>
            <a:r>
              <a:rPr lang="ru-RU" sz="3000" b="1" dirty="0" smtClean="0">
                <a:latin typeface="Arial" pitchFamily="34" charset="0"/>
                <a:cs typeface="Arial" pitchFamily="34" charset="0"/>
              </a:rPr>
              <a:t>– друг друга, взаимно) – различные формы одного и того же </a:t>
            </a:r>
            <a:r>
              <a:rPr lang="ru-RU" sz="3000" b="1" u="sng" dirty="0" smtClean="0">
                <a:latin typeface="Arial" pitchFamily="34" charset="0"/>
                <a:cs typeface="Arial" pitchFamily="34" charset="0"/>
              </a:rPr>
              <a:t>гена</a:t>
            </a:r>
            <a:r>
              <a:rPr lang="ru-RU" sz="3000" b="1" dirty="0" smtClean="0">
                <a:latin typeface="Arial" pitchFamily="34" charset="0"/>
                <a:cs typeface="Arial" pitchFamily="34" charset="0"/>
              </a:rPr>
              <a:t>, расположенные в одинаковых участках (локусах) гомологичных хромосом и определяющие альтернативные варианты развития одного и того же признака. </a:t>
            </a:r>
          </a:p>
        </p:txBody>
      </p:sp>
      <p:sp>
        <p:nvSpPr>
          <p:cNvPr id="13314" name="AutoShape 2" descr="http://biohimija.ru/wp-content/uploads/2010/04/Polimorfizm-belkov.g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3316" name="AutoShape 4" descr="http://biohimija.ru/wp-content/uploads/2010/04/Polimorfizm-belkov.g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318500" y="6032500"/>
            <a:ext cx="609600" cy="609600"/>
          </a:xfrm>
          <a:prstGeom prst="rect">
            <a:avLst/>
          </a:prstGeom>
        </p:spPr>
      </p:pic>
      <p:pic>
        <p:nvPicPr>
          <p:cNvPr id="12" name="Picture 6" descr="D:\23.05.13-домашние документы\Колледж Строитель\Биология\Лекции по биол\Селекция\i (2).jpg"/>
          <p:cNvPicPr>
            <a:picLocks noChangeAspect="1" noChangeArrowheads="1"/>
          </p:cNvPicPr>
          <p:nvPr/>
        </p:nvPicPr>
        <p:blipFill>
          <a:blip r:embed="rId6" cstate="print"/>
          <a:srcRect t="2564" r="7237" b="10256"/>
          <a:stretch>
            <a:fillRect/>
          </a:stretch>
        </p:blipFill>
        <p:spPr bwMode="auto">
          <a:xfrm>
            <a:off x="4967975" y="2577189"/>
            <a:ext cx="3874428" cy="2789657"/>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3" name="Picture 5" descr="D:\23.05.13-домашние документы\Колледж Строитель\Биология\Лекции по биол\Селекция\Polimorfizm-belkov.gif"/>
          <p:cNvPicPr>
            <a:picLocks noChangeAspect="1" noChangeArrowheads="1"/>
          </p:cNvPicPr>
          <p:nvPr/>
        </p:nvPicPr>
        <p:blipFill>
          <a:blip r:embed="rId7" cstate="print"/>
          <a:srcRect/>
          <a:stretch>
            <a:fillRect/>
          </a:stretch>
        </p:blipFill>
        <p:spPr bwMode="auto">
          <a:xfrm>
            <a:off x="75431" y="3974926"/>
            <a:ext cx="5000625" cy="283845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4" name="Picture 12" descr="пишу 1"/>
          <p:cNvPicPr>
            <a:picLocks noChangeAspect="1" noChangeArrowheads="1" noCrop="1"/>
          </p:cNvPicPr>
          <p:nvPr/>
        </p:nvPicPr>
        <p:blipFill>
          <a:blip r:embed="rId8" cstate="print"/>
          <a:srcRect/>
          <a:stretch>
            <a:fillRect/>
          </a:stretch>
        </p:blipFill>
        <p:spPr bwMode="auto">
          <a:xfrm>
            <a:off x="8494713" y="5000636"/>
            <a:ext cx="649287" cy="12954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8" name="Прямоугольник 7"/>
          <p:cNvSpPr/>
          <p:nvPr/>
        </p:nvSpPr>
        <p:spPr>
          <a:xfrm>
            <a:off x="142844" y="142852"/>
            <a:ext cx="8858312" cy="2656112"/>
          </a:xfrm>
          <a:prstGeom prst="rect">
            <a:avLst/>
          </a:prstGeom>
        </p:spPr>
        <p:txBody>
          <a:bodyPr wrap="square">
            <a:spAutoFit/>
          </a:bodyPr>
          <a:lstStyle/>
          <a:p>
            <a:pPr indent="450000" algn="just">
              <a:lnSpc>
                <a:spcPct val="85000"/>
              </a:lnSpc>
            </a:pPr>
            <a:r>
              <a:rPr lang="ru-RU" sz="2800" b="1" u="sng" dirty="0" smtClean="0">
                <a:latin typeface="Arial" pitchFamily="34" charset="0"/>
                <a:cs typeface="Arial" pitchFamily="34" charset="0"/>
              </a:rPr>
              <a:t>Термин</a:t>
            </a:r>
            <a:r>
              <a:rPr lang="ru-RU" sz="2800" b="1" dirty="0" smtClean="0">
                <a:latin typeface="Arial" pitchFamily="34" charset="0"/>
                <a:cs typeface="Arial" pitchFamily="34" charset="0"/>
              </a:rPr>
              <a:t> </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генотип</a:t>
            </a:r>
            <a:r>
              <a:rPr lang="ru-RU" sz="2800" b="1" dirty="0" smtClean="0">
                <a:latin typeface="Arial" pitchFamily="34" charset="0"/>
                <a:cs typeface="Arial" pitchFamily="34" charset="0"/>
              </a:rPr>
              <a:t> </a:t>
            </a:r>
            <a:r>
              <a:rPr lang="ru-RU" sz="2800" b="1" u="sng" dirty="0" smtClean="0">
                <a:latin typeface="Arial" pitchFamily="34" charset="0"/>
                <a:cs typeface="Arial" pitchFamily="34" charset="0"/>
              </a:rPr>
              <a:t>предложен</a:t>
            </a:r>
            <a:r>
              <a:rPr lang="ru-RU" sz="2800" b="1" dirty="0" smtClean="0">
                <a:latin typeface="Arial" pitchFamily="34" charset="0"/>
                <a:cs typeface="Arial" pitchFamily="34" charset="0"/>
              </a:rPr>
              <a:t> В. </a:t>
            </a:r>
            <a:r>
              <a:rPr lang="ru-RU" sz="2800" b="1" dirty="0" err="1" smtClean="0">
                <a:latin typeface="Arial" pitchFamily="34" charset="0"/>
                <a:cs typeface="Arial" pitchFamily="34" charset="0"/>
              </a:rPr>
              <a:t>Иогансеном</a:t>
            </a:r>
            <a:r>
              <a:rPr lang="ru-RU" sz="2800" b="1" dirty="0" smtClean="0">
                <a:latin typeface="Arial" pitchFamily="34" charset="0"/>
                <a:cs typeface="Arial" pitchFamily="34" charset="0"/>
              </a:rPr>
              <a:t> в 1909 г. В индивидуальном развитии генотип во взаимодействии с окружающей средой определяет возможные пути развития организма, особенности его строения и жизнедеятельности. Совокупность генотипов особей образуют генофонд.</a:t>
            </a:r>
            <a:endParaRPr lang="ru-RU" sz="2800" b="1" dirty="0">
              <a:latin typeface="Arial" pitchFamily="34" charset="0"/>
              <a:cs typeface="Arial" pitchFamily="34" charset="0"/>
            </a:endParaRPr>
          </a:p>
        </p:txBody>
      </p:sp>
      <p:pic>
        <p:nvPicPr>
          <p:cNvPr id="66562" name="Picture 2" descr="Wilhelm Johannsen 1857-1927.jpg"/>
          <p:cNvPicPr>
            <a:picLocks noChangeAspect="1" noChangeArrowheads="1"/>
          </p:cNvPicPr>
          <p:nvPr/>
        </p:nvPicPr>
        <p:blipFill>
          <a:blip r:embed="rId6" cstate="print"/>
          <a:srcRect/>
          <a:stretch>
            <a:fillRect/>
          </a:stretch>
        </p:blipFill>
        <p:spPr bwMode="auto">
          <a:xfrm>
            <a:off x="3696692" y="2928934"/>
            <a:ext cx="2113550" cy="285752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2" name="Прямоугольник 11"/>
          <p:cNvSpPr/>
          <p:nvPr/>
        </p:nvSpPr>
        <p:spPr>
          <a:xfrm>
            <a:off x="1923564" y="5786454"/>
            <a:ext cx="5816016" cy="892552"/>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ru-RU" sz="2600" b="1" dirty="0" smtClean="0">
                <a:ln w="11430"/>
                <a:effectLst>
                  <a:outerShdw blurRad="80000" dist="40000" dir="5040000" algn="tl">
                    <a:srgbClr val="000000">
                      <a:alpha val="30000"/>
                    </a:srgbClr>
                  </a:outerShdw>
                </a:effectLst>
                <a:latin typeface="Arial Black" pitchFamily="34" charset="0"/>
                <a:cs typeface="Arial" pitchFamily="34" charset="0"/>
              </a:rPr>
              <a:t>Вильгельм Людвиг </a:t>
            </a:r>
            <a:r>
              <a:rPr lang="ru-RU" sz="2600" b="1" dirty="0" err="1" smtClean="0">
                <a:ln w="11430"/>
                <a:effectLst>
                  <a:outerShdw blurRad="80000" dist="40000" dir="5040000" algn="tl">
                    <a:srgbClr val="000000">
                      <a:alpha val="30000"/>
                    </a:srgbClr>
                  </a:outerShdw>
                </a:effectLst>
                <a:latin typeface="Arial Black" pitchFamily="34" charset="0"/>
                <a:cs typeface="Arial" pitchFamily="34" charset="0"/>
              </a:rPr>
              <a:t>Иогансен</a:t>
            </a:r>
            <a:r>
              <a:rPr lang="ru-RU" sz="2600" b="1" dirty="0" smtClean="0">
                <a:ln w="11430"/>
                <a:effectLst>
                  <a:outerShdw blurRad="80000" dist="40000" dir="5040000" algn="tl">
                    <a:srgbClr val="000000">
                      <a:alpha val="30000"/>
                    </a:srgbClr>
                  </a:outerShdw>
                </a:effectLst>
                <a:latin typeface="Arial Black" pitchFamily="34" charset="0"/>
                <a:cs typeface="Arial" pitchFamily="34" charset="0"/>
              </a:rPr>
              <a:t> </a:t>
            </a:r>
          </a:p>
          <a:p>
            <a:pPr algn="ctr"/>
            <a:r>
              <a:rPr lang="ru-RU" sz="2600" b="1" dirty="0" smtClean="0">
                <a:ln w="11430"/>
                <a:effectLst>
                  <a:outerShdw blurRad="80000" dist="40000" dir="5040000" algn="tl">
                    <a:srgbClr val="000000">
                      <a:alpha val="30000"/>
                    </a:srgbClr>
                  </a:outerShdw>
                </a:effectLst>
                <a:latin typeface="Arial Black" pitchFamily="34" charset="0"/>
                <a:cs typeface="Arial" pitchFamily="34" charset="0"/>
              </a:rPr>
              <a:t>(</a:t>
            </a:r>
            <a:r>
              <a:rPr lang="da-DK" sz="2600" b="1" dirty="0" smtClean="0">
                <a:ln w="11430"/>
                <a:effectLst>
                  <a:outerShdw blurRad="80000" dist="40000" dir="5040000" algn="tl">
                    <a:srgbClr val="000000">
                      <a:alpha val="30000"/>
                    </a:srgbClr>
                  </a:outerShdw>
                </a:effectLst>
                <a:latin typeface="Arial Black" pitchFamily="34" charset="0"/>
                <a:cs typeface="Arial" pitchFamily="34" charset="0"/>
              </a:rPr>
              <a:t>1857</a:t>
            </a:r>
            <a:r>
              <a:rPr lang="ru-RU" sz="2600" b="1" dirty="0" smtClean="0">
                <a:ln w="11430"/>
                <a:effectLst>
                  <a:outerShdw blurRad="80000" dist="40000" dir="5040000" algn="tl">
                    <a:srgbClr val="000000">
                      <a:alpha val="30000"/>
                    </a:srgbClr>
                  </a:outerShdw>
                </a:effectLst>
                <a:latin typeface="Arial Black" pitchFamily="34" charset="0"/>
                <a:cs typeface="Arial" pitchFamily="34" charset="0"/>
              </a:rPr>
              <a:t>–</a:t>
            </a:r>
            <a:r>
              <a:rPr lang="da-DK" sz="2600" b="1" dirty="0" smtClean="0">
                <a:ln w="11430"/>
                <a:effectLst>
                  <a:outerShdw blurRad="80000" dist="40000" dir="5040000" algn="tl">
                    <a:srgbClr val="000000">
                      <a:alpha val="30000"/>
                    </a:srgbClr>
                  </a:outerShdw>
                </a:effectLst>
                <a:latin typeface="Arial Black" pitchFamily="34" charset="0"/>
                <a:cs typeface="Arial" pitchFamily="34" charset="0"/>
              </a:rPr>
              <a:t>1927) </a:t>
            </a:r>
            <a:endParaRPr lang="ru-RU" sz="2600" b="1" dirty="0">
              <a:ln w="11430"/>
              <a:effectLst>
                <a:outerShdw blurRad="80000" dist="40000" dir="5040000" algn="tl">
                  <a:srgbClr val="000000">
                    <a:alpha val="30000"/>
                  </a:srgbClr>
                </a:outerShdw>
              </a:effectLst>
              <a:latin typeface="Arial Black" pitchFamily="34" charset="0"/>
              <a:cs typeface="Arial" pitchFamily="34" charset="0"/>
            </a:endParaRP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42844" y="142852"/>
            <a:ext cx="8786874" cy="4487382"/>
          </a:xfrm>
          <a:prstGeom prst="rect">
            <a:avLst/>
          </a:prstGeom>
        </p:spPr>
        <p:txBody>
          <a:bodyPr wrap="square">
            <a:spAutoFit/>
          </a:bodyPr>
          <a:lstStyle/>
          <a:p>
            <a:pPr marL="269875" lvl="0" indent="-269875" algn="just" fontAlgn="base">
              <a:lnSpc>
                <a:spcPct val="85000"/>
              </a:lnSpc>
              <a:spcBef>
                <a:spcPct val="0"/>
              </a:spcBef>
              <a:spcAft>
                <a:spcPct val="0"/>
              </a:spcAft>
              <a:tabLst>
                <a:tab pos="269875" algn="l"/>
              </a:tabLst>
            </a:pPr>
            <a:r>
              <a:rPr lang="ru-RU" sz="2800" b="1" dirty="0" smtClean="0">
                <a:solidFill>
                  <a:srgbClr val="252525"/>
                </a:solidFill>
                <a:latin typeface="Arial" pitchFamily="34" charset="0"/>
                <a:ea typeface="Times New Roman" pitchFamily="18" charset="0"/>
                <a:cs typeface="Arial" pitchFamily="34" charset="0"/>
              </a:rPr>
              <a:t>Различают несколько </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типов изменчивости</a:t>
            </a:r>
            <a:r>
              <a:rPr lang="ru-RU" sz="2800" b="1" dirty="0" smtClean="0">
                <a:solidFill>
                  <a:srgbClr val="252525"/>
                </a:solidFill>
                <a:latin typeface="Arial" pitchFamily="34" charset="0"/>
                <a:ea typeface="Times New Roman" pitchFamily="18" charset="0"/>
                <a:cs typeface="Arial" pitchFamily="34" charset="0"/>
              </a:rPr>
              <a:t>:</a:t>
            </a:r>
            <a:endParaRPr lang="ru-RU" sz="2800" b="1" dirty="0" smtClean="0">
              <a:latin typeface="Arial" pitchFamily="34" charset="0"/>
              <a:ea typeface="Times New Roman" pitchFamily="18" charset="0"/>
              <a:cs typeface="Arial" pitchFamily="34" charset="0"/>
            </a:endParaRPr>
          </a:p>
          <a:p>
            <a:pPr marL="269875" lvl="0" indent="-269875" algn="just" eaLnBrk="0" fontAlgn="base" hangingPunct="0">
              <a:lnSpc>
                <a:spcPct val="85000"/>
              </a:lnSpc>
              <a:spcBef>
                <a:spcPct val="0"/>
              </a:spcBef>
              <a:spcAft>
                <a:spcPct val="0"/>
              </a:spcAft>
              <a:buClr>
                <a:srgbClr val="C00000"/>
              </a:buClr>
              <a:buFont typeface="Wingdings" pitchFamily="2" charset="2"/>
              <a:buChar char="Ø"/>
              <a:tabLst>
                <a:tab pos="269875" algn="l"/>
              </a:tabLst>
            </a:pPr>
            <a:r>
              <a:rPr lang="ru-RU" sz="2800" b="1" dirty="0" smtClean="0">
                <a:latin typeface="Arial" pitchFamily="34" charset="0"/>
                <a:ea typeface="Times New Roman" pitchFamily="18" charset="0"/>
                <a:cs typeface="Arial" pitchFamily="34" charset="0"/>
              </a:rPr>
              <a:t>наследственную (генотипическую) и ненаследственную (фенотипическую, </a:t>
            </a:r>
            <a:r>
              <a:rPr lang="ru-RU" sz="2800" b="1" dirty="0" err="1" smtClean="0">
                <a:latin typeface="Arial" pitchFamily="34" charset="0"/>
                <a:ea typeface="Times New Roman" pitchFamily="18" charset="0"/>
                <a:cs typeface="Arial" pitchFamily="34" charset="0"/>
              </a:rPr>
              <a:t>паратипическую</a:t>
            </a:r>
            <a:r>
              <a:rPr lang="ru-RU" sz="2800" b="1" dirty="0" smtClean="0">
                <a:latin typeface="Arial" pitchFamily="34" charset="0"/>
                <a:ea typeface="Times New Roman" pitchFamily="18" charset="0"/>
                <a:cs typeface="Arial" pitchFamily="34" charset="0"/>
              </a:rPr>
              <a:t>);</a:t>
            </a:r>
          </a:p>
          <a:p>
            <a:pPr marL="269875" lvl="0" indent="-269875" algn="just" eaLnBrk="0" fontAlgn="base" hangingPunct="0">
              <a:lnSpc>
                <a:spcPct val="85000"/>
              </a:lnSpc>
              <a:spcBef>
                <a:spcPct val="0"/>
              </a:spcBef>
              <a:spcAft>
                <a:spcPct val="0"/>
              </a:spcAft>
              <a:buClr>
                <a:srgbClr val="C00000"/>
              </a:buClr>
              <a:buFont typeface="Wingdings" pitchFamily="2" charset="2"/>
              <a:buChar char="Ø"/>
              <a:tabLst>
                <a:tab pos="269875" algn="l"/>
              </a:tabLst>
            </a:pPr>
            <a:r>
              <a:rPr lang="ru-RU" sz="2800" b="1" dirty="0" smtClean="0">
                <a:latin typeface="Arial" pitchFamily="34" charset="0"/>
                <a:ea typeface="Times New Roman" pitchFamily="18" charset="0"/>
                <a:cs typeface="Arial" pitchFamily="34" charset="0"/>
              </a:rPr>
              <a:t>индивидуальную (различие между отдельными особями) и групповую (между группами особей, например, различными популяциями данного вида). Групповая изменчивость является производной от индивидуальной;</a:t>
            </a:r>
          </a:p>
          <a:p>
            <a:pPr marL="269875" lvl="0" indent="-269875" algn="just" eaLnBrk="0" fontAlgn="base" hangingPunct="0">
              <a:lnSpc>
                <a:spcPct val="85000"/>
              </a:lnSpc>
              <a:spcBef>
                <a:spcPct val="0"/>
              </a:spcBef>
              <a:spcAft>
                <a:spcPct val="0"/>
              </a:spcAft>
              <a:buClr>
                <a:srgbClr val="C00000"/>
              </a:buClr>
              <a:buFont typeface="Wingdings" pitchFamily="2" charset="2"/>
              <a:buChar char="Ø"/>
              <a:tabLst>
                <a:tab pos="269875" algn="l"/>
              </a:tabLst>
            </a:pPr>
            <a:r>
              <a:rPr lang="ru-RU" sz="2800" b="1" dirty="0" smtClean="0">
                <a:latin typeface="Arial" pitchFamily="34" charset="0"/>
                <a:ea typeface="Times New Roman" pitchFamily="18" charset="0"/>
                <a:cs typeface="Arial" pitchFamily="34" charset="0"/>
              </a:rPr>
              <a:t>качественную и количественную;</a:t>
            </a:r>
          </a:p>
          <a:p>
            <a:pPr marL="269875" lvl="0" indent="-269875" algn="just" eaLnBrk="0" fontAlgn="base" hangingPunct="0">
              <a:lnSpc>
                <a:spcPct val="85000"/>
              </a:lnSpc>
              <a:spcBef>
                <a:spcPct val="0"/>
              </a:spcBef>
              <a:spcAft>
                <a:spcPct val="0"/>
              </a:spcAft>
              <a:buClr>
                <a:srgbClr val="C00000"/>
              </a:buClr>
              <a:buFont typeface="Wingdings" pitchFamily="2" charset="2"/>
              <a:buChar char="Ø"/>
              <a:tabLst>
                <a:tab pos="269875" algn="l"/>
              </a:tabLst>
            </a:pPr>
            <a:r>
              <a:rPr lang="ru-RU" sz="2800" b="1" dirty="0" smtClean="0">
                <a:solidFill>
                  <a:srgbClr val="252525"/>
                </a:solidFill>
                <a:latin typeface="Arial" pitchFamily="34" charset="0"/>
                <a:ea typeface="Times New Roman" pitchFamily="18" charset="0"/>
                <a:cs typeface="Arial" pitchFamily="34" charset="0"/>
              </a:rPr>
              <a:t>направленную и ненаправленную.</a:t>
            </a:r>
            <a:endParaRPr lang="ru-RU" sz="2800" b="1" dirty="0" smtClean="0">
              <a:latin typeface="Arial" pitchFamily="34" charset="0"/>
              <a:cs typeface="Arial" pitchFamily="34" charset="0"/>
            </a:endParaRP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7" name="Рисунок 6" descr="https://upload.wikimedia.org/wikipedia/commons/thumb/5/54/Limax_maximus_variability.jpg/800px-Limax_maximus_variability.jpg"/>
          <p:cNvPicPr/>
          <p:nvPr/>
        </p:nvPicPr>
        <p:blipFill>
          <a:blip r:embed="rId5" cstate="print"/>
          <a:srcRect l="4747" t="18504" r="9071" b="3738"/>
          <a:stretch>
            <a:fillRect/>
          </a:stretch>
        </p:blipFill>
        <p:spPr bwMode="auto">
          <a:xfrm>
            <a:off x="-32" y="0"/>
            <a:ext cx="5357850" cy="6858000"/>
          </a:xfrm>
          <a:prstGeom prst="rect">
            <a:avLst/>
          </a:prstGeom>
          <a:noFill/>
          <a:ln w="9525">
            <a:noFill/>
            <a:miter lim="800000"/>
            <a:headEnd/>
            <a:tailEnd/>
          </a:ln>
        </p:spPr>
      </p:pic>
      <p:pic>
        <p:nvPicPr>
          <p:cNvPr id="8" name="Рисунок 7" descr="https://upload.wikimedia.org/wikipedia/commons/thumb/5/54/Limax_maximus_variability.jpg/800px-Limax_maximus_variability.jpg"/>
          <p:cNvPicPr/>
          <p:nvPr/>
        </p:nvPicPr>
        <p:blipFill>
          <a:blip r:embed="rId5" cstate="print"/>
          <a:srcRect t="748" b="85794"/>
          <a:stretch>
            <a:fillRect/>
          </a:stretch>
        </p:blipFill>
        <p:spPr bwMode="auto">
          <a:xfrm>
            <a:off x="4844397" y="571480"/>
            <a:ext cx="4299603" cy="571528"/>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2" name="Прямоугольник 11"/>
          <p:cNvSpPr/>
          <p:nvPr/>
        </p:nvSpPr>
        <p:spPr>
          <a:xfrm>
            <a:off x="5357818" y="1357298"/>
            <a:ext cx="3714744" cy="4832092"/>
          </a:xfrm>
          <a:prstGeom prst="rect">
            <a:avLst/>
          </a:prstGeom>
        </p:spPr>
        <p:txBody>
          <a:bodyPr wrap="square">
            <a:spAutoFit/>
          </a:bodyPr>
          <a:lstStyle/>
          <a:p>
            <a:pPr lvl="0" algn="ctr" fontAlgn="base">
              <a:lnSpc>
                <a:spcPct val="80000"/>
              </a:lnSpc>
              <a:spcBef>
                <a:spcPct val="0"/>
              </a:spcBef>
              <a:spcAft>
                <a:spcPct val="0"/>
              </a:spcAft>
            </a:pPr>
            <a:r>
              <a:rPr lang="ru-RU" sz="25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Изменчивость окраски у большого придорожного слизня </a:t>
            </a:r>
            <a:r>
              <a:rPr lang="ru-RU" sz="2500" b="1" dirty="0" err="1"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Limax</a:t>
            </a:r>
            <a:r>
              <a:rPr lang="ru-RU" sz="25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500" b="1" dirty="0" err="1"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maximus</a:t>
            </a:r>
            <a:endParaRPr lang="ru-RU" sz="25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endParaRPr>
          </a:p>
          <a:p>
            <a:pPr lvl="0" algn="ctr" fontAlgn="base">
              <a:lnSpc>
                <a:spcPct val="80000"/>
              </a:lnSpc>
              <a:spcBef>
                <a:spcPct val="0"/>
              </a:spcBef>
              <a:spcAft>
                <a:spcPct val="0"/>
              </a:spcAft>
            </a:pPr>
            <a:r>
              <a:rPr lang="ru-RU" sz="2000" b="1" dirty="0" smtClean="0">
                <a:solidFill>
                  <a:srgbClr val="333333"/>
                </a:solidFill>
                <a:latin typeface="Arial" pitchFamily="34" charset="0"/>
                <a:ea typeface="Times New Roman" pitchFamily="18" charset="0"/>
                <a:cs typeface="Arial" pitchFamily="34" charset="0"/>
              </a:rPr>
              <a:t>(</a:t>
            </a:r>
            <a:r>
              <a:rPr lang="en-US" sz="2000" b="1" dirty="0" smtClean="0">
                <a:latin typeface="Arial" pitchFamily="34" charset="0"/>
                <a:ea typeface="Times New Roman" pitchFamily="18" charset="0"/>
                <a:cs typeface="Arial" pitchFamily="34" charset="0"/>
              </a:rPr>
              <a:t>«</a:t>
            </a:r>
            <a:r>
              <a:rPr lang="en-US" sz="2000" b="1" dirty="0" err="1" smtClean="0">
                <a:latin typeface="Arial" pitchFamily="34" charset="0"/>
                <a:ea typeface="Times New Roman" pitchFamily="18" charset="0"/>
                <a:cs typeface="Arial" pitchFamily="34" charset="0"/>
              </a:rPr>
              <a:t>Limax</a:t>
            </a:r>
            <a:r>
              <a:rPr lang="en-US" sz="2000" b="1" dirty="0" smtClean="0">
                <a:latin typeface="Arial" pitchFamily="34" charset="0"/>
                <a:ea typeface="Times New Roman" pitchFamily="18" charset="0"/>
                <a:cs typeface="Arial" pitchFamily="34" charset="0"/>
              </a:rPr>
              <a:t> </a:t>
            </a:r>
            <a:r>
              <a:rPr lang="en-US" sz="2000" b="1" dirty="0" err="1" smtClean="0">
                <a:latin typeface="Arial" pitchFamily="34" charset="0"/>
                <a:ea typeface="Times New Roman" pitchFamily="18" charset="0"/>
                <a:cs typeface="Arial" pitchFamily="34" charset="0"/>
              </a:rPr>
              <a:t>maximus</a:t>
            </a:r>
            <a:r>
              <a:rPr lang="en-US" sz="2000" b="1" dirty="0" smtClean="0">
                <a:latin typeface="Arial" pitchFamily="34" charset="0"/>
                <a:ea typeface="Times New Roman" pitchFamily="18" charset="0"/>
                <a:cs typeface="Arial" pitchFamily="34" charset="0"/>
              </a:rPr>
              <a:t> variability» </a:t>
            </a:r>
            <a:r>
              <a:rPr lang="ru-RU" sz="2000" b="1" dirty="0" smtClean="0">
                <a:latin typeface="Arial" pitchFamily="34" charset="0"/>
                <a:ea typeface="Times New Roman" pitchFamily="18" charset="0"/>
                <a:cs typeface="Arial" pitchFamily="34" charset="0"/>
              </a:rPr>
              <a:t>участника</a:t>
            </a:r>
            <a:r>
              <a:rPr lang="en-US" sz="2000" b="1" dirty="0" smtClean="0">
                <a:latin typeface="Arial" pitchFamily="34" charset="0"/>
                <a:ea typeface="Times New Roman" pitchFamily="18" charset="0"/>
                <a:cs typeface="Arial" pitchFamily="34" charset="0"/>
              </a:rPr>
              <a:t> John William Taylor (1845-1931; UK) - Taylor J. W. (7 November) 1902. part 8, pages 1-52. Monograph of the land and freshwater </a:t>
            </a:r>
            <a:r>
              <a:rPr lang="en-US" sz="2000" b="1" dirty="0" err="1" smtClean="0">
                <a:latin typeface="Arial" pitchFamily="34" charset="0"/>
                <a:ea typeface="Times New Roman" pitchFamily="18" charset="0"/>
                <a:cs typeface="Arial" pitchFamily="34" charset="0"/>
              </a:rPr>
              <a:t>Mollusca</a:t>
            </a:r>
            <a:r>
              <a:rPr lang="en-US" sz="2000" b="1" dirty="0" smtClean="0">
                <a:latin typeface="Arial" pitchFamily="34" charset="0"/>
                <a:ea typeface="Times New Roman" pitchFamily="18" charset="0"/>
                <a:cs typeface="Arial" pitchFamily="34" charset="0"/>
              </a:rPr>
              <a:t> of the British Isles. </a:t>
            </a:r>
            <a:r>
              <a:rPr lang="en-US" sz="2000" b="1" dirty="0" err="1" smtClean="0">
                <a:latin typeface="Arial" pitchFamily="34" charset="0"/>
                <a:ea typeface="Times New Roman" pitchFamily="18" charset="0"/>
                <a:cs typeface="Arial" pitchFamily="34" charset="0"/>
              </a:rPr>
              <a:t>Testacellidae</a:t>
            </a:r>
            <a:r>
              <a:rPr lang="en-US" sz="2000" b="1" dirty="0" smtClean="0">
                <a:latin typeface="Arial" pitchFamily="34" charset="0"/>
                <a:ea typeface="Times New Roman" pitchFamily="18" charset="0"/>
                <a:cs typeface="Arial" pitchFamily="34" charset="0"/>
              </a:rPr>
              <a:t>. </a:t>
            </a:r>
            <a:r>
              <a:rPr lang="en-US" sz="2000" b="1" dirty="0" err="1" smtClean="0">
                <a:latin typeface="Arial" pitchFamily="34" charset="0"/>
                <a:ea typeface="Times New Roman" pitchFamily="18" charset="0"/>
                <a:cs typeface="Arial" pitchFamily="34" charset="0"/>
              </a:rPr>
              <a:t>Limacidae</a:t>
            </a:r>
            <a:r>
              <a:rPr lang="en-US" sz="2000" b="1" dirty="0" smtClean="0">
                <a:latin typeface="Arial" pitchFamily="34" charset="0"/>
                <a:ea typeface="Times New Roman" pitchFamily="18" charset="0"/>
                <a:cs typeface="Arial" pitchFamily="34" charset="0"/>
              </a:rPr>
              <a:t>. </a:t>
            </a:r>
            <a:r>
              <a:rPr lang="en-US" sz="2000" b="1" dirty="0" err="1" smtClean="0">
                <a:latin typeface="Arial" pitchFamily="34" charset="0"/>
                <a:ea typeface="Times New Roman" pitchFamily="18" charset="0"/>
                <a:cs typeface="Arial" pitchFamily="34" charset="0"/>
              </a:rPr>
              <a:t>Arionidae</a:t>
            </a:r>
            <a:r>
              <a:rPr lang="en-US" sz="2000" b="1" dirty="0" smtClean="0">
                <a:latin typeface="Arial" pitchFamily="34" charset="0"/>
                <a:ea typeface="Times New Roman" pitchFamily="18" charset="0"/>
                <a:cs typeface="Arial" pitchFamily="34" charset="0"/>
              </a:rPr>
              <a:t>. Taylor Brothers, Leeds. page plate VI. (after page 46). </a:t>
            </a:r>
            <a:r>
              <a:rPr lang="ru-RU" sz="2000" b="1" dirty="0" err="1" smtClean="0">
                <a:latin typeface="Arial" pitchFamily="34" charset="0"/>
                <a:ea typeface="Times New Roman" pitchFamily="18" charset="0"/>
                <a:cs typeface="Arial" pitchFamily="34" charset="0"/>
              </a:rPr>
              <a:t>Cropped</a:t>
            </a:r>
            <a:r>
              <a:rPr lang="ru-RU" sz="2000" b="1" dirty="0" smtClean="0">
                <a:latin typeface="Arial" pitchFamily="34" charset="0"/>
                <a:ea typeface="Times New Roman" pitchFamily="18" charset="0"/>
                <a:cs typeface="Arial" pitchFamily="34" charset="0"/>
              </a:rPr>
              <a:t> </a:t>
            </a:r>
            <a:r>
              <a:rPr lang="ru-RU" sz="2000" b="1" dirty="0" err="1" smtClean="0">
                <a:latin typeface="Arial" pitchFamily="34" charset="0"/>
                <a:ea typeface="Times New Roman" pitchFamily="18" charset="0"/>
                <a:cs typeface="Arial" pitchFamily="34" charset="0"/>
              </a:rPr>
              <a:t>and</a:t>
            </a:r>
            <a:r>
              <a:rPr lang="ru-RU" sz="2000" b="1" dirty="0" smtClean="0">
                <a:latin typeface="Arial" pitchFamily="34" charset="0"/>
                <a:ea typeface="Times New Roman" pitchFamily="18" charset="0"/>
                <a:cs typeface="Arial" pitchFamily="34" charset="0"/>
              </a:rPr>
              <a:t> </a:t>
            </a:r>
            <a:r>
              <a:rPr lang="ru-RU" sz="2000" b="1" dirty="0" err="1" smtClean="0">
                <a:latin typeface="Arial" pitchFamily="34" charset="0"/>
                <a:ea typeface="Times New Roman" pitchFamily="18" charset="0"/>
                <a:cs typeface="Arial" pitchFamily="34" charset="0"/>
              </a:rPr>
              <a:t>retouched</a:t>
            </a:r>
            <a:r>
              <a:rPr lang="ru-RU" sz="2000" b="1" dirty="0" smtClean="0">
                <a:latin typeface="Arial" pitchFamily="34" charset="0"/>
                <a:ea typeface="Times New Roman" pitchFamily="18" charset="0"/>
                <a:cs typeface="Arial" pitchFamily="34" charset="0"/>
              </a:rPr>
              <a:t> </a:t>
            </a:r>
            <a:r>
              <a:rPr lang="ru-RU" sz="2000" b="1" dirty="0" err="1" smtClean="0">
                <a:latin typeface="Arial" pitchFamily="34" charset="0"/>
                <a:ea typeface="Times New Roman" pitchFamily="18" charset="0"/>
                <a:cs typeface="Arial" pitchFamily="34" charset="0"/>
              </a:rPr>
              <a:t>by</a:t>
            </a:r>
            <a:r>
              <a:rPr lang="ru-RU" sz="2000" b="1" dirty="0" smtClean="0">
                <a:latin typeface="Arial" pitchFamily="34" charset="0"/>
                <a:ea typeface="Times New Roman" pitchFamily="18" charset="0"/>
                <a:cs typeface="Arial" pitchFamily="34" charset="0"/>
              </a:rPr>
              <a:t> User:Snek01).</a:t>
            </a:r>
            <a:endParaRPr lang="ru-RU" sz="2000" b="1" dirty="0"/>
          </a:p>
        </p:txBody>
      </p:sp>
      <p:pic>
        <p:nvPicPr>
          <p:cNvPr id="13" name="Picture 12" descr="пишу 1"/>
          <p:cNvPicPr>
            <a:picLocks noChangeAspect="1" noChangeArrowheads="1" noCrop="1"/>
          </p:cNvPicPr>
          <p:nvPr/>
        </p:nvPicPr>
        <p:blipFill>
          <a:blip r:embed="rId6" cstate="print"/>
          <a:srcRect/>
          <a:stretch>
            <a:fillRect/>
          </a:stretch>
        </p:blipFill>
        <p:spPr bwMode="auto">
          <a:xfrm>
            <a:off x="8494713" y="5000636"/>
            <a:ext cx="649287" cy="1295400"/>
          </a:xfrm>
          <a:prstGeom prst="rect">
            <a:avLst/>
          </a:prstGeom>
          <a:noFill/>
          <a:ln w="9525">
            <a:noFill/>
            <a:miter lim="800000"/>
            <a:headEnd/>
            <a:tailEnd/>
          </a:ln>
        </p:spPr>
      </p:pic>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fltVal val="0"/>
                                          </p:val>
                                        </p:tav>
                                        <p:tav tm="100000">
                                          <p:val>
                                            <p:strVal val="#ppt_w"/>
                                          </p:val>
                                        </p:tav>
                                      </p:tavLst>
                                    </p:anim>
                                    <p:anim calcmode="lin" valueType="num">
                                      <p:cBhvr>
                                        <p:cTn id="11" dur="500" fill="hold"/>
                                        <p:tgtEl>
                                          <p:spTgt spid="13"/>
                                        </p:tgtEl>
                                        <p:attrNameLst>
                                          <p:attrName>ppt_h</p:attrName>
                                        </p:attrNameLst>
                                      </p:cBhvr>
                                      <p:tavLst>
                                        <p:tav tm="0">
                                          <p:val>
                                            <p:fltVal val="0"/>
                                          </p:val>
                                        </p:tav>
                                        <p:tav tm="100000">
                                          <p:val>
                                            <p:strVal val="#ppt_h"/>
                                          </p:val>
                                        </p:tav>
                                      </p:tavLst>
                                    </p:anim>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865335" y="214290"/>
            <a:ext cx="5379101" cy="54284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80000"/>
              </a:lnSpc>
            </a:pPr>
            <a:r>
              <a:rPr lang="ru-RU" sz="3600" b="1" spc="50" dirty="0">
                <a:ln w="11430">
                  <a:solidFill>
                    <a:sysClr val="windowText" lastClr="000000"/>
                  </a:solidFill>
                </a:ln>
                <a:solidFill>
                  <a:srgbClr val="C00000"/>
                </a:solidFill>
                <a:effectLst>
                  <a:outerShdw blurRad="76200" dist="50800" dir="5400000" algn="tl" rotWithShape="0">
                    <a:srgbClr val="000000">
                      <a:alpha val="65000"/>
                    </a:srgbClr>
                  </a:outerShdw>
                </a:effectLst>
                <a:latin typeface="Arial" pitchFamily="34" charset="0"/>
                <a:cs typeface="Arial" pitchFamily="34" charset="0"/>
              </a:rPr>
              <a:t>Формы </a:t>
            </a:r>
            <a:r>
              <a:rPr lang="ru-RU" sz="3600" b="1" spc="50" dirty="0" smtClean="0">
                <a:ln w="11430">
                  <a:solidFill>
                    <a:sysClr val="windowText" lastClr="000000"/>
                  </a:solidFill>
                </a:ln>
                <a:solidFill>
                  <a:srgbClr val="C00000"/>
                </a:solidFill>
                <a:effectLst>
                  <a:outerShdw blurRad="76200" dist="50800" dir="5400000" algn="tl" rotWithShape="0">
                    <a:srgbClr val="000000">
                      <a:alpha val="65000"/>
                    </a:srgbClr>
                  </a:outerShdw>
                </a:effectLst>
                <a:latin typeface="Arial" pitchFamily="34" charset="0"/>
                <a:cs typeface="Arial" pitchFamily="34" charset="0"/>
              </a:rPr>
              <a:t>изменчивости</a:t>
            </a:r>
            <a:endParaRPr lang="ru-RU" sz="3500" b="1" spc="50" dirty="0">
              <a:ln w="11430">
                <a:solidFill>
                  <a:sysClr val="windowText" lastClr="000000"/>
                </a:solidFill>
              </a:ln>
              <a:solidFill>
                <a:srgbClr val="C00000"/>
              </a:solidFill>
              <a:effectLst>
                <a:outerShdw blurRad="76200" dist="50800" dir="5400000" algn="tl" rotWithShape="0">
                  <a:srgbClr val="000000">
                    <a:alpha val="65000"/>
                  </a:srgbClr>
                </a:outerShdw>
              </a:effectLst>
              <a:latin typeface="Arial Black" pitchFamily="34" charset="0"/>
            </a:endParaRPr>
          </a:p>
        </p:txBody>
      </p:sp>
      <p:pic>
        <p:nvPicPr>
          <p:cNvPr id="8195" name="Picture 3" descr="D:\23.05.13-домашние документы\Колледж Строитель\Биология\Лекции по биол\Селекция\img17.jpg"/>
          <p:cNvPicPr>
            <a:picLocks noChangeAspect="1" noChangeArrowheads="1"/>
          </p:cNvPicPr>
          <p:nvPr/>
        </p:nvPicPr>
        <p:blipFill>
          <a:blip r:embed="rId6" cstate="print"/>
          <a:srcRect l="49219" t="32292" r="3125" b="26041"/>
          <a:stretch>
            <a:fillRect/>
          </a:stretch>
        </p:blipFill>
        <p:spPr bwMode="auto">
          <a:xfrm>
            <a:off x="3643306" y="4929198"/>
            <a:ext cx="2614631" cy="171451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3" name="Прямоугольник 12"/>
          <p:cNvSpPr/>
          <p:nvPr/>
        </p:nvSpPr>
        <p:spPr>
          <a:xfrm>
            <a:off x="142844" y="785794"/>
            <a:ext cx="8786874" cy="4487382"/>
          </a:xfrm>
          <a:prstGeom prst="rect">
            <a:avLst/>
          </a:prstGeom>
        </p:spPr>
        <p:txBody>
          <a:bodyPr wrap="square">
            <a:spAutoFit/>
          </a:bodyPr>
          <a:lstStyle/>
          <a:p>
            <a:pPr lvl="0" indent="450000" algn="just" fontAlgn="base">
              <a:lnSpc>
                <a:spcPct val="85000"/>
              </a:lnSpc>
              <a:spcBef>
                <a:spcPct val="0"/>
              </a:spcBef>
              <a:spcAft>
                <a:spcPct val="0"/>
              </a:spcAft>
            </a:pPr>
            <a:r>
              <a:rPr lang="ru-RU" sz="2800" b="1" dirty="0" smtClean="0">
                <a:solidFill>
                  <a:srgbClr val="000000"/>
                </a:solidFill>
                <a:latin typeface="Arial" pitchFamily="34" charset="0"/>
                <a:ea typeface="Times New Roman" pitchFamily="18" charset="0"/>
                <a:cs typeface="Arial" pitchFamily="34" charset="0"/>
              </a:rPr>
              <a:t>Организм, в зависимости от условий, может меняться довольно сильно, но всему есть пределы. Эти пределы определяются генотипом – как бы белый человек ни загорал, чернокожим он не станет…</a:t>
            </a:r>
            <a:endParaRPr lang="ru-RU" sz="2800" b="1" dirty="0" smtClean="0">
              <a:ln>
                <a:solidFill>
                  <a:sysClr val="windowText" lastClr="000000"/>
                </a:solidFill>
              </a:ln>
              <a:solidFill>
                <a:srgbClr val="000000"/>
              </a:solidFill>
              <a:latin typeface="Arial" pitchFamily="34" charset="0"/>
              <a:ea typeface="Times New Roman" pitchFamily="18" charset="0"/>
              <a:cs typeface="Arial" pitchFamily="34" charset="0"/>
            </a:endParaRPr>
          </a:p>
          <a:p>
            <a:pPr lvl="0" indent="450000" algn="just" fontAlgn="base">
              <a:lnSpc>
                <a:spcPct val="85000"/>
              </a:lnSpc>
              <a:spcBef>
                <a:spcPct val="0"/>
              </a:spcBef>
              <a:spcAft>
                <a:spcPct val="0"/>
              </a:spcAft>
            </a:pPr>
            <a:r>
              <a:rPr lang="ru-RU" sz="2800" b="1" dirty="0" err="1"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Модификационная</a:t>
            </a:r>
            <a:r>
              <a:rPr lang="ru-RU" sz="2800" b="1"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изменчивость</a:t>
            </a:r>
            <a:r>
              <a:rPr lang="ru-RU" sz="2800" b="1" dirty="0" smtClean="0">
                <a:solidFill>
                  <a:srgbClr val="000000"/>
                </a:solidFill>
                <a:latin typeface="Arial" pitchFamily="34" charset="0"/>
                <a:ea typeface="Times New Roman" pitchFamily="18" charset="0"/>
                <a:cs typeface="Arial" pitchFamily="34" charset="0"/>
              </a:rPr>
              <a:t> – </a:t>
            </a:r>
            <a:r>
              <a:rPr lang="ru-RU" sz="2800" b="1" dirty="0" err="1" smtClean="0">
                <a:solidFill>
                  <a:srgbClr val="000000"/>
                </a:solidFill>
                <a:latin typeface="Arial" pitchFamily="34" charset="0"/>
                <a:ea typeface="Times New Roman" pitchFamily="18" charset="0"/>
                <a:cs typeface="Arial" pitchFamily="34" charset="0"/>
              </a:rPr>
              <a:t>способ-ность</a:t>
            </a:r>
            <a:r>
              <a:rPr lang="ru-RU" sz="2800" b="1" dirty="0" smtClean="0">
                <a:solidFill>
                  <a:srgbClr val="000000"/>
                </a:solidFill>
                <a:latin typeface="Arial" pitchFamily="34" charset="0"/>
                <a:ea typeface="Times New Roman" pitchFamily="18" charset="0"/>
                <a:cs typeface="Arial" pitchFamily="34" charset="0"/>
              </a:rPr>
              <a:t> организмов к изменению в </a:t>
            </a:r>
            <a:r>
              <a:rPr lang="ru-RU" sz="2800" b="1" dirty="0" err="1" smtClean="0">
                <a:solidFill>
                  <a:srgbClr val="000000"/>
                </a:solidFill>
                <a:latin typeface="Arial" pitchFamily="34" charset="0"/>
                <a:ea typeface="Times New Roman" pitchFamily="18" charset="0"/>
                <a:cs typeface="Arial" pitchFamily="34" charset="0"/>
              </a:rPr>
              <a:t>определен-ных</a:t>
            </a:r>
            <a:r>
              <a:rPr lang="ru-RU" sz="2800" b="1" dirty="0" smtClean="0">
                <a:solidFill>
                  <a:srgbClr val="000000"/>
                </a:solidFill>
                <a:latin typeface="Arial" pitchFamily="34" charset="0"/>
                <a:ea typeface="Times New Roman" pitchFamily="18" charset="0"/>
                <a:cs typeface="Arial" pitchFamily="34" charset="0"/>
              </a:rPr>
              <a:t> пределах своих фенотипических </a:t>
            </a:r>
            <a:r>
              <a:rPr lang="ru-RU" sz="2800" b="1" dirty="0" err="1" smtClean="0">
                <a:solidFill>
                  <a:srgbClr val="000000"/>
                </a:solidFill>
                <a:latin typeface="Arial" pitchFamily="34" charset="0"/>
                <a:ea typeface="Times New Roman" pitchFamily="18" charset="0"/>
                <a:cs typeface="Arial" pitchFamily="34" charset="0"/>
              </a:rPr>
              <a:t>характе-ристик</a:t>
            </a:r>
            <a:r>
              <a:rPr lang="ru-RU" sz="2800" b="1" dirty="0" smtClean="0">
                <a:solidFill>
                  <a:srgbClr val="000000"/>
                </a:solidFill>
                <a:latin typeface="Arial" pitchFamily="34" charset="0"/>
                <a:ea typeface="Times New Roman" pitchFamily="18" charset="0"/>
                <a:cs typeface="Arial" pitchFamily="34" charset="0"/>
              </a:rPr>
              <a:t> под влиянием факторов окружающей среды.</a:t>
            </a:r>
            <a:endParaRPr lang="ru-RU" sz="2800" b="1" dirty="0" smtClean="0">
              <a:latin typeface="Arial" pitchFamily="34" charset="0"/>
              <a:ea typeface="Times New Roman" pitchFamily="18" charset="0"/>
              <a:cs typeface="Arial" pitchFamily="34" charset="0"/>
            </a:endParaRPr>
          </a:p>
          <a:p>
            <a:pPr lvl="0" indent="450000" algn="just" eaLnBrk="0" fontAlgn="base" hangingPunct="0">
              <a:lnSpc>
                <a:spcPct val="85000"/>
              </a:lnSpc>
              <a:spcBef>
                <a:spcPct val="0"/>
              </a:spcBef>
              <a:spcAft>
                <a:spcPct val="0"/>
              </a:spcAft>
            </a:pPr>
            <a:r>
              <a:rPr lang="ru-RU" sz="2800" b="1" dirty="0" smtClean="0">
                <a:solidFill>
                  <a:srgbClr val="000000"/>
                </a:solidFill>
                <a:latin typeface="Arial" pitchFamily="34" charset="0"/>
                <a:ea typeface="Times New Roman" pitchFamily="18" charset="0"/>
                <a:cs typeface="Arial" pitchFamily="34" charset="0"/>
              </a:rPr>
              <a:t>Изменение генотипа организма при этом не происходит.</a:t>
            </a: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318500" y="5733256"/>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675241" y="5157936"/>
            <a:ext cx="649287" cy="1295400"/>
          </a:xfrm>
          <a:prstGeom prst="rect">
            <a:avLst/>
          </a:prstGeom>
          <a:noFill/>
          <a:ln w="9525">
            <a:noFill/>
            <a:miter lim="800000"/>
            <a:headEnd/>
            <a:tailEnd/>
          </a:ln>
        </p:spPr>
      </p:pic>
      <p:sp>
        <p:nvSpPr>
          <p:cNvPr id="8" name="Прямоугольник 7"/>
          <p:cNvSpPr/>
          <p:nvPr/>
        </p:nvSpPr>
        <p:spPr>
          <a:xfrm>
            <a:off x="142844" y="-24"/>
            <a:ext cx="8858312" cy="5952399"/>
          </a:xfrm>
          <a:prstGeom prst="rect">
            <a:avLst/>
          </a:prstGeom>
        </p:spPr>
        <p:txBody>
          <a:bodyPr wrap="square">
            <a:spAutoFit/>
          </a:bodyPr>
          <a:lstStyle/>
          <a:p>
            <a:pPr indent="450000" algn="just">
              <a:lnSpc>
                <a:spcPct val="85000"/>
              </a:lnSpc>
            </a:pP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Основные </a:t>
            </a:r>
            <a:r>
              <a:rPr lang="ru-RU" sz="2800" b="1" dirty="0" smtClean="0">
                <a:ln>
                  <a:solidFill>
                    <a:sysClr val="windowText" lastClr="000000"/>
                  </a:solidFill>
                </a:ln>
                <a:solidFill>
                  <a:srgbClr val="C00000"/>
                </a:solidFill>
                <a:effectLst>
                  <a:outerShdw blurRad="38100" dist="38100" dir="2700000" algn="tl">
                    <a:srgbClr val="000000">
                      <a:alpha val="43137"/>
                    </a:srgbClr>
                  </a:outerShdw>
                </a:effectLst>
                <a:latin typeface="Arial" pitchFamily="34" charset="0"/>
                <a:cs typeface="Arial" pitchFamily="34" charset="0"/>
              </a:rPr>
              <a:t>закономерности</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ru-RU" sz="2800" b="1"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модификацион-ной</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изменчивости</a:t>
            </a:r>
            <a:r>
              <a:rPr lang="ru-RU" sz="2800" b="1" dirty="0" smtClean="0">
                <a:latin typeface="Arial" pitchFamily="34" charset="0"/>
                <a:cs typeface="Arial" pitchFamily="34" charset="0"/>
              </a:rPr>
              <a:t>:</a:t>
            </a:r>
          </a:p>
          <a:p>
            <a:pPr marL="265113" indent="-265113" algn="just">
              <a:lnSpc>
                <a:spcPct val="85000"/>
              </a:lnSpc>
              <a:buClr>
                <a:srgbClr val="C00000"/>
              </a:buClr>
              <a:buFont typeface="Wingdings" pitchFamily="2" charset="2"/>
              <a:buChar char="Ø"/>
            </a:pPr>
            <a:r>
              <a:rPr lang="ru-RU" sz="2800" b="1" u="sng" dirty="0" smtClean="0">
                <a:latin typeface="Arial" pitchFamily="34" charset="0"/>
                <a:cs typeface="Arial" pitchFamily="34" charset="0"/>
              </a:rPr>
              <a:t>не передается по наследству</a:t>
            </a:r>
            <a:r>
              <a:rPr lang="ru-RU" sz="2800" b="1" dirty="0" smtClean="0">
                <a:latin typeface="Arial" pitchFamily="34" charset="0"/>
                <a:cs typeface="Arial" pitchFamily="34" charset="0"/>
              </a:rPr>
              <a:t> (в лесах нашей страны большинство зайцев на зиму меняют окраску: становятся зайцами – беляками; по наследству этот признак не передается – у серого зайца не рождаются белые зайчата);</a:t>
            </a:r>
          </a:p>
          <a:p>
            <a:pPr marL="265113" lvl="0" indent="-265113" algn="just">
              <a:lnSpc>
                <a:spcPct val="85000"/>
              </a:lnSpc>
              <a:buClr>
                <a:srgbClr val="C00000"/>
              </a:buClr>
              <a:buFont typeface="Wingdings" pitchFamily="2" charset="2"/>
              <a:buChar char="Ø"/>
            </a:pPr>
            <a:r>
              <a:rPr lang="ru-RU" sz="2800" b="1" u="sng" dirty="0" smtClean="0">
                <a:latin typeface="Arial" pitchFamily="34" charset="0"/>
                <a:cs typeface="Arial" pitchFamily="34" charset="0"/>
              </a:rPr>
              <a:t>изменяются условия – изменяется (исчезает) и признак</a:t>
            </a:r>
            <a:r>
              <a:rPr lang="ru-RU" sz="2800" b="1" dirty="0" smtClean="0">
                <a:latin typeface="Arial" pitchFamily="34" charset="0"/>
                <a:cs typeface="Arial" pitchFamily="34" charset="0"/>
              </a:rPr>
              <a:t> (после приезда с юга загар постепенно уходит, заяц–беляк летом опять серый).</a:t>
            </a:r>
          </a:p>
          <a:p>
            <a:pPr marL="265113" lvl="0" indent="-265113" algn="just">
              <a:lnSpc>
                <a:spcPct val="85000"/>
              </a:lnSpc>
              <a:buClr>
                <a:srgbClr val="C00000"/>
              </a:buClr>
              <a:buFont typeface="Wingdings" pitchFamily="2" charset="2"/>
              <a:buChar char="Ø"/>
            </a:pPr>
            <a:r>
              <a:rPr lang="ru-RU" sz="2800" b="1" u="sng" dirty="0" smtClean="0">
                <a:latin typeface="Arial" pitchFamily="34" charset="0"/>
                <a:cs typeface="Arial" pitchFamily="34" charset="0"/>
              </a:rPr>
              <a:t>пределы вариаций признака – </a:t>
            </a:r>
            <a:r>
              <a:rPr lang="ru-RU" sz="2800" b="1" u="sng"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норма реакции </a:t>
            </a:r>
            <a:r>
              <a:rPr lang="ru-RU" sz="2800" b="1" u="sng" dirty="0" smtClean="0">
                <a:latin typeface="Arial" pitchFamily="34" charset="0"/>
                <a:cs typeface="Arial" pitchFamily="34" charset="0"/>
              </a:rPr>
              <a:t>– заложены в генотипе</a:t>
            </a:r>
            <a:r>
              <a:rPr lang="ru-RU" sz="2800" b="1" dirty="0" smtClean="0">
                <a:latin typeface="Arial" pitchFamily="34" charset="0"/>
                <a:cs typeface="Arial" pitchFamily="34" charset="0"/>
              </a:rPr>
              <a:t> (рыжим заяц не станет, как бы не менялись условия, да и человек не станет чернокожим от обильного загорания на солнце).</a:t>
            </a:r>
            <a:endParaRPr lang="ru-RU" sz="2800" dirty="0" smtClean="0">
              <a:latin typeface="Arial" pitchFamily="34" charset="0"/>
              <a:cs typeface="Arial" pitchFamily="34" charset="0"/>
            </a:endParaRP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6145" name="Picture 1" descr="D:\23.05.13-домашние документы\Колледж Строитель\Биология\Лекции по биол\Селекция\img5 (1).jpg"/>
          <p:cNvPicPr>
            <a:picLocks noChangeAspect="1" noChangeArrowheads="1"/>
          </p:cNvPicPr>
          <p:nvPr/>
        </p:nvPicPr>
        <p:blipFill>
          <a:blip r:embed="rId5" cstate="print"/>
          <a:srcRect l="52344" t="19791" r="6250" b="27083"/>
          <a:stretch>
            <a:fillRect/>
          </a:stretch>
        </p:blipFill>
        <p:spPr bwMode="auto">
          <a:xfrm>
            <a:off x="71406" y="2357430"/>
            <a:ext cx="4465576" cy="4297063"/>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45058" name="Picture 2" descr="D:\23.05.13-домашние документы\Колледж Строитель\Биология\Лекции по биол\Селекция\223452_html_65b7ba13.png"/>
          <p:cNvPicPr>
            <a:picLocks noChangeAspect="1" noChangeArrowheads="1"/>
          </p:cNvPicPr>
          <p:nvPr/>
        </p:nvPicPr>
        <p:blipFill>
          <a:blip r:embed="rId6" cstate="print"/>
          <a:srcRect/>
          <a:stretch>
            <a:fillRect/>
          </a:stretch>
        </p:blipFill>
        <p:spPr bwMode="auto">
          <a:xfrm>
            <a:off x="4679879" y="2408907"/>
            <a:ext cx="4178401" cy="359186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2" name="Picture 12" descr="пишу 1"/>
          <p:cNvPicPr>
            <a:picLocks noChangeAspect="1" noChangeArrowheads="1" noCrop="1"/>
          </p:cNvPicPr>
          <p:nvPr/>
        </p:nvPicPr>
        <p:blipFill>
          <a:blip r:embed="rId7" cstate="print"/>
          <a:srcRect/>
          <a:stretch>
            <a:fillRect/>
          </a:stretch>
        </p:blipFill>
        <p:spPr bwMode="auto">
          <a:xfrm>
            <a:off x="8494713" y="5000636"/>
            <a:ext cx="649287" cy="1295400"/>
          </a:xfrm>
          <a:prstGeom prst="rect">
            <a:avLst/>
          </a:prstGeom>
          <a:noFill/>
          <a:ln w="9525">
            <a:noFill/>
            <a:miter lim="800000"/>
            <a:headEnd/>
            <a:tailEnd/>
          </a:ln>
        </p:spPr>
      </p:pic>
      <p:sp>
        <p:nvSpPr>
          <p:cNvPr id="13" name="Прямоугольник 12"/>
          <p:cNvSpPr/>
          <p:nvPr/>
        </p:nvSpPr>
        <p:spPr>
          <a:xfrm>
            <a:off x="214282" y="71414"/>
            <a:ext cx="8715436" cy="2289858"/>
          </a:xfrm>
          <a:prstGeom prst="rect">
            <a:avLst/>
          </a:prstGeom>
        </p:spPr>
        <p:txBody>
          <a:bodyPr wrap="square">
            <a:spAutoFit/>
          </a:bodyPr>
          <a:lstStyle/>
          <a:p>
            <a:pPr indent="450000" algn="just">
              <a:lnSpc>
                <a:spcPct val="85000"/>
              </a:lnSpc>
            </a:pPr>
            <a:r>
              <a:rPr lang="ru-RU" sz="2800" b="1" dirty="0" smtClean="0">
                <a:effectLst>
                  <a:outerShdw blurRad="38100" dist="38100" dir="2700000" algn="tl">
                    <a:srgbClr val="000000">
                      <a:alpha val="43137"/>
                    </a:srgbClr>
                  </a:outerShdw>
                </a:effectLst>
                <a:latin typeface="Arial" pitchFamily="34" charset="0"/>
                <a:cs typeface="Arial" pitchFamily="34" charset="0"/>
              </a:rPr>
              <a:t>Пределы </a:t>
            </a:r>
            <a:r>
              <a:rPr lang="ru-RU" sz="28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модификационной</a:t>
            </a:r>
            <a:r>
              <a:rPr lang="ru-RU" sz="2800" b="1" dirty="0" smtClean="0">
                <a:latin typeface="Arial" pitchFamily="34" charset="0"/>
                <a:cs typeface="Arial" pitchFamily="34" charset="0"/>
              </a:rPr>
              <a:t> изменчивости какого либо признака называется </a:t>
            </a:r>
            <a:r>
              <a:rPr lang="ru-RU"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нормой реакции</a:t>
            </a:r>
            <a:r>
              <a:rPr lang="ru-RU" sz="2800" b="1" dirty="0" smtClean="0">
                <a:latin typeface="Arial" pitchFamily="34" charset="0"/>
                <a:cs typeface="Arial" pitchFamily="34" charset="0"/>
              </a:rPr>
              <a:t>. </a:t>
            </a:r>
            <a:r>
              <a:rPr lang="ru-RU" sz="2800" b="1" u="sng" dirty="0" smtClean="0">
                <a:latin typeface="Arial" pitchFamily="34" charset="0"/>
                <a:cs typeface="Arial" pitchFamily="34" charset="0"/>
              </a:rPr>
              <a:t>Наследуется не сам признак, а способность проявлять этот признак в определенных условиях</a:t>
            </a:r>
            <a:r>
              <a:rPr lang="ru-RU" sz="2800" b="1" dirty="0" smtClean="0">
                <a:latin typeface="Arial" pitchFamily="34" charset="0"/>
                <a:cs typeface="Arial" pitchFamily="34" charset="0"/>
              </a:rPr>
              <a:t>, т.е. наследуется </a:t>
            </a:r>
            <a:r>
              <a:rPr lang="ru-RU"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норма реакции </a:t>
            </a:r>
            <a:r>
              <a:rPr lang="ru-RU" sz="2800" b="1" dirty="0" smtClean="0">
                <a:latin typeface="Arial" pitchFamily="34" charset="0"/>
                <a:cs typeface="Arial" pitchFamily="34" charset="0"/>
              </a:rPr>
              <a:t>на внешние условия. </a:t>
            </a:r>
            <a:endParaRPr lang="ru-RU" sz="2800" dirty="0"/>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42844" y="142852"/>
            <a:ext cx="8858312" cy="3022366"/>
          </a:xfrm>
          <a:prstGeom prst="rect">
            <a:avLst/>
          </a:prstGeom>
        </p:spPr>
        <p:txBody>
          <a:bodyPr wrap="square">
            <a:spAutoFit/>
          </a:bodyPr>
          <a:lstStyle/>
          <a:p>
            <a:pPr marL="354013" indent="-354013" algn="just">
              <a:lnSpc>
                <a:spcPct val="85000"/>
              </a:lnSpc>
              <a:buClr>
                <a:srgbClr val="C00000"/>
              </a:buClr>
              <a:buFont typeface="Wingdings" pitchFamily="2" charset="2"/>
              <a:buChar char="Ø"/>
            </a:pPr>
            <a:r>
              <a:rPr lang="ru-RU" sz="2800" b="1" dirty="0" smtClean="0">
                <a:latin typeface="Arial" pitchFamily="34" charset="0"/>
                <a:cs typeface="Arial" pitchFamily="34" charset="0"/>
              </a:rPr>
              <a:t>чем важнее признак, тем уже норма реакции, цвет белого медведя подразумевает определенную маскировку на снегу. Весной шерсть заметно желтеет, но при этом рыжим медведь никогда не бывает – диапазон изменения цвета достаточно узкий;</a:t>
            </a:r>
          </a:p>
          <a:p>
            <a:pPr marL="354013" indent="-354013" algn="just">
              <a:lnSpc>
                <a:spcPct val="85000"/>
              </a:lnSpc>
              <a:buClr>
                <a:srgbClr val="C00000"/>
              </a:buClr>
              <a:buFont typeface="Wingdings" pitchFamily="2" charset="2"/>
              <a:buChar char="Ø"/>
            </a:pPr>
            <a:r>
              <a:rPr lang="ru-RU" sz="28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модификационная</a:t>
            </a:r>
            <a:r>
              <a:rPr lang="ru-RU" sz="2800" b="1" dirty="0" smtClean="0">
                <a:latin typeface="Arial" pitchFamily="34" charset="0"/>
                <a:cs typeface="Arial" pitchFamily="34" charset="0"/>
              </a:rPr>
              <a:t> изменчивость </a:t>
            </a:r>
            <a:r>
              <a:rPr lang="ru-RU" sz="2800" b="1" dirty="0" err="1" smtClean="0">
                <a:latin typeface="Arial" pitchFamily="34" charset="0"/>
                <a:cs typeface="Arial" pitchFamily="34" charset="0"/>
              </a:rPr>
              <a:t>распростра-няется</a:t>
            </a:r>
            <a:r>
              <a:rPr lang="ru-RU" sz="2800" b="1" dirty="0" smtClean="0">
                <a:latin typeface="Arial" pitchFamily="34" charset="0"/>
                <a:cs typeface="Arial" pitchFamily="34" charset="0"/>
              </a:rPr>
              <a:t> на всю популяцию, т.е. она </a:t>
            </a:r>
            <a:r>
              <a:rPr lang="ru-RU" sz="28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массовая</a:t>
            </a:r>
            <a:r>
              <a:rPr lang="ru-RU" sz="2800" b="1" i="1" dirty="0" smtClean="0">
                <a:latin typeface="Arial" pitchFamily="34" charset="0"/>
                <a:cs typeface="Arial" pitchFamily="34" charset="0"/>
              </a:rPr>
              <a:t>.</a:t>
            </a:r>
            <a:r>
              <a:rPr lang="ru-RU" dirty="0" smtClean="0"/>
              <a:t> </a:t>
            </a:r>
            <a:endParaRPr lang="ru-RU" dirty="0"/>
          </a:p>
        </p:txBody>
      </p:sp>
      <p:pic>
        <p:nvPicPr>
          <p:cNvPr id="1027" name="Picture 3" descr="D:\23.05.13-домашние документы\Колледж Строитель\Биология\Лекции по биол\Селекция\4bb4e57b1805926523adab1a1234e3ca.JPG"/>
          <p:cNvPicPr>
            <a:picLocks noChangeAspect="1" noChangeArrowheads="1"/>
          </p:cNvPicPr>
          <p:nvPr/>
        </p:nvPicPr>
        <p:blipFill>
          <a:blip r:embed="rId6" cstate="print"/>
          <a:srcRect l="11718" t="34375" r="10937" b="4166"/>
          <a:stretch>
            <a:fillRect/>
          </a:stretch>
        </p:blipFill>
        <p:spPr bwMode="auto">
          <a:xfrm>
            <a:off x="1403648" y="3179907"/>
            <a:ext cx="5184283" cy="3489453"/>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 action="ppaction://noaction"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3"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14" name="Прямоугольник 13"/>
          <p:cNvSpPr/>
          <p:nvPr/>
        </p:nvSpPr>
        <p:spPr>
          <a:xfrm>
            <a:off x="131338" y="67160"/>
            <a:ext cx="8655504" cy="880369"/>
          </a:xfrm>
          <a:prstGeom prst="rect">
            <a:avLst/>
          </a:prstGeom>
        </p:spPr>
        <p:txBody>
          <a:bodyPr wrap="square">
            <a:spAutoFit/>
          </a:bodyPr>
          <a:lstStyle/>
          <a:p>
            <a:pPr algn="ctr">
              <a:lnSpc>
                <a:spcPct val="85000"/>
              </a:lnSpc>
            </a:pPr>
            <a:r>
              <a:rPr lang="ru-RU" sz="3000" b="1" dirty="0">
                <a:effectLst>
                  <a:outerShdw blurRad="38100" dist="38100" dir="2700000" algn="tl">
                    <a:srgbClr val="000000">
                      <a:alpha val="43137"/>
                    </a:srgbClr>
                  </a:outerShdw>
                </a:effectLst>
                <a:latin typeface="Arial Black" pitchFamily="34" charset="0"/>
                <a:ea typeface="Times New Roman" pitchFamily="18" charset="0"/>
                <a:cs typeface="Arial" pitchFamily="34" charset="0"/>
              </a:rPr>
              <a:t>Статистические закономерности </a:t>
            </a:r>
            <a:r>
              <a:rPr lang="ru-RU" sz="3000" b="1" dirty="0" err="1">
                <a:solidFill>
                  <a:srgbClr val="FF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модификационной</a:t>
            </a:r>
            <a:r>
              <a:rPr lang="ru-RU" sz="3000" b="1" dirty="0">
                <a:solidFill>
                  <a:srgbClr val="FF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 изменчивости</a:t>
            </a:r>
            <a:endParaRPr lang="ru-RU" sz="3000" dirty="0">
              <a:latin typeface="Arial Black" pitchFamily="34" charset="0"/>
            </a:endParaRP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318500" y="6032500"/>
            <a:ext cx="609600" cy="609600"/>
          </a:xfrm>
          <a:prstGeom prst="rect">
            <a:avLst/>
          </a:prstGeom>
        </p:spPr>
      </p:pic>
      <p:pic>
        <p:nvPicPr>
          <p:cNvPr id="10" name="Picture 1" descr="D:\23.05.13-домашние документы\Колледж Строитель\Биология\Лекции по биол\Селекция\img15.jpg">
            <a:extLst>
              <a:ext uri="{FF2B5EF4-FFF2-40B4-BE49-F238E27FC236}">
                <a16:creationId xmlns:a16="http://schemas.microsoft.com/office/drawing/2014/main" xmlns="" id="{C76CEFAB-7F41-AA46-A87E-0861AF97E7AB}"/>
              </a:ext>
            </a:extLst>
          </p:cNvPr>
          <p:cNvPicPr>
            <a:picLocks noChangeAspect="1" noChangeArrowheads="1"/>
          </p:cNvPicPr>
          <p:nvPr/>
        </p:nvPicPr>
        <p:blipFill rotWithShape="1">
          <a:blip r:embed="rId6" cstate="print"/>
          <a:srcRect l="10168" t="64300" r="6080" b="4166"/>
          <a:stretch/>
        </p:blipFill>
        <p:spPr bwMode="auto">
          <a:xfrm>
            <a:off x="218892" y="4477983"/>
            <a:ext cx="7210628" cy="2365953"/>
          </a:xfrm>
          <a:prstGeom prst="rect">
            <a:avLst/>
          </a:prstGeom>
          <a:noFill/>
        </p:spPr>
      </p:pic>
      <p:sp>
        <p:nvSpPr>
          <p:cNvPr id="11" name="TextBox 10">
            <a:extLst>
              <a:ext uri="{FF2B5EF4-FFF2-40B4-BE49-F238E27FC236}">
                <a16:creationId xmlns:a16="http://schemas.microsoft.com/office/drawing/2014/main" xmlns="" id="{52F2FAFE-605E-8848-B0A8-FCA25D54AB82}"/>
              </a:ext>
            </a:extLst>
          </p:cNvPr>
          <p:cNvSpPr txBox="1"/>
          <p:nvPr/>
        </p:nvSpPr>
        <p:spPr>
          <a:xfrm>
            <a:off x="131338" y="908720"/>
            <a:ext cx="8825492" cy="3859518"/>
          </a:xfrm>
          <a:prstGeom prst="rect">
            <a:avLst/>
          </a:prstGeom>
          <a:noFill/>
        </p:spPr>
        <p:txBody>
          <a:bodyPr wrap="square" rtlCol="0">
            <a:spAutoFit/>
          </a:bodyPr>
          <a:lstStyle/>
          <a:p>
            <a:pPr indent="450000" algn="just">
              <a:lnSpc>
                <a:spcPct val="85000"/>
              </a:lnSpc>
            </a:pPr>
            <a:r>
              <a:rPr lang="ru-RU" sz="2400" b="1" dirty="0" err="1">
                <a:ln>
                  <a:solidFill>
                    <a:sysClr val="windowText" lastClr="000000"/>
                  </a:solidFill>
                </a:ln>
                <a:solidFill>
                  <a:srgbClr val="FF0000"/>
                </a:solidFill>
                <a:latin typeface="Arial" pitchFamily="34" charset="0"/>
                <a:cs typeface="Arial" pitchFamily="34" charset="0"/>
              </a:rPr>
              <a:t>Модификационная</a:t>
            </a:r>
            <a:r>
              <a:rPr lang="ru-RU" sz="2400" b="1" dirty="0">
                <a:ln>
                  <a:solidFill>
                    <a:sysClr val="windowText" lastClr="000000"/>
                  </a:solidFill>
                </a:ln>
                <a:solidFill>
                  <a:srgbClr val="FF0000"/>
                </a:solidFill>
                <a:latin typeface="Arial" pitchFamily="34" charset="0"/>
                <a:cs typeface="Arial" pitchFamily="34" charset="0"/>
              </a:rPr>
              <a:t> изменчивость </a:t>
            </a:r>
            <a:r>
              <a:rPr lang="ru-RU" sz="2400" b="1" dirty="0">
                <a:latin typeface="Arial" pitchFamily="34" charset="0"/>
                <a:cs typeface="Arial" pitchFamily="34" charset="0"/>
              </a:rPr>
              <a:t>многих признаков растений, животных и человека </a:t>
            </a:r>
            <a:r>
              <a:rPr lang="ru-RU" sz="2400" b="1" u="sng" dirty="0">
                <a:latin typeface="Arial" pitchFamily="34" charset="0"/>
                <a:cs typeface="Arial" pitchFamily="34" charset="0"/>
              </a:rPr>
              <a:t>подчиняется</a:t>
            </a:r>
            <a:r>
              <a:rPr lang="ru-RU" sz="2400" b="1" dirty="0">
                <a:latin typeface="Arial" pitchFamily="34" charset="0"/>
                <a:cs typeface="Arial" pitchFamily="34" charset="0"/>
              </a:rPr>
              <a:t> общим закономерностям. Эти закономерности выявляются на основании анализа проявления признака у </a:t>
            </a:r>
            <a:r>
              <a:rPr lang="ru-RU" sz="2400" b="1" dirty="0">
                <a:ln>
                  <a:solidFill>
                    <a:sysClr val="windowText" lastClr="000000"/>
                  </a:solidFill>
                </a:ln>
                <a:solidFill>
                  <a:srgbClr val="0000FF"/>
                </a:solidFill>
                <a:latin typeface="Arial" pitchFamily="34" charset="0"/>
                <a:cs typeface="Arial" pitchFamily="34" charset="0"/>
              </a:rPr>
              <a:t>группы особей</a:t>
            </a:r>
            <a:r>
              <a:rPr lang="ru-RU" sz="2400" b="1" dirty="0">
                <a:latin typeface="Arial" pitchFamily="34" charset="0"/>
                <a:cs typeface="Arial" pitchFamily="34" charset="0"/>
              </a:rPr>
              <a:t> </a:t>
            </a:r>
            <a:r>
              <a:rPr lang="ru-RU" sz="2400" b="1" dirty="0" smtClean="0">
                <a:latin typeface="Arial" pitchFamily="34" charset="0"/>
                <a:cs typeface="Arial" pitchFamily="34" charset="0"/>
              </a:rPr>
              <a:t>(</a:t>
            </a:r>
            <a:r>
              <a:rPr lang="en-US" sz="2400" b="1" dirty="0" smtClean="0">
                <a:ln>
                  <a:solidFill>
                    <a:sysClr val="windowText" lastClr="000000"/>
                  </a:solidFill>
                </a:ln>
                <a:solidFill>
                  <a:srgbClr val="0000FF"/>
                </a:solidFill>
                <a:latin typeface="Arial" pitchFamily="34" charset="0"/>
                <a:cs typeface="Arial" pitchFamily="34" charset="0"/>
              </a:rPr>
              <a:t>n</a:t>
            </a:r>
            <a:r>
              <a:rPr lang="ru-RU" sz="2400" b="1" dirty="0" smtClean="0">
                <a:latin typeface="Arial" pitchFamily="34" charset="0"/>
                <a:cs typeface="Arial" pitchFamily="34" charset="0"/>
              </a:rPr>
              <a:t>). </a:t>
            </a:r>
            <a:r>
              <a:rPr lang="ru-RU" sz="2400" b="1" dirty="0">
                <a:latin typeface="Arial" pitchFamily="34" charset="0"/>
                <a:cs typeface="Arial" pitchFamily="34" charset="0"/>
              </a:rPr>
              <a:t>Степень выраженности изучаемого признака у членов выборочной совокупности различна. </a:t>
            </a:r>
          </a:p>
          <a:p>
            <a:pPr indent="450000" algn="just">
              <a:lnSpc>
                <a:spcPct val="85000"/>
              </a:lnSpc>
            </a:pPr>
            <a:r>
              <a:rPr lang="ru-RU" sz="2400" b="1" dirty="0">
                <a:latin typeface="Arial" pitchFamily="34" charset="0"/>
                <a:cs typeface="Arial" pitchFamily="34" charset="0"/>
              </a:rPr>
              <a:t>Каждое </a:t>
            </a:r>
            <a:r>
              <a:rPr lang="ru-RU" sz="2400" b="1" u="sng" dirty="0">
                <a:latin typeface="Arial" pitchFamily="34" charset="0"/>
                <a:cs typeface="Arial" pitchFamily="34" charset="0"/>
              </a:rPr>
              <a:t>конкретное значение изучаемого признака </a:t>
            </a:r>
            <a:r>
              <a:rPr lang="ru-RU" sz="2400" b="1" dirty="0">
                <a:latin typeface="Arial" pitchFamily="34" charset="0"/>
                <a:cs typeface="Arial" pitchFamily="34" charset="0"/>
              </a:rPr>
              <a:t>называют </a:t>
            </a:r>
            <a:r>
              <a:rPr lang="ru-RU" sz="2400" b="1" dirty="0">
                <a:ln>
                  <a:solidFill>
                    <a:sysClr val="windowText" lastClr="000000"/>
                  </a:solidFill>
                </a:ln>
                <a:solidFill>
                  <a:srgbClr val="0000FF"/>
                </a:solidFill>
                <a:latin typeface="Arial" pitchFamily="34" charset="0"/>
                <a:cs typeface="Arial" pitchFamily="34" charset="0"/>
              </a:rPr>
              <a:t>вариантой</a:t>
            </a:r>
            <a:r>
              <a:rPr lang="ru-RU" sz="2400" b="1" dirty="0">
                <a:latin typeface="Arial" pitchFamily="34" charset="0"/>
                <a:cs typeface="Arial" pitchFamily="34" charset="0"/>
              </a:rPr>
              <a:t> и обозначают буквой </a:t>
            </a:r>
            <a:r>
              <a:rPr lang="en" sz="2400" b="1" dirty="0">
                <a:ln>
                  <a:solidFill>
                    <a:sysClr val="windowText" lastClr="000000"/>
                  </a:solidFill>
                </a:ln>
                <a:solidFill>
                  <a:srgbClr val="0000FF"/>
                </a:solidFill>
                <a:latin typeface="Arial" pitchFamily="34" charset="0"/>
                <a:cs typeface="Arial" pitchFamily="34" charset="0"/>
              </a:rPr>
              <a:t>v</a:t>
            </a:r>
            <a:r>
              <a:rPr lang="en" sz="2400" b="1" dirty="0">
                <a:latin typeface="Arial" pitchFamily="34" charset="0"/>
                <a:cs typeface="Arial" pitchFamily="34" charset="0"/>
              </a:rPr>
              <a:t>. </a:t>
            </a:r>
            <a:endParaRPr lang="ru-RU" sz="2400" b="1" dirty="0">
              <a:latin typeface="Arial" pitchFamily="34" charset="0"/>
              <a:cs typeface="Arial" pitchFamily="34" charset="0"/>
            </a:endParaRPr>
          </a:p>
          <a:p>
            <a:pPr indent="450000" algn="just">
              <a:lnSpc>
                <a:spcPct val="85000"/>
              </a:lnSpc>
            </a:pPr>
            <a:r>
              <a:rPr lang="ru-RU" sz="2400" b="1" dirty="0">
                <a:latin typeface="Arial" pitchFamily="34" charset="0"/>
                <a:cs typeface="Arial" pitchFamily="34" charset="0"/>
              </a:rPr>
              <a:t>При изучении изменчивости признака в выборочной совокупности составляется </a:t>
            </a:r>
            <a:r>
              <a:rPr lang="ru-RU" sz="2400" b="1" dirty="0">
                <a:ln>
                  <a:solidFill>
                    <a:sysClr val="windowText" lastClr="000000"/>
                  </a:solidFill>
                </a:ln>
                <a:solidFill>
                  <a:srgbClr val="0000FF"/>
                </a:solidFill>
                <a:latin typeface="Arial" pitchFamily="34" charset="0"/>
                <a:cs typeface="Arial" pitchFamily="34" charset="0"/>
              </a:rPr>
              <a:t>вариационный ряд</a:t>
            </a:r>
            <a:r>
              <a:rPr lang="ru-RU" sz="2400" b="1" dirty="0">
                <a:latin typeface="Arial" pitchFamily="34" charset="0"/>
                <a:cs typeface="Arial" pitchFamily="34" charset="0"/>
              </a:rPr>
              <a:t>, в котором особи </a:t>
            </a:r>
            <a:r>
              <a:rPr lang="ru-RU" sz="2400" b="1" u="sng" dirty="0">
                <a:latin typeface="Arial" pitchFamily="34" charset="0"/>
                <a:cs typeface="Arial" pitchFamily="34" charset="0"/>
              </a:rPr>
              <a:t>располагаются</a:t>
            </a:r>
            <a:r>
              <a:rPr lang="ru-RU" sz="2400" b="1" dirty="0">
                <a:latin typeface="Arial" pitchFamily="34" charset="0"/>
                <a:cs typeface="Arial" pitchFamily="34" charset="0"/>
              </a:rPr>
              <a:t> по возрастанию показателя изучаемого признака.</a:t>
            </a:r>
          </a:p>
        </p:txBody>
      </p:sp>
    </p:spTree>
    <p:extLst>
      <p:ext uri="{BB962C8B-B14F-4D97-AF65-F5344CB8AC3E}">
        <p14:creationId xmlns:p14="http://schemas.microsoft.com/office/powerpoint/2010/main" val="12898767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fltVal val="0"/>
                                          </p:val>
                                        </p:tav>
                                        <p:tav tm="100000">
                                          <p:val>
                                            <p:strVal val="#ppt_w"/>
                                          </p:val>
                                        </p:tav>
                                      </p:tavLst>
                                    </p:anim>
                                    <p:anim calcmode="lin" valueType="num">
                                      <p:cBhvr>
                                        <p:cTn id="11" dur="500" fill="hold"/>
                                        <p:tgtEl>
                                          <p:spTgt spid="13"/>
                                        </p:tgtEl>
                                        <p:attrNameLst>
                                          <p:attrName>ppt_h</p:attrName>
                                        </p:attrNameLst>
                                      </p:cBhvr>
                                      <p:tavLst>
                                        <p:tav tm="0">
                                          <p:val>
                                            <p:fltVal val="0"/>
                                          </p:val>
                                        </p:tav>
                                        <p:tav tm="100000">
                                          <p:val>
                                            <p:strVal val="#ppt_h"/>
                                          </p:val>
                                        </p:tav>
                                      </p:tavLst>
                                    </p:anim>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8" name="Прямоугольник 7"/>
          <p:cNvSpPr/>
          <p:nvPr/>
        </p:nvSpPr>
        <p:spPr>
          <a:xfrm>
            <a:off x="142844" y="71414"/>
            <a:ext cx="8858312" cy="4487382"/>
          </a:xfrm>
          <a:prstGeom prst="rect">
            <a:avLst/>
          </a:prstGeom>
        </p:spPr>
        <p:txBody>
          <a:bodyPr wrap="square">
            <a:spAutoFit/>
          </a:bodyPr>
          <a:lstStyle/>
          <a:p>
            <a:pPr indent="450000" algn="just">
              <a:lnSpc>
                <a:spcPct val="85000"/>
              </a:lnSpc>
            </a:pPr>
            <a:r>
              <a:rPr lang="ru-RU" sz="2800" b="1" dirty="0" smtClean="0">
                <a:latin typeface="Arial" pitchFamily="34" charset="0"/>
                <a:cs typeface="Arial" pitchFamily="34" charset="0"/>
              </a:rPr>
              <a:t>Для расчета среднего значения данного признака используют формулу:</a:t>
            </a:r>
          </a:p>
          <a:p>
            <a:pPr algn="ctr">
              <a:lnSpc>
                <a:spcPct val="85000"/>
              </a:lnSpc>
            </a:pP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М = </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sym typeface="Symbol"/>
              </a:rPr>
              <a:t>(</a:t>
            </a:r>
            <a:r>
              <a:rPr lang="en-US"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sym typeface="Symbol"/>
              </a:rPr>
              <a:t>v</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sym typeface="Symbol"/>
              </a:rPr>
              <a:t>)/</a:t>
            </a:r>
            <a:r>
              <a:rPr lang="en-US"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sym typeface="Symbol"/>
              </a:rPr>
              <a:t>n</a:t>
            </a:r>
            <a:r>
              <a:rPr lang="en-US" sz="2800" b="1" dirty="0" smtClean="0">
                <a:latin typeface="Arial" pitchFamily="34" charset="0"/>
                <a:cs typeface="Arial" pitchFamily="34" charset="0"/>
                <a:sym typeface="Symbol"/>
              </a:rPr>
              <a:t>,</a:t>
            </a:r>
            <a:endPar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endParaRPr>
          </a:p>
          <a:p>
            <a:pPr algn="just">
              <a:lnSpc>
                <a:spcPct val="85000"/>
              </a:lnSpc>
            </a:pPr>
            <a:r>
              <a:rPr lang="ru-RU" sz="2800" b="1" dirty="0" smtClean="0">
                <a:latin typeface="Arial" pitchFamily="34" charset="0"/>
                <a:cs typeface="Arial" pitchFamily="34" charset="0"/>
              </a:rPr>
              <a:t>где М – средняя величина признака</a:t>
            </a:r>
            <a:r>
              <a:rPr lang="en-US" sz="2800" b="1" dirty="0" smtClean="0">
                <a:latin typeface="Arial" pitchFamily="34" charset="0"/>
                <a:cs typeface="Arial" pitchFamily="34" charset="0"/>
              </a:rPr>
              <a:t>;</a:t>
            </a:r>
          </a:p>
          <a:p>
            <a:pPr marL="1347788" indent="-722313" algn="just">
              <a:lnSpc>
                <a:spcPct val="85000"/>
              </a:lnSpc>
            </a:pPr>
            <a:r>
              <a:rPr lang="en-US" sz="2800" b="1" dirty="0" smtClean="0">
                <a:effectLst>
                  <a:outerShdw blurRad="38100" dist="38100" dir="2700000" algn="tl">
                    <a:srgbClr val="000000">
                      <a:alpha val="43137"/>
                    </a:srgbClr>
                  </a:outerShdw>
                </a:effectLst>
                <a:latin typeface="Arial" pitchFamily="34" charset="0"/>
                <a:cs typeface="Arial" pitchFamily="34" charset="0"/>
                <a:sym typeface="Symbol"/>
              </a:rPr>
              <a:t>v</a:t>
            </a:r>
            <a:r>
              <a:rPr lang="ru-RU" sz="2800" b="1" dirty="0" smtClean="0">
                <a:latin typeface="Arial" pitchFamily="34" charset="0"/>
                <a:cs typeface="Arial" pitchFamily="34" charset="0"/>
              </a:rPr>
              <a:t> </a:t>
            </a:r>
            <a:r>
              <a:rPr lang="en-US" sz="2800" b="1" dirty="0" smtClean="0">
                <a:latin typeface="Arial" pitchFamily="34" charset="0"/>
                <a:cs typeface="Arial" pitchFamily="34" charset="0"/>
              </a:rPr>
              <a:t> </a:t>
            </a:r>
            <a:r>
              <a:rPr lang="ru-RU" sz="2800" b="1" dirty="0" smtClean="0">
                <a:latin typeface="Arial" pitchFamily="34" charset="0"/>
                <a:cs typeface="Arial" pitchFamily="34" charset="0"/>
              </a:rPr>
              <a:t>– варианта;</a:t>
            </a:r>
            <a:endParaRPr lang="en-US" sz="2800" b="1" dirty="0" smtClean="0">
              <a:latin typeface="Arial" pitchFamily="34" charset="0"/>
              <a:cs typeface="Arial" pitchFamily="34" charset="0"/>
            </a:endParaRPr>
          </a:p>
          <a:p>
            <a:pPr marL="1347788" indent="-722313" algn="just">
              <a:lnSpc>
                <a:spcPct val="85000"/>
              </a:lnSpc>
            </a:pPr>
            <a:r>
              <a:rPr lang="en-US" sz="2800" b="1" dirty="0" smtClean="0">
                <a:effectLst>
                  <a:outerShdw blurRad="38100" dist="38100" dir="2700000" algn="tl">
                    <a:srgbClr val="000000">
                      <a:alpha val="43137"/>
                    </a:srgbClr>
                  </a:outerShdw>
                </a:effectLst>
                <a:latin typeface="Arial" pitchFamily="34" charset="0"/>
                <a:cs typeface="Arial" pitchFamily="34" charset="0"/>
                <a:sym typeface="Symbol"/>
              </a:rPr>
              <a:t> </a:t>
            </a:r>
            <a:r>
              <a:rPr lang="ru-RU" sz="2800" b="1" dirty="0" smtClean="0">
                <a:latin typeface="Arial" pitchFamily="34" charset="0"/>
                <a:cs typeface="Arial" pitchFamily="34" charset="0"/>
              </a:rPr>
              <a:t>–</a:t>
            </a:r>
            <a:r>
              <a:rPr lang="en-US" sz="2800" b="1" dirty="0" smtClean="0">
                <a:latin typeface="Arial" pitchFamily="34" charset="0"/>
                <a:cs typeface="Arial" pitchFamily="34" charset="0"/>
              </a:rPr>
              <a:t> </a:t>
            </a:r>
            <a:r>
              <a:rPr lang="ru-RU" sz="2800" b="1" dirty="0" smtClean="0">
                <a:latin typeface="Arial" pitchFamily="34" charset="0"/>
                <a:cs typeface="Arial" pitchFamily="34" charset="0"/>
              </a:rPr>
              <a:t>частота встречаемости;</a:t>
            </a:r>
            <a:endParaRPr lang="en-US" sz="2800" b="1" dirty="0" smtClean="0">
              <a:latin typeface="Arial" pitchFamily="34" charset="0"/>
              <a:cs typeface="Arial" pitchFamily="34" charset="0"/>
            </a:endParaRPr>
          </a:p>
          <a:p>
            <a:pPr marL="1347788" indent="-722313" algn="just">
              <a:lnSpc>
                <a:spcPct val="85000"/>
              </a:lnSpc>
            </a:pPr>
            <a:r>
              <a:rPr lang="en-US" sz="2800" b="1" dirty="0" smtClean="0">
                <a:effectLst>
                  <a:outerShdw blurRad="38100" dist="38100" dir="2700000" algn="tl">
                    <a:srgbClr val="000000">
                      <a:alpha val="43137"/>
                    </a:srgbClr>
                  </a:outerShdw>
                </a:effectLst>
                <a:latin typeface="Arial" pitchFamily="34" charset="0"/>
                <a:cs typeface="Arial" pitchFamily="34" charset="0"/>
                <a:sym typeface="Symbol"/>
              </a:rPr>
              <a:t>n </a:t>
            </a:r>
            <a:r>
              <a:rPr lang="ru-RU" sz="2800" b="1" dirty="0" smtClean="0">
                <a:latin typeface="Arial" pitchFamily="34" charset="0"/>
                <a:cs typeface="Arial" pitchFamily="34" charset="0"/>
              </a:rPr>
              <a:t>–</a:t>
            </a:r>
            <a:r>
              <a:rPr lang="en-US" sz="2800" b="1" dirty="0" smtClean="0">
                <a:latin typeface="Arial" pitchFamily="34" charset="0"/>
                <a:cs typeface="Arial" pitchFamily="34" charset="0"/>
              </a:rPr>
              <a:t> </a:t>
            </a:r>
            <a:r>
              <a:rPr lang="ru-RU" sz="2800" b="1" dirty="0" smtClean="0">
                <a:latin typeface="Arial" pitchFamily="34" charset="0"/>
                <a:cs typeface="Arial" pitchFamily="34" charset="0"/>
              </a:rPr>
              <a:t>количество вариантов.</a:t>
            </a:r>
          </a:p>
          <a:p>
            <a:pPr indent="452438" algn="just">
              <a:lnSpc>
                <a:spcPct val="85000"/>
              </a:lnSpc>
            </a:pPr>
            <a:r>
              <a:rPr lang="ru-RU" sz="2800" b="1" dirty="0" smtClean="0">
                <a:latin typeface="Arial" pitchFamily="34" charset="0"/>
                <a:cs typeface="Arial" pitchFamily="34" charset="0"/>
              </a:rPr>
              <a:t>Знание закономерностей </a:t>
            </a:r>
            <a:r>
              <a:rPr lang="ru-RU" sz="28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модификационной</a:t>
            </a:r>
            <a:r>
              <a:rPr lang="ru-RU" sz="2800" b="1" dirty="0" smtClean="0">
                <a:latin typeface="Arial" pitchFamily="34" charset="0"/>
                <a:cs typeface="Arial" pitchFamily="34" charset="0"/>
              </a:rPr>
              <a:t> изменчивости необходимо для предвидения и планирования степени выраженности многих признаков организмов в зависимости от условий внешней среды.</a:t>
            </a:r>
            <a:endParaRPr lang="ru-RU" sz="2800" dirty="0"/>
          </a:p>
        </p:txBody>
      </p:sp>
      <p:pic>
        <p:nvPicPr>
          <p:cNvPr id="46084" name="Picture 4" descr="D:\23.05.13-домашние документы\Колледж Строитель\Биология\Лекции по биол\Селекция\6628571_s.jpg"/>
          <p:cNvPicPr>
            <a:picLocks noChangeAspect="1" noChangeArrowheads="1"/>
          </p:cNvPicPr>
          <p:nvPr/>
        </p:nvPicPr>
        <p:blipFill>
          <a:blip r:embed="rId6" cstate="print"/>
          <a:srcRect l="8333" t="10000" r="9999" b="4999"/>
          <a:stretch>
            <a:fillRect/>
          </a:stretch>
        </p:blipFill>
        <p:spPr bwMode="auto">
          <a:xfrm>
            <a:off x="539552" y="4725144"/>
            <a:ext cx="2779779" cy="1928826"/>
          </a:xfrm>
          <a:prstGeom prst="ellipse">
            <a:avLst/>
          </a:prstGeom>
          <a:noFill/>
          <a:effectLst>
            <a:outerShdw blurRad="50800" dist="38100" dir="2700000" algn="tl" rotWithShape="0">
              <a:prstClr val="black">
                <a:alpha val="40000"/>
              </a:prstClr>
            </a:outerShdw>
          </a:effectLst>
          <a:scene3d>
            <a:camera prst="orthographicFront"/>
            <a:lightRig rig="threePt" dir="t"/>
          </a:scene3d>
          <a:sp3d>
            <a:bevelT w="152400" h="50800" prst="softRound"/>
          </a:sp3d>
        </p:spPr>
      </p:pic>
      <p:pic>
        <p:nvPicPr>
          <p:cNvPr id="18434" name="Picture 2" descr="http://verin-sad.ru/wp-content/uploads/2013/03/петунья-easy-wave.jpg"/>
          <p:cNvPicPr>
            <a:picLocks noChangeAspect="1" noChangeArrowheads="1"/>
          </p:cNvPicPr>
          <p:nvPr/>
        </p:nvPicPr>
        <p:blipFill>
          <a:blip r:embed="rId7" cstate="print"/>
          <a:srcRect/>
          <a:stretch>
            <a:fillRect/>
          </a:stretch>
        </p:blipFill>
        <p:spPr bwMode="auto">
          <a:xfrm>
            <a:off x="4139952" y="4581128"/>
            <a:ext cx="2160240" cy="2160240"/>
          </a:xfrm>
          <a:prstGeom prst="roundRect">
            <a:avLst/>
          </a:prstGeom>
          <a:noFill/>
          <a:ln>
            <a:noFill/>
          </a:ln>
          <a:effectLst/>
          <a:scene3d>
            <a:camera prst="orthographicFront">
              <a:rot lat="0" lon="0" rev="0"/>
            </a:camera>
            <a:lightRig rig="glow" dir="t">
              <a:rot lat="0" lon="0" rev="14100000"/>
            </a:lightRig>
          </a:scene3d>
          <a:sp3d prstMaterial="softEdge">
            <a:bevelT w="127000" prst="artDeco"/>
          </a:sp3d>
        </p:spPr>
      </p:pic>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Управляющая кнопка: домой 6">
            <a:hlinkClick r:id="" action="ppaction://noaction" highlightClick="1"/>
          </p:cNvPr>
          <p:cNvSpPr/>
          <p:nvPr/>
        </p:nvSpPr>
        <p:spPr>
          <a:xfrm>
            <a:off x="1714480" y="1428736"/>
            <a:ext cx="720725" cy="72072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Блок-схема: процесс 8"/>
          <p:cNvSpPr>
            <a:spLocks noChangeArrowheads="1"/>
          </p:cNvSpPr>
          <p:nvPr/>
        </p:nvSpPr>
        <p:spPr bwMode="auto">
          <a:xfrm>
            <a:off x="2944813" y="1512888"/>
            <a:ext cx="5730875" cy="476250"/>
          </a:xfrm>
          <a:prstGeom prst="flowChartProcess">
            <a:avLst/>
          </a:prstGeom>
          <a:solidFill>
            <a:srgbClr val="FFFF00"/>
          </a:solidFill>
          <a:ln w="19050" algn="ctr">
            <a:solidFill>
              <a:srgbClr val="4F7480"/>
            </a:solidFill>
            <a:miter lim="800000"/>
            <a:headEnd/>
            <a:tailEnd/>
          </a:ln>
        </p:spPr>
        <p:txBody>
          <a:bodyPr anchor="ctr"/>
          <a:lstStyle/>
          <a:p>
            <a:pPr algn="ctr" fontAlgn="auto">
              <a:spcBef>
                <a:spcPts val="0"/>
              </a:spcBef>
              <a:spcAft>
                <a:spcPts val="0"/>
              </a:spcAft>
              <a:defRPr/>
            </a:pP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Вернуться к содержанию</a:t>
            </a:r>
          </a:p>
        </p:txBody>
      </p:sp>
      <p:sp>
        <p:nvSpPr>
          <p:cNvPr id="11" name="Блок-схема: процесс 10"/>
          <p:cNvSpPr>
            <a:spLocks noChangeArrowheads="1"/>
          </p:cNvSpPr>
          <p:nvPr/>
        </p:nvSpPr>
        <p:spPr bwMode="auto">
          <a:xfrm>
            <a:off x="2944813" y="3789363"/>
            <a:ext cx="5730875" cy="896937"/>
          </a:xfrm>
          <a:prstGeom prst="flowChartProcess">
            <a:avLst/>
          </a:prstGeom>
          <a:solidFill>
            <a:srgbClr val="FFFF00"/>
          </a:solidFill>
          <a:ln w="19050" algn="ctr">
            <a:solidFill>
              <a:srgbClr val="4F7480"/>
            </a:solidFill>
            <a:miter lim="800000"/>
            <a:headEnd/>
            <a:tailEnd/>
          </a:ln>
        </p:spPr>
        <p:txBody>
          <a:bodyPr anchor="ctr"/>
          <a:lstStyle/>
          <a:p>
            <a:pPr algn="ctr" fontAlgn="auto">
              <a:lnSpc>
                <a:spcPct val="90000"/>
              </a:lnSpc>
              <a:spcBef>
                <a:spcPts val="0"/>
              </a:spcBef>
              <a:spcAft>
                <a:spcPts val="0"/>
              </a:spcAft>
              <a:defRPr/>
            </a:pP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Для выхода из программы нажмите «</a:t>
            </a:r>
            <a:r>
              <a:rPr lang="en-US"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Esc</a:t>
            </a: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r>
              <a:rPr lang="en-US"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на клавиатуре</a:t>
            </a:r>
          </a:p>
        </p:txBody>
      </p:sp>
      <p:sp>
        <p:nvSpPr>
          <p:cNvPr id="12" name="Блок-схема: процесс 11"/>
          <p:cNvSpPr>
            <a:spLocks noChangeArrowheads="1"/>
          </p:cNvSpPr>
          <p:nvPr/>
        </p:nvSpPr>
        <p:spPr bwMode="auto">
          <a:xfrm>
            <a:off x="2944813" y="2276475"/>
            <a:ext cx="5730875" cy="1223963"/>
          </a:xfrm>
          <a:prstGeom prst="flowChartProcess">
            <a:avLst/>
          </a:prstGeom>
          <a:solidFill>
            <a:srgbClr val="FFFF00"/>
          </a:solidFill>
          <a:ln w="19050" algn="ctr">
            <a:solidFill>
              <a:srgbClr val="4F7480"/>
            </a:solidFill>
            <a:miter lim="800000"/>
            <a:headEnd/>
            <a:tailEnd/>
          </a:ln>
        </p:spPr>
        <p:txBody>
          <a:bodyPr anchor="ctr"/>
          <a:lstStyle/>
          <a:p>
            <a:pPr algn="ctr" fontAlgn="auto">
              <a:lnSpc>
                <a:spcPct val="80000"/>
              </a:lnSpc>
              <a:spcBef>
                <a:spcPts val="0"/>
              </a:spcBef>
              <a:spcAft>
                <a:spcPts val="0"/>
              </a:spcAft>
              <a:defRPr/>
            </a:pP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Переход к тому действию, о котором гласит надпись, выделенная </a:t>
            </a:r>
            <a:r>
              <a:rPr lang="ru-RU" sz="2500"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вишневым или желтым цветом</a:t>
            </a:r>
            <a:endPar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94598" name="Прямоугольник 12"/>
          <p:cNvSpPr>
            <a:spLocks noChangeArrowheads="1"/>
          </p:cNvSpPr>
          <p:nvPr/>
        </p:nvSpPr>
        <p:spPr bwMode="auto">
          <a:xfrm>
            <a:off x="684213" y="2339471"/>
            <a:ext cx="2124075" cy="840230"/>
          </a:xfrm>
          <a:prstGeom prst="rect">
            <a:avLst/>
          </a:prstGeom>
          <a:noFill/>
          <a:ln w="9525">
            <a:noFill/>
            <a:miter lim="800000"/>
            <a:headEnd/>
            <a:tailEnd/>
          </a:ln>
        </p:spPr>
        <p:txBody>
          <a:bodyPr>
            <a:spAutoFit/>
          </a:bodyPr>
          <a:lstStyle/>
          <a:p>
            <a:pPr algn="ctr" fontAlgn="auto">
              <a:lnSpc>
                <a:spcPct val="90000"/>
              </a:lnSpc>
              <a:spcBef>
                <a:spcPts val="0"/>
              </a:spcBef>
              <a:spcAft>
                <a:spcPts val="0"/>
              </a:spcAft>
              <a:defRPr/>
            </a:pPr>
            <a:r>
              <a:rPr lang="ru-RU" b="1" u="sng" dirty="0" smtClean="0">
                <a:solidFill>
                  <a:srgbClr val="C00000"/>
                </a:solidFill>
                <a:latin typeface="Arial" pitchFamily="34" charset="0"/>
                <a:cs typeface="Arial" pitchFamily="34" charset="0"/>
              </a:rPr>
              <a:t>Справочная таблица</a:t>
            </a:r>
          </a:p>
          <a:p>
            <a:pPr algn="ctr" fontAlgn="auto">
              <a:lnSpc>
                <a:spcPct val="90000"/>
              </a:lnSpc>
              <a:spcBef>
                <a:spcPts val="0"/>
              </a:spcBef>
              <a:spcAft>
                <a:spcPts val="0"/>
              </a:spcAft>
              <a:defRPr/>
            </a:pPr>
            <a:r>
              <a:rPr lang="ru-RU" b="1" u="sng" dirty="0" smtClean="0">
                <a:solidFill>
                  <a:srgbClr val="C00000"/>
                </a:solidFill>
                <a:latin typeface="Arial" pitchFamily="34" charset="0"/>
                <a:cs typeface="Arial" pitchFamily="34" charset="0"/>
              </a:rPr>
              <a:t>Вернемся к …</a:t>
            </a:r>
            <a:endParaRPr lang="ru-RU" b="1" u="sng" dirty="0">
              <a:solidFill>
                <a:srgbClr val="C00000"/>
              </a:solidFill>
              <a:latin typeface="Arial" pitchFamily="34" charset="0"/>
              <a:cs typeface="Arial" pitchFamily="34" charset="0"/>
            </a:endParaRPr>
          </a:p>
        </p:txBody>
      </p:sp>
      <p:sp>
        <p:nvSpPr>
          <p:cNvPr id="15" name="Скругленный прямоугольник 14"/>
          <p:cNvSpPr/>
          <p:nvPr/>
        </p:nvSpPr>
        <p:spPr>
          <a:xfrm>
            <a:off x="1428728" y="3786190"/>
            <a:ext cx="928694" cy="928694"/>
          </a:xfrm>
          <a:prstGeom prst="roundRect">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b="1" dirty="0">
                <a:solidFill>
                  <a:schemeClr val="tx1"/>
                </a:solidFill>
                <a:effectLst>
                  <a:outerShdw blurRad="38100" dist="38100" dir="2700000" algn="tl">
                    <a:srgbClr val="000000">
                      <a:alpha val="43137"/>
                    </a:srgbClr>
                  </a:outerShdw>
                </a:effectLst>
              </a:rPr>
              <a:t>Esc</a:t>
            </a:r>
            <a:endParaRPr lang="ru-RU" sz="2400" b="1" dirty="0">
              <a:solidFill>
                <a:schemeClr val="tx1"/>
              </a:solidFill>
              <a:effectLst>
                <a:outerShdw blurRad="38100" dist="38100" dir="2700000" algn="tl">
                  <a:srgbClr val="000000">
                    <a:alpha val="43137"/>
                  </a:srgbClr>
                </a:outerShdw>
              </a:effectLst>
            </a:endParaRPr>
          </a:p>
        </p:txBody>
      </p:sp>
      <p:sp>
        <p:nvSpPr>
          <p:cNvPr id="4" name="Управляющая кнопка: назад 3">
            <a:hlinkClick r:id="" action="ppaction://noaction" highlightClick="1"/>
          </p:cNvPr>
          <p:cNvSpPr/>
          <p:nvPr/>
        </p:nvSpPr>
        <p:spPr>
          <a:xfrm>
            <a:off x="1357290" y="521495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далее 4">
            <a:hlinkClick r:id="" action="ppaction://noaction" highlightClick="1"/>
          </p:cNvPr>
          <p:cNvSpPr/>
          <p:nvPr/>
        </p:nvSpPr>
        <p:spPr>
          <a:xfrm>
            <a:off x="2071670" y="521495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Блок-схема: процесс 13"/>
          <p:cNvSpPr>
            <a:spLocks noChangeArrowheads="1"/>
          </p:cNvSpPr>
          <p:nvPr/>
        </p:nvSpPr>
        <p:spPr bwMode="auto">
          <a:xfrm>
            <a:off x="2944813" y="4941888"/>
            <a:ext cx="5730875" cy="935037"/>
          </a:xfrm>
          <a:prstGeom prst="flowChartProcess">
            <a:avLst/>
          </a:prstGeom>
          <a:solidFill>
            <a:srgbClr val="FFFF00"/>
          </a:solidFill>
          <a:ln w="19050" algn="ctr">
            <a:solidFill>
              <a:srgbClr val="4F7480"/>
            </a:solidFill>
            <a:miter lim="800000"/>
            <a:headEnd/>
            <a:tailEnd/>
          </a:ln>
        </p:spPr>
        <p:txBody>
          <a:bodyPr anchor="ctr"/>
          <a:lstStyle/>
          <a:p>
            <a:pPr algn="ctr" fontAlgn="auto">
              <a:lnSpc>
                <a:spcPct val="90000"/>
              </a:lnSpc>
              <a:spcBef>
                <a:spcPts val="0"/>
              </a:spcBef>
              <a:spcAft>
                <a:spcPts val="0"/>
              </a:spcAft>
              <a:defRPr/>
            </a:pP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Кнопки для перемещения вперед и назад по </a:t>
            </a:r>
            <a:r>
              <a:rPr lang="ru-RU" sz="2500"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материалу занятий</a:t>
            </a:r>
            <a:endPar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94609" name="WordArt 17"/>
          <p:cNvSpPr>
            <a:spLocks noChangeArrowheads="1" noChangeShapeType="1" noTextEdit="1"/>
          </p:cNvSpPr>
          <p:nvPr/>
        </p:nvSpPr>
        <p:spPr bwMode="auto">
          <a:xfrm>
            <a:off x="1403648" y="260648"/>
            <a:ext cx="6713537" cy="933450"/>
          </a:xfrm>
          <a:prstGeom prst="rect">
            <a:avLst/>
          </a:prstGeom>
        </p:spPr>
        <p:txBody>
          <a:bodyPr wrap="none" fromWordArt="1">
            <a:prstTxWarp prst="textPlain">
              <a:avLst>
                <a:gd name="adj" fmla="val 50000"/>
              </a:avLst>
            </a:prstTxWarp>
          </a:bodyPr>
          <a:lstStyle/>
          <a:p>
            <a:pPr algn="ctr" fontAlgn="auto">
              <a:spcBef>
                <a:spcPts val="0"/>
              </a:spcBef>
              <a:spcAft>
                <a:spcPts val="0"/>
              </a:spcAft>
              <a:defRPr/>
            </a:pPr>
            <a:r>
              <a:rPr lang="ru-RU" sz="3600" b="1" kern="10"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Impact"/>
              </a:rPr>
              <a:t>Инструкция по использованию</a:t>
            </a:r>
          </a:p>
          <a:p>
            <a:pPr algn="ctr" fontAlgn="auto">
              <a:spcBef>
                <a:spcPts val="0"/>
              </a:spcBef>
              <a:spcAft>
                <a:spcPts val="0"/>
              </a:spcAft>
              <a:defRPr/>
            </a:pPr>
            <a:r>
              <a:rPr lang="ru-RU" sz="3600" b="1" kern="10"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Impact"/>
              </a:rPr>
              <a:t> интерфейса</a:t>
            </a:r>
          </a:p>
        </p:txBody>
      </p:sp>
      <p:sp>
        <p:nvSpPr>
          <p:cNvPr id="1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домой 19">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pic>
        <p:nvPicPr>
          <p:cNvPr id="8194" name="Picture 2" descr="http://konspekta.net/lektsiiorgimg/baza1/949076176855.files/image002.jpg"/>
          <p:cNvPicPr>
            <a:picLocks noChangeAspect="1" noChangeArrowheads="1"/>
          </p:cNvPicPr>
          <p:nvPr/>
        </p:nvPicPr>
        <p:blipFill>
          <a:blip r:embed="rId6" cstate="print"/>
          <a:srcRect b="11912"/>
          <a:stretch>
            <a:fillRect/>
          </a:stretch>
        </p:blipFill>
        <p:spPr bwMode="auto">
          <a:xfrm>
            <a:off x="142844" y="2714620"/>
            <a:ext cx="3214710" cy="2812891"/>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9218" name="AutoShape 2" descr="http://asyan.org/potra/%D0%A4%D0%B5%D0%BD%D0%BE%D1%82%D0%B8%D0%BF%D0%B8%D1%87%D0%B5%D1%81%D0%BA%D0%B0%D1%8F+%D0%B8%D0%B7%D0%BC%D0%B5%D0%BD%D1%87%D0%B8%D0%B2%D0%BE%D1%81%D1%82%D1%8Ca/180143_html_325deb48.g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9220" name="AutoShape 4" descr="http://asyan.org/potra/%D0%A4%D0%B5%D0%BD%D0%BE%D1%82%D0%B8%D0%BF%D0%B8%D1%87%D0%B5%D1%81%D0%BA%D0%B0%D1%8F+%D0%B8%D0%B7%D0%BC%D0%B5%D0%BD%D1%87%D0%B8%D0%B2%D0%BE%D1%81%D1%82%D1%8Ca/180143_html_325deb48.g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9221" name="Picture 5" descr="D:\23.05.13-домашние документы\Колледж Строитель\Биология\Лекции по биол\Селекция\180143_html_325deb48 (1).gif"/>
          <p:cNvPicPr>
            <a:picLocks noChangeAspect="1" noChangeArrowheads="1"/>
          </p:cNvPicPr>
          <p:nvPr/>
        </p:nvPicPr>
        <p:blipFill>
          <a:blip r:embed="rId7" cstate="print"/>
          <a:srcRect b="16253"/>
          <a:stretch>
            <a:fillRect/>
          </a:stretch>
        </p:blipFill>
        <p:spPr bwMode="auto">
          <a:xfrm>
            <a:off x="3500430" y="142852"/>
            <a:ext cx="5438775" cy="321471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2" name="Прямоугольник 11"/>
          <p:cNvSpPr/>
          <p:nvPr/>
        </p:nvSpPr>
        <p:spPr>
          <a:xfrm>
            <a:off x="3500430" y="3476493"/>
            <a:ext cx="5500726" cy="1452705"/>
          </a:xfrm>
          <a:prstGeom prst="rect">
            <a:avLst/>
          </a:prstGeom>
        </p:spPr>
        <p:txBody>
          <a:bodyPr wrap="square">
            <a:spAutoFit/>
          </a:bodyPr>
          <a:lstStyle/>
          <a:p>
            <a:pPr algn="ctr">
              <a:lnSpc>
                <a:spcPct val="85000"/>
              </a:lnSpc>
            </a:pPr>
            <a:r>
              <a:rPr lang="ru-RU" sz="26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Модификационная</a:t>
            </a:r>
            <a:r>
              <a:rPr lang="ru-RU" sz="26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ru-RU" sz="2600" b="1" dirty="0" smtClean="0">
                <a:latin typeface="Arial" pitchFamily="34" charset="0"/>
                <a:cs typeface="Arial" pitchFamily="34" charset="0"/>
              </a:rPr>
              <a:t>изменчивость  водяного лютика: строение надводных и подводных листьев различно</a:t>
            </a:r>
            <a:endParaRPr lang="ru-RU" sz="2600" dirty="0"/>
          </a:p>
        </p:txBody>
      </p:sp>
      <p:sp>
        <p:nvSpPr>
          <p:cNvPr id="14" name="Прямоугольник 13"/>
          <p:cNvSpPr/>
          <p:nvPr/>
        </p:nvSpPr>
        <p:spPr>
          <a:xfrm>
            <a:off x="0" y="5602536"/>
            <a:ext cx="4572032" cy="1112612"/>
          </a:xfrm>
          <a:prstGeom prst="rect">
            <a:avLst/>
          </a:prstGeom>
        </p:spPr>
        <p:txBody>
          <a:bodyPr wrap="square">
            <a:spAutoFit/>
          </a:bodyPr>
          <a:lstStyle/>
          <a:p>
            <a:pPr algn="ctr">
              <a:lnSpc>
                <a:spcPct val="85000"/>
              </a:lnSpc>
            </a:pPr>
            <a:r>
              <a:rPr lang="ru-RU" sz="26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Неопределенная</a:t>
            </a:r>
            <a:r>
              <a:rPr lang="ru-RU" sz="2600" b="1" dirty="0" smtClean="0">
                <a:latin typeface="Arial" pitchFamily="34" charset="0"/>
                <a:cs typeface="Arial" pitchFamily="34" charset="0"/>
              </a:rPr>
              <a:t> изменчивость бобовых  растений</a:t>
            </a:r>
            <a:endParaRPr lang="ru-RU" sz="2600" dirty="0"/>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42844" y="142852"/>
            <a:ext cx="8858312" cy="2289858"/>
          </a:xfrm>
          <a:prstGeom prst="rect">
            <a:avLst/>
          </a:prstGeom>
        </p:spPr>
        <p:txBody>
          <a:bodyPr wrap="square">
            <a:spAutoFit/>
          </a:bodyPr>
          <a:lstStyle/>
          <a:p>
            <a:pPr lvl="0" indent="450850" algn="just" fontAlgn="base">
              <a:lnSpc>
                <a:spcPct val="85000"/>
              </a:lnSpc>
              <a:spcBef>
                <a:spcPct val="0"/>
              </a:spcBef>
              <a:spcAft>
                <a:spcPct val="0"/>
              </a:spcAft>
            </a:pPr>
            <a:r>
              <a:rPr lang="ru-RU" sz="2800" b="1" dirty="0" smtClean="0">
                <a:ln>
                  <a:solidFill>
                    <a:sysClr val="windowText" lastClr="000000"/>
                  </a:solidFill>
                </a:ln>
                <a:solidFill>
                  <a:srgbClr val="FF0000"/>
                </a:solidFill>
                <a:latin typeface="Arial" pitchFamily="34" charset="0"/>
                <a:ea typeface="Times New Roman" pitchFamily="18" charset="0"/>
                <a:cs typeface="Arial" pitchFamily="34" charset="0"/>
              </a:rPr>
              <a:t>Наследственная</a:t>
            </a:r>
            <a:r>
              <a:rPr lang="ru-RU" sz="2800" b="1" dirty="0" smtClean="0">
                <a:solidFill>
                  <a:srgbClr val="000000"/>
                </a:solidFill>
                <a:latin typeface="Arial" pitchFamily="34" charset="0"/>
                <a:ea typeface="Times New Roman" pitchFamily="18" charset="0"/>
                <a:cs typeface="Arial" pitchFamily="34" charset="0"/>
              </a:rPr>
              <a:t> (</a:t>
            </a:r>
            <a:r>
              <a:rPr lang="ru-RU" sz="2800" b="1"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генотипическая</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800" b="1" dirty="0" err="1"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мутацион-ная</a:t>
            </a:r>
            <a:r>
              <a:rPr lang="ru-RU" sz="2800" b="1" dirty="0" smtClean="0">
                <a:solidFill>
                  <a:srgbClr val="000000"/>
                </a:solidFill>
                <a:latin typeface="Arial" pitchFamily="34" charset="0"/>
                <a:ea typeface="Times New Roman" pitchFamily="18" charset="0"/>
                <a:cs typeface="Arial" pitchFamily="34" charset="0"/>
              </a:rPr>
              <a:t>) </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изменчивость </a:t>
            </a:r>
            <a:r>
              <a:rPr lang="ru-RU" sz="2800" b="1" dirty="0" smtClean="0">
                <a:latin typeface="Arial" pitchFamily="34" charset="0"/>
                <a:ea typeface="Times New Roman" pitchFamily="18" charset="0"/>
                <a:cs typeface="Arial" pitchFamily="34" charset="0"/>
              </a:rPr>
              <a:t>обусловлена </a:t>
            </a:r>
            <a:r>
              <a:rPr lang="ru-RU" sz="2800" b="1" u="sng" dirty="0" smtClean="0">
                <a:latin typeface="Arial" pitchFamily="34" charset="0"/>
                <a:ea typeface="Times New Roman" pitchFamily="18" charset="0"/>
                <a:cs typeface="Arial" pitchFamily="34" charset="0"/>
              </a:rPr>
              <a:t>изменениями в</a:t>
            </a:r>
            <a:r>
              <a:rPr lang="ru-RU" sz="2800" b="1" i="1" u="sng" dirty="0" smtClean="0">
                <a:latin typeface="Arial" pitchFamily="34" charset="0"/>
                <a:ea typeface="Times New Roman" pitchFamily="18" charset="0"/>
                <a:cs typeface="Arial" pitchFamily="34" charset="0"/>
              </a:rPr>
              <a:t> </a:t>
            </a:r>
            <a:r>
              <a:rPr lang="ru-RU" sz="2800" b="1" u="sng" dirty="0" smtClean="0">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генотипе</a:t>
            </a:r>
            <a:r>
              <a:rPr lang="ru-RU" sz="2800" b="1" i="1" dirty="0" smtClean="0">
                <a:latin typeface="Arial" pitchFamily="34" charset="0"/>
                <a:ea typeface="Times New Roman" pitchFamily="18" charset="0"/>
                <a:cs typeface="Arial" pitchFamily="34" charset="0"/>
              </a:rPr>
              <a:t>. </a:t>
            </a:r>
            <a:r>
              <a:rPr lang="ru-RU" sz="2800" b="1" dirty="0" smtClean="0">
                <a:latin typeface="Arial" pitchFamily="34" charset="0"/>
                <a:ea typeface="Times New Roman" pitchFamily="18" charset="0"/>
                <a:cs typeface="Arial" pitchFamily="34" charset="0"/>
              </a:rPr>
              <a:t>Это может быть вызвано какими-то изменениями в генах и хромосомах, может быть следствием изменения даже количества хромосом.</a:t>
            </a:r>
            <a:endParaRPr lang="ru-RU" sz="2800" b="1" dirty="0" smtClean="0">
              <a:latin typeface="Arial" pitchFamily="34" charset="0"/>
              <a:cs typeface="Arial" pitchFamily="34" charset="0"/>
            </a:endParaRPr>
          </a:p>
        </p:txBody>
      </p:sp>
      <p:pic>
        <p:nvPicPr>
          <p:cNvPr id="43010" name="Picture 2" descr="D:\23.05.13-домашние документы\Колледж Строитель\Биология\Лекции по биол\Селекция\176065185.jpg"/>
          <p:cNvPicPr>
            <a:picLocks noChangeAspect="1" noChangeArrowheads="1"/>
          </p:cNvPicPr>
          <p:nvPr/>
        </p:nvPicPr>
        <p:blipFill>
          <a:blip r:embed="rId6" cstate="print"/>
          <a:srcRect/>
          <a:stretch>
            <a:fillRect/>
          </a:stretch>
        </p:blipFill>
        <p:spPr bwMode="auto">
          <a:xfrm>
            <a:off x="1357290" y="2857496"/>
            <a:ext cx="5715000" cy="294322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214282" y="142852"/>
            <a:ext cx="8786874" cy="4487382"/>
          </a:xfrm>
          <a:prstGeom prst="rect">
            <a:avLst/>
          </a:prstGeom>
        </p:spPr>
        <p:txBody>
          <a:bodyPr wrap="square">
            <a:spAutoFit/>
          </a:bodyPr>
          <a:lstStyle/>
          <a:p>
            <a:pPr lvl="0" indent="452438" algn="just" fontAlgn="base">
              <a:lnSpc>
                <a:spcPct val="85000"/>
              </a:lnSpc>
              <a:spcBef>
                <a:spcPct val="0"/>
              </a:spcBef>
              <a:spcAft>
                <a:spcPct val="0"/>
              </a:spcAft>
              <a:tabLst>
                <a:tab pos="457200" algn="l"/>
              </a:tabLst>
            </a:pPr>
            <a:r>
              <a:rPr lang="ru-RU" sz="2800" b="1"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Комбинативная изменчивость </a:t>
            </a:r>
            <a:r>
              <a:rPr lang="ru-RU" sz="2800" b="1" dirty="0" smtClean="0">
                <a:solidFill>
                  <a:srgbClr val="000000"/>
                </a:solidFill>
                <a:latin typeface="Arial" pitchFamily="34" charset="0"/>
                <a:ea typeface="Times New Roman" pitchFamily="18" charset="0"/>
                <a:cs typeface="Arial" pitchFamily="34" charset="0"/>
              </a:rPr>
              <a:t>– это тоже изменение генотипа, но это скорее новая комбинация хромосом, новое сочетание генов – это происходит при половом размножении. Новый организм – это комбинация  двух родительских организмов.</a:t>
            </a:r>
            <a:endParaRPr lang="ru-RU" sz="2800" b="1" dirty="0" smtClean="0">
              <a:latin typeface="Arial" pitchFamily="34" charset="0"/>
              <a:ea typeface="Times New Roman" pitchFamily="18" charset="0"/>
              <a:cs typeface="Arial" pitchFamily="34" charset="0"/>
            </a:endParaRPr>
          </a:p>
          <a:p>
            <a:pPr lvl="0" indent="452438" algn="just" eaLnBrk="0" fontAlgn="base" hangingPunct="0">
              <a:lnSpc>
                <a:spcPct val="85000"/>
              </a:lnSpc>
              <a:spcBef>
                <a:spcPct val="0"/>
              </a:spcBef>
              <a:spcAft>
                <a:spcPct val="0"/>
              </a:spcAft>
              <a:tabLst>
                <a:tab pos="457200" algn="l"/>
              </a:tabLst>
            </a:pPr>
            <a:r>
              <a:rPr lang="ru-RU" sz="2800" b="1" dirty="0" smtClean="0">
                <a:solidFill>
                  <a:srgbClr val="000000"/>
                </a:solidFill>
                <a:latin typeface="Arial" pitchFamily="34" charset="0"/>
                <a:ea typeface="Times New Roman" pitchFamily="18" charset="0"/>
                <a:cs typeface="Arial" pitchFamily="34" charset="0"/>
              </a:rPr>
              <a:t> </a:t>
            </a:r>
            <a:r>
              <a:rPr lang="ru-RU" sz="2800" b="1" u="sng" dirty="0" smtClean="0">
                <a:solidFill>
                  <a:srgbClr val="000000"/>
                </a:solidFill>
                <a:latin typeface="Arial" pitchFamily="34" charset="0"/>
                <a:ea typeface="Times New Roman" pitchFamily="18" charset="0"/>
                <a:cs typeface="Arial" pitchFamily="34" charset="0"/>
              </a:rPr>
              <a:t>Основные закономерности </a:t>
            </a:r>
            <a:r>
              <a:rPr lang="ru-RU" sz="2800" b="1" u="sng"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комбинативной</a:t>
            </a:r>
            <a:r>
              <a:rPr lang="ru-RU" sz="2800" b="1" u="sng" dirty="0" smtClean="0">
                <a:solidFill>
                  <a:srgbClr val="000000"/>
                </a:solidFill>
                <a:latin typeface="Arial" pitchFamily="34" charset="0"/>
                <a:ea typeface="Times New Roman" pitchFamily="18" charset="0"/>
                <a:cs typeface="Arial" pitchFamily="34" charset="0"/>
              </a:rPr>
              <a:t> изменчивости</a:t>
            </a:r>
            <a:r>
              <a:rPr lang="ru-RU" sz="2800" b="1" dirty="0" smtClean="0">
                <a:solidFill>
                  <a:srgbClr val="000000"/>
                </a:solidFill>
                <a:latin typeface="Arial" pitchFamily="34" charset="0"/>
                <a:ea typeface="Times New Roman" pitchFamily="18" charset="0"/>
                <a:cs typeface="Arial" pitchFamily="34" charset="0"/>
              </a:rPr>
              <a:t>:</a:t>
            </a:r>
          </a:p>
          <a:p>
            <a:pPr marL="354013" lvl="0" indent="-354013" algn="just" eaLnBrk="0" fontAlgn="base" hangingPunct="0">
              <a:lnSpc>
                <a:spcPct val="85000"/>
              </a:lnSpc>
              <a:spcBef>
                <a:spcPct val="0"/>
              </a:spcBef>
              <a:spcAft>
                <a:spcPct val="0"/>
              </a:spcAft>
              <a:buClr>
                <a:srgbClr val="C00000"/>
              </a:buClr>
              <a:buFont typeface="Wingdings" pitchFamily="2" charset="2"/>
              <a:buChar char="Ø"/>
              <a:tabLst>
                <a:tab pos="457200" algn="l"/>
              </a:tabLst>
            </a:pPr>
            <a:r>
              <a:rPr lang="ru-RU" sz="2800" b="1" dirty="0" smtClean="0">
                <a:solidFill>
                  <a:srgbClr val="000000"/>
                </a:solidFill>
                <a:latin typeface="Arial" pitchFamily="34" charset="0"/>
                <a:ea typeface="Times New Roman" pitchFamily="18" charset="0"/>
                <a:cs typeface="Arial" pitchFamily="34" charset="0"/>
              </a:rPr>
              <a:t>передается по наследству; </a:t>
            </a:r>
            <a:endParaRPr lang="ru-RU" sz="2800" b="1" dirty="0" smtClean="0">
              <a:latin typeface="Arial" pitchFamily="34" charset="0"/>
              <a:ea typeface="Times New Roman" pitchFamily="18" charset="0"/>
              <a:cs typeface="Arial" pitchFamily="34" charset="0"/>
            </a:endParaRPr>
          </a:p>
          <a:p>
            <a:pPr marL="354013" lvl="0" indent="-354013" algn="just" eaLnBrk="0" fontAlgn="base" hangingPunct="0">
              <a:lnSpc>
                <a:spcPct val="85000"/>
              </a:lnSpc>
              <a:spcBef>
                <a:spcPct val="0"/>
              </a:spcBef>
              <a:spcAft>
                <a:spcPct val="0"/>
              </a:spcAft>
              <a:buClr>
                <a:srgbClr val="C00000"/>
              </a:buClr>
              <a:buFont typeface="Wingdings" pitchFamily="2" charset="2"/>
              <a:buChar char="Ø"/>
              <a:tabLst>
                <a:tab pos="457200" algn="l"/>
              </a:tabLst>
            </a:pPr>
            <a:r>
              <a:rPr lang="ru-RU" sz="2800" b="1" dirty="0" smtClean="0">
                <a:solidFill>
                  <a:srgbClr val="000000"/>
                </a:solidFill>
                <a:latin typeface="Arial" pitchFamily="34" charset="0"/>
                <a:ea typeface="Times New Roman" pitchFamily="18" charset="0"/>
                <a:cs typeface="Arial" pitchFamily="34" charset="0"/>
              </a:rPr>
              <a:t>признак не изменяется, даже если внешние условия изменяются и передается по наследству своя норма реакции.</a:t>
            </a:r>
            <a:r>
              <a:rPr lang="ru-RU" sz="2800" b="1" dirty="0" smtClean="0">
                <a:latin typeface="Arial" pitchFamily="34" charset="0"/>
                <a:cs typeface="Arial" pitchFamily="34" charset="0"/>
              </a:rPr>
              <a:t> </a:t>
            </a:r>
          </a:p>
        </p:txBody>
      </p:sp>
      <p:pic>
        <p:nvPicPr>
          <p:cNvPr id="41986" name="Picture 2" descr="D:\23.05.13-домашние документы\Колледж Строитель\Биология\Лекции по биол\Селекция\Генетика\img13.jpg"/>
          <p:cNvPicPr>
            <a:picLocks noChangeAspect="1" noChangeArrowheads="1"/>
          </p:cNvPicPr>
          <p:nvPr/>
        </p:nvPicPr>
        <p:blipFill>
          <a:blip r:embed="rId6" cstate="print"/>
          <a:srcRect t="28125" r="46875" b="22916"/>
          <a:stretch>
            <a:fillRect/>
          </a:stretch>
        </p:blipFill>
        <p:spPr bwMode="auto">
          <a:xfrm>
            <a:off x="2714612" y="4714884"/>
            <a:ext cx="2857520" cy="1975064"/>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052" name="Picture 4"/>
          <p:cNvPicPr>
            <a:picLocks noChangeAspect="1" noChangeArrowheads="1"/>
          </p:cNvPicPr>
          <p:nvPr/>
        </p:nvPicPr>
        <p:blipFill>
          <a:blip r:embed="rId3" cstate="print"/>
          <a:srcRect/>
          <a:stretch>
            <a:fillRect/>
          </a:stretch>
        </p:blipFill>
        <p:spPr bwMode="auto">
          <a:xfrm>
            <a:off x="285720" y="3643314"/>
            <a:ext cx="4827629" cy="2928958"/>
          </a:xfrm>
          <a:prstGeom prst="rect">
            <a:avLst/>
          </a:prstGeom>
          <a:noFill/>
          <a:ln w="9525">
            <a:noFill/>
            <a:miter lim="800000"/>
            <a:headEnd/>
            <a:tailEnd/>
          </a:ln>
          <a:effectLst/>
        </p:spPr>
      </p:pic>
      <p:pic>
        <p:nvPicPr>
          <p:cNvPr id="2054" name="Picture 6"/>
          <p:cNvPicPr>
            <a:picLocks noChangeAspect="1" noChangeArrowheads="1"/>
          </p:cNvPicPr>
          <p:nvPr/>
        </p:nvPicPr>
        <p:blipFill>
          <a:blip r:embed="rId4" cstate="print"/>
          <a:srcRect l="26953" t="23438" r="22070" b="37011"/>
          <a:stretch>
            <a:fillRect/>
          </a:stretch>
        </p:blipFill>
        <p:spPr bwMode="auto">
          <a:xfrm>
            <a:off x="142844" y="142852"/>
            <a:ext cx="5524540" cy="3429024"/>
          </a:xfrm>
          <a:prstGeom prst="rect">
            <a:avLst/>
          </a:prstGeom>
          <a:noFill/>
          <a:ln w="9525">
            <a:noFill/>
            <a:miter lim="800000"/>
            <a:headEnd/>
            <a:tailEnd/>
          </a:ln>
          <a:effectLst/>
        </p:spPr>
      </p:pic>
      <p:pic>
        <p:nvPicPr>
          <p:cNvPr id="12" name="Picture 2"/>
          <p:cNvPicPr>
            <a:picLocks noChangeAspect="1" noChangeArrowheads="1"/>
          </p:cNvPicPr>
          <p:nvPr/>
        </p:nvPicPr>
        <p:blipFill>
          <a:blip r:embed="rId5" cstate="print"/>
          <a:srcRect/>
          <a:stretch>
            <a:fillRect/>
          </a:stretch>
        </p:blipFill>
        <p:spPr bwMode="auto">
          <a:xfrm>
            <a:off x="5000628" y="1714488"/>
            <a:ext cx="3931244" cy="3357586"/>
          </a:xfrm>
          <a:prstGeom prst="rect">
            <a:avLst/>
          </a:prstGeom>
          <a:noFill/>
          <a:ln w="9525">
            <a:noFill/>
            <a:miter lim="800000"/>
            <a:headEnd/>
            <a:tailEnd/>
          </a:ln>
          <a:effectLst/>
        </p:spPr>
      </p:pic>
      <p:pic>
        <p:nvPicPr>
          <p:cNvPr id="13" name="Picture 12" descr="пишу 1"/>
          <p:cNvPicPr>
            <a:picLocks noChangeAspect="1" noChangeArrowheads="1" noCrop="1"/>
          </p:cNvPicPr>
          <p:nvPr/>
        </p:nvPicPr>
        <p:blipFill>
          <a:blip r:embed="rId6" cstate="print"/>
          <a:srcRect/>
          <a:stretch>
            <a:fillRect/>
          </a:stretch>
        </p:blipFill>
        <p:spPr bwMode="auto">
          <a:xfrm>
            <a:off x="8494713" y="5000636"/>
            <a:ext cx="649287" cy="12954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 action="ppaction://noaction"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Прямоугольник 13"/>
          <p:cNvSpPr/>
          <p:nvPr/>
        </p:nvSpPr>
        <p:spPr>
          <a:xfrm>
            <a:off x="142844" y="0"/>
            <a:ext cx="3299301" cy="445507"/>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nSpc>
                <a:spcPct val="80000"/>
              </a:lnSpc>
            </a:pPr>
            <a:r>
              <a:rPr lang="ru-RU" sz="2800" b="1" dirty="0">
                <a:ln w="11430">
                  <a:solidFill>
                    <a:sysClr val="windowText" lastClr="000000"/>
                  </a:solidFill>
                </a:ln>
                <a:solidFill>
                  <a:srgbClr val="FF0000"/>
                </a:solidFill>
                <a:effectLst>
                  <a:outerShdw blurRad="50800" dist="39000" dir="5460000" algn="tl">
                    <a:srgbClr val="000000">
                      <a:alpha val="38000"/>
                    </a:srgbClr>
                  </a:outerShdw>
                </a:effectLst>
                <a:latin typeface="Arial Black" pitchFamily="34" charset="0"/>
                <a:ea typeface="Times New Roman" pitchFamily="18" charset="0"/>
                <a:cs typeface="Arial" pitchFamily="34" charset="0"/>
              </a:rPr>
              <a:t>Подведем итог:</a:t>
            </a:r>
            <a:endParaRPr lang="ru-RU" sz="2800" b="1" dirty="0">
              <a:ln w="11430">
                <a:solidFill>
                  <a:sysClr val="windowText" lastClr="000000"/>
                </a:solidFill>
              </a:ln>
              <a:solidFill>
                <a:srgbClr val="FF0000"/>
              </a:solidFill>
              <a:effectLst>
                <a:outerShdw blurRad="50800" dist="39000" dir="5460000" algn="tl">
                  <a:srgbClr val="000000">
                    <a:alpha val="38000"/>
                  </a:srgbClr>
                </a:outerShdw>
              </a:effectLst>
              <a:latin typeface="Arial Black" pitchFamily="34" charset="0"/>
            </a:endParaRPr>
          </a:p>
        </p:txBody>
      </p:sp>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318500" y="6032500"/>
            <a:ext cx="609600" cy="609600"/>
          </a:xfrm>
          <a:prstGeom prst="rect">
            <a:avLst/>
          </a:prstGeom>
        </p:spPr>
      </p:pic>
      <p:cxnSp>
        <p:nvCxnSpPr>
          <p:cNvPr id="6" name="Прямая со стрелкой 5">
            <a:extLst>
              <a:ext uri="{FF2B5EF4-FFF2-40B4-BE49-F238E27FC236}">
                <a16:creationId xmlns:a16="http://schemas.microsoft.com/office/drawing/2014/main" xmlns="" id="{77C2AD3C-E311-C04E-BA83-346A95E317EC}"/>
              </a:ext>
            </a:extLst>
          </p:cNvPr>
          <p:cNvCxnSpPr>
            <a:cxnSpLocks/>
          </p:cNvCxnSpPr>
          <p:nvPr/>
        </p:nvCxnSpPr>
        <p:spPr>
          <a:xfrm flipH="1">
            <a:off x="2697814" y="836712"/>
            <a:ext cx="162018" cy="288032"/>
          </a:xfrm>
          <a:prstGeom prst="straightConnector1">
            <a:avLst/>
          </a:prstGeom>
          <a:ln w="5715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10" name="Прямая со стрелкой 9">
            <a:extLst>
              <a:ext uri="{FF2B5EF4-FFF2-40B4-BE49-F238E27FC236}">
                <a16:creationId xmlns:a16="http://schemas.microsoft.com/office/drawing/2014/main" xmlns="" id="{3F54D346-D99D-3544-A4F0-204FE92B0598}"/>
              </a:ext>
            </a:extLst>
          </p:cNvPr>
          <p:cNvCxnSpPr/>
          <p:nvPr/>
        </p:nvCxnSpPr>
        <p:spPr>
          <a:xfrm>
            <a:off x="5174937" y="836712"/>
            <a:ext cx="373386" cy="297673"/>
          </a:xfrm>
          <a:prstGeom prst="straightConnector1">
            <a:avLst/>
          </a:prstGeom>
          <a:ln w="5715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25" name="Прямая со стрелкой 24">
            <a:extLst>
              <a:ext uri="{FF2B5EF4-FFF2-40B4-BE49-F238E27FC236}">
                <a16:creationId xmlns:a16="http://schemas.microsoft.com/office/drawing/2014/main" xmlns="" id="{44A853A5-392B-FB46-954D-326D597E8C3C}"/>
              </a:ext>
            </a:extLst>
          </p:cNvPr>
          <p:cNvCxnSpPr/>
          <p:nvPr/>
        </p:nvCxnSpPr>
        <p:spPr>
          <a:xfrm>
            <a:off x="7461274" y="3701487"/>
            <a:ext cx="182490" cy="378943"/>
          </a:xfrm>
          <a:prstGeom prst="straightConnector1">
            <a:avLst/>
          </a:prstGeom>
          <a:ln w="5715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27" name="Прямая со стрелкой 26">
            <a:extLst>
              <a:ext uri="{FF2B5EF4-FFF2-40B4-BE49-F238E27FC236}">
                <a16:creationId xmlns:a16="http://schemas.microsoft.com/office/drawing/2014/main" xmlns="" id="{4F0B40B5-8774-224C-8D6E-9A8373952490}"/>
              </a:ext>
            </a:extLst>
          </p:cNvPr>
          <p:cNvCxnSpPr>
            <a:cxnSpLocks/>
          </p:cNvCxnSpPr>
          <p:nvPr/>
        </p:nvCxnSpPr>
        <p:spPr>
          <a:xfrm flipH="1">
            <a:off x="4945034" y="3717032"/>
            <a:ext cx="777781" cy="1036369"/>
          </a:xfrm>
          <a:prstGeom prst="straightConnector1">
            <a:avLst/>
          </a:prstGeom>
          <a:ln w="5715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32" name="Прямая со стрелкой 31">
            <a:extLst>
              <a:ext uri="{FF2B5EF4-FFF2-40B4-BE49-F238E27FC236}">
                <a16:creationId xmlns:a16="http://schemas.microsoft.com/office/drawing/2014/main" xmlns="" id="{48BAFD75-13A5-4B4C-A98D-2B0146C66076}"/>
              </a:ext>
            </a:extLst>
          </p:cNvPr>
          <p:cNvCxnSpPr>
            <a:cxnSpLocks/>
          </p:cNvCxnSpPr>
          <p:nvPr/>
        </p:nvCxnSpPr>
        <p:spPr>
          <a:xfrm flipH="1">
            <a:off x="2451176" y="5385674"/>
            <a:ext cx="493276" cy="315644"/>
          </a:xfrm>
          <a:prstGeom prst="straightConnector1">
            <a:avLst/>
          </a:prstGeom>
          <a:ln w="5715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34" name="Прямая со стрелкой 33">
            <a:extLst>
              <a:ext uri="{FF2B5EF4-FFF2-40B4-BE49-F238E27FC236}">
                <a16:creationId xmlns:a16="http://schemas.microsoft.com/office/drawing/2014/main" xmlns="" id="{A3249C3B-AF67-4447-81C5-229CD9C14038}"/>
              </a:ext>
            </a:extLst>
          </p:cNvPr>
          <p:cNvCxnSpPr>
            <a:cxnSpLocks/>
            <a:endCxn id="41" idx="1"/>
          </p:cNvCxnSpPr>
          <p:nvPr/>
        </p:nvCxnSpPr>
        <p:spPr>
          <a:xfrm>
            <a:off x="3002125" y="5413286"/>
            <a:ext cx="2261417" cy="159568"/>
          </a:xfrm>
          <a:prstGeom prst="straightConnector1">
            <a:avLst/>
          </a:prstGeom>
          <a:ln w="5715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38" name="Прямая со стрелкой 37">
            <a:extLst>
              <a:ext uri="{FF2B5EF4-FFF2-40B4-BE49-F238E27FC236}">
                <a16:creationId xmlns:a16="http://schemas.microsoft.com/office/drawing/2014/main" xmlns="" id="{8723C9DF-2C0F-6347-97C0-B2190E470C26}"/>
              </a:ext>
            </a:extLst>
          </p:cNvPr>
          <p:cNvCxnSpPr>
            <a:cxnSpLocks/>
          </p:cNvCxnSpPr>
          <p:nvPr/>
        </p:nvCxnSpPr>
        <p:spPr>
          <a:xfrm flipH="1">
            <a:off x="2089727" y="5701318"/>
            <a:ext cx="3085210" cy="481210"/>
          </a:xfrm>
          <a:prstGeom prst="straightConnector1">
            <a:avLst/>
          </a:prstGeom>
          <a:ln w="5715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40" name="Прямая со стрелкой 39">
            <a:extLst>
              <a:ext uri="{FF2B5EF4-FFF2-40B4-BE49-F238E27FC236}">
                <a16:creationId xmlns:a16="http://schemas.microsoft.com/office/drawing/2014/main" xmlns="" id="{24A5EADE-0057-F043-A0C4-5E203A2E97AC}"/>
              </a:ext>
            </a:extLst>
          </p:cNvPr>
          <p:cNvCxnSpPr>
            <a:cxnSpLocks/>
          </p:cNvCxnSpPr>
          <p:nvPr/>
        </p:nvCxnSpPr>
        <p:spPr>
          <a:xfrm flipH="1">
            <a:off x="4779461" y="5750027"/>
            <a:ext cx="449172" cy="383791"/>
          </a:xfrm>
          <a:prstGeom prst="straightConnector1">
            <a:avLst/>
          </a:prstGeom>
          <a:ln w="5715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42" name="Прямая со стрелкой 41">
            <a:extLst>
              <a:ext uri="{FF2B5EF4-FFF2-40B4-BE49-F238E27FC236}">
                <a16:creationId xmlns:a16="http://schemas.microsoft.com/office/drawing/2014/main" xmlns="" id="{27B247D7-4CF2-2A44-A534-57B963ABF4D6}"/>
              </a:ext>
            </a:extLst>
          </p:cNvPr>
          <p:cNvCxnSpPr/>
          <p:nvPr/>
        </p:nvCxnSpPr>
        <p:spPr>
          <a:xfrm>
            <a:off x="6357524" y="5795689"/>
            <a:ext cx="232048" cy="391205"/>
          </a:xfrm>
          <a:prstGeom prst="straightConnector1">
            <a:avLst/>
          </a:prstGeom>
          <a:ln w="5715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1" name="Прямоугольник 10"/>
          <p:cNvSpPr/>
          <p:nvPr/>
        </p:nvSpPr>
        <p:spPr>
          <a:xfrm>
            <a:off x="118688" y="1124743"/>
            <a:ext cx="4885359" cy="3384000"/>
          </a:xfrm>
          <a:prstGeom prst="rect">
            <a:avLst/>
          </a:prstGeom>
          <a:ln w="38100">
            <a:solidFill>
              <a:schemeClr val="accent6">
                <a:lumMod val="50000"/>
              </a:schemeClr>
            </a:solidFill>
          </a:ln>
        </p:spPr>
        <p:txBody>
          <a:bodyPr wrap="square">
            <a:spAutoFit/>
          </a:bodyPr>
          <a:lstStyle/>
          <a:p>
            <a:pPr algn="ctr">
              <a:lnSpc>
                <a:spcPct val="80000"/>
              </a:lnSpc>
            </a:pPr>
            <a:r>
              <a:rPr lang="ru-RU" sz="2200" b="1" dirty="0" err="1">
                <a:ln>
                  <a:solidFill>
                    <a:sysClr val="windowText" lastClr="000000"/>
                  </a:solidFill>
                </a:ln>
                <a:solidFill>
                  <a:srgbClr val="FF0000"/>
                </a:solidFill>
                <a:latin typeface="Arial" pitchFamily="34" charset="0"/>
                <a:cs typeface="Arial" pitchFamily="34" charset="0"/>
              </a:rPr>
              <a:t>Модификационная</a:t>
            </a:r>
            <a:r>
              <a:rPr lang="ru-RU" sz="2200" b="1" dirty="0">
                <a:solidFill>
                  <a:srgbClr val="FF0000"/>
                </a:solidFill>
                <a:latin typeface="Arial" pitchFamily="34" charset="0"/>
                <a:cs typeface="Arial" pitchFamily="34" charset="0"/>
              </a:rPr>
              <a:t> </a:t>
            </a:r>
          </a:p>
          <a:p>
            <a:pPr algn="ctr">
              <a:lnSpc>
                <a:spcPct val="80000"/>
              </a:lnSpc>
            </a:pPr>
            <a:r>
              <a:rPr lang="ru-RU" sz="2200" b="1" dirty="0">
                <a:latin typeface="Arial" pitchFamily="34" charset="0"/>
                <a:cs typeface="Arial" pitchFamily="34" charset="0"/>
              </a:rPr>
              <a:t>(</a:t>
            </a:r>
            <a:r>
              <a:rPr lang="ru-RU" sz="2200" b="1" dirty="0">
                <a:ln>
                  <a:solidFill>
                    <a:sysClr val="windowText" lastClr="000000"/>
                  </a:solidFill>
                </a:ln>
                <a:solidFill>
                  <a:srgbClr val="FF0000"/>
                </a:solidFill>
                <a:latin typeface="Arial" pitchFamily="34" charset="0"/>
                <a:cs typeface="Arial" pitchFamily="34" charset="0"/>
              </a:rPr>
              <a:t>ненаследственная или </a:t>
            </a:r>
            <a:r>
              <a:rPr lang="ru-RU" sz="2200" b="1" dirty="0" err="1" smtClean="0">
                <a:ln>
                  <a:solidFill>
                    <a:sysClr val="windowText" lastClr="000000"/>
                  </a:solidFill>
                </a:ln>
                <a:solidFill>
                  <a:srgbClr val="FF0000"/>
                </a:solidFill>
                <a:latin typeface="Arial" pitchFamily="34" charset="0"/>
                <a:cs typeface="Arial" pitchFamily="34" charset="0"/>
              </a:rPr>
              <a:t>фено</a:t>
            </a:r>
            <a:r>
              <a:rPr lang="ru-RU" sz="2200" b="1" dirty="0" smtClean="0">
                <a:ln>
                  <a:solidFill>
                    <a:sysClr val="windowText" lastClr="000000"/>
                  </a:solidFill>
                </a:ln>
                <a:solidFill>
                  <a:srgbClr val="FF0000"/>
                </a:solidFill>
                <a:latin typeface="Arial" pitchFamily="34" charset="0"/>
                <a:cs typeface="Arial" pitchFamily="34" charset="0"/>
              </a:rPr>
              <a:t>-типическая</a:t>
            </a:r>
            <a:r>
              <a:rPr lang="ru-RU" sz="2200" b="1" dirty="0">
                <a:latin typeface="Arial" pitchFamily="34" charset="0"/>
                <a:cs typeface="Arial" pitchFamily="34" charset="0"/>
              </a:rPr>
              <a:t>) изменения </a:t>
            </a:r>
            <a:r>
              <a:rPr lang="ru-RU" sz="2200" b="1" dirty="0" smtClean="0">
                <a:latin typeface="Arial" pitchFamily="34" charset="0"/>
                <a:cs typeface="Arial" pitchFamily="34" charset="0"/>
              </a:rPr>
              <a:t>приз-</a:t>
            </a:r>
            <a:r>
              <a:rPr lang="ru-RU" sz="2200" b="1" dirty="0" err="1" smtClean="0">
                <a:latin typeface="Arial" pitchFamily="34" charset="0"/>
                <a:cs typeface="Arial" pitchFamily="34" charset="0"/>
              </a:rPr>
              <a:t>наков</a:t>
            </a:r>
            <a:r>
              <a:rPr lang="ru-RU" sz="2200" b="1" dirty="0" smtClean="0">
                <a:latin typeface="Arial" pitchFamily="34" charset="0"/>
                <a:cs typeface="Arial" pitchFamily="34" charset="0"/>
              </a:rPr>
              <a:t> </a:t>
            </a:r>
            <a:r>
              <a:rPr lang="ru-RU" sz="2200" b="1" dirty="0">
                <a:latin typeface="Arial" pitchFamily="34" charset="0"/>
                <a:cs typeface="Arial" pitchFamily="34" charset="0"/>
              </a:rPr>
              <a:t>организма под </a:t>
            </a:r>
            <a:r>
              <a:rPr lang="ru-RU" sz="2200" b="1" dirty="0" err="1" smtClean="0">
                <a:latin typeface="Arial" pitchFamily="34" charset="0"/>
                <a:cs typeface="Arial" pitchFamily="34" charset="0"/>
              </a:rPr>
              <a:t>воздейст-вием</a:t>
            </a:r>
            <a:r>
              <a:rPr lang="ru-RU" sz="2200" b="1" dirty="0" smtClean="0">
                <a:latin typeface="Arial" pitchFamily="34" charset="0"/>
                <a:cs typeface="Arial" pitchFamily="34" charset="0"/>
              </a:rPr>
              <a:t> </a:t>
            </a:r>
            <a:r>
              <a:rPr lang="ru-RU" sz="2200" b="1" dirty="0">
                <a:latin typeface="Arial" pitchFamily="34" charset="0"/>
                <a:cs typeface="Arial" pitchFamily="34" charset="0"/>
              </a:rPr>
              <a:t>среды и не связанные с изменением генотипа. </a:t>
            </a:r>
            <a:r>
              <a:rPr lang="ru-RU" sz="2200" b="1" dirty="0" err="1" smtClean="0">
                <a:latin typeface="Arial" pitchFamily="34" charset="0"/>
                <a:cs typeface="Arial" pitchFamily="34" charset="0"/>
              </a:rPr>
              <a:t>Модифи-кации</a:t>
            </a:r>
            <a:r>
              <a:rPr lang="ru-RU" sz="2200" b="1" dirty="0" smtClean="0">
                <a:latin typeface="Arial" pitchFamily="34" charset="0"/>
                <a:cs typeface="Arial" pitchFamily="34" charset="0"/>
              </a:rPr>
              <a:t> </a:t>
            </a:r>
            <a:r>
              <a:rPr lang="ru-RU" sz="2200" b="1" dirty="0">
                <a:latin typeface="Arial" pitchFamily="34" charset="0"/>
                <a:cs typeface="Arial" pitchFamily="34" charset="0"/>
              </a:rPr>
              <a:t>не наследуются и </a:t>
            </a:r>
            <a:r>
              <a:rPr lang="ru-RU" sz="2200" b="1" dirty="0" err="1" smtClean="0">
                <a:latin typeface="Arial" pitchFamily="34" charset="0"/>
                <a:cs typeface="Arial" pitchFamily="34" charset="0"/>
              </a:rPr>
              <a:t>прояв-ляются</a:t>
            </a:r>
            <a:r>
              <a:rPr lang="ru-RU" sz="2200" b="1" dirty="0" smtClean="0">
                <a:latin typeface="Arial" pitchFamily="34" charset="0"/>
                <a:cs typeface="Arial" pitchFamily="34" charset="0"/>
              </a:rPr>
              <a:t> </a:t>
            </a:r>
            <a:r>
              <a:rPr lang="ru-RU" sz="2200" b="1" dirty="0">
                <a:latin typeface="Arial" pitchFamily="34" charset="0"/>
                <a:cs typeface="Arial" pitchFamily="34" charset="0"/>
              </a:rPr>
              <a:t>в границах </a:t>
            </a:r>
            <a:r>
              <a:rPr lang="ru-RU" sz="2200" b="1" dirty="0" smtClean="0">
                <a:latin typeface="Arial" pitchFamily="34" charset="0"/>
                <a:cs typeface="Arial" pitchFamily="34" charset="0"/>
              </a:rPr>
              <a:t>определен-</a:t>
            </a:r>
            <a:r>
              <a:rPr lang="ru-RU" sz="2200" b="1" dirty="0" err="1" smtClean="0">
                <a:latin typeface="Arial" pitchFamily="34" charset="0"/>
                <a:cs typeface="Arial" pitchFamily="34" charset="0"/>
              </a:rPr>
              <a:t>ных</a:t>
            </a:r>
            <a:r>
              <a:rPr lang="ru-RU" sz="2200" b="1" dirty="0" smtClean="0">
                <a:latin typeface="Arial" pitchFamily="34" charset="0"/>
                <a:cs typeface="Arial" pitchFamily="34" charset="0"/>
              </a:rPr>
              <a:t> </a:t>
            </a:r>
            <a:r>
              <a:rPr lang="ru-RU" sz="2200" b="1" dirty="0">
                <a:latin typeface="Arial" pitchFamily="34" charset="0"/>
                <a:cs typeface="Arial" pitchFamily="34" charset="0"/>
              </a:rPr>
              <a:t>нормой реакции. Например: загар у человека, различия в размерах растений, растущих в разных условиях среды, и т. п. </a:t>
            </a:r>
          </a:p>
        </p:txBody>
      </p:sp>
      <p:sp>
        <p:nvSpPr>
          <p:cNvPr id="2" name="Прямоугольник 1"/>
          <p:cNvSpPr/>
          <p:nvPr/>
        </p:nvSpPr>
        <p:spPr>
          <a:xfrm>
            <a:off x="2567341" y="432291"/>
            <a:ext cx="2702984" cy="394980"/>
          </a:xfrm>
          <a:prstGeom prst="rect">
            <a:avLst/>
          </a:prstGeom>
          <a:noFill/>
          <a:ln w="38100">
            <a:solidFill>
              <a:schemeClr val="accent6">
                <a:lumMod val="50000"/>
              </a:schemeClr>
            </a:solidFill>
          </a:ln>
        </p:spPr>
        <p:txBody>
          <a:bodyPr wrap="none">
            <a:spAutoFit/>
          </a:bodyPr>
          <a:lstStyle/>
          <a:p>
            <a:pPr algn="ctr">
              <a:lnSpc>
                <a:spcPct val="80000"/>
              </a:lnSpc>
            </a:pPr>
            <a:r>
              <a:rPr lang="ru-RU" sz="2400" b="1" dirty="0">
                <a:ln w="0">
                  <a:solidFill>
                    <a:sysClr val="windowText" lastClr="000000"/>
                  </a:solidFill>
                </a:ln>
                <a:solidFill>
                  <a:srgbClr val="FF0000"/>
                </a:solidFill>
                <a:effectLst>
                  <a:outerShdw blurRad="38100" dist="19050" dir="2700000" algn="tl" rotWithShape="0">
                    <a:schemeClr val="dk1">
                      <a:alpha val="40000"/>
                    </a:schemeClr>
                  </a:outerShdw>
                </a:effectLst>
                <a:latin typeface="Arial Black" pitchFamily="34" charset="0"/>
              </a:rPr>
              <a:t>Изменчивость</a:t>
            </a:r>
          </a:p>
        </p:txBody>
      </p:sp>
      <p:sp>
        <p:nvSpPr>
          <p:cNvPr id="5" name="Прямоугольник 4"/>
          <p:cNvSpPr/>
          <p:nvPr/>
        </p:nvSpPr>
        <p:spPr>
          <a:xfrm>
            <a:off x="5091392" y="1174338"/>
            <a:ext cx="3935812" cy="2529923"/>
          </a:xfrm>
          <a:prstGeom prst="rect">
            <a:avLst/>
          </a:prstGeom>
          <a:ln w="38100">
            <a:solidFill>
              <a:schemeClr val="accent6">
                <a:lumMod val="50000"/>
              </a:schemeClr>
            </a:solidFill>
          </a:ln>
        </p:spPr>
        <p:txBody>
          <a:bodyPr wrap="square">
            <a:spAutoFit/>
          </a:bodyPr>
          <a:lstStyle/>
          <a:p>
            <a:pPr algn="ctr">
              <a:lnSpc>
                <a:spcPct val="80000"/>
              </a:lnSpc>
            </a:pPr>
            <a:r>
              <a:rPr lang="ru-RU" sz="2200" b="1" dirty="0">
                <a:ln w="0">
                  <a:solidFill>
                    <a:sysClr val="windowText" lastClr="000000"/>
                  </a:solidFill>
                </a:ln>
                <a:solidFill>
                  <a:srgbClr val="FF0000"/>
                </a:solidFill>
                <a:latin typeface="Arial" pitchFamily="34" charset="0"/>
                <a:cs typeface="Arial" pitchFamily="34" charset="0"/>
              </a:rPr>
              <a:t>Мутационная</a:t>
            </a:r>
          </a:p>
          <a:p>
            <a:pPr algn="ctr">
              <a:lnSpc>
                <a:spcPct val="80000"/>
              </a:lnSpc>
            </a:pPr>
            <a:r>
              <a:rPr lang="ru-RU" sz="2200" b="1" dirty="0">
                <a:ln w="0"/>
                <a:latin typeface="Arial" pitchFamily="34" charset="0"/>
                <a:cs typeface="Arial" pitchFamily="34" charset="0"/>
              </a:rPr>
              <a:t> (</a:t>
            </a:r>
            <a:r>
              <a:rPr lang="ru-RU" sz="2200" b="1" dirty="0">
                <a:ln w="0">
                  <a:solidFill>
                    <a:sysClr val="windowText" lastClr="000000"/>
                  </a:solidFill>
                </a:ln>
                <a:solidFill>
                  <a:srgbClr val="FF0000"/>
                </a:solidFill>
                <a:latin typeface="Arial" pitchFamily="34" charset="0"/>
                <a:cs typeface="Arial" pitchFamily="34" charset="0"/>
              </a:rPr>
              <a:t>генотипическая</a:t>
            </a:r>
            <a:r>
              <a:rPr lang="ru-RU" sz="2200" b="1" dirty="0">
                <a:ln w="0"/>
                <a:latin typeface="Arial" pitchFamily="34" charset="0"/>
                <a:cs typeface="Arial" pitchFamily="34" charset="0"/>
              </a:rPr>
              <a:t>) изменчивость </a:t>
            </a:r>
            <a:r>
              <a:rPr lang="ru-RU" sz="2200" b="1" dirty="0" err="1" smtClean="0">
                <a:ln w="0"/>
                <a:latin typeface="Arial" pitchFamily="34" charset="0"/>
                <a:cs typeface="Arial" pitchFamily="34" charset="0"/>
              </a:rPr>
              <a:t>наслед-ственная</a:t>
            </a:r>
            <a:r>
              <a:rPr lang="ru-RU" sz="2200" b="1" dirty="0" smtClean="0">
                <a:ln w="0"/>
                <a:latin typeface="Arial" pitchFamily="34" charset="0"/>
                <a:cs typeface="Arial" pitchFamily="34" charset="0"/>
              </a:rPr>
              <a:t> </a:t>
            </a:r>
            <a:r>
              <a:rPr lang="ru-RU" sz="2200" b="1" dirty="0">
                <a:ln w="0"/>
                <a:latin typeface="Arial" pitchFamily="34" charset="0"/>
                <a:cs typeface="Arial" pitchFamily="34" charset="0"/>
              </a:rPr>
              <a:t>изменчивость, вызывающая изменения в генотипе, передается по наследству. Например - цвет волос, плодов, форма листьев и т. п.</a:t>
            </a:r>
          </a:p>
        </p:txBody>
      </p:sp>
      <p:sp>
        <p:nvSpPr>
          <p:cNvPr id="21" name="Прямоугольник 20"/>
          <p:cNvSpPr/>
          <p:nvPr/>
        </p:nvSpPr>
        <p:spPr>
          <a:xfrm>
            <a:off x="5565628" y="4080430"/>
            <a:ext cx="3540156" cy="904863"/>
          </a:xfrm>
          <a:prstGeom prst="rect">
            <a:avLst/>
          </a:prstGeom>
          <a:ln w="38100">
            <a:solidFill>
              <a:schemeClr val="accent6">
                <a:lumMod val="50000"/>
              </a:schemeClr>
            </a:solidFill>
          </a:ln>
        </p:spPr>
        <p:txBody>
          <a:bodyPr wrap="square">
            <a:spAutoFit/>
          </a:bodyPr>
          <a:lstStyle/>
          <a:p>
            <a:pPr algn="ctr">
              <a:lnSpc>
                <a:spcPct val="80000"/>
              </a:lnSpc>
            </a:pPr>
            <a:r>
              <a:rPr lang="ru-RU" sz="2200" b="1" dirty="0">
                <a:ln w="0">
                  <a:solidFill>
                    <a:sysClr val="windowText" lastClr="000000"/>
                  </a:solidFill>
                </a:ln>
                <a:solidFill>
                  <a:srgbClr val="FF0000"/>
                </a:solidFill>
                <a:latin typeface="Arial" pitchFamily="34" charset="0"/>
                <a:cs typeface="Arial" pitchFamily="34" charset="0"/>
              </a:rPr>
              <a:t>Цитоплазматическая</a:t>
            </a:r>
            <a:r>
              <a:rPr lang="ru-RU" sz="2200" b="1" dirty="0">
                <a:ln w="0"/>
                <a:solidFill>
                  <a:srgbClr val="FF0000"/>
                </a:solidFill>
                <a:latin typeface="Arial" pitchFamily="34" charset="0"/>
                <a:cs typeface="Arial" pitchFamily="34" charset="0"/>
              </a:rPr>
              <a:t>  </a:t>
            </a:r>
            <a:r>
              <a:rPr lang="ru-RU" sz="2200" b="1" dirty="0" smtClean="0">
                <a:ln w="0"/>
                <a:latin typeface="Arial" pitchFamily="34" charset="0"/>
                <a:cs typeface="Arial" pitchFamily="34" charset="0"/>
              </a:rPr>
              <a:t>изменчивость пластид </a:t>
            </a:r>
            <a:r>
              <a:rPr lang="ru-RU" sz="2200" b="1" dirty="0">
                <a:ln w="0"/>
                <a:latin typeface="Arial" pitchFamily="34" charset="0"/>
                <a:cs typeface="Arial" pitchFamily="34" charset="0"/>
              </a:rPr>
              <a:t>и </a:t>
            </a:r>
            <a:r>
              <a:rPr lang="ru-RU" sz="2200" b="1" dirty="0" smtClean="0">
                <a:ln w="0"/>
                <a:latin typeface="Arial" pitchFamily="34" charset="0"/>
                <a:cs typeface="Arial" pitchFamily="34" charset="0"/>
              </a:rPr>
              <a:t>митохондрий</a:t>
            </a:r>
            <a:endParaRPr lang="ru-RU" sz="2200" b="1" dirty="0">
              <a:ln w="0"/>
              <a:solidFill>
                <a:srgbClr val="FF0000"/>
              </a:solidFill>
              <a:latin typeface="Arial" pitchFamily="34" charset="0"/>
              <a:cs typeface="Arial" pitchFamily="34" charset="0"/>
            </a:endParaRPr>
          </a:p>
        </p:txBody>
      </p:sp>
      <p:sp>
        <p:nvSpPr>
          <p:cNvPr id="31" name="Прямоугольник 30"/>
          <p:cNvSpPr/>
          <p:nvPr/>
        </p:nvSpPr>
        <p:spPr>
          <a:xfrm>
            <a:off x="238389" y="4740630"/>
            <a:ext cx="4853003" cy="634020"/>
          </a:xfrm>
          <a:prstGeom prst="rect">
            <a:avLst/>
          </a:prstGeom>
          <a:ln w="38100">
            <a:solidFill>
              <a:schemeClr val="accent6">
                <a:lumMod val="50000"/>
              </a:schemeClr>
            </a:solidFill>
          </a:ln>
        </p:spPr>
        <p:txBody>
          <a:bodyPr wrap="square">
            <a:spAutoFit/>
          </a:bodyPr>
          <a:lstStyle/>
          <a:p>
            <a:pPr algn="ctr">
              <a:lnSpc>
                <a:spcPct val="80000"/>
              </a:lnSpc>
            </a:pPr>
            <a:r>
              <a:rPr lang="ru-RU" sz="2200" b="1" dirty="0">
                <a:ln w="0">
                  <a:solidFill>
                    <a:sysClr val="windowText" lastClr="000000"/>
                  </a:solidFill>
                </a:ln>
                <a:solidFill>
                  <a:srgbClr val="FF0000"/>
                </a:solidFill>
                <a:latin typeface="Arial" pitchFamily="34" charset="0"/>
                <a:cs typeface="Arial" pitchFamily="34" charset="0"/>
              </a:rPr>
              <a:t>Генотипическая</a:t>
            </a:r>
            <a:r>
              <a:rPr lang="ru-RU" sz="2200" b="1" dirty="0">
                <a:ln w="0">
                  <a:solidFill>
                    <a:sysClr val="windowText" lastClr="000000"/>
                  </a:solidFill>
                </a:ln>
                <a:latin typeface="Arial" pitchFamily="34" charset="0"/>
                <a:cs typeface="Arial" pitchFamily="34" charset="0"/>
              </a:rPr>
              <a:t> </a:t>
            </a:r>
            <a:r>
              <a:rPr lang="ru-RU" sz="2200" b="1" dirty="0">
                <a:ln w="0"/>
                <a:latin typeface="Arial" pitchFamily="34" charset="0"/>
                <a:cs typeface="Arial" pitchFamily="34" charset="0"/>
              </a:rPr>
              <a:t>изменчивость генотипа </a:t>
            </a:r>
            <a:r>
              <a:rPr lang="ru-RU" sz="2200" b="1" dirty="0" smtClean="0">
                <a:ln w="0"/>
                <a:latin typeface="Arial" pitchFamily="34" charset="0"/>
                <a:cs typeface="Arial" pitchFamily="34" charset="0"/>
              </a:rPr>
              <a:t>(</a:t>
            </a:r>
            <a:r>
              <a:rPr lang="ru-RU" sz="2200" b="1" dirty="0">
                <a:ln w="0"/>
                <a:latin typeface="Arial" pitchFamily="34" charset="0"/>
                <a:cs typeface="Arial" pitchFamily="34" charset="0"/>
              </a:rPr>
              <a:t>в хромосомах</a:t>
            </a:r>
            <a:r>
              <a:rPr lang="ru-RU" sz="2000" b="1" dirty="0">
                <a:ln w="0"/>
                <a:latin typeface="Arial" pitchFamily="34" charset="0"/>
                <a:cs typeface="Arial" pitchFamily="34" charset="0"/>
              </a:rPr>
              <a:t>)</a:t>
            </a:r>
          </a:p>
        </p:txBody>
      </p:sp>
      <p:sp>
        <p:nvSpPr>
          <p:cNvPr id="39" name="Прямоугольник 38"/>
          <p:cNvSpPr/>
          <p:nvPr/>
        </p:nvSpPr>
        <p:spPr>
          <a:xfrm>
            <a:off x="69818" y="5607172"/>
            <a:ext cx="2381358" cy="363176"/>
          </a:xfrm>
          <a:prstGeom prst="rect">
            <a:avLst/>
          </a:prstGeom>
          <a:ln w="38100">
            <a:solidFill>
              <a:schemeClr val="accent6">
                <a:lumMod val="50000"/>
              </a:schemeClr>
            </a:solidFill>
          </a:ln>
        </p:spPr>
        <p:txBody>
          <a:bodyPr wrap="none">
            <a:spAutoFit/>
          </a:bodyPr>
          <a:lstStyle/>
          <a:p>
            <a:pPr algn="ctr">
              <a:lnSpc>
                <a:spcPct val="80000"/>
              </a:lnSpc>
            </a:pPr>
            <a:r>
              <a:rPr lang="ru-RU" sz="2200" b="1" dirty="0">
                <a:ln w="0">
                  <a:solidFill>
                    <a:sysClr val="windowText" lastClr="000000"/>
                  </a:solidFill>
                </a:ln>
                <a:solidFill>
                  <a:srgbClr val="FF0000"/>
                </a:solidFill>
                <a:latin typeface="Arial" pitchFamily="34" charset="0"/>
                <a:cs typeface="Arial" pitchFamily="34" charset="0"/>
              </a:rPr>
              <a:t>Комбинативная</a:t>
            </a:r>
          </a:p>
        </p:txBody>
      </p:sp>
      <p:sp>
        <p:nvSpPr>
          <p:cNvPr id="41" name="Прямоугольник 40"/>
          <p:cNvSpPr/>
          <p:nvPr/>
        </p:nvSpPr>
        <p:spPr>
          <a:xfrm>
            <a:off x="5263542" y="5357410"/>
            <a:ext cx="2057230" cy="430887"/>
          </a:xfrm>
          <a:prstGeom prst="rect">
            <a:avLst/>
          </a:prstGeom>
          <a:ln w="38100">
            <a:solidFill>
              <a:schemeClr val="accent6">
                <a:lumMod val="50000"/>
              </a:schemeClr>
            </a:solidFill>
          </a:ln>
        </p:spPr>
        <p:txBody>
          <a:bodyPr wrap="none">
            <a:spAutoFit/>
          </a:bodyPr>
          <a:lstStyle/>
          <a:p>
            <a:pPr algn="ctr"/>
            <a:r>
              <a:rPr lang="ru-RU" sz="2200" b="1" dirty="0">
                <a:ln w="0">
                  <a:solidFill>
                    <a:sysClr val="windowText" lastClr="000000"/>
                  </a:solidFill>
                </a:ln>
                <a:solidFill>
                  <a:srgbClr val="FF0000"/>
                </a:solidFill>
                <a:latin typeface="Arial" pitchFamily="34" charset="0"/>
                <a:cs typeface="Arial" pitchFamily="34" charset="0"/>
              </a:rPr>
              <a:t>Мутационная</a:t>
            </a:r>
          </a:p>
        </p:txBody>
      </p:sp>
      <p:sp>
        <p:nvSpPr>
          <p:cNvPr id="51" name="Прямоугольник 50"/>
          <p:cNvSpPr/>
          <p:nvPr/>
        </p:nvSpPr>
        <p:spPr>
          <a:xfrm>
            <a:off x="431266" y="6093296"/>
            <a:ext cx="1658461" cy="634020"/>
          </a:xfrm>
          <a:prstGeom prst="rect">
            <a:avLst/>
          </a:prstGeom>
          <a:ln w="38100">
            <a:solidFill>
              <a:schemeClr val="accent6">
                <a:lumMod val="50000"/>
              </a:schemeClr>
            </a:solidFill>
          </a:ln>
        </p:spPr>
        <p:txBody>
          <a:bodyPr wrap="square">
            <a:spAutoFit/>
          </a:bodyPr>
          <a:lstStyle/>
          <a:p>
            <a:pPr algn="ctr">
              <a:lnSpc>
                <a:spcPct val="80000"/>
              </a:lnSpc>
            </a:pPr>
            <a:r>
              <a:rPr lang="ru-RU" sz="2200" b="1" dirty="0">
                <a:ln w="0">
                  <a:solidFill>
                    <a:sysClr val="windowText" lastClr="000000"/>
                  </a:solidFill>
                </a:ln>
                <a:solidFill>
                  <a:srgbClr val="FF0000"/>
                </a:solidFill>
                <a:latin typeface="Arial" pitchFamily="34" charset="0"/>
                <a:cs typeface="Arial" pitchFamily="34" charset="0"/>
              </a:rPr>
              <a:t>Генные</a:t>
            </a:r>
            <a:r>
              <a:rPr lang="ru-RU" sz="2200" b="1" dirty="0">
                <a:ln w="0"/>
                <a:latin typeface="Arial" pitchFamily="34" charset="0"/>
                <a:cs typeface="Arial" pitchFamily="34" charset="0"/>
              </a:rPr>
              <a:t> мутации</a:t>
            </a:r>
          </a:p>
        </p:txBody>
      </p:sp>
      <p:sp>
        <p:nvSpPr>
          <p:cNvPr id="52" name="Прямоугольник 51"/>
          <p:cNvSpPr/>
          <p:nvPr/>
        </p:nvSpPr>
        <p:spPr>
          <a:xfrm>
            <a:off x="2915816" y="6146453"/>
            <a:ext cx="2213638" cy="634020"/>
          </a:xfrm>
          <a:prstGeom prst="rect">
            <a:avLst/>
          </a:prstGeom>
          <a:ln w="38100">
            <a:solidFill>
              <a:schemeClr val="accent6">
                <a:lumMod val="50000"/>
              </a:schemeClr>
            </a:solidFill>
          </a:ln>
        </p:spPr>
        <p:txBody>
          <a:bodyPr wrap="square">
            <a:spAutoFit/>
          </a:bodyPr>
          <a:lstStyle/>
          <a:p>
            <a:pPr algn="ctr">
              <a:lnSpc>
                <a:spcPct val="80000"/>
              </a:lnSpc>
            </a:pPr>
            <a:r>
              <a:rPr lang="ru-RU" sz="2200" b="1" dirty="0">
                <a:ln w="0">
                  <a:solidFill>
                    <a:sysClr val="windowText" lastClr="000000"/>
                  </a:solidFill>
                </a:ln>
                <a:solidFill>
                  <a:srgbClr val="FF0000"/>
                </a:solidFill>
                <a:latin typeface="Arial" pitchFamily="34" charset="0"/>
                <a:cs typeface="Arial" pitchFamily="34" charset="0"/>
              </a:rPr>
              <a:t>Хромосомные </a:t>
            </a:r>
            <a:r>
              <a:rPr lang="ru-RU" sz="2200" b="1" dirty="0">
                <a:ln w="0"/>
                <a:latin typeface="Arial" pitchFamily="34" charset="0"/>
                <a:cs typeface="Arial" pitchFamily="34" charset="0"/>
              </a:rPr>
              <a:t>мутации</a:t>
            </a:r>
          </a:p>
        </p:txBody>
      </p:sp>
      <p:sp>
        <p:nvSpPr>
          <p:cNvPr id="54" name="Прямоугольник 53"/>
          <p:cNvSpPr/>
          <p:nvPr/>
        </p:nvSpPr>
        <p:spPr>
          <a:xfrm>
            <a:off x="5508104" y="6143401"/>
            <a:ext cx="1755144" cy="634020"/>
          </a:xfrm>
          <a:prstGeom prst="rect">
            <a:avLst/>
          </a:prstGeom>
          <a:ln w="38100">
            <a:solidFill>
              <a:schemeClr val="accent6">
                <a:lumMod val="50000"/>
              </a:schemeClr>
            </a:solidFill>
          </a:ln>
        </p:spPr>
        <p:txBody>
          <a:bodyPr wrap="square">
            <a:spAutoFit/>
          </a:bodyPr>
          <a:lstStyle/>
          <a:p>
            <a:pPr algn="ctr">
              <a:lnSpc>
                <a:spcPct val="80000"/>
              </a:lnSpc>
            </a:pPr>
            <a:r>
              <a:rPr lang="ru-RU" sz="2200" b="1" dirty="0">
                <a:ln w="0">
                  <a:solidFill>
                    <a:sysClr val="windowText" lastClr="000000"/>
                  </a:solidFill>
                </a:ln>
                <a:solidFill>
                  <a:srgbClr val="FF0000"/>
                </a:solidFill>
                <a:latin typeface="Arial" pitchFamily="34" charset="0"/>
                <a:cs typeface="Arial" pitchFamily="34" charset="0"/>
              </a:rPr>
              <a:t>Геномные</a:t>
            </a:r>
            <a:r>
              <a:rPr lang="ru-RU" sz="2200" b="1" dirty="0">
                <a:ln w="0"/>
                <a:latin typeface="Arial" pitchFamily="34" charset="0"/>
                <a:cs typeface="Arial" pitchFamily="34" charset="0"/>
              </a:rPr>
              <a:t> мутации</a:t>
            </a:r>
          </a:p>
        </p:txBody>
      </p:sp>
    </p:spTree>
    <p:extLst>
      <p:ext uri="{BB962C8B-B14F-4D97-AF65-F5344CB8AC3E}">
        <p14:creationId xmlns:p14="http://schemas.microsoft.com/office/powerpoint/2010/main" val="6094866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285720" y="67160"/>
            <a:ext cx="8572560" cy="61600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85000"/>
              </a:lnSpc>
            </a:pPr>
            <a:r>
              <a:rPr lang="ru-RU" sz="4000" b="1" spc="50" dirty="0">
                <a:ln w="11430">
                  <a:solidFill>
                    <a:sysClr val="windowText" lastClr="000000"/>
                  </a:solidFill>
                </a:ln>
                <a:solidFill>
                  <a:srgbClr val="C00000"/>
                </a:solidFill>
                <a:effectLst>
                  <a:outerShdw blurRad="76200" dist="50800" dir="5400000" algn="tl" rotWithShape="0">
                    <a:srgbClr val="000000">
                      <a:alpha val="65000"/>
                    </a:srgbClr>
                  </a:outerShdw>
                </a:effectLst>
                <a:latin typeface="Arial" pitchFamily="34" charset="0"/>
                <a:cs typeface="Arial" pitchFamily="34" charset="0"/>
              </a:rPr>
              <a:t>Методы селекции и достижения</a:t>
            </a:r>
            <a:endParaRPr lang="ru-RU" sz="4000" b="1" spc="50" dirty="0">
              <a:ln w="11430">
                <a:solidFill>
                  <a:sysClr val="windowText" lastClr="000000"/>
                </a:solidFill>
              </a:ln>
              <a:solidFill>
                <a:srgbClr val="C00000"/>
              </a:solidFill>
              <a:effectLst>
                <a:outerShdw blurRad="76200" dist="50800" dir="5400000" algn="tl" rotWithShape="0">
                  <a:srgbClr val="000000">
                    <a:alpha val="65000"/>
                  </a:srgbClr>
                </a:outerShdw>
              </a:effectLst>
              <a:latin typeface="Arial Black" pitchFamily="34" charset="0"/>
            </a:endParaRPr>
          </a:p>
        </p:txBody>
      </p:sp>
      <p:sp>
        <p:nvSpPr>
          <p:cNvPr id="12" name="Прямоугольник 11"/>
          <p:cNvSpPr/>
          <p:nvPr/>
        </p:nvSpPr>
        <p:spPr>
          <a:xfrm>
            <a:off x="142844" y="908720"/>
            <a:ext cx="8858312" cy="3388620"/>
          </a:xfrm>
          <a:prstGeom prst="rect">
            <a:avLst/>
          </a:prstGeom>
        </p:spPr>
        <p:txBody>
          <a:bodyPr wrap="square">
            <a:spAutoFit/>
          </a:bodyPr>
          <a:lstStyle/>
          <a:p>
            <a:pPr lvl="0" indent="450850" algn="just" fontAlgn="base">
              <a:lnSpc>
                <a:spcPct val="85000"/>
              </a:lnSpc>
              <a:spcBef>
                <a:spcPct val="0"/>
              </a:spcBef>
              <a:spcAft>
                <a:spcPct val="0"/>
              </a:spcAft>
            </a:pPr>
            <a:r>
              <a:rPr lang="ru-RU" sz="2800" b="1" dirty="0" err="1"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Селе́кция</a:t>
            </a:r>
            <a:r>
              <a:rPr lang="ru-RU" sz="2800" b="1" dirty="0" smtClean="0">
                <a:latin typeface="Arial" pitchFamily="34" charset="0"/>
                <a:ea typeface="Times New Roman" pitchFamily="18" charset="0"/>
                <a:cs typeface="Arial" pitchFamily="34" charset="0"/>
              </a:rPr>
              <a:t> (лат. </a:t>
            </a:r>
            <a:r>
              <a:rPr lang="ru-RU" sz="2800" b="1" i="1" dirty="0" err="1" smtClean="0">
                <a:latin typeface="Arial" pitchFamily="34" charset="0"/>
                <a:ea typeface="Times New Roman" pitchFamily="18" charset="0"/>
                <a:cs typeface="Arial" pitchFamily="34" charset="0"/>
              </a:rPr>
              <a:t>selectio</a:t>
            </a:r>
            <a:r>
              <a:rPr lang="ru-RU" sz="2800" b="1" dirty="0" smtClean="0">
                <a:latin typeface="Arial" pitchFamily="34" charset="0"/>
                <a:ea typeface="Times New Roman" pitchFamily="18" charset="0"/>
                <a:cs typeface="Arial" pitchFamily="34" charset="0"/>
              </a:rPr>
              <a:t> – выбирать) – наука о методах создания новых и улучшении существующих пород животных, сортов растений, штаммов микроорганизмов, с полезными для человека свойствами. Селекцией называют также отрасль сельского хозяйства, занимающуюся выведением новых сортов и гибридов сельскохозяйственных культур и пород животных.</a:t>
            </a:r>
          </a:p>
        </p:txBody>
      </p:sp>
      <p:pic>
        <p:nvPicPr>
          <p:cNvPr id="13" name="Picture 4" descr="C:\Documents and Settings\Ирина\Рабочий стол\cелекция\simon4[1].jpg"/>
          <p:cNvPicPr>
            <a:picLocks noChangeAspect="1" noChangeArrowheads="1"/>
          </p:cNvPicPr>
          <p:nvPr/>
        </p:nvPicPr>
        <p:blipFill>
          <a:blip r:embed="rId5" cstate="print"/>
          <a:srcRect/>
          <a:stretch>
            <a:fillRect/>
          </a:stretch>
        </p:blipFill>
        <p:spPr bwMode="auto">
          <a:xfrm>
            <a:off x="428596" y="4643446"/>
            <a:ext cx="2124071" cy="2023843"/>
          </a:xfrm>
          <a:prstGeom prst="rect">
            <a:avLst/>
          </a:prstGeom>
          <a:noFill/>
          <a:ln w="9525">
            <a:noFill/>
            <a:miter lim="800000"/>
            <a:headEnd/>
            <a:tailEnd/>
          </a:ln>
        </p:spPr>
      </p:pic>
      <p:pic>
        <p:nvPicPr>
          <p:cNvPr id="14" name="Содержимое 4" descr="doberman[1].jpg"/>
          <p:cNvPicPr>
            <a:picLocks noChangeAspect="1"/>
          </p:cNvPicPr>
          <p:nvPr/>
        </p:nvPicPr>
        <p:blipFill>
          <a:blip r:embed="rId6" cstate="print"/>
          <a:srcRect/>
          <a:stretch>
            <a:fillRect/>
          </a:stretch>
        </p:blipFill>
        <p:spPr bwMode="auto">
          <a:xfrm>
            <a:off x="2714612" y="4643446"/>
            <a:ext cx="2571747" cy="1988002"/>
          </a:xfrm>
          <a:prstGeom prst="rect">
            <a:avLst/>
          </a:prstGeom>
        </p:spPr>
      </p:pic>
      <p:pic>
        <p:nvPicPr>
          <p:cNvPr id="15" name="Picture 2" descr="C:\Documents and Settings\Ирина\Рабочий стол\cелекция\62f8b2a3e21c[1].jpg"/>
          <p:cNvPicPr>
            <a:picLocks noChangeAspect="1" noChangeArrowheads="1"/>
          </p:cNvPicPr>
          <p:nvPr/>
        </p:nvPicPr>
        <p:blipFill>
          <a:blip r:embed="rId7" cstate="print"/>
          <a:srcRect b="3704"/>
          <a:stretch>
            <a:fillRect/>
          </a:stretch>
        </p:blipFill>
        <p:spPr bwMode="auto">
          <a:xfrm>
            <a:off x="5500694" y="4643446"/>
            <a:ext cx="2670681" cy="1928826"/>
          </a:xfrm>
          <a:prstGeom prst="rect">
            <a:avLst/>
          </a:prstGeom>
          <a:noFill/>
          <a:ln w="9525">
            <a:noFill/>
            <a:miter lim="800000"/>
            <a:headEnd/>
            <a:tailEnd/>
          </a:ln>
        </p:spPr>
      </p:pic>
      <p:sp>
        <p:nvSpPr>
          <p:cNvPr id="1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домой 17">
            <a:hlinkClick r:id="rId8"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12" name="Прямоугольник 11"/>
          <p:cNvSpPr/>
          <p:nvPr/>
        </p:nvSpPr>
        <p:spPr>
          <a:xfrm>
            <a:off x="142844" y="142852"/>
            <a:ext cx="8858312" cy="3388620"/>
          </a:xfrm>
          <a:prstGeom prst="rect">
            <a:avLst/>
          </a:prstGeom>
        </p:spPr>
        <p:txBody>
          <a:bodyPr wrap="square">
            <a:spAutoFit/>
          </a:bodyPr>
          <a:lstStyle/>
          <a:p>
            <a:pPr lvl="0" indent="450850" algn="just" eaLnBrk="0" fontAlgn="base" hangingPunct="0">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Первоначально в основе селекции лежал искусственный отбор, когда человек отбирает растения или животных с интересующими его признаками. До XVI–XVII веков отбор происходил бессознательно: то есть человек, например, отбирал для посева лучшие, самые крупные семена пшеницы, не задумываясь о том, что он изменяет растения в нужном ему направлении.</a:t>
            </a:r>
            <a:endParaRPr lang="ru-RU" sz="2800" b="1" dirty="0" smtClean="0">
              <a:latin typeface="Arial" pitchFamily="34" charset="0"/>
              <a:cs typeface="Arial" pitchFamily="34" charset="0"/>
            </a:endParaRPr>
          </a:p>
        </p:txBody>
      </p:sp>
      <p:pic>
        <p:nvPicPr>
          <p:cNvPr id="53250" name="Picture 2" descr="D:\23.05.13-домашние документы\Колледж Строитель\Биология\Лекции по биол\Селекция\th-4.jpg"/>
          <p:cNvPicPr>
            <a:picLocks noChangeAspect="1" noChangeArrowheads="1"/>
          </p:cNvPicPr>
          <p:nvPr/>
        </p:nvPicPr>
        <p:blipFill>
          <a:blip r:embed="rId6" cstate="print"/>
          <a:srcRect/>
          <a:stretch>
            <a:fillRect/>
          </a:stretch>
        </p:blipFill>
        <p:spPr bwMode="auto">
          <a:xfrm>
            <a:off x="4860032" y="3284984"/>
            <a:ext cx="3648405" cy="2736304"/>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1266" name="Picture 2" descr="http://www.bionet.nsc.ru/booklet/images/imagesLaboratories/Pershina1Big.jpg"/>
          <p:cNvPicPr>
            <a:picLocks noChangeAspect="1" noChangeArrowheads="1"/>
          </p:cNvPicPr>
          <p:nvPr/>
        </p:nvPicPr>
        <p:blipFill>
          <a:blip r:embed="rId7" cstate="print"/>
          <a:srcRect l="3024" t="5631" r="4241" b="7085"/>
          <a:stretch>
            <a:fillRect/>
          </a:stretch>
        </p:blipFill>
        <p:spPr bwMode="auto">
          <a:xfrm>
            <a:off x="323528" y="3645024"/>
            <a:ext cx="4274023" cy="288032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42844" y="71414"/>
            <a:ext cx="8858312" cy="3754874"/>
          </a:xfrm>
          <a:prstGeom prst="rect">
            <a:avLst/>
          </a:prstGeom>
        </p:spPr>
        <p:txBody>
          <a:bodyPr wrap="square">
            <a:spAutoFit/>
          </a:bodyPr>
          <a:lstStyle/>
          <a:p>
            <a:pPr lvl="0" indent="450850" algn="just" fontAlgn="base">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Только в последнее столетие человек, ещё не зная законов генетики, стал использовать отбор сознательно или целенаправленно, скрещивая те растения, которые удовлетворяли его в наибольшей степени.</a:t>
            </a:r>
          </a:p>
          <a:p>
            <a:pPr lvl="0" indent="450850" algn="just" eaLnBrk="0" fontAlgn="base" hangingPunct="0">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Однако </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методом отбора </a:t>
            </a:r>
            <a:r>
              <a:rPr lang="ru-RU" sz="2800" b="1" dirty="0" smtClean="0">
                <a:latin typeface="Arial" pitchFamily="34" charset="0"/>
                <a:ea typeface="Times New Roman" pitchFamily="18" charset="0"/>
                <a:cs typeface="Arial" pitchFamily="34" charset="0"/>
              </a:rPr>
              <a:t>человек </a:t>
            </a:r>
            <a:r>
              <a:rPr lang="ru-RU" sz="2800" b="1" u="sng"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не</a:t>
            </a:r>
            <a:r>
              <a:rPr lang="ru-RU" sz="2800" b="1" u="sng" dirty="0" smtClean="0">
                <a:latin typeface="Arial" pitchFamily="34" charset="0"/>
                <a:ea typeface="Times New Roman" pitchFamily="18" charset="0"/>
                <a:cs typeface="Arial" pitchFamily="34" charset="0"/>
              </a:rPr>
              <a:t> может получить принципиально новых свойств у разводимых организмов</a:t>
            </a:r>
            <a:r>
              <a:rPr lang="ru-RU" sz="2800" b="1" dirty="0" smtClean="0">
                <a:latin typeface="Arial" pitchFamily="34" charset="0"/>
                <a:ea typeface="Times New Roman" pitchFamily="18" charset="0"/>
                <a:cs typeface="Arial" pitchFamily="34" charset="0"/>
              </a:rPr>
              <a:t>, так как при отборе можно выделить только те генотипы, которые уже существуют в популяции. </a:t>
            </a: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4" cstate="print"/>
          <a:srcRect/>
          <a:stretch>
            <a:fillRect/>
          </a:stretch>
        </p:blipFill>
        <p:spPr bwMode="auto">
          <a:xfrm>
            <a:off x="8501090" y="5276872"/>
            <a:ext cx="649287" cy="1295400"/>
          </a:xfrm>
          <a:prstGeom prst="rect">
            <a:avLst/>
          </a:prstGeom>
          <a:noFill/>
          <a:ln w="9525">
            <a:noFill/>
            <a:miter lim="800000"/>
            <a:headEnd/>
            <a:tailEnd/>
          </a:ln>
        </p:spPr>
      </p:pic>
      <p:sp>
        <p:nvSpPr>
          <p:cNvPr id="7" name="Прямоугольник 6"/>
          <p:cNvSpPr/>
          <p:nvPr/>
        </p:nvSpPr>
        <p:spPr>
          <a:xfrm>
            <a:off x="142844" y="71414"/>
            <a:ext cx="8858312" cy="5952399"/>
          </a:xfrm>
          <a:prstGeom prst="rect">
            <a:avLst/>
          </a:prstGeom>
        </p:spPr>
        <p:txBody>
          <a:bodyPr wrap="square">
            <a:spAutoFit/>
          </a:bodyPr>
          <a:lstStyle/>
          <a:p>
            <a:pPr lvl="0" indent="450850" algn="just" eaLnBrk="0" fontAlgn="base" hangingPunct="0">
              <a:lnSpc>
                <a:spcPct val="85000"/>
              </a:lnSpc>
              <a:spcBef>
                <a:spcPct val="0"/>
              </a:spcBef>
              <a:spcAft>
                <a:spcPct val="0"/>
              </a:spcAft>
            </a:pPr>
            <a:r>
              <a:rPr lang="ru-RU" sz="2800" b="1" u="sng" dirty="0" smtClean="0">
                <a:latin typeface="Arial" pitchFamily="34" charset="0"/>
                <a:ea typeface="Times New Roman" pitchFamily="18" charset="0"/>
                <a:cs typeface="Arial" pitchFamily="34" charset="0"/>
              </a:rPr>
              <a:t>Для получения</a:t>
            </a:r>
            <a:r>
              <a:rPr lang="ru-RU" sz="2800" b="1" dirty="0" smtClean="0">
                <a:latin typeface="Arial" pitchFamily="34" charset="0"/>
                <a:ea typeface="Times New Roman" pitchFamily="18" charset="0"/>
                <a:cs typeface="Arial" pitchFamily="34" charset="0"/>
              </a:rPr>
              <a:t> </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новых пород </a:t>
            </a:r>
            <a:r>
              <a:rPr lang="ru-RU" sz="2800" b="1" dirty="0" smtClean="0">
                <a:latin typeface="Arial" pitchFamily="34" charset="0"/>
                <a:ea typeface="Times New Roman" pitchFamily="18" charset="0"/>
                <a:cs typeface="Arial" pitchFamily="34" charset="0"/>
              </a:rPr>
              <a:t>и</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сортов </a:t>
            </a:r>
            <a:r>
              <a:rPr lang="ru-RU" sz="2800" b="1" dirty="0" smtClean="0">
                <a:latin typeface="Arial" pitchFamily="34" charset="0"/>
                <a:ea typeface="Times New Roman" pitchFamily="18" charset="0"/>
                <a:cs typeface="Arial" pitchFamily="34" charset="0"/>
              </a:rPr>
              <a:t>животных и растений </a:t>
            </a:r>
            <a:r>
              <a:rPr lang="ru-RU" sz="2800" b="1" u="sng" dirty="0" smtClean="0">
                <a:latin typeface="Arial" pitchFamily="34" charset="0"/>
                <a:ea typeface="Times New Roman" pitchFamily="18" charset="0"/>
                <a:cs typeface="Arial" pitchFamily="34" charset="0"/>
              </a:rPr>
              <a:t>применяют гибридизацию</a:t>
            </a:r>
            <a:r>
              <a:rPr lang="ru-RU" sz="2800" b="1" dirty="0" smtClean="0">
                <a:latin typeface="Arial" pitchFamily="34" charset="0"/>
                <a:ea typeface="Times New Roman" pitchFamily="18" charset="0"/>
                <a:cs typeface="Arial" pitchFamily="34" charset="0"/>
              </a:rPr>
              <a:t>, скрещивая растения с желательными признаками и в дальнейшем отбирая из потомства те особи, у которых полезные свойства выражены наиболее сильно. Например, один сорт пшеницы отличается прочным стволом и устойчив к полеганию, а сорт с тонкой соломиной не заражается стеблевой ржавчиной. При скрещивании растений из двух сортов в потомстве возникают различные комбинации признаков. Но отбирают именно те растения, которые одновременно имеют прочную соломину и не болеют стеблевой ржавчиной. Так создается новый сорт.</a:t>
            </a:r>
            <a:endParaRPr lang="ru-RU" sz="2800" b="1" dirty="0" smtClean="0">
              <a:latin typeface="Arial" pitchFamily="34" charset="0"/>
              <a:cs typeface="Arial" pitchFamily="34" charset="0"/>
            </a:endParaRPr>
          </a:p>
        </p:txBody>
      </p:sp>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8" name="Прямоугольник 7"/>
          <p:cNvSpPr/>
          <p:nvPr/>
        </p:nvSpPr>
        <p:spPr>
          <a:xfrm>
            <a:off x="1428728" y="142852"/>
            <a:ext cx="5112297" cy="596830"/>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nSpc>
                <a:spcPct val="80000"/>
              </a:lnSpc>
            </a:pPr>
            <a:r>
              <a:rPr lang="ru-RU" sz="4000" b="1" dirty="0" smtClean="0">
                <a:ln w="11430"/>
                <a:solidFill>
                  <a:srgbClr val="C00000"/>
                </a:solidFill>
                <a:effectLst>
                  <a:outerShdw blurRad="50800" dist="39000" dir="5460000" algn="tl">
                    <a:srgbClr val="000000">
                      <a:alpha val="38000"/>
                    </a:srgbClr>
                  </a:outerShdw>
                </a:effectLst>
                <a:latin typeface="Arial Black" pitchFamily="34" charset="0"/>
              </a:rPr>
              <a:t>Законы Менделя</a:t>
            </a:r>
            <a:endParaRPr lang="ru-RU" sz="4000" b="1" dirty="0">
              <a:ln w="11430"/>
              <a:solidFill>
                <a:srgbClr val="C00000"/>
              </a:solidFill>
              <a:effectLst>
                <a:outerShdw blurRad="50800" dist="39000" dir="5460000" algn="tl">
                  <a:srgbClr val="000000">
                    <a:alpha val="38000"/>
                  </a:srgbClr>
                </a:outerShdw>
              </a:effectLst>
              <a:latin typeface="Arial Black" pitchFamily="34" charset="0"/>
            </a:endParaRPr>
          </a:p>
        </p:txBody>
      </p:sp>
      <p:pic>
        <p:nvPicPr>
          <p:cNvPr id="12" name="Рисунок 11" descr="MendelCOLOR1884.jpg"/>
          <p:cNvPicPr/>
          <p:nvPr/>
        </p:nvPicPr>
        <p:blipFill>
          <a:blip r:embed="rId6" cstate="print"/>
          <a:srcRect/>
          <a:stretch>
            <a:fillRect/>
          </a:stretch>
        </p:blipFill>
        <p:spPr bwMode="auto">
          <a:xfrm>
            <a:off x="6929454" y="428604"/>
            <a:ext cx="2143108" cy="292893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3" name="Прямоугольник 12"/>
          <p:cNvSpPr/>
          <p:nvPr/>
        </p:nvSpPr>
        <p:spPr>
          <a:xfrm>
            <a:off x="142844" y="642918"/>
            <a:ext cx="6715172" cy="5389937"/>
          </a:xfrm>
          <a:prstGeom prst="rect">
            <a:avLst/>
          </a:prstGeom>
        </p:spPr>
        <p:txBody>
          <a:bodyPr wrap="square">
            <a:spAutoFit/>
          </a:bodyPr>
          <a:lstStyle/>
          <a:p>
            <a:pPr indent="450000" algn="just">
              <a:lnSpc>
                <a:spcPct val="85000"/>
              </a:lnSpc>
            </a:pPr>
            <a:r>
              <a:rPr lang="ru-RU" sz="2700" b="1" dirty="0" smtClean="0">
                <a:latin typeface="Arial" pitchFamily="34" charset="0"/>
                <a:cs typeface="Arial" pitchFamily="34" charset="0"/>
              </a:rPr>
              <a:t>Принципы передачи </a:t>
            </a:r>
            <a:r>
              <a:rPr lang="ru-RU" sz="2700" b="1" dirty="0" err="1" smtClean="0">
                <a:latin typeface="Arial" pitchFamily="34" charset="0"/>
                <a:cs typeface="Arial" pitchFamily="34" charset="0"/>
              </a:rPr>
              <a:t>наследствен-ных</a:t>
            </a:r>
            <a:r>
              <a:rPr lang="ru-RU" sz="2700" b="1" dirty="0" smtClean="0">
                <a:latin typeface="Arial" pitchFamily="34" charset="0"/>
                <a:cs typeface="Arial" pitchFamily="34" charset="0"/>
              </a:rPr>
              <a:t> признаков от родительских организмов к их потомкам, вытекают из экспериментов </a:t>
            </a:r>
            <a:r>
              <a:rPr lang="ru-RU" sz="2700" b="1" dirty="0" err="1" smtClean="0">
                <a:latin typeface="Arial" pitchFamily="34" charset="0"/>
                <a:cs typeface="Arial" pitchFamily="34" charset="0"/>
              </a:rPr>
              <a:t>Грегора</a:t>
            </a:r>
            <a:r>
              <a:rPr lang="ru-RU" sz="2700" b="1" dirty="0" smtClean="0">
                <a:latin typeface="Arial" pitchFamily="34" charset="0"/>
                <a:cs typeface="Arial" pitchFamily="34" charset="0"/>
              </a:rPr>
              <a:t> Менделя. Эти принципы </a:t>
            </a:r>
            <a:r>
              <a:rPr lang="ru-RU" sz="2700" b="1" u="sng" dirty="0" smtClean="0">
                <a:latin typeface="Arial" pitchFamily="34" charset="0"/>
                <a:cs typeface="Arial" pitchFamily="34" charset="0"/>
              </a:rPr>
              <a:t>послужили основой для</a:t>
            </a:r>
            <a:r>
              <a:rPr lang="ru-RU" sz="2700" b="1" dirty="0" smtClean="0">
                <a:latin typeface="Arial" pitchFamily="34" charset="0"/>
                <a:cs typeface="Arial" pitchFamily="34" charset="0"/>
              </a:rPr>
              <a:t> </a:t>
            </a: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классической генетики</a:t>
            </a:r>
            <a:r>
              <a:rPr lang="ru-RU" sz="2700" b="1" dirty="0" smtClean="0">
                <a:latin typeface="Arial" pitchFamily="34" charset="0"/>
                <a:cs typeface="Arial" pitchFamily="34" charset="0"/>
              </a:rPr>
              <a:t> и впоследствии были объяснены как следствие молекулярных </a:t>
            </a:r>
            <a:r>
              <a:rPr lang="ru-RU" sz="2700" b="1" dirty="0" err="1" smtClean="0">
                <a:latin typeface="Arial" pitchFamily="34" charset="0"/>
                <a:cs typeface="Arial" pitchFamily="34" charset="0"/>
              </a:rPr>
              <a:t>механиз-мов</a:t>
            </a:r>
            <a:r>
              <a:rPr lang="ru-RU" sz="2700" b="1" dirty="0" smtClean="0">
                <a:latin typeface="Arial" pitchFamily="34" charset="0"/>
                <a:cs typeface="Arial" pitchFamily="34" charset="0"/>
              </a:rPr>
              <a:t> наследственности. Хотя в русскоязычных учебниках обычно описывают три закона, «первый закон» не был открыт Менделем. Особое значение из открытых Менделем закономерностей имеет «гипотеза чистоты гамет».</a:t>
            </a:r>
            <a:endParaRPr lang="ru-RU" sz="2700" b="1" dirty="0">
              <a:latin typeface="Arial" pitchFamily="34" charset="0"/>
              <a:cs typeface="Arial" pitchFamily="34" charset="0"/>
            </a:endParaRPr>
          </a:p>
        </p:txBody>
      </p:sp>
      <p:sp>
        <p:nvSpPr>
          <p:cNvPr id="14" name="Прямоугольник 13"/>
          <p:cNvSpPr/>
          <p:nvPr/>
        </p:nvSpPr>
        <p:spPr>
          <a:xfrm>
            <a:off x="7000892" y="3429000"/>
            <a:ext cx="2094362" cy="1668149"/>
          </a:xfrm>
          <a:prstGeom prst="rect">
            <a:avLst/>
          </a:prstGeom>
        </p:spPr>
        <p:txBody>
          <a:bodyPr wrap="square">
            <a:spAutoFit/>
          </a:bodyPr>
          <a:lstStyle/>
          <a:p>
            <a:pPr algn="ctr">
              <a:lnSpc>
                <a:spcPct val="80000"/>
              </a:lnSpc>
            </a:pPr>
            <a:r>
              <a:rPr lang="ru-RU" sz="2600" b="1" dirty="0" err="1"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rPr>
              <a:t>Грегор</a:t>
            </a:r>
            <a:r>
              <a:rPr lang="ru-RU" sz="26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rPr>
              <a:t> Иоганн Мендель </a:t>
            </a:r>
            <a:r>
              <a:rPr lang="ru-RU" sz="24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rPr>
              <a:t>(1822 – 1884 г.г.) </a:t>
            </a:r>
            <a:r>
              <a:rPr lang="ru-RU" sz="26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rPr>
              <a:t> </a:t>
            </a:r>
            <a:endParaRPr lang="ru-RU" sz="26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endParaRP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21" name="WordArt 5"/>
          <p:cNvSpPr>
            <a:spLocks noChangeArrowheads="1" noChangeShapeType="1" noTextEdit="1"/>
          </p:cNvSpPr>
          <p:nvPr/>
        </p:nvSpPr>
        <p:spPr bwMode="auto">
          <a:xfrm>
            <a:off x="2928926" y="142852"/>
            <a:ext cx="4465637" cy="571500"/>
          </a:xfrm>
          <a:prstGeom prst="rect">
            <a:avLst/>
          </a:prstGeom>
        </p:spPr>
        <p:txBody>
          <a:bodyPr wrap="none" fromWordArt="1">
            <a:prstTxWarp prst="textPlain">
              <a:avLst>
                <a:gd name="adj" fmla="val 50000"/>
              </a:avLst>
            </a:prstTxWarp>
          </a:bodyPr>
          <a:lstStyle/>
          <a:p>
            <a:pPr algn="ctr"/>
            <a:r>
              <a:rPr lang="ru-RU"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Содержание</a:t>
            </a:r>
          </a:p>
        </p:txBody>
      </p:sp>
      <p:pic>
        <p:nvPicPr>
          <p:cNvPr id="495624" name="Picture 8" descr="читатель 2"/>
          <p:cNvPicPr>
            <a:picLocks noChangeAspect="1" noChangeArrowheads="1" noCrop="1"/>
          </p:cNvPicPr>
          <p:nvPr/>
        </p:nvPicPr>
        <p:blipFill>
          <a:blip r:embed="rId3" cstate="print"/>
          <a:srcRect/>
          <a:stretch>
            <a:fillRect/>
          </a:stretch>
        </p:blipFill>
        <p:spPr bwMode="auto">
          <a:xfrm>
            <a:off x="0" y="-24"/>
            <a:ext cx="1009650" cy="904875"/>
          </a:xfrm>
          <a:prstGeom prst="rect">
            <a:avLst/>
          </a:prstGeom>
          <a:noFill/>
          <a:ln w="9525">
            <a:noFill/>
            <a:miter lim="800000"/>
            <a:headEnd/>
            <a:tailEnd/>
          </a:ln>
        </p:spPr>
      </p:pic>
      <p:sp>
        <p:nvSpPr>
          <p:cNvPr id="9" name="Прямоугольник 8"/>
          <p:cNvSpPr/>
          <p:nvPr/>
        </p:nvSpPr>
        <p:spPr>
          <a:xfrm>
            <a:off x="3000364" y="5072074"/>
            <a:ext cx="184731" cy="461665"/>
          </a:xfrm>
          <a:prstGeom prst="rect">
            <a:avLst/>
          </a:prstGeom>
        </p:spPr>
        <p:txBody>
          <a:bodyPr wrap="none">
            <a:spAutoFit/>
          </a:bodyPr>
          <a:lstStyle/>
          <a:p>
            <a:endParaRPr lang="ru-RU" sz="2400" b="1" u="sng" dirty="0">
              <a:solidFill>
                <a:srgbClr val="3333CC"/>
              </a:solidFill>
            </a:endParaRPr>
          </a:p>
        </p:txBody>
      </p:sp>
      <p:sp>
        <p:nvSpPr>
          <p:cNvPr id="14" name="Прямоугольник 13"/>
          <p:cNvSpPr/>
          <p:nvPr/>
        </p:nvSpPr>
        <p:spPr>
          <a:xfrm>
            <a:off x="142844" y="941925"/>
            <a:ext cx="8715436" cy="3388620"/>
          </a:xfrm>
          <a:prstGeom prst="rect">
            <a:avLst/>
          </a:prstGeom>
        </p:spPr>
        <p:txBody>
          <a:bodyPr wrap="square">
            <a:spAutoFit/>
          </a:bodyPr>
          <a:lstStyle/>
          <a:p>
            <a:pPr marL="266700" indent="-266700" algn="just">
              <a:lnSpc>
                <a:spcPct val="85000"/>
              </a:lnSpc>
              <a:buClr>
                <a:srgbClr val="C00000"/>
              </a:buClr>
            </a:pPr>
            <a:r>
              <a:rPr lang="ru-RU" sz="2800" b="1" dirty="0" smtClean="0">
                <a:ln w="1905"/>
                <a:solidFill>
                  <a:schemeClr val="accent6">
                    <a:lumMod val="50000"/>
                  </a:schemeClr>
                </a:solidFill>
                <a:latin typeface="Arial" pitchFamily="34" charset="0"/>
                <a:cs typeface="Arial" pitchFamily="34" charset="0"/>
                <a:hlinkClick r:id="rId4" action="ppaction://hlinksldjump"/>
              </a:rPr>
              <a:t>Инструкция по использованию интерфейса</a:t>
            </a:r>
            <a:endParaRPr lang="ru-RU" sz="2800" b="1" dirty="0" smtClean="0">
              <a:ln w="1905"/>
              <a:solidFill>
                <a:schemeClr val="accent6">
                  <a:lumMod val="50000"/>
                </a:schemeClr>
              </a:solidFill>
              <a:latin typeface="Arial" pitchFamily="34" charset="0"/>
              <a:cs typeface="Arial" pitchFamily="34" charset="0"/>
            </a:endParaRPr>
          </a:p>
          <a:p>
            <a:pPr algn="just">
              <a:lnSpc>
                <a:spcPct val="85000"/>
              </a:lnSpc>
            </a:pPr>
            <a:r>
              <a:rPr lang="ru-RU" sz="2800" b="1" dirty="0" smtClean="0">
                <a:solidFill>
                  <a:schemeClr val="accent6">
                    <a:lumMod val="50000"/>
                  </a:schemeClr>
                </a:solidFill>
                <a:latin typeface="Arial" pitchFamily="34" charset="0"/>
                <a:cs typeface="Arial" pitchFamily="34" charset="0"/>
                <a:hlinkClick r:id="rId5" action="ppaction://hlinksldjump"/>
              </a:rPr>
              <a:t>Основные понятия генетики.</a:t>
            </a:r>
            <a:r>
              <a:rPr lang="ru-RU" sz="2800" b="1" dirty="0" smtClean="0">
                <a:solidFill>
                  <a:schemeClr val="accent6">
                    <a:lumMod val="50000"/>
                  </a:schemeClr>
                </a:solidFill>
                <a:latin typeface="Arial" pitchFamily="34" charset="0"/>
                <a:cs typeface="Arial" pitchFamily="34" charset="0"/>
              </a:rPr>
              <a:t> </a:t>
            </a:r>
            <a:r>
              <a:rPr lang="ru-RU" sz="2800" b="1" dirty="0">
                <a:solidFill>
                  <a:schemeClr val="accent6">
                    <a:lumMod val="50000"/>
                  </a:schemeClr>
                </a:solidFill>
                <a:latin typeface="Arial" pitchFamily="34" charset="0"/>
                <a:cs typeface="Arial" pitchFamily="34" charset="0"/>
                <a:hlinkClick r:id="rId6" action="ppaction://hlinksldjump"/>
              </a:rPr>
              <a:t>Основы учения о наследственности и изменчивости</a:t>
            </a:r>
            <a:r>
              <a:rPr lang="ru-RU" sz="2800" b="1" dirty="0">
                <a:solidFill>
                  <a:schemeClr val="accent6">
                    <a:lumMod val="50000"/>
                  </a:schemeClr>
                </a:solidFill>
                <a:latin typeface="Arial" pitchFamily="34" charset="0"/>
                <a:cs typeface="Arial" pitchFamily="34" charset="0"/>
                <a:hlinkClick r:id="rId5" action="ppaction://hlinksldjump"/>
              </a:rPr>
              <a:t>.</a:t>
            </a:r>
            <a:r>
              <a:rPr lang="ru-RU" sz="2800" b="1" dirty="0" smtClean="0">
                <a:solidFill>
                  <a:schemeClr val="accent6">
                    <a:lumMod val="50000"/>
                  </a:schemeClr>
                </a:solidFill>
                <a:latin typeface="Arial" pitchFamily="34" charset="0"/>
                <a:cs typeface="Arial" pitchFamily="34" charset="0"/>
              </a:rPr>
              <a:t> </a:t>
            </a:r>
            <a:r>
              <a:rPr lang="ru-RU" sz="2800" b="1" dirty="0" smtClean="0">
                <a:solidFill>
                  <a:schemeClr val="accent6">
                    <a:lumMod val="50000"/>
                  </a:schemeClr>
                </a:solidFill>
                <a:latin typeface="Arial" pitchFamily="34" charset="0"/>
                <a:cs typeface="Arial" pitchFamily="34" charset="0"/>
                <a:hlinkClick r:id="rId7" action="ppaction://hlinksldjump"/>
              </a:rPr>
              <a:t>Практическая работа № 1 «Составление схем моногибридного и </a:t>
            </a:r>
            <a:r>
              <a:rPr lang="ru-RU" sz="2800" b="1" dirty="0" err="1" smtClean="0">
                <a:solidFill>
                  <a:schemeClr val="accent6">
                    <a:lumMod val="50000"/>
                  </a:schemeClr>
                </a:solidFill>
                <a:latin typeface="Arial" pitchFamily="34" charset="0"/>
                <a:cs typeface="Arial" pitchFamily="34" charset="0"/>
                <a:hlinkClick r:id="rId7" action="ppaction://hlinksldjump"/>
              </a:rPr>
              <a:t>дигибридного</a:t>
            </a:r>
            <a:r>
              <a:rPr lang="ru-RU" sz="2800" b="1" dirty="0" smtClean="0">
                <a:solidFill>
                  <a:schemeClr val="accent6">
                    <a:lumMod val="50000"/>
                  </a:schemeClr>
                </a:solidFill>
                <a:latin typeface="Arial" pitchFamily="34" charset="0"/>
                <a:cs typeface="Arial" pitchFamily="34" charset="0"/>
                <a:hlinkClick r:id="rId7" action="ppaction://hlinksldjump"/>
              </a:rPr>
              <a:t> скрещивания».</a:t>
            </a:r>
            <a:r>
              <a:rPr lang="ru-RU" sz="2800" b="1" dirty="0" smtClean="0">
                <a:solidFill>
                  <a:schemeClr val="accent6">
                    <a:lumMod val="50000"/>
                  </a:schemeClr>
                </a:solidFill>
                <a:latin typeface="Arial" pitchFamily="34" charset="0"/>
                <a:cs typeface="Arial" pitchFamily="34" charset="0"/>
              </a:rPr>
              <a:t> </a:t>
            </a:r>
            <a:r>
              <a:rPr lang="ru-RU" sz="2800" b="1" dirty="0">
                <a:solidFill>
                  <a:schemeClr val="accent6">
                    <a:lumMod val="50000"/>
                  </a:schemeClr>
                </a:solidFill>
                <a:latin typeface="Arial" pitchFamily="34" charset="0"/>
                <a:cs typeface="Arial" pitchFamily="34" charset="0"/>
                <a:hlinkClick r:id="rId8" action="ppaction://hlinksldjump"/>
              </a:rPr>
              <a:t>Формы изменчивости.</a:t>
            </a:r>
            <a:r>
              <a:rPr lang="ru-RU" sz="2800" b="1" dirty="0">
                <a:solidFill>
                  <a:schemeClr val="accent6">
                    <a:lumMod val="50000"/>
                  </a:schemeClr>
                </a:solidFill>
                <a:latin typeface="Arial" pitchFamily="34" charset="0"/>
                <a:cs typeface="Arial" pitchFamily="34" charset="0"/>
              </a:rPr>
              <a:t> </a:t>
            </a:r>
            <a:r>
              <a:rPr lang="ru-RU" sz="2800" b="1" dirty="0">
                <a:solidFill>
                  <a:schemeClr val="accent6">
                    <a:lumMod val="50000"/>
                  </a:schemeClr>
                </a:solidFill>
                <a:latin typeface="Arial" pitchFamily="34" charset="0"/>
                <a:cs typeface="Arial" pitchFamily="34" charset="0"/>
                <a:hlinkClick r:id="rId9" action="ppaction://hlinksldjump"/>
              </a:rPr>
              <a:t>Методы селекции и достижения.</a:t>
            </a:r>
            <a:r>
              <a:rPr lang="ru-RU" sz="2800" b="1" dirty="0">
                <a:solidFill>
                  <a:schemeClr val="accent6">
                    <a:lumMod val="50000"/>
                  </a:schemeClr>
                </a:solidFill>
                <a:latin typeface="Arial" pitchFamily="34" charset="0"/>
                <a:cs typeface="Arial" pitchFamily="34" charset="0"/>
              </a:rPr>
              <a:t> </a:t>
            </a:r>
            <a:r>
              <a:rPr lang="ru-RU" sz="2800" b="1" dirty="0" smtClean="0">
                <a:solidFill>
                  <a:schemeClr val="accent6">
                    <a:lumMod val="50000"/>
                  </a:schemeClr>
                </a:solidFill>
                <a:latin typeface="Arial" pitchFamily="34" charset="0"/>
                <a:cs typeface="Arial" pitchFamily="34" charset="0"/>
                <a:hlinkClick r:id="rId10" action="ppaction://hlinksldjump"/>
              </a:rPr>
              <a:t>Биотехнология, задачи и перспектива развития.</a:t>
            </a:r>
            <a:endParaRPr lang="ru-RU" sz="2800" b="1" dirty="0" smtClean="0">
              <a:solidFill>
                <a:schemeClr val="accent6">
                  <a:lumMod val="50000"/>
                </a:schemeClr>
              </a:solidFill>
              <a:latin typeface="Arial" pitchFamily="34" charset="0"/>
              <a:cs typeface="Arial" pitchFamily="34" charset="0"/>
            </a:endParaRPr>
          </a:p>
          <a:p>
            <a:pPr algn="just">
              <a:lnSpc>
                <a:spcPct val="85000"/>
              </a:lnSpc>
            </a:pPr>
            <a:r>
              <a:rPr lang="ru-RU" sz="2800" b="1" dirty="0" smtClean="0">
                <a:solidFill>
                  <a:schemeClr val="accent6">
                    <a:lumMod val="50000"/>
                  </a:schemeClr>
                </a:solidFill>
                <a:latin typeface="Arial" pitchFamily="34" charset="0"/>
                <a:cs typeface="Arial" pitchFamily="34" charset="0"/>
                <a:hlinkClick r:id="rId11" action="ppaction://hlinksldjump"/>
              </a:rPr>
              <a:t>Использованные источники.</a:t>
            </a:r>
            <a:endParaRPr lang="ru-RU" sz="2800" b="1" dirty="0">
              <a:solidFill>
                <a:schemeClr val="accent6">
                  <a:lumMod val="50000"/>
                </a:schemeClr>
              </a:solidFill>
              <a:latin typeface="Arial" pitchFamily="34" charset="0"/>
              <a:cs typeface="Arial" pitchFamily="34" charset="0"/>
            </a:endParaRPr>
          </a:p>
        </p:txBody>
      </p:sp>
      <p:sp>
        <p:nvSpPr>
          <p:cNvPr id="1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домой 15">
            <a:hlinkClick r:id="rId1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pic>
        <p:nvPicPr>
          <p:cNvPr id="3074" name="Picture 2" descr="D:\23.05.13-домашние документы\Колледж Строитель\Биология\Лекции по биол\Селекция\з-ны Менделя\mendel (1).jpg"/>
          <p:cNvPicPr>
            <a:picLocks noChangeAspect="1" noChangeArrowheads="1"/>
          </p:cNvPicPr>
          <p:nvPr/>
        </p:nvPicPr>
        <p:blipFill>
          <a:blip r:embed="rId5" cstate="print"/>
          <a:srcRect/>
          <a:stretch>
            <a:fillRect/>
          </a:stretch>
        </p:blipFill>
        <p:spPr bwMode="auto">
          <a:xfrm>
            <a:off x="71406" y="4500570"/>
            <a:ext cx="3075244" cy="2200279"/>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8" name="Прямоугольник 7"/>
          <p:cNvSpPr/>
          <p:nvPr/>
        </p:nvSpPr>
        <p:spPr>
          <a:xfrm>
            <a:off x="500034" y="0"/>
            <a:ext cx="7946406" cy="584775"/>
          </a:xfrm>
          <a:prstGeom prst="rect">
            <a:avLst/>
          </a:prstGeom>
        </p:spPr>
        <p:txBody>
          <a:bodyPr wrap="none">
            <a:spAutoFit/>
          </a:bodyPr>
          <a:lstStyle/>
          <a:p>
            <a:pPr lvl="0" fontAlgn="base">
              <a:spcBef>
                <a:spcPct val="0"/>
              </a:spcBef>
              <a:spcAft>
                <a:spcPct val="0"/>
              </a:spcAft>
              <a:tabLst>
                <a:tab pos="457200" algn="l"/>
              </a:tabLst>
            </a:pPr>
            <a:r>
              <a:rPr lang="ru-RU" sz="32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ea typeface="Times New Roman" pitchFamily="18" charset="0"/>
                <a:cs typeface="Arial" pitchFamily="34" charset="0"/>
              </a:rPr>
              <a:t>Эксперимент Менделя с горохом</a:t>
            </a:r>
            <a:endParaRPr lang="ru-RU" sz="32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cs typeface="Arial" pitchFamily="34" charset="0"/>
            </a:endParaRPr>
          </a:p>
        </p:txBody>
      </p:sp>
      <p:pic>
        <p:nvPicPr>
          <p:cNvPr id="13" name="Picture 2" descr="D:\23.05.13-домашние документы\Колледж Строитель\Биология\Лекции по биол\Селекция\з-ны Менделя\314e1597461aff6dd7c364d49ac5f2b6.JPG"/>
          <p:cNvPicPr>
            <a:picLocks noChangeAspect="1" noChangeArrowheads="1"/>
          </p:cNvPicPr>
          <p:nvPr/>
        </p:nvPicPr>
        <p:blipFill>
          <a:blip r:embed="rId6" cstate="print"/>
          <a:srcRect l="46875" t="18750" r="1562" b="4166"/>
          <a:stretch>
            <a:fillRect/>
          </a:stretch>
        </p:blipFill>
        <p:spPr bwMode="auto">
          <a:xfrm>
            <a:off x="3214678" y="3714752"/>
            <a:ext cx="4297830" cy="3000372"/>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домой 15">
            <a:hlinkClick r:id="rId7"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Прямоугольник 16"/>
          <p:cNvSpPr/>
          <p:nvPr/>
        </p:nvSpPr>
        <p:spPr>
          <a:xfrm>
            <a:off x="142844" y="571480"/>
            <a:ext cx="8786874" cy="3388620"/>
          </a:xfrm>
          <a:prstGeom prst="rect">
            <a:avLst/>
          </a:prstGeom>
        </p:spPr>
        <p:txBody>
          <a:bodyPr wrap="square">
            <a:spAutoFit/>
          </a:bodyPr>
          <a:lstStyle/>
          <a:p>
            <a:pPr lvl="0" indent="450000" algn="just" eaLnBrk="0" fontAlgn="base" hangingPunct="0">
              <a:lnSpc>
                <a:spcPct val="85000"/>
              </a:lnSpc>
              <a:spcBef>
                <a:spcPct val="0"/>
              </a:spcBef>
              <a:spcAft>
                <a:spcPct val="0"/>
              </a:spcAft>
              <a:tabLst>
                <a:tab pos="457200" algn="l"/>
              </a:tabLst>
            </a:pPr>
            <a:r>
              <a:rPr lang="ru-RU" sz="2800" b="1" dirty="0" smtClean="0">
                <a:latin typeface="Arial" pitchFamily="34" charset="0"/>
                <a:ea typeface="Times New Roman" pitchFamily="18" charset="0"/>
                <a:cs typeface="Arial" pitchFamily="34" charset="0"/>
              </a:rPr>
              <a:t>Мендель изучал, как наследуются отдельные признаки. Из всех признаков он выбрал только альтернативные – такие, которые имели у его сортов два чётко различающихся варианта (семена либо гладкие, либо морщинистые; промежуточных вариантов не бывает). Такое сознательное сужение задачи исследования позволило чётко установить общие </a:t>
            </a:r>
            <a:r>
              <a:rPr lang="ru-RU" sz="2800" b="1" dirty="0" err="1" smtClean="0">
                <a:latin typeface="Arial" pitchFamily="34" charset="0"/>
                <a:ea typeface="Times New Roman" pitchFamily="18" charset="0"/>
                <a:cs typeface="Arial" pitchFamily="34" charset="0"/>
              </a:rPr>
              <a:t>закономер-ности</a:t>
            </a:r>
            <a:r>
              <a:rPr lang="ru-RU" sz="2800" b="1" dirty="0" smtClean="0">
                <a:latin typeface="Arial" pitchFamily="34" charset="0"/>
                <a:ea typeface="Times New Roman" pitchFamily="18" charset="0"/>
                <a:cs typeface="Arial" pitchFamily="34" charset="0"/>
              </a:rPr>
              <a:t> наследования.</a:t>
            </a:r>
            <a:endParaRPr lang="ru-RU" sz="2800" b="1" dirty="0" smtClean="0">
              <a:latin typeface="Arial" pitchFamily="34" charset="0"/>
              <a:cs typeface="Arial" pitchFamily="34" charset="0"/>
            </a:endParaRP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pic>
        <p:nvPicPr>
          <p:cNvPr id="3074" name="Picture 2" descr="D:\23.05.13-домашние документы\Колледж Строитель\Биология\Лекции по биол\Селекция\з-ны Менделя\mendel (1).jpg"/>
          <p:cNvPicPr>
            <a:picLocks noChangeAspect="1" noChangeArrowheads="1"/>
          </p:cNvPicPr>
          <p:nvPr/>
        </p:nvPicPr>
        <p:blipFill>
          <a:blip r:embed="rId6" cstate="print"/>
          <a:srcRect/>
          <a:stretch>
            <a:fillRect/>
          </a:stretch>
        </p:blipFill>
        <p:spPr bwMode="auto">
          <a:xfrm>
            <a:off x="71406" y="5000636"/>
            <a:ext cx="2476201" cy="1771675"/>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2" name="Прямоугольник 11"/>
          <p:cNvSpPr/>
          <p:nvPr/>
        </p:nvSpPr>
        <p:spPr>
          <a:xfrm>
            <a:off x="142844" y="35311"/>
            <a:ext cx="8858312" cy="5036763"/>
          </a:xfrm>
          <a:prstGeom prst="rect">
            <a:avLst/>
          </a:prstGeom>
        </p:spPr>
        <p:txBody>
          <a:bodyPr wrap="square">
            <a:spAutoFit/>
          </a:bodyPr>
          <a:lstStyle/>
          <a:p>
            <a:pPr lvl="0" indent="450000" algn="just" eaLnBrk="0" fontAlgn="base" hangingPunct="0">
              <a:lnSpc>
                <a:spcPct val="85000"/>
              </a:lnSpc>
              <a:spcBef>
                <a:spcPct val="0"/>
              </a:spcBef>
              <a:spcAft>
                <a:spcPct val="0"/>
              </a:spcAft>
              <a:tabLst>
                <a:tab pos="457200" algn="l"/>
              </a:tabLst>
            </a:pPr>
            <a:r>
              <a:rPr lang="ru-RU" sz="2700" b="1" dirty="0" smtClean="0">
                <a:latin typeface="Arial" pitchFamily="34" charset="0"/>
                <a:ea typeface="Times New Roman" pitchFamily="18" charset="0"/>
                <a:cs typeface="Arial" pitchFamily="34" charset="0"/>
              </a:rPr>
              <a:t>Мендель спланировал и провёл масштабный эксперимент. Им было получено от семеноводческих фирм 34 сорта гороха, из которых он отобрал 22 «чистых» (не дающих расщепления по изучаемым признакам при самоопылении) сорта. Затем он проводил искусственную гибридизацию сортов, а полученные гибриды скрещивал между собой. Он изучил наследование семи признаков, изучив в общей сложности около 20000 гибридов второго поколения. Эксперимент облегчался удачным выбором объекта: горох в норме – самоопылитель, но на нём легко проводить искусственную гибридизацию.</a:t>
            </a:r>
            <a:endParaRPr lang="ru-RU" sz="2700" b="1" dirty="0" smtClean="0">
              <a:latin typeface="Arial" pitchFamily="34" charset="0"/>
              <a:cs typeface="Arial" pitchFamily="34" charset="0"/>
            </a:endParaRPr>
          </a:p>
        </p:txBody>
      </p:sp>
      <p:pic>
        <p:nvPicPr>
          <p:cNvPr id="8" name="Picture 2" descr="D:\23.05.13-домашние документы\Колледж Строитель\Биология\Лекции по биол\Селекция\з-ны Менделя\314e1597461aff6dd7c364d49ac5f2b6.JPG"/>
          <p:cNvPicPr>
            <a:picLocks noChangeAspect="1" noChangeArrowheads="1"/>
          </p:cNvPicPr>
          <p:nvPr/>
        </p:nvPicPr>
        <p:blipFill>
          <a:blip r:embed="rId7" cstate="print"/>
          <a:srcRect l="46875" t="18750" r="1562" b="4166"/>
          <a:stretch>
            <a:fillRect/>
          </a:stretch>
        </p:blipFill>
        <p:spPr bwMode="auto">
          <a:xfrm>
            <a:off x="3071802" y="5000636"/>
            <a:ext cx="2500330" cy="1745513"/>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3" name="Picture 2" descr="http://megabook.ru/stream/mediapreview?Key=%D0%9C%D0%B5%D0%BD%D0%B4%D0%B5%D0%BB%D1%8F%20%D0%B7%D0%B0%D0%BA%D0%BE%D0%BD%D1%8B%20(%D0%B0%D0%BD%D0%B8%D0%BC%D0%B0%D1%86%D0%B8%D1%8F)&amp;Width=200"/>
          <p:cNvPicPr>
            <a:picLocks noChangeAspect="1" noChangeArrowheads="1"/>
          </p:cNvPicPr>
          <p:nvPr/>
        </p:nvPicPr>
        <p:blipFill>
          <a:blip r:embed="rId8" cstate="print"/>
          <a:srcRect/>
          <a:stretch>
            <a:fillRect/>
          </a:stretch>
        </p:blipFill>
        <p:spPr bwMode="auto">
          <a:xfrm>
            <a:off x="6072198" y="4776807"/>
            <a:ext cx="1905000" cy="1438275"/>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pic>
        <p:nvPicPr>
          <p:cNvPr id="1026" name="Picture 2" descr="D:\23.05.13-домашние документы\Колледж Строитель\Биология\Лекции по биол\Селекция\з-ны Менделя\92315_html_500a045a.jpg"/>
          <p:cNvPicPr>
            <a:picLocks noChangeAspect="1" noChangeArrowheads="1"/>
          </p:cNvPicPr>
          <p:nvPr/>
        </p:nvPicPr>
        <p:blipFill>
          <a:blip r:embed="rId6" cstate="print"/>
          <a:srcRect/>
          <a:stretch>
            <a:fillRect/>
          </a:stretch>
        </p:blipFill>
        <p:spPr bwMode="auto">
          <a:xfrm>
            <a:off x="3643306" y="2143116"/>
            <a:ext cx="2936634" cy="4572008"/>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3" name="Прямоугольник 12"/>
          <p:cNvSpPr/>
          <p:nvPr/>
        </p:nvSpPr>
        <p:spPr>
          <a:xfrm>
            <a:off x="142844" y="67572"/>
            <a:ext cx="8858312" cy="2289858"/>
          </a:xfrm>
          <a:prstGeom prst="rect">
            <a:avLst/>
          </a:prstGeom>
        </p:spPr>
        <p:txBody>
          <a:bodyPr wrap="square">
            <a:spAutoFit/>
          </a:bodyPr>
          <a:lstStyle/>
          <a:p>
            <a:pPr lvl="0" indent="450000" algn="just" eaLnBrk="0" fontAlgn="base" hangingPunct="0">
              <a:lnSpc>
                <a:spcPct val="85000"/>
              </a:lnSpc>
              <a:spcBef>
                <a:spcPct val="0"/>
              </a:spcBef>
              <a:spcAft>
                <a:spcPct val="0"/>
              </a:spcAft>
              <a:tabLst>
                <a:tab pos="457200" algn="l"/>
              </a:tabLst>
            </a:pP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Мендель</a:t>
            </a:r>
            <a:r>
              <a:rPr lang="ru-RU" sz="2800" b="1" dirty="0" smtClean="0">
                <a:latin typeface="Arial" pitchFamily="34" charset="0"/>
                <a:ea typeface="Times New Roman" pitchFamily="18" charset="0"/>
                <a:cs typeface="Arial" pitchFamily="34" charset="0"/>
              </a:rPr>
              <a:t> </a:t>
            </a:r>
            <a:r>
              <a:rPr lang="ru-RU" sz="2800" b="1" u="sng" dirty="0" smtClean="0">
                <a:latin typeface="Arial" pitchFamily="34" charset="0"/>
                <a:ea typeface="Times New Roman" pitchFamily="18" charset="0"/>
                <a:cs typeface="Arial" pitchFamily="34" charset="0"/>
              </a:rPr>
              <a:t>одним из первых в биологии</a:t>
            </a:r>
            <a:r>
              <a:rPr lang="ru-RU" sz="2800" b="1" dirty="0" smtClean="0">
                <a:latin typeface="Arial" pitchFamily="34" charset="0"/>
                <a:ea typeface="Times New Roman" pitchFamily="18" charset="0"/>
                <a:cs typeface="Arial" pitchFamily="34" charset="0"/>
              </a:rPr>
              <a:t> </a:t>
            </a:r>
            <a:r>
              <a:rPr lang="ru-RU" sz="2800" b="1" u="sng" dirty="0" smtClean="0">
                <a:latin typeface="Arial" pitchFamily="34" charset="0"/>
                <a:ea typeface="Times New Roman" pitchFamily="18" charset="0"/>
                <a:cs typeface="Arial" pitchFamily="34" charset="0"/>
              </a:rPr>
              <a:t>использовал</a:t>
            </a:r>
            <a:r>
              <a:rPr lang="ru-RU" sz="2800" b="1" dirty="0" smtClean="0">
                <a:latin typeface="Arial" pitchFamily="34" charset="0"/>
                <a:ea typeface="Times New Roman" pitchFamily="18" charset="0"/>
                <a:cs typeface="Arial" pitchFamily="34" charset="0"/>
              </a:rPr>
              <a:t> </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точные количественные методы </a:t>
            </a:r>
            <a:r>
              <a:rPr lang="ru-RU" sz="2800" b="1" u="sng" dirty="0" smtClean="0">
                <a:latin typeface="Arial" pitchFamily="34" charset="0"/>
                <a:ea typeface="Times New Roman" pitchFamily="18" charset="0"/>
                <a:cs typeface="Arial" pitchFamily="34" charset="0"/>
              </a:rPr>
              <a:t>для анализа данных</a:t>
            </a:r>
            <a:r>
              <a:rPr lang="ru-RU" sz="2800" b="1" dirty="0" smtClean="0">
                <a:latin typeface="Arial" pitchFamily="34" charset="0"/>
                <a:ea typeface="Times New Roman" pitchFamily="18" charset="0"/>
                <a:cs typeface="Arial" pitchFamily="34" charset="0"/>
              </a:rPr>
              <a:t>. На основе знания теории вероятностей он понял необходимость анализа большого числа скрещиваний для устранения роли случайных отклонений.</a:t>
            </a:r>
            <a:endParaRPr lang="ru-RU" sz="2800" b="1" dirty="0" smtClean="0">
              <a:latin typeface="Arial" pitchFamily="34" charset="0"/>
              <a:cs typeface="Arial" pitchFamily="34" charset="0"/>
            </a:endParaRPr>
          </a:p>
        </p:txBody>
      </p:sp>
      <p:pic>
        <p:nvPicPr>
          <p:cNvPr id="1027" name="Picture 3" descr="D:\23.05.13-домашние документы\Колледж Строитель\Биология\Лекции по биол\Селекция\з-ны Менделя\mendelgenetica2.jpg"/>
          <p:cNvPicPr>
            <a:picLocks noChangeAspect="1" noChangeArrowheads="1"/>
          </p:cNvPicPr>
          <p:nvPr/>
        </p:nvPicPr>
        <p:blipFill>
          <a:blip r:embed="rId7" cstate="print"/>
          <a:srcRect/>
          <a:stretch>
            <a:fillRect/>
          </a:stretch>
        </p:blipFill>
        <p:spPr bwMode="auto">
          <a:xfrm>
            <a:off x="142860" y="3143248"/>
            <a:ext cx="2286000" cy="358140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pic>
        <p:nvPicPr>
          <p:cNvPr id="17" name="Picture 4" descr="D:\23.05.13-домашние документы\Колледж Строитель\Биология\Лекции по биол\Селекция\з-ны Менделя\sddefault.jpg"/>
          <p:cNvPicPr>
            <a:picLocks noChangeAspect="1" noChangeArrowheads="1"/>
          </p:cNvPicPr>
          <p:nvPr/>
        </p:nvPicPr>
        <p:blipFill>
          <a:blip r:embed="rId5" cstate="print"/>
          <a:srcRect l="9782" t="10870" r="8696" b="10869"/>
          <a:stretch>
            <a:fillRect/>
          </a:stretch>
        </p:blipFill>
        <p:spPr bwMode="auto">
          <a:xfrm>
            <a:off x="5000628" y="4143380"/>
            <a:ext cx="3286148" cy="2366027"/>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8" name="Прямоугольник 17"/>
          <p:cNvSpPr/>
          <p:nvPr/>
        </p:nvSpPr>
        <p:spPr>
          <a:xfrm>
            <a:off x="6215074" y="6286520"/>
            <a:ext cx="667170" cy="435247"/>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nSpc>
                <a:spcPct val="85000"/>
              </a:lnSpc>
            </a:pPr>
            <a:r>
              <a:rPr lang="ru-RU" sz="2600" b="1" dirty="0" err="1" smtClean="0">
                <a:ln w="11430"/>
                <a:solidFill>
                  <a:sysClr val="windowText" lastClr="000000"/>
                </a:solidFill>
                <a:effectLst>
                  <a:outerShdw blurRad="80000" dist="40000" dir="5040000" algn="tl">
                    <a:srgbClr val="000000">
                      <a:alpha val="30000"/>
                    </a:srgbClr>
                  </a:outerShdw>
                </a:effectLst>
                <a:latin typeface="Arial Black" pitchFamily="34" charset="0"/>
                <a:ea typeface="Times New Roman" pitchFamily="18" charset="0"/>
                <a:cs typeface="Arial" pitchFamily="34" charset="0"/>
              </a:rPr>
              <a:t>Аа</a:t>
            </a:r>
            <a:endParaRPr lang="ru-RU" sz="2600" b="1" dirty="0">
              <a:ln w="11430"/>
              <a:solidFill>
                <a:sysClr val="windowText" lastClr="000000"/>
              </a:solidFill>
              <a:effectLst>
                <a:outerShdw blurRad="80000" dist="40000" dir="5040000" algn="tl">
                  <a:srgbClr val="000000">
                    <a:alpha val="30000"/>
                  </a:srgbClr>
                </a:outerShdw>
              </a:effectLst>
              <a:latin typeface="Arial Black" pitchFamily="34" charset="0"/>
            </a:endParaRPr>
          </a:p>
        </p:txBody>
      </p:sp>
      <p:sp>
        <p:nvSpPr>
          <p:cNvPr id="19" name="Прямоугольник 18"/>
          <p:cNvSpPr/>
          <p:nvPr/>
        </p:nvSpPr>
        <p:spPr>
          <a:xfrm>
            <a:off x="5286380" y="5214950"/>
            <a:ext cx="704039" cy="435247"/>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nSpc>
                <a:spcPct val="85000"/>
              </a:lnSpc>
            </a:pPr>
            <a:r>
              <a:rPr lang="ru-RU" sz="2600" b="1" dirty="0" smtClean="0">
                <a:ln w="11430"/>
                <a:solidFill>
                  <a:sysClr val="windowText" lastClr="000000"/>
                </a:solidFill>
                <a:effectLst>
                  <a:outerShdw blurRad="80000" dist="40000" dir="5040000" algn="tl">
                    <a:srgbClr val="000000">
                      <a:alpha val="30000"/>
                    </a:srgbClr>
                  </a:outerShdw>
                </a:effectLst>
                <a:latin typeface="Arial Black" pitchFamily="34" charset="0"/>
                <a:ea typeface="Times New Roman" pitchFamily="18" charset="0"/>
                <a:cs typeface="Arial" pitchFamily="34" charset="0"/>
              </a:rPr>
              <a:t>АА</a:t>
            </a:r>
            <a:endParaRPr lang="ru-RU" sz="2600" b="1" dirty="0">
              <a:ln w="11430"/>
              <a:solidFill>
                <a:sysClr val="windowText" lastClr="000000"/>
              </a:solidFill>
              <a:effectLst>
                <a:outerShdw blurRad="80000" dist="40000" dir="5040000" algn="tl">
                  <a:srgbClr val="000000">
                    <a:alpha val="30000"/>
                  </a:srgbClr>
                </a:outerShdw>
              </a:effectLst>
              <a:latin typeface="Arial Black" pitchFamily="34" charset="0"/>
            </a:endParaRPr>
          </a:p>
        </p:txBody>
      </p:sp>
      <p:sp>
        <p:nvSpPr>
          <p:cNvPr id="20" name="Прямоугольник 19"/>
          <p:cNvSpPr/>
          <p:nvPr/>
        </p:nvSpPr>
        <p:spPr>
          <a:xfrm>
            <a:off x="7429520" y="5214950"/>
            <a:ext cx="630301" cy="435247"/>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nSpc>
                <a:spcPct val="85000"/>
              </a:lnSpc>
            </a:pPr>
            <a:r>
              <a:rPr lang="ru-RU" sz="2600" b="1" dirty="0" err="1" smtClean="0">
                <a:ln w="11430"/>
                <a:solidFill>
                  <a:sysClr val="windowText" lastClr="000000"/>
                </a:solidFill>
                <a:effectLst>
                  <a:outerShdw blurRad="80000" dist="40000" dir="5040000" algn="tl">
                    <a:srgbClr val="000000">
                      <a:alpha val="30000"/>
                    </a:srgbClr>
                  </a:outerShdw>
                </a:effectLst>
                <a:latin typeface="Arial Black" pitchFamily="34" charset="0"/>
                <a:ea typeface="Times New Roman" pitchFamily="18" charset="0"/>
                <a:cs typeface="Arial" pitchFamily="34" charset="0"/>
              </a:rPr>
              <a:t>аа</a:t>
            </a:r>
            <a:endParaRPr lang="ru-RU" sz="2600" b="1" dirty="0">
              <a:ln w="11430"/>
              <a:solidFill>
                <a:sysClr val="windowText" lastClr="000000"/>
              </a:solidFill>
              <a:effectLst>
                <a:outerShdw blurRad="80000" dist="40000" dir="5040000" algn="tl">
                  <a:srgbClr val="000000">
                    <a:alpha val="30000"/>
                  </a:srgbClr>
                </a:outerShdw>
              </a:effectLst>
              <a:latin typeface="Arial Black" pitchFamily="34" charset="0"/>
            </a:endParaRPr>
          </a:p>
        </p:txBody>
      </p:sp>
      <p:sp>
        <p:nvSpPr>
          <p:cNvPr id="21" name="Прямоугольник 20"/>
          <p:cNvSpPr/>
          <p:nvPr/>
        </p:nvSpPr>
        <p:spPr>
          <a:xfrm>
            <a:off x="5000628" y="5929330"/>
            <a:ext cx="554960" cy="492443"/>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ru-RU" sz="2600" b="1" dirty="0" smtClean="0">
                <a:ln w="11430"/>
                <a:solidFill>
                  <a:sysClr val="windowText" lastClr="000000"/>
                </a:solidFill>
                <a:effectLst>
                  <a:outerShdw blurRad="80000" dist="40000" dir="5040000" algn="tl">
                    <a:srgbClr val="000000">
                      <a:alpha val="30000"/>
                    </a:srgbClr>
                  </a:outerShdw>
                </a:effectLst>
                <a:latin typeface="Arial Black" pitchFamily="34" charset="0"/>
                <a:ea typeface="Times New Roman" pitchFamily="18" charset="0"/>
                <a:cs typeface="Arial" pitchFamily="34" charset="0"/>
              </a:rPr>
              <a:t>F</a:t>
            </a:r>
            <a:r>
              <a:rPr lang="ru-RU" sz="2600" b="1" baseline="-25000" dirty="0" smtClean="0">
                <a:ln w="11430"/>
                <a:solidFill>
                  <a:sysClr val="windowText" lastClr="000000"/>
                </a:solidFill>
                <a:effectLst>
                  <a:outerShdw blurRad="80000" dist="40000" dir="5040000" algn="tl">
                    <a:srgbClr val="000000">
                      <a:alpha val="30000"/>
                    </a:srgbClr>
                  </a:outerShdw>
                </a:effectLst>
                <a:latin typeface="Arial Black" pitchFamily="34" charset="0"/>
                <a:ea typeface="Times New Roman" pitchFamily="18" charset="0"/>
                <a:cs typeface="Arial" pitchFamily="34" charset="0"/>
              </a:rPr>
              <a:t>1</a:t>
            </a:r>
            <a:endParaRPr lang="ru-RU" sz="2600" b="1" dirty="0">
              <a:ln w="11430"/>
              <a:solidFill>
                <a:sysClr val="windowText" lastClr="000000"/>
              </a:solidFill>
              <a:effectLst>
                <a:outerShdw blurRad="80000" dist="40000" dir="5040000" algn="tl">
                  <a:srgbClr val="000000">
                    <a:alpha val="30000"/>
                  </a:srgbClr>
                </a:outerShdw>
              </a:effectLst>
              <a:latin typeface="Arial Black" pitchFamily="34" charset="0"/>
            </a:endParaRPr>
          </a:p>
        </p:txBody>
      </p:sp>
      <p:sp>
        <p:nvSpPr>
          <p:cNvPr id="23" name="Прямоугольник 22"/>
          <p:cNvSpPr/>
          <p:nvPr/>
        </p:nvSpPr>
        <p:spPr>
          <a:xfrm>
            <a:off x="142844" y="58847"/>
            <a:ext cx="8858312" cy="4081117"/>
          </a:xfrm>
          <a:prstGeom prst="rect">
            <a:avLst/>
          </a:prstGeom>
        </p:spPr>
        <p:txBody>
          <a:bodyPr wrap="square">
            <a:spAutoFit/>
          </a:bodyPr>
          <a:lstStyle/>
          <a:p>
            <a:pPr lvl="0" indent="450850" algn="just" fontAlgn="base">
              <a:lnSpc>
                <a:spcPct val="80000"/>
              </a:lnSpc>
              <a:spcBef>
                <a:spcPct val="0"/>
              </a:spcBef>
              <a:spcAft>
                <a:spcPct val="0"/>
              </a:spcAft>
            </a:pPr>
            <a:r>
              <a:rPr lang="ru-RU" sz="2700" b="1" dirty="0" smtClean="0">
                <a:solidFill>
                  <a:srgbClr val="252525"/>
                </a:solidFill>
                <a:latin typeface="Arial" pitchFamily="34" charset="0"/>
                <a:ea typeface="Times New Roman" pitchFamily="18" charset="0"/>
                <a:cs typeface="Arial" pitchFamily="34" charset="0"/>
              </a:rPr>
              <a:t>Проявление у гибридов признака только одного из родителей Мендель назвал </a:t>
            </a:r>
            <a:r>
              <a:rPr lang="ru-RU" sz="2700" b="1" dirty="0" smtClean="0">
                <a:solidFill>
                  <a:srgbClr val="3366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доминированием</a:t>
            </a:r>
            <a:r>
              <a:rPr lang="ru-RU" sz="2700" b="1" dirty="0" smtClean="0">
                <a:solidFill>
                  <a:srgbClr val="252525"/>
                </a:solidFill>
                <a:latin typeface="Arial" pitchFamily="34" charset="0"/>
                <a:ea typeface="Times New Roman" pitchFamily="18" charset="0"/>
                <a:cs typeface="Arial" pitchFamily="34" charset="0"/>
              </a:rPr>
              <a:t>.</a:t>
            </a:r>
            <a:endParaRPr lang="ru-RU" sz="2700" b="1" dirty="0" smtClean="0">
              <a:latin typeface="Arial" pitchFamily="34" charset="0"/>
              <a:ea typeface="Times New Roman" pitchFamily="18" charset="0"/>
              <a:cs typeface="Arial" pitchFamily="34" charset="0"/>
            </a:endParaRPr>
          </a:p>
          <a:p>
            <a:pPr lvl="0" indent="450850" algn="just" eaLnBrk="0" fontAlgn="base" hangingPunct="0">
              <a:lnSpc>
                <a:spcPct val="80000"/>
              </a:lnSpc>
              <a:spcBef>
                <a:spcPct val="0"/>
              </a:spcBef>
              <a:spcAft>
                <a:spcPct val="0"/>
              </a:spcAft>
            </a:pPr>
            <a:r>
              <a:rPr lang="ru-RU"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Закон единообразия гибридов первого поколения</a:t>
            </a:r>
            <a:r>
              <a:rPr lang="ru-RU" sz="2700" b="1" dirty="0" smtClean="0">
                <a:solidFill>
                  <a:srgbClr val="252525"/>
                </a:solidFill>
                <a:latin typeface="Arial" pitchFamily="34" charset="0"/>
                <a:ea typeface="Times New Roman" pitchFamily="18" charset="0"/>
                <a:cs typeface="Arial" pitchFamily="34" charset="0"/>
              </a:rPr>
              <a:t> (</a:t>
            </a:r>
            <a:r>
              <a:rPr lang="ru-RU" sz="2700" b="1" u="sng" dirty="0" smtClean="0">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первый</a:t>
            </a:r>
            <a:r>
              <a:rPr lang="ru-RU"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закон Менделя</a:t>
            </a:r>
            <a:r>
              <a:rPr lang="ru-RU" sz="2700" b="1" dirty="0" smtClean="0">
                <a:solidFill>
                  <a:srgbClr val="252525"/>
                </a:solidFill>
                <a:latin typeface="Arial" pitchFamily="34" charset="0"/>
                <a:ea typeface="Times New Roman" pitchFamily="18" charset="0"/>
                <a:cs typeface="Arial" pitchFamily="34" charset="0"/>
              </a:rPr>
              <a:t>) – при скрещивании двух гомозиготных организмов, относящихся к разным чистым линиям и отличающихся друг от друга по одной паре альтернативных проявлений признака, всё </a:t>
            </a:r>
            <a:r>
              <a:rPr lang="ru-RU" sz="2700" b="1" dirty="0" smtClean="0">
                <a:solidFill>
                  <a:srgbClr val="3366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первое поколение гибридов</a:t>
            </a:r>
            <a:r>
              <a:rPr lang="ru-RU" sz="2700" b="1" dirty="0" smtClean="0">
                <a:solidFill>
                  <a:srgbClr val="252525"/>
                </a:solidFill>
                <a:latin typeface="Arial" pitchFamily="34" charset="0"/>
                <a:ea typeface="Times New Roman" pitchFamily="18" charset="0"/>
                <a:cs typeface="Arial" pitchFamily="34" charset="0"/>
              </a:rPr>
              <a:t> (</a:t>
            </a:r>
            <a:r>
              <a:rPr lang="ru-RU" sz="2700" b="1" dirty="0" smtClean="0">
                <a:solidFill>
                  <a:srgbClr val="3366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F</a:t>
            </a:r>
            <a:r>
              <a:rPr lang="ru-RU" sz="2700" b="1" baseline="-25000" dirty="0" smtClean="0">
                <a:solidFill>
                  <a:srgbClr val="3366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1</a:t>
            </a:r>
            <a:r>
              <a:rPr lang="ru-RU" sz="2700" b="1" dirty="0" smtClean="0">
                <a:solidFill>
                  <a:srgbClr val="252525"/>
                </a:solidFill>
                <a:latin typeface="Arial" pitchFamily="34" charset="0"/>
                <a:ea typeface="Times New Roman" pitchFamily="18" charset="0"/>
                <a:cs typeface="Arial" pitchFamily="34" charset="0"/>
              </a:rPr>
              <a:t>) окажется единообразным и будет нести проявление признака одного из родителей.</a:t>
            </a:r>
            <a:endParaRPr lang="ru-RU" sz="2700" b="1" dirty="0" smtClean="0">
              <a:latin typeface="Arial" pitchFamily="34" charset="0"/>
              <a:ea typeface="Times New Roman" pitchFamily="18" charset="0"/>
              <a:cs typeface="Arial" pitchFamily="34" charset="0"/>
            </a:endParaRPr>
          </a:p>
        </p:txBody>
      </p:sp>
      <p:sp>
        <p:nvSpPr>
          <p:cNvPr id="2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6" name="Управляющая кнопка: домой 25">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7" name="Picture 4" descr="D:\23.05.13-домашние документы\Колледж Строитель\Биология\Лекции по биол\Селекция\з-ны Менделя\img14 (2).jpg"/>
          <p:cNvPicPr>
            <a:picLocks noChangeAspect="1" noChangeArrowheads="1"/>
          </p:cNvPicPr>
          <p:nvPr/>
        </p:nvPicPr>
        <p:blipFill>
          <a:blip r:embed="rId7" cstate="print"/>
          <a:srcRect l="5000" t="12500" r="46250" b="62500"/>
          <a:stretch>
            <a:fillRect/>
          </a:stretch>
        </p:blipFill>
        <p:spPr bwMode="auto">
          <a:xfrm>
            <a:off x="214282" y="4500570"/>
            <a:ext cx="4457732" cy="1714512"/>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8" name="Прямоугольник 27"/>
          <p:cNvSpPr/>
          <p:nvPr/>
        </p:nvSpPr>
        <p:spPr>
          <a:xfrm>
            <a:off x="0" y="6143644"/>
            <a:ext cx="4945265" cy="492443"/>
          </a:xfrm>
          <a:prstGeom prst="rect">
            <a:avLst/>
          </a:prstGeom>
        </p:spPr>
        <p:txBody>
          <a:bodyPr wrap="none">
            <a:spAutoFit/>
          </a:bodyPr>
          <a:lstStyle/>
          <a:p>
            <a:r>
              <a:rPr lang="ru-RU" sz="26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 – родительское поколение</a:t>
            </a:r>
            <a:endParaRPr lang="ru-RU" sz="2600" dirty="0">
              <a:solidFill>
                <a:schemeClr val="accent2">
                  <a:lumMod val="50000"/>
                </a:schemeClr>
              </a:solidFill>
            </a:endParaRPr>
          </a:p>
        </p:txBody>
      </p:sp>
      <p:sp>
        <p:nvSpPr>
          <p:cNvPr id="29" name="Прямоугольник 28"/>
          <p:cNvSpPr/>
          <p:nvPr/>
        </p:nvSpPr>
        <p:spPr>
          <a:xfrm>
            <a:off x="4786314" y="4643446"/>
            <a:ext cx="425116" cy="492443"/>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ru-RU" sz="2600" b="1" dirty="0" smtClean="0">
                <a:ln w="11430"/>
                <a:solidFill>
                  <a:sysClr val="windowText" lastClr="000000"/>
                </a:solidFill>
                <a:effectLst>
                  <a:outerShdw blurRad="80000" dist="40000" dir="5040000" algn="tl">
                    <a:srgbClr val="000000">
                      <a:alpha val="30000"/>
                    </a:srgbClr>
                  </a:outerShdw>
                </a:effectLst>
                <a:latin typeface="Arial Black" pitchFamily="34" charset="0"/>
                <a:ea typeface="Times New Roman" pitchFamily="18" charset="0"/>
                <a:cs typeface="Arial" pitchFamily="34" charset="0"/>
              </a:rPr>
              <a:t>Р</a:t>
            </a:r>
            <a:endParaRPr lang="ru-RU" sz="2600" b="1" dirty="0">
              <a:ln w="11430"/>
              <a:solidFill>
                <a:sysClr val="windowText" lastClr="000000"/>
              </a:solidFill>
              <a:effectLst>
                <a:outerShdw blurRad="80000" dist="40000" dir="5040000" algn="tl">
                  <a:srgbClr val="000000">
                    <a:alpha val="30000"/>
                  </a:srgbClr>
                </a:outerShdw>
              </a:effectLst>
              <a:latin typeface="Arial Black" pitchFamily="34" charset="0"/>
            </a:endParaRP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42844" y="58847"/>
            <a:ext cx="8858312" cy="2917722"/>
          </a:xfrm>
          <a:prstGeom prst="rect">
            <a:avLst/>
          </a:prstGeom>
        </p:spPr>
        <p:txBody>
          <a:bodyPr wrap="square">
            <a:spAutoFit/>
          </a:bodyPr>
          <a:lstStyle/>
          <a:p>
            <a:pPr lvl="0" indent="450850" algn="just" eaLnBrk="0" fontAlgn="base" hangingPunct="0">
              <a:lnSpc>
                <a:spcPct val="85000"/>
              </a:lnSpc>
              <a:spcBef>
                <a:spcPct val="0"/>
              </a:spcBef>
              <a:spcAft>
                <a:spcPct val="0"/>
              </a:spcAft>
            </a:pPr>
            <a:r>
              <a:rPr lang="ru-RU" sz="2700" b="1" dirty="0" smtClean="0">
                <a:solidFill>
                  <a:srgbClr val="252525"/>
                </a:solidFill>
                <a:latin typeface="Arial" pitchFamily="34" charset="0"/>
                <a:ea typeface="Times New Roman" pitchFamily="18" charset="0"/>
                <a:cs typeface="Arial" pitchFamily="34" charset="0"/>
              </a:rPr>
              <a:t>Этот закон также известен как «</a:t>
            </a:r>
            <a:r>
              <a:rPr lang="ru-RU"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закон доминирования признаков</a:t>
            </a:r>
            <a:r>
              <a:rPr lang="ru-RU" sz="2700" b="1" dirty="0" smtClean="0">
                <a:solidFill>
                  <a:srgbClr val="252525"/>
                </a:solidFill>
                <a:latin typeface="Arial" pitchFamily="34" charset="0"/>
                <a:ea typeface="Times New Roman" pitchFamily="18" charset="0"/>
                <a:cs typeface="Arial" pitchFamily="34" charset="0"/>
              </a:rPr>
              <a:t>». Его формулировка основывается на понятии </a:t>
            </a:r>
            <a:r>
              <a:rPr lang="ru-RU" sz="2700" b="1" i="1" dirty="0" smtClean="0">
                <a:solidFill>
                  <a:srgbClr val="0B0080"/>
                </a:solidFill>
                <a:latin typeface="Arial" pitchFamily="34" charset="0"/>
                <a:ea typeface="Times New Roman" pitchFamily="18" charset="0"/>
                <a:cs typeface="Arial" pitchFamily="34" charset="0"/>
              </a:rPr>
              <a:t>чистой линии</a:t>
            </a:r>
            <a:r>
              <a:rPr lang="ru-RU" sz="2700" b="1" dirty="0" smtClean="0">
                <a:latin typeface="Arial" pitchFamily="34" charset="0"/>
                <a:ea typeface="Times New Roman" pitchFamily="18" charset="0"/>
                <a:cs typeface="Arial" pitchFamily="34" charset="0"/>
              </a:rPr>
              <a:t> </a:t>
            </a:r>
            <a:r>
              <a:rPr lang="ru-RU" sz="2700" b="1" dirty="0" smtClean="0">
                <a:solidFill>
                  <a:srgbClr val="252525"/>
                </a:solidFill>
                <a:latin typeface="Arial" pitchFamily="34" charset="0"/>
                <a:ea typeface="Times New Roman" pitchFamily="18" charset="0"/>
                <a:cs typeface="Arial" pitchFamily="34" charset="0"/>
              </a:rPr>
              <a:t>относительно исследуемого признака – на современном языке это означает </a:t>
            </a:r>
            <a:r>
              <a:rPr lang="ru-RU" sz="2700" b="1" dirty="0" smtClean="0">
                <a:solidFill>
                  <a:srgbClr val="0B0080"/>
                </a:solidFill>
                <a:latin typeface="Arial" pitchFamily="34" charset="0"/>
                <a:ea typeface="Times New Roman" pitchFamily="18" charset="0"/>
                <a:cs typeface="Arial" pitchFamily="34" charset="0"/>
              </a:rPr>
              <a:t>гомозиготность</a:t>
            </a:r>
            <a:r>
              <a:rPr lang="ru-RU" sz="2700" b="1" dirty="0" smtClean="0">
                <a:latin typeface="Arial" pitchFamily="34" charset="0"/>
                <a:ea typeface="Times New Roman" pitchFamily="18" charset="0"/>
                <a:cs typeface="Arial" pitchFamily="34" charset="0"/>
              </a:rPr>
              <a:t> </a:t>
            </a:r>
            <a:r>
              <a:rPr lang="ru-RU" sz="2700" b="1" dirty="0" smtClean="0">
                <a:solidFill>
                  <a:srgbClr val="252525"/>
                </a:solidFill>
                <a:latin typeface="Arial" pitchFamily="34" charset="0"/>
                <a:ea typeface="Times New Roman" pitchFamily="18" charset="0"/>
                <a:cs typeface="Arial" pitchFamily="34" charset="0"/>
              </a:rPr>
              <a:t>особей по этому признаку. Понятие </a:t>
            </a:r>
            <a:r>
              <a:rPr lang="ru-RU" sz="2700" b="1" dirty="0" err="1" smtClean="0">
                <a:solidFill>
                  <a:srgbClr val="252525"/>
                </a:solidFill>
                <a:latin typeface="Arial" pitchFamily="34" charset="0"/>
                <a:ea typeface="Times New Roman" pitchFamily="18" charset="0"/>
                <a:cs typeface="Arial" pitchFamily="34" charset="0"/>
              </a:rPr>
              <a:t>гомозиготности</a:t>
            </a:r>
            <a:r>
              <a:rPr lang="ru-RU" sz="2700" b="1" dirty="0" smtClean="0">
                <a:solidFill>
                  <a:srgbClr val="252525"/>
                </a:solidFill>
                <a:latin typeface="Arial" pitchFamily="34" charset="0"/>
                <a:ea typeface="Times New Roman" pitchFamily="18" charset="0"/>
                <a:cs typeface="Arial" pitchFamily="34" charset="0"/>
              </a:rPr>
              <a:t> было введено позднее </a:t>
            </a:r>
            <a:r>
              <a:rPr lang="ru-RU" sz="2700" b="1" dirty="0" smtClean="0">
                <a:solidFill>
                  <a:srgbClr val="0B0080"/>
                </a:solidFill>
                <a:latin typeface="Arial" pitchFamily="34" charset="0"/>
                <a:ea typeface="Times New Roman" pitchFamily="18" charset="0"/>
                <a:cs typeface="Arial" pitchFamily="34" charset="0"/>
              </a:rPr>
              <a:t>У. </a:t>
            </a:r>
            <a:r>
              <a:rPr lang="ru-RU" sz="2700" b="1" dirty="0" err="1" smtClean="0">
                <a:solidFill>
                  <a:srgbClr val="0B0080"/>
                </a:solidFill>
                <a:latin typeface="Arial" pitchFamily="34" charset="0"/>
                <a:ea typeface="Times New Roman" pitchFamily="18" charset="0"/>
                <a:cs typeface="Arial" pitchFamily="34" charset="0"/>
              </a:rPr>
              <a:t>Бэтсоном</a:t>
            </a:r>
            <a:r>
              <a:rPr lang="ru-RU" sz="2700" b="1" dirty="0" smtClean="0">
                <a:solidFill>
                  <a:srgbClr val="252525"/>
                </a:solidFill>
                <a:latin typeface="Arial" pitchFamily="34" charset="0"/>
                <a:ea typeface="Times New Roman" pitchFamily="18" charset="0"/>
                <a:cs typeface="Arial" pitchFamily="34" charset="0"/>
              </a:rPr>
              <a:t> в 1902 году.</a:t>
            </a:r>
            <a:endParaRPr lang="ru-RU" sz="2700" b="1" dirty="0" smtClean="0">
              <a:latin typeface="Arial" pitchFamily="34" charset="0"/>
              <a:cs typeface="Arial" pitchFamily="34" charset="0"/>
            </a:endParaRPr>
          </a:p>
        </p:txBody>
      </p:sp>
      <p:pic>
        <p:nvPicPr>
          <p:cNvPr id="8" name="Picture 2"/>
          <p:cNvPicPr>
            <a:picLocks noChangeAspect="1" noChangeArrowheads="1"/>
          </p:cNvPicPr>
          <p:nvPr/>
        </p:nvPicPr>
        <p:blipFill>
          <a:blip r:embed="rId6" cstate="print"/>
          <a:srcRect t="24170" r="49023" b="39208"/>
          <a:stretch>
            <a:fillRect/>
          </a:stretch>
        </p:blipFill>
        <p:spPr bwMode="auto">
          <a:xfrm>
            <a:off x="5436096" y="4509120"/>
            <a:ext cx="3000364" cy="1724347"/>
          </a:xfrm>
          <a:prstGeom prst="rect">
            <a:avLst/>
          </a:prstGeom>
          <a:noFill/>
          <a:ln w="9525">
            <a:noFill/>
            <a:miter lim="800000"/>
            <a:headEnd/>
            <a:tailEnd/>
          </a:ln>
          <a:effectLst/>
        </p:spPr>
      </p:pic>
      <p:pic>
        <p:nvPicPr>
          <p:cNvPr id="14" name="Picture 4" descr="D:\23.05.13-домашние документы\Колледж Строитель\Биология\Лекции по биол\Селекция\з-ны Менделя\img14 (2).jpg"/>
          <p:cNvPicPr>
            <a:picLocks noChangeAspect="1" noChangeArrowheads="1"/>
          </p:cNvPicPr>
          <p:nvPr/>
        </p:nvPicPr>
        <p:blipFill>
          <a:blip r:embed="rId7" cstate="print"/>
          <a:srcRect l="5000" t="12500" r="46250" b="62500"/>
          <a:stretch>
            <a:fillRect/>
          </a:stretch>
        </p:blipFill>
        <p:spPr bwMode="auto">
          <a:xfrm>
            <a:off x="4499992" y="2708920"/>
            <a:ext cx="4457732" cy="1714512"/>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2" name="Прямоугольник 11"/>
          <p:cNvSpPr/>
          <p:nvPr/>
        </p:nvSpPr>
        <p:spPr>
          <a:xfrm>
            <a:off x="539553" y="6165304"/>
            <a:ext cx="3108350" cy="646331"/>
          </a:xfrm>
          <a:prstGeom prst="rect">
            <a:avLst/>
          </a:prstGeom>
        </p:spPr>
        <p:txBody>
          <a:bodyPr wrap="none">
            <a:spAutoFit/>
          </a:bodyPr>
          <a:lstStyle/>
          <a:p>
            <a:pPr algn="ctr"/>
            <a:r>
              <a:rPr lang="ru-RU" b="1" dirty="0" smtClean="0"/>
              <a:t>Уильям </a:t>
            </a:r>
            <a:r>
              <a:rPr lang="ru-RU" b="1" dirty="0" err="1" smtClean="0"/>
              <a:t>Бэтсон</a:t>
            </a:r>
            <a:r>
              <a:rPr lang="ru-RU" b="1" dirty="0" smtClean="0"/>
              <a:t> (</a:t>
            </a:r>
            <a:r>
              <a:rPr lang="ru-RU" b="1" dirty="0" err="1" smtClean="0"/>
              <a:t>Бейтсон</a:t>
            </a:r>
            <a:r>
              <a:rPr lang="ru-RU" b="1" dirty="0" smtClean="0"/>
              <a:t>)</a:t>
            </a:r>
          </a:p>
          <a:p>
            <a:pPr algn="ctr"/>
            <a:r>
              <a:rPr lang="ru-RU" dirty="0" smtClean="0"/>
              <a:t>(1861 – 1926) </a:t>
            </a:r>
            <a:endParaRPr lang="ru-RU" dirty="0"/>
          </a:p>
        </p:txBody>
      </p:sp>
      <p:sp>
        <p:nvSpPr>
          <p:cNvPr id="32770" name="AutoShape 2" descr="Bateson2 (cropped).jpg">
            <a:hlinkClick r:id="rId8"/>
          </p:cNvPr>
          <p:cNvSpPr>
            <a:spLocks noChangeAspect="1" noChangeArrowheads="1"/>
          </p:cNvSpPr>
          <p:nvPr/>
        </p:nvSpPr>
        <p:spPr bwMode="auto">
          <a:xfrm>
            <a:off x="130175" y="-1812925"/>
            <a:ext cx="2543175" cy="3790950"/>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32771" name="Picture 3" descr="E:\Лекции по биол\Селекция\Уильям Бэтсон (Бейтсон).jpg"/>
          <p:cNvPicPr>
            <a:picLocks noChangeAspect="1" noChangeArrowheads="1"/>
          </p:cNvPicPr>
          <p:nvPr/>
        </p:nvPicPr>
        <p:blipFill>
          <a:blip r:embed="rId9" cstate="print"/>
          <a:srcRect t="8065"/>
          <a:stretch>
            <a:fillRect/>
          </a:stretch>
        </p:blipFill>
        <p:spPr bwMode="auto">
          <a:xfrm>
            <a:off x="827584" y="3094333"/>
            <a:ext cx="2174801" cy="297787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12" name="Прямоугольник 11"/>
          <p:cNvSpPr/>
          <p:nvPr/>
        </p:nvSpPr>
        <p:spPr>
          <a:xfrm>
            <a:off x="285720" y="0"/>
            <a:ext cx="8501122" cy="458587"/>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2800" b="1" dirty="0" smtClean="0">
                <a:ln w="11430">
                  <a:solidFill>
                    <a:sysClr val="windowText" lastClr="000000"/>
                  </a:solidFill>
                </a:ln>
                <a:solidFill>
                  <a:srgbClr val="9D2349"/>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Принцип неполного доминирования</a:t>
            </a:r>
            <a:endParaRPr lang="ru-RU" sz="2800" b="1" dirty="0">
              <a:ln w="11430">
                <a:solidFill>
                  <a:sysClr val="windowText" lastClr="000000"/>
                </a:solidFill>
              </a:ln>
              <a:solidFill>
                <a:srgbClr val="9D2349"/>
              </a:solidFill>
              <a:effectLst>
                <a:outerShdw blurRad="50800" dist="39000" dir="5460000" algn="tl">
                  <a:srgbClr val="000000">
                    <a:alpha val="38000"/>
                  </a:srgbClr>
                </a:outerShdw>
              </a:effectLst>
              <a:latin typeface="Arial" pitchFamily="34" charset="0"/>
              <a:cs typeface="Arial" pitchFamily="34" charset="0"/>
            </a:endParaRPr>
          </a:p>
        </p:txBody>
      </p:sp>
      <p:pic>
        <p:nvPicPr>
          <p:cNvPr id="14" name="Picture 6"/>
          <p:cNvPicPr>
            <a:picLocks noChangeAspect="1" noChangeArrowheads="1"/>
          </p:cNvPicPr>
          <p:nvPr/>
        </p:nvPicPr>
        <p:blipFill>
          <a:blip r:embed="rId6" cstate="print"/>
          <a:srcRect/>
          <a:stretch>
            <a:fillRect/>
          </a:stretch>
        </p:blipFill>
        <p:spPr bwMode="auto">
          <a:xfrm>
            <a:off x="214282" y="3357586"/>
            <a:ext cx="4357108" cy="3429000"/>
          </a:xfrm>
          <a:prstGeom prst="rect">
            <a:avLst/>
          </a:prstGeom>
          <a:noFill/>
          <a:ln w="9525">
            <a:noFill/>
            <a:miter lim="800000"/>
            <a:headEnd/>
            <a:tailEnd/>
          </a:ln>
          <a:effectLst/>
          <a:scene3d>
            <a:camera prst="orthographicFront"/>
            <a:lightRig rig="threePt" dir="t"/>
          </a:scene3d>
          <a:sp3d>
            <a:bevelT prst="convex"/>
          </a:sp3d>
        </p:spPr>
      </p:pic>
      <p:sp>
        <p:nvSpPr>
          <p:cNvPr id="15" name="Прямоугольник 14"/>
          <p:cNvSpPr/>
          <p:nvPr/>
        </p:nvSpPr>
        <p:spPr>
          <a:xfrm>
            <a:off x="142844" y="500042"/>
            <a:ext cx="8858312" cy="2917722"/>
          </a:xfrm>
          <a:prstGeom prst="rect">
            <a:avLst/>
          </a:prstGeom>
        </p:spPr>
        <p:txBody>
          <a:bodyPr wrap="square">
            <a:spAutoFit/>
          </a:bodyPr>
          <a:lstStyle/>
          <a:p>
            <a:pPr indent="450000" algn="just">
              <a:lnSpc>
                <a:spcPct val="85000"/>
              </a:lnSpc>
            </a:pPr>
            <a:r>
              <a:rPr lang="ru-RU" sz="2700" b="1" dirty="0" smtClean="0">
                <a:latin typeface="Arial" pitchFamily="34" charset="0"/>
                <a:cs typeface="Arial" pitchFamily="34" charset="0"/>
              </a:rPr>
              <a:t>Некоторые противоположные признаки находятся не в отношении полного доминирования (когда один всегда подавляет другой у гетерозиготных особей), а в отношении </a:t>
            </a: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неполного доминирования</a:t>
            </a:r>
            <a:r>
              <a:rPr lang="ru-RU" sz="2700" b="1" dirty="0" smtClean="0">
                <a:latin typeface="Arial" pitchFamily="34" charset="0"/>
                <a:cs typeface="Arial" pitchFamily="34" charset="0"/>
              </a:rPr>
              <a:t>. Например, при скрещивании чистых линий львиного зева с пурпурными и белыми цветками особи первого поколения имеют розовые цветки. </a:t>
            </a:r>
          </a:p>
        </p:txBody>
      </p:sp>
      <p:sp>
        <p:nvSpPr>
          <p:cNvPr id="16" name="Прямоугольник 15"/>
          <p:cNvSpPr/>
          <p:nvPr/>
        </p:nvSpPr>
        <p:spPr>
          <a:xfrm>
            <a:off x="4500562" y="3571876"/>
            <a:ext cx="4214810" cy="1400383"/>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2500" b="1" dirty="0" smtClean="0">
                <a:ln w="11430">
                  <a:solidFill>
                    <a:sysClr val="windowText" lastClr="000000"/>
                  </a:solidFill>
                </a:ln>
                <a:solidFill>
                  <a:srgbClr val="9D2349"/>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Принцип неполного доминирования на примере цветков ночной красавицы</a:t>
            </a:r>
            <a:endParaRPr lang="ru-RU" sz="2500" b="1" dirty="0">
              <a:ln w="11430">
                <a:solidFill>
                  <a:sysClr val="windowText" lastClr="000000"/>
                </a:solidFill>
              </a:ln>
              <a:solidFill>
                <a:srgbClr val="9D2349"/>
              </a:solidFill>
              <a:effectLst>
                <a:outerShdw blurRad="50800" dist="39000" dir="5460000" algn="tl">
                  <a:srgbClr val="000000">
                    <a:alpha val="38000"/>
                  </a:srgbClr>
                </a:outerShdw>
              </a:effectLst>
              <a:latin typeface="Arial" pitchFamily="34" charset="0"/>
              <a:cs typeface="Arial" pitchFamily="34" charset="0"/>
            </a:endParaRPr>
          </a:p>
        </p:txBody>
      </p:sp>
      <p:cxnSp>
        <p:nvCxnSpPr>
          <p:cNvPr id="18" name="Прямая со стрелкой 17"/>
          <p:cNvCxnSpPr/>
          <p:nvPr/>
        </p:nvCxnSpPr>
        <p:spPr>
          <a:xfrm rot="10800000">
            <a:off x="3571868" y="4786322"/>
            <a:ext cx="2071702" cy="1588"/>
          </a:xfrm>
          <a:prstGeom prst="straightConnector1">
            <a:avLst/>
          </a:prstGeom>
          <a:ln w="38100">
            <a:solidFill>
              <a:srgbClr val="9D2349"/>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pic>
        <p:nvPicPr>
          <p:cNvPr id="32770" name="Picture 2" descr="http://mypresentation.ru/documents/b905d1562af714a2ab239c62443c51c8/img21.jpg"/>
          <p:cNvPicPr>
            <a:picLocks noChangeAspect="1" noChangeArrowheads="1"/>
          </p:cNvPicPr>
          <p:nvPr/>
        </p:nvPicPr>
        <p:blipFill>
          <a:blip r:embed="rId7" cstate="print"/>
          <a:srcRect l="60000" t="53750" r="6250" b="16250"/>
          <a:stretch>
            <a:fillRect/>
          </a:stretch>
        </p:blipFill>
        <p:spPr bwMode="auto">
          <a:xfrm>
            <a:off x="4786314" y="5000636"/>
            <a:ext cx="2571768" cy="1714512"/>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318500" y="6021288"/>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pic>
        <p:nvPicPr>
          <p:cNvPr id="80901" name="Picture 5" descr="D:\23.05.13-домашние документы\Колледж Строитель\Биология\Лекции по биол\Селекция\з-ны Менделя\mendelian-inheritance-sheila-terry (1).jpg"/>
          <p:cNvPicPr>
            <a:picLocks noChangeAspect="1" noChangeArrowheads="1"/>
          </p:cNvPicPr>
          <p:nvPr/>
        </p:nvPicPr>
        <p:blipFill>
          <a:blip r:embed="rId6" cstate="print"/>
          <a:srcRect/>
          <a:stretch>
            <a:fillRect/>
          </a:stretch>
        </p:blipFill>
        <p:spPr bwMode="auto">
          <a:xfrm>
            <a:off x="142844" y="3286124"/>
            <a:ext cx="4602558" cy="3395665"/>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80903" name="Picture 7"/>
          <p:cNvPicPr>
            <a:picLocks noChangeAspect="1" noChangeArrowheads="1"/>
          </p:cNvPicPr>
          <p:nvPr/>
        </p:nvPicPr>
        <p:blipFill>
          <a:blip r:embed="rId7" cstate="print"/>
          <a:srcRect/>
          <a:stretch>
            <a:fillRect/>
          </a:stretch>
        </p:blipFill>
        <p:spPr bwMode="auto">
          <a:xfrm>
            <a:off x="4929190" y="2500306"/>
            <a:ext cx="4071966" cy="2188033"/>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3" name="Прямоугольник 12"/>
          <p:cNvSpPr/>
          <p:nvPr/>
        </p:nvSpPr>
        <p:spPr>
          <a:xfrm>
            <a:off x="142844" y="142852"/>
            <a:ext cx="8858312" cy="2211375"/>
          </a:xfrm>
          <a:prstGeom prst="rect">
            <a:avLst/>
          </a:prstGeom>
        </p:spPr>
        <p:txBody>
          <a:bodyPr wrap="square">
            <a:spAutoFit/>
          </a:bodyPr>
          <a:lstStyle/>
          <a:p>
            <a:pPr indent="450000" algn="just">
              <a:lnSpc>
                <a:spcPct val="85000"/>
              </a:lnSpc>
            </a:pPr>
            <a:r>
              <a:rPr lang="ru-RU" sz="2700" b="1" dirty="0" smtClean="0">
                <a:latin typeface="Arial" pitchFamily="34" charset="0"/>
                <a:cs typeface="Arial" pitchFamily="34" charset="0"/>
              </a:rPr>
              <a:t>При скрещивании чистых линий андалузских кур чёрной и белой окраски в первом поколении рождаются куры серой окраски. При неполном доминировании гетерозиготы имеют признаки, промежуточные между признаками рецессивной и доминантной гомозигот.</a:t>
            </a:r>
            <a:endParaRPr lang="ru-RU" sz="2700" b="1" dirty="0">
              <a:latin typeface="Arial" pitchFamily="34" charset="0"/>
              <a:cs typeface="Arial" pitchFamily="34" charset="0"/>
            </a:endParaRP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23.05.13-домашние документы\Колледж Строитель\Биология\Лекции по биол\Селекция\з-ны Менделя\11kl_T1_Konsp_Mendel_04.jpg"/>
          <p:cNvPicPr>
            <a:picLocks noChangeAspect="1" noChangeArrowheads="1"/>
          </p:cNvPicPr>
          <p:nvPr/>
        </p:nvPicPr>
        <p:blipFill>
          <a:blip r:embed="rId4" cstate="print"/>
          <a:srcRect l="1309" t="10465" r="1832" b="581"/>
          <a:stretch>
            <a:fillRect/>
          </a:stretch>
        </p:blipFill>
        <p:spPr bwMode="auto">
          <a:xfrm>
            <a:off x="3357554" y="3929066"/>
            <a:ext cx="4042550" cy="2786082"/>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2" name="Picture 3" descr="D:\23.05.13-домашние документы\Колледж Строитель\Биология\Лекции по биол\Селекция\з-ны Менделя\l_050234f8.jpg"/>
          <p:cNvPicPr>
            <a:picLocks noChangeAspect="1" noChangeArrowheads="1"/>
          </p:cNvPicPr>
          <p:nvPr/>
        </p:nvPicPr>
        <p:blipFill>
          <a:blip r:embed="rId5" cstate="print"/>
          <a:srcRect l="7031" t="9375" r="8593" b="9374"/>
          <a:stretch>
            <a:fillRect/>
          </a:stretch>
        </p:blipFill>
        <p:spPr bwMode="auto">
          <a:xfrm>
            <a:off x="71406" y="4572008"/>
            <a:ext cx="2769596" cy="2000264"/>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6" name="Стрелка вправо 15"/>
          <p:cNvSpPr/>
          <p:nvPr/>
        </p:nvSpPr>
        <p:spPr>
          <a:xfrm>
            <a:off x="2857488" y="5286388"/>
            <a:ext cx="500066" cy="357190"/>
          </a:xfrm>
          <a:prstGeom prst="rightArrow">
            <a:avLst/>
          </a:prstGeom>
          <a:solidFill>
            <a:srgbClr val="99CCFF"/>
          </a:solidFill>
          <a:ln>
            <a:solidFill>
              <a:srgbClr val="CCECF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p:cNvSpPr/>
          <p:nvPr/>
        </p:nvSpPr>
        <p:spPr>
          <a:xfrm>
            <a:off x="552053" y="5022999"/>
            <a:ext cx="630301" cy="406265"/>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nSpc>
                <a:spcPct val="85000"/>
              </a:lnSpc>
            </a:pPr>
            <a:r>
              <a:rPr lang="ru-RU" sz="2400" b="1" dirty="0" smtClean="0">
                <a:ln w="11430"/>
                <a:solidFill>
                  <a:srgbClr val="002060"/>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АА</a:t>
            </a:r>
            <a:endParaRPr lang="ru-RU" sz="2400" b="1" dirty="0">
              <a:ln w="11430"/>
              <a:solidFill>
                <a:srgbClr val="002060"/>
              </a:solidFill>
              <a:effectLst>
                <a:outerShdw blurRad="80000" dist="40000" dir="5040000" algn="tl">
                  <a:srgbClr val="000000">
                    <a:alpha val="30000"/>
                  </a:srgbClr>
                </a:outerShdw>
              </a:effectLst>
              <a:latin typeface="Arial" pitchFamily="34" charset="0"/>
              <a:cs typeface="Arial" pitchFamily="34" charset="0"/>
            </a:endParaRPr>
          </a:p>
        </p:txBody>
      </p:sp>
      <p:sp>
        <p:nvSpPr>
          <p:cNvPr id="19" name="Прямоугольник 18"/>
          <p:cNvSpPr/>
          <p:nvPr/>
        </p:nvSpPr>
        <p:spPr>
          <a:xfrm>
            <a:off x="1829713" y="5000636"/>
            <a:ext cx="527709" cy="406265"/>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nSpc>
                <a:spcPct val="85000"/>
              </a:lnSpc>
            </a:pPr>
            <a:r>
              <a:rPr lang="ru-RU" sz="2400" b="1" dirty="0" err="1" smtClean="0">
                <a:ln w="11430"/>
                <a:solidFill>
                  <a:srgbClr val="002060"/>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аа</a:t>
            </a:r>
            <a:endParaRPr lang="ru-RU" sz="2400" b="1" dirty="0">
              <a:ln w="11430"/>
              <a:solidFill>
                <a:srgbClr val="002060"/>
              </a:solidFill>
              <a:effectLst>
                <a:outerShdw blurRad="80000" dist="40000" dir="5040000" algn="tl">
                  <a:srgbClr val="000000">
                    <a:alpha val="30000"/>
                  </a:srgbClr>
                </a:outerShdw>
              </a:effectLst>
              <a:latin typeface="Arial" pitchFamily="34" charset="0"/>
              <a:cs typeface="Arial" pitchFamily="34" charset="0"/>
            </a:endParaRPr>
          </a:p>
        </p:txBody>
      </p:sp>
      <p:sp>
        <p:nvSpPr>
          <p:cNvPr id="20" name="Прямоугольник 19"/>
          <p:cNvSpPr/>
          <p:nvPr/>
        </p:nvSpPr>
        <p:spPr>
          <a:xfrm>
            <a:off x="917378" y="5523065"/>
            <a:ext cx="582788" cy="406265"/>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nSpc>
                <a:spcPct val="85000"/>
              </a:lnSpc>
            </a:pPr>
            <a:r>
              <a:rPr lang="ru-RU" sz="2400" b="1" dirty="0" err="1" smtClean="0">
                <a:ln w="11430"/>
                <a:solidFill>
                  <a:srgbClr val="002060"/>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Аа</a:t>
            </a:r>
            <a:endParaRPr lang="ru-RU" sz="2400" b="1" dirty="0">
              <a:ln w="11430"/>
              <a:solidFill>
                <a:srgbClr val="002060"/>
              </a:solidFill>
              <a:effectLst>
                <a:outerShdw blurRad="80000" dist="40000" dir="5040000" algn="tl">
                  <a:srgbClr val="000000">
                    <a:alpha val="30000"/>
                  </a:srgbClr>
                </a:outerShdw>
              </a:effectLst>
              <a:latin typeface="Arial" pitchFamily="34" charset="0"/>
              <a:cs typeface="Arial" pitchFamily="34" charset="0"/>
            </a:endParaRPr>
          </a:p>
        </p:txBody>
      </p:sp>
      <p:pic>
        <p:nvPicPr>
          <p:cNvPr id="13" name="Picture 2" descr="http://ppt4web.ru/images/848/22280/640/img19.jpg"/>
          <p:cNvPicPr>
            <a:picLocks noChangeAspect="1" noChangeArrowheads="1"/>
          </p:cNvPicPr>
          <p:nvPr/>
        </p:nvPicPr>
        <p:blipFill>
          <a:blip r:embed="rId6" cstate="print"/>
          <a:srcRect l="2344" t="9375" r="56640" b="3124"/>
          <a:stretch>
            <a:fillRect/>
          </a:stretch>
        </p:blipFill>
        <p:spPr bwMode="auto">
          <a:xfrm>
            <a:off x="7572396" y="4000504"/>
            <a:ext cx="1428760" cy="228601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4" name="Прямоугольник 13"/>
          <p:cNvSpPr/>
          <p:nvPr/>
        </p:nvSpPr>
        <p:spPr>
          <a:xfrm>
            <a:off x="142844" y="-24"/>
            <a:ext cx="8929750" cy="4487382"/>
          </a:xfrm>
          <a:prstGeom prst="rect">
            <a:avLst/>
          </a:prstGeom>
        </p:spPr>
        <p:txBody>
          <a:bodyPr wrap="square">
            <a:spAutoFit/>
          </a:bodyPr>
          <a:lstStyle/>
          <a:p>
            <a:pPr lvl="0" indent="450850" algn="just" fontAlgn="base">
              <a:lnSpc>
                <a:spcPct val="85000"/>
              </a:lnSpc>
              <a:spcBef>
                <a:spcPct val="0"/>
              </a:spcBef>
              <a:spcAft>
                <a:spcPct val="0"/>
              </a:spcAft>
            </a:pP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Закон расщепления</a:t>
            </a:r>
            <a:r>
              <a:rPr lang="ru-RU" sz="2800" b="1" dirty="0" smtClean="0">
                <a:solidFill>
                  <a:srgbClr val="252525"/>
                </a:solidFill>
                <a:latin typeface="Arial" pitchFamily="34" charset="0"/>
                <a:ea typeface="Times New Roman" pitchFamily="18" charset="0"/>
                <a:cs typeface="Arial" pitchFamily="34" charset="0"/>
              </a:rPr>
              <a:t> (</a:t>
            </a:r>
            <a:r>
              <a:rPr lang="ru-RU" sz="2800" b="1" u="sng" dirty="0" smtClean="0">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второй</a:t>
            </a:r>
            <a:r>
              <a:rPr lang="ru-RU" sz="2800" b="1" dirty="0" smtClean="0">
                <a:solidFill>
                  <a:srgbClr val="252525"/>
                </a:solidFill>
                <a:latin typeface="Arial" pitchFamily="34" charset="0"/>
                <a:ea typeface="Times New Roman" pitchFamily="18" charset="0"/>
                <a:cs typeface="Arial" pitchFamily="34" charset="0"/>
              </a:rPr>
              <a:t> закон Менделя) – при скрещивании двух гетерозиготных потомков первого поколения между собой, во втором поколении наблюдается расщепление в </a:t>
            </a:r>
            <a:r>
              <a:rPr lang="ru-RU" sz="2800" b="1" dirty="0" err="1" smtClean="0">
                <a:solidFill>
                  <a:srgbClr val="252525"/>
                </a:solidFill>
                <a:latin typeface="Arial" pitchFamily="34" charset="0"/>
                <a:ea typeface="Times New Roman" pitchFamily="18" charset="0"/>
                <a:cs typeface="Arial" pitchFamily="34" charset="0"/>
              </a:rPr>
              <a:t>опре-деленном</a:t>
            </a:r>
            <a:r>
              <a:rPr lang="ru-RU" sz="2800" b="1" dirty="0" smtClean="0">
                <a:solidFill>
                  <a:srgbClr val="252525"/>
                </a:solidFill>
                <a:latin typeface="Arial" pitchFamily="34" charset="0"/>
                <a:ea typeface="Times New Roman" pitchFamily="18" charset="0"/>
                <a:cs typeface="Arial" pitchFamily="34" charset="0"/>
              </a:rPr>
              <a:t> числовом отношении: по </a:t>
            </a:r>
            <a:r>
              <a:rPr lang="ru-RU" sz="2800" b="1" dirty="0" smtClean="0">
                <a:solidFill>
                  <a:srgbClr val="0B008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фенотипу</a:t>
            </a:r>
            <a:r>
              <a:rPr lang="ru-RU" sz="2800" b="1" dirty="0" smtClean="0">
                <a:solidFill>
                  <a:srgbClr val="0B0080"/>
                </a:solidFill>
                <a:latin typeface="Arial" pitchFamily="34" charset="0"/>
                <a:ea typeface="Times New Roman" pitchFamily="18" charset="0"/>
                <a:cs typeface="Arial" pitchFamily="34" charset="0"/>
              </a:rPr>
              <a:t> </a:t>
            </a:r>
            <a:r>
              <a:rPr lang="ru-RU" sz="2800" b="1" dirty="0" smtClean="0">
                <a:solidFill>
                  <a:srgbClr val="252525"/>
                </a:solidFill>
                <a:latin typeface="Arial" pitchFamily="34" charset="0"/>
                <a:ea typeface="Times New Roman" pitchFamily="18" charset="0"/>
                <a:cs typeface="Arial" pitchFamily="34" charset="0"/>
              </a:rPr>
              <a:t>3:1 (например, </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3 красных </a:t>
            </a:r>
            <a:r>
              <a:rPr lang="ru-RU" sz="2800" b="1" dirty="0" smtClean="0">
                <a:solidFill>
                  <a:srgbClr val="252525"/>
                </a:solidFill>
                <a:latin typeface="Arial" pitchFamily="34" charset="0"/>
                <a:ea typeface="Times New Roman" pitchFamily="18" charset="0"/>
                <a:cs typeface="Arial" pitchFamily="34" charset="0"/>
              </a:rPr>
              <a:t>и </a:t>
            </a:r>
            <a:r>
              <a:rPr lang="ru-RU" sz="28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1 белый </a:t>
            </a:r>
            <a:r>
              <a:rPr lang="ru-RU" sz="2800" b="1" dirty="0" smtClean="0">
                <a:solidFill>
                  <a:srgbClr val="252525"/>
                </a:solidFill>
                <a:latin typeface="Arial" pitchFamily="34" charset="0"/>
                <a:ea typeface="Times New Roman" pitchFamily="18" charset="0"/>
                <a:cs typeface="Arial" pitchFamily="34" charset="0"/>
              </a:rPr>
              <a:t>цветок), по </a:t>
            </a:r>
            <a:r>
              <a:rPr lang="ru-RU" sz="2800" b="1" dirty="0" smtClean="0">
                <a:solidFill>
                  <a:srgbClr val="0B008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генотипу</a:t>
            </a:r>
            <a:r>
              <a:rPr lang="ru-RU" sz="2800" b="1" dirty="0" smtClean="0">
                <a:solidFill>
                  <a:srgbClr val="252525"/>
                </a:solidFill>
                <a:latin typeface="Arial" pitchFamily="34" charset="0"/>
                <a:ea typeface="Times New Roman" pitchFamily="18" charset="0"/>
                <a:cs typeface="Arial" pitchFamily="34" charset="0"/>
              </a:rPr>
              <a:t> 1:2:1 (например, </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АА</a:t>
            </a:r>
            <a:r>
              <a:rPr lang="ru-RU" sz="2800" b="1" dirty="0" smtClean="0">
                <a:latin typeface="Arial" pitchFamily="34" charset="0"/>
                <a:ea typeface="Times New Roman" pitchFamily="18" charset="0"/>
                <a:cs typeface="Arial" pitchFamily="34" charset="0"/>
              </a:rPr>
              <a:t>,</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800" b="1" dirty="0" err="1"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Аа</a:t>
            </a:r>
            <a:r>
              <a:rPr lang="ru-RU" sz="2800" b="1" dirty="0" smtClean="0">
                <a:latin typeface="Arial" pitchFamily="34" charset="0"/>
                <a:ea typeface="Times New Roman" pitchFamily="18" charset="0"/>
                <a:cs typeface="Arial" pitchFamily="34" charset="0"/>
              </a:rPr>
              <a:t>,</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800" b="1" dirty="0" err="1"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Аа</a:t>
            </a:r>
            <a:r>
              <a:rPr lang="ru-RU" sz="2800" b="1" dirty="0" smtClean="0">
                <a:solidFill>
                  <a:srgbClr val="252525"/>
                </a:solidFill>
                <a:latin typeface="Arial" pitchFamily="34" charset="0"/>
                <a:ea typeface="Times New Roman" pitchFamily="18" charset="0"/>
                <a:cs typeface="Arial" pitchFamily="34" charset="0"/>
              </a:rPr>
              <a:t>, </a:t>
            </a:r>
            <a:r>
              <a:rPr lang="ru-RU" sz="2800" b="1" dirty="0" err="1" smtClean="0">
                <a:solidFill>
                  <a:srgbClr val="252525"/>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аа</a:t>
            </a:r>
            <a:r>
              <a:rPr lang="ru-RU" sz="2800" b="1" dirty="0" smtClean="0">
                <a:solidFill>
                  <a:srgbClr val="252525"/>
                </a:solidFill>
                <a:latin typeface="Arial" pitchFamily="34" charset="0"/>
                <a:ea typeface="Times New Roman" pitchFamily="18" charset="0"/>
                <a:cs typeface="Arial" pitchFamily="34" charset="0"/>
              </a:rPr>
              <a:t>).</a:t>
            </a:r>
            <a:endParaRPr lang="ru-RU" sz="2800" b="1" dirty="0" smtClean="0">
              <a:latin typeface="Arial" pitchFamily="34" charset="0"/>
              <a:ea typeface="Times New Roman" pitchFamily="18" charset="0"/>
              <a:cs typeface="Arial" pitchFamily="34" charset="0"/>
            </a:endParaRPr>
          </a:p>
          <a:p>
            <a:pPr lvl="0" indent="450850" algn="just" eaLnBrk="0" fontAlgn="base" hangingPunct="0">
              <a:lnSpc>
                <a:spcPct val="85000"/>
              </a:lnSpc>
              <a:spcBef>
                <a:spcPct val="0"/>
              </a:spcBef>
              <a:spcAft>
                <a:spcPct val="0"/>
              </a:spcAft>
            </a:pPr>
            <a:r>
              <a:rPr lang="ru-RU" sz="2800" b="1" dirty="0" smtClean="0">
                <a:solidFill>
                  <a:srgbClr val="252525"/>
                </a:solidFill>
                <a:latin typeface="Arial" pitchFamily="34" charset="0"/>
                <a:ea typeface="Times New Roman" pitchFamily="18" charset="0"/>
                <a:cs typeface="Arial" pitchFamily="34" charset="0"/>
              </a:rPr>
              <a:t>Скрещиванием организмов двух чистых линий, различающихся по проявлениям </a:t>
            </a:r>
            <a:r>
              <a:rPr lang="ru-RU" sz="2800" b="1" u="sng" dirty="0" smtClean="0">
                <a:solidFill>
                  <a:srgbClr val="252525"/>
                </a:solidFill>
                <a:latin typeface="Arial" pitchFamily="34" charset="0"/>
                <a:ea typeface="Times New Roman" pitchFamily="18" charset="0"/>
                <a:cs typeface="Arial" pitchFamily="34" charset="0"/>
              </a:rPr>
              <a:t>одного изучаемого признака</a:t>
            </a:r>
            <a:r>
              <a:rPr lang="ru-RU" sz="2800" b="1" dirty="0" smtClean="0">
                <a:solidFill>
                  <a:srgbClr val="252525"/>
                </a:solidFill>
                <a:latin typeface="Arial" pitchFamily="34" charset="0"/>
                <a:ea typeface="Times New Roman" pitchFamily="18" charset="0"/>
                <a:cs typeface="Arial" pitchFamily="34" charset="0"/>
              </a:rPr>
              <a:t>, за которые отвечают </a:t>
            </a:r>
            <a:r>
              <a:rPr lang="ru-RU" sz="2800" b="1" dirty="0" smtClean="0">
                <a:solidFill>
                  <a:srgbClr val="0B008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аллели</a:t>
            </a:r>
            <a:r>
              <a:rPr lang="ru-RU" sz="2800" b="1" dirty="0" smtClean="0">
                <a:solidFill>
                  <a:srgbClr val="252525"/>
                </a:solidFill>
                <a:latin typeface="Arial" pitchFamily="34" charset="0"/>
                <a:ea typeface="Times New Roman" pitchFamily="18" charset="0"/>
                <a:cs typeface="Arial" pitchFamily="34" charset="0"/>
              </a:rPr>
              <a:t> </a:t>
            </a:r>
            <a:r>
              <a:rPr lang="ru-RU" sz="2800" b="1" u="sng" dirty="0" smtClean="0">
                <a:solidFill>
                  <a:srgbClr val="252525"/>
                </a:solidFill>
                <a:latin typeface="Arial" pitchFamily="34" charset="0"/>
                <a:ea typeface="Times New Roman" pitchFamily="18" charset="0"/>
                <a:cs typeface="Arial" pitchFamily="34" charset="0"/>
              </a:rPr>
              <a:t>одного гена</a:t>
            </a:r>
            <a:r>
              <a:rPr lang="ru-RU" sz="2800" b="1" dirty="0" smtClean="0">
                <a:solidFill>
                  <a:srgbClr val="252525"/>
                </a:solidFill>
                <a:latin typeface="Arial" pitchFamily="34" charset="0"/>
                <a:ea typeface="Times New Roman" pitchFamily="18" charset="0"/>
                <a:cs typeface="Arial" pitchFamily="34" charset="0"/>
              </a:rPr>
              <a:t>, называется </a:t>
            </a:r>
            <a:r>
              <a:rPr lang="ru-RU" sz="2800" b="1" dirty="0" smtClean="0">
                <a:solidFill>
                  <a:srgbClr val="0B008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моногибридное скрещивание</a:t>
            </a:r>
            <a:r>
              <a:rPr lang="ru-RU" sz="2800" b="1" dirty="0" smtClean="0">
                <a:solidFill>
                  <a:srgbClr val="252525"/>
                </a:solidFill>
                <a:latin typeface="Arial" pitchFamily="34" charset="0"/>
                <a:ea typeface="Times New Roman" pitchFamily="18" charset="0"/>
                <a:cs typeface="Arial" pitchFamily="34" charset="0"/>
              </a:rPr>
              <a:t>.</a:t>
            </a:r>
            <a:endParaRPr lang="ru-RU" sz="2800" b="1" dirty="0" smtClean="0">
              <a:latin typeface="Arial" pitchFamily="34" charset="0"/>
              <a:ea typeface="Times New Roman" pitchFamily="18" charset="0"/>
              <a:cs typeface="Arial" pitchFamily="34" charset="0"/>
            </a:endParaRPr>
          </a:p>
        </p:txBody>
      </p:sp>
      <p:sp>
        <p:nvSpPr>
          <p:cNvPr id="1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1" name="Управляющая кнопка: домой 20">
            <a:hlinkClick r:id="rId7"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2" name="Прямоугольник 21"/>
          <p:cNvSpPr/>
          <p:nvPr/>
        </p:nvSpPr>
        <p:spPr>
          <a:xfrm>
            <a:off x="142844" y="4714884"/>
            <a:ext cx="389850" cy="406265"/>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nSpc>
                <a:spcPct val="85000"/>
              </a:lnSpc>
            </a:pPr>
            <a:r>
              <a:rPr lang="ru-RU" sz="2400" b="1" dirty="0" smtClean="0">
                <a:ln w="11430"/>
                <a:solidFill>
                  <a:srgbClr val="002060"/>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Р</a:t>
            </a:r>
            <a:endParaRPr lang="ru-RU" sz="2400" b="1" dirty="0">
              <a:ln w="11430"/>
              <a:solidFill>
                <a:srgbClr val="002060"/>
              </a:solidFill>
              <a:effectLst>
                <a:outerShdw blurRad="80000" dist="40000" dir="5040000" algn="tl">
                  <a:srgbClr val="000000">
                    <a:alpha val="30000"/>
                  </a:srgbClr>
                </a:outerShdw>
              </a:effectLst>
              <a:latin typeface="Arial" pitchFamily="34" charset="0"/>
              <a:cs typeface="Arial" pitchFamily="34" charset="0"/>
            </a:endParaRPr>
          </a:p>
        </p:txBody>
      </p:sp>
      <p:sp>
        <p:nvSpPr>
          <p:cNvPr id="23" name="Прямоугольник 22"/>
          <p:cNvSpPr/>
          <p:nvPr/>
        </p:nvSpPr>
        <p:spPr>
          <a:xfrm>
            <a:off x="3214678" y="4214818"/>
            <a:ext cx="1093081" cy="406265"/>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nSpc>
                <a:spcPct val="85000"/>
              </a:lnSpc>
            </a:pPr>
            <a:r>
              <a:rPr lang="ru-RU" sz="2400" b="1" dirty="0" smtClean="0">
                <a:ln w="11430"/>
                <a:solidFill>
                  <a:srgbClr val="002060"/>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Р (</a:t>
            </a:r>
            <a:r>
              <a:rPr lang="en-US" sz="2400" b="1" dirty="0" smtClean="0">
                <a:ln w="11430"/>
                <a:solidFill>
                  <a:srgbClr val="002060"/>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F</a:t>
            </a:r>
            <a:r>
              <a:rPr lang="ru-RU" sz="2400" b="1" baseline="-25000" dirty="0" smtClean="0">
                <a:ln w="11430"/>
                <a:solidFill>
                  <a:srgbClr val="002060"/>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1</a:t>
            </a:r>
            <a:r>
              <a:rPr lang="ru-RU" sz="2400" b="1" dirty="0" smtClean="0">
                <a:ln w="11430"/>
                <a:solidFill>
                  <a:srgbClr val="002060"/>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a:t>
            </a:r>
            <a:endParaRPr lang="ru-RU" sz="2400" b="1" dirty="0">
              <a:ln w="11430"/>
              <a:solidFill>
                <a:srgbClr val="002060"/>
              </a:solidFill>
              <a:effectLst>
                <a:outerShdw blurRad="80000" dist="40000" dir="5040000" algn="tl">
                  <a:srgbClr val="000000">
                    <a:alpha val="30000"/>
                  </a:srgbClr>
                </a:outerShdw>
              </a:effectLst>
              <a:latin typeface="Arial" pitchFamily="34" charset="0"/>
              <a:cs typeface="Arial" pitchFamily="34" charset="0"/>
            </a:endParaRPr>
          </a:p>
        </p:txBody>
      </p:sp>
      <p:sp>
        <p:nvSpPr>
          <p:cNvPr id="24" name="Прямоугольник 23"/>
          <p:cNvSpPr/>
          <p:nvPr/>
        </p:nvSpPr>
        <p:spPr>
          <a:xfrm>
            <a:off x="142844" y="5357826"/>
            <a:ext cx="486030" cy="406265"/>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nSpc>
                <a:spcPct val="85000"/>
              </a:lnSpc>
            </a:pPr>
            <a:r>
              <a:rPr lang="en-US" sz="2400" b="1" dirty="0" smtClean="0">
                <a:ln w="11430"/>
                <a:solidFill>
                  <a:srgbClr val="002060"/>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F</a:t>
            </a:r>
            <a:r>
              <a:rPr lang="ru-RU" sz="2400" b="1" baseline="-25000" dirty="0" smtClean="0">
                <a:ln w="11430"/>
                <a:solidFill>
                  <a:srgbClr val="002060"/>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1</a:t>
            </a:r>
            <a:endParaRPr lang="ru-RU" sz="2400" b="1" baseline="-25000" dirty="0">
              <a:ln w="11430"/>
              <a:solidFill>
                <a:srgbClr val="002060"/>
              </a:solidFill>
              <a:effectLst>
                <a:outerShdw blurRad="80000" dist="40000" dir="5040000" algn="tl">
                  <a:srgbClr val="000000">
                    <a:alpha val="30000"/>
                  </a:srgbClr>
                </a:outerShdw>
              </a:effectLst>
              <a:latin typeface="Arial" pitchFamily="34" charset="0"/>
              <a:cs typeface="Arial" pitchFamily="34" charset="0"/>
            </a:endParaRPr>
          </a:p>
        </p:txBody>
      </p:sp>
      <p:sp>
        <p:nvSpPr>
          <p:cNvPr id="25" name="Прямоугольник 24"/>
          <p:cNvSpPr/>
          <p:nvPr/>
        </p:nvSpPr>
        <p:spPr>
          <a:xfrm>
            <a:off x="2871524" y="6000768"/>
            <a:ext cx="486030" cy="406265"/>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nSpc>
                <a:spcPct val="85000"/>
              </a:lnSpc>
            </a:pPr>
            <a:r>
              <a:rPr lang="en-US" sz="2400" b="1" dirty="0" smtClean="0">
                <a:ln w="11430"/>
                <a:solidFill>
                  <a:srgbClr val="002060"/>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F</a:t>
            </a:r>
            <a:r>
              <a:rPr lang="ru-RU" sz="2400" b="1" baseline="-25000" dirty="0" smtClean="0">
                <a:ln w="11430"/>
                <a:solidFill>
                  <a:srgbClr val="002060"/>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2</a:t>
            </a:r>
            <a:endParaRPr lang="ru-RU" sz="2400" b="1" baseline="-25000" dirty="0">
              <a:ln w="11430"/>
              <a:solidFill>
                <a:srgbClr val="002060"/>
              </a:solidFill>
              <a:effectLst>
                <a:outerShdw blurRad="80000" dist="40000" dir="5040000" algn="tl">
                  <a:srgbClr val="000000">
                    <a:alpha val="30000"/>
                  </a:srgbClr>
                </a:outerShdw>
              </a:effectLst>
              <a:latin typeface="Arial" pitchFamily="34" charset="0"/>
              <a:cs typeface="Arial" pitchFamily="34" charset="0"/>
            </a:endParaRPr>
          </a:p>
        </p:txBody>
      </p:sp>
      <p:sp>
        <p:nvSpPr>
          <p:cNvPr id="26" name="Прямоугольник 25"/>
          <p:cNvSpPr/>
          <p:nvPr/>
        </p:nvSpPr>
        <p:spPr>
          <a:xfrm>
            <a:off x="1214414" y="6215082"/>
            <a:ext cx="486030" cy="406265"/>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nSpc>
                <a:spcPct val="85000"/>
              </a:lnSpc>
            </a:pPr>
            <a:r>
              <a:rPr lang="en-US" sz="2400" b="1" dirty="0" smtClean="0">
                <a:ln w="11430"/>
                <a:solidFill>
                  <a:srgbClr val="002060"/>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F</a:t>
            </a:r>
            <a:r>
              <a:rPr lang="ru-RU" sz="2400" b="1" baseline="-25000" dirty="0" smtClean="0">
                <a:ln w="11430"/>
                <a:solidFill>
                  <a:srgbClr val="002060"/>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2</a:t>
            </a:r>
            <a:endParaRPr lang="ru-RU" sz="2400" b="1" baseline="-25000" dirty="0">
              <a:ln w="11430"/>
              <a:solidFill>
                <a:srgbClr val="002060"/>
              </a:solidFill>
              <a:effectLst>
                <a:outerShdw blurRad="80000" dist="40000" dir="5040000" algn="tl">
                  <a:srgbClr val="000000">
                    <a:alpha val="30000"/>
                  </a:srgbClr>
                </a:outerShdw>
              </a:effectLst>
              <a:latin typeface="Arial" pitchFamily="34" charset="0"/>
              <a:cs typeface="Arial" pitchFamily="34" charset="0"/>
            </a:endParaRP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pic>
        <p:nvPicPr>
          <p:cNvPr id="14" name="Picture 2"/>
          <p:cNvPicPr>
            <a:picLocks noChangeAspect="1" noChangeArrowheads="1"/>
          </p:cNvPicPr>
          <p:nvPr/>
        </p:nvPicPr>
        <p:blipFill>
          <a:blip r:embed="rId5" cstate="print"/>
          <a:srcRect t="24903" r="49023" b="39209"/>
          <a:stretch>
            <a:fillRect/>
          </a:stretch>
        </p:blipFill>
        <p:spPr bwMode="auto">
          <a:xfrm>
            <a:off x="0" y="5530266"/>
            <a:ext cx="2357422" cy="1327734"/>
          </a:xfrm>
          <a:prstGeom prst="rect">
            <a:avLst/>
          </a:prstGeom>
          <a:noFill/>
          <a:ln w="9525">
            <a:noFill/>
            <a:miter lim="800000"/>
            <a:headEnd/>
            <a:tailEnd/>
          </a:ln>
          <a:effectLst/>
        </p:spPr>
      </p:pic>
      <p:pic>
        <p:nvPicPr>
          <p:cNvPr id="16" name="Picture 1" descr="D:\23.05.13-домашние документы\Колледж Строитель\Биология\Лекции по биол\Селекция\з-ны Менделя\mendel.jpg"/>
          <p:cNvPicPr>
            <a:picLocks noChangeAspect="1" noChangeArrowheads="1"/>
          </p:cNvPicPr>
          <p:nvPr/>
        </p:nvPicPr>
        <p:blipFill>
          <a:blip r:embed="rId6" cstate="print"/>
          <a:srcRect l="1875" t="4500" r="2499" b="11499"/>
          <a:stretch>
            <a:fillRect/>
          </a:stretch>
        </p:blipFill>
        <p:spPr bwMode="auto">
          <a:xfrm>
            <a:off x="1928794" y="3786190"/>
            <a:ext cx="2714644" cy="2980785"/>
          </a:xfrm>
          <a:prstGeom prst="round2DiagRect">
            <a:avLst/>
          </a:prstGeom>
          <a:no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1" name="Picture 2" descr="D:\23.05.13-домашние документы\Колледж Строитель\Биология\Лекции по биол\Селекция\з-ны Менделя\img8 (2).jpg"/>
          <p:cNvPicPr>
            <a:picLocks noChangeAspect="1" noChangeArrowheads="1"/>
          </p:cNvPicPr>
          <p:nvPr/>
        </p:nvPicPr>
        <p:blipFill>
          <a:blip r:embed="rId7" cstate="print">
            <a:lum bright="-10000" contrast="10000"/>
          </a:blip>
          <a:srcRect l="58280" t="30565" r="4840" b="32377"/>
          <a:stretch>
            <a:fillRect/>
          </a:stretch>
        </p:blipFill>
        <p:spPr bwMode="auto">
          <a:xfrm>
            <a:off x="0" y="4071942"/>
            <a:ext cx="1810212" cy="1214446"/>
          </a:xfrm>
          <a:prstGeom prst="rect">
            <a:avLst/>
          </a:prstGeom>
          <a:noFill/>
        </p:spPr>
      </p:pic>
      <p:pic>
        <p:nvPicPr>
          <p:cNvPr id="22" name="Picture 4" descr="D:\23.05.13-домашние документы\Колледж Строитель\Биология\Лекции по биол\Селекция\з-ны Менделя\img14 (2).jpg"/>
          <p:cNvPicPr>
            <a:picLocks noChangeAspect="1" noChangeArrowheads="1"/>
          </p:cNvPicPr>
          <p:nvPr/>
        </p:nvPicPr>
        <p:blipFill>
          <a:blip r:embed="rId8" cstate="print"/>
          <a:srcRect l="5000" t="12500" r="46250" b="7500"/>
          <a:stretch>
            <a:fillRect/>
          </a:stretch>
        </p:blipFill>
        <p:spPr bwMode="auto">
          <a:xfrm>
            <a:off x="4786314" y="3429000"/>
            <a:ext cx="2728039" cy="3357586"/>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4"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5" name="Управляющая кнопка: домой 24">
            <a:hlinkClick r:id="rId9"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7" name="Прямоугольник 26"/>
          <p:cNvSpPr/>
          <p:nvPr/>
        </p:nvSpPr>
        <p:spPr>
          <a:xfrm>
            <a:off x="142844" y="71414"/>
            <a:ext cx="8929750" cy="3884140"/>
          </a:xfrm>
          <a:prstGeom prst="rect">
            <a:avLst/>
          </a:prstGeom>
        </p:spPr>
        <p:txBody>
          <a:bodyPr wrap="square">
            <a:spAutoFit/>
          </a:bodyPr>
          <a:lstStyle/>
          <a:p>
            <a:pPr lvl="0" indent="450850" algn="just" eaLnBrk="0" fontAlgn="base" hangingPunct="0">
              <a:lnSpc>
                <a:spcPct val="80000"/>
              </a:lnSpc>
              <a:spcBef>
                <a:spcPct val="0"/>
              </a:spcBef>
              <a:spcAft>
                <a:spcPct val="0"/>
              </a:spcAft>
            </a:pPr>
            <a:r>
              <a:rPr lang="ru-RU" sz="2700" b="1" dirty="0" smtClean="0">
                <a:solidFill>
                  <a:srgbClr val="252525"/>
                </a:solidFill>
                <a:latin typeface="Arial" pitchFamily="34" charset="0"/>
                <a:ea typeface="Times New Roman" pitchFamily="18" charset="0"/>
                <a:cs typeface="Arial" pitchFamily="34" charset="0"/>
              </a:rPr>
              <a:t>Явление, при котором скрещивание </a:t>
            </a:r>
            <a:r>
              <a:rPr lang="ru-RU" sz="2700" b="1" dirty="0" smtClean="0">
                <a:solidFill>
                  <a:srgbClr val="0B0080"/>
                </a:solidFill>
                <a:latin typeface="Arial" pitchFamily="34" charset="0"/>
                <a:ea typeface="Times New Roman" pitchFamily="18" charset="0"/>
                <a:cs typeface="Arial" pitchFamily="34" charset="0"/>
              </a:rPr>
              <a:t>гетерозиготных </a:t>
            </a:r>
            <a:r>
              <a:rPr lang="ru-RU" sz="2700" b="1" dirty="0" smtClean="0">
                <a:solidFill>
                  <a:srgbClr val="252525"/>
                </a:solidFill>
                <a:latin typeface="Arial" pitchFamily="34" charset="0"/>
                <a:ea typeface="Times New Roman" pitchFamily="18" charset="0"/>
                <a:cs typeface="Arial" pitchFamily="34" charset="0"/>
              </a:rPr>
              <a:t>особей приводит к образованию потомства, часть которого несёт доминантный признак, а часть – рецессивный, </a:t>
            </a:r>
            <a:r>
              <a:rPr lang="ru-RU" sz="2700" b="1" u="sng" dirty="0" smtClean="0">
                <a:solidFill>
                  <a:srgbClr val="252525"/>
                </a:solidFill>
                <a:latin typeface="Arial" pitchFamily="34" charset="0"/>
                <a:ea typeface="Times New Roman" pitchFamily="18" charset="0"/>
                <a:cs typeface="Arial" pitchFamily="34" charset="0"/>
              </a:rPr>
              <a:t>называется</a:t>
            </a:r>
            <a:r>
              <a:rPr lang="ru-RU" sz="2700" b="1" dirty="0" smtClean="0">
                <a:solidFill>
                  <a:srgbClr val="252525"/>
                </a:solidFill>
                <a:latin typeface="Arial" pitchFamily="34" charset="0"/>
                <a:ea typeface="Times New Roman" pitchFamily="18" charset="0"/>
                <a:cs typeface="Arial" pitchFamily="34" charset="0"/>
              </a:rPr>
              <a:t> </a:t>
            </a: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расщеплением</a:t>
            </a:r>
            <a:r>
              <a:rPr lang="ru-RU" sz="2700" b="1" dirty="0" smtClean="0">
                <a:solidFill>
                  <a:srgbClr val="252525"/>
                </a:solidFill>
                <a:latin typeface="Arial" pitchFamily="34" charset="0"/>
                <a:ea typeface="Times New Roman" pitchFamily="18" charset="0"/>
                <a:cs typeface="Arial" pitchFamily="34" charset="0"/>
              </a:rPr>
              <a:t>. Следовательно, </a:t>
            </a: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расщепление</a:t>
            </a:r>
            <a:r>
              <a:rPr lang="ru-RU" sz="2700" b="1" dirty="0" smtClean="0">
                <a:solidFill>
                  <a:srgbClr val="252525"/>
                </a:solidFill>
                <a:latin typeface="Arial" pitchFamily="34" charset="0"/>
                <a:ea typeface="Times New Roman" pitchFamily="18" charset="0"/>
                <a:cs typeface="Arial" pitchFamily="34" charset="0"/>
              </a:rPr>
              <a:t>  – это </a:t>
            </a:r>
            <a:r>
              <a:rPr lang="ru-RU" sz="2700" b="1" u="sng" dirty="0" smtClean="0">
                <a:solidFill>
                  <a:srgbClr val="252525"/>
                </a:solidFill>
                <a:latin typeface="Arial" pitchFamily="34" charset="0"/>
                <a:ea typeface="Times New Roman" pitchFamily="18" charset="0"/>
                <a:cs typeface="Arial" pitchFamily="34" charset="0"/>
              </a:rPr>
              <a:t>распределение доминантных и рецессивных признаков среди потомства в определённом числовом соотношении</a:t>
            </a:r>
            <a:r>
              <a:rPr lang="ru-RU" sz="2700" b="1" dirty="0" smtClean="0">
                <a:solidFill>
                  <a:srgbClr val="252525"/>
                </a:solidFill>
                <a:latin typeface="Arial" pitchFamily="34" charset="0"/>
                <a:ea typeface="Times New Roman" pitchFamily="18" charset="0"/>
                <a:cs typeface="Arial" pitchFamily="34" charset="0"/>
              </a:rPr>
              <a:t>. Рецессивный признак у гибридов первого поколения не исчезает, а только подавляется и проявляется во втором гибридном поколении.</a:t>
            </a:r>
            <a:endParaRPr lang="ru-RU" sz="2700" b="1" dirty="0" smtClean="0">
              <a:latin typeface="Arial" pitchFamily="34" charset="0"/>
              <a:cs typeface="Arial" pitchFamily="34" charset="0"/>
            </a:endParaRP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4" cstate="print"/>
          <a:srcRect/>
          <a:stretch>
            <a:fillRect/>
          </a:stretch>
        </p:blipFill>
        <p:spPr bwMode="auto">
          <a:xfrm>
            <a:off x="8429652" y="-24"/>
            <a:ext cx="649287" cy="1295400"/>
          </a:xfrm>
          <a:prstGeom prst="rect">
            <a:avLst/>
          </a:prstGeom>
          <a:noFill/>
          <a:ln w="9525">
            <a:noFill/>
            <a:miter lim="800000"/>
            <a:headEnd/>
            <a:tailEnd/>
          </a:ln>
        </p:spPr>
      </p:pic>
      <p:pic>
        <p:nvPicPr>
          <p:cNvPr id="16386" name="Picture 2" descr="D:\23.05.13-домашние документы\Колледж Строитель\Биология\Лекции по биол\Селекция\з-ны Менделя\skre.jpg"/>
          <p:cNvPicPr>
            <a:picLocks noChangeAspect="1" noChangeArrowheads="1"/>
          </p:cNvPicPr>
          <p:nvPr/>
        </p:nvPicPr>
        <p:blipFill>
          <a:blip r:embed="rId5" cstate="print">
            <a:lum bright="-10000" contrast="20000"/>
          </a:blip>
          <a:srcRect/>
          <a:stretch>
            <a:fillRect/>
          </a:stretch>
        </p:blipFill>
        <p:spPr bwMode="auto">
          <a:xfrm>
            <a:off x="0" y="285728"/>
            <a:ext cx="4447880" cy="2217465"/>
          </a:xfrm>
          <a:prstGeom prst="rect">
            <a:avLst/>
          </a:prstGeom>
          <a:noFill/>
          <a:ln>
            <a:solidFill>
              <a:schemeClr val="tx1"/>
            </a:solidFill>
          </a:ln>
          <a:scene3d>
            <a:camera prst="orthographicFront"/>
            <a:lightRig rig="threePt" dir="t"/>
          </a:scene3d>
          <a:sp3d>
            <a:bevelT prst="convex"/>
          </a:sp3d>
        </p:spPr>
      </p:pic>
      <p:pic>
        <p:nvPicPr>
          <p:cNvPr id="81922" name="Picture 2" descr="D:\23.05.13-домашние документы\Колледж Строитель\Биология\Лекции по биол\Селекция\з-ны Менделя\71b99a626cfbff7643af3234b9baac50.png"/>
          <p:cNvPicPr>
            <a:picLocks noChangeAspect="1" noChangeArrowheads="1"/>
          </p:cNvPicPr>
          <p:nvPr/>
        </p:nvPicPr>
        <p:blipFill>
          <a:blip r:embed="rId6" cstate="print">
            <a:lum bright="-20000" contrast="30000"/>
          </a:blip>
          <a:srcRect/>
          <a:stretch>
            <a:fillRect/>
          </a:stretch>
        </p:blipFill>
        <p:spPr bwMode="auto">
          <a:xfrm>
            <a:off x="118526" y="2852945"/>
            <a:ext cx="3953408" cy="3933641"/>
          </a:xfrm>
          <a:prstGeom prst="rect">
            <a:avLst/>
          </a:prstGeom>
          <a:noFill/>
          <a:scene3d>
            <a:camera prst="orthographicFront"/>
            <a:lightRig rig="threePt" dir="t"/>
          </a:scene3d>
          <a:sp3d>
            <a:bevelT prst="convex"/>
          </a:sp3d>
        </p:spPr>
      </p:pic>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7"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81926" name="Picture 6"/>
          <p:cNvPicPr>
            <a:picLocks noChangeAspect="1" noChangeArrowheads="1"/>
          </p:cNvPicPr>
          <p:nvPr/>
        </p:nvPicPr>
        <p:blipFill>
          <a:blip r:embed="rId8" cstate="print"/>
          <a:srcRect/>
          <a:stretch>
            <a:fillRect/>
          </a:stretch>
        </p:blipFill>
        <p:spPr bwMode="auto">
          <a:xfrm>
            <a:off x="4143372" y="2285992"/>
            <a:ext cx="5000660" cy="3935469"/>
          </a:xfrm>
          <a:prstGeom prst="rect">
            <a:avLst/>
          </a:prstGeom>
          <a:noFill/>
          <a:ln w="9525">
            <a:solidFill>
              <a:schemeClr val="tx1"/>
            </a:solidFill>
            <a:miter lim="800000"/>
            <a:headEnd/>
            <a:tailEnd/>
          </a:ln>
          <a:effectLst/>
          <a:scene3d>
            <a:camera prst="orthographicFront"/>
            <a:lightRig rig="threePt" dir="t"/>
          </a:scene3d>
          <a:sp3d>
            <a:bevelT prst="convex"/>
          </a:sp3d>
        </p:spPr>
      </p:pic>
      <p:sp>
        <p:nvSpPr>
          <p:cNvPr id="21" name="Прямоугольник 20"/>
          <p:cNvSpPr/>
          <p:nvPr/>
        </p:nvSpPr>
        <p:spPr>
          <a:xfrm>
            <a:off x="4429124" y="1141183"/>
            <a:ext cx="4714876" cy="1073371"/>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2500" b="1" dirty="0" smtClean="0">
                <a:ln w="11430">
                  <a:solidFill>
                    <a:sysClr val="windowText" lastClr="000000"/>
                  </a:solidFill>
                </a:ln>
                <a:solidFill>
                  <a:srgbClr val="9D2349"/>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Принцип неполного доминирования на примере цветков ночной красавицы</a:t>
            </a:r>
            <a:endParaRPr lang="ru-RU" sz="2500" b="1" dirty="0">
              <a:ln w="11430">
                <a:solidFill>
                  <a:sysClr val="windowText" lastClr="000000"/>
                </a:solidFill>
              </a:ln>
              <a:solidFill>
                <a:srgbClr val="9D2349"/>
              </a:solidFill>
              <a:effectLst>
                <a:outerShdw blurRad="50800" dist="39000" dir="5460000" algn="tl">
                  <a:srgbClr val="000000">
                    <a:alpha val="38000"/>
                  </a:srgbClr>
                </a:outerShdw>
              </a:effectLst>
              <a:latin typeface="Arial" pitchFamily="34" charset="0"/>
              <a:cs typeface="Arial" pitchFamily="34" charset="0"/>
            </a:endParaRP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770379" y="44624"/>
            <a:ext cx="7762061"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z="3600" b="1" spc="50" dirty="0">
                <a:ln w="11430"/>
                <a:solidFill>
                  <a:srgbClr val="C00000"/>
                </a:solidFill>
                <a:effectLst>
                  <a:outerShdw blurRad="76200" dist="50800" dir="5400000" algn="tl" rotWithShape="0">
                    <a:srgbClr val="000000">
                      <a:alpha val="65000"/>
                    </a:srgbClr>
                  </a:outerShdw>
                </a:effectLst>
                <a:latin typeface="Arial Black" pitchFamily="34" charset="0"/>
                <a:cs typeface="Arial" pitchFamily="34" charset="0"/>
              </a:rPr>
              <a:t>Основные понятия генетики</a:t>
            </a:r>
            <a:endParaRPr lang="ru-RU" sz="3600" b="1" spc="50" dirty="0">
              <a:ln w="11430"/>
              <a:solidFill>
                <a:srgbClr val="C00000"/>
              </a:solidFill>
              <a:effectLst>
                <a:outerShdw blurRad="76200" dist="50800" dir="5400000" algn="tl" rotWithShape="0">
                  <a:srgbClr val="000000">
                    <a:alpha val="65000"/>
                  </a:srgbClr>
                </a:outerShdw>
              </a:effectLst>
              <a:latin typeface="Arial Black" pitchFamily="34" charset="0"/>
            </a:endParaRPr>
          </a:p>
        </p:txBody>
      </p:sp>
      <p:pic>
        <p:nvPicPr>
          <p:cNvPr id="1028" name="Picture 4" descr="http://zonemed.ru/wp-content/uploads/2016/11/02112016-300x25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87870"/>
            <a:ext cx="28575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avatars.mds.yandex.net/get-pdb/214107/fb34cce4-04ee-4d74-955a-decd8ee15e2d/s1200?webp=fals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3768" y="4352178"/>
            <a:ext cx="3346699" cy="2232248"/>
          </a:xfrm>
          <a:prstGeom prst="rect">
            <a:avLst/>
          </a:prstGeom>
          <a:noFill/>
          <a:extLst>
            <a:ext uri="{909E8E84-426E-40DD-AFC4-6F175D3DCCD1}">
              <a14:hiddenFill xmlns:a14="http://schemas.microsoft.com/office/drawing/2010/main">
                <a:solidFill>
                  <a:srgbClr val="FFFFFF"/>
                </a:solidFill>
              </a14:hiddenFill>
            </a:ext>
          </a:extLst>
        </p:spPr>
      </p:pic>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5"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pic>
        <p:nvPicPr>
          <p:cNvPr id="16" name="Picture 2" descr="https://i.ytimg.com/vi/k7LFRhwDD-Q/mqdefaul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7332" y="3530620"/>
            <a:ext cx="3048000" cy="1714500"/>
          </a:xfrm>
          <a:prstGeom prst="rect">
            <a:avLst/>
          </a:prstGeom>
          <a:noFill/>
          <a:extLst>
            <a:ext uri="{909E8E84-426E-40DD-AFC4-6F175D3DCCD1}">
              <a14:hiddenFill xmlns:a14="http://schemas.microsoft.com/office/drawing/2010/main">
                <a:solidFill>
                  <a:srgbClr val="FFFFFF"/>
                </a:solidFill>
              </a14:hiddenFill>
            </a:ext>
          </a:extLst>
        </p:spPr>
      </p:pic>
      <p:sp>
        <p:nvSpPr>
          <p:cNvPr id="17" name="Прямоугольник 16"/>
          <p:cNvSpPr/>
          <p:nvPr/>
        </p:nvSpPr>
        <p:spPr>
          <a:xfrm>
            <a:off x="173453" y="836712"/>
            <a:ext cx="8784976" cy="3022366"/>
          </a:xfrm>
          <a:prstGeom prst="rect">
            <a:avLst/>
          </a:prstGeom>
        </p:spPr>
        <p:txBody>
          <a:bodyPr wrap="square">
            <a:spAutoFit/>
          </a:bodyPr>
          <a:lstStyle/>
          <a:p>
            <a:pPr indent="450000" algn="just">
              <a:lnSpc>
                <a:spcPct val="85000"/>
              </a:lnSpc>
            </a:pPr>
            <a:r>
              <a:rPr lang="ru-RU" sz="2800" b="1" dirty="0">
                <a:ln>
                  <a:solidFill>
                    <a:sysClr val="windowText" lastClr="000000"/>
                  </a:solidFill>
                </a:ln>
                <a:solidFill>
                  <a:srgbClr val="FF0000"/>
                </a:solidFill>
                <a:latin typeface="Arial Black" pitchFamily="34" charset="0"/>
                <a:cs typeface="Arial" pitchFamily="34" charset="0"/>
              </a:rPr>
              <a:t>Генетика</a:t>
            </a:r>
            <a:r>
              <a:rPr lang="ru-RU" sz="2800" b="1" dirty="0">
                <a:latin typeface="Arial" pitchFamily="34" charset="0"/>
                <a:cs typeface="Arial" pitchFamily="34" charset="0"/>
              </a:rPr>
              <a:t> – это наука, изучающая закономерности наследования генетической информации и изменчивость организмов. </a:t>
            </a:r>
            <a:r>
              <a:rPr lang="ru-RU" sz="2800" b="1" dirty="0">
                <a:ln>
                  <a:solidFill>
                    <a:sysClr val="windowText" lastClr="000000"/>
                  </a:solidFill>
                </a:ln>
                <a:latin typeface="Arial" pitchFamily="34" charset="0"/>
                <a:cs typeface="Arial" pitchFamily="34" charset="0"/>
              </a:rPr>
              <a:t>Основоположник</a:t>
            </a:r>
            <a:r>
              <a:rPr lang="ru-RU" sz="2800" b="1" dirty="0">
                <a:latin typeface="Arial" pitchFamily="34" charset="0"/>
                <a:cs typeface="Arial" pitchFamily="34" charset="0"/>
              </a:rPr>
              <a:t> </a:t>
            </a:r>
            <a:r>
              <a:rPr lang="ru-RU" sz="2800" b="1" dirty="0">
                <a:ln>
                  <a:solidFill>
                    <a:sysClr val="windowText" lastClr="000000"/>
                  </a:solidFill>
                </a:ln>
                <a:solidFill>
                  <a:srgbClr val="FF0000"/>
                </a:solidFill>
                <a:latin typeface="Arial" pitchFamily="34" charset="0"/>
                <a:cs typeface="Arial" pitchFamily="34" charset="0"/>
              </a:rPr>
              <a:t>генетики</a:t>
            </a:r>
            <a:r>
              <a:rPr lang="ru-RU" sz="2800" b="1" dirty="0">
                <a:latin typeface="Arial" pitchFamily="34" charset="0"/>
                <a:cs typeface="Arial" pitchFamily="34" charset="0"/>
              </a:rPr>
              <a:t> – австрийский ученый </a:t>
            </a:r>
            <a:r>
              <a:rPr lang="ru-RU" sz="2800" b="1" dirty="0" err="1">
                <a:latin typeface="Arial" pitchFamily="34" charset="0"/>
                <a:cs typeface="Arial" pitchFamily="34" charset="0"/>
              </a:rPr>
              <a:t>Грегор</a:t>
            </a:r>
            <a:r>
              <a:rPr lang="ru-RU" sz="2800" b="1" dirty="0">
                <a:latin typeface="Arial" pitchFamily="34" charset="0"/>
                <a:cs typeface="Arial" pitchFamily="34" charset="0"/>
              </a:rPr>
              <a:t> Мендель</a:t>
            </a:r>
            <a:r>
              <a:rPr lang="ru-RU" sz="2800" b="1" dirty="0" smtClean="0">
                <a:latin typeface="Arial" pitchFamily="34" charset="0"/>
                <a:cs typeface="Arial" pitchFamily="34" charset="0"/>
              </a:rPr>
              <a:t>.</a:t>
            </a:r>
          </a:p>
          <a:p>
            <a:pPr indent="450000" algn="just">
              <a:lnSpc>
                <a:spcPct val="85000"/>
              </a:lnSpc>
            </a:pPr>
            <a:r>
              <a:rPr lang="ru-RU" sz="2800" b="1" dirty="0">
                <a:ln>
                  <a:solidFill>
                    <a:sysClr val="windowText" lastClr="000000"/>
                  </a:solidFill>
                </a:ln>
                <a:solidFill>
                  <a:srgbClr val="FF0000"/>
                </a:solidFill>
                <a:latin typeface="Arial" pitchFamily="34" charset="0"/>
                <a:cs typeface="Arial" pitchFamily="34" charset="0"/>
              </a:rPr>
              <a:t>Генетика</a:t>
            </a:r>
            <a:r>
              <a:rPr lang="ru-RU" sz="2800" b="1" dirty="0">
                <a:latin typeface="Arial" pitchFamily="34" charset="0"/>
                <a:cs typeface="Arial" pitchFamily="34" charset="0"/>
              </a:rPr>
              <a:t> – относительно молодая наука, зародилась она в 19 ст., и развивается до сегодняшних дней.</a:t>
            </a:r>
          </a:p>
        </p:txBody>
      </p:sp>
    </p:spTree>
    <p:extLst>
      <p:ext uri="{BB962C8B-B14F-4D97-AF65-F5344CB8AC3E}">
        <p14:creationId xmlns:p14="http://schemas.microsoft.com/office/powerpoint/2010/main" val="6161136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42844" y="71414"/>
            <a:ext cx="8858312" cy="3022366"/>
          </a:xfrm>
          <a:prstGeom prst="rect">
            <a:avLst/>
          </a:prstGeom>
        </p:spPr>
        <p:txBody>
          <a:bodyPr wrap="square">
            <a:spAutoFit/>
          </a:bodyPr>
          <a:lstStyle/>
          <a:p>
            <a:pPr lvl="0" indent="450850" algn="just" fontAlgn="base">
              <a:lnSpc>
                <a:spcPct val="85000"/>
              </a:lnSpc>
              <a:spcBef>
                <a:spcPct val="0"/>
              </a:spcBef>
              <a:spcAft>
                <a:spcPct val="0"/>
              </a:spcAft>
            </a:pP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Закон независимого наследования</a:t>
            </a:r>
            <a:r>
              <a:rPr lang="ru-RU" sz="2800" b="1" dirty="0" smtClean="0">
                <a:solidFill>
                  <a:srgbClr val="252525"/>
                </a:solidFill>
                <a:latin typeface="Arial" pitchFamily="34" charset="0"/>
                <a:ea typeface="Times New Roman" pitchFamily="18" charset="0"/>
                <a:cs typeface="Arial" pitchFamily="34" charset="0"/>
              </a:rPr>
              <a:t> (</a:t>
            </a:r>
            <a:r>
              <a:rPr lang="ru-RU" sz="2800" b="1" u="sng" dirty="0" smtClean="0">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третий</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закон Менделя</a:t>
            </a:r>
            <a:r>
              <a:rPr lang="ru-RU" sz="2800" b="1" dirty="0" smtClean="0">
                <a:solidFill>
                  <a:srgbClr val="252525"/>
                </a:solidFill>
                <a:latin typeface="Arial" pitchFamily="34" charset="0"/>
                <a:ea typeface="Times New Roman" pitchFamily="18" charset="0"/>
                <a:cs typeface="Arial" pitchFamily="34" charset="0"/>
              </a:rPr>
              <a:t>) – при скрещивании двух особей, отличающихся друг от друга по двум (и более) парам альтернативных признаков, гены и соответствующие им признаки наследуются независимо друг от друга и комбинируются во всех возможных сочетаниях (как и при моногибридном скрещивании).</a:t>
            </a:r>
            <a:endParaRPr lang="ru-RU" sz="2800" b="1" dirty="0" smtClean="0">
              <a:latin typeface="Arial" pitchFamily="34" charset="0"/>
              <a:ea typeface="Times New Roman" pitchFamily="18" charset="0"/>
              <a:cs typeface="Arial" pitchFamily="34" charset="0"/>
            </a:endParaRPr>
          </a:p>
        </p:txBody>
      </p:sp>
      <p:pic>
        <p:nvPicPr>
          <p:cNvPr id="14" name="Picture 12" descr="пишу 1"/>
          <p:cNvPicPr>
            <a:picLocks noChangeAspect="1" noChangeArrowheads="1" noCrop="1"/>
          </p:cNvPicPr>
          <p:nvPr/>
        </p:nvPicPr>
        <p:blipFill>
          <a:blip r:embed="rId4" cstate="print"/>
          <a:srcRect/>
          <a:stretch>
            <a:fillRect/>
          </a:stretch>
        </p:blipFill>
        <p:spPr bwMode="auto">
          <a:xfrm>
            <a:off x="8566183" y="5062558"/>
            <a:ext cx="649287" cy="1295400"/>
          </a:xfrm>
          <a:prstGeom prst="rect">
            <a:avLst/>
          </a:prstGeom>
          <a:noFill/>
          <a:ln w="9525">
            <a:noFill/>
            <a:miter lim="800000"/>
            <a:headEnd/>
            <a:tailEnd/>
          </a:ln>
        </p:spPr>
      </p:pic>
      <p:pic>
        <p:nvPicPr>
          <p:cNvPr id="16391" name="Picture 7" descr="D:\23.05.13-домашние документы\Колледж Строитель\Биология\Лекции по биол\Селекция\з-ны Менделя\img11.jpg"/>
          <p:cNvPicPr>
            <a:picLocks noChangeAspect="1" noChangeArrowheads="1"/>
          </p:cNvPicPr>
          <p:nvPr/>
        </p:nvPicPr>
        <p:blipFill>
          <a:blip r:embed="rId5" cstate="print"/>
          <a:srcRect l="53125" t="42708" r="7812" b="6250"/>
          <a:stretch>
            <a:fillRect/>
          </a:stretch>
        </p:blipFill>
        <p:spPr bwMode="auto">
          <a:xfrm>
            <a:off x="4857752" y="3071810"/>
            <a:ext cx="3353212" cy="3286148"/>
          </a:xfrm>
          <a:prstGeom prst="roundRect">
            <a:avLst/>
          </a:prstGeom>
          <a:noFill/>
          <a:scene3d>
            <a:camera prst="orthographicFront"/>
            <a:lightRig rig="threePt" dir="t"/>
          </a:scene3d>
          <a:sp3d>
            <a:bevelT prst="convex"/>
          </a:sp3d>
        </p:spPr>
      </p:pic>
      <p:pic>
        <p:nvPicPr>
          <p:cNvPr id="16392" name="Picture 8" descr="D:\23.05.13-домашние документы\Колледж Строитель\Биология\Лекции по биол\Селекция\з-ны Менделя\img11.jpg"/>
          <p:cNvPicPr>
            <a:picLocks noChangeAspect="1" noChangeArrowheads="1"/>
          </p:cNvPicPr>
          <p:nvPr/>
        </p:nvPicPr>
        <p:blipFill>
          <a:blip r:embed="rId5" cstate="print"/>
          <a:srcRect l="14843" t="64583" r="59376" b="10416"/>
          <a:stretch>
            <a:fillRect/>
          </a:stretch>
        </p:blipFill>
        <p:spPr bwMode="auto">
          <a:xfrm>
            <a:off x="1571604" y="5403263"/>
            <a:ext cx="2000264" cy="1454737"/>
          </a:xfrm>
          <a:prstGeom prst="roundRect">
            <a:avLst/>
          </a:prstGeom>
          <a:noFill/>
          <a:scene3d>
            <a:camera prst="orthographicFront"/>
            <a:lightRig rig="threePt" dir="t"/>
          </a:scene3d>
          <a:sp3d>
            <a:bevelT prst="convex"/>
          </a:sp3d>
        </p:spPr>
      </p:pic>
      <p:sp>
        <p:nvSpPr>
          <p:cNvPr id="19" name="Прямоугольник 18"/>
          <p:cNvSpPr/>
          <p:nvPr/>
        </p:nvSpPr>
        <p:spPr>
          <a:xfrm>
            <a:off x="4857752" y="3143248"/>
            <a:ext cx="554960" cy="492443"/>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ru-RU" sz="2600" b="1" dirty="0" smtClean="0">
                <a:ln w="11430"/>
                <a:solidFill>
                  <a:sysClr val="windowText" lastClr="000000"/>
                </a:solidFill>
                <a:effectLst>
                  <a:outerShdw blurRad="80000" dist="40000" dir="5040000" algn="tl">
                    <a:srgbClr val="000000">
                      <a:alpha val="30000"/>
                    </a:srgbClr>
                  </a:outerShdw>
                </a:effectLst>
                <a:latin typeface="Arial Black" pitchFamily="34" charset="0"/>
                <a:ea typeface="Times New Roman" pitchFamily="18" charset="0"/>
                <a:cs typeface="Arial" pitchFamily="34" charset="0"/>
              </a:rPr>
              <a:t>F</a:t>
            </a:r>
            <a:r>
              <a:rPr lang="ru-RU" sz="2600" b="1" baseline="-25000" dirty="0" smtClean="0">
                <a:ln w="11430"/>
                <a:solidFill>
                  <a:sysClr val="windowText" lastClr="000000"/>
                </a:solidFill>
                <a:effectLst>
                  <a:outerShdw blurRad="80000" dist="40000" dir="5040000" algn="tl">
                    <a:srgbClr val="000000">
                      <a:alpha val="30000"/>
                    </a:srgbClr>
                  </a:outerShdw>
                </a:effectLst>
                <a:latin typeface="Arial Black" pitchFamily="34" charset="0"/>
                <a:ea typeface="Times New Roman" pitchFamily="18" charset="0"/>
                <a:cs typeface="Arial" pitchFamily="34" charset="0"/>
              </a:rPr>
              <a:t>1</a:t>
            </a:r>
            <a:endParaRPr lang="ru-RU" sz="2600" b="1" dirty="0">
              <a:ln w="11430"/>
              <a:solidFill>
                <a:sysClr val="windowText" lastClr="000000"/>
              </a:solidFill>
              <a:effectLst>
                <a:outerShdw blurRad="80000" dist="40000" dir="5040000" algn="tl">
                  <a:srgbClr val="000000">
                    <a:alpha val="30000"/>
                  </a:srgbClr>
                </a:outerShdw>
              </a:effectLst>
              <a:latin typeface="Arial Black" pitchFamily="34" charset="0"/>
            </a:endParaRPr>
          </a:p>
        </p:txBody>
      </p:sp>
      <p:sp>
        <p:nvSpPr>
          <p:cNvPr id="20" name="Прямоугольник 19"/>
          <p:cNvSpPr/>
          <p:nvPr/>
        </p:nvSpPr>
        <p:spPr>
          <a:xfrm>
            <a:off x="4857752" y="3786190"/>
            <a:ext cx="554960" cy="492443"/>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ru-RU" sz="2600" b="1" dirty="0" smtClean="0">
                <a:ln w="11430"/>
                <a:solidFill>
                  <a:sysClr val="windowText" lastClr="000000"/>
                </a:solidFill>
                <a:effectLst>
                  <a:outerShdw blurRad="80000" dist="40000" dir="5040000" algn="tl">
                    <a:srgbClr val="000000">
                      <a:alpha val="30000"/>
                    </a:srgbClr>
                  </a:outerShdw>
                </a:effectLst>
                <a:latin typeface="Arial Black" pitchFamily="34" charset="0"/>
                <a:ea typeface="Times New Roman" pitchFamily="18" charset="0"/>
                <a:cs typeface="Arial" pitchFamily="34" charset="0"/>
              </a:rPr>
              <a:t>F</a:t>
            </a:r>
            <a:r>
              <a:rPr lang="ru-RU" sz="2600" b="1" baseline="-25000" dirty="0" smtClean="0">
                <a:ln w="11430"/>
                <a:solidFill>
                  <a:sysClr val="windowText" lastClr="000000"/>
                </a:solidFill>
                <a:effectLst>
                  <a:outerShdw blurRad="80000" dist="40000" dir="5040000" algn="tl">
                    <a:srgbClr val="000000">
                      <a:alpha val="30000"/>
                    </a:srgbClr>
                  </a:outerShdw>
                </a:effectLst>
                <a:latin typeface="Arial Black" pitchFamily="34" charset="0"/>
                <a:ea typeface="Times New Roman" pitchFamily="18" charset="0"/>
                <a:cs typeface="Arial" pitchFamily="34" charset="0"/>
              </a:rPr>
              <a:t>2</a:t>
            </a:r>
            <a:endParaRPr lang="ru-RU" sz="2600" b="1" dirty="0">
              <a:ln w="11430"/>
              <a:solidFill>
                <a:sysClr val="windowText" lastClr="000000"/>
              </a:solidFill>
              <a:effectLst>
                <a:outerShdw blurRad="80000" dist="40000" dir="5040000" algn="tl">
                  <a:srgbClr val="000000">
                    <a:alpha val="30000"/>
                  </a:srgbClr>
                </a:outerShdw>
              </a:effectLst>
              <a:latin typeface="Arial Black" pitchFamily="34" charset="0"/>
            </a:endParaRPr>
          </a:p>
        </p:txBody>
      </p:sp>
      <p:sp>
        <p:nvSpPr>
          <p:cNvPr id="22" name="Прямоугольник 21"/>
          <p:cNvSpPr/>
          <p:nvPr/>
        </p:nvSpPr>
        <p:spPr>
          <a:xfrm>
            <a:off x="1714480" y="6215082"/>
            <a:ext cx="554960" cy="492443"/>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ru-RU" sz="2600" b="1" dirty="0" smtClean="0">
                <a:ln w="11430"/>
                <a:solidFill>
                  <a:sysClr val="windowText" lastClr="000000"/>
                </a:solidFill>
                <a:effectLst>
                  <a:outerShdw blurRad="80000" dist="40000" dir="5040000" algn="tl">
                    <a:srgbClr val="000000">
                      <a:alpha val="30000"/>
                    </a:srgbClr>
                  </a:outerShdw>
                </a:effectLst>
                <a:latin typeface="Arial Black" pitchFamily="34" charset="0"/>
                <a:ea typeface="Times New Roman" pitchFamily="18" charset="0"/>
                <a:cs typeface="Arial" pitchFamily="34" charset="0"/>
              </a:rPr>
              <a:t>F</a:t>
            </a:r>
            <a:r>
              <a:rPr lang="ru-RU" sz="2600" b="1" baseline="-25000" dirty="0" smtClean="0">
                <a:ln w="11430"/>
                <a:solidFill>
                  <a:sysClr val="windowText" lastClr="000000"/>
                </a:solidFill>
                <a:effectLst>
                  <a:outerShdw blurRad="80000" dist="40000" dir="5040000" algn="tl">
                    <a:srgbClr val="000000">
                      <a:alpha val="30000"/>
                    </a:srgbClr>
                  </a:outerShdw>
                </a:effectLst>
                <a:latin typeface="Arial Black" pitchFamily="34" charset="0"/>
                <a:ea typeface="Times New Roman" pitchFamily="18" charset="0"/>
                <a:cs typeface="Arial" pitchFamily="34" charset="0"/>
              </a:rPr>
              <a:t>1</a:t>
            </a:r>
            <a:endParaRPr lang="ru-RU" sz="2600" b="1" dirty="0">
              <a:ln w="11430"/>
              <a:solidFill>
                <a:sysClr val="windowText" lastClr="000000"/>
              </a:solidFill>
              <a:effectLst>
                <a:outerShdw blurRad="80000" dist="40000" dir="5040000" algn="tl">
                  <a:srgbClr val="000000">
                    <a:alpha val="30000"/>
                  </a:srgbClr>
                </a:outerShdw>
              </a:effectLst>
              <a:latin typeface="Arial Black" pitchFamily="34" charset="0"/>
            </a:endParaRPr>
          </a:p>
        </p:txBody>
      </p:sp>
      <p:sp>
        <p:nvSpPr>
          <p:cNvPr id="23" name="Прямоугольник 22"/>
          <p:cNvSpPr/>
          <p:nvPr/>
        </p:nvSpPr>
        <p:spPr>
          <a:xfrm>
            <a:off x="1500166" y="5508325"/>
            <a:ext cx="425116" cy="492443"/>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ru-RU" sz="2600" b="1" dirty="0" smtClean="0">
                <a:ln w="11430"/>
                <a:solidFill>
                  <a:sysClr val="windowText" lastClr="000000"/>
                </a:solidFill>
                <a:effectLst>
                  <a:outerShdw blurRad="80000" dist="40000" dir="5040000" algn="tl">
                    <a:srgbClr val="000000">
                      <a:alpha val="30000"/>
                    </a:srgbClr>
                  </a:outerShdw>
                </a:effectLst>
                <a:latin typeface="Arial Black" pitchFamily="34" charset="0"/>
              </a:rPr>
              <a:t>Р</a:t>
            </a:r>
            <a:endParaRPr lang="ru-RU" sz="2600" b="1" dirty="0">
              <a:ln w="11430"/>
              <a:solidFill>
                <a:sysClr val="windowText" lastClr="000000"/>
              </a:solidFill>
              <a:effectLst>
                <a:outerShdw blurRad="80000" dist="40000" dir="5040000" algn="tl">
                  <a:srgbClr val="000000">
                    <a:alpha val="30000"/>
                  </a:srgbClr>
                </a:outerShdw>
              </a:effectLst>
              <a:latin typeface="Arial Black" pitchFamily="34" charset="0"/>
            </a:endParaRPr>
          </a:p>
        </p:txBody>
      </p:sp>
      <p:sp>
        <p:nvSpPr>
          <p:cNvPr id="24" name="Стрелка вправо 23"/>
          <p:cNvSpPr/>
          <p:nvPr/>
        </p:nvSpPr>
        <p:spPr>
          <a:xfrm rot="20051270">
            <a:off x="3350402" y="5846100"/>
            <a:ext cx="1657377" cy="309336"/>
          </a:xfrm>
          <a:prstGeom prst="rightArrow">
            <a:avLst/>
          </a:prstGeom>
          <a:solidFill>
            <a:srgbClr val="FFFF00"/>
          </a:solidFill>
          <a:ln w="38100">
            <a:solidFill>
              <a:srgbClr val="33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5" name="Picture 4" descr="D:\23.05.13-домашние документы\Колледж Строитель\Биология\Лекции по биол\Селекция\з-ны Менделя\0020-020-Formulirovka-zakonov-Mendelja.jpg"/>
          <p:cNvPicPr>
            <a:picLocks noChangeAspect="1" noChangeArrowheads="1"/>
          </p:cNvPicPr>
          <p:nvPr/>
        </p:nvPicPr>
        <p:blipFill>
          <a:blip r:embed="rId6" cstate="print">
            <a:lum bright="-20000" contrast="30000"/>
          </a:blip>
          <a:srcRect l="6250" t="13541" r="14844" b="54167"/>
          <a:stretch>
            <a:fillRect/>
          </a:stretch>
        </p:blipFill>
        <p:spPr bwMode="auto">
          <a:xfrm>
            <a:off x="214282" y="3071810"/>
            <a:ext cx="4413293" cy="214314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7"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8" name="Управляющая кнопка: домой 27">
            <a:hlinkClick r:id="rId7"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0" name="Прямоугольник 29"/>
          <p:cNvSpPr/>
          <p:nvPr/>
        </p:nvSpPr>
        <p:spPr>
          <a:xfrm>
            <a:off x="285720" y="4643446"/>
            <a:ext cx="554960" cy="492443"/>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ru-RU" sz="2600" b="1" dirty="0" smtClean="0">
                <a:ln w="11430"/>
                <a:solidFill>
                  <a:sysClr val="windowText" lastClr="000000"/>
                </a:solidFill>
                <a:effectLst>
                  <a:outerShdw blurRad="80000" dist="40000" dir="5040000" algn="tl">
                    <a:srgbClr val="000000">
                      <a:alpha val="30000"/>
                    </a:srgbClr>
                  </a:outerShdw>
                </a:effectLst>
                <a:latin typeface="Arial Black" pitchFamily="34" charset="0"/>
                <a:ea typeface="Times New Roman" pitchFamily="18" charset="0"/>
                <a:cs typeface="Arial" pitchFamily="34" charset="0"/>
              </a:rPr>
              <a:t>F</a:t>
            </a:r>
            <a:r>
              <a:rPr lang="ru-RU" sz="2600" b="1" baseline="-25000" dirty="0" smtClean="0">
                <a:ln w="11430"/>
                <a:solidFill>
                  <a:sysClr val="windowText" lastClr="000000"/>
                </a:solidFill>
                <a:effectLst>
                  <a:outerShdw blurRad="80000" dist="40000" dir="5040000" algn="tl">
                    <a:srgbClr val="000000">
                      <a:alpha val="30000"/>
                    </a:srgbClr>
                  </a:outerShdw>
                </a:effectLst>
                <a:latin typeface="Arial Black" pitchFamily="34" charset="0"/>
                <a:ea typeface="Times New Roman" pitchFamily="18" charset="0"/>
                <a:cs typeface="Arial" pitchFamily="34" charset="0"/>
              </a:rPr>
              <a:t>1</a:t>
            </a:r>
            <a:endParaRPr lang="ru-RU" sz="2600" b="1" dirty="0">
              <a:ln w="11430"/>
              <a:solidFill>
                <a:sysClr val="windowText" lastClr="000000"/>
              </a:solidFill>
              <a:effectLst>
                <a:outerShdw blurRad="80000" dist="40000" dir="5040000" algn="tl">
                  <a:srgbClr val="000000">
                    <a:alpha val="30000"/>
                  </a:srgbClr>
                </a:outerShdw>
              </a:effectLst>
              <a:latin typeface="Arial Black" pitchFamily="34" charset="0"/>
            </a:endParaRPr>
          </a:p>
        </p:txBody>
      </p:sp>
      <p:sp>
        <p:nvSpPr>
          <p:cNvPr id="31" name="Прямоугольник 30"/>
          <p:cNvSpPr/>
          <p:nvPr/>
        </p:nvSpPr>
        <p:spPr>
          <a:xfrm>
            <a:off x="357158" y="3143248"/>
            <a:ext cx="425116" cy="492443"/>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ru-RU" sz="2600" b="1" dirty="0" smtClean="0">
                <a:ln w="11430"/>
                <a:solidFill>
                  <a:sysClr val="windowText" lastClr="000000"/>
                </a:solidFill>
                <a:effectLst>
                  <a:outerShdw blurRad="80000" dist="40000" dir="5040000" algn="tl">
                    <a:srgbClr val="000000">
                      <a:alpha val="30000"/>
                    </a:srgbClr>
                  </a:outerShdw>
                </a:effectLst>
                <a:latin typeface="Arial Black" pitchFamily="34" charset="0"/>
              </a:rPr>
              <a:t>Р</a:t>
            </a:r>
            <a:endParaRPr lang="ru-RU" sz="2600" b="1" dirty="0">
              <a:ln w="11430"/>
              <a:solidFill>
                <a:sysClr val="windowText" lastClr="000000"/>
              </a:solidFill>
              <a:effectLst>
                <a:outerShdw blurRad="80000" dist="40000" dir="5040000" algn="tl">
                  <a:srgbClr val="000000">
                    <a:alpha val="30000"/>
                  </a:srgbClr>
                </a:outerShdw>
              </a:effectLst>
              <a:latin typeface="Arial Black" pitchFamily="34" charset="0"/>
            </a:endParaRP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4" cstate="print"/>
          <a:srcRect/>
          <a:stretch>
            <a:fillRect/>
          </a:stretch>
        </p:blipFill>
        <p:spPr bwMode="auto">
          <a:xfrm>
            <a:off x="8501090" y="5634062"/>
            <a:ext cx="649287" cy="1295400"/>
          </a:xfrm>
          <a:prstGeom prst="rect">
            <a:avLst/>
          </a:prstGeom>
          <a:noFill/>
          <a:ln w="9525">
            <a:noFill/>
            <a:miter lim="800000"/>
            <a:headEnd/>
            <a:tailEnd/>
          </a:ln>
        </p:spPr>
      </p:pic>
      <p:sp>
        <p:nvSpPr>
          <p:cNvPr id="7" name="Прямоугольник 6"/>
          <p:cNvSpPr/>
          <p:nvPr/>
        </p:nvSpPr>
        <p:spPr>
          <a:xfrm>
            <a:off x="142844" y="31316"/>
            <a:ext cx="8858312" cy="3754874"/>
          </a:xfrm>
          <a:prstGeom prst="rect">
            <a:avLst/>
          </a:prstGeom>
        </p:spPr>
        <p:txBody>
          <a:bodyPr wrap="square">
            <a:spAutoFit/>
          </a:bodyPr>
          <a:lstStyle/>
          <a:p>
            <a:pPr lvl="0" indent="450850" algn="just" eaLnBrk="0" fontAlgn="base" hangingPunct="0">
              <a:lnSpc>
                <a:spcPct val="85000"/>
              </a:lnSpc>
              <a:spcBef>
                <a:spcPct val="0"/>
              </a:spcBef>
              <a:spcAft>
                <a:spcPct val="0"/>
              </a:spcAft>
            </a:pPr>
            <a:r>
              <a:rPr lang="ru-RU" sz="2800" b="1" dirty="0" smtClean="0">
                <a:solidFill>
                  <a:srgbClr val="252525"/>
                </a:solidFill>
                <a:latin typeface="Arial" pitchFamily="34" charset="0"/>
                <a:ea typeface="Times New Roman" pitchFamily="18" charset="0"/>
                <a:cs typeface="Arial" pitchFamily="34" charset="0"/>
              </a:rPr>
              <a:t>Когда скрещивались </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гомозиготные</a:t>
            </a:r>
            <a:r>
              <a:rPr lang="ru-RU" sz="2800" b="1" dirty="0" smtClean="0">
                <a:solidFill>
                  <a:srgbClr val="252525"/>
                </a:solidFill>
                <a:latin typeface="Arial" pitchFamily="34" charset="0"/>
                <a:ea typeface="Times New Roman" pitchFamily="18" charset="0"/>
                <a:cs typeface="Arial" pitchFamily="34" charset="0"/>
              </a:rPr>
              <a:t> растения, </a:t>
            </a:r>
            <a:r>
              <a:rPr lang="ru-RU" sz="2800" b="1" u="sng" dirty="0" smtClean="0">
                <a:solidFill>
                  <a:srgbClr val="252525"/>
                </a:solidFill>
                <a:latin typeface="Arial" pitchFamily="34" charset="0"/>
                <a:ea typeface="Times New Roman" pitchFamily="18" charset="0"/>
                <a:cs typeface="Arial" pitchFamily="34" charset="0"/>
              </a:rPr>
              <a:t>отличающиеся по нескольким признакам</a:t>
            </a:r>
            <a:r>
              <a:rPr lang="ru-RU" sz="2800" b="1" dirty="0" smtClean="0">
                <a:solidFill>
                  <a:srgbClr val="252525"/>
                </a:solidFill>
                <a:latin typeface="Arial" pitchFamily="34" charset="0"/>
                <a:ea typeface="Times New Roman" pitchFamily="18" charset="0"/>
                <a:cs typeface="Arial" pitchFamily="34" charset="0"/>
              </a:rPr>
              <a:t>, таким как белые и пурпурные цветы и желтые или зелёные горошины, наследование каждого из признаков следовало первым двум законам, и в потомстве они комбинировались таким образом, как будто их наследование происходило независимо друг от друга. </a:t>
            </a:r>
            <a:r>
              <a:rPr lang="ru-RU" sz="2800" b="1" u="sng" dirty="0" smtClean="0">
                <a:solidFill>
                  <a:srgbClr val="252525"/>
                </a:solidFill>
                <a:latin typeface="Arial" pitchFamily="34" charset="0"/>
                <a:ea typeface="Times New Roman" pitchFamily="18" charset="0"/>
                <a:cs typeface="Arial" pitchFamily="34" charset="0"/>
              </a:rPr>
              <a:t>Первое поколение</a:t>
            </a:r>
            <a:r>
              <a:rPr lang="ru-RU" sz="2800" b="1" dirty="0" smtClean="0">
                <a:solidFill>
                  <a:srgbClr val="252525"/>
                </a:solidFill>
                <a:latin typeface="Arial" pitchFamily="34" charset="0"/>
                <a:ea typeface="Times New Roman" pitchFamily="18" charset="0"/>
                <a:cs typeface="Arial" pitchFamily="34" charset="0"/>
              </a:rPr>
              <a:t> после скрещивания обладало доминантным фенотипом по всем признакам. </a:t>
            </a:r>
          </a:p>
        </p:txBody>
      </p:sp>
      <p:pic>
        <p:nvPicPr>
          <p:cNvPr id="15" name="Picture 4" descr="D:\23.05.13-домашние документы\Колледж Строитель\Биология\Лекции по биол\Селекция\з-ны Менделя\0020-020-Formulirovka-zakonov-Mendelja.jpg"/>
          <p:cNvPicPr>
            <a:picLocks noChangeAspect="1" noChangeArrowheads="1"/>
          </p:cNvPicPr>
          <p:nvPr/>
        </p:nvPicPr>
        <p:blipFill>
          <a:blip r:embed="rId5" cstate="print">
            <a:lum bright="-20000" contrast="30000"/>
          </a:blip>
          <a:srcRect l="6250" t="13541" r="14844" b="54167"/>
          <a:stretch>
            <a:fillRect/>
          </a:stretch>
        </p:blipFill>
        <p:spPr bwMode="auto">
          <a:xfrm>
            <a:off x="142844" y="4429132"/>
            <a:ext cx="4707512" cy="2286016"/>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6627" name="Picture 3" descr="D:\23.05.13-домашние документы\Колледж Строитель\Биология\Лекции по биол\Селекция\з-ны Менделя\мендель.jpg"/>
          <p:cNvPicPr>
            <a:picLocks noChangeAspect="1" noChangeArrowheads="1"/>
          </p:cNvPicPr>
          <p:nvPr/>
        </p:nvPicPr>
        <p:blipFill>
          <a:blip r:embed="rId6" cstate="print"/>
          <a:srcRect/>
          <a:stretch>
            <a:fillRect/>
          </a:stretch>
        </p:blipFill>
        <p:spPr bwMode="auto">
          <a:xfrm>
            <a:off x="5000628" y="3786190"/>
            <a:ext cx="3175022" cy="285752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7"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4" cstate="print"/>
          <a:srcRect/>
          <a:stretch>
            <a:fillRect/>
          </a:stretch>
        </p:blipFill>
        <p:spPr bwMode="auto">
          <a:xfrm>
            <a:off x="8501090" y="5634062"/>
            <a:ext cx="649287" cy="1295400"/>
          </a:xfrm>
          <a:prstGeom prst="rect">
            <a:avLst/>
          </a:prstGeom>
          <a:noFill/>
          <a:ln w="9525">
            <a:noFill/>
            <a:miter lim="800000"/>
            <a:headEnd/>
            <a:tailEnd/>
          </a:ln>
        </p:spPr>
      </p:pic>
      <p:sp>
        <p:nvSpPr>
          <p:cNvPr id="7" name="Прямоугольник 6"/>
          <p:cNvSpPr/>
          <p:nvPr/>
        </p:nvSpPr>
        <p:spPr>
          <a:xfrm>
            <a:off x="142844" y="-24"/>
            <a:ext cx="8858312" cy="2656112"/>
          </a:xfrm>
          <a:prstGeom prst="rect">
            <a:avLst/>
          </a:prstGeom>
        </p:spPr>
        <p:txBody>
          <a:bodyPr wrap="square">
            <a:spAutoFit/>
          </a:bodyPr>
          <a:lstStyle/>
          <a:p>
            <a:pPr lvl="0" indent="450850" algn="just" eaLnBrk="0" fontAlgn="base" hangingPunct="0">
              <a:lnSpc>
                <a:spcPct val="85000"/>
              </a:lnSpc>
              <a:spcBef>
                <a:spcPct val="0"/>
              </a:spcBef>
              <a:spcAft>
                <a:spcPct val="0"/>
              </a:spcAft>
            </a:pPr>
            <a:r>
              <a:rPr lang="ru-RU" sz="2800" b="1" dirty="0" smtClean="0">
                <a:solidFill>
                  <a:srgbClr val="252525"/>
                </a:solidFill>
                <a:latin typeface="Arial" pitchFamily="34" charset="0"/>
                <a:ea typeface="Times New Roman" pitchFamily="18" charset="0"/>
                <a:cs typeface="Arial" pitchFamily="34" charset="0"/>
              </a:rPr>
              <a:t>Во втором поколении наблюдалось расщепление фенотипов по формуле 9:3:3:1, то есть 9:16 были с пурпурными цветами и желтыми горошинами, 3:16 с белыми цветами и желтыми горошинами, 3:16 с пурпурными цветами и зелёными горошинами, 1:16 с белыми цветами и зелёными горошинами.</a:t>
            </a:r>
            <a:endParaRPr lang="ru-RU" sz="2800" b="1" dirty="0"/>
          </a:p>
        </p:txBody>
      </p:sp>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4" name="Picture 3" descr="D:\23.05.13-домашние документы\Колледж Строитель\Биология\Лекции по биол\Селекция\з-ны Менделя\0020-020-Formulirovka-zakonov-Mendelja.jpg"/>
          <p:cNvPicPr>
            <a:picLocks noChangeAspect="1" noChangeArrowheads="1"/>
          </p:cNvPicPr>
          <p:nvPr/>
        </p:nvPicPr>
        <p:blipFill>
          <a:blip r:embed="rId6" cstate="print">
            <a:lum bright="-20000" contrast="30000"/>
          </a:blip>
          <a:srcRect l="6250" t="13541" r="15625" b="6250"/>
          <a:stretch>
            <a:fillRect/>
          </a:stretch>
        </p:blipFill>
        <p:spPr bwMode="auto">
          <a:xfrm>
            <a:off x="214282" y="2714620"/>
            <a:ext cx="3646517" cy="4000528"/>
          </a:xfrm>
          <a:prstGeom prst="rect">
            <a:avLst/>
          </a:prstGeom>
          <a:noFill/>
          <a:ln>
            <a:noFill/>
          </a:ln>
          <a:effectLst>
            <a:outerShdw blurRad="190500" dist="228600" dir="2700000" algn="ctr">
              <a:srgbClr val="000000">
                <a:alpha val="30000"/>
              </a:srgbClr>
            </a:outerShdw>
          </a:effectLst>
          <a:scene3d>
            <a:camera prst="orthographicFront"/>
            <a:lightRig rig="threePt" dir="t"/>
          </a:scene3d>
          <a:sp3d>
            <a:bevelT prst="convex"/>
          </a:sp3d>
        </p:spPr>
      </p:pic>
      <p:pic>
        <p:nvPicPr>
          <p:cNvPr id="16" name="Picture 1" descr="D:\23.05.13-домашние документы\Колледж Строитель\Биология\Лекции по биол\Селекция\з-ны Менделя\img8 (3).jpg"/>
          <p:cNvPicPr>
            <a:picLocks noChangeAspect="1" noChangeArrowheads="1"/>
          </p:cNvPicPr>
          <p:nvPr/>
        </p:nvPicPr>
        <p:blipFill>
          <a:blip r:embed="rId7" cstate="print">
            <a:lum bright="-10000" contrast="10000"/>
          </a:blip>
          <a:srcRect l="6094" t="15416" r="57578" b="12708"/>
          <a:stretch>
            <a:fillRect/>
          </a:stretch>
        </p:blipFill>
        <p:spPr bwMode="auto">
          <a:xfrm>
            <a:off x="3929058" y="2714620"/>
            <a:ext cx="2714644" cy="402818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convex"/>
          </a:sp3d>
        </p:spPr>
      </p:pic>
      <p:pic>
        <p:nvPicPr>
          <p:cNvPr id="18" name="Picture 2" descr="D:\23.05.13-домашние документы\Колледж Строитель\Биология\Лекции по биол\Селекция\171545_html_5a817a94.jpg"/>
          <p:cNvPicPr>
            <a:picLocks noChangeAspect="1" noChangeArrowheads="1"/>
          </p:cNvPicPr>
          <p:nvPr/>
        </p:nvPicPr>
        <p:blipFill>
          <a:blip r:embed="rId8" cstate="print"/>
          <a:srcRect l="4661" t="8491" r="6355" b="9433"/>
          <a:stretch>
            <a:fillRect/>
          </a:stretch>
        </p:blipFill>
        <p:spPr bwMode="auto">
          <a:xfrm>
            <a:off x="6643702" y="3214686"/>
            <a:ext cx="2428860" cy="1677070"/>
          </a:xfrm>
          <a:prstGeom prst="rect">
            <a:avLst/>
          </a:prstGeom>
          <a:noFill/>
          <a:scene3d>
            <a:camera prst="orthographicFront"/>
            <a:lightRig rig="threePt" dir="t"/>
          </a:scene3d>
          <a:sp3d>
            <a:bevelT prst="convex"/>
          </a:sp3d>
        </p:spPr>
      </p:pic>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pic>
        <p:nvPicPr>
          <p:cNvPr id="79875" name="Picture 3" descr="D:\23.05.13-домашние документы\Колледж Строитель\Биология\Лекции по биол\Селекция\з-ны Менделя\9738-img_24.jpg"/>
          <p:cNvPicPr>
            <a:picLocks noChangeAspect="1" noChangeArrowheads="1"/>
          </p:cNvPicPr>
          <p:nvPr/>
        </p:nvPicPr>
        <p:blipFill>
          <a:blip r:embed="rId6" cstate="print">
            <a:lum bright="-10000" contrast="20000"/>
          </a:blip>
          <a:srcRect l="7407" t="16050" r="47186" b="3229"/>
          <a:stretch>
            <a:fillRect/>
          </a:stretch>
        </p:blipFill>
        <p:spPr bwMode="auto">
          <a:xfrm>
            <a:off x="71406" y="1214422"/>
            <a:ext cx="3643338" cy="485778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convex"/>
          </a:sp3d>
        </p:spPr>
      </p:pic>
      <p:sp>
        <p:nvSpPr>
          <p:cNvPr id="8" name="Прямоугольник 7"/>
          <p:cNvSpPr/>
          <p:nvPr/>
        </p:nvSpPr>
        <p:spPr>
          <a:xfrm>
            <a:off x="357158" y="71414"/>
            <a:ext cx="8429684" cy="985463"/>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3400" b="1" dirty="0" smtClean="0">
                <a:ln w="11430">
                  <a:solidFill>
                    <a:sysClr val="windowText" lastClr="000000"/>
                  </a:solidFill>
                </a:ln>
                <a:solidFill>
                  <a:srgbClr val="9D2349"/>
                </a:solidFill>
                <a:effectLst>
                  <a:outerShdw blurRad="50800" dist="39000" dir="5460000" algn="tl">
                    <a:srgbClr val="000000">
                      <a:alpha val="38000"/>
                    </a:srgbClr>
                  </a:outerShdw>
                </a:effectLst>
                <a:latin typeface="Arial Black" pitchFamily="34" charset="0"/>
                <a:ea typeface="Times New Roman" pitchFamily="18" charset="0"/>
                <a:cs typeface="Arial" pitchFamily="34" charset="0"/>
              </a:rPr>
              <a:t>Схема наследования признаков при </a:t>
            </a:r>
            <a:r>
              <a:rPr lang="ru-RU" sz="3400" b="1" dirty="0" err="1" smtClean="0">
                <a:ln w="11430">
                  <a:solidFill>
                    <a:sysClr val="windowText" lastClr="000000"/>
                  </a:solidFill>
                </a:ln>
                <a:solidFill>
                  <a:srgbClr val="9D2349"/>
                </a:solidFill>
                <a:effectLst>
                  <a:outerShdw blurRad="50800" dist="39000" dir="5460000" algn="tl">
                    <a:srgbClr val="000000">
                      <a:alpha val="38000"/>
                    </a:srgbClr>
                  </a:outerShdw>
                </a:effectLst>
                <a:latin typeface="Arial Black" pitchFamily="34" charset="0"/>
                <a:ea typeface="Times New Roman" pitchFamily="18" charset="0"/>
                <a:cs typeface="Arial" pitchFamily="34" charset="0"/>
              </a:rPr>
              <a:t>дигибридном</a:t>
            </a:r>
            <a:r>
              <a:rPr lang="ru-RU" sz="3400" b="1" dirty="0" smtClean="0">
                <a:ln w="11430">
                  <a:solidFill>
                    <a:sysClr val="windowText" lastClr="000000"/>
                  </a:solidFill>
                </a:ln>
                <a:solidFill>
                  <a:srgbClr val="9D2349"/>
                </a:solidFill>
                <a:effectLst>
                  <a:outerShdw blurRad="50800" dist="39000" dir="5460000" algn="tl">
                    <a:srgbClr val="000000">
                      <a:alpha val="38000"/>
                    </a:srgbClr>
                  </a:outerShdw>
                </a:effectLst>
                <a:latin typeface="Arial Black" pitchFamily="34" charset="0"/>
                <a:ea typeface="Times New Roman" pitchFamily="18" charset="0"/>
                <a:cs typeface="Arial" pitchFamily="34" charset="0"/>
              </a:rPr>
              <a:t> скрещивании</a:t>
            </a:r>
            <a:endParaRPr lang="ru-RU" sz="3400" b="1" dirty="0">
              <a:ln w="11430">
                <a:solidFill>
                  <a:sysClr val="windowText" lastClr="000000"/>
                </a:solidFill>
              </a:ln>
              <a:solidFill>
                <a:srgbClr val="9D2349"/>
              </a:solidFill>
              <a:effectLst>
                <a:outerShdw blurRad="50800" dist="39000" dir="5460000" algn="tl">
                  <a:srgbClr val="000000">
                    <a:alpha val="38000"/>
                  </a:srgbClr>
                </a:outerShdw>
              </a:effectLst>
              <a:latin typeface="Arial Black" pitchFamily="34" charset="0"/>
            </a:endParaRPr>
          </a:p>
        </p:txBody>
      </p:sp>
      <p:sp>
        <p:nvSpPr>
          <p:cNvPr id="12" name="Прямоугольник 11"/>
          <p:cNvSpPr/>
          <p:nvPr/>
        </p:nvSpPr>
        <p:spPr>
          <a:xfrm>
            <a:off x="3714744" y="1317178"/>
            <a:ext cx="5286412" cy="4683590"/>
          </a:xfrm>
          <a:prstGeom prst="rect">
            <a:avLst/>
          </a:prstGeom>
        </p:spPr>
        <p:txBody>
          <a:bodyPr wrap="square">
            <a:spAutoFit/>
          </a:bodyPr>
          <a:lstStyle/>
          <a:p>
            <a:pPr marL="1341438" indent="-1341438" algn="just">
              <a:lnSpc>
                <a:spcPct val="85000"/>
              </a:lnSpc>
            </a:pPr>
            <a:r>
              <a:rPr lang="ru-RU" sz="2700" b="1" dirty="0" smtClean="0">
                <a:solidFill>
                  <a:srgbClr val="252525"/>
                </a:solidFill>
                <a:latin typeface="Arial" pitchFamily="34" charset="0"/>
                <a:ea typeface="Times New Roman" pitchFamily="18" charset="0"/>
                <a:cs typeface="Arial" pitchFamily="34" charset="0"/>
              </a:rPr>
              <a:t>ААВВ – </a:t>
            </a:r>
            <a:r>
              <a:rPr lang="ru-RU"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ж</a:t>
            </a:r>
            <a:r>
              <a:rPr lang="ru-RU" sz="2700" b="1" dirty="0" smtClean="0">
                <a:solidFill>
                  <a:srgbClr val="252525"/>
                </a:solidFill>
                <a:latin typeface="Arial" pitchFamily="34" charset="0"/>
                <a:ea typeface="Times New Roman" pitchFamily="18" charset="0"/>
                <a:cs typeface="Arial" pitchFamily="34" charset="0"/>
              </a:rPr>
              <a:t>елтые </a:t>
            </a:r>
            <a:r>
              <a:rPr lang="ru-RU"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г</a:t>
            </a:r>
            <a:r>
              <a:rPr lang="ru-RU" sz="2700" b="1" dirty="0" smtClean="0">
                <a:solidFill>
                  <a:srgbClr val="252525"/>
                </a:solidFill>
                <a:latin typeface="Arial" pitchFamily="34" charset="0"/>
                <a:ea typeface="Times New Roman" pitchFamily="18" charset="0"/>
                <a:cs typeface="Arial" pitchFamily="34" charset="0"/>
              </a:rPr>
              <a:t>ладкие (</a:t>
            </a:r>
            <a:r>
              <a:rPr lang="ru-RU" sz="2700" b="1" dirty="0" err="1"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жг</a:t>
            </a:r>
            <a:r>
              <a:rPr lang="ru-RU" sz="2700" b="1" dirty="0" smtClean="0">
                <a:solidFill>
                  <a:srgbClr val="252525"/>
                </a:solidFill>
                <a:latin typeface="Arial" pitchFamily="34" charset="0"/>
                <a:ea typeface="Times New Roman" pitchFamily="18" charset="0"/>
                <a:cs typeface="Arial" pitchFamily="34" charset="0"/>
              </a:rPr>
              <a:t>) семена</a:t>
            </a:r>
          </a:p>
          <a:p>
            <a:pPr marL="1341438" indent="-1341438" algn="just">
              <a:lnSpc>
                <a:spcPct val="85000"/>
              </a:lnSpc>
            </a:pPr>
            <a:r>
              <a:rPr lang="en-US" sz="2700" b="1" dirty="0" err="1" smtClean="0">
                <a:solidFill>
                  <a:srgbClr val="252525"/>
                </a:solidFill>
                <a:latin typeface="Arial" pitchFamily="34" charset="0"/>
                <a:ea typeface="Times New Roman" pitchFamily="18" charset="0"/>
                <a:cs typeface="Arial" pitchFamily="34" charset="0"/>
              </a:rPr>
              <a:t>aabb</a:t>
            </a:r>
            <a:r>
              <a:rPr lang="en-US" sz="2700" b="1" dirty="0" smtClean="0">
                <a:solidFill>
                  <a:srgbClr val="252525"/>
                </a:solidFill>
                <a:latin typeface="Arial" pitchFamily="34" charset="0"/>
                <a:ea typeface="Times New Roman" pitchFamily="18" charset="0"/>
                <a:cs typeface="Arial" pitchFamily="34" charset="0"/>
              </a:rPr>
              <a:t> – </a:t>
            </a:r>
            <a:r>
              <a:rPr lang="ru-RU"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з</a:t>
            </a:r>
            <a:r>
              <a:rPr lang="ru-RU" sz="2700" b="1" dirty="0" smtClean="0">
                <a:solidFill>
                  <a:srgbClr val="252525"/>
                </a:solidFill>
                <a:latin typeface="Arial" pitchFamily="34" charset="0"/>
                <a:ea typeface="Times New Roman" pitchFamily="18" charset="0"/>
                <a:cs typeface="Arial" pitchFamily="34" charset="0"/>
              </a:rPr>
              <a:t>еленые </a:t>
            </a:r>
            <a:r>
              <a:rPr lang="ru-RU" sz="2700" b="1" dirty="0" err="1"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м</a:t>
            </a:r>
            <a:r>
              <a:rPr lang="ru-RU" sz="2700" b="1" dirty="0" err="1" smtClean="0">
                <a:solidFill>
                  <a:srgbClr val="252525"/>
                </a:solidFill>
                <a:latin typeface="Arial" pitchFamily="34" charset="0"/>
                <a:ea typeface="Times New Roman" pitchFamily="18" charset="0"/>
                <a:cs typeface="Arial" pitchFamily="34" charset="0"/>
              </a:rPr>
              <a:t>орщинис-тые</a:t>
            </a:r>
            <a:r>
              <a:rPr lang="ru-RU" sz="2700" b="1" dirty="0" smtClean="0">
                <a:solidFill>
                  <a:srgbClr val="252525"/>
                </a:solidFill>
                <a:latin typeface="Arial" pitchFamily="34" charset="0"/>
                <a:ea typeface="Times New Roman" pitchFamily="18" charset="0"/>
                <a:cs typeface="Arial" pitchFamily="34" charset="0"/>
              </a:rPr>
              <a:t> (</a:t>
            </a:r>
            <a:r>
              <a:rPr lang="ru-RU" sz="2700" b="1" dirty="0" err="1"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зм</a:t>
            </a:r>
            <a:r>
              <a:rPr lang="ru-RU" sz="2700" b="1" dirty="0" smtClean="0">
                <a:solidFill>
                  <a:srgbClr val="252525"/>
                </a:solidFill>
                <a:latin typeface="Arial" pitchFamily="34" charset="0"/>
                <a:ea typeface="Times New Roman" pitchFamily="18" charset="0"/>
                <a:cs typeface="Arial" pitchFamily="34" charset="0"/>
              </a:rPr>
              <a:t>) семена</a:t>
            </a:r>
          </a:p>
          <a:p>
            <a:pPr algn="just">
              <a:lnSpc>
                <a:spcPct val="85000"/>
              </a:lnSpc>
            </a:pPr>
            <a:r>
              <a:rPr lang="ru-RU" sz="2700" b="1" dirty="0" smtClean="0">
                <a:solidFill>
                  <a:srgbClr val="252525"/>
                </a:solidFill>
                <a:latin typeface="Arial" pitchFamily="34" charset="0"/>
                <a:ea typeface="Times New Roman" pitchFamily="18" charset="0"/>
                <a:cs typeface="Arial" pitchFamily="34" charset="0"/>
              </a:rPr>
              <a:t>Фенотипы </a:t>
            </a:r>
            <a:r>
              <a:rPr lang="en-US" sz="2700" b="1" dirty="0" smtClean="0">
                <a:solidFill>
                  <a:srgbClr val="252525"/>
                </a:solidFill>
                <a:latin typeface="Arial" pitchFamily="34" charset="0"/>
                <a:ea typeface="Times New Roman" pitchFamily="18" charset="0"/>
                <a:cs typeface="Arial" pitchFamily="34" charset="0"/>
              </a:rPr>
              <a:t>F</a:t>
            </a:r>
            <a:r>
              <a:rPr lang="en-US" sz="2700" b="1" baseline="-25000" dirty="0" smtClean="0">
                <a:solidFill>
                  <a:srgbClr val="252525"/>
                </a:solidFill>
                <a:latin typeface="Arial" pitchFamily="34" charset="0"/>
                <a:ea typeface="Times New Roman" pitchFamily="18" charset="0"/>
                <a:cs typeface="Arial" pitchFamily="34" charset="0"/>
              </a:rPr>
              <a:t>2</a:t>
            </a:r>
            <a:r>
              <a:rPr lang="ru-RU" sz="2700" b="1" dirty="0" smtClean="0">
                <a:solidFill>
                  <a:srgbClr val="252525"/>
                </a:solidFill>
                <a:latin typeface="Arial" pitchFamily="34" charset="0"/>
                <a:ea typeface="Times New Roman" pitchFamily="18" charset="0"/>
                <a:cs typeface="Arial" pitchFamily="34" charset="0"/>
              </a:rPr>
              <a:t>:</a:t>
            </a:r>
          </a:p>
          <a:p>
            <a:pPr algn="ctr">
              <a:lnSpc>
                <a:spcPct val="85000"/>
              </a:lnSpc>
            </a:pPr>
            <a:r>
              <a:rPr lang="ru-RU" sz="2700" b="1" dirty="0" smtClean="0">
                <a:solidFill>
                  <a:srgbClr val="252525"/>
                </a:solidFill>
                <a:latin typeface="Arial" pitchFamily="34" charset="0"/>
                <a:ea typeface="Times New Roman" pitchFamily="18" charset="0"/>
                <a:cs typeface="Arial" pitchFamily="34" charset="0"/>
              </a:rPr>
              <a:t>315 </a:t>
            </a:r>
            <a:r>
              <a:rPr lang="ru-RU" sz="2700" b="1" dirty="0" err="1" smtClean="0">
                <a:solidFill>
                  <a:srgbClr val="252525"/>
                </a:solidFill>
                <a:latin typeface="Arial" pitchFamily="34" charset="0"/>
                <a:ea typeface="Times New Roman" pitchFamily="18" charset="0"/>
                <a:cs typeface="Arial" pitchFamily="34" charset="0"/>
              </a:rPr>
              <a:t>жг</a:t>
            </a:r>
            <a:r>
              <a:rPr lang="ru-RU" sz="2700" b="1" dirty="0" smtClean="0">
                <a:solidFill>
                  <a:srgbClr val="252525"/>
                </a:solidFill>
                <a:latin typeface="Arial" pitchFamily="34" charset="0"/>
                <a:ea typeface="Times New Roman" pitchFamily="18" charset="0"/>
                <a:cs typeface="Arial" pitchFamily="34" charset="0"/>
              </a:rPr>
              <a:t> : </a:t>
            </a:r>
            <a:r>
              <a:rPr lang="ru-RU" sz="2700" b="1" dirty="0" smtClean="0">
                <a:latin typeface="Arial" pitchFamily="34" charset="0"/>
                <a:ea typeface="Times New Roman" pitchFamily="18" charset="0"/>
                <a:cs typeface="Arial" pitchFamily="34" charset="0"/>
              </a:rPr>
              <a:t>101 </a:t>
            </a:r>
            <a:r>
              <a:rPr lang="ru-RU" sz="2700" b="1" dirty="0" err="1" smtClean="0">
                <a:latin typeface="Arial" pitchFamily="34" charset="0"/>
                <a:ea typeface="Times New Roman" pitchFamily="18" charset="0"/>
                <a:cs typeface="Arial" pitchFamily="34" charset="0"/>
              </a:rPr>
              <a:t>жм</a:t>
            </a:r>
            <a:r>
              <a:rPr lang="ru-RU" sz="2700" b="1" dirty="0" smtClean="0">
                <a:latin typeface="Arial" pitchFamily="34" charset="0"/>
                <a:ea typeface="Times New Roman" pitchFamily="18" charset="0"/>
                <a:cs typeface="Arial" pitchFamily="34" charset="0"/>
              </a:rPr>
              <a:t> : 108 </a:t>
            </a:r>
            <a:r>
              <a:rPr lang="ru-RU" sz="2700" b="1" dirty="0" err="1" smtClean="0">
                <a:latin typeface="Arial" pitchFamily="34" charset="0"/>
                <a:ea typeface="Times New Roman" pitchFamily="18" charset="0"/>
                <a:cs typeface="Arial" pitchFamily="34" charset="0"/>
              </a:rPr>
              <a:t>зг</a:t>
            </a:r>
            <a:r>
              <a:rPr lang="ru-RU" sz="2700" b="1" dirty="0" smtClean="0">
                <a:latin typeface="Arial" pitchFamily="34" charset="0"/>
                <a:ea typeface="Times New Roman" pitchFamily="18" charset="0"/>
                <a:cs typeface="Arial" pitchFamily="34" charset="0"/>
              </a:rPr>
              <a:t> : 32 </a:t>
            </a:r>
            <a:r>
              <a:rPr lang="ru-RU" sz="2700" b="1" dirty="0" err="1" smtClean="0">
                <a:latin typeface="Arial" pitchFamily="34" charset="0"/>
                <a:ea typeface="Times New Roman" pitchFamily="18" charset="0"/>
                <a:cs typeface="Arial" pitchFamily="34" charset="0"/>
              </a:rPr>
              <a:t>зм</a:t>
            </a:r>
            <a:endParaRPr lang="ru-RU" sz="2700" b="1" dirty="0" smtClean="0">
              <a:latin typeface="Arial" pitchFamily="34" charset="0"/>
              <a:ea typeface="Times New Roman" pitchFamily="18" charset="0"/>
              <a:cs typeface="Arial" pitchFamily="34" charset="0"/>
            </a:endParaRPr>
          </a:p>
          <a:p>
            <a:pPr algn="ctr">
              <a:lnSpc>
                <a:spcPct val="85000"/>
              </a:lnSpc>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9 : 3 : 3 : 1</a:t>
            </a:r>
          </a:p>
          <a:p>
            <a:pPr algn="ctr">
              <a:lnSpc>
                <a:spcPct val="85000"/>
              </a:lnSpc>
            </a:pPr>
            <a:r>
              <a:rPr lang="ru-RU" sz="2700" b="1" dirty="0" smtClean="0">
                <a:latin typeface="Arial" pitchFamily="34" charset="0"/>
                <a:ea typeface="Times New Roman" pitchFamily="18" charset="0"/>
                <a:cs typeface="Arial" pitchFamily="34" charset="0"/>
              </a:rPr>
              <a:t>423 желтых : 133 зеленых = </a:t>
            </a:r>
          </a:p>
          <a:p>
            <a:pPr algn="ctr">
              <a:lnSpc>
                <a:spcPct val="85000"/>
              </a:lnSpc>
            </a:pPr>
            <a:r>
              <a:rPr lang="ru-RU" sz="2700" b="1" dirty="0" smtClean="0">
                <a:latin typeface="Arial" pitchFamily="34" charset="0"/>
                <a:ea typeface="Times New Roman" pitchFamily="18" charset="0"/>
                <a:cs typeface="Arial" pitchFamily="34" charset="0"/>
              </a:rPr>
              <a:t>= 3,12 : 1</a:t>
            </a:r>
          </a:p>
          <a:p>
            <a:pPr algn="ctr">
              <a:lnSpc>
                <a:spcPct val="85000"/>
              </a:lnSpc>
            </a:pPr>
            <a:r>
              <a:rPr lang="ru-RU" sz="2700" b="1" dirty="0" smtClean="0">
                <a:latin typeface="Arial" pitchFamily="34" charset="0"/>
                <a:ea typeface="Times New Roman" pitchFamily="18" charset="0"/>
                <a:cs typeface="Arial" pitchFamily="34" charset="0"/>
              </a:rPr>
              <a:t>416гладких:133</a:t>
            </a:r>
            <a:r>
              <a:rPr lang="ru-RU" sz="2500" b="1" dirty="0" smtClean="0">
                <a:latin typeface="Arial" pitchFamily="34" charset="0"/>
                <a:ea typeface="Times New Roman" pitchFamily="18" charset="0"/>
                <a:cs typeface="Arial" pitchFamily="34" charset="0"/>
              </a:rPr>
              <a:t>морщинистых=</a:t>
            </a:r>
            <a:r>
              <a:rPr lang="ru-RU" sz="2700" b="1" dirty="0" smtClean="0">
                <a:latin typeface="Arial" pitchFamily="34" charset="0"/>
                <a:ea typeface="Times New Roman" pitchFamily="18" charset="0"/>
                <a:cs typeface="Arial" pitchFamily="34" charset="0"/>
              </a:rPr>
              <a:t> = 2,97 : 1</a:t>
            </a:r>
          </a:p>
          <a:p>
            <a:pPr>
              <a:lnSpc>
                <a:spcPct val="85000"/>
              </a:lnSpc>
            </a:pPr>
            <a:r>
              <a:rPr lang="ru-RU" sz="2700" b="1" dirty="0" smtClean="0">
                <a:latin typeface="Arial" pitchFamily="34" charset="0"/>
                <a:ea typeface="Times New Roman" pitchFamily="18" charset="0"/>
                <a:cs typeface="Arial" pitchFamily="34" charset="0"/>
              </a:rPr>
              <a:t>Соотношение </a:t>
            </a: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А : </a:t>
            </a:r>
            <a:r>
              <a:rPr lang="ru-RU" sz="2700" b="1" dirty="0" err="1"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а</a:t>
            </a: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 3 : 1</a:t>
            </a:r>
          </a:p>
          <a:p>
            <a:pPr marL="2425700">
              <a:lnSpc>
                <a:spcPct val="85000"/>
              </a:lnSpc>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В : </a:t>
            </a:r>
            <a:r>
              <a:rPr lang="en-US"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b</a:t>
            </a:r>
            <a:r>
              <a:rPr lang="ru-RU" sz="2700" b="1" dirty="0" smtClean="0">
                <a:latin typeface="Arial" pitchFamily="34" charset="0"/>
                <a:ea typeface="Times New Roman" pitchFamily="18" charset="0"/>
                <a:cs typeface="Arial" pitchFamily="34" charset="0"/>
              </a:rPr>
              <a:t> </a:t>
            </a: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3 : 1</a:t>
            </a:r>
            <a:endParaRPr lang="ru-RU" sz="2700" dirty="0"/>
          </a:p>
        </p:txBody>
      </p:sp>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pic>
        <p:nvPicPr>
          <p:cNvPr id="2050" name="Picture 2" descr="D:\23.05.13-домашние документы\Колледж Строитель\Биология\Лекции по биол\Селекция\эксперимент Менделя.png"/>
          <p:cNvPicPr>
            <a:picLocks noChangeAspect="1" noChangeArrowheads="1"/>
          </p:cNvPicPr>
          <p:nvPr/>
        </p:nvPicPr>
        <p:blipFill>
          <a:blip r:embed="rId6" cstate="print"/>
          <a:srcRect/>
          <a:stretch>
            <a:fillRect/>
          </a:stretch>
        </p:blipFill>
        <p:spPr bwMode="auto">
          <a:xfrm>
            <a:off x="142844" y="71414"/>
            <a:ext cx="6418869" cy="6643734"/>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7" name="Прямоугольник 6"/>
          <p:cNvSpPr/>
          <p:nvPr/>
        </p:nvSpPr>
        <p:spPr>
          <a:xfrm>
            <a:off x="5286380" y="71414"/>
            <a:ext cx="3694882" cy="1754326"/>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3600" b="1" dirty="0" smtClean="0">
                <a:ln w="11430">
                  <a:solidFill>
                    <a:sysClr val="windowText" lastClr="000000"/>
                  </a:solidFill>
                </a:ln>
                <a:solidFill>
                  <a:srgbClr val="336600"/>
                </a:solidFill>
                <a:effectLst>
                  <a:outerShdw blurRad="50800" dist="39000" dir="5460000" algn="tl">
                    <a:srgbClr val="000000">
                      <a:alpha val="38000"/>
                    </a:srgbClr>
                  </a:outerShdw>
                </a:effectLst>
                <a:latin typeface="Arial Black" pitchFamily="34" charset="0"/>
              </a:rPr>
              <a:t>Эксперимент Менделя с горохом</a:t>
            </a:r>
            <a:endParaRPr lang="ru-RU" sz="3600" b="1" dirty="0">
              <a:ln w="11430">
                <a:solidFill>
                  <a:sysClr val="windowText" lastClr="000000"/>
                </a:solidFill>
              </a:ln>
              <a:solidFill>
                <a:srgbClr val="336600"/>
              </a:solidFill>
              <a:effectLst>
                <a:outerShdw blurRad="50800" dist="39000" dir="5460000" algn="tl">
                  <a:srgbClr val="000000">
                    <a:alpha val="38000"/>
                  </a:srgbClr>
                </a:outerShdw>
              </a:effectLst>
              <a:latin typeface="Arial Black" pitchFamily="34" charset="0"/>
            </a:endParaRPr>
          </a:p>
        </p:txBody>
      </p:sp>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 action="ppaction://noaction"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4" cstate="print"/>
          <a:srcRect/>
          <a:stretch>
            <a:fillRect/>
          </a:stretch>
        </p:blipFill>
        <p:spPr bwMode="auto">
          <a:xfrm>
            <a:off x="8566183" y="5072074"/>
            <a:ext cx="649287" cy="1295400"/>
          </a:xfrm>
          <a:prstGeom prst="rect">
            <a:avLst/>
          </a:prstGeom>
          <a:noFill/>
          <a:ln w="9525">
            <a:noFill/>
            <a:miter lim="800000"/>
            <a:headEnd/>
            <a:tailEnd/>
          </a:ln>
        </p:spPr>
      </p:pic>
      <p:pic>
        <p:nvPicPr>
          <p:cNvPr id="8" name="Picture 1" descr="D:\23.05.13-домашние документы\Колледж Строитель\Биология\Лекции по биол\Селекция\з-ны Менделя\slide_2.jpg"/>
          <p:cNvPicPr>
            <a:picLocks noChangeAspect="1" noChangeArrowheads="1"/>
          </p:cNvPicPr>
          <p:nvPr/>
        </p:nvPicPr>
        <p:blipFill rotWithShape="1">
          <a:blip r:embed="rId5" cstate="print"/>
          <a:srcRect l="6927" t="48819" r="72760" b="16284"/>
          <a:stretch/>
        </p:blipFill>
        <p:spPr bwMode="auto">
          <a:xfrm>
            <a:off x="2699792" y="3667823"/>
            <a:ext cx="1473106" cy="189805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2" name="Picture 1" descr="D:\23.05.13-домашние документы\Колледж Строитель\Биология\Лекции по биол\Селекция\з-ны Менделя\slide_2.jpg"/>
          <p:cNvPicPr>
            <a:picLocks noChangeAspect="1" noChangeArrowheads="1"/>
          </p:cNvPicPr>
          <p:nvPr/>
        </p:nvPicPr>
        <p:blipFill>
          <a:blip r:embed="rId5" cstate="print"/>
          <a:srcRect l="37291" t="48819" r="40052" b="13680"/>
          <a:stretch>
            <a:fillRect/>
          </a:stretch>
        </p:blipFill>
        <p:spPr bwMode="auto">
          <a:xfrm>
            <a:off x="5484277" y="3693899"/>
            <a:ext cx="1584176" cy="18459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3" name="Picture 1" descr="D:\23.05.13-домашние документы\Колледж Строитель\Биология\Лекции по биол\Селекция\з-ны Менделя\slide_2.jpg"/>
          <p:cNvPicPr>
            <a:picLocks noChangeAspect="1" noChangeArrowheads="1"/>
          </p:cNvPicPr>
          <p:nvPr/>
        </p:nvPicPr>
        <p:blipFill>
          <a:blip r:embed="rId5" cstate="print">
            <a:lum bright="-10000" contrast="10000"/>
          </a:blip>
          <a:srcRect l="70781" t="48819" r="7343" b="11597"/>
          <a:stretch>
            <a:fillRect/>
          </a:stretch>
        </p:blipFill>
        <p:spPr bwMode="auto">
          <a:xfrm>
            <a:off x="395536" y="3875502"/>
            <a:ext cx="1245544" cy="169038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4" name="Прямоугольник 13"/>
          <p:cNvSpPr/>
          <p:nvPr/>
        </p:nvSpPr>
        <p:spPr>
          <a:xfrm>
            <a:off x="-70283" y="5573237"/>
            <a:ext cx="2500298" cy="1243610"/>
          </a:xfrm>
          <a:prstGeom prst="rect">
            <a:avLst/>
          </a:prstGeom>
        </p:spPr>
        <p:txBody>
          <a:bodyPr wrap="square">
            <a:spAutoFit/>
          </a:bodyPr>
          <a:lstStyle/>
          <a:p>
            <a:pPr algn="ctr">
              <a:lnSpc>
                <a:spcPct val="85000"/>
              </a:lnSpc>
            </a:pPr>
            <a:r>
              <a:rPr lang="ru-RU" sz="2200" b="1" dirty="0" err="1">
                <a:ln w="11430">
                  <a:solidFill>
                    <a:sysClr val="windowText" lastClr="000000"/>
                  </a:solidFill>
                </a:ln>
                <a:effectLst>
                  <a:outerShdw blurRad="50800" dist="39000" dir="5460000" algn="tl">
                    <a:srgbClr val="000000">
                      <a:alpha val="38000"/>
                    </a:srgbClr>
                  </a:outerShdw>
                </a:effectLst>
                <a:latin typeface="Arial Black" pitchFamily="34" charset="0"/>
              </a:rPr>
              <a:t>Гуго</a:t>
            </a:r>
            <a:r>
              <a:rPr lang="ru-RU" sz="2200" b="1" dirty="0">
                <a:ln w="11430">
                  <a:solidFill>
                    <a:sysClr val="windowText" lastClr="000000"/>
                  </a:solidFill>
                </a:ln>
                <a:effectLst>
                  <a:outerShdw blurRad="50800" dist="39000" dir="5460000" algn="tl">
                    <a:srgbClr val="000000">
                      <a:alpha val="38000"/>
                    </a:srgbClr>
                  </a:outerShdw>
                </a:effectLst>
                <a:latin typeface="Arial Black" pitchFamily="34" charset="0"/>
              </a:rPr>
              <a:t> (</a:t>
            </a:r>
            <a:r>
              <a:rPr lang="ru-RU" sz="2200" b="1" dirty="0" err="1">
                <a:ln w="11430">
                  <a:solidFill>
                    <a:sysClr val="windowText" lastClr="000000"/>
                  </a:solidFill>
                </a:ln>
                <a:effectLst>
                  <a:outerShdw blurRad="50800" dist="39000" dir="5460000" algn="tl">
                    <a:srgbClr val="000000">
                      <a:alpha val="38000"/>
                    </a:srgbClr>
                  </a:outerShdw>
                </a:effectLst>
                <a:latin typeface="Arial Black" pitchFamily="34" charset="0"/>
              </a:rPr>
              <a:t>Хуго</a:t>
            </a:r>
            <a:r>
              <a:rPr lang="ru-RU" sz="2200" b="1" dirty="0">
                <a:ln w="11430">
                  <a:solidFill>
                    <a:sysClr val="windowText" lastClr="000000"/>
                  </a:solidFill>
                </a:ln>
                <a:effectLst>
                  <a:outerShdw blurRad="50800" dist="39000" dir="5460000" algn="tl">
                    <a:srgbClr val="000000">
                      <a:alpha val="38000"/>
                    </a:srgbClr>
                  </a:outerShdw>
                </a:effectLst>
                <a:latin typeface="Arial Black" pitchFamily="34" charset="0"/>
              </a:rPr>
              <a:t>) де Фриз </a:t>
            </a:r>
          </a:p>
          <a:p>
            <a:pPr algn="ctr">
              <a:lnSpc>
                <a:spcPct val="85000"/>
              </a:lnSpc>
            </a:pPr>
            <a:r>
              <a:rPr lang="ru-RU" sz="2200" b="1" dirty="0">
                <a:ln w="11430">
                  <a:solidFill>
                    <a:sysClr val="windowText" lastClr="000000"/>
                  </a:solidFill>
                </a:ln>
                <a:effectLst>
                  <a:outerShdw blurRad="50800" dist="39000" dir="5460000" algn="tl">
                    <a:srgbClr val="000000">
                      <a:alpha val="38000"/>
                    </a:srgbClr>
                  </a:outerShdw>
                </a:effectLst>
                <a:latin typeface="Arial Black" pitchFamily="34" charset="0"/>
              </a:rPr>
              <a:t>(1848 – 1935, Голландия)</a:t>
            </a:r>
            <a:endParaRPr lang="ru-RU" sz="2200" dirty="0"/>
          </a:p>
        </p:txBody>
      </p:sp>
      <p:sp>
        <p:nvSpPr>
          <p:cNvPr id="16" name="Прямоугольник 15"/>
          <p:cNvSpPr/>
          <p:nvPr/>
        </p:nvSpPr>
        <p:spPr>
          <a:xfrm>
            <a:off x="4806195" y="5614583"/>
            <a:ext cx="2952328" cy="1243417"/>
          </a:xfrm>
          <a:prstGeom prst="rect">
            <a:avLst/>
          </a:prstGeom>
        </p:spPr>
        <p:txBody>
          <a:bodyPr wrap="square">
            <a:spAutoFit/>
          </a:bodyPr>
          <a:lstStyle/>
          <a:p>
            <a:pPr algn="ctr">
              <a:lnSpc>
                <a:spcPct val="85000"/>
              </a:lnSpc>
            </a:pPr>
            <a:r>
              <a:rPr lang="ru-RU" sz="2200" b="1" dirty="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Black" pitchFamily="34" charset="0"/>
              </a:rPr>
              <a:t>Эрих </a:t>
            </a:r>
            <a:r>
              <a:rPr lang="ru-RU" sz="2200" b="1" dirty="0" err="1">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Black" pitchFamily="34" charset="0"/>
              </a:rPr>
              <a:t>Чермак-Зейзенегг</a:t>
            </a:r>
            <a:endParaRPr lang="ru-RU" sz="2200" b="1" dirty="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Black" pitchFamily="34" charset="0"/>
            </a:endParaRPr>
          </a:p>
          <a:p>
            <a:pPr algn="ctr">
              <a:lnSpc>
                <a:spcPct val="85000"/>
              </a:lnSpc>
            </a:pPr>
            <a:r>
              <a:rPr lang="ru-RU" sz="2200" b="1" dirty="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Black" pitchFamily="34" charset="0"/>
              </a:rPr>
              <a:t>(1871 – 1962, Австрия)</a:t>
            </a:r>
            <a:endParaRPr lang="ru-RU" sz="2200" dirty="0">
              <a:solidFill>
                <a:schemeClr val="accent2">
                  <a:lumMod val="50000"/>
                </a:schemeClr>
              </a:solidFill>
            </a:endParaRPr>
          </a:p>
        </p:txBody>
      </p:sp>
      <p:sp>
        <p:nvSpPr>
          <p:cNvPr id="17" name="Прямоугольник 16"/>
          <p:cNvSpPr/>
          <p:nvPr/>
        </p:nvSpPr>
        <p:spPr>
          <a:xfrm>
            <a:off x="2430015" y="5573237"/>
            <a:ext cx="2285984" cy="1243610"/>
          </a:xfrm>
          <a:prstGeom prst="rect">
            <a:avLst/>
          </a:prstGeom>
        </p:spPr>
        <p:txBody>
          <a:bodyPr wrap="square">
            <a:spAutoFit/>
          </a:bodyPr>
          <a:lstStyle/>
          <a:p>
            <a:pPr algn="ctr">
              <a:lnSpc>
                <a:spcPct val="85000"/>
              </a:lnSpc>
            </a:pPr>
            <a:r>
              <a:rPr lang="ru-RU" sz="2200" b="1" dirty="0">
                <a:ln w="11430">
                  <a:solidFill>
                    <a:sysClr val="windowText" lastClr="000000"/>
                  </a:solidFill>
                </a:ln>
                <a:solidFill>
                  <a:srgbClr val="336600"/>
                </a:solidFill>
                <a:effectLst>
                  <a:outerShdw blurRad="50800" dist="39000" dir="5460000" algn="tl">
                    <a:srgbClr val="000000">
                      <a:alpha val="38000"/>
                    </a:srgbClr>
                  </a:outerShdw>
                </a:effectLst>
                <a:latin typeface="Arial Black" pitchFamily="34" charset="0"/>
              </a:rPr>
              <a:t>Карл Эрих </a:t>
            </a:r>
            <a:r>
              <a:rPr lang="ru-RU" sz="2200" b="1" dirty="0" err="1">
                <a:ln w="11430">
                  <a:solidFill>
                    <a:sysClr val="windowText" lastClr="000000"/>
                  </a:solidFill>
                </a:ln>
                <a:solidFill>
                  <a:srgbClr val="336600"/>
                </a:solidFill>
                <a:effectLst>
                  <a:outerShdw blurRad="50800" dist="39000" dir="5460000" algn="tl">
                    <a:srgbClr val="000000">
                      <a:alpha val="38000"/>
                    </a:srgbClr>
                  </a:outerShdw>
                </a:effectLst>
                <a:latin typeface="Arial Black" pitchFamily="34" charset="0"/>
              </a:rPr>
              <a:t>Корренс</a:t>
            </a:r>
            <a:endParaRPr lang="ru-RU" sz="2200" b="1" dirty="0">
              <a:ln w="11430">
                <a:solidFill>
                  <a:sysClr val="windowText" lastClr="000000"/>
                </a:solidFill>
              </a:ln>
              <a:solidFill>
                <a:srgbClr val="336600"/>
              </a:solidFill>
              <a:effectLst>
                <a:outerShdw blurRad="50800" dist="39000" dir="5460000" algn="tl">
                  <a:srgbClr val="000000">
                    <a:alpha val="38000"/>
                  </a:srgbClr>
                </a:outerShdw>
              </a:effectLst>
              <a:latin typeface="Arial Black" pitchFamily="34" charset="0"/>
            </a:endParaRPr>
          </a:p>
          <a:p>
            <a:pPr algn="ctr">
              <a:lnSpc>
                <a:spcPct val="85000"/>
              </a:lnSpc>
            </a:pPr>
            <a:r>
              <a:rPr lang="ru-RU" sz="2200" b="1" dirty="0">
                <a:ln w="11430">
                  <a:solidFill>
                    <a:sysClr val="windowText" lastClr="000000"/>
                  </a:solidFill>
                </a:ln>
                <a:solidFill>
                  <a:srgbClr val="336600"/>
                </a:solidFill>
                <a:effectLst>
                  <a:outerShdw blurRad="50800" dist="39000" dir="5460000" algn="tl">
                    <a:srgbClr val="000000">
                      <a:alpha val="38000"/>
                    </a:srgbClr>
                  </a:outerShdw>
                </a:effectLst>
                <a:latin typeface="Arial Black" pitchFamily="34" charset="0"/>
              </a:rPr>
              <a:t>(1864 – 1933, Германия)</a:t>
            </a:r>
            <a:endParaRPr lang="ru-RU" sz="2200" dirty="0">
              <a:solidFill>
                <a:srgbClr val="336600"/>
              </a:solidFill>
            </a:endParaRP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18500" y="6032500"/>
            <a:ext cx="609600" cy="609600"/>
          </a:xfrm>
          <a:prstGeom prst="rect">
            <a:avLst/>
          </a:prstGeom>
        </p:spPr>
      </p:pic>
      <p:sp>
        <p:nvSpPr>
          <p:cNvPr id="4" name="Прямоугольник 3"/>
          <p:cNvSpPr/>
          <p:nvPr/>
        </p:nvSpPr>
        <p:spPr>
          <a:xfrm>
            <a:off x="0" y="116163"/>
            <a:ext cx="8890826" cy="3555717"/>
          </a:xfrm>
          <a:prstGeom prst="rect">
            <a:avLst/>
          </a:prstGeom>
        </p:spPr>
        <p:txBody>
          <a:bodyPr wrap="square">
            <a:spAutoFit/>
          </a:bodyPr>
          <a:lstStyle/>
          <a:p>
            <a:pPr indent="450000" algn="just">
              <a:lnSpc>
                <a:spcPct val="75000"/>
              </a:lnSpc>
            </a:pPr>
            <a:r>
              <a:rPr lang="ru-RU" sz="2500" b="1" dirty="0">
                <a:ln>
                  <a:solidFill>
                    <a:schemeClr val="accent6">
                      <a:lumMod val="50000"/>
                    </a:schemeClr>
                  </a:solidFill>
                </a:ln>
                <a:solidFill>
                  <a:srgbClr val="FF0000"/>
                </a:solidFill>
                <a:latin typeface="Arial" pitchFamily="34" charset="0"/>
                <a:cs typeface="Arial" pitchFamily="34" charset="0"/>
              </a:rPr>
              <a:t>Законы </a:t>
            </a:r>
            <a:r>
              <a:rPr lang="ru-RU" sz="2500" b="1" dirty="0" smtClean="0">
                <a:ln>
                  <a:solidFill>
                    <a:schemeClr val="accent6">
                      <a:lumMod val="50000"/>
                    </a:schemeClr>
                  </a:solidFill>
                </a:ln>
                <a:solidFill>
                  <a:srgbClr val="FF0000"/>
                </a:solidFill>
                <a:latin typeface="Arial" pitchFamily="34" charset="0"/>
                <a:cs typeface="Arial" pitchFamily="34" charset="0"/>
              </a:rPr>
              <a:t>Менделя </a:t>
            </a:r>
            <a:r>
              <a:rPr lang="ru-RU" sz="2500" b="1" dirty="0" smtClean="0">
                <a:latin typeface="Arial" pitchFamily="34" charset="0"/>
                <a:cs typeface="Arial" pitchFamily="34" charset="0"/>
              </a:rPr>
              <a:t>не </a:t>
            </a:r>
            <a:r>
              <a:rPr lang="ru-RU" sz="2500" b="1" dirty="0">
                <a:latin typeface="Arial" pitchFamily="34" charset="0"/>
                <a:cs typeface="Arial" pitchFamily="34" charset="0"/>
              </a:rPr>
              <a:t>были восприняты мировым научным сообществом. В 1900 году </a:t>
            </a:r>
            <a:r>
              <a:rPr lang="ru-RU" sz="2500" b="1" dirty="0" err="1">
                <a:latin typeface="Arial" pitchFamily="34" charset="0"/>
                <a:cs typeface="Arial" pitchFamily="34" charset="0"/>
              </a:rPr>
              <a:t>Хуго</a:t>
            </a:r>
            <a:r>
              <a:rPr lang="ru-RU" sz="2500" b="1" dirty="0">
                <a:latin typeface="Arial" pitchFamily="34" charset="0"/>
                <a:cs typeface="Arial" pitchFamily="34" charset="0"/>
              </a:rPr>
              <a:t> де Фриз, Карл </a:t>
            </a:r>
            <a:r>
              <a:rPr lang="ru-RU" sz="2500" b="1" dirty="0" err="1">
                <a:latin typeface="Arial" pitchFamily="34" charset="0"/>
                <a:cs typeface="Arial" pitchFamily="34" charset="0"/>
              </a:rPr>
              <a:t>Корренс</a:t>
            </a:r>
            <a:r>
              <a:rPr lang="ru-RU" sz="2500" b="1" dirty="0">
                <a:latin typeface="Arial" pitchFamily="34" charset="0"/>
                <a:cs typeface="Arial" pitchFamily="34" charset="0"/>
              </a:rPr>
              <a:t> и Эрих Чермак независимо друг от друга заново открыли законы Менделя, сформулировав их в форме, близкой к современной. Одновременно по мере совершенствования микроскопа стала очевидной роль ядра и хромосом в передаче наследственных факторов. В результате была создана хромосомная теория </a:t>
            </a:r>
            <a:r>
              <a:rPr lang="ru-RU" sz="2500" b="1" dirty="0" err="1" smtClean="0">
                <a:latin typeface="Arial" pitchFamily="34" charset="0"/>
                <a:cs typeface="Arial" pitchFamily="34" charset="0"/>
              </a:rPr>
              <a:t>наследствен-ности</a:t>
            </a:r>
            <a:r>
              <a:rPr lang="ru-RU" sz="2500" b="1" dirty="0">
                <a:latin typeface="Arial" pitchFamily="34" charset="0"/>
                <a:cs typeface="Arial" pitchFamily="34" charset="0"/>
              </a:rPr>
              <a:t>, согласно которой каждая пара генов локализована в паре хромосом, причём каждая хромосома несёт по одному фактору.</a:t>
            </a:r>
          </a:p>
        </p:txBody>
      </p:sp>
    </p:spTree>
    <p:extLst>
      <p:ext uri="{BB962C8B-B14F-4D97-AF65-F5344CB8AC3E}">
        <p14:creationId xmlns:p14="http://schemas.microsoft.com/office/powerpoint/2010/main" val="35986969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pic>
        <p:nvPicPr>
          <p:cNvPr id="82947" name="Picture 3" descr="D:\23.05.13-домашние документы\Колледж Строитель\Биология\Лекции по биол\Селекция\з-ны Менделя\11kl_T1_Konsp_Mendel_04.jpg"/>
          <p:cNvPicPr>
            <a:picLocks noChangeAspect="1" noChangeArrowheads="1"/>
          </p:cNvPicPr>
          <p:nvPr/>
        </p:nvPicPr>
        <p:blipFill>
          <a:blip r:embed="rId6" cstate="print"/>
          <a:srcRect l="1309" t="11046" r="1832" b="1744"/>
          <a:stretch>
            <a:fillRect/>
          </a:stretch>
        </p:blipFill>
        <p:spPr bwMode="auto">
          <a:xfrm>
            <a:off x="142844" y="3929066"/>
            <a:ext cx="4017649" cy="271464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1505" name="Picture 1" descr="D:\23.05.13-домашние документы\Колледж Строитель\Биология\Лекции по биол\Селекция\з-ны Менделя\img1.gif"/>
          <p:cNvPicPr>
            <a:picLocks noChangeAspect="1" noChangeArrowheads="1"/>
          </p:cNvPicPr>
          <p:nvPr/>
        </p:nvPicPr>
        <p:blipFill>
          <a:blip r:embed="rId7" cstate="print">
            <a:lum bright="30000" contrast="-20000"/>
          </a:blip>
          <a:srcRect/>
          <a:stretch>
            <a:fillRect/>
          </a:stretch>
        </p:blipFill>
        <p:spPr bwMode="auto">
          <a:xfrm>
            <a:off x="6429388" y="54934"/>
            <a:ext cx="2643174" cy="194530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3" name="Прямоугольник 12"/>
          <p:cNvSpPr/>
          <p:nvPr/>
        </p:nvSpPr>
        <p:spPr>
          <a:xfrm>
            <a:off x="6429388" y="642918"/>
            <a:ext cx="410690" cy="327782"/>
          </a:xfrm>
          <a:prstGeom prst="rect">
            <a:avLst/>
          </a:prstGeom>
        </p:spPr>
        <p:txBody>
          <a:bodyPr wrap="none">
            <a:spAutoFit/>
          </a:bodyPr>
          <a:lstStyle/>
          <a:p>
            <a:pPr>
              <a:lnSpc>
                <a:spcPct val="85000"/>
              </a:lnSpc>
            </a:pPr>
            <a:r>
              <a:rPr lang="en-US" b="1" dirty="0" smtClean="0">
                <a:ln w="11430"/>
                <a:solidFill>
                  <a:srgbClr val="002060"/>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F</a:t>
            </a:r>
            <a:r>
              <a:rPr lang="ru-RU" b="1" baseline="-25000" dirty="0" smtClean="0">
                <a:ln w="11430"/>
                <a:solidFill>
                  <a:srgbClr val="002060"/>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1</a:t>
            </a:r>
            <a:endParaRPr lang="ru-RU" b="1" baseline="-25000" dirty="0">
              <a:ln w="11430"/>
              <a:solidFill>
                <a:srgbClr val="002060"/>
              </a:solidFill>
              <a:effectLst>
                <a:outerShdw blurRad="80000" dist="40000" dir="5040000" algn="tl">
                  <a:srgbClr val="000000">
                    <a:alpha val="30000"/>
                  </a:srgbClr>
                </a:outerShdw>
              </a:effectLst>
              <a:latin typeface="Arial" pitchFamily="34" charset="0"/>
              <a:cs typeface="Arial" pitchFamily="34" charset="0"/>
            </a:endParaRPr>
          </a:p>
        </p:txBody>
      </p:sp>
      <p:sp>
        <p:nvSpPr>
          <p:cNvPr id="14" name="Прямоугольник 13"/>
          <p:cNvSpPr/>
          <p:nvPr/>
        </p:nvSpPr>
        <p:spPr>
          <a:xfrm>
            <a:off x="6018698" y="1142984"/>
            <a:ext cx="410690" cy="327782"/>
          </a:xfrm>
          <a:prstGeom prst="rect">
            <a:avLst/>
          </a:prstGeom>
        </p:spPr>
        <p:txBody>
          <a:bodyPr wrap="none">
            <a:spAutoFit/>
          </a:bodyPr>
          <a:lstStyle/>
          <a:p>
            <a:pPr>
              <a:lnSpc>
                <a:spcPct val="85000"/>
              </a:lnSpc>
            </a:pPr>
            <a:r>
              <a:rPr lang="en-US" b="1" dirty="0" smtClean="0">
                <a:ln w="11430"/>
                <a:solidFill>
                  <a:srgbClr val="002060"/>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F</a:t>
            </a:r>
            <a:r>
              <a:rPr lang="ru-RU" b="1" baseline="-25000" dirty="0" smtClean="0">
                <a:ln w="11430"/>
                <a:solidFill>
                  <a:srgbClr val="002060"/>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2</a:t>
            </a:r>
            <a:endParaRPr lang="ru-RU" b="1" baseline="-25000" dirty="0">
              <a:ln w="11430"/>
              <a:solidFill>
                <a:srgbClr val="002060"/>
              </a:solidFill>
              <a:effectLst>
                <a:outerShdw blurRad="80000" dist="40000" dir="5040000" algn="tl">
                  <a:srgbClr val="000000">
                    <a:alpha val="30000"/>
                  </a:srgbClr>
                </a:outerShdw>
              </a:effectLst>
              <a:latin typeface="Arial" pitchFamily="34" charset="0"/>
              <a:cs typeface="Arial" pitchFamily="34" charset="0"/>
            </a:endParaRPr>
          </a:p>
        </p:txBody>
      </p:sp>
      <p:sp>
        <p:nvSpPr>
          <p:cNvPr id="15" name="Прямоугольник 14"/>
          <p:cNvSpPr/>
          <p:nvPr/>
        </p:nvSpPr>
        <p:spPr>
          <a:xfrm>
            <a:off x="6019396" y="214290"/>
            <a:ext cx="338554" cy="327782"/>
          </a:xfrm>
          <a:prstGeom prst="rect">
            <a:avLst/>
          </a:prstGeom>
        </p:spPr>
        <p:txBody>
          <a:bodyPr wrap="none">
            <a:spAutoFit/>
          </a:bodyPr>
          <a:lstStyle/>
          <a:p>
            <a:pPr>
              <a:lnSpc>
                <a:spcPct val="85000"/>
              </a:lnSpc>
            </a:pPr>
            <a:r>
              <a:rPr lang="ru-RU" b="1" dirty="0" smtClean="0">
                <a:ln w="11430"/>
                <a:solidFill>
                  <a:srgbClr val="002060"/>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Р</a:t>
            </a:r>
            <a:endParaRPr lang="ru-RU" b="1" baseline="-25000" dirty="0">
              <a:ln w="11430"/>
              <a:solidFill>
                <a:srgbClr val="002060"/>
              </a:solidFill>
              <a:effectLst>
                <a:outerShdw blurRad="80000" dist="40000" dir="5040000" algn="tl">
                  <a:srgbClr val="000000">
                    <a:alpha val="30000"/>
                  </a:srgbClr>
                </a:outerShdw>
              </a:effectLst>
              <a:latin typeface="Arial" pitchFamily="34" charset="0"/>
              <a:cs typeface="Arial" pitchFamily="34" charset="0"/>
            </a:endParaRPr>
          </a:p>
        </p:txBody>
      </p:sp>
      <p:sp>
        <p:nvSpPr>
          <p:cNvPr id="16" name="Прямоугольник 15"/>
          <p:cNvSpPr/>
          <p:nvPr/>
        </p:nvSpPr>
        <p:spPr>
          <a:xfrm>
            <a:off x="8715404" y="714356"/>
            <a:ext cx="285752" cy="2143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318500" y="6032500"/>
            <a:ext cx="609600" cy="609600"/>
          </a:xfrm>
          <a:prstGeom prst="rect">
            <a:avLst/>
          </a:prstGeom>
        </p:spPr>
      </p:pic>
      <p:sp>
        <p:nvSpPr>
          <p:cNvPr id="17" name="Прямоугольник 16"/>
          <p:cNvSpPr/>
          <p:nvPr/>
        </p:nvSpPr>
        <p:spPr>
          <a:xfrm>
            <a:off x="357158" y="1928802"/>
            <a:ext cx="8429684" cy="1979837"/>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5000"/>
              </a:lnSpc>
            </a:pPr>
            <a:r>
              <a:rPr lang="ru-RU" sz="3600" b="1" dirty="0" smtClean="0">
                <a:ln w="11430">
                  <a:solidFill>
                    <a:sysClr val="windowText" lastClr="000000"/>
                  </a:solidFill>
                </a:ln>
                <a:solidFill>
                  <a:srgbClr val="9D2349"/>
                </a:solidFill>
                <a:effectLst>
                  <a:outerShdw blurRad="80000" dist="40000" dir="5040000" algn="tl">
                    <a:srgbClr val="000000">
                      <a:alpha val="30000"/>
                    </a:srgbClr>
                  </a:outerShdw>
                </a:effectLst>
                <a:latin typeface="Arial Black" pitchFamily="34" charset="0"/>
                <a:cs typeface="Arial" pitchFamily="34" charset="0"/>
              </a:rPr>
              <a:t>Практическая работа № 1 «Составление схем моногибридного и </a:t>
            </a:r>
            <a:r>
              <a:rPr lang="ru-RU" sz="3600" b="1" dirty="0" err="1" smtClean="0">
                <a:ln w="11430">
                  <a:solidFill>
                    <a:sysClr val="windowText" lastClr="000000"/>
                  </a:solidFill>
                </a:ln>
                <a:solidFill>
                  <a:srgbClr val="9D2349"/>
                </a:solidFill>
                <a:effectLst>
                  <a:outerShdw blurRad="80000" dist="40000" dir="5040000" algn="tl">
                    <a:srgbClr val="000000">
                      <a:alpha val="30000"/>
                    </a:srgbClr>
                  </a:outerShdw>
                </a:effectLst>
                <a:latin typeface="Arial Black" pitchFamily="34" charset="0"/>
                <a:cs typeface="Arial" pitchFamily="34" charset="0"/>
              </a:rPr>
              <a:t>дигибридного</a:t>
            </a:r>
            <a:r>
              <a:rPr lang="ru-RU" sz="3600" b="1" dirty="0" smtClean="0">
                <a:ln w="11430">
                  <a:solidFill>
                    <a:sysClr val="windowText" lastClr="000000"/>
                  </a:solidFill>
                </a:ln>
                <a:solidFill>
                  <a:srgbClr val="9D2349"/>
                </a:solidFill>
                <a:effectLst>
                  <a:outerShdw blurRad="80000" dist="40000" dir="5040000" algn="tl">
                    <a:srgbClr val="000000">
                      <a:alpha val="30000"/>
                    </a:srgbClr>
                  </a:outerShdw>
                </a:effectLst>
                <a:latin typeface="Arial Black" pitchFamily="34" charset="0"/>
                <a:cs typeface="Arial" pitchFamily="34" charset="0"/>
              </a:rPr>
              <a:t> скрещивания»</a:t>
            </a:r>
            <a:endParaRPr lang="ru-RU" sz="3600" b="1" dirty="0">
              <a:ln w="11430">
                <a:solidFill>
                  <a:sysClr val="windowText" lastClr="000000"/>
                </a:solidFill>
              </a:ln>
              <a:solidFill>
                <a:srgbClr val="9D2349"/>
              </a:solidFill>
              <a:effectLst>
                <a:outerShdw blurRad="80000" dist="40000" dir="5040000" algn="tl">
                  <a:srgbClr val="000000">
                    <a:alpha val="30000"/>
                  </a:srgbClr>
                </a:outerShdw>
              </a:effectLst>
              <a:latin typeface="Arial Black"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8" name="Прямоугольник 7"/>
          <p:cNvSpPr/>
          <p:nvPr/>
        </p:nvSpPr>
        <p:spPr>
          <a:xfrm>
            <a:off x="214282" y="285728"/>
            <a:ext cx="8715436" cy="3754874"/>
          </a:xfrm>
          <a:prstGeom prst="rect">
            <a:avLst/>
          </a:prstGeom>
        </p:spPr>
        <p:txBody>
          <a:bodyPr wrap="square">
            <a:spAutoFit/>
          </a:bodyPr>
          <a:lstStyle/>
          <a:p>
            <a:pPr marL="452438" indent="-452438" algn="just">
              <a:lnSpc>
                <a:spcPct val="85000"/>
              </a:lnSpc>
            </a:pP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Цель</a:t>
            </a:r>
            <a:r>
              <a:rPr lang="ru-RU" sz="2800" b="1" dirty="0" smtClean="0">
                <a:latin typeface="Arial" pitchFamily="34" charset="0"/>
                <a:cs typeface="Arial" pitchFamily="34" charset="0"/>
              </a:rPr>
              <a:t> – закрепить знания закономерностей наследования признаков, выявленные Менделем, продолжить формирование умений объяснять механизмы передачи признаков и свойств из поколения в поколение, а также возникновение отличий от родительских форм у потомков и научиться составлять простейшие схемы моно- и </a:t>
            </a:r>
            <a:r>
              <a:rPr lang="ru-RU" sz="2800" b="1" dirty="0" err="1" smtClean="0">
                <a:latin typeface="Arial" pitchFamily="34" charset="0"/>
                <a:cs typeface="Arial" pitchFamily="34" charset="0"/>
              </a:rPr>
              <a:t>дигибридного</a:t>
            </a:r>
            <a:r>
              <a:rPr lang="ru-RU" sz="2800" b="1" dirty="0" smtClean="0">
                <a:latin typeface="Arial" pitchFamily="34" charset="0"/>
                <a:cs typeface="Arial" pitchFamily="34" charset="0"/>
              </a:rPr>
              <a:t> скрещивания на основе предложенных данных.</a:t>
            </a:r>
            <a:endParaRPr lang="ru-RU" sz="2800" b="1" dirty="0">
              <a:latin typeface="Arial" pitchFamily="34" charset="0"/>
              <a:cs typeface="Arial" pitchFamily="34" charset="0"/>
            </a:endParaRPr>
          </a:p>
        </p:txBody>
      </p:sp>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graphicFrame>
        <p:nvGraphicFramePr>
          <p:cNvPr id="7" name="Таблица 6"/>
          <p:cNvGraphicFramePr>
            <a:graphicFrameLocks noGrp="1"/>
          </p:cNvGraphicFramePr>
          <p:nvPr>
            <p:extLst>
              <p:ext uri="{D42A27DB-BD31-4B8C-83A1-F6EECF244321}">
                <p14:modId xmlns:p14="http://schemas.microsoft.com/office/powerpoint/2010/main" val="3395731170"/>
              </p:ext>
            </p:extLst>
          </p:nvPr>
        </p:nvGraphicFramePr>
        <p:xfrm>
          <a:off x="142844" y="500042"/>
          <a:ext cx="8858312" cy="5362956"/>
        </p:xfrm>
        <a:graphic>
          <a:graphicData uri="http://schemas.openxmlformats.org/drawingml/2006/table">
            <a:tbl>
              <a:tblPr>
                <a:tableStyleId>{35758FB7-9AC5-4552-8A53-C91805E547FA}</a:tableStyleId>
              </a:tblPr>
              <a:tblGrid>
                <a:gridCol w="2556948"/>
                <a:gridCol w="6301364"/>
              </a:tblGrid>
              <a:tr h="81988">
                <a:tc>
                  <a:txBody>
                    <a:bodyPr/>
                    <a:lstStyle/>
                    <a:p>
                      <a:pPr algn="ctr">
                        <a:lnSpc>
                          <a:spcPct val="85000"/>
                        </a:lnSpc>
                        <a:spcAft>
                          <a:spcPts val="0"/>
                        </a:spcAft>
                      </a:pPr>
                      <a:r>
                        <a:rPr lang="ru-RU" sz="2300" b="1" dirty="0"/>
                        <a:t>Термины</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300" b="1" dirty="0"/>
                        <a:t>Определения</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marL="261938" indent="-261938" algn="just">
                        <a:lnSpc>
                          <a:spcPct val="85000"/>
                        </a:lnSpc>
                        <a:spcAft>
                          <a:spcPts val="0"/>
                        </a:spcAft>
                      </a:pPr>
                      <a:r>
                        <a:rPr lang="ru-RU" sz="2300" b="1" dirty="0">
                          <a:solidFill>
                            <a:srgbClr val="C00000"/>
                          </a:solidFill>
                          <a:effectLst>
                            <a:outerShdw blurRad="38100" dist="38100" dir="2700000" algn="tl">
                              <a:srgbClr val="000000">
                                <a:alpha val="43137"/>
                              </a:srgbClr>
                            </a:outerShdw>
                          </a:effectLst>
                        </a:rPr>
                        <a:t>1</a:t>
                      </a:r>
                      <a:r>
                        <a:rPr lang="ru-RU" sz="2300" b="1" dirty="0"/>
                        <a:t> Ген</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just">
                        <a:lnSpc>
                          <a:spcPct val="85000"/>
                        </a:lnSpc>
                        <a:spcAft>
                          <a:spcPts val="0"/>
                        </a:spcAft>
                      </a:pPr>
                      <a:r>
                        <a:rPr lang="ru-RU" sz="2300" b="1" dirty="0" smtClean="0">
                          <a:solidFill>
                            <a:srgbClr val="0000FF"/>
                          </a:solidFill>
                          <a:effectLst>
                            <a:outerShdw blurRad="38100" dist="38100" dir="2700000" algn="tl">
                              <a:srgbClr val="000000">
                                <a:alpha val="43137"/>
                              </a:srgbClr>
                            </a:outerShdw>
                          </a:effectLst>
                        </a:rPr>
                        <a:t>А</a:t>
                      </a:r>
                      <a:r>
                        <a:rPr lang="ru-RU" sz="2300" b="1" dirty="0" smtClean="0"/>
                        <a:t> </a:t>
                      </a:r>
                      <a:r>
                        <a:rPr lang="ru-RU" sz="2300" b="1" dirty="0"/>
                        <a:t>Наука о закономерностях наследственности и изменчивости</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algn="just">
                        <a:lnSpc>
                          <a:spcPct val="85000"/>
                        </a:lnSpc>
                        <a:spcAft>
                          <a:spcPts val="0"/>
                        </a:spcAft>
                      </a:pPr>
                      <a:r>
                        <a:rPr lang="ru-RU" sz="2300" b="1" dirty="0">
                          <a:solidFill>
                            <a:srgbClr val="C00000"/>
                          </a:solidFill>
                          <a:effectLst>
                            <a:outerShdw blurRad="38100" dist="38100" dir="2700000" algn="tl">
                              <a:srgbClr val="000000">
                                <a:alpha val="43137"/>
                              </a:srgbClr>
                            </a:outerShdw>
                          </a:effectLst>
                        </a:rPr>
                        <a:t>2</a:t>
                      </a:r>
                      <a:r>
                        <a:rPr lang="ru-RU" sz="2300" b="1" dirty="0"/>
                        <a:t> Генетика</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just">
                        <a:lnSpc>
                          <a:spcPct val="85000"/>
                        </a:lnSpc>
                        <a:spcAft>
                          <a:spcPts val="0"/>
                        </a:spcAft>
                      </a:pPr>
                      <a:r>
                        <a:rPr lang="ru-RU" sz="2300" b="1" dirty="0" smtClean="0">
                          <a:solidFill>
                            <a:srgbClr val="0000FF"/>
                          </a:solidFill>
                          <a:effectLst>
                            <a:outerShdw blurRad="38100" dist="38100" dir="2700000" algn="tl">
                              <a:srgbClr val="000000">
                                <a:alpha val="43137"/>
                              </a:srgbClr>
                            </a:outerShdw>
                          </a:effectLst>
                        </a:rPr>
                        <a:t>Б</a:t>
                      </a:r>
                      <a:r>
                        <a:rPr lang="ru-RU" sz="2300" b="1" dirty="0" smtClean="0"/>
                        <a:t> </a:t>
                      </a:r>
                      <a:r>
                        <a:rPr lang="ru-RU" sz="2300" b="1" dirty="0"/>
                        <a:t>Совокупность всех генов организма</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algn="just">
                        <a:lnSpc>
                          <a:spcPct val="85000"/>
                        </a:lnSpc>
                        <a:spcAft>
                          <a:spcPts val="0"/>
                        </a:spcAft>
                      </a:pPr>
                      <a:r>
                        <a:rPr lang="ru-RU" sz="2300" b="1" dirty="0">
                          <a:solidFill>
                            <a:srgbClr val="C00000"/>
                          </a:solidFill>
                          <a:effectLst>
                            <a:outerShdw blurRad="38100" dist="38100" dir="2700000" algn="tl">
                              <a:srgbClr val="000000">
                                <a:alpha val="43137"/>
                              </a:srgbClr>
                            </a:outerShdw>
                          </a:effectLst>
                        </a:rPr>
                        <a:t>3</a:t>
                      </a:r>
                      <a:r>
                        <a:rPr lang="ru-RU" sz="2300" b="1" dirty="0"/>
                        <a:t> </a:t>
                      </a:r>
                      <a:r>
                        <a:rPr lang="ru-RU" sz="2300" b="1" dirty="0" err="1"/>
                        <a:t>Гомозигота</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just">
                        <a:lnSpc>
                          <a:spcPct val="85000"/>
                        </a:lnSpc>
                        <a:spcAft>
                          <a:spcPts val="0"/>
                        </a:spcAft>
                      </a:pPr>
                      <a:r>
                        <a:rPr lang="ru-RU" sz="2300" b="1" dirty="0" smtClean="0">
                          <a:solidFill>
                            <a:srgbClr val="0000FF"/>
                          </a:solidFill>
                          <a:effectLst>
                            <a:outerShdw blurRad="38100" dist="38100" dir="2700000" algn="tl">
                              <a:srgbClr val="000000">
                                <a:alpha val="43137"/>
                              </a:srgbClr>
                            </a:outerShdw>
                          </a:effectLst>
                        </a:rPr>
                        <a:t>В</a:t>
                      </a:r>
                      <a:r>
                        <a:rPr lang="ru-RU" sz="2300" b="1" dirty="0" smtClean="0"/>
                        <a:t> </a:t>
                      </a:r>
                      <a:r>
                        <a:rPr lang="ru-RU" sz="2300" b="1" dirty="0"/>
                        <a:t>Совокупность всех признаков организма</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algn="just">
                        <a:lnSpc>
                          <a:spcPct val="85000"/>
                        </a:lnSpc>
                        <a:spcAft>
                          <a:spcPts val="0"/>
                        </a:spcAft>
                      </a:pPr>
                      <a:r>
                        <a:rPr lang="ru-RU" sz="2300" b="1" dirty="0">
                          <a:solidFill>
                            <a:srgbClr val="C00000"/>
                          </a:solidFill>
                          <a:effectLst>
                            <a:outerShdw blurRad="38100" dist="38100" dir="2700000" algn="tl">
                              <a:srgbClr val="000000">
                                <a:alpha val="43137"/>
                              </a:srgbClr>
                            </a:outerShdw>
                          </a:effectLst>
                        </a:rPr>
                        <a:t>4 </a:t>
                      </a:r>
                      <a:r>
                        <a:rPr lang="ru-RU" sz="2300" b="1" dirty="0" err="1"/>
                        <a:t>Гетерозигота</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just">
                        <a:lnSpc>
                          <a:spcPct val="85000"/>
                        </a:lnSpc>
                        <a:spcAft>
                          <a:spcPts val="0"/>
                        </a:spcAft>
                      </a:pPr>
                      <a:r>
                        <a:rPr lang="ru-RU" sz="2300" b="1" dirty="0" smtClean="0">
                          <a:solidFill>
                            <a:srgbClr val="0000FF"/>
                          </a:solidFill>
                          <a:effectLst>
                            <a:outerShdw blurRad="38100" dist="38100" dir="2700000" algn="tl">
                              <a:srgbClr val="000000">
                                <a:alpha val="43137"/>
                              </a:srgbClr>
                            </a:outerShdw>
                          </a:effectLst>
                        </a:rPr>
                        <a:t>Г</a:t>
                      </a:r>
                      <a:r>
                        <a:rPr lang="ru-RU" sz="2300" b="1" dirty="0" smtClean="0"/>
                        <a:t> </a:t>
                      </a:r>
                      <a:r>
                        <a:rPr lang="ru-RU" sz="2300" b="1" dirty="0"/>
                        <a:t>Подавляемый признак у гибридов</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marL="363538" indent="-363538" algn="just">
                        <a:lnSpc>
                          <a:spcPct val="85000"/>
                        </a:lnSpc>
                        <a:spcAft>
                          <a:spcPts val="0"/>
                        </a:spcAft>
                      </a:pPr>
                      <a:r>
                        <a:rPr lang="ru-RU" sz="2300" b="1" dirty="0">
                          <a:solidFill>
                            <a:srgbClr val="C00000"/>
                          </a:solidFill>
                          <a:effectLst>
                            <a:outerShdw blurRad="38100" dist="38100" dir="2700000" algn="tl">
                              <a:srgbClr val="000000">
                                <a:alpha val="43137"/>
                              </a:srgbClr>
                            </a:outerShdw>
                          </a:effectLst>
                        </a:rPr>
                        <a:t>5</a:t>
                      </a:r>
                      <a:r>
                        <a:rPr lang="ru-RU" sz="2300" b="1" dirty="0"/>
                        <a:t> Доминантный признак</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just">
                        <a:lnSpc>
                          <a:spcPct val="85000"/>
                        </a:lnSpc>
                        <a:spcAft>
                          <a:spcPts val="0"/>
                        </a:spcAft>
                      </a:pPr>
                      <a:r>
                        <a:rPr lang="ru-RU" sz="2300" b="1" dirty="0" smtClean="0">
                          <a:solidFill>
                            <a:srgbClr val="0000FF"/>
                          </a:solidFill>
                          <a:effectLst>
                            <a:outerShdw blurRad="38100" dist="38100" dir="2700000" algn="tl">
                              <a:srgbClr val="000000">
                                <a:alpha val="43137"/>
                              </a:srgbClr>
                            </a:outerShdw>
                          </a:effectLst>
                        </a:rPr>
                        <a:t>Д</a:t>
                      </a:r>
                      <a:r>
                        <a:rPr lang="ru-RU" sz="2300" b="1" dirty="0" smtClean="0"/>
                        <a:t> </a:t>
                      </a:r>
                      <a:r>
                        <a:rPr lang="ru-RU" sz="2300" b="1" dirty="0"/>
                        <a:t>Признак,  проявляющийся у гибридов первого поколения</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algn="just">
                        <a:lnSpc>
                          <a:spcPct val="85000"/>
                        </a:lnSpc>
                        <a:spcAft>
                          <a:spcPts val="0"/>
                        </a:spcAft>
                      </a:pPr>
                      <a:r>
                        <a:rPr lang="ru-RU" sz="2300" b="1" dirty="0">
                          <a:solidFill>
                            <a:srgbClr val="C00000"/>
                          </a:solidFill>
                          <a:effectLst>
                            <a:outerShdw blurRad="38100" dist="38100" dir="2700000" algn="tl">
                              <a:srgbClr val="000000">
                                <a:alpha val="43137"/>
                              </a:srgbClr>
                            </a:outerShdw>
                          </a:effectLst>
                        </a:rPr>
                        <a:t>6</a:t>
                      </a:r>
                      <a:r>
                        <a:rPr lang="ru-RU" sz="2300" b="1" dirty="0"/>
                        <a:t> Фенотип</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just">
                        <a:lnSpc>
                          <a:spcPct val="85000"/>
                        </a:lnSpc>
                        <a:spcAft>
                          <a:spcPts val="0"/>
                        </a:spcAft>
                      </a:pPr>
                      <a:r>
                        <a:rPr lang="ru-RU" sz="2300" b="1" dirty="0" smtClean="0">
                          <a:solidFill>
                            <a:srgbClr val="0000FF"/>
                          </a:solidFill>
                          <a:effectLst>
                            <a:outerShdw blurRad="38100" dist="38100" dir="2700000" algn="tl">
                              <a:srgbClr val="000000">
                                <a:alpha val="43137"/>
                              </a:srgbClr>
                            </a:outerShdw>
                          </a:effectLst>
                        </a:rPr>
                        <a:t>Е</a:t>
                      </a:r>
                      <a:r>
                        <a:rPr lang="ru-RU" sz="2300" b="1" dirty="0" smtClean="0"/>
                        <a:t> </a:t>
                      </a:r>
                      <a:r>
                        <a:rPr lang="ru-RU" sz="2300" b="1" dirty="0"/>
                        <a:t>Клетка или организм, содержащие одинаковые аллели одного и того же гена</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algn="just">
                        <a:lnSpc>
                          <a:spcPct val="85000"/>
                        </a:lnSpc>
                        <a:spcAft>
                          <a:spcPts val="0"/>
                        </a:spcAft>
                      </a:pPr>
                      <a:r>
                        <a:rPr lang="ru-RU" sz="2300" b="1" dirty="0">
                          <a:solidFill>
                            <a:srgbClr val="C00000"/>
                          </a:solidFill>
                          <a:effectLst>
                            <a:outerShdw blurRad="38100" dist="38100" dir="2700000" algn="tl">
                              <a:srgbClr val="000000">
                                <a:alpha val="43137"/>
                              </a:srgbClr>
                            </a:outerShdw>
                          </a:effectLst>
                        </a:rPr>
                        <a:t>7</a:t>
                      </a:r>
                      <a:r>
                        <a:rPr lang="ru-RU" sz="2300" b="1" dirty="0"/>
                        <a:t> Генотип</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just">
                        <a:lnSpc>
                          <a:spcPct val="85000"/>
                        </a:lnSpc>
                        <a:spcAft>
                          <a:spcPts val="0"/>
                        </a:spcAft>
                      </a:pPr>
                      <a:r>
                        <a:rPr lang="ru-RU" sz="2300" b="1" dirty="0" smtClean="0">
                          <a:solidFill>
                            <a:srgbClr val="0000FF"/>
                          </a:solidFill>
                          <a:effectLst>
                            <a:outerShdw blurRad="38100" dist="38100" dir="2700000" algn="tl">
                              <a:srgbClr val="000000">
                                <a:alpha val="43137"/>
                              </a:srgbClr>
                            </a:outerShdw>
                          </a:effectLst>
                        </a:rPr>
                        <a:t>Ж</a:t>
                      </a:r>
                      <a:r>
                        <a:rPr lang="ru-RU" sz="2300" b="1" dirty="0" smtClean="0"/>
                        <a:t> </a:t>
                      </a:r>
                      <a:r>
                        <a:rPr lang="ru-RU" sz="2300" b="1" dirty="0"/>
                        <a:t>Клетка или организм, содержащие разные аллели одного и того же гена</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marL="363538" indent="-363538" algn="just">
                        <a:lnSpc>
                          <a:spcPct val="85000"/>
                        </a:lnSpc>
                        <a:spcAft>
                          <a:spcPts val="0"/>
                        </a:spcAft>
                      </a:pPr>
                      <a:r>
                        <a:rPr lang="ru-RU" sz="2300" b="1" dirty="0">
                          <a:solidFill>
                            <a:srgbClr val="C00000"/>
                          </a:solidFill>
                          <a:effectLst>
                            <a:outerShdw blurRad="38100" dist="38100" dir="2700000" algn="tl">
                              <a:srgbClr val="000000">
                                <a:alpha val="43137"/>
                              </a:srgbClr>
                            </a:outerShdw>
                          </a:effectLst>
                        </a:rPr>
                        <a:t>8</a:t>
                      </a:r>
                      <a:r>
                        <a:rPr lang="ru-RU" sz="2300" b="1" dirty="0"/>
                        <a:t> Рецессивный признак</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just">
                        <a:lnSpc>
                          <a:spcPct val="85000"/>
                        </a:lnSpc>
                        <a:spcAft>
                          <a:spcPts val="0"/>
                        </a:spcAft>
                      </a:pPr>
                      <a:r>
                        <a:rPr lang="ru-RU" sz="2300" b="1" dirty="0" smtClean="0">
                          <a:solidFill>
                            <a:srgbClr val="0000FF"/>
                          </a:solidFill>
                          <a:effectLst>
                            <a:outerShdw blurRad="38100" dist="38100" dir="2700000" algn="tl">
                              <a:srgbClr val="000000">
                                <a:alpha val="43137"/>
                              </a:srgbClr>
                            </a:outerShdw>
                          </a:effectLst>
                        </a:rPr>
                        <a:t>З</a:t>
                      </a:r>
                      <a:r>
                        <a:rPr lang="ru-RU" sz="2300" b="1" dirty="0" smtClean="0"/>
                        <a:t> </a:t>
                      </a:r>
                      <a:r>
                        <a:rPr lang="ru-RU" sz="2300" b="1" dirty="0"/>
                        <a:t>Элементарная единица наследственности</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algn="just">
                        <a:lnSpc>
                          <a:spcPct val="85000"/>
                        </a:lnSpc>
                        <a:spcAft>
                          <a:spcPts val="0"/>
                        </a:spcAft>
                      </a:pPr>
                      <a:r>
                        <a:rPr lang="ru-RU" sz="2300" b="1" dirty="0">
                          <a:solidFill>
                            <a:srgbClr val="C00000"/>
                          </a:solidFill>
                          <a:effectLst>
                            <a:outerShdw blurRad="38100" dist="38100" dir="2700000" algn="tl">
                              <a:srgbClr val="000000">
                                <a:alpha val="43137"/>
                              </a:srgbClr>
                            </a:outerShdw>
                          </a:effectLst>
                        </a:rPr>
                        <a:t>9</a:t>
                      </a:r>
                      <a:r>
                        <a:rPr lang="ru-RU" sz="2300" b="1" dirty="0"/>
                        <a:t> Аллели</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just">
                        <a:lnSpc>
                          <a:spcPct val="85000"/>
                        </a:lnSpc>
                        <a:spcAft>
                          <a:spcPts val="0"/>
                        </a:spcAft>
                      </a:pPr>
                      <a:r>
                        <a:rPr lang="ru-RU" sz="2300" b="1" dirty="0" smtClean="0">
                          <a:solidFill>
                            <a:srgbClr val="0000FF"/>
                          </a:solidFill>
                          <a:effectLst>
                            <a:outerShdw blurRad="38100" dist="38100" dir="2700000" algn="tl">
                              <a:srgbClr val="000000">
                                <a:alpha val="43137"/>
                              </a:srgbClr>
                            </a:outerShdw>
                          </a:effectLst>
                        </a:rPr>
                        <a:t>И</a:t>
                      </a:r>
                      <a:r>
                        <a:rPr lang="ru-RU" sz="2300" b="1" dirty="0" smtClean="0"/>
                        <a:t> </a:t>
                      </a:r>
                      <a:r>
                        <a:rPr lang="ru-RU" sz="2300" b="1" dirty="0"/>
                        <a:t>Одно из возможных структурных состояний гена</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algn="just">
                        <a:lnSpc>
                          <a:spcPct val="85000"/>
                        </a:lnSpc>
                        <a:spcAft>
                          <a:spcPts val="0"/>
                        </a:spcAft>
                      </a:pPr>
                      <a:r>
                        <a:rPr lang="ru-RU" sz="2300" b="1" dirty="0">
                          <a:solidFill>
                            <a:srgbClr val="C00000"/>
                          </a:solidFill>
                          <a:effectLst>
                            <a:outerShdw blurRad="38100" dist="38100" dir="2700000" algn="tl">
                              <a:srgbClr val="000000">
                                <a:alpha val="43137"/>
                              </a:srgbClr>
                            </a:outerShdw>
                          </a:effectLst>
                        </a:rPr>
                        <a:t>10</a:t>
                      </a:r>
                      <a:r>
                        <a:rPr lang="ru-RU" sz="2300" b="1" dirty="0"/>
                        <a:t> Г. Мендель</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just">
                        <a:lnSpc>
                          <a:spcPct val="85000"/>
                        </a:lnSpc>
                        <a:spcAft>
                          <a:spcPts val="0"/>
                        </a:spcAft>
                      </a:pPr>
                      <a:r>
                        <a:rPr lang="ru-RU" sz="2300" b="1" dirty="0" smtClean="0">
                          <a:solidFill>
                            <a:srgbClr val="0000FF"/>
                          </a:solidFill>
                          <a:effectLst>
                            <a:outerShdw blurRad="38100" dist="38100" dir="2700000" algn="tl">
                              <a:srgbClr val="000000">
                                <a:alpha val="43137"/>
                              </a:srgbClr>
                            </a:outerShdw>
                          </a:effectLst>
                        </a:rPr>
                        <a:t>К</a:t>
                      </a:r>
                      <a:r>
                        <a:rPr lang="ru-RU" sz="2300" b="1" dirty="0" smtClean="0"/>
                        <a:t> </a:t>
                      </a:r>
                      <a:r>
                        <a:rPr lang="ru-RU" sz="2300" b="1" dirty="0"/>
                        <a:t>Основоположник генетики</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bl>
          </a:graphicData>
        </a:graphic>
      </p:graphicFrame>
      <p:pic>
        <p:nvPicPr>
          <p:cNvPr id="8"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12" name="Прямоугольник 11"/>
          <p:cNvSpPr/>
          <p:nvPr/>
        </p:nvSpPr>
        <p:spPr>
          <a:xfrm>
            <a:off x="506204" y="0"/>
            <a:ext cx="8363187" cy="523220"/>
          </a:xfrm>
          <a:prstGeom prst="rect">
            <a:avLst/>
          </a:prstGeom>
        </p:spPr>
        <p:txBody>
          <a:bodyPr wrap="none">
            <a:spAutoFit/>
          </a:bodyPr>
          <a:lstStyle/>
          <a:p>
            <a:pPr lvl="0" algn="ctr" fontAlgn="base">
              <a:spcBef>
                <a:spcPct val="0"/>
              </a:spcBef>
              <a:spcAft>
                <a:spcPct val="0"/>
              </a:spcAft>
            </a:pPr>
            <a:r>
              <a:rPr lang="ru-RU" sz="2800" b="1" dirty="0" smtClean="0">
                <a:solidFill>
                  <a:srgbClr val="FF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Проверим, как Вы запомнили материал</a:t>
            </a:r>
            <a:endParaRPr lang="ru-RU" sz="2800" dirty="0" smtClean="0">
              <a:solidFill>
                <a:srgbClr val="FF0000"/>
              </a:solidFill>
              <a:effectLst>
                <a:outerShdw blurRad="38100" dist="38100" dir="2700000" algn="tl">
                  <a:srgbClr val="000000">
                    <a:alpha val="43137"/>
                  </a:srgbClr>
                </a:outerShdw>
              </a:effectLst>
              <a:latin typeface="Arial Black" pitchFamily="34" charset="0"/>
              <a:cs typeface="Arial" pitchFamily="34" charset="0"/>
            </a:endParaRPr>
          </a:p>
        </p:txBody>
      </p:sp>
      <p:graphicFrame>
        <p:nvGraphicFramePr>
          <p:cNvPr id="13" name="Таблица 12"/>
          <p:cNvGraphicFramePr>
            <a:graphicFrameLocks noGrp="1"/>
          </p:cNvGraphicFramePr>
          <p:nvPr/>
        </p:nvGraphicFramePr>
        <p:xfrm>
          <a:off x="428596" y="6072206"/>
          <a:ext cx="6649085" cy="673608"/>
        </p:xfrm>
        <a:graphic>
          <a:graphicData uri="http://schemas.openxmlformats.org/drawingml/2006/table">
            <a:tbl>
              <a:tblPr>
                <a:tableStyleId>{35758FB7-9AC5-4552-8A53-C91805E547FA}</a:tableStyleId>
              </a:tblPr>
              <a:tblGrid>
                <a:gridCol w="664839"/>
                <a:gridCol w="664839"/>
                <a:gridCol w="664839"/>
                <a:gridCol w="664839"/>
                <a:gridCol w="664839"/>
                <a:gridCol w="664839"/>
                <a:gridCol w="664839"/>
                <a:gridCol w="664839"/>
                <a:gridCol w="664839"/>
                <a:gridCol w="665534"/>
              </a:tblGrid>
              <a:tr h="0">
                <a:tc>
                  <a:txBody>
                    <a:bodyPr/>
                    <a:lstStyle/>
                    <a:p>
                      <a:pPr algn="ctr">
                        <a:lnSpc>
                          <a:spcPct val="85000"/>
                        </a:lnSpc>
                        <a:spcAft>
                          <a:spcPts val="0"/>
                        </a:spcAft>
                      </a:pPr>
                      <a:r>
                        <a:rPr lang="ru-RU" sz="2600" b="1" dirty="0">
                          <a:solidFill>
                            <a:srgbClr val="C00000"/>
                          </a:solidFill>
                          <a:effectLst>
                            <a:outerShdw blurRad="38100" dist="38100" dir="2700000" algn="tl">
                              <a:srgbClr val="000000">
                                <a:alpha val="43137"/>
                              </a:srgbClr>
                            </a:outerShdw>
                          </a:effectLst>
                        </a:rPr>
                        <a:t>1</a:t>
                      </a:r>
                      <a:endParaRPr lang="ru-RU" sz="2600" b="1"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600" b="1" dirty="0">
                          <a:solidFill>
                            <a:srgbClr val="C00000"/>
                          </a:solidFill>
                          <a:effectLst>
                            <a:outerShdw blurRad="38100" dist="38100" dir="2700000" algn="tl">
                              <a:srgbClr val="000000">
                                <a:alpha val="43137"/>
                              </a:srgbClr>
                            </a:outerShdw>
                          </a:effectLst>
                        </a:rPr>
                        <a:t>2</a:t>
                      </a:r>
                      <a:endParaRPr lang="ru-RU" sz="2600" b="1"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600" b="1" dirty="0">
                          <a:solidFill>
                            <a:srgbClr val="C00000"/>
                          </a:solidFill>
                          <a:effectLst>
                            <a:outerShdw blurRad="38100" dist="38100" dir="2700000" algn="tl">
                              <a:srgbClr val="000000">
                                <a:alpha val="43137"/>
                              </a:srgbClr>
                            </a:outerShdw>
                          </a:effectLst>
                        </a:rPr>
                        <a:t>3</a:t>
                      </a:r>
                      <a:endParaRPr lang="ru-RU" sz="2600" b="1"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600" b="1" dirty="0">
                          <a:solidFill>
                            <a:srgbClr val="C00000"/>
                          </a:solidFill>
                          <a:effectLst>
                            <a:outerShdw blurRad="38100" dist="38100" dir="2700000" algn="tl">
                              <a:srgbClr val="000000">
                                <a:alpha val="43137"/>
                              </a:srgbClr>
                            </a:outerShdw>
                          </a:effectLst>
                        </a:rPr>
                        <a:t>4</a:t>
                      </a:r>
                      <a:endParaRPr lang="ru-RU" sz="2600" b="1"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600" b="1" dirty="0">
                          <a:solidFill>
                            <a:srgbClr val="C00000"/>
                          </a:solidFill>
                          <a:effectLst>
                            <a:outerShdw blurRad="38100" dist="38100" dir="2700000" algn="tl">
                              <a:srgbClr val="000000">
                                <a:alpha val="43137"/>
                              </a:srgbClr>
                            </a:outerShdw>
                          </a:effectLst>
                        </a:rPr>
                        <a:t>5</a:t>
                      </a:r>
                      <a:endParaRPr lang="ru-RU" sz="2600" b="1"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600" b="1" dirty="0">
                          <a:solidFill>
                            <a:srgbClr val="C00000"/>
                          </a:solidFill>
                          <a:effectLst>
                            <a:outerShdw blurRad="38100" dist="38100" dir="2700000" algn="tl">
                              <a:srgbClr val="000000">
                                <a:alpha val="43137"/>
                              </a:srgbClr>
                            </a:outerShdw>
                          </a:effectLst>
                        </a:rPr>
                        <a:t>6</a:t>
                      </a:r>
                      <a:endParaRPr lang="ru-RU" sz="2600" b="1"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600" b="1" dirty="0">
                          <a:solidFill>
                            <a:srgbClr val="C00000"/>
                          </a:solidFill>
                          <a:effectLst>
                            <a:outerShdw blurRad="38100" dist="38100" dir="2700000" algn="tl">
                              <a:srgbClr val="000000">
                                <a:alpha val="43137"/>
                              </a:srgbClr>
                            </a:outerShdw>
                          </a:effectLst>
                        </a:rPr>
                        <a:t>7</a:t>
                      </a:r>
                      <a:endParaRPr lang="ru-RU" sz="2600" b="1"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600" b="1" dirty="0">
                          <a:solidFill>
                            <a:srgbClr val="C00000"/>
                          </a:solidFill>
                          <a:effectLst>
                            <a:outerShdw blurRad="38100" dist="38100" dir="2700000" algn="tl">
                              <a:srgbClr val="000000">
                                <a:alpha val="43137"/>
                              </a:srgbClr>
                            </a:outerShdw>
                          </a:effectLst>
                        </a:rPr>
                        <a:t>8</a:t>
                      </a:r>
                      <a:endParaRPr lang="ru-RU" sz="2600" b="1"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600" b="1" dirty="0">
                          <a:solidFill>
                            <a:srgbClr val="C00000"/>
                          </a:solidFill>
                          <a:effectLst>
                            <a:outerShdw blurRad="38100" dist="38100" dir="2700000" algn="tl">
                              <a:srgbClr val="000000">
                                <a:alpha val="43137"/>
                              </a:srgbClr>
                            </a:outerShdw>
                          </a:effectLst>
                        </a:rPr>
                        <a:t>9</a:t>
                      </a:r>
                      <a:endParaRPr lang="ru-RU" sz="2600" b="1"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600" b="1" dirty="0">
                          <a:solidFill>
                            <a:srgbClr val="C00000"/>
                          </a:solidFill>
                          <a:effectLst>
                            <a:outerShdw blurRad="38100" dist="38100" dir="2700000" algn="tl">
                              <a:srgbClr val="000000">
                                <a:alpha val="43137"/>
                              </a:srgbClr>
                            </a:outerShdw>
                          </a:effectLst>
                        </a:rPr>
                        <a:t>10</a:t>
                      </a:r>
                      <a:endParaRPr lang="ru-RU" sz="2600" b="1"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algn="ctr">
                        <a:lnSpc>
                          <a:spcPct val="85000"/>
                        </a:lnSpc>
                        <a:spcAft>
                          <a:spcPts val="0"/>
                        </a:spcAft>
                      </a:pPr>
                      <a:endParaRPr lang="ru-RU" sz="2600" b="1">
                        <a:solidFill>
                          <a:srgbClr val="CCFFFF"/>
                        </a:solidFill>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endParaRPr lang="ru-RU" sz="2600" b="1">
                        <a:solidFill>
                          <a:srgbClr val="CCFFFF"/>
                        </a:solidFill>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endParaRPr lang="ru-RU" sz="2600" b="1" dirty="0">
                        <a:solidFill>
                          <a:srgbClr val="CCFFFF"/>
                        </a:solidFill>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endParaRPr lang="ru-RU" sz="2600" b="1" dirty="0">
                        <a:solidFill>
                          <a:srgbClr val="CCFFFF"/>
                        </a:solidFill>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endParaRPr lang="ru-RU" sz="2600" b="1" dirty="0">
                        <a:solidFill>
                          <a:srgbClr val="CCFFFF"/>
                        </a:solidFill>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endParaRPr lang="ru-RU" sz="2600" b="1" dirty="0">
                        <a:solidFill>
                          <a:srgbClr val="CCFFFF"/>
                        </a:solidFill>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endParaRPr lang="ru-RU" sz="2600" b="1" dirty="0">
                        <a:solidFill>
                          <a:srgbClr val="CCFFFF"/>
                        </a:solidFill>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endParaRPr lang="ru-RU" sz="2600" b="1" dirty="0">
                        <a:solidFill>
                          <a:srgbClr val="CCFFFF"/>
                        </a:solidFill>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endParaRPr lang="ru-RU" sz="2600" b="1" dirty="0">
                        <a:solidFill>
                          <a:srgbClr val="CCFFFF"/>
                        </a:solidFill>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endParaRPr lang="ru-RU" sz="2600" b="1" dirty="0">
                        <a:solidFill>
                          <a:srgbClr val="CCFFFF"/>
                        </a:solidFill>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bl>
          </a:graphicData>
        </a:graphic>
      </p:graphicFrame>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500" fill="hold"/>
                                        <p:tgtEl>
                                          <p:spTgt spid="8"/>
                                        </p:tgtEl>
                                        <p:attrNameLst>
                                          <p:attrName>ppt_w</p:attrName>
                                        </p:attrNameLst>
                                      </p:cBhvr>
                                      <p:tavLst>
                                        <p:tav tm="0">
                                          <p:val>
                                            <p:fltVal val="0"/>
                                          </p:val>
                                        </p:tav>
                                        <p:tav tm="100000">
                                          <p:val>
                                            <p:strVal val="#ppt_w"/>
                                          </p:val>
                                        </p:tav>
                                      </p:tavLst>
                                    </p:anim>
                                    <p:anim calcmode="lin" valueType="num">
                                      <p:cBhvr>
                                        <p:cTn id="11" dur="500" fill="hold"/>
                                        <p:tgtEl>
                                          <p:spTgt spid="8"/>
                                        </p:tgtEl>
                                        <p:attrNameLst>
                                          <p:attrName>ppt_h</p:attrName>
                                        </p:attrNameLst>
                                      </p:cBhvr>
                                      <p:tavLst>
                                        <p:tav tm="0">
                                          <p:val>
                                            <p:fltVal val="0"/>
                                          </p:val>
                                        </p:tav>
                                        <p:tav tm="100000">
                                          <p:val>
                                            <p:strVal val="#ppt_h"/>
                                          </p:val>
                                        </p:tav>
                                      </p:tavLst>
                                    </p:anim>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graphicFrame>
        <p:nvGraphicFramePr>
          <p:cNvPr id="8" name="Таблица 7"/>
          <p:cNvGraphicFramePr>
            <a:graphicFrameLocks noGrp="1"/>
          </p:cNvGraphicFramePr>
          <p:nvPr>
            <p:extLst>
              <p:ext uri="{D42A27DB-BD31-4B8C-83A1-F6EECF244321}">
                <p14:modId xmlns:p14="http://schemas.microsoft.com/office/powerpoint/2010/main" val="1247676771"/>
              </p:ext>
            </p:extLst>
          </p:nvPr>
        </p:nvGraphicFramePr>
        <p:xfrm>
          <a:off x="285718" y="500042"/>
          <a:ext cx="8506466" cy="621792"/>
        </p:xfrm>
        <a:graphic>
          <a:graphicData uri="http://schemas.openxmlformats.org/drawingml/2006/table">
            <a:tbl>
              <a:tblPr>
                <a:tableStyleId>{35758FB7-9AC5-4552-8A53-C91805E547FA}</a:tableStyleId>
              </a:tblPr>
              <a:tblGrid>
                <a:gridCol w="2714646"/>
                <a:gridCol w="579182"/>
                <a:gridCol w="579182"/>
                <a:gridCol w="579182"/>
                <a:gridCol w="579182"/>
                <a:gridCol w="579182"/>
                <a:gridCol w="579182"/>
                <a:gridCol w="579182"/>
                <a:gridCol w="579182"/>
                <a:gridCol w="579182"/>
                <a:gridCol w="579182"/>
              </a:tblGrid>
              <a:tr h="0">
                <a:tc>
                  <a:txBody>
                    <a:bodyPr/>
                    <a:lstStyle/>
                    <a:p>
                      <a:pPr marL="0" marR="0" indent="0" algn="ctr" defTabSz="914400" rtl="0" eaLnBrk="1" fontAlgn="auto" latinLnBrk="0" hangingPunct="1">
                        <a:lnSpc>
                          <a:spcPct val="85000"/>
                        </a:lnSpc>
                        <a:spcBef>
                          <a:spcPts val="0"/>
                        </a:spcBef>
                        <a:spcAft>
                          <a:spcPts val="0"/>
                        </a:spcAft>
                        <a:buClrTx/>
                        <a:buSzTx/>
                        <a:buFontTx/>
                        <a:buNone/>
                        <a:tabLst/>
                        <a:defRPr/>
                      </a:pPr>
                      <a:r>
                        <a:rPr lang="ru-RU" sz="2400" b="1" dirty="0" smtClean="0">
                          <a:effectLst>
                            <a:outerShdw blurRad="38100" dist="38100" dir="2700000" algn="tl">
                              <a:srgbClr val="000000">
                                <a:alpha val="43137"/>
                              </a:srgbClr>
                            </a:outerShdw>
                          </a:effectLst>
                          <a:latin typeface="Arial" pitchFamily="34" charset="0"/>
                          <a:cs typeface="Arial" pitchFamily="34" charset="0"/>
                        </a:rPr>
                        <a:t>Термины</a:t>
                      </a:r>
                      <a:endParaRPr lang="ru-RU" sz="2400" b="1" dirty="0">
                        <a:solidFill>
                          <a:schemeClr val="tx1"/>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1</a:t>
                      </a:r>
                      <a:endParaRPr lang="ru-RU" sz="2400" b="1"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2</a:t>
                      </a:r>
                      <a:endParaRPr lang="ru-RU" sz="2400" b="1"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3</a:t>
                      </a:r>
                      <a:endParaRPr lang="ru-RU" sz="2400" b="1"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4</a:t>
                      </a:r>
                      <a:endParaRPr lang="ru-RU" sz="2400" b="1"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5</a:t>
                      </a:r>
                      <a:endParaRPr lang="ru-RU" sz="2400" b="1"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6</a:t>
                      </a:r>
                      <a:endParaRPr lang="ru-RU" sz="2400" b="1"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7</a:t>
                      </a:r>
                      <a:endParaRPr lang="ru-RU" sz="2400" b="1"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endParaRPr lang="ru-RU" sz="2400" b="1"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9</a:t>
                      </a:r>
                      <a:endParaRPr lang="ru-RU" sz="2400" b="1"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10</a:t>
                      </a:r>
                      <a:endParaRPr lang="ru-RU" sz="2400" b="1"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marL="0" marR="0" indent="0" algn="ctr" defTabSz="914400" rtl="0" eaLnBrk="1" fontAlgn="auto" latinLnBrk="0" hangingPunct="1">
                        <a:lnSpc>
                          <a:spcPct val="85000"/>
                        </a:lnSpc>
                        <a:spcBef>
                          <a:spcPts val="0"/>
                        </a:spcBef>
                        <a:spcAft>
                          <a:spcPts val="0"/>
                        </a:spcAft>
                        <a:buClrTx/>
                        <a:buSzTx/>
                        <a:buFontTx/>
                        <a:buNone/>
                        <a:tabLst/>
                        <a:defRPr/>
                      </a:pPr>
                      <a:r>
                        <a:rPr lang="ru-RU" sz="2400" b="1" dirty="0" smtClean="0">
                          <a:effectLst>
                            <a:outerShdw blurRad="38100" dist="38100" dir="2700000" algn="tl">
                              <a:srgbClr val="000000">
                                <a:alpha val="43137"/>
                              </a:srgbClr>
                            </a:outerShdw>
                          </a:effectLst>
                          <a:latin typeface="Arial" pitchFamily="34" charset="0"/>
                          <a:cs typeface="Arial" pitchFamily="34" charset="0"/>
                        </a:rPr>
                        <a:t>Определения</a:t>
                      </a:r>
                      <a:endParaRPr lang="ru-RU" sz="2400" b="1" dirty="0">
                        <a:solidFill>
                          <a:srgbClr val="9D2349"/>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400" b="1" dirty="0" smtClean="0">
                          <a:solidFill>
                            <a:srgbClr val="0000FF"/>
                          </a:solidFill>
                          <a:effectLst>
                            <a:outerShdw blurRad="38100" dist="38100" dir="2700000" algn="tl">
                              <a:srgbClr val="000000">
                                <a:alpha val="43137"/>
                              </a:srgbClr>
                            </a:outerShdw>
                          </a:effectLst>
                          <a:latin typeface="Arial" pitchFamily="34" charset="0"/>
                          <a:ea typeface="Times New Roman"/>
                          <a:cs typeface="Arial" pitchFamily="34" charset="0"/>
                        </a:rPr>
                        <a:t>З</a:t>
                      </a:r>
                      <a:endParaRPr lang="ru-RU" sz="2400" b="1" dirty="0">
                        <a:solidFill>
                          <a:srgbClr val="0000FF"/>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400" b="1" dirty="0" smtClean="0">
                          <a:solidFill>
                            <a:srgbClr val="0000FF"/>
                          </a:solidFill>
                          <a:effectLst>
                            <a:outerShdw blurRad="38100" dist="38100" dir="2700000" algn="tl">
                              <a:srgbClr val="000000">
                                <a:alpha val="43137"/>
                              </a:srgbClr>
                            </a:outerShdw>
                          </a:effectLst>
                          <a:latin typeface="Arial" pitchFamily="34" charset="0"/>
                          <a:ea typeface="Times New Roman"/>
                          <a:cs typeface="Arial" pitchFamily="34" charset="0"/>
                        </a:rPr>
                        <a:t>А</a:t>
                      </a:r>
                      <a:endParaRPr lang="ru-RU" sz="2400" b="1" dirty="0">
                        <a:solidFill>
                          <a:srgbClr val="0000FF"/>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400" b="1" dirty="0" smtClean="0">
                          <a:solidFill>
                            <a:srgbClr val="0000FF"/>
                          </a:solidFill>
                          <a:effectLst>
                            <a:outerShdw blurRad="38100" dist="38100" dir="2700000" algn="tl">
                              <a:srgbClr val="000000">
                                <a:alpha val="43137"/>
                              </a:srgbClr>
                            </a:outerShdw>
                          </a:effectLst>
                          <a:latin typeface="Arial" pitchFamily="34" charset="0"/>
                          <a:ea typeface="Times New Roman"/>
                          <a:cs typeface="Arial" pitchFamily="34" charset="0"/>
                        </a:rPr>
                        <a:t>Е</a:t>
                      </a:r>
                      <a:endParaRPr lang="ru-RU" sz="2400" b="1" dirty="0">
                        <a:solidFill>
                          <a:srgbClr val="0000FF"/>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400" b="1" dirty="0" smtClean="0">
                          <a:solidFill>
                            <a:srgbClr val="0000FF"/>
                          </a:solidFill>
                          <a:effectLst>
                            <a:outerShdw blurRad="38100" dist="38100" dir="2700000" algn="tl">
                              <a:srgbClr val="000000">
                                <a:alpha val="43137"/>
                              </a:srgbClr>
                            </a:outerShdw>
                          </a:effectLst>
                          <a:latin typeface="Arial" pitchFamily="34" charset="0"/>
                          <a:ea typeface="Times New Roman"/>
                          <a:cs typeface="Arial" pitchFamily="34" charset="0"/>
                        </a:rPr>
                        <a:t>Ж</a:t>
                      </a:r>
                      <a:endParaRPr lang="ru-RU" sz="2400" b="1" dirty="0">
                        <a:solidFill>
                          <a:srgbClr val="0000FF"/>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400" b="1" dirty="0" smtClean="0">
                          <a:solidFill>
                            <a:srgbClr val="0000FF"/>
                          </a:solidFill>
                          <a:effectLst>
                            <a:outerShdw blurRad="38100" dist="38100" dir="2700000" algn="tl">
                              <a:srgbClr val="000000">
                                <a:alpha val="43137"/>
                              </a:srgbClr>
                            </a:outerShdw>
                          </a:effectLst>
                          <a:latin typeface="Arial" pitchFamily="34" charset="0"/>
                          <a:ea typeface="Times New Roman"/>
                          <a:cs typeface="Arial" pitchFamily="34" charset="0"/>
                        </a:rPr>
                        <a:t>Д</a:t>
                      </a:r>
                      <a:endParaRPr lang="ru-RU" sz="2400" b="1" dirty="0">
                        <a:solidFill>
                          <a:srgbClr val="0000FF"/>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400" b="1" dirty="0" smtClean="0">
                          <a:solidFill>
                            <a:srgbClr val="0000FF"/>
                          </a:solidFill>
                          <a:effectLst>
                            <a:outerShdw blurRad="38100" dist="38100" dir="2700000" algn="tl">
                              <a:srgbClr val="000000">
                                <a:alpha val="43137"/>
                              </a:srgbClr>
                            </a:outerShdw>
                          </a:effectLst>
                          <a:latin typeface="Arial" pitchFamily="34" charset="0"/>
                          <a:ea typeface="Times New Roman"/>
                          <a:cs typeface="Arial" pitchFamily="34" charset="0"/>
                        </a:rPr>
                        <a:t>В</a:t>
                      </a:r>
                      <a:endParaRPr lang="ru-RU" sz="2400" b="1" dirty="0">
                        <a:solidFill>
                          <a:srgbClr val="0000FF"/>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400" b="1" dirty="0" smtClean="0">
                          <a:solidFill>
                            <a:srgbClr val="0000FF"/>
                          </a:solidFill>
                          <a:effectLst>
                            <a:outerShdw blurRad="38100" dist="38100" dir="2700000" algn="tl">
                              <a:srgbClr val="000000">
                                <a:alpha val="43137"/>
                              </a:srgbClr>
                            </a:outerShdw>
                          </a:effectLst>
                          <a:latin typeface="Arial" pitchFamily="34" charset="0"/>
                          <a:ea typeface="Times New Roman"/>
                          <a:cs typeface="Arial" pitchFamily="34" charset="0"/>
                        </a:rPr>
                        <a:t>Б</a:t>
                      </a:r>
                      <a:endParaRPr lang="ru-RU" sz="2400" b="1" dirty="0">
                        <a:solidFill>
                          <a:srgbClr val="0000FF"/>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400" b="1" dirty="0" smtClean="0">
                          <a:solidFill>
                            <a:srgbClr val="0000FF"/>
                          </a:solidFill>
                          <a:effectLst>
                            <a:outerShdw blurRad="38100" dist="38100" dir="2700000" algn="tl">
                              <a:srgbClr val="000000">
                                <a:alpha val="43137"/>
                              </a:srgbClr>
                            </a:outerShdw>
                          </a:effectLst>
                          <a:latin typeface="Arial" pitchFamily="34" charset="0"/>
                          <a:ea typeface="Times New Roman"/>
                          <a:cs typeface="Arial" pitchFamily="34" charset="0"/>
                        </a:rPr>
                        <a:t>Г</a:t>
                      </a:r>
                      <a:endParaRPr lang="ru-RU" sz="2400" b="1" dirty="0">
                        <a:solidFill>
                          <a:srgbClr val="0000FF"/>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400" b="1" dirty="0" smtClean="0">
                          <a:solidFill>
                            <a:srgbClr val="0000FF"/>
                          </a:solidFill>
                          <a:effectLst>
                            <a:outerShdw blurRad="38100" dist="38100" dir="2700000" algn="tl">
                              <a:srgbClr val="000000">
                                <a:alpha val="43137"/>
                              </a:srgbClr>
                            </a:outerShdw>
                          </a:effectLst>
                          <a:latin typeface="Arial" pitchFamily="34" charset="0"/>
                          <a:ea typeface="Times New Roman"/>
                          <a:cs typeface="Arial" pitchFamily="34" charset="0"/>
                        </a:rPr>
                        <a:t>И</a:t>
                      </a:r>
                      <a:endParaRPr lang="ru-RU" sz="2400" b="1" dirty="0">
                        <a:solidFill>
                          <a:srgbClr val="0000FF"/>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400" b="1" dirty="0" smtClean="0">
                          <a:solidFill>
                            <a:srgbClr val="0000FF"/>
                          </a:solidFill>
                          <a:effectLst>
                            <a:outerShdw blurRad="38100" dist="38100" dir="2700000" algn="tl">
                              <a:srgbClr val="000000">
                                <a:alpha val="43137"/>
                              </a:srgbClr>
                            </a:outerShdw>
                          </a:effectLst>
                          <a:latin typeface="Arial" pitchFamily="34" charset="0"/>
                          <a:ea typeface="Times New Roman"/>
                          <a:cs typeface="Arial" pitchFamily="34" charset="0"/>
                        </a:rPr>
                        <a:t>К</a:t>
                      </a:r>
                      <a:endParaRPr lang="ru-RU" sz="2400" b="1" dirty="0">
                        <a:solidFill>
                          <a:srgbClr val="0000FF"/>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bl>
          </a:graphicData>
        </a:graphic>
      </p:graphicFrame>
      <p:sp>
        <p:nvSpPr>
          <p:cNvPr id="12" name="Прямоугольник 11"/>
          <p:cNvSpPr/>
          <p:nvPr/>
        </p:nvSpPr>
        <p:spPr>
          <a:xfrm>
            <a:off x="1643042" y="0"/>
            <a:ext cx="6286512" cy="458587"/>
          </a:xfrm>
          <a:prstGeom prst="rect">
            <a:avLst/>
          </a:prstGeom>
        </p:spPr>
        <p:txBody>
          <a:bodyPr wrap="square">
            <a:spAutoFit/>
          </a:bodyPr>
          <a:lstStyle/>
          <a:p>
            <a:pPr lvl="0" algn="ctr" fontAlgn="base">
              <a:lnSpc>
                <a:spcPct val="85000"/>
              </a:lnSpc>
              <a:spcBef>
                <a:spcPct val="0"/>
              </a:spcBef>
              <a:spcAft>
                <a:spcPct val="0"/>
              </a:spcAft>
            </a:pPr>
            <a:r>
              <a:rPr lang="ru-RU" sz="2800" b="1" dirty="0" smtClean="0">
                <a:solidFill>
                  <a:srgbClr val="FF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Проверим, как Вы ответили:</a:t>
            </a:r>
            <a:endParaRPr lang="ru-RU" sz="2800" dirty="0" smtClean="0">
              <a:solidFill>
                <a:srgbClr val="FF0000"/>
              </a:solidFill>
              <a:effectLst>
                <a:outerShdw blurRad="38100" dist="38100" dir="2700000" algn="tl">
                  <a:srgbClr val="000000">
                    <a:alpha val="43137"/>
                  </a:srgbClr>
                </a:outerShdw>
              </a:effectLst>
              <a:latin typeface="Arial Black" pitchFamily="34" charset="0"/>
              <a:cs typeface="Arial" pitchFamily="34" charset="0"/>
            </a:endParaRPr>
          </a:p>
        </p:txBody>
      </p:sp>
      <p:sp>
        <p:nvSpPr>
          <p:cNvPr id="13" name="Прямоугольник 12"/>
          <p:cNvSpPr/>
          <p:nvPr/>
        </p:nvSpPr>
        <p:spPr>
          <a:xfrm>
            <a:off x="71406" y="1285860"/>
            <a:ext cx="8929750" cy="5324535"/>
          </a:xfrm>
          <a:prstGeom prst="rect">
            <a:avLst/>
          </a:prstGeom>
        </p:spPr>
        <p:txBody>
          <a:bodyPr wrap="square">
            <a:spAutoFit/>
          </a:bodyPr>
          <a:lstStyle/>
          <a:p>
            <a:pPr marL="355600" indent="-355600" algn="just">
              <a:lnSpc>
                <a:spcPct val="80000"/>
              </a:lnSpc>
            </a:pPr>
            <a:r>
              <a:rPr lang="ru-RU" sz="25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1. Ген </a:t>
            </a:r>
            <a:r>
              <a:rPr lang="ru-RU" sz="2500" b="1" dirty="0" smtClean="0">
                <a:latin typeface="Arial" pitchFamily="34" charset="0"/>
                <a:cs typeface="Arial" pitchFamily="34" charset="0"/>
              </a:rPr>
              <a:t>– </a:t>
            </a:r>
            <a:r>
              <a:rPr lang="ru-RU" sz="2500" b="1" dirty="0" smtClean="0">
                <a:latin typeface="Arial" pitchFamily="34" charset="0"/>
                <a:ea typeface="Times New Roman" pitchFamily="18" charset="0"/>
                <a:cs typeface="Arial" pitchFamily="34" charset="0"/>
              </a:rPr>
              <a:t>элементарная единица наследственности (</a:t>
            </a:r>
            <a:r>
              <a:rPr lang="ru-RU" sz="25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З</a:t>
            </a:r>
            <a:r>
              <a:rPr lang="ru-RU" sz="2500" b="1" dirty="0" smtClean="0">
                <a:latin typeface="Arial" pitchFamily="34" charset="0"/>
                <a:ea typeface="Times New Roman" pitchFamily="18" charset="0"/>
                <a:cs typeface="Arial" pitchFamily="34" charset="0"/>
              </a:rPr>
              <a:t>)</a:t>
            </a:r>
            <a:r>
              <a:rPr lang="ru-RU" sz="2500" b="1" dirty="0" smtClean="0">
                <a:latin typeface="Arial" pitchFamily="34" charset="0"/>
                <a:cs typeface="Arial" pitchFamily="34" charset="0"/>
              </a:rPr>
              <a:t> </a:t>
            </a:r>
          </a:p>
          <a:p>
            <a:pPr marL="355600" indent="-355600" algn="just">
              <a:lnSpc>
                <a:spcPct val="80000"/>
              </a:lnSpc>
            </a:pPr>
            <a:r>
              <a:rPr lang="ru-RU" sz="25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2. </a:t>
            </a:r>
            <a:r>
              <a:rPr lang="ru-RU" sz="25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Гене́тика</a:t>
            </a:r>
            <a:r>
              <a:rPr lang="ru-RU" sz="2500" b="1" dirty="0" smtClean="0">
                <a:latin typeface="Arial" pitchFamily="34" charset="0"/>
                <a:cs typeface="Arial" pitchFamily="34" charset="0"/>
              </a:rPr>
              <a:t> – наука о закономерностях наследственности и изменчивости (</a:t>
            </a:r>
            <a:r>
              <a:rPr lang="ru-RU" sz="25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А</a:t>
            </a:r>
            <a:r>
              <a:rPr lang="ru-RU" sz="2500" b="1" dirty="0" smtClean="0">
                <a:latin typeface="Arial" pitchFamily="34" charset="0"/>
                <a:cs typeface="Arial" pitchFamily="34" charset="0"/>
              </a:rPr>
              <a:t>)</a:t>
            </a:r>
          </a:p>
          <a:p>
            <a:pPr marL="355600" lvl="0" indent="-355600" algn="just">
              <a:lnSpc>
                <a:spcPct val="80000"/>
              </a:lnSpc>
            </a:pPr>
            <a:r>
              <a:rPr lang="ru-RU" sz="25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3. </a:t>
            </a:r>
            <a:r>
              <a:rPr lang="ru-RU" sz="2500" b="1" dirty="0" err="1"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Гомозигота</a:t>
            </a:r>
            <a:r>
              <a:rPr lang="ru-RU" sz="25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500" b="1" dirty="0" smtClean="0">
                <a:latin typeface="Arial" pitchFamily="34" charset="0"/>
                <a:ea typeface="Times New Roman" pitchFamily="18" charset="0"/>
                <a:cs typeface="Arial" pitchFamily="34" charset="0"/>
              </a:rPr>
              <a:t>– клетка или организм, содержащие одинаковые аллели одного и того же гена </a:t>
            </a:r>
            <a:r>
              <a:rPr lang="ru-RU" sz="2500" b="1" dirty="0" smtClean="0">
                <a:latin typeface="Arial" pitchFamily="34" charset="0"/>
                <a:cs typeface="Arial" pitchFamily="34" charset="0"/>
              </a:rPr>
              <a:t>(</a:t>
            </a:r>
            <a:r>
              <a:rPr lang="ru-RU" sz="25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Е</a:t>
            </a:r>
            <a:r>
              <a:rPr lang="ru-RU" sz="2500" b="1" dirty="0" smtClean="0">
                <a:latin typeface="Arial" pitchFamily="34" charset="0"/>
                <a:cs typeface="Arial" pitchFamily="34" charset="0"/>
              </a:rPr>
              <a:t>)</a:t>
            </a:r>
            <a:endParaRPr lang="ru-RU" sz="2500" b="1" dirty="0" smtClean="0">
              <a:latin typeface="Arial" pitchFamily="34" charset="0"/>
              <a:ea typeface="Times New Roman" pitchFamily="18" charset="0"/>
              <a:cs typeface="Arial" pitchFamily="34" charset="0"/>
            </a:endParaRPr>
          </a:p>
          <a:p>
            <a:pPr marL="355600" indent="-355600" algn="just">
              <a:lnSpc>
                <a:spcPct val="80000"/>
              </a:lnSpc>
            </a:pPr>
            <a:r>
              <a:rPr lang="ru-RU" sz="25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4. </a:t>
            </a:r>
            <a:r>
              <a:rPr lang="ru-RU" sz="2500" b="1" dirty="0" err="1"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Гетерозигота</a:t>
            </a:r>
            <a:r>
              <a:rPr lang="ru-RU" sz="25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500" b="1" dirty="0" smtClean="0">
                <a:latin typeface="Arial" pitchFamily="34" charset="0"/>
                <a:ea typeface="Times New Roman" pitchFamily="18" charset="0"/>
                <a:cs typeface="Arial" pitchFamily="34" charset="0"/>
              </a:rPr>
              <a:t>– клетка или организм, содержащие разные аллели одного и того же гена (</a:t>
            </a:r>
            <a:r>
              <a:rPr lang="ru-RU" sz="25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Ж</a:t>
            </a:r>
            <a:r>
              <a:rPr lang="ru-RU" sz="2500" b="1" dirty="0" smtClean="0">
                <a:latin typeface="Arial" pitchFamily="34" charset="0"/>
                <a:ea typeface="Times New Roman" pitchFamily="18" charset="0"/>
                <a:cs typeface="Arial" pitchFamily="34" charset="0"/>
              </a:rPr>
              <a:t>) </a:t>
            </a:r>
          </a:p>
          <a:p>
            <a:pPr marL="355600" lvl="0" indent="-355600" algn="just">
              <a:lnSpc>
                <a:spcPct val="80000"/>
              </a:lnSpc>
            </a:pPr>
            <a:r>
              <a:rPr lang="ru-RU" sz="25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5. </a:t>
            </a:r>
            <a:r>
              <a:rPr lang="ru-RU" sz="25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Доминантный признак </a:t>
            </a:r>
            <a:r>
              <a:rPr lang="ru-RU" sz="2500" b="1" dirty="0" smtClean="0">
                <a:latin typeface="Arial" pitchFamily="34" charset="0"/>
                <a:ea typeface="Times New Roman" pitchFamily="18" charset="0"/>
                <a:cs typeface="Arial" pitchFamily="34" charset="0"/>
              </a:rPr>
              <a:t>– признак,  проявляющийся у гибридов первого поколения (</a:t>
            </a:r>
            <a:r>
              <a:rPr lang="ru-RU" sz="2500" b="1" dirty="0" smtClean="0">
                <a:solidFill>
                  <a:srgbClr val="C00000"/>
                </a:solidFill>
                <a:latin typeface="Arial" pitchFamily="34" charset="0"/>
                <a:ea typeface="Times New Roman" pitchFamily="18" charset="0"/>
                <a:cs typeface="Arial" pitchFamily="34" charset="0"/>
              </a:rPr>
              <a:t>Д</a:t>
            </a:r>
            <a:r>
              <a:rPr lang="ru-RU" sz="2500" b="1" dirty="0" smtClean="0">
                <a:latin typeface="Arial" pitchFamily="34" charset="0"/>
                <a:ea typeface="Times New Roman" pitchFamily="18" charset="0"/>
                <a:cs typeface="Arial" pitchFamily="34" charset="0"/>
              </a:rPr>
              <a:t>). </a:t>
            </a:r>
          </a:p>
          <a:p>
            <a:pPr marL="355600" lvl="0" indent="-355600" algn="just">
              <a:lnSpc>
                <a:spcPct val="80000"/>
              </a:lnSpc>
            </a:pPr>
            <a:r>
              <a:rPr lang="ru-RU" sz="25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6. </a:t>
            </a:r>
            <a:r>
              <a:rPr lang="ru-RU" sz="25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Фенотип </a:t>
            </a:r>
            <a:r>
              <a:rPr lang="ru-RU" sz="2500" b="1" dirty="0" smtClean="0">
                <a:latin typeface="Arial" pitchFamily="34" charset="0"/>
                <a:ea typeface="Times New Roman" pitchFamily="18" charset="0"/>
                <a:cs typeface="Arial" pitchFamily="34" charset="0"/>
              </a:rPr>
              <a:t>– совокупность всех признаков организма (</a:t>
            </a:r>
            <a:r>
              <a:rPr lang="ru-RU" sz="25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В</a:t>
            </a:r>
            <a:r>
              <a:rPr lang="ru-RU" sz="2500" b="1" dirty="0" smtClean="0">
                <a:latin typeface="Arial" pitchFamily="34" charset="0"/>
                <a:ea typeface="Times New Roman" pitchFamily="18" charset="0"/>
                <a:cs typeface="Arial" pitchFamily="34" charset="0"/>
              </a:rPr>
              <a:t>)</a:t>
            </a:r>
          </a:p>
          <a:p>
            <a:pPr marL="355600" indent="-355600" algn="just">
              <a:lnSpc>
                <a:spcPct val="80000"/>
              </a:lnSpc>
            </a:pPr>
            <a:r>
              <a:rPr lang="ru-RU" sz="25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7. Генотип</a:t>
            </a:r>
            <a:r>
              <a:rPr lang="ru-RU" sz="2500" b="1" dirty="0" smtClean="0">
                <a:latin typeface="Arial" pitchFamily="34" charset="0"/>
                <a:cs typeface="Arial" pitchFamily="34" charset="0"/>
              </a:rPr>
              <a:t> – </a:t>
            </a:r>
            <a:r>
              <a:rPr lang="ru-RU" sz="2500" b="1" dirty="0" smtClean="0">
                <a:latin typeface="Arial" pitchFamily="34" charset="0"/>
                <a:ea typeface="Times New Roman" pitchFamily="18" charset="0"/>
                <a:cs typeface="Arial" pitchFamily="34" charset="0"/>
              </a:rPr>
              <a:t>совокупность всех генов организма (</a:t>
            </a:r>
            <a:r>
              <a:rPr lang="ru-RU" sz="25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Б</a:t>
            </a:r>
            <a:r>
              <a:rPr lang="ru-RU" sz="2500" b="1" dirty="0" smtClean="0">
                <a:latin typeface="Arial" pitchFamily="34" charset="0"/>
                <a:ea typeface="Times New Roman" pitchFamily="18" charset="0"/>
                <a:cs typeface="Arial" pitchFamily="34" charset="0"/>
              </a:rPr>
              <a:t>)</a:t>
            </a:r>
            <a:r>
              <a:rPr lang="ru-RU" sz="2500" b="1" dirty="0" smtClean="0">
                <a:latin typeface="Arial" pitchFamily="34" charset="0"/>
                <a:cs typeface="Arial" pitchFamily="34" charset="0"/>
              </a:rPr>
              <a:t> </a:t>
            </a:r>
          </a:p>
          <a:p>
            <a:pPr marL="355600" indent="-355600" algn="just">
              <a:lnSpc>
                <a:spcPct val="80000"/>
              </a:lnSpc>
            </a:pPr>
            <a:r>
              <a:rPr lang="ru-RU" sz="25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8. </a:t>
            </a:r>
            <a:r>
              <a:rPr lang="ru-RU" sz="25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Рецессивный признак </a:t>
            </a:r>
            <a:r>
              <a:rPr lang="ru-RU" sz="2500" b="1" dirty="0" smtClean="0">
                <a:latin typeface="Arial" pitchFamily="34" charset="0"/>
                <a:ea typeface="Times New Roman" pitchFamily="18" charset="0"/>
                <a:cs typeface="Arial" pitchFamily="34" charset="0"/>
              </a:rPr>
              <a:t>– подавляемый признак у гибридов (</a:t>
            </a:r>
            <a:r>
              <a:rPr lang="ru-RU" sz="25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Г</a:t>
            </a:r>
            <a:r>
              <a:rPr lang="ru-RU" sz="2500" b="1" dirty="0" smtClean="0">
                <a:latin typeface="Arial" pitchFamily="34" charset="0"/>
                <a:ea typeface="Times New Roman" pitchFamily="18" charset="0"/>
                <a:cs typeface="Arial" pitchFamily="34" charset="0"/>
              </a:rPr>
              <a:t>) </a:t>
            </a:r>
            <a:endParaRPr lang="ru-RU" sz="2500" b="1" dirty="0" smtClean="0">
              <a:solidFill>
                <a:srgbClr val="C00000"/>
              </a:solidFill>
              <a:effectLst>
                <a:outerShdw blurRad="38100" dist="38100" dir="2700000" algn="tl">
                  <a:srgbClr val="000000">
                    <a:alpha val="43137"/>
                  </a:srgbClr>
                </a:outerShdw>
              </a:effectLst>
              <a:latin typeface="Arial" pitchFamily="34" charset="0"/>
              <a:cs typeface="Arial" pitchFamily="34" charset="0"/>
            </a:endParaRPr>
          </a:p>
          <a:p>
            <a:pPr marL="355600" lvl="0" indent="-355600" algn="just">
              <a:lnSpc>
                <a:spcPct val="80000"/>
              </a:lnSpc>
            </a:pPr>
            <a:r>
              <a:rPr lang="ru-RU" sz="25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9. </a:t>
            </a:r>
            <a:r>
              <a:rPr lang="ru-RU" sz="25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Алле́ли</a:t>
            </a:r>
            <a:r>
              <a:rPr lang="ru-RU" sz="2500" b="1" dirty="0" smtClean="0">
                <a:latin typeface="Arial" pitchFamily="34" charset="0"/>
                <a:cs typeface="Arial" pitchFamily="34" charset="0"/>
              </a:rPr>
              <a:t> – </a:t>
            </a:r>
            <a:r>
              <a:rPr lang="ru-RU" sz="2500" b="1" dirty="0" smtClean="0">
                <a:latin typeface="Arial" pitchFamily="34" charset="0"/>
                <a:ea typeface="Times New Roman" pitchFamily="18" charset="0"/>
                <a:cs typeface="Arial" pitchFamily="34" charset="0"/>
              </a:rPr>
              <a:t>одно из возможных структурных состояний гена (</a:t>
            </a:r>
            <a:r>
              <a:rPr lang="ru-RU" sz="25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И</a:t>
            </a:r>
            <a:r>
              <a:rPr lang="ru-RU" sz="2500" b="1" dirty="0" smtClean="0">
                <a:latin typeface="Arial" pitchFamily="34" charset="0"/>
                <a:ea typeface="Times New Roman" pitchFamily="18" charset="0"/>
                <a:cs typeface="Arial" pitchFamily="34" charset="0"/>
              </a:rPr>
              <a:t>) </a:t>
            </a:r>
          </a:p>
          <a:p>
            <a:pPr marL="355600" indent="-355600" algn="just">
              <a:lnSpc>
                <a:spcPct val="80000"/>
              </a:lnSpc>
            </a:pPr>
            <a:r>
              <a:rPr lang="ru-RU" sz="25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10. </a:t>
            </a:r>
            <a:r>
              <a:rPr lang="ru-RU" sz="25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Г. Мендель </a:t>
            </a:r>
            <a:r>
              <a:rPr lang="ru-RU" sz="2500" b="1" dirty="0" smtClean="0">
                <a:latin typeface="Arial" pitchFamily="34" charset="0"/>
                <a:ea typeface="Times New Roman" pitchFamily="18" charset="0"/>
                <a:cs typeface="Arial" pitchFamily="34" charset="0"/>
              </a:rPr>
              <a:t>– основоположник генетики (</a:t>
            </a:r>
            <a:r>
              <a:rPr lang="ru-RU" sz="25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К</a:t>
            </a:r>
            <a:r>
              <a:rPr lang="ru-RU" sz="2500" b="1" dirty="0" smtClean="0">
                <a:latin typeface="Arial" pitchFamily="34" charset="0"/>
                <a:ea typeface="Times New Roman" pitchFamily="18" charset="0"/>
                <a:cs typeface="Arial" pitchFamily="34" charset="0"/>
              </a:rPr>
              <a:t>)</a:t>
            </a:r>
            <a:endParaRPr lang="ru-RU" b="1" dirty="0" smtClean="0">
              <a:latin typeface="Arial" pitchFamily="34" charset="0"/>
              <a:cs typeface="Arial" pitchFamily="34" charset="0"/>
            </a:endParaRPr>
          </a:p>
        </p:txBody>
      </p:sp>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3"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2" name="Прямоугольник 1"/>
          <p:cNvSpPr/>
          <p:nvPr/>
        </p:nvSpPr>
        <p:spPr>
          <a:xfrm>
            <a:off x="251520" y="188640"/>
            <a:ext cx="8590883" cy="5023683"/>
          </a:xfrm>
          <a:prstGeom prst="rect">
            <a:avLst/>
          </a:prstGeom>
        </p:spPr>
        <p:txBody>
          <a:bodyPr wrap="square">
            <a:spAutoFit/>
          </a:bodyPr>
          <a:lstStyle/>
          <a:p>
            <a:pPr marL="449263" indent="-449263" algn="just">
              <a:lnSpc>
                <a:spcPct val="85000"/>
              </a:lnSpc>
            </a:pPr>
            <a:r>
              <a:rPr lang="ru-RU" sz="2900" b="1" dirty="0">
                <a:ln>
                  <a:solidFill>
                    <a:sysClr val="windowText" lastClr="000000"/>
                  </a:solidFill>
                </a:ln>
                <a:solidFill>
                  <a:srgbClr val="FF0000"/>
                </a:solidFill>
                <a:latin typeface="Arial" pitchFamily="34" charset="0"/>
                <a:cs typeface="Arial" pitchFamily="34" charset="0"/>
              </a:rPr>
              <a:t>Наследственность</a:t>
            </a:r>
            <a:r>
              <a:rPr lang="ru-RU" sz="2900" b="1" dirty="0">
                <a:latin typeface="Arial" pitchFamily="34" charset="0"/>
                <a:cs typeface="Arial" pitchFamily="34" charset="0"/>
              </a:rPr>
              <a:t> </a:t>
            </a:r>
            <a:r>
              <a:rPr lang="ru-RU" sz="2900" b="1" dirty="0" smtClean="0">
                <a:latin typeface="Arial" pitchFamily="34" charset="0"/>
                <a:cs typeface="Arial" pitchFamily="34" charset="0"/>
              </a:rPr>
              <a:t> — </a:t>
            </a:r>
            <a:r>
              <a:rPr lang="ru-RU" sz="2900" b="1" dirty="0">
                <a:latin typeface="Arial" pitchFamily="34" charset="0"/>
                <a:cs typeface="Arial" pitchFamily="34" charset="0"/>
              </a:rPr>
              <a:t>способность одного поколения живых организмов передавать свои характеристики следующему.</a:t>
            </a:r>
          </a:p>
          <a:p>
            <a:pPr marL="449263" indent="-449263" algn="just">
              <a:lnSpc>
                <a:spcPct val="85000"/>
              </a:lnSpc>
            </a:pPr>
            <a:r>
              <a:rPr lang="ru-RU" sz="2900" b="1" dirty="0">
                <a:ln>
                  <a:solidFill>
                    <a:sysClr val="windowText" lastClr="000000"/>
                  </a:solidFill>
                </a:ln>
                <a:solidFill>
                  <a:srgbClr val="FF0000"/>
                </a:solidFill>
                <a:latin typeface="Arial" pitchFamily="34" charset="0"/>
                <a:cs typeface="Arial" pitchFamily="34" charset="0"/>
              </a:rPr>
              <a:t>Изменчивость</a:t>
            </a:r>
            <a:r>
              <a:rPr lang="ru-RU" sz="2900" b="1" dirty="0">
                <a:latin typeface="Arial" pitchFamily="34" charset="0"/>
                <a:cs typeface="Arial" pitchFamily="34" charset="0"/>
              </a:rPr>
              <a:t> </a:t>
            </a:r>
            <a:r>
              <a:rPr lang="ru-RU" sz="2900" b="1" dirty="0" smtClean="0">
                <a:latin typeface="Arial" pitchFamily="34" charset="0"/>
                <a:cs typeface="Arial" pitchFamily="34" charset="0"/>
              </a:rPr>
              <a:t>– </a:t>
            </a:r>
            <a:r>
              <a:rPr lang="ru-RU" sz="2900" b="1" dirty="0">
                <a:latin typeface="Arial" pitchFamily="34" charset="0"/>
                <a:cs typeface="Arial" pitchFamily="34" charset="0"/>
              </a:rPr>
              <a:t>приобретение потомством отличительных признаков в процессе индивидуального развития.</a:t>
            </a:r>
          </a:p>
          <a:p>
            <a:pPr marL="449263" indent="-449263" algn="just">
              <a:lnSpc>
                <a:spcPct val="85000"/>
              </a:lnSpc>
            </a:pPr>
            <a:r>
              <a:rPr lang="ru-RU" sz="2900" b="1" dirty="0">
                <a:ln>
                  <a:solidFill>
                    <a:sysClr val="windowText" lastClr="000000"/>
                  </a:solidFill>
                </a:ln>
                <a:solidFill>
                  <a:srgbClr val="FF0000"/>
                </a:solidFill>
                <a:latin typeface="Arial" pitchFamily="34" charset="0"/>
                <a:cs typeface="Arial" pitchFamily="34" charset="0"/>
              </a:rPr>
              <a:t>Признаки</a:t>
            </a:r>
            <a:r>
              <a:rPr lang="ru-RU" sz="2900" b="1" dirty="0">
                <a:latin typeface="Arial" pitchFamily="34" charset="0"/>
                <a:cs typeface="Arial" pitchFamily="34" charset="0"/>
              </a:rPr>
              <a:t> </a:t>
            </a:r>
            <a:r>
              <a:rPr lang="ru-RU" sz="2900" b="1" dirty="0" smtClean="0">
                <a:latin typeface="Arial" pitchFamily="34" charset="0"/>
                <a:cs typeface="Arial" pitchFamily="34" charset="0"/>
              </a:rPr>
              <a:t>– </a:t>
            </a:r>
            <a:r>
              <a:rPr lang="ru-RU" sz="2900" b="1" dirty="0">
                <a:latin typeface="Arial" pitchFamily="34" charset="0"/>
                <a:cs typeface="Arial" pitchFamily="34" charset="0"/>
              </a:rPr>
              <a:t>особые черты строения организма, которые формируются на протяжении жизни и зависят </a:t>
            </a:r>
            <a:r>
              <a:rPr lang="ru-RU" sz="2900" b="1" dirty="0" smtClean="0">
                <a:latin typeface="Arial" pitchFamily="34" charset="0"/>
                <a:cs typeface="Arial" pitchFamily="34" charset="0"/>
              </a:rPr>
              <a:t>от генетического </a:t>
            </a:r>
            <a:r>
              <a:rPr lang="ru-RU" sz="2900" b="1" dirty="0">
                <a:latin typeface="Arial" pitchFamily="34" charset="0"/>
                <a:cs typeface="Arial" pitchFamily="34" charset="0"/>
              </a:rPr>
              <a:t>фона и условий окружающей среды.</a:t>
            </a:r>
          </a:p>
          <a:p>
            <a:pPr marL="449263" indent="-449263" algn="just">
              <a:lnSpc>
                <a:spcPct val="85000"/>
              </a:lnSpc>
            </a:pPr>
            <a:r>
              <a:rPr lang="ru-RU" sz="2900" b="1" dirty="0">
                <a:ln>
                  <a:solidFill>
                    <a:sysClr val="windowText" lastClr="000000"/>
                  </a:solidFill>
                </a:ln>
                <a:solidFill>
                  <a:srgbClr val="FF0000"/>
                </a:solidFill>
                <a:latin typeface="Arial" pitchFamily="34" charset="0"/>
                <a:cs typeface="Arial" pitchFamily="34" charset="0"/>
              </a:rPr>
              <a:t>Фенотип</a:t>
            </a:r>
            <a:r>
              <a:rPr lang="ru-RU" sz="2900" b="1" dirty="0">
                <a:latin typeface="Arial" pitchFamily="34" charset="0"/>
                <a:cs typeface="Arial" pitchFamily="34" charset="0"/>
              </a:rPr>
              <a:t> </a:t>
            </a:r>
            <a:r>
              <a:rPr lang="ru-RU" sz="2900" b="1" dirty="0" smtClean="0">
                <a:latin typeface="Arial" pitchFamily="34" charset="0"/>
                <a:cs typeface="Arial" pitchFamily="34" charset="0"/>
              </a:rPr>
              <a:t>– </a:t>
            </a:r>
            <a:r>
              <a:rPr lang="ru-RU" sz="2900" b="1" dirty="0">
                <a:latin typeface="Arial" pitchFamily="34" charset="0"/>
                <a:cs typeface="Arial" pitchFamily="34" charset="0"/>
              </a:rPr>
              <a:t>совокупность всех внешних и внутренних признаков организма</a:t>
            </a:r>
            <a:r>
              <a:rPr lang="ru-RU" sz="2900" b="1" dirty="0" smtClean="0">
                <a:latin typeface="Arial" pitchFamily="34" charset="0"/>
                <a:cs typeface="Arial" pitchFamily="34" charset="0"/>
              </a:rPr>
              <a:t>.</a:t>
            </a:r>
            <a:endParaRPr lang="ru-RU" sz="2900" b="1" dirty="0">
              <a:latin typeface="Arial" pitchFamily="34" charset="0"/>
              <a:cs typeface="Arial" pitchFamily="34" charset="0"/>
            </a:endParaRPr>
          </a:p>
        </p:txBody>
      </p:sp>
    </p:spTree>
    <p:extLst>
      <p:ext uri="{BB962C8B-B14F-4D97-AF65-F5344CB8AC3E}">
        <p14:creationId xmlns:p14="http://schemas.microsoft.com/office/powerpoint/2010/main" val="9074392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8" name="Прямоугольник 7"/>
          <p:cNvSpPr/>
          <p:nvPr/>
        </p:nvSpPr>
        <p:spPr>
          <a:xfrm>
            <a:off x="1023040" y="0"/>
            <a:ext cx="7201010"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a typeface="Times New Roman" pitchFamily="18" charset="0"/>
                <a:cs typeface="Calibri" pitchFamily="34" charset="0"/>
              </a:rPr>
              <a:t>Общепринятые обозначения</a:t>
            </a:r>
            <a:endParaRPr lang="ru-RU"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sp>
        <p:nvSpPr>
          <p:cNvPr id="13" name="Прямоугольник 12"/>
          <p:cNvSpPr/>
          <p:nvPr/>
        </p:nvSpPr>
        <p:spPr>
          <a:xfrm>
            <a:off x="71406" y="500042"/>
            <a:ext cx="8715436" cy="6096284"/>
          </a:xfrm>
          <a:prstGeom prst="rect">
            <a:avLst/>
          </a:prstGeom>
        </p:spPr>
        <p:txBody>
          <a:bodyPr wrap="square">
            <a:spAutoFit/>
          </a:bodyPr>
          <a:lstStyle/>
          <a:p>
            <a:pPr marL="355600" lvl="0" indent="-360000">
              <a:lnSpc>
                <a:spcPct val="85000"/>
              </a:lnSpc>
            </a:pP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Р</a:t>
            </a:r>
            <a:r>
              <a:rPr lang="ru-RU" sz="2700" b="1" dirty="0" smtClean="0">
                <a:latin typeface="Arial" pitchFamily="34" charset="0"/>
                <a:cs typeface="Arial" pitchFamily="34" charset="0"/>
              </a:rPr>
              <a:t> – родительские организмы;</a:t>
            </a:r>
          </a:p>
          <a:p>
            <a:pPr marL="355600" indent="-360000">
              <a:lnSpc>
                <a:spcPct val="85000"/>
              </a:lnSpc>
            </a:pPr>
            <a:r>
              <a:rPr lang="ru-RU" sz="2700" b="1" dirty="0" smtClean="0">
                <a:solidFill>
                  <a:srgbClr val="C00000"/>
                </a:solidFill>
                <a:latin typeface="Arial Black" pitchFamily="34" charset="0"/>
                <a:cs typeface="Arial" pitchFamily="34" charset="0"/>
              </a:rPr>
              <a:t>♀</a:t>
            </a:r>
            <a:r>
              <a:rPr lang="ru-RU" sz="2700" b="1" dirty="0" smtClean="0">
                <a:latin typeface="Arial" pitchFamily="34" charset="0"/>
                <a:cs typeface="Arial" pitchFamily="34" charset="0"/>
              </a:rPr>
              <a:t> – женский пол;</a:t>
            </a:r>
          </a:p>
          <a:p>
            <a:pPr marL="355600" indent="-360000">
              <a:lnSpc>
                <a:spcPct val="85000"/>
              </a:lnSpc>
            </a:pPr>
            <a:r>
              <a:rPr lang="ru-RU" sz="2700" b="1" dirty="0" smtClean="0">
                <a:solidFill>
                  <a:srgbClr val="C00000"/>
                </a:solidFill>
                <a:latin typeface="Arial Black" pitchFamily="34" charset="0"/>
                <a:cs typeface="Arial" pitchFamily="34" charset="0"/>
              </a:rPr>
              <a:t>♂</a:t>
            </a:r>
            <a:r>
              <a:rPr lang="ru-RU" sz="2700" b="1" dirty="0" smtClean="0">
                <a:latin typeface="Arial" pitchFamily="34" charset="0"/>
                <a:cs typeface="Arial" pitchFamily="34" charset="0"/>
              </a:rPr>
              <a:t> – мужской пол;</a:t>
            </a:r>
          </a:p>
          <a:p>
            <a:pPr marL="355600" indent="-360000">
              <a:lnSpc>
                <a:spcPct val="85000"/>
              </a:lnSpc>
            </a:pP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sym typeface="Symbol"/>
              </a:rPr>
              <a:t></a:t>
            </a:r>
            <a:r>
              <a:rPr lang="ru-RU" sz="2700" b="1" dirty="0" smtClean="0">
                <a:latin typeface="Arial" pitchFamily="34" charset="0"/>
                <a:cs typeface="Arial" pitchFamily="34" charset="0"/>
                <a:sym typeface="Symbol"/>
              </a:rPr>
              <a:t> </a:t>
            </a:r>
            <a:r>
              <a:rPr lang="ru-RU" sz="2700" b="1" dirty="0" smtClean="0">
                <a:latin typeface="Arial" pitchFamily="34" charset="0"/>
                <a:cs typeface="Arial" pitchFamily="34" charset="0"/>
              </a:rPr>
              <a:t>– скрещивание;</a:t>
            </a:r>
          </a:p>
          <a:p>
            <a:pPr marL="355600" lvl="0" indent="-360000" algn="just">
              <a:lnSpc>
                <a:spcPct val="85000"/>
              </a:lnSpc>
            </a:pPr>
            <a:r>
              <a:rPr lang="en-US"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G</a:t>
            </a: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en-US"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g</a:t>
            </a: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ru-RU" sz="2700" b="1" dirty="0" smtClean="0">
                <a:latin typeface="Arial" pitchFamily="34" charset="0"/>
                <a:cs typeface="Arial" pitchFamily="34" charset="0"/>
              </a:rPr>
              <a:t> – гаметы , обводятся кружком (!); удобнее: кружком – яйцеклетки, кружком с хвостиком – сперматозоиды (спермии);</a:t>
            </a:r>
          </a:p>
          <a:p>
            <a:pPr marL="355600" indent="-360000" algn="just">
              <a:lnSpc>
                <a:spcPct val="85000"/>
              </a:lnSpc>
            </a:pPr>
            <a:r>
              <a:rPr lang="ru-RU" sz="2700" b="1" i="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гибриды</a:t>
            </a:r>
            <a:r>
              <a:rPr lang="ru-RU" sz="2700" b="1" i="1" dirty="0" smtClean="0">
                <a:latin typeface="Arial" pitchFamily="34" charset="0"/>
                <a:cs typeface="Arial" pitchFamily="34" charset="0"/>
              </a:rPr>
              <a:t> </a:t>
            </a:r>
            <a:r>
              <a:rPr lang="ru-RU" sz="2700" b="1" dirty="0" smtClean="0">
                <a:latin typeface="Arial" pitchFamily="34" charset="0"/>
                <a:cs typeface="Arial" pitchFamily="34" charset="0"/>
              </a:rPr>
              <a:t>– организмы, полученные от скрещивания особей с различными признаками;</a:t>
            </a:r>
          </a:p>
          <a:p>
            <a:pPr marL="355600" indent="-360000" algn="just">
              <a:lnSpc>
                <a:spcPct val="85000"/>
              </a:lnSpc>
            </a:pPr>
            <a:r>
              <a:rPr lang="ru-RU" sz="2700" b="1" dirty="0" smtClean="0">
                <a:latin typeface="Arial" pitchFamily="34" charset="0"/>
                <a:cs typeface="Arial" pitchFamily="34" charset="0"/>
              </a:rPr>
              <a:t> </a:t>
            </a:r>
            <a:r>
              <a:rPr lang="ru-RU" sz="2700" b="1" i="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гибридное поколение </a:t>
            </a:r>
            <a:r>
              <a:rPr lang="ru-RU" sz="2700" b="1" dirty="0" smtClean="0">
                <a:latin typeface="Arial" pitchFamily="34" charset="0"/>
                <a:cs typeface="Arial" pitchFamily="34" charset="0"/>
              </a:rPr>
              <a:t>– совокупность гибридов, полученных от скрещивания особей с различными признаками;  </a:t>
            </a:r>
          </a:p>
          <a:p>
            <a:pPr marL="355600" indent="-360000" algn="just">
              <a:lnSpc>
                <a:spcPct val="85000"/>
              </a:lnSpc>
            </a:pP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F</a:t>
            </a:r>
            <a:r>
              <a:rPr lang="ru-RU" sz="27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1</a:t>
            </a:r>
            <a:r>
              <a:rPr lang="ru-RU" sz="2700" b="1" baseline="-25000" dirty="0" smtClean="0">
                <a:latin typeface="Arial" pitchFamily="34" charset="0"/>
                <a:cs typeface="Arial" pitchFamily="34" charset="0"/>
              </a:rPr>
              <a:t> </a:t>
            </a:r>
            <a:r>
              <a:rPr lang="ru-RU" sz="2700" b="1" dirty="0" smtClean="0">
                <a:latin typeface="Arial" pitchFamily="34" charset="0"/>
                <a:cs typeface="Arial" pitchFamily="34" charset="0"/>
              </a:rPr>
              <a:t>– первое поколение (дети);</a:t>
            </a:r>
          </a:p>
          <a:p>
            <a:pPr marL="355600" indent="-360000" algn="just">
              <a:lnSpc>
                <a:spcPct val="85000"/>
              </a:lnSpc>
            </a:pP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F</a:t>
            </a:r>
            <a:r>
              <a:rPr lang="ru-RU" sz="27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2</a:t>
            </a:r>
            <a:r>
              <a:rPr lang="ru-RU" sz="2700" b="1" baseline="-25000" dirty="0" smtClean="0">
                <a:latin typeface="Arial" pitchFamily="34" charset="0"/>
                <a:cs typeface="Arial" pitchFamily="34" charset="0"/>
              </a:rPr>
              <a:t> </a:t>
            </a:r>
            <a:r>
              <a:rPr lang="ru-RU" sz="2700" b="1" dirty="0" smtClean="0">
                <a:latin typeface="Arial" pitchFamily="34" charset="0"/>
                <a:cs typeface="Arial" pitchFamily="34" charset="0"/>
              </a:rPr>
              <a:t>– второе поколение (внуки) – гибридные организмы скрещиваются между собой;</a:t>
            </a:r>
          </a:p>
          <a:p>
            <a:pPr marL="355600" indent="-360000" algn="just">
              <a:lnSpc>
                <a:spcPct val="85000"/>
              </a:lnSpc>
            </a:pP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F</a:t>
            </a:r>
            <a:r>
              <a:rPr lang="ru-RU" sz="27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3</a:t>
            </a:r>
            <a:r>
              <a:rPr lang="ru-RU" sz="2700" b="1" baseline="-25000" dirty="0" smtClean="0">
                <a:latin typeface="Arial" pitchFamily="34" charset="0"/>
                <a:cs typeface="Arial" pitchFamily="34" charset="0"/>
              </a:rPr>
              <a:t> </a:t>
            </a:r>
            <a:r>
              <a:rPr lang="ru-RU" sz="2700" b="1" dirty="0" smtClean="0">
                <a:latin typeface="Arial" pitchFamily="34" charset="0"/>
                <a:cs typeface="Arial" pitchFamily="34" charset="0"/>
              </a:rPr>
              <a:t>– третье поколение (правнуки).</a:t>
            </a:r>
            <a:endParaRPr lang="ru-RU" sz="2700" b="1" dirty="0">
              <a:latin typeface="Arial" pitchFamily="34" charset="0"/>
              <a:cs typeface="Arial" pitchFamily="34" charset="0"/>
            </a:endParaRPr>
          </a:p>
        </p:txBody>
      </p:sp>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214282" y="142852"/>
            <a:ext cx="8786874" cy="798680"/>
          </a:xfrm>
          <a:prstGeom prst="rect">
            <a:avLst/>
          </a:prstGeom>
        </p:spPr>
        <p:txBody>
          <a:bodyPr wrap="square">
            <a:spAutoFit/>
          </a:bodyPr>
          <a:lstStyle/>
          <a:p>
            <a:pPr indent="450000" algn="just">
              <a:lnSpc>
                <a:spcPct val="85000"/>
              </a:lnSpc>
            </a:pP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Условие генетической задачи</a:t>
            </a:r>
            <a:r>
              <a:rPr lang="ru-RU" sz="2700" b="1" dirty="0" smtClean="0">
                <a:latin typeface="Arial" pitchFamily="34" charset="0"/>
                <a:cs typeface="Arial" pitchFamily="34" charset="0"/>
              </a:rPr>
              <a:t> </a:t>
            </a:r>
            <a:r>
              <a:rPr lang="ru-RU" sz="2700" b="1" u="sng" dirty="0" smtClean="0">
                <a:latin typeface="Arial" pitchFamily="34" charset="0"/>
                <a:cs typeface="Arial" pitchFamily="34" charset="0"/>
              </a:rPr>
              <a:t>удобнее оформлять</a:t>
            </a:r>
            <a:r>
              <a:rPr lang="ru-RU" sz="2700" b="1" dirty="0" smtClean="0">
                <a:latin typeface="Arial" pitchFamily="34" charset="0"/>
                <a:cs typeface="Arial" pitchFamily="34" charset="0"/>
              </a:rPr>
              <a:t> в виде таблицы:</a:t>
            </a:r>
            <a:endParaRPr lang="ru-RU" sz="2700" b="1" dirty="0">
              <a:latin typeface="Arial" pitchFamily="34" charset="0"/>
              <a:cs typeface="Arial" pitchFamily="34" charset="0"/>
            </a:endParaRPr>
          </a:p>
        </p:txBody>
      </p:sp>
      <p:graphicFrame>
        <p:nvGraphicFramePr>
          <p:cNvPr id="8" name="Таблица 7"/>
          <p:cNvGraphicFramePr>
            <a:graphicFrameLocks noGrp="1"/>
          </p:cNvGraphicFramePr>
          <p:nvPr/>
        </p:nvGraphicFramePr>
        <p:xfrm>
          <a:off x="1142976" y="993446"/>
          <a:ext cx="6077585" cy="792480"/>
        </p:xfrm>
        <a:graphic>
          <a:graphicData uri="http://schemas.openxmlformats.org/drawingml/2006/table">
            <a:tbl>
              <a:tblPr>
                <a:tableStyleId>{35758FB7-9AC5-4552-8A53-C91805E547FA}</a:tableStyleId>
              </a:tblPr>
              <a:tblGrid>
                <a:gridCol w="2025650"/>
                <a:gridCol w="2025650"/>
                <a:gridCol w="2026285"/>
              </a:tblGrid>
              <a:tr h="0">
                <a:tc>
                  <a:txBody>
                    <a:bodyPr/>
                    <a:lstStyle/>
                    <a:p>
                      <a:pPr algn="ctr">
                        <a:spcAft>
                          <a:spcPts val="0"/>
                        </a:spcAft>
                      </a:pPr>
                      <a:r>
                        <a:rPr lang="ru-RU" sz="2600" b="1" dirty="0">
                          <a:latin typeface="Arial" pitchFamily="34" charset="0"/>
                          <a:cs typeface="Arial" pitchFamily="34" charset="0"/>
                        </a:rPr>
                        <a:t>признак</a:t>
                      </a:r>
                      <a:endParaRPr lang="ru-RU" sz="26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spcAft>
                          <a:spcPts val="0"/>
                        </a:spcAft>
                      </a:pPr>
                      <a:r>
                        <a:rPr lang="ru-RU" sz="2600" b="1" dirty="0">
                          <a:latin typeface="Arial" pitchFamily="34" charset="0"/>
                          <a:cs typeface="Arial" pitchFamily="34" charset="0"/>
                        </a:rPr>
                        <a:t>ген</a:t>
                      </a:r>
                      <a:endParaRPr lang="ru-RU" sz="26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spcAft>
                          <a:spcPts val="0"/>
                        </a:spcAft>
                      </a:pPr>
                      <a:r>
                        <a:rPr lang="ru-RU" sz="2600" b="1" dirty="0">
                          <a:latin typeface="Arial" pitchFamily="34" charset="0"/>
                          <a:cs typeface="Arial" pitchFamily="34" charset="0"/>
                        </a:rPr>
                        <a:t>генотип</a:t>
                      </a:r>
                      <a:endParaRPr lang="ru-RU" sz="26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a:spcAft>
                          <a:spcPts val="0"/>
                        </a:spcAft>
                      </a:pPr>
                      <a:endParaRPr lang="ru-RU" sz="2600" b="1">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spcAft>
                          <a:spcPts val="0"/>
                        </a:spcAft>
                      </a:pPr>
                      <a:endParaRPr lang="ru-RU" sz="26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spcAft>
                          <a:spcPts val="0"/>
                        </a:spcAft>
                      </a:pPr>
                      <a:endParaRPr lang="ru-RU" sz="26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bl>
          </a:graphicData>
        </a:graphic>
      </p:graphicFrame>
      <p:sp>
        <p:nvSpPr>
          <p:cNvPr id="12" name="Прямоугольник 11"/>
          <p:cNvSpPr/>
          <p:nvPr/>
        </p:nvSpPr>
        <p:spPr>
          <a:xfrm>
            <a:off x="214282" y="1785926"/>
            <a:ext cx="8643998" cy="3624069"/>
          </a:xfrm>
          <a:prstGeom prst="rect">
            <a:avLst/>
          </a:prstGeom>
        </p:spPr>
        <p:txBody>
          <a:bodyPr wrap="square">
            <a:spAutoFit/>
          </a:bodyPr>
          <a:lstStyle/>
          <a:p>
            <a:pPr indent="449263" algn="just">
              <a:lnSpc>
                <a:spcPct val="85000"/>
              </a:lnSpc>
            </a:pPr>
            <a:r>
              <a:rPr lang="ru-RU" sz="2700" b="1" dirty="0" smtClean="0">
                <a:latin typeface="Arial" pitchFamily="34" charset="0"/>
                <a:cs typeface="Arial" pitchFamily="34" charset="0"/>
              </a:rPr>
              <a:t>За формирование </a:t>
            </a:r>
            <a:r>
              <a:rPr lang="ru-RU" sz="2700" b="1" u="sng"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признака</a:t>
            </a:r>
            <a:r>
              <a:rPr lang="ru-RU" sz="2700" b="1" dirty="0" smtClean="0">
                <a:latin typeface="Arial" pitchFamily="34" charset="0"/>
                <a:cs typeface="Arial" pitchFamily="34" charset="0"/>
              </a:rPr>
              <a:t> отвечает ген, который существует в состоянии двух аллелей – </a:t>
            </a: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доминантного</a:t>
            </a:r>
            <a:r>
              <a:rPr lang="ru-RU" sz="2700" b="1" dirty="0" smtClean="0">
                <a:latin typeface="Arial" pitchFamily="34" charset="0"/>
                <a:cs typeface="Arial" pitchFamily="34" charset="0"/>
              </a:rPr>
              <a:t> и </a:t>
            </a: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рецессивного</a:t>
            </a:r>
            <a:r>
              <a:rPr lang="ru-RU" sz="2700" b="1" dirty="0" smtClean="0">
                <a:latin typeface="Arial" pitchFamily="34" charset="0"/>
                <a:cs typeface="Arial" pitchFamily="34" charset="0"/>
              </a:rPr>
              <a:t>. Из результатов </a:t>
            </a:r>
            <a:r>
              <a:rPr lang="ru-RU" sz="2700" b="1" dirty="0" err="1" smtClean="0">
                <a:latin typeface="Arial" pitchFamily="34" charset="0"/>
                <a:cs typeface="Arial" pitchFamily="34" charset="0"/>
              </a:rPr>
              <a:t>менделевского</a:t>
            </a:r>
            <a:r>
              <a:rPr lang="ru-RU" sz="2700" b="1" dirty="0" smtClean="0">
                <a:latin typeface="Arial" pitchFamily="34" charset="0"/>
                <a:cs typeface="Arial" pitchFamily="34" charset="0"/>
              </a:rPr>
              <a:t> скрещивания следует, что </a:t>
            </a:r>
            <a:r>
              <a:rPr lang="ru-RU" sz="27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желтый цвет </a:t>
            </a:r>
            <a:r>
              <a:rPr lang="ru-RU" sz="2700" b="1" dirty="0" smtClean="0">
                <a:latin typeface="Arial" pitchFamily="34" charset="0"/>
                <a:cs typeface="Arial" pitchFamily="34" charset="0"/>
              </a:rPr>
              <a:t>доминирует над </a:t>
            </a:r>
            <a:r>
              <a:rPr lang="ru-RU" sz="2700" b="1" dirty="0" smtClean="0">
                <a:solidFill>
                  <a:srgbClr val="336600"/>
                </a:solidFill>
                <a:effectLst>
                  <a:outerShdw blurRad="38100" dist="38100" dir="2700000" algn="tl">
                    <a:srgbClr val="000000">
                      <a:alpha val="43137"/>
                    </a:srgbClr>
                  </a:outerShdw>
                </a:effectLst>
                <a:latin typeface="Arial" pitchFamily="34" charset="0"/>
                <a:cs typeface="Arial" pitchFamily="34" charset="0"/>
              </a:rPr>
              <a:t>зеленым</a:t>
            </a:r>
            <a:r>
              <a:rPr lang="ru-RU" sz="2700" b="1" dirty="0" smtClean="0">
                <a:latin typeface="Arial" pitchFamily="34" charset="0"/>
                <a:cs typeface="Arial" pitchFamily="34" charset="0"/>
              </a:rPr>
              <a:t>, то есть можно смело внести в таблицу и обозначения аллелей гена, отвечающих за развитие альтернативных признаков: развитие </a:t>
            </a:r>
            <a:r>
              <a:rPr lang="ru-RU" sz="27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желтого цвета </a:t>
            </a:r>
            <a:r>
              <a:rPr lang="ru-RU" sz="2700" b="1" u="sng" dirty="0" smtClean="0">
                <a:latin typeface="Arial" pitchFamily="34" charset="0"/>
                <a:cs typeface="Arial" pitchFamily="34" charset="0"/>
              </a:rPr>
              <a:t>определяет</a:t>
            </a:r>
            <a:r>
              <a:rPr lang="ru-RU" sz="2700" b="1" dirty="0" smtClean="0">
                <a:latin typeface="Arial" pitchFamily="34" charset="0"/>
                <a:cs typeface="Arial" pitchFamily="34" charset="0"/>
              </a:rPr>
              <a:t> </a:t>
            </a:r>
            <a:r>
              <a:rPr lang="ru-RU" sz="27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доминантный аллель</a:t>
            </a:r>
            <a:r>
              <a:rPr lang="ru-RU" sz="2700" b="1" dirty="0" smtClean="0">
                <a:solidFill>
                  <a:srgbClr val="9D2349"/>
                </a:solidFill>
                <a:latin typeface="Arial" pitchFamily="34" charset="0"/>
                <a:cs typeface="Arial" pitchFamily="34" charset="0"/>
              </a:rPr>
              <a:t> </a:t>
            </a:r>
            <a:r>
              <a:rPr lang="ru-RU" sz="2700" b="1" dirty="0" smtClean="0">
                <a:latin typeface="Arial" pitchFamily="34" charset="0"/>
                <a:cs typeface="Arial" pitchFamily="34" charset="0"/>
              </a:rPr>
              <a:t>гена </a:t>
            </a:r>
            <a:r>
              <a:rPr lang="ru-RU" sz="27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A</a:t>
            </a:r>
            <a:r>
              <a:rPr lang="ru-RU" sz="2700" b="1" dirty="0" smtClean="0">
                <a:latin typeface="Arial" pitchFamily="34" charset="0"/>
                <a:cs typeface="Arial" pitchFamily="34" charset="0"/>
              </a:rPr>
              <a:t>, </a:t>
            </a:r>
            <a:r>
              <a:rPr lang="ru-RU" sz="2700" b="1" dirty="0" smtClean="0">
                <a:solidFill>
                  <a:srgbClr val="336600"/>
                </a:solidFill>
                <a:effectLst>
                  <a:outerShdw blurRad="38100" dist="38100" dir="2700000" algn="tl">
                    <a:srgbClr val="000000">
                      <a:alpha val="43137"/>
                    </a:srgbClr>
                  </a:outerShdw>
                </a:effectLst>
                <a:latin typeface="Arial" pitchFamily="34" charset="0"/>
                <a:cs typeface="Arial" pitchFamily="34" charset="0"/>
              </a:rPr>
              <a:t>зеленый</a:t>
            </a:r>
            <a:r>
              <a:rPr lang="ru-RU" sz="2700" b="1" dirty="0" smtClean="0">
                <a:latin typeface="Arial" pitchFamily="34" charset="0"/>
                <a:cs typeface="Arial" pitchFamily="34" charset="0"/>
              </a:rPr>
              <a:t> – </a:t>
            </a:r>
            <a:r>
              <a:rPr lang="ru-RU" sz="2700" b="1" dirty="0" smtClean="0">
                <a:solidFill>
                  <a:srgbClr val="336600"/>
                </a:solidFill>
                <a:effectLst>
                  <a:outerShdw blurRad="38100" dist="38100" dir="2700000" algn="tl">
                    <a:srgbClr val="000000">
                      <a:alpha val="43137"/>
                    </a:srgbClr>
                  </a:outerShdw>
                </a:effectLst>
                <a:latin typeface="Arial" pitchFamily="34" charset="0"/>
                <a:cs typeface="Arial" pitchFamily="34" charset="0"/>
              </a:rPr>
              <a:t>рецессивный аллель </a:t>
            </a:r>
            <a:r>
              <a:rPr lang="ru-RU" sz="2700" b="1" dirty="0" err="1" smtClean="0">
                <a:solidFill>
                  <a:srgbClr val="336600"/>
                </a:solidFill>
                <a:effectLst>
                  <a:outerShdw blurRad="38100" dist="38100" dir="2700000" algn="tl">
                    <a:srgbClr val="000000">
                      <a:alpha val="43137"/>
                    </a:srgbClr>
                  </a:outerShdw>
                </a:effectLst>
                <a:latin typeface="Arial" pitchFamily="34" charset="0"/>
                <a:cs typeface="Arial" pitchFamily="34" charset="0"/>
              </a:rPr>
              <a:t>a</a:t>
            </a:r>
            <a:r>
              <a:rPr lang="ru-RU" sz="2700" b="1" dirty="0" smtClean="0">
                <a:latin typeface="Arial" pitchFamily="34" charset="0"/>
                <a:cs typeface="Arial" pitchFamily="34" charset="0"/>
              </a:rPr>
              <a:t>. </a:t>
            </a:r>
            <a:endParaRPr lang="ru-RU" sz="2700" dirty="0"/>
          </a:p>
        </p:txBody>
      </p:sp>
      <p:graphicFrame>
        <p:nvGraphicFramePr>
          <p:cNvPr id="13" name="Таблица 12"/>
          <p:cNvGraphicFramePr>
            <a:graphicFrameLocks noGrp="1"/>
          </p:cNvGraphicFramePr>
          <p:nvPr/>
        </p:nvGraphicFramePr>
        <p:xfrm>
          <a:off x="71405" y="5480708"/>
          <a:ext cx="7715305" cy="1234440"/>
        </p:xfrm>
        <a:graphic>
          <a:graphicData uri="http://schemas.openxmlformats.org/drawingml/2006/table">
            <a:tbl>
              <a:tblPr>
                <a:tableStyleId>{35758FB7-9AC5-4552-8A53-C91805E547FA}</a:tableStyleId>
              </a:tblPr>
              <a:tblGrid>
                <a:gridCol w="5286412"/>
                <a:gridCol w="785818"/>
                <a:gridCol w="1643075"/>
              </a:tblGrid>
              <a:tr h="0">
                <a:tc>
                  <a:txBody>
                    <a:bodyPr/>
                    <a:lstStyle/>
                    <a:p>
                      <a:pPr algn="ctr">
                        <a:spcAft>
                          <a:spcPts val="0"/>
                        </a:spcAft>
                      </a:pPr>
                      <a:r>
                        <a:rPr lang="ru-RU" sz="2700" b="1" dirty="0">
                          <a:latin typeface="Arial" pitchFamily="34" charset="0"/>
                          <a:ea typeface="Times New Roman"/>
                          <a:cs typeface="Arial" pitchFamily="34" charset="0"/>
                        </a:rPr>
                        <a:t>признак </a:t>
                      </a:r>
                      <a:r>
                        <a:rPr lang="ru-RU" sz="2700" b="1" i="1" dirty="0">
                          <a:latin typeface="Arial" pitchFamily="34" charset="0"/>
                          <a:ea typeface="Times New Roman"/>
                          <a:cs typeface="Arial" pitchFamily="34" charset="0"/>
                        </a:rPr>
                        <a:t>(цвет семян гороха)</a:t>
                      </a:r>
                      <a:endParaRPr lang="ru-RU" sz="27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spcAft>
                          <a:spcPts val="0"/>
                        </a:spcAft>
                      </a:pPr>
                      <a:r>
                        <a:rPr lang="ru-RU" sz="2700" b="1" dirty="0">
                          <a:latin typeface="Arial" pitchFamily="34" charset="0"/>
                          <a:cs typeface="Arial" pitchFamily="34" charset="0"/>
                        </a:rPr>
                        <a:t>ген</a:t>
                      </a:r>
                      <a:endParaRPr lang="ru-RU" sz="27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spcAft>
                          <a:spcPts val="0"/>
                        </a:spcAft>
                      </a:pPr>
                      <a:r>
                        <a:rPr lang="ru-RU" sz="2700" b="1" dirty="0">
                          <a:latin typeface="Arial" pitchFamily="34" charset="0"/>
                          <a:cs typeface="Arial" pitchFamily="34" charset="0"/>
                        </a:rPr>
                        <a:t>генотип</a:t>
                      </a:r>
                      <a:endParaRPr lang="ru-RU" sz="27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marL="539750" marR="0" indent="0" algn="l" defTabSz="914400" rtl="0" eaLnBrk="1" fontAlgn="auto" latinLnBrk="0" hangingPunct="1">
                        <a:lnSpc>
                          <a:spcPct val="100000"/>
                        </a:lnSpc>
                        <a:spcBef>
                          <a:spcPts val="0"/>
                        </a:spcBef>
                        <a:spcAft>
                          <a:spcPts val="0"/>
                        </a:spcAft>
                        <a:buClrTx/>
                        <a:buSzTx/>
                        <a:buFontTx/>
                        <a:buNone/>
                        <a:tabLst/>
                        <a:defRPr/>
                      </a:pPr>
                      <a:r>
                        <a:rPr lang="ru-RU" sz="2700" b="1" i="1" dirty="0" smtClean="0">
                          <a:solidFill>
                            <a:srgbClr val="E4670A"/>
                          </a:solidFill>
                          <a:effectLst>
                            <a:outerShdw blurRad="38100" dist="38100" dir="2700000" algn="tl">
                              <a:srgbClr val="000000">
                                <a:alpha val="43137"/>
                              </a:srgbClr>
                            </a:outerShdw>
                          </a:effectLst>
                          <a:latin typeface="Arial" pitchFamily="34" charset="0"/>
                          <a:ea typeface="Times New Roman"/>
                          <a:cs typeface="Arial" pitchFamily="34" charset="0"/>
                        </a:rPr>
                        <a:t>желтый</a:t>
                      </a:r>
                      <a:endParaRPr lang="ru-RU" sz="2700" b="1" dirty="0">
                        <a:solidFill>
                          <a:srgbClr val="E4670A"/>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spcAft>
                          <a:spcPts val="0"/>
                        </a:spcAft>
                      </a:pPr>
                      <a:r>
                        <a:rPr lang="ru-RU" sz="2700" b="1" dirty="0" smtClean="0">
                          <a:solidFill>
                            <a:srgbClr val="E4670A"/>
                          </a:solidFill>
                          <a:effectLst>
                            <a:outerShdw blurRad="38100" dist="38100" dir="2700000" algn="tl">
                              <a:srgbClr val="000000">
                                <a:alpha val="43137"/>
                              </a:srgbClr>
                            </a:outerShdw>
                          </a:effectLst>
                          <a:latin typeface="Arial" pitchFamily="34" charset="0"/>
                          <a:cs typeface="Arial" pitchFamily="34" charset="0"/>
                        </a:rPr>
                        <a:t>A</a:t>
                      </a:r>
                      <a:endParaRPr lang="ru-RU" sz="2700" b="1" dirty="0">
                        <a:solidFill>
                          <a:srgbClr val="E4670A"/>
                        </a:solidFill>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spcAft>
                          <a:spcPts val="0"/>
                        </a:spcAft>
                      </a:pPr>
                      <a:endParaRPr lang="ru-RU" sz="27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marL="539750" marR="0" indent="0" algn="l" defTabSz="914400" rtl="0" eaLnBrk="1" fontAlgn="auto" latinLnBrk="0" hangingPunct="1">
                        <a:lnSpc>
                          <a:spcPct val="100000"/>
                        </a:lnSpc>
                        <a:spcBef>
                          <a:spcPts val="0"/>
                        </a:spcBef>
                        <a:spcAft>
                          <a:spcPts val="0"/>
                        </a:spcAft>
                        <a:buClrTx/>
                        <a:buSzTx/>
                        <a:buFontTx/>
                        <a:buNone/>
                        <a:tabLst/>
                        <a:defRPr/>
                      </a:pPr>
                      <a:r>
                        <a:rPr lang="ru-RU" sz="2700" b="1" i="1" dirty="0" smtClean="0">
                          <a:solidFill>
                            <a:srgbClr val="336600"/>
                          </a:solidFill>
                          <a:effectLst>
                            <a:outerShdw blurRad="38100" dist="38100" dir="2700000" algn="tl">
                              <a:srgbClr val="000000">
                                <a:alpha val="43137"/>
                              </a:srgbClr>
                            </a:outerShdw>
                          </a:effectLst>
                          <a:latin typeface="Arial" pitchFamily="34" charset="0"/>
                          <a:ea typeface="Times New Roman"/>
                          <a:cs typeface="Arial" pitchFamily="34" charset="0"/>
                        </a:rPr>
                        <a:t>зеленый</a:t>
                      </a:r>
                      <a:endParaRPr lang="ru-RU" sz="2700" b="1" dirty="0">
                        <a:solidFill>
                          <a:srgbClr val="3366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spcAft>
                          <a:spcPts val="0"/>
                        </a:spcAft>
                      </a:pPr>
                      <a:r>
                        <a:rPr lang="ru-RU" sz="2700" b="1" dirty="0" smtClean="0">
                          <a:solidFill>
                            <a:srgbClr val="336600"/>
                          </a:solidFill>
                          <a:effectLst>
                            <a:outerShdw blurRad="38100" dist="38100" dir="2700000" algn="tl">
                              <a:srgbClr val="000000">
                                <a:alpha val="43137"/>
                              </a:srgbClr>
                            </a:outerShdw>
                          </a:effectLst>
                          <a:latin typeface="Arial" pitchFamily="34" charset="0"/>
                          <a:cs typeface="Arial" pitchFamily="34" charset="0"/>
                        </a:rPr>
                        <a:t>а</a:t>
                      </a:r>
                      <a:endParaRPr lang="ru-RU" sz="2700" b="1" dirty="0">
                        <a:solidFill>
                          <a:srgbClr val="336600"/>
                        </a:solidFill>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ru-RU" sz="2700" b="1" dirty="0">
                        <a:solidFill>
                          <a:srgbClr val="336600"/>
                        </a:solidFill>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bl>
          </a:graphicData>
        </a:graphic>
      </p:graphicFrame>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домой 15">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0" name="Picture 4"/>
          <p:cNvPicPr>
            <a:picLocks noChangeAspect="1" noChangeArrowheads="1"/>
          </p:cNvPicPr>
          <p:nvPr/>
        </p:nvPicPr>
        <p:blipFill>
          <a:blip r:embed="rId6" cstate="print"/>
          <a:srcRect/>
          <a:stretch>
            <a:fillRect/>
          </a:stretch>
        </p:blipFill>
        <p:spPr bwMode="auto">
          <a:xfrm>
            <a:off x="4071934" y="5857892"/>
            <a:ext cx="540812" cy="500066"/>
          </a:xfrm>
          <a:prstGeom prst="ellipse">
            <a:avLst/>
          </a:prstGeom>
          <a:noFill/>
          <a:ln w="9525">
            <a:noFill/>
            <a:miter lim="800000"/>
            <a:headEnd/>
            <a:tailEnd/>
          </a:ln>
          <a:effectLst/>
        </p:spPr>
      </p:pic>
      <p:pic>
        <p:nvPicPr>
          <p:cNvPr id="11" name="Picture 5"/>
          <p:cNvPicPr>
            <a:picLocks noChangeAspect="1" noChangeArrowheads="1"/>
          </p:cNvPicPr>
          <p:nvPr/>
        </p:nvPicPr>
        <p:blipFill>
          <a:blip r:embed="rId7" cstate="print"/>
          <a:srcRect/>
          <a:stretch>
            <a:fillRect/>
          </a:stretch>
        </p:blipFill>
        <p:spPr bwMode="auto">
          <a:xfrm>
            <a:off x="3143240" y="6286520"/>
            <a:ext cx="514344" cy="467910"/>
          </a:xfrm>
          <a:prstGeom prst="ellipse">
            <a:avLst/>
          </a:prstGeom>
          <a:noFill/>
          <a:ln w="9525">
            <a:noFill/>
            <a:miter lim="800000"/>
            <a:headEnd/>
            <a:tailEnd/>
          </a:ln>
          <a:effectLst/>
        </p:spPr>
      </p:pic>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12" name="Прямоугольник 11"/>
          <p:cNvSpPr/>
          <p:nvPr/>
        </p:nvSpPr>
        <p:spPr>
          <a:xfrm>
            <a:off x="285720" y="71414"/>
            <a:ext cx="8643998" cy="3022366"/>
          </a:xfrm>
          <a:prstGeom prst="rect">
            <a:avLst/>
          </a:prstGeom>
        </p:spPr>
        <p:txBody>
          <a:bodyPr wrap="square">
            <a:spAutoFit/>
          </a:bodyPr>
          <a:lstStyle/>
          <a:p>
            <a:pPr indent="449263" algn="just">
              <a:lnSpc>
                <a:spcPct val="85000"/>
              </a:lnSpc>
            </a:pPr>
            <a:r>
              <a:rPr lang="ru-RU" sz="2800" b="1" dirty="0" smtClean="0">
                <a:latin typeface="Arial" pitchFamily="34" charset="0"/>
                <a:cs typeface="Arial" pitchFamily="34" charset="0"/>
              </a:rPr>
              <a:t>Генотип всегда содержит парное количество генов, следовательно, растение с </a:t>
            </a:r>
            <a:r>
              <a:rPr lang="ru-RU" sz="2800" b="1" dirty="0" smtClean="0">
                <a:solidFill>
                  <a:srgbClr val="336600"/>
                </a:solidFill>
                <a:effectLst>
                  <a:outerShdw blurRad="38100" dist="38100" dir="2700000" algn="tl">
                    <a:srgbClr val="000000">
                      <a:alpha val="43137"/>
                    </a:srgbClr>
                  </a:outerShdw>
                </a:effectLst>
                <a:latin typeface="Arial" pitchFamily="34" charset="0"/>
                <a:cs typeface="Arial" pitchFamily="34" charset="0"/>
              </a:rPr>
              <a:t>зелеными</a:t>
            </a:r>
            <a:r>
              <a:rPr lang="ru-RU" sz="2800" b="1" dirty="0" smtClean="0">
                <a:latin typeface="Arial" pitchFamily="34" charset="0"/>
                <a:cs typeface="Arial" pitchFamily="34" charset="0"/>
              </a:rPr>
              <a:t> семенами может иметь </a:t>
            </a:r>
            <a:r>
              <a:rPr lang="ru-RU" sz="2800" b="1" u="sng" dirty="0" smtClean="0">
                <a:latin typeface="Arial" pitchFamily="34" charset="0"/>
                <a:cs typeface="Arial" pitchFamily="34" charset="0"/>
              </a:rPr>
              <a:t>только один генотип</a:t>
            </a:r>
            <a:r>
              <a:rPr lang="ru-RU" sz="2800" b="1" dirty="0" smtClean="0">
                <a:latin typeface="Arial" pitchFamily="34" charset="0"/>
                <a:cs typeface="Arial" pitchFamily="34" charset="0"/>
              </a:rPr>
              <a:t> – особи, </a:t>
            </a:r>
            <a:r>
              <a:rPr lang="ru-RU" sz="2800" b="1" dirty="0" smtClean="0">
                <a:solidFill>
                  <a:srgbClr val="336600"/>
                </a:solidFill>
                <a:effectLst>
                  <a:outerShdw blurRad="38100" dist="38100" dir="2700000" algn="tl">
                    <a:srgbClr val="000000">
                      <a:alpha val="43137"/>
                    </a:srgbClr>
                  </a:outerShdw>
                </a:effectLst>
                <a:latin typeface="Arial" pitchFamily="34" charset="0"/>
                <a:cs typeface="Arial" pitchFamily="34" charset="0"/>
              </a:rPr>
              <a:t>гомозиготной</a:t>
            </a:r>
            <a:r>
              <a:rPr lang="ru-RU" sz="2800" b="1" dirty="0" smtClean="0">
                <a:latin typeface="Arial" pitchFamily="34" charset="0"/>
                <a:cs typeface="Arial" pitchFamily="34" charset="0"/>
              </a:rPr>
              <a:t> по </a:t>
            </a:r>
            <a:r>
              <a:rPr lang="ru-RU" sz="2800" b="1" dirty="0" smtClean="0">
                <a:solidFill>
                  <a:srgbClr val="336600"/>
                </a:solidFill>
                <a:effectLst>
                  <a:outerShdw blurRad="38100" dist="38100" dir="2700000" algn="tl">
                    <a:srgbClr val="000000">
                      <a:alpha val="43137"/>
                    </a:srgbClr>
                  </a:outerShdw>
                </a:effectLst>
                <a:latin typeface="Arial" pitchFamily="34" charset="0"/>
                <a:cs typeface="Arial" pitchFamily="34" charset="0"/>
              </a:rPr>
              <a:t>рецессивному</a:t>
            </a:r>
            <a:r>
              <a:rPr lang="ru-RU" sz="2800" b="1" dirty="0" smtClean="0">
                <a:latin typeface="Arial" pitchFamily="34" charset="0"/>
                <a:cs typeface="Arial" pitchFamily="34" charset="0"/>
              </a:rPr>
              <a:t> признаку </a:t>
            </a:r>
            <a:r>
              <a:rPr lang="ru-RU" sz="2800" b="1" dirty="0" err="1" smtClean="0">
                <a:solidFill>
                  <a:srgbClr val="336600"/>
                </a:solidFill>
                <a:effectLst>
                  <a:outerShdw blurRad="38100" dist="38100" dir="2700000" algn="tl">
                    <a:srgbClr val="000000">
                      <a:alpha val="43137"/>
                    </a:srgbClr>
                  </a:outerShdw>
                </a:effectLst>
                <a:latin typeface="Arial" pitchFamily="34" charset="0"/>
                <a:cs typeface="Arial" pitchFamily="34" charset="0"/>
              </a:rPr>
              <a:t>aa</a:t>
            </a:r>
            <a:r>
              <a:rPr lang="ru-RU" sz="2800" b="1" dirty="0" smtClean="0">
                <a:latin typeface="Arial" pitchFamily="34" charset="0"/>
                <a:cs typeface="Arial" pitchFamily="34" charset="0"/>
              </a:rPr>
              <a:t>, растение с </a:t>
            </a:r>
            <a:r>
              <a:rPr lang="ru-RU" sz="28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желтыми</a:t>
            </a:r>
            <a:r>
              <a:rPr lang="ru-RU" sz="2800" b="1" dirty="0" smtClean="0">
                <a:latin typeface="Arial" pitchFamily="34" charset="0"/>
                <a:cs typeface="Arial" pitchFamily="34" charset="0"/>
              </a:rPr>
              <a:t> семенами может иметь </a:t>
            </a:r>
            <a:r>
              <a:rPr lang="ru-RU" sz="2800" b="1" u="sng" dirty="0" smtClean="0">
                <a:latin typeface="Arial" pitchFamily="34" charset="0"/>
                <a:cs typeface="Arial" pitchFamily="34" charset="0"/>
              </a:rPr>
              <a:t>два генотипа</a:t>
            </a:r>
            <a:r>
              <a:rPr lang="ru-RU" sz="2800" b="1" dirty="0" smtClean="0">
                <a:latin typeface="Arial" pitchFamily="34" charset="0"/>
                <a:cs typeface="Arial" pitchFamily="34" charset="0"/>
              </a:rPr>
              <a:t>: особи, </a:t>
            </a:r>
            <a:r>
              <a:rPr lang="ru-RU" sz="28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гомозиготной</a:t>
            </a:r>
            <a:r>
              <a:rPr lang="ru-RU" sz="2800" b="1" dirty="0" smtClean="0">
                <a:latin typeface="Arial" pitchFamily="34" charset="0"/>
                <a:cs typeface="Arial" pitchFamily="34" charset="0"/>
              </a:rPr>
              <a:t> по </a:t>
            </a:r>
            <a:r>
              <a:rPr lang="ru-RU" sz="28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доминантному</a:t>
            </a:r>
            <a:r>
              <a:rPr lang="ru-RU" sz="2800" b="1" dirty="0" smtClean="0">
                <a:latin typeface="Arial" pitchFamily="34" charset="0"/>
                <a:cs typeface="Arial" pitchFamily="34" charset="0"/>
              </a:rPr>
              <a:t> признаку </a:t>
            </a:r>
            <a:r>
              <a:rPr lang="ru-RU" sz="28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AA</a:t>
            </a:r>
            <a:r>
              <a:rPr lang="ru-RU" sz="2800" b="1" dirty="0" smtClean="0">
                <a:latin typeface="Arial" pitchFamily="34" charset="0"/>
                <a:cs typeface="Arial" pitchFamily="34" charset="0"/>
              </a:rPr>
              <a:t> и </a:t>
            </a:r>
            <a:r>
              <a:rPr lang="ru-RU" sz="2800" b="1" dirty="0" err="1" smtClean="0">
                <a:latin typeface="Arial" pitchFamily="34" charset="0"/>
                <a:cs typeface="Arial" pitchFamily="34" charset="0"/>
              </a:rPr>
              <a:t>гетерозиготы</a:t>
            </a:r>
            <a:r>
              <a:rPr lang="ru-RU" sz="2800" b="1" dirty="0" smtClean="0">
                <a:latin typeface="Arial" pitchFamily="34" charset="0"/>
                <a:cs typeface="Arial" pitchFamily="34" charset="0"/>
              </a:rPr>
              <a:t> </a:t>
            </a:r>
            <a:r>
              <a:rPr lang="ru-RU" sz="2800" b="1" dirty="0" err="1" smtClean="0">
                <a:solidFill>
                  <a:srgbClr val="9D2349"/>
                </a:solidFill>
                <a:effectLst>
                  <a:outerShdw blurRad="38100" dist="38100" dir="2700000" algn="tl">
                    <a:srgbClr val="000000">
                      <a:alpha val="43137"/>
                    </a:srgbClr>
                  </a:outerShdw>
                </a:effectLst>
                <a:latin typeface="Arial" pitchFamily="34" charset="0"/>
                <a:cs typeface="Arial" pitchFamily="34" charset="0"/>
              </a:rPr>
              <a:t>A</a:t>
            </a:r>
            <a:r>
              <a:rPr lang="ru-RU" sz="2800" b="1" dirty="0" err="1" smtClean="0">
                <a:solidFill>
                  <a:srgbClr val="336600"/>
                </a:solidFill>
                <a:effectLst>
                  <a:outerShdw blurRad="38100" dist="38100" dir="2700000" algn="tl">
                    <a:srgbClr val="000000">
                      <a:alpha val="43137"/>
                    </a:srgbClr>
                  </a:outerShdw>
                </a:effectLst>
                <a:latin typeface="Arial" pitchFamily="34" charset="0"/>
                <a:cs typeface="Arial" pitchFamily="34" charset="0"/>
              </a:rPr>
              <a:t>a</a:t>
            </a:r>
            <a:r>
              <a:rPr lang="ru-RU" sz="2800" b="1" dirty="0" smtClean="0">
                <a:latin typeface="Arial" pitchFamily="34" charset="0"/>
                <a:cs typeface="Arial" pitchFamily="34" charset="0"/>
              </a:rPr>
              <a:t>.</a:t>
            </a:r>
            <a:endParaRPr lang="ru-RU" sz="2800" dirty="0"/>
          </a:p>
        </p:txBody>
      </p:sp>
      <p:graphicFrame>
        <p:nvGraphicFramePr>
          <p:cNvPr id="14" name="Таблица 13"/>
          <p:cNvGraphicFramePr>
            <a:graphicFrameLocks noGrp="1"/>
          </p:cNvGraphicFramePr>
          <p:nvPr/>
        </p:nvGraphicFramePr>
        <p:xfrm>
          <a:off x="1285852" y="3194692"/>
          <a:ext cx="7715305" cy="1234440"/>
        </p:xfrm>
        <a:graphic>
          <a:graphicData uri="http://schemas.openxmlformats.org/drawingml/2006/table">
            <a:tbl>
              <a:tblPr>
                <a:tableStyleId>{35758FB7-9AC5-4552-8A53-C91805E547FA}</a:tableStyleId>
              </a:tblPr>
              <a:tblGrid>
                <a:gridCol w="5286412"/>
                <a:gridCol w="785818"/>
                <a:gridCol w="1643075"/>
              </a:tblGrid>
              <a:tr h="0">
                <a:tc>
                  <a:txBody>
                    <a:bodyPr/>
                    <a:lstStyle/>
                    <a:p>
                      <a:pPr algn="ctr">
                        <a:spcAft>
                          <a:spcPts val="0"/>
                        </a:spcAft>
                      </a:pPr>
                      <a:r>
                        <a:rPr lang="ru-RU" sz="2700" b="1" dirty="0">
                          <a:latin typeface="Arial" pitchFamily="34" charset="0"/>
                          <a:ea typeface="Times New Roman"/>
                          <a:cs typeface="Arial" pitchFamily="34" charset="0"/>
                        </a:rPr>
                        <a:t>признак </a:t>
                      </a:r>
                      <a:r>
                        <a:rPr lang="ru-RU" sz="2700" b="1" i="1" dirty="0">
                          <a:latin typeface="Arial" pitchFamily="34" charset="0"/>
                          <a:ea typeface="Times New Roman"/>
                          <a:cs typeface="Arial" pitchFamily="34" charset="0"/>
                        </a:rPr>
                        <a:t>(цвет семян гороха)</a:t>
                      </a:r>
                      <a:endParaRPr lang="ru-RU" sz="27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spcAft>
                          <a:spcPts val="0"/>
                        </a:spcAft>
                      </a:pPr>
                      <a:r>
                        <a:rPr lang="ru-RU" sz="2700" b="1" dirty="0">
                          <a:latin typeface="Arial" pitchFamily="34" charset="0"/>
                          <a:cs typeface="Arial" pitchFamily="34" charset="0"/>
                        </a:rPr>
                        <a:t>ген</a:t>
                      </a:r>
                      <a:endParaRPr lang="ru-RU" sz="27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spcAft>
                          <a:spcPts val="0"/>
                        </a:spcAft>
                      </a:pPr>
                      <a:r>
                        <a:rPr lang="ru-RU" sz="2700" b="1" dirty="0">
                          <a:latin typeface="Arial" pitchFamily="34" charset="0"/>
                          <a:cs typeface="Arial" pitchFamily="34" charset="0"/>
                        </a:rPr>
                        <a:t>генотип</a:t>
                      </a:r>
                      <a:endParaRPr lang="ru-RU" sz="27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marL="539750" marR="0" indent="0" algn="l" defTabSz="914400" rtl="0" eaLnBrk="1" fontAlgn="auto" latinLnBrk="0" hangingPunct="1">
                        <a:lnSpc>
                          <a:spcPct val="100000"/>
                        </a:lnSpc>
                        <a:spcBef>
                          <a:spcPts val="0"/>
                        </a:spcBef>
                        <a:spcAft>
                          <a:spcPts val="0"/>
                        </a:spcAft>
                        <a:buClrTx/>
                        <a:buSzTx/>
                        <a:buFontTx/>
                        <a:buNone/>
                        <a:tabLst/>
                        <a:defRPr/>
                      </a:pPr>
                      <a:r>
                        <a:rPr lang="ru-RU" sz="2700" b="1" i="1" dirty="0" smtClean="0">
                          <a:solidFill>
                            <a:srgbClr val="E4670A"/>
                          </a:solidFill>
                          <a:effectLst>
                            <a:outerShdw blurRad="38100" dist="38100" dir="2700000" algn="tl">
                              <a:srgbClr val="000000">
                                <a:alpha val="43137"/>
                              </a:srgbClr>
                            </a:outerShdw>
                          </a:effectLst>
                          <a:latin typeface="Arial" pitchFamily="34" charset="0"/>
                          <a:ea typeface="Times New Roman"/>
                          <a:cs typeface="Arial" pitchFamily="34" charset="0"/>
                        </a:rPr>
                        <a:t>желтый</a:t>
                      </a:r>
                      <a:endParaRPr lang="ru-RU" sz="2700" b="1" dirty="0">
                        <a:solidFill>
                          <a:srgbClr val="E4670A"/>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spcAft>
                          <a:spcPts val="0"/>
                        </a:spcAft>
                      </a:pPr>
                      <a:r>
                        <a:rPr lang="ru-RU" sz="2700" b="1" dirty="0" smtClean="0">
                          <a:solidFill>
                            <a:srgbClr val="E4670A"/>
                          </a:solidFill>
                          <a:effectLst>
                            <a:outerShdw blurRad="38100" dist="38100" dir="2700000" algn="tl">
                              <a:srgbClr val="000000">
                                <a:alpha val="43137"/>
                              </a:srgbClr>
                            </a:outerShdw>
                          </a:effectLst>
                          <a:latin typeface="Arial" pitchFamily="34" charset="0"/>
                          <a:cs typeface="Arial" pitchFamily="34" charset="0"/>
                        </a:rPr>
                        <a:t>A</a:t>
                      </a:r>
                      <a:endParaRPr lang="ru-RU" sz="2700" b="1" dirty="0">
                        <a:solidFill>
                          <a:srgbClr val="E4670A"/>
                        </a:solidFill>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spcAft>
                          <a:spcPts val="0"/>
                        </a:spcAft>
                      </a:pPr>
                      <a:r>
                        <a:rPr lang="ru-RU" sz="2700" b="1" dirty="0" smtClean="0">
                          <a:solidFill>
                            <a:srgbClr val="E4670A"/>
                          </a:solidFill>
                          <a:effectLst>
                            <a:outerShdw blurRad="38100" dist="38100" dir="2700000" algn="tl">
                              <a:srgbClr val="000000">
                                <a:alpha val="43137"/>
                              </a:srgbClr>
                            </a:outerShdw>
                          </a:effectLst>
                          <a:latin typeface="Arial" pitchFamily="34" charset="0"/>
                          <a:cs typeface="Arial" pitchFamily="34" charset="0"/>
                        </a:rPr>
                        <a:t>AA</a:t>
                      </a:r>
                      <a:r>
                        <a:rPr lang="ru-RU" sz="27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  </a:t>
                      </a:r>
                      <a:r>
                        <a:rPr lang="ru-RU" sz="2700" b="1" dirty="0" err="1" smtClean="0">
                          <a:solidFill>
                            <a:srgbClr val="E4670A"/>
                          </a:solidFill>
                          <a:effectLst>
                            <a:outerShdw blurRad="38100" dist="38100" dir="2700000" algn="tl">
                              <a:srgbClr val="000000">
                                <a:alpha val="43137"/>
                              </a:srgbClr>
                            </a:outerShdw>
                          </a:effectLst>
                          <a:latin typeface="Arial" pitchFamily="34" charset="0"/>
                          <a:cs typeface="Arial" pitchFamily="34" charset="0"/>
                        </a:rPr>
                        <a:t>A</a:t>
                      </a:r>
                      <a:r>
                        <a:rPr lang="ru-RU" sz="2700" b="1" dirty="0" err="1" smtClean="0">
                          <a:solidFill>
                            <a:srgbClr val="336600"/>
                          </a:solidFill>
                          <a:effectLst>
                            <a:outerShdw blurRad="38100" dist="38100" dir="2700000" algn="tl">
                              <a:srgbClr val="000000">
                                <a:alpha val="43137"/>
                              </a:srgbClr>
                            </a:outerShdw>
                          </a:effectLst>
                          <a:latin typeface="Arial" pitchFamily="34" charset="0"/>
                          <a:cs typeface="Arial" pitchFamily="34" charset="0"/>
                        </a:rPr>
                        <a:t>а</a:t>
                      </a:r>
                      <a:r>
                        <a:rPr lang="ru-RU" sz="27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 </a:t>
                      </a:r>
                      <a:endParaRPr lang="ru-RU" sz="27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marL="539750" marR="0" indent="0" algn="l" defTabSz="914400" rtl="0" eaLnBrk="1" fontAlgn="auto" latinLnBrk="0" hangingPunct="1">
                        <a:lnSpc>
                          <a:spcPct val="100000"/>
                        </a:lnSpc>
                        <a:spcBef>
                          <a:spcPts val="0"/>
                        </a:spcBef>
                        <a:spcAft>
                          <a:spcPts val="0"/>
                        </a:spcAft>
                        <a:buClrTx/>
                        <a:buSzTx/>
                        <a:buFontTx/>
                        <a:buNone/>
                        <a:tabLst/>
                        <a:defRPr/>
                      </a:pPr>
                      <a:r>
                        <a:rPr lang="ru-RU" sz="2700" b="1" i="1" dirty="0" smtClean="0">
                          <a:solidFill>
                            <a:srgbClr val="336600"/>
                          </a:solidFill>
                          <a:effectLst>
                            <a:outerShdw blurRad="38100" dist="38100" dir="2700000" algn="tl">
                              <a:srgbClr val="000000">
                                <a:alpha val="43137"/>
                              </a:srgbClr>
                            </a:outerShdw>
                          </a:effectLst>
                          <a:latin typeface="Arial" pitchFamily="34" charset="0"/>
                          <a:ea typeface="Times New Roman"/>
                          <a:cs typeface="Arial" pitchFamily="34" charset="0"/>
                        </a:rPr>
                        <a:t>зеленый</a:t>
                      </a:r>
                      <a:endParaRPr lang="ru-RU" sz="2700" b="1" dirty="0">
                        <a:solidFill>
                          <a:srgbClr val="3366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spcAft>
                          <a:spcPts val="0"/>
                        </a:spcAft>
                      </a:pPr>
                      <a:r>
                        <a:rPr lang="ru-RU" sz="2700" b="1" dirty="0" smtClean="0">
                          <a:solidFill>
                            <a:srgbClr val="336600"/>
                          </a:solidFill>
                          <a:effectLst>
                            <a:outerShdw blurRad="38100" dist="38100" dir="2700000" algn="tl">
                              <a:srgbClr val="000000">
                                <a:alpha val="43137"/>
                              </a:srgbClr>
                            </a:outerShdw>
                          </a:effectLst>
                          <a:latin typeface="Arial" pitchFamily="34" charset="0"/>
                          <a:cs typeface="Arial" pitchFamily="34" charset="0"/>
                        </a:rPr>
                        <a:t>а</a:t>
                      </a:r>
                      <a:endParaRPr lang="ru-RU" sz="2700" b="1" dirty="0">
                        <a:solidFill>
                          <a:srgbClr val="336600"/>
                        </a:solidFill>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700" b="1" dirty="0" err="1" smtClean="0">
                          <a:solidFill>
                            <a:srgbClr val="336600"/>
                          </a:solidFill>
                          <a:effectLst>
                            <a:outerShdw blurRad="38100" dist="38100" dir="2700000" algn="tl">
                              <a:srgbClr val="000000">
                                <a:alpha val="43137"/>
                              </a:srgbClr>
                            </a:outerShdw>
                          </a:effectLst>
                          <a:latin typeface="Arial" pitchFamily="34" charset="0"/>
                          <a:cs typeface="Arial" pitchFamily="34" charset="0"/>
                        </a:rPr>
                        <a:t>аа</a:t>
                      </a:r>
                      <a:endParaRPr lang="ru-RU" sz="2700" b="1" dirty="0">
                        <a:solidFill>
                          <a:srgbClr val="336600"/>
                        </a:solidFill>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bl>
          </a:graphicData>
        </a:graphic>
      </p:graphicFrame>
      <p:pic>
        <p:nvPicPr>
          <p:cNvPr id="1030" name="Picture 6" descr="D:\23.05.13-домашние документы\Колледж Строитель\Биология\Лекции по биол\Селекция\з-ны Менделя\img6 (3).jpg"/>
          <p:cNvPicPr>
            <a:picLocks noChangeAspect="1" noChangeArrowheads="1"/>
          </p:cNvPicPr>
          <p:nvPr/>
        </p:nvPicPr>
        <p:blipFill>
          <a:blip r:embed="rId6" cstate="print"/>
          <a:srcRect l="1875" t="41250" r="69062" b="6249"/>
          <a:stretch>
            <a:fillRect/>
          </a:stretch>
        </p:blipFill>
        <p:spPr bwMode="auto">
          <a:xfrm>
            <a:off x="0" y="4286232"/>
            <a:ext cx="1898210" cy="2571768"/>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8" name="Прямоугольник 7"/>
          <p:cNvSpPr/>
          <p:nvPr/>
        </p:nvSpPr>
        <p:spPr>
          <a:xfrm>
            <a:off x="142844" y="71414"/>
            <a:ext cx="8858312" cy="6329425"/>
          </a:xfrm>
          <a:prstGeom prst="rect">
            <a:avLst/>
          </a:prstGeom>
        </p:spPr>
        <p:txBody>
          <a:bodyPr wrap="square">
            <a:spAutoFit/>
          </a:bodyPr>
          <a:lstStyle/>
          <a:p>
            <a:pPr indent="450000" algn="just">
              <a:lnSpc>
                <a:spcPct val="85000"/>
              </a:lnSpc>
            </a:pPr>
            <a:r>
              <a:rPr lang="ru-RU" sz="2700" b="1" dirty="0" smtClean="0">
                <a:latin typeface="Arial" pitchFamily="34" charset="0"/>
                <a:cs typeface="Arial" pitchFamily="34" charset="0"/>
              </a:rPr>
              <a:t>Для эксперимента Мендель брал </a:t>
            </a: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самоопыляющееся растение </a:t>
            </a:r>
            <a:r>
              <a:rPr lang="ru-RU" sz="2700" b="1" dirty="0" smtClean="0">
                <a:latin typeface="Arial" pitchFamily="34" charset="0"/>
                <a:cs typeface="Arial" pitchFamily="34" charset="0"/>
              </a:rPr>
              <a:t>– </a:t>
            </a:r>
            <a:r>
              <a:rPr lang="ru-RU" sz="2700" b="1" dirty="0" smtClean="0">
                <a:solidFill>
                  <a:srgbClr val="336600"/>
                </a:solidFill>
                <a:effectLst>
                  <a:outerShdw blurRad="38100" dist="38100" dir="2700000" algn="tl">
                    <a:srgbClr val="000000">
                      <a:alpha val="43137"/>
                    </a:srgbClr>
                  </a:outerShdw>
                </a:effectLst>
                <a:latin typeface="Arial" pitchFamily="34" charset="0"/>
                <a:cs typeface="Arial" pitchFamily="34" charset="0"/>
              </a:rPr>
              <a:t>горох</a:t>
            </a:r>
            <a:r>
              <a:rPr lang="ru-RU" sz="2700" b="1" dirty="0" smtClean="0">
                <a:latin typeface="Arial" pitchFamily="34" charset="0"/>
                <a:cs typeface="Arial" pitchFamily="34" charset="0"/>
              </a:rPr>
              <a:t>, из чего следует, что исходные растения не имели возможности приобрести «чужие» гены, т.е. были </a:t>
            </a:r>
            <a:r>
              <a:rPr lang="ru-RU" sz="2700" b="1" dirty="0" err="1" smtClean="0">
                <a:solidFill>
                  <a:srgbClr val="9D2349"/>
                </a:solidFill>
                <a:effectLst>
                  <a:outerShdw blurRad="38100" dist="38100" dir="2700000" algn="tl">
                    <a:srgbClr val="000000">
                      <a:alpha val="43137"/>
                    </a:srgbClr>
                  </a:outerShdw>
                </a:effectLst>
                <a:latin typeface="Arial" pitchFamily="34" charset="0"/>
                <a:cs typeface="Arial" pitchFamily="34" charset="0"/>
              </a:rPr>
              <a:t>гомозиготны</a:t>
            </a:r>
            <a:r>
              <a:rPr lang="ru-RU" sz="2700" b="1" dirty="0" smtClean="0">
                <a:latin typeface="Arial" pitchFamily="34" charset="0"/>
                <a:cs typeface="Arial" pitchFamily="34" charset="0"/>
              </a:rPr>
              <a:t>. Подобные растения принято называть </a:t>
            </a:r>
            <a:r>
              <a:rPr lang="ru-RU" sz="2700" b="1" i="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чистыми линиями</a:t>
            </a:r>
            <a:r>
              <a:rPr lang="ru-RU" sz="2700" b="1" dirty="0" smtClean="0">
                <a:latin typeface="Arial" pitchFamily="34" charset="0"/>
                <a:cs typeface="Arial" pitchFamily="34" charset="0"/>
              </a:rPr>
              <a:t>. По условию, Мендель скрещивал растения с желтыми и зелеными семенами, меняя окраску семян «мамы» и «папы», получая при этом одинаковые результаты, т.е. пол родительских особей не имеет значения, поэтому принимаем его произвольно. В схеме скрещивания указываем фенотипы родительских особей:</a:t>
            </a:r>
          </a:p>
          <a:p>
            <a:pPr marL="539750"/>
            <a:endParaRPr lang="ru-RU" sz="2800" b="1" dirty="0" smtClean="0">
              <a:latin typeface="Arial" pitchFamily="34" charset="0"/>
              <a:cs typeface="Arial" pitchFamily="34" charset="0"/>
            </a:endParaRPr>
          </a:p>
          <a:p>
            <a:pPr marL="539750"/>
            <a:r>
              <a:rPr lang="ru-RU" sz="2800" b="1" dirty="0" smtClean="0">
                <a:latin typeface="Arial" pitchFamily="34" charset="0"/>
                <a:cs typeface="Arial" pitchFamily="34" charset="0"/>
              </a:rPr>
              <a:t>(фенотип)    </a:t>
            </a:r>
            <a:r>
              <a:rPr lang="ru-RU" sz="28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желтые</a:t>
            </a:r>
            <a:r>
              <a:rPr lang="ru-RU" sz="2800" b="1" dirty="0" smtClean="0">
                <a:latin typeface="Arial" pitchFamily="34" charset="0"/>
                <a:cs typeface="Arial" pitchFamily="34" charset="0"/>
              </a:rPr>
              <a:t>      </a:t>
            </a:r>
            <a:r>
              <a:rPr lang="ru-RU" sz="2800" b="1" dirty="0" smtClean="0">
                <a:solidFill>
                  <a:srgbClr val="336600"/>
                </a:solidFill>
                <a:effectLst>
                  <a:outerShdw blurRad="38100" dist="38100" dir="2700000" algn="tl">
                    <a:srgbClr val="000000">
                      <a:alpha val="43137"/>
                    </a:srgbClr>
                  </a:outerShdw>
                </a:effectLst>
                <a:latin typeface="Arial" pitchFamily="34" charset="0"/>
                <a:cs typeface="Arial" pitchFamily="34" charset="0"/>
              </a:rPr>
              <a:t>зеленые</a:t>
            </a:r>
          </a:p>
          <a:p>
            <a:pPr marL="539750"/>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Р</a:t>
            </a:r>
            <a:r>
              <a:rPr lang="ru-RU" sz="2800" b="1" dirty="0" smtClean="0">
                <a:latin typeface="Arial" pitchFamily="34" charset="0"/>
                <a:cs typeface="Arial" pitchFamily="34" charset="0"/>
              </a:rPr>
              <a:t> (генотип)    ♀ </a:t>
            </a:r>
            <a:r>
              <a:rPr lang="ru-RU" sz="28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АА</a:t>
            </a:r>
            <a:r>
              <a:rPr lang="ru-RU" sz="2800" b="1" dirty="0" smtClean="0">
                <a:latin typeface="Arial" pitchFamily="34" charset="0"/>
                <a:cs typeface="Arial" pitchFamily="34" charset="0"/>
              </a:rPr>
              <a:t>    </a:t>
            </a:r>
            <a:r>
              <a:rPr lang="ru-RU" sz="2800" b="1" dirty="0" smtClean="0">
                <a:latin typeface="Arial" pitchFamily="34" charset="0"/>
                <a:cs typeface="Arial" pitchFamily="34" charset="0"/>
                <a:sym typeface="Wingdings 2"/>
              </a:rPr>
              <a:t></a:t>
            </a:r>
            <a:r>
              <a:rPr lang="ru-RU" sz="2800" b="1" dirty="0" smtClean="0">
                <a:latin typeface="Arial" pitchFamily="34" charset="0"/>
                <a:cs typeface="Arial" pitchFamily="34" charset="0"/>
              </a:rPr>
              <a:t>    ♂ </a:t>
            </a:r>
            <a:r>
              <a:rPr lang="ru-RU" sz="2800" b="1" dirty="0" err="1" smtClean="0">
                <a:solidFill>
                  <a:srgbClr val="336600"/>
                </a:solidFill>
                <a:effectLst>
                  <a:outerShdw blurRad="38100" dist="38100" dir="2700000" algn="tl">
                    <a:srgbClr val="000000">
                      <a:alpha val="43137"/>
                    </a:srgbClr>
                  </a:outerShdw>
                </a:effectLst>
                <a:latin typeface="Arial" pitchFamily="34" charset="0"/>
                <a:cs typeface="Arial" pitchFamily="34" charset="0"/>
              </a:rPr>
              <a:t>аа</a:t>
            </a:r>
            <a:endParaRPr lang="ru-RU" sz="2800" b="1" dirty="0" smtClean="0">
              <a:solidFill>
                <a:srgbClr val="336600"/>
              </a:solidFill>
              <a:effectLst>
                <a:outerShdw blurRad="38100" dist="38100" dir="2700000" algn="tl">
                  <a:srgbClr val="000000">
                    <a:alpha val="43137"/>
                  </a:srgbClr>
                </a:outerShdw>
              </a:effectLst>
              <a:latin typeface="Arial" pitchFamily="34" charset="0"/>
              <a:cs typeface="Arial" pitchFamily="34" charset="0"/>
            </a:endParaRPr>
          </a:p>
          <a:p>
            <a:pPr indent="450000" algn="just">
              <a:lnSpc>
                <a:spcPct val="85000"/>
              </a:lnSpc>
            </a:pPr>
            <a:endParaRPr lang="ru-RU" sz="2700" b="1" dirty="0">
              <a:latin typeface="Arial" pitchFamily="34" charset="0"/>
              <a:cs typeface="Arial" pitchFamily="34" charset="0"/>
            </a:endParaRPr>
          </a:p>
        </p:txBody>
      </p:sp>
      <p:pic>
        <p:nvPicPr>
          <p:cNvPr id="13" name="Picture 4"/>
          <p:cNvPicPr>
            <a:picLocks noChangeAspect="1" noChangeArrowheads="1"/>
          </p:cNvPicPr>
          <p:nvPr/>
        </p:nvPicPr>
        <p:blipFill>
          <a:blip r:embed="rId6" cstate="print"/>
          <a:srcRect/>
          <a:stretch>
            <a:fillRect/>
          </a:stretch>
        </p:blipFill>
        <p:spPr bwMode="auto">
          <a:xfrm>
            <a:off x="3286116" y="4714884"/>
            <a:ext cx="540812" cy="500066"/>
          </a:xfrm>
          <a:prstGeom prst="ellipse">
            <a:avLst/>
          </a:prstGeom>
          <a:noFill/>
          <a:ln w="9525">
            <a:noFill/>
            <a:miter lim="800000"/>
            <a:headEnd/>
            <a:tailEnd/>
          </a:ln>
          <a:effectLst/>
        </p:spPr>
      </p:pic>
      <p:pic>
        <p:nvPicPr>
          <p:cNvPr id="14" name="Picture 5"/>
          <p:cNvPicPr>
            <a:picLocks noChangeAspect="1" noChangeArrowheads="1"/>
          </p:cNvPicPr>
          <p:nvPr/>
        </p:nvPicPr>
        <p:blipFill>
          <a:blip r:embed="rId7" cstate="print"/>
          <a:srcRect/>
          <a:stretch>
            <a:fillRect/>
          </a:stretch>
        </p:blipFill>
        <p:spPr bwMode="auto">
          <a:xfrm>
            <a:off x="5286380" y="4714884"/>
            <a:ext cx="514344" cy="467910"/>
          </a:xfrm>
          <a:prstGeom prst="ellipse">
            <a:avLst/>
          </a:prstGeom>
          <a:noFill/>
          <a:ln w="9525">
            <a:noFill/>
            <a:miter lim="800000"/>
            <a:headEnd/>
            <a:tailEnd/>
          </a:ln>
          <a:effectLst/>
        </p:spPr>
      </p:pic>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71438" y="71414"/>
            <a:ext cx="8929718" cy="2917722"/>
          </a:xfrm>
          <a:prstGeom prst="rect">
            <a:avLst/>
          </a:prstGeom>
        </p:spPr>
        <p:txBody>
          <a:bodyPr wrap="square">
            <a:spAutoFit/>
          </a:bodyPr>
          <a:lstStyle/>
          <a:p>
            <a:pPr lvl="0" indent="450000" algn="just" fontAlgn="base">
              <a:lnSpc>
                <a:spcPct val="85000"/>
              </a:lnSpc>
              <a:spcBef>
                <a:spcPct val="0"/>
              </a:spcBef>
              <a:spcAft>
                <a:spcPct val="0"/>
              </a:spcAft>
              <a:tabLst>
                <a:tab pos="228600" algn="l"/>
              </a:tabLst>
            </a:pPr>
            <a:r>
              <a:rPr lang="ru-RU" sz="2700" b="1" dirty="0" smtClean="0">
                <a:latin typeface="Arial" pitchFamily="34" charset="0"/>
                <a:ea typeface="Times New Roman" pitchFamily="18" charset="0"/>
                <a:cs typeface="Arial" pitchFamily="34" charset="0"/>
              </a:rPr>
              <a:t>Данными фенотипами обладают половозрелые особи, поэтому </a:t>
            </a:r>
            <a:r>
              <a:rPr lang="ru-RU" sz="2700" b="1" u="sng" dirty="0" smtClean="0">
                <a:latin typeface="Arial" pitchFamily="34" charset="0"/>
                <a:ea typeface="Times New Roman" pitchFamily="18" charset="0"/>
                <a:cs typeface="Arial" pitchFamily="34" charset="0"/>
              </a:rPr>
              <a:t>для получения потомства необходимы</a:t>
            </a:r>
            <a:r>
              <a:rPr lang="ru-RU" sz="2700" b="1" dirty="0" smtClean="0">
                <a:latin typeface="Arial" pitchFamily="34" charset="0"/>
                <a:ea typeface="Times New Roman" pitchFamily="18" charset="0"/>
                <a:cs typeface="Arial" pitchFamily="34" charset="0"/>
              </a:rPr>
              <a:t> специализированные клетки – </a:t>
            </a:r>
            <a:r>
              <a:rPr lang="ru-RU" sz="2700" b="1" dirty="0" smtClean="0">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гаметы</a:t>
            </a:r>
            <a:r>
              <a:rPr lang="ru-RU" sz="2700" b="1" dirty="0" smtClean="0">
                <a:latin typeface="Arial" pitchFamily="34" charset="0"/>
                <a:ea typeface="Times New Roman" pitchFamily="18" charset="0"/>
                <a:cs typeface="Arial" pitchFamily="34" charset="0"/>
              </a:rPr>
              <a:t>, содержащие гаплоидный набор хромосом, а значит и непарное число генов. Гаметы образуются в результате мейоза, при котором гомологичные хромосомы в норме не могут попасть в одну клетку. </a:t>
            </a:r>
            <a:endParaRPr lang="ru-RU" sz="2700" b="1" dirty="0" smtClean="0">
              <a:latin typeface="Arial" pitchFamily="34" charset="0"/>
              <a:ea typeface="Times New Roman" pitchFamily="18" charset="0"/>
              <a:cs typeface="Arial" pitchFamily="34" charset="0"/>
              <a:sym typeface="Wingdings 2" pitchFamily="18" charset="2"/>
            </a:endParaRPr>
          </a:p>
        </p:txBody>
      </p:sp>
      <p:pic>
        <p:nvPicPr>
          <p:cNvPr id="91139" name="Picture 3"/>
          <p:cNvPicPr>
            <a:picLocks noChangeAspect="1" noChangeArrowheads="1"/>
          </p:cNvPicPr>
          <p:nvPr/>
        </p:nvPicPr>
        <p:blipFill>
          <a:blip r:embed="rId6" cstate="print"/>
          <a:srcRect/>
          <a:stretch>
            <a:fillRect/>
          </a:stretch>
        </p:blipFill>
        <p:spPr bwMode="auto">
          <a:xfrm>
            <a:off x="857224" y="3286124"/>
            <a:ext cx="7400920" cy="2466973"/>
          </a:xfrm>
          <a:prstGeom prst="rect">
            <a:avLst/>
          </a:prstGeom>
          <a:noFill/>
          <a:ln w="9525">
            <a:noFill/>
            <a:miter lim="800000"/>
            <a:headEnd/>
            <a:tailEnd/>
          </a:ln>
          <a:effectLst/>
        </p:spPr>
      </p:pic>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71438" y="71414"/>
            <a:ext cx="8929718" cy="4513543"/>
          </a:xfrm>
          <a:prstGeom prst="rect">
            <a:avLst/>
          </a:prstGeom>
        </p:spPr>
        <p:txBody>
          <a:bodyPr wrap="square">
            <a:spAutoFit/>
          </a:bodyPr>
          <a:lstStyle/>
          <a:p>
            <a:pPr lvl="0" indent="450000" algn="just" fontAlgn="base">
              <a:lnSpc>
                <a:spcPct val="85000"/>
              </a:lnSpc>
              <a:spcBef>
                <a:spcPct val="0"/>
              </a:spcBef>
              <a:spcAft>
                <a:spcPct val="0"/>
              </a:spcAft>
              <a:tabLst>
                <a:tab pos="228600" algn="l"/>
              </a:tabLst>
            </a:pPr>
            <a:r>
              <a:rPr lang="ru-RU" sz="2700" b="1" dirty="0" smtClean="0">
                <a:latin typeface="Arial" pitchFamily="34" charset="0"/>
                <a:ea typeface="Times New Roman" pitchFamily="18" charset="0"/>
                <a:cs typeface="Arial" pitchFamily="34" charset="0"/>
              </a:rPr>
              <a:t>На основании этого можно сформулировать </a:t>
            </a:r>
            <a:r>
              <a:rPr lang="ru-RU"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правило </a:t>
            </a:r>
            <a:r>
              <a:rPr lang="ru-RU" sz="2700" b="1" u="sng"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чистоты гамет</a:t>
            </a:r>
            <a:r>
              <a:rPr lang="ru-RU" sz="2700" b="1" dirty="0" smtClean="0">
                <a:latin typeface="Arial" pitchFamily="34" charset="0"/>
                <a:ea typeface="Times New Roman" pitchFamily="18" charset="0"/>
                <a:cs typeface="Arial" pitchFamily="34" charset="0"/>
              </a:rPr>
              <a:t>: </a:t>
            </a:r>
            <a:r>
              <a:rPr lang="ru-RU" sz="2700" b="1" dirty="0" smtClean="0">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при образовании половых клеток в каждую гамету попадает только один ген из каждой аллельной пары. Чистота гамет обеспечивается независимым </a:t>
            </a:r>
            <a:r>
              <a:rPr lang="ru-RU" sz="2700" b="1" dirty="0" err="1" smtClean="0">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расхожде-нием</a:t>
            </a:r>
            <a:r>
              <a:rPr lang="ru-RU" sz="2700" b="1" dirty="0" smtClean="0">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хромосом при мейозе</a:t>
            </a:r>
            <a:r>
              <a:rPr lang="ru-RU" sz="2700" b="1" dirty="0" smtClean="0">
                <a:latin typeface="Arial" pitchFamily="34" charset="0"/>
                <a:ea typeface="Times New Roman" pitchFamily="18" charset="0"/>
                <a:cs typeface="Arial" pitchFamily="34" charset="0"/>
              </a:rPr>
              <a:t>.</a:t>
            </a:r>
          </a:p>
          <a:p>
            <a:pPr lvl="0" indent="450000" algn="just" eaLnBrk="0" fontAlgn="base" hangingPunct="0">
              <a:lnSpc>
                <a:spcPct val="85000"/>
              </a:lnSpc>
              <a:spcBef>
                <a:spcPct val="0"/>
              </a:spcBef>
              <a:spcAft>
                <a:spcPct val="0"/>
              </a:spcAft>
              <a:tabLst>
                <a:tab pos="228600" algn="l"/>
              </a:tabLst>
            </a:pPr>
            <a:r>
              <a:rPr lang="ru-RU" sz="2700" b="1" dirty="0" smtClean="0">
                <a:latin typeface="Arial" pitchFamily="34" charset="0"/>
                <a:ea typeface="Times New Roman" pitchFamily="18" charset="0"/>
                <a:cs typeface="Arial" pitchFamily="34" charset="0"/>
              </a:rPr>
              <a:t>Используя это правило, записываем </a:t>
            </a:r>
            <a:r>
              <a:rPr lang="ru-RU" sz="2700" b="1" u="sng" dirty="0" smtClean="0">
                <a:latin typeface="Arial" pitchFamily="34" charset="0"/>
                <a:ea typeface="Times New Roman" pitchFamily="18" charset="0"/>
                <a:cs typeface="Arial" pitchFamily="34" charset="0"/>
              </a:rPr>
              <a:t>гаметы родительских особей</a:t>
            </a:r>
            <a:r>
              <a:rPr lang="ru-RU" sz="2700" b="1" dirty="0" smtClean="0">
                <a:latin typeface="Arial" pitchFamily="34" charset="0"/>
                <a:ea typeface="Times New Roman" pitchFamily="18" charset="0"/>
                <a:cs typeface="Arial" pitchFamily="34" charset="0"/>
              </a:rPr>
              <a:t>:</a:t>
            </a:r>
          </a:p>
          <a:p>
            <a:pPr lvl="0" indent="342900" eaLnBrk="0" fontAlgn="base" hangingPunct="0">
              <a:lnSpc>
                <a:spcPct val="85000"/>
              </a:lnSpc>
              <a:spcBef>
                <a:spcPct val="0"/>
              </a:spcBef>
              <a:spcAft>
                <a:spcPct val="0"/>
              </a:spcAft>
              <a:tabLst>
                <a:tab pos="228600" algn="l"/>
              </a:tabLst>
            </a:pPr>
            <a:r>
              <a:rPr lang="ru-RU" sz="2700" b="1" i="1" dirty="0" smtClean="0">
                <a:latin typeface="Arial" pitchFamily="34" charset="0"/>
                <a:ea typeface="Times New Roman" pitchFamily="18" charset="0"/>
                <a:cs typeface="Arial" pitchFamily="34" charset="0"/>
              </a:rPr>
              <a:t>     </a:t>
            </a:r>
            <a:endParaRPr lang="ru-RU" sz="2400" b="1" dirty="0" smtClean="0">
              <a:solidFill>
                <a:srgbClr val="3366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endParaRPr>
          </a:p>
          <a:p>
            <a:pPr lvl="0" indent="342900" eaLnBrk="0" fontAlgn="base" hangingPunct="0">
              <a:lnSpc>
                <a:spcPct val="85000"/>
              </a:lnSpc>
              <a:spcBef>
                <a:spcPct val="0"/>
              </a:spcBef>
              <a:spcAft>
                <a:spcPct val="0"/>
              </a:spcAft>
              <a:tabLst>
                <a:tab pos="228600" algn="l"/>
              </a:tabLst>
            </a:pPr>
            <a:endParaRPr lang="ru-RU" sz="2700" b="1" dirty="0" smtClean="0">
              <a:latin typeface="Arial" pitchFamily="34" charset="0"/>
              <a:ea typeface="Times New Roman" pitchFamily="18" charset="0"/>
              <a:cs typeface="Arial" pitchFamily="34" charset="0"/>
            </a:endParaRPr>
          </a:p>
          <a:p>
            <a:pPr lvl="0" indent="342900" eaLnBrk="0" fontAlgn="base" hangingPunct="0">
              <a:lnSpc>
                <a:spcPct val="85000"/>
              </a:lnSpc>
              <a:spcBef>
                <a:spcPct val="0"/>
              </a:spcBef>
              <a:spcAft>
                <a:spcPct val="0"/>
              </a:spcAft>
              <a:tabLst>
                <a:tab pos="228600" algn="l"/>
              </a:tabLst>
            </a:pPr>
            <a:r>
              <a:rPr lang="ru-RU" sz="2700" b="1" dirty="0" smtClean="0">
                <a:latin typeface="Arial" pitchFamily="34" charset="0"/>
                <a:ea typeface="Times New Roman" pitchFamily="18" charset="0"/>
                <a:cs typeface="Arial" pitchFamily="34" charset="0"/>
              </a:rPr>
              <a:t>Р:    ♀ АА</a:t>
            </a:r>
            <a:r>
              <a:rPr lang="ru-RU" sz="2700" b="1" dirty="0" smtClean="0">
                <a:latin typeface="Arial" pitchFamily="34" charset="0"/>
                <a:ea typeface="Times New Roman" pitchFamily="18" charset="0"/>
                <a:cs typeface="Arial" pitchFamily="34" charset="0"/>
                <a:sym typeface="Wingdings 2" pitchFamily="18" charset="2"/>
              </a:rPr>
              <a:t>♂ </a:t>
            </a:r>
            <a:r>
              <a:rPr lang="ru-RU" sz="2700" b="1" dirty="0" err="1" smtClean="0">
                <a:latin typeface="Arial" pitchFamily="34" charset="0"/>
                <a:ea typeface="Times New Roman" pitchFamily="18" charset="0"/>
                <a:cs typeface="Arial" pitchFamily="34" charset="0"/>
                <a:sym typeface="Wingdings 2" pitchFamily="18" charset="2"/>
              </a:rPr>
              <a:t>аа</a:t>
            </a:r>
            <a:endParaRPr lang="ru-RU" sz="2700" b="1" dirty="0" smtClean="0">
              <a:latin typeface="Arial" pitchFamily="34" charset="0"/>
              <a:ea typeface="Times New Roman" pitchFamily="18" charset="0"/>
              <a:cs typeface="Arial" pitchFamily="34" charset="0"/>
              <a:sym typeface="Wingdings 2" pitchFamily="18" charset="2"/>
            </a:endParaRPr>
          </a:p>
          <a:p>
            <a:pPr lvl="0" indent="342900" eaLnBrk="0" fontAlgn="base" hangingPunct="0">
              <a:lnSpc>
                <a:spcPct val="85000"/>
              </a:lnSpc>
              <a:spcBef>
                <a:spcPct val="0"/>
              </a:spcBef>
              <a:spcAft>
                <a:spcPct val="0"/>
              </a:spcAft>
              <a:tabLst>
                <a:tab pos="228600" algn="l"/>
              </a:tabLst>
            </a:pPr>
            <a:endParaRPr lang="ru-RU" sz="1400" b="1" dirty="0" smtClean="0">
              <a:latin typeface="Arial" pitchFamily="34" charset="0"/>
              <a:cs typeface="Arial" pitchFamily="34" charset="0"/>
            </a:endParaRPr>
          </a:p>
          <a:p>
            <a:pPr lvl="0" indent="342900" eaLnBrk="0" fontAlgn="base" hangingPunct="0">
              <a:lnSpc>
                <a:spcPct val="85000"/>
              </a:lnSpc>
              <a:spcBef>
                <a:spcPct val="0"/>
              </a:spcBef>
              <a:spcAft>
                <a:spcPct val="0"/>
              </a:spcAft>
              <a:tabLst>
                <a:tab pos="228600" algn="l"/>
              </a:tabLst>
            </a:pPr>
            <a:r>
              <a:rPr lang="en-US" sz="2700" b="1" dirty="0" smtClean="0">
                <a:latin typeface="Arial" pitchFamily="34" charset="0"/>
                <a:cs typeface="Arial" pitchFamily="34" charset="0"/>
              </a:rPr>
              <a:t>G</a:t>
            </a:r>
            <a:r>
              <a:rPr lang="ru-RU" sz="2700" b="1" dirty="0" smtClean="0">
                <a:latin typeface="Arial" pitchFamily="34" charset="0"/>
                <a:cs typeface="Arial" pitchFamily="34" charset="0"/>
              </a:rPr>
              <a:t>:</a:t>
            </a:r>
            <a:endParaRPr lang="ru-RU" sz="2700" b="1" dirty="0" smtClean="0">
              <a:latin typeface="Arial" pitchFamily="34" charset="0"/>
              <a:ea typeface="Times New Roman" pitchFamily="18" charset="0"/>
              <a:cs typeface="Arial" pitchFamily="34" charset="0"/>
              <a:sym typeface="Wingdings 2" pitchFamily="18" charset="2"/>
            </a:endParaRPr>
          </a:p>
        </p:txBody>
      </p:sp>
      <p:sp>
        <p:nvSpPr>
          <p:cNvPr id="97287"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pSp>
        <p:nvGrpSpPr>
          <p:cNvPr id="2" name="Group 1"/>
          <p:cNvGrpSpPr>
            <a:grpSpLocks noChangeAspect="1"/>
          </p:cNvGrpSpPr>
          <p:nvPr/>
        </p:nvGrpSpPr>
        <p:grpSpPr bwMode="auto">
          <a:xfrm>
            <a:off x="1428728" y="3929066"/>
            <a:ext cx="1600200" cy="457200"/>
            <a:chOff x="2422" y="10453"/>
            <a:chExt cx="1977" cy="557"/>
          </a:xfrm>
        </p:grpSpPr>
        <p:sp>
          <p:nvSpPr>
            <p:cNvPr id="97286" name="AutoShape 6"/>
            <p:cNvSpPr>
              <a:spLocks noChangeAspect="1" noChangeArrowheads="1" noTextEdit="1"/>
            </p:cNvSpPr>
            <p:nvPr/>
          </p:nvSpPr>
          <p:spPr bwMode="auto">
            <a:xfrm>
              <a:off x="2422" y="10453"/>
              <a:ext cx="1977" cy="557"/>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97285" name="Oval 5"/>
            <p:cNvSpPr>
              <a:spLocks noChangeArrowheads="1"/>
            </p:cNvSpPr>
            <p:nvPr/>
          </p:nvSpPr>
          <p:spPr bwMode="auto">
            <a:xfrm>
              <a:off x="2422" y="10592"/>
              <a:ext cx="424" cy="418"/>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Arial" pitchFamily="34" charset="0"/>
                  <a:ea typeface="Times New Roman" pitchFamily="18" charset="0"/>
                  <a:cs typeface="Calibri" pitchFamily="34" charset="0"/>
                </a:rPr>
                <a:t>А</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7284" name="Oval 4"/>
            <p:cNvSpPr>
              <a:spLocks noChangeArrowheads="1"/>
            </p:cNvSpPr>
            <p:nvPr/>
          </p:nvSpPr>
          <p:spPr bwMode="auto">
            <a:xfrm>
              <a:off x="2846" y="10592"/>
              <a:ext cx="424" cy="417"/>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smtClean="0">
                  <a:ln>
                    <a:noFill/>
                  </a:ln>
                  <a:solidFill>
                    <a:schemeClr val="tx1"/>
                  </a:solidFill>
                  <a:effectLst/>
                  <a:latin typeface="Arial" pitchFamily="34" charset="0"/>
                  <a:ea typeface="Times New Roman" pitchFamily="18" charset="0"/>
                  <a:cs typeface="Calibri" pitchFamily="34" charset="0"/>
                </a:rPr>
                <a:t>А</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97283" name="Oval 3"/>
            <p:cNvSpPr>
              <a:spLocks noChangeArrowheads="1"/>
            </p:cNvSpPr>
            <p:nvPr/>
          </p:nvSpPr>
          <p:spPr bwMode="auto">
            <a:xfrm>
              <a:off x="3552" y="10592"/>
              <a:ext cx="423" cy="417"/>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smtClean="0">
                  <a:ln>
                    <a:noFill/>
                  </a:ln>
                  <a:solidFill>
                    <a:schemeClr val="tx1"/>
                  </a:solidFill>
                  <a:effectLst/>
                  <a:latin typeface="Arial" pitchFamily="34" charset="0"/>
                  <a:ea typeface="Times New Roman" pitchFamily="18" charset="0"/>
                  <a:cs typeface="Calibri" pitchFamily="34" charset="0"/>
                </a:rPr>
                <a:t>а</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97282" name="Oval 2"/>
            <p:cNvSpPr>
              <a:spLocks noChangeArrowheads="1"/>
            </p:cNvSpPr>
            <p:nvPr/>
          </p:nvSpPr>
          <p:spPr bwMode="auto">
            <a:xfrm>
              <a:off x="3975" y="10592"/>
              <a:ext cx="422" cy="417"/>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smtClean="0">
                  <a:ln>
                    <a:noFill/>
                  </a:ln>
                  <a:solidFill>
                    <a:schemeClr val="tx1"/>
                  </a:solidFill>
                  <a:effectLst/>
                  <a:latin typeface="Arial" pitchFamily="34" charset="0"/>
                  <a:ea typeface="Times New Roman" pitchFamily="18" charset="0"/>
                  <a:cs typeface="Calibri" pitchFamily="34" charset="0"/>
                </a:rPr>
                <a:t>а</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grpSp>
      <p:sp>
        <p:nvSpPr>
          <p:cNvPr id="15" name="Прямоугольник 14"/>
          <p:cNvSpPr/>
          <p:nvPr/>
        </p:nvSpPr>
        <p:spPr>
          <a:xfrm>
            <a:off x="142844" y="4577230"/>
            <a:ext cx="8501122" cy="1505027"/>
          </a:xfrm>
          <a:prstGeom prst="rect">
            <a:avLst/>
          </a:prstGeom>
        </p:spPr>
        <p:txBody>
          <a:bodyPr wrap="square">
            <a:spAutoFit/>
          </a:bodyPr>
          <a:lstStyle/>
          <a:p>
            <a:pPr lvl="0" indent="450000" algn="just" fontAlgn="base">
              <a:lnSpc>
                <a:spcPct val="85000"/>
              </a:lnSpc>
              <a:spcBef>
                <a:spcPct val="0"/>
              </a:spcBef>
              <a:spcAft>
                <a:spcPct val="0"/>
              </a:spcAft>
            </a:pPr>
            <a:r>
              <a:rPr lang="ru-RU" sz="2700" b="1" dirty="0" smtClean="0">
                <a:latin typeface="Arial" pitchFamily="34" charset="0"/>
                <a:ea typeface="Times New Roman" pitchFamily="18" charset="0"/>
                <a:cs typeface="Calibri" pitchFamily="34" charset="0"/>
              </a:rPr>
              <a:t>Знать заранее, какой из спермиев примет участие в оплодотворении данной яйцеклетки, невозможно. Поэтому рассмотрим все возможные ситуации. </a:t>
            </a:r>
          </a:p>
        </p:txBody>
      </p:sp>
      <p:pic>
        <p:nvPicPr>
          <p:cNvPr id="16" name="Picture 4"/>
          <p:cNvPicPr>
            <a:picLocks noChangeAspect="1" noChangeArrowheads="1"/>
          </p:cNvPicPr>
          <p:nvPr/>
        </p:nvPicPr>
        <p:blipFill>
          <a:blip r:embed="rId6" cstate="print"/>
          <a:srcRect/>
          <a:stretch>
            <a:fillRect/>
          </a:stretch>
        </p:blipFill>
        <p:spPr bwMode="auto">
          <a:xfrm>
            <a:off x="1500166" y="3000372"/>
            <a:ext cx="540812" cy="500066"/>
          </a:xfrm>
          <a:prstGeom prst="ellipse">
            <a:avLst/>
          </a:prstGeom>
          <a:noFill/>
          <a:ln w="9525">
            <a:noFill/>
            <a:miter lim="800000"/>
            <a:headEnd/>
            <a:tailEnd/>
          </a:ln>
          <a:effectLst/>
        </p:spPr>
      </p:pic>
      <p:pic>
        <p:nvPicPr>
          <p:cNvPr id="17" name="Picture 5"/>
          <p:cNvPicPr>
            <a:picLocks noChangeAspect="1" noChangeArrowheads="1"/>
          </p:cNvPicPr>
          <p:nvPr/>
        </p:nvPicPr>
        <p:blipFill>
          <a:blip r:embed="rId7" cstate="print"/>
          <a:srcRect/>
          <a:stretch>
            <a:fillRect/>
          </a:stretch>
        </p:blipFill>
        <p:spPr bwMode="auto">
          <a:xfrm>
            <a:off x="2500298" y="3071810"/>
            <a:ext cx="514344" cy="467910"/>
          </a:xfrm>
          <a:prstGeom prst="ellipse">
            <a:avLst/>
          </a:prstGeom>
          <a:noFill/>
          <a:ln w="9525">
            <a:noFill/>
            <a:miter lim="800000"/>
            <a:headEnd/>
            <a:tailEnd/>
          </a:ln>
          <a:effectLst/>
        </p:spPr>
      </p:pic>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97287"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5" name="Прямоугольник 14"/>
          <p:cNvSpPr/>
          <p:nvPr/>
        </p:nvSpPr>
        <p:spPr>
          <a:xfrm>
            <a:off x="142844" y="71414"/>
            <a:ext cx="8858312" cy="5493042"/>
          </a:xfrm>
          <a:prstGeom prst="rect">
            <a:avLst/>
          </a:prstGeom>
        </p:spPr>
        <p:txBody>
          <a:bodyPr wrap="square">
            <a:spAutoFit/>
          </a:bodyPr>
          <a:lstStyle/>
          <a:p>
            <a:pPr lvl="0" indent="450000" algn="just" fontAlgn="base">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Постольку, поскольку </a:t>
            </a:r>
            <a:r>
              <a:rPr lang="ru-RU" sz="2700" b="1" u="sng" dirty="0" smtClean="0">
                <a:latin typeface="Arial" pitchFamily="34" charset="0"/>
                <a:ea typeface="Times New Roman" pitchFamily="18" charset="0"/>
                <a:cs typeface="Arial" pitchFamily="34" charset="0"/>
              </a:rPr>
              <a:t>родительские особи </a:t>
            </a:r>
            <a:r>
              <a:rPr lang="ru-RU" sz="2700" b="1" u="sng" dirty="0" err="1" smtClean="0">
                <a:latin typeface="Arial" pitchFamily="34" charset="0"/>
                <a:ea typeface="Times New Roman" pitchFamily="18" charset="0"/>
                <a:cs typeface="Arial" pitchFamily="34" charset="0"/>
              </a:rPr>
              <a:t>гомозиготны</a:t>
            </a:r>
            <a:r>
              <a:rPr lang="ru-RU" sz="2700" b="1" dirty="0" smtClean="0">
                <a:latin typeface="Arial" pitchFamily="34" charset="0"/>
                <a:ea typeface="Times New Roman" pitchFamily="18" charset="0"/>
                <a:cs typeface="Arial" pitchFamily="34" charset="0"/>
              </a:rPr>
              <a:t> и из записи видно, что каждая из них образует только по одному сорту гамет, в любом случае при оплодотворении </a:t>
            </a:r>
            <a:r>
              <a:rPr lang="ru-RU" sz="2700" b="1" u="sng" dirty="0" smtClean="0">
                <a:latin typeface="Arial" pitchFamily="34" charset="0"/>
                <a:ea typeface="Times New Roman" pitchFamily="18" charset="0"/>
                <a:cs typeface="Arial" pitchFamily="34" charset="0"/>
              </a:rPr>
              <a:t>возможен только один результат</a:t>
            </a:r>
            <a:r>
              <a:rPr lang="ru-RU" sz="2700" b="1" dirty="0" smtClean="0">
                <a:latin typeface="Arial" pitchFamily="34" charset="0"/>
                <a:ea typeface="Times New Roman" pitchFamily="18" charset="0"/>
                <a:cs typeface="Arial" pitchFamily="34" charset="0"/>
              </a:rPr>
              <a:t>:</a:t>
            </a:r>
          </a:p>
          <a:p>
            <a:pPr algn="just">
              <a:lnSpc>
                <a:spcPct val="85000"/>
              </a:lnSpc>
            </a:pPr>
            <a:r>
              <a:rPr lang="ru-RU" sz="2800" b="1" dirty="0" smtClean="0">
                <a:latin typeface="Arial" pitchFamily="34" charset="0"/>
                <a:cs typeface="Arial" pitchFamily="34" charset="0"/>
              </a:rPr>
              <a:t>    F</a:t>
            </a:r>
            <a:r>
              <a:rPr lang="ru-RU" sz="2800" b="1" baseline="-25000" dirty="0" smtClean="0">
                <a:latin typeface="Arial" pitchFamily="34" charset="0"/>
                <a:cs typeface="Arial" pitchFamily="34" charset="0"/>
              </a:rPr>
              <a:t>1</a:t>
            </a:r>
            <a:r>
              <a:rPr lang="ru-RU" sz="2800" b="1" dirty="0" smtClean="0">
                <a:latin typeface="Arial" pitchFamily="34" charset="0"/>
                <a:cs typeface="Arial" pitchFamily="34" charset="0"/>
              </a:rPr>
              <a:t>:  (генотип)       </a:t>
            </a:r>
            <a:r>
              <a:rPr lang="ru-RU" sz="2800" b="1" dirty="0" err="1" smtClean="0">
                <a:solidFill>
                  <a:srgbClr val="B45208"/>
                </a:solidFill>
                <a:effectLst>
                  <a:outerShdw blurRad="38100" dist="38100" dir="2700000" algn="tl">
                    <a:srgbClr val="000000">
                      <a:alpha val="43137"/>
                    </a:srgbClr>
                  </a:outerShdw>
                </a:effectLst>
                <a:latin typeface="Arial" pitchFamily="34" charset="0"/>
                <a:cs typeface="Arial" pitchFamily="34" charset="0"/>
              </a:rPr>
              <a:t>А</a:t>
            </a:r>
            <a:r>
              <a:rPr lang="ru-RU" sz="2800" b="1" dirty="0" err="1" smtClean="0">
                <a:solidFill>
                  <a:srgbClr val="336600"/>
                </a:solidFill>
                <a:effectLst>
                  <a:outerShdw blurRad="38100" dist="38100" dir="2700000" algn="tl">
                    <a:srgbClr val="000000">
                      <a:alpha val="43137"/>
                    </a:srgbClr>
                  </a:outerShdw>
                </a:effectLst>
                <a:latin typeface="Arial" pitchFamily="34" charset="0"/>
                <a:cs typeface="Arial" pitchFamily="34" charset="0"/>
              </a:rPr>
              <a:t>а</a:t>
            </a:r>
            <a:endParaRPr lang="ru-RU" sz="2800" b="1" dirty="0" smtClean="0">
              <a:latin typeface="Arial" pitchFamily="34" charset="0"/>
              <a:cs typeface="Arial" pitchFamily="34" charset="0"/>
            </a:endParaRPr>
          </a:p>
          <a:p>
            <a:pPr algn="just">
              <a:lnSpc>
                <a:spcPct val="85000"/>
              </a:lnSpc>
            </a:pPr>
            <a:r>
              <a:rPr lang="ru-RU" sz="2800" b="1" dirty="0" smtClean="0">
                <a:latin typeface="Arial" pitchFamily="34" charset="0"/>
                <a:cs typeface="Arial" pitchFamily="34" charset="0"/>
              </a:rPr>
              <a:t>           (фенотип)  </a:t>
            </a:r>
            <a:r>
              <a:rPr lang="ru-RU" sz="2800" b="1" dirty="0" smtClean="0">
                <a:solidFill>
                  <a:srgbClr val="B45208"/>
                </a:solidFill>
                <a:effectLst>
                  <a:outerShdw blurRad="38100" dist="38100" dir="2700000" algn="tl">
                    <a:srgbClr val="000000">
                      <a:alpha val="43137"/>
                    </a:srgbClr>
                  </a:outerShdw>
                </a:effectLst>
                <a:latin typeface="Arial" pitchFamily="34" charset="0"/>
                <a:cs typeface="Arial" pitchFamily="34" charset="0"/>
              </a:rPr>
              <a:t>желтые</a:t>
            </a:r>
          </a:p>
          <a:p>
            <a:pPr indent="450000" algn="just">
              <a:lnSpc>
                <a:spcPct val="85000"/>
              </a:lnSpc>
            </a:pPr>
            <a:r>
              <a:rPr lang="ru-RU"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Итоговая схема</a:t>
            </a:r>
            <a:r>
              <a:rPr lang="ru-RU" sz="2800" b="1" dirty="0" smtClean="0">
                <a:latin typeface="Arial" pitchFamily="34" charset="0"/>
                <a:cs typeface="Arial" pitchFamily="34" charset="0"/>
              </a:rPr>
              <a:t>:</a:t>
            </a:r>
          </a:p>
          <a:p>
            <a:pPr lvl="0" indent="342900" eaLnBrk="0" fontAlgn="base" hangingPunct="0">
              <a:lnSpc>
                <a:spcPct val="85000"/>
              </a:lnSpc>
              <a:spcBef>
                <a:spcPct val="0"/>
              </a:spcBef>
              <a:spcAft>
                <a:spcPct val="0"/>
              </a:spcAft>
              <a:tabLst>
                <a:tab pos="228600" algn="l"/>
              </a:tabLst>
            </a:pPr>
            <a:r>
              <a:rPr lang="ru-RU" sz="28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     </a:t>
            </a:r>
            <a:r>
              <a:rPr lang="ru-RU" sz="2500" b="1" dirty="0" smtClean="0">
                <a:solidFill>
                  <a:srgbClr val="B45208"/>
                </a:solidFill>
                <a:effectLst>
                  <a:outerShdw blurRad="38100" dist="38100" dir="2700000" algn="tl">
                    <a:srgbClr val="000000">
                      <a:alpha val="43137"/>
                    </a:srgbClr>
                  </a:outerShdw>
                </a:effectLst>
                <a:latin typeface="Arial" pitchFamily="34" charset="0"/>
                <a:cs typeface="Arial" pitchFamily="34" charset="0"/>
              </a:rPr>
              <a:t>желтые</a:t>
            </a:r>
            <a:r>
              <a:rPr lang="ru-RU" sz="2500" b="1" dirty="0" smtClean="0">
                <a:latin typeface="Arial" pitchFamily="34" charset="0"/>
                <a:cs typeface="Arial" pitchFamily="34" charset="0"/>
              </a:rPr>
              <a:t>   </a:t>
            </a:r>
            <a:r>
              <a:rPr lang="ru-RU" sz="2500" b="1" dirty="0" smtClean="0">
                <a:solidFill>
                  <a:srgbClr val="336600"/>
                </a:solidFill>
                <a:effectLst>
                  <a:outerShdw blurRad="38100" dist="38100" dir="2700000" algn="tl">
                    <a:srgbClr val="000000">
                      <a:alpha val="43137"/>
                    </a:srgbClr>
                  </a:outerShdw>
                </a:effectLst>
                <a:latin typeface="Arial" pitchFamily="34" charset="0"/>
                <a:cs typeface="Arial" pitchFamily="34" charset="0"/>
              </a:rPr>
              <a:t>зеленые</a:t>
            </a:r>
            <a:endParaRPr lang="ru-RU" sz="2500" b="1" dirty="0" smtClean="0">
              <a:latin typeface="Arial" pitchFamily="34" charset="0"/>
              <a:ea typeface="Times New Roman" pitchFamily="18" charset="0"/>
              <a:cs typeface="Arial" pitchFamily="34" charset="0"/>
            </a:endParaRPr>
          </a:p>
          <a:p>
            <a:pPr lvl="0" indent="342900" eaLnBrk="0" fontAlgn="base" hangingPunct="0">
              <a:lnSpc>
                <a:spcPct val="85000"/>
              </a:lnSpc>
              <a:spcBef>
                <a:spcPct val="0"/>
              </a:spcBef>
              <a:spcAft>
                <a:spcPct val="0"/>
              </a:spcAft>
              <a:tabLst>
                <a:tab pos="228600" algn="l"/>
              </a:tabLst>
            </a:pPr>
            <a:r>
              <a:rPr lang="ru-RU" sz="2800" b="1" dirty="0" smtClean="0">
                <a:latin typeface="Arial" pitchFamily="34" charset="0"/>
                <a:ea typeface="Times New Roman" pitchFamily="18" charset="0"/>
                <a:cs typeface="Arial" pitchFamily="34" charset="0"/>
              </a:rPr>
              <a:t>Р:    ♀ АА</a:t>
            </a:r>
            <a:r>
              <a:rPr lang="ru-RU" sz="2800" b="1" dirty="0" smtClean="0">
                <a:latin typeface="Arial" pitchFamily="34" charset="0"/>
                <a:ea typeface="Times New Roman" pitchFamily="18" charset="0"/>
                <a:cs typeface="Arial" pitchFamily="34" charset="0"/>
                <a:sym typeface="Wingdings 2" pitchFamily="18" charset="2"/>
              </a:rPr>
              <a:t>♂ </a:t>
            </a:r>
            <a:r>
              <a:rPr lang="ru-RU" sz="2800" b="1" dirty="0" err="1" smtClean="0">
                <a:latin typeface="Arial" pitchFamily="34" charset="0"/>
                <a:ea typeface="Times New Roman" pitchFamily="18" charset="0"/>
                <a:cs typeface="Arial" pitchFamily="34" charset="0"/>
                <a:sym typeface="Wingdings 2" pitchFamily="18" charset="2"/>
              </a:rPr>
              <a:t>аа</a:t>
            </a:r>
            <a:endParaRPr lang="ru-RU" sz="2800" b="1" dirty="0" smtClean="0">
              <a:latin typeface="Arial" pitchFamily="34" charset="0"/>
              <a:ea typeface="Times New Roman" pitchFamily="18" charset="0"/>
              <a:cs typeface="Arial" pitchFamily="34" charset="0"/>
              <a:sym typeface="Wingdings 2" pitchFamily="18" charset="2"/>
            </a:endParaRPr>
          </a:p>
          <a:p>
            <a:pPr lvl="0" indent="342900" eaLnBrk="0" fontAlgn="base" hangingPunct="0">
              <a:lnSpc>
                <a:spcPct val="85000"/>
              </a:lnSpc>
              <a:spcBef>
                <a:spcPct val="0"/>
              </a:spcBef>
              <a:spcAft>
                <a:spcPct val="0"/>
              </a:spcAft>
              <a:tabLst>
                <a:tab pos="228600" algn="l"/>
              </a:tabLst>
            </a:pPr>
            <a:endParaRPr lang="ru-RU" sz="1600" b="1" dirty="0" smtClean="0">
              <a:latin typeface="Arial" pitchFamily="34" charset="0"/>
              <a:cs typeface="Arial" pitchFamily="34" charset="0"/>
            </a:endParaRPr>
          </a:p>
          <a:p>
            <a:pPr lvl="0" indent="342900" eaLnBrk="0" fontAlgn="base" hangingPunct="0">
              <a:lnSpc>
                <a:spcPct val="85000"/>
              </a:lnSpc>
              <a:spcBef>
                <a:spcPct val="0"/>
              </a:spcBef>
              <a:spcAft>
                <a:spcPct val="0"/>
              </a:spcAft>
              <a:tabLst>
                <a:tab pos="228600" algn="l"/>
              </a:tabLst>
            </a:pPr>
            <a:r>
              <a:rPr lang="en-US" sz="2800" b="1" dirty="0" smtClean="0">
                <a:latin typeface="Arial" pitchFamily="34" charset="0"/>
                <a:cs typeface="Arial" pitchFamily="34" charset="0"/>
              </a:rPr>
              <a:t>G</a:t>
            </a:r>
            <a:r>
              <a:rPr lang="ru-RU" sz="2800" b="1" dirty="0" smtClean="0">
                <a:latin typeface="Arial" pitchFamily="34" charset="0"/>
                <a:cs typeface="Arial" pitchFamily="34" charset="0"/>
              </a:rPr>
              <a:t>:</a:t>
            </a:r>
          </a:p>
          <a:p>
            <a:pPr lvl="0" indent="342900" eaLnBrk="0" fontAlgn="base" hangingPunct="0">
              <a:lnSpc>
                <a:spcPct val="85000"/>
              </a:lnSpc>
              <a:spcBef>
                <a:spcPct val="0"/>
              </a:spcBef>
              <a:spcAft>
                <a:spcPct val="0"/>
              </a:spcAft>
              <a:tabLst>
                <a:tab pos="228600" algn="l"/>
              </a:tabLst>
            </a:pPr>
            <a:endParaRPr lang="ru-RU" sz="2800" b="1" dirty="0" smtClean="0">
              <a:latin typeface="Arial" pitchFamily="34" charset="0"/>
              <a:cs typeface="Arial" pitchFamily="34" charset="0"/>
            </a:endParaRPr>
          </a:p>
          <a:p>
            <a:r>
              <a:rPr lang="ru-RU" sz="2800" b="1" dirty="0" smtClean="0"/>
              <a:t>     </a:t>
            </a:r>
            <a:r>
              <a:rPr lang="ru-RU" sz="2800" b="1" dirty="0" smtClean="0">
                <a:latin typeface="Arial" pitchFamily="34" charset="0"/>
                <a:cs typeface="Arial" pitchFamily="34" charset="0"/>
              </a:rPr>
              <a:t>F</a:t>
            </a:r>
            <a:r>
              <a:rPr lang="ru-RU" sz="2800" b="1" baseline="-25000" dirty="0" smtClean="0">
                <a:latin typeface="Arial" pitchFamily="34" charset="0"/>
                <a:cs typeface="Arial" pitchFamily="34" charset="0"/>
              </a:rPr>
              <a:t>1</a:t>
            </a:r>
            <a:r>
              <a:rPr lang="ru-RU" sz="2800" b="1" dirty="0" smtClean="0">
                <a:latin typeface="Arial" pitchFamily="34" charset="0"/>
                <a:cs typeface="Arial" pitchFamily="34" charset="0"/>
              </a:rPr>
              <a:t>:         </a:t>
            </a:r>
            <a:r>
              <a:rPr lang="ru-RU" sz="2800" b="1" dirty="0" err="1" smtClean="0">
                <a:latin typeface="Arial" pitchFamily="34" charset="0"/>
                <a:cs typeface="Arial" pitchFamily="34" charset="0"/>
              </a:rPr>
              <a:t>Аа</a:t>
            </a:r>
            <a:r>
              <a:rPr lang="ru-RU" sz="2800" b="1" dirty="0" smtClean="0">
                <a:latin typeface="Arial" pitchFamily="34" charset="0"/>
                <a:cs typeface="Arial" pitchFamily="34" charset="0"/>
              </a:rPr>
              <a:t>        – 100%</a:t>
            </a:r>
          </a:p>
          <a:p>
            <a:r>
              <a:rPr lang="ru-RU" sz="2800" b="1" dirty="0" smtClean="0">
                <a:latin typeface="Arial" pitchFamily="34" charset="0"/>
                <a:cs typeface="Arial" pitchFamily="34" charset="0"/>
              </a:rPr>
              <a:t>              </a:t>
            </a:r>
            <a:r>
              <a:rPr lang="ru-RU" sz="2800" b="1" dirty="0" smtClean="0">
                <a:solidFill>
                  <a:srgbClr val="B45208"/>
                </a:solidFill>
                <a:effectLst>
                  <a:outerShdw blurRad="38100" dist="38100" dir="2700000" algn="tl">
                    <a:srgbClr val="000000">
                      <a:alpha val="43137"/>
                    </a:srgbClr>
                  </a:outerShdw>
                </a:effectLst>
                <a:latin typeface="Arial" pitchFamily="34" charset="0"/>
                <a:cs typeface="Arial" pitchFamily="34" charset="0"/>
              </a:rPr>
              <a:t>желтые</a:t>
            </a:r>
            <a:endParaRPr lang="ru-RU" sz="2700" b="1" dirty="0" smtClean="0">
              <a:solidFill>
                <a:srgbClr val="B45208"/>
              </a:solidFill>
              <a:latin typeface="Arial" pitchFamily="34" charset="0"/>
              <a:cs typeface="Arial" pitchFamily="34" charset="0"/>
            </a:endParaRPr>
          </a:p>
        </p:txBody>
      </p:sp>
      <p:grpSp>
        <p:nvGrpSpPr>
          <p:cNvPr id="16" name="Group 1"/>
          <p:cNvGrpSpPr>
            <a:grpSpLocks noChangeAspect="1"/>
          </p:cNvGrpSpPr>
          <p:nvPr/>
        </p:nvGrpSpPr>
        <p:grpSpPr bwMode="auto">
          <a:xfrm>
            <a:off x="1571604" y="3714752"/>
            <a:ext cx="1600200" cy="457200"/>
            <a:chOff x="2422" y="10453"/>
            <a:chExt cx="1977" cy="557"/>
          </a:xfrm>
        </p:grpSpPr>
        <p:sp>
          <p:nvSpPr>
            <p:cNvPr id="17" name="AutoShape 6"/>
            <p:cNvSpPr>
              <a:spLocks noChangeAspect="1" noChangeArrowheads="1" noTextEdit="1"/>
            </p:cNvSpPr>
            <p:nvPr/>
          </p:nvSpPr>
          <p:spPr bwMode="auto">
            <a:xfrm>
              <a:off x="2422" y="10453"/>
              <a:ext cx="1977" cy="557"/>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8" name="Oval 5"/>
            <p:cNvSpPr>
              <a:spLocks noChangeArrowheads="1"/>
            </p:cNvSpPr>
            <p:nvPr/>
          </p:nvSpPr>
          <p:spPr bwMode="auto">
            <a:xfrm>
              <a:off x="2422" y="10592"/>
              <a:ext cx="424" cy="418"/>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Arial" pitchFamily="34" charset="0"/>
                  <a:ea typeface="Times New Roman" pitchFamily="18" charset="0"/>
                  <a:cs typeface="Calibri" pitchFamily="34" charset="0"/>
                </a:rPr>
                <a:t>А</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9" name="Oval 4"/>
            <p:cNvSpPr>
              <a:spLocks noChangeArrowheads="1"/>
            </p:cNvSpPr>
            <p:nvPr/>
          </p:nvSpPr>
          <p:spPr bwMode="auto">
            <a:xfrm>
              <a:off x="2846" y="10592"/>
              <a:ext cx="424" cy="417"/>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smtClean="0">
                  <a:ln>
                    <a:noFill/>
                  </a:ln>
                  <a:solidFill>
                    <a:schemeClr val="tx1"/>
                  </a:solidFill>
                  <a:effectLst/>
                  <a:latin typeface="Arial" pitchFamily="34" charset="0"/>
                  <a:ea typeface="Times New Roman" pitchFamily="18" charset="0"/>
                  <a:cs typeface="Calibri" pitchFamily="34" charset="0"/>
                </a:rPr>
                <a:t>А</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20" name="Oval 3"/>
            <p:cNvSpPr>
              <a:spLocks noChangeArrowheads="1"/>
            </p:cNvSpPr>
            <p:nvPr/>
          </p:nvSpPr>
          <p:spPr bwMode="auto">
            <a:xfrm>
              <a:off x="3552" y="10592"/>
              <a:ext cx="423" cy="417"/>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smtClean="0">
                  <a:ln>
                    <a:noFill/>
                  </a:ln>
                  <a:solidFill>
                    <a:schemeClr val="tx1"/>
                  </a:solidFill>
                  <a:effectLst/>
                  <a:latin typeface="Arial" pitchFamily="34" charset="0"/>
                  <a:ea typeface="Times New Roman" pitchFamily="18" charset="0"/>
                  <a:cs typeface="Calibri" pitchFamily="34" charset="0"/>
                </a:rPr>
                <a:t>а</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21" name="Oval 2"/>
            <p:cNvSpPr>
              <a:spLocks noChangeArrowheads="1"/>
            </p:cNvSpPr>
            <p:nvPr/>
          </p:nvSpPr>
          <p:spPr bwMode="auto">
            <a:xfrm>
              <a:off x="3975" y="10592"/>
              <a:ext cx="422" cy="417"/>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smtClean="0">
                  <a:ln>
                    <a:noFill/>
                  </a:ln>
                  <a:solidFill>
                    <a:schemeClr val="tx1"/>
                  </a:solidFill>
                  <a:effectLst/>
                  <a:latin typeface="Arial" pitchFamily="34" charset="0"/>
                  <a:ea typeface="Times New Roman" pitchFamily="18" charset="0"/>
                  <a:cs typeface="Calibri" pitchFamily="34" charset="0"/>
                </a:rPr>
                <a:t>а</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grpSp>
      <p:cxnSp>
        <p:nvCxnSpPr>
          <p:cNvPr id="23" name="Прямая соединительная линия 22"/>
          <p:cNvCxnSpPr/>
          <p:nvPr/>
        </p:nvCxnSpPr>
        <p:spPr>
          <a:xfrm rot="16200000" flipV="1">
            <a:off x="2035951" y="4250537"/>
            <a:ext cx="500066" cy="285752"/>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p:cNvCxnSpPr/>
          <p:nvPr/>
        </p:nvCxnSpPr>
        <p:spPr>
          <a:xfrm rot="16200000" flipV="1">
            <a:off x="1714480" y="4214818"/>
            <a:ext cx="500066" cy="357190"/>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Прямая соединительная линия 25"/>
          <p:cNvCxnSpPr/>
          <p:nvPr/>
        </p:nvCxnSpPr>
        <p:spPr>
          <a:xfrm rot="5400000" flipH="1" flipV="1">
            <a:off x="2143108" y="4143380"/>
            <a:ext cx="500066" cy="500066"/>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Прямая соединительная линия 27"/>
          <p:cNvCxnSpPr>
            <a:endCxn id="21" idx="4"/>
          </p:cNvCxnSpPr>
          <p:nvPr/>
        </p:nvCxnSpPr>
        <p:spPr>
          <a:xfrm flipV="1">
            <a:off x="2428860" y="4171131"/>
            <a:ext cx="570540" cy="472315"/>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97287"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5" name="Прямоугольник 14"/>
          <p:cNvSpPr/>
          <p:nvPr/>
        </p:nvSpPr>
        <p:spPr>
          <a:xfrm>
            <a:off x="142844" y="2773152"/>
            <a:ext cx="8858312" cy="2656112"/>
          </a:xfrm>
          <a:prstGeom prst="rect">
            <a:avLst/>
          </a:prstGeom>
        </p:spPr>
        <p:txBody>
          <a:bodyPr wrap="square">
            <a:spAutoFit/>
          </a:bodyPr>
          <a:lstStyle/>
          <a:p>
            <a:pPr indent="450000" algn="just" eaLnBrk="0" fontAlgn="base" hangingPunct="0">
              <a:lnSpc>
                <a:spcPct val="85000"/>
              </a:lnSpc>
              <a:spcBef>
                <a:spcPct val="0"/>
              </a:spcBef>
              <a:spcAft>
                <a:spcPct val="0"/>
              </a:spcAft>
              <a:tabLst>
                <a:tab pos="228600" algn="l"/>
              </a:tabLst>
            </a:pPr>
            <a:r>
              <a:rPr lang="ru-RU" sz="2800" b="1" dirty="0" smtClean="0">
                <a:latin typeface="Arial" pitchFamily="34" charset="0"/>
                <a:cs typeface="Arial" pitchFamily="34" charset="0"/>
              </a:rPr>
              <a:t>У нас получилась запись </a:t>
            </a:r>
            <a:r>
              <a:rPr lang="ru-RU"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правила единообразия гибридов первого поколения </a:t>
            </a:r>
            <a:r>
              <a:rPr lang="ru-RU" sz="2800" b="1" dirty="0" smtClean="0">
                <a:latin typeface="Arial" pitchFamily="34" charset="0"/>
                <a:cs typeface="Arial" pitchFamily="34" charset="0"/>
              </a:rPr>
              <a:t>(</a:t>
            </a:r>
            <a:r>
              <a:rPr lang="ru-RU" sz="2800" b="1" u="sng"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первый</a:t>
            </a:r>
            <a:r>
              <a:rPr lang="ru-RU"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закон Менделя</a:t>
            </a:r>
            <a:r>
              <a:rPr lang="ru-RU" sz="2800" b="1" dirty="0" smtClean="0">
                <a:latin typeface="Arial" pitchFamily="34" charset="0"/>
                <a:cs typeface="Arial" pitchFamily="34" charset="0"/>
              </a:rPr>
              <a:t>): гибриды первого поколения (</a:t>
            </a:r>
            <a:r>
              <a:rPr lang="en-US" sz="2800" b="1" dirty="0" smtClean="0">
                <a:latin typeface="Arial" pitchFamily="34" charset="0"/>
                <a:cs typeface="Arial" pitchFamily="34" charset="0"/>
              </a:rPr>
              <a:t>F</a:t>
            </a:r>
            <a:r>
              <a:rPr lang="ru-RU" sz="2800" b="1" baseline="-25000" dirty="0" smtClean="0">
                <a:latin typeface="Arial" pitchFamily="34" charset="0"/>
                <a:cs typeface="Arial" pitchFamily="34" charset="0"/>
              </a:rPr>
              <a:t>1</a:t>
            </a:r>
            <a:r>
              <a:rPr lang="ru-RU" sz="2800" b="1" dirty="0" smtClean="0">
                <a:latin typeface="Arial" pitchFamily="34" charset="0"/>
                <a:cs typeface="Arial" pitchFamily="34" charset="0"/>
              </a:rPr>
              <a:t>), полученные при скрещивании гомозиготных особей, однообразны по генотипу и фенотипу и обладают доминантным признаком. </a:t>
            </a:r>
            <a:endParaRPr lang="ru-RU" sz="2700" b="1" dirty="0" smtClean="0">
              <a:latin typeface="Arial" pitchFamily="34" charset="0"/>
              <a:cs typeface="Arial" pitchFamily="34" charset="0"/>
            </a:endParaRPr>
          </a:p>
        </p:txBody>
      </p:sp>
      <p:pic>
        <p:nvPicPr>
          <p:cNvPr id="22" name="Picture 1"/>
          <p:cNvPicPr>
            <a:picLocks noChangeAspect="1" noChangeArrowheads="1"/>
          </p:cNvPicPr>
          <p:nvPr/>
        </p:nvPicPr>
        <p:blipFill>
          <a:blip r:embed="rId6" cstate="print"/>
          <a:srcRect l="25195" t="30414" r="4492" b="15244"/>
          <a:stretch>
            <a:fillRect/>
          </a:stretch>
        </p:blipFill>
        <p:spPr bwMode="auto">
          <a:xfrm>
            <a:off x="2071670" y="142852"/>
            <a:ext cx="4328541" cy="2571768"/>
          </a:xfrm>
          <a:prstGeom prst="rect">
            <a:avLst/>
          </a:prstGeom>
          <a:noFill/>
          <a:ln w="9525">
            <a:noFill/>
            <a:miter lim="800000"/>
            <a:headEnd/>
            <a:tailEnd/>
          </a:ln>
          <a:effectLst/>
        </p:spPr>
      </p:pic>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8" name="Прямоугольник 7"/>
          <p:cNvSpPr/>
          <p:nvPr/>
        </p:nvSpPr>
        <p:spPr>
          <a:xfrm>
            <a:off x="142844" y="-24"/>
            <a:ext cx="8858312" cy="6174767"/>
          </a:xfrm>
          <a:prstGeom prst="rect">
            <a:avLst/>
          </a:prstGeom>
        </p:spPr>
        <p:txBody>
          <a:bodyPr wrap="square">
            <a:spAutoFit/>
          </a:bodyPr>
          <a:lstStyle/>
          <a:p>
            <a:pPr lvl="0" indent="450000" algn="just" fontAlgn="base">
              <a:lnSpc>
                <a:spcPct val="85000"/>
              </a:lnSpc>
              <a:spcBef>
                <a:spcPct val="0"/>
              </a:spcBef>
              <a:spcAft>
                <a:spcPct val="0"/>
              </a:spcAft>
            </a:pPr>
            <a:r>
              <a:rPr lang="ru-RU" sz="2600" b="1" dirty="0" smtClean="0">
                <a:latin typeface="Arial" pitchFamily="34" charset="0"/>
                <a:ea typeface="Times New Roman" pitchFamily="18" charset="0"/>
                <a:cs typeface="Arial" pitchFamily="34" charset="0"/>
              </a:rPr>
              <a:t>Подобным образом анализируем продолжение эксперимента Менделя, в котором он скрещивает между собой гибриды первого поколения, обращая внимание на то, что </a:t>
            </a:r>
            <a:r>
              <a:rPr lang="ru-RU" sz="2600" b="1" dirty="0" err="1" smtClean="0">
                <a:latin typeface="Arial" pitchFamily="34" charset="0"/>
                <a:ea typeface="Times New Roman" pitchFamily="18" charset="0"/>
                <a:cs typeface="Arial" pitchFamily="34" charset="0"/>
              </a:rPr>
              <a:t>гетерозиготы</a:t>
            </a:r>
            <a:r>
              <a:rPr lang="ru-RU" sz="2600" b="1" dirty="0" smtClean="0">
                <a:latin typeface="Arial" pitchFamily="34" charset="0"/>
                <a:ea typeface="Times New Roman" pitchFamily="18" charset="0"/>
                <a:cs typeface="Arial" pitchFamily="34" charset="0"/>
              </a:rPr>
              <a:t> образуют несколько сортов гамет. Для удобства определения генотипов гибридов второго поколения используем решетку </a:t>
            </a:r>
            <a:r>
              <a:rPr lang="ru-RU" sz="2600" b="1" dirty="0" err="1" smtClean="0">
                <a:latin typeface="Arial" pitchFamily="34" charset="0"/>
                <a:ea typeface="Times New Roman" pitchFamily="18" charset="0"/>
                <a:cs typeface="Arial" pitchFamily="34" charset="0"/>
              </a:rPr>
              <a:t>Пеннета</a:t>
            </a:r>
            <a:r>
              <a:rPr lang="ru-RU" sz="2600" b="1" dirty="0" smtClean="0">
                <a:latin typeface="Arial" pitchFamily="34" charset="0"/>
                <a:ea typeface="Times New Roman" pitchFamily="18" charset="0"/>
                <a:cs typeface="Arial" pitchFamily="34" charset="0"/>
              </a:rPr>
              <a:t>, в которой по вертикали указываем гаметы «мамы», а по горизонтали – «папы»; в таблице указываем и фенотипы гибридов второго поколения. Запись принимает следующий вид:</a:t>
            </a:r>
          </a:p>
          <a:p>
            <a:pPr lvl="0" indent="450000" eaLnBrk="0" fontAlgn="base" hangingPunct="0">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          </a:t>
            </a:r>
            <a:r>
              <a:rPr lang="ru-RU" sz="2500" b="1" dirty="0" smtClean="0">
                <a:solidFill>
                  <a:srgbClr val="B45208"/>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желтые</a:t>
            </a:r>
            <a:r>
              <a:rPr lang="ru-RU" sz="2500" b="1" dirty="0" smtClean="0">
                <a:latin typeface="Arial" pitchFamily="34" charset="0"/>
                <a:ea typeface="Times New Roman" pitchFamily="18" charset="0"/>
                <a:cs typeface="Arial" pitchFamily="34" charset="0"/>
              </a:rPr>
              <a:t>     </a:t>
            </a:r>
            <a:r>
              <a:rPr lang="ru-RU" sz="2500" b="1" dirty="0" err="1" smtClean="0">
                <a:solidFill>
                  <a:srgbClr val="B45208"/>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желтые</a:t>
            </a:r>
            <a:endParaRPr lang="ru-RU" sz="2500" b="1" dirty="0" smtClean="0">
              <a:solidFill>
                <a:srgbClr val="B45208"/>
              </a:solidFill>
              <a:effectLst>
                <a:outerShdw blurRad="38100" dist="38100" dir="2700000" algn="tl">
                  <a:srgbClr val="000000">
                    <a:alpha val="43137"/>
                  </a:srgbClr>
                </a:outerShdw>
              </a:effectLst>
              <a:latin typeface="Arial" pitchFamily="34" charset="0"/>
              <a:ea typeface="Times New Roman" pitchFamily="18" charset="0"/>
              <a:cs typeface="Arial" pitchFamily="34" charset="0"/>
            </a:endParaRPr>
          </a:p>
          <a:p>
            <a:pPr lvl="0" indent="450000" eaLnBrk="0" fontAlgn="base" hangingPunct="0">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Р(F</a:t>
            </a:r>
            <a:r>
              <a:rPr lang="ru-RU" sz="2700" b="1" baseline="-30000" dirty="0" smtClean="0">
                <a:latin typeface="Arial" pitchFamily="34" charset="0"/>
                <a:ea typeface="Times New Roman" pitchFamily="18" charset="0"/>
                <a:cs typeface="Arial" pitchFamily="34" charset="0"/>
              </a:rPr>
              <a:t>1</a:t>
            </a:r>
            <a:r>
              <a:rPr lang="ru-RU" sz="2700" b="1" dirty="0" smtClean="0">
                <a:latin typeface="Arial" pitchFamily="34" charset="0"/>
                <a:ea typeface="Times New Roman" pitchFamily="18" charset="0"/>
                <a:cs typeface="Arial" pitchFamily="34" charset="0"/>
              </a:rPr>
              <a:t>):    ♀ </a:t>
            </a:r>
            <a:r>
              <a:rPr lang="ru-RU" sz="2700" b="1" dirty="0" err="1" smtClean="0">
                <a:solidFill>
                  <a:srgbClr val="B45208"/>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А</a:t>
            </a:r>
            <a:r>
              <a:rPr lang="ru-RU" sz="2700" b="1" dirty="0" err="1" smtClean="0">
                <a:solidFill>
                  <a:srgbClr val="3366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а</a:t>
            </a:r>
            <a:r>
              <a:rPr lang="ru-RU" sz="2700" b="1" dirty="0" smtClean="0">
                <a:latin typeface="Arial" pitchFamily="34" charset="0"/>
                <a:ea typeface="Times New Roman" pitchFamily="18" charset="0"/>
                <a:cs typeface="Arial" pitchFamily="34" charset="0"/>
              </a:rPr>
              <a:t> </a:t>
            </a:r>
            <a:r>
              <a:rPr lang="ru-RU" sz="2700" b="1" dirty="0" smtClean="0">
                <a:latin typeface="Arial" pitchFamily="34" charset="0"/>
                <a:ea typeface="Times New Roman" pitchFamily="18" charset="0"/>
                <a:cs typeface="Arial" pitchFamily="34" charset="0"/>
                <a:sym typeface="Wingdings 2" pitchFamily="18" charset="2"/>
              </a:rPr>
              <a:t> ♂ </a:t>
            </a:r>
            <a:r>
              <a:rPr lang="ru-RU" sz="2700" b="1" dirty="0" err="1" smtClean="0">
                <a:solidFill>
                  <a:srgbClr val="B45208"/>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Wingdings 2" pitchFamily="18" charset="2"/>
              </a:rPr>
              <a:t>А</a:t>
            </a:r>
            <a:r>
              <a:rPr lang="ru-RU" sz="2700" b="1" dirty="0" err="1" smtClean="0">
                <a:solidFill>
                  <a:srgbClr val="3366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Wingdings 2" pitchFamily="18" charset="2"/>
              </a:rPr>
              <a:t>а</a:t>
            </a:r>
            <a:endParaRPr lang="en-US" sz="2700" b="1" dirty="0" smtClean="0">
              <a:solidFill>
                <a:srgbClr val="3366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Wingdings 2" pitchFamily="18" charset="2"/>
            </a:endParaRPr>
          </a:p>
          <a:p>
            <a:pPr lvl="0" indent="450000" eaLnBrk="0" fontAlgn="base" hangingPunct="0">
              <a:lnSpc>
                <a:spcPct val="85000"/>
              </a:lnSpc>
              <a:spcBef>
                <a:spcPct val="0"/>
              </a:spcBef>
              <a:spcAft>
                <a:spcPct val="0"/>
              </a:spcAft>
            </a:pPr>
            <a:endParaRPr lang="ru-RU" sz="1400" b="1" dirty="0" smtClean="0">
              <a:latin typeface="Arial" pitchFamily="34" charset="0"/>
              <a:ea typeface="Times New Roman" pitchFamily="18" charset="0"/>
              <a:cs typeface="Arial" pitchFamily="34" charset="0"/>
              <a:sym typeface="Wingdings 2" pitchFamily="18" charset="2"/>
            </a:endParaRPr>
          </a:p>
          <a:p>
            <a:pPr lvl="0" indent="450000" eaLnBrk="0" fontAlgn="base" hangingPunct="0">
              <a:lnSpc>
                <a:spcPct val="85000"/>
              </a:lnSpc>
              <a:spcBef>
                <a:spcPct val="0"/>
              </a:spcBef>
              <a:spcAft>
                <a:spcPct val="0"/>
              </a:spcAft>
            </a:pPr>
            <a:r>
              <a:rPr lang="en-US" sz="2700" b="1" dirty="0" smtClean="0">
                <a:latin typeface="Arial" pitchFamily="34" charset="0"/>
                <a:ea typeface="Times New Roman" pitchFamily="18" charset="0"/>
                <a:cs typeface="Arial" pitchFamily="34" charset="0"/>
                <a:sym typeface="Wingdings 2" pitchFamily="18" charset="2"/>
              </a:rPr>
              <a:t>G</a:t>
            </a:r>
            <a:r>
              <a:rPr lang="ru-RU" sz="2700" b="1" dirty="0" smtClean="0">
                <a:latin typeface="Arial" pitchFamily="34" charset="0"/>
                <a:ea typeface="Times New Roman" pitchFamily="18" charset="0"/>
                <a:cs typeface="Arial" pitchFamily="34" charset="0"/>
                <a:sym typeface="Wingdings 2" pitchFamily="18" charset="2"/>
              </a:rPr>
              <a:t>:           А  </a:t>
            </a:r>
            <a:r>
              <a:rPr lang="ru-RU" sz="2700" b="1" dirty="0" err="1" smtClean="0">
                <a:latin typeface="Arial" pitchFamily="34" charset="0"/>
                <a:ea typeface="Times New Roman" pitchFamily="18" charset="0"/>
                <a:cs typeface="Arial" pitchFamily="34" charset="0"/>
                <a:sym typeface="Wingdings 2" pitchFamily="18" charset="2"/>
              </a:rPr>
              <a:t>а</a:t>
            </a:r>
            <a:r>
              <a:rPr lang="ru-RU" sz="2700" b="1" dirty="0" smtClean="0">
                <a:latin typeface="Arial" pitchFamily="34" charset="0"/>
                <a:ea typeface="Times New Roman" pitchFamily="18" charset="0"/>
                <a:cs typeface="Arial" pitchFamily="34" charset="0"/>
                <a:sym typeface="Wingdings 2" pitchFamily="18" charset="2"/>
              </a:rPr>
              <a:t>        А  </a:t>
            </a:r>
            <a:r>
              <a:rPr lang="ru-RU" sz="2700" b="1" dirty="0" err="1" smtClean="0">
                <a:latin typeface="Arial" pitchFamily="34" charset="0"/>
                <a:ea typeface="Times New Roman" pitchFamily="18" charset="0"/>
                <a:cs typeface="Arial" pitchFamily="34" charset="0"/>
                <a:sym typeface="Wingdings 2" pitchFamily="18" charset="2"/>
              </a:rPr>
              <a:t>а</a:t>
            </a:r>
            <a:endParaRPr lang="ru-RU" sz="2700" b="1" dirty="0" smtClean="0">
              <a:latin typeface="Arial" pitchFamily="34" charset="0"/>
              <a:ea typeface="Times New Roman" pitchFamily="18" charset="0"/>
              <a:cs typeface="Arial" pitchFamily="34" charset="0"/>
              <a:sym typeface="Wingdings 2" pitchFamily="18" charset="2"/>
            </a:endParaRPr>
          </a:p>
          <a:p>
            <a:pPr lvl="0" indent="450000" eaLnBrk="0" fontAlgn="base" hangingPunct="0">
              <a:lnSpc>
                <a:spcPct val="85000"/>
              </a:lnSpc>
              <a:spcBef>
                <a:spcPct val="0"/>
              </a:spcBef>
              <a:spcAft>
                <a:spcPct val="0"/>
              </a:spcAft>
            </a:pPr>
            <a:endParaRPr lang="ru-RU" sz="2800" b="1" dirty="0" smtClean="0">
              <a:latin typeface="Arial" pitchFamily="34" charset="0"/>
              <a:cs typeface="Arial" pitchFamily="34" charset="0"/>
            </a:endParaRPr>
          </a:p>
          <a:p>
            <a:pPr lvl="0" indent="450000" eaLnBrk="0" fontAlgn="base" hangingPunct="0">
              <a:lnSpc>
                <a:spcPct val="85000"/>
              </a:lnSpc>
              <a:spcBef>
                <a:spcPct val="0"/>
              </a:spcBef>
              <a:spcAft>
                <a:spcPct val="0"/>
              </a:spcAft>
            </a:pPr>
            <a:endParaRPr lang="ru-RU" sz="2800" b="1" dirty="0" smtClean="0">
              <a:latin typeface="Arial" pitchFamily="34" charset="0"/>
              <a:cs typeface="Arial" pitchFamily="34" charset="0"/>
            </a:endParaRPr>
          </a:p>
          <a:p>
            <a:pPr lvl="0" indent="450000" eaLnBrk="0" fontAlgn="base" hangingPunct="0">
              <a:lnSpc>
                <a:spcPct val="85000"/>
              </a:lnSpc>
              <a:spcBef>
                <a:spcPct val="0"/>
              </a:spcBef>
              <a:spcAft>
                <a:spcPct val="0"/>
              </a:spcAft>
            </a:pPr>
            <a:r>
              <a:rPr lang="ru-RU" sz="2800" b="1" dirty="0" smtClean="0">
                <a:latin typeface="Arial" pitchFamily="34" charset="0"/>
                <a:cs typeface="Arial" pitchFamily="34" charset="0"/>
              </a:rPr>
              <a:t>F</a:t>
            </a:r>
            <a:r>
              <a:rPr lang="ru-RU" sz="2800" b="1" baseline="-25000" dirty="0" smtClean="0">
                <a:latin typeface="Arial" pitchFamily="34" charset="0"/>
                <a:cs typeface="Arial" pitchFamily="34" charset="0"/>
              </a:rPr>
              <a:t>2</a:t>
            </a:r>
            <a:r>
              <a:rPr lang="ru-RU" sz="2800" b="1" dirty="0" smtClean="0">
                <a:latin typeface="Arial" pitchFamily="34" charset="0"/>
                <a:cs typeface="Arial" pitchFamily="34" charset="0"/>
              </a:rPr>
              <a:t>:</a:t>
            </a:r>
            <a:r>
              <a:rPr lang="ru-RU" sz="2700" b="1" dirty="0" smtClean="0">
                <a:latin typeface="Arial" pitchFamily="34" charset="0"/>
                <a:ea typeface="Times New Roman" pitchFamily="18" charset="0"/>
                <a:cs typeface="Arial" pitchFamily="34" charset="0"/>
                <a:sym typeface="Wingdings 2" pitchFamily="18" charset="2"/>
              </a:rPr>
              <a:t>       </a:t>
            </a:r>
          </a:p>
        </p:txBody>
      </p:sp>
      <p:graphicFrame>
        <p:nvGraphicFramePr>
          <p:cNvPr id="15" name="Таблица 14"/>
          <p:cNvGraphicFramePr>
            <a:graphicFrameLocks noGrp="1"/>
          </p:cNvGraphicFramePr>
          <p:nvPr>
            <p:extLst>
              <p:ext uri="{D42A27DB-BD31-4B8C-83A1-F6EECF244321}">
                <p14:modId xmlns:p14="http://schemas.microsoft.com/office/powerpoint/2010/main" val="2504808778"/>
              </p:ext>
            </p:extLst>
          </p:nvPr>
        </p:nvGraphicFramePr>
        <p:xfrm>
          <a:off x="1428727" y="5053034"/>
          <a:ext cx="5572165" cy="1682496"/>
        </p:xfrm>
        <a:graphic>
          <a:graphicData uri="http://schemas.openxmlformats.org/drawingml/2006/table">
            <a:tbl>
              <a:tblPr>
                <a:tableStyleId>{616DA210-FB5B-4158-B5E0-FEB733F419BA}</a:tableStyleId>
              </a:tblPr>
              <a:tblGrid>
                <a:gridCol w="1772961"/>
                <a:gridCol w="1899602"/>
                <a:gridCol w="1899602"/>
              </a:tblGrid>
              <a:tr h="0">
                <a:tc>
                  <a:txBody>
                    <a:bodyPr/>
                    <a:lstStyle/>
                    <a:p>
                      <a:pPr algn="l">
                        <a:lnSpc>
                          <a:spcPct val="60000"/>
                        </a:lnSpc>
                        <a:spcAft>
                          <a:spcPts val="0"/>
                        </a:spcAft>
                      </a:pPr>
                      <a:r>
                        <a:rPr lang="ru-RU" sz="2300" dirty="0">
                          <a:ln>
                            <a:solidFill>
                              <a:sysClr val="windowText" lastClr="000000"/>
                            </a:solidFill>
                          </a:ln>
                        </a:rPr>
                        <a:t> </a:t>
                      </a:r>
                      <a:r>
                        <a:rPr lang="ru-RU" sz="2300" dirty="0" smtClean="0">
                          <a:ln>
                            <a:solidFill>
                              <a:sysClr val="windowText" lastClr="000000"/>
                            </a:solidFill>
                          </a:ln>
                        </a:rPr>
                        <a:t>     </a:t>
                      </a:r>
                      <a:r>
                        <a:rPr lang="ru-RU" sz="2300" dirty="0">
                          <a:ln>
                            <a:solidFill>
                              <a:sysClr val="windowText" lastClr="000000"/>
                            </a:solidFill>
                          </a:ln>
                        </a:rPr>
                        <a:t>гаметы           </a:t>
                      </a:r>
                    </a:p>
                    <a:p>
                      <a:pPr algn="l">
                        <a:lnSpc>
                          <a:spcPct val="60000"/>
                        </a:lnSpc>
                        <a:spcAft>
                          <a:spcPts val="0"/>
                        </a:spcAft>
                      </a:pPr>
                      <a:r>
                        <a:rPr lang="ru-RU" sz="2300" dirty="0" smtClean="0">
                          <a:ln>
                            <a:solidFill>
                              <a:sysClr val="windowText" lastClr="000000"/>
                            </a:solidFill>
                          </a:ln>
                        </a:rPr>
                        <a:t>              ♀                ♂       </a:t>
                      </a:r>
                      <a:endParaRPr lang="ru-RU" sz="2300" dirty="0">
                        <a:ln>
                          <a:solidFill>
                            <a:sysClr val="windowText" lastClr="000000"/>
                          </a:solidFill>
                        </a:ln>
                      </a:endParaRPr>
                    </a:p>
                    <a:p>
                      <a:pPr algn="l">
                        <a:lnSpc>
                          <a:spcPct val="60000"/>
                        </a:lnSpc>
                        <a:spcAft>
                          <a:spcPts val="0"/>
                        </a:spcAft>
                      </a:pPr>
                      <a:r>
                        <a:rPr lang="ru-RU" sz="2300" dirty="0">
                          <a:ln>
                            <a:solidFill>
                              <a:sysClr val="windowText" lastClr="000000"/>
                            </a:solidFill>
                          </a:ln>
                        </a:rPr>
                        <a:t>гаметы</a:t>
                      </a:r>
                      <a:endParaRPr lang="ru-RU" sz="2300" b="1" dirty="0">
                        <a:ln>
                          <a:solidFill>
                            <a:sysClr val="windowText" lastClr="000000"/>
                          </a:solidFill>
                        </a:ln>
                        <a:solidFill>
                          <a:sysClr val="windowText" lastClr="000000"/>
                        </a:solidFill>
                        <a:latin typeface="Calibri"/>
                        <a:ea typeface="Times New Roman"/>
                        <a:cs typeface="Calibri"/>
                      </a:endParaRPr>
                    </a:p>
                  </a:txBody>
                  <a:tcPr marL="68580" marR="68580" marT="0" marB="0"/>
                </a:tc>
                <a:tc>
                  <a:txBody>
                    <a:bodyPr/>
                    <a:lstStyle/>
                    <a:p>
                      <a:pPr algn="ctr">
                        <a:lnSpc>
                          <a:spcPct val="60000"/>
                        </a:lnSpc>
                        <a:spcAft>
                          <a:spcPts val="0"/>
                        </a:spcAft>
                      </a:pPr>
                      <a:endParaRPr lang="ru-RU" sz="2300" dirty="0">
                        <a:ln>
                          <a:solidFill>
                            <a:sysClr val="windowText" lastClr="000000"/>
                          </a:solidFill>
                        </a:ln>
                      </a:endParaRPr>
                    </a:p>
                    <a:p>
                      <a:pPr algn="ctr">
                        <a:lnSpc>
                          <a:spcPct val="60000"/>
                        </a:lnSpc>
                        <a:spcAft>
                          <a:spcPts val="0"/>
                        </a:spcAft>
                      </a:pPr>
                      <a:r>
                        <a:rPr lang="ru-RU" sz="2300" dirty="0">
                          <a:ln>
                            <a:solidFill>
                              <a:sysClr val="windowText" lastClr="000000"/>
                            </a:solidFill>
                          </a:ln>
                        </a:rPr>
                        <a:t>А</a:t>
                      </a:r>
                      <a:endParaRPr lang="ru-RU" sz="2300" b="1" dirty="0">
                        <a:ln>
                          <a:solidFill>
                            <a:sysClr val="windowText" lastClr="000000"/>
                          </a:solidFill>
                        </a:ln>
                        <a:solidFill>
                          <a:sysClr val="windowText" lastClr="000000"/>
                        </a:solidFill>
                        <a:latin typeface="Calibri"/>
                        <a:ea typeface="Times New Roman"/>
                        <a:cs typeface="Calibri"/>
                      </a:endParaRPr>
                    </a:p>
                  </a:txBody>
                  <a:tcPr marL="68580" marR="68580" marT="0" marB="0"/>
                </a:tc>
                <a:tc>
                  <a:txBody>
                    <a:bodyPr/>
                    <a:lstStyle/>
                    <a:p>
                      <a:pPr algn="ctr">
                        <a:lnSpc>
                          <a:spcPct val="60000"/>
                        </a:lnSpc>
                        <a:spcAft>
                          <a:spcPts val="0"/>
                        </a:spcAft>
                      </a:pPr>
                      <a:endParaRPr lang="ru-RU" sz="2300" dirty="0">
                        <a:ln>
                          <a:solidFill>
                            <a:sysClr val="windowText" lastClr="000000"/>
                          </a:solidFill>
                        </a:ln>
                      </a:endParaRPr>
                    </a:p>
                    <a:p>
                      <a:pPr algn="ctr">
                        <a:lnSpc>
                          <a:spcPct val="60000"/>
                        </a:lnSpc>
                        <a:spcAft>
                          <a:spcPts val="0"/>
                        </a:spcAft>
                      </a:pPr>
                      <a:r>
                        <a:rPr lang="ru-RU" sz="2300" dirty="0">
                          <a:ln>
                            <a:solidFill>
                              <a:sysClr val="windowText" lastClr="000000"/>
                            </a:solidFill>
                          </a:ln>
                        </a:rPr>
                        <a:t>а</a:t>
                      </a:r>
                      <a:endParaRPr lang="ru-RU" sz="2300" b="1" dirty="0">
                        <a:ln>
                          <a:solidFill>
                            <a:sysClr val="windowText" lastClr="000000"/>
                          </a:solidFill>
                        </a:ln>
                        <a:solidFill>
                          <a:sysClr val="windowText" lastClr="000000"/>
                        </a:solidFill>
                        <a:latin typeface="Calibri"/>
                        <a:ea typeface="Times New Roman"/>
                        <a:cs typeface="Calibri"/>
                      </a:endParaRPr>
                    </a:p>
                  </a:txBody>
                  <a:tcPr marL="68580" marR="68580" marT="0" marB="0"/>
                </a:tc>
              </a:tr>
              <a:tr h="0">
                <a:tc>
                  <a:txBody>
                    <a:bodyPr/>
                    <a:lstStyle/>
                    <a:p>
                      <a:pPr algn="ctr">
                        <a:lnSpc>
                          <a:spcPct val="60000"/>
                        </a:lnSpc>
                        <a:spcAft>
                          <a:spcPts val="0"/>
                        </a:spcAft>
                      </a:pPr>
                      <a:endParaRPr lang="ru-RU" sz="2300" dirty="0">
                        <a:ln>
                          <a:solidFill>
                            <a:sysClr val="windowText" lastClr="000000"/>
                          </a:solidFill>
                        </a:ln>
                      </a:endParaRPr>
                    </a:p>
                    <a:p>
                      <a:pPr algn="ctr">
                        <a:lnSpc>
                          <a:spcPct val="60000"/>
                        </a:lnSpc>
                        <a:spcAft>
                          <a:spcPts val="0"/>
                        </a:spcAft>
                      </a:pPr>
                      <a:r>
                        <a:rPr lang="ru-RU" sz="2300" dirty="0">
                          <a:ln>
                            <a:solidFill>
                              <a:sysClr val="windowText" lastClr="000000"/>
                            </a:solidFill>
                          </a:ln>
                        </a:rPr>
                        <a:t>А</a:t>
                      </a:r>
                      <a:endParaRPr lang="ru-RU" sz="2300" b="1" dirty="0">
                        <a:ln>
                          <a:solidFill>
                            <a:sysClr val="windowText" lastClr="000000"/>
                          </a:solidFill>
                        </a:ln>
                        <a:solidFill>
                          <a:sysClr val="windowText" lastClr="000000"/>
                        </a:solidFill>
                        <a:latin typeface="Calibri"/>
                        <a:ea typeface="Times New Roman"/>
                        <a:cs typeface="Calibri"/>
                      </a:endParaRPr>
                    </a:p>
                  </a:txBody>
                  <a:tcPr marL="68580" marR="68580" marT="0" marB="0"/>
                </a:tc>
                <a:tc>
                  <a:txBody>
                    <a:bodyPr/>
                    <a:lstStyle/>
                    <a:p>
                      <a:pPr algn="ctr">
                        <a:lnSpc>
                          <a:spcPct val="60000"/>
                        </a:lnSpc>
                        <a:spcAft>
                          <a:spcPts val="0"/>
                        </a:spcAft>
                      </a:pPr>
                      <a:r>
                        <a:rPr lang="ru-RU" sz="2300" dirty="0">
                          <a:ln>
                            <a:solidFill>
                              <a:sysClr val="windowText" lastClr="000000"/>
                            </a:solidFill>
                          </a:ln>
                        </a:rPr>
                        <a:t>АА</a:t>
                      </a:r>
                    </a:p>
                    <a:p>
                      <a:pPr algn="ctr">
                        <a:lnSpc>
                          <a:spcPct val="60000"/>
                        </a:lnSpc>
                        <a:spcAft>
                          <a:spcPts val="0"/>
                        </a:spcAft>
                      </a:pPr>
                      <a:r>
                        <a:rPr lang="ru-RU" sz="2300" dirty="0">
                          <a:ln>
                            <a:solidFill>
                              <a:sysClr val="windowText" lastClr="000000"/>
                            </a:solidFill>
                          </a:ln>
                        </a:rPr>
                        <a:t>желтые</a:t>
                      </a:r>
                      <a:endParaRPr lang="ru-RU" sz="2300" b="1" dirty="0">
                        <a:ln>
                          <a:solidFill>
                            <a:sysClr val="windowText" lastClr="000000"/>
                          </a:solidFill>
                        </a:ln>
                        <a:solidFill>
                          <a:sysClr val="windowText" lastClr="000000"/>
                        </a:solidFill>
                        <a:latin typeface="Calibri"/>
                        <a:ea typeface="Times New Roman"/>
                        <a:cs typeface="Calibri"/>
                      </a:endParaRPr>
                    </a:p>
                  </a:txBody>
                  <a:tcPr marL="68580" marR="68580" marT="0" marB="0"/>
                </a:tc>
                <a:tc>
                  <a:txBody>
                    <a:bodyPr/>
                    <a:lstStyle/>
                    <a:p>
                      <a:pPr algn="ctr">
                        <a:lnSpc>
                          <a:spcPct val="60000"/>
                        </a:lnSpc>
                        <a:spcAft>
                          <a:spcPts val="0"/>
                        </a:spcAft>
                      </a:pPr>
                      <a:r>
                        <a:rPr lang="ru-RU" sz="2300" dirty="0" err="1">
                          <a:ln>
                            <a:solidFill>
                              <a:sysClr val="windowText" lastClr="000000"/>
                            </a:solidFill>
                          </a:ln>
                        </a:rPr>
                        <a:t>Аа</a:t>
                      </a:r>
                      <a:endParaRPr lang="ru-RU" sz="2300" dirty="0">
                        <a:ln>
                          <a:solidFill>
                            <a:sysClr val="windowText" lastClr="000000"/>
                          </a:solidFill>
                        </a:ln>
                      </a:endParaRPr>
                    </a:p>
                    <a:p>
                      <a:pPr algn="ctr">
                        <a:lnSpc>
                          <a:spcPct val="60000"/>
                        </a:lnSpc>
                        <a:spcAft>
                          <a:spcPts val="0"/>
                        </a:spcAft>
                      </a:pPr>
                      <a:r>
                        <a:rPr lang="ru-RU" sz="2300" dirty="0">
                          <a:ln>
                            <a:solidFill>
                              <a:sysClr val="windowText" lastClr="000000"/>
                            </a:solidFill>
                          </a:ln>
                        </a:rPr>
                        <a:t>желтые</a:t>
                      </a:r>
                      <a:endParaRPr lang="ru-RU" sz="2300" b="1" dirty="0">
                        <a:ln>
                          <a:solidFill>
                            <a:sysClr val="windowText" lastClr="000000"/>
                          </a:solidFill>
                        </a:ln>
                        <a:solidFill>
                          <a:sysClr val="windowText" lastClr="000000"/>
                        </a:solidFill>
                        <a:latin typeface="Calibri"/>
                        <a:ea typeface="Times New Roman"/>
                        <a:cs typeface="Calibri"/>
                      </a:endParaRPr>
                    </a:p>
                  </a:txBody>
                  <a:tcPr marL="68580" marR="68580" marT="0" marB="0"/>
                </a:tc>
              </a:tr>
              <a:tr h="0">
                <a:tc>
                  <a:txBody>
                    <a:bodyPr/>
                    <a:lstStyle/>
                    <a:p>
                      <a:pPr algn="ctr">
                        <a:lnSpc>
                          <a:spcPct val="60000"/>
                        </a:lnSpc>
                        <a:spcAft>
                          <a:spcPts val="0"/>
                        </a:spcAft>
                      </a:pPr>
                      <a:endParaRPr lang="ru-RU" sz="2300">
                        <a:ln>
                          <a:solidFill>
                            <a:sysClr val="windowText" lastClr="000000"/>
                          </a:solidFill>
                        </a:ln>
                      </a:endParaRPr>
                    </a:p>
                    <a:p>
                      <a:pPr algn="ctr">
                        <a:lnSpc>
                          <a:spcPct val="60000"/>
                        </a:lnSpc>
                        <a:spcAft>
                          <a:spcPts val="0"/>
                        </a:spcAft>
                      </a:pPr>
                      <a:r>
                        <a:rPr lang="ru-RU" sz="2300">
                          <a:ln>
                            <a:solidFill>
                              <a:sysClr val="windowText" lastClr="000000"/>
                            </a:solidFill>
                          </a:ln>
                        </a:rPr>
                        <a:t>а</a:t>
                      </a:r>
                      <a:endParaRPr lang="ru-RU" sz="2300" b="1">
                        <a:ln>
                          <a:solidFill>
                            <a:sysClr val="windowText" lastClr="000000"/>
                          </a:solidFill>
                        </a:ln>
                        <a:solidFill>
                          <a:sysClr val="windowText" lastClr="000000"/>
                        </a:solidFill>
                        <a:latin typeface="Calibri"/>
                        <a:ea typeface="Times New Roman"/>
                        <a:cs typeface="Calibri"/>
                      </a:endParaRPr>
                    </a:p>
                  </a:txBody>
                  <a:tcPr marL="68580" marR="68580" marT="0" marB="0"/>
                </a:tc>
                <a:tc>
                  <a:txBody>
                    <a:bodyPr/>
                    <a:lstStyle/>
                    <a:p>
                      <a:pPr algn="ctr">
                        <a:lnSpc>
                          <a:spcPct val="60000"/>
                        </a:lnSpc>
                        <a:spcAft>
                          <a:spcPts val="0"/>
                        </a:spcAft>
                      </a:pPr>
                      <a:r>
                        <a:rPr lang="ru-RU" sz="2300" dirty="0" err="1">
                          <a:ln>
                            <a:solidFill>
                              <a:sysClr val="windowText" lastClr="000000"/>
                            </a:solidFill>
                          </a:ln>
                        </a:rPr>
                        <a:t>Аа</a:t>
                      </a:r>
                      <a:endParaRPr lang="ru-RU" sz="2300" dirty="0">
                        <a:ln>
                          <a:solidFill>
                            <a:sysClr val="windowText" lastClr="000000"/>
                          </a:solidFill>
                        </a:ln>
                      </a:endParaRPr>
                    </a:p>
                    <a:p>
                      <a:pPr algn="ctr">
                        <a:lnSpc>
                          <a:spcPct val="60000"/>
                        </a:lnSpc>
                        <a:spcAft>
                          <a:spcPts val="0"/>
                        </a:spcAft>
                      </a:pPr>
                      <a:r>
                        <a:rPr lang="ru-RU" sz="2300" dirty="0">
                          <a:ln>
                            <a:solidFill>
                              <a:sysClr val="windowText" lastClr="000000"/>
                            </a:solidFill>
                          </a:ln>
                        </a:rPr>
                        <a:t>желтые</a:t>
                      </a:r>
                      <a:endParaRPr lang="ru-RU" sz="2300" b="1" dirty="0">
                        <a:ln>
                          <a:solidFill>
                            <a:sysClr val="windowText" lastClr="000000"/>
                          </a:solidFill>
                        </a:ln>
                        <a:solidFill>
                          <a:sysClr val="windowText" lastClr="000000"/>
                        </a:solidFill>
                        <a:latin typeface="Calibri"/>
                        <a:ea typeface="Times New Roman"/>
                        <a:cs typeface="Calibri"/>
                      </a:endParaRPr>
                    </a:p>
                  </a:txBody>
                  <a:tcPr marL="68580" marR="68580" marT="0" marB="0"/>
                </a:tc>
                <a:tc>
                  <a:txBody>
                    <a:bodyPr/>
                    <a:lstStyle/>
                    <a:p>
                      <a:pPr algn="ctr">
                        <a:lnSpc>
                          <a:spcPct val="60000"/>
                        </a:lnSpc>
                        <a:spcAft>
                          <a:spcPts val="0"/>
                        </a:spcAft>
                      </a:pPr>
                      <a:r>
                        <a:rPr lang="ru-RU" sz="2300" dirty="0" err="1">
                          <a:ln>
                            <a:solidFill>
                              <a:sysClr val="windowText" lastClr="000000"/>
                            </a:solidFill>
                          </a:ln>
                        </a:rPr>
                        <a:t>аа</a:t>
                      </a:r>
                      <a:endParaRPr lang="ru-RU" sz="2300" dirty="0">
                        <a:ln>
                          <a:solidFill>
                            <a:sysClr val="windowText" lastClr="000000"/>
                          </a:solidFill>
                        </a:ln>
                      </a:endParaRPr>
                    </a:p>
                    <a:p>
                      <a:pPr algn="ctr">
                        <a:lnSpc>
                          <a:spcPct val="60000"/>
                        </a:lnSpc>
                        <a:spcAft>
                          <a:spcPts val="0"/>
                        </a:spcAft>
                      </a:pPr>
                      <a:r>
                        <a:rPr lang="ru-RU" sz="2300" dirty="0">
                          <a:ln>
                            <a:solidFill>
                              <a:sysClr val="windowText" lastClr="000000"/>
                            </a:solidFill>
                          </a:ln>
                        </a:rPr>
                        <a:t>зеленые</a:t>
                      </a:r>
                      <a:endParaRPr lang="ru-RU" sz="2300" b="1" dirty="0">
                        <a:ln>
                          <a:solidFill>
                            <a:sysClr val="windowText" lastClr="000000"/>
                          </a:solidFill>
                        </a:ln>
                        <a:solidFill>
                          <a:sysClr val="windowText" lastClr="000000"/>
                        </a:solidFill>
                        <a:latin typeface="Calibri"/>
                        <a:ea typeface="Times New Roman"/>
                        <a:cs typeface="Calibri"/>
                      </a:endParaRPr>
                    </a:p>
                  </a:txBody>
                  <a:tcPr marL="68580" marR="68580" marT="0" marB="0"/>
                </a:tc>
              </a:tr>
            </a:tbl>
          </a:graphicData>
        </a:graphic>
      </p:graphicFrame>
      <p:cxnSp>
        <p:nvCxnSpPr>
          <p:cNvPr id="17" name="Прямая соединительная линия 16"/>
          <p:cNvCxnSpPr/>
          <p:nvPr/>
        </p:nvCxnSpPr>
        <p:spPr>
          <a:xfrm>
            <a:off x="1403648" y="5085184"/>
            <a:ext cx="1800200" cy="792088"/>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8" name="Овал 17"/>
          <p:cNvSpPr/>
          <p:nvPr/>
        </p:nvSpPr>
        <p:spPr>
          <a:xfrm>
            <a:off x="2000232" y="4572008"/>
            <a:ext cx="428628" cy="42862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Овал 18"/>
          <p:cNvSpPr/>
          <p:nvPr/>
        </p:nvSpPr>
        <p:spPr>
          <a:xfrm>
            <a:off x="2428860" y="4572008"/>
            <a:ext cx="428628" cy="42862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Овал 19"/>
          <p:cNvSpPr/>
          <p:nvPr/>
        </p:nvSpPr>
        <p:spPr>
          <a:xfrm>
            <a:off x="3786182" y="4572008"/>
            <a:ext cx="428628" cy="42862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Овал 20"/>
          <p:cNvSpPr/>
          <p:nvPr/>
        </p:nvSpPr>
        <p:spPr>
          <a:xfrm>
            <a:off x="3357554" y="4572008"/>
            <a:ext cx="428628" cy="42862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566183" y="5000636"/>
            <a:ext cx="649287" cy="1295400"/>
          </a:xfrm>
          <a:prstGeom prst="rect">
            <a:avLst/>
          </a:prstGeom>
          <a:noFill/>
          <a:ln w="9525">
            <a:noFill/>
            <a:miter lim="800000"/>
            <a:headEnd/>
            <a:tailEnd/>
          </a:ln>
        </p:spPr>
      </p:pic>
      <p:graphicFrame>
        <p:nvGraphicFramePr>
          <p:cNvPr id="7" name="Таблица 6"/>
          <p:cNvGraphicFramePr>
            <a:graphicFrameLocks noGrp="1"/>
          </p:cNvGraphicFramePr>
          <p:nvPr/>
        </p:nvGraphicFramePr>
        <p:xfrm>
          <a:off x="1785918" y="142852"/>
          <a:ext cx="5572165" cy="1577340"/>
        </p:xfrm>
        <a:graphic>
          <a:graphicData uri="http://schemas.openxmlformats.org/drawingml/2006/table">
            <a:tbl>
              <a:tblPr>
                <a:tableStyleId>{35758FB7-9AC5-4552-8A53-C91805E547FA}</a:tableStyleId>
              </a:tblPr>
              <a:tblGrid>
                <a:gridCol w="1772961"/>
                <a:gridCol w="1899602"/>
                <a:gridCol w="1899602"/>
              </a:tblGrid>
              <a:tr h="736092">
                <a:tc>
                  <a:txBody>
                    <a:bodyPr/>
                    <a:lstStyle/>
                    <a:p>
                      <a:pPr algn="l">
                        <a:lnSpc>
                          <a:spcPct val="70000"/>
                        </a:lnSpc>
                        <a:spcAft>
                          <a:spcPts val="0"/>
                        </a:spcAft>
                      </a:pPr>
                      <a:r>
                        <a:rPr lang="ru-RU" sz="2300" b="1" dirty="0"/>
                        <a:t>    гаметы           </a:t>
                      </a:r>
                    </a:p>
                    <a:p>
                      <a:pPr algn="l">
                        <a:lnSpc>
                          <a:spcPct val="70000"/>
                        </a:lnSpc>
                        <a:spcAft>
                          <a:spcPts val="0"/>
                        </a:spcAft>
                      </a:pPr>
                      <a:r>
                        <a:rPr lang="ru-RU" sz="2300" b="1" dirty="0"/>
                        <a:t>♀           ♂       </a:t>
                      </a:r>
                    </a:p>
                    <a:p>
                      <a:pPr algn="l">
                        <a:lnSpc>
                          <a:spcPct val="70000"/>
                        </a:lnSpc>
                        <a:spcAft>
                          <a:spcPts val="0"/>
                        </a:spcAft>
                      </a:pPr>
                      <a:r>
                        <a:rPr lang="ru-RU" sz="2300" b="1" dirty="0"/>
                        <a:t>гаметы</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70000"/>
                        </a:lnSpc>
                        <a:spcAft>
                          <a:spcPts val="0"/>
                        </a:spcAft>
                      </a:pPr>
                      <a:endParaRPr lang="ru-RU" sz="2300" b="1" dirty="0"/>
                    </a:p>
                    <a:p>
                      <a:pPr algn="ctr">
                        <a:lnSpc>
                          <a:spcPct val="70000"/>
                        </a:lnSpc>
                        <a:spcAft>
                          <a:spcPts val="0"/>
                        </a:spcAft>
                      </a:pPr>
                      <a:r>
                        <a:rPr lang="ru-RU" sz="2300" b="1" dirty="0"/>
                        <a:t>А</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70000"/>
                        </a:lnSpc>
                        <a:spcAft>
                          <a:spcPts val="0"/>
                        </a:spcAft>
                      </a:pPr>
                      <a:endParaRPr lang="ru-RU" sz="2300" b="1"/>
                    </a:p>
                    <a:p>
                      <a:pPr algn="ctr">
                        <a:lnSpc>
                          <a:spcPct val="70000"/>
                        </a:lnSpc>
                        <a:spcAft>
                          <a:spcPts val="0"/>
                        </a:spcAft>
                      </a:pPr>
                      <a:r>
                        <a:rPr lang="ru-RU" sz="2300" b="1"/>
                        <a:t>а</a:t>
                      </a:r>
                      <a:endParaRPr lang="ru-RU" sz="2300" b="1">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algn="ctr">
                        <a:lnSpc>
                          <a:spcPct val="60000"/>
                        </a:lnSpc>
                        <a:spcAft>
                          <a:spcPts val="0"/>
                        </a:spcAft>
                      </a:pPr>
                      <a:endParaRPr lang="ru-RU" sz="2300" b="1" dirty="0"/>
                    </a:p>
                    <a:p>
                      <a:pPr algn="ctr">
                        <a:lnSpc>
                          <a:spcPct val="60000"/>
                        </a:lnSpc>
                        <a:spcAft>
                          <a:spcPts val="0"/>
                        </a:spcAft>
                      </a:pPr>
                      <a:r>
                        <a:rPr lang="ru-RU" sz="2300" b="1" dirty="0"/>
                        <a:t>А</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60000"/>
                        </a:lnSpc>
                        <a:spcAft>
                          <a:spcPts val="0"/>
                        </a:spcAft>
                      </a:pPr>
                      <a:r>
                        <a:rPr lang="ru-RU" sz="2300" b="1" dirty="0"/>
                        <a:t>АА</a:t>
                      </a:r>
                    </a:p>
                    <a:p>
                      <a:pPr algn="ctr">
                        <a:lnSpc>
                          <a:spcPct val="60000"/>
                        </a:lnSpc>
                        <a:spcAft>
                          <a:spcPts val="0"/>
                        </a:spcAft>
                      </a:pPr>
                      <a:r>
                        <a:rPr lang="ru-RU" sz="2300" b="1" dirty="0"/>
                        <a:t>желтые</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60000"/>
                        </a:lnSpc>
                        <a:spcAft>
                          <a:spcPts val="0"/>
                        </a:spcAft>
                      </a:pPr>
                      <a:r>
                        <a:rPr lang="ru-RU" sz="2300" b="1" dirty="0" err="1"/>
                        <a:t>Аа</a:t>
                      </a:r>
                      <a:endParaRPr lang="ru-RU" sz="2300" b="1" dirty="0"/>
                    </a:p>
                    <a:p>
                      <a:pPr algn="ctr">
                        <a:lnSpc>
                          <a:spcPct val="60000"/>
                        </a:lnSpc>
                        <a:spcAft>
                          <a:spcPts val="0"/>
                        </a:spcAft>
                      </a:pPr>
                      <a:r>
                        <a:rPr lang="ru-RU" sz="2300" b="1" dirty="0"/>
                        <a:t>желтые</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algn="ctr">
                        <a:lnSpc>
                          <a:spcPct val="60000"/>
                        </a:lnSpc>
                        <a:spcAft>
                          <a:spcPts val="0"/>
                        </a:spcAft>
                      </a:pPr>
                      <a:endParaRPr lang="ru-RU" sz="2300" b="1"/>
                    </a:p>
                    <a:p>
                      <a:pPr algn="ctr">
                        <a:lnSpc>
                          <a:spcPct val="60000"/>
                        </a:lnSpc>
                        <a:spcAft>
                          <a:spcPts val="0"/>
                        </a:spcAft>
                      </a:pPr>
                      <a:r>
                        <a:rPr lang="ru-RU" sz="2300" b="1"/>
                        <a:t>а</a:t>
                      </a:r>
                      <a:endParaRPr lang="ru-RU" sz="2300" b="1">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60000"/>
                        </a:lnSpc>
                        <a:spcAft>
                          <a:spcPts val="0"/>
                        </a:spcAft>
                      </a:pPr>
                      <a:r>
                        <a:rPr lang="ru-RU" sz="2300" b="1" dirty="0" err="1"/>
                        <a:t>Аа</a:t>
                      </a:r>
                      <a:endParaRPr lang="ru-RU" sz="2300" b="1" dirty="0"/>
                    </a:p>
                    <a:p>
                      <a:pPr algn="ctr">
                        <a:lnSpc>
                          <a:spcPct val="60000"/>
                        </a:lnSpc>
                        <a:spcAft>
                          <a:spcPts val="0"/>
                        </a:spcAft>
                      </a:pPr>
                      <a:r>
                        <a:rPr lang="ru-RU" sz="2300" b="1" dirty="0"/>
                        <a:t>желтые</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60000"/>
                        </a:lnSpc>
                        <a:spcAft>
                          <a:spcPts val="0"/>
                        </a:spcAft>
                      </a:pPr>
                      <a:r>
                        <a:rPr lang="ru-RU" sz="2300" b="1" dirty="0" err="1"/>
                        <a:t>аа</a:t>
                      </a:r>
                      <a:endParaRPr lang="ru-RU" sz="2300" b="1" dirty="0"/>
                    </a:p>
                    <a:p>
                      <a:pPr algn="ctr">
                        <a:lnSpc>
                          <a:spcPct val="60000"/>
                        </a:lnSpc>
                        <a:spcAft>
                          <a:spcPts val="0"/>
                        </a:spcAft>
                      </a:pPr>
                      <a:r>
                        <a:rPr lang="ru-RU" sz="2300" b="1" dirty="0"/>
                        <a:t>зеленые</a:t>
                      </a:r>
                      <a:endParaRPr lang="ru-RU" sz="2300" b="1" dirty="0">
                        <a:latin typeface="Calibri"/>
                        <a:ea typeface="Times New Roman"/>
                        <a:cs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bl>
          </a:graphicData>
        </a:graphic>
      </p:graphicFrame>
      <p:sp>
        <p:nvSpPr>
          <p:cNvPr id="8" name="Прямоугольник 7"/>
          <p:cNvSpPr/>
          <p:nvPr/>
        </p:nvSpPr>
        <p:spPr>
          <a:xfrm>
            <a:off x="71406" y="1857364"/>
            <a:ext cx="8858312" cy="4919039"/>
          </a:xfrm>
          <a:prstGeom prst="rect">
            <a:avLst/>
          </a:prstGeom>
        </p:spPr>
        <p:txBody>
          <a:bodyPr wrap="square">
            <a:spAutoFit/>
          </a:bodyPr>
          <a:lstStyle/>
          <a:p>
            <a:pPr lvl="0" indent="452438" fontAlgn="base">
              <a:lnSpc>
                <a:spcPct val="85000"/>
              </a:lnSpc>
              <a:spcBef>
                <a:spcPct val="0"/>
              </a:spcBef>
              <a:spcAft>
                <a:spcPct val="0"/>
              </a:spcAft>
            </a:pPr>
            <a:r>
              <a:rPr lang="ru-RU" sz="2700" b="1" dirty="0" smtClean="0">
                <a:latin typeface="Arial" pitchFamily="34" charset="0"/>
                <a:ea typeface="Times New Roman" pitchFamily="18" charset="0"/>
                <a:cs typeface="Calibri" pitchFamily="34" charset="0"/>
              </a:rPr>
              <a:t>Из таблицы видно, что:</a:t>
            </a:r>
          </a:p>
          <a:p>
            <a:pPr lvl="0" fontAlgn="base">
              <a:lnSpc>
                <a:spcPct val="85000"/>
              </a:lnSpc>
              <a:spcBef>
                <a:spcPct val="0"/>
              </a:spcBef>
              <a:spcAft>
                <a:spcPct val="0"/>
              </a:spcAft>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Calibri" pitchFamily="34" charset="0"/>
              </a:rPr>
              <a:t>расщепление</a:t>
            </a:r>
            <a:r>
              <a:rPr lang="ru-RU" sz="2700" b="1" dirty="0" smtClean="0">
                <a:latin typeface="Arial" pitchFamily="34" charset="0"/>
                <a:ea typeface="Times New Roman" pitchFamily="18" charset="0"/>
                <a:cs typeface="Calibri" pitchFamily="34" charset="0"/>
              </a:rPr>
              <a:t> </a:t>
            </a:r>
            <a:r>
              <a:rPr lang="ru-RU" sz="2700" b="1" u="sng" dirty="0" smtClean="0">
                <a:latin typeface="Arial" pitchFamily="34" charset="0"/>
                <a:ea typeface="Times New Roman" pitchFamily="18" charset="0"/>
                <a:cs typeface="Calibri" pitchFamily="34" charset="0"/>
              </a:rPr>
              <a:t>по генотипу</a:t>
            </a:r>
            <a:r>
              <a:rPr lang="ru-RU" sz="2700" b="1" dirty="0" smtClean="0">
                <a:latin typeface="Arial" pitchFamily="34" charset="0"/>
                <a:ea typeface="Times New Roman" pitchFamily="18" charset="0"/>
                <a:cs typeface="Calibri" pitchFamily="34" charset="0"/>
              </a:rPr>
              <a:t>:  </a:t>
            </a: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Calibri" pitchFamily="34" charset="0"/>
              </a:rPr>
              <a:t>1:2:1</a:t>
            </a:r>
            <a:r>
              <a:rPr lang="ru-RU" sz="2700" b="1" dirty="0" smtClean="0">
                <a:latin typeface="Arial" pitchFamily="34" charset="0"/>
                <a:ea typeface="Times New Roman" pitchFamily="18" charset="0"/>
                <a:cs typeface="Calibri" pitchFamily="34" charset="0"/>
              </a:rPr>
              <a:t> (АА, </a:t>
            </a:r>
            <a:r>
              <a:rPr lang="ru-RU" sz="2700" b="1" dirty="0" err="1" smtClean="0">
                <a:latin typeface="Arial" pitchFamily="34" charset="0"/>
                <a:ea typeface="Times New Roman" pitchFamily="18" charset="0"/>
                <a:cs typeface="Calibri" pitchFamily="34" charset="0"/>
              </a:rPr>
              <a:t>Аа</a:t>
            </a:r>
            <a:r>
              <a:rPr lang="ru-RU" sz="2700" b="1" dirty="0" smtClean="0">
                <a:latin typeface="Arial" pitchFamily="34" charset="0"/>
                <a:ea typeface="Times New Roman" pitchFamily="18" charset="0"/>
                <a:cs typeface="Calibri" pitchFamily="34" charset="0"/>
              </a:rPr>
              <a:t>, </a:t>
            </a:r>
            <a:r>
              <a:rPr lang="ru-RU" sz="2700" b="1" dirty="0" err="1" smtClean="0">
                <a:latin typeface="Arial" pitchFamily="34" charset="0"/>
                <a:ea typeface="Times New Roman" pitchFamily="18" charset="0"/>
                <a:cs typeface="Calibri" pitchFamily="34" charset="0"/>
              </a:rPr>
              <a:t>Аа</a:t>
            </a:r>
            <a:r>
              <a:rPr lang="ru-RU" sz="2700" b="1" dirty="0" smtClean="0">
                <a:latin typeface="Arial" pitchFamily="34" charset="0"/>
                <a:ea typeface="Times New Roman" pitchFamily="18" charset="0"/>
                <a:cs typeface="Calibri" pitchFamily="34" charset="0"/>
              </a:rPr>
              <a:t>, </a:t>
            </a:r>
            <a:r>
              <a:rPr lang="ru-RU" sz="2700" b="1" dirty="0" err="1" smtClean="0">
                <a:latin typeface="Arial" pitchFamily="34" charset="0"/>
                <a:ea typeface="Times New Roman" pitchFamily="18" charset="0"/>
                <a:cs typeface="Calibri" pitchFamily="34" charset="0"/>
              </a:rPr>
              <a:t>аа</a:t>
            </a:r>
            <a:r>
              <a:rPr lang="ru-RU" sz="2700" b="1" dirty="0" smtClean="0">
                <a:latin typeface="Arial" pitchFamily="34" charset="0"/>
                <a:ea typeface="Times New Roman" pitchFamily="18" charset="0"/>
                <a:cs typeface="Calibri" pitchFamily="34" charset="0"/>
              </a:rPr>
              <a:t>)</a:t>
            </a:r>
            <a:endParaRPr lang="ru-RU" sz="2700" dirty="0" smtClean="0">
              <a:latin typeface="Arial" pitchFamily="34" charset="0"/>
              <a:cs typeface="Arial" pitchFamily="34" charset="0"/>
            </a:endParaRPr>
          </a:p>
          <a:p>
            <a:pPr lvl="0" eaLnBrk="0" fontAlgn="base" hangingPunct="0">
              <a:lnSpc>
                <a:spcPct val="85000"/>
              </a:lnSpc>
              <a:spcBef>
                <a:spcPct val="0"/>
              </a:spcBef>
              <a:spcAft>
                <a:spcPct val="0"/>
              </a:spcAft>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Calibri" pitchFamily="34" charset="0"/>
              </a:rPr>
              <a:t>расщепление</a:t>
            </a:r>
            <a:r>
              <a:rPr lang="ru-RU" sz="2700" b="1" dirty="0" smtClean="0">
                <a:latin typeface="Arial" pitchFamily="34" charset="0"/>
                <a:ea typeface="Times New Roman" pitchFamily="18" charset="0"/>
                <a:cs typeface="Calibri" pitchFamily="34" charset="0"/>
              </a:rPr>
              <a:t> </a:t>
            </a:r>
            <a:r>
              <a:rPr lang="ru-RU" sz="2700" b="1" u="sng" dirty="0" smtClean="0">
                <a:latin typeface="Arial" pitchFamily="34" charset="0"/>
                <a:ea typeface="Times New Roman" pitchFamily="18" charset="0"/>
                <a:cs typeface="Calibri" pitchFamily="34" charset="0"/>
              </a:rPr>
              <a:t>по фенотипу</a:t>
            </a:r>
            <a:r>
              <a:rPr lang="ru-RU" sz="2700" b="1" dirty="0" smtClean="0">
                <a:latin typeface="Arial" pitchFamily="34" charset="0"/>
                <a:ea typeface="Times New Roman" pitchFamily="18" charset="0"/>
                <a:cs typeface="Calibri" pitchFamily="34" charset="0"/>
              </a:rPr>
              <a:t>:  </a:t>
            </a: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Calibri" pitchFamily="34" charset="0"/>
              </a:rPr>
              <a:t>3:1</a:t>
            </a:r>
            <a:r>
              <a:rPr lang="ru-RU" sz="2700" b="1" dirty="0" smtClean="0">
                <a:latin typeface="Arial" pitchFamily="34" charset="0"/>
                <a:ea typeface="Times New Roman" pitchFamily="18" charset="0"/>
                <a:cs typeface="Calibri" pitchFamily="34" charset="0"/>
              </a:rPr>
              <a:t> </a:t>
            </a:r>
          </a:p>
          <a:p>
            <a:pPr marL="4032250" lvl="0" eaLnBrk="0" fontAlgn="base" hangingPunct="0">
              <a:lnSpc>
                <a:spcPct val="85000"/>
              </a:lnSpc>
              <a:spcBef>
                <a:spcPct val="0"/>
              </a:spcBef>
              <a:spcAft>
                <a:spcPct val="0"/>
              </a:spcAft>
            </a:pPr>
            <a:r>
              <a:rPr lang="ru-RU" sz="2800" b="1" dirty="0" smtClean="0">
                <a:latin typeface="Arial" pitchFamily="34" charset="0"/>
                <a:ea typeface="Times New Roman" pitchFamily="18" charset="0"/>
                <a:cs typeface="Calibri" pitchFamily="34" charset="0"/>
              </a:rPr>
              <a:t>        </a:t>
            </a:r>
            <a:r>
              <a:rPr lang="ru-RU" sz="2600" b="1" dirty="0" smtClean="0">
                <a:latin typeface="Arial" pitchFamily="34" charset="0"/>
                <a:ea typeface="Times New Roman" pitchFamily="18" charset="0"/>
                <a:cs typeface="Calibri" pitchFamily="34" charset="0"/>
              </a:rPr>
              <a:t>(3 желтых: 1 зеленый)</a:t>
            </a:r>
          </a:p>
          <a:p>
            <a:pPr lvl="0" indent="450000" algn="just">
              <a:lnSpc>
                <a:spcPct val="85000"/>
              </a:lnSpc>
            </a:pPr>
            <a:r>
              <a:rPr lang="ru-RU" sz="26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Закон расщепления </a:t>
            </a:r>
            <a:r>
              <a:rPr lang="ru-RU" sz="2600" b="1" dirty="0" smtClean="0">
                <a:latin typeface="Arial" pitchFamily="34" charset="0"/>
                <a:cs typeface="Arial" pitchFamily="34" charset="0"/>
              </a:rPr>
              <a:t>(</a:t>
            </a:r>
            <a:r>
              <a:rPr lang="ru-RU" sz="2600" b="1" u="sng"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второй</a:t>
            </a:r>
            <a:r>
              <a:rPr lang="ru-RU" sz="26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закон Менделя</a:t>
            </a:r>
            <a:r>
              <a:rPr lang="ru-RU" sz="2600" b="1" dirty="0" smtClean="0">
                <a:latin typeface="Arial" pitchFamily="34" charset="0"/>
                <a:cs typeface="Arial" pitchFamily="34" charset="0"/>
              </a:rPr>
              <a:t>): в потомстве (F</a:t>
            </a:r>
            <a:r>
              <a:rPr lang="ru-RU" sz="2600" b="1" baseline="-25000" dirty="0" smtClean="0">
                <a:latin typeface="Arial" pitchFamily="34" charset="0"/>
                <a:cs typeface="Arial" pitchFamily="34" charset="0"/>
              </a:rPr>
              <a:t>2</a:t>
            </a:r>
            <a:r>
              <a:rPr lang="ru-RU" sz="2600" b="1" dirty="0" smtClean="0">
                <a:latin typeface="Arial" pitchFamily="34" charset="0"/>
                <a:cs typeface="Arial" pitchFamily="34" charset="0"/>
              </a:rPr>
              <a:t>), полученном при скрещивании гибридов первого поколения (F</a:t>
            </a:r>
            <a:r>
              <a:rPr lang="ru-RU" sz="2600" b="1" baseline="-25000" dirty="0" smtClean="0">
                <a:latin typeface="Arial" pitchFamily="34" charset="0"/>
                <a:cs typeface="Arial" pitchFamily="34" charset="0"/>
              </a:rPr>
              <a:t>1</a:t>
            </a:r>
            <a:r>
              <a:rPr lang="ru-RU" sz="2600" b="1" dirty="0" smtClean="0">
                <a:latin typeface="Arial" pitchFamily="34" charset="0"/>
                <a:cs typeface="Arial" pitchFamily="34" charset="0"/>
              </a:rPr>
              <a:t>), наблюдается расщепление признаков в соотношении 3 к 1 (75 % гибридов второго поколения обладают </a:t>
            </a:r>
            <a:r>
              <a:rPr lang="ru-RU" sz="2600" b="1" dirty="0" err="1" smtClean="0">
                <a:latin typeface="Arial" pitchFamily="34" charset="0"/>
                <a:cs typeface="Arial" pitchFamily="34" charset="0"/>
              </a:rPr>
              <a:t>доминант-ными</a:t>
            </a:r>
            <a:r>
              <a:rPr lang="ru-RU" sz="2600" b="1" dirty="0" smtClean="0">
                <a:latin typeface="Arial" pitchFamily="34" charset="0"/>
                <a:cs typeface="Arial" pitchFamily="34" charset="0"/>
              </a:rPr>
              <a:t> и 25 % – рецессивными признаками). </a:t>
            </a:r>
          </a:p>
          <a:p>
            <a:pPr indent="450000" algn="just">
              <a:lnSpc>
                <a:spcPct val="85000"/>
              </a:lnSpc>
            </a:pPr>
            <a:r>
              <a:rPr lang="ru-RU" sz="2600" b="1" dirty="0" smtClean="0">
                <a:latin typeface="Arial" pitchFamily="34" charset="0"/>
                <a:cs typeface="Arial" pitchFamily="34" charset="0"/>
              </a:rPr>
              <a:t>(</a:t>
            </a:r>
            <a:r>
              <a:rPr lang="ru-RU" sz="2600" b="1" u="sng" dirty="0" smtClean="0">
                <a:latin typeface="Arial" pitchFamily="34" charset="0"/>
                <a:cs typeface="Arial" pitchFamily="34" charset="0"/>
              </a:rPr>
              <a:t>Обратная формулировка</a:t>
            </a:r>
            <a:r>
              <a:rPr lang="ru-RU" sz="2600" b="1" dirty="0" smtClean="0">
                <a:latin typeface="Arial" pitchFamily="34" charset="0"/>
                <a:cs typeface="Arial" pitchFamily="34" charset="0"/>
              </a:rPr>
              <a:t>: Если в потомстве наблюдается расщепление по фенотипу в соотношении 3:1, то родительские особи </a:t>
            </a:r>
            <a:r>
              <a:rPr lang="ru-RU" sz="2600" b="1" dirty="0" err="1" smtClean="0">
                <a:latin typeface="Arial" pitchFamily="34" charset="0"/>
                <a:cs typeface="Arial" pitchFamily="34" charset="0"/>
              </a:rPr>
              <a:t>гетерозиготны</a:t>
            </a:r>
            <a:r>
              <a:rPr lang="ru-RU" sz="2600" b="1" dirty="0" smtClean="0">
                <a:latin typeface="Arial" pitchFamily="34" charset="0"/>
                <a:cs typeface="Arial" pitchFamily="34" charset="0"/>
              </a:rPr>
              <a:t> по данному признаку).</a:t>
            </a:r>
          </a:p>
        </p:txBody>
      </p:sp>
      <p:cxnSp>
        <p:nvCxnSpPr>
          <p:cNvPr id="13" name="Прямая соединительная линия 12"/>
          <p:cNvCxnSpPr/>
          <p:nvPr/>
        </p:nvCxnSpPr>
        <p:spPr>
          <a:xfrm>
            <a:off x="1857356" y="214290"/>
            <a:ext cx="1571636" cy="571504"/>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4" name="Прямоугольник 13"/>
          <p:cNvSpPr/>
          <p:nvPr/>
        </p:nvSpPr>
        <p:spPr>
          <a:xfrm>
            <a:off x="1142976" y="785794"/>
            <a:ext cx="657552" cy="523220"/>
          </a:xfrm>
          <a:prstGeom prst="rect">
            <a:avLst/>
          </a:prstGeom>
        </p:spPr>
        <p:txBody>
          <a:bodyPr wrap="none">
            <a:spAutoFit/>
          </a:bodyPr>
          <a:lstStyle/>
          <a:p>
            <a:r>
              <a:rPr lang="ru-RU" sz="2800" b="1" dirty="0" smtClean="0">
                <a:latin typeface="Arial" pitchFamily="34" charset="0"/>
                <a:cs typeface="Arial" pitchFamily="34" charset="0"/>
              </a:rPr>
              <a:t>F</a:t>
            </a:r>
            <a:r>
              <a:rPr lang="ru-RU" sz="2800" b="1" baseline="-25000" dirty="0" smtClean="0">
                <a:latin typeface="Arial" pitchFamily="34" charset="0"/>
                <a:cs typeface="Arial" pitchFamily="34" charset="0"/>
              </a:rPr>
              <a:t>2</a:t>
            </a:r>
            <a:r>
              <a:rPr lang="ru-RU" sz="2800" b="1" dirty="0" smtClean="0">
                <a:latin typeface="Arial" pitchFamily="34" charset="0"/>
                <a:cs typeface="Arial" pitchFamily="34" charset="0"/>
              </a:rPr>
              <a:t>:</a:t>
            </a:r>
            <a:endParaRPr lang="ru-RU" sz="2800" dirty="0"/>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3" name="Picture 12" descr="пишу 1"/>
          <p:cNvPicPr>
            <a:picLocks noChangeAspect="1" noChangeArrowheads="1" noCrop="1"/>
          </p:cNvPicPr>
          <p:nvPr/>
        </p:nvPicPr>
        <p:blipFill>
          <a:blip r:embed="rId3" cstate="print"/>
          <a:srcRect/>
          <a:stretch>
            <a:fillRect/>
          </a:stretch>
        </p:blipFill>
        <p:spPr bwMode="auto">
          <a:xfrm>
            <a:off x="8603233" y="5000636"/>
            <a:ext cx="649287" cy="1295400"/>
          </a:xfrm>
          <a:prstGeom prst="rect">
            <a:avLst/>
          </a:prstGeom>
          <a:noFill/>
          <a:ln w="9525">
            <a:noFill/>
            <a:miter lim="800000"/>
            <a:headEnd/>
            <a:tailEnd/>
          </a:ln>
        </p:spPr>
      </p:pic>
      <p:sp>
        <p:nvSpPr>
          <p:cNvPr id="2" name="Прямоугольник 1"/>
          <p:cNvSpPr/>
          <p:nvPr/>
        </p:nvSpPr>
        <p:spPr>
          <a:xfrm>
            <a:off x="107504" y="188640"/>
            <a:ext cx="8856984" cy="5586145"/>
          </a:xfrm>
          <a:prstGeom prst="rect">
            <a:avLst/>
          </a:prstGeom>
        </p:spPr>
        <p:txBody>
          <a:bodyPr wrap="square">
            <a:spAutoFit/>
          </a:bodyPr>
          <a:lstStyle/>
          <a:p>
            <a:pPr marL="449263" indent="-449263" algn="just">
              <a:lnSpc>
                <a:spcPct val="85000"/>
              </a:lnSpc>
            </a:pPr>
            <a:r>
              <a:rPr lang="ru-RU" sz="2800" b="1" dirty="0" smtClean="0">
                <a:ln>
                  <a:solidFill>
                    <a:sysClr val="windowText" lastClr="000000"/>
                  </a:solidFill>
                </a:ln>
                <a:solidFill>
                  <a:srgbClr val="FF0000"/>
                </a:solidFill>
                <a:latin typeface="Arial" pitchFamily="34" charset="0"/>
                <a:cs typeface="Arial" pitchFamily="34" charset="0"/>
              </a:rPr>
              <a:t>Ген</a:t>
            </a:r>
            <a:r>
              <a:rPr lang="ru-RU" sz="2800" b="1" dirty="0">
                <a:ln>
                  <a:solidFill>
                    <a:sysClr val="windowText" lastClr="000000"/>
                  </a:solidFill>
                </a:ln>
                <a:solidFill>
                  <a:srgbClr val="FF0000"/>
                </a:solidFill>
                <a:latin typeface="Arial" pitchFamily="34" charset="0"/>
                <a:cs typeface="Arial" pitchFamily="34" charset="0"/>
              </a:rPr>
              <a:t> </a:t>
            </a:r>
            <a:r>
              <a:rPr lang="ru-RU" sz="2800" b="1" dirty="0" smtClean="0">
                <a:latin typeface="Arial" pitchFamily="34" charset="0"/>
                <a:cs typeface="Arial" pitchFamily="34" charset="0"/>
              </a:rPr>
              <a:t>– </a:t>
            </a:r>
            <a:r>
              <a:rPr lang="ru-RU" sz="2800" b="1" dirty="0">
                <a:latin typeface="Arial" pitchFamily="34" charset="0"/>
                <a:cs typeface="Arial" pitchFamily="34" charset="0"/>
              </a:rPr>
              <a:t>наименьшая структурная и </a:t>
            </a:r>
            <a:r>
              <a:rPr lang="ru-RU" sz="2800" b="1" dirty="0" smtClean="0">
                <a:latin typeface="Arial" pitchFamily="34" charset="0"/>
                <a:cs typeface="Arial" pitchFamily="34" charset="0"/>
              </a:rPr>
              <a:t>функциональная единица </a:t>
            </a:r>
            <a:r>
              <a:rPr lang="ru-RU" sz="2800" b="1" dirty="0">
                <a:latin typeface="Arial" pitchFamily="34" charset="0"/>
                <a:cs typeface="Arial" pitchFamily="34" charset="0"/>
              </a:rPr>
              <a:t>наследственности. Входит в состав молекулы ДНК и отвечает за образование и передачу конкретного свойства.</a:t>
            </a:r>
          </a:p>
          <a:p>
            <a:pPr marL="449263" indent="-449263" algn="just">
              <a:lnSpc>
                <a:spcPct val="85000"/>
              </a:lnSpc>
            </a:pPr>
            <a:r>
              <a:rPr lang="ru-RU" sz="2800" b="1" dirty="0">
                <a:ln>
                  <a:solidFill>
                    <a:sysClr val="windowText" lastClr="000000"/>
                  </a:solidFill>
                </a:ln>
                <a:solidFill>
                  <a:srgbClr val="FF0000"/>
                </a:solidFill>
                <a:latin typeface="Arial" pitchFamily="34" charset="0"/>
                <a:cs typeface="Arial" pitchFamily="34" charset="0"/>
              </a:rPr>
              <a:t>Генотип</a:t>
            </a:r>
            <a:r>
              <a:rPr lang="ru-RU" sz="2800" b="1" dirty="0">
                <a:latin typeface="Arial" pitchFamily="34" charset="0"/>
                <a:cs typeface="Arial" pitchFamily="34" charset="0"/>
              </a:rPr>
              <a:t> </a:t>
            </a:r>
            <a:r>
              <a:rPr lang="ru-RU" sz="2800" b="1" dirty="0" smtClean="0">
                <a:latin typeface="Arial" pitchFamily="34" charset="0"/>
                <a:cs typeface="Arial" pitchFamily="34" charset="0"/>
              </a:rPr>
              <a:t>– </a:t>
            </a:r>
            <a:r>
              <a:rPr lang="ru-RU" sz="2800" b="1" dirty="0">
                <a:latin typeface="Arial" pitchFamily="34" charset="0"/>
                <a:cs typeface="Arial" pitchFamily="34" charset="0"/>
              </a:rPr>
              <a:t>набор генов, унаследованных от родителей, которые под влиянием внешних факторов определяют фенотип организма.</a:t>
            </a:r>
          </a:p>
          <a:p>
            <a:pPr marL="449263" indent="-449263" algn="just">
              <a:lnSpc>
                <a:spcPct val="85000"/>
              </a:lnSpc>
            </a:pPr>
            <a:r>
              <a:rPr lang="ru-RU" sz="2800" b="1" dirty="0">
                <a:ln>
                  <a:solidFill>
                    <a:sysClr val="windowText" lastClr="000000"/>
                  </a:solidFill>
                </a:ln>
                <a:solidFill>
                  <a:srgbClr val="FF0000"/>
                </a:solidFill>
                <a:latin typeface="Arial" pitchFamily="34" charset="0"/>
                <a:cs typeface="Arial" pitchFamily="34" charset="0"/>
              </a:rPr>
              <a:t>Аллельные гены</a:t>
            </a:r>
            <a:r>
              <a:rPr lang="ru-RU" sz="2800" b="1" dirty="0">
                <a:latin typeface="Arial" pitchFamily="34" charset="0"/>
                <a:cs typeface="Arial" pitchFamily="34" charset="0"/>
              </a:rPr>
              <a:t> </a:t>
            </a:r>
            <a:r>
              <a:rPr lang="ru-RU" sz="2800" b="1" dirty="0" smtClean="0">
                <a:latin typeface="Arial" pitchFamily="34" charset="0"/>
                <a:cs typeface="Arial" pitchFamily="34" charset="0"/>
              </a:rPr>
              <a:t>– </a:t>
            </a:r>
            <a:r>
              <a:rPr lang="ru-RU" sz="2800" b="1" dirty="0">
                <a:latin typeface="Arial" pitchFamily="34" charset="0"/>
                <a:cs typeface="Arial" pitchFamily="34" charset="0"/>
              </a:rPr>
              <a:t>гены, занимающие одинаковые локусы в гомологичных хромосомах</a:t>
            </a:r>
            <a:r>
              <a:rPr lang="ru-RU" sz="2800" b="1" dirty="0" smtClean="0">
                <a:latin typeface="Arial" pitchFamily="34" charset="0"/>
                <a:cs typeface="Arial" pitchFamily="34" charset="0"/>
              </a:rPr>
              <a:t>.</a:t>
            </a:r>
          </a:p>
          <a:p>
            <a:pPr marL="449263" indent="-449263" algn="just">
              <a:lnSpc>
                <a:spcPct val="85000"/>
              </a:lnSpc>
            </a:pPr>
            <a:r>
              <a:rPr lang="ru-RU" sz="2800" b="1" dirty="0" err="1" smtClean="0">
                <a:ln>
                  <a:solidFill>
                    <a:sysClr val="windowText" lastClr="000000"/>
                  </a:solidFill>
                </a:ln>
                <a:solidFill>
                  <a:srgbClr val="FF0000"/>
                </a:solidFill>
                <a:latin typeface="Arial" pitchFamily="34" charset="0"/>
                <a:cs typeface="Arial" pitchFamily="34" charset="0"/>
              </a:rPr>
              <a:t>Гомозиготы</a:t>
            </a:r>
            <a:r>
              <a:rPr lang="ru-RU" sz="2800" b="1" dirty="0">
                <a:latin typeface="Arial" pitchFamily="34" charset="0"/>
                <a:cs typeface="Arial" pitchFamily="34" charset="0"/>
              </a:rPr>
              <a:t> – </a:t>
            </a:r>
            <a:r>
              <a:rPr lang="ru-RU" sz="2800" b="1" dirty="0" smtClean="0">
                <a:latin typeface="Arial" pitchFamily="34" charset="0"/>
                <a:cs typeface="Arial" pitchFamily="34" charset="0"/>
              </a:rPr>
              <a:t>особи</a:t>
            </a:r>
            <a:r>
              <a:rPr lang="ru-RU" sz="2800" b="1" dirty="0">
                <a:latin typeface="Arial" pitchFamily="34" charset="0"/>
                <a:cs typeface="Arial" pitchFamily="34" charset="0"/>
              </a:rPr>
              <a:t>, несущие аллельные гены с одинаковой молекулярной основой.</a:t>
            </a:r>
          </a:p>
          <a:p>
            <a:pPr marL="449263" indent="-449263" algn="just">
              <a:lnSpc>
                <a:spcPct val="85000"/>
              </a:lnSpc>
            </a:pPr>
            <a:r>
              <a:rPr lang="ru-RU" sz="2800" b="1" dirty="0" err="1">
                <a:ln>
                  <a:solidFill>
                    <a:sysClr val="windowText" lastClr="000000"/>
                  </a:solidFill>
                </a:ln>
                <a:solidFill>
                  <a:srgbClr val="FF0000"/>
                </a:solidFill>
                <a:latin typeface="Arial" pitchFamily="34" charset="0"/>
                <a:cs typeface="Arial" pitchFamily="34" charset="0"/>
              </a:rPr>
              <a:t>Гетерозиготы</a:t>
            </a:r>
            <a:r>
              <a:rPr lang="ru-RU" sz="2800" b="1" dirty="0">
                <a:latin typeface="Arial" pitchFamily="34" charset="0"/>
                <a:cs typeface="Arial" pitchFamily="34" charset="0"/>
              </a:rPr>
              <a:t> </a:t>
            </a:r>
            <a:r>
              <a:rPr lang="ru-RU" sz="2800" b="1" dirty="0" smtClean="0">
                <a:latin typeface="Arial" pitchFamily="34" charset="0"/>
                <a:cs typeface="Arial" pitchFamily="34" charset="0"/>
              </a:rPr>
              <a:t>– </a:t>
            </a:r>
            <a:r>
              <a:rPr lang="ru-RU" sz="2800" b="1" dirty="0">
                <a:latin typeface="Arial" pitchFamily="34" charset="0"/>
                <a:cs typeface="Arial" pitchFamily="34" charset="0"/>
              </a:rPr>
              <a:t>особи, несущие аллельные гены различной молекулярной структуры</a:t>
            </a:r>
            <a:r>
              <a:rPr lang="ru-RU" sz="2800" b="1" dirty="0" smtClean="0">
                <a:latin typeface="Arial" pitchFamily="34" charset="0"/>
                <a:cs typeface="Arial" pitchFamily="34" charset="0"/>
              </a:rPr>
              <a:t>.</a:t>
            </a:r>
            <a:endParaRPr lang="ru-RU" sz="2800" b="1" dirty="0">
              <a:latin typeface="Arial" pitchFamily="34" charset="0"/>
              <a:cs typeface="Arial" pitchFamily="34" charset="0"/>
            </a:endParaRPr>
          </a:p>
        </p:txBody>
      </p:sp>
    </p:spTree>
    <p:extLst>
      <p:ext uri="{BB962C8B-B14F-4D97-AF65-F5344CB8AC3E}">
        <p14:creationId xmlns:p14="http://schemas.microsoft.com/office/powerpoint/2010/main" val="26449493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Прямоугольник 6"/>
          <p:cNvSpPr/>
          <p:nvPr/>
        </p:nvSpPr>
        <p:spPr>
          <a:xfrm>
            <a:off x="2000232" y="13755"/>
            <a:ext cx="5717655" cy="486287"/>
          </a:xfrm>
          <a:prstGeom prst="rect">
            <a:avLst/>
          </a:prstGeom>
        </p:spPr>
        <p:txBody>
          <a:bodyPr wrap="none">
            <a:spAutoFit/>
          </a:bodyPr>
          <a:lstStyle/>
          <a:p>
            <a:pPr>
              <a:lnSpc>
                <a:spcPct val="80000"/>
              </a:lnSpc>
            </a:pPr>
            <a:r>
              <a:rPr lang="ru-RU" sz="32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Дигибридное</a:t>
            </a:r>
            <a:r>
              <a:rPr lang="ru-RU" sz="32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скрещивание</a:t>
            </a:r>
            <a:endParaRPr lang="ru-RU" sz="3200" dirty="0">
              <a:solidFill>
                <a:srgbClr val="C00000"/>
              </a:solidFill>
              <a:effectLst>
                <a:outerShdw blurRad="38100" dist="38100" dir="2700000" algn="tl">
                  <a:srgbClr val="000000">
                    <a:alpha val="43137"/>
                  </a:srgbClr>
                </a:outerShdw>
              </a:effectLst>
              <a:latin typeface="Arial" pitchFamily="34" charset="0"/>
              <a:cs typeface="Arial" pitchFamily="34" charset="0"/>
            </a:endParaRPr>
          </a:p>
        </p:txBody>
      </p:sp>
      <p:graphicFrame>
        <p:nvGraphicFramePr>
          <p:cNvPr id="12" name="Таблица 11"/>
          <p:cNvGraphicFramePr>
            <a:graphicFrameLocks noGrp="1"/>
          </p:cNvGraphicFramePr>
          <p:nvPr/>
        </p:nvGraphicFramePr>
        <p:xfrm>
          <a:off x="71406" y="571480"/>
          <a:ext cx="9072594" cy="3791668"/>
        </p:xfrm>
        <a:graphic>
          <a:graphicData uri="http://schemas.openxmlformats.org/drawingml/2006/table">
            <a:tbl>
              <a:tblPr>
                <a:tableStyleId>{35758FB7-9AC5-4552-8A53-C91805E547FA}</a:tableStyleId>
              </a:tblPr>
              <a:tblGrid>
                <a:gridCol w="2156600"/>
                <a:gridCol w="1338580"/>
                <a:gridCol w="1862670"/>
                <a:gridCol w="219566"/>
                <a:gridCol w="137624"/>
                <a:gridCol w="1275419"/>
                <a:gridCol w="2082135"/>
              </a:tblGrid>
              <a:tr h="280276">
                <a:tc rowSpan="2">
                  <a:txBody>
                    <a:bodyPr/>
                    <a:lstStyle/>
                    <a:p>
                      <a:pPr algn="ctr">
                        <a:lnSpc>
                          <a:spcPct val="80000"/>
                        </a:lnSpc>
                        <a:spcAft>
                          <a:spcPts val="0"/>
                        </a:spcAft>
                      </a:pPr>
                      <a:r>
                        <a:rPr lang="ru-RU" sz="2600" b="1" dirty="0"/>
                        <a:t>Р:</a:t>
                      </a:r>
                      <a:endParaRPr lang="ru-RU" sz="2600" b="1" dirty="0">
                        <a:latin typeface="Calibri"/>
                        <a:ea typeface="Times New Roman"/>
                        <a:cs typeface="Calibri"/>
                      </a:endParaRPr>
                    </a:p>
                  </a:txBody>
                  <a:tcPr marL="45697" marR="456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gridSpan="2">
                  <a:txBody>
                    <a:bodyPr/>
                    <a:lstStyle/>
                    <a:p>
                      <a:pPr algn="ctr">
                        <a:lnSpc>
                          <a:spcPct val="80000"/>
                        </a:lnSpc>
                        <a:spcAft>
                          <a:spcPts val="0"/>
                        </a:spcAft>
                      </a:pPr>
                      <a:r>
                        <a:rPr lang="ru-RU" sz="2600" b="1"/>
                        <a:t>Растение с желтыми</a:t>
                      </a:r>
                      <a:endParaRPr lang="ru-RU" sz="2600" b="1">
                        <a:latin typeface="Calibri"/>
                        <a:ea typeface="Times New Roman"/>
                        <a:cs typeface="Calibri"/>
                      </a:endParaRPr>
                    </a:p>
                  </a:txBody>
                  <a:tcPr marL="45697" marR="456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hMerge="1">
                  <a:txBody>
                    <a:bodyPr/>
                    <a:lstStyle/>
                    <a:p>
                      <a:endParaRPr lang="ru-RU"/>
                    </a:p>
                  </a:txBody>
                  <a:tcPr/>
                </a:tc>
                <a:tc rowSpan="2" gridSpan="2">
                  <a:txBody>
                    <a:bodyPr/>
                    <a:lstStyle/>
                    <a:p>
                      <a:pPr algn="ctr">
                        <a:lnSpc>
                          <a:spcPct val="80000"/>
                        </a:lnSpc>
                        <a:spcAft>
                          <a:spcPts val="0"/>
                        </a:spcAft>
                      </a:pPr>
                      <a:r>
                        <a:rPr lang="ru-RU" sz="2600" b="1">
                          <a:sym typeface="Wingdings 2"/>
                        </a:rPr>
                        <a:t></a:t>
                      </a:r>
                      <a:endParaRPr lang="ru-RU" sz="2600" b="1">
                        <a:latin typeface="Calibri"/>
                        <a:ea typeface="Times New Roman"/>
                        <a:cs typeface="Calibri"/>
                      </a:endParaRPr>
                    </a:p>
                  </a:txBody>
                  <a:tcPr marL="45697" marR="456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rowSpan="2" hMerge="1">
                  <a:txBody>
                    <a:bodyPr/>
                    <a:lstStyle/>
                    <a:p>
                      <a:endParaRPr lang="ru-RU"/>
                    </a:p>
                  </a:txBody>
                  <a:tcPr/>
                </a:tc>
                <a:tc gridSpan="2">
                  <a:txBody>
                    <a:bodyPr/>
                    <a:lstStyle/>
                    <a:p>
                      <a:pPr algn="ctr">
                        <a:lnSpc>
                          <a:spcPct val="80000"/>
                        </a:lnSpc>
                        <a:spcAft>
                          <a:spcPts val="0"/>
                        </a:spcAft>
                      </a:pPr>
                      <a:r>
                        <a:rPr lang="ru-RU" sz="2600" b="1"/>
                        <a:t>Растение с зелеными</a:t>
                      </a:r>
                      <a:endParaRPr lang="ru-RU" sz="2600" b="1">
                        <a:latin typeface="Calibri"/>
                        <a:ea typeface="Times New Roman"/>
                        <a:cs typeface="Calibri"/>
                      </a:endParaRPr>
                    </a:p>
                  </a:txBody>
                  <a:tcPr marL="45697" marR="456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hMerge="1">
                  <a:txBody>
                    <a:bodyPr/>
                    <a:lstStyle/>
                    <a:p>
                      <a:endParaRPr lang="ru-RU"/>
                    </a:p>
                  </a:txBody>
                  <a:tcPr/>
                </a:tc>
              </a:tr>
              <a:tr h="280276">
                <a:tc vMerge="1">
                  <a:txBody>
                    <a:bodyPr/>
                    <a:lstStyle/>
                    <a:p>
                      <a:endParaRPr lang="ru-RU"/>
                    </a:p>
                  </a:txBody>
                  <a:tcPr/>
                </a:tc>
                <a:tc gridSpan="2">
                  <a:txBody>
                    <a:bodyPr/>
                    <a:lstStyle/>
                    <a:p>
                      <a:pPr algn="ctr">
                        <a:lnSpc>
                          <a:spcPct val="80000"/>
                        </a:lnSpc>
                        <a:spcAft>
                          <a:spcPts val="0"/>
                        </a:spcAft>
                      </a:pPr>
                      <a:r>
                        <a:rPr lang="ru-RU" sz="2600" b="1" dirty="0"/>
                        <a:t>гладкими семенами</a:t>
                      </a:r>
                      <a:endParaRPr lang="ru-RU" sz="2600" b="1" dirty="0">
                        <a:latin typeface="Calibri"/>
                        <a:ea typeface="Times New Roman"/>
                        <a:cs typeface="Calibri"/>
                      </a:endParaRPr>
                    </a:p>
                  </a:txBody>
                  <a:tcPr marL="45697" marR="456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hMerge="1">
                  <a:txBody>
                    <a:bodyPr/>
                    <a:lstStyle/>
                    <a:p>
                      <a:endParaRPr lang="ru-RU"/>
                    </a:p>
                  </a:txBody>
                  <a:tcPr/>
                </a:tc>
                <a:tc gridSpan="2" vMerge="1">
                  <a:txBody>
                    <a:bodyPr/>
                    <a:lstStyle/>
                    <a:p>
                      <a:endParaRPr lang="ru-RU"/>
                    </a:p>
                  </a:txBody>
                  <a:tcPr/>
                </a:tc>
                <a:tc hMerge="1" vMerge="1">
                  <a:txBody>
                    <a:bodyPr/>
                    <a:lstStyle/>
                    <a:p>
                      <a:endParaRPr lang="ru-RU"/>
                    </a:p>
                  </a:txBody>
                  <a:tcPr/>
                </a:tc>
                <a:tc gridSpan="2">
                  <a:txBody>
                    <a:bodyPr/>
                    <a:lstStyle/>
                    <a:p>
                      <a:pPr algn="ctr">
                        <a:lnSpc>
                          <a:spcPct val="75000"/>
                        </a:lnSpc>
                        <a:spcAft>
                          <a:spcPts val="0"/>
                        </a:spcAft>
                      </a:pPr>
                      <a:r>
                        <a:rPr lang="ru-RU" sz="2600" b="1" dirty="0"/>
                        <a:t>морщинистыми семенами</a:t>
                      </a:r>
                      <a:endParaRPr lang="ru-RU" sz="2600" b="1" dirty="0">
                        <a:latin typeface="Calibri"/>
                        <a:ea typeface="Times New Roman"/>
                        <a:cs typeface="Calibri"/>
                      </a:endParaRPr>
                    </a:p>
                  </a:txBody>
                  <a:tcPr marL="45697" marR="456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hMerge="1">
                  <a:txBody>
                    <a:bodyPr/>
                    <a:lstStyle/>
                    <a:p>
                      <a:endParaRPr lang="ru-RU"/>
                    </a:p>
                  </a:txBody>
                  <a:tcPr/>
                </a:tc>
              </a:tr>
              <a:tr h="280276">
                <a:tc>
                  <a:txBody>
                    <a:bodyPr/>
                    <a:lstStyle/>
                    <a:p>
                      <a:pPr algn="ctr">
                        <a:lnSpc>
                          <a:spcPct val="80000"/>
                        </a:lnSpc>
                        <a:spcAft>
                          <a:spcPts val="0"/>
                        </a:spcAft>
                      </a:pPr>
                      <a:r>
                        <a:rPr lang="ru-RU" sz="2600" b="1"/>
                        <a:t>F1:</a:t>
                      </a:r>
                      <a:endParaRPr lang="ru-RU" sz="2600" b="1">
                        <a:latin typeface="Calibri"/>
                        <a:ea typeface="Times New Roman"/>
                        <a:cs typeface="Calibri"/>
                      </a:endParaRPr>
                    </a:p>
                  </a:txBody>
                  <a:tcPr marL="45697" marR="456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gridSpan="6">
                  <a:txBody>
                    <a:bodyPr/>
                    <a:lstStyle/>
                    <a:p>
                      <a:pPr algn="ctr">
                        <a:lnSpc>
                          <a:spcPct val="75000"/>
                        </a:lnSpc>
                        <a:spcAft>
                          <a:spcPts val="0"/>
                        </a:spcAft>
                      </a:pPr>
                      <a:r>
                        <a:rPr lang="ru-RU" sz="2600" b="1" dirty="0"/>
                        <a:t>Растения с желтыми гладкими семенами (100%, </a:t>
                      </a:r>
                      <a:r>
                        <a:rPr lang="ru-RU" sz="2600" b="1" dirty="0">
                          <a:sym typeface="Symbol"/>
                        </a:rPr>
                        <a:t></a:t>
                      </a:r>
                      <a:r>
                        <a:rPr lang="ru-RU" sz="2600" b="1" dirty="0"/>
                        <a:t> единообразие)</a:t>
                      </a:r>
                      <a:endParaRPr lang="ru-RU" sz="2600" b="1" dirty="0">
                        <a:latin typeface="Calibri"/>
                        <a:ea typeface="Times New Roman"/>
                        <a:cs typeface="Calibri"/>
                      </a:endParaRPr>
                    </a:p>
                  </a:txBody>
                  <a:tcPr marL="45697" marR="456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343866">
                <a:tc rowSpan="2">
                  <a:txBody>
                    <a:bodyPr/>
                    <a:lstStyle/>
                    <a:p>
                      <a:pPr algn="ctr">
                        <a:lnSpc>
                          <a:spcPct val="80000"/>
                        </a:lnSpc>
                        <a:spcAft>
                          <a:spcPts val="0"/>
                        </a:spcAft>
                      </a:pPr>
                      <a:r>
                        <a:rPr lang="ru-RU" sz="2600" b="1"/>
                        <a:t>F2:</a:t>
                      </a:r>
                      <a:endParaRPr lang="ru-RU" sz="2600" b="1">
                        <a:latin typeface="Calibri"/>
                        <a:ea typeface="Times New Roman"/>
                        <a:cs typeface="Calibri"/>
                      </a:endParaRPr>
                    </a:p>
                  </a:txBody>
                  <a:tcPr marL="45697" marR="456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90000"/>
                        </a:lnSpc>
                        <a:spcAft>
                          <a:spcPts val="0"/>
                        </a:spcAft>
                      </a:pPr>
                      <a:r>
                        <a:rPr lang="ru-RU" sz="2600" b="1" dirty="0"/>
                        <a:t>315</a:t>
                      </a:r>
                      <a:endParaRPr lang="ru-RU" sz="2600" b="1" dirty="0">
                        <a:latin typeface="Calibri"/>
                        <a:ea typeface="Times New Roman"/>
                        <a:cs typeface="Calibri"/>
                      </a:endParaRPr>
                    </a:p>
                  </a:txBody>
                  <a:tcPr marL="45697" marR="456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gridSpan="2">
                  <a:txBody>
                    <a:bodyPr/>
                    <a:lstStyle/>
                    <a:p>
                      <a:pPr algn="ctr">
                        <a:lnSpc>
                          <a:spcPct val="90000"/>
                        </a:lnSpc>
                        <a:spcAft>
                          <a:spcPts val="0"/>
                        </a:spcAft>
                      </a:pPr>
                      <a:r>
                        <a:rPr lang="ru-RU" sz="2600" b="1" dirty="0"/>
                        <a:t>108	</a:t>
                      </a:r>
                      <a:endParaRPr lang="ru-RU" sz="2600" b="1" dirty="0">
                        <a:latin typeface="Calibri"/>
                        <a:ea typeface="Times New Roman"/>
                        <a:cs typeface="Calibri"/>
                      </a:endParaRPr>
                    </a:p>
                  </a:txBody>
                  <a:tcPr marL="45697" marR="456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hMerge="1">
                  <a:txBody>
                    <a:bodyPr/>
                    <a:lstStyle/>
                    <a:p>
                      <a:endParaRPr lang="ru-RU"/>
                    </a:p>
                  </a:txBody>
                  <a:tcPr/>
                </a:tc>
                <a:tc gridSpan="2">
                  <a:txBody>
                    <a:bodyPr/>
                    <a:lstStyle/>
                    <a:p>
                      <a:pPr algn="ctr">
                        <a:lnSpc>
                          <a:spcPct val="90000"/>
                        </a:lnSpc>
                        <a:spcAft>
                          <a:spcPts val="0"/>
                        </a:spcAft>
                      </a:pPr>
                      <a:r>
                        <a:rPr lang="ru-RU" sz="2600" b="1" dirty="0"/>
                        <a:t>101</a:t>
                      </a:r>
                      <a:endParaRPr lang="ru-RU" sz="2600" b="1" dirty="0">
                        <a:latin typeface="Calibri"/>
                        <a:ea typeface="Times New Roman"/>
                        <a:cs typeface="Calibri"/>
                      </a:endParaRPr>
                    </a:p>
                  </a:txBody>
                  <a:tcPr marL="45697" marR="456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hMerge="1">
                  <a:txBody>
                    <a:bodyPr/>
                    <a:lstStyle/>
                    <a:p>
                      <a:endParaRPr lang="ru-RU"/>
                    </a:p>
                  </a:txBody>
                  <a:tcPr/>
                </a:tc>
                <a:tc>
                  <a:txBody>
                    <a:bodyPr/>
                    <a:lstStyle/>
                    <a:p>
                      <a:pPr algn="ctr">
                        <a:lnSpc>
                          <a:spcPct val="90000"/>
                        </a:lnSpc>
                        <a:spcAft>
                          <a:spcPts val="0"/>
                        </a:spcAft>
                      </a:pPr>
                      <a:r>
                        <a:rPr lang="ru-RU" sz="2600" b="1" dirty="0"/>
                        <a:t>32</a:t>
                      </a:r>
                      <a:endParaRPr lang="ru-RU" sz="2600" b="1" dirty="0">
                        <a:latin typeface="Calibri"/>
                        <a:ea typeface="Times New Roman"/>
                        <a:cs typeface="Calibri"/>
                      </a:endParaRPr>
                    </a:p>
                  </a:txBody>
                  <a:tcPr marL="45697" marR="456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975316">
                <a:tc vMerge="1">
                  <a:txBody>
                    <a:bodyPr/>
                    <a:lstStyle/>
                    <a:p>
                      <a:endParaRPr lang="ru-RU"/>
                    </a:p>
                  </a:txBody>
                  <a:tcPr/>
                </a:tc>
                <a:tc>
                  <a:txBody>
                    <a:bodyPr/>
                    <a:lstStyle/>
                    <a:p>
                      <a:pPr algn="ctr">
                        <a:lnSpc>
                          <a:spcPct val="75000"/>
                        </a:lnSpc>
                        <a:spcAft>
                          <a:spcPts val="0"/>
                        </a:spcAft>
                      </a:pPr>
                      <a:r>
                        <a:rPr lang="ru-RU" sz="2200" b="1" dirty="0"/>
                        <a:t>желтые гладкие</a:t>
                      </a:r>
                      <a:endParaRPr lang="ru-RU" sz="2200" b="1" dirty="0">
                        <a:latin typeface="Calibri"/>
                        <a:ea typeface="Times New Roman"/>
                        <a:cs typeface="Calibri"/>
                      </a:endParaRPr>
                    </a:p>
                  </a:txBody>
                  <a:tcPr marL="45697" marR="456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gridSpan="2">
                  <a:txBody>
                    <a:bodyPr/>
                    <a:lstStyle/>
                    <a:p>
                      <a:pPr algn="ctr">
                        <a:lnSpc>
                          <a:spcPct val="75000"/>
                        </a:lnSpc>
                        <a:spcAft>
                          <a:spcPts val="0"/>
                        </a:spcAft>
                      </a:pPr>
                      <a:r>
                        <a:rPr lang="ru-RU" sz="2200" b="1" dirty="0"/>
                        <a:t>желтые морщинистые</a:t>
                      </a:r>
                      <a:endParaRPr lang="ru-RU" sz="2200" b="1" dirty="0">
                        <a:latin typeface="Calibri"/>
                        <a:ea typeface="Times New Roman"/>
                        <a:cs typeface="Calibri"/>
                      </a:endParaRPr>
                    </a:p>
                  </a:txBody>
                  <a:tcPr marL="45697" marR="456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hMerge="1">
                  <a:txBody>
                    <a:bodyPr/>
                    <a:lstStyle/>
                    <a:p>
                      <a:endParaRPr lang="ru-RU"/>
                    </a:p>
                  </a:txBody>
                  <a:tcPr/>
                </a:tc>
                <a:tc gridSpan="2">
                  <a:txBody>
                    <a:bodyPr/>
                    <a:lstStyle/>
                    <a:p>
                      <a:pPr algn="ctr">
                        <a:lnSpc>
                          <a:spcPct val="75000"/>
                        </a:lnSpc>
                        <a:spcAft>
                          <a:spcPts val="0"/>
                        </a:spcAft>
                      </a:pPr>
                      <a:r>
                        <a:rPr lang="ru-RU" sz="2200" b="1" dirty="0"/>
                        <a:t>зеленые гладкие</a:t>
                      </a:r>
                      <a:endParaRPr lang="ru-RU" sz="2200" b="1" dirty="0">
                        <a:latin typeface="Calibri"/>
                        <a:ea typeface="Times New Roman"/>
                        <a:cs typeface="Calibri"/>
                      </a:endParaRPr>
                    </a:p>
                  </a:txBody>
                  <a:tcPr marL="45697" marR="456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hMerge="1">
                  <a:txBody>
                    <a:bodyPr/>
                    <a:lstStyle/>
                    <a:p>
                      <a:endParaRPr lang="ru-RU"/>
                    </a:p>
                  </a:txBody>
                  <a:tcPr/>
                </a:tc>
                <a:tc>
                  <a:txBody>
                    <a:bodyPr/>
                    <a:lstStyle/>
                    <a:p>
                      <a:pPr algn="ctr">
                        <a:lnSpc>
                          <a:spcPct val="75000"/>
                        </a:lnSpc>
                        <a:spcAft>
                          <a:spcPts val="0"/>
                        </a:spcAft>
                      </a:pPr>
                      <a:r>
                        <a:rPr lang="ru-RU" sz="2200" b="1" dirty="0"/>
                        <a:t>зеленые морщинистые</a:t>
                      </a:r>
                      <a:endParaRPr lang="ru-RU" sz="2200" b="1" dirty="0">
                        <a:latin typeface="Calibri"/>
                        <a:ea typeface="Times New Roman"/>
                        <a:cs typeface="Calibri"/>
                      </a:endParaRPr>
                    </a:p>
                  </a:txBody>
                  <a:tcPr marL="45697" marR="456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280276">
                <a:tc>
                  <a:txBody>
                    <a:bodyPr/>
                    <a:lstStyle/>
                    <a:p>
                      <a:pPr marL="0" indent="0" algn="ctr">
                        <a:lnSpc>
                          <a:spcPct val="80000"/>
                        </a:lnSpc>
                        <a:spcAft>
                          <a:spcPts val="0"/>
                        </a:spcAft>
                      </a:pPr>
                      <a:r>
                        <a:rPr lang="ru-RU" sz="2300" b="1" dirty="0"/>
                        <a:t>Расщепление по </a:t>
                      </a:r>
                      <a:r>
                        <a:rPr lang="ru-RU" sz="2600" b="1" dirty="0"/>
                        <a:t>фенотипу</a:t>
                      </a:r>
                      <a:endParaRPr lang="ru-RU" sz="2600" b="1" dirty="0">
                        <a:latin typeface="Calibri"/>
                        <a:ea typeface="Times New Roman"/>
                        <a:cs typeface="Calibri"/>
                      </a:endParaRPr>
                    </a:p>
                  </a:txBody>
                  <a:tcPr marL="45697" marR="456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0000"/>
                        </a:lnSpc>
                        <a:spcAft>
                          <a:spcPts val="0"/>
                        </a:spcAft>
                      </a:pPr>
                      <a:r>
                        <a:rPr lang="ru-RU" sz="2300" b="1" dirty="0"/>
                        <a:t>9</a:t>
                      </a:r>
                      <a:endParaRPr lang="ru-RU" sz="2300" b="1" dirty="0">
                        <a:latin typeface="Calibri"/>
                        <a:ea typeface="Times New Roman"/>
                        <a:cs typeface="Calibri"/>
                      </a:endParaRPr>
                    </a:p>
                  </a:txBody>
                  <a:tcPr marL="45697" marR="456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gridSpan="2">
                  <a:txBody>
                    <a:bodyPr/>
                    <a:lstStyle/>
                    <a:p>
                      <a:pPr algn="ctr">
                        <a:lnSpc>
                          <a:spcPct val="80000"/>
                        </a:lnSpc>
                        <a:spcAft>
                          <a:spcPts val="0"/>
                        </a:spcAft>
                      </a:pPr>
                      <a:r>
                        <a:rPr lang="ru-RU" sz="2300" b="1"/>
                        <a:t>3</a:t>
                      </a:r>
                      <a:endParaRPr lang="ru-RU" sz="2300" b="1">
                        <a:latin typeface="Calibri"/>
                        <a:ea typeface="Times New Roman"/>
                        <a:cs typeface="Calibri"/>
                      </a:endParaRPr>
                    </a:p>
                  </a:txBody>
                  <a:tcPr marL="45697" marR="456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hMerge="1">
                  <a:txBody>
                    <a:bodyPr/>
                    <a:lstStyle/>
                    <a:p>
                      <a:endParaRPr lang="ru-RU"/>
                    </a:p>
                  </a:txBody>
                  <a:tcPr/>
                </a:tc>
                <a:tc gridSpan="2">
                  <a:txBody>
                    <a:bodyPr/>
                    <a:lstStyle/>
                    <a:p>
                      <a:pPr algn="ctr">
                        <a:lnSpc>
                          <a:spcPct val="80000"/>
                        </a:lnSpc>
                        <a:spcAft>
                          <a:spcPts val="0"/>
                        </a:spcAft>
                      </a:pPr>
                      <a:r>
                        <a:rPr lang="ru-RU" sz="2300" b="1" dirty="0"/>
                        <a:t>3</a:t>
                      </a:r>
                      <a:endParaRPr lang="ru-RU" sz="2300" b="1" dirty="0">
                        <a:latin typeface="Calibri"/>
                        <a:ea typeface="Times New Roman"/>
                        <a:cs typeface="Calibri"/>
                      </a:endParaRPr>
                    </a:p>
                  </a:txBody>
                  <a:tcPr marL="45697" marR="456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hMerge="1">
                  <a:txBody>
                    <a:bodyPr/>
                    <a:lstStyle/>
                    <a:p>
                      <a:endParaRPr lang="ru-RU"/>
                    </a:p>
                  </a:txBody>
                  <a:tcPr/>
                </a:tc>
                <a:tc>
                  <a:txBody>
                    <a:bodyPr/>
                    <a:lstStyle/>
                    <a:p>
                      <a:pPr algn="ctr">
                        <a:lnSpc>
                          <a:spcPct val="80000"/>
                        </a:lnSpc>
                        <a:spcAft>
                          <a:spcPts val="0"/>
                        </a:spcAft>
                      </a:pPr>
                      <a:r>
                        <a:rPr lang="ru-RU" sz="2300" b="1" dirty="0"/>
                        <a:t>1</a:t>
                      </a:r>
                      <a:endParaRPr lang="ru-RU" sz="2300" b="1" dirty="0">
                        <a:latin typeface="Calibri"/>
                        <a:ea typeface="Times New Roman"/>
                        <a:cs typeface="Calibri"/>
                      </a:endParaRPr>
                    </a:p>
                  </a:txBody>
                  <a:tcPr marL="45697" marR="456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bl>
          </a:graphicData>
        </a:graphic>
      </p:graphicFrame>
      <p:pic>
        <p:nvPicPr>
          <p:cNvPr id="13"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pic>
        <p:nvPicPr>
          <p:cNvPr id="14" name="Picture 4"/>
          <p:cNvPicPr>
            <a:picLocks noChangeAspect="1" noChangeArrowheads="1"/>
          </p:cNvPicPr>
          <p:nvPr/>
        </p:nvPicPr>
        <p:blipFill>
          <a:blip r:embed="rId6" cstate="print"/>
          <a:srcRect/>
          <a:stretch>
            <a:fillRect/>
          </a:stretch>
        </p:blipFill>
        <p:spPr bwMode="auto">
          <a:xfrm>
            <a:off x="2699792" y="3212976"/>
            <a:ext cx="397936" cy="367954"/>
          </a:xfrm>
          <a:prstGeom prst="ellipse">
            <a:avLst/>
          </a:prstGeom>
          <a:noFill/>
          <a:ln w="9525">
            <a:noFill/>
            <a:miter lim="800000"/>
            <a:headEnd/>
            <a:tailEnd/>
          </a:ln>
          <a:effectLst/>
        </p:spPr>
      </p:pic>
      <p:pic>
        <p:nvPicPr>
          <p:cNvPr id="15" name="Picture 5"/>
          <p:cNvPicPr>
            <a:picLocks noChangeAspect="1" noChangeArrowheads="1"/>
          </p:cNvPicPr>
          <p:nvPr/>
        </p:nvPicPr>
        <p:blipFill>
          <a:blip r:embed="rId7" cstate="print"/>
          <a:srcRect/>
          <a:stretch>
            <a:fillRect/>
          </a:stretch>
        </p:blipFill>
        <p:spPr bwMode="auto">
          <a:xfrm>
            <a:off x="6012160" y="3356992"/>
            <a:ext cx="392636" cy="357190"/>
          </a:xfrm>
          <a:prstGeom prst="ellipse">
            <a:avLst/>
          </a:prstGeom>
          <a:noFill/>
          <a:ln w="9525">
            <a:noFill/>
            <a:miter lim="800000"/>
            <a:headEnd/>
            <a:tailEnd/>
          </a:ln>
          <a:effectLst/>
        </p:spPr>
      </p:pic>
      <p:pic>
        <p:nvPicPr>
          <p:cNvPr id="93186" name="Picture 2"/>
          <p:cNvPicPr>
            <a:picLocks noChangeAspect="1" noChangeArrowheads="1"/>
          </p:cNvPicPr>
          <p:nvPr/>
        </p:nvPicPr>
        <p:blipFill>
          <a:blip r:embed="rId8" cstate="print"/>
          <a:srcRect/>
          <a:stretch>
            <a:fillRect/>
          </a:stretch>
        </p:blipFill>
        <p:spPr bwMode="auto">
          <a:xfrm>
            <a:off x="3923928" y="3356992"/>
            <a:ext cx="387446" cy="361900"/>
          </a:xfrm>
          <a:prstGeom prst="ellipse">
            <a:avLst/>
          </a:prstGeom>
          <a:noFill/>
          <a:ln w="9525">
            <a:noFill/>
            <a:miter lim="800000"/>
            <a:headEnd/>
            <a:tailEnd/>
          </a:ln>
          <a:effectLst/>
        </p:spPr>
      </p:pic>
      <p:pic>
        <p:nvPicPr>
          <p:cNvPr id="93187" name="Picture 3"/>
          <p:cNvPicPr>
            <a:picLocks noChangeAspect="1" noChangeArrowheads="1"/>
          </p:cNvPicPr>
          <p:nvPr/>
        </p:nvPicPr>
        <p:blipFill>
          <a:blip r:embed="rId9" cstate="print"/>
          <a:srcRect/>
          <a:stretch>
            <a:fillRect/>
          </a:stretch>
        </p:blipFill>
        <p:spPr bwMode="auto">
          <a:xfrm>
            <a:off x="7596336" y="3356992"/>
            <a:ext cx="361344" cy="357190"/>
          </a:xfrm>
          <a:prstGeom prst="ellipse">
            <a:avLst/>
          </a:prstGeom>
          <a:noFill/>
          <a:ln w="9525">
            <a:noFill/>
            <a:miter lim="800000"/>
            <a:headEnd/>
            <a:tailEnd/>
          </a:ln>
          <a:effectLst/>
        </p:spPr>
      </p:pic>
      <p:pic>
        <p:nvPicPr>
          <p:cNvPr id="16" name="Picture 4"/>
          <p:cNvPicPr>
            <a:picLocks noChangeAspect="1" noChangeArrowheads="1"/>
          </p:cNvPicPr>
          <p:nvPr/>
        </p:nvPicPr>
        <p:blipFill>
          <a:blip r:embed="rId6" cstate="print"/>
          <a:srcRect/>
          <a:stretch>
            <a:fillRect/>
          </a:stretch>
        </p:blipFill>
        <p:spPr bwMode="auto">
          <a:xfrm>
            <a:off x="2483768" y="1124744"/>
            <a:ext cx="397936" cy="367955"/>
          </a:xfrm>
          <a:prstGeom prst="ellipse">
            <a:avLst/>
          </a:prstGeom>
          <a:noFill/>
          <a:ln w="9525">
            <a:noFill/>
            <a:miter lim="800000"/>
            <a:headEnd/>
            <a:tailEnd/>
          </a:ln>
          <a:effectLst/>
        </p:spPr>
      </p:pic>
      <p:pic>
        <p:nvPicPr>
          <p:cNvPr id="17" name="Picture 4"/>
          <p:cNvPicPr>
            <a:picLocks noChangeAspect="1" noChangeArrowheads="1"/>
          </p:cNvPicPr>
          <p:nvPr/>
        </p:nvPicPr>
        <p:blipFill>
          <a:blip r:embed="rId6" cstate="print"/>
          <a:srcRect/>
          <a:stretch>
            <a:fillRect/>
          </a:stretch>
        </p:blipFill>
        <p:spPr bwMode="auto">
          <a:xfrm>
            <a:off x="4932040" y="620688"/>
            <a:ext cx="397936" cy="367955"/>
          </a:xfrm>
          <a:prstGeom prst="ellipse">
            <a:avLst/>
          </a:prstGeom>
          <a:noFill/>
          <a:ln w="9525">
            <a:noFill/>
            <a:miter lim="800000"/>
            <a:headEnd/>
            <a:tailEnd/>
          </a:ln>
          <a:effectLst/>
        </p:spPr>
      </p:pic>
      <p:pic>
        <p:nvPicPr>
          <p:cNvPr id="18" name="Picture 3"/>
          <p:cNvPicPr>
            <a:picLocks noChangeAspect="1" noChangeArrowheads="1"/>
          </p:cNvPicPr>
          <p:nvPr/>
        </p:nvPicPr>
        <p:blipFill>
          <a:blip r:embed="rId9" cstate="print"/>
          <a:srcRect/>
          <a:stretch>
            <a:fillRect/>
          </a:stretch>
        </p:blipFill>
        <p:spPr bwMode="auto">
          <a:xfrm>
            <a:off x="8572528" y="1141342"/>
            <a:ext cx="363005" cy="358832"/>
          </a:xfrm>
          <a:prstGeom prst="ellipse">
            <a:avLst/>
          </a:prstGeom>
          <a:noFill/>
          <a:ln w="9525">
            <a:noFill/>
            <a:miter lim="800000"/>
            <a:headEnd/>
            <a:tailEnd/>
          </a:ln>
          <a:effectLst/>
        </p:spPr>
      </p:pic>
      <p:sp>
        <p:nvSpPr>
          <p:cNvPr id="19" name="Прямоугольник 18"/>
          <p:cNvSpPr/>
          <p:nvPr/>
        </p:nvSpPr>
        <p:spPr>
          <a:xfrm>
            <a:off x="71406" y="4376366"/>
            <a:ext cx="8643998" cy="2653034"/>
          </a:xfrm>
          <a:prstGeom prst="rect">
            <a:avLst/>
          </a:prstGeom>
        </p:spPr>
        <p:txBody>
          <a:bodyPr wrap="square">
            <a:spAutoFit/>
          </a:bodyPr>
          <a:lstStyle/>
          <a:p>
            <a:pPr lvl="0" indent="450000" algn="just" fontAlgn="base">
              <a:lnSpc>
                <a:spcPct val="80000"/>
              </a:lnSpc>
              <a:spcBef>
                <a:spcPct val="0"/>
              </a:spcBef>
              <a:spcAft>
                <a:spcPct val="0"/>
              </a:spcAft>
              <a:tabLst>
                <a:tab pos="571500" algn="l"/>
              </a:tabLst>
            </a:pPr>
            <a:r>
              <a:rPr lang="ru-RU" sz="2500" b="1" dirty="0" smtClean="0">
                <a:latin typeface="Arial" pitchFamily="34" charset="0"/>
                <a:ea typeface="Times New Roman" pitchFamily="18" charset="0"/>
                <a:cs typeface="Arial" pitchFamily="34" charset="0"/>
              </a:rPr>
              <a:t>Результаты первого скрещивания позволяют сделать следующие выводы:</a:t>
            </a:r>
            <a:endParaRPr lang="ru-RU" sz="2500" b="1" dirty="0" smtClean="0">
              <a:latin typeface="Arial" pitchFamily="34" charset="0"/>
              <a:cs typeface="Arial" pitchFamily="34" charset="0"/>
            </a:endParaRPr>
          </a:p>
          <a:p>
            <a:pPr marL="269875" lvl="0" indent="-269875" algn="just" eaLnBrk="0" fontAlgn="base" hangingPunct="0">
              <a:lnSpc>
                <a:spcPct val="80000"/>
              </a:lnSpc>
              <a:spcBef>
                <a:spcPct val="0"/>
              </a:spcBef>
              <a:spcAft>
                <a:spcPct val="0"/>
              </a:spcAft>
              <a:buClr>
                <a:srgbClr val="C00000"/>
              </a:buClr>
              <a:buFont typeface="Wingdings" pitchFamily="2" charset="2"/>
              <a:buChar char="Ø"/>
              <a:tabLst>
                <a:tab pos="571500" algn="l"/>
              </a:tabLst>
            </a:pPr>
            <a:r>
              <a:rPr lang="ru-RU" sz="2500" b="1" dirty="0" smtClean="0">
                <a:latin typeface="Arial" pitchFamily="34" charset="0"/>
                <a:ea typeface="Times New Roman" pitchFamily="18" charset="0"/>
                <a:cs typeface="Arial" pitchFamily="34" charset="0"/>
              </a:rPr>
              <a:t>доминантными признаками являются желтый цвет (это известно и из опыта Менделя на моногибридное скрещивание) и гладкая форма семян;</a:t>
            </a:r>
            <a:endParaRPr lang="ru-RU" sz="2500" b="1" dirty="0" smtClean="0">
              <a:latin typeface="Arial" pitchFamily="34" charset="0"/>
              <a:cs typeface="Arial" pitchFamily="34" charset="0"/>
            </a:endParaRPr>
          </a:p>
          <a:p>
            <a:pPr marL="269875" lvl="0" indent="-269875" algn="just" eaLnBrk="0" fontAlgn="base" hangingPunct="0">
              <a:lnSpc>
                <a:spcPct val="80000"/>
              </a:lnSpc>
              <a:spcBef>
                <a:spcPct val="0"/>
              </a:spcBef>
              <a:spcAft>
                <a:spcPct val="0"/>
              </a:spcAft>
              <a:buClr>
                <a:srgbClr val="C00000"/>
              </a:buClr>
              <a:buFont typeface="Wingdings" pitchFamily="2" charset="2"/>
              <a:buChar char="Ø"/>
              <a:tabLst>
                <a:tab pos="571500" algn="l"/>
              </a:tabLst>
            </a:pPr>
            <a:r>
              <a:rPr lang="ru-RU" sz="2500" b="1" dirty="0" smtClean="0">
                <a:latin typeface="Arial" pitchFamily="34" charset="0"/>
                <a:ea typeface="Times New Roman" pitchFamily="18" charset="0"/>
                <a:cs typeface="Arial" pitchFamily="34" charset="0"/>
              </a:rPr>
              <a:t>родительские растения </a:t>
            </a:r>
            <a:r>
              <a:rPr lang="ru-RU" sz="2500" b="1" dirty="0" err="1" smtClean="0">
                <a:latin typeface="Arial" pitchFamily="34" charset="0"/>
                <a:ea typeface="Times New Roman" pitchFamily="18" charset="0"/>
                <a:cs typeface="Arial" pitchFamily="34" charset="0"/>
              </a:rPr>
              <a:t>гомозиготны</a:t>
            </a:r>
            <a:r>
              <a:rPr lang="ru-RU" sz="2500" b="1" dirty="0" smtClean="0">
                <a:latin typeface="Arial" pitchFamily="34" charset="0"/>
                <a:ea typeface="Times New Roman" pitchFamily="18" charset="0"/>
                <a:cs typeface="Arial" pitchFamily="34" charset="0"/>
              </a:rPr>
              <a:t> (обратное прочтение правила единообразия).</a:t>
            </a:r>
            <a:endParaRPr lang="ru-RU" sz="2500" b="1" dirty="0" smtClean="0">
              <a:latin typeface="Arial" pitchFamily="34" charset="0"/>
              <a:cs typeface="Arial" pitchFamily="34" charset="0"/>
            </a:endParaRP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fltVal val="0"/>
                                          </p:val>
                                        </p:tav>
                                        <p:tav tm="100000">
                                          <p:val>
                                            <p:strVal val="#ppt_w"/>
                                          </p:val>
                                        </p:tav>
                                      </p:tavLst>
                                    </p:anim>
                                    <p:anim calcmode="lin" valueType="num">
                                      <p:cBhvr>
                                        <p:cTn id="11" dur="500" fill="hold"/>
                                        <p:tgtEl>
                                          <p:spTgt spid="13"/>
                                        </p:tgtEl>
                                        <p:attrNameLst>
                                          <p:attrName>ppt_h</p:attrName>
                                        </p:attrNameLst>
                                      </p:cBhvr>
                                      <p:tavLst>
                                        <p:tav tm="0">
                                          <p:val>
                                            <p:fltVal val="0"/>
                                          </p:val>
                                        </p:tav>
                                        <p:tav tm="100000">
                                          <p:val>
                                            <p:strVal val="#ppt_h"/>
                                          </p:val>
                                        </p:tav>
                                      </p:tavLst>
                                    </p:anim>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12" name="Прямоугольник 11"/>
          <p:cNvSpPr/>
          <p:nvPr/>
        </p:nvSpPr>
        <p:spPr>
          <a:xfrm>
            <a:off x="285720" y="71414"/>
            <a:ext cx="6092630" cy="458587"/>
          </a:xfrm>
          <a:prstGeom prst="rect">
            <a:avLst/>
          </a:prstGeom>
        </p:spPr>
        <p:txBody>
          <a:bodyPr wrap="none">
            <a:spAutoFit/>
          </a:bodyPr>
          <a:lstStyle/>
          <a:p>
            <a:pPr>
              <a:lnSpc>
                <a:spcPct val="85000"/>
              </a:lnSpc>
            </a:pPr>
            <a:r>
              <a:rPr lang="ru-RU" sz="2800" b="1" dirty="0" smtClean="0">
                <a:latin typeface="Arial" pitchFamily="34" charset="0"/>
                <a:cs typeface="Arial" pitchFamily="34" charset="0"/>
              </a:rPr>
              <a:t>Запишем условие скрещивания: </a:t>
            </a:r>
            <a:endParaRPr lang="ru-RU" sz="2800" b="1" dirty="0">
              <a:latin typeface="Arial" pitchFamily="34" charset="0"/>
              <a:cs typeface="Arial" pitchFamily="34" charset="0"/>
            </a:endParaRPr>
          </a:p>
        </p:txBody>
      </p:sp>
      <p:graphicFrame>
        <p:nvGraphicFramePr>
          <p:cNvPr id="13" name="Таблица 12"/>
          <p:cNvGraphicFramePr>
            <a:graphicFrameLocks noGrp="1"/>
          </p:cNvGraphicFramePr>
          <p:nvPr>
            <p:extLst>
              <p:ext uri="{D42A27DB-BD31-4B8C-83A1-F6EECF244321}">
                <p14:modId xmlns:p14="http://schemas.microsoft.com/office/powerpoint/2010/main" val="3747386217"/>
              </p:ext>
            </p:extLst>
          </p:nvPr>
        </p:nvGraphicFramePr>
        <p:xfrm>
          <a:off x="500034" y="642918"/>
          <a:ext cx="8215370" cy="2057400"/>
        </p:xfrm>
        <a:graphic>
          <a:graphicData uri="http://schemas.openxmlformats.org/drawingml/2006/table">
            <a:tbl>
              <a:tblPr>
                <a:tableStyleId>{2D5ABB26-0587-4C30-8999-92F81FD0307C}</a:tableStyleId>
              </a:tblPr>
              <a:tblGrid>
                <a:gridCol w="2857520"/>
                <a:gridCol w="2643206"/>
                <a:gridCol w="1000132"/>
                <a:gridCol w="1714512"/>
              </a:tblGrid>
              <a:tr h="0">
                <a:tc gridSpan="2">
                  <a:txBody>
                    <a:bodyPr/>
                    <a:lstStyle/>
                    <a:p>
                      <a:pPr algn="ctr">
                        <a:lnSpc>
                          <a:spcPct val="80000"/>
                        </a:lnSpc>
                        <a:spcAft>
                          <a:spcPts val="0"/>
                        </a:spcAft>
                      </a:pPr>
                      <a:r>
                        <a:rPr lang="ru-RU" sz="2700" b="1" dirty="0" smtClean="0"/>
                        <a:t>Признак</a:t>
                      </a:r>
                      <a:endParaRPr lang="ru-RU" sz="27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c>
                  <a:txBody>
                    <a:bodyPr/>
                    <a:lstStyle/>
                    <a:p>
                      <a:pPr algn="ctr">
                        <a:spcAft>
                          <a:spcPts val="0"/>
                        </a:spcAft>
                      </a:pPr>
                      <a:r>
                        <a:rPr lang="ru-RU" sz="2700" b="1" dirty="0" smtClean="0"/>
                        <a:t>Ген</a:t>
                      </a:r>
                      <a:endParaRPr lang="ru-RU" sz="27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2700" b="1" dirty="0" smtClean="0"/>
                        <a:t>Генотип</a:t>
                      </a:r>
                      <a:endParaRPr lang="ru-RU" sz="27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700" b="1" dirty="0" smtClean="0"/>
                        <a:t>цвет семян гороха</a:t>
                      </a:r>
                      <a:endParaRPr lang="ru-RU" sz="2700" b="1" dirty="0">
                        <a:solidFill>
                          <a:srgbClr val="E4670A"/>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700" b="1" dirty="0" smtClean="0">
                          <a:effectLst/>
                        </a:rPr>
                        <a:t>желтый</a:t>
                      </a:r>
                      <a:endParaRPr lang="ru-RU" sz="2700" b="1" i="0"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2700" b="1" dirty="0" smtClean="0">
                          <a:effectLst/>
                        </a:rPr>
                        <a:t>A</a:t>
                      </a: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2700" b="1" dirty="0" smtClean="0">
                          <a:effectLst/>
                        </a:rPr>
                        <a:t>AA  </a:t>
                      </a:r>
                      <a:r>
                        <a:rPr lang="ru-RU" sz="2700" b="1" dirty="0" err="1" smtClean="0">
                          <a:effectLst/>
                        </a:rPr>
                        <a:t>Aа</a:t>
                      </a:r>
                      <a:r>
                        <a:rPr lang="ru-RU" sz="2700" b="1" dirty="0" smtClean="0">
                          <a:effectLst/>
                        </a:rPr>
                        <a:t> </a:t>
                      </a: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vMerge="1">
                  <a:txBody>
                    <a:bodyPr/>
                    <a:lstStyle/>
                    <a:p>
                      <a:pPr marL="539750" marR="0" indent="0" algn="l" defTabSz="914400" rtl="0" eaLnBrk="1" fontAlgn="auto" latinLnBrk="0" hangingPunct="1">
                        <a:lnSpc>
                          <a:spcPct val="100000"/>
                        </a:lnSpc>
                        <a:spcBef>
                          <a:spcPts val="0"/>
                        </a:spcBef>
                        <a:spcAft>
                          <a:spcPts val="0"/>
                        </a:spcAft>
                        <a:buClrTx/>
                        <a:buSzTx/>
                        <a:buFontTx/>
                        <a:buNone/>
                        <a:tabLst/>
                        <a:defRPr/>
                      </a:pPr>
                      <a:endParaRPr lang="ru-RU" sz="2700" b="1" dirty="0">
                        <a:solidFill>
                          <a:srgbClr val="E4670A"/>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700" b="1" dirty="0" smtClean="0">
                          <a:effectLst/>
                        </a:rPr>
                        <a:t>зеленый</a:t>
                      </a:r>
                      <a:endParaRPr lang="ru-RU" sz="2700" b="1" i="0"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700" b="1" dirty="0" smtClean="0">
                          <a:effectLst/>
                        </a:rPr>
                        <a:t>а</a:t>
                      </a: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700" b="1" dirty="0" err="1" smtClean="0">
                          <a:effectLst/>
                        </a:rPr>
                        <a:t>аа</a:t>
                      </a: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700" b="1" dirty="0" smtClean="0"/>
                        <a:t>форма семян гороха</a:t>
                      </a:r>
                      <a:endParaRPr lang="ru-RU" sz="2700" b="1" dirty="0">
                        <a:solidFill>
                          <a:srgbClr val="3366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700" b="1" dirty="0" smtClean="0">
                          <a:effectLst/>
                        </a:rPr>
                        <a:t>гладкая</a:t>
                      </a:r>
                      <a:endParaRPr lang="ru-RU" sz="2700" b="1" dirty="0">
                        <a:solidFill>
                          <a:srgbClr val="336600"/>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700" b="1" dirty="0" smtClean="0">
                          <a:effectLst/>
                        </a:rPr>
                        <a:t>B</a:t>
                      </a: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700" b="1" dirty="0" smtClean="0">
                          <a:effectLst/>
                        </a:rPr>
                        <a:t>BB  </a:t>
                      </a:r>
                      <a:r>
                        <a:rPr lang="en-US" sz="2700" b="1" dirty="0" err="1" smtClean="0">
                          <a:effectLst/>
                        </a:rPr>
                        <a:t>Bb</a:t>
                      </a: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vMerge="1">
                  <a:txBody>
                    <a:bodyPr/>
                    <a:lstStyle/>
                    <a:p>
                      <a:pPr marL="539750" marR="0" indent="0" algn="l" defTabSz="914400" rtl="0" eaLnBrk="1" fontAlgn="auto" latinLnBrk="0" hangingPunct="1">
                        <a:lnSpc>
                          <a:spcPct val="100000"/>
                        </a:lnSpc>
                        <a:spcBef>
                          <a:spcPts val="0"/>
                        </a:spcBef>
                        <a:spcAft>
                          <a:spcPts val="0"/>
                        </a:spcAft>
                        <a:buClrTx/>
                        <a:buSzTx/>
                        <a:buFontTx/>
                        <a:buNone/>
                        <a:tabLst/>
                        <a:defRPr/>
                      </a:pPr>
                      <a:endParaRPr lang="ru-RU" sz="2700" b="1" dirty="0">
                        <a:solidFill>
                          <a:srgbClr val="3366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700" b="1" dirty="0" smtClean="0">
                          <a:effectLst/>
                        </a:rPr>
                        <a:t>морщинистая</a:t>
                      </a:r>
                      <a:endParaRPr lang="ru-RU" sz="2700" b="1" dirty="0">
                        <a:solidFill>
                          <a:srgbClr val="336600"/>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700" b="1" dirty="0" smtClean="0">
                          <a:effectLst/>
                        </a:rPr>
                        <a:t>b</a:t>
                      </a: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700" b="1" dirty="0" smtClean="0">
                          <a:effectLst/>
                        </a:rPr>
                        <a:t>bb</a:t>
                      </a: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92182" name="Rectangle 22"/>
          <p:cNvSpPr>
            <a:spLocks noChangeArrowheads="1"/>
          </p:cNvSpPr>
          <p:nvPr/>
        </p:nvSpPr>
        <p:spPr bwMode="auto">
          <a:xfrm>
            <a:off x="428596" y="4420379"/>
            <a:ext cx="9158318" cy="4154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342900" algn="l"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smtClean="0">
                <a:ln>
                  <a:noFill/>
                </a:ln>
                <a:solidFill>
                  <a:schemeClr val="tx1"/>
                </a:solidFill>
                <a:effectLst/>
                <a:latin typeface="Arial" pitchFamily="34" charset="0"/>
                <a:cs typeface="Arial" pitchFamily="34" charset="0"/>
              </a:rPr>
              <a:t/>
            </a:r>
            <a:br>
              <a:rPr kumimoji="0" lang="ru-RU" sz="900" b="0" i="0" u="none" strike="noStrike" cap="none" normalizeH="0" baseline="0" dirty="0" smtClean="0">
                <a:ln>
                  <a:noFill/>
                </a:ln>
                <a:solidFill>
                  <a:schemeClr val="tx1"/>
                </a:solidFill>
                <a:effectLst/>
                <a:latin typeface="Arial" pitchFamily="34" charset="0"/>
                <a:cs typeface="Arial" pitchFamily="34" charset="0"/>
              </a:rPr>
            </a:br>
            <a:endParaRPr kumimoji="0" lang="ru-RU" sz="1200" b="0" i="0" u="none" strike="noStrike" cap="none" normalizeH="0" baseline="0" dirty="0" smtClean="0">
              <a:ln>
                <a:noFill/>
              </a:ln>
              <a:solidFill>
                <a:schemeClr val="tx1"/>
              </a:solidFill>
              <a:effectLst/>
              <a:latin typeface="Arial" pitchFamily="34" charset="0"/>
              <a:ea typeface="Times New Roman" pitchFamily="18" charset="0"/>
              <a:cs typeface="Calibri" pitchFamily="34" charset="0"/>
            </a:endParaRPr>
          </a:p>
        </p:txBody>
      </p:sp>
      <p:sp>
        <p:nvSpPr>
          <p:cNvPr id="29" name="Прямоугольник 28"/>
          <p:cNvSpPr/>
          <p:nvPr/>
        </p:nvSpPr>
        <p:spPr>
          <a:xfrm>
            <a:off x="142844" y="2920045"/>
            <a:ext cx="8715436" cy="3192412"/>
          </a:xfrm>
          <a:prstGeom prst="rect">
            <a:avLst/>
          </a:prstGeom>
        </p:spPr>
        <p:txBody>
          <a:bodyPr wrap="square">
            <a:spAutoFit/>
          </a:bodyPr>
          <a:lstStyle/>
          <a:p>
            <a:pPr lvl="0" indent="452438" algn="just" fontAlgn="base">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Схема скрещивания (с учетом </a:t>
            </a:r>
            <a:r>
              <a:rPr lang="ru-RU" sz="2800" b="1" dirty="0" smtClean="0">
                <a:latin typeface="Arial" pitchFamily="34" charset="0"/>
                <a:cs typeface="Arial" pitchFamily="34" charset="0"/>
              </a:rPr>
              <a:t>правила чистоты гамет</a:t>
            </a:r>
            <a:r>
              <a:rPr lang="ru-RU" sz="2700" b="1" dirty="0" smtClean="0">
                <a:latin typeface="Arial" pitchFamily="34" charset="0"/>
                <a:ea typeface="Times New Roman" pitchFamily="18" charset="0"/>
                <a:cs typeface="Arial" pitchFamily="34" charset="0"/>
              </a:rPr>
              <a:t>):</a:t>
            </a:r>
          </a:p>
          <a:p>
            <a:pPr lvl="0" indent="342900" eaLnBrk="0" fontAlgn="base" hangingPunct="0">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           ж. гл.       </a:t>
            </a:r>
            <a:r>
              <a:rPr lang="ru-RU" sz="2700" b="1" dirty="0" err="1" smtClean="0">
                <a:latin typeface="Arial" pitchFamily="34" charset="0"/>
                <a:ea typeface="Times New Roman" pitchFamily="18" charset="0"/>
                <a:cs typeface="Arial" pitchFamily="34" charset="0"/>
              </a:rPr>
              <a:t>з</a:t>
            </a:r>
            <a:r>
              <a:rPr lang="ru-RU" sz="2700" b="1" dirty="0" smtClean="0">
                <a:latin typeface="Arial" pitchFamily="34" charset="0"/>
                <a:ea typeface="Times New Roman" pitchFamily="18" charset="0"/>
                <a:cs typeface="Arial" pitchFamily="34" charset="0"/>
              </a:rPr>
              <a:t>. </a:t>
            </a:r>
            <a:r>
              <a:rPr lang="ru-RU" sz="2700" b="1" dirty="0" err="1" smtClean="0">
                <a:latin typeface="Arial" pitchFamily="34" charset="0"/>
                <a:ea typeface="Times New Roman" pitchFamily="18" charset="0"/>
                <a:cs typeface="Arial" pitchFamily="34" charset="0"/>
              </a:rPr>
              <a:t>морщ</a:t>
            </a:r>
            <a:r>
              <a:rPr lang="ru-RU" sz="2700" b="1" dirty="0" smtClean="0">
                <a:latin typeface="Arial" pitchFamily="34" charset="0"/>
                <a:ea typeface="Times New Roman" pitchFamily="18" charset="0"/>
                <a:cs typeface="Arial" pitchFamily="34" charset="0"/>
              </a:rPr>
              <a:t>.</a:t>
            </a:r>
            <a:endParaRPr lang="ru-RU" sz="2700" b="1" dirty="0" smtClean="0">
              <a:latin typeface="Arial" pitchFamily="34" charset="0"/>
              <a:cs typeface="Arial" pitchFamily="34" charset="0"/>
            </a:endParaRPr>
          </a:p>
          <a:p>
            <a:pPr lvl="0" indent="342900" eaLnBrk="0" fontAlgn="base" hangingPunct="0">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Р:    ♀ ААВВ </a:t>
            </a:r>
            <a:r>
              <a:rPr lang="ru-RU" sz="2700" b="1" dirty="0" smtClean="0">
                <a:latin typeface="Arial" pitchFamily="34" charset="0"/>
                <a:ea typeface="Times New Roman" pitchFamily="18" charset="0"/>
                <a:cs typeface="Arial" pitchFamily="34" charset="0"/>
                <a:sym typeface="Wingdings 2" pitchFamily="18" charset="2"/>
              </a:rPr>
              <a:t> ♂ </a:t>
            </a:r>
            <a:r>
              <a:rPr lang="ru-RU" sz="2700" b="1" dirty="0" err="1" smtClean="0">
                <a:latin typeface="Arial" pitchFamily="34" charset="0"/>
                <a:ea typeface="Times New Roman" pitchFamily="18" charset="0"/>
                <a:cs typeface="Arial" pitchFamily="34" charset="0"/>
                <a:sym typeface="Wingdings 2" pitchFamily="18" charset="2"/>
              </a:rPr>
              <a:t>ааbb</a:t>
            </a:r>
            <a:endParaRPr lang="ru-RU" sz="2700" b="1" dirty="0" smtClean="0">
              <a:latin typeface="Arial" pitchFamily="34" charset="0"/>
              <a:ea typeface="Times New Roman" pitchFamily="18" charset="0"/>
              <a:cs typeface="Arial" pitchFamily="34" charset="0"/>
              <a:sym typeface="Wingdings 2" pitchFamily="18" charset="2"/>
            </a:endParaRPr>
          </a:p>
          <a:p>
            <a:pPr lvl="0" indent="342900" eaLnBrk="0" fontAlgn="base" hangingPunct="0">
              <a:lnSpc>
                <a:spcPct val="85000"/>
              </a:lnSpc>
              <a:spcBef>
                <a:spcPct val="0"/>
              </a:spcBef>
              <a:spcAft>
                <a:spcPct val="0"/>
              </a:spcAft>
            </a:pPr>
            <a:endParaRPr lang="ru-RU" sz="1400" b="1" dirty="0" smtClean="0">
              <a:latin typeface="Arial" pitchFamily="34" charset="0"/>
              <a:ea typeface="Times New Roman" pitchFamily="18" charset="0"/>
              <a:cs typeface="Arial" pitchFamily="34" charset="0"/>
              <a:sym typeface="Wingdings 2" pitchFamily="18" charset="2"/>
            </a:endParaRPr>
          </a:p>
          <a:p>
            <a:pPr lvl="0" indent="342900" eaLnBrk="0" fontAlgn="base" hangingPunct="0">
              <a:lnSpc>
                <a:spcPct val="85000"/>
              </a:lnSpc>
              <a:spcBef>
                <a:spcPct val="0"/>
              </a:spcBef>
              <a:spcAft>
                <a:spcPct val="0"/>
              </a:spcAft>
            </a:pPr>
            <a:r>
              <a:rPr lang="ru-RU" sz="2700" b="1" dirty="0" smtClean="0">
                <a:latin typeface="Arial" pitchFamily="34" charset="0"/>
                <a:ea typeface="Times New Roman" pitchFamily="18" charset="0"/>
                <a:cs typeface="Arial" pitchFamily="34" charset="0"/>
                <a:sym typeface="Wingdings 2" pitchFamily="18" charset="2"/>
              </a:rPr>
              <a:t>G:        </a:t>
            </a:r>
            <a:r>
              <a:rPr lang="ru-RU" sz="2700" b="1" dirty="0" smtClean="0">
                <a:latin typeface="Arial" pitchFamily="34" charset="0"/>
                <a:ea typeface="Times New Roman" pitchFamily="18" charset="0"/>
                <a:cs typeface="Arial" pitchFamily="34" charset="0"/>
              </a:rPr>
              <a:t>А</a:t>
            </a:r>
            <a:r>
              <a:rPr lang="ru-RU" sz="2700" b="1" dirty="0" smtClean="0">
                <a:solidFill>
                  <a:srgbClr val="FF0000"/>
                </a:solidFill>
                <a:latin typeface="Arial" pitchFamily="34" charset="0"/>
                <a:ea typeface="Times New Roman" pitchFamily="18" charset="0"/>
                <a:cs typeface="Arial" pitchFamily="34" charset="0"/>
              </a:rPr>
              <a:t>В</a:t>
            </a:r>
            <a:r>
              <a:rPr lang="ru-RU" sz="2700" b="1" dirty="0" smtClean="0">
                <a:latin typeface="Arial" pitchFamily="34" charset="0"/>
                <a:ea typeface="Times New Roman" pitchFamily="18" charset="0"/>
                <a:cs typeface="Arial" pitchFamily="34" charset="0"/>
              </a:rPr>
              <a:t>В             </a:t>
            </a:r>
            <a:r>
              <a:rPr lang="ru-RU" sz="2700" b="1" dirty="0" err="1" smtClean="0">
                <a:latin typeface="Arial" pitchFamily="34" charset="0"/>
                <a:ea typeface="Times New Roman" pitchFamily="18" charset="0"/>
                <a:cs typeface="Arial" pitchFamily="34" charset="0"/>
                <a:sym typeface="Wingdings 2" pitchFamily="18" charset="2"/>
              </a:rPr>
              <a:t>а</a:t>
            </a:r>
            <a:r>
              <a:rPr lang="ru-RU" sz="2700" b="1" dirty="0" err="1" smtClean="0">
                <a:solidFill>
                  <a:srgbClr val="FF0000"/>
                </a:solidFill>
                <a:latin typeface="Arial" pitchFamily="34" charset="0"/>
                <a:ea typeface="Times New Roman" pitchFamily="18" charset="0"/>
                <a:cs typeface="Arial" pitchFamily="34" charset="0"/>
                <a:sym typeface="Wingdings 2" pitchFamily="18" charset="2"/>
              </a:rPr>
              <a:t>b</a:t>
            </a:r>
            <a:endParaRPr lang="ru-RU" sz="2700" b="1" dirty="0" smtClean="0">
              <a:solidFill>
                <a:srgbClr val="FF0000"/>
              </a:solidFill>
              <a:latin typeface="Arial" pitchFamily="34" charset="0"/>
              <a:ea typeface="Times New Roman" pitchFamily="18" charset="0"/>
              <a:cs typeface="Arial" pitchFamily="34" charset="0"/>
              <a:sym typeface="Wingdings 2" pitchFamily="18" charset="2"/>
            </a:endParaRPr>
          </a:p>
          <a:p>
            <a:pPr lvl="0" indent="342900" eaLnBrk="0" fontAlgn="base" hangingPunct="0">
              <a:lnSpc>
                <a:spcPct val="85000"/>
              </a:lnSpc>
              <a:spcBef>
                <a:spcPct val="0"/>
              </a:spcBef>
              <a:spcAft>
                <a:spcPct val="0"/>
              </a:spcAft>
            </a:pPr>
            <a:endParaRPr lang="ru-RU" sz="1400" b="1" dirty="0" smtClean="0">
              <a:latin typeface="Arial" pitchFamily="34" charset="0"/>
              <a:ea typeface="Times New Roman" pitchFamily="18" charset="0"/>
              <a:cs typeface="Arial" pitchFamily="34" charset="0"/>
            </a:endParaRPr>
          </a:p>
          <a:p>
            <a:pPr lvl="0" indent="342900" eaLnBrk="0" fontAlgn="base" hangingPunct="0">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F</a:t>
            </a:r>
            <a:r>
              <a:rPr lang="ru-RU" sz="2700" b="1" baseline="-25000" dirty="0" smtClean="0">
                <a:latin typeface="Arial" pitchFamily="34" charset="0"/>
                <a:ea typeface="Times New Roman" pitchFamily="18" charset="0"/>
                <a:cs typeface="Arial" pitchFamily="34" charset="0"/>
              </a:rPr>
              <a:t>1</a:t>
            </a:r>
            <a:r>
              <a:rPr lang="ru-RU" sz="2700" b="1" dirty="0" smtClean="0">
                <a:latin typeface="Arial" pitchFamily="34" charset="0"/>
                <a:ea typeface="Times New Roman" pitchFamily="18" charset="0"/>
                <a:cs typeface="Arial" pitchFamily="34" charset="0"/>
              </a:rPr>
              <a:t>:              </a:t>
            </a:r>
            <a:r>
              <a:rPr lang="ru-RU" sz="2700" b="1" dirty="0" err="1" smtClean="0">
                <a:latin typeface="Arial" pitchFamily="34" charset="0"/>
                <a:ea typeface="Times New Roman" pitchFamily="18" charset="0"/>
                <a:cs typeface="Arial" pitchFamily="34" charset="0"/>
              </a:rPr>
              <a:t>АаBb</a:t>
            </a:r>
            <a:r>
              <a:rPr lang="ru-RU" sz="2700" b="1" dirty="0" smtClean="0">
                <a:latin typeface="Arial" pitchFamily="34" charset="0"/>
                <a:ea typeface="Times New Roman" pitchFamily="18" charset="0"/>
                <a:cs typeface="Arial" pitchFamily="34" charset="0"/>
              </a:rPr>
              <a:t>     – 100%</a:t>
            </a:r>
          </a:p>
          <a:p>
            <a:pPr lvl="0" indent="342900" eaLnBrk="0" fontAlgn="base" hangingPunct="0">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      желтые, гладкие семена</a:t>
            </a:r>
          </a:p>
          <a:p>
            <a:pPr lvl="0" indent="342900" eaLnBrk="0" fontAlgn="base" hangingPunct="0">
              <a:lnSpc>
                <a:spcPct val="85000"/>
              </a:lnSpc>
              <a:spcBef>
                <a:spcPct val="0"/>
              </a:spcBef>
              <a:spcAft>
                <a:spcPct val="0"/>
              </a:spcAft>
            </a:pPr>
            <a:r>
              <a:rPr lang="ru-RU" dirty="0" smtClean="0">
                <a:latin typeface="Calibri" pitchFamily="34" charset="0"/>
                <a:ea typeface="Times New Roman" pitchFamily="18" charset="0"/>
                <a:cs typeface="Calibri" pitchFamily="34" charset="0"/>
                <a:sym typeface="Wingdings 2" pitchFamily="18" charset="2"/>
              </a:rPr>
              <a:t>  </a:t>
            </a:r>
            <a:endParaRPr lang="ru-RU" dirty="0" smtClean="0">
              <a:latin typeface="Arial" pitchFamily="34" charset="0"/>
              <a:ea typeface="Times New Roman" pitchFamily="18" charset="0"/>
              <a:cs typeface="Calibri" pitchFamily="34" charset="0"/>
            </a:endParaRPr>
          </a:p>
        </p:txBody>
      </p:sp>
      <p:pic>
        <p:nvPicPr>
          <p:cNvPr id="35" name="Picture 4"/>
          <p:cNvPicPr>
            <a:picLocks noChangeAspect="1" noChangeArrowheads="1"/>
          </p:cNvPicPr>
          <p:nvPr/>
        </p:nvPicPr>
        <p:blipFill>
          <a:blip r:embed="rId6" cstate="print"/>
          <a:srcRect/>
          <a:stretch>
            <a:fillRect/>
          </a:stretch>
        </p:blipFill>
        <p:spPr bwMode="auto">
          <a:xfrm>
            <a:off x="6143636" y="3786190"/>
            <a:ext cx="397936" cy="367954"/>
          </a:xfrm>
          <a:prstGeom prst="ellipse">
            <a:avLst/>
          </a:prstGeom>
          <a:noFill/>
          <a:ln w="9525">
            <a:noFill/>
            <a:miter lim="800000"/>
            <a:headEnd/>
            <a:tailEnd/>
          </a:ln>
          <a:effectLst/>
        </p:spPr>
      </p:pic>
      <p:pic>
        <p:nvPicPr>
          <p:cNvPr id="36" name="Picture 4"/>
          <p:cNvPicPr>
            <a:picLocks noChangeAspect="1" noChangeArrowheads="1"/>
          </p:cNvPicPr>
          <p:nvPr/>
        </p:nvPicPr>
        <p:blipFill>
          <a:blip r:embed="rId6" cstate="print"/>
          <a:srcRect/>
          <a:stretch>
            <a:fillRect/>
          </a:stretch>
        </p:blipFill>
        <p:spPr bwMode="auto">
          <a:xfrm>
            <a:off x="6786578" y="4857760"/>
            <a:ext cx="397936" cy="367954"/>
          </a:xfrm>
          <a:prstGeom prst="ellipse">
            <a:avLst/>
          </a:prstGeom>
          <a:noFill/>
          <a:ln w="9525">
            <a:noFill/>
            <a:miter lim="800000"/>
            <a:headEnd/>
            <a:tailEnd/>
          </a:ln>
          <a:effectLst/>
        </p:spPr>
      </p:pic>
      <p:pic>
        <p:nvPicPr>
          <p:cNvPr id="37" name="Picture 3"/>
          <p:cNvPicPr>
            <a:picLocks noChangeAspect="1" noChangeArrowheads="1"/>
          </p:cNvPicPr>
          <p:nvPr/>
        </p:nvPicPr>
        <p:blipFill>
          <a:blip r:embed="rId7" cstate="print"/>
          <a:srcRect/>
          <a:stretch>
            <a:fillRect/>
          </a:stretch>
        </p:blipFill>
        <p:spPr bwMode="auto">
          <a:xfrm>
            <a:off x="7286644" y="3714752"/>
            <a:ext cx="431951" cy="426986"/>
          </a:xfrm>
          <a:prstGeom prst="ellipse">
            <a:avLst/>
          </a:prstGeom>
          <a:noFill/>
          <a:ln w="9525">
            <a:noFill/>
            <a:miter lim="800000"/>
            <a:headEnd/>
            <a:tailEnd/>
          </a:ln>
          <a:effectLst/>
        </p:spPr>
      </p:pic>
      <p:cxnSp>
        <p:nvCxnSpPr>
          <p:cNvPr id="39" name="Прямая соединительная линия 38"/>
          <p:cNvCxnSpPr/>
          <p:nvPr/>
        </p:nvCxnSpPr>
        <p:spPr>
          <a:xfrm>
            <a:off x="6500826" y="4143380"/>
            <a:ext cx="500066" cy="285752"/>
          </a:xfrm>
          <a:prstGeom prst="line">
            <a:avLst/>
          </a:prstGeom>
          <a:ln w="28575">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4" name="Прямая соединительная линия 43"/>
          <p:cNvCxnSpPr/>
          <p:nvPr/>
        </p:nvCxnSpPr>
        <p:spPr>
          <a:xfrm rot="10800000" flipV="1">
            <a:off x="7000892" y="4143380"/>
            <a:ext cx="357190" cy="285752"/>
          </a:xfrm>
          <a:prstGeom prst="line">
            <a:avLst/>
          </a:prstGeom>
          <a:ln w="28575">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47"/>
          <p:cNvCxnSpPr/>
          <p:nvPr/>
        </p:nvCxnSpPr>
        <p:spPr>
          <a:xfrm rot="5400000">
            <a:off x="6822297" y="4607727"/>
            <a:ext cx="357190" cy="0"/>
          </a:xfrm>
          <a:prstGeom prst="line">
            <a:avLst/>
          </a:prstGeom>
          <a:ln w="28575">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3" name="Овал 52"/>
          <p:cNvSpPr/>
          <p:nvPr/>
        </p:nvSpPr>
        <p:spPr>
          <a:xfrm>
            <a:off x="1500166" y="4500570"/>
            <a:ext cx="1143008" cy="50006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Овал 53"/>
          <p:cNvSpPr/>
          <p:nvPr/>
        </p:nvSpPr>
        <p:spPr>
          <a:xfrm>
            <a:off x="3500430" y="4500570"/>
            <a:ext cx="785818" cy="42862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358214" y="5000636"/>
            <a:ext cx="649287" cy="1295400"/>
          </a:xfrm>
          <a:prstGeom prst="rect">
            <a:avLst/>
          </a:prstGeom>
          <a:noFill/>
          <a:ln w="9525">
            <a:noFill/>
            <a:miter lim="800000"/>
            <a:headEnd/>
            <a:tailEnd/>
          </a:ln>
        </p:spPr>
      </p:pic>
      <p:sp>
        <p:nvSpPr>
          <p:cNvPr id="12" name="Прямоугольник 11"/>
          <p:cNvSpPr/>
          <p:nvPr/>
        </p:nvSpPr>
        <p:spPr>
          <a:xfrm>
            <a:off x="142844" y="71414"/>
            <a:ext cx="8786874" cy="5076005"/>
          </a:xfrm>
          <a:prstGeom prst="rect">
            <a:avLst/>
          </a:prstGeom>
        </p:spPr>
        <p:txBody>
          <a:bodyPr wrap="square">
            <a:spAutoFit/>
          </a:bodyPr>
          <a:lstStyle/>
          <a:p>
            <a:pPr lvl="0" indent="452438" fontAlgn="base">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Продолжаем запись схемы скрещивания:</a:t>
            </a:r>
          </a:p>
          <a:p>
            <a:pPr>
              <a:lnSpc>
                <a:spcPct val="85000"/>
              </a:lnSpc>
            </a:pPr>
            <a:r>
              <a:rPr lang="ru-RU" sz="2700" b="1" dirty="0" smtClean="0">
                <a:latin typeface="Arial" pitchFamily="34" charset="0"/>
                <a:cs typeface="Arial" pitchFamily="34" charset="0"/>
              </a:rPr>
              <a:t>                ж. гл.                    ж. гл.</a:t>
            </a:r>
          </a:p>
          <a:p>
            <a:pPr>
              <a:lnSpc>
                <a:spcPct val="85000"/>
              </a:lnSpc>
            </a:pPr>
            <a:r>
              <a:rPr lang="ru-RU" sz="2700" b="1" dirty="0" smtClean="0">
                <a:latin typeface="Arial" pitchFamily="34" charset="0"/>
                <a:cs typeface="Arial" pitchFamily="34" charset="0"/>
              </a:rPr>
              <a:t>Р(F</a:t>
            </a:r>
            <a:r>
              <a:rPr lang="ru-RU" sz="2700" b="1" baseline="-25000" dirty="0" smtClean="0">
                <a:latin typeface="Arial" pitchFamily="34" charset="0"/>
                <a:cs typeface="Arial" pitchFamily="34" charset="0"/>
              </a:rPr>
              <a:t>1</a:t>
            </a:r>
            <a:r>
              <a:rPr lang="ru-RU" sz="2700" b="1" dirty="0" smtClean="0">
                <a:latin typeface="Arial" pitchFamily="34" charset="0"/>
                <a:cs typeface="Arial" pitchFamily="34" charset="0"/>
              </a:rPr>
              <a:t>):    ♀ </a:t>
            </a:r>
            <a:r>
              <a:rPr lang="ru-RU" sz="2700" b="1" dirty="0" err="1" smtClean="0">
                <a:latin typeface="Arial" pitchFamily="34" charset="0"/>
                <a:cs typeface="Arial" pitchFamily="34" charset="0"/>
              </a:rPr>
              <a:t>АаВb</a:t>
            </a:r>
            <a:r>
              <a:rPr lang="ru-RU" sz="2700" b="1" dirty="0" smtClean="0">
                <a:latin typeface="Arial" pitchFamily="34" charset="0"/>
                <a:cs typeface="Arial" pitchFamily="34" charset="0"/>
              </a:rPr>
              <a:t>       </a:t>
            </a:r>
            <a:r>
              <a:rPr lang="ru-RU" sz="2700" b="1" dirty="0" smtClean="0">
                <a:latin typeface="Arial" pitchFamily="34" charset="0"/>
                <a:cs typeface="Arial" pitchFamily="34" charset="0"/>
                <a:sym typeface="Wingdings 2"/>
              </a:rPr>
              <a:t></a:t>
            </a:r>
            <a:r>
              <a:rPr lang="ru-RU" sz="2700" b="1" dirty="0" smtClean="0">
                <a:latin typeface="Arial" pitchFamily="34" charset="0"/>
                <a:cs typeface="Arial" pitchFamily="34" charset="0"/>
              </a:rPr>
              <a:t>      ♂ </a:t>
            </a:r>
            <a:r>
              <a:rPr lang="ru-RU" sz="2700" b="1" dirty="0" err="1" smtClean="0">
                <a:latin typeface="Arial" pitchFamily="34" charset="0"/>
                <a:cs typeface="Arial" pitchFamily="34" charset="0"/>
              </a:rPr>
              <a:t>АаВb</a:t>
            </a:r>
            <a:endParaRPr lang="ru-RU" sz="2700" b="1" dirty="0" smtClean="0">
              <a:latin typeface="Arial" pitchFamily="34" charset="0"/>
              <a:cs typeface="Arial" pitchFamily="34" charset="0"/>
            </a:endParaRPr>
          </a:p>
          <a:p>
            <a:pPr>
              <a:lnSpc>
                <a:spcPct val="85000"/>
              </a:lnSpc>
            </a:pPr>
            <a:endParaRPr lang="ru-RU" sz="1400" b="1" dirty="0" smtClean="0">
              <a:latin typeface="Arial" pitchFamily="34" charset="0"/>
              <a:cs typeface="Arial" pitchFamily="34" charset="0"/>
            </a:endParaRPr>
          </a:p>
          <a:p>
            <a:pPr indent="452438" algn="just">
              <a:lnSpc>
                <a:spcPct val="85000"/>
              </a:lnSpc>
            </a:pPr>
            <a:r>
              <a:rPr lang="ru-RU" sz="2700" b="1" dirty="0" smtClean="0">
                <a:latin typeface="Arial" pitchFamily="34" charset="0"/>
                <a:cs typeface="Arial" pitchFamily="34" charset="0"/>
              </a:rPr>
              <a:t>Скрещиваемые растения </a:t>
            </a:r>
            <a:r>
              <a:rPr lang="ru-RU" sz="2700" b="1" dirty="0" err="1" smtClean="0">
                <a:latin typeface="Arial" pitchFamily="34" charset="0"/>
                <a:cs typeface="Arial" pitchFamily="34" charset="0"/>
              </a:rPr>
              <a:t>гетерозиготны</a:t>
            </a:r>
            <a:r>
              <a:rPr lang="ru-RU" sz="2700" b="1" dirty="0" smtClean="0">
                <a:latin typeface="Arial" pitchFamily="34" charset="0"/>
                <a:cs typeface="Arial" pitchFamily="34" charset="0"/>
              </a:rPr>
              <a:t>, а </a:t>
            </a:r>
            <a:r>
              <a:rPr lang="ru-RU" sz="2700" b="1" dirty="0" err="1" smtClean="0">
                <a:latin typeface="Arial" pitchFamily="34" charset="0"/>
                <a:cs typeface="Arial" pitchFamily="34" charset="0"/>
              </a:rPr>
              <a:t>гетерозиготы</a:t>
            </a:r>
            <a:r>
              <a:rPr lang="ru-RU" sz="2700" b="1" dirty="0" smtClean="0">
                <a:latin typeface="Arial" pitchFamily="34" charset="0"/>
                <a:cs typeface="Arial" pitchFamily="34" charset="0"/>
              </a:rPr>
              <a:t> всегда образуют четное количество сортов гамет, равное 2n, где </a:t>
            </a:r>
            <a:r>
              <a:rPr lang="ru-RU" sz="2700" b="1" dirty="0" err="1" smtClean="0">
                <a:latin typeface="Arial" pitchFamily="34" charset="0"/>
                <a:cs typeface="Arial" pitchFamily="34" charset="0"/>
              </a:rPr>
              <a:t>n</a:t>
            </a:r>
            <a:r>
              <a:rPr lang="ru-RU" sz="2700" b="1" dirty="0" smtClean="0">
                <a:latin typeface="Arial" pitchFamily="34" charset="0"/>
                <a:cs typeface="Arial" pitchFamily="34" charset="0"/>
              </a:rPr>
              <a:t> – число «гетеро-» пар аллельных генов. В нашем случае </a:t>
            </a:r>
            <a:r>
              <a:rPr lang="ru-RU" sz="2700" b="1" dirty="0" err="1" smtClean="0">
                <a:latin typeface="Arial" pitchFamily="34" charset="0"/>
                <a:cs typeface="Arial" pitchFamily="34" charset="0"/>
              </a:rPr>
              <a:t>n</a:t>
            </a:r>
            <a:r>
              <a:rPr lang="ru-RU" sz="2700" b="1" dirty="0" smtClean="0">
                <a:latin typeface="Arial" pitchFamily="34" charset="0"/>
                <a:cs typeface="Arial" pitchFamily="34" charset="0"/>
              </a:rPr>
              <a:t> = 2, т.е. </a:t>
            </a:r>
            <a:r>
              <a:rPr lang="ru-RU" sz="2700" b="1" dirty="0" err="1" smtClean="0">
                <a:latin typeface="Arial" pitchFamily="34" charset="0"/>
                <a:cs typeface="Arial" pitchFamily="34" charset="0"/>
              </a:rPr>
              <a:t>дигетерозигота</a:t>
            </a:r>
            <a:r>
              <a:rPr lang="ru-RU" sz="2700" b="1" dirty="0" smtClean="0">
                <a:latin typeface="Arial" pitchFamily="34" charset="0"/>
                <a:cs typeface="Arial" pitchFamily="34" charset="0"/>
              </a:rPr>
              <a:t> образует 22 = 4 сорта гамет:</a:t>
            </a:r>
          </a:p>
          <a:p>
            <a:pPr algn="ctr">
              <a:lnSpc>
                <a:spcPct val="85000"/>
              </a:lnSpc>
            </a:pPr>
            <a:r>
              <a:rPr lang="ru-RU" sz="2700" b="1" dirty="0" smtClean="0">
                <a:latin typeface="Arial" pitchFamily="34" charset="0"/>
                <a:cs typeface="Arial" pitchFamily="34" charset="0"/>
              </a:rPr>
              <a:t> </a:t>
            </a:r>
            <a:r>
              <a:rPr lang="ru-RU" sz="2700" b="1" dirty="0" err="1" smtClean="0">
                <a:latin typeface="Arial" pitchFamily="34" charset="0"/>
                <a:cs typeface="Arial" pitchFamily="34" charset="0"/>
              </a:rPr>
              <a:t>Аа</a:t>
            </a:r>
            <a:r>
              <a:rPr lang="ru-RU" sz="2700" b="1" dirty="0" err="1" smtClean="0">
                <a:solidFill>
                  <a:srgbClr val="FF0000"/>
                </a:solidFill>
                <a:latin typeface="Arial" pitchFamily="34" charset="0"/>
                <a:cs typeface="Arial" pitchFamily="34" charset="0"/>
              </a:rPr>
              <a:t>В</a:t>
            </a:r>
            <a:r>
              <a:rPr lang="en-US" sz="2700" b="1" dirty="0" smtClean="0">
                <a:solidFill>
                  <a:srgbClr val="FF0000"/>
                </a:solidFill>
                <a:latin typeface="Arial" pitchFamily="34" charset="0"/>
                <a:cs typeface="Arial" pitchFamily="34" charset="0"/>
              </a:rPr>
              <a:t>b</a:t>
            </a:r>
            <a:endParaRPr lang="ru-RU" sz="2700" b="1" dirty="0" smtClean="0">
              <a:solidFill>
                <a:srgbClr val="FF0000"/>
              </a:solidFill>
              <a:latin typeface="Arial" pitchFamily="34" charset="0"/>
              <a:cs typeface="Arial" pitchFamily="34" charset="0"/>
            </a:endParaRPr>
          </a:p>
          <a:p>
            <a:pPr algn="ctr">
              <a:lnSpc>
                <a:spcPct val="85000"/>
              </a:lnSpc>
            </a:pPr>
            <a:endParaRPr lang="ru-RU" sz="2700" b="1" dirty="0" smtClean="0">
              <a:latin typeface="Arial" pitchFamily="34" charset="0"/>
              <a:cs typeface="Arial" pitchFamily="34" charset="0"/>
            </a:endParaRPr>
          </a:p>
          <a:p>
            <a:pPr algn="ctr">
              <a:lnSpc>
                <a:spcPct val="85000"/>
              </a:lnSpc>
            </a:pPr>
            <a:r>
              <a:rPr lang="ru-RU" sz="2700" b="1" dirty="0" smtClean="0">
                <a:latin typeface="Arial" pitchFamily="34" charset="0"/>
                <a:cs typeface="Arial" pitchFamily="34" charset="0"/>
              </a:rPr>
              <a:t>А</a:t>
            </a:r>
            <a:r>
              <a:rPr lang="ru-RU" sz="2700" b="1" dirty="0" smtClean="0">
                <a:solidFill>
                  <a:srgbClr val="FF0000"/>
                </a:solidFill>
                <a:latin typeface="Arial" pitchFamily="34" charset="0"/>
                <a:cs typeface="Arial" pitchFamily="34" charset="0"/>
              </a:rPr>
              <a:t>В</a:t>
            </a:r>
            <a:r>
              <a:rPr lang="ru-RU" sz="2700" b="1" dirty="0" smtClean="0">
                <a:latin typeface="Arial" pitchFamily="34" charset="0"/>
                <a:cs typeface="Arial" pitchFamily="34" charset="0"/>
              </a:rPr>
              <a:t>         А</a:t>
            </a:r>
            <a:r>
              <a:rPr lang="en-US" sz="2700" b="1" dirty="0" smtClean="0">
                <a:solidFill>
                  <a:srgbClr val="FF0000"/>
                </a:solidFill>
                <a:latin typeface="Arial" pitchFamily="34" charset="0"/>
                <a:cs typeface="Arial" pitchFamily="34" charset="0"/>
              </a:rPr>
              <a:t>b</a:t>
            </a:r>
            <a:r>
              <a:rPr lang="ru-RU" sz="2700" b="1" dirty="0" smtClean="0">
                <a:latin typeface="Arial" pitchFamily="34" charset="0"/>
                <a:cs typeface="Arial" pitchFamily="34" charset="0"/>
              </a:rPr>
              <a:t>        </a:t>
            </a:r>
            <a:r>
              <a:rPr lang="ru-RU" sz="2700" b="1" dirty="0" err="1" smtClean="0">
                <a:latin typeface="Arial" pitchFamily="34" charset="0"/>
                <a:cs typeface="Arial" pitchFamily="34" charset="0"/>
              </a:rPr>
              <a:t>а</a:t>
            </a:r>
            <a:r>
              <a:rPr lang="ru-RU" sz="2700" b="1" dirty="0" err="1" smtClean="0">
                <a:solidFill>
                  <a:srgbClr val="FF0000"/>
                </a:solidFill>
                <a:latin typeface="Arial" pitchFamily="34" charset="0"/>
                <a:cs typeface="Arial" pitchFamily="34" charset="0"/>
              </a:rPr>
              <a:t>В</a:t>
            </a:r>
            <a:r>
              <a:rPr lang="ru-RU" sz="2700" b="1" dirty="0" smtClean="0">
                <a:solidFill>
                  <a:srgbClr val="FF0000"/>
                </a:solidFill>
                <a:latin typeface="Arial" pitchFamily="34" charset="0"/>
                <a:cs typeface="Arial" pitchFamily="34" charset="0"/>
              </a:rPr>
              <a:t>          </a:t>
            </a:r>
            <a:r>
              <a:rPr lang="ru-RU" sz="2700" b="1" dirty="0" smtClean="0">
                <a:latin typeface="Arial" pitchFamily="34" charset="0"/>
                <a:cs typeface="Arial" pitchFamily="34" charset="0"/>
              </a:rPr>
              <a:t>а</a:t>
            </a:r>
            <a:r>
              <a:rPr lang="en-US" sz="2700" b="1" dirty="0" smtClean="0">
                <a:solidFill>
                  <a:srgbClr val="FF0000"/>
                </a:solidFill>
                <a:latin typeface="Arial" pitchFamily="34" charset="0"/>
                <a:cs typeface="Arial" pitchFamily="34" charset="0"/>
              </a:rPr>
              <a:t>b</a:t>
            </a:r>
            <a:endParaRPr lang="ru-RU" sz="2700" b="1" dirty="0" smtClean="0">
              <a:solidFill>
                <a:srgbClr val="FF0000"/>
              </a:solidFill>
              <a:latin typeface="Arial" pitchFamily="34" charset="0"/>
              <a:cs typeface="Arial" pitchFamily="34" charset="0"/>
            </a:endParaRPr>
          </a:p>
          <a:p>
            <a:pPr indent="450000" algn="just">
              <a:lnSpc>
                <a:spcPct val="85000"/>
              </a:lnSpc>
            </a:pPr>
            <a:endParaRPr lang="ru-RU" sz="1400" b="1" dirty="0" smtClean="0">
              <a:latin typeface="Arial" pitchFamily="34" charset="0"/>
              <a:cs typeface="Arial" pitchFamily="34" charset="0"/>
            </a:endParaRPr>
          </a:p>
          <a:p>
            <a:pPr indent="450000" algn="just">
              <a:lnSpc>
                <a:spcPct val="85000"/>
              </a:lnSpc>
            </a:pPr>
            <a:r>
              <a:rPr lang="ru-RU" sz="2800" b="1" dirty="0" smtClean="0">
                <a:latin typeface="Arial" pitchFamily="34" charset="0"/>
                <a:cs typeface="Arial" pitchFamily="34" charset="0"/>
              </a:rPr>
              <a:t>Так как генотипы особей идентичны, то и гаметы они образуют одинаковые – по 4 сорта.</a:t>
            </a:r>
          </a:p>
        </p:txBody>
      </p:sp>
      <p:cxnSp>
        <p:nvCxnSpPr>
          <p:cNvPr id="14" name="Прямая соединительная линия 13"/>
          <p:cNvCxnSpPr/>
          <p:nvPr/>
        </p:nvCxnSpPr>
        <p:spPr>
          <a:xfrm rot="10800000" flipV="1">
            <a:off x="2571736" y="3429000"/>
            <a:ext cx="1643074" cy="35719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p:nvPr/>
        </p:nvCxnSpPr>
        <p:spPr>
          <a:xfrm rot="5400000">
            <a:off x="3893339" y="3464719"/>
            <a:ext cx="357190" cy="28575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Прямая соединительная линия 19"/>
          <p:cNvCxnSpPr/>
          <p:nvPr/>
        </p:nvCxnSpPr>
        <p:spPr>
          <a:xfrm rot="16200000" flipH="1">
            <a:off x="4429124" y="3357562"/>
            <a:ext cx="500066" cy="500066"/>
          </a:xfrm>
          <a:prstGeom prst="line">
            <a:avLst/>
          </a:prstGeom>
          <a:ln w="28575">
            <a:solidFill>
              <a:srgbClr val="336600"/>
            </a:solidFill>
          </a:ln>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p:nvPr/>
        </p:nvCxnSpPr>
        <p:spPr>
          <a:xfrm>
            <a:off x="4429124" y="3357562"/>
            <a:ext cx="1857388" cy="571504"/>
          </a:xfrm>
          <a:prstGeom prst="line">
            <a:avLst/>
          </a:prstGeom>
          <a:ln w="28575">
            <a:solidFill>
              <a:srgbClr val="336600"/>
            </a:solidFill>
          </a:ln>
        </p:spPr>
        <p:style>
          <a:lnRef idx="1">
            <a:schemeClr val="accent1"/>
          </a:lnRef>
          <a:fillRef idx="0">
            <a:schemeClr val="accent1"/>
          </a:fillRef>
          <a:effectRef idx="0">
            <a:schemeClr val="accent1"/>
          </a:effectRef>
          <a:fontRef idx="minor">
            <a:schemeClr val="tx1"/>
          </a:fontRef>
        </p:style>
      </p:cxnSp>
      <p:cxnSp>
        <p:nvCxnSpPr>
          <p:cNvPr id="25" name="Прямая соединительная линия 24"/>
          <p:cNvCxnSpPr/>
          <p:nvPr/>
        </p:nvCxnSpPr>
        <p:spPr>
          <a:xfrm>
            <a:off x="5000628" y="3357562"/>
            <a:ext cx="1500198" cy="500066"/>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8" name="Прямая соединительная линия 27"/>
          <p:cNvCxnSpPr/>
          <p:nvPr/>
        </p:nvCxnSpPr>
        <p:spPr>
          <a:xfrm flipV="1">
            <a:off x="4071934" y="3357562"/>
            <a:ext cx="928694" cy="500066"/>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0" name="Прямая соединительная линия 29"/>
          <p:cNvCxnSpPr/>
          <p:nvPr/>
        </p:nvCxnSpPr>
        <p:spPr>
          <a:xfrm>
            <a:off x="4714876" y="3429000"/>
            <a:ext cx="500066" cy="35719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2" name="Прямая соединительная линия 31"/>
          <p:cNvCxnSpPr/>
          <p:nvPr/>
        </p:nvCxnSpPr>
        <p:spPr>
          <a:xfrm flipV="1">
            <a:off x="2857488" y="3429000"/>
            <a:ext cx="1857388" cy="428628"/>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graphicFrame>
        <p:nvGraphicFramePr>
          <p:cNvPr id="7" name="Таблица 6"/>
          <p:cNvGraphicFramePr>
            <a:graphicFrameLocks noGrp="1"/>
          </p:cNvGraphicFramePr>
          <p:nvPr>
            <p:extLst>
              <p:ext uri="{D42A27DB-BD31-4B8C-83A1-F6EECF244321}">
                <p14:modId xmlns:p14="http://schemas.microsoft.com/office/powerpoint/2010/main" val="2909618088"/>
              </p:ext>
            </p:extLst>
          </p:nvPr>
        </p:nvGraphicFramePr>
        <p:xfrm>
          <a:off x="214282" y="1299410"/>
          <a:ext cx="8786874" cy="3486912"/>
        </p:xfrm>
        <a:graphic>
          <a:graphicData uri="http://schemas.openxmlformats.org/drawingml/2006/table">
            <a:tbl>
              <a:tblPr>
                <a:tableStyleId>{7E9639D4-E3E2-4D34-9284-5A2195B3D0D7}</a:tableStyleId>
              </a:tblPr>
              <a:tblGrid>
                <a:gridCol w="1857387"/>
                <a:gridCol w="1586118"/>
                <a:gridCol w="1781123"/>
                <a:gridCol w="1633419"/>
                <a:gridCol w="1928827"/>
              </a:tblGrid>
              <a:tr h="0">
                <a:tc>
                  <a:txBody>
                    <a:bodyPr/>
                    <a:lstStyle/>
                    <a:p>
                      <a:pPr algn="l">
                        <a:lnSpc>
                          <a:spcPct val="80000"/>
                        </a:lnSpc>
                        <a:spcAft>
                          <a:spcPts val="0"/>
                        </a:spcAft>
                      </a:pPr>
                      <a:r>
                        <a:rPr lang="ru-RU" sz="2600" b="1" dirty="0"/>
                        <a:t>    </a:t>
                      </a:r>
                      <a:r>
                        <a:rPr lang="ru-RU" sz="2600" b="1" dirty="0" smtClean="0"/>
                        <a:t>гаметы           </a:t>
                      </a:r>
                      <a:endParaRPr lang="ru-RU" sz="2600" b="1" dirty="0"/>
                    </a:p>
                    <a:p>
                      <a:pPr algn="l">
                        <a:lnSpc>
                          <a:spcPct val="80000"/>
                        </a:lnSpc>
                        <a:spcAft>
                          <a:spcPts val="0"/>
                        </a:spcAft>
                      </a:pPr>
                      <a:r>
                        <a:rPr lang="ru-RU" sz="2600" b="1" dirty="0"/>
                        <a:t>♀           ♂       </a:t>
                      </a:r>
                    </a:p>
                    <a:p>
                      <a:pPr algn="l">
                        <a:lnSpc>
                          <a:spcPct val="80000"/>
                        </a:lnSpc>
                        <a:spcAft>
                          <a:spcPts val="0"/>
                        </a:spcAft>
                      </a:pPr>
                      <a:r>
                        <a:rPr lang="ru-RU" sz="2600" b="1" dirty="0"/>
                        <a:t>гаметы</a:t>
                      </a:r>
                      <a:endParaRPr lang="ru-RU" sz="26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5000"/>
                        </a:lnSpc>
                        <a:spcAft>
                          <a:spcPts val="0"/>
                        </a:spcAft>
                      </a:pPr>
                      <a:r>
                        <a:rPr lang="ru-RU" sz="2600" b="1" dirty="0"/>
                        <a:t>AB  </a:t>
                      </a:r>
                      <a:endParaRPr lang="ru-RU" sz="2600" b="1" dirty="0">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5000"/>
                        </a:lnSpc>
                        <a:spcAft>
                          <a:spcPts val="0"/>
                        </a:spcAft>
                      </a:pPr>
                      <a:r>
                        <a:rPr lang="ru-RU" sz="2600" b="1" dirty="0" err="1"/>
                        <a:t>Ab</a:t>
                      </a:r>
                      <a:endParaRPr lang="ru-RU" sz="2600" b="1" dirty="0">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5000"/>
                        </a:lnSpc>
                        <a:spcAft>
                          <a:spcPts val="0"/>
                        </a:spcAft>
                      </a:pPr>
                      <a:r>
                        <a:rPr lang="ru-RU" sz="2600" b="1" dirty="0" err="1"/>
                        <a:t>aB</a:t>
                      </a:r>
                      <a:endParaRPr lang="ru-RU" sz="2600" b="1" dirty="0">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5000"/>
                        </a:lnSpc>
                        <a:spcAft>
                          <a:spcPts val="0"/>
                        </a:spcAft>
                      </a:pPr>
                      <a:r>
                        <a:rPr lang="ru-RU" sz="2600" b="1" dirty="0" err="1"/>
                        <a:t>ab</a:t>
                      </a:r>
                      <a:endParaRPr lang="ru-RU" sz="2600" b="1" dirty="0">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lnSpc>
                          <a:spcPct val="80000"/>
                        </a:lnSpc>
                        <a:spcAft>
                          <a:spcPts val="0"/>
                        </a:spcAft>
                      </a:pPr>
                      <a:r>
                        <a:rPr lang="ru-RU" sz="2600" b="1" dirty="0"/>
                        <a:t>AB</a:t>
                      </a:r>
                      <a:endParaRPr lang="ru-RU" sz="2600" b="1" dirty="0">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spcAft>
                          <a:spcPts val="0"/>
                        </a:spcAft>
                      </a:pPr>
                      <a:r>
                        <a:rPr lang="ru-RU" sz="2600" b="1" dirty="0"/>
                        <a:t>AABB</a:t>
                      </a:r>
                    </a:p>
                    <a:p>
                      <a:pPr algn="ctr">
                        <a:lnSpc>
                          <a:spcPct val="80000"/>
                        </a:lnSpc>
                        <a:spcAft>
                          <a:spcPts val="0"/>
                        </a:spcAft>
                      </a:pPr>
                      <a:r>
                        <a:rPr lang="ru-RU" sz="2600" b="1" dirty="0"/>
                        <a:t>ж. гл.</a:t>
                      </a:r>
                      <a:endParaRPr lang="ru-RU" sz="26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spcAft>
                          <a:spcPts val="0"/>
                        </a:spcAft>
                      </a:pPr>
                      <a:r>
                        <a:rPr lang="ru-RU" sz="2600" b="1" dirty="0" err="1"/>
                        <a:t>AABb</a:t>
                      </a:r>
                      <a:endParaRPr lang="ru-RU" sz="2600" b="1" dirty="0"/>
                    </a:p>
                    <a:p>
                      <a:pPr algn="ctr">
                        <a:lnSpc>
                          <a:spcPct val="80000"/>
                        </a:lnSpc>
                        <a:spcAft>
                          <a:spcPts val="0"/>
                        </a:spcAft>
                      </a:pPr>
                      <a:r>
                        <a:rPr lang="ru-RU" sz="2600" b="1" dirty="0"/>
                        <a:t>ж. гл.</a:t>
                      </a:r>
                      <a:endParaRPr lang="ru-RU" sz="26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spcAft>
                          <a:spcPts val="0"/>
                        </a:spcAft>
                      </a:pPr>
                      <a:r>
                        <a:rPr lang="ru-RU" sz="2600" b="1" dirty="0" err="1"/>
                        <a:t>AaBB</a:t>
                      </a:r>
                      <a:endParaRPr lang="ru-RU" sz="2600" b="1" dirty="0"/>
                    </a:p>
                    <a:p>
                      <a:pPr algn="ctr">
                        <a:lnSpc>
                          <a:spcPct val="80000"/>
                        </a:lnSpc>
                        <a:spcAft>
                          <a:spcPts val="0"/>
                        </a:spcAft>
                      </a:pPr>
                      <a:r>
                        <a:rPr lang="ru-RU" sz="2600" b="1" dirty="0"/>
                        <a:t>ж. гл.</a:t>
                      </a:r>
                      <a:endParaRPr lang="ru-RU" sz="26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spcAft>
                          <a:spcPts val="0"/>
                        </a:spcAft>
                      </a:pPr>
                      <a:r>
                        <a:rPr lang="ru-RU" sz="2600" b="1"/>
                        <a:t>AaBb</a:t>
                      </a:r>
                    </a:p>
                    <a:p>
                      <a:pPr algn="ctr">
                        <a:lnSpc>
                          <a:spcPct val="80000"/>
                        </a:lnSpc>
                        <a:spcAft>
                          <a:spcPts val="0"/>
                        </a:spcAft>
                      </a:pPr>
                      <a:r>
                        <a:rPr lang="ru-RU" sz="2600" b="1"/>
                        <a:t>ж. гл.</a:t>
                      </a:r>
                      <a:endParaRPr lang="ru-RU" sz="2600" b="1">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lnSpc>
                          <a:spcPct val="80000"/>
                        </a:lnSpc>
                        <a:spcAft>
                          <a:spcPts val="0"/>
                        </a:spcAft>
                      </a:pPr>
                      <a:r>
                        <a:rPr lang="en-US" sz="2600" b="1" dirty="0" err="1"/>
                        <a:t>Ab</a:t>
                      </a:r>
                      <a:endParaRPr lang="ru-RU" sz="2600" b="1" dirty="0">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spcAft>
                          <a:spcPts val="0"/>
                        </a:spcAft>
                      </a:pPr>
                      <a:r>
                        <a:rPr lang="en-US" sz="2600" b="1"/>
                        <a:t>AABb</a:t>
                      </a:r>
                      <a:endParaRPr lang="ru-RU" sz="2600" b="1"/>
                    </a:p>
                    <a:p>
                      <a:pPr algn="ctr">
                        <a:lnSpc>
                          <a:spcPct val="80000"/>
                        </a:lnSpc>
                        <a:spcAft>
                          <a:spcPts val="0"/>
                        </a:spcAft>
                      </a:pPr>
                      <a:r>
                        <a:rPr lang="ru-RU" sz="2600" b="1"/>
                        <a:t>ж. гл.</a:t>
                      </a:r>
                      <a:endParaRPr lang="ru-RU" sz="2600" b="1">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spcAft>
                          <a:spcPts val="0"/>
                        </a:spcAft>
                      </a:pPr>
                      <a:r>
                        <a:rPr lang="en-US" sz="2600" b="1" dirty="0" err="1"/>
                        <a:t>AAbb</a:t>
                      </a:r>
                      <a:endParaRPr lang="ru-RU" sz="2600" b="1" dirty="0"/>
                    </a:p>
                    <a:p>
                      <a:pPr algn="ctr">
                        <a:lnSpc>
                          <a:spcPct val="80000"/>
                        </a:lnSpc>
                        <a:spcAft>
                          <a:spcPts val="0"/>
                        </a:spcAft>
                      </a:pPr>
                      <a:r>
                        <a:rPr lang="ru-RU" sz="2600" b="1" dirty="0"/>
                        <a:t>ж</a:t>
                      </a:r>
                      <a:r>
                        <a:rPr lang="ru-RU" sz="2600" b="1" dirty="0" smtClean="0"/>
                        <a:t>. </a:t>
                      </a:r>
                      <a:r>
                        <a:rPr lang="ru-RU" sz="2600" b="1" dirty="0" err="1" smtClean="0"/>
                        <a:t>морщ</a:t>
                      </a:r>
                      <a:endParaRPr lang="ru-RU" sz="26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spcAft>
                          <a:spcPts val="0"/>
                        </a:spcAft>
                      </a:pPr>
                      <a:r>
                        <a:rPr lang="en-US" sz="2600" b="1" dirty="0" err="1"/>
                        <a:t>AaBb</a:t>
                      </a:r>
                      <a:endParaRPr lang="ru-RU" sz="2600" b="1" dirty="0"/>
                    </a:p>
                    <a:p>
                      <a:pPr algn="ctr">
                        <a:lnSpc>
                          <a:spcPct val="80000"/>
                        </a:lnSpc>
                        <a:spcAft>
                          <a:spcPts val="0"/>
                        </a:spcAft>
                      </a:pPr>
                      <a:r>
                        <a:rPr lang="ru-RU" sz="2600" b="1" dirty="0"/>
                        <a:t>ж. гл</a:t>
                      </a:r>
                      <a:endParaRPr lang="ru-RU" sz="26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spcAft>
                          <a:spcPts val="0"/>
                        </a:spcAft>
                      </a:pPr>
                      <a:r>
                        <a:rPr lang="en-US" sz="2600" b="1" dirty="0" err="1"/>
                        <a:t>Aabb</a:t>
                      </a:r>
                      <a:endParaRPr lang="ru-RU" sz="2600" b="1" dirty="0"/>
                    </a:p>
                    <a:p>
                      <a:pPr algn="ctr">
                        <a:lnSpc>
                          <a:spcPct val="80000"/>
                        </a:lnSpc>
                        <a:spcAft>
                          <a:spcPts val="0"/>
                        </a:spcAft>
                      </a:pPr>
                      <a:r>
                        <a:rPr lang="ru-RU" sz="2600" b="1" dirty="0"/>
                        <a:t>ж</a:t>
                      </a:r>
                      <a:r>
                        <a:rPr lang="ru-RU" sz="2600" b="1" dirty="0" smtClean="0"/>
                        <a:t>. </a:t>
                      </a:r>
                      <a:r>
                        <a:rPr lang="ru-RU" sz="2600" b="1" dirty="0" err="1" smtClean="0"/>
                        <a:t>морщ</a:t>
                      </a:r>
                      <a:endParaRPr lang="ru-RU" sz="26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lnSpc>
                          <a:spcPct val="80000"/>
                        </a:lnSpc>
                        <a:spcAft>
                          <a:spcPts val="0"/>
                        </a:spcAft>
                      </a:pPr>
                      <a:r>
                        <a:rPr lang="en-US" sz="2600" b="1" dirty="0" err="1"/>
                        <a:t>aB</a:t>
                      </a:r>
                      <a:endParaRPr lang="ru-RU" sz="2600" b="1" dirty="0">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spcAft>
                          <a:spcPts val="0"/>
                        </a:spcAft>
                      </a:pPr>
                      <a:r>
                        <a:rPr lang="en-US" sz="2600" b="1"/>
                        <a:t>AaBB</a:t>
                      </a:r>
                      <a:endParaRPr lang="ru-RU" sz="2600" b="1"/>
                    </a:p>
                    <a:p>
                      <a:pPr algn="ctr">
                        <a:lnSpc>
                          <a:spcPct val="80000"/>
                        </a:lnSpc>
                        <a:spcAft>
                          <a:spcPts val="0"/>
                        </a:spcAft>
                      </a:pPr>
                      <a:r>
                        <a:rPr lang="ru-RU" sz="2600" b="1"/>
                        <a:t>ж. гл.</a:t>
                      </a:r>
                      <a:endParaRPr lang="ru-RU" sz="2600" b="1">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spcAft>
                          <a:spcPts val="0"/>
                        </a:spcAft>
                      </a:pPr>
                      <a:r>
                        <a:rPr lang="en-US" sz="2600" b="1"/>
                        <a:t>AaBb</a:t>
                      </a:r>
                      <a:endParaRPr lang="ru-RU" sz="2600" b="1"/>
                    </a:p>
                    <a:p>
                      <a:pPr algn="ctr">
                        <a:lnSpc>
                          <a:spcPct val="80000"/>
                        </a:lnSpc>
                        <a:spcAft>
                          <a:spcPts val="0"/>
                        </a:spcAft>
                      </a:pPr>
                      <a:r>
                        <a:rPr lang="ru-RU" sz="2600" b="1"/>
                        <a:t>ж. гл.</a:t>
                      </a:r>
                      <a:endParaRPr lang="ru-RU" sz="2600" b="1">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spcAft>
                          <a:spcPts val="0"/>
                        </a:spcAft>
                      </a:pPr>
                      <a:r>
                        <a:rPr lang="en-US" sz="2600" b="1" dirty="0" err="1"/>
                        <a:t>aaBB</a:t>
                      </a:r>
                      <a:endParaRPr lang="ru-RU" sz="2600" b="1" dirty="0"/>
                    </a:p>
                    <a:p>
                      <a:pPr algn="ctr">
                        <a:lnSpc>
                          <a:spcPct val="80000"/>
                        </a:lnSpc>
                        <a:spcAft>
                          <a:spcPts val="0"/>
                        </a:spcAft>
                      </a:pPr>
                      <a:r>
                        <a:rPr lang="ru-RU" sz="2600" b="1" dirty="0" err="1"/>
                        <a:t>зел</a:t>
                      </a:r>
                      <a:r>
                        <a:rPr lang="ru-RU" sz="2600" b="1" dirty="0" smtClean="0"/>
                        <a:t>. гл</a:t>
                      </a:r>
                      <a:r>
                        <a:rPr lang="ru-RU" sz="2600" b="1" dirty="0"/>
                        <a:t>.</a:t>
                      </a:r>
                      <a:endParaRPr lang="ru-RU" sz="26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spcAft>
                          <a:spcPts val="0"/>
                        </a:spcAft>
                      </a:pPr>
                      <a:r>
                        <a:rPr lang="en-US" sz="2600" b="1" dirty="0" err="1"/>
                        <a:t>aaBb</a:t>
                      </a:r>
                      <a:endParaRPr lang="ru-RU" sz="2600" b="1" dirty="0"/>
                    </a:p>
                    <a:p>
                      <a:pPr algn="ctr">
                        <a:lnSpc>
                          <a:spcPct val="80000"/>
                        </a:lnSpc>
                        <a:spcAft>
                          <a:spcPts val="0"/>
                        </a:spcAft>
                      </a:pPr>
                      <a:r>
                        <a:rPr lang="ru-RU" sz="2600" b="1" dirty="0" err="1"/>
                        <a:t>зел</a:t>
                      </a:r>
                      <a:r>
                        <a:rPr lang="ru-RU" sz="2600" b="1" dirty="0" smtClean="0"/>
                        <a:t>. гл</a:t>
                      </a:r>
                      <a:r>
                        <a:rPr lang="ru-RU" sz="2600" b="1" dirty="0"/>
                        <a:t>.</a:t>
                      </a:r>
                      <a:endParaRPr lang="ru-RU" sz="26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lnSpc>
                          <a:spcPct val="80000"/>
                        </a:lnSpc>
                        <a:spcAft>
                          <a:spcPts val="0"/>
                        </a:spcAft>
                      </a:pPr>
                      <a:r>
                        <a:rPr lang="en-US" sz="2600" b="1" dirty="0" err="1"/>
                        <a:t>ab</a:t>
                      </a:r>
                      <a:endParaRPr lang="ru-RU" sz="2600" b="1" dirty="0">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spcAft>
                          <a:spcPts val="0"/>
                        </a:spcAft>
                      </a:pPr>
                      <a:r>
                        <a:rPr lang="en-US" sz="2600" b="1" dirty="0" err="1"/>
                        <a:t>AaBb</a:t>
                      </a:r>
                      <a:endParaRPr lang="ru-RU" sz="2600" b="1" dirty="0"/>
                    </a:p>
                    <a:p>
                      <a:pPr algn="ctr">
                        <a:lnSpc>
                          <a:spcPct val="80000"/>
                        </a:lnSpc>
                        <a:spcAft>
                          <a:spcPts val="0"/>
                        </a:spcAft>
                      </a:pPr>
                      <a:r>
                        <a:rPr lang="ru-RU" sz="2600" b="1" dirty="0"/>
                        <a:t>ж. гл.</a:t>
                      </a:r>
                      <a:endParaRPr lang="ru-RU" sz="26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spcAft>
                          <a:spcPts val="0"/>
                        </a:spcAft>
                      </a:pPr>
                      <a:r>
                        <a:rPr lang="en-US" sz="2600" b="1" dirty="0" err="1"/>
                        <a:t>Aabb</a:t>
                      </a:r>
                      <a:endParaRPr lang="ru-RU" sz="2600" b="1" dirty="0"/>
                    </a:p>
                    <a:p>
                      <a:pPr algn="ctr">
                        <a:lnSpc>
                          <a:spcPct val="80000"/>
                        </a:lnSpc>
                        <a:spcAft>
                          <a:spcPts val="0"/>
                        </a:spcAft>
                      </a:pPr>
                      <a:r>
                        <a:rPr lang="ru-RU" sz="2600" b="1" dirty="0"/>
                        <a:t>ж</a:t>
                      </a:r>
                      <a:r>
                        <a:rPr lang="ru-RU" sz="2600" b="1" dirty="0" smtClean="0"/>
                        <a:t>. </a:t>
                      </a:r>
                      <a:r>
                        <a:rPr lang="ru-RU" sz="2600" b="1" dirty="0" err="1" smtClean="0"/>
                        <a:t>морщ</a:t>
                      </a:r>
                      <a:endParaRPr lang="ru-RU" sz="26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spcAft>
                          <a:spcPts val="0"/>
                        </a:spcAft>
                      </a:pPr>
                      <a:r>
                        <a:rPr lang="en-US" sz="2600" b="1" dirty="0" err="1"/>
                        <a:t>aaBb</a:t>
                      </a:r>
                      <a:endParaRPr lang="ru-RU" sz="2600" b="1" dirty="0"/>
                    </a:p>
                    <a:p>
                      <a:pPr algn="ctr">
                        <a:lnSpc>
                          <a:spcPct val="80000"/>
                        </a:lnSpc>
                        <a:spcAft>
                          <a:spcPts val="0"/>
                        </a:spcAft>
                      </a:pPr>
                      <a:r>
                        <a:rPr lang="ru-RU" sz="2600" b="1" dirty="0" err="1"/>
                        <a:t>зел</a:t>
                      </a:r>
                      <a:r>
                        <a:rPr lang="ru-RU" sz="2600" b="1" dirty="0" smtClean="0"/>
                        <a:t>. гл</a:t>
                      </a:r>
                      <a:r>
                        <a:rPr lang="ru-RU" sz="2600" b="1" dirty="0"/>
                        <a:t>.</a:t>
                      </a:r>
                      <a:endParaRPr lang="ru-RU" sz="26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spcAft>
                          <a:spcPts val="0"/>
                        </a:spcAft>
                      </a:pPr>
                      <a:r>
                        <a:rPr lang="ru-RU" sz="2600" b="1" dirty="0"/>
                        <a:t>а</a:t>
                      </a:r>
                      <a:r>
                        <a:rPr lang="en-US" sz="2600" b="1" dirty="0" err="1"/>
                        <a:t>abb</a:t>
                      </a:r>
                      <a:endParaRPr lang="ru-RU" sz="2600" b="1" dirty="0"/>
                    </a:p>
                    <a:p>
                      <a:pPr algn="ctr">
                        <a:lnSpc>
                          <a:spcPct val="80000"/>
                        </a:lnSpc>
                        <a:spcAft>
                          <a:spcPts val="0"/>
                        </a:spcAft>
                      </a:pPr>
                      <a:r>
                        <a:rPr lang="ru-RU" sz="2600" b="1" dirty="0" err="1"/>
                        <a:t>зел</a:t>
                      </a:r>
                      <a:r>
                        <a:rPr lang="ru-RU" sz="2600" b="1" dirty="0" smtClean="0"/>
                        <a:t>. </a:t>
                      </a:r>
                      <a:r>
                        <a:rPr lang="ru-RU" sz="2600" b="1" dirty="0" err="1" smtClean="0"/>
                        <a:t>морщ</a:t>
                      </a:r>
                      <a:endParaRPr lang="ru-RU" sz="26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8" name="Прямоугольник 7"/>
          <p:cNvSpPr/>
          <p:nvPr/>
        </p:nvSpPr>
        <p:spPr>
          <a:xfrm>
            <a:off x="142844" y="71414"/>
            <a:ext cx="8858312" cy="1151854"/>
          </a:xfrm>
          <a:prstGeom prst="rect">
            <a:avLst/>
          </a:prstGeom>
        </p:spPr>
        <p:txBody>
          <a:bodyPr wrap="square">
            <a:spAutoFit/>
          </a:bodyPr>
          <a:lstStyle/>
          <a:p>
            <a:pPr indent="450000" algn="just">
              <a:lnSpc>
                <a:spcPct val="85000"/>
              </a:lnSpc>
            </a:pPr>
            <a:r>
              <a:rPr lang="ru-RU" sz="2700" b="1" dirty="0" smtClean="0">
                <a:latin typeface="Arial" pitchFamily="34" charset="0"/>
                <a:cs typeface="Arial" pitchFamily="34" charset="0"/>
              </a:rPr>
              <a:t>Для определения генотипов и фенотипов второго поколения гибридов (т.е. результатов оплодотворения) используется решетка </a:t>
            </a:r>
            <a:r>
              <a:rPr lang="ru-RU" sz="2700" b="1" dirty="0" err="1" smtClean="0">
                <a:latin typeface="Arial" pitchFamily="34" charset="0"/>
                <a:cs typeface="Arial" pitchFamily="34" charset="0"/>
              </a:rPr>
              <a:t>Пеннета</a:t>
            </a:r>
            <a:r>
              <a:rPr lang="ru-RU" sz="2700" b="1" dirty="0" smtClean="0">
                <a:latin typeface="Arial" pitchFamily="34" charset="0"/>
                <a:cs typeface="Arial" pitchFamily="34" charset="0"/>
              </a:rPr>
              <a:t>:</a:t>
            </a:r>
            <a:endParaRPr lang="ru-RU" sz="2700" b="1" dirty="0">
              <a:latin typeface="Arial" pitchFamily="34" charset="0"/>
              <a:cs typeface="Arial" pitchFamily="34" charset="0"/>
            </a:endParaRPr>
          </a:p>
        </p:txBody>
      </p:sp>
      <p:sp>
        <p:nvSpPr>
          <p:cNvPr id="12" name="Прямоугольник 11"/>
          <p:cNvSpPr/>
          <p:nvPr/>
        </p:nvSpPr>
        <p:spPr>
          <a:xfrm>
            <a:off x="0" y="2285992"/>
            <a:ext cx="721672" cy="523220"/>
          </a:xfrm>
          <a:prstGeom prst="rect">
            <a:avLst/>
          </a:prstGeom>
        </p:spPr>
        <p:txBody>
          <a:bodyPr wrap="none">
            <a:spAutoFit/>
          </a:bodyPr>
          <a:lstStyle/>
          <a:p>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F</a:t>
            </a:r>
            <a:r>
              <a:rPr lang="ru-RU" sz="28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2</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ru-RU" b="1" dirty="0" smtClean="0">
                <a:latin typeface="Arial" pitchFamily="34" charset="0"/>
                <a:cs typeface="Arial" pitchFamily="34" charset="0"/>
              </a:rPr>
              <a:t> </a:t>
            </a:r>
            <a:endParaRPr lang="ru-RU" dirty="0"/>
          </a:p>
        </p:txBody>
      </p:sp>
      <p:pic>
        <p:nvPicPr>
          <p:cNvPr id="13" name="Picture 12" descr="пишу 1"/>
          <p:cNvPicPr>
            <a:picLocks noChangeAspect="1" noChangeArrowheads="1" noCrop="1"/>
          </p:cNvPicPr>
          <p:nvPr/>
        </p:nvPicPr>
        <p:blipFill>
          <a:blip r:embed="rId5" cstate="print"/>
          <a:srcRect/>
          <a:stretch>
            <a:fillRect/>
          </a:stretch>
        </p:blipFill>
        <p:spPr bwMode="auto">
          <a:xfrm>
            <a:off x="8566183" y="5000636"/>
            <a:ext cx="649287" cy="1295400"/>
          </a:xfrm>
          <a:prstGeom prst="rect">
            <a:avLst/>
          </a:prstGeom>
          <a:noFill/>
          <a:ln w="9525">
            <a:noFill/>
            <a:miter lim="800000"/>
            <a:headEnd/>
            <a:tailEnd/>
          </a:ln>
        </p:spPr>
      </p:pic>
      <p:cxnSp>
        <p:nvCxnSpPr>
          <p:cNvPr id="15" name="Прямая соединительная линия 14"/>
          <p:cNvCxnSpPr/>
          <p:nvPr/>
        </p:nvCxnSpPr>
        <p:spPr>
          <a:xfrm>
            <a:off x="285720" y="1357298"/>
            <a:ext cx="1714512" cy="8572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Прямоугольник 15"/>
          <p:cNvSpPr/>
          <p:nvPr/>
        </p:nvSpPr>
        <p:spPr>
          <a:xfrm>
            <a:off x="71406" y="4857760"/>
            <a:ext cx="8501122" cy="1754326"/>
          </a:xfrm>
          <a:prstGeom prst="rect">
            <a:avLst/>
          </a:prstGeom>
        </p:spPr>
        <p:txBody>
          <a:bodyPr wrap="square">
            <a:spAutoFit/>
          </a:bodyPr>
          <a:lstStyle/>
          <a:p>
            <a:pPr lvl="0" indent="452438" algn="just" fontAlgn="base">
              <a:lnSpc>
                <a:spcPct val="80000"/>
              </a:lnSpc>
              <a:spcBef>
                <a:spcPct val="0"/>
              </a:spcBef>
              <a:spcAft>
                <a:spcPct val="0"/>
              </a:spcAft>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Расщепление</a:t>
            </a:r>
            <a:r>
              <a:rPr lang="ru-RU" sz="2700" b="1" dirty="0" smtClean="0">
                <a:latin typeface="Arial" pitchFamily="34" charset="0"/>
                <a:ea typeface="Times New Roman" pitchFamily="18" charset="0"/>
                <a:cs typeface="Arial" pitchFamily="34" charset="0"/>
              </a:rPr>
              <a:t> </a:t>
            </a:r>
            <a:r>
              <a:rPr lang="ru-RU" sz="2700" b="1" u="sng" dirty="0" smtClean="0">
                <a:latin typeface="Arial" pitchFamily="34" charset="0"/>
                <a:ea typeface="Times New Roman" pitchFamily="18" charset="0"/>
                <a:cs typeface="Arial" pitchFamily="34" charset="0"/>
              </a:rPr>
              <a:t>по фенотипу</a:t>
            </a:r>
            <a:r>
              <a:rPr lang="ru-RU" sz="2700" b="1" dirty="0" smtClean="0">
                <a:latin typeface="Arial" pitchFamily="34" charset="0"/>
                <a:ea typeface="Times New Roman" pitchFamily="18" charset="0"/>
                <a:cs typeface="Arial" pitchFamily="34" charset="0"/>
              </a:rPr>
              <a:t> 9:3:3:1</a:t>
            </a:r>
            <a:endParaRPr lang="ru-RU" sz="2700" b="1" dirty="0" smtClean="0">
              <a:latin typeface="Arial" pitchFamily="34" charset="0"/>
              <a:cs typeface="Arial" pitchFamily="34" charset="0"/>
            </a:endParaRPr>
          </a:p>
          <a:p>
            <a:pPr lvl="0" algn="ctr" eaLnBrk="0" fontAlgn="base" hangingPunct="0">
              <a:lnSpc>
                <a:spcPct val="80000"/>
              </a:lnSpc>
              <a:spcBef>
                <a:spcPct val="0"/>
              </a:spcBef>
              <a:spcAft>
                <a:spcPct val="0"/>
              </a:spcAft>
            </a:pPr>
            <a:r>
              <a:rPr lang="ru-RU" sz="2700" b="1" dirty="0" smtClean="0">
                <a:latin typeface="Arial" pitchFamily="34" charset="0"/>
                <a:ea typeface="Times New Roman" pitchFamily="18" charset="0"/>
                <a:cs typeface="Arial" pitchFamily="34" charset="0"/>
              </a:rPr>
              <a:t>9ААВВ : 3</a:t>
            </a:r>
            <a:r>
              <a:rPr lang="en-US" sz="2700" b="1" dirty="0" smtClean="0">
                <a:latin typeface="Arial" pitchFamily="34" charset="0"/>
                <a:ea typeface="Times New Roman" pitchFamily="18" charset="0"/>
                <a:cs typeface="Arial" pitchFamily="34" charset="0"/>
              </a:rPr>
              <a:t>A</a:t>
            </a:r>
            <a:r>
              <a:rPr lang="ru-RU" sz="2700" b="1" dirty="0" smtClean="0">
                <a:latin typeface="Arial" pitchFamily="34" charset="0"/>
                <a:ea typeface="Times New Roman" pitchFamily="18" charset="0"/>
                <a:cs typeface="Arial" pitchFamily="34" charset="0"/>
              </a:rPr>
              <a:t>А</a:t>
            </a:r>
            <a:r>
              <a:rPr lang="en-US" sz="2700" b="1" dirty="0" smtClean="0">
                <a:latin typeface="Arial" pitchFamily="34" charset="0"/>
                <a:ea typeface="Times New Roman" pitchFamily="18" charset="0"/>
                <a:cs typeface="Arial" pitchFamily="34" charset="0"/>
              </a:rPr>
              <a:t>bb</a:t>
            </a:r>
            <a:r>
              <a:rPr lang="ru-RU" sz="2700" b="1" dirty="0" smtClean="0">
                <a:latin typeface="Arial" pitchFamily="34" charset="0"/>
                <a:ea typeface="Times New Roman" pitchFamily="18" charset="0"/>
                <a:cs typeface="Arial" pitchFamily="34" charset="0"/>
              </a:rPr>
              <a:t> : 3</a:t>
            </a:r>
            <a:r>
              <a:rPr lang="en-US" sz="2700" b="1" dirty="0" err="1" smtClean="0">
                <a:latin typeface="Arial" pitchFamily="34" charset="0"/>
                <a:ea typeface="Times New Roman" pitchFamily="18" charset="0"/>
                <a:cs typeface="Arial" pitchFamily="34" charset="0"/>
              </a:rPr>
              <a:t>aaBb</a:t>
            </a:r>
            <a:r>
              <a:rPr lang="ru-RU" sz="2700" b="1" dirty="0" smtClean="0">
                <a:latin typeface="Arial" pitchFamily="34" charset="0"/>
                <a:ea typeface="Times New Roman" pitchFamily="18" charset="0"/>
                <a:cs typeface="Arial" pitchFamily="34" charset="0"/>
              </a:rPr>
              <a:t> : 1</a:t>
            </a:r>
            <a:r>
              <a:rPr lang="en-US" sz="2700" b="1" dirty="0" err="1" smtClean="0">
                <a:latin typeface="Arial" pitchFamily="34" charset="0"/>
                <a:ea typeface="Times New Roman" pitchFamily="18" charset="0"/>
                <a:cs typeface="Arial" pitchFamily="34" charset="0"/>
              </a:rPr>
              <a:t>aabb</a:t>
            </a:r>
            <a:endParaRPr lang="ru-RU" sz="2700" b="1" dirty="0" smtClean="0">
              <a:latin typeface="Arial" pitchFamily="34" charset="0"/>
              <a:ea typeface="Times New Roman" pitchFamily="18" charset="0"/>
              <a:cs typeface="Arial" pitchFamily="34" charset="0"/>
            </a:endParaRPr>
          </a:p>
          <a:p>
            <a:pPr lvl="0" algn="just" eaLnBrk="0" fontAlgn="base" hangingPunct="0">
              <a:lnSpc>
                <a:spcPct val="80000"/>
              </a:lnSpc>
              <a:spcBef>
                <a:spcPct val="0"/>
              </a:spcBef>
              <a:spcAft>
                <a:spcPct val="0"/>
              </a:spcAft>
            </a:pPr>
            <a:r>
              <a:rPr lang="ru-RU" sz="2700" b="1" dirty="0" smtClean="0">
                <a:latin typeface="Arial" pitchFamily="34" charset="0"/>
                <a:cs typeface="Arial" pitchFamily="34" charset="0"/>
              </a:rPr>
              <a:t>У гибридов второго поколения появляются сочетания признаков, не встречающиеся ни у одного из предыдущих поколений. </a:t>
            </a:r>
            <a:endParaRPr lang="en-US" sz="2700" b="1" dirty="0" smtClean="0">
              <a:latin typeface="Arial" pitchFamily="34" charset="0"/>
              <a:cs typeface="Arial" pitchFamily="34" charset="0"/>
            </a:endParaRP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fltVal val="0"/>
                                          </p:val>
                                        </p:tav>
                                        <p:tav tm="100000">
                                          <p:val>
                                            <p:strVal val="#ppt_w"/>
                                          </p:val>
                                        </p:tav>
                                      </p:tavLst>
                                    </p:anim>
                                    <p:anim calcmode="lin" valueType="num">
                                      <p:cBhvr>
                                        <p:cTn id="11" dur="500" fill="hold"/>
                                        <p:tgtEl>
                                          <p:spTgt spid="13"/>
                                        </p:tgtEl>
                                        <p:attrNameLst>
                                          <p:attrName>ppt_h</p:attrName>
                                        </p:attrNameLst>
                                      </p:cBhvr>
                                      <p:tavLst>
                                        <p:tav tm="0">
                                          <p:val>
                                            <p:fltVal val="0"/>
                                          </p:val>
                                        </p:tav>
                                        <p:tav tm="100000">
                                          <p:val>
                                            <p:strVal val="#ppt_h"/>
                                          </p:val>
                                        </p:tav>
                                      </p:tavLst>
                                    </p:anim>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101378" name="Rectangle 2"/>
          <p:cNvSpPr>
            <a:spLocks noChangeArrowheads="1"/>
          </p:cNvSpPr>
          <p:nvPr/>
        </p:nvSpPr>
        <p:spPr bwMode="auto">
          <a:xfrm>
            <a:off x="142844" y="142852"/>
            <a:ext cx="8858312" cy="41211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000" algn="just" defTabSz="914400" rtl="0" eaLnBrk="1" fontAlgn="base" latinLnBrk="0" hangingPunct="1">
              <a:lnSpc>
                <a:spcPct val="85000"/>
              </a:lnSpc>
              <a:spcBef>
                <a:spcPct val="0"/>
              </a:spcBef>
              <a:spcAft>
                <a:spcPct val="0"/>
              </a:spcAft>
              <a:buClrTx/>
              <a:buSzTx/>
              <a:buFontTx/>
              <a:buNone/>
              <a:tabLst>
                <a:tab pos="228600" algn="l"/>
              </a:tabLst>
            </a:pPr>
            <a:r>
              <a:rPr kumimoji="0" lang="ru-RU" sz="2800" b="1" i="0" u="none" strike="noStrike" cap="none" normalizeH="0" baseline="0" dirty="0" err="1" smtClean="0">
                <a:ln>
                  <a:noFill/>
                </a:ln>
                <a:solidFill>
                  <a:srgbClr val="9D2349"/>
                </a:solidFill>
                <a:effectLst>
                  <a:outerShdw blurRad="38100" dist="38100" dir="2700000" algn="tl">
                    <a:srgbClr val="000000">
                      <a:alpha val="43137"/>
                    </a:srgbClr>
                  </a:outerShdw>
                </a:effectLst>
                <a:latin typeface="Arial" pitchFamily="34" charset="0"/>
                <a:ea typeface="Times New Roman" pitchFamily="18" charset="0"/>
                <a:cs typeface="Calibri" pitchFamily="34" charset="0"/>
              </a:rPr>
              <a:t>Дигибридное</a:t>
            </a:r>
            <a:r>
              <a:rPr kumimoji="0" lang="ru-RU" sz="2800" b="1" i="0" u="none" strike="noStrike" cap="none" normalizeH="0" baseline="0" dirty="0" smtClean="0">
                <a:ln>
                  <a:noFill/>
                </a:ln>
                <a:solidFill>
                  <a:srgbClr val="9D2349"/>
                </a:solidFill>
                <a:effectLst>
                  <a:outerShdw blurRad="38100" dist="38100" dir="2700000" algn="tl">
                    <a:srgbClr val="000000">
                      <a:alpha val="43137"/>
                    </a:srgbClr>
                  </a:outerShdw>
                </a:effectLst>
                <a:latin typeface="Arial" pitchFamily="34" charset="0"/>
                <a:ea typeface="Times New Roman" pitchFamily="18" charset="0"/>
                <a:cs typeface="Calibri" pitchFamily="34" charset="0"/>
              </a:rPr>
              <a:t> скрещивание </a:t>
            </a:r>
            <a:r>
              <a:rPr kumimoji="0" lang="ru-RU" sz="2800" b="1" i="0" u="sng" strike="noStrike" cap="none" normalizeH="0" baseline="0" dirty="0" smtClean="0">
                <a:ln>
                  <a:noFill/>
                </a:ln>
                <a:solidFill>
                  <a:schemeClr val="tx1"/>
                </a:solidFill>
                <a:effectLst/>
                <a:latin typeface="Arial" pitchFamily="34" charset="0"/>
                <a:ea typeface="Times New Roman" pitchFamily="18" charset="0"/>
                <a:cs typeface="Calibri" pitchFamily="34" charset="0"/>
              </a:rPr>
              <a:t>можно </a:t>
            </a:r>
            <a:r>
              <a:rPr kumimoji="0" lang="ru-RU" sz="2800" b="1" i="0" u="sng" strike="noStrike" cap="none" normalizeH="0" baseline="0" dirty="0" err="1" smtClean="0">
                <a:ln>
                  <a:noFill/>
                </a:ln>
                <a:solidFill>
                  <a:schemeClr val="tx1"/>
                </a:solidFill>
                <a:effectLst/>
                <a:latin typeface="Arial" pitchFamily="34" charset="0"/>
                <a:ea typeface="Times New Roman" pitchFamily="18" charset="0"/>
                <a:cs typeface="Calibri" pitchFamily="34" charset="0"/>
              </a:rPr>
              <a:t>рассматри-вать</a:t>
            </a:r>
            <a:r>
              <a:rPr kumimoji="0" lang="ru-RU" sz="2800" b="1" i="0" u="sng" strike="noStrike" cap="none" normalizeH="0" baseline="0" dirty="0" smtClean="0">
                <a:ln>
                  <a:noFill/>
                </a:ln>
                <a:solidFill>
                  <a:schemeClr val="tx1"/>
                </a:solidFill>
                <a:effectLst/>
                <a:latin typeface="Arial" pitchFamily="34" charset="0"/>
                <a:ea typeface="Times New Roman" pitchFamily="18" charset="0"/>
                <a:cs typeface="Calibri" pitchFamily="34" charset="0"/>
              </a:rPr>
              <a:t> как</a:t>
            </a:r>
            <a:r>
              <a:rPr kumimoji="0" lang="ru-RU" sz="2800" b="1" i="0" strike="noStrike" cap="none" normalizeH="0" baseline="0" dirty="0" smtClean="0">
                <a:ln>
                  <a:noFill/>
                </a:ln>
                <a:solidFill>
                  <a:schemeClr val="tx1"/>
                </a:solidFill>
                <a:effectLst/>
                <a:latin typeface="Arial" pitchFamily="34" charset="0"/>
                <a:ea typeface="Times New Roman" pitchFamily="18" charset="0"/>
                <a:cs typeface="Calibri" pitchFamily="34" charset="0"/>
              </a:rPr>
              <a:t> </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Calibri" pitchFamily="34" charset="0"/>
              </a:rPr>
              <a:t>два независимо осуществляющихся моногибридных скрещивания, результаты которых как бы накладываются друг на друга; результаты </a:t>
            </a:r>
            <a:r>
              <a:rPr kumimoji="0" lang="ru-RU" sz="2800" b="1" i="0" u="none" strike="noStrike" cap="none" normalizeH="0" baseline="0" dirty="0" smtClean="0">
                <a:ln>
                  <a:noFill/>
                </a:ln>
                <a:solidFill>
                  <a:srgbClr val="C00000"/>
                </a:solidFill>
                <a:effectLst>
                  <a:outerShdw blurRad="38100" dist="38100" dir="2700000" algn="tl">
                    <a:srgbClr val="000000">
                      <a:alpha val="43137"/>
                    </a:srgbClr>
                  </a:outerShdw>
                </a:effectLst>
                <a:latin typeface="Arial" pitchFamily="34" charset="0"/>
                <a:ea typeface="Times New Roman" pitchFamily="18" charset="0"/>
                <a:cs typeface="Calibri" pitchFamily="34" charset="0"/>
              </a:rPr>
              <a:t>расщепления</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Calibri" pitchFamily="34" charset="0"/>
              </a:rPr>
              <a:t> </a:t>
            </a:r>
            <a:r>
              <a:rPr kumimoji="0" lang="ru-RU" sz="2800" b="1" i="0" u="sng" strike="noStrike" cap="none" normalizeH="0" baseline="0" dirty="0" smtClean="0">
                <a:ln>
                  <a:noFill/>
                </a:ln>
                <a:solidFill>
                  <a:schemeClr val="tx1"/>
                </a:solidFill>
                <a:effectLst/>
                <a:latin typeface="Arial" pitchFamily="34" charset="0"/>
                <a:ea typeface="Times New Roman" pitchFamily="18" charset="0"/>
                <a:cs typeface="Calibri" pitchFamily="34" charset="0"/>
              </a:rPr>
              <a:t>по каждой </a:t>
            </a:r>
            <a:r>
              <a:rPr kumimoji="0" lang="ru-RU" sz="2800" b="1" i="0" u="sng" strike="noStrike" cap="none" normalizeH="0" baseline="0" dirty="0" smtClean="0">
                <a:ln>
                  <a:noFill/>
                </a:ln>
                <a:solidFill>
                  <a:srgbClr val="0000FF"/>
                </a:solidFill>
                <a:effectLst>
                  <a:outerShdw blurRad="38100" dist="38100" dir="2700000" algn="tl">
                    <a:srgbClr val="000000">
                      <a:alpha val="43137"/>
                    </a:srgbClr>
                  </a:outerShdw>
                </a:effectLst>
                <a:latin typeface="Arial" pitchFamily="34" charset="0"/>
                <a:ea typeface="Times New Roman" pitchFamily="18" charset="0"/>
                <a:cs typeface="Calibri" pitchFamily="34" charset="0"/>
              </a:rPr>
              <a:t>паре</a:t>
            </a:r>
            <a:r>
              <a:rPr kumimoji="0" lang="ru-RU" sz="2800" b="1" i="0" u="sng" strike="noStrike" cap="none" normalizeH="0" baseline="0" dirty="0" smtClean="0">
                <a:ln>
                  <a:noFill/>
                </a:ln>
                <a:solidFill>
                  <a:schemeClr val="tx1"/>
                </a:solidFill>
                <a:effectLst/>
                <a:latin typeface="Arial" pitchFamily="34" charset="0"/>
                <a:ea typeface="Times New Roman" pitchFamily="18" charset="0"/>
                <a:cs typeface="Calibri" pitchFamily="34" charset="0"/>
              </a:rPr>
              <a:t> альтернативных признаков</a:t>
            </a:r>
            <a:r>
              <a:rPr kumimoji="0" lang="ru-RU" sz="2800" b="1" i="0" strike="noStrike" cap="none" normalizeH="0" baseline="0" dirty="0" smtClean="0">
                <a:ln>
                  <a:noFill/>
                </a:ln>
                <a:solidFill>
                  <a:schemeClr val="tx1"/>
                </a:solidFill>
                <a:effectLst/>
                <a:latin typeface="Arial" pitchFamily="34" charset="0"/>
                <a:ea typeface="Times New Roman" pitchFamily="18" charset="0"/>
                <a:cs typeface="Calibri" pitchFamily="34" charset="0"/>
              </a:rPr>
              <a:t> </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Calibri" pitchFamily="34" charset="0"/>
              </a:rPr>
              <a:t>происходит в соотношении 3:1 (примем во внимание, что (3:1)</a:t>
            </a:r>
            <a:r>
              <a:rPr kumimoji="0" lang="ru-RU" sz="2800" b="1" i="0" u="none" strike="noStrike" cap="none" normalizeH="0" baseline="30000" dirty="0" smtClean="0">
                <a:ln>
                  <a:noFill/>
                </a:ln>
                <a:solidFill>
                  <a:srgbClr val="0000FF"/>
                </a:solidFill>
                <a:effectLst>
                  <a:outerShdw blurRad="38100" dist="38100" dir="2700000" algn="tl">
                    <a:srgbClr val="000000">
                      <a:alpha val="43137"/>
                    </a:srgbClr>
                  </a:outerShdw>
                </a:effectLst>
                <a:latin typeface="Arial" pitchFamily="34" charset="0"/>
                <a:ea typeface="Times New Roman" pitchFamily="18" charset="0"/>
                <a:cs typeface="Calibri" pitchFamily="34" charset="0"/>
              </a:rPr>
              <a:t>2</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Calibri" pitchFamily="34" charset="0"/>
              </a:rPr>
              <a:t> = 9:3:3:1). Это и послужило выведению </a:t>
            </a:r>
            <a:r>
              <a:rPr kumimoji="0" lang="ru-RU" sz="2800" b="1" u="sng" strike="noStrike" cap="none" normalizeH="0" baseline="0" dirty="0" smtClean="0">
                <a:ln>
                  <a:noFill/>
                </a:ln>
                <a:solidFill>
                  <a:srgbClr val="C00000"/>
                </a:solidFill>
                <a:effectLst>
                  <a:outerShdw blurRad="38100" dist="38100" dir="2700000" algn="tl">
                    <a:srgbClr val="000000">
                      <a:alpha val="43137"/>
                    </a:srgbClr>
                  </a:outerShdw>
                </a:effectLst>
                <a:latin typeface="Arial" pitchFamily="34" charset="0"/>
                <a:ea typeface="Times New Roman" pitchFamily="18" charset="0"/>
                <a:cs typeface="Calibri" pitchFamily="34" charset="0"/>
              </a:rPr>
              <a:t>третьего</a:t>
            </a:r>
            <a:r>
              <a:rPr kumimoji="0" lang="ru-RU" sz="2800" b="1" u="none" strike="noStrike" cap="none" normalizeH="0" baseline="0" dirty="0" smtClean="0">
                <a:ln>
                  <a:noFill/>
                </a:ln>
                <a:solidFill>
                  <a:srgbClr val="FF0000"/>
                </a:solidFill>
                <a:effectLst>
                  <a:outerShdw blurRad="38100" dist="38100" dir="2700000" algn="tl">
                    <a:srgbClr val="000000">
                      <a:alpha val="43137"/>
                    </a:srgbClr>
                  </a:outerShdw>
                </a:effectLst>
                <a:latin typeface="Arial" pitchFamily="34" charset="0"/>
                <a:ea typeface="Times New Roman" pitchFamily="18" charset="0"/>
                <a:cs typeface="Calibri" pitchFamily="34" charset="0"/>
              </a:rPr>
              <a:t> закона Менделя </a:t>
            </a:r>
            <a:r>
              <a:rPr kumimoji="0" lang="ru-RU" sz="2800" b="1" u="none" strike="noStrike" cap="none" normalizeH="0" baseline="0" dirty="0" smtClean="0">
                <a:ln>
                  <a:noFill/>
                </a:ln>
                <a:solidFill>
                  <a:schemeClr val="tx1"/>
                </a:solidFill>
                <a:effectLst/>
                <a:latin typeface="Arial" pitchFamily="34" charset="0"/>
                <a:ea typeface="Times New Roman" pitchFamily="18" charset="0"/>
                <a:cs typeface="Calibri" pitchFamily="34" charset="0"/>
              </a:rPr>
              <a:t>(</a:t>
            </a:r>
            <a:r>
              <a:rPr kumimoji="0" lang="ru-RU" sz="2800" b="1" u="none" strike="noStrike" cap="none" normalizeH="0" baseline="0" dirty="0" smtClean="0">
                <a:ln>
                  <a:noFill/>
                </a:ln>
                <a:solidFill>
                  <a:srgbClr val="FF0000"/>
                </a:solidFill>
                <a:effectLst>
                  <a:outerShdw blurRad="38100" dist="38100" dir="2700000" algn="tl">
                    <a:srgbClr val="000000">
                      <a:alpha val="43137"/>
                    </a:srgbClr>
                  </a:outerShdw>
                </a:effectLst>
                <a:latin typeface="Arial" pitchFamily="34" charset="0"/>
                <a:ea typeface="Times New Roman" pitchFamily="18" charset="0"/>
                <a:cs typeface="Calibri" pitchFamily="34" charset="0"/>
              </a:rPr>
              <a:t>закона независимого наследования признаков</a:t>
            </a:r>
            <a:r>
              <a:rPr kumimoji="0" lang="ru-RU" sz="2800" b="1" u="none" strike="noStrike" cap="none" normalizeH="0" baseline="0" dirty="0" smtClean="0">
                <a:ln>
                  <a:noFill/>
                </a:ln>
                <a:solidFill>
                  <a:schemeClr val="tx1"/>
                </a:solidFill>
                <a:effectLst/>
                <a:latin typeface="Arial" pitchFamily="34" charset="0"/>
                <a:ea typeface="Times New Roman" pitchFamily="18" charset="0"/>
                <a:cs typeface="Calibri" pitchFamily="34" charset="0"/>
              </a:rPr>
              <a:t>): к</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Calibri" pitchFamily="34" charset="0"/>
              </a:rPr>
              <a:t>аждая пара признаков наследуется независимо от другой.</a:t>
            </a:r>
            <a:endParaRPr kumimoji="0" lang="ru-RU" sz="2800" b="1" i="0" u="none" strike="noStrike" cap="none" normalizeH="0" baseline="0" dirty="0" smtClean="0">
              <a:ln>
                <a:noFill/>
              </a:ln>
              <a:solidFill>
                <a:schemeClr val="tx1"/>
              </a:solidFill>
              <a:effectLst/>
              <a:latin typeface="Arial" pitchFamily="34" charset="0"/>
              <a:cs typeface="Arial" pitchFamily="34" charset="0"/>
            </a:endParaRP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Прямоугольник 6"/>
          <p:cNvSpPr/>
          <p:nvPr/>
        </p:nvSpPr>
        <p:spPr>
          <a:xfrm>
            <a:off x="179512" y="118504"/>
            <a:ext cx="8964488" cy="790216"/>
          </a:xfrm>
          <a:prstGeom prst="rect">
            <a:avLst/>
          </a:prstGeom>
        </p:spPr>
        <p:txBody>
          <a:bodyPr wrap="square">
            <a:spAutoFit/>
          </a:bodyPr>
          <a:lstStyle/>
          <a:p>
            <a:pPr algn="ctr">
              <a:lnSpc>
                <a:spcPct val="80000"/>
              </a:lnSpc>
            </a:pPr>
            <a:r>
              <a:rPr lang="ru-RU" sz="2800" b="1" dirty="0" smtClean="0">
                <a:solidFill>
                  <a:srgbClr val="C00000"/>
                </a:solidFill>
                <a:effectLst>
                  <a:outerShdw blurRad="38100" dist="38100" dir="2700000" algn="tl">
                    <a:srgbClr val="000000">
                      <a:alpha val="43137"/>
                    </a:srgbClr>
                  </a:outerShdw>
                </a:effectLst>
                <a:latin typeface="Arial Black" pitchFamily="34" charset="0"/>
              </a:rPr>
              <a:t>Доминантные и рецессивные признаки у человека </a:t>
            </a:r>
            <a:endParaRPr lang="ru-RU" sz="2800" dirty="0">
              <a:solidFill>
                <a:srgbClr val="C00000"/>
              </a:solidFill>
              <a:effectLst>
                <a:outerShdw blurRad="38100" dist="38100" dir="2700000" algn="tl">
                  <a:srgbClr val="000000">
                    <a:alpha val="43137"/>
                  </a:srgbClr>
                </a:outerShdw>
              </a:effectLst>
              <a:latin typeface="Arial Black" pitchFamily="34" charset="0"/>
            </a:endParaRPr>
          </a:p>
        </p:txBody>
      </p:sp>
      <p:graphicFrame>
        <p:nvGraphicFramePr>
          <p:cNvPr id="8" name="Таблица 7"/>
          <p:cNvGraphicFramePr>
            <a:graphicFrameLocks noGrp="1"/>
          </p:cNvGraphicFramePr>
          <p:nvPr>
            <p:extLst>
              <p:ext uri="{D42A27DB-BD31-4B8C-83A1-F6EECF244321}">
                <p14:modId xmlns:p14="http://schemas.microsoft.com/office/powerpoint/2010/main" val="18932154"/>
              </p:ext>
            </p:extLst>
          </p:nvPr>
        </p:nvGraphicFramePr>
        <p:xfrm>
          <a:off x="142844" y="900646"/>
          <a:ext cx="8572560" cy="5210556"/>
        </p:xfrm>
        <a:graphic>
          <a:graphicData uri="http://schemas.openxmlformats.org/drawingml/2006/table">
            <a:tbl>
              <a:tblPr>
                <a:tableStyleId>{35758FB7-9AC5-4552-8A53-C91805E547FA}</a:tableStyleId>
              </a:tblPr>
              <a:tblGrid>
                <a:gridCol w="4645180"/>
                <a:gridCol w="3927380"/>
              </a:tblGrid>
              <a:tr h="207776">
                <a:tc>
                  <a:txBody>
                    <a:bodyPr/>
                    <a:lstStyle/>
                    <a:p>
                      <a:pPr marR="26035" algn="ctr">
                        <a:lnSpc>
                          <a:spcPct val="85000"/>
                        </a:lnSpc>
                        <a:spcBef>
                          <a:spcPts val="100"/>
                        </a:spcBef>
                        <a:spcAft>
                          <a:spcPts val="100"/>
                        </a:spcAft>
                      </a:pPr>
                      <a:r>
                        <a:rPr lang="ru-RU" sz="2600" b="1" dirty="0"/>
                        <a:t>Доминантные</a:t>
                      </a: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R="26035" algn="ctr">
                        <a:lnSpc>
                          <a:spcPct val="85000"/>
                        </a:lnSpc>
                        <a:spcBef>
                          <a:spcPts val="100"/>
                        </a:spcBef>
                        <a:spcAft>
                          <a:spcPts val="100"/>
                        </a:spcAft>
                      </a:pPr>
                      <a:r>
                        <a:rPr lang="ru-RU" sz="2600" b="1"/>
                        <a:t>Рецессивные</a:t>
                      </a:r>
                      <a:endParaRPr lang="ru-RU" sz="2600" b="1">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207776">
                <a:tc>
                  <a:txBody>
                    <a:bodyPr/>
                    <a:lstStyle/>
                    <a:p>
                      <a:pPr marR="26035">
                        <a:lnSpc>
                          <a:spcPct val="85000"/>
                        </a:lnSpc>
                        <a:spcBef>
                          <a:spcPts val="100"/>
                        </a:spcBef>
                        <a:spcAft>
                          <a:spcPts val="100"/>
                        </a:spcAft>
                      </a:pPr>
                      <a:r>
                        <a:rPr lang="ru-RU" sz="2600" b="1" dirty="0"/>
                        <a:t>Нормальная пигментация кожи, глаз, волос</a:t>
                      </a: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R="26035">
                        <a:lnSpc>
                          <a:spcPct val="85000"/>
                        </a:lnSpc>
                        <a:spcBef>
                          <a:spcPts val="100"/>
                        </a:spcBef>
                        <a:spcAft>
                          <a:spcPts val="100"/>
                        </a:spcAft>
                      </a:pPr>
                      <a:r>
                        <a:rPr lang="ru-RU" sz="2600" b="1"/>
                        <a:t>Альбинизм</a:t>
                      </a:r>
                      <a:endParaRPr lang="ru-RU" sz="2600" b="1">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207776">
                <a:tc>
                  <a:txBody>
                    <a:bodyPr/>
                    <a:lstStyle/>
                    <a:p>
                      <a:pPr marL="0" marR="26035" indent="0" algn="l" defTabSz="914400" rtl="0" eaLnBrk="1" fontAlgn="auto" latinLnBrk="0" hangingPunct="1">
                        <a:lnSpc>
                          <a:spcPct val="80000"/>
                        </a:lnSpc>
                        <a:spcBef>
                          <a:spcPts val="100"/>
                        </a:spcBef>
                        <a:spcAft>
                          <a:spcPts val="100"/>
                        </a:spcAft>
                        <a:buClrTx/>
                        <a:buSzTx/>
                        <a:buFontTx/>
                        <a:buNone/>
                        <a:tabLst/>
                        <a:defRPr/>
                      </a:pPr>
                      <a:r>
                        <a:rPr lang="ru-RU" sz="2600" b="1" dirty="0" smtClean="0"/>
                        <a:t>Нормальное зрение</a:t>
                      </a: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26035" indent="0" algn="l" defTabSz="914400" rtl="0" eaLnBrk="1" fontAlgn="auto" latinLnBrk="0" hangingPunct="1">
                        <a:lnSpc>
                          <a:spcPct val="80000"/>
                        </a:lnSpc>
                        <a:spcBef>
                          <a:spcPts val="100"/>
                        </a:spcBef>
                        <a:spcAft>
                          <a:spcPts val="100"/>
                        </a:spcAft>
                        <a:buClrTx/>
                        <a:buSzTx/>
                        <a:buFontTx/>
                        <a:buNone/>
                        <a:tabLst/>
                        <a:defRPr/>
                      </a:pPr>
                      <a:r>
                        <a:rPr lang="ru-RU" sz="2600" b="1" dirty="0" smtClean="0"/>
                        <a:t>Близорукость</a:t>
                      </a: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207776">
                <a:tc>
                  <a:txBody>
                    <a:bodyPr/>
                    <a:lstStyle/>
                    <a:p>
                      <a:pPr marR="26035">
                        <a:lnSpc>
                          <a:spcPct val="80000"/>
                        </a:lnSpc>
                        <a:spcBef>
                          <a:spcPts val="100"/>
                        </a:spcBef>
                        <a:spcAft>
                          <a:spcPts val="100"/>
                        </a:spcAft>
                      </a:pPr>
                      <a:r>
                        <a:rPr lang="ru-RU" sz="2600" b="1" dirty="0"/>
                        <a:t>Нормальное зрение</a:t>
                      </a: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R="26035">
                        <a:lnSpc>
                          <a:spcPct val="80000"/>
                        </a:lnSpc>
                        <a:spcBef>
                          <a:spcPts val="100"/>
                        </a:spcBef>
                        <a:spcAft>
                          <a:spcPts val="100"/>
                        </a:spcAft>
                      </a:pPr>
                      <a:r>
                        <a:rPr lang="ru-RU" sz="2600" b="1" dirty="0"/>
                        <a:t>Ночная слепота</a:t>
                      </a: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207776">
                <a:tc>
                  <a:txBody>
                    <a:bodyPr/>
                    <a:lstStyle/>
                    <a:p>
                      <a:pPr marR="26035">
                        <a:lnSpc>
                          <a:spcPct val="80000"/>
                        </a:lnSpc>
                        <a:spcBef>
                          <a:spcPts val="100"/>
                        </a:spcBef>
                        <a:spcAft>
                          <a:spcPts val="100"/>
                        </a:spcAft>
                      </a:pPr>
                      <a:r>
                        <a:rPr lang="ru-RU" sz="2600" b="1" dirty="0"/>
                        <a:t>Цветовое зрение</a:t>
                      </a: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R="26035">
                        <a:lnSpc>
                          <a:spcPct val="80000"/>
                        </a:lnSpc>
                        <a:spcBef>
                          <a:spcPts val="100"/>
                        </a:spcBef>
                        <a:spcAft>
                          <a:spcPts val="100"/>
                        </a:spcAft>
                      </a:pPr>
                      <a:r>
                        <a:rPr lang="ru-RU" sz="2600" b="1" dirty="0"/>
                        <a:t>Дальтонизм</a:t>
                      </a: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207776">
                <a:tc>
                  <a:txBody>
                    <a:bodyPr/>
                    <a:lstStyle/>
                    <a:p>
                      <a:pPr marR="26035">
                        <a:lnSpc>
                          <a:spcPct val="80000"/>
                        </a:lnSpc>
                        <a:spcBef>
                          <a:spcPts val="100"/>
                        </a:spcBef>
                        <a:spcAft>
                          <a:spcPts val="100"/>
                        </a:spcAft>
                      </a:pPr>
                      <a:r>
                        <a:rPr lang="ru-RU" sz="2600" b="1"/>
                        <a:t>Катаракта</a:t>
                      </a:r>
                      <a:endParaRPr lang="ru-RU" sz="2600" b="1">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R="26035">
                        <a:lnSpc>
                          <a:spcPct val="80000"/>
                        </a:lnSpc>
                        <a:spcBef>
                          <a:spcPts val="100"/>
                        </a:spcBef>
                        <a:spcAft>
                          <a:spcPts val="100"/>
                        </a:spcAft>
                      </a:pPr>
                      <a:r>
                        <a:rPr lang="ru-RU" sz="2600" b="1" dirty="0"/>
                        <a:t>Отсутствие катаракты</a:t>
                      </a: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207776">
                <a:tc>
                  <a:txBody>
                    <a:bodyPr/>
                    <a:lstStyle/>
                    <a:p>
                      <a:pPr marR="26035">
                        <a:lnSpc>
                          <a:spcPct val="80000"/>
                        </a:lnSpc>
                        <a:spcBef>
                          <a:spcPts val="100"/>
                        </a:spcBef>
                        <a:spcAft>
                          <a:spcPts val="100"/>
                        </a:spcAft>
                      </a:pPr>
                      <a:r>
                        <a:rPr lang="ru-RU" sz="2600" b="1" dirty="0"/>
                        <a:t>Отсутствие косоглазия</a:t>
                      </a: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26035" indent="0" algn="l" defTabSz="914400" rtl="0" eaLnBrk="1" fontAlgn="auto" latinLnBrk="0" hangingPunct="1">
                        <a:lnSpc>
                          <a:spcPct val="80000"/>
                        </a:lnSpc>
                        <a:spcBef>
                          <a:spcPts val="100"/>
                        </a:spcBef>
                        <a:spcAft>
                          <a:spcPts val="100"/>
                        </a:spcAft>
                        <a:buClrTx/>
                        <a:buSzTx/>
                        <a:buFontTx/>
                        <a:buNone/>
                        <a:tabLst/>
                        <a:defRPr/>
                      </a:pPr>
                      <a:r>
                        <a:rPr lang="ru-RU" sz="2600" b="1" dirty="0" smtClean="0"/>
                        <a:t>Косоглазие</a:t>
                      </a: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207776">
                <a:tc>
                  <a:txBody>
                    <a:bodyPr/>
                    <a:lstStyle/>
                    <a:p>
                      <a:pPr marR="26035">
                        <a:lnSpc>
                          <a:spcPct val="80000"/>
                        </a:lnSpc>
                        <a:spcBef>
                          <a:spcPts val="100"/>
                        </a:spcBef>
                        <a:spcAft>
                          <a:spcPts val="100"/>
                        </a:spcAft>
                      </a:pPr>
                      <a:r>
                        <a:rPr lang="ru-RU" sz="2600" b="1" dirty="0"/>
                        <a:t>Толстые губы</a:t>
                      </a: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R="26035">
                        <a:lnSpc>
                          <a:spcPct val="80000"/>
                        </a:lnSpc>
                        <a:spcBef>
                          <a:spcPts val="100"/>
                        </a:spcBef>
                        <a:spcAft>
                          <a:spcPts val="100"/>
                        </a:spcAft>
                      </a:pPr>
                      <a:r>
                        <a:rPr lang="ru-RU" sz="2600" b="1" dirty="0"/>
                        <a:t>Тонкие губы</a:t>
                      </a: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207776">
                <a:tc>
                  <a:txBody>
                    <a:bodyPr/>
                    <a:lstStyle/>
                    <a:p>
                      <a:pPr marR="26035">
                        <a:lnSpc>
                          <a:spcPct val="80000"/>
                        </a:lnSpc>
                        <a:spcBef>
                          <a:spcPts val="100"/>
                        </a:spcBef>
                        <a:spcAft>
                          <a:spcPts val="100"/>
                        </a:spcAft>
                      </a:pPr>
                      <a:r>
                        <a:rPr lang="ru-RU" sz="2600" b="1" dirty="0"/>
                        <a:t>Нормальное число пальцев</a:t>
                      </a: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R="26035">
                        <a:lnSpc>
                          <a:spcPct val="80000"/>
                        </a:lnSpc>
                        <a:spcBef>
                          <a:spcPts val="100"/>
                        </a:spcBef>
                        <a:spcAft>
                          <a:spcPts val="100"/>
                        </a:spcAft>
                      </a:pPr>
                      <a:r>
                        <a:rPr lang="ru-RU" sz="2600" b="1" dirty="0"/>
                        <a:t>Полидактилия (добавочные пальцы)</a:t>
                      </a: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207776">
                <a:tc>
                  <a:txBody>
                    <a:bodyPr/>
                    <a:lstStyle/>
                    <a:p>
                      <a:pPr marR="26035">
                        <a:lnSpc>
                          <a:spcPct val="80000"/>
                        </a:lnSpc>
                        <a:spcBef>
                          <a:spcPts val="100"/>
                        </a:spcBef>
                        <a:spcAft>
                          <a:spcPts val="100"/>
                        </a:spcAft>
                      </a:pPr>
                      <a:r>
                        <a:rPr lang="ru-RU" sz="2600" b="1" dirty="0"/>
                        <a:t>Нормальная длина пальцев</a:t>
                      </a: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R="26035">
                        <a:lnSpc>
                          <a:spcPct val="80000"/>
                        </a:lnSpc>
                        <a:spcBef>
                          <a:spcPts val="100"/>
                        </a:spcBef>
                        <a:spcAft>
                          <a:spcPts val="100"/>
                        </a:spcAft>
                      </a:pPr>
                      <a:r>
                        <a:rPr lang="ru-RU" sz="2600" b="1" dirty="0" err="1"/>
                        <a:t>Брахидактилия</a:t>
                      </a:r>
                      <a:r>
                        <a:rPr lang="ru-RU" sz="2600" b="1" dirty="0"/>
                        <a:t> (короткие пальцы)</a:t>
                      </a: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207776">
                <a:tc>
                  <a:txBody>
                    <a:bodyPr/>
                    <a:lstStyle/>
                    <a:p>
                      <a:pPr marR="26035">
                        <a:lnSpc>
                          <a:spcPct val="80000"/>
                        </a:lnSpc>
                        <a:spcBef>
                          <a:spcPts val="100"/>
                        </a:spcBef>
                        <a:spcAft>
                          <a:spcPts val="100"/>
                        </a:spcAft>
                      </a:pPr>
                      <a:r>
                        <a:rPr lang="ru-RU" sz="2600" b="1" dirty="0"/>
                        <a:t>Отсутствие веснушек</a:t>
                      </a: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2600" b="1" dirty="0" smtClean="0"/>
                        <a:t>Веснушки</a:t>
                      </a:r>
                      <a:endParaRPr lang="ru-RU" sz="2600" dirty="0"/>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207776">
                <a:tc>
                  <a:txBody>
                    <a:bodyPr/>
                    <a:lstStyle/>
                    <a:p>
                      <a:pPr marR="26035">
                        <a:lnSpc>
                          <a:spcPct val="80000"/>
                        </a:lnSpc>
                        <a:spcBef>
                          <a:spcPts val="100"/>
                        </a:spcBef>
                        <a:spcAft>
                          <a:spcPts val="100"/>
                        </a:spcAft>
                      </a:pPr>
                      <a:r>
                        <a:rPr lang="ru-RU" sz="2600" b="1" dirty="0"/>
                        <a:t>Нормальный слух</a:t>
                      </a: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R="26035">
                        <a:lnSpc>
                          <a:spcPct val="80000"/>
                        </a:lnSpc>
                        <a:spcBef>
                          <a:spcPts val="100"/>
                        </a:spcBef>
                        <a:spcAft>
                          <a:spcPts val="100"/>
                        </a:spcAft>
                      </a:pPr>
                      <a:r>
                        <a:rPr lang="ru-RU" sz="2600" b="1" dirty="0"/>
                        <a:t>Врожденная глухота</a:t>
                      </a: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207776">
                <a:tc>
                  <a:txBody>
                    <a:bodyPr/>
                    <a:lstStyle/>
                    <a:p>
                      <a:pPr marL="0" marR="26035" indent="0" algn="l" defTabSz="914400" rtl="0" eaLnBrk="1" fontAlgn="auto" latinLnBrk="0" hangingPunct="1">
                        <a:lnSpc>
                          <a:spcPct val="80000"/>
                        </a:lnSpc>
                        <a:spcBef>
                          <a:spcPts val="100"/>
                        </a:spcBef>
                        <a:spcAft>
                          <a:spcPts val="100"/>
                        </a:spcAft>
                        <a:buClrTx/>
                        <a:buSzTx/>
                        <a:buFontTx/>
                        <a:buNone/>
                        <a:tabLst/>
                        <a:defRPr/>
                      </a:pPr>
                      <a:r>
                        <a:rPr lang="ru-RU" sz="2600" b="1" dirty="0" smtClean="0"/>
                        <a:t>Нормальный рост</a:t>
                      </a: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26035" indent="0" algn="l" defTabSz="914400" rtl="0" eaLnBrk="1" fontAlgn="auto" latinLnBrk="0" hangingPunct="1">
                        <a:lnSpc>
                          <a:spcPct val="80000"/>
                        </a:lnSpc>
                        <a:spcBef>
                          <a:spcPts val="100"/>
                        </a:spcBef>
                        <a:spcAft>
                          <a:spcPts val="100"/>
                        </a:spcAft>
                        <a:buClrTx/>
                        <a:buSzTx/>
                        <a:buFontTx/>
                        <a:buNone/>
                        <a:tabLst/>
                        <a:defRPr/>
                      </a:pPr>
                      <a:r>
                        <a:rPr lang="ru-RU" sz="2600" b="1" dirty="0" smtClean="0"/>
                        <a:t>Карликовость</a:t>
                      </a:r>
                      <a:endParaRPr lang="ru-RU" sz="26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bl>
          </a:graphicData>
        </a:graphic>
      </p:graphicFrame>
      <p:pic>
        <p:nvPicPr>
          <p:cNvPr id="12"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graphicFrame>
        <p:nvGraphicFramePr>
          <p:cNvPr id="8" name="Таблица 7"/>
          <p:cNvGraphicFramePr>
            <a:graphicFrameLocks noGrp="1"/>
          </p:cNvGraphicFramePr>
          <p:nvPr/>
        </p:nvGraphicFramePr>
        <p:xfrm>
          <a:off x="142844" y="142852"/>
          <a:ext cx="9001156" cy="5829300"/>
        </p:xfrm>
        <a:graphic>
          <a:graphicData uri="http://schemas.openxmlformats.org/drawingml/2006/table">
            <a:tbl>
              <a:tblPr>
                <a:tableStyleId>{35758FB7-9AC5-4552-8A53-C91805E547FA}</a:tableStyleId>
              </a:tblPr>
              <a:tblGrid>
                <a:gridCol w="4903069"/>
                <a:gridCol w="4098087"/>
              </a:tblGrid>
              <a:tr h="207776">
                <a:tc>
                  <a:txBody>
                    <a:bodyPr/>
                    <a:lstStyle/>
                    <a:p>
                      <a:pPr marR="26035" algn="ctr">
                        <a:lnSpc>
                          <a:spcPct val="85000"/>
                        </a:lnSpc>
                        <a:spcBef>
                          <a:spcPts val="100"/>
                        </a:spcBef>
                        <a:spcAft>
                          <a:spcPts val="100"/>
                        </a:spcAft>
                      </a:pPr>
                      <a:r>
                        <a:rPr lang="ru-RU" sz="2500" b="1" dirty="0"/>
                        <a:t>Доминантные</a:t>
                      </a:r>
                      <a:endParaRPr lang="ru-RU" sz="2500" b="1" dirty="0">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R="26035" algn="ctr">
                        <a:lnSpc>
                          <a:spcPct val="85000"/>
                        </a:lnSpc>
                        <a:spcBef>
                          <a:spcPts val="100"/>
                        </a:spcBef>
                        <a:spcAft>
                          <a:spcPts val="100"/>
                        </a:spcAft>
                      </a:pPr>
                      <a:r>
                        <a:rPr lang="ru-RU" sz="2500" b="1"/>
                        <a:t>Рецессивные</a:t>
                      </a:r>
                      <a:endParaRPr lang="ru-RU" sz="2500" b="1">
                        <a:latin typeface="Calibri"/>
                        <a:ea typeface="Times New Roman"/>
                        <a:cs typeface="Calibri"/>
                      </a:endParaRPr>
                    </a:p>
                  </a:txBody>
                  <a:tcPr marL="66785" marR="667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207776">
                <a:tc>
                  <a:txBody>
                    <a:bodyPr/>
                    <a:lstStyle/>
                    <a:p>
                      <a:pPr marR="26035">
                        <a:lnSpc>
                          <a:spcPct val="85000"/>
                        </a:lnSpc>
                        <a:spcBef>
                          <a:spcPts val="100"/>
                        </a:spcBef>
                        <a:spcAft>
                          <a:spcPts val="100"/>
                        </a:spcAft>
                      </a:pPr>
                      <a:r>
                        <a:rPr lang="ru-RU" sz="2500" b="1" dirty="0">
                          <a:latin typeface="+mn-lt"/>
                          <a:ea typeface="Times New Roman"/>
                          <a:cs typeface="Calibri"/>
                        </a:rPr>
                        <a:t>Нормальное усвоение глюкозы</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R="26035">
                        <a:lnSpc>
                          <a:spcPct val="85000"/>
                        </a:lnSpc>
                        <a:spcBef>
                          <a:spcPts val="100"/>
                        </a:spcBef>
                        <a:spcAft>
                          <a:spcPts val="100"/>
                        </a:spcAft>
                      </a:pPr>
                      <a:r>
                        <a:rPr lang="ru-RU" sz="2500" b="1">
                          <a:latin typeface="+mn-lt"/>
                          <a:ea typeface="Times New Roman"/>
                          <a:cs typeface="Calibri"/>
                        </a:rPr>
                        <a:t>Сахарный диабет</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207776">
                <a:tc>
                  <a:txBody>
                    <a:bodyPr/>
                    <a:lstStyle/>
                    <a:p>
                      <a:pPr marR="26035">
                        <a:lnSpc>
                          <a:spcPct val="85000"/>
                        </a:lnSpc>
                        <a:spcBef>
                          <a:spcPts val="100"/>
                        </a:spcBef>
                        <a:spcAft>
                          <a:spcPts val="100"/>
                        </a:spcAft>
                      </a:pPr>
                      <a:r>
                        <a:rPr lang="ru-RU" sz="2500" b="1" dirty="0">
                          <a:latin typeface="+mn-lt"/>
                          <a:ea typeface="Times New Roman"/>
                          <a:cs typeface="Calibri"/>
                        </a:rPr>
                        <a:t>Нормальная свертываемость крови</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R="26035">
                        <a:lnSpc>
                          <a:spcPct val="85000"/>
                        </a:lnSpc>
                        <a:spcBef>
                          <a:spcPts val="100"/>
                        </a:spcBef>
                        <a:spcAft>
                          <a:spcPts val="100"/>
                        </a:spcAft>
                      </a:pPr>
                      <a:r>
                        <a:rPr lang="ru-RU" sz="2500" b="1">
                          <a:latin typeface="+mn-lt"/>
                          <a:ea typeface="Times New Roman"/>
                          <a:cs typeface="Calibri"/>
                        </a:rPr>
                        <a:t>Гемофилия</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207776">
                <a:tc>
                  <a:txBody>
                    <a:bodyPr/>
                    <a:lstStyle/>
                    <a:p>
                      <a:pPr marR="26035">
                        <a:lnSpc>
                          <a:spcPct val="85000"/>
                        </a:lnSpc>
                        <a:spcBef>
                          <a:spcPts val="100"/>
                        </a:spcBef>
                        <a:spcAft>
                          <a:spcPts val="100"/>
                        </a:spcAft>
                      </a:pPr>
                      <a:r>
                        <a:rPr lang="ru-RU" sz="2500" b="1" dirty="0">
                          <a:latin typeface="+mn-lt"/>
                          <a:ea typeface="Times New Roman"/>
                          <a:cs typeface="Calibri"/>
                        </a:rPr>
                        <a:t>Круглая форма лица (R–)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R="26035">
                        <a:lnSpc>
                          <a:spcPct val="85000"/>
                        </a:lnSpc>
                        <a:spcBef>
                          <a:spcPts val="100"/>
                        </a:spcBef>
                        <a:spcAft>
                          <a:spcPts val="100"/>
                        </a:spcAft>
                      </a:pPr>
                      <a:r>
                        <a:rPr lang="ru-RU" sz="2500" b="1" dirty="0">
                          <a:latin typeface="+mn-lt"/>
                          <a:ea typeface="Times New Roman"/>
                          <a:cs typeface="Calibri"/>
                        </a:rPr>
                        <a:t>Квадратная форма лица (</a:t>
                      </a:r>
                      <a:r>
                        <a:rPr lang="ru-RU" sz="2500" b="1" dirty="0" err="1">
                          <a:latin typeface="+mn-lt"/>
                          <a:ea typeface="Times New Roman"/>
                          <a:cs typeface="Calibri"/>
                        </a:rPr>
                        <a:t>rr</a:t>
                      </a:r>
                      <a:r>
                        <a:rPr lang="ru-RU" sz="2500" b="1" dirty="0">
                          <a:latin typeface="+mn-lt"/>
                          <a:ea typeface="Times New Roman"/>
                          <a:cs typeface="Calibri"/>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207776">
                <a:tc>
                  <a:txBody>
                    <a:bodyPr/>
                    <a:lstStyle/>
                    <a:p>
                      <a:pPr marR="26035">
                        <a:lnSpc>
                          <a:spcPct val="85000"/>
                        </a:lnSpc>
                        <a:spcBef>
                          <a:spcPts val="100"/>
                        </a:spcBef>
                        <a:spcAft>
                          <a:spcPts val="100"/>
                        </a:spcAft>
                      </a:pPr>
                      <a:r>
                        <a:rPr lang="ru-RU" sz="2500" b="1" dirty="0">
                          <a:latin typeface="+mn-lt"/>
                          <a:ea typeface="Times New Roman"/>
                          <a:cs typeface="Calibri"/>
                        </a:rPr>
                        <a:t>Круглый подбородок (K–)</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R="26035">
                        <a:lnSpc>
                          <a:spcPct val="85000"/>
                        </a:lnSpc>
                        <a:spcBef>
                          <a:spcPts val="100"/>
                        </a:spcBef>
                        <a:spcAft>
                          <a:spcPts val="100"/>
                        </a:spcAft>
                      </a:pPr>
                      <a:r>
                        <a:rPr lang="ru-RU" sz="2500" b="1" dirty="0">
                          <a:latin typeface="+mn-lt"/>
                          <a:ea typeface="Times New Roman"/>
                          <a:cs typeface="Calibri"/>
                        </a:rPr>
                        <a:t>Квадратный подбородок (</a:t>
                      </a:r>
                      <a:r>
                        <a:rPr lang="ru-RU" sz="2500" b="1" dirty="0" err="1">
                          <a:latin typeface="+mn-lt"/>
                          <a:ea typeface="Times New Roman"/>
                          <a:cs typeface="Calibri"/>
                        </a:rPr>
                        <a:t>kk</a:t>
                      </a:r>
                      <a:r>
                        <a:rPr lang="ru-RU" sz="2500" b="1" dirty="0">
                          <a:latin typeface="+mn-lt"/>
                          <a:ea typeface="Times New Roman"/>
                          <a:cs typeface="Calibri"/>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207776">
                <a:tc>
                  <a:txBody>
                    <a:bodyPr/>
                    <a:lstStyle/>
                    <a:p>
                      <a:pPr marR="26035">
                        <a:lnSpc>
                          <a:spcPct val="85000"/>
                        </a:lnSpc>
                        <a:spcBef>
                          <a:spcPts val="100"/>
                        </a:spcBef>
                        <a:spcAft>
                          <a:spcPts val="100"/>
                        </a:spcAft>
                      </a:pPr>
                      <a:r>
                        <a:rPr lang="ru-RU" sz="2500" b="1" dirty="0">
                          <a:latin typeface="+mn-lt"/>
                          <a:ea typeface="Times New Roman"/>
                          <a:cs typeface="Calibri"/>
                        </a:rPr>
                        <a:t>Ямочка на подбородке (А–)</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R="26035">
                        <a:lnSpc>
                          <a:spcPct val="85000"/>
                        </a:lnSpc>
                        <a:spcBef>
                          <a:spcPts val="100"/>
                        </a:spcBef>
                        <a:spcAft>
                          <a:spcPts val="100"/>
                        </a:spcAft>
                      </a:pPr>
                      <a:r>
                        <a:rPr lang="ru-RU" sz="2500" b="1" dirty="0">
                          <a:latin typeface="+mn-lt"/>
                          <a:ea typeface="Times New Roman"/>
                          <a:cs typeface="Calibri"/>
                        </a:rPr>
                        <a:t>Отсутствие ямочки (</a:t>
                      </a:r>
                      <a:r>
                        <a:rPr lang="ru-RU" sz="2500" b="1" dirty="0" err="1">
                          <a:latin typeface="+mn-lt"/>
                          <a:ea typeface="Times New Roman"/>
                          <a:cs typeface="Calibri"/>
                        </a:rPr>
                        <a:t>аа</a:t>
                      </a:r>
                      <a:r>
                        <a:rPr lang="ru-RU" sz="2500" b="1" dirty="0">
                          <a:latin typeface="+mn-lt"/>
                          <a:ea typeface="Times New Roman"/>
                          <a:cs typeface="Calibri"/>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207776">
                <a:tc>
                  <a:txBody>
                    <a:bodyPr/>
                    <a:lstStyle/>
                    <a:p>
                      <a:pPr marR="26035">
                        <a:lnSpc>
                          <a:spcPct val="85000"/>
                        </a:lnSpc>
                        <a:spcBef>
                          <a:spcPts val="100"/>
                        </a:spcBef>
                        <a:spcAft>
                          <a:spcPts val="100"/>
                        </a:spcAft>
                      </a:pPr>
                      <a:r>
                        <a:rPr lang="ru-RU" sz="2500" b="1" dirty="0">
                          <a:latin typeface="+mn-lt"/>
                          <a:ea typeface="Times New Roman"/>
                          <a:cs typeface="Calibri"/>
                        </a:rPr>
                        <a:t>Ямочки на щеках (D–)</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R="26035">
                        <a:lnSpc>
                          <a:spcPct val="85000"/>
                        </a:lnSpc>
                        <a:spcBef>
                          <a:spcPts val="100"/>
                        </a:spcBef>
                        <a:spcAft>
                          <a:spcPts val="100"/>
                        </a:spcAft>
                      </a:pPr>
                      <a:r>
                        <a:rPr lang="ru-RU" sz="2500" b="1" dirty="0">
                          <a:latin typeface="+mn-lt"/>
                          <a:ea typeface="Times New Roman"/>
                          <a:cs typeface="Calibri"/>
                        </a:rPr>
                        <a:t>Отсутствие ямочек (</a:t>
                      </a:r>
                      <a:r>
                        <a:rPr lang="ru-RU" sz="2500" b="1" dirty="0" err="1">
                          <a:latin typeface="+mn-lt"/>
                          <a:ea typeface="Times New Roman"/>
                          <a:cs typeface="Calibri"/>
                        </a:rPr>
                        <a:t>dd</a:t>
                      </a:r>
                      <a:r>
                        <a:rPr lang="ru-RU" sz="2500" b="1" dirty="0">
                          <a:latin typeface="+mn-lt"/>
                          <a:ea typeface="Times New Roman"/>
                          <a:cs typeface="Calibri"/>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207776">
                <a:tc>
                  <a:txBody>
                    <a:bodyPr/>
                    <a:lstStyle/>
                    <a:p>
                      <a:pPr marR="26035">
                        <a:lnSpc>
                          <a:spcPct val="85000"/>
                        </a:lnSpc>
                        <a:spcBef>
                          <a:spcPts val="100"/>
                        </a:spcBef>
                        <a:spcAft>
                          <a:spcPts val="100"/>
                        </a:spcAft>
                      </a:pPr>
                      <a:r>
                        <a:rPr lang="ru-RU" sz="2500" b="1" dirty="0">
                          <a:latin typeface="+mn-lt"/>
                          <a:ea typeface="Times New Roman"/>
                          <a:cs typeface="Calibri"/>
                        </a:rPr>
                        <a:t>Густые брови (B–)</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R="26035">
                        <a:lnSpc>
                          <a:spcPct val="85000"/>
                        </a:lnSpc>
                        <a:spcBef>
                          <a:spcPts val="100"/>
                        </a:spcBef>
                        <a:spcAft>
                          <a:spcPts val="100"/>
                        </a:spcAft>
                      </a:pPr>
                      <a:r>
                        <a:rPr lang="ru-RU" sz="2500" b="1" dirty="0">
                          <a:latin typeface="+mn-lt"/>
                          <a:ea typeface="Times New Roman"/>
                          <a:cs typeface="Calibri"/>
                        </a:rPr>
                        <a:t>Тонкие брови (</a:t>
                      </a:r>
                      <a:r>
                        <a:rPr lang="ru-RU" sz="2500" b="1" dirty="0" err="1">
                          <a:latin typeface="+mn-lt"/>
                          <a:ea typeface="Times New Roman"/>
                          <a:cs typeface="Calibri"/>
                        </a:rPr>
                        <a:t>bb</a:t>
                      </a:r>
                      <a:r>
                        <a:rPr lang="ru-RU" sz="2500" b="1" dirty="0">
                          <a:latin typeface="+mn-lt"/>
                          <a:ea typeface="Times New Roman"/>
                          <a:cs typeface="Calibri"/>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207776">
                <a:tc>
                  <a:txBody>
                    <a:bodyPr/>
                    <a:lstStyle/>
                    <a:p>
                      <a:pPr marR="26035">
                        <a:lnSpc>
                          <a:spcPct val="85000"/>
                        </a:lnSpc>
                        <a:spcBef>
                          <a:spcPts val="100"/>
                        </a:spcBef>
                        <a:spcAft>
                          <a:spcPts val="100"/>
                        </a:spcAft>
                      </a:pPr>
                      <a:r>
                        <a:rPr lang="ru-RU" sz="2500" b="1" dirty="0">
                          <a:latin typeface="+mn-lt"/>
                          <a:ea typeface="Times New Roman"/>
                          <a:cs typeface="Calibri"/>
                        </a:rPr>
                        <a:t>Брови не соединяются (N–)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R="26035">
                        <a:lnSpc>
                          <a:spcPct val="85000"/>
                        </a:lnSpc>
                        <a:spcBef>
                          <a:spcPts val="100"/>
                        </a:spcBef>
                        <a:spcAft>
                          <a:spcPts val="100"/>
                        </a:spcAft>
                      </a:pPr>
                      <a:r>
                        <a:rPr lang="ru-RU" sz="2500" b="1" dirty="0">
                          <a:latin typeface="+mn-lt"/>
                          <a:ea typeface="Times New Roman"/>
                          <a:cs typeface="Calibri"/>
                        </a:rPr>
                        <a:t>Брови соединяются (</a:t>
                      </a:r>
                      <a:r>
                        <a:rPr lang="ru-RU" sz="2500" b="1" dirty="0" err="1">
                          <a:latin typeface="+mn-lt"/>
                          <a:ea typeface="Times New Roman"/>
                          <a:cs typeface="Calibri"/>
                        </a:rPr>
                        <a:t>nn</a:t>
                      </a:r>
                      <a:r>
                        <a:rPr lang="ru-RU" sz="2500" b="1" dirty="0">
                          <a:latin typeface="+mn-lt"/>
                          <a:ea typeface="Times New Roman"/>
                          <a:cs typeface="Calibri"/>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207776">
                <a:tc>
                  <a:txBody>
                    <a:bodyPr/>
                    <a:lstStyle/>
                    <a:p>
                      <a:pPr marR="26035">
                        <a:lnSpc>
                          <a:spcPct val="85000"/>
                        </a:lnSpc>
                        <a:spcBef>
                          <a:spcPts val="100"/>
                        </a:spcBef>
                        <a:spcAft>
                          <a:spcPts val="100"/>
                        </a:spcAft>
                      </a:pPr>
                      <a:r>
                        <a:rPr lang="ru-RU" sz="2500" b="1">
                          <a:latin typeface="+mn-lt"/>
                          <a:ea typeface="Times New Roman"/>
                          <a:cs typeface="Calibri"/>
                        </a:rPr>
                        <a:t>Длинные ресницы (L–)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R="26035">
                        <a:lnSpc>
                          <a:spcPct val="85000"/>
                        </a:lnSpc>
                        <a:spcBef>
                          <a:spcPts val="100"/>
                        </a:spcBef>
                        <a:spcAft>
                          <a:spcPts val="100"/>
                        </a:spcAft>
                      </a:pPr>
                      <a:r>
                        <a:rPr lang="ru-RU" sz="2500" b="1" dirty="0">
                          <a:latin typeface="+mn-lt"/>
                          <a:ea typeface="Times New Roman"/>
                          <a:cs typeface="Calibri"/>
                        </a:rPr>
                        <a:t>Короткие ресницы (</a:t>
                      </a:r>
                      <a:r>
                        <a:rPr lang="ru-RU" sz="2500" b="1" dirty="0" err="1">
                          <a:latin typeface="+mn-lt"/>
                          <a:ea typeface="Times New Roman"/>
                          <a:cs typeface="Calibri"/>
                        </a:rPr>
                        <a:t>ll</a:t>
                      </a:r>
                      <a:r>
                        <a:rPr lang="ru-RU" sz="2500" b="1" dirty="0">
                          <a:latin typeface="+mn-lt"/>
                          <a:ea typeface="Times New Roman"/>
                          <a:cs typeface="Calibri"/>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207776">
                <a:tc>
                  <a:txBody>
                    <a:bodyPr/>
                    <a:lstStyle/>
                    <a:p>
                      <a:pPr marR="26035">
                        <a:lnSpc>
                          <a:spcPct val="85000"/>
                        </a:lnSpc>
                        <a:spcBef>
                          <a:spcPts val="100"/>
                        </a:spcBef>
                        <a:spcAft>
                          <a:spcPts val="100"/>
                        </a:spcAft>
                      </a:pPr>
                      <a:r>
                        <a:rPr lang="ru-RU" sz="2500" b="1">
                          <a:latin typeface="+mn-lt"/>
                          <a:ea typeface="Times New Roman"/>
                          <a:cs typeface="Calibri"/>
                        </a:rPr>
                        <a:t>Круглый нос (G–)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R="26035">
                        <a:lnSpc>
                          <a:spcPct val="85000"/>
                        </a:lnSpc>
                        <a:spcBef>
                          <a:spcPts val="100"/>
                        </a:spcBef>
                        <a:spcAft>
                          <a:spcPts val="100"/>
                        </a:spcAft>
                      </a:pPr>
                      <a:r>
                        <a:rPr lang="ru-RU" sz="2500" b="1" dirty="0">
                          <a:latin typeface="+mn-lt"/>
                          <a:ea typeface="Times New Roman"/>
                          <a:cs typeface="Calibri"/>
                        </a:rPr>
                        <a:t>Заостренный нос (</a:t>
                      </a:r>
                      <a:r>
                        <a:rPr lang="ru-RU" sz="2500" b="1" dirty="0" err="1">
                          <a:latin typeface="+mn-lt"/>
                          <a:ea typeface="Times New Roman"/>
                          <a:cs typeface="Calibri"/>
                        </a:rPr>
                        <a:t>gg</a:t>
                      </a:r>
                      <a:r>
                        <a:rPr lang="ru-RU" sz="2500" b="1" dirty="0">
                          <a:latin typeface="+mn-lt"/>
                          <a:ea typeface="Times New Roman"/>
                          <a:cs typeface="Calibri"/>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207776">
                <a:tc>
                  <a:txBody>
                    <a:bodyPr/>
                    <a:lstStyle/>
                    <a:p>
                      <a:pPr marR="26035">
                        <a:lnSpc>
                          <a:spcPct val="85000"/>
                        </a:lnSpc>
                        <a:spcBef>
                          <a:spcPts val="100"/>
                        </a:spcBef>
                        <a:spcAft>
                          <a:spcPts val="100"/>
                        </a:spcAft>
                      </a:pPr>
                      <a:r>
                        <a:rPr lang="ru-RU" sz="2500" b="1">
                          <a:latin typeface="+mn-lt"/>
                          <a:ea typeface="Times New Roman"/>
                          <a:cs typeface="Calibri"/>
                        </a:rPr>
                        <a:t>Круглые ноздри (Q–)</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R="26035">
                        <a:lnSpc>
                          <a:spcPct val="85000"/>
                        </a:lnSpc>
                        <a:spcBef>
                          <a:spcPts val="100"/>
                        </a:spcBef>
                        <a:spcAft>
                          <a:spcPts val="100"/>
                        </a:spcAft>
                      </a:pPr>
                      <a:r>
                        <a:rPr lang="ru-RU" sz="2500" b="1" dirty="0">
                          <a:latin typeface="+mn-lt"/>
                          <a:ea typeface="Times New Roman"/>
                          <a:cs typeface="Calibri"/>
                        </a:rPr>
                        <a:t>Узкие ноздри (</a:t>
                      </a:r>
                      <a:r>
                        <a:rPr lang="ru-RU" sz="2500" b="1" dirty="0" err="1">
                          <a:latin typeface="+mn-lt"/>
                          <a:ea typeface="Times New Roman"/>
                          <a:cs typeface="Calibri"/>
                        </a:rPr>
                        <a:t>qq</a:t>
                      </a:r>
                      <a:r>
                        <a:rPr lang="ru-RU" sz="2500" b="1" dirty="0">
                          <a:latin typeface="+mn-lt"/>
                          <a:ea typeface="Times New Roman"/>
                          <a:cs typeface="Calibri"/>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207776">
                <a:tc>
                  <a:txBody>
                    <a:bodyPr/>
                    <a:lstStyle/>
                    <a:p>
                      <a:pPr marR="26035">
                        <a:lnSpc>
                          <a:spcPct val="85000"/>
                        </a:lnSpc>
                        <a:spcBef>
                          <a:spcPts val="100"/>
                        </a:spcBef>
                        <a:spcAft>
                          <a:spcPts val="100"/>
                        </a:spcAft>
                      </a:pPr>
                      <a:r>
                        <a:rPr lang="ru-RU" sz="2500" b="1">
                          <a:latin typeface="+mn-lt"/>
                          <a:ea typeface="Times New Roman"/>
                          <a:cs typeface="Calibri"/>
                        </a:rPr>
                        <a:t>Свободная мочка уха (S–)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R="26035">
                        <a:lnSpc>
                          <a:spcPct val="85000"/>
                        </a:lnSpc>
                        <a:spcBef>
                          <a:spcPts val="100"/>
                        </a:spcBef>
                        <a:spcAft>
                          <a:spcPts val="100"/>
                        </a:spcAft>
                      </a:pPr>
                      <a:r>
                        <a:rPr lang="ru-RU" sz="2500" b="1" dirty="0">
                          <a:latin typeface="+mn-lt"/>
                          <a:ea typeface="Times New Roman"/>
                          <a:cs typeface="Calibri"/>
                        </a:rPr>
                        <a:t>Сросшаяся мочка уха (</a:t>
                      </a:r>
                      <a:r>
                        <a:rPr lang="ru-RU" sz="2500" b="1" dirty="0" err="1">
                          <a:latin typeface="+mn-lt"/>
                          <a:ea typeface="Times New Roman"/>
                          <a:cs typeface="Calibri"/>
                        </a:rPr>
                        <a:t>ss</a:t>
                      </a:r>
                      <a:r>
                        <a:rPr lang="ru-RU" sz="2500" b="1" dirty="0">
                          <a:latin typeface="+mn-lt"/>
                          <a:ea typeface="Times New Roman"/>
                          <a:cs typeface="Calibri"/>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bl>
          </a:graphicData>
        </a:graphic>
      </p:graphicFrame>
      <p:pic>
        <p:nvPicPr>
          <p:cNvPr id="12"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9" name="Прямоугольник 8"/>
          <p:cNvSpPr/>
          <p:nvPr/>
        </p:nvSpPr>
        <p:spPr>
          <a:xfrm>
            <a:off x="0" y="6033159"/>
            <a:ext cx="8501122" cy="824841"/>
          </a:xfrm>
          <a:prstGeom prst="rect">
            <a:avLst/>
          </a:prstGeom>
        </p:spPr>
        <p:txBody>
          <a:bodyPr wrap="square">
            <a:spAutoFit/>
          </a:bodyPr>
          <a:lstStyle/>
          <a:p>
            <a:pPr indent="452438" algn="just">
              <a:lnSpc>
                <a:spcPct val="85000"/>
              </a:lnSpc>
            </a:pPr>
            <a:r>
              <a:rPr lang="ru-RU" sz="2800" b="1" dirty="0" smtClean="0">
                <a:latin typeface="Arial" pitchFamily="34" charset="0"/>
                <a:cs typeface="Arial" pitchFamily="34" charset="0"/>
              </a:rPr>
              <a:t>Пользуясь данной </a:t>
            </a:r>
            <a:r>
              <a:rPr lang="ru-RU" sz="2800" b="1" smtClean="0">
                <a:latin typeface="Arial" pitchFamily="34" charset="0"/>
                <a:cs typeface="Arial" pitchFamily="34" charset="0"/>
              </a:rPr>
              <a:t>таблицей решите </a:t>
            </a:r>
            <a:r>
              <a:rPr lang="ru-RU" sz="2800" b="1" dirty="0" smtClean="0">
                <a:latin typeface="Arial" pitchFamily="34" charset="0"/>
                <a:cs typeface="Arial" pitchFamily="34" charset="0"/>
              </a:rPr>
              <a:t>задачу по генетике.</a:t>
            </a:r>
            <a:endParaRPr lang="ru-RU" sz="2800" dirty="0">
              <a:latin typeface="Arial" pitchFamily="34" charset="0"/>
              <a:cs typeface="Arial" pitchFamily="34" charset="0"/>
            </a:endParaRP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pic>
        <p:nvPicPr>
          <p:cNvPr id="86020" name="Picture 4" descr="http://works.doklad.ru/images/lpASZX7Hx-s/m694a7e8a.jpg"/>
          <p:cNvPicPr>
            <a:picLocks noChangeAspect="1" noChangeArrowheads="1"/>
          </p:cNvPicPr>
          <p:nvPr/>
        </p:nvPicPr>
        <p:blipFill>
          <a:blip r:embed="rId5" cstate="print"/>
          <a:srcRect/>
          <a:stretch>
            <a:fillRect/>
          </a:stretch>
        </p:blipFill>
        <p:spPr bwMode="auto">
          <a:xfrm>
            <a:off x="67523" y="2214554"/>
            <a:ext cx="8290691" cy="4429156"/>
          </a:xfrm>
          <a:prstGeom prst="rect">
            <a:avLst/>
          </a:prstGeom>
          <a:noFill/>
          <a:scene3d>
            <a:camera prst="orthographicFront"/>
            <a:lightRig rig="threePt" dir="t"/>
          </a:scene3d>
          <a:sp3d>
            <a:bevelT prst="convex"/>
          </a:sp3d>
        </p:spPr>
      </p:pic>
      <p:sp>
        <p:nvSpPr>
          <p:cNvPr id="12" name="Прямоугольник 11"/>
          <p:cNvSpPr/>
          <p:nvPr/>
        </p:nvSpPr>
        <p:spPr>
          <a:xfrm>
            <a:off x="142844" y="71414"/>
            <a:ext cx="8858312" cy="2160591"/>
          </a:xfrm>
          <a:prstGeom prst="rect">
            <a:avLst/>
          </a:prstGeom>
        </p:spPr>
        <p:txBody>
          <a:bodyPr wrap="square">
            <a:spAutoFit/>
          </a:bodyPr>
          <a:lstStyle/>
          <a:p>
            <a:pPr indent="450000" algn="just">
              <a:lnSpc>
                <a:spcPct val="80000"/>
              </a:lnSpc>
            </a:pPr>
            <a:r>
              <a:rPr lang="ru-RU" sz="2800" b="1" dirty="0" smtClean="0">
                <a:latin typeface="Arial" pitchFamily="34" charset="0"/>
                <a:cs typeface="Arial" pitchFamily="34" charset="0"/>
              </a:rPr>
              <a:t>Пользуясь таблицей и приведенными ниже схемами решите задачу по генетике. Описывая </a:t>
            </a:r>
            <a:r>
              <a:rPr lang="ru-RU" sz="2800" b="1" dirty="0" err="1" smtClean="0">
                <a:latin typeface="Arial" pitchFamily="34" charset="0"/>
                <a:cs typeface="Arial" pitchFamily="34" charset="0"/>
              </a:rPr>
              <a:t>генопип</a:t>
            </a:r>
            <a:r>
              <a:rPr lang="ru-RU" sz="2800" b="1" dirty="0" smtClean="0">
                <a:latin typeface="Arial" pitchFamily="34" charset="0"/>
                <a:cs typeface="Arial" pitchFamily="34" charset="0"/>
              </a:rPr>
              <a:t>, помните, что</a:t>
            </a:r>
          </a:p>
          <a:p>
            <a:pPr indent="450000" algn="just">
              <a:lnSpc>
                <a:spcPct val="80000"/>
              </a:lnSpc>
            </a:pPr>
            <a:r>
              <a:rPr lang="ru-RU" sz="2800" b="1" dirty="0" smtClean="0">
                <a:latin typeface="Arial" pitchFamily="34" charset="0"/>
                <a:cs typeface="Arial" pitchFamily="34" charset="0"/>
              </a:rPr>
              <a:t>АА – </a:t>
            </a:r>
            <a:r>
              <a:rPr lang="ru-RU" sz="2800" b="1" dirty="0" err="1" smtClean="0">
                <a:latin typeface="Arial" pitchFamily="34" charset="0"/>
                <a:cs typeface="Arial" pitchFamily="34" charset="0"/>
              </a:rPr>
              <a:t>гомозигота</a:t>
            </a:r>
            <a:r>
              <a:rPr lang="ru-RU" sz="2800" b="1" dirty="0" smtClean="0">
                <a:latin typeface="Arial" pitchFamily="34" charset="0"/>
                <a:cs typeface="Arial" pitchFamily="34" charset="0"/>
              </a:rPr>
              <a:t> по доминантному признаку;</a:t>
            </a:r>
          </a:p>
          <a:p>
            <a:pPr indent="450000" algn="just">
              <a:lnSpc>
                <a:spcPct val="80000"/>
              </a:lnSpc>
            </a:pPr>
            <a:r>
              <a:rPr lang="ru-RU" sz="2800" b="1" dirty="0" err="1" smtClean="0">
                <a:latin typeface="Arial" pitchFamily="34" charset="0"/>
                <a:cs typeface="Arial" pitchFamily="34" charset="0"/>
              </a:rPr>
              <a:t>Аа</a:t>
            </a:r>
            <a:r>
              <a:rPr lang="ru-RU" sz="2800" b="1" dirty="0" smtClean="0">
                <a:latin typeface="Arial" pitchFamily="34" charset="0"/>
                <a:cs typeface="Arial" pitchFamily="34" charset="0"/>
              </a:rPr>
              <a:t> – </a:t>
            </a:r>
            <a:r>
              <a:rPr lang="ru-RU" sz="2800" b="1" dirty="0" err="1" smtClean="0">
                <a:latin typeface="Arial" pitchFamily="34" charset="0"/>
                <a:cs typeface="Arial" pitchFamily="34" charset="0"/>
              </a:rPr>
              <a:t>гетерозигота</a:t>
            </a:r>
            <a:r>
              <a:rPr lang="ru-RU" sz="2800" b="1" dirty="0" smtClean="0">
                <a:latin typeface="Arial" pitchFamily="34" charset="0"/>
                <a:cs typeface="Arial" pitchFamily="34" charset="0"/>
              </a:rPr>
              <a:t>;</a:t>
            </a:r>
          </a:p>
          <a:p>
            <a:pPr indent="450000" algn="just">
              <a:lnSpc>
                <a:spcPct val="80000"/>
              </a:lnSpc>
            </a:pPr>
            <a:r>
              <a:rPr lang="ru-RU" sz="2800" b="1" dirty="0" err="1" smtClean="0">
                <a:latin typeface="Arial" pitchFamily="34" charset="0"/>
                <a:cs typeface="Arial" pitchFamily="34" charset="0"/>
              </a:rPr>
              <a:t>аа</a:t>
            </a:r>
            <a:r>
              <a:rPr lang="ru-RU" sz="2800" b="1" dirty="0" smtClean="0">
                <a:latin typeface="Arial" pitchFamily="34" charset="0"/>
                <a:cs typeface="Arial" pitchFamily="34" charset="0"/>
              </a:rPr>
              <a:t> – </a:t>
            </a:r>
            <a:r>
              <a:rPr lang="ru-RU" sz="2800" b="1" dirty="0" err="1" smtClean="0">
                <a:latin typeface="Arial" pitchFamily="34" charset="0"/>
                <a:cs typeface="Arial" pitchFamily="34" charset="0"/>
              </a:rPr>
              <a:t>гомозигота</a:t>
            </a:r>
            <a:r>
              <a:rPr lang="ru-RU" sz="2800" b="1" dirty="0" smtClean="0">
                <a:latin typeface="Arial" pitchFamily="34" charset="0"/>
                <a:cs typeface="Arial" pitchFamily="34" charset="0"/>
              </a:rPr>
              <a:t> по рецессивному признаку</a:t>
            </a:r>
            <a:endParaRPr lang="ru-RU" sz="2800" dirty="0">
              <a:latin typeface="Arial" pitchFamily="34" charset="0"/>
              <a:cs typeface="Arial" pitchFamily="34" charset="0"/>
            </a:endParaRPr>
          </a:p>
        </p:txBody>
      </p:sp>
      <p:sp>
        <p:nvSpPr>
          <p:cNvPr id="1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318500" y="60325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1" descr="C:\23.09.12-домашние документы\Биотехнология\Биологические процессы в грунте аквариума.jpg"/>
          <p:cNvPicPr>
            <a:picLocks noChangeAspect="1" noChangeArrowheads="1"/>
          </p:cNvPicPr>
          <p:nvPr/>
        </p:nvPicPr>
        <p:blipFill>
          <a:blip r:embed="rId2" cstate="print"/>
          <a:srcRect/>
          <a:stretch>
            <a:fillRect/>
          </a:stretch>
        </p:blipFill>
        <p:spPr bwMode="auto">
          <a:xfrm>
            <a:off x="7929554" y="1643050"/>
            <a:ext cx="1214446" cy="910835"/>
          </a:xfrm>
          <a:prstGeom prst="rect">
            <a:avLst/>
          </a:prstGeom>
          <a:noFill/>
        </p:spPr>
      </p:pic>
      <p:pic>
        <p:nvPicPr>
          <p:cNvPr id="183299" name="Picture 3" descr="C:\23.09.12-домашние документы\Биотехнология\Материалы для лекций\09.10.12\synt1.gif"/>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a:stretch>
            <a:fillRect/>
          </a:stretch>
        </p:blipFill>
        <p:spPr bwMode="auto">
          <a:xfrm>
            <a:off x="-32" y="2160257"/>
            <a:ext cx="3131872" cy="4024090"/>
          </a:xfrm>
          <a:prstGeom prst="rect">
            <a:avLst/>
          </a:prstGeom>
          <a:noFill/>
        </p:spPr>
      </p:pic>
      <p:pic>
        <p:nvPicPr>
          <p:cNvPr id="1026" name="Picture 2" descr="C:\23.09.12-домашние документы\Биотехнология\07.12.12\25135_2_pr.adcontext.net_.jpg"/>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rcRect/>
          <a:stretch>
            <a:fillRect/>
          </a:stretch>
        </p:blipFill>
        <p:spPr bwMode="auto">
          <a:xfrm>
            <a:off x="3268767" y="2643182"/>
            <a:ext cx="5803828" cy="3357586"/>
          </a:xfrm>
          <a:prstGeom prst="rect">
            <a:avLst/>
          </a:prstGeom>
          <a:noFill/>
        </p:spPr>
      </p:pic>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7"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8" name="Picture 12" descr="пишу 1"/>
          <p:cNvPicPr>
            <a:picLocks noChangeAspect="1" noChangeArrowheads="1" noCrop="1"/>
          </p:cNvPicPr>
          <p:nvPr/>
        </p:nvPicPr>
        <p:blipFill>
          <a:blip r:embed="rId8" cstate="print"/>
          <a:srcRect/>
          <a:stretch>
            <a:fillRect/>
          </a:stretch>
        </p:blipFill>
        <p:spPr bwMode="auto">
          <a:xfrm>
            <a:off x="8494713" y="5000636"/>
            <a:ext cx="649287" cy="1295400"/>
          </a:xfrm>
          <a:prstGeom prst="rect">
            <a:avLst/>
          </a:prstGeom>
          <a:noFill/>
          <a:ln w="9525">
            <a:noFill/>
            <a:miter lim="800000"/>
            <a:headEnd/>
            <a:tailEnd/>
          </a:ln>
        </p:spPr>
      </p:pic>
      <p:sp>
        <p:nvSpPr>
          <p:cNvPr id="2" name="Прямоугольник 1"/>
          <p:cNvSpPr/>
          <p:nvPr/>
        </p:nvSpPr>
        <p:spPr>
          <a:xfrm>
            <a:off x="395536" y="548680"/>
            <a:ext cx="8423820" cy="103412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85000"/>
              </a:lnSpc>
            </a:pPr>
            <a:r>
              <a:rPr lang="ru-RU" sz="3600" b="1" spc="50" dirty="0">
                <a:ln w="11430"/>
                <a:solidFill>
                  <a:srgbClr val="C00000"/>
                </a:solidFill>
                <a:effectLst>
                  <a:outerShdw blurRad="76200" dist="50800" dir="5400000" algn="tl" rotWithShape="0">
                    <a:srgbClr val="000000">
                      <a:alpha val="65000"/>
                    </a:srgbClr>
                  </a:outerShdw>
                </a:effectLst>
                <a:latin typeface="Arial Black" pitchFamily="34" charset="0"/>
                <a:cs typeface="Arial" pitchFamily="34" charset="0"/>
              </a:rPr>
              <a:t>Биотехнология, задачи и перспектива </a:t>
            </a:r>
            <a:r>
              <a:rPr lang="ru-RU" sz="3600" b="1" spc="50" dirty="0" smtClean="0">
                <a:ln w="11430"/>
                <a:solidFill>
                  <a:srgbClr val="C00000"/>
                </a:solidFill>
                <a:effectLst>
                  <a:outerShdw blurRad="76200" dist="50800" dir="5400000" algn="tl" rotWithShape="0">
                    <a:srgbClr val="000000">
                      <a:alpha val="65000"/>
                    </a:srgbClr>
                  </a:outerShdw>
                </a:effectLst>
                <a:latin typeface="Arial Black" pitchFamily="34" charset="0"/>
                <a:cs typeface="Arial" pitchFamily="34" charset="0"/>
              </a:rPr>
              <a:t>развития</a:t>
            </a:r>
            <a:endParaRPr lang="ru-RU" sz="3600" b="1" spc="50" dirty="0">
              <a:ln w="11430"/>
              <a:solidFill>
                <a:srgbClr val="C00000"/>
              </a:solidFill>
              <a:effectLst>
                <a:outerShdw blurRad="76200" dist="50800" dir="5400000" algn="tl" rotWithShape="0">
                  <a:srgbClr val="000000">
                    <a:alpha val="65000"/>
                  </a:srgbClr>
                </a:outerShdw>
              </a:effectLst>
              <a:latin typeface="Arial Black" pitchFamily="34" charset="0"/>
            </a:endParaRPr>
          </a:p>
        </p:txBody>
      </p:sp>
    </p:spTree>
    <p:extLst>
      <p:ext uri="{BB962C8B-B14F-4D97-AF65-F5344CB8AC3E}">
        <p14:creationId xmlns:p14="http://schemas.microsoft.com/office/powerpoint/2010/main" val="2481126545"/>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C:\23.09.12-домашние документы\Биотехнология\07.12.12\Животные in vivo и in vitro\x_c0e14937.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Lst>
          </a:blip>
          <a:srcRect/>
          <a:stretch>
            <a:fillRect/>
          </a:stretch>
        </p:blipFill>
        <p:spPr bwMode="auto">
          <a:xfrm>
            <a:off x="1766486" y="2094390"/>
            <a:ext cx="5377282" cy="4692196"/>
          </a:xfrm>
          <a:prstGeom prst="rect">
            <a:avLst/>
          </a:prstGeom>
          <a:noFill/>
        </p:spPr>
      </p:pic>
      <p:pic>
        <p:nvPicPr>
          <p:cNvPr id="4098" name="Picture 2" descr="C:\18.01.13-домашние документы\Биотехнология\15.12.12\анимашки\биология\биотехнология и др\1861284-a62fac44eb39316e.gif"/>
          <p:cNvPicPr>
            <a:picLocks noChangeAspect="1" noChangeArrowheads="1" noCrop="1"/>
          </p:cNvPicPr>
          <p:nvPr/>
        </p:nvPicPr>
        <p:blipFill>
          <a:blip r:embed="rId4"/>
          <a:srcRect/>
          <a:stretch>
            <a:fillRect/>
          </a:stretch>
        </p:blipFill>
        <p:spPr bwMode="auto">
          <a:xfrm>
            <a:off x="785786" y="3429000"/>
            <a:ext cx="1714500" cy="1285875"/>
          </a:xfrm>
          <a:prstGeom prst="rect">
            <a:avLst/>
          </a:prstGeom>
          <a:noFill/>
        </p:spPr>
      </p:pic>
      <p:sp>
        <p:nvSpPr>
          <p:cNvPr id="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домой 7">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6" cstate="print"/>
          <a:srcRect/>
          <a:stretch>
            <a:fillRect/>
          </a:stretch>
        </p:blipFill>
        <p:spPr bwMode="auto">
          <a:xfrm>
            <a:off x="8494713" y="5000636"/>
            <a:ext cx="649287" cy="1295400"/>
          </a:xfrm>
          <a:prstGeom prst="rect">
            <a:avLst/>
          </a:prstGeom>
          <a:noFill/>
          <a:ln w="9525">
            <a:noFill/>
            <a:miter lim="800000"/>
            <a:headEnd/>
            <a:tailEnd/>
          </a:ln>
        </p:spPr>
      </p:pic>
      <p:sp>
        <p:nvSpPr>
          <p:cNvPr id="10" name="Прямоугольник 9"/>
          <p:cNvSpPr/>
          <p:nvPr/>
        </p:nvSpPr>
        <p:spPr>
          <a:xfrm>
            <a:off x="142844" y="142852"/>
            <a:ext cx="8858312" cy="1923604"/>
          </a:xfrm>
          <a:prstGeom prst="rect">
            <a:avLst/>
          </a:prstGeom>
        </p:spPr>
        <p:txBody>
          <a:bodyPr wrap="square">
            <a:spAutoFit/>
          </a:bodyPr>
          <a:lstStyle/>
          <a:p>
            <a:pPr lvl="0" indent="539750" algn="just">
              <a:lnSpc>
                <a:spcPct val="85000"/>
              </a:lnSpc>
            </a:pPr>
            <a:r>
              <a:rPr lang="ru-RU" sz="2800" b="1" dirty="0" smtClean="0">
                <a:ln>
                  <a:solidFill>
                    <a:sysClr val="windowText" lastClr="000000"/>
                  </a:solidFill>
                </a:ln>
                <a:solidFill>
                  <a:srgbClr val="FF0000"/>
                </a:solidFill>
                <a:latin typeface="Arial Black" pitchFamily="34" charset="0"/>
                <a:ea typeface="Times New Roman" pitchFamily="18" charset="0"/>
              </a:rPr>
              <a:t>Биотехнология</a:t>
            </a:r>
            <a:r>
              <a:rPr lang="ru-RU" sz="2800" b="1" dirty="0" smtClean="0">
                <a:latin typeface="Arial" pitchFamily="34" charset="0"/>
                <a:ea typeface="Times New Roman" pitchFamily="18" charset="0"/>
              </a:rPr>
              <a:t> – это целенаправленное получение ценных для народного хозяйства и человека продуктов за счет биохимической   деятельности   микроорганизмов,   </a:t>
            </a:r>
            <a:r>
              <a:rPr lang="ru-RU" sz="2800" b="1" dirty="0" err="1" smtClean="0">
                <a:latin typeface="Arial" pitchFamily="34" charset="0"/>
                <a:ea typeface="Times New Roman" pitchFamily="18" charset="0"/>
              </a:rPr>
              <a:t>изолирован-ных</a:t>
            </a:r>
            <a:r>
              <a:rPr lang="ru-RU" sz="2800" b="1" dirty="0" smtClean="0">
                <a:latin typeface="Arial" pitchFamily="34" charset="0"/>
                <a:ea typeface="Times New Roman" pitchFamily="18" charset="0"/>
              </a:rPr>
              <a:t> клеток или их компонентов.</a:t>
            </a:r>
            <a:endParaRPr lang="ru-RU" sz="2800" b="1" dirty="0" smtClean="0">
              <a:latin typeface="Arial" pitchFamily="34" charset="0"/>
            </a:endParaRPr>
          </a:p>
        </p:txBody>
      </p:sp>
    </p:spTree>
    <p:extLst>
      <p:ext uri="{BB962C8B-B14F-4D97-AF65-F5344CB8AC3E}">
        <p14:creationId xmlns:p14="http://schemas.microsoft.com/office/powerpoint/2010/main" val="876048006"/>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p:nvPr/>
        </p:nvSpPr>
        <p:spPr>
          <a:xfrm>
            <a:off x="214282" y="142852"/>
            <a:ext cx="8786874" cy="1923604"/>
          </a:xfrm>
          <a:prstGeom prst="rect">
            <a:avLst/>
          </a:prstGeom>
        </p:spPr>
        <p:txBody>
          <a:bodyPr wrap="square">
            <a:spAutoFit/>
          </a:bodyPr>
          <a:lstStyle/>
          <a:p>
            <a:pPr marL="449263" lvl="0" indent="-449263" algn="just">
              <a:lnSpc>
                <a:spcPct val="85000"/>
              </a:lnSpc>
            </a:pPr>
            <a:r>
              <a:rPr lang="ru-RU" sz="2800" b="1" dirty="0" err="1" smtClean="0">
                <a:ln>
                  <a:solidFill>
                    <a:sysClr val="windowText" lastClr="000000"/>
                  </a:solidFill>
                </a:ln>
                <a:solidFill>
                  <a:srgbClr val="FF0000"/>
                </a:solidFill>
                <a:latin typeface="Arial" pitchFamily="34" charset="0"/>
                <a:ea typeface="Times New Roman" pitchFamily="18" charset="0"/>
              </a:rPr>
              <a:t>Геномика</a:t>
            </a:r>
            <a:r>
              <a:rPr lang="ru-RU" sz="2800" b="1" dirty="0" smtClean="0">
                <a:latin typeface="Arial" pitchFamily="34" charset="0"/>
                <a:ea typeface="Times New Roman" pitchFamily="18" charset="0"/>
              </a:rPr>
              <a:t> – раздел молекулярной генетики, посвящённый изучению генома и генов живых организмов. </a:t>
            </a:r>
            <a:r>
              <a:rPr lang="ru-RU" sz="2800" b="1" dirty="0" err="1" smtClean="0">
                <a:ln>
                  <a:solidFill>
                    <a:sysClr val="windowText" lastClr="000000"/>
                  </a:solidFill>
                </a:ln>
                <a:solidFill>
                  <a:srgbClr val="FF0000"/>
                </a:solidFill>
                <a:latin typeface="Arial" pitchFamily="34" charset="0"/>
                <a:ea typeface="Times New Roman" pitchFamily="18" charset="0"/>
              </a:rPr>
              <a:t>Геномика</a:t>
            </a:r>
            <a:r>
              <a:rPr lang="ru-RU" sz="2800" b="1" dirty="0" smtClean="0">
                <a:latin typeface="Arial" pitchFamily="34" charset="0"/>
                <a:ea typeface="Times New Roman" pitchFamily="18" charset="0"/>
              </a:rPr>
              <a:t> сформировалась как особое направление в 1980 – 1990-х гг...</a:t>
            </a:r>
            <a:endParaRPr lang="ru-RU" sz="2800" b="1" dirty="0" smtClean="0">
              <a:latin typeface="Arial" pitchFamily="34" charset="0"/>
            </a:endParaRPr>
          </a:p>
        </p:txBody>
      </p:sp>
      <p:pic>
        <p:nvPicPr>
          <p:cNvPr id="14" name="Picture 4" descr="E:\15.12.12\анимашки\биология\биотехнология и др\1861225-3d12cd17677644d6.gif"/>
          <p:cNvPicPr>
            <a:picLocks noChangeAspect="1" noChangeArrowheads="1" noCrop="1"/>
          </p:cNvPicPr>
          <p:nvPr/>
        </p:nvPicPr>
        <p:blipFill>
          <a:blip r:embed="rId2"/>
          <a:srcRect/>
          <a:stretch>
            <a:fillRect/>
          </a:stretch>
        </p:blipFill>
        <p:spPr bwMode="auto">
          <a:xfrm>
            <a:off x="0" y="5334000"/>
            <a:ext cx="2286000" cy="1524000"/>
          </a:xfrm>
          <a:prstGeom prst="rect">
            <a:avLst/>
          </a:prstGeom>
          <a:noFill/>
        </p:spPr>
      </p:pic>
      <p:pic>
        <p:nvPicPr>
          <p:cNvPr id="2" name="Picture 2"/>
          <p:cNvPicPr>
            <a:picLocks noChangeAspect="1" noChangeArrowheads="1"/>
          </p:cNvPicPr>
          <p:nvPr/>
        </p:nvPicPr>
        <p:blipFill>
          <a:blip r:embed="rId3"/>
          <a:srcRect/>
          <a:stretch>
            <a:fillRect/>
          </a:stretch>
        </p:blipFill>
        <p:spPr bwMode="auto">
          <a:xfrm>
            <a:off x="2409856" y="1928802"/>
            <a:ext cx="6591300" cy="3781425"/>
          </a:xfrm>
          <a:prstGeom prst="rect">
            <a:avLst/>
          </a:prstGeom>
          <a:noFill/>
          <a:ln w="9525">
            <a:noFill/>
            <a:miter lim="800000"/>
            <a:headEnd/>
            <a:tailEnd/>
          </a:ln>
          <a:effectLst/>
        </p:spPr>
      </p:pic>
      <p:sp>
        <p:nvSpPr>
          <p:cNvPr id="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домой 6">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9825006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53"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par>
                          <p:cTn id="14" fill="hold">
                            <p:stCondLst>
                              <p:cond delay="1000"/>
                            </p:stCondLst>
                            <p:childTnLst>
                              <p:par>
                                <p:cTn id="15" presetID="1" presetClass="entr" presetSubtype="0"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42844" y="71414"/>
            <a:ext cx="8858312" cy="3022366"/>
          </a:xfrm>
          <a:prstGeom prst="rect">
            <a:avLst/>
          </a:prstGeom>
        </p:spPr>
        <p:txBody>
          <a:bodyPr wrap="square">
            <a:spAutoFit/>
          </a:bodyPr>
          <a:lstStyle/>
          <a:p>
            <a:pPr lvl="0" indent="539750" algn="just">
              <a:lnSpc>
                <a:spcPct val="85000"/>
              </a:lnSpc>
            </a:pPr>
            <a:r>
              <a:rPr lang="ru-RU" sz="2800" b="1"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ea typeface="Times New Roman" pitchFamily="18" charset="0"/>
              </a:rPr>
              <a:t>Биотехнология</a:t>
            </a:r>
            <a:r>
              <a:rPr lang="ru-RU" sz="2800" b="1" dirty="0" smtClean="0">
                <a:latin typeface="Arial" pitchFamily="34" charset="0"/>
                <a:ea typeface="Times New Roman" pitchFamily="18" charset="0"/>
              </a:rPr>
              <a:t> </a:t>
            </a:r>
            <a:r>
              <a:rPr lang="ru-RU" sz="2800" b="1" dirty="0" smtClean="0">
                <a:ln>
                  <a:solidFill>
                    <a:sysClr val="windowText" lastClr="000000"/>
                  </a:solidFill>
                </a:ln>
                <a:latin typeface="Arial" pitchFamily="34" charset="0"/>
                <a:ea typeface="Times New Roman" pitchFamily="18" charset="0"/>
              </a:rPr>
              <a:t>дает возможность </a:t>
            </a:r>
            <a:r>
              <a:rPr lang="ru-RU" sz="2800" b="1" dirty="0" smtClean="0">
                <a:latin typeface="Arial" pitchFamily="34" charset="0"/>
                <a:ea typeface="Times New Roman" pitchFamily="18" charset="0"/>
              </a:rPr>
              <a:t>воспроизводить нужные продукты в неограниченных количествах, применяя новые технологии, позволяющие переносить гены в клетки-продуценты или в целый организм (</a:t>
            </a:r>
            <a:r>
              <a:rPr lang="ru-RU" sz="2800" b="1" dirty="0" err="1" smtClean="0">
                <a:latin typeface="Arial" pitchFamily="34" charset="0"/>
                <a:ea typeface="Times New Roman" pitchFamily="18" charset="0"/>
              </a:rPr>
              <a:t>трансгенные</a:t>
            </a:r>
            <a:r>
              <a:rPr lang="ru-RU" sz="2800" b="1" dirty="0" smtClean="0">
                <a:latin typeface="Arial" pitchFamily="34" charset="0"/>
                <a:ea typeface="Times New Roman" pitchFamily="18" charset="0"/>
              </a:rPr>
              <a:t> животные и растения), синтезировать пептиды, создавать искусственные вакцины.</a:t>
            </a:r>
            <a:endParaRPr lang="ru-RU" sz="2800" b="1" dirty="0" smtClean="0">
              <a:latin typeface="Arial" pitchFamily="34" charset="0"/>
            </a:endParaRPr>
          </a:p>
        </p:txBody>
      </p:sp>
      <p:pic>
        <p:nvPicPr>
          <p:cNvPr id="137219" name="Picture 3" descr="C:\23.09.12-домашние документы\Биотехнология\07.12.12\Высшие растения in vivo и in vitro\slika-600x340-1333012641-601559.jpg"/>
          <p:cNvPicPr>
            <a:picLocks noChangeAspect="1" noChangeArrowheads="1"/>
          </p:cNvPicPr>
          <p:nvPr/>
        </p:nvPicPr>
        <p:blipFill>
          <a:blip r:embed="rId2"/>
          <a:srcRect/>
          <a:stretch>
            <a:fillRect/>
          </a:stretch>
        </p:blipFill>
        <p:spPr bwMode="auto">
          <a:xfrm>
            <a:off x="4857752" y="3214686"/>
            <a:ext cx="3782012" cy="2143140"/>
          </a:xfrm>
          <a:prstGeom prst="rect">
            <a:avLst/>
          </a:prstGeom>
          <a:noFill/>
        </p:spPr>
      </p:pic>
      <p:pic>
        <p:nvPicPr>
          <p:cNvPr id="68610" name="Picture 2" descr="E:\Основные направления развития биотехнологии\20110401070739.jpg"/>
          <p:cNvPicPr>
            <a:picLocks noChangeAspect="1" noChangeArrowheads="1"/>
          </p:cNvPicPr>
          <p:nvPr/>
        </p:nvPicPr>
        <p:blipFill>
          <a:blip r:embed="rId3"/>
          <a:srcRect/>
          <a:stretch>
            <a:fillRect/>
          </a:stretch>
        </p:blipFill>
        <p:spPr bwMode="auto">
          <a:xfrm>
            <a:off x="71438" y="3286124"/>
            <a:ext cx="4286248" cy="3474117"/>
          </a:xfrm>
          <a:prstGeom prst="rect">
            <a:avLst/>
          </a:prstGeom>
          <a:noFill/>
        </p:spPr>
      </p:pic>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4"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20083492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42844" y="142852"/>
            <a:ext cx="8858312" cy="4670509"/>
          </a:xfrm>
          <a:prstGeom prst="rect">
            <a:avLst/>
          </a:prstGeom>
        </p:spPr>
        <p:txBody>
          <a:bodyPr wrap="square">
            <a:spAutoFit/>
          </a:bodyPr>
          <a:lstStyle/>
          <a:p>
            <a:pPr marL="892175" lvl="0" indent="-892175" algn="just">
              <a:lnSpc>
                <a:spcPct val="85000"/>
              </a:lnSpc>
            </a:pPr>
            <a:r>
              <a:rPr lang="ru-RU" sz="2500" b="1" dirty="0" err="1" smtClean="0">
                <a:ln>
                  <a:solidFill>
                    <a:sysClr val="windowText" lastClr="000000"/>
                  </a:solidFill>
                </a:ln>
                <a:solidFill>
                  <a:srgbClr val="FF0000"/>
                </a:solidFill>
                <a:latin typeface="Arial" pitchFamily="34" charset="0"/>
                <a:ea typeface="Times New Roman" pitchFamily="18" charset="0"/>
              </a:rPr>
              <a:t>Трансгенный</a:t>
            </a:r>
            <a:r>
              <a:rPr lang="ru-RU" sz="2500" b="1" dirty="0" smtClean="0">
                <a:solidFill>
                  <a:srgbClr val="FF0000"/>
                </a:solidFill>
                <a:latin typeface="Arial" pitchFamily="34" charset="0"/>
                <a:ea typeface="Times New Roman" pitchFamily="18" charset="0"/>
              </a:rPr>
              <a:t> </a:t>
            </a:r>
            <a:r>
              <a:rPr lang="ru-RU" sz="2500" b="1" dirty="0" err="1" smtClean="0">
                <a:solidFill>
                  <a:srgbClr val="000000"/>
                </a:solidFill>
                <a:latin typeface="Arial" pitchFamily="34" charset="0"/>
                <a:ea typeface="Times New Roman" pitchFamily="18" charset="0"/>
              </a:rPr>
              <a:t>органи́зм</a:t>
            </a:r>
            <a:r>
              <a:rPr lang="ru-RU" sz="2500" b="1" dirty="0" smtClean="0">
                <a:latin typeface="Arial" pitchFamily="34" charset="0"/>
                <a:ea typeface="Times New Roman" pitchFamily="18" charset="0"/>
              </a:rPr>
              <a:t> – </a:t>
            </a:r>
            <a:r>
              <a:rPr lang="ru-RU" sz="2500" b="1" dirty="0" smtClean="0">
                <a:solidFill>
                  <a:srgbClr val="000000"/>
                </a:solidFill>
                <a:latin typeface="Arial" pitchFamily="34" charset="0"/>
                <a:ea typeface="Times New Roman" pitchFamily="18" charset="0"/>
              </a:rPr>
              <a:t>живой организм, в геном которого искусственно введен ген другого организма. Ген вводится в геном хозяина в форме так называемой «генетической конструкции» </a:t>
            </a:r>
            <a:r>
              <a:rPr lang="ru-RU" sz="2500" b="1" dirty="0" smtClean="0">
                <a:latin typeface="Arial" pitchFamily="34" charset="0"/>
                <a:ea typeface="Times New Roman" pitchFamily="18" charset="0"/>
              </a:rPr>
              <a:t>–</a:t>
            </a:r>
            <a:r>
              <a:rPr lang="ru-RU" sz="2500" b="1" dirty="0" smtClean="0">
                <a:solidFill>
                  <a:srgbClr val="000000"/>
                </a:solidFill>
                <a:latin typeface="Arial" pitchFamily="34" charset="0"/>
                <a:ea typeface="Times New Roman" pitchFamily="18" charset="0"/>
              </a:rPr>
              <a:t> последовательности ДНК, несущей участок, кодирующий белок...</a:t>
            </a:r>
            <a:endParaRPr lang="ru-RU" sz="2500" b="1" dirty="0" smtClean="0">
              <a:latin typeface="Arial" pitchFamily="34" charset="0"/>
            </a:endParaRPr>
          </a:p>
          <a:p>
            <a:pPr marL="892175" lvl="0" indent="-892175" algn="just" eaLnBrk="0" hangingPunct="0">
              <a:lnSpc>
                <a:spcPct val="85000"/>
              </a:lnSpc>
            </a:pPr>
            <a:r>
              <a:rPr lang="ru-RU" sz="2500" b="1" dirty="0" smtClean="0">
                <a:ln>
                  <a:solidFill>
                    <a:sysClr val="windowText" lastClr="000000"/>
                  </a:solidFill>
                </a:ln>
                <a:solidFill>
                  <a:srgbClr val="FF0000"/>
                </a:solidFill>
                <a:latin typeface="Arial" pitchFamily="34" charset="0"/>
                <a:ea typeface="Times New Roman" pitchFamily="18" charset="0"/>
              </a:rPr>
              <a:t>Транс</a:t>
            </a:r>
            <a:r>
              <a:rPr lang="ru-RU" sz="2500" b="1" dirty="0" smtClean="0">
                <a:ln>
                  <a:solidFill>
                    <a:sysClr val="windowText" lastClr="000000"/>
                  </a:solidFill>
                </a:ln>
                <a:latin typeface="Arial" pitchFamily="34" charset="0"/>
                <a:ea typeface="Times New Roman" pitchFamily="18" charset="0"/>
              </a:rPr>
              <a:t>... </a:t>
            </a:r>
            <a:r>
              <a:rPr lang="ru-RU" sz="2500" b="1" dirty="0" smtClean="0">
                <a:latin typeface="Arial" pitchFamily="34" charset="0"/>
                <a:ea typeface="Times New Roman" pitchFamily="18" charset="0"/>
              </a:rPr>
              <a:t>[&lt; лат. </a:t>
            </a:r>
            <a:r>
              <a:rPr lang="en-US" sz="2500" b="1" dirty="0" smtClean="0">
                <a:latin typeface="Arial" pitchFamily="34" charset="0"/>
                <a:ea typeface="Times New Roman" pitchFamily="18" charset="0"/>
              </a:rPr>
              <a:t>trans</a:t>
            </a:r>
            <a:r>
              <a:rPr lang="ru-RU" sz="2500" b="1" dirty="0" smtClean="0">
                <a:latin typeface="Arial" pitchFamily="34" charset="0"/>
                <a:ea typeface="Times New Roman" pitchFamily="18" charset="0"/>
              </a:rPr>
              <a:t> сквозь, через] – первая составная часть сложных слов, обозначающая:                   1) движение через какое-либо пространство, пересечение его, например: трансарктический; 2) следование, расположение за чём-либо по ту сторону чего-либо, например: </a:t>
            </a:r>
            <a:r>
              <a:rPr lang="ru-RU" sz="2500" b="1" i="1" dirty="0" smtClean="0">
                <a:latin typeface="Arial" pitchFamily="34" charset="0"/>
                <a:ea typeface="Times New Roman" pitchFamily="18" charset="0"/>
              </a:rPr>
              <a:t>трансураны, трансальпийский</a:t>
            </a:r>
            <a:r>
              <a:rPr lang="ru-RU" sz="2500" b="1" dirty="0" smtClean="0">
                <a:latin typeface="Arial" pitchFamily="34" charset="0"/>
                <a:ea typeface="Times New Roman" pitchFamily="18" charset="0"/>
              </a:rPr>
              <a:t>; передачу через посредство чего-либо, например: </a:t>
            </a:r>
            <a:r>
              <a:rPr lang="ru-RU" sz="2500" b="1" i="1" dirty="0" err="1" smtClean="0">
                <a:latin typeface="Arial" pitchFamily="34" charset="0"/>
                <a:ea typeface="Times New Roman" pitchFamily="18" charset="0"/>
              </a:rPr>
              <a:t>транслитерапия</a:t>
            </a:r>
            <a:r>
              <a:rPr lang="ru-RU" sz="2500" b="1" dirty="0" smtClean="0">
                <a:latin typeface="Arial" pitchFamily="34" charset="0"/>
                <a:ea typeface="Times New Roman" pitchFamily="18" charset="0"/>
              </a:rPr>
              <a:t>.</a:t>
            </a:r>
            <a:endParaRPr lang="ru-RU" sz="2500" b="1" dirty="0" smtClean="0">
              <a:latin typeface="Arial" pitchFamily="34" charset="0"/>
            </a:endParaRPr>
          </a:p>
        </p:txBody>
      </p:sp>
      <p:pic>
        <p:nvPicPr>
          <p:cNvPr id="136194" name="Picture 2" descr="C:\23.09.12-домашние документы\Биотехнология\07.12.12\Животные in vivo и in vitro\vyraschivanie_organov-3.jpg"/>
          <p:cNvPicPr>
            <a:picLocks noChangeAspect="1" noChangeArrowheads="1"/>
          </p:cNvPicPr>
          <p:nvPr/>
        </p:nvPicPr>
        <p:blipFill>
          <a:blip r:embed="rId2"/>
          <a:srcRect/>
          <a:stretch>
            <a:fillRect/>
          </a:stretch>
        </p:blipFill>
        <p:spPr bwMode="auto">
          <a:xfrm>
            <a:off x="0" y="4794543"/>
            <a:ext cx="6286512" cy="2063456"/>
          </a:xfrm>
          <a:prstGeom prst="rect">
            <a:avLst/>
          </a:prstGeom>
          <a:noFill/>
        </p:spPr>
      </p:pic>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2"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12556109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ChangeArrowheads="1"/>
          </p:cNvSpPr>
          <p:nvPr/>
        </p:nvSpPr>
        <p:spPr bwMode="auto">
          <a:xfrm>
            <a:off x="142844" y="142852"/>
            <a:ext cx="8786874" cy="26561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539750" algn="just" defTabSz="914400" rtl="0" eaLnBrk="1" fontAlgn="base" latinLnBrk="0" hangingPunct="1">
              <a:lnSpc>
                <a:spcPct val="85000"/>
              </a:lnSpc>
              <a:spcBef>
                <a:spcPct val="0"/>
              </a:spcBef>
              <a:spcAft>
                <a:spcPct val="0"/>
              </a:spcAft>
              <a:buClrTx/>
              <a:buSzTx/>
              <a:buFontTx/>
              <a:buNone/>
              <a:tabLst/>
            </a:pPr>
            <a:r>
              <a:rPr kumimoji="0" lang="ru-RU" sz="2800" b="1" i="0" u="none" strike="noStrike" cap="none" normalizeH="0" dirty="0" err="1" smtClean="0">
                <a:ln>
                  <a:noFill/>
                </a:ln>
                <a:solidFill>
                  <a:srgbClr val="FF0000"/>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Биотехноло́гия</a:t>
            </a:r>
            <a:r>
              <a:rPr kumimoji="0" lang="ru-RU" sz="2800" b="1" i="0" u="none" strike="noStrike" cap="none" normalizeH="0" dirty="0" smtClean="0">
                <a:ln>
                  <a:noFill/>
                </a:ln>
                <a:solidFill>
                  <a:schemeClr val="tx1"/>
                </a:solidFill>
                <a:effectLst/>
                <a:latin typeface="Arial" pitchFamily="34" charset="0"/>
                <a:ea typeface="Times New Roman" pitchFamily="18" charset="0"/>
                <a:cs typeface="Times New Roman" pitchFamily="18" charset="0"/>
              </a:rPr>
              <a:t> – дисциплина, изучающая возможности использования живых организмов, их систем или продуктов их жизнедеятельности для решения технологических задач, а также возможности создания живых организмов с необходимыми свойствами методом генной инженерии.</a:t>
            </a:r>
            <a:endParaRPr kumimoji="0" lang="ru-RU" sz="2800" b="1" i="0" u="none" strike="noStrike" cap="none" normalizeH="0" dirty="0" smtClean="0">
              <a:ln>
                <a:noFill/>
              </a:ln>
              <a:solidFill>
                <a:schemeClr val="tx1"/>
              </a:solidFill>
              <a:effectLst/>
              <a:latin typeface="Arial" pitchFamily="34" charset="0"/>
            </a:endParaRPr>
          </a:p>
        </p:txBody>
      </p:sp>
      <p:pic>
        <p:nvPicPr>
          <p:cNvPr id="5122" name="Picture 2" descr="C:\23.09.12-домашние документы\Биотехнология\16.11.11\Biotechnology.jpg"/>
          <p:cNvPicPr>
            <a:picLocks noChangeAspect="1" noChangeArrowheads="1"/>
          </p:cNvPicPr>
          <p:nvPr/>
        </p:nvPicPr>
        <p:blipFill>
          <a:blip r:embed="rId2"/>
          <a:srcRect/>
          <a:stretch>
            <a:fillRect/>
          </a:stretch>
        </p:blipFill>
        <p:spPr bwMode="auto">
          <a:xfrm>
            <a:off x="1393009" y="2857496"/>
            <a:ext cx="6810423" cy="3714776"/>
          </a:xfrm>
          <a:prstGeom prst="rect">
            <a:avLst/>
          </a:prstGeom>
          <a:noFill/>
        </p:spPr>
      </p:pic>
      <p:sp>
        <p:nvSpPr>
          <p:cNvPr id="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домой 5">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7"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19131051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71406" y="54470"/>
            <a:ext cx="8929750" cy="3022366"/>
          </a:xfrm>
          <a:prstGeom prst="rect">
            <a:avLst/>
          </a:prstGeom>
        </p:spPr>
        <p:txBody>
          <a:bodyPr wrap="square">
            <a:spAutoFit/>
          </a:bodyPr>
          <a:lstStyle/>
          <a:p>
            <a:pPr lvl="0" indent="539750" algn="just">
              <a:lnSpc>
                <a:spcPct val="85000"/>
              </a:lnSpc>
            </a:pPr>
            <a:r>
              <a:rPr lang="ru-RU" sz="2800" b="1" dirty="0" smtClean="0">
                <a:ln>
                  <a:solidFill>
                    <a:sysClr val="windowText" lastClr="000000"/>
                  </a:solidFill>
                </a:ln>
                <a:solidFill>
                  <a:srgbClr val="C00000"/>
                </a:solidFill>
                <a:latin typeface="Arial" pitchFamily="34" charset="0"/>
                <a:ea typeface="Times New Roman" pitchFamily="18" charset="0"/>
              </a:rPr>
              <a:t>Биотехнологические производства </a:t>
            </a:r>
            <a:r>
              <a:rPr lang="ru-RU" sz="2800" b="1" u="sng" dirty="0" smtClean="0">
                <a:latin typeface="Arial" pitchFamily="34" charset="0"/>
                <a:ea typeface="Times New Roman" pitchFamily="18" charset="0"/>
              </a:rPr>
              <a:t>представляют собой</a:t>
            </a:r>
            <a:r>
              <a:rPr lang="ru-RU" sz="2800" b="1" dirty="0" smtClean="0">
                <a:latin typeface="Arial" pitchFamily="34" charset="0"/>
                <a:ea typeface="Times New Roman" pitchFamily="18" charset="0"/>
              </a:rPr>
              <a:t> сложный комплекс биофизических, биохимических и физико-химических процессов, в котором тесно взаимосвязаны производство и биология. Может быть, даже правильнее называть биотехнологией применение в промышленности биологических систем или процессов.</a:t>
            </a:r>
            <a:endParaRPr lang="ru-RU" sz="2800" b="1" dirty="0" smtClean="0">
              <a:latin typeface="Arial" pitchFamily="34" charset="0"/>
            </a:endParaRPr>
          </a:p>
        </p:txBody>
      </p:sp>
      <p:pic>
        <p:nvPicPr>
          <p:cNvPr id="1026" name="Picture 2"/>
          <p:cNvPicPr>
            <a:picLocks noChangeAspect="1" noChangeArrowheads="1"/>
          </p:cNvPicPr>
          <p:nvPr/>
        </p:nvPicPr>
        <p:blipFill>
          <a:blip r:embed="rId2"/>
          <a:srcRect/>
          <a:stretch>
            <a:fillRect/>
          </a:stretch>
        </p:blipFill>
        <p:spPr bwMode="auto">
          <a:xfrm>
            <a:off x="2571736" y="3071810"/>
            <a:ext cx="2756408" cy="3786190"/>
          </a:xfrm>
          <a:prstGeom prst="rect">
            <a:avLst/>
          </a:prstGeom>
          <a:noFill/>
          <a:ln w="9525">
            <a:noFill/>
            <a:miter lim="800000"/>
            <a:headEnd/>
            <a:tailEnd/>
          </a:ln>
          <a:effectLst/>
        </p:spPr>
      </p:pic>
      <p:sp>
        <p:nvSpPr>
          <p:cNvPr id="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домой 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8"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14930158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 descr="E:\15.12.12\анимашки\биология\биотехнология и др\1861225-3d12cd17677644d6.gif"/>
          <p:cNvPicPr>
            <a:picLocks noChangeAspect="1" noChangeArrowheads="1" noCrop="1"/>
          </p:cNvPicPr>
          <p:nvPr/>
        </p:nvPicPr>
        <p:blipFill>
          <a:blip r:embed="rId2"/>
          <a:srcRect/>
          <a:stretch>
            <a:fillRect/>
          </a:stretch>
        </p:blipFill>
        <p:spPr bwMode="auto">
          <a:xfrm>
            <a:off x="6572264" y="4357694"/>
            <a:ext cx="2286000" cy="1524000"/>
          </a:xfrm>
          <a:prstGeom prst="rect">
            <a:avLst/>
          </a:prstGeom>
          <a:noFill/>
        </p:spPr>
      </p:pic>
      <p:pic>
        <p:nvPicPr>
          <p:cNvPr id="2051" name="Picture 3"/>
          <p:cNvPicPr>
            <a:picLocks noChangeAspect="1" noChangeArrowheads="1"/>
          </p:cNvPicPr>
          <p:nvPr/>
        </p:nvPicPr>
        <p:blipFill>
          <a:blip r:embed="rId3" cstate="print"/>
          <a:srcRect/>
          <a:stretch>
            <a:fillRect/>
          </a:stretch>
        </p:blipFill>
        <p:spPr bwMode="auto">
          <a:xfrm>
            <a:off x="2500298" y="3546251"/>
            <a:ext cx="3233733" cy="3311749"/>
          </a:xfrm>
          <a:prstGeom prst="rect">
            <a:avLst/>
          </a:prstGeom>
          <a:noFill/>
          <a:ln w="9525">
            <a:noFill/>
            <a:miter lim="800000"/>
            <a:headEnd/>
            <a:tailEnd/>
          </a:ln>
          <a:effectLst/>
        </p:spPr>
      </p:pic>
      <p:sp>
        <p:nvSpPr>
          <p:cNvPr id="11" name="Прямоугольник 10"/>
          <p:cNvSpPr/>
          <p:nvPr/>
        </p:nvSpPr>
        <p:spPr>
          <a:xfrm>
            <a:off x="142844" y="71414"/>
            <a:ext cx="8858312" cy="4330416"/>
          </a:xfrm>
          <a:prstGeom prst="rect">
            <a:avLst/>
          </a:prstGeom>
        </p:spPr>
        <p:txBody>
          <a:bodyPr wrap="square">
            <a:spAutoFit/>
          </a:bodyPr>
          <a:lstStyle/>
          <a:p>
            <a:pPr lvl="0" indent="539750" algn="just">
              <a:lnSpc>
                <a:spcPct val="85000"/>
              </a:lnSpc>
            </a:pPr>
            <a:r>
              <a:rPr lang="ru-RU" sz="2700" b="1" dirty="0" smtClean="0">
                <a:latin typeface="Arial" pitchFamily="34" charset="0"/>
                <a:ea typeface="Times New Roman" pitchFamily="18" charset="0"/>
              </a:rPr>
              <a:t>В </a:t>
            </a:r>
            <a:r>
              <a:rPr lang="ru-RU" sz="2700" b="1" dirty="0" smtClean="0">
                <a:solidFill>
                  <a:srgbClr val="FF0000"/>
                </a:solidFill>
                <a:latin typeface="Arial" pitchFamily="34" charset="0"/>
                <a:ea typeface="Times New Roman" pitchFamily="18" charset="0"/>
              </a:rPr>
              <a:t>современной </a:t>
            </a:r>
            <a:r>
              <a:rPr lang="ru-RU"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rPr>
              <a:t>биотехнологии</a:t>
            </a:r>
            <a:r>
              <a:rPr lang="ru-RU" sz="2700" b="1" dirty="0" smtClean="0">
                <a:solidFill>
                  <a:srgbClr val="FF0000"/>
                </a:solidFill>
                <a:latin typeface="Arial" pitchFamily="34" charset="0"/>
                <a:ea typeface="Times New Roman" pitchFamily="18" charset="0"/>
              </a:rPr>
              <a:t> </a:t>
            </a:r>
            <a:r>
              <a:rPr lang="ru-RU" sz="2700" b="1" dirty="0" smtClean="0">
                <a:latin typeface="Arial" pitchFamily="34" charset="0"/>
                <a:ea typeface="Times New Roman" pitchFamily="18" charset="0"/>
              </a:rPr>
              <a:t>используются </a:t>
            </a:r>
            <a:r>
              <a:rPr lang="ru-RU" sz="2700" b="1" dirty="0" smtClean="0">
                <a:solidFill>
                  <a:srgbClr val="C00000"/>
                </a:solidFill>
                <a:latin typeface="Arial" pitchFamily="34" charset="0"/>
                <a:ea typeface="Times New Roman" pitchFamily="18" charset="0"/>
              </a:rPr>
              <a:t>биологические системы </a:t>
            </a:r>
            <a:r>
              <a:rPr lang="ru-RU" sz="2700" b="1" dirty="0" smtClean="0">
                <a:latin typeface="Arial" pitchFamily="34" charset="0"/>
                <a:ea typeface="Times New Roman" pitchFamily="18" charset="0"/>
              </a:rPr>
              <a:t>всех уровней – от молекулярно-генетического до </a:t>
            </a:r>
            <a:r>
              <a:rPr lang="ru-RU" sz="2700" b="1" dirty="0" err="1" smtClean="0">
                <a:latin typeface="Arial" pitchFamily="34" charset="0"/>
                <a:ea typeface="Times New Roman" pitchFamily="18" charset="0"/>
              </a:rPr>
              <a:t>биогеоценотичес-кого</a:t>
            </a:r>
            <a:r>
              <a:rPr lang="ru-RU" sz="2700" b="1" dirty="0" smtClean="0">
                <a:latin typeface="Arial" pitchFamily="34" charset="0"/>
                <a:ea typeface="Times New Roman" pitchFamily="18" charset="0"/>
              </a:rPr>
              <a:t> (биосферного); при этом создаются принципиально новые биологические системы, не встречающиеся в природе. Биологические системы, применяемые в биотехнологии, вместе с небиологическими компонентами (технологическое оборудование, материалы, системы энергоснабжения, контроля и управления) удобно называть </a:t>
            </a: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rPr>
              <a:t>рабочими системами</a:t>
            </a:r>
            <a:r>
              <a:rPr lang="ru-RU" sz="2700" b="1" dirty="0" smtClean="0">
                <a:latin typeface="Arial" pitchFamily="34" charset="0"/>
                <a:ea typeface="Times New Roman" pitchFamily="18" charset="0"/>
              </a:rPr>
              <a:t>.</a:t>
            </a:r>
            <a:endParaRPr lang="ru-RU" sz="2700" b="1" dirty="0" smtClean="0">
              <a:latin typeface="Arial" pitchFamily="34" charset="0"/>
            </a:endParaRPr>
          </a:p>
        </p:txBody>
      </p:sp>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3"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31055163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p:cNvPicPr>
            <a:picLocks noChangeAspect="1" noChangeArrowheads="1"/>
          </p:cNvPicPr>
          <p:nvPr/>
        </p:nvPicPr>
        <p:blipFill>
          <a:blip r:embed="rId2"/>
          <a:srcRect/>
          <a:stretch>
            <a:fillRect/>
          </a:stretch>
        </p:blipFill>
        <p:spPr bwMode="auto">
          <a:xfrm>
            <a:off x="4143372" y="4429132"/>
            <a:ext cx="2214578" cy="2214578"/>
          </a:xfrm>
          <a:prstGeom prst="rect">
            <a:avLst/>
          </a:prstGeom>
          <a:noFill/>
          <a:ln w="9525">
            <a:noFill/>
            <a:miter lim="800000"/>
            <a:headEnd/>
            <a:tailEnd/>
          </a:ln>
          <a:effectLst/>
        </p:spPr>
      </p:pic>
      <p:pic>
        <p:nvPicPr>
          <p:cNvPr id="206851" name="Picture 3"/>
          <p:cNvPicPr>
            <a:picLocks noChangeAspect="1" noChangeArrowheads="1"/>
          </p:cNvPicPr>
          <p:nvPr/>
        </p:nvPicPr>
        <p:blipFill>
          <a:blip r:embed="rId3"/>
          <a:srcRect/>
          <a:stretch>
            <a:fillRect/>
          </a:stretch>
        </p:blipFill>
        <p:spPr bwMode="auto">
          <a:xfrm>
            <a:off x="500035" y="4828746"/>
            <a:ext cx="2571767" cy="1886381"/>
          </a:xfrm>
          <a:prstGeom prst="rect">
            <a:avLst/>
          </a:prstGeom>
          <a:noFill/>
          <a:ln w="9525">
            <a:noFill/>
            <a:miter lim="800000"/>
            <a:headEnd/>
            <a:tailEnd/>
          </a:ln>
          <a:effectLst/>
        </p:spPr>
      </p:pic>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2"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10" name="Прямоугольник 9"/>
          <p:cNvSpPr/>
          <p:nvPr/>
        </p:nvSpPr>
        <p:spPr>
          <a:xfrm>
            <a:off x="142844" y="71414"/>
            <a:ext cx="8858312" cy="4683590"/>
          </a:xfrm>
          <a:prstGeom prst="rect">
            <a:avLst/>
          </a:prstGeom>
        </p:spPr>
        <p:txBody>
          <a:bodyPr wrap="square">
            <a:spAutoFit/>
          </a:bodyPr>
          <a:lstStyle/>
          <a:p>
            <a:pPr lvl="0" indent="539750" algn="just">
              <a:lnSpc>
                <a:spcPct val="85000"/>
              </a:lnSpc>
              <a:tabLst>
                <a:tab pos="539750" algn="l"/>
              </a:tabLst>
            </a:pPr>
            <a:r>
              <a:rPr lang="ru-RU" sz="2700" b="1" dirty="0" smtClean="0">
                <a:ln>
                  <a:solidFill>
                    <a:sysClr val="windowText" lastClr="000000"/>
                  </a:solidFill>
                </a:ln>
                <a:solidFill>
                  <a:srgbClr val="FF0000"/>
                </a:solidFill>
                <a:latin typeface="Arial Black" pitchFamily="34" charset="0"/>
                <a:ea typeface="Times New Roman" pitchFamily="18" charset="0"/>
              </a:rPr>
              <a:t>Первоочередной задачей</a:t>
            </a:r>
            <a:r>
              <a:rPr lang="ru-RU" sz="2700" b="1" dirty="0" smtClean="0">
                <a:latin typeface="Arial" pitchFamily="34" charset="0"/>
                <a:ea typeface="Times New Roman" pitchFamily="18" charset="0"/>
              </a:rPr>
              <a:t>, стоящей перед </a:t>
            </a:r>
            <a:r>
              <a:rPr lang="ru-RU" sz="2700" b="1" dirty="0" smtClean="0">
                <a:ln>
                  <a:solidFill>
                    <a:sysClr val="windowText" lastClr="000000"/>
                  </a:solidFill>
                </a:ln>
                <a:solidFill>
                  <a:srgbClr val="336600"/>
                </a:solidFill>
                <a:latin typeface="Arial" pitchFamily="34" charset="0"/>
                <a:ea typeface="Times New Roman" pitchFamily="18" charset="0"/>
              </a:rPr>
              <a:t>биотехнологией</a:t>
            </a:r>
            <a:r>
              <a:rPr lang="ru-RU" sz="2700" b="1" dirty="0" smtClean="0">
                <a:latin typeface="Arial" pitchFamily="34" charset="0"/>
                <a:ea typeface="Times New Roman" pitchFamily="18" charset="0"/>
              </a:rPr>
              <a:t>, являются исследования в области разработки и получения:</a:t>
            </a:r>
            <a:endParaRPr lang="ru-RU" sz="2700" b="1" dirty="0" smtClean="0">
              <a:latin typeface="Arial" pitchFamily="34" charset="0"/>
            </a:endParaRPr>
          </a:p>
          <a:p>
            <a:pPr marL="722313" lvl="0" indent="-365125" algn="just" eaLnBrk="0" hangingPunct="0">
              <a:lnSpc>
                <a:spcPct val="85000"/>
              </a:lnSpc>
              <a:buClr>
                <a:srgbClr val="C00000"/>
              </a:buClr>
              <a:buFont typeface="Wingdings" pitchFamily="2" charset="2"/>
              <a:buChar char="Ø"/>
              <a:tabLst>
                <a:tab pos="623888" algn="l"/>
              </a:tabLst>
            </a:pPr>
            <a:r>
              <a:rPr lang="ru-RU" sz="2700" b="1" dirty="0" smtClean="0">
                <a:latin typeface="Arial" pitchFamily="34" charset="0"/>
                <a:ea typeface="Times New Roman" pitchFamily="18" charset="0"/>
              </a:rPr>
              <a:t>новых биологически активных веществ и лекарственных препаратов для медицины (интерферонов, инсулина, гормона роста человека, </a:t>
            </a:r>
            <a:r>
              <a:rPr lang="ru-RU" sz="2700" b="1" dirty="0" err="1" smtClean="0">
                <a:latin typeface="Arial" pitchFamily="34" charset="0"/>
                <a:ea typeface="Times New Roman" pitchFamily="18" charset="0"/>
              </a:rPr>
              <a:t>моноклональных</a:t>
            </a:r>
            <a:r>
              <a:rPr lang="ru-RU" sz="2700" b="1" dirty="0" smtClean="0">
                <a:latin typeface="Arial" pitchFamily="34" charset="0"/>
                <a:ea typeface="Times New Roman" pitchFamily="18" charset="0"/>
              </a:rPr>
              <a:t> антител и т. д.), повышающих качество жизни людей и позволяющих осуществлять раннюю диагностику и лечение тяжелых заболеваний – сердечнососудистых, злокачественных, наследственных, инфекционных, в том числе вирусных;</a:t>
            </a:r>
            <a:endParaRPr lang="ru-RU" sz="2700" b="1" dirty="0" smtClean="0">
              <a:latin typeface="Arial" pitchFamily="34" charset="0"/>
            </a:endParaRPr>
          </a:p>
        </p:txBody>
      </p:sp>
    </p:spTree>
    <p:extLst>
      <p:ext uri="{BB962C8B-B14F-4D97-AF65-F5344CB8AC3E}">
        <p14:creationId xmlns:p14="http://schemas.microsoft.com/office/powerpoint/2010/main" val="1736345931"/>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7" name="Picture 3"/>
          <p:cNvPicPr>
            <a:picLocks noChangeAspect="1" noChangeArrowheads="1"/>
          </p:cNvPicPr>
          <p:nvPr/>
        </p:nvPicPr>
        <p:blipFill>
          <a:blip r:embed="rId2"/>
          <a:srcRect/>
          <a:stretch>
            <a:fillRect/>
          </a:stretch>
        </p:blipFill>
        <p:spPr bwMode="auto">
          <a:xfrm>
            <a:off x="539552" y="1952629"/>
            <a:ext cx="4572010" cy="3048007"/>
          </a:xfrm>
          <a:prstGeom prst="rect">
            <a:avLst/>
          </a:prstGeom>
          <a:noFill/>
          <a:ln w="9525">
            <a:noFill/>
            <a:miter lim="800000"/>
            <a:headEnd/>
            <a:tailEnd/>
          </a:ln>
          <a:effectLst/>
        </p:spPr>
      </p:pic>
      <p:pic>
        <p:nvPicPr>
          <p:cNvPr id="205828" name="Picture 4"/>
          <p:cNvPicPr>
            <a:picLocks noChangeAspect="1" noChangeArrowheads="1"/>
          </p:cNvPicPr>
          <p:nvPr/>
        </p:nvPicPr>
        <p:blipFill>
          <a:blip r:embed="rId3"/>
          <a:srcRect/>
          <a:stretch>
            <a:fillRect/>
          </a:stretch>
        </p:blipFill>
        <p:spPr bwMode="auto">
          <a:xfrm>
            <a:off x="3779912" y="4681548"/>
            <a:ext cx="2857500" cy="1933575"/>
          </a:xfrm>
          <a:prstGeom prst="rect">
            <a:avLst/>
          </a:prstGeom>
          <a:noFill/>
          <a:ln w="9525">
            <a:noFill/>
            <a:miter lim="800000"/>
            <a:headEnd/>
            <a:tailEnd/>
          </a:ln>
          <a:effectLst/>
        </p:spPr>
      </p:pic>
      <p:pic>
        <p:nvPicPr>
          <p:cNvPr id="205829" name="Picture 5"/>
          <p:cNvPicPr>
            <a:picLocks noChangeAspect="1" noChangeArrowheads="1"/>
          </p:cNvPicPr>
          <p:nvPr/>
        </p:nvPicPr>
        <p:blipFill>
          <a:blip r:embed="rId4"/>
          <a:srcRect/>
          <a:stretch>
            <a:fillRect/>
          </a:stretch>
        </p:blipFill>
        <p:spPr bwMode="auto">
          <a:xfrm>
            <a:off x="5800256" y="2204864"/>
            <a:ext cx="3019100" cy="1857388"/>
          </a:xfrm>
          <a:prstGeom prst="rect">
            <a:avLst/>
          </a:prstGeom>
          <a:noFill/>
          <a:ln w="9525">
            <a:noFill/>
            <a:miter lim="800000"/>
            <a:headEnd/>
            <a:tailEnd/>
          </a:ln>
          <a:effectLst/>
        </p:spPr>
      </p:pic>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4" name="Picture 12" descr="пишу 1"/>
          <p:cNvPicPr>
            <a:picLocks noChangeAspect="1" noChangeArrowheads="1" noCrop="1"/>
          </p:cNvPicPr>
          <p:nvPr/>
        </p:nvPicPr>
        <p:blipFill>
          <a:blip r:embed="rId6" cstate="print"/>
          <a:srcRect/>
          <a:stretch>
            <a:fillRect/>
          </a:stretch>
        </p:blipFill>
        <p:spPr bwMode="auto">
          <a:xfrm>
            <a:off x="8494713" y="5000636"/>
            <a:ext cx="649287" cy="1295400"/>
          </a:xfrm>
          <a:prstGeom prst="rect">
            <a:avLst/>
          </a:prstGeom>
          <a:noFill/>
          <a:ln w="9525">
            <a:noFill/>
            <a:miter lim="800000"/>
            <a:headEnd/>
            <a:tailEnd/>
          </a:ln>
        </p:spPr>
      </p:pic>
      <p:sp>
        <p:nvSpPr>
          <p:cNvPr id="11" name="Прямоугольник 10"/>
          <p:cNvSpPr/>
          <p:nvPr/>
        </p:nvSpPr>
        <p:spPr>
          <a:xfrm>
            <a:off x="142844" y="142852"/>
            <a:ext cx="8858312" cy="1858201"/>
          </a:xfrm>
          <a:prstGeom prst="rect">
            <a:avLst/>
          </a:prstGeom>
        </p:spPr>
        <p:txBody>
          <a:bodyPr wrap="square">
            <a:spAutoFit/>
          </a:bodyPr>
          <a:lstStyle/>
          <a:p>
            <a:pPr marL="633413" lvl="0" indent="-365125" algn="just">
              <a:lnSpc>
                <a:spcPct val="85000"/>
              </a:lnSpc>
              <a:buClr>
                <a:srgbClr val="C00000"/>
              </a:buClr>
              <a:buFont typeface="Wingdings" pitchFamily="2" charset="2"/>
              <a:buChar char="Ø"/>
              <a:tabLst>
                <a:tab pos="633413" algn="l"/>
              </a:tabLst>
            </a:pPr>
            <a:r>
              <a:rPr lang="ru-RU" sz="2700" b="1" dirty="0" smtClean="0">
                <a:latin typeface="Arial" pitchFamily="34" charset="0"/>
                <a:ea typeface="Times New Roman" pitchFamily="18" charset="0"/>
              </a:rPr>
              <a:t>микробиологических средств защиты растений от болезней и вредителей;</a:t>
            </a:r>
            <a:endParaRPr lang="ru-RU" sz="2700" b="1" dirty="0" smtClean="0">
              <a:latin typeface="Arial" pitchFamily="34" charset="0"/>
            </a:endParaRPr>
          </a:p>
          <a:p>
            <a:pPr marL="633413" lvl="0" indent="-365125" algn="just" eaLnBrk="0" hangingPunct="0">
              <a:lnSpc>
                <a:spcPct val="85000"/>
              </a:lnSpc>
              <a:buClr>
                <a:srgbClr val="C00000"/>
              </a:buClr>
              <a:buFont typeface="Wingdings" pitchFamily="2" charset="2"/>
              <a:buChar char="Ø"/>
              <a:tabLst>
                <a:tab pos="633413" algn="l"/>
              </a:tabLst>
            </a:pPr>
            <a:r>
              <a:rPr lang="ru-RU" sz="2700" b="1" dirty="0" smtClean="0">
                <a:latin typeface="Arial" pitchFamily="34" charset="0"/>
                <a:ea typeface="Times New Roman" pitchFamily="18" charset="0"/>
              </a:rPr>
              <a:t>бактериальных удобрений и регуляторов роста растений, повышения плодородия почв;</a:t>
            </a:r>
            <a:endParaRPr lang="ru-RU" sz="2700" b="1" dirty="0" smtClean="0">
              <a:latin typeface="Arial" pitchFamily="34" charset="0"/>
            </a:endParaRPr>
          </a:p>
        </p:txBody>
      </p:sp>
    </p:spTree>
    <p:extLst>
      <p:ext uri="{BB962C8B-B14F-4D97-AF65-F5344CB8AC3E}">
        <p14:creationId xmlns:p14="http://schemas.microsoft.com/office/powerpoint/2010/main" val="3003497497"/>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42844" y="142852"/>
            <a:ext cx="8858312" cy="2211375"/>
          </a:xfrm>
          <a:prstGeom prst="rect">
            <a:avLst/>
          </a:prstGeom>
        </p:spPr>
        <p:txBody>
          <a:bodyPr wrap="square">
            <a:spAutoFit/>
          </a:bodyPr>
          <a:lstStyle/>
          <a:p>
            <a:pPr marL="530225" lvl="0" indent="-352425" algn="just">
              <a:lnSpc>
                <a:spcPct val="85000"/>
              </a:lnSpc>
              <a:buClr>
                <a:srgbClr val="C00000"/>
              </a:buClr>
              <a:buFont typeface="Wingdings" pitchFamily="2" charset="2"/>
              <a:buChar char="Ø"/>
              <a:tabLst>
                <a:tab pos="530225" algn="l"/>
              </a:tabLst>
            </a:pPr>
            <a:r>
              <a:rPr lang="ru-RU" sz="2700" b="1" dirty="0" smtClean="0">
                <a:latin typeface="Arial" pitchFamily="34" charset="0"/>
                <a:ea typeface="Times New Roman" pitchFamily="18" charset="0"/>
              </a:rPr>
              <a:t>новых, с заданными свойствами, высокопродуктивных и устойчивых к неблагоприятным факторам внешней среды сортов и гибридов сельскохозяйственных растений, полученных методами генетической и клеточной инженерии;</a:t>
            </a:r>
            <a:endParaRPr lang="ru-RU" sz="2700" b="1" dirty="0" smtClean="0">
              <a:latin typeface="Arial" pitchFamily="34" charset="0"/>
            </a:endParaRPr>
          </a:p>
        </p:txBody>
      </p:sp>
      <p:pic>
        <p:nvPicPr>
          <p:cNvPr id="204802" name="Picture 2"/>
          <p:cNvPicPr>
            <a:picLocks noChangeAspect="1" noChangeArrowheads="1"/>
          </p:cNvPicPr>
          <p:nvPr/>
        </p:nvPicPr>
        <p:blipFill>
          <a:blip r:embed="rId2"/>
          <a:srcRect/>
          <a:stretch>
            <a:fillRect/>
          </a:stretch>
        </p:blipFill>
        <p:spPr bwMode="auto">
          <a:xfrm>
            <a:off x="107504" y="3450090"/>
            <a:ext cx="2200469" cy="2643206"/>
          </a:xfrm>
          <a:prstGeom prst="rect">
            <a:avLst/>
          </a:prstGeom>
          <a:noFill/>
          <a:ln w="9525">
            <a:noFill/>
            <a:miter lim="800000"/>
            <a:headEnd/>
            <a:tailEnd/>
          </a:ln>
          <a:effectLst/>
        </p:spPr>
      </p:pic>
      <p:sp>
        <p:nvSpPr>
          <p:cNvPr id="8" name="Прямоугольник 7"/>
          <p:cNvSpPr/>
          <p:nvPr/>
        </p:nvSpPr>
        <p:spPr>
          <a:xfrm>
            <a:off x="0" y="6137803"/>
            <a:ext cx="5500726" cy="720197"/>
          </a:xfrm>
          <a:prstGeom prst="rect">
            <a:avLst/>
          </a:prstGeom>
        </p:spPr>
        <p:txBody>
          <a:bodyPr wrap="square">
            <a:spAutoFit/>
          </a:bodyPr>
          <a:lstStyle/>
          <a:p>
            <a:pPr algn="ctr">
              <a:lnSpc>
                <a:spcPct val="85000"/>
              </a:lnSpc>
            </a:pPr>
            <a:r>
              <a:rPr lang="ru-RU" sz="2400" b="1" dirty="0" smtClean="0"/>
              <a:t>Ранний высокопродуктивный </a:t>
            </a:r>
            <a:r>
              <a:rPr lang="ru-RU" sz="2400" b="1" dirty="0" err="1" smtClean="0"/>
              <a:t>индетерминантный</a:t>
            </a:r>
            <a:r>
              <a:rPr lang="ru-RU" sz="2400" b="1" dirty="0" smtClean="0"/>
              <a:t> гибрид</a:t>
            </a:r>
            <a:endParaRPr lang="ru-RU" sz="2400" b="1" dirty="0"/>
          </a:p>
        </p:txBody>
      </p:sp>
      <p:pic>
        <p:nvPicPr>
          <p:cNvPr id="204803" name="Picture 3"/>
          <p:cNvPicPr>
            <a:picLocks noChangeAspect="1" noChangeArrowheads="1"/>
          </p:cNvPicPr>
          <p:nvPr/>
        </p:nvPicPr>
        <p:blipFill>
          <a:blip r:embed="rId3"/>
          <a:srcRect/>
          <a:stretch>
            <a:fillRect/>
          </a:stretch>
        </p:blipFill>
        <p:spPr bwMode="auto">
          <a:xfrm>
            <a:off x="1691680" y="2354227"/>
            <a:ext cx="7513446" cy="1932029"/>
          </a:xfrm>
          <a:prstGeom prst="rect">
            <a:avLst/>
          </a:prstGeom>
          <a:ln>
            <a:noFill/>
          </a:ln>
          <a:effectLst>
            <a:softEdge rad="112500"/>
          </a:effectLst>
        </p:spPr>
      </p:pic>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3"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8684553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42844" y="142852"/>
            <a:ext cx="8858312" cy="2211375"/>
          </a:xfrm>
          <a:prstGeom prst="rect">
            <a:avLst/>
          </a:prstGeom>
        </p:spPr>
        <p:txBody>
          <a:bodyPr wrap="square">
            <a:spAutoFit/>
          </a:bodyPr>
          <a:lstStyle/>
          <a:p>
            <a:pPr marL="633413" lvl="0" indent="-365125" algn="just">
              <a:lnSpc>
                <a:spcPct val="85000"/>
              </a:lnSpc>
              <a:buClr>
                <a:srgbClr val="C00000"/>
              </a:buClr>
              <a:buFont typeface="Wingdings" pitchFamily="2" charset="2"/>
              <a:buChar char="Ø"/>
              <a:tabLst>
                <a:tab pos="633413" algn="l"/>
              </a:tabLst>
            </a:pPr>
            <a:r>
              <a:rPr lang="ru-RU" sz="2700" b="1" dirty="0" smtClean="0">
                <a:latin typeface="Arial" pitchFamily="34" charset="0"/>
                <a:ea typeface="Times New Roman" pitchFamily="18" charset="0"/>
              </a:rPr>
              <a:t>ценных кормовых добавок и биологически активных веществ (кормового белка, аминокислот, ферментов, витаминов, ветеринарных препаратов и др.), необходимых для повышения продуктивности животноводства;</a:t>
            </a:r>
            <a:endParaRPr lang="ru-RU" sz="2700" b="1" dirty="0" smtClean="0">
              <a:latin typeface="Arial" pitchFamily="34" charset="0"/>
            </a:endParaRPr>
          </a:p>
        </p:txBody>
      </p:sp>
      <p:pic>
        <p:nvPicPr>
          <p:cNvPr id="203778" name="Picture 2"/>
          <p:cNvPicPr>
            <a:picLocks noChangeAspect="1" noChangeArrowheads="1"/>
          </p:cNvPicPr>
          <p:nvPr/>
        </p:nvPicPr>
        <p:blipFill>
          <a:blip r:embed="rId2"/>
          <a:srcRect/>
          <a:stretch>
            <a:fillRect/>
          </a:stretch>
        </p:blipFill>
        <p:spPr bwMode="auto">
          <a:xfrm>
            <a:off x="714348" y="3286124"/>
            <a:ext cx="5167303" cy="3100382"/>
          </a:xfrm>
          <a:prstGeom prst="rect">
            <a:avLst/>
          </a:prstGeom>
          <a:noFill/>
          <a:ln w="9525">
            <a:noFill/>
            <a:miter lim="800000"/>
            <a:headEnd/>
            <a:tailEnd/>
          </a:ln>
          <a:effectLst/>
        </p:spPr>
      </p:pic>
      <p:pic>
        <p:nvPicPr>
          <p:cNvPr id="203779" name="Picture 3"/>
          <p:cNvPicPr>
            <a:picLocks noChangeAspect="1" noChangeArrowheads="1"/>
          </p:cNvPicPr>
          <p:nvPr/>
        </p:nvPicPr>
        <p:blipFill>
          <a:blip r:embed="rId3"/>
          <a:srcRect/>
          <a:stretch>
            <a:fillRect/>
          </a:stretch>
        </p:blipFill>
        <p:spPr bwMode="auto">
          <a:xfrm>
            <a:off x="5500694" y="2071678"/>
            <a:ext cx="3093970" cy="2928958"/>
          </a:xfrm>
          <a:prstGeom prst="rect">
            <a:avLst/>
          </a:prstGeom>
          <a:noFill/>
          <a:ln w="9525">
            <a:noFill/>
            <a:miter lim="800000"/>
            <a:headEnd/>
            <a:tailEnd/>
          </a:ln>
          <a:effectLst/>
        </p:spPr>
      </p:pic>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2"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208025740"/>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42844" y="71414"/>
            <a:ext cx="8858312" cy="1923604"/>
          </a:xfrm>
          <a:prstGeom prst="rect">
            <a:avLst/>
          </a:prstGeom>
        </p:spPr>
        <p:txBody>
          <a:bodyPr wrap="square">
            <a:spAutoFit/>
          </a:bodyPr>
          <a:lstStyle/>
          <a:p>
            <a:pPr marL="633413" lvl="0" indent="-365125" algn="just">
              <a:lnSpc>
                <a:spcPct val="85000"/>
              </a:lnSpc>
              <a:buClr>
                <a:srgbClr val="C00000"/>
              </a:buClr>
              <a:buFont typeface="Wingdings" pitchFamily="2" charset="2"/>
              <a:buChar char="Ø"/>
              <a:tabLst>
                <a:tab pos="539750" algn="l"/>
              </a:tabLst>
            </a:pPr>
            <a:r>
              <a:rPr lang="ru-RU" sz="2800" b="1" dirty="0" smtClean="0">
                <a:latin typeface="Arial" pitchFamily="34" charset="0"/>
                <a:ea typeface="Times New Roman" pitchFamily="18" charset="0"/>
              </a:rPr>
              <a:t>новых методов </a:t>
            </a:r>
            <a:r>
              <a:rPr lang="ru-RU" sz="2800" b="1" dirty="0" err="1" smtClean="0">
                <a:latin typeface="Arial" pitchFamily="34" charset="0"/>
                <a:ea typeface="Times New Roman" pitchFamily="18" charset="0"/>
              </a:rPr>
              <a:t>биоинженерии</a:t>
            </a:r>
            <a:r>
              <a:rPr lang="ru-RU" sz="2800" b="1" dirty="0" smtClean="0">
                <a:latin typeface="Arial" pitchFamily="34" charset="0"/>
                <a:ea typeface="Times New Roman" pitchFamily="18" charset="0"/>
              </a:rPr>
              <a:t> для эффективной профилактики, диагностики и терапии основных болезней сельскохозяйственных и домашних животных;</a:t>
            </a:r>
            <a:endParaRPr lang="ru-RU" sz="2800" b="1" dirty="0" smtClean="0">
              <a:latin typeface="Arial" pitchFamily="34" charset="0"/>
            </a:endParaRPr>
          </a:p>
        </p:txBody>
      </p:sp>
      <p:pic>
        <p:nvPicPr>
          <p:cNvPr id="330754" name="Picture 2"/>
          <p:cNvPicPr>
            <a:picLocks noChangeAspect="1" noChangeArrowheads="1"/>
          </p:cNvPicPr>
          <p:nvPr/>
        </p:nvPicPr>
        <p:blipFill>
          <a:blip r:embed="rId2"/>
          <a:srcRect/>
          <a:stretch>
            <a:fillRect/>
          </a:stretch>
        </p:blipFill>
        <p:spPr bwMode="auto">
          <a:xfrm>
            <a:off x="357158" y="2071702"/>
            <a:ext cx="2948371" cy="2214554"/>
          </a:xfrm>
          <a:prstGeom prst="rect">
            <a:avLst/>
          </a:prstGeom>
          <a:noFill/>
          <a:ln w="9525">
            <a:noFill/>
            <a:miter lim="800000"/>
            <a:headEnd/>
            <a:tailEnd/>
          </a:ln>
        </p:spPr>
      </p:pic>
      <p:pic>
        <p:nvPicPr>
          <p:cNvPr id="330755" name="Picture 3"/>
          <p:cNvPicPr>
            <a:picLocks noChangeAspect="1" noChangeArrowheads="1"/>
          </p:cNvPicPr>
          <p:nvPr/>
        </p:nvPicPr>
        <p:blipFill>
          <a:blip r:embed="rId3"/>
          <a:srcRect/>
          <a:stretch>
            <a:fillRect/>
          </a:stretch>
        </p:blipFill>
        <p:spPr bwMode="auto">
          <a:xfrm>
            <a:off x="2928926" y="2500306"/>
            <a:ext cx="3214710" cy="2411033"/>
          </a:xfrm>
          <a:prstGeom prst="rect">
            <a:avLst/>
          </a:prstGeom>
          <a:noFill/>
          <a:ln w="9525">
            <a:noFill/>
            <a:miter lim="800000"/>
            <a:headEnd/>
            <a:tailEnd/>
          </a:ln>
        </p:spPr>
      </p:pic>
      <p:pic>
        <p:nvPicPr>
          <p:cNvPr id="330756" name="Picture 4"/>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bright="-20000" contrast="40000"/>
                    </a14:imgEffect>
                  </a14:imgLayer>
                </a14:imgProps>
              </a:ext>
            </a:extLst>
          </a:blip>
          <a:srcRect/>
          <a:stretch>
            <a:fillRect/>
          </a:stretch>
        </p:blipFill>
        <p:spPr bwMode="auto">
          <a:xfrm>
            <a:off x="5656290" y="3233020"/>
            <a:ext cx="3416304" cy="3553566"/>
          </a:xfrm>
          <a:prstGeom prst="rect">
            <a:avLst/>
          </a:prstGeom>
          <a:noFill/>
          <a:ln w="9525">
            <a:noFill/>
            <a:miter lim="800000"/>
            <a:headEnd/>
            <a:tailEnd/>
          </a:ln>
        </p:spPr>
      </p:pic>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5" name="Picture 12" descr="пишу 1"/>
          <p:cNvPicPr>
            <a:picLocks noChangeAspect="1" noChangeArrowheads="1" noCrop="1"/>
          </p:cNvPicPr>
          <p:nvPr/>
        </p:nvPicPr>
        <p:blipFill>
          <a:blip r:embed="rId7"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1377988452"/>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42844" y="142852"/>
            <a:ext cx="8858312" cy="3270895"/>
          </a:xfrm>
          <a:prstGeom prst="rect">
            <a:avLst/>
          </a:prstGeom>
        </p:spPr>
        <p:txBody>
          <a:bodyPr wrap="square">
            <a:spAutoFit/>
          </a:bodyPr>
          <a:lstStyle/>
          <a:p>
            <a:pPr marL="714375" lvl="0" indent="-714375" algn="just">
              <a:lnSpc>
                <a:spcPct val="85000"/>
              </a:lnSpc>
            </a:pPr>
            <a:r>
              <a:rPr lang="ru-RU" sz="2700" b="1" dirty="0" err="1" smtClean="0">
                <a:ln>
                  <a:solidFill>
                    <a:sysClr val="windowText" lastClr="000000"/>
                  </a:solidFill>
                </a:ln>
                <a:solidFill>
                  <a:srgbClr val="FF0000"/>
                </a:solidFill>
                <a:latin typeface="Arial" pitchFamily="34" charset="0"/>
                <a:ea typeface="Times New Roman" pitchFamily="18" charset="0"/>
              </a:rPr>
              <a:t>Патоген</a:t>
            </a:r>
            <a:r>
              <a:rPr lang="ru-RU" sz="2700" b="1" dirty="0" smtClean="0">
                <a:latin typeface="Arial" pitchFamily="34" charset="0"/>
                <a:ea typeface="Times New Roman" pitchFamily="18" charset="0"/>
              </a:rPr>
              <a:t> – </a:t>
            </a:r>
            <a:r>
              <a:rPr lang="ru-RU" sz="2700" b="1" dirty="0" smtClean="0">
                <a:solidFill>
                  <a:srgbClr val="000000"/>
                </a:solidFill>
                <a:latin typeface="Arial" pitchFamily="34" charset="0"/>
                <a:ea typeface="Times New Roman" pitchFamily="18" charset="0"/>
              </a:rPr>
              <a:t>(</a:t>
            </a:r>
            <a:r>
              <a:rPr lang="ru-RU" sz="2700" b="1" dirty="0" err="1" smtClean="0">
                <a:solidFill>
                  <a:srgbClr val="000000"/>
                </a:solidFill>
                <a:latin typeface="Arial" pitchFamily="34" charset="0"/>
                <a:ea typeface="Times New Roman" pitchFamily="18" charset="0"/>
              </a:rPr>
              <a:t>pathogen</a:t>
            </a:r>
            <a:r>
              <a:rPr lang="ru-RU" sz="2700" b="1" dirty="0" smtClean="0">
                <a:solidFill>
                  <a:srgbClr val="000000"/>
                </a:solidFill>
                <a:latin typeface="Arial" pitchFamily="34" charset="0"/>
                <a:ea typeface="Times New Roman" pitchFamily="18" charset="0"/>
              </a:rPr>
              <a:t>) – любой микроорганизм (например, бактерия), который паразитирует у животных (растений) или человека и может вызвать у них развитие болезни.</a:t>
            </a:r>
            <a:endParaRPr lang="ru-RU" sz="2700" b="1" dirty="0" smtClean="0">
              <a:latin typeface="Arial" pitchFamily="34" charset="0"/>
            </a:endParaRPr>
          </a:p>
          <a:p>
            <a:pPr marL="714375" lvl="0" indent="-714375" algn="just" eaLnBrk="0" hangingPunct="0">
              <a:lnSpc>
                <a:spcPct val="85000"/>
              </a:lnSpc>
            </a:pPr>
            <a:r>
              <a:rPr lang="ru-RU" sz="2700" b="1" dirty="0" smtClean="0">
                <a:ln>
                  <a:solidFill>
                    <a:sysClr val="windowText" lastClr="000000"/>
                  </a:solidFill>
                </a:ln>
                <a:solidFill>
                  <a:srgbClr val="FF0000"/>
                </a:solidFill>
                <a:latin typeface="Arial" pitchFamily="34" charset="0"/>
                <a:ea typeface="Times New Roman" pitchFamily="18" charset="0"/>
              </a:rPr>
              <a:t>Геном</a:t>
            </a:r>
            <a:r>
              <a:rPr lang="ru-RU" sz="2700" b="1" dirty="0" smtClean="0">
                <a:latin typeface="Arial" pitchFamily="34" charset="0"/>
                <a:ea typeface="Times New Roman" pitchFamily="18" charset="0"/>
              </a:rPr>
              <a:t> – </a:t>
            </a:r>
            <a:r>
              <a:rPr lang="ru-RU" sz="2700" b="1" dirty="0" smtClean="0">
                <a:solidFill>
                  <a:srgbClr val="000000"/>
                </a:solidFill>
                <a:latin typeface="Arial" pitchFamily="34" charset="0"/>
                <a:ea typeface="Times New Roman" pitchFamily="18" charset="0"/>
              </a:rPr>
              <a:t>[нем. </a:t>
            </a:r>
            <a:r>
              <a:rPr lang="ru-RU" sz="2700" b="1" dirty="0" err="1" smtClean="0">
                <a:solidFill>
                  <a:srgbClr val="000000"/>
                </a:solidFill>
                <a:latin typeface="Arial" pitchFamily="34" charset="0"/>
                <a:ea typeface="Times New Roman" pitchFamily="18" charset="0"/>
              </a:rPr>
              <a:t>Genom</a:t>
            </a:r>
            <a:r>
              <a:rPr lang="ru-RU" sz="2700" b="1" dirty="0" smtClean="0">
                <a:solidFill>
                  <a:srgbClr val="000000"/>
                </a:solidFill>
                <a:latin typeface="Arial" pitchFamily="34" charset="0"/>
                <a:ea typeface="Times New Roman" pitchFamily="18" charset="0"/>
              </a:rPr>
              <a:t>, англ. </a:t>
            </a:r>
            <a:r>
              <a:rPr lang="ru-RU" sz="2700" b="1" dirty="0" err="1" smtClean="0">
                <a:solidFill>
                  <a:srgbClr val="000000"/>
                </a:solidFill>
                <a:latin typeface="Arial" pitchFamily="34" charset="0"/>
                <a:ea typeface="Times New Roman" pitchFamily="18" charset="0"/>
              </a:rPr>
              <a:t>genom</a:t>
            </a:r>
            <a:r>
              <a:rPr lang="ru-RU" sz="2700" b="1" dirty="0" smtClean="0">
                <a:solidFill>
                  <a:srgbClr val="000000"/>
                </a:solidFill>
                <a:latin typeface="Arial" pitchFamily="34" charset="0"/>
                <a:ea typeface="Times New Roman" pitchFamily="18" charset="0"/>
              </a:rPr>
              <a:t> (</a:t>
            </a:r>
            <a:r>
              <a:rPr lang="ru-RU" sz="2700" b="1" dirty="0" err="1" smtClean="0">
                <a:solidFill>
                  <a:srgbClr val="000000"/>
                </a:solidFill>
                <a:latin typeface="Arial" pitchFamily="34" charset="0"/>
                <a:ea typeface="Times New Roman" pitchFamily="18" charset="0"/>
              </a:rPr>
              <a:t>e</a:t>
            </a:r>
            <a:r>
              <a:rPr lang="ru-RU" sz="2700" b="1" dirty="0" smtClean="0">
                <a:solidFill>
                  <a:srgbClr val="000000"/>
                </a:solidFill>
                <a:latin typeface="Arial" pitchFamily="34" charset="0"/>
                <a:ea typeface="Times New Roman" pitchFamily="18" charset="0"/>
              </a:rPr>
              <a:t>)], гаплоидный хромосомный набор; совокупность генов, локализованных в одиночном наборе хромосом данного организма.</a:t>
            </a:r>
            <a:endParaRPr lang="ru-RU" sz="2700" b="1" dirty="0" smtClean="0">
              <a:latin typeface="Arial" pitchFamily="34" charset="0"/>
            </a:endParaRPr>
          </a:p>
        </p:txBody>
      </p:sp>
      <p:pic>
        <p:nvPicPr>
          <p:cNvPr id="1026" name="Picture 2" descr="i?id=327394239-15-72&amp;n=21"/>
          <p:cNvPicPr>
            <a:picLocks noChangeAspect="1" noChangeArrowheads="1"/>
          </p:cNvPicPr>
          <p:nvPr/>
        </p:nvPicPr>
        <p:blipFill>
          <a:blip r:embed="rId2"/>
          <a:srcRect/>
          <a:stretch>
            <a:fillRect/>
          </a:stretch>
        </p:blipFill>
        <p:spPr bwMode="auto">
          <a:xfrm>
            <a:off x="6072198" y="3214686"/>
            <a:ext cx="1905000" cy="1435100"/>
          </a:xfrm>
          <a:prstGeom prst="rect">
            <a:avLst/>
          </a:prstGeom>
          <a:noFill/>
          <a:ln w="9525">
            <a:noFill/>
            <a:miter lim="800000"/>
            <a:headEnd/>
            <a:tailEnd/>
          </a:ln>
        </p:spPr>
      </p:pic>
      <p:pic>
        <p:nvPicPr>
          <p:cNvPr id="1027" name="Picture 3" descr="i?id=342986415-05-72&amp;n=21"/>
          <p:cNvPicPr>
            <a:picLocks noChangeAspect="1" noChangeArrowheads="1"/>
          </p:cNvPicPr>
          <p:nvPr/>
        </p:nvPicPr>
        <p:blipFill>
          <a:blip r:embed="rId3"/>
          <a:srcRect/>
          <a:stretch>
            <a:fillRect/>
          </a:stretch>
        </p:blipFill>
        <p:spPr bwMode="auto">
          <a:xfrm>
            <a:off x="1714480" y="3714752"/>
            <a:ext cx="1625600" cy="1435100"/>
          </a:xfrm>
          <a:prstGeom prst="rect">
            <a:avLst/>
          </a:prstGeom>
          <a:noFill/>
          <a:ln w="9525">
            <a:noFill/>
            <a:miter lim="800000"/>
            <a:headEnd/>
            <a:tailEnd/>
          </a:ln>
        </p:spPr>
      </p:pic>
      <p:sp>
        <p:nvSpPr>
          <p:cNvPr id="11" name="Прямоугольник 10"/>
          <p:cNvSpPr/>
          <p:nvPr/>
        </p:nvSpPr>
        <p:spPr>
          <a:xfrm>
            <a:off x="214282" y="5143512"/>
            <a:ext cx="5000660" cy="1348061"/>
          </a:xfrm>
          <a:prstGeom prst="rect">
            <a:avLst/>
          </a:prstGeom>
        </p:spPr>
        <p:txBody>
          <a:bodyPr wrap="square">
            <a:spAutoFit/>
          </a:bodyPr>
          <a:lstStyle/>
          <a:p>
            <a:pPr algn="ctr">
              <a:lnSpc>
                <a:spcPct val="85000"/>
              </a:lnSpc>
            </a:pPr>
            <a:r>
              <a:rPr lang="ru-RU" sz="2400" b="1" dirty="0" smtClean="0">
                <a:solidFill>
                  <a:schemeClr val="tx2">
                    <a:lumMod val="75000"/>
                  </a:schemeClr>
                </a:solidFill>
              </a:rPr>
              <a:t>Использование звеньев правозакрученных колон для получения информации о </a:t>
            </a:r>
            <a:r>
              <a:rPr lang="ru-RU" sz="2400" b="1" dirty="0" err="1" smtClean="0">
                <a:solidFill>
                  <a:srgbClr val="C00000"/>
                </a:solidFill>
              </a:rPr>
              <a:t>патогенах</a:t>
            </a:r>
            <a:endParaRPr lang="ru-RU" sz="2400" b="1" dirty="0">
              <a:solidFill>
                <a:srgbClr val="C00000"/>
              </a:solidFill>
            </a:endParaRPr>
          </a:p>
        </p:txBody>
      </p:sp>
      <p:sp>
        <p:nvSpPr>
          <p:cNvPr id="12" name="Прямоугольник 11"/>
          <p:cNvSpPr/>
          <p:nvPr/>
        </p:nvSpPr>
        <p:spPr>
          <a:xfrm>
            <a:off x="5072066" y="4643446"/>
            <a:ext cx="3786182" cy="720197"/>
          </a:xfrm>
          <a:prstGeom prst="rect">
            <a:avLst/>
          </a:prstGeom>
        </p:spPr>
        <p:txBody>
          <a:bodyPr wrap="square">
            <a:spAutoFit/>
          </a:bodyPr>
          <a:lstStyle/>
          <a:p>
            <a:pPr algn="ctr">
              <a:lnSpc>
                <a:spcPct val="85000"/>
              </a:lnSpc>
            </a:pPr>
            <a:r>
              <a:rPr lang="ru-RU" sz="2400" b="1" dirty="0" smtClean="0">
                <a:solidFill>
                  <a:schemeClr val="accent6">
                    <a:lumMod val="50000"/>
                  </a:schemeClr>
                </a:solidFill>
              </a:rPr>
              <a:t>Расшифрован </a:t>
            </a:r>
            <a:r>
              <a:rPr lang="ru-RU" sz="2400" b="1" dirty="0" smtClean="0">
                <a:solidFill>
                  <a:srgbClr val="C00000"/>
                </a:solidFill>
              </a:rPr>
              <a:t>геном </a:t>
            </a:r>
            <a:r>
              <a:rPr lang="ru-RU" sz="2400" b="1" dirty="0" smtClean="0">
                <a:solidFill>
                  <a:schemeClr val="accent6">
                    <a:lumMod val="50000"/>
                  </a:schemeClr>
                </a:solidFill>
              </a:rPr>
              <a:t>русского человека</a:t>
            </a:r>
            <a:endParaRPr lang="ru-RU" sz="2400" b="1" dirty="0">
              <a:solidFill>
                <a:schemeClr val="accent6">
                  <a:lumMod val="50000"/>
                </a:schemeClr>
              </a:solidFill>
            </a:endParaRPr>
          </a:p>
        </p:txBody>
      </p:sp>
      <p:sp>
        <p:nvSpPr>
          <p:cNvPr id="1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6"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35585843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53" presetClass="entr" presetSubtype="0" fill="hold" nodeType="afterEffect">
                                  <p:stCondLst>
                                    <p:cond delay="0"/>
                                  </p:stCondLst>
                                  <p:childTnLst>
                                    <p:set>
                                      <p:cBhvr>
                                        <p:cTn id="10" dur="1" fill="hold">
                                          <p:stCondLst>
                                            <p:cond delay="0"/>
                                          </p:stCondLst>
                                        </p:cTn>
                                        <p:tgtEl>
                                          <p:spTgt spid="1027"/>
                                        </p:tgtEl>
                                        <p:attrNameLst>
                                          <p:attrName>style.visibility</p:attrName>
                                        </p:attrNameLst>
                                      </p:cBhvr>
                                      <p:to>
                                        <p:strVal val="visible"/>
                                      </p:to>
                                    </p:set>
                                    <p:anim calcmode="lin" valueType="num">
                                      <p:cBhvr>
                                        <p:cTn id="11" dur="500" fill="hold"/>
                                        <p:tgtEl>
                                          <p:spTgt spid="1027"/>
                                        </p:tgtEl>
                                        <p:attrNameLst>
                                          <p:attrName>ppt_w</p:attrName>
                                        </p:attrNameLst>
                                      </p:cBhvr>
                                      <p:tavLst>
                                        <p:tav tm="0">
                                          <p:val>
                                            <p:fltVal val="0"/>
                                          </p:val>
                                        </p:tav>
                                        <p:tav tm="100000">
                                          <p:val>
                                            <p:strVal val="#ppt_w"/>
                                          </p:val>
                                        </p:tav>
                                      </p:tavLst>
                                    </p:anim>
                                    <p:anim calcmode="lin" valueType="num">
                                      <p:cBhvr>
                                        <p:cTn id="12" dur="500" fill="hold"/>
                                        <p:tgtEl>
                                          <p:spTgt spid="1027"/>
                                        </p:tgtEl>
                                        <p:attrNameLst>
                                          <p:attrName>ppt_h</p:attrName>
                                        </p:attrNameLst>
                                      </p:cBhvr>
                                      <p:tavLst>
                                        <p:tav tm="0">
                                          <p:val>
                                            <p:fltVal val="0"/>
                                          </p:val>
                                        </p:tav>
                                        <p:tav tm="100000">
                                          <p:val>
                                            <p:strVal val="#ppt_h"/>
                                          </p:val>
                                        </p:tav>
                                      </p:tavLst>
                                    </p:anim>
                                    <p:animEffect transition="in" filter="fade">
                                      <p:cBhvr>
                                        <p:cTn id="13" dur="500"/>
                                        <p:tgtEl>
                                          <p:spTgt spid="1027"/>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childTnLst>
                          </p:cTn>
                        </p:par>
                        <p:par>
                          <p:cTn id="18" fill="hold">
                            <p:stCondLst>
                              <p:cond delay="1500"/>
                            </p:stCondLst>
                            <p:childTnLst>
                              <p:par>
                                <p:cTn id="19" presetID="53" presetClass="entr" presetSubtype="0" fill="hold" nodeType="afterEffect">
                                  <p:stCondLst>
                                    <p:cond delay="0"/>
                                  </p:stCondLst>
                                  <p:childTnLst>
                                    <p:set>
                                      <p:cBhvr>
                                        <p:cTn id="20" dur="1" fill="hold">
                                          <p:stCondLst>
                                            <p:cond delay="0"/>
                                          </p:stCondLst>
                                        </p:cTn>
                                        <p:tgtEl>
                                          <p:spTgt spid="1026"/>
                                        </p:tgtEl>
                                        <p:attrNameLst>
                                          <p:attrName>style.visibility</p:attrName>
                                        </p:attrNameLst>
                                      </p:cBhvr>
                                      <p:to>
                                        <p:strVal val="visible"/>
                                      </p:to>
                                    </p:set>
                                    <p:anim calcmode="lin" valueType="num">
                                      <p:cBhvr>
                                        <p:cTn id="21" dur="500" fill="hold"/>
                                        <p:tgtEl>
                                          <p:spTgt spid="1026"/>
                                        </p:tgtEl>
                                        <p:attrNameLst>
                                          <p:attrName>ppt_w</p:attrName>
                                        </p:attrNameLst>
                                      </p:cBhvr>
                                      <p:tavLst>
                                        <p:tav tm="0">
                                          <p:val>
                                            <p:fltVal val="0"/>
                                          </p:val>
                                        </p:tav>
                                        <p:tav tm="100000">
                                          <p:val>
                                            <p:strVal val="#ppt_w"/>
                                          </p:val>
                                        </p:tav>
                                      </p:tavLst>
                                    </p:anim>
                                    <p:anim calcmode="lin" valueType="num">
                                      <p:cBhvr>
                                        <p:cTn id="22" dur="500" fill="hold"/>
                                        <p:tgtEl>
                                          <p:spTgt spid="1026"/>
                                        </p:tgtEl>
                                        <p:attrNameLst>
                                          <p:attrName>ppt_h</p:attrName>
                                        </p:attrNameLst>
                                      </p:cBhvr>
                                      <p:tavLst>
                                        <p:tav tm="0">
                                          <p:val>
                                            <p:fltVal val="0"/>
                                          </p:val>
                                        </p:tav>
                                        <p:tav tm="100000">
                                          <p:val>
                                            <p:strVal val="#ppt_h"/>
                                          </p:val>
                                        </p:tav>
                                      </p:tavLst>
                                    </p:anim>
                                    <p:animEffect transition="in" filter="fade">
                                      <p:cBhvr>
                                        <p:cTn id="23" dur="500"/>
                                        <p:tgtEl>
                                          <p:spTgt spid="1026"/>
                                        </p:tgtEl>
                                      </p:cBhvr>
                                    </p:animEffect>
                                  </p:childTnLst>
                                </p:cTn>
                              </p:par>
                            </p:childTnLst>
                          </p:cTn>
                        </p:par>
                        <p:par>
                          <p:cTn id="24" fill="hold">
                            <p:stCondLst>
                              <p:cond delay="2000"/>
                            </p:stCondLst>
                            <p:childTnLst>
                              <p:par>
                                <p:cTn id="25" presetID="22" presetClass="entr" presetSubtype="1"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childTnLst>
                          </p:cTn>
                        </p:par>
                        <p:par>
                          <p:cTn id="28" fill="hold">
                            <p:stCondLst>
                              <p:cond delay="2500"/>
                            </p:stCondLst>
                            <p:childTnLst>
                              <p:par>
                                <p:cTn id="29" presetID="53" presetClass="entr" presetSubtype="0"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Effect transition="in" filter="fade">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42844" y="142852"/>
            <a:ext cx="8858312" cy="1557349"/>
          </a:xfrm>
          <a:prstGeom prst="rect">
            <a:avLst/>
          </a:prstGeom>
        </p:spPr>
        <p:txBody>
          <a:bodyPr wrap="square">
            <a:spAutoFit/>
          </a:bodyPr>
          <a:lstStyle/>
          <a:p>
            <a:pPr marL="633413" indent="-365125" algn="just">
              <a:lnSpc>
                <a:spcPct val="85000"/>
              </a:lnSpc>
              <a:buClr>
                <a:srgbClr val="C00000"/>
              </a:buClr>
              <a:buFont typeface="Wingdings" pitchFamily="2" charset="2"/>
              <a:buChar char="Ø"/>
              <a:tabLst>
                <a:tab pos="633413" algn="l"/>
              </a:tabLst>
            </a:pPr>
            <a:r>
              <a:rPr lang="ru-RU" sz="2800" b="1" dirty="0" smtClean="0"/>
              <a:t>новых технологий получения хозяйственно ценных продуктов для использования в пищевой, химической, микробиологической и других отраслях промышленности</a:t>
            </a:r>
            <a:r>
              <a:rPr lang="ru-RU" sz="2800" b="1" dirty="0" smtClean="0">
                <a:latin typeface="Arial" pitchFamily="34" charset="0"/>
                <a:ea typeface="Times New Roman" pitchFamily="18" charset="0"/>
              </a:rPr>
              <a:t>;</a:t>
            </a:r>
            <a:endParaRPr lang="ru-RU" sz="2800" b="1" dirty="0" smtClean="0">
              <a:latin typeface="Arial" pitchFamily="34" charset="0"/>
            </a:endParaRPr>
          </a:p>
        </p:txBody>
      </p:sp>
      <p:pic>
        <p:nvPicPr>
          <p:cNvPr id="334849" name="Picture 1"/>
          <p:cNvPicPr>
            <a:picLocks noChangeAspect="1" noChangeArrowheads="1"/>
          </p:cNvPicPr>
          <p:nvPr/>
        </p:nvPicPr>
        <p:blipFill>
          <a:blip r:embed="rId2" cstate="print"/>
          <a:srcRect/>
          <a:stretch>
            <a:fillRect/>
          </a:stretch>
        </p:blipFill>
        <p:spPr bwMode="auto">
          <a:xfrm>
            <a:off x="214283" y="1928802"/>
            <a:ext cx="2428892" cy="1909855"/>
          </a:xfrm>
          <a:prstGeom prst="rect">
            <a:avLst/>
          </a:prstGeom>
          <a:noFill/>
          <a:ln w="9525">
            <a:noFill/>
            <a:miter lim="800000"/>
            <a:headEnd/>
            <a:tailEnd/>
          </a:ln>
        </p:spPr>
      </p:pic>
      <p:sp>
        <p:nvSpPr>
          <p:cNvPr id="9" name="Прямоугольник 8"/>
          <p:cNvSpPr/>
          <p:nvPr/>
        </p:nvSpPr>
        <p:spPr>
          <a:xfrm>
            <a:off x="714348" y="3857628"/>
            <a:ext cx="1703030" cy="461665"/>
          </a:xfrm>
          <a:prstGeom prst="rect">
            <a:avLst/>
          </a:prstGeom>
        </p:spPr>
        <p:txBody>
          <a:bodyPr wrap="none">
            <a:spAutoFit/>
          </a:bodyPr>
          <a:lstStyle/>
          <a:p>
            <a:r>
              <a:rPr lang="ru-RU" sz="2400" b="1" dirty="0" smtClean="0">
                <a:solidFill>
                  <a:schemeClr val="accent6">
                    <a:lumMod val="50000"/>
                  </a:schemeClr>
                </a:solidFill>
              </a:rPr>
              <a:t>Прополис</a:t>
            </a:r>
            <a:endParaRPr lang="ru-RU" sz="2400" b="1" dirty="0">
              <a:solidFill>
                <a:schemeClr val="accent6">
                  <a:lumMod val="50000"/>
                </a:schemeClr>
              </a:solidFill>
            </a:endParaRPr>
          </a:p>
        </p:txBody>
      </p:sp>
      <p:sp>
        <p:nvSpPr>
          <p:cNvPr id="11" name="Прямоугольник 10"/>
          <p:cNvSpPr/>
          <p:nvPr/>
        </p:nvSpPr>
        <p:spPr>
          <a:xfrm>
            <a:off x="2285984" y="4071942"/>
            <a:ext cx="6572296" cy="2289858"/>
          </a:xfrm>
          <a:prstGeom prst="rect">
            <a:avLst/>
          </a:prstGeom>
        </p:spPr>
        <p:txBody>
          <a:bodyPr wrap="square">
            <a:spAutoFit/>
          </a:bodyPr>
          <a:lstStyle/>
          <a:p>
            <a:pPr algn="ctr">
              <a:lnSpc>
                <a:spcPct val="85000"/>
              </a:lnSpc>
            </a:pPr>
            <a:r>
              <a:rPr lang="ru-RU" sz="2400" b="1" dirty="0" smtClean="0"/>
              <a:t>Для получения настоящего </a:t>
            </a:r>
            <a:r>
              <a:rPr lang="ru-RU" sz="2400" b="1" dirty="0" err="1" smtClean="0"/>
              <a:t>розового</a:t>
            </a:r>
            <a:r>
              <a:rPr lang="ru-RU" sz="2400" b="1" dirty="0" smtClean="0"/>
              <a:t> масла выращивают специальные сорта роз. Лепестки роз обрабатывают по особой технологии и из пяти тонн цветочных лепестков получают около килограмма натурального </a:t>
            </a:r>
            <a:r>
              <a:rPr lang="ru-RU" sz="2400" b="1" dirty="0" err="1" smtClean="0"/>
              <a:t>розового</a:t>
            </a:r>
            <a:r>
              <a:rPr lang="ru-RU" sz="2400" b="1" dirty="0" smtClean="0"/>
              <a:t> масла.</a:t>
            </a:r>
            <a:endParaRPr lang="ru-RU" sz="2400" b="1" dirty="0"/>
          </a:p>
        </p:txBody>
      </p:sp>
      <p:pic>
        <p:nvPicPr>
          <p:cNvPr id="334850" name="Picture 2"/>
          <p:cNvPicPr>
            <a:picLocks noChangeAspect="1" noChangeArrowheads="1"/>
          </p:cNvPicPr>
          <p:nvPr/>
        </p:nvPicPr>
        <p:blipFill>
          <a:blip r:embed="rId3"/>
          <a:srcRect/>
          <a:stretch>
            <a:fillRect/>
          </a:stretch>
        </p:blipFill>
        <p:spPr bwMode="auto">
          <a:xfrm>
            <a:off x="4357686" y="2071678"/>
            <a:ext cx="2751792" cy="1928826"/>
          </a:xfrm>
          <a:prstGeom prst="rect">
            <a:avLst/>
          </a:prstGeom>
          <a:noFill/>
          <a:ln w="9525">
            <a:noFill/>
            <a:miter lim="800000"/>
            <a:headEnd/>
            <a:tailEnd/>
          </a:ln>
          <a:effectLst/>
        </p:spPr>
      </p:pic>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5"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1925294192"/>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42844" y="142852"/>
            <a:ext cx="8858312" cy="1191095"/>
          </a:xfrm>
          <a:prstGeom prst="rect">
            <a:avLst/>
          </a:prstGeom>
        </p:spPr>
        <p:txBody>
          <a:bodyPr wrap="square">
            <a:spAutoFit/>
          </a:bodyPr>
          <a:lstStyle/>
          <a:p>
            <a:pPr marL="722313" indent="-454025" algn="just">
              <a:lnSpc>
                <a:spcPct val="85000"/>
              </a:lnSpc>
              <a:buClr>
                <a:srgbClr val="C00000"/>
              </a:buClr>
              <a:buFont typeface="Wingdings" pitchFamily="2" charset="2"/>
              <a:buChar char="Ø"/>
              <a:tabLst>
                <a:tab pos="722313" algn="l"/>
              </a:tabLst>
            </a:pPr>
            <a:r>
              <a:rPr lang="ru-RU" sz="2800" b="1" dirty="0" smtClean="0"/>
              <a:t>технологий глубокой и эффективной переработки сельскохозяйственных, промышленных и бытовых отходов; </a:t>
            </a:r>
          </a:p>
        </p:txBody>
      </p:sp>
      <p:pic>
        <p:nvPicPr>
          <p:cNvPr id="4098" name="Picture 2"/>
          <p:cNvPicPr>
            <a:picLocks noChangeAspect="1" noChangeArrowheads="1"/>
          </p:cNvPicPr>
          <p:nvPr/>
        </p:nvPicPr>
        <p:blipFill>
          <a:blip r:embed="rId2"/>
          <a:srcRect/>
          <a:stretch>
            <a:fillRect/>
          </a:stretch>
        </p:blipFill>
        <p:spPr bwMode="auto">
          <a:xfrm>
            <a:off x="395536" y="1333947"/>
            <a:ext cx="7776864" cy="4824536"/>
          </a:xfrm>
          <a:prstGeom prst="rect">
            <a:avLst/>
          </a:prstGeom>
          <a:noFill/>
          <a:ln w="9525">
            <a:noFill/>
            <a:miter lim="800000"/>
            <a:headEnd/>
            <a:tailEnd/>
          </a:ln>
          <a:effectLst/>
        </p:spPr>
      </p:pic>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2"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3799291811"/>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42844" y="142852"/>
            <a:ext cx="8858312" cy="1191095"/>
          </a:xfrm>
          <a:prstGeom prst="rect">
            <a:avLst/>
          </a:prstGeom>
        </p:spPr>
        <p:txBody>
          <a:bodyPr wrap="square">
            <a:spAutoFit/>
          </a:bodyPr>
          <a:lstStyle/>
          <a:p>
            <a:pPr marL="633413" indent="-365125" algn="just">
              <a:lnSpc>
                <a:spcPct val="85000"/>
              </a:lnSpc>
              <a:buClr>
                <a:srgbClr val="C00000"/>
              </a:buClr>
              <a:buFont typeface="Wingdings" pitchFamily="2" charset="2"/>
              <a:buChar char="Ø"/>
              <a:tabLst>
                <a:tab pos="633413" algn="l"/>
              </a:tabLst>
            </a:pPr>
            <a:r>
              <a:rPr lang="ru-RU" sz="2800" b="1" dirty="0" smtClean="0"/>
              <a:t>использования сточных вод и </a:t>
            </a:r>
            <a:r>
              <a:rPr lang="ru-RU" sz="2800" b="1" dirty="0" err="1" smtClean="0"/>
              <a:t>газовоздушных</a:t>
            </a:r>
            <a:r>
              <a:rPr lang="ru-RU" sz="2800" b="1" dirty="0" smtClean="0"/>
              <a:t> выбросов для получения </a:t>
            </a:r>
            <a:r>
              <a:rPr lang="ru-RU" sz="2800" b="1" dirty="0" err="1" smtClean="0"/>
              <a:t>биогаза</a:t>
            </a:r>
            <a:r>
              <a:rPr lang="ru-RU" sz="2800" b="1" dirty="0" smtClean="0"/>
              <a:t> и высококачественных удобрений; </a:t>
            </a:r>
          </a:p>
        </p:txBody>
      </p:sp>
      <p:pic>
        <p:nvPicPr>
          <p:cNvPr id="332801" name="Picture 1" descr="Водоем с эйхорнией"/>
          <p:cNvPicPr>
            <a:picLocks noChangeAspect="1" noChangeArrowheads="1"/>
          </p:cNvPicPr>
          <p:nvPr/>
        </p:nvPicPr>
        <p:blipFill>
          <a:blip r:embed="rId2"/>
          <a:srcRect/>
          <a:stretch>
            <a:fillRect/>
          </a:stretch>
        </p:blipFill>
        <p:spPr bwMode="auto">
          <a:xfrm>
            <a:off x="785786" y="1571612"/>
            <a:ext cx="4714908" cy="3123059"/>
          </a:xfrm>
          <a:prstGeom prst="rect">
            <a:avLst/>
          </a:prstGeom>
          <a:noFill/>
          <a:ln w="9525">
            <a:noFill/>
            <a:miter lim="800000"/>
            <a:headEnd/>
            <a:tailEnd/>
          </a:ln>
        </p:spPr>
      </p:pic>
      <p:pic>
        <p:nvPicPr>
          <p:cNvPr id="332802" name="Picture 2" descr="C:\23.09.12-домашние документы\Биотехнология\Водные растения\Eichhornia crassipes 4.jpg"/>
          <p:cNvPicPr>
            <a:picLocks noChangeAspect="1" noChangeArrowheads="1"/>
          </p:cNvPicPr>
          <p:nvPr/>
        </p:nvPicPr>
        <p:blipFill>
          <a:blip r:embed="rId3" cstate="print"/>
          <a:srcRect/>
          <a:stretch>
            <a:fillRect/>
          </a:stretch>
        </p:blipFill>
        <p:spPr bwMode="auto">
          <a:xfrm>
            <a:off x="5000628" y="2625323"/>
            <a:ext cx="3357585" cy="2518189"/>
          </a:xfrm>
          <a:prstGeom prst="rect">
            <a:avLst/>
          </a:prstGeom>
          <a:noFill/>
        </p:spPr>
      </p:pic>
      <p:sp>
        <p:nvSpPr>
          <p:cNvPr id="8" name="Прямоугольник 7"/>
          <p:cNvSpPr/>
          <p:nvPr/>
        </p:nvSpPr>
        <p:spPr>
          <a:xfrm>
            <a:off x="1657779" y="5253351"/>
            <a:ext cx="5485989" cy="461665"/>
          </a:xfrm>
          <a:prstGeom prst="rect">
            <a:avLst/>
          </a:prstGeom>
        </p:spPr>
        <p:txBody>
          <a:bodyPr wrap="none">
            <a:spAutoFit/>
          </a:bodyPr>
          <a:lstStyle/>
          <a:p>
            <a:r>
              <a:rPr lang="ru-RU" sz="2400" b="1" dirty="0" smtClean="0">
                <a:ln>
                  <a:solidFill>
                    <a:sysClr val="windowText" lastClr="000000"/>
                  </a:solidFill>
                </a:ln>
                <a:solidFill>
                  <a:srgbClr val="336600"/>
                </a:solidFill>
              </a:rPr>
              <a:t>Очистки вод с помощью </a:t>
            </a:r>
            <a:r>
              <a:rPr lang="ru-RU" sz="2400" b="1" dirty="0" err="1" smtClean="0">
                <a:ln>
                  <a:solidFill>
                    <a:sysClr val="windowText" lastClr="000000"/>
                  </a:solidFill>
                </a:ln>
                <a:solidFill>
                  <a:srgbClr val="336600"/>
                </a:solidFill>
              </a:rPr>
              <a:t>эйхорнии</a:t>
            </a:r>
            <a:endParaRPr lang="ru-RU" sz="2400" b="1" dirty="0">
              <a:ln>
                <a:solidFill>
                  <a:sysClr val="windowText" lastClr="000000"/>
                </a:solidFill>
              </a:ln>
              <a:solidFill>
                <a:srgbClr val="336600"/>
              </a:solidFill>
            </a:endParaRPr>
          </a:p>
        </p:txBody>
      </p:sp>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3"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299720493"/>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42844" y="142852"/>
            <a:ext cx="8858312" cy="824841"/>
          </a:xfrm>
          <a:prstGeom prst="rect">
            <a:avLst/>
          </a:prstGeom>
        </p:spPr>
        <p:txBody>
          <a:bodyPr wrap="square">
            <a:spAutoFit/>
          </a:bodyPr>
          <a:lstStyle/>
          <a:p>
            <a:pPr marL="722313" indent="-454025" algn="just">
              <a:lnSpc>
                <a:spcPct val="85000"/>
              </a:lnSpc>
              <a:buClr>
                <a:srgbClr val="C00000"/>
              </a:buClr>
              <a:buFont typeface="Wingdings" pitchFamily="2" charset="2"/>
              <a:buChar char="Ø"/>
              <a:tabLst>
                <a:tab pos="633413" algn="l"/>
              </a:tabLst>
            </a:pPr>
            <a:r>
              <a:rPr lang="ru-RU" sz="2800" b="1" dirty="0" smtClean="0"/>
              <a:t>производства дешевых и эффективных энергоносителей (</a:t>
            </a:r>
            <a:r>
              <a:rPr lang="ru-RU" sz="2800" b="1" dirty="0" err="1" smtClean="0"/>
              <a:t>биотоплива</a:t>
            </a:r>
            <a:r>
              <a:rPr lang="ru-RU" sz="2800" b="1" dirty="0" smtClean="0"/>
              <a:t>).</a:t>
            </a:r>
          </a:p>
        </p:txBody>
      </p:sp>
      <p:pic>
        <p:nvPicPr>
          <p:cNvPr id="331778" name="Picture 2" descr="C:\23.09.12-домашние документы\Биотехнология\Биотопливо\04.12.12\39f533eec4d4.jpg"/>
          <p:cNvPicPr>
            <a:picLocks noChangeAspect="1" noChangeArrowheads="1"/>
          </p:cNvPicPr>
          <p:nvPr/>
        </p:nvPicPr>
        <p:blipFill>
          <a:blip r:embed="rId2"/>
          <a:srcRect/>
          <a:stretch>
            <a:fillRect/>
          </a:stretch>
        </p:blipFill>
        <p:spPr bwMode="auto">
          <a:xfrm>
            <a:off x="571472" y="1214422"/>
            <a:ext cx="3387507" cy="2138364"/>
          </a:xfrm>
          <a:prstGeom prst="rect">
            <a:avLst/>
          </a:prstGeom>
          <a:noFill/>
        </p:spPr>
      </p:pic>
      <p:pic>
        <p:nvPicPr>
          <p:cNvPr id="331779" name="Picture 3" descr="C:\23.09.12-домашние документы\Биотехнология\Биотопливо\04.12.12\ethanol.jpg"/>
          <p:cNvPicPr>
            <a:picLocks noChangeAspect="1" noChangeArrowheads="1"/>
          </p:cNvPicPr>
          <p:nvPr/>
        </p:nvPicPr>
        <p:blipFill>
          <a:blip r:embed="rId3"/>
          <a:srcRect/>
          <a:stretch>
            <a:fillRect/>
          </a:stretch>
        </p:blipFill>
        <p:spPr bwMode="auto">
          <a:xfrm>
            <a:off x="2768354" y="2347500"/>
            <a:ext cx="2381250" cy="2381250"/>
          </a:xfrm>
          <a:prstGeom prst="rect">
            <a:avLst/>
          </a:prstGeom>
          <a:noFill/>
        </p:spPr>
      </p:pic>
      <p:pic>
        <p:nvPicPr>
          <p:cNvPr id="331780" name="Picture 4" descr="C:\23.09.12-домашние документы\Биотехнология\Биотопливо\04.12.12\c1f60cf3053300d76b5252146332f08b.jpg"/>
          <p:cNvPicPr>
            <a:picLocks noChangeAspect="1" noChangeArrowheads="1"/>
          </p:cNvPicPr>
          <p:nvPr/>
        </p:nvPicPr>
        <p:blipFill>
          <a:blip r:embed="rId4" cstate="print"/>
          <a:srcRect/>
          <a:stretch>
            <a:fillRect/>
          </a:stretch>
        </p:blipFill>
        <p:spPr bwMode="auto">
          <a:xfrm>
            <a:off x="4988017" y="3910462"/>
            <a:ext cx="3282882" cy="2180348"/>
          </a:xfrm>
          <a:prstGeom prst="rect">
            <a:avLst/>
          </a:prstGeom>
          <a:noFill/>
        </p:spPr>
      </p:pic>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3" name="Picture 12" descr="пишу 1"/>
          <p:cNvPicPr>
            <a:picLocks noChangeAspect="1" noChangeArrowheads="1" noCrop="1"/>
          </p:cNvPicPr>
          <p:nvPr/>
        </p:nvPicPr>
        <p:blipFill>
          <a:blip r:embed="rId6"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3962418204"/>
      </p:ext>
    </p:ext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142844" y="142852"/>
            <a:ext cx="8858312" cy="1471172"/>
          </a:xfrm>
          <a:prstGeom prst="rect">
            <a:avLst/>
          </a:prstGeom>
        </p:spPr>
        <p:txBody>
          <a:bodyPr wrap="square">
            <a:spAutoFit/>
          </a:bodyPr>
          <a:lstStyle/>
          <a:p>
            <a:pPr lvl="0" indent="539750" algn="just">
              <a:lnSpc>
                <a:spcPct val="80000"/>
              </a:lnSpc>
            </a:pPr>
            <a:r>
              <a:rPr lang="ru-RU" sz="2800" b="1" dirty="0" smtClean="0">
                <a:latin typeface="Arial" pitchFamily="34" charset="0"/>
                <a:ea typeface="Times New Roman" pitchFamily="18" charset="0"/>
              </a:rPr>
              <a:t>К </a:t>
            </a:r>
            <a:r>
              <a:rPr lang="ru-RU" sz="2800" b="1" dirty="0" smtClean="0">
                <a:solidFill>
                  <a:srgbClr val="FF0000"/>
                </a:solidFill>
                <a:latin typeface="Arial" pitchFamily="34" charset="0"/>
                <a:ea typeface="Times New Roman" pitchFamily="18" charset="0"/>
              </a:rPr>
              <a:t>основным разделам современной биотехнологии</a:t>
            </a:r>
            <a:r>
              <a:rPr lang="ru-RU" sz="2800" b="1" dirty="0" smtClean="0">
                <a:latin typeface="Arial" pitchFamily="34" charset="0"/>
                <a:ea typeface="Times New Roman" pitchFamily="18" charset="0"/>
              </a:rPr>
              <a:t> относятся микробиологический синтез, клеточная инженерия, генетическая инженерия.</a:t>
            </a:r>
            <a:endParaRPr lang="ru-RU" sz="2800" b="1" dirty="0" smtClean="0">
              <a:latin typeface="Arial" pitchFamily="34" charset="0"/>
            </a:endParaRPr>
          </a:p>
        </p:txBody>
      </p:sp>
      <p:sp>
        <p:nvSpPr>
          <p:cNvPr id="11" name="Прямоугольник 10"/>
          <p:cNvSpPr/>
          <p:nvPr/>
        </p:nvSpPr>
        <p:spPr>
          <a:xfrm>
            <a:off x="285720" y="6286520"/>
            <a:ext cx="7358082" cy="461665"/>
          </a:xfrm>
          <a:prstGeom prst="rect">
            <a:avLst/>
          </a:prstGeom>
        </p:spPr>
        <p:txBody>
          <a:bodyPr wrap="square">
            <a:spAutoFit/>
          </a:bodyPr>
          <a:lstStyle/>
          <a:p>
            <a:pPr algn="ctr"/>
            <a:r>
              <a:rPr lang="ru-RU" sz="2400" b="1" dirty="0" smtClean="0">
                <a:ln>
                  <a:solidFill>
                    <a:sysClr val="windowText" lastClr="000000"/>
                  </a:solidFill>
                </a:ln>
                <a:solidFill>
                  <a:srgbClr val="336600"/>
                </a:solidFill>
              </a:rPr>
              <a:t>Микробиологический синтез и ферментация</a:t>
            </a:r>
            <a:endParaRPr lang="ru-RU" sz="2400" b="1" dirty="0">
              <a:ln>
                <a:solidFill>
                  <a:sysClr val="windowText" lastClr="000000"/>
                </a:solidFill>
              </a:ln>
              <a:solidFill>
                <a:srgbClr val="336600"/>
              </a:solidFill>
            </a:endParaRPr>
          </a:p>
        </p:txBody>
      </p:sp>
      <p:pic>
        <p:nvPicPr>
          <p:cNvPr id="5122"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rcRect/>
          <a:stretch>
            <a:fillRect/>
          </a:stretch>
        </p:blipFill>
        <p:spPr bwMode="auto">
          <a:xfrm>
            <a:off x="571472" y="1643050"/>
            <a:ext cx="6643734" cy="4587880"/>
          </a:xfrm>
          <a:prstGeom prst="rect">
            <a:avLst/>
          </a:prstGeom>
          <a:noFill/>
          <a:ln w="9525">
            <a:noFill/>
            <a:miter lim="800000"/>
            <a:headEnd/>
            <a:tailEnd/>
          </a:ln>
          <a:effectLst/>
        </p:spPr>
      </p:pic>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4"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1353870391"/>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4929190" y="2143116"/>
            <a:ext cx="4214810" cy="2850011"/>
          </a:xfrm>
          <a:prstGeom prst="rect">
            <a:avLst/>
          </a:prstGeom>
        </p:spPr>
        <p:txBody>
          <a:bodyPr wrap="square">
            <a:spAutoFit/>
          </a:bodyPr>
          <a:lstStyle/>
          <a:p>
            <a:pPr algn="ctr">
              <a:lnSpc>
                <a:spcPct val="80000"/>
              </a:lnSpc>
            </a:pPr>
            <a:r>
              <a:rPr lang="ru-RU" sz="2800" b="1" dirty="0" smtClean="0">
                <a:latin typeface="Arial Black" pitchFamily="34" charset="0"/>
              </a:rPr>
              <a:t>Использование достижений биотехнологии в различных отраслях народного хозяйства </a:t>
            </a:r>
          </a:p>
          <a:p>
            <a:pPr algn="ctr">
              <a:lnSpc>
                <a:spcPct val="80000"/>
              </a:lnSpc>
            </a:pPr>
            <a:r>
              <a:rPr lang="ru-RU" sz="2800" b="1" dirty="0" smtClean="0">
                <a:latin typeface="Arial Black" pitchFamily="34" charset="0"/>
              </a:rPr>
              <a:t>(по Д. Тейлор и др.)</a:t>
            </a:r>
            <a:endParaRPr lang="ru-RU" sz="2800" b="1" dirty="0">
              <a:latin typeface="Arial Black" pitchFamily="34" charset="0"/>
            </a:endParaRPr>
          </a:p>
        </p:txBody>
      </p:sp>
      <p:pic>
        <p:nvPicPr>
          <p:cNvPr id="13926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Lst>
          </a:blip>
          <a:srcRect/>
          <a:stretch>
            <a:fillRect/>
          </a:stretch>
        </p:blipFill>
        <p:spPr bwMode="auto">
          <a:xfrm>
            <a:off x="319889" y="71414"/>
            <a:ext cx="4609301" cy="6715148"/>
          </a:xfrm>
          <a:prstGeom prst="rect">
            <a:avLst/>
          </a:prstGeom>
          <a:noFill/>
          <a:ln w="9525">
            <a:noFill/>
            <a:miter lim="800000"/>
            <a:headEnd/>
            <a:tailEnd/>
          </a:ln>
          <a:effectLst/>
        </p:spPr>
      </p:pic>
      <p:sp>
        <p:nvSpPr>
          <p:cNvPr id="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2"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12170981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descr="C:\23.09.12-домашние документы\Биотехнология\16.11.11\biotehnologii.jpg"/>
          <p:cNvPicPr>
            <a:picLocks noChangeAspect="1" noChangeArrowheads="1"/>
          </p:cNvPicPr>
          <p:nvPr/>
        </p:nvPicPr>
        <p:blipFill>
          <a:blip r:embed="rId2"/>
          <a:srcRect/>
          <a:stretch>
            <a:fillRect/>
          </a:stretch>
        </p:blipFill>
        <p:spPr bwMode="auto">
          <a:xfrm>
            <a:off x="285720" y="92702"/>
            <a:ext cx="7596224" cy="6699870"/>
          </a:xfrm>
          <a:prstGeom prst="rect">
            <a:avLst/>
          </a:prstGeom>
          <a:noFill/>
        </p:spPr>
      </p:pic>
      <p:sp>
        <p:nvSpPr>
          <p:cNvPr id="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4"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домой 4">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6"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1382424519"/>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42844" y="71414"/>
            <a:ext cx="8858312" cy="4853636"/>
          </a:xfrm>
          <a:prstGeom prst="rect">
            <a:avLst/>
          </a:prstGeom>
        </p:spPr>
        <p:txBody>
          <a:bodyPr wrap="square">
            <a:spAutoFit/>
          </a:bodyPr>
          <a:lstStyle/>
          <a:p>
            <a:pPr lvl="0" indent="539750" algn="just">
              <a:lnSpc>
                <a:spcPct val="85000"/>
              </a:lnSpc>
            </a:pPr>
            <a:r>
              <a:rPr lang="ru-RU" sz="2800" b="1" dirty="0" smtClean="0">
                <a:ln>
                  <a:solidFill>
                    <a:sysClr val="windowText" lastClr="000000"/>
                  </a:solidFill>
                </a:ln>
                <a:solidFill>
                  <a:srgbClr val="9D2349"/>
                </a:solidFill>
                <a:latin typeface="Arial Black" pitchFamily="34" charset="0"/>
                <a:ea typeface="Times New Roman" pitchFamily="18" charset="0"/>
              </a:rPr>
              <a:t>Объекты</a:t>
            </a:r>
            <a:r>
              <a:rPr lang="ru-RU" sz="2800" b="1" dirty="0" smtClean="0">
                <a:latin typeface="Arial" pitchFamily="34" charset="0"/>
                <a:ea typeface="Times New Roman" pitchFamily="18" charset="0"/>
              </a:rPr>
              <a:t>, используемые в </a:t>
            </a:r>
            <a:r>
              <a:rPr lang="ru-RU" sz="2800" b="1" dirty="0" smtClean="0">
                <a:ln>
                  <a:solidFill>
                    <a:sysClr val="windowText" lastClr="000000"/>
                  </a:solidFill>
                </a:ln>
                <a:solidFill>
                  <a:srgbClr val="336600"/>
                </a:solidFill>
                <a:latin typeface="Arial" pitchFamily="34" charset="0"/>
                <a:ea typeface="Times New Roman" pitchFamily="18" charset="0"/>
              </a:rPr>
              <a:t>биотехнологии</a:t>
            </a:r>
            <a:r>
              <a:rPr lang="ru-RU" sz="2800" b="1" dirty="0" smtClean="0">
                <a:latin typeface="Arial" pitchFamily="34" charset="0"/>
                <a:ea typeface="Times New Roman" pitchFamily="18" charset="0"/>
              </a:rPr>
              <a:t> (они включают представителей как прокариот, так и эукариот), чрезвычайно разнообразны по своей структурной организации и биологическим характеристикам. К объектам биотехнологии относятся:</a:t>
            </a:r>
            <a:endParaRPr lang="ru-RU" sz="2800" b="1" dirty="0" smtClean="0">
              <a:latin typeface="Arial" pitchFamily="34" charset="0"/>
            </a:endParaRPr>
          </a:p>
          <a:p>
            <a:pPr marL="449263" lvl="0" indent="-363538" algn="just" eaLnBrk="0" hangingPunct="0">
              <a:lnSpc>
                <a:spcPct val="85000"/>
              </a:lnSpc>
              <a:buClr>
                <a:srgbClr val="C00000"/>
              </a:buClr>
              <a:buFont typeface="Wingdings" pitchFamily="2" charset="2"/>
              <a:buChar char="Ø"/>
            </a:pPr>
            <a:r>
              <a:rPr lang="ru-RU" sz="2800" b="1" dirty="0" smtClean="0">
                <a:latin typeface="Arial" pitchFamily="34" charset="0"/>
                <a:ea typeface="Times New Roman" pitchFamily="18" charset="0"/>
              </a:rPr>
              <a:t>вирусы;</a:t>
            </a:r>
            <a:endParaRPr lang="ru-RU" sz="2800" b="1" dirty="0" smtClean="0">
              <a:latin typeface="Arial" pitchFamily="34" charset="0"/>
            </a:endParaRPr>
          </a:p>
          <a:p>
            <a:pPr marL="449263" lvl="0" indent="-363538" algn="just" eaLnBrk="0" hangingPunct="0">
              <a:lnSpc>
                <a:spcPct val="85000"/>
              </a:lnSpc>
              <a:buClr>
                <a:srgbClr val="C00000"/>
              </a:buClr>
              <a:buFont typeface="Wingdings" pitchFamily="2" charset="2"/>
              <a:buChar char="Ø"/>
            </a:pPr>
            <a:r>
              <a:rPr lang="ru-RU" sz="2800" b="1" dirty="0" smtClean="0">
                <a:latin typeface="Arial" pitchFamily="34" charset="0"/>
                <a:ea typeface="Times New Roman" pitchFamily="18" charset="0"/>
              </a:rPr>
              <a:t>бактерии и </a:t>
            </a:r>
            <a:r>
              <a:rPr lang="ru-RU" sz="2800" b="1" dirty="0" err="1" smtClean="0">
                <a:latin typeface="Arial" pitchFamily="34" charset="0"/>
                <a:ea typeface="Times New Roman" pitchFamily="18" charset="0"/>
              </a:rPr>
              <a:t>цианобактерии</a:t>
            </a:r>
            <a:r>
              <a:rPr lang="ru-RU" sz="2800" b="1" dirty="0" smtClean="0">
                <a:latin typeface="Arial" pitchFamily="34" charset="0"/>
                <a:ea typeface="Times New Roman" pitchFamily="18" charset="0"/>
              </a:rPr>
              <a:t>;</a:t>
            </a:r>
            <a:endParaRPr lang="ru-RU" sz="2800" b="1" dirty="0" smtClean="0">
              <a:latin typeface="Arial" pitchFamily="34" charset="0"/>
            </a:endParaRPr>
          </a:p>
          <a:p>
            <a:pPr marL="449263" lvl="0" indent="-363538" algn="just" eaLnBrk="0" hangingPunct="0">
              <a:lnSpc>
                <a:spcPct val="85000"/>
              </a:lnSpc>
              <a:buClr>
                <a:srgbClr val="C00000"/>
              </a:buClr>
              <a:buFont typeface="Wingdings" pitchFamily="2" charset="2"/>
              <a:buChar char="Ø"/>
            </a:pPr>
            <a:r>
              <a:rPr lang="ru-RU" sz="2800" b="1" dirty="0" smtClean="0">
                <a:latin typeface="Arial" pitchFamily="34" charset="0"/>
                <a:ea typeface="Times New Roman" pitchFamily="18" charset="0"/>
              </a:rPr>
              <a:t>водоросли;</a:t>
            </a:r>
            <a:endParaRPr lang="ru-RU" sz="2800" b="1" dirty="0" smtClean="0">
              <a:latin typeface="Arial" pitchFamily="34" charset="0"/>
            </a:endParaRPr>
          </a:p>
          <a:p>
            <a:pPr marL="449263" lvl="0" indent="-363538" algn="just" eaLnBrk="0" hangingPunct="0">
              <a:lnSpc>
                <a:spcPct val="85000"/>
              </a:lnSpc>
              <a:buClr>
                <a:srgbClr val="C00000"/>
              </a:buClr>
              <a:buFont typeface="Wingdings" pitchFamily="2" charset="2"/>
              <a:buChar char="Ø"/>
            </a:pPr>
            <a:r>
              <a:rPr lang="ru-RU" sz="2800" b="1" dirty="0" smtClean="0">
                <a:latin typeface="Arial" pitchFamily="34" charset="0"/>
                <a:ea typeface="Times New Roman" pitchFamily="18" charset="0"/>
              </a:rPr>
              <a:t>лишайники;</a:t>
            </a:r>
            <a:endParaRPr lang="ru-RU" sz="2800" b="1" dirty="0" smtClean="0">
              <a:latin typeface="Arial" pitchFamily="34" charset="0"/>
            </a:endParaRPr>
          </a:p>
          <a:p>
            <a:pPr marL="449263" lvl="0" indent="-363538" algn="just" eaLnBrk="0" hangingPunct="0">
              <a:lnSpc>
                <a:spcPct val="85000"/>
              </a:lnSpc>
              <a:buClr>
                <a:srgbClr val="C00000"/>
              </a:buClr>
              <a:buFont typeface="Wingdings" pitchFamily="2" charset="2"/>
              <a:buChar char="Ø"/>
            </a:pPr>
            <a:r>
              <a:rPr lang="ru-RU" sz="2800" b="1" dirty="0" smtClean="0">
                <a:latin typeface="Arial" pitchFamily="34" charset="0"/>
                <a:ea typeface="Times New Roman" pitchFamily="18" charset="0"/>
              </a:rPr>
              <a:t>грибы;</a:t>
            </a:r>
            <a:endParaRPr lang="ru-RU" sz="2800" b="1" dirty="0" smtClean="0">
              <a:latin typeface="Arial" pitchFamily="34" charset="0"/>
            </a:endParaRPr>
          </a:p>
          <a:p>
            <a:pPr marL="449263" lvl="0" indent="-363538" algn="just" eaLnBrk="0" hangingPunct="0">
              <a:lnSpc>
                <a:spcPct val="85000"/>
              </a:lnSpc>
              <a:buClr>
                <a:srgbClr val="C00000"/>
              </a:buClr>
              <a:buFont typeface="Wingdings" pitchFamily="2" charset="2"/>
              <a:buChar char="Ø"/>
            </a:pPr>
            <a:r>
              <a:rPr lang="ru-RU" sz="2800" b="1" dirty="0" smtClean="0">
                <a:latin typeface="Arial" pitchFamily="34" charset="0"/>
                <a:ea typeface="Times New Roman" pitchFamily="18" charset="0"/>
              </a:rPr>
              <a:t>водные растения;</a:t>
            </a:r>
            <a:endParaRPr lang="ru-RU" sz="2800" b="1" dirty="0" smtClean="0">
              <a:latin typeface="Arial" pitchFamily="34" charset="0"/>
            </a:endParaRPr>
          </a:p>
          <a:p>
            <a:pPr marL="449263" lvl="0" indent="-363538" algn="just" eaLnBrk="0" hangingPunct="0">
              <a:lnSpc>
                <a:spcPct val="85000"/>
              </a:lnSpc>
              <a:buClr>
                <a:srgbClr val="C00000"/>
              </a:buClr>
              <a:buFont typeface="Wingdings" pitchFamily="2" charset="2"/>
              <a:buChar char="Ø"/>
            </a:pPr>
            <a:r>
              <a:rPr lang="ru-RU" sz="2800" b="1" dirty="0" smtClean="0">
                <a:latin typeface="Arial" pitchFamily="34" charset="0"/>
                <a:ea typeface="Times New Roman" pitchFamily="18" charset="0"/>
              </a:rPr>
              <a:t>клетки растений и животных.</a:t>
            </a:r>
            <a:endParaRPr lang="ru-RU" sz="2800" b="1" dirty="0" smtClean="0">
              <a:latin typeface="Arial" pitchFamily="34" charset="0"/>
            </a:endParaRPr>
          </a:p>
        </p:txBody>
      </p:sp>
      <p:sp>
        <p:nvSpPr>
          <p:cNvPr id="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4"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домой 4">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6"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14428878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42844" y="142852"/>
            <a:ext cx="8858312" cy="2656112"/>
          </a:xfrm>
          <a:prstGeom prst="rect">
            <a:avLst/>
          </a:prstGeom>
        </p:spPr>
        <p:txBody>
          <a:bodyPr wrap="square">
            <a:spAutoFit/>
          </a:bodyPr>
          <a:lstStyle/>
          <a:p>
            <a:pPr lvl="0" indent="539750" algn="just">
              <a:lnSpc>
                <a:spcPct val="85000"/>
              </a:lnSpc>
            </a:pPr>
            <a:r>
              <a:rPr lang="ru-RU" sz="2800" b="1" u="sng" dirty="0" smtClean="0">
                <a:latin typeface="Arial" pitchFamily="34" charset="0"/>
                <a:ea typeface="Times New Roman" pitchFamily="18" charset="0"/>
              </a:rPr>
              <a:t>Для обозначения</a:t>
            </a:r>
            <a:r>
              <a:rPr lang="ru-RU" sz="2800" b="1" dirty="0" smtClean="0">
                <a:latin typeface="Arial" pitchFamily="34" charset="0"/>
                <a:ea typeface="Times New Roman" pitchFamily="18" charset="0"/>
              </a:rPr>
              <a:t> наиболее тесно связанных с биологией разнообразных технологий раньше </a:t>
            </a:r>
            <a:r>
              <a:rPr lang="ru-RU" sz="2800" b="1" u="sng" dirty="0" smtClean="0">
                <a:latin typeface="Arial" pitchFamily="34" charset="0"/>
                <a:ea typeface="Times New Roman" pitchFamily="18" charset="0"/>
              </a:rPr>
              <a:t>использовали</a:t>
            </a:r>
            <a:r>
              <a:rPr lang="ru-RU" sz="2800" b="1" dirty="0" smtClean="0">
                <a:latin typeface="Arial" pitchFamily="34" charset="0"/>
                <a:ea typeface="Times New Roman" pitchFamily="18" charset="0"/>
              </a:rPr>
              <a:t> такие </a:t>
            </a:r>
            <a:r>
              <a:rPr lang="ru-RU" sz="2800" b="1" u="sng" dirty="0" smtClean="0">
                <a:latin typeface="Arial" pitchFamily="34" charset="0"/>
                <a:ea typeface="Times New Roman" pitchFamily="18" charset="0"/>
              </a:rPr>
              <a:t>наименования</a:t>
            </a:r>
            <a:r>
              <a:rPr lang="ru-RU" sz="2800" b="1" dirty="0" smtClean="0">
                <a:latin typeface="Arial" pitchFamily="34" charset="0"/>
                <a:ea typeface="Times New Roman" pitchFamily="18" charset="0"/>
              </a:rPr>
              <a:t>, как «</a:t>
            </a:r>
            <a:r>
              <a:rPr lang="ru-RU" sz="2800" b="1" dirty="0" smtClean="0">
                <a:solidFill>
                  <a:srgbClr val="C00000"/>
                </a:solidFill>
                <a:latin typeface="Arial" pitchFamily="34" charset="0"/>
                <a:ea typeface="Times New Roman" pitchFamily="18" charset="0"/>
              </a:rPr>
              <a:t>прикладная микробиология</a:t>
            </a:r>
            <a:r>
              <a:rPr lang="ru-RU" sz="2800" b="1" dirty="0" smtClean="0">
                <a:latin typeface="Arial" pitchFamily="34" charset="0"/>
                <a:ea typeface="Times New Roman" pitchFamily="18" charset="0"/>
              </a:rPr>
              <a:t>», «</a:t>
            </a:r>
            <a:r>
              <a:rPr lang="ru-RU" sz="2800" b="1" dirty="0" smtClean="0">
                <a:solidFill>
                  <a:srgbClr val="C00000"/>
                </a:solidFill>
                <a:latin typeface="Arial" pitchFamily="34" charset="0"/>
                <a:ea typeface="Times New Roman" pitchFamily="18" charset="0"/>
              </a:rPr>
              <a:t>прикладная биохимия</a:t>
            </a:r>
            <a:r>
              <a:rPr lang="ru-RU" sz="2800" b="1" dirty="0" smtClean="0">
                <a:latin typeface="Arial" pitchFamily="34" charset="0"/>
                <a:ea typeface="Times New Roman" pitchFamily="18" charset="0"/>
              </a:rPr>
              <a:t>»,</a:t>
            </a:r>
            <a:r>
              <a:rPr lang="ru-RU" sz="2800" b="1" dirty="0" smtClean="0">
                <a:solidFill>
                  <a:schemeClr val="accent6">
                    <a:lumMod val="50000"/>
                  </a:schemeClr>
                </a:solidFill>
                <a:latin typeface="Arial" pitchFamily="34" charset="0"/>
                <a:ea typeface="Times New Roman" pitchFamily="18" charset="0"/>
              </a:rPr>
              <a:t> </a:t>
            </a:r>
            <a:r>
              <a:rPr lang="ru-RU" sz="2800" b="1" dirty="0" smtClean="0">
                <a:latin typeface="Arial" pitchFamily="34" charset="0"/>
                <a:ea typeface="Times New Roman" pitchFamily="18" charset="0"/>
              </a:rPr>
              <a:t>«</a:t>
            </a:r>
            <a:r>
              <a:rPr lang="ru-RU" sz="2800" b="1" dirty="0" smtClean="0">
                <a:solidFill>
                  <a:srgbClr val="C00000"/>
                </a:solidFill>
                <a:latin typeface="Arial" pitchFamily="34" charset="0"/>
                <a:ea typeface="Times New Roman" pitchFamily="18" charset="0"/>
              </a:rPr>
              <a:t>технология ферментов</a:t>
            </a:r>
            <a:r>
              <a:rPr lang="ru-RU" sz="2800" b="1" dirty="0" smtClean="0">
                <a:solidFill>
                  <a:schemeClr val="accent6">
                    <a:lumMod val="50000"/>
                  </a:schemeClr>
                </a:solidFill>
                <a:latin typeface="Arial" pitchFamily="34" charset="0"/>
                <a:ea typeface="Times New Roman" pitchFamily="18" charset="0"/>
              </a:rPr>
              <a:t>», </a:t>
            </a:r>
            <a:r>
              <a:rPr lang="ru-RU" sz="2800" b="1" dirty="0" smtClean="0">
                <a:latin typeface="Arial" pitchFamily="34" charset="0"/>
                <a:ea typeface="Times New Roman" pitchFamily="18" charset="0"/>
              </a:rPr>
              <a:t>«</a:t>
            </a:r>
            <a:r>
              <a:rPr lang="ru-RU" sz="2800" b="1" dirty="0" err="1" smtClean="0">
                <a:solidFill>
                  <a:srgbClr val="C00000"/>
                </a:solidFill>
                <a:latin typeface="Arial" pitchFamily="34" charset="0"/>
                <a:ea typeface="Times New Roman" pitchFamily="18" charset="0"/>
              </a:rPr>
              <a:t>биоинженерия</a:t>
            </a:r>
            <a:r>
              <a:rPr lang="ru-RU" sz="2800" b="1" dirty="0" smtClean="0">
                <a:latin typeface="Arial" pitchFamily="34" charset="0"/>
                <a:ea typeface="Times New Roman" pitchFamily="18" charset="0"/>
              </a:rPr>
              <a:t>», «</a:t>
            </a:r>
            <a:r>
              <a:rPr lang="ru-RU" sz="2800" b="1" dirty="0" smtClean="0">
                <a:solidFill>
                  <a:srgbClr val="C00000"/>
                </a:solidFill>
                <a:latin typeface="Arial" pitchFamily="34" charset="0"/>
                <a:ea typeface="Times New Roman" pitchFamily="18" charset="0"/>
              </a:rPr>
              <a:t>прикладная генетика</a:t>
            </a:r>
            <a:r>
              <a:rPr lang="ru-RU" sz="2800" b="1" dirty="0" smtClean="0">
                <a:latin typeface="Arial" pitchFamily="34" charset="0"/>
                <a:ea typeface="Times New Roman" pitchFamily="18" charset="0"/>
              </a:rPr>
              <a:t>», «</a:t>
            </a:r>
            <a:r>
              <a:rPr lang="ru-RU" sz="2800" b="1" dirty="0" smtClean="0">
                <a:solidFill>
                  <a:srgbClr val="C00000"/>
                </a:solidFill>
                <a:latin typeface="Arial" pitchFamily="34" charset="0"/>
                <a:ea typeface="Times New Roman" pitchFamily="18" charset="0"/>
              </a:rPr>
              <a:t>прикладная биология</a:t>
            </a:r>
            <a:r>
              <a:rPr lang="ru-RU" sz="2800" b="1" dirty="0" smtClean="0">
                <a:latin typeface="Arial" pitchFamily="34" charset="0"/>
                <a:ea typeface="Times New Roman" pitchFamily="18" charset="0"/>
              </a:rPr>
              <a:t>».</a:t>
            </a:r>
            <a:endParaRPr lang="ru-RU" sz="2800" b="1" dirty="0" smtClean="0">
              <a:latin typeface="Arial" pitchFamily="34" charset="0"/>
            </a:endParaRPr>
          </a:p>
        </p:txBody>
      </p:sp>
      <p:pic>
        <p:nvPicPr>
          <p:cNvPr id="55298" name="Picture 2" descr="C:\23.09.12-домашние документы\Биотехнология\07.12.12\Животные in vivo и in vitro\Embrionalnie_stvolovie_kletki_Ih_nezamenimaya_rol_v_budushchem_meditsini_2350_1330434925.jpg"/>
          <p:cNvPicPr>
            <a:picLocks noChangeAspect="1" noChangeArrowheads="1"/>
          </p:cNvPicPr>
          <p:nvPr/>
        </p:nvPicPr>
        <p:blipFill>
          <a:blip r:embed="rId2"/>
          <a:srcRect/>
          <a:stretch>
            <a:fillRect/>
          </a:stretch>
        </p:blipFill>
        <p:spPr bwMode="auto">
          <a:xfrm>
            <a:off x="92762" y="4643446"/>
            <a:ext cx="2336098" cy="2143116"/>
          </a:xfrm>
          <a:prstGeom prst="rect">
            <a:avLst/>
          </a:prstGeom>
          <a:noFill/>
        </p:spPr>
      </p:pic>
      <p:pic>
        <p:nvPicPr>
          <p:cNvPr id="55301" name="Picture 5" descr="C:\23.09.12-домашние документы\Биотехнология\07.12.12\Высшие растения in vivo и in vitro\98.jpg"/>
          <p:cNvPicPr>
            <a:picLocks noChangeAspect="1" noChangeArrowheads="1"/>
          </p:cNvPicPr>
          <p:nvPr/>
        </p:nvPicPr>
        <p:blipFill>
          <a:blip r:embed="rId3"/>
          <a:srcRect/>
          <a:stretch>
            <a:fillRect/>
          </a:stretch>
        </p:blipFill>
        <p:spPr bwMode="auto">
          <a:xfrm>
            <a:off x="4434698" y="4643446"/>
            <a:ext cx="4060015" cy="1857388"/>
          </a:xfrm>
          <a:prstGeom prst="rect">
            <a:avLst/>
          </a:prstGeom>
          <a:noFill/>
        </p:spPr>
      </p:pic>
      <p:pic>
        <p:nvPicPr>
          <p:cNvPr id="12" name="Picture 4" descr="C:\23.09.12-домашние документы\Биотехнология\07.12.12\Животные in vivo и in vitro\hjerteforsk.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Lst>
          </a:blip>
          <a:srcRect/>
          <a:stretch>
            <a:fillRect/>
          </a:stretch>
        </p:blipFill>
        <p:spPr bwMode="auto">
          <a:xfrm>
            <a:off x="2145240" y="2798964"/>
            <a:ext cx="3333750" cy="2305050"/>
          </a:xfrm>
          <a:prstGeom prst="rect">
            <a:avLst/>
          </a:prstGeom>
          <a:noFill/>
        </p:spPr>
      </p:pic>
      <p:pic>
        <p:nvPicPr>
          <p:cNvPr id="13" name="Picture 3" descr="C:\23.09.12-домашние документы\Биотехнология\07.12.12\Животные in vivo и in vitro\in_vitro_in_vivo_difference.jpg.png"/>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bright="-20000" contrast="40000"/>
                    </a14:imgEffect>
                  </a14:imgLayer>
                </a14:imgProps>
              </a:ext>
            </a:extLst>
          </a:blip>
          <a:srcRect/>
          <a:stretch>
            <a:fillRect/>
          </a:stretch>
        </p:blipFill>
        <p:spPr bwMode="auto">
          <a:xfrm>
            <a:off x="5500694" y="2500306"/>
            <a:ext cx="2428891" cy="1271219"/>
          </a:xfrm>
          <a:prstGeom prst="rect">
            <a:avLst/>
          </a:prstGeom>
          <a:noFill/>
        </p:spPr>
      </p:pic>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8"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1" name="Picture 12" descr="пишу 1"/>
          <p:cNvPicPr>
            <a:picLocks noChangeAspect="1" noChangeArrowheads="1" noCrop="1"/>
          </p:cNvPicPr>
          <p:nvPr/>
        </p:nvPicPr>
        <p:blipFill>
          <a:blip r:embed="rId9"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1796961572"/>
      </p:ext>
    </p:ext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71406" y="71414"/>
            <a:ext cx="8929718" cy="4487382"/>
          </a:xfrm>
          <a:prstGeom prst="rect">
            <a:avLst/>
          </a:prstGeom>
        </p:spPr>
        <p:txBody>
          <a:bodyPr wrap="square">
            <a:spAutoFit/>
          </a:bodyPr>
          <a:lstStyle/>
          <a:p>
            <a:pPr lvl="0" indent="539750" algn="just">
              <a:lnSpc>
                <a:spcPct val="85000"/>
              </a:lnSpc>
            </a:pPr>
            <a:r>
              <a:rPr lang="ru-RU" sz="2700" b="1" dirty="0" smtClean="0">
                <a:solidFill>
                  <a:schemeClr val="accent6">
                    <a:lumMod val="50000"/>
                  </a:schemeClr>
                </a:solidFill>
                <a:latin typeface="Arial" pitchFamily="34" charset="0"/>
                <a:ea typeface="Times New Roman" pitchFamily="18" charset="0"/>
              </a:rPr>
              <a:t>Наши предки в течение тысячелетий успешно использовали </a:t>
            </a:r>
            <a:r>
              <a:rPr lang="ru-RU" sz="2700" b="1" dirty="0" smtClean="0">
                <a:solidFill>
                  <a:srgbClr val="C00000"/>
                </a:solidFill>
                <a:latin typeface="Arial" pitchFamily="34" charset="0"/>
                <a:ea typeface="Times New Roman" pitchFamily="18" charset="0"/>
              </a:rPr>
              <a:t>метод микробиологической ферментации</a:t>
            </a:r>
            <a:r>
              <a:rPr lang="ru-RU" sz="2700" b="1" dirty="0" smtClean="0">
                <a:solidFill>
                  <a:schemeClr val="accent6">
                    <a:lumMod val="50000"/>
                  </a:schemeClr>
                </a:solidFill>
                <a:latin typeface="Arial" pitchFamily="34" charset="0"/>
                <a:ea typeface="Times New Roman" pitchFamily="18" charset="0"/>
              </a:rPr>
              <a:t> </a:t>
            </a:r>
            <a:r>
              <a:rPr lang="ru-RU" sz="2700" b="1" u="sng" dirty="0" smtClean="0">
                <a:solidFill>
                  <a:schemeClr val="accent6">
                    <a:lumMod val="50000"/>
                  </a:schemeClr>
                </a:solidFill>
                <a:latin typeface="Arial" pitchFamily="34" charset="0"/>
                <a:ea typeface="Times New Roman" pitchFamily="18" charset="0"/>
              </a:rPr>
              <a:t>для сохранения и улучшения вкуса пищи, производства </a:t>
            </a:r>
            <a:r>
              <a:rPr lang="ru-RU" sz="2700" b="1" u="sng" dirty="0" smtClean="0">
                <a:ln>
                  <a:solidFill>
                    <a:sysClr val="windowText" lastClr="000000"/>
                  </a:solidFill>
                </a:ln>
                <a:solidFill>
                  <a:srgbClr val="0000CC"/>
                </a:solidFill>
                <a:latin typeface="Arial" pitchFamily="34" charset="0"/>
                <a:ea typeface="Times New Roman" pitchFamily="18" charset="0"/>
              </a:rPr>
              <a:t>спиртных напитков</a:t>
            </a:r>
            <a:r>
              <a:rPr lang="ru-RU" sz="2700" b="1" dirty="0" smtClean="0">
                <a:solidFill>
                  <a:schemeClr val="accent6">
                    <a:lumMod val="50000"/>
                  </a:schemeClr>
                </a:solidFill>
                <a:latin typeface="Arial" pitchFamily="34" charset="0"/>
                <a:ea typeface="Times New Roman" pitchFamily="18" charset="0"/>
              </a:rPr>
              <a:t>. Так, </a:t>
            </a:r>
            <a:r>
              <a:rPr lang="ru-RU" sz="2700" b="1" dirty="0" smtClean="0">
                <a:ln>
                  <a:solidFill>
                    <a:sysClr val="windowText" lastClr="000000"/>
                  </a:solidFill>
                </a:ln>
                <a:solidFill>
                  <a:srgbClr val="E4670A"/>
                </a:solidFill>
                <a:latin typeface="Arial" pitchFamily="34" charset="0"/>
                <a:ea typeface="Times New Roman" pitchFamily="18" charset="0"/>
              </a:rPr>
              <a:t>пивоварение</a:t>
            </a:r>
            <a:r>
              <a:rPr lang="ru-RU" sz="2700" b="1" dirty="0" smtClean="0">
                <a:solidFill>
                  <a:schemeClr val="accent6">
                    <a:lumMod val="50000"/>
                  </a:schemeClr>
                </a:solidFill>
                <a:latin typeface="Arial" pitchFamily="34" charset="0"/>
                <a:ea typeface="Times New Roman" pitchFamily="18" charset="0"/>
              </a:rPr>
              <a:t> до сих пор остается наиболее важной (в денежном исчислении) </a:t>
            </a:r>
            <a:r>
              <a:rPr lang="ru-RU" sz="2700" b="1" dirty="0" smtClean="0">
                <a:solidFill>
                  <a:srgbClr val="C00000"/>
                </a:solidFill>
                <a:latin typeface="Arial" pitchFamily="34" charset="0"/>
                <a:ea typeface="Times New Roman" pitchFamily="18" charset="0"/>
              </a:rPr>
              <a:t>отраслью биотехнологии</a:t>
            </a:r>
            <a:r>
              <a:rPr lang="ru-RU" sz="2700" b="1" dirty="0" smtClean="0">
                <a:solidFill>
                  <a:schemeClr val="accent6">
                    <a:lumMod val="50000"/>
                  </a:schemeClr>
                </a:solidFill>
                <a:latin typeface="Arial" pitchFamily="34" charset="0"/>
                <a:ea typeface="Times New Roman" pitchFamily="18" charset="0"/>
              </a:rPr>
              <a:t>: в мире ежегодно производится свыше 10</a:t>
            </a:r>
            <a:r>
              <a:rPr lang="ru-RU" sz="2700" b="1" baseline="30000" dirty="0" smtClean="0">
                <a:solidFill>
                  <a:schemeClr val="accent6">
                    <a:lumMod val="50000"/>
                  </a:schemeClr>
                </a:solidFill>
                <a:latin typeface="Arial" pitchFamily="34" charset="0"/>
                <a:ea typeface="Times New Roman" pitchFamily="18" charset="0"/>
              </a:rPr>
              <a:t>11</a:t>
            </a:r>
            <a:r>
              <a:rPr lang="ru-RU" sz="2700" b="1" dirty="0" smtClean="0">
                <a:solidFill>
                  <a:schemeClr val="accent6">
                    <a:lumMod val="50000"/>
                  </a:schemeClr>
                </a:solidFill>
                <a:latin typeface="Arial" pitchFamily="34" charset="0"/>
                <a:ea typeface="Times New Roman" pitchFamily="18" charset="0"/>
              </a:rPr>
              <a:t> л </a:t>
            </a:r>
            <a:r>
              <a:rPr lang="ru-RU" sz="2700" b="1" dirty="0" smtClean="0">
                <a:ln>
                  <a:solidFill>
                    <a:sysClr val="windowText" lastClr="000000"/>
                  </a:solidFill>
                </a:ln>
                <a:solidFill>
                  <a:srgbClr val="E4670A"/>
                </a:solidFill>
                <a:latin typeface="Arial" pitchFamily="34" charset="0"/>
                <a:ea typeface="Times New Roman" pitchFamily="18" charset="0"/>
              </a:rPr>
              <a:t>пива</a:t>
            </a:r>
            <a:r>
              <a:rPr lang="ru-RU" sz="2700" b="1" dirty="0" smtClean="0">
                <a:solidFill>
                  <a:schemeClr val="accent6">
                    <a:lumMod val="50000"/>
                  </a:schemeClr>
                </a:solidFill>
                <a:latin typeface="Arial" pitchFamily="34" charset="0"/>
                <a:ea typeface="Times New Roman" pitchFamily="18" charset="0"/>
              </a:rPr>
              <a:t> на сумму порядка 175 млн. долларов. </a:t>
            </a:r>
            <a:r>
              <a:rPr lang="ru-RU" sz="2700" b="1" u="sng" dirty="0" smtClean="0">
                <a:solidFill>
                  <a:schemeClr val="accent6">
                    <a:lumMod val="50000"/>
                  </a:schemeClr>
                </a:solidFill>
                <a:latin typeface="Arial" pitchFamily="34" charset="0"/>
                <a:ea typeface="Times New Roman" pitchFamily="18" charset="0"/>
              </a:rPr>
              <a:t>В основе процесса </a:t>
            </a:r>
            <a:r>
              <a:rPr lang="ru-RU" sz="2700" b="1" u="sng" dirty="0" smtClean="0">
                <a:ln>
                  <a:solidFill>
                    <a:sysClr val="windowText" lastClr="000000"/>
                  </a:solidFill>
                </a:ln>
                <a:solidFill>
                  <a:srgbClr val="E4670A"/>
                </a:solidFill>
                <a:latin typeface="Arial" pitchFamily="34" charset="0"/>
                <a:ea typeface="Times New Roman" pitchFamily="18" charset="0"/>
              </a:rPr>
              <a:t>пивоварения</a:t>
            </a:r>
            <a:r>
              <a:rPr lang="ru-RU" sz="2700" b="1" u="sng" dirty="0" smtClean="0">
                <a:solidFill>
                  <a:schemeClr val="accent6">
                    <a:lumMod val="50000"/>
                  </a:schemeClr>
                </a:solidFill>
                <a:latin typeface="Arial" pitchFamily="34" charset="0"/>
                <a:ea typeface="Times New Roman" pitchFamily="18" charset="0"/>
              </a:rPr>
              <a:t> лежат реакции</a:t>
            </a:r>
            <a:r>
              <a:rPr lang="ru-RU" sz="2700" b="1" dirty="0" smtClean="0">
                <a:solidFill>
                  <a:schemeClr val="accent6">
                    <a:lumMod val="50000"/>
                  </a:schemeClr>
                </a:solidFill>
                <a:latin typeface="Arial" pitchFamily="34" charset="0"/>
                <a:ea typeface="Times New Roman" pitchFamily="18" charset="0"/>
              </a:rPr>
              <a:t> обмена веществ, происходящие при росте и размножении некоторых микроорганизмов в анаэробных условиях.</a:t>
            </a:r>
            <a:endParaRPr lang="ru-RU" sz="2700" b="1" dirty="0" smtClean="0">
              <a:solidFill>
                <a:schemeClr val="accent6">
                  <a:lumMod val="50000"/>
                </a:schemeClr>
              </a:solidFill>
              <a:latin typeface="Arial" pitchFamily="34" charset="0"/>
            </a:endParaRPr>
          </a:p>
        </p:txBody>
      </p:sp>
      <p:pic>
        <p:nvPicPr>
          <p:cNvPr id="54275" name="Picture 3" descr="C:\23.09.12-домашние документы\Виртуальные лекции 28.07.11\Ректификация и перегонка\perfume_lr.jpg"/>
          <p:cNvPicPr>
            <a:picLocks noChangeAspect="1" noChangeArrowheads="1"/>
          </p:cNvPicPr>
          <p:nvPr/>
        </p:nvPicPr>
        <p:blipFill>
          <a:blip r:embed="rId2"/>
          <a:srcRect/>
          <a:stretch>
            <a:fillRect/>
          </a:stretch>
        </p:blipFill>
        <p:spPr bwMode="auto">
          <a:xfrm>
            <a:off x="6929454" y="4214818"/>
            <a:ext cx="2071682" cy="2265039"/>
          </a:xfrm>
          <a:prstGeom prst="rect">
            <a:avLst/>
          </a:prstGeom>
          <a:noFill/>
        </p:spPr>
      </p:pic>
      <p:pic>
        <p:nvPicPr>
          <p:cNvPr id="3075" name="Picture 3" descr="Kavkazskaja_plennica"/>
          <p:cNvPicPr>
            <a:picLocks noChangeAspect="1" noChangeArrowheads="1"/>
          </p:cNvPicPr>
          <p:nvPr/>
        </p:nvPicPr>
        <p:blipFill>
          <a:blip r:embed="rId3"/>
          <a:srcRect/>
          <a:stretch>
            <a:fillRect/>
          </a:stretch>
        </p:blipFill>
        <p:spPr bwMode="auto">
          <a:xfrm>
            <a:off x="3714744" y="4539762"/>
            <a:ext cx="2881306" cy="2175386"/>
          </a:xfrm>
          <a:prstGeom prst="rect">
            <a:avLst/>
          </a:prstGeom>
          <a:noFill/>
          <a:ln w="9525">
            <a:noFill/>
            <a:miter lim="800000"/>
            <a:headEnd/>
            <a:tailEnd/>
          </a:ln>
        </p:spPr>
      </p:pic>
      <p:pic>
        <p:nvPicPr>
          <p:cNvPr id="1026" name="Picture 2" descr="C:\23.09.12-домашние документы\Биотехнология\Брожение\Пиво\266786b14f115b6e0d99d0be8efab2ad_original.jpg"/>
          <p:cNvPicPr>
            <a:picLocks noChangeAspect="1" noChangeArrowheads="1"/>
          </p:cNvPicPr>
          <p:nvPr/>
        </p:nvPicPr>
        <p:blipFill>
          <a:blip r:embed="rId4"/>
          <a:srcRect/>
          <a:stretch>
            <a:fillRect/>
          </a:stretch>
        </p:blipFill>
        <p:spPr bwMode="auto">
          <a:xfrm>
            <a:off x="285720" y="4429132"/>
            <a:ext cx="2828925" cy="2295525"/>
          </a:xfrm>
          <a:prstGeom prst="rect">
            <a:avLst/>
          </a:prstGeom>
          <a:noFill/>
        </p:spPr>
      </p:pic>
      <p:sp>
        <p:nvSpPr>
          <p:cNvPr id="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416302342"/>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3"/>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5799256</TotalTime>
  <Words>6492</Words>
  <Application>Microsoft Office PowerPoint</Application>
  <PresentationFormat>Экран (4:3)</PresentationFormat>
  <Paragraphs>671</Paragraphs>
  <Slides>136</Slides>
  <Notes>2</Notes>
  <HiddenSlides>0</HiddenSlides>
  <MMClips>68</MMClips>
  <ScaleCrop>false</ScaleCrop>
  <HeadingPairs>
    <vt:vector size="4" baseType="variant">
      <vt:variant>
        <vt:lpstr>Тема</vt:lpstr>
      </vt:variant>
      <vt:variant>
        <vt:i4>1</vt:i4>
      </vt:variant>
      <vt:variant>
        <vt:lpstr>Заголовки слайдов</vt:lpstr>
      </vt:variant>
      <vt:variant>
        <vt:i4>136</vt:i4>
      </vt:variant>
    </vt:vector>
  </HeadingPairs>
  <TitlesOfParts>
    <vt:vector size="137" baseType="lpstr">
      <vt:lpstr>Трек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Ира</dc:creator>
  <cp:lastModifiedBy>user</cp:lastModifiedBy>
  <cp:revision>1329</cp:revision>
  <dcterms:created xsi:type="dcterms:W3CDTF">2015-12-13T09:17:19Z</dcterms:created>
  <dcterms:modified xsi:type="dcterms:W3CDTF">2021-04-16T19:15:35Z</dcterms:modified>
</cp:coreProperties>
</file>