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258" r:id="rId2"/>
    <p:sldId id="259" r:id="rId3"/>
    <p:sldId id="260" r:id="rId4"/>
    <p:sldId id="261" r:id="rId5"/>
    <p:sldId id="273" r:id="rId6"/>
    <p:sldId id="403" r:id="rId7"/>
    <p:sldId id="482" r:id="rId8"/>
    <p:sldId id="489" r:id="rId9"/>
    <p:sldId id="490" r:id="rId10"/>
    <p:sldId id="491" r:id="rId11"/>
    <p:sldId id="483" r:id="rId12"/>
    <p:sldId id="488" r:id="rId13"/>
    <p:sldId id="484" r:id="rId14"/>
    <p:sldId id="492" r:id="rId15"/>
    <p:sldId id="485" r:id="rId16"/>
    <p:sldId id="450" r:id="rId17"/>
    <p:sldId id="493" r:id="rId18"/>
    <p:sldId id="495" r:id="rId19"/>
    <p:sldId id="498" r:id="rId20"/>
    <p:sldId id="487" r:id="rId21"/>
    <p:sldId id="501" r:id="rId22"/>
    <p:sldId id="502" r:id="rId23"/>
    <p:sldId id="503" r:id="rId24"/>
    <p:sldId id="453" r:id="rId25"/>
    <p:sldId id="499" r:id="rId26"/>
    <p:sldId id="504" r:id="rId27"/>
    <p:sldId id="455" r:id="rId28"/>
    <p:sldId id="506" r:id="rId29"/>
    <p:sldId id="505" r:id="rId30"/>
    <p:sldId id="456" r:id="rId31"/>
    <p:sldId id="512" r:id="rId32"/>
    <p:sldId id="513" r:id="rId33"/>
    <p:sldId id="514" r:id="rId34"/>
    <p:sldId id="510" r:id="rId35"/>
    <p:sldId id="511" r:id="rId36"/>
    <p:sldId id="454" r:id="rId37"/>
    <p:sldId id="451" r:id="rId38"/>
    <p:sldId id="452" r:id="rId39"/>
    <p:sldId id="507" r:id="rId40"/>
    <p:sldId id="509" r:id="rId41"/>
    <p:sldId id="515" r:id="rId42"/>
    <p:sldId id="516" r:id="rId43"/>
    <p:sldId id="508" r:id="rId44"/>
    <p:sldId id="531" r:id="rId45"/>
    <p:sldId id="523" r:id="rId46"/>
    <p:sldId id="532" r:id="rId47"/>
    <p:sldId id="533" r:id="rId48"/>
    <p:sldId id="539" r:id="rId49"/>
    <p:sldId id="534" r:id="rId50"/>
    <p:sldId id="524" r:id="rId51"/>
    <p:sldId id="538" r:id="rId52"/>
    <p:sldId id="540" r:id="rId53"/>
    <p:sldId id="542" r:id="rId54"/>
    <p:sldId id="541" r:id="rId55"/>
    <p:sldId id="526" r:id="rId56"/>
    <p:sldId id="517" r:id="rId57"/>
    <p:sldId id="530" r:id="rId58"/>
    <p:sldId id="528" r:id="rId59"/>
    <p:sldId id="558" r:id="rId60"/>
    <p:sldId id="559" r:id="rId61"/>
    <p:sldId id="560" r:id="rId62"/>
    <p:sldId id="561" r:id="rId63"/>
    <p:sldId id="544" r:id="rId64"/>
    <p:sldId id="563" r:id="rId65"/>
    <p:sldId id="564" r:id="rId66"/>
    <p:sldId id="565" r:id="rId67"/>
    <p:sldId id="566" r:id="rId68"/>
    <p:sldId id="562" r:id="rId69"/>
    <p:sldId id="479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2C1E"/>
    <a:srgbClr val="0000FF"/>
    <a:srgbClr val="9D2349"/>
    <a:srgbClr val="FF6600"/>
    <a:srgbClr val="67431B"/>
    <a:srgbClr val="CCFFFF"/>
    <a:srgbClr val="99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103" autoAdjust="0"/>
  </p:normalViewPr>
  <p:slideViewPr>
    <p:cSldViewPr>
      <p:cViewPr varScale="1">
        <p:scale>
          <a:sx n="65" d="100"/>
          <a:sy n="65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A7749-789D-44BC-80F9-B8A744F2BF16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7FB07-385C-4350-AC9B-891AA282BA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95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18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19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20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39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41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42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67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12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13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15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17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Relationship Id="rId5" Type="http://schemas.openxmlformats.org/officeDocument/2006/relationships/slide" Target="slide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4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4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4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slide" Target="slide4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slide" Target="slide4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9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9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33.jpeg"/><Relationship Id="rId4" Type="http://schemas.openxmlformats.org/officeDocument/2006/relationships/image" Target="../media/image3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image" Target="../media/image6.gif"/><Relationship Id="rId7" Type="http://schemas.openxmlformats.org/officeDocument/2006/relationships/slide" Target="slide2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slide" Target="slide64.xml"/><Relationship Id="rId5" Type="http://schemas.openxmlformats.org/officeDocument/2006/relationships/slide" Target="slide5.xml"/><Relationship Id="rId10" Type="http://schemas.openxmlformats.org/officeDocument/2006/relationships/slide" Target="slide56.xml"/><Relationship Id="rId4" Type="http://schemas.openxmlformats.org/officeDocument/2006/relationships/slide" Target="slide4.xml"/><Relationship Id="rId9" Type="http://schemas.openxmlformats.org/officeDocument/2006/relationships/slide" Target="slide4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7.png"/><Relationship Id="rId5" Type="http://schemas.openxmlformats.org/officeDocument/2006/relationships/image" Target="../media/image41.wmf"/><Relationship Id="rId4" Type="http://schemas.openxmlformats.org/officeDocument/2006/relationships/oleObject" Target="../embeddings/oleObject8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5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openxmlformats.org/officeDocument/2006/relationships/image" Target="../media/image6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slide" Target="slide4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slide" Target="slide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6" Type="http://schemas.openxmlformats.org/officeDocument/2006/relationships/slide" Target="slide4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966997"/>
            <a:ext cx="3857652" cy="2462267"/>
          </a:xfrm>
          <a:prstGeom prst="rect">
            <a:avLst/>
          </a:prstGeom>
          <a:noFill/>
        </p:spPr>
      </p:pic>
      <p:pic>
        <p:nvPicPr>
          <p:cNvPr id="25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4473592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08453" y="1714488"/>
            <a:ext cx="7265130" cy="114223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Вода и ее свойства</a:t>
            </a:r>
          </a:p>
          <a:p>
            <a:pPr algn="ctr">
              <a:lnSpc>
                <a:spcPct val="85000"/>
              </a:lnSpc>
            </a:pP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/>
                <a:cs typeface="Arial" pitchFamily="34" charset="0"/>
              </a:rPr>
              <a:t>Практические работы, часть 2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71414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WordArt 7"/>
          <p:cNvSpPr>
            <a:spLocks noChangeArrowheads="1" noChangeShapeType="1" noTextEdit="1"/>
          </p:cNvSpPr>
          <p:nvPr/>
        </p:nvSpPr>
        <p:spPr bwMode="auto">
          <a:xfrm>
            <a:off x="140613" y="908720"/>
            <a:ext cx="8823875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МДК.03.01«Очистка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и контроль качества </a:t>
            </a:r>
          </a:p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природных и сточных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вод»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142844" y="71414"/>
            <a:ext cx="6489761" cy="644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Прибор состоит из двух сосудов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Ландольта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(1), связанных с поворотным устройством (2), двух силиконовых трубок (3) с двумя стеклянными воронками вверху и двумя внизу. Верхние воронки (4) предотвращают выброс жидкости из трубок в случае очень быстрого ее подъема; нижние (5) служат резервуаром для окрашенной жидкости при заполнении трубок по всей длине шкалы. </a:t>
            </a:r>
            <a:r>
              <a:rPr lang="ru-RU" sz="27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Манометричес-кие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трубки и сосуды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Ландольта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соединяются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силиконовыми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трубками (6) с резиновыми пробками на концах (7). Прибор  смонтирован   на   платформе (8) с оцифрованной шкалой (9). </a:t>
            </a:r>
          </a:p>
        </p:txBody>
      </p:sp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928670"/>
            <a:ext cx="2147074" cy="448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34179" name="Picture 3"/>
          <p:cNvPicPr>
            <a:picLocks noChangeAspect="1" noChangeArrowheads="1"/>
          </p:cNvPicPr>
          <p:nvPr/>
        </p:nvPicPr>
        <p:blipFill>
          <a:blip r:embed="rId4" cstate="print"/>
          <a:srcRect l="9375" t="25635" r="65430" b="56787"/>
          <a:stretch>
            <a:fillRect/>
          </a:stretch>
        </p:blipFill>
        <p:spPr bwMode="auto">
          <a:xfrm>
            <a:off x="71406" y="5311308"/>
            <a:ext cx="2643206" cy="147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14282" y="105974"/>
            <a:ext cx="8786874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Опыт 2.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В три стакана наливаем раствор серной кислоты, в 3 другие – раствор тиосульфата натрия. Объем у всех растворов одинаковый. Одну пару стаканов с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Na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поставим в кристаллизатор, другую пару – в термостат с температурой 35 </a:t>
            </a:r>
            <a:r>
              <a:rPr lang="ru-RU" sz="2800" b="1" baseline="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третью пару в стакан с кипящей водой. Через 10 минут растворы попарно смешаем.</a:t>
            </a:r>
          </a:p>
        </p:txBody>
      </p:sp>
      <p:pic>
        <p:nvPicPr>
          <p:cNvPr id="434180" name="Picture 4"/>
          <p:cNvPicPr>
            <a:picLocks noChangeAspect="1" noChangeArrowheads="1"/>
          </p:cNvPicPr>
          <p:nvPr/>
        </p:nvPicPr>
        <p:blipFill>
          <a:blip r:embed="rId5" cstate="print"/>
          <a:srcRect l="3125" t="22627" r="3125" b="25365"/>
          <a:stretch>
            <a:fillRect/>
          </a:stretch>
        </p:blipFill>
        <p:spPr bwMode="auto">
          <a:xfrm>
            <a:off x="214282" y="4429132"/>
            <a:ext cx="2071702" cy="93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4500562" y="6449170"/>
            <a:ext cx="3010761" cy="408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solidFill>
                  <a:srgbClr val="0000FF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кристаллизатор</a:t>
            </a:r>
            <a:endParaRPr lang="ru-RU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434185" name="Picture 9"/>
          <p:cNvPicPr>
            <a:picLocks noChangeAspect="1" noChangeArrowheads="1"/>
          </p:cNvPicPr>
          <p:nvPr/>
        </p:nvPicPr>
        <p:blipFill>
          <a:blip r:embed="rId6" cstate="print"/>
          <a:srcRect l="9375" t="55665" r="65430" b="26757"/>
          <a:stretch>
            <a:fillRect/>
          </a:stretch>
        </p:blipFill>
        <p:spPr bwMode="auto">
          <a:xfrm>
            <a:off x="4000496" y="4071942"/>
            <a:ext cx="307180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 cstate="print"/>
          <a:srcRect l="14285" t="22627" r="3125" b="14416"/>
          <a:stretch>
            <a:fillRect/>
          </a:stretch>
        </p:blipFill>
        <p:spPr bwMode="auto">
          <a:xfrm>
            <a:off x="2428860" y="5471740"/>
            <a:ext cx="2000264" cy="1243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0" name="Прямая со стрелкой 29"/>
          <p:cNvCxnSpPr/>
          <p:nvPr/>
        </p:nvCxnSpPr>
        <p:spPr>
          <a:xfrm>
            <a:off x="5214942" y="5572140"/>
            <a:ext cx="1643074" cy="928694"/>
          </a:xfrm>
          <a:prstGeom prst="straightConnector1">
            <a:avLst/>
          </a:prstGeom>
          <a:ln w="38100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6200000" flipH="1">
            <a:off x="4321967" y="5679297"/>
            <a:ext cx="642942" cy="285752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4214810" y="6000768"/>
            <a:ext cx="1941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термостат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34187" name="Picture 11"/>
          <p:cNvPicPr>
            <a:picLocks noChangeAspect="1" noChangeArrowheads="1"/>
          </p:cNvPicPr>
          <p:nvPr/>
        </p:nvPicPr>
        <p:blipFill>
          <a:blip r:embed="rId8" cstate="print"/>
          <a:srcRect l="12305" t="55664" r="67773" b="27490"/>
          <a:stretch>
            <a:fillRect/>
          </a:stretch>
        </p:blipFill>
        <p:spPr bwMode="auto">
          <a:xfrm>
            <a:off x="7215206" y="4786322"/>
            <a:ext cx="1928794" cy="1304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Прямоугольник 35"/>
          <p:cNvSpPr/>
          <p:nvPr/>
        </p:nvSpPr>
        <p:spPr>
          <a:xfrm>
            <a:off x="7358082" y="5786454"/>
            <a:ext cx="1643074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400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ru-RU" sz="24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   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1</a:t>
            </a:r>
            <a:endParaRPr lang="ru-RU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857620" y="4929198"/>
            <a:ext cx="389850" cy="408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000760" y="4643446"/>
            <a:ext cx="389850" cy="408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1</a:t>
            </a:r>
            <a:endParaRPr lang="ru-RU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786314" y="5572140"/>
            <a:ext cx="389850" cy="408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42" name="Прямая со стрелкой 41"/>
          <p:cNvCxnSpPr/>
          <p:nvPr/>
        </p:nvCxnSpPr>
        <p:spPr>
          <a:xfrm>
            <a:off x="6286512" y="2857496"/>
            <a:ext cx="2143140" cy="2000264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34179" name="Picture 3"/>
          <p:cNvPicPr>
            <a:picLocks noChangeAspect="1" noChangeArrowheads="1"/>
          </p:cNvPicPr>
          <p:nvPr/>
        </p:nvPicPr>
        <p:blipFill>
          <a:blip r:embed="rId4" cstate="print"/>
          <a:srcRect l="9375" t="25635" r="65430" b="56787"/>
          <a:stretch>
            <a:fillRect/>
          </a:stretch>
        </p:blipFill>
        <p:spPr bwMode="auto">
          <a:xfrm>
            <a:off x="71406" y="5311308"/>
            <a:ext cx="2643206" cy="147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14282" y="206214"/>
            <a:ext cx="8786874" cy="286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H</a:t>
            </a:r>
            <a:r>
              <a:rPr lang="en-US" sz="3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2</a:t>
            </a:r>
            <a:r>
              <a:rPr lang="en-US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SO</a:t>
            </a:r>
            <a:r>
              <a:rPr lang="en-US" sz="3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4 </a:t>
            </a:r>
            <a:r>
              <a:rPr lang="en-US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+ Na</a:t>
            </a:r>
            <a:r>
              <a:rPr lang="en-US" sz="3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2</a:t>
            </a:r>
            <a:r>
              <a:rPr lang="en-US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S</a:t>
            </a:r>
            <a:r>
              <a:rPr lang="en-US" sz="3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2</a:t>
            </a:r>
            <a:r>
              <a:rPr lang="en-US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O</a:t>
            </a:r>
            <a:r>
              <a:rPr lang="ru-RU" sz="3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3</a:t>
            </a:r>
            <a:r>
              <a:rPr lang="en-US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  <a:sym typeface="Symbol"/>
              </a:rPr>
              <a:t> </a:t>
            </a:r>
            <a:r>
              <a:rPr lang="en-US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Na</a:t>
            </a:r>
            <a:r>
              <a:rPr lang="en-US" sz="3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2</a:t>
            </a:r>
            <a:r>
              <a:rPr lang="en-US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SO</a:t>
            </a:r>
            <a:r>
              <a:rPr lang="en-US" sz="3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4 </a:t>
            </a:r>
            <a:r>
              <a:rPr lang="en-US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+ H</a:t>
            </a:r>
            <a:r>
              <a:rPr lang="en-US" sz="3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2</a:t>
            </a:r>
            <a:r>
              <a:rPr lang="en-US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SO</a:t>
            </a:r>
            <a:r>
              <a:rPr lang="ru-RU" sz="3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3</a:t>
            </a:r>
            <a:r>
              <a:rPr lang="en-US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S</a:t>
            </a:r>
            <a:endParaRPr lang="ru-RU" sz="3000" b="1" dirty="0" smtClean="0">
              <a:ln>
                <a:solidFill>
                  <a:sysClr val="windowText" lastClr="000000"/>
                </a:solidFill>
              </a:ln>
              <a:solidFill>
                <a:srgbClr val="702C1E"/>
              </a:solidFill>
              <a:latin typeface="Arial Black" pitchFamily="34" charset="0"/>
              <a:cs typeface="Arial" pitchFamily="34" charset="0"/>
            </a:endParaRP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</a:rPr>
              <a:t>H</a:t>
            </a:r>
            <a:r>
              <a:rPr lang="en-US" sz="3000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</a:rPr>
              <a:t>2</a:t>
            </a:r>
            <a:r>
              <a:rPr lang="en-US" sz="3000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</a:rPr>
              <a:t>S</a:t>
            </a:r>
            <a:r>
              <a:rPr lang="en-US" sz="3000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</a:rPr>
              <a:t>+6</a:t>
            </a:r>
            <a:r>
              <a:rPr lang="en-US" sz="3000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</a:rPr>
              <a:t>O</a:t>
            </a:r>
            <a:r>
              <a:rPr lang="en-US" sz="3000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</a:rPr>
              <a:t>3</a:t>
            </a:r>
            <a:r>
              <a:rPr lang="en-US" sz="3000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</a:rPr>
              <a:t>S</a:t>
            </a:r>
            <a:r>
              <a:rPr lang="en-US" sz="3000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</a:rPr>
              <a:t>–2</a:t>
            </a:r>
            <a:r>
              <a:rPr lang="en-US" sz="3000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</a:rPr>
              <a:t> </a:t>
            </a:r>
            <a:r>
              <a:rPr lang="en-US" sz="3000" dirty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sym typeface="Symbol"/>
              </a:rPr>
              <a:t></a:t>
            </a:r>
            <a:r>
              <a:rPr lang="en-US" sz="3000" dirty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</a:rPr>
              <a:t> H</a:t>
            </a:r>
            <a:r>
              <a:rPr lang="en-US" sz="3000" baseline="-25000" dirty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</a:rPr>
              <a:t>2</a:t>
            </a:r>
            <a:r>
              <a:rPr lang="en-US" sz="3000" dirty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</a:rPr>
              <a:t>S</a:t>
            </a:r>
            <a:r>
              <a:rPr lang="en-US" sz="3000" baseline="30000" dirty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</a:rPr>
              <a:t>+4</a:t>
            </a:r>
            <a:r>
              <a:rPr lang="en-US" sz="3000" dirty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</a:rPr>
              <a:t>O</a:t>
            </a:r>
            <a:r>
              <a:rPr lang="en-US" sz="3000" baseline="-25000" dirty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</a:rPr>
              <a:t>3 </a:t>
            </a:r>
            <a:r>
              <a:rPr lang="en-US" sz="3000" dirty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</a:rPr>
              <a:t>+ S</a:t>
            </a:r>
            <a:r>
              <a:rPr lang="en-US" sz="3000" baseline="30000" dirty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</a:rPr>
              <a:t>0</a:t>
            </a:r>
            <a:r>
              <a:rPr lang="en-US" sz="3000" dirty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sym typeface="Symbol"/>
              </a:rPr>
              <a:t></a:t>
            </a:r>
            <a:endParaRPr lang="ru-RU" sz="3000" dirty="0">
              <a:ln>
                <a:solidFill>
                  <a:sysClr val="windowText" lastClr="000000"/>
                </a:solidFill>
              </a:ln>
              <a:solidFill>
                <a:srgbClr val="702C1E"/>
              </a:solidFill>
              <a:latin typeface="Arial Black" pitchFamily="34" charset="0"/>
            </a:endParaRPr>
          </a:p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Наблюдаемый эффект: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желтый осадок появляется тем быстрее, чем выше температура.</a:t>
            </a:r>
          </a:p>
          <a:p>
            <a:pPr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Вывод: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реакция протекает тем быстрее, чем выше температура.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34180" name="Picture 4"/>
          <p:cNvPicPr>
            <a:picLocks noChangeAspect="1" noChangeArrowheads="1"/>
          </p:cNvPicPr>
          <p:nvPr/>
        </p:nvPicPr>
        <p:blipFill>
          <a:blip r:embed="rId5" cstate="print"/>
          <a:srcRect l="3125" t="22627" r="3125" b="25365"/>
          <a:stretch>
            <a:fillRect/>
          </a:stretch>
        </p:blipFill>
        <p:spPr bwMode="auto">
          <a:xfrm>
            <a:off x="214282" y="4429132"/>
            <a:ext cx="2071702" cy="93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4500562" y="6449170"/>
            <a:ext cx="3010761" cy="408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solidFill>
                  <a:srgbClr val="0000FF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кристаллизатор</a:t>
            </a:r>
            <a:endParaRPr lang="ru-RU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434185" name="Picture 9"/>
          <p:cNvPicPr>
            <a:picLocks noChangeAspect="1" noChangeArrowheads="1"/>
          </p:cNvPicPr>
          <p:nvPr/>
        </p:nvPicPr>
        <p:blipFill>
          <a:blip r:embed="rId6" cstate="print"/>
          <a:srcRect l="9375" t="55665" r="65430" b="26757"/>
          <a:stretch>
            <a:fillRect/>
          </a:stretch>
        </p:blipFill>
        <p:spPr bwMode="auto">
          <a:xfrm>
            <a:off x="4143372" y="4357694"/>
            <a:ext cx="307180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 cstate="print"/>
          <a:srcRect l="14285" t="22627" r="3125" b="14416"/>
          <a:stretch>
            <a:fillRect/>
          </a:stretch>
        </p:blipFill>
        <p:spPr bwMode="auto">
          <a:xfrm>
            <a:off x="2428860" y="5471740"/>
            <a:ext cx="2000264" cy="1243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0" name="Прямая со стрелкой 29"/>
          <p:cNvCxnSpPr/>
          <p:nvPr/>
        </p:nvCxnSpPr>
        <p:spPr>
          <a:xfrm>
            <a:off x="5216530" y="5715016"/>
            <a:ext cx="1712924" cy="785818"/>
          </a:xfrm>
          <a:prstGeom prst="straightConnector1">
            <a:avLst/>
          </a:prstGeom>
          <a:ln w="38100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6200000" flipH="1">
            <a:off x="4429124" y="5715016"/>
            <a:ext cx="500066" cy="357190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4214810" y="6039169"/>
            <a:ext cx="1941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термостат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34187" name="Picture 11"/>
          <p:cNvPicPr>
            <a:picLocks noChangeAspect="1" noChangeArrowheads="1"/>
          </p:cNvPicPr>
          <p:nvPr/>
        </p:nvPicPr>
        <p:blipFill>
          <a:blip r:embed="rId8" cstate="print"/>
          <a:srcRect l="12305" t="55664" r="67773" b="27490"/>
          <a:stretch>
            <a:fillRect/>
          </a:stretch>
        </p:blipFill>
        <p:spPr bwMode="auto">
          <a:xfrm>
            <a:off x="7215206" y="4786322"/>
            <a:ext cx="1928794" cy="1304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Прямоугольник 35"/>
          <p:cNvSpPr/>
          <p:nvPr/>
        </p:nvSpPr>
        <p:spPr>
          <a:xfrm>
            <a:off x="7358082" y="5786454"/>
            <a:ext cx="1643074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400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ru-RU" sz="24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   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1</a:t>
            </a:r>
            <a:endParaRPr lang="ru-RU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857620" y="4929198"/>
            <a:ext cx="389850" cy="408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143636" y="4857760"/>
            <a:ext cx="389850" cy="408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1</a:t>
            </a:r>
            <a:endParaRPr lang="ru-RU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929190" y="5877690"/>
            <a:ext cx="389850" cy="408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2214554"/>
            <a:ext cx="778674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  <a:cs typeface="Arial" pitchFamily="34" charset="0"/>
              </a:rPr>
              <a:t>Практическая работа № 6 </a:t>
            </a:r>
          </a:p>
          <a:p>
            <a:pPr algn="ctr">
              <a:lnSpc>
                <a:spcPct val="85000"/>
              </a:lnSpc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  <a:cs typeface="Arial" pitchFamily="34" charset="0"/>
              </a:rPr>
              <a:t>«Реакции обмена»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pic>
        <p:nvPicPr>
          <p:cNvPr id="7" name="Picture 3" descr="&quot;После чашки кофе всё вспыхивает, мысли теснятся, как батальоны великой армии на поле битвы&quot;. О. Бальза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476602"/>
            <a:ext cx="2428891" cy="3238521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4357694"/>
            <a:ext cx="1509713" cy="236714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6" name="Picture 2" descr="D:\23.05.13-домашние документы\Лаб. раб YES\Виртуальные лабораторные YES\Анимашки и картинки\Химия-картинки\Реакции\анимашки\1- amfetamin himiya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20" y="142852"/>
            <a:ext cx="1562100" cy="1838325"/>
          </a:xfrm>
          <a:prstGeom prst="rect">
            <a:avLst/>
          </a:prstGeom>
          <a:noFill/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600844"/>
            <a:ext cx="885831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– Познакомиться с условиями протекания обменных реакций.</a:t>
            </a:r>
          </a:p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Приборы и реактивы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: химическая посуда,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3200" b="1" dirty="0" smtClean="0">
                <a:solidFill>
                  <a:srgbClr val="87871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KOH,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Н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CuSO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BaCl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AlCl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42852"/>
            <a:ext cx="8858312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Обменные реакции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растворах электролитов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протекают в направлении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связывания ионов, в направлении образования более слабых электролитов, более устойчивых соединений с меньшим значением константы диссоциации или константы нестойкости.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Реакции обмена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растворах электролитов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протекают практически до конца, если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выпадает осадок, выделяется газ или образуется слабый электролит (например вода или комплексный ион).</a:t>
            </a: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81" name="Picture 1" descr="D:\23.05.13-домашние документы\Виртуальные лекции 2015\Химия\Реакции-1\Обмена\ob_7.jpg"/>
          <p:cNvPicPr>
            <a:picLocks noChangeAspect="1" noChangeArrowheads="1"/>
          </p:cNvPicPr>
          <p:nvPr/>
        </p:nvPicPr>
        <p:blipFill>
          <a:blip r:embed="rId3" cstate="print"/>
          <a:srcRect l="5911" t="4166" r="5429" b="4177"/>
          <a:stretch>
            <a:fillRect/>
          </a:stretch>
        </p:blipFill>
        <p:spPr bwMode="auto">
          <a:xfrm>
            <a:off x="5715008" y="71414"/>
            <a:ext cx="3357586" cy="4924459"/>
          </a:xfrm>
          <a:prstGeom prst="rect">
            <a:avLst/>
          </a:prstGeom>
          <a:noFill/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0482" name="Picture 2" descr="D:\23.05.13-домашние документы\Виртуальные лекции 2015\Химия\Реакции-1\Обмена\884582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5214974" cy="63878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2529" name="Picture 1" descr="D:\23.05.13-домашние документы\Виртуальные лекции 2015\Химия\Реакции-1\Обмена\ob10_copy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5052" t="10948" r="4237" b="6193"/>
          <a:stretch>
            <a:fillRect/>
          </a:stretch>
        </p:blipFill>
        <p:spPr bwMode="auto">
          <a:xfrm>
            <a:off x="285720" y="285728"/>
            <a:ext cx="8643998" cy="5500726"/>
          </a:xfrm>
          <a:prstGeom prst="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42852"/>
            <a:ext cx="8858312" cy="2564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Задание.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Определите между какими парами веществ, приведенных в таблице, возможно химическое взаимодействие и почему? Напишите молекулярное, полное и краткое ионное уравнения возможных реакций. 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 справочника выпишите произведение растворимости полученных осадков.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14282" y="2857496"/>
          <a:ext cx="8643998" cy="114909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48207"/>
                <a:gridCol w="1741682"/>
                <a:gridCol w="1741682"/>
                <a:gridCol w="1741682"/>
                <a:gridCol w="1670745"/>
              </a:tblGrid>
              <a:tr h="44970">
                <a:tc gridSpan="5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Исходные вещества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CuSO</a:t>
                      </a:r>
                      <a:r>
                        <a:rPr lang="ru-RU" sz="2600" b="1" baseline="-250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2600" b="1" dirty="0" err="1" smtClean="0">
                          <a:latin typeface="Arial" pitchFamily="34" charset="0"/>
                          <a:cs typeface="Arial" pitchFamily="34" charset="0"/>
                        </a:rPr>
                        <a:t>NaOH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CuSO</a:t>
                      </a:r>
                      <a:r>
                        <a:rPr lang="ru-RU" sz="2600" b="1" baseline="-250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ru-RU" sz="2600" b="1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SO</a:t>
                      </a:r>
                      <a:r>
                        <a:rPr lang="ru-RU" sz="2600" b="1" baseline="-250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AlCl</a:t>
                      </a:r>
                      <a:r>
                        <a:rPr lang="en-US" sz="2600" b="1" baseline="-25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2600" b="1" baseline="-250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en-US" sz="2600" b="1" dirty="0" err="1" smtClean="0">
                          <a:latin typeface="Arial" pitchFamily="34" charset="0"/>
                          <a:cs typeface="Arial" pitchFamily="34" charset="0"/>
                        </a:rPr>
                        <a:t>NaOH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en-US" sz="2600" b="1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CO</a:t>
                      </a:r>
                      <a:r>
                        <a:rPr lang="en-US" sz="2600" b="1" baseline="-25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 + Н</a:t>
                      </a:r>
                      <a:r>
                        <a:rPr lang="en-US" sz="2600" b="1" dirty="0" err="1" smtClean="0">
                          <a:latin typeface="Arial" pitchFamily="34" charset="0"/>
                          <a:cs typeface="Arial" pitchFamily="34" charset="0"/>
                        </a:rPr>
                        <a:t>Cl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BaCl</a:t>
                      </a:r>
                      <a:r>
                        <a:rPr lang="en-US" sz="2600" b="1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 и </a:t>
                      </a: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en-US" sz="2600" b="1" baseline="-25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600" b="1" dirty="0" smtClean="0">
                          <a:latin typeface="Arial" pitchFamily="34" charset="0"/>
                          <a:cs typeface="Arial" pitchFamily="34" charset="0"/>
                        </a:rPr>
                        <a:t>SO</a:t>
                      </a:r>
                      <a:r>
                        <a:rPr lang="en-US" sz="2600" b="1" baseline="-250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2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8" y="23564"/>
            <a:ext cx="9001156" cy="650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Опыт 1.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пробирку внесите несколько капель раствора сульфата меди (</a:t>
            </a:r>
            <a:r>
              <a:rPr lang="en-US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а затем добавьте несколько капель раствора гидроксида натрия.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endParaRPr lang="ru-RU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CuSO</a:t>
            </a:r>
            <a:r>
              <a:rPr lang="en-US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2NaOH → (</a:t>
            </a:r>
            <a:r>
              <a:rPr 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CuOH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↓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Na</a:t>
            </a:r>
            <a:r>
              <a:rPr lang="en-US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en-US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ru-RU" sz="2700" b="1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Cu</a:t>
            </a:r>
            <a:r>
              <a:rPr lang="ru-RU" sz="2400" b="1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2+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SO</a:t>
            </a:r>
            <a:r>
              <a:rPr lang="en-US" sz="2400" b="1" baseline="-25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400" b="1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2–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+</a:t>
            </a:r>
            <a:r>
              <a:rPr lang="en-US" sz="24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2Na</a:t>
            </a:r>
            <a:r>
              <a:rPr lang="ru-RU" sz="2400" b="1" u="sng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+2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2400" b="1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→(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CuOH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400" b="1" baseline="-25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SO</a:t>
            </a:r>
            <a:r>
              <a:rPr lang="en-US" sz="2400" b="1" baseline="-25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↓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24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2Na</a:t>
            </a:r>
            <a:r>
              <a:rPr lang="ru-RU" sz="2400" b="1" u="sng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24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en-US" sz="2400" b="1" baseline="-25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400" b="1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2–</a:t>
            </a:r>
            <a:endParaRPr lang="ru-RU" sz="2400" b="1" baseline="-250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Cu</a:t>
            </a:r>
            <a:r>
              <a:rPr lang="ru-RU" sz="2500" b="1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2+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SO</a:t>
            </a:r>
            <a:r>
              <a:rPr lang="en-US" sz="2500" b="1" baseline="-25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500" b="1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2– 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+2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2500" b="1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→(</a:t>
            </a:r>
            <a:r>
              <a:rPr lang="en-US" sz="25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CuOH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500" b="1" baseline="-25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SO</a:t>
            </a:r>
            <a:r>
              <a:rPr lang="en-US" sz="2500" b="1" baseline="-25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↓</a:t>
            </a:r>
            <a:endParaRPr lang="ru-RU" sz="2500" b="1" baseline="-250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CuOH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2NaOH →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Cu(OH)</a:t>
            </a:r>
            <a:r>
              <a:rPr lang="en-US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↓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Na</a:t>
            </a:r>
            <a:r>
              <a:rPr lang="en-US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en-US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ru-RU" sz="2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CuOH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400" b="1" baseline="-25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SO</a:t>
            </a:r>
            <a:r>
              <a:rPr lang="en-US" sz="2400" b="1" baseline="-25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+</a:t>
            </a:r>
            <a:r>
              <a:rPr lang="en-US" sz="24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2Na</a:t>
            </a:r>
            <a:r>
              <a:rPr lang="ru-RU" sz="2400" b="1" u="sng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+2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2400" b="1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→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Cu(OH)</a:t>
            </a:r>
            <a:r>
              <a:rPr lang="en-US" sz="2400" b="1" baseline="-25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↓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24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2Na</a:t>
            </a:r>
            <a:r>
              <a:rPr lang="ru-RU" sz="2400" b="1" u="sng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24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en-US" sz="2400" b="1" baseline="-25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400" b="1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2–</a:t>
            </a:r>
            <a:endParaRPr lang="ru-RU" sz="2400" b="1" baseline="-250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5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CuOH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500" b="1" baseline="-25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SO</a:t>
            </a:r>
            <a:r>
              <a:rPr lang="en-US" sz="2500" b="1" baseline="-25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+2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ru-RU" sz="2500" b="1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→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Cu(OH)</a:t>
            </a:r>
            <a:r>
              <a:rPr lang="en-US" sz="2500" b="1" baseline="-25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↓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en-US" sz="25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u-RU" sz="2500" b="1" u="sng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en-US" sz="2500" b="1" baseline="-25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500" b="1" baseline="30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2–</a:t>
            </a:r>
            <a:endParaRPr lang="ru-RU" sz="2500" b="1" baseline="-250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endParaRPr lang="ru-RU" sz="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Наблюдаемый эффект: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Выпадает голубой осадок, который при добавлении 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темнеет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.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Произведение растворимости: 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гидроксида меди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– ПР(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Cu(OH)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8,3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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10 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–20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гидроксосульфата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меди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– ПР(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CuOH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8,3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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10 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–12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Cu(OH)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&lt;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CuOH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поэтому преимущественно образуется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меди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endParaRPr lang="ru-RU" sz="27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Вывод: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сульфат меди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и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 натрия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взаимодействуют, так как образуется осадок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sz="2700" b="1" u="sng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3" descr="&quot;После чашки кофе всё вспыхивает, мысли теснятся, как батальоны великой армии на поле битвы&quot;. О. Бальза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024053"/>
            <a:ext cx="785818" cy="104775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85984" y="283862"/>
            <a:ext cx="6657975" cy="385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Я, Кузьмина Ирина Викторовна,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кандидат технических наук с большим опытом преподавания в высшей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школе и НКСЭ,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обобщила полезную для Вас информацию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МДК.03.01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«Очистка и контроль качества природных и сточных вод»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292948"/>
            <a:ext cx="8715436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Аналогично оформите остальные опыты.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154571" y="2786058"/>
            <a:ext cx="4451861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Гидролиз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6626" name="Picture 2" descr="D:\23.05.13-домашние документы\Колледж Строитель\Водоснабжение-СПО\1.1.  Вода и ее свойства\Гидролиз\10.02.16\image00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142852"/>
            <a:ext cx="2600323" cy="1905187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6628" name="Picture 4" descr="D:\23.05.13-домашние документы\Колледж Строитель\Водоснабжение-СПО\1.1.  Вода и ее свойства\Гидролиз\10.02.16\image004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786322"/>
            <a:ext cx="2535084" cy="185738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6629" name="Picture 5" descr="D:\23.05.13-домашние документы\Колледж Строитель\Водоснабжение-СПО\1.1.  Вода и ее свойства\Гидролиз\10.02.16\AAAUAVA0.jpg"/>
          <p:cNvPicPr>
            <a:picLocks noChangeAspect="1" noChangeArrowheads="1"/>
          </p:cNvPicPr>
          <p:nvPr/>
        </p:nvPicPr>
        <p:blipFill>
          <a:blip r:embed="rId6" cstate="print"/>
          <a:srcRect l="4651" r="4651"/>
          <a:stretch>
            <a:fillRect/>
          </a:stretch>
        </p:blipFill>
        <p:spPr bwMode="auto">
          <a:xfrm>
            <a:off x="2571736" y="142852"/>
            <a:ext cx="2786082" cy="2587263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</p:pic>
      <p:pic>
        <p:nvPicPr>
          <p:cNvPr id="26630" name="Picture 6" descr="D:\23.05.13-домашние документы\Виртуальные лекции 2015\Химия\Растворы\image_56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500042"/>
            <a:ext cx="1143000" cy="171450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Стрелка вправо 12"/>
          <p:cNvSpPr/>
          <p:nvPr/>
        </p:nvSpPr>
        <p:spPr>
          <a:xfrm>
            <a:off x="1571604" y="1285860"/>
            <a:ext cx="857256" cy="285752"/>
          </a:xfrm>
          <a:prstGeom prst="rightArrow">
            <a:avLst/>
          </a:prstGeom>
          <a:solidFill>
            <a:srgbClr val="CCFFFF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82585"/>
            <a:ext cx="8784976" cy="570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Гидролизом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называют реакцию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обмена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вещества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 водой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Гидролизу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подвергаются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как органические вещества: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Cl + H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 = C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OH + </a:t>
            </a:r>
            <a:r>
              <a:rPr 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HCl</a:t>
            </a:r>
            <a:endParaRPr lang="ru-RU" sz="2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хлор этан                   этанол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COOC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H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 = CH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COOH + C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en-US" sz="2700" b="1" baseline="-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OH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этилэтаноат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этановая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кислота     этанол</a:t>
            </a: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этиловый эфир            уксусная кислота   этиловый    </a:t>
            </a: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уксусной кислоты                                               спирт</a:t>
            </a: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так и неорганические вещества: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KCN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→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HCN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KOH</a:t>
            </a:r>
            <a:endParaRPr lang="ru-RU" sz="2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цианид             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цианисто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             калия          водородная кислота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→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солей –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реакция, обратная реакции нейтрализации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28590" t="31511" r="12348" b="56163"/>
          <a:stretch>
            <a:fillRect/>
          </a:stretch>
        </p:blipFill>
        <p:spPr bwMode="auto">
          <a:xfrm>
            <a:off x="1285852" y="5786454"/>
            <a:ext cx="5767480" cy="865123"/>
          </a:xfrm>
          <a:prstGeom prst="round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325079"/>
            <a:ext cx="8712968" cy="538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Гидролизу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 подвергаются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соли, образованные катионом сильного основания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Li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Rb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Cs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Ba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2+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Sr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2+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Ca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2+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и др.) и анионом сильной кислоты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 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Br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Cl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ClO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SO</a:t>
            </a:r>
            <a:r>
              <a:rPr lang="en-US" sz="27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NO</a:t>
            </a:r>
            <a:r>
              <a:rPr lang="en-US" sz="27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MnO</a:t>
            </a:r>
            <a:r>
              <a:rPr lang="en-US" sz="27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др.). В растворах таких солей </a:t>
            </a:r>
            <a:r>
              <a:rPr lang="ru-RU" sz="27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среда</a:t>
            </a: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нейтральная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Гидролизу подвергаются </a:t>
            </a:r>
            <a:r>
              <a:rPr lang="ru-RU" sz="27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растворимые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соли, образованные: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  <a:tabLst>
                <a:tab pos="1143000" algn="l"/>
              </a:tabLs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слабой кислотой и сильным основанием,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  <a:tabLst>
                <a:tab pos="1143000" algn="l"/>
              </a:tabLs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слабым основанием и сильной кислотой,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  <a:tabLst>
                <a:tab pos="1143000" algn="l"/>
              </a:tabLs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слабой кислотой и слабым основанием.</a:t>
            </a:r>
          </a:p>
          <a:p>
            <a:pPr lvl="0" indent="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tabLst>
                <a:tab pos="1143000" algn="l"/>
              </a:tabLst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Если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в таблице растворимости стоит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прочерк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то это означает, что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соль в растворе не существует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т. к. подвергается полному и необратимому гидролизу.</a:t>
            </a: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42852"/>
            <a:ext cx="8786874" cy="3230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54013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Соль образована катионом сильного основания и анионом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слабой кислоты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 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 солей по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аниону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слабой кислоты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SiO</a:t>
            </a:r>
            <a:r>
              <a:rPr lang="en-US" sz="27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S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CN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CO</a:t>
            </a:r>
            <a:r>
              <a:rPr lang="en-US" sz="27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CH</a:t>
            </a:r>
            <a:r>
              <a:rPr lang="en-US" sz="27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COO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NO</a:t>
            </a:r>
            <a:r>
              <a:rPr lang="en-US" sz="27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F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PO</a:t>
            </a:r>
            <a:r>
              <a:rPr lang="en-US" sz="27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3–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SO</a:t>
            </a:r>
            <a:r>
              <a:rPr lang="en-US" sz="27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2–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Например,</a:t>
            </a:r>
            <a:endParaRPr lang="en-US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/>
            <a:r>
              <a:rPr lang="en-US" sz="27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+ 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KHC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+ KOH</a:t>
            </a:r>
          </a:p>
          <a:p>
            <a:pPr>
              <a:lnSpc>
                <a:spcPct val="80000"/>
              </a:lnSpc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       карбонат            гидрокарбонат</a:t>
            </a:r>
          </a:p>
          <a:p>
            <a:pPr>
              <a:lnSpc>
                <a:spcPct val="80000"/>
              </a:lnSpc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          калия                      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калия</a:t>
            </a:r>
            <a:endParaRPr lang="ru-RU" sz="22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7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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 +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3714744" y="3357562"/>
          <a:ext cx="3571900" cy="1072896"/>
        </p:xfrm>
        <a:graphic>
          <a:graphicData uri="http://schemas.openxmlformats.org/drawingml/2006/table">
            <a:tbl>
              <a:tblPr/>
              <a:tblGrid>
                <a:gridCol w="1773947"/>
                <a:gridCol w="204820"/>
                <a:gridCol w="1593133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катион сильного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основания </a:t>
                      </a:r>
                      <a:r>
                        <a:rPr lang="en-US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OH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2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анион слабой кислоты 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ru-RU" sz="22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</a:t>
                      </a:r>
                      <a:r>
                        <a:rPr lang="ru-RU" sz="22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500166" y="4429132"/>
            <a:ext cx="6286544" cy="104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CO</a:t>
            </a:r>
            <a:r>
              <a:rPr lang="en-US" sz="2700" b="1" u="sng" baseline="-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–2</a:t>
            </a:r>
            <a:r>
              <a:rPr lang="en-US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+ H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(HCO</a:t>
            </a:r>
            <a:r>
              <a:rPr lang="en-US" sz="2700" b="1" baseline="-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en-US" sz="2700" b="1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OH</a:t>
            </a:r>
            <a:r>
              <a:rPr lang="en-US" sz="27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                           среда щелочная</a:t>
            </a:r>
            <a:endParaRPr lang="ru-RU" sz="22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                                   </a:t>
            </a:r>
            <a:r>
              <a:rPr lang="ru-RU" sz="22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рН</a:t>
            </a: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&gt;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142852"/>
            <a:ext cx="8858312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9875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 солей, образованных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анионом слабой кислоты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усиливается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(то есть равновесие смещается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вправо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при: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719138" lvl="0" indent="-4492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нагревании, так как гидролиз – процесс эндотермический; </a:t>
            </a:r>
          </a:p>
          <a:p>
            <a:pPr marL="719138" lvl="0" indent="-4492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разбавлении раствора, то есть уменьшении концентрации соли;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719138" lvl="0" indent="-4492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подкислении раствора, то есть при добавлении в раствор кислоты.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2698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подавляется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(равновесие смещается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влево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 при: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2698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охлаждении раствора;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2698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увеличении концентрации соли;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2698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подщелачивании раствора.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42852"/>
            <a:ext cx="8786874" cy="358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  <a:buFont typeface="+mj-lt"/>
              <a:buAutoNum type="arabicPeriod" startAt="2"/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Соль образована катионом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слабого основания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анионом сильной кислоты – </a:t>
            </a: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 солей по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катиону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слабого основания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Mg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Al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3+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Cr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3+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Fe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Ni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Co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Zn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Pb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Sn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, Cu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2+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 других нерастворимых в воде оснований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Например,</a:t>
            </a:r>
            <a:endParaRPr lang="en-US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/>
            <a:r>
              <a:rPr lang="en-US" sz="2700" b="1" dirty="0" smtClean="0">
                <a:latin typeface="Arial" pitchFamily="34" charset="0"/>
                <a:cs typeface="Arial" pitchFamily="34" charset="0"/>
              </a:rPr>
              <a:t>2CuSO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+ 2H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CuOH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+ 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сульфат                 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гидроксосульфат</a:t>
            </a:r>
            <a:endParaRPr lang="ru-RU" sz="22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меди (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)                            меди (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Cu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700" b="1" dirty="0" smtClean="0">
                <a:latin typeface="Arial" pitchFamily="34" charset="0"/>
                <a:cs typeface="Arial" pitchFamily="34" charset="0"/>
                <a:sym typeface="Symbol"/>
              </a:rPr>
              <a:t>    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Cu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 +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+     SO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786182" y="3643314"/>
          <a:ext cx="3571900" cy="1072896"/>
        </p:xfrm>
        <a:graphic>
          <a:graphicData uri="http://schemas.openxmlformats.org/drawingml/2006/table">
            <a:tbl>
              <a:tblPr/>
              <a:tblGrid>
                <a:gridCol w="1668600"/>
                <a:gridCol w="310168"/>
                <a:gridCol w="1593132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катион слабого основания </a:t>
                      </a:r>
                      <a:r>
                        <a:rPr lang="en-US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Cu</a:t>
                      </a:r>
                      <a:r>
                        <a:rPr lang="ru-RU" sz="2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OH</a:t>
                      </a:r>
                      <a:r>
                        <a:rPr lang="ru-RU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ru-RU" sz="22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2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анион сильной кислоты 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en-US" sz="22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</a:t>
                      </a:r>
                      <a:r>
                        <a:rPr lang="en-US" sz="22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643042" y="4786322"/>
            <a:ext cx="6643734" cy="1021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Cu</a:t>
            </a:r>
            <a:r>
              <a:rPr lang="ru-RU" sz="27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7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 </a:t>
            </a:r>
            <a:r>
              <a:rPr lang="ru-RU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+ </a:t>
            </a:r>
            <a:r>
              <a:rPr lang="en-US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HO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 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Cu</a:t>
            </a:r>
            <a:r>
              <a:rPr lang="en-US" sz="27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OH</a:t>
            </a:r>
            <a:r>
              <a:rPr lang="ru-RU" sz="2700" b="1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ru-RU" sz="27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                      среда кислая</a:t>
            </a: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                           </a:t>
            </a:r>
            <a:r>
              <a:rPr lang="ru-RU" sz="22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рН</a:t>
            </a:r>
            <a:r>
              <a:rPr lang="en-US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&lt; </a:t>
            </a: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7        </a:t>
            </a:r>
            <a:endParaRPr lang="en-US" sz="2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214290"/>
            <a:ext cx="871543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растворе солей,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гидролизующихся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 катиону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среда кислая,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pH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&lt;7.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таких солей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усиливается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при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8080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 нагревании,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8080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 разбавлении раствора,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8080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в)  добавлении в раствор щелочи.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476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подавляется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охлаждении раствора, увеличении концентрации соли и подкислении.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42852"/>
            <a:ext cx="8786874" cy="2911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3"/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Соль образована катионом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слабого основания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анионом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слабой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кислоты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 солей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 </a:t>
            </a:r>
            <a:r>
              <a:rPr lang="ru-RU" sz="27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катиону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слабого основания и </a:t>
            </a:r>
            <a:r>
              <a:rPr lang="ru-RU" sz="27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аниону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слабой кислоты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Например,</a:t>
            </a:r>
            <a:endParaRPr lang="en-US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/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COONH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 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COOH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+ 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OH</a:t>
            </a: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ацетат аммония                     </a:t>
            </a:r>
            <a:r>
              <a:rPr lang="ru-RU" sz="2200" b="1" dirty="0" err="1" smtClean="0">
                <a:latin typeface="Arial" pitchFamily="34" charset="0"/>
                <a:cs typeface="Arial" pitchFamily="34" charset="0"/>
              </a:rPr>
              <a:t>этановая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кислота     гидроксид</a:t>
            </a: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                                       уксусная кислота      аммония    </a:t>
            </a:r>
          </a:p>
          <a:p>
            <a:pPr algn="ctr"/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COONH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700" b="1" dirty="0" smtClean="0">
                <a:latin typeface="Arial" pitchFamily="34" charset="0"/>
                <a:cs typeface="Arial" pitchFamily="34" charset="0"/>
                <a:sym typeface="Symbol"/>
              </a:rPr>
              <a:t>    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COO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    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+   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71538" y="4286256"/>
            <a:ext cx="6643734" cy="1086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7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+ </a:t>
            </a:r>
            <a:r>
              <a:rPr lang="en-US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HO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 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OH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ru-RU" sz="27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COO</a:t>
            </a:r>
            <a:r>
              <a:rPr lang="ru-RU" sz="2700" b="1" u="sng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+ H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COOH</a:t>
            </a:r>
            <a:r>
              <a:rPr lang="en-US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OH</a:t>
            </a:r>
            <a:r>
              <a:rPr lang="en-US" sz="27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                    </a:t>
            </a:r>
            <a:endParaRPr lang="en-US" sz="27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среда нейтральная </a:t>
            </a:r>
            <a:r>
              <a:rPr lang="ru-RU" sz="22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рН</a:t>
            </a:r>
            <a:r>
              <a:rPr lang="en-US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</a:t>
            </a:r>
            <a:r>
              <a:rPr lang="en-US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7        </a:t>
            </a:r>
            <a:endParaRPr lang="en-US" sz="2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429124" y="3143248"/>
          <a:ext cx="3786214" cy="1341120"/>
        </p:xfrm>
        <a:graphic>
          <a:graphicData uri="http://schemas.openxmlformats.org/drawingml/2006/table">
            <a:tbl>
              <a:tblPr/>
              <a:tblGrid>
                <a:gridCol w="1880384"/>
                <a:gridCol w="217109"/>
                <a:gridCol w="168872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анион слабой кислоты С</a:t>
                      </a:r>
                      <a:r>
                        <a:rPr lang="en-US" sz="2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ru-RU" sz="2200" b="1" baseline="-250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en-US" sz="2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</a:t>
                      </a:r>
                      <a:r>
                        <a:rPr lang="ru-RU" sz="2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ОН</a:t>
                      </a: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2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катион слабого основания </a:t>
                      </a:r>
                      <a:r>
                        <a:rPr lang="en-US" sz="22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NH</a:t>
                      </a:r>
                      <a:r>
                        <a:rPr lang="en-US" sz="2200" b="1" baseline="-250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en-US" sz="2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OH</a:t>
                      </a:r>
                      <a:endParaRPr lang="ru-RU" sz="22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214290"/>
            <a:ext cx="8572560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растворе таких солей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pH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определяется силой образующихся кислоты и основания. В растворе ацетата аммония среда близкая к нейтральной, так как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CH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COOH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= 1,76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•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–5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NH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= 1,79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•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–5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Гидролиз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таких солей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усиливается при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нагревании и не зависит от концентрации соли.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251521" y="2339471"/>
            <a:ext cx="2556768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sz="2400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4591" y="71414"/>
            <a:ext cx="8975535" cy="6617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Степень и константа гидролиза</a:t>
            </a:r>
            <a:endParaRPr lang="ru-RU" sz="3700" b="1" dirty="0" smtClean="0">
              <a:ln w="11430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714356"/>
            <a:ext cx="885831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Степень гидролиза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– доля вещества, подвергшаяся гидролизу (отношение числа молекул, подвергшихся гидролизу, к общему числу молекул):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2044395" y="2357430"/>
          <a:ext cx="4384993" cy="1143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6" name="Формула" r:id="rId5" imgW="1803400" imgH="469900" progId="Equation.3">
                  <p:embed/>
                </p:oleObj>
              </mc:Choice>
              <mc:Fallback>
                <p:oleObj name="Формула" r:id="rId5" imgW="1803400" imgH="4699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4395" y="2357430"/>
                        <a:ext cx="4384993" cy="11430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1928794" y="2357430"/>
            <a:ext cx="4643470" cy="1143008"/>
          </a:xfrm>
          <a:prstGeom prst="roundRect">
            <a:avLst/>
          </a:prstGeom>
          <a:noFill/>
          <a:ln w="57150">
            <a:solidFill>
              <a:srgbClr val="9D234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71414"/>
            <a:ext cx="88583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tabLst>
                <a:tab pos="498475" algn="l"/>
                <a:tab pos="685800" algn="l"/>
              </a:tabLst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Степень гидролиза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зависит от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73050" lvl="0" indent="-27305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9D2349"/>
              </a:buClr>
              <a:buFont typeface="Wingdings" pitchFamily="2" charset="2"/>
              <a:buChar char="Ø"/>
              <a:tabLst>
                <a:tab pos="498475" algn="l"/>
                <a:tab pos="685800" algn="l"/>
              </a:tabLs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константы диссоциации образующегося слабого электролита (чем слабее образующиеся кислота и/или основание, тем больше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73050" lvl="0" indent="-27305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9D2349"/>
              </a:buClr>
              <a:buFont typeface="Wingdings" pitchFamily="2" charset="2"/>
              <a:buChar char="Ø"/>
              <a:tabLst>
                <a:tab pos="498475" algn="l"/>
                <a:tab pos="685800" algn="l"/>
              </a:tabLs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температуры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возрастает при увеличении температуры),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73050" lvl="0" indent="-27305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9D2349"/>
              </a:buClr>
              <a:buFont typeface="Wingdings" pitchFamily="2" charset="2"/>
              <a:buChar char="Ø"/>
              <a:tabLst>
                <a:tab pos="498475" algn="l"/>
                <a:tab pos="685800" algn="l"/>
              </a:tabLs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концентрации соли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увеличивается при уменьшении концентрации соли, то есть при разбавлении),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273050" lvl="0" indent="-27305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9D2349"/>
              </a:buClr>
              <a:buFont typeface="Wingdings" pitchFamily="2" charset="2"/>
              <a:buChar char="Ø"/>
              <a:tabLst>
                <a:tab pos="498475" algn="l"/>
                <a:tab pos="685800" algn="l"/>
              </a:tabLs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кислотности среды (от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pH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раствора).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71414"/>
            <a:ext cx="8858312" cy="2091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498475" algn="l"/>
                <a:tab pos="685800" algn="l"/>
              </a:tabLs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Константа гидролиза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константа равновесия обратимого процесса гидролиза: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98475" algn="l"/>
                <a:tab pos="685800" algn="l"/>
              </a:tabLst>
            </a:pPr>
            <a:r>
              <a:rPr lang="en-US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KF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</a:t>
            </a:r>
            <a:r>
              <a:rPr lang="en-US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800" b="1" baseline="-30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en-US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KOH</a:t>
            </a:r>
            <a:endParaRPr lang="ru-RU" sz="2800" b="1" dirty="0" smtClean="0"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98475" algn="l"/>
                <a:tab pos="685800" algn="l"/>
              </a:tabLst>
            </a:pPr>
            <a:r>
              <a:rPr lang="en-US" sz="2800" b="1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800" b="1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baseline="30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+ </a:t>
            </a:r>
            <a:r>
              <a:rPr lang="en-US" sz="2800" b="1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en-US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en-US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en-US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OH</a:t>
            </a:r>
            <a:r>
              <a:rPr lang="ru-RU" sz="2800" b="1" baseline="30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–</a:t>
            </a:r>
            <a:endParaRPr lang="en-US" sz="2800" b="1" dirty="0" smtClean="0"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98475" algn="l"/>
                <a:tab pos="685800" algn="l"/>
              </a:tabLst>
            </a:pPr>
            <a:endParaRPr lang="en-US" sz="2800" b="1" dirty="0" smtClean="0"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47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8947267"/>
              </p:ext>
            </p:extLst>
          </p:nvPr>
        </p:nvGraphicFramePr>
        <p:xfrm>
          <a:off x="3098824" y="1785925"/>
          <a:ext cx="2985344" cy="1021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91" name="Формула" r:id="rId5" imgW="1307532" imgH="444307" progId="Equation.3">
                  <p:embed/>
                </p:oleObj>
              </mc:Choice>
              <mc:Fallback>
                <p:oleObj name="Формула" r:id="rId5" imgW="1307532" imgH="444307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8824" y="1785925"/>
                        <a:ext cx="2985344" cy="10218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42844" y="2807755"/>
            <a:ext cx="885831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(концентрация воды в выражение для константы гидролиза не входит, так как вода – растворитель, ее концентрацию можно считать величиной постоянной).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142852"/>
            <a:ext cx="885831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HF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слабая кислота,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диссоциирует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обратимо:    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HF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F 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42844" y="2532151"/>
            <a:ext cx="878687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Подставляя эту величину в формулу для константы гидролиза, получаем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57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066048"/>
              </p:ext>
            </p:extLst>
          </p:nvPr>
        </p:nvGraphicFramePr>
        <p:xfrm>
          <a:off x="2333866" y="1426000"/>
          <a:ext cx="4974438" cy="99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52" name="Формула" r:id="rId5" imgW="2349500" imgH="469900" progId="Equation.3">
                  <p:embed/>
                </p:oleObj>
              </mc:Choice>
              <mc:Fallback>
                <p:oleObj name="Формула" r:id="rId5" imgW="2349500" imgH="4699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3866" y="1426000"/>
                        <a:ext cx="4974438" cy="9948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57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465293"/>
              </p:ext>
            </p:extLst>
          </p:nvPr>
        </p:nvGraphicFramePr>
        <p:xfrm>
          <a:off x="1057281" y="3431280"/>
          <a:ext cx="7187127" cy="1005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53" name="Формула" r:id="rId7" imgW="3352800" imgH="469900" progId="Equation.3">
                  <p:embed/>
                </p:oleObj>
              </mc:Choice>
              <mc:Fallback>
                <p:oleObj name="Формула" r:id="rId7" imgW="3352800" imgH="4699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81" y="3431280"/>
                        <a:ext cx="7187127" cy="100583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71414"/>
            <a:ext cx="885831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Константа гидролиза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зависит от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природы соли и от температуры, но 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зависит от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концентрации соли.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Для солей, образованных слабой кислотой (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по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аниону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3258051" y="2000240"/>
          <a:ext cx="2385519" cy="1214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Формула" r:id="rId5" imgW="889000" imgH="457200" progId="Equation.3">
                  <p:embed/>
                </p:oleObj>
              </mc:Choice>
              <mc:Fallback>
                <p:oleObj name="Формула" r:id="rId5" imgW="889000" imgH="457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8051" y="2000240"/>
                        <a:ext cx="2385519" cy="12144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42844" y="3247101"/>
            <a:ext cx="8858312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Для солей, образованных слабым основанием (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гидролиз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по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катиону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3500430" y="4071942"/>
          <a:ext cx="2428892" cy="1214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name="Формула" r:id="rId7" imgW="914400" imgH="457200" progId="Equation.3">
                  <p:embed/>
                </p:oleObj>
              </mc:Choice>
              <mc:Fallback>
                <p:oleObj name="Формула" r:id="rId7" imgW="914400" imgH="4572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0430" y="4071942"/>
                        <a:ext cx="2428892" cy="12144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42852"/>
            <a:ext cx="8858312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Для солей,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гидролизующихся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катиону, и по аниону</a:t>
            </a:r>
            <a:endParaRPr lang="ru-RU" sz="2800" b="1" dirty="0"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2357422" y="857232"/>
          <a:ext cx="3488145" cy="1143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Формула" r:id="rId5" imgW="1384300" imgH="457200" progId="Equation.3">
                  <p:embed/>
                </p:oleObj>
              </mc:Choice>
              <mc:Fallback>
                <p:oleObj name="Формула" r:id="rId5" imgW="1384300" imgH="4572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22" y="857232"/>
                        <a:ext cx="3488145" cy="11430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42844" y="2143116"/>
            <a:ext cx="8858312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Чем слабее образующиеся кислота и/или основание, то есть, чем меньше их константа диссоциации, тем больше константа гидролиза, тем сильнее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гидролизуется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соль. Величина константы гидролиза возрастает также с увеличением температуры.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472440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 l="8789" t="50538" r="52539" b="11376"/>
          <a:stretch>
            <a:fillRect/>
          </a:stretch>
        </p:blipFill>
        <p:spPr bwMode="auto">
          <a:xfrm>
            <a:off x="71438" y="4000504"/>
            <a:ext cx="3571868" cy="281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9457" name="Picture 1" descr="D:\23.05.13-домашние документы\Виртуальные лекции 2015\Химия\Растворы\гидролиз\f_1313_a3fc725fc4211c4c979f7b281cc766a7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4714" t="3750" r="2801" b="6249"/>
          <a:stretch>
            <a:fillRect/>
          </a:stretch>
        </p:blipFill>
        <p:spPr bwMode="auto">
          <a:xfrm>
            <a:off x="285720" y="142852"/>
            <a:ext cx="8536809" cy="5819660"/>
          </a:xfrm>
          <a:prstGeom prst="rect">
            <a:avLst/>
          </a:prstGeom>
          <a:noFill/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8434" name="Picture 2" descr="D:\23.05.13-домашние документы\Виртуальные лекции 2015\Химия\Растворы\гидролиз\image017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643042" y="113908"/>
            <a:ext cx="5500726" cy="6615081"/>
          </a:xfrm>
          <a:prstGeom prst="rect">
            <a:avLst/>
          </a:prstGeom>
          <a:noFill/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2780928"/>
            <a:ext cx="778674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  <a:cs typeface="Arial" pitchFamily="34" charset="0"/>
              </a:rPr>
              <a:t>Практическая работа № 7 </a:t>
            </a:r>
          </a:p>
          <a:p>
            <a:pPr algn="ctr">
              <a:lnSpc>
                <a:spcPct val="85000"/>
              </a:lnSpc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  <a:cs typeface="Arial" pitchFamily="34" charset="0"/>
              </a:rPr>
              <a:t>«</a:t>
            </a: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  <a:ea typeface="Times New Roman"/>
                <a:cs typeface="Arial" pitchFamily="34" charset="0"/>
              </a:rPr>
              <a:t>Гидролиз солей</a:t>
            </a: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  <a:cs typeface="Arial" pitchFamily="34" charset="0"/>
              </a:rPr>
              <a:t>»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pic>
        <p:nvPicPr>
          <p:cNvPr id="16386" name="Picture 2" descr="http://files.school-collection.edu.ru/dlrstore/12dc6439-2e63-3d56-d368-5df0c766c663/index.files/image00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509120"/>
            <a:ext cx="2886075" cy="211455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388" name="Picture 4" descr="http://files.school-collection.edu.ru/dlrstore/372d8434-f645-4ee6-827d-c286c2e5013b/index.files/image00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60648"/>
            <a:ext cx="2886075" cy="211455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390" name="Picture 6" descr="http://chemege.ru/wp-content/uploads/2014/10/AAAUAVA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72008"/>
            <a:ext cx="2874297" cy="2420888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28926" y="142852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991219"/>
            <a:ext cx="8715436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Практическая работа № 5 «Влияние температуры на скорость реакции».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  <a:hlinkClick r:id="rId6" action="ppaction://hlinksldjump"/>
              </a:rPr>
              <a:t>Практическая работа № 6 «Реакции обмена».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Гидролиз.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  <a:hlinkClick r:id="rId8" action="ppaction://hlinksldjump"/>
              </a:rPr>
              <a:t>Практическая работа № 7 «Гидролиз солей».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  <a:hlinkClick r:id="rId7" action="ppaction://hlinksldjump"/>
              </a:rPr>
              <a:t> 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  <a:hlinkClick r:id="rId9" action="ppaction://hlinksldjump"/>
              </a:rPr>
              <a:t>Практическая работа № 8 «Химическое равновесие в гомогенных системах».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  <a:hlinkClick r:id="rId10" action="ppaction://hlinksldjump"/>
              </a:rPr>
              <a:t>Практическая работа № 9 «Химическое равновесие в гетерогенных системах».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Использованные источники.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" action="ppaction://noaction"/>
              </a:rPr>
              <a:t> 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600844"/>
            <a:ext cx="8858312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– Познакомиться с условиями протекания реакций гидролиза.</a:t>
            </a:r>
          </a:p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Приборы и реактивы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: химическая посуда,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AlCl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KI,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CNS.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2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8" y="71414"/>
            <a:ext cx="900115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5000"/>
              </a:lnSpc>
            </a:pP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Опыт 1.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пробирку внесите кристаллик хлорида алюминия и добавьте немного воды.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lCl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AlOHBr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HCl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lCl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 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+3 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  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3Cl 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571868" y="1714488"/>
          <a:ext cx="3786214" cy="1170432"/>
        </p:xfrm>
        <a:graphic>
          <a:graphicData uri="http://schemas.openxmlformats.org/drawingml/2006/table">
            <a:tbl>
              <a:tblPr/>
              <a:tblGrid>
                <a:gridCol w="1916314"/>
                <a:gridCol w="198240"/>
                <a:gridCol w="167166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катион слабого основания </a:t>
                      </a:r>
                      <a:r>
                        <a:rPr lang="en-US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Al</a:t>
                      </a:r>
                      <a:r>
                        <a:rPr lang="ru-RU" sz="2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OH</a:t>
                      </a: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ru-RU" sz="24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анион сильной кислоты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en-US" sz="24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Cl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2286000" y="2998113"/>
            <a:ext cx="6000776" cy="1086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Al</a:t>
            </a:r>
            <a:r>
              <a:rPr lang="ru-RU" sz="28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+3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+ </a:t>
            </a:r>
            <a:r>
              <a:rPr lang="en-US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HO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Al</a:t>
            </a:r>
            <a:r>
              <a:rPr lang="en-US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OH</a:t>
            </a:r>
            <a:r>
              <a:rPr lang="ru-RU" sz="2800" b="1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+2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8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ru-RU" sz="2800" b="1" u="sng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</a:t>
            </a:r>
            <a:endParaRPr lang="ru-RU" sz="28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                    </a:t>
            </a: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среда кислая</a:t>
            </a:r>
            <a:endParaRPr lang="ru-RU" sz="24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                    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рН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&lt; 7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3970" name="Object 2"/>
          <p:cNvGraphicFramePr>
            <a:graphicFrameLocks noChangeAspect="1"/>
          </p:cNvGraphicFramePr>
          <p:nvPr/>
        </p:nvGraphicFramePr>
        <p:xfrm>
          <a:off x="3571868" y="3929066"/>
          <a:ext cx="2000264" cy="1000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06" name="Формула" r:id="rId4" imgW="914400" imgH="457200" progId="Equation.3">
                  <p:embed/>
                </p:oleObj>
              </mc:Choice>
              <mc:Fallback>
                <p:oleObj name="Формула" r:id="rId4" imgW="91440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68" y="3929066"/>
                        <a:ext cx="2000264" cy="10001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500034" y="4929198"/>
            <a:ext cx="80724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en-US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= 1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•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14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Al(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= 1,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38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•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9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dirty="0"/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30000"/>
          </a:blip>
          <a:srcRect/>
          <a:stretch>
            <a:fillRect/>
          </a:stretch>
        </p:blipFill>
        <p:spPr bwMode="auto">
          <a:xfrm>
            <a:off x="1210040" y="5643578"/>
            <a:ext cx="5933728" cy="714380"/>
          </a:xfrm>
          <a:prstGeom prst="rect">
            <a:avLst/>
          </a:prstGeom>
          <a:noFill/>
        </p:spPr>
      </p:pic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269875" y="923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8" y="23564"/>
            <a:ext cx="90011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9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Наблюдаемый эффект: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 помощью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универсаль-ного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индикатора установили , что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рН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</a:p>
          <a:p>
            <a:pPr indent="450000" algn="just">
              <a:lnSpc>
                <a:spcPct val="90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Константа гидролиза: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гидр.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(А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lCl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= 7,25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•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–6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sz="27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  <a:p>
            <a:pPr indent="450000" algn="just">
              <a:lnSpc>
                <a:spcPct val="90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Вывод: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гидролиз протекает по катиону, т.к. соль образована катионом слабого основания и анионом сильной кислоты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</a:p>
          <a:p>
            <a:pPr lvl="0" indent="450000" algn="just">
              <a:lnSpc>
                <a:spcPct val="90000"/>
              </a:lnSpc>
            </a:pPr>
            <a:endParaRPr lang="ru-RU" sz="10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>
              <a:lnSpc>
                <a:spcPct val="90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Аналогично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оформите остальные опыты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u="sng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2" t="15566" r="60693" b="52580"/>
          <a:stretch/>
        </p:blipFill>
        <p:spPr bwMode="auto">
          <a:xfrm>
            <a:off x="3123960" y="3998034"/>
            <a:ext cx="4062750" cy="233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65394" y="6309320"/>
            <a:ext cx="4195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KCl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  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    AlCl</a:t>
            </a:r>
            <a:r>
              <a:rPr lang="en-US" sz="2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3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    Na</a:t>
            </a:r>
            <a:r>
              <a:rPr lang="en-US" sz="2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CO</a:t>
            </a:r>
            <a:r>
              <a:rPr lang="en-US" sz="2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702C1E"/>
                </a:solidFill>
                <a:latin typeface="Arial Black" pitchFamily="34" charset="0"/>
                <a:cs typeface="Arial" pitchFamily="34" charset="0"/>
              </a:rPr>
              <a:t>3</a:t>
            </a:r>
            <a:endParaRPr lang="ru-RU" dirty="0"/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5" t="43541" r="21875" b="27510"/>
          <a:stretch/>
        </p:blipFill>
        <p:spPr bwMode="auto">
          <a:xfrm>
            <a:off x="251520" y="2939161"/>
            <a:ext cx="4724400" cy="211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36512" y="5114567"/>
            <a:ext cx="165618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Водный раствор лакмуса</a:t>
            </a:r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2634441"/>
            <a:ext cx="7572428" cy="1508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Aft>
                <a:spcPts val="0"/>
              </a:spcAft>
            </a:pPr>
            <a:r>
              <a:rPr lang="ru-RU" sz="3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  <a:cs typeface="Arial" pitchFamily="34" charset="0"/>
              </a:rPr>
              <a:t>Практическая работа № 8 «Химическое равновесие в гомогенных системах»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7420" y="0"/>
            <a:ext cx="3076580" cy="246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 l="3024" t="7538" r="3225" b="3894"/>
          <a:stretch>
            <a:fillRect/>
          </a:stretch>
        </p:blipFill>
        <p:spPr bwMode="auto">
          <a:xfrm>
            <a:off x="142844" y="142852"/>
            <a:ext cx="2261697" cy="171451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 l="9073" t="41458" r="4737" b="5778"/>
          <a:stretch>
            <a:fillRect/>
          </a:stretch>
        </p:blipFill>
        <p:spPr bwMode="auto">
          <a:xfrm>
            <a:off x="71406" y="4286256"/>
            <a:ext cx="4796551" cy="23562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600844"/>
            <a:ext cx="885831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– Познакомиться с условиями смещения химического равновесия в гомогенных системах.</a:t>
            </a:r>
          </a:p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Приборы и реактивы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: химическая посуда, Н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FeCl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NH</a:t>
            </a:r>
            <a:r>
              <a:rPr lang="en-US" sz="32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32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Cl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CNS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 (</a:t>
            </a:r>
            <a:r>
              <a:rPr lang="en-US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en-US" sz="32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+N</a:t>
            </a:r>
            <a:r>
              <a:rPr lang="en-US" sz="32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3200" b="1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71414"/>
            <a:ext cx="8858312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Опыт 1.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Влияние концентрации реагирующих веществ на химическое равновесие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Для изучения влияния концентрации реагирующих веществ на химическое равновесие удобно воспользоваться реакцией между хлоридом железа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III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и роданидом аммония, которая  выражается уравнением: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FeCl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+ 3NH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CNS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Fe(CNS)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+ 3NH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Cl.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59253" t="42714" r="12521" b="2009"/>
          <a:stretch>
            <a:fillRect/>
          </a:stretch>
        </p:blipFill>
        <p:spPr bwMode="auto">
          <a:xfrm>
            <a:off x="1428728" y="3000372"/>
            <a:ext cx="642942" cy="101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 l="4536" t="42031" r="71270" b="3894"/>
          <a:stretch>
            <a:fillRect/>
          </a:stretch>
        </p:blipFill>
        <p:spPr bwMode="auto">
          <a:xfrm>
            <a:off x="5143504" y="2928934"/>
            <a:ext cx="57150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1406" y="94699"/>
            <a:ext cx="8929750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FeCl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+ 3NH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CNS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Fe(CNS)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+ 3NH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Cl.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Из веществ этой системы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Fe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CNS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ru-RU" sz="27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интенсивно окрашен в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красный цвет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разбавленный раствор </a:t>
            </a:r>
            <a:r>
              <a:rPr lang="en-US" sz="2700" b="1" dirty="0" err="1" smtClean="0">
                <a:solidFill>
                  <a:srgbClr val="6743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FeCl</a:t>
            </a:r>
            <a:r>
              <a:rPr lang="ru-RU" sz="2700" b="1" baseline="-30000" dirty="0" smtClean="0">
                <a:solidFill>
                  <a:srgbClr val="6743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в бледно-желтый, а растворы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CNS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и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Cl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– бесцветны. Поэтому всякое изменение концентрации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Fe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CNS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сказывается на изменении окраски раствора. Это позволяет наблюдать, в каком направлении сдвигается равновесие при изменении концентрации реагирующих веществ.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142852"/>
            <a:ext cx="8858312" cy="2564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стаканчик налейте 20-25 мл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дистиллиро-ванной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воды и прибавьте по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одной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капле насыщенных растворов 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FeCl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SCN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перемешайте раствор стеклянной палочкой.  Полученный раствор налейте в 4 пробирки (колбы).  Возможно проведение опыта так, как приведено на рисунках.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9073" t="7538" r="6249" b="2009"/>
          <a:stretch>
            <a:fillRect/>
          </a:stretch>
        </p:blipFill>
        <p:spPr bwMode="auto">
          <a:xfrm>
            <a:off x="71406" y="2786058"/>
            <a:ext cx="1928826" cy="1653279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12097" t="16960" r="15322" b="2009"/>
          <a:stretch>
            <a:fillRect/>
          </a:stretch>
        </p:blipFill>
        <p:spPr bwMode="auto">
          <a:xfrm>
            <a:off x="2071670" y="3214686"/>
            <a:ext cx="1834129" cy="164307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 l="4536" t="13191" r="4737" b="3894"/>
          <a:stretch>
            <a:fillRect/>
          </a:stretch>
        </p:blipFill>
        <p:spPr bwMode="auto">
          <a:xfrm>
            <a:off x="4000496" y="3500438"/>
            <a:ext cx="2143140" cy="164307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7" cstate="print"/>
          <a:srcRect l="1613" t="14196" r="1613" b="4774"/>
          <a:stretch>
            <a:fillRect/>
          </a:stretch>
        </p:blipFill>
        <p:spPr bwMode="auto">
          <a:xfrm>
            <a:off x="6215074" y="4071942"/>
            <a:ext cx="2445503" cy="1643073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5" name="Прямоугольник 14"/>
          <p:cNvSpPr/>
          <p:nvPr/>
        </p:nvSpPr>
        <p:spPr>
          <a:xfrm>
            <a:off x="428596" y="4572008"/>
            <a:ext cx="1100238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5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FeCl</a:t>
            </a:r>
            <a:r>
              <a:rPr lang="ru-RU" sz="25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3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rgbClr val="FF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43108" y="2643182"/>
            <a:ext cx="1611339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5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NH</a:t>
            </a:r>
            <a:r>
              <a:rPr lang="ru-RU" sz="2500" b="1" baseline="-3000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5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SCN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86248" y="5214950"/>
            <a:ext cx="1741439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5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Fe</a:t>
            </a:r>
            <a:r>
              <a:rPr lang="ru-RU" sz="25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</a:t>
            </a:r>
            <a:r>
              <a:rPr lang="en-US" sz="25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CNS</a:t>
            </a:r>
            <a:r>
              <a:rPr lang="ru-RU" sz="25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ru-RU" sz="2500" b="1" baseline="-3000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endParaRPr lang="ru-RU" sz="25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rot="16200000" flipH="1">
            <a:off x="2250265" y="3107529"/>
            <a:ext cx="642942" cy="428628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500694" y="2928934"/>
            <a:ext cx="862737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</a:t>
            </a:r>
            <a:r>
              <a:rPr lang="en-US" sz="25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rot="16200000" flipH="1">
            <a:off x="5715008" y="3643314"/>
            <a:ext cx="928694" cy="35719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22" idx="2"/>
          </p:cNvCxnSpPr>
          <p:nvPr/>
        </p:nvCxnSpPr>
        <p:spPr>
          <a:xfrm rot="5400000">
            <a:off x="5383402" y="3594719"/>
            <a:ext cx="737392" cy="359931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142852"/>
            <a:ext cx="8858312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Добавьте: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534988" lvl="0" indent="-2619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первую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пробирку (колбу) одну каплю насыщенного раствора 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FeCl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534988" lvl="0" indent="-2619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во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вторую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пробирку (колбу) одну каплю насыщенного раствора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SCN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534988" lvl="0" indent="-2619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третью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пробирку (колбу) щепотку кристаллов 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Cl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Четвертую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пробирку (колбу) оставьте для сравнения.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 l="4536" t="13191" r="4737" b="3894"/>
          <a:stretch>
            <a:fillRect/>
          </a:stretch>
        </p:blipFill>
        <p:spPr bwMode="auto">
          <a:xfrm>
            <a:off x="428596" y="3571876"/>
            <a:ext cx="2143140" cy="164307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 l="19657" t="7538" r="45564" b="11431"/>
          <a:stretch>
            <a:fillRect/>
          </a:stretch>
        </p:blipFill>
        <p:spPr bwMode="auto">
          <a:xfrm>
            <a:off x="3214678" y="3214686"/>
            <a:ext cx="1214446" cy="227048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071670" y="142852"/>
            <a:ext cx="4846648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Результаты эксперимента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420592"/>
              </p:ext>
            </p:extLst>
          </p:nvPr>
        </p:nvGraphicFramePr>
        <p:xfrm>
          <a:off x="0" y="714356"/>
          <a:ext cx="9180512" cy="285292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622120"/>
                <a:gridCol w="1843319"/>
                <a:gridCol w="3194793"/>
                <a:gridCol w="2520280"/>
              </a:tblGrid>
              <a:tr h="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+mn-lt"/>
                        </a:rPr>
                        <a:t>Номер</a:t>
                      </a:r>
                    </a:p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 smtClean="0">
                          <a:latin typeface="+mn-lt"/>
                        </a:rPr>
                        <a:t>Пробир-ки</a:t>
                      </a:r>
                      <a:endParaRPr lang="ru-RU" sz="2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763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 smtClean="0">
                          <a:latin typeface="+mn-lt"/>
                        </a:rPr>
                        <a:t>Добавлен-ный</a:t>
                      </a:r>
                      <a:r>
                        <a:rPr lang="ru-RU" sz="2600" b="1" dirty="0" smtClean="0">
                          <a:latin typeface="+mn-lt"/>
                        </a:rPr>
                        <a:t> раствор</a:t>
                      </a:r>
                      <a:endParaRPr lang="ru-RU" sz="2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763" indent="0" algn="ctr">
                        <a:lnSpc>
                          <a:spcPct val="90000"/>
                        </a:lnSpc>
                        <a:spcAft>
                          <a:spcPts val="600"/>
                        </a:spcAft>
                      </a:pPr>
                      <a:r>
                        <a:rPr lang="ru-RU" sz="2600" b="1" dirty="0">
                          <a:latin typeface="+mn-lt"/>
                        </a:rPr>
                        <a:t>Изменение интенсивности окраски раствора</a:t>
                      </a:r>
                      <a:endParaRPr lang="ru-RU" sz="2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763" indent="0" algn="ctr">
                        <a:lnSpc>
                          <a:spcPct val="90000"/>
                        </a:lnSpc>
                        <a:spcAft>
                          <a:spcPts val="600"/>
                        </a:spcAft>
                      </a:pPr>
                      <a:r>
                        <a:rPr lang="ru-RU" sz="2600" b="1" dirty="0">
                          <a:latin typeface="+mn-lt"/>
                        </a:rPr>
                        <a:t>Направление смещения равновесия</a:t>
                      </a:r>
                      <a:endParaRPr lang="ru-RU" sz="2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+mn-lt"/>
                        </a:rPr>
                        <a:t>1</a:t>
                      </a:r>
                      <a:endParaRPr lang="ru-RU" sz="2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+mn-lt"/>
                        </a:rPr>
                        <a:t>FeCl</a:t>
                      </a:r>
                      <a:r>
                        <a:rPr lang="ru-RU" sz="2600" b="1" baseline="-25000" dirty="0">
                          <a:latin typeface="+mn-lt"/>
                        </a:rPr>
                        <a:t>3</a:t>
                      </a:r>
                      <a:endParaRPr lang="ru-RU" sz="2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6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>
                          <a:latin typeface="+mn-lt"/>
                        </a:rPr>
                        <a:t>2</a:t>
                      </a:r>
                      <a:endParaRPr lang="ru-RU" sz="26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>
                          <a:latin typeface="+mn-lt"/>
                        </a:rPr>
                        <a:t>NH</a:t>
                      </a:r>
                      <a:r>
                        <a:rPr lang="ru-RU" sz="2600" b="1" baseline="-25000">
                          <a:latin typeface="+mn-lt"/>
                        </a:rPr>
                        <a:t>4</a:t>
                      </a:r>
                      <a:r>
                        <a:rPr lang="ru-RU" sz="2600" b="1">
                          <a:latin typeface="+mn-lt"/>
                        </a:rPr>
                        <a:t>SCN</a:t>
                      </a:r>
                      <a:endParaRPr lang="ru-RU" sz="26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+mn-lt"/>
                        </a:rPr>
                        <a:t>3</a:t>
                      </a:r>
                      <a:endParaRPr lang="ru-RU" sz="2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latin typeface="+mn-lt"/>
                        </a:rPr>
                        <a:t>NH</a:t>
                      </a:r>
                      <a:r>
                        <a:rPr lang="ru-RU" sz="2600" b="1" baseline="-25000" dirty="0">
                          <a:latin typeface="+mn-lt"/>
                        </a:rPr>
                        <a:t>4</a:t>
                      </a:r>
                      <a:r>
                        <a:rPr lang="ru-RU" sz="2600" b="1" dirty="0">
                          <a:latin typeface="+mn-lt"/>
                        </a:rPr>
                        <a:t>Cl</a:t>
                      </a:r>
                      <a:endParaRPr lang="ru-RU" sz="2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latin typeface="+mn-lt"/>
                        </a:rPr>
                        <a:t>4</a:t>
                      </a:r>
                      <a:endParaRPr lang="ru-RU" sz="2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latin typeface="+mn-lt"/>
                        </a:rPr>
                        <a:t> – </a:t>
                      </a:r>
                      <a:endParaRPr lang="ru-RU" sz="2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latin typeface="+mn-lt"/>
                          <a:ea typeface="Times New Roman"/>
                          <a:cs typeface="Times New Roman"/>
                        </a:rPr>
                        <a:t>Исходный раствор</a:t>
                      </a:r>
                      <a:endParaRPr lang="ru-RU" sz="2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latin typeface="+mn-lt"/>
                          <a:ea typeface="Times New Roman"/>
                          <a:cs typeface="Times New Roman"/>
                          <a:sym typeface="Symbol"/>
                        </a:rPr>
                        <a:t></a:t>
                      </a:r>
                      <a:endParaRPr lang="ru-RU" sz="2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0" y="6143644"/>
            <a:ext cx="7758406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67431B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FeCl</a:t>
            </a:r>
            <a:r>
              <a:rPr lang="en-US" sz="27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67431B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+ 3NH</a:t>
            </a:r>
            <a:r>
              <a:rPr lang="en-US" sz="2700" b="1" baseline="-3000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CNS </a:t>
            </a:r>
            <a:r>
              <a:rPr lang="ru-RU" sz="27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7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Fe(CNS)</a:t>
            </a:r>
            <a:r>
              <a:rPr lang="en-US" sz="2700" b="1" baseline="-3000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7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+ 3NH</a:t>
            </a:r>
            <a:r>
              <a:rPr lang="en-US" sz="2700" b="1" baseline="-3000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7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Cl</a:t>
            </a:r>
            <a:endParaRPr lang="ru-RU" sz="27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 l="9073" t="41458" r="4737" b="5778"/>
          <a:stretch>
            <a:fillRect/>
          </a:stretch>
        </p:blipFill>
        <p:spPr bwMode="auto">
          <a:xfrm>
            <a:off x="1980876" y="3647823"/>
            <a:ext cx="4796551" cy="23562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Прямоугольник 15"/>
          <p:cNvSpPr/>
          <p:nvPr/>
        </p:nvSpPr>
        <p:spPr>
          <a:xfrm>
            <a:off x="5345299" y="5207185"/>
            <a:ext cx="441147" cy="5078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1</a:t>
            </a:r>
            <a:endParaRPr lang="ru-RU" sz="3000" b="1" dirty="0">
              <a:ln w="11430">
                <a:solidFill>
                  <a:sysClr val="windowText" lastClr="000000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ea typeface="Times New Roman"/>
              <a:cs typeface="Times New Roman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71868" y="4643446"/>
            <a:ext cx="441147" cy="5078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</a:t>
            </a:r>
            <a:endParaRPr lang="ru-RU" sz="3000" b="1" dirty="0">
              <a:ln w="11430">
                <a:solidFill>
                  <a:sysClr val="windowText" lastClr="000000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ea typeface="Times New Roman"/>
              <a:cs typeface="Times New Roman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57356" y="5214950"/>
            <a:ext cx="441147" cy="5078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3</a:t>
            </a:r>
            <a:endParaRPr lang="ru-RU" sz="3000" b="1" dirty="0">
              <a:ln w="11430">
                <a:solidFill>
                  <a:sysClr val="windowText" lastClr="000000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ea typeface="Times New Roman"/>
              <a:cs typeface="Times New Roman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2987824" y="5461100"/>
            <a:ext cx="3012936" cy="753982"/>
          </a:xfrm>
          <a:prstGeom prst="straightConnector1">
            <a:avLst/>
          </a:prstGeom>
          <a:ln w="57150"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5" cstate="print"/>
          <a:srcRect l="36492" t="45226" r="34778" b="3894"/>
          <a:stretch>
            <a:fillRect/>
          </a:stretch>
        </p:blipFill>
        <p:spPr bwMode="auto">
          <a:xfrm>
            <a:off x="357158" y="3714752"/>
            <a:ext cx="1357322" cy="192882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2" name="Прямоугольник 21"/>
          <p:cNvSpPr/>
          <p:nvPr/>
        </p:nvSpPr>
        <p:spPr>
          <a:xfrm>
            <a:off x="357158" y="4572008"/>
            <a:ext cx="441147" cy="5078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4</a:t>
            </a:r>
            <a:endParaRPr lang="ru-RU" sz="3000" b="1" dirty="0">
              <a:ln w="11430">
                <a:solidFill>
                  <a:sysClr val="windowText" lastClr="000000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2571744"/>
            <a:ext cx="8072494" cy="166199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Практическая работа № 5 </a:t>
            </a:r>
          </a:p>
          <a:p>
            <a:pPr algn="ctr">
              <a:lnSpc>
                <a:spcPct val="8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Влияние температуры на скорость реакции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 cstate="print"/>
          <a:srcRect l="9375" t="55665" r="65430" b="26757"/>
          <a:stretch>
            <a:fillRect/>
          </a:stretch>
        </p:blipFill>
        <p:spPr bwMode="auto">
          <a:xfrm>
            <a:off x="142844" y="4500570"/>
            <a:ext cx="396774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 cstate="print"/>
          <a:srcRect l="3125" t="6658" r="1613" b="2889"/>
          <a:stretch>
            <a:fillRect/>
          </a:stretch>
        </p:blipFill>
        <p:spPr bwMode="auto">
          <a:xfrm>
            <a:off x="5857884" y="71414"/>
            <a:ext cx="309415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142852"/>
            <a:ext cx="871543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Направление смещение химического равновесия можно определить с помощью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принципа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Ле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Шателье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если на систему, находящуюся в равновесии, оказывается внешнее воздействие (изменяется давление, температура, концентрация реагирующих  веществ), то в системе происходят процессы, направленные на уменьшение внешнего воздействия.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142852"/>
            <a:ext cx="8786874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Константа химического равновесия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представляет собой дробь, в числителе которой стоит произведение равновесных концентраций (если реакция протекает в растворе) или равновесных парциальных давлений (для реакций в газовой фазе) продуктов реакций, возведенных в степени, показатели которых равны стехиометрическим коэффициентам, а в знаменателе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произведение концентраций (или парциальных давлений) исходных веществ, возведенных в соответствующие степени. В первом случае константу равновесия обозначим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К</a:t>
            </a:r>
            <a:r>
              <a:rPr lang="ru-RU" sz="27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а во втором 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К</a:t>
            </a:r>
            <a:r>
              <a:rPr lang="ru-RU" sz="27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Р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 В случае обратимых гетерогенных реакций концентрация вещества, находящегося в твердой фазе, в величину константы равновесия не входит.</a:t>
            </a:r>
          </a:p>
        </p:txBody>
      </p:sp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674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6742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20000"/>
          </a:blip>
          <a:srcRect/>
          <a:stretch>
            <a:fillRect/>
          </a:stretch>
        </p:blipFill>
        <p:spPr bwMode="auto">
          <a:xfrm>
            <a:off x="2500298" y="5572140"/>
            <a:ext cx="3740494" cy="785818"/>
          </a:xfrm>
          <a:prstGeom prst="rect">
            <a:avLst/>
          </a:prstGeom>
          <a:noFill/>
        </p:spPr>
      </p:pic>
      <p:sp>
        <p:nvSpPr>
          <p:cNvPr id="116744" name="Rectangle 8"/>
          <p:cNvSpPr>
            <a:spLocks noChangeArrowheads="1"/>
          </p:cNvSpPr>
          <p:nvPr/>
        </p:nvSpPr>
        <p:spPr bwMode="auto">
          <a:xfrm>
            <a:off x="0" y="933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1406" y="71414"/>
            <a:ext cx="8715436" cy="6619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FeCl</a:t>
            </a:r>
            <a:r>
              <a:rPr lang="en-US" sz="2700" b="1" baseline="-30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+ 3NH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CNS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Fe(CNS)</a:t>
            </a:r>
            <a:r>
              <a:rPr lang="en-US" sz="27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+ 3NH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Cl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algn="ctr">
              <a:lnSpc>
                <a:spcPct val="85000"/>
              </a:lnSpc>
            </a:pPr>
            <a:endParaRPr lang="ru-RU" sz="40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первую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пробирку добавляли </a:t>
            </a:r>
            <a:r>
              <a:rPr lang="en-US" sz="2700" b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FeCl</a:t>
            </a:r>
            <a:r>
              <a:rPr lang="ru-RU" sz="2700" b="1" baseline="-30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окраска раствора усилилась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т. к. прибавленный хлорид железа прореагировал с оставшимся в растворе бесцветным роданидом аммония – равновесие сместилось в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сторону </a:t>
            </a:r>
            <a:r>
              <a:rPr lang="ru-RU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продуктов реакции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Во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вторую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пробирку добавляли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SCN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окраска раствора стала еще темнее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чем в первой пробирке т. к. концентрация исходных веществ увеличивается сильнее (возводится в куб) – равновесие сместилось в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сторону </a:t>
            </a:r>
            <a:r>
              <a:rPr lang="ru-RU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продуктов реакции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третью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пробирку добавляли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NH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Cl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7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окраска раствора стала светлее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т. к. уменьшается концентрация 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Fe(CNS)</a:t>
            </a:r>
            <a:r>
              <a:rPr lang="en-US" sz="27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 который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тереходит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слабоокрашенный хлорид железа – равновесие сместилось в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сторону </a:t>
            </a:r>
            <a:r>
              <a:rPr lang="ru-RU" sz="2700" b="1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исходных веществ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20000"/>
          </a:blip>
          <a:srcRect/>
          <a:stretch>
            <a:fillRect/>
          </a:stretch>
        </p:blipFill>
        <p:spPr bwMode="auto">
          <a:xfrm>
            <a:off x="3000364" y="428604"/>
            <a:ext cx="2668924" cy="5606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142852"/>
            <a:ext cx="871543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Вывод: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чтобы сместить химическое равновесие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вправо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нужно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увеличить концентрацию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исходных веществ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а в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лево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в сторону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продуктов реакции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4" cstate="print"/>
          <a:srcRect l="19149" t="7186" r="8511" b="10178"/>
          <a:stretch>
            <a:fillRect/>
          </a:stretch>
        </p:blipFill>
        <p:spPr bwMode="auto">
          <a:xfrm>
            <a:off x="428596" y="1714488"/>
            <a:ext cx="242889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142844" y="-24"/>
            <a:ext cx="8858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Опыт 2.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Влияние температуры на  химическое  равновесие в гомогенных системах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Запаянные емкости заполненные смесью газов 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en-US" sz="27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N</a:t>
            </a:r>
            <a:r>
              <a:rPr lang="en-US" sz="27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27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опускают одну в стакан с горячей водой, а вторую – в стакан со льдом.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6324921"/>
            <a:ext cx="942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Лед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2844" y="6103322"/>
            <a:ext cx="171451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Горячая вода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42910" y="3469830"/>
            <a:ext cx="2214578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+ N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4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rot="10800000">
            <a:off x="928662" y="3000372"/>
            <a:ext cx="571504" cy="5000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 flipH="1" flipV="1">
            <a:off x="1602561" y="3102767"/>
            <a:ext cx="581028" cy="2143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5857884" y="5075970"/>
            <a:ext cx="3000396" cy="4247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en-US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en-US" sz="27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en-US" sz="27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27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baseline="-25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7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Q</a:t>
            </a:r>
            <a:endParaRPr lang="ru-RU" sz="27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214810" y="5571420"/>
            <a:ext cx="3500462" cy="4293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en-US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en-US" sz="27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/>
              </a:rPr>
              <a:t></a:t>
            </a:r>
            <a:r>
              <a:rPr lang="en-US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en-US" sz="27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27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baseline="-25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7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Q</a:t>
            </a:r>
            <a:endParaRPr lang="ru-RU" sz="27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V="1">
            <a:off x="1857356" y="2214554"/>
            <a:ext cx="2071702" cy="12858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5" cstate="print"/>
          <a:srcRect l="20727" t="12896" r="2908" b="13417"/>
          <a:stretch>
            <a:fillRect/>
          </a:stretch>
        </p:blipFill>
        <p:spPr bwMode="auto">
          <a:xfrm>
            <a:off x="4357686" y="2428868"/>
            <a:ext cx="437557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9" name="Прямая со стрелкой 38"/>
          <p:cNvCxnSpPr/>
          <p:nvPr/>
        </p:nvCxnSpPr>
        <p:spPr>
          <a:xfrm rot="5400000" flipH="1" flipV="1">
            <a:off x="7143768" y="4643446"/>
            <a:ext cx="857256" cy="14287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rot="5400000" flipH="1" flipV="1">
            <a:off x="4643438" y="4572008"/>
            <a:ext cx="1428760" cy="5715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6" cstate="print"/>
          <a:srcRect l="12192" t="5882" r="2463" b="2941"/>
          <a:stretch>
            <a:fillRect/>
          </a:stretch>
        </p:blipFill>
        <p:spPr bwMode="auto">
          <a:xfrm>
            <a:off x="357158" y="3929066"/>
            <a:ext cx="350046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5" name="Прямая со стрелкой 44"/>
          <p:cNvCxnSpPr/>
          <p:nvPr/>
        </p:nvCxnSpPr>
        <p:spPr>
          <a:xfrm rot="5400000" flipH="1" flipV="1">
            <a:off x="2733338" y="5805179"/>
            <a:ext cx="1076934" cy="171499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3000364" y="1819261"/>
            <a:ext cx="3500462" cy="4667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en-US" sz="3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/>
              </a:rPr>
              <a:t></a:t>
            </a:r>
            <a:r>
              <a:rPr lang="en-US" sz="3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en-US" sz="3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3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3000" b="1" baseline="-25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3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Q</a:t>
            </a:r>
            <a:endParaRPr lang="ru-RU" sz="30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/>
          <a:srcRect l="13091" t="5527" r="1817" b="9733"/>
          <a:stretch>
            <a:fillRect/>
          </a:stretch>
        </p:blipFill>
        <p:spPr bwMode="auto">
          <a:xfrm>
            <a:off x="1857356" y="357166"/>
            <a:ext cx="557216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42844" y="3786190"/>
            <a:ext cx="8643998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Реакция перехода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оксида азота (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IV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2800" b="1" dirty="0" err="1" smtClean="0">
                <a:solidFill>
                  <a:srgbClr val="702C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димер</a:t>
            </a:r>
            <a:r>
              <a:rPr lang="ru-RU" sz="2800" b="1" dirty="0" smtClean="0">
                <a:solidFill>
                  <a:srgbClr val="702C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этого оксида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является экзотермической: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/>
              </a:rPr>
              <a:t>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800" b="1" baseline="-25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Q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</a:t>
            </a:r>
            <a:endParaRPr lang="ru-RU" sz="2800" b="1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поэтому при охлаждении равновесие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смещает-ся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сторону продуктов реакции, а при нагревании – в сторону исходных веществ.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1928802"/>
            <a:ext cx="807249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Aft>
                <a:spcPts val="0"/>
              </a:spcAft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/>
                <a:cs typeface="Arial" pitchFamily="34" charset="0"/>
              </a:rPr>
              <a:t>Практическая работа № 9 «Химическое равновесие в гетерогенных системах»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 l="12891" t="37599" r="22656" b="3034"/>
          <a:stretch>
            <a:fillRect/>
          </a:stretch>
        </p:blipFill>
        <p:spPr bwMode="auto">
          <a:xfrm>
            <a:off x="214282" y="2844506"/>
            <a:ext cx="7358114" cy="4013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182268"/>
            <a:ext cx="8858312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– Познакомиться с условиями смещения химического равновесия в гетерогенных системах.</a:t>
            </a:r>
          </a:p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Приборы и реактивы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: химическая посуда, индикатор (фенолфталеин),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NH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OH.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2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42852"/>
            <a:ext cx="8786874" cy="404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Опыт 1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Влияние температуры на смещение химического равновесия.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растворе гидроксида аммония всегда соблюдается равновесие:</a:t>
            </a:r>
          </a:p>
          <a:p>
            <a:pPr indent="450000" algn="just">
              <a:lnSpc>
                <a:spcPct val="85000"/>
              </a:lnSpc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NH</a:t>
            </a:r>
            <a:r>
              <a:rPr lang="ru-RU" sz="2800" b="1" baseline="-25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+ </a:t>
            </a:r>
            <a:r>
              <a:rPr lang="en-US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</a:t>
            </a:r>
            <a:r>
              <a:rPr lang="ru-RU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 </a:t>
            </a:r>
            <a:r>
              <a:rPr lang="en-US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</a:t>
            </a:r>
            <a:r>
              <a:rPr lang="ru-RU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 </a:t>
            </a:r>
            <a:r>
              <a:rPr lang="en-US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NH</a:t>
            </a:r>
            <a:r>
              <a:rPr lang="en-US" sz="2800" b="1" baseline="-25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OH</a:t>
            </a:r>
            <a:r>
              <a:rPr lang="ru-RU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</a:t>
            </a:r>
            <a:r>
              <a:rPr lang="ru-RU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 </a:t>
            </a:r>
            <a:r>
              <a:rPr lang="en-US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NH</a:t>
            </a:r>
            <a:r>
              <a:rPr lang="en-US" sz="2800" b="1" baseline="-25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ru-RU" sz="2800" b="1" baseline="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  </a:t>
            </a:r>
            <a:r>
              <a:rPr lang="ru-RU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+ </a:t>
            </a:r>
            <a:r>
              <a:rPr lang="en-US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OH</a:t>
            </a:r>
            <a:r>
              <a:rPr lang="ru-RU" sz="2800" b="1" baseline="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</a:t>
            </a:r>
            <a:endParaRPr lang="ru-RU" sz="2800" b="1" dirty="0" smtClean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</a:t>
            </a:r>
            <a:r>
              <a:rPr lang="ru-RU" sz="25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аммиак                гидроксид      ион   гидроксид- </a:t>
            </a:r>
          </a:p>
          <a:p>
            <a:pPr>
              <a:lnSpc>
                <a:spcPct val="80000"/>
              </a:lnSpc>
            </a:pPr>
            <a:r>
              <a:rPr lang="ru-RU" sz="25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аммония   </a:t>
            </a:r>
            <a:r>
              <a:rPr lang="ru-RU" sz="2500" b="1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аммония</a:t>
            </a:r>
            <a:r>
              <a:rPr lang="ru-RU" sz="25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ион   </a:t>
            </a:r>
          </a:p>
          <a:p>
            <a:pPr algn="ctr">
              <a:lnSpc>
                <a:spcPct val="85000"/>
              </a:lnSpc>
            </a:pP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стакан с раствором гидроксида аммония добавляем фенолфталеин – раствор стал малиновым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28938" t="38666" r="22108" b="12000"/>
          <a:stretch>
            <a:fillRect/>
          </a:stretch>
        </p:blipFill>
        <p:spPr bwMode="auto">
          <a:xfrm>
            <a:off x="142844" y="4286256"/>
            <a:ext cx="2753259" cy="164307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13146" t="38667" r="23687" b="10666"/>
          <a:stretch>
            <a:fillRect/>
          </a:stretch>
        </p:blipFill>
        <p:spPr bwMode="auto">
          <a:xfrm>
            <a:off x="3071802" y="4143380"/>
            <a:ext cx="4857784" cy="230744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42852"/>
            <a:ext cx="8786874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стакан с раствором гидроксида натрия добавляем фенолфталеин – раствор стал малиновым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12426" t="7494" b="5574"/>
          <a:stretch>
            <a:fillRect/>
          </a:stretch>
        </p:blipFill>
        <p:spPr bwMode="auto">
          <a:xfrm>
            <a:off x="642910" y="1428736"/>
            <a:ext cx="2795078" cy="1643073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5" name="Прямоугольник 14"/>
          <p:cNvSpPr/>
          <p:nvPr/>
        </p:nvSpPr>
        <p:spPr>
          <a:xfrm>
            <a:off x="571472" y="3143248"/>
            <a:ext cx="11592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NaOH</a:t>
            </a:r>
            <a:endParaRPr lang="ru-RU" sz="2400" dirty="0"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85918" y="3143248"/>
            <a:ext cx="1346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NH</a:t>
            </a:r>
            <a:r>
              <a:rPr lang="en-US" sz="2400" b="1" baseline="-25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en-US" sz="24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OH</a:t>
            </a:r>
            <a:endParaRPr lang="ru-RU" sz="2400" dirty="0"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/>
          <a:srcRect l="17035" t="35616" r="18879" b="10959"/>
          <a:stretch>
            <a:fillRect/>
          </a:stretch>
        </p:blipFill>
        <p:spPr bwMode="auto">
          <a:xfrm>
            <a:off x="1142976" y="3786190"/>
            <a:ext cx="5643601" cy="278608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8" name="Прямоугольник 17"/>
          <p:cNvSpPr/>
          <p:nvPr/>
        </p:nvSpPr>
        <p:spPr>
          <a:xfrm>
            <a:off x="3409738" y="1571612"/>
            <a:ext cx="5734262" cy="393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3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NH</a:t>
            </a:r>
            <a:r>
              <a:rPr lang="ru-RU" sz="2300" b="1" baseline="-25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r>
              <a:rPr lang="ru-RU" sz="2300" b="1" baseline="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</a:t>
            </a:r>
            <a:r>
              <a:rPr lang="ru-RU" sz="23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+ </a:t>
            </a:r>
            <a:r>
              <a:rPr lang="en-US" sz="23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ru-RU" sz="2300" b="1" baseline="-25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3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</a:t>
            </a:r>
            <a:r>
              <a:rPr lang="ru-RU" sz="23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 </a:t>
            </a:r>
            <a:r>
              <a:rPr lang="en-US" sz="23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</a:t>
            </a:r>
            <a:r>
              <a:rPr lang="ru-RU" sz="23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 </a:t>
            </a:r>
            <a:r>
              <a:rPr lang="en-US" sz="23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NH</a:t>
            </a:r>
            <a:r>
              <a:rPr lang="en-US" sz="2300" b="1" baseline="-25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en-US" sz="23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OH</a:t>
            </a:r>
            <a:r>
              <a:rPr lang="ru-RU" sz="23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en-US" sz="23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</a:t>
            </a:r>
            <a:r>
              <a:rPr lang="ru-RU" sz="23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 </a:t>
            </a:r>
            <a:r>
              <a:rPr lang="en-US" sz="23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NH</a:t>
            </a:r>
            <a:r>
              <a:rPr lang="en-US" sz="2300" b="1" baseline="-25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ru-RU" sz="2300" b="1" baseline="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  </a:t>
            </a:r>
            <a:r>
              <a:rPr lang="ru-RU" sz="23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+ </a:t>
            </a:r>
            <a:r>
              <a:rPr lang="en-US" sz="2300" b="1" dirty="0" smtClean="0">
                <a:ln w="11430"/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OH</a:t>
            </a:r>
            <a:r>
              <a:rPr lang="ru-RU" sz="2300" b="1" baseline="30000" dirty="0" smtClean="0">
                <a:ln w="11430"/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</a:t>
            </a:r>
            <a:endParaRPr lang="ru-RU" sz="2300" b="1" dirty="0" smtClean="0">
              <a:ln w="11430"/>
              <a:solidFill>
                <a:srgbClr val="9D234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 l="20508" t="7915" r="5078" b="5013"/>
          <a:stretch>
            <a:fillRect/>
          </a:stretch>
        </p:blipFill>
        <p:spPr bwMode="auto">
          <a:xfrm>
            <a:off x="5214910" y="2285992"/>
            <a:ext cx="3286180" cy="227703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21" name="Прямая со стрелкой 20"/>
          <p:cNvCxnSpPr/>
          <p:nvPr/>
        </p:nvCxnSpPr>
        <p:spPr>
          <a:xfrm>
            <a:off x="6143636" y="4000504"/>
            <a:ext cx="1214446" cy="214314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5400000">
            <a:off x="7233050" y="2911091"/>
            <a:ext cx="2286016" cy="321439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548680"/>
            <a:ext cx="8858312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– Познакомиться с влиянием температуры на скорость реакции.</a:t>
            </a:r>
          </a:p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Приборы и реактивы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: химическая посуда,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Zn, Na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42852"/>
            <a:ext cx="8786874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Разольем полученные растворы в колбы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 l="17232" t="5291" r="5222" b="16669"/>
          <a:stretch>
            <a:fillRect/>
          </a:stretch>
        </p:blipFill>
        <p:spPr bwMode="auto">
          <a:xfrm>
            <a:off x="428596" y="785794"/>
            <a:ext cx="4429156" cy="263959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 l="26371" t="5291" r="5483" b="16669"/>
          <a:stretch>
            <a:fillRect/>
          </a:stretch>
        </p:blipFill>
        <p:spPr bwMode="auto">
          <a:xfrm>
            <a:off x="3071802" y="3500438"/>
            <a:ext cx="4429156" cy="3003681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22631" t="37328" r="3947" b="12011"/>
          <a:stretch>
            <a:fillRect/>
          </a:stretch>
        </p:blipFill>
        <p:spPr bwMode="auto">
          <a:xfrm>
            <a:off x="285720" y="2500306"/>
            <a:ext cx="4929222" cy="2014091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1538" t="5195" r="1559" b="20779"/>
          <a:stretch>
            <a:fillRect/>
          </a:stretch>
        </p:blipFill>
        <p:spPr bwMode="auto">
          <a:xfrm>
            <a:off x="5286380" y="2500306"/>
            <a:ext cx="3714744" cy="1680485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 l="2072" t="25488" r="1554" b="19136"/>
          <a:stretch>
            <a:fillRect/>
          </a:stretch>
        </p:blipFill>
        <p:spPr bwMode="auto">
          <a:xfrm>
            <a:off x="214282" y="4786322"/>
            <a:ext cx="3857652" cy="177327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 l="1630" t="5507" r="2173" b="20155"/>
          <a:stretch>
            <a:fillRect/>
          </a:stretch>
        </p:blipFill>
        <p:spPr bwMode="auto">
          <a:xfrm>
            <a:off x="4214810" y="4714884"/>
            <a:ext cx="3746525" cy="171451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71414"/>
            <a:ext cx="878687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нагревании полученных растворов изменение  окраски (обесцвечивание)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происхо-дит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колбах с гидроксидом аммония – равновесие смещается в сторону образования аммиака: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NH</a:t>
            </a:r>
            <a:r>
              <a:rPr lang="ru-RU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en-US" sz="2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</a:t>
            </a:r>
            <a:r>
              <a:rPr lang="ru-RU" sz="2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en-US" sz="2800" b="1" baseline="-2500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71414"/>
            <a:ext cx="878687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охлаждении колбы с раствором гидроксида аммония окраска постепенно восстанавливается – равновесие смещается в сторону образования гидроксид-иона: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n w="11430"/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en-US" sz="2800" b="1" baseline="-25000" dirty="0" smtClean="0">
                <a:ln w="11430"/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n w="11430"/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dirty="0" smtClean="0">
                <a:ln w="11430"/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n w="11430"/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 smtClean="0">
                <a:ln w="11430"/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800" b="1" dirty="0" smtClean="0">
                <a:ln w="11430"/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en-US" sz="2800" b="1" baseline="-25000" dirty="0" smtClean="0">
                <a:ln w="11430"/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30000" dirty="0" smtClean="0">
                <a:ln w="11430"/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 </a:t>
            </a:r>
            <a:r>
              <a:rPr lang="ru-RU" sz="2800" b="1" dirty="0" smtClean="0">
                <a:ln w="11430"/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OH</a:t>
            </a:r>
            <a:r>
              <a:rPr lang="ru-RU" sz="28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solidFill>
                  <a:srgbClr val="9D2349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b="1" dirty="0" smtClean="0">
              <a:solidFill>
                <a:srgbClr val="9D2349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 l="12890" t="41556" r="34961" b="9960"/>
          <a:stretch>
            <a:fillRect/>
          </a:stretch>
        </p:blipFill>
        <p:spPr bwMode="auto">
          <a:xfrm>
            <a:off x="500034" y="2143116"/>
            <a:ext cx="4214842" cy="2320531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9" name="Прямоугольник 18"/>
          <p:cNvSpPr/>
          <p:nvPr/>
        </p:nvSpPr>
        <p:spPr>
          <a:xfrm>
            <a:off x="500034" y="4643446"/>
            <a:ext cx="97494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Лед </a:t>
            </a:r>
            <a:endParaRPr lang="ru-RU" sz="25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/>
          <a:srcRect l="14062" t="4947" r="3320" b="2044"/>
          <a:stretch>
            <a:fillRect/>
          </a:stretch>
        </p:blipFill>
        <p:spPr bwMode="auto">
          <a:xfrm>
            <a:off x="5643570" y="2214554"/>
            <a:ext cx="3321867" cy="221457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 cstate="print"/>
          <a:srcRect l="12500" t="5475" r="6054" b="2507"/>
          <a:stretch>
            <a:fillRect/>
          </a:stretch>
        </p:blipFill>
        <p:spPr bwMode="auto">
          <a:xfrm>
            <a:off x="3214678" y="4572008"/>
            <a:ext cx="3234684" cy="216421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23" name="Прямая со стрелкой 22"/>
          <p:cNvCxnSpPr/>
          <p:nvPr/>
        </p:nvCxnSpPr>
        <p:spPr>
          <a:xfrm rot="5400000">
            <a:off x="642910" y="4357694"/>
            <a:ext cx="714380" cy="142876"/>
          </a:xfrm>
          <a:prstGeom prst="straightConnector1">
            <a:avLst/>
          </a:prstGeom>
          <a:ln w="38100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трелка вправо 25"/>
          <p:cNvSpPr/>
          <p:nvPr/>
        </p:nvSpPr>
        <p:spPr>
          <a:xfrm>
            <a:off x="4714876" y="3143248"/>
            <a:ext cx="928694" cy="428628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D234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00100" y="285728"/>
            <a:ext cx="6710491" cy="4455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NH</a:t>
            </a:r>
            <a:r>
              <a:rPr lang="ru-RU" sz="27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r>
              <a:rPr lang="ru-RU" sz="2700" b="1" baseline="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</a:t>
            </a:r>
            <a:r>
              <a:rPr lang="ru-RU" sz="27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+ </a:t>
            </a:r>
            <a:r>
              <a:rPr lang="en-US" sz="27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ru-RU" sz="2700" b="1" baseline="-25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</a:t>
            </a:r>
            <a:r>
              <a:rPr lang="ru-RU" sz="27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 </a:t>
            </a:r>
            <a:r>
              <a:rPr lang="en-US" sz="27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</a:t>
            </a:r>
            <a:r>
              <a:rPr lang="ru-RU" sz="27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 </a:t>
            </a:r>
            <a:r>
              <a:rPr lang="en-US" sz="2700" b="1" dirty="0" smtClean="0">
                <a:ln w="1143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NH</a:t>
            </a:r>
            <a:r>
              <a:rPr lang="en-US" sz="2700" b="1" baseline="-25000" dirty="0" smtClean="0">
                <a:ln w="1143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ln w="1143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OH</a:t>
            </a:r>
            <a:r>
              <a:rPr lang="ru-RU" sz="27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</a:t>
            </a:r>
            <a:r>
              <a:rPr lang="ru-RU" sz="27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 </a:t>
            </a:r>
            <a:r>
              <a:rPr lang="en-US" sz="27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NH</a:t>
            </a:r>
            <a:r>
              <a:rPr lang="en-US" sz="2700" b="1" baseline="-25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ru-RU" sz="2700" b="1" baseline="300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  </a:t>
            </a:r>
            <a:r>
              <a:rPr lang="ru-RU" sz="27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+ </a:t>
            </a:r>
            <a:r>
              <a:rPr lang="en-US" sz="2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OH</a:t>
            </a:r>
            <a:r>
              <a:rPr lang="ru-RU" sz="27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</a:t>
            </a:r>
            <a:endParaRPr lang="ru-RU" sz="2700" b="1" dirty="0" smtClean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Левая фигурная скобка 10"/>
          <p:cNvSpPr/>
          <p:nvPr/>
        </p:nvSpPr>
        <p:spPr>
          <a:xfrm rot="16200000">
            <a:off x="2821769" y="-1107313"/>
            <a:ext cx="357190" cy="3857652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12" name="Левая фигурная скобка 11"/>
          <p:cNvSpPr/>
          <p:nvPr/>
        </p:nvSpPr>
        <p:spPr>
          <a:xfrm rot="16200000">
            <a:off x="5464975" y="-321495"/>
            <a:ext cx="357190" cy="3857652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57224" y="1009390"/>
            <a:ext cx="4318363" cy="419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Экзотермическая реакция</a:t>
            </a:r>
            <a:endParaRPr lang="ru-RU" sz="25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85712" y="1857364"/>
            <a:ext cx="4404924" cy="419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Эндотермическая реакция</a:t>
            </a:r>
            <a:endParaRPr lang="ru-RU" sz="25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2844" y="2428868"/>
            <a:ext cx="878687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Вывод: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для увеличения выхода образования аммиака раствор нужно охладить, а для увеличения выхода образования гидроксида аммония раствор нужно нагреть.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548680"/>
            <a:ext cx="8858312" cy="617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Алексеев Л.С. Контроль качества воды: учебник. – 3-е изд.,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перераб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и доп.  – М.: ИНФРА-М, 2014.– 154 с. – (Среднее профессиональное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образова-ние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</a:p>
          <a:p>
            <a:pPr marL="360363" lvl="0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Аксенов В.И. Химия воды. Аналитическое обеспечение лабораторного практикума [Электронный ресурс]: учебное пособие для СПО/ Аксенов В.И., Ушакова Л.И.,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Ничкова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И.И. – Электрон. текстовые данные. – Саратов, Екатеринбург: Профобразование, Уральский федеральный университет, 2019. – 137 c. – Режим доступа: http://www.iprbookshop.ru/87898.html. – ЭБС «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IPRbooks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marL="360363" lvl="0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u="sng" dirty="0">
                <a:latin typeface="Arial" pitchFamily="34" charset="0"/>
                <a:cs typeface="Arial" pitchFamily="34" charset="0"/>
              </a:rPr>
              <a:t>Аналитическая химия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[Электронный ресурс]: учебное пособие для СПО/ О.Б. Кукина [и др.]. – Электрон. текстовые данные. – Саратов: Профобразование, 2019. – 161 c. – Режим доступа: http://www.iprbookshop.ru/87269.html. – ЭБС «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IPRbooks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»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224" y="44624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99392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177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504" y="548680"/>
            <a:ext cx="8969434" cy="610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0000"/>
              </a:lnSpc>
              <a:buFont typeface="+mj-lt"/>
              <a:buAutoNum type="arabicPeriod" startAt="4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Химия воды [Электронный ресурс]: методические указания/ – Электрон. текстовые данные. – Санкт-Петербург: Санкт-Петербургский государственный архитектурно-строительный университет, ЭБС АСВ, 2016. – 36 c. – Режим доступа: http://www.iprbookshop.ru/74356.html. – ЭБС «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IPRbooks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marL="514350" lvl="0" indent="-514350" algn="just">
              <a:lnSpc>
                <a:spcPct val="80000"/>
              </a:lnSpc>
              <a:buFont typeface="+mj-lt"/>
              <a:buAutoNum type="arabicPeriod" startAt="4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Другов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Ю.С.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Анализ загрязненной воды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[Электронный ресурс]: практическое руководство/ Другов Ю.С., Родин А.А. – Электрон. текстовые данные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Москва: Лаборатория знаний, 2020. – 680 c. – Режим доступа: http://www.iprbookshop.ru/26060.html. – ЭБС «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IPRbooks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4"/>
            </a:pPr>
            <a:r>
              <a:rPr lang="ru-RU" sz="2800" b="1" dirty="0" err="1">
                <a:latin typeface="Arial" pitchFamily="34" charset="0"/>
                <a:cs typeface="Arial" pitchFamily="34" charset="0"/>
              </a:rPr>
              <a:t>Ивчатов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А. Л., Малов В. И. Химия воды и микробиология. – М.: ИНФРА-М, 2006. – 218 с.</a:t>
            </a:r>
          </a:p>
          <a:p>
            <a:pPr marL="514350" lvl="0" indent="-514350" algn="just">
              <a:lnSpc>
                <a:spcPct val="80000"/>
              </a:lnSpc>
              <a:buFont typeface="+mj-lt"/>
              <a:buAutoNum type="arabicPeriod" startAt="4"/>
            </a:pP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224" y="44624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99392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41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79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75000"/>
              </a:lnSpc>
              <a:buFont typeface="+mj-lt"/>
              <a:buAutoNum type="arabicPeriod" startAt="7"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Ерохин Ю. М., Ковалева И. Б. Химия для профессий и специальностей технического и естественно-научного профилей: учебник для студ. учреждений сред. проф. образования. – М.: Издательский центр «Академия», 2015. – 448 с.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 startAt="7"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 startAt="7"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 startAt="7"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социально-экономического </a:t>
            </a: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гуманитарного профилей: учебник для студ. учреждений сред. проф. образования. – М., 2016.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669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682269"/>
            <a:ext cx="885831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0000"/>
              </a:lnSpc>
              <a:buFont typeface="+mj-lt"/>
              <a:buAutoNum type="arabicPeriod" startAt="11"/>
            </a:pP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Н. С. Химия: учебник для 10(11) класса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общеобразователь-ных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учреждений/И. И.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. – М.: ООО «Русское слово – учебник», 2014. (ФГОС. Инновационная школа).</a:t>
            </a:r>
          </a:p>
          <a:p>
            <a:pPr marL="355600" lvl="0" indent="-355600" algn="just">
              <a:lnSpc>
                <a:spcPct val="80000"/>
              </a:lnSpc>
              <a:buFont typeface="+mj-lt"/>
              <a:buAutoNum type="arabicPeriod" startAt="11"/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Алексеев Л.С. Контроль качества воды: учебник. – 3-е изд., </a:t>
            </a:r>
            <a:r>
              <a:rPr lang="ru-RU" sz="25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перераб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и доп.  – М.: ИНФРА-М, 2014.– 154 с. – (Среднее профессиональное </a:t>
            </a:r>
            <a:r>
              <a:rPr lang="ru-RU" sz="25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образова-ние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</a:p>
          <a:p>
            <a:pPr marL="355600" lvl="0" indent="-355600" algn="just">
              <a:lnSpc>
                <a:spcPct val="80000"/>
              </a:lnSpc>
              <a:buFont typeface="+mj-lt"/>
              <a:buAutoNum type="arabicPeriod" startAt="11"/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Саенко О.Е. Аналитическая химия: учебник для средних специальных учебных заведений / О.Е. Саенко – Ростов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/Д.: Феникс, 2014.– 288 с. – (Среднее профессиональное образование)</a:t>
            </a:r>
          </a:p>
          <a:p>
            <a:pPr marL="355600" lvl="0" indent="-355600" algn="just">
              <a:lnSpc>
                <a:spcPct val="80000"/>
              </a:lnSpc>
              <a:buFont typeface="+mj-lt"/>
              <a:buAutoNum type="arabicPeriod" startAt="11"/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В. Д.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Валова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(Копылова), Е. И. Паршина. Аналитическая химия и физико-химические методы анализа. Практикум. – М.: Дашков и Ко, 2012.– 200 с. – (Учебное издание для бакалавров)</a:t>
            </a:r>
          </a:p>
          <a:p>
            <a:pPr marL="355600" lvl="0" indent="-355600" algn="just">
              <a:lnSpc>
                <a:spcPct val="80000"/>
              </a:lnSpc>
              <a:buFont typeface="+mj-lt"/>
              <a:buAutoNum type="arabicPeriod" startAt="11"/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Т.И.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Хаханина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, Н.Г. Никитина. Аналитическая химия и практикум: учебник для СПО. – М.: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Юрайт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, 2015.– 278 с. – (Учебное издание для бакалавров)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5608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53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85000"/>
              </a:lnSpc>
              <a:buFont typeface="+mj-lt"/>
              <a:buAutoNum type="arabicPeriod" startAt="16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Химическое равновесие –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Википедия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ru.wikipedia.org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› </a:t>
            </a:r>
          </a:p>
          <a:p>
            <a:pPr marL="514350" indent="-514350">
              <a:lnSpc>
                <a:spcPct val="85000"/>
              </a:lnSpc>
              <a:buFont typeface="+mj-lt"/>
              <a:buAutoNum type="arabicPeriod" startAt="16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Химическое равновесие в 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растворах.wmv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youtube.com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lnSpc>
                <a:spcPct val="85000"/>
              </a:lnSpc>
              <a:buFont typeface="+mj-lt"/>
              <a:buAutoNum type="arabicPeriod" startAt="16"/>
            </a:pP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video.yandex.ru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›химическое равновесие ... опыты</a:t>
            </a:r>
          </a:p>
          <a:p>
            <a:pPr marL="514350" indent="-514350">
              <a:lnSpc>
                <a:spcPct val="85000"/>
              </a:lnSpc>
              <a:buFont typeface="+mj-lt"/>
              <a:buAutoNum type="arabicPeriod" startAt="16"/>
            </a:pP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yandex.ru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›химическое равновесие ... опыты</a:t>
            </a:r>
          </a:p>
          <a:p>
            <a:pPr marL="514350" indent="-514350" fontAlgn="t">
              <a:lnSpc>
                <a:spcPct val="85000"/>
              </a:lnSpc>
              <a:buFont typeface="+mj-lt"/>
              <a:buAutoNum type="arabicPeriod" startAt="16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Влияние температуры на скорость реакции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youtube.com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 fontAlgn="t">
              <a:lnSpc>
                <a:spcPct val="85000"/>
              </a:lnSpc>
              <a:buFont typeface="+mj-lt"/>
              <a:buAutoNum type="arabicPeriod" startAt="16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Влияние температуры на скорость химических …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youtube.com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lnSpc>
                <a:spcPct val="85000"/>
              </a:lnSpc>
              <a:buFont typeface="+mj-lt"/>
              <a:buAutoNum type="arabicPeriod" startAt="16"/>
            </a:pP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yandex.ru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›Влияние температуры на скорость реакции ... опыты</a:t>
            </a:r>
          </a:p>
          <a:p>
            <a:pPr marL="514350" indent="-514350" fontAlgn="t">
              <a:lnSpc>
                <a:spcPct val="85000"/>
              </a:lnSpc>
              <a:buFont typeface="+mj-lt"/>
              <a:buAutoNum type="arabicPeriod" startAt="16"/>
            </a:pP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yandex.ru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›Гидролиз солей ... опыты</a:t>
            </a:r>
          </a:p>
          <a:p>
            <a:pPr marL="514350" indent="-514350" fontAlgn="t">
              <a:lnSpc>
                <a:spcPct val="85000"/>
              </a:lnSpc>
              <a:buFont typeface="+mj-lt"/>
              <a:buAutoNum type="arabicPeriod" startAt="16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Гидролиз солей -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youtube.com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96752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433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737066"/>
            <a:ext cx="2643174" cy="2120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214282" y="290950"/>
            <a:ext cx="878687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Опыт 1.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В два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сосуда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Ландольта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опускаем по 3 гранулы цинка и добавляем раствор серной кислоты. Различие состоит в том, что один раствор комнатной температуры, а другой подогрели.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 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 Zn 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 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ZnSO</a:t>
            </a:r>
            <a:r>
              <a:rPr lang="en-US" sz="28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 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 H</a:t>
            </a:r>
            <a:r>
              <a:rPr lang="en-US" sz="2800" b="1" baseline="-25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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Наблюдаемый эффект: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реакция протекает быстрее там, где был подогретый раствор.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33155" name="Picture 3"/>
          <p:cNvPicPr>
            <a:picLocks noChangeAspect="1" noChangeArrowheads="1"/>
          </p:cNvPicPr>
          <p:nvPr/>
        </p:nvPicPr>
        <p:blipFill>
          <a:blip r:embed="rId4" cstate="print"/>
          <a:srcRect l="586" t="24903" r="79492" b="39941"/>
          <a:stretch>
            <a:fillRect/>
          </a:stretch>
        </p:blipFill>
        <p:spPr bwMode="auto">
          <a:xfrm>
            <a:off x="2643174" y="4929198"/>
            <a:ext cx="1265031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3156" name="Picture 4"/>
          <p:cNvPicPr>
            <a:picLocks noChangeAspect="1" noChangeArrowheads="1"/>
          </p:cNvPicPr>
          <p:nvPr/>
        </p:nvPicPr>
        <p:blipFill>
          <a:blip r:embed="rId5" cstate="print"/>
          <a:srcRect l="9961" t="24903" r="73047" b="42138"/>
          <a:stretch>
            <a:fillRect/>
          </a:stretch>
        </p:blipFill>
        <p:spPr bwMode="auto">
          <a:xfrm>
            <a:off x="3857620" y="4929198"/>
            <a:ext cx="1143008" cy="177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3159" name="Picture 7"/>
          <p:cNvPicPr>
            <a:picLocks noChangeAspect="1" noChangeArrowheads="1"/>
          </p:cNvPicPr>
          <p:nvPr/>
        </p:nvPicPr>
        <p:blipFill>
          <a:blip r:embed="rId6" cstate="print"/>
          <a:srcRect l="7031" t="24903" r="78906" b="39941"/>
          <a:stretch>
            <a:fillRect/>
          </a:stretch>
        </p:blipFill>
        <p:spPr bwMode="auto">
          <a:xfrm flipH="1">
            <a:off x="8072462" y="4429132"/>
            <a:ext cx="821537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3162" name="Picture 10"/>
          <p:cNvPicPr>
            <a:picLocks noChangeAspect="1" noChangeArrowheads="1"/>
          </p:cNvPicPr>
          <p:nvPr/>
        </p:nvPicPr>
        <p:blipFill>
          <a:blip r:embed="rId7" cstate="print"/>
          <a:srcRect l="3125" t="6658" r="1613" b="2889"/>
          <a:stretch>
            <a:fillRect/>
          </a:stretch>
        </p:blipFill>
        <p:spPr bwMode="auto">
          <a:xfrm>
            <a:off x="4866682" y="4143380"/>
            <a:ext cx="309415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3357554" y="1384600"/>
            <a:ext cx="5643602" cy="433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47675" algn="just">
              <a:lnSpc>
                <a:spcPct val="85000"/>
              </a:lnSpc>
              <a:defRPr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Прибор позволяет выявить </a:t>
            </a:r>
            <a:r>
              <a:rPr lang="ru-RU" sz="2700" b="1" u="sng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влияние на скорость химической реакции следующих факторов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indent="-342900" algn="just">
              <a:lnSpc>
                <a:spcPct val="85000"/>
              </a:lnSpc>
              <a:buFont typeface="Wingdings" pitchFamily="2" charset="2"/>
              <a:buChar char="Ø"/>
              <a:defRPr/>
            </a:pPr>
            <a:r>
              <a:rPr lang="ru-RU" sz="2700" b="1" dirty="0" smtClean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природы реагирующих </a:t>
            </a:r>
            <a:r>
              <a:rPr lang="ru-RU" sz="2700" b="1" dirty="0" smtClean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веществ;</a:t>
            </a:r>
          </a:p>
          <a:p>
            <a:pPr marL="342900" indent="-342900" algn="just">
              <a:lnSpc>
                <a:spcPct val="85000"/>
              </a:lnSpc>
              <a:buFont typeface="Wingdings" pitchFamily="2" charset="2"/>
              <a:buChar char="Ø"/>
              <a:defRPr/>
            </a:pPr>
            <a:r>
              <a:rPr lang="ru-RU" sz="2700" b="1" dirty="0" smtClean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концентрации;</a:t>
            </a:r>
          </a:p>
          <a:p>
            <a:pPr marL="342900" indent="-342900" algn="just">
              <a:lnSpc>
                <a:spcPct val="85000"/>
              </a:lnSpc>
              <a:buFont typeface="Wingdings" pitchFamily="2" charset="2"/>
              <a:buChar char="Ø"/>
              <a:defRPr/>
            </a:pPr>
            <a:r>
              <a:rPr lang="ru-RU" sz="2700" b="1" dirty="0" smtClean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площади соприкосновения реагирующих </a:t>
            </a:r>
            <a:r>
              <a:rPr lang="ru-RU" sz="2700" b="1" dirty="0" smtClean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веществ;</a:t>
            </a:r>
          </a:p>
          <a:p>
            <a:pPr marL="342900" indent="-342900" algn="just">
              <a:lnSpc>
                <a:spcPct val="85000"/>
              </a:lnSpc>
              <a:buFont typeface="Wingdings" pitchFamily="2" charset="2"/>
              <a:buChar char="Ø"/>
              <a:defRPr/>
            </a:pPr>
            <a:r>
              <a:rPr lang="ru-RU" sz="2700" b="1" dirty="0" smtClean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температуры;</a:t>
            </a:r>
          </a:p>
          <a:p>
            <a:pPr marL="342900" indent="-342900" algn="just">
              <a:lnSpc>
                <a:spcPct val="85000"/>
              </a:lnSpc>
              <a:buFont typeface="Wingdings" pitchFamily="2" charset="2"/>
              <a:buChar char="Ø"/>
              <a:defRPr/>
            </a:pPr>
            <a:r>
              <a:rPr lang="ru-RU" sz="2700" b="1" dirty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катализатора;</a:t>
            </a:r>
          </a:p>
          <a:p>
            <a:pPr marL="342900" indent="-342900" algn="just">
              <a:lnSpc>
                <a:spcPct val="85000"/>
              </a:lnSpc>
              <a:buFont typeface="Wingdings" pitchFamily="2" charset="2"/>
              <a:buChar char="Ø"/>
              <a:defRPr/>
            </a:pPr>
            <a:r>
              <a:rPr lang="ru-RU" sz="2700" b="1" dirty="0" smtClean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ингибитора. </a:t>
            </a:r>
            <a:endParaRPr lang="ru-RU" sz="2700" b="1" dirty="0" smtClean="0">
              <a:solidFill>
                <a:srgbClr val="FD19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3491" name="Picture 3" descr="5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1584219"/>
            <a:ext cx="3056645" cy="407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WordArt 4"/>
          <p:cNvSpPr>
            <a:spLocks noChangeArrowheads="1" noChangeShapeType="1" noTextEdit="1"/>
          </p:cNvSpPr>
          <p:nvPr/>
        </p:nvSpPr>
        <p:spPr bwMode="auto">
          <a:xfrm>
            <a:off x="611188" y="279400"/>
            <a:ext cx="8208962" cy="1296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15875">
                <a:solidFill>
                  <a:schemeClr val="hlink"/>
                </a:solidFill>
                <a:round/>
                <a:headEnd/>
                <a:tailEnd/>
              </a:ln>
              <a:solidFill>
                <a:srgbClr val="7030A0">
                  <a:alpha val="50195"/>
                </a:srgbClr>
              </a:solidFill>
              <a:latin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5720" y="83103"/>
            <a:ext cx="867855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3200" b="1" kern="1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Прибор для демонстрации зависимости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3200" b="1" kern="1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 скорости химических реакций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3200" b="1" kern="1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 от различных условий</a:t>
            </a:r>
          </a:p>
        </p:txBody>
      </p:sp>
      <p:pic>
        <p:nvPicPr>
          <p:cNvPr id="1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WordArt 4"/>
          <p:cNvSpPr>
            <a:spLocks noChangeArrowheads="1" noChangeShapeType="1" noTextEdit="1"/>
          </p:cNvSpPr>
          <p:nvPr/>
        </p:nvSpPr>
        <p:spPr bwMode="auto">
          <a:xfrm>
            <a:off x="611188" y="279400"/>
            <a:ext cx="8208962" cy="1296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15875">
                <a:solidFill>
                  <a:schemeClr val="hlink"/>
                </a:solidFill>
                <a:round/>
                <a:headEnd/>
                <a:tailEnd/>
              </a:ln>
              <a:solidFill>
                <a:srgbClr val="7030A0">
                  <a:alpha val="50195"/>
                </a:srgbClr>
              </a:solidFill>
              <a:latin typeface="Arial"/>
              <a:cs typeface="Arial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2000240"/>
            <a:ext cx="1643074" cy="288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4130" name="Picture 2" descr="E:\Материалы для презентаций 19.07.11\12.11.11\ris11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4953000"/>
            <a:ext cx="1905000" cy="190500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785918" y="142852"/>
            <a:ext cx="7215238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2925" algn="just">
              <a:lnSpc>
                <a:spcPct val="90000"/>
              </a:lnSpc>
              <a:defRPr/>
            </a:pPr>
            <a:r>
              <a:rPr lang="ru-RU" sz="2800" b="1" u="sng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Принцип работы прибора состоит </a:t>
            </a:r>
            <a:r>
              <a:rPr lang="ru-RU" sz="2800" b="1" u="sng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взаимодействии твердой фазы (гранул цинка) и жидкой (раствора кислоты) в сосудах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Ландольта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в результате чего выделяется газ, который по пластиковым трубкам  поступает в манометрические трубки, давит на окрашенную жидкость и вызывает ее подъем. </a:t>
            </a:r>
            <a:r>
              <a:rPr lang="ru-RU" sz="2800" b="1" u="sng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 различной скорости химической реакции в двух сосудах </a:t>
            </a:r>
            <a:r>
              <a:rPr lang="ru-RU" sz="2800" b="1" u="sng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Ландольта</a:t>
            </a:r>
            <a:r>
              <a:rPr lang="ru-RU" sz="2800" b="1" u="sng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судят по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разности уровней жидкости в манометрических трубках.</a:t>
            </a:r>
          </a:p>
        </p:txBody>
      </p:sp>
      <p:pic>
        <p:nvPicPr>
          <p:cNvPr id="12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606970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5794782</TotalTime>
  <Words>3468</Words>
  <Application>Microsoft Office PowerPoint</Application>
  <PresentationFormat>Экран (4:3)</PresentationFormat>
  <Paragraphs>324</Paragraphs>
  <Slides>69</Slides>
  <Notes>16</Notes>
  <HiddenSlides>0</HiddenSlides>
  <MMClips>3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1" baseType="lpstr">
      <vt:lpstr>Трек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Ира</dc:creator>
  <cp:lastModifiedBy>user</cp:lastModifiedBy>
  <cp:revision>805</cp:revision>
  <dcterms:created xsi:type="dcterms:W3CDTF">2015-12-13T09:17:19Z</dcterms:created>
  <dcterms:modified xsi:type="dcterms:W3CDTF">2021-04-19T14:47:05Z</dcterms:modified>
</cp:coreProperties>
</file>