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6"/>
  </p:notesMasterIdLst>
  <p:handoutMasterIdLst>
    <p:handoutMasterId r:id="rId227"/>
  </p:handoutMasterIdLst>
  <p:sldIdLst>
    <p:sldId id="258" r:id="rId2"/>
    <p:sldId id="259" r:id="rId3"/>
    <p:sldId id="260" r:id="rId4"/>
    <p:sldId id="261" r:id="rId5"/>
    <p:sldId id="818" r:id="rId6"/>
    <p:sldId id="659" r:id="rId7"/>
    <p:sldId id="754" r:id="rId8"/>
    <p:sldId id="755" r:id="rId9"/>
    <p:sldId id="625" r:id="rId10"/>
    <p:sldId id="661" r:id="rId11"/>
    <p:sldId id="665" r:id="rId12"/>
    <p:sldId id="663" r:id="rId13"/>
    <p:sldId id="627" r:id="rId14"/>
    <p:sldId id="626" r:id="rId15"/>
    <p:sldId id="645" r:id="rId16"/>
    <p:sldId id="646" r:id="rId17"/>
    <p:sldId id="666" r:id="rId18"/>
    <p:sldId id="647" r:id="rId19"/>
    <p:sldId id="660" r:id="rId20"/>
    <p:sldId id="668" r:id="rId21"/>
    <p:sldId id="667" r:id="rId22"/>
    <p:sldId id="658" r:id="rId23"/>
    <p:sldId id="669" r:id="rId24"/>
    <p:sldId id="670" r:id="rId25"/>
    <p:sldId id="671" r:id="rId26"/>
    <p:sldId id="672" r:id="rId27"/>
    <p:sldId id="673" r:id="rId28"/>
    <p:sldId id="674" r:id="rId29"/>
    <p:sldId id="648" r:id="rId30"/>
    <p:sldId id="629" r:id="rId31"/>
    <p:sldId id="654" r:id="rId32"/>
    <p:sldId id="652" r:id="rId33"/>
    <p:sldId id="650" r:id="rId34"/>
    <p:sldId id="653" r:id="rId35"/>
    <p:sldId id="655" r:id="rId36"/>
    <p:sldId id="656" r:id="rId37"/>
    <p:sldId id="657" r:id="rId38"/>
    <p:sldId id="628" r:id="rId39"/>
    <p:sldId id="707" r:id="rId40"/>
    <p:sldId id="724" r:id="rId41"/>
    <p:sldId id="716" r:id="rId42"/>
    <p:sldId id="715" r:id="rId43"/>
    <p:sldId id="718" r:id="rId44"/>
    <p:sldId id="723" r:id="rId45"/>
    <p:sldId id="708" r:id="rId46"/>
    <p:sldId id="717" r:id="rId47"/>
    <p:sldId id="714" r:id="rId48"/>
    <p:sldId id="725" r:id="rId49"/>
    <p:sldId id="726" r:id="rId50"/>
    <p:sldId id="727" r:id="rId51"/>
    <p:sldId id="642" r:id="rId52"/>
    <p:sldId id="630" r:id="rId53"/>
    <p:sldId id="679" r:id="rId54"/>
    <p:sldId id="698" r:id="rId55"/>
    <p:sldId id="691" r:id="rId56"/>
    <p:sldId id="675" r:id="rId57"/>
    <p:sldId id="699" r:id="rId58"/>
    <p:sldId id="689" r:id="rId59"/>
    <p:sldId id="728" r:id="rId60"/>
    <p:sldId id="729" r:id="rId61"/>
    <p:sldId id="730" r:id="rId62"/>
    <p:sldId id="731" r:id="rId63"/>
    <p:sldId id="703" r:id="rId64"/>
    <p:sldId id="700" r:id="rId65"/>
    <p:sldId id="701" r:id="rId66"/>
    <p:sldId id="690" r:id="rId67"/>
    <p:sldId id="706" r:id="rId68"/>
    <p:sldId id="692" r:id="rId69"/>
    <p:sldId id="702" r:id="rId70"/>
    <p:sldId id="682" r:id="rId71"/>
    <p:sldId id="688" r:id="rId72"/>
    <p:sldId id="704" r:id="rId73"/>
    <p:sldId id="705" r:id="rId74"/>
    <p:sldId id="678" r:id="rId75"/>
    <p:sldId id="735" r:id="rId76"/>
    <p:sldId id="684" r:id="rId77"/>
    <p:sldId id="734" r:id="rId78"/>
    <p:sldId id="680" r:id="rId79"/>
    <p:sldId id="685" r:id="rId80"/>
    <p:sldId id="732" r:id="rId81"/>
    <p:sldId id="736" r:id="rId82"/>
    <p:sldId id="908" r:id="rId83"/>
    <p:sldId id="686" r:id="rId84"/>
    <p:sldId id="738" r:id="rId85"/>
    <p:sldId id="741" r:id="rId86"/>
    <p:sldId id="687" r:id="rId87"/>
    <p:sldId id="740" r:id="rId88"/>
    <p:sldId id="742" r:id="rId89"/>
    <p:sldId id="743" r:id="rId90"/>
    <p:sldId id="643" r:id="rId91"/>
    <p:sldId id="631" r:id="rId92"/>
    <p:sldId id="744" r:id="rId93"/>
    <p:sldId id="632" r:id="rId94"/>
    <p:sldId id="745" r:id="rId95"/>
    <p:sldId id="633" r:id="rId96"/>
    <p:sldId id="635" r:id="rId97"/>
    <p:sldId id="636" r:id="rId98"/>
    <p:sldId id="793" r:id="rId99"/>
    <p:sldId id="752" r:id="rId100"/>
    <p:sldId id="768" r:id="rId101"/>
    <p:sldId id="771" r:id="rId102"/>
    <p:sldId id="772" r:id="rId103"/>
    <p:sldId id="773" r:id="rId104"/>
    <p:sldId id="774" r:id="rId105"/>
    <p:sldId id="747" r:id="rId106"/>
    <p:sldId id="753" r:id="rId107"/>
    <p:sldId id="759" r:id="rId108"/>
    <p:sldId id="760" r:id="rId109"/>
    <p:sldId id="767" r:id="rId110"/>
    <p:sldId id="758" r:id="rId111"/>
    <p:sldId id="757" r:id="rId112"/>
    <p:sldId id="777" r:id="rId113"/>
    <p:sldId id="779" r:id="rId114"/>
    <p:sldId id="762" r:id="rId115"/>
    <p:sldId id="763" r:id="rId116"/>
    <p:sldId id="780" r:id="rId117"/>
    <p:sldId id="781" r:id="rId118"/>
    <p:sldId id="782" r:id="rId119"/>
    <p:sldId id="764" r:id="rId120"/>
    <p:sldId id="783" r:id="rId121"/>
    <p:sldId id="788" r:id="rId122"/>
    <p:sldId id="765" r:id="rId123"/>
    <p:sldId id="791" r:id="rId124"/>
    <p:sldId id="792" r:id="rId125"/>
    <p:sldId id="784" r:id="rId126"/>
    <p:sldId id="785" r:id="rId127"/>
    <p:sldId id="786" r:id="rId128"/>
    <p:sldId id="787" r:id="rId129"/>
    <p:sldId id="794" r:id="rId130"/>
    <p:sldId id="795" r:id="rId131"/>
    <p:sldId id="796" r:id="rId132"/>
    <p:sldId id="797" r:id="rId133"/>
    <p:sldId id="766" r:id="rId134"/>
    <p:sldId id="798" r:id="rId135"/>
    <p:sldId id="748" r:id="rId136"/>
    <p:sldId id="799" r:id="rId137"/>
    <p:sldId id="845" r:id="rId138"/>
    <p:sldId id="749" r:id="rId139"/>
    <p:sldId id="841" r:id="rId140"/>
    <p:sldId id="846" r:id="rId141"/>
    <p:sldId id="847" r:id="rId142"/>
    <p:sldId id="848" r:id="rId143"/>
    <p:sldId id="850" r:id="rId144"/>
    <p:sldId id="858" r:id="rId145"/>
    <p:sldId id="849" r:id="rId146"/>
    <p:sldId id="851" r:id="rId147"/>
    <p:sldId id="852" r:id="rId148"/>
    <p:sldId id="842" r:id="rId149"/>
    <p:sldId id="854" r:id="rId150"/>
    <p:sldId id="843" r:id="rId151"/>
    <p:sldId id="750" r:id="rId152"/>
    <p:sldId id="860" r:id="rId153"/>
    <p:sldId id="859" r:id="rId154"/>
    <p:sldId id="844" r:id="rId155"/>
    <p:sldId id="637" r:id="rId156"/>
    <p:sldId id="874" r:id="rId157"/>
    <p:sldId id="875" r:id="rId158"/>
    <p:sldId id="864" r:id="rId159"/>
    <p:sldId id="873" r:id="rId160"/>
    <p:sldId id="879" r:id="rId161"/>
    <p:sldId id="878" r:id="rId162"/>
    <p:sldId id="881" r:id="rId163"/>
    <p:sldId id="885" r:id="rId164"/>
    <p:sldId id="866" r:id="rId165"/>
    <p:sldId id="868" r:id="rId166"/>
    <p:sldId id="882" r:id="rId167"/>
    <p:sldId id="880" r:id="rId168"/>
    <p:sldId id="883" r:id="rId169"/>
    <p:sldId id="884" r:id="rId170"/>
    <p:sldId id="887" r:id="rId171"/>
    <p:sldId id="867" r:id="rId172"/>
    <p:sldId id="877" r:id="rId173"/>
    <p:sldId id="638" r:id="rId174"/>
    <p:sldId id="870" r:id="rId175"/>
    <p:sldId id="888" r:id="rId176"/>
    <p:sldId id="871" r:id="rId177"/>
    <p:sldId id="872" r:id="rId178"/>
    <p:sldId id="889" r:id="rId179"/>
    <p:sldId id="869" r:id="rId180"/>
    <p:sldId id="639" r:id="rId181"/>
    <p:sldId id="892" r:id="rId182"/>
    <p:sldId id="890" r:id="rId183"/>
    <p:sldId id="891" r:id="rId184"/>
    <p:sldId id="898" r:id="rId185"/>
    <p:sldId id="893" r:id="rId186"/>
    <p:sldId id="894" r:id="rId187"/>
    <p:sldId id="895" r:id="rId188"/>
    <p:sldId id="896" r:id="rId189"/>
    <p:sldId id="897" r:id="rId190"/>
    <p:sldId id="903" r:id="rId191"/>
    <p:sldId id="640" r:id="rId192"/>
    <p:sldId id="899" r:id="rId193"/>
    <p:sldId id="900" r:id="rId194"/>
    <p:sldId id="904" r:id="rId195"/>
    <p:sldId id="901" r:id="rId196"/>
    <p:sldId id="906" r:id="rId197"/>
    <p:sldId id="800" r:id="rId198"/>
    <p:sldId id="835" r:id="rId199"/>
    <p:sldId id="801" r:id="rId200"/>
    <p:sldId id="819" r:id="rId201"/>
    <p:sldId id="820" r:id="rId202"/>
    <p:sldId id="821" r:id="rId203"/>
    <p:sldId id="822" r:id="rId204"/>
    <p:sldId id="823" r:id="rId205"/>
    <p:sldId id="836" r:id="rId206"/>
    <p:sldId id="825" r:id="rId207"/>
    <p:sldId id="837" r:id="rId208"/>
    <p:sldId id="838" r:id="rId209"/>
    <p:sldId id="840" r:id="rId210"/>
    <p:sldId id="862" r:id="rId211"/>
    <p:sldId id="861" r:id="rId212"/>
    <p:sldId id="839" r:id="rId213"/>
    <p:sldId id="826" r:id="rId214"/>
    <p:sldId id="853" r:id="rId215"/>
    <p:sldId id="855" r:id="rId216"/>
    <p:sldId id="856" r:id="rId217"/>
    <p:sldId id="857" r:id="rId218"/>
    <p:sldId id="909" r:id="rId219"/>
    <p:sldId id="910" r:id="rId220"/>
    <p:sldId id="911" r:id="rId221"/>
    <p:sldId id="912" r:id="rId222"/>
    <p:sldId id="624" r:id="rId223"/>
    <p:sldId id="778" r:id="rId224"/>
    <p:sldId id="479" r:id="rId2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2349"/>
    <a:srgbClr val="0000FF"/>
    <a:srgbClr val="006600"/>
    <a:srgbClr val="99CCFF"/>
    <a:srgbClr val="702C1E"/>
    <a:srgbClr val="CCFFFF"/>
    <a:srgbClr val="FF6600"/>
    <a:srgbClr val="67431B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139" autoAdjust="0"/>
  </p:normalViewPr>
  <p:slideViewPr>
    <p:cSldViewPr>
      <p:cViewPr>
        <p:scale>
          <a:sx n="65" d="100"/>
          <a:sy n="65" d="100"/>
        </p:scale>
        <p:origin x="-142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742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handoutMaster" Target="handoutMasters/handoutMaster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4C1B6-3732-44B5-88F2-D5A9CA4A21FF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79393-D09F-4FE6-8342-3D7B504EF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863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8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2752-9B84-4FC8-A1C8-C6F94774F474}" type="slidenum">
              <a:rPr lang="ru-RU" smtClean="0"/>
              <a:pPr/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2752-9B84-4FC8-A1C8-C6F94774F474}" type="slidenum">
              <a:rPr lang="ru-RU" smtClean="0"/>
              <a:pPr/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7" Type="http://schemas.openxmlformats.org/officeDocument/2006/relationships/image" Target="../media/image4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7.wdp"/><Relationship Id="rId4" Type="http://schemas.openxmlformats.org/officeDocument/2006/relationships/image" Target="../media/image10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7.wdp"/><Relationship Id="rId4" Type="http://schemas.openxmlformats.org/officeDocument/2006/relationships/image" Target="../media/image10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39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microsoft.com/office/2007/relationships/hdphoto" Target="../media/hdphoto38.wdp"/><Relationship Id="rId4" Type="http://schemas.openxmlformats.org/officeDocument/2006/relationships/image" Target="../media/image11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slide" Target="slide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7.gif"/><Relationship Id="rId4" Type="http://schemas.openxmlformats.org/officeDocument/2006/relationships/image" Target="../media/image2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gif"/><Relationship Id="rId5" Type="http://schemas.openxmlformats.org/officeDocument/2006/relationships/image" Target="../media/image115.jpeg"/><Relationship Id="rId4" Type="http://schemas.openxmlformats.org/officeDocument/2006/relationships/image" Target="../media/image9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microsoft.com/office/2007/relationships/hdphoto" Target="../media/hdphoto40.wdp"/><Relationship Id="rId4" Type="http://schemas.openxmlformats.org/officeDocument/2006/relationships/image" Target="../media/image11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microsoft.com/office/2007/relationships/hdphoto" Target="../media/hdphoto41.wdp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20.jpeg"/><Relationship Id="rId7" Type="http://schemas.microsoft.com/office/2007/relationships/hdphoto" Target="../media/hdphoto42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gif"/><Relationship Id="rId4" Type="http://schemas.openxmlformats.org/officeDocument/2006/relationships/image" Target="../media/image12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microsoft.com/office/2007/relationships/hdphoto" Target="../media/hdphoto43.wdp"/><Relationship Id="rId4" Type="http://schemas.openxmlformats.org/officeDocument/2006/relationships/image" Target="../media/image131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4.jpe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gif"/><Relationship Id="rId4" Type="http://schemas.openxmlformats.org/officeDocument/2006/relationships/image" Target="../media/image13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gif"/><Relationship Id="rId4" Type="http://schemas.openxmlformats.org/officeDocument/2006/relationships/image" Target="../media/image137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4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hyperlink" Target="https://commons.wikimedia.org/wiki/File:Lead_chromate.JPG?uselang=ru" TargetMode="External"/><Relationship Id="rId4" Type="http://schemas.openxmlformats.org/officeDocument/2006/relationships/image" Target="../media/image13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gi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34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microsoft.com/office/2007/relationships/hdphoto" Target="../media/hdphoto20.wdp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4.wdp"/><Relationship Id="rId4" Type="http://schemas.openxmlformats.org/officeDocument/2006/relationships/image" Target="../media/image1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5.jpeg"/><Relationship Id="rId7" Type="http://schemas.openxmlformats.org/officeDocument/2006/relationships/image" Target="../media/image151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7.gif"/><Relationship Id="rId4" Type="http://schemas.openxmlformats.org/officeDocument/2006/relationships/image" Target="../media/image149.gif"/><Relationship Id="rId9" Type="http://schemas.microsoft.com/office/2007/relationships/hdphoto" Target="../media/hdphoto45.wdp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1.g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gi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5.xml"/></Relationships>
</file>

<file path=ppt/slides/_rels/slide165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4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slide" Target="slide5.xml"/><Relationship Id="rId7" Type="http://schemas.microsoft.com/office/2007/relationships/hdphoto" Target="../media/hdphoto48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gi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7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gif"/><Relationship Id="rId5" Type="http://schemas.openxmlformats.org/officeDocument/2006/relationships/image" Target="../media/image164.jpeg"/><Relationship Id="rId4" Type="http://schemas.microsoft.com/office/2007/relationships/hdphoto" Target="../media/hdphoto48.wdp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9.wdp"/><Relationship Id="rId4" Type="http://schemas.openxmlformats.org/officeDocument/2006/relationships/image" Target="../media/image167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8.wdp"/><Relationship Id="rId4" Type="http://schemas.openxmlformats.org/officeDocument/2006/relationships/image" Target="../media/image1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slide" Target="slide5.xml"/><Relationship Id="rId7" Type="http://schemas.microsoft.com/office/2007/relationships/hdphoto" Target="../media/hdphoto50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10" Type="http://schemas.openxmlformats.org/officeDocument/2006/relationships/image" Target="../media/image178.jpeg"/><Relationship Id="rId4" Type="http://schemas.openxmlformats.org/officeDocument/2006/relationships/image" Target="../media/image173.jpeg"/><Relationship Id="rId9" Type="http://schemas.openxmlformats.org/officeDocument/2006/relationships/image" Target="../media/image17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gif"/><Relationship Id="rId5" Type="http://schemas.openxmlformats.org/officeDocument/2006/relationships/image" Target="../media/image180.gif"/><Relationship Id="rId4" Type="http://schemas.openxmlformats.org/officeDocument/2006/relationships/image" Target="../media/image179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36.wdp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1.wdp"/><Relationship Id="rId4" Type="http://schemas.openxmlformats.org/officeDocument/2006/relationships/image" Target="../media/image18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gif"/><Relationship Id="rId4" Type="http://schemas.openxmlformats.org/officeDocument/2006/relationships/image" Target="../media/image132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84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40.jpeg"/><Relationship Id="rId4" Type="http://schemas.openxmlformats.org/officeDocument/2006/relationships/hyperlink" Target="https://commons.wikimedia.org/wiki/File:Lead_chromate.JPG?uselang=r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7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.bin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.bin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" Target="slide4.xml"/><Relationship Id="rId7" Type="http://schemas.openxmlformats.org/officeDocument/2006/relationships/image" Target="../media/image4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05.xml"/><Relationship Id="rId3" Type="http://schemas.openxmlformats.org/officeDocument/2006/relationships/image" Target="../media/image6.gif"/><Relationship Id="rId7" Type="http://schemas.openxmlformats.org/officeDocument/2006/relationships/slide" Target="slide9.xml"/><Relationship Id="rId12" Type="http://schemas.openxmlformats.org/officeDocument/2006/relationships/slide" Target="slide100.xml"/><Relationship Id="rId2" Type="http://schemas.openxmlformats.org/officeDocument/2006/relationships/notesSlide" Target="../notesSlides/notesSlide2.xml"/><Relationship Id="rId16" Type="http://schemas.openxmlformats.org/officeDocument/2006/relationships/slide" Target="slide1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93.xml"/><Relationship Id="rId5" Type="http://schemas.openxmlformats.org/officeDocument/2006/relationships/slide" Target="slide3.xml"/><Relationship Id="rId15" Type="http://schemas.openxmlformats.org/officeDocument/2006/relationships/slide" Target="slide119.xml"/><Relationship Id="rId10" Type="http://schemas.openxmlformats.org/officeDocument/2006/relationships/slide" Target="slide51.xml"/><Relationship Id="rId4" Type="http://schemas.openxmlformats.org/officeDocument/2006/relationships/slide" Target="slide4.xml"/><Relationship Id="rId9" Type="http://schemas.openxmlformats.org/officeDocument/2006/relationships/slide" Target="slide39.xml"/><Relationship Id="rId14" Type="http://schemas.openxmlformats.org/officeDocument/2006/relationships/slide" Target="slide1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6.jpeg"/><Relationship Id="rId4" Type="http://schemas.microsoft.com/office/2007/relationships/hdphoto" Target="../media/hdphoto1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7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jpe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8.xml"/><Relationship Id="rId13" Type="http://schemas.openxmlformats.org/officeDocument/2006/relationships/slide" Target="slide218.xml"/><Relationship Id="rId3" Type="http://schemas.openxmlformats.org/officeDocument/2006/relationships/image" Target="../media/image6.gif"/><Relationship Id="rId7" Type="http://schemas.openxmlformats.org/officeDocument/2006/relationships/slide" Target="slide151.xml"/><Relationship Id="rId12" Type="http://schemas.openxmlformats.org/officeDocument/2006/relationships/slide" Target="slide19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1.xml"/><Relationship Id="rId11" Type="http://schemas.openxmlformats.org/officeDocument/2006/relationships/slide" Target="slide191.xml"/><Relationship Id="rId5" Type="http://schemas.openxmlformats.org/officeDocument/2006/relationships/slide" Target="slide136.xml"/><Relationship Id="rId10" Type="http://schemas.openxmlformats.org/officeDocument/2006/relationships/slide" Target="slide178.xml"/><Relationship Id="rId4" Type="http://schemas.openxmlformats.org/officeDocument/2006/relationships/slide" Target="slide4.xml"/><Relationship Id="rId9" Type="http://schemas.openxmlformats.org/officeDocument/2006/relationships/slide" Target="slide17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8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slide" Target="slide4.xml"/><Relationship Id="rId4" Type="http://schemas.microsoft.com/office/2007/relationships/hdphoto" Target="../media/hdphoto21.wdp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3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" Target="slide4.xml"/><Relationship Id="rId7" Type="http://schemas.microsoft.com/office/2007/relationships/hdphoto" Target="../media/hdphoto2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7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4.xml"/><Relationship Id="rId7" Type="http://schemas.openxmlformats.org/officeDocument/2006/relationships/image" Target="../media/image1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microsoft.com/office/2007/relationships/hdphoto" Target="../media/hdphoto3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85.jpeg"/><Relationship Id="rId4" Type="http://schemas.microsoft.com/office/2007/relationships/hdphoto" Target="../media/hdphoto26.wdp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slide" Target="slide4.xml"/><Relationship Id="rId7" Type="http://schemas.openxmlformats.org/officeDocument/2006/relationships/image" Target="../media/image9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microsoft.com/office/2007/relationships/hdphoto" Target="../media/hdphoto29.wdp"/><Relationship Id="rId4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31.wdp"/><Relationship Id="rId7" Type="http://schemas.microsoft.com/office/2007/relationships/hdphoto" Target="../media/hdphoto32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microsoft.com/office/2007/relationships/hdphoto" Target="../media/hdphoto30.wdp"/><Relationship Id="rId4" Type="http://schemas.openxmlformats.org/officeDocument/2006/relationships/image" Target="../media/image91.png"/><Relationship Id="rId9" Type="http://schemas.openxmlformats.org/officeDocument/2006/relationships/image" Target="../media/image7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microsoft.com/office/2007/relationships/hdphoto" Target="../media/hdphoto31.wdp"/><Relationship Id="rId4" Type="http://schemas.openxmlformats.org/officeDocument/2006/relationships/image" Target="../media/image9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microsoft.com/office/2007/relationships/hdphoto" Target="../media/hdphoto31.wdp"/><Relationship Id="rId7" Type="http://schemas.openxmlformats.org/officeDocument/2006/relationships/image" Target="../media/image7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30.wdp"/><Relationship Id="rId4" Type="http://schemas.openxmlformats.org/officeDocument/2006/relationships/image" Target="../media/image91.png"/><Relationship Id="rId9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microsoft.com/office/2007/relationships/hdphoto" Target="../media/hdphoto4.wdp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slide" Target="slide4.xml"/><Relationship Id="rId7" Type="http://schemas.openxmlformats.org/officeDocument/2006/relationships/image" Target="../media/image9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33.wdp"/><Relationship Id="rId4" Type="http://schemas.openxmlformats.org/officeDocument/2006/relationships/image" Target="../media/image9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gif"/><Relationship Id="rId4" Type="http://schemas.openxmlformats.org/officeDocument/2006/relationships/image" Target="../media/image4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gif"/><Relationship Id="rId4" Type="http://schemas.openxmlformats.org/officeDocument/2006/relationships/image" Target="../media/image12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106.jpeg"/><Relationship Id="rId4" Type="http://schemas.openxmlformats.org/officeDocument/2006/relationships/image" Target="../media/image105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966997"/>
            <a:ext cx="3857652" cy="2462267"/>
          </a:xfrm>
          <a:prstGeom prst="rect">
            <a:avLst/>
          </a:prstGeom>
          <a:noFill/>
        </p:spPr>
      </p:pic>
      <p:pic>
        <p:nvPicPr>
          <p:cNvPr id="25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47359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омой 13">
            <a:hlinkClick r:id="" action="ppaction://noaction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861278"/>
            <a:ext cx="8572560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Основы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аналитической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химии.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Качественный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анализ катионов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140613" y="908720"/>
            <a:ext cx="8823875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МДК.03.01«Очистка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и контроль качества </a:t>
            </a: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природных и сточных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вод»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37963" r="39450" b="37843"/>
          <a:stretch/>
        </p:blipFill>
        <p:spPr bwMode="auto">
          <a:xfrm>
            <a:off x="78703" y="1848885"/>
            <a:ext cx="898659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293689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Вспомним: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трилон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образует растворимые в воде внутрикомплексные соли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хелаты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со многими катионами металлов, например с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Са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69691" y="4437112"/>
            <a:ext cx="3225390" cy="74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 Black" pitchFamily="34" charset="0"/>
                <a:cs typeface="Arial" pitchFamily="34" charset="0"/>
              </a:rPr>
              <a:t>Комплексное соединение</a:t>
            </a:r>
            <a:endParaRPr lang="ru-RU" sz="2600" dirty="0">
              <a:latin typeface="Arial Black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8830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mlconvd-rEv2Ft_html_m7e07588a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2028392"/>
            <a:ext cx="5258379" cy="468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93907" y="1029494"/>
            <a:ext cx="8176992" cy="10892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Химико-аналитические свойства групп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катионов</a:t>
            </a:r>
            <a:endParaRPr lang="ru-RU" sz="4000" b="1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диск D\01.03.16-домашние документы\Лаб. раб YES\Виртуальные лабораторные YES\Анимашки и картинки\Люди\Химики\26710842_anmated_doll_000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121" y="116632"/>
            <a:ext cx="10953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иск D\01.03.16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2" y="5474880"/>
            <a:ext cx="914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629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214945"/>
              </p:ext>
            </p:extLst>
          </p:nvPr>
        </p:nvGraphicFramePr>
        <p:xfrm>
          <a:off x="179513" y="1268760"/>
          <a:ext cx="8784975" cy="51065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35365"/>
                <a:gridCol w="1098130"/>
                <a:gridCol w="1304029"/>
                <a:gridCol w="1187011"/>
                <a:gridCol w="1334748"/>
                <a:gridCol w="1337064"/>
                <a:gridCol w="1288628"/>
              </a:tblGrid>
              <a:tr h="62924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ru-RU" sz="2300" b="1" kern="1200" dirty="0" smtClean="0">
                          <a:solidFill>
                            <a:schemeClr val="tx1"/>
                          </a:solidFill>
                        </a:rPr>
                        <a:t>Номер </a:t>
                      </a:r>
                      <a:r>
                        <a:rPr kumimoji="0" lang="ru-RU" sz="2200" b="1" kern="1200" dirty="0" smtClean="0">
                          <a:solidFill>
                            <a:schemeClr val="tx1"/>
                          </a:solidFill>
                        </a:rPr>
                        <a:t>группы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baseline="0" dirty="0" smtClean="0">
                          <a:solidFill>
                            <a:schemeClr val="tx1"/>
                          </a:solidFill>
                        </a:rPr>
                        <a:t>II</a:t>
                      </a:r>
                      <a:endParaRPr lang="ru-RU" sz="27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III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IV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VI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  <a:tr h="87482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200" b="1" dirty="0" err="1" smtClean="0"/>
                        <a:t>Назва</a:t>
                      </a:r>
                      <a:r>
                        <a:rPr lang="ru-RU" sz="2200" b="1" dirty="0" smtClean="0"/>
                        <a:t>-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200" b="1" dirty="0" err="1" smtClean="0"/>
                        <a:t>ние</a:t>
                      </a:r>
                      <a:endParaRPr lang="ru-RU" sz="22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err="1" smtClean="0"/>
                        <a:t>Раство</a:t>
                      </a:r>
                      <a:endParaRPr lang="ru-RU" sz="2200" b="1" dirty="0" smtClean="0"/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err="1" smtClean="0"/>
                        <a:t>римая</a:t>
                      </a:r>
                      <a:endParaRPr lang="ru-RU" sz="22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smtClean="0"/>
                        <a:t>Хлорид-</a:t>
                      </a:r>
                      <a:r>
                        <a:rPr lang="ru-RU" sz="2200" b="1" dirty="0" err="1" smtClean="0"/>
                        <a:t>ная</a:t>
                      </a:r>
                      <a:endParaRPr lang="ru-RU" sz="22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err="1" smtClean="0"/>
                        <a:t>Суль-фатная</a:t>
                      </a:r>
                      <a:endParaRPr lang="ru-RU" sz="22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err="1" smtClean="0"/>
                        <a:t>Амфо</a:t>
                      </a:r>
                      <a:r>
                        <a:rPr lang="ru-RU" sz="2200" b="1" dirty="0" smtClean="0"/>
                        <a:t>-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err="1" smtClean="0"/>
                        <a:t>терная</a:t>
                      </a:r>
                      <a:endParaRPr lang="ru-RU" sz="22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err="1" smtClean="0"/>
                        <a:t>Гидрок</a:t>
                      </a:r>
                      <a:r>
                        <a:rPr lang="ru-RU" sz="2200" b="1" dirty="0" smtClean="0"/>
                        <a:t>-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err="1" smtClean="0"/>
                        <a:t>сидная</a:t>
                      </a:r>
                      <a:endParaRPr lang="ru-RU" sz="22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err="1" smtClean="0"/>
                        <a:t>Аммиа</a:t>
                      </a:r>
                      <a:r>
                        <a:rPr lang="ru-RU" sz="2200" b="1" dirty="0" smtClean="0"/>
                        <a:t>-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200" b="1" dirty="0" err="1" smtClean="0"/>
                        <a:t>катная</a:t>
                      </a:r>
                      <a:endParaRPr lang="ru-RU" sz="22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231529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2700" b="1" dirty="0" err="1" smtClean="0"/>
                        <a:t>Груп</a:t>
                      </a:r>
                      <a:r>
                        <a:rPr lang="ru-RU" sz="2700" b="1" dirty="0" smtClean="0"/>
                        <a:t>-повой </a:t>
                      </a:r>
                      <a:r>
                        <a:rPr lang="ru-RU" sz="2700" b="1" dirty="0" err="1" smtClean="0"/>
                        <a:t>реа</a:t>
                      </a:r>
                      <a:r>
                        <a:rPr lang="ru-RU" sz="2700" b="1" dirty="0" smtClean="0"/>
                        <a:t>-  </a:t>
                      </a:r>
                      <a:r>
                        <a:rPr lang="ru-RU" sz="2700" b="1" dirty="0" err="1" smtClean="0"/>
                        <a:t>гент</a:t>
                      </a:r>
                      <a:endParaRPr lang="ru-RU" sz="27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700" b="1" dirty="0"/>
                        <a:t>Нет</a:t>
                      </a:r>
                      <a:endParaRPr lang="ru-RU" sz="27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700" b="1" dirty="0" err="1"/>
                        <a:t>HCl</a:t>
                      </a:r>
                      <a:endParaRPr lang="en-US" sz="2700" b="1" dirty="0"/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b="1" dirty="0"/>
                        <a:t>(2 </a:t>
                      </a:r>
                      <a:r>
                        <a:rPr lang="ru-RU" sz="2600" b="1" dirty="0" smtClean="0"/>
                        <a:t>М)</a:t>
                      </a:r>
                      <a:endParaRPr lang="ru-RU" sz="26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700" b="1" dirty="0"/>
                        <a:t>H</a:t>
                      </a:r>
                      <a:r>
                        <a:rPr lang="en-US" sz="2700" b="1" baseline="-25000" dirty="0"/>
                        <a:t>2</a:t>
                      </a:r>
                      <a:r>
                        <a:rPr lang="en-US" sz="2700" b="1" dirty="0"/>
                        <a:t>SO</a:t>
                      </a:r>
                      <a:r>
                        <a:rPr lang="en-US" sz="2700" b="1" baseline="-25000" dirty="0"/>
                        <a:t>4</a:t>
                      </a:r>
                      <a:endParaRPr lang="en-US" sz="2700" b="1" dirty="0"/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b="1" dirty="0" smtClean="0"/>
                        <a:t>(2</a:t>
                      </a:r>
                      <a:r>
                        <a:rPr lang="ru-RU" sz="2600" b="1" dirty="0" smtClean="0"/>
                        <a:t> М)</a:t>
                      </a:r>
                      <a:endParaRPr lang="ru-RU" sz="26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700" b="1" dirty="0" err="1"/>
                        <a:t>NaOH</a:t>
                      </a:r>
                      <a:r>
                        <a:rPr lang="en-US" sz="2700" b="1" dirty="0"/>
                        <a:t>, </a:t>
                      </a:r>
                      <a:r>
                        <a:rPr lang="ru-RU" sz="2200" b="1" dirty="0"/>
                        <a:t>избыток</a:t>
                      </a:r>
                      <a:endParaRPr lang="ru-RU" sz="22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700" b="1" dirty="0" err="1"/>
                        <a:t>NaOH</a:t>
                      </a:r>
                      <a:endParaRPr lang="en-US" sz="27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700" b="1" dirty="0"/>
                        <a:t>NH</a:t>
                      </a:r>
                      <a:r>
                        <a:rPr lang="en-US" sz="2700" b="1" baseline="-25000" dirty="0"/>
                        <a:t>4</a:t>
                      </a:r>
                      <a:r>
                        <a:rPr lang="en-US" sz="2700" b="1" dirty="0"/>
                        <a:t>OH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600" b="1" dirty="0" err="1"/>
                        <a:t>конц</a:t>
                      </a:r>
                      <a:r>
                        <a:rPr lang="ru-RU" sz="2600" b="1" dirty="0"/>
                        <a:t>.</a:t>
                      </a:r>
                      <a:endParaRPr lang="ru-RU" sz="26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4423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700" b="1" dirty="0"/>
                        <a:t>Ионы</a:t>
                      </a:r>
                      <a:endParaRPr lang="ru-RU" sz="27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700" b="1" dirty="0"/>
                        <a:t>K</a:t>
                      </a:r>
                      <a:r>
                        <a:rPr lang="en-US" sz="2700" b="1" baseline="30000" dirty="0"/>
                        <a:t>+</a:t>
                      </a:r>
                      <a:r>
                        <a:rPr lang="en-US" sz="2700" b="1" dirty="0"/>
                        <a:t>, Na</a:t>
                      </a:r>
                      <a:r>
                        <a:rPr lang="en-US" sz="2700" b="1" baseline="30000" dirty="0"/>
                        <a:t>+</a:t>
                      </a:r>
                      <a:r>
                        <a:rPr lang="en-US" sz="2700" b="1" dirty="0"/>
                        <a:t>, NH</a:t>
                      </a:r>
                      <a:r>
                        <a:rPr lang="en-US" sz="2700" b="1" baseline="-25000" dirty="0"/>
                        <a:t>4</a:t>
                      </a:r>
                      <a:r>
                        <a:rPr lang="en-US" sz="2700" b="1" baseline="30000" dirty="0"/>
                        <a:t>+</a:t>
                      </a:r>
                      <a:r>
                        <a:rPr lang="en-US" sz="2700" b="1" dirty="0"/>
                        <a:t>, </a:t>
                      </a:r>
                      <a:endParaRPr lang="en-US" sz="27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700" b="1" dirty="0"/>
                        <a:t>Ag</a:t>
                      </a:r>
                      <a:r>
                        <a:rPr lang="en-US" sz="2700" b="1" baseline="30000" dirty="0"/>
                        <a:t>+</a:t>
                      </a:r>
                      <a:r>
                        <a:rPr lang="en-US" sz="2700" b="1" dirty="0"/>
                        <a:t>, </a:t>
                      </a:r>
                      <a:r>
                        <a:rPr lang="en-US" sz="2700" b="1" dirty="0" smtClean="0"/>
                        <a:t>[Hg</a:t>
                      </a:r>
                      <a:r>
                        <a:rPr lang="en-US" sz="2700" b="1" baseline="-25000" dirty="0" smtClean="0"/>
                        <a:t>2</a:t>
                      </a:r>
                      <a:r>
                        <a:rPr lang="en-US" sz="2700" b="1" dirty="0" smtClean="0"/>
                        <a:t>]</a:t>
                      </a:r>
                      <a:r>
                        <a:rPr lang="en-US" sz="2700" b="1" baseline="30000" dirty="0" smtClean="0"/>
                        <a:t>2+</a:t>
                      </a:r>
                      <a:r>
                        <a:rPr lang="en-US" sz="2700" b="1" dirty="0" smtClean="0"/>
                        <a:t>, </a:t>
                      </a:r>
                      <a:r>
                        <a:rPr lang="en-US" sz="2700" b="1" dirty="0"/>
                        <a:t>Pb</a:t>
                      </a:r>
                      <a:r>
                        <a:rPr lang="en-US" sz="2700" b="1" baseline="30000" dirty="0"/>
                        <a:t>2+</a:t>
                      </a:r>
                      <a:endParaRPr lang="en-US" sz="27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700" b="1" dirty="0"/>
                        <a:t>Ba</a:t>
                      </a:r>
                      <a:r>
                        <a:rPr lang="en-US" sz="2700" b="1" baseline="30000" dirty="0"/>
                        <a:t>2+</a:t>
                      </a:r>
                      <a:r>
                        <a:rPr lang="en-US" sz="2700" b="1" dirty="0"/>
                        <a:t>, Ca</a:t>
                      </a:r>
                      <a:r>
                        <a:rPr lang="en-US" sz="2700" b="1" baseline="30000" dirty="0"/>
                        <a:t>2+</a:t>
                      </a:r>
                      <a:r>
                        <a:rPr lang="en-US" sz="2700" b="1" dirty="0"/>
                        <a:t>, Sr</a:t>
                      </a:r>
                      <a:r>
                        <a:rPr lang="en-US" sz="2700" b="1" baseline="30000" dirty="0"/>
                        <a:t>2+</a:t>
                      </a:r>
                      <a:endParaRPr lang="en-US" sz="27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2700" b="1" dirty="0"/>
                        <a:t>Al</a:t>
                      </a:r>
                      <a:r>
                        <a:rPr lang="it-IT" sz="2700" b="1" baseline="30000" dirty="0"/>
                        <a:t>3+</a:t>
                      </a:r>
                      <a:r>
                        <a:rPr lang="it-IT" sz="2700" b="1" dirty="0"/>
                        <a:t>, Cr</a:t>
                      </a:r>
                      <a:r>
                        <a:rPr lang="it-IT" sz="2700" b="1" baseline="30000" dirty="0"/>
                        <a:t>3+</a:t>
                      </a:r>
                      <a:r>
                        <a:rPr lang="it-IT" sz="2700" b="1" dirty="0"/>
                        <a:t>, Zn</a:t>
                      </a:r>
                      <a:r>
                        <a:rPr lang="it-IT" sz="2700" b="1" baseline="30000" dirty="0"/>
                        <a:t>2+</a:t>
                      </a:r>
                      <a:r>
                        <a:rPr lang="it-IT" sz="2700" b="1" dirty="0"/>
                        <a:t>, Sn</a:t>
                      </a:r>
                      <a:r>
                        <a:rPr lang="it-IT" sz="2700" b="1" baseline="30000" dirty="0"/>
                        <a:t>2+</a:t>
                      </a:r>
                      <a:r>
                        <a:rPr lang="it-IT" sz="2700" b="1" dirty="0"/>
                        <a:t>, Sn</a:t>
                      </a:r>
                      <a:r>
                        <a:rPr lang="it-IT" sz="2700" b="1" baseline="30000" dirty="0"/>
                        <a:t>4</a:t>
                      </a:r>
                      <a:r>
                        <a:rPr lang="it-IT" sz="2700" b="1" baseline="30000" dirty="0" smtClean="0"/>
                        <a:t>+</a:t>
                      </a:r>
                      <a:endParaRPr lang="it-IT" sz="27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700" b="1" dirty="0" smtClean="0"/>
                        <a:t>Bi</a:t>
                      </a:r>
                      <a:r>
                        <a:rPr lang="en-US" sz="2700" b="1" baseline="30000" dirty="0" smtClean="0"/>
                        <a:t>3+</a:t>
                      </a:r>
                      <a:r>
                        <a:rPr lang="en-US" sz="2700" b="1" dirty="0" smtClean="0"/>
                        <a:t>,  </a:t>
                      </a:r>
                      <a:r>
                        <a:rPr lang="en-US" sz="2700" b="1" dirty="0"/>
                        <a:t>Fe</a:t>
                      </a:r>
                      <a:r>
                        <a:rPr lang="en-US" sz="2700" b="1" baseline="30000" dirty="0"/>
                        <a:t>2+</a:t>
                      </a:r>
                      <a:r>
                        <a:rPr lang="en-US" sz="2700" b="1" dirty="0"/>
                        <a:t>, Fe</a:t>
                      </a:r>
                      <a:r>
                        <a:rPr lang="en-US" sz="2700" b="1" baseline="30000" dirty="0"/>
                        <a:t>3+</a:t>
                      </a:r>
                      <a:r>
                        <a:rPr lang="en-US" sz="2700" b="1" dirty="0"/>
                        <a:t>, Mn</a:t>
                      </a:r>
                      <a:r>
                        <a:rPr lang="en-US" sz="2700" b="1" baseline="30000" dirty="0"/>
                        <a:t>2+</a:t>
                      </a:r>
                      <a:r>
                        <a:rPr lang="en-US" sz="2700" b="1" dirty="0"/>
                        <a:t>, Mg</a:t>
                      </a:r>
                      <a:r>
                        <a:rPr lang="en-US" sz="2700" b="1" baseline="30000" dirty="0"/>
                        <a:t>2</a:t>
                      </a:r>
                      <a:r>
                        <a:rPr lang="en-US" sz="2700" b="1" baseline="30000" dirty="0" smtClean="0"/>
                        <a:t>+</a:t>
                      </a:r>
                      <a:endParaRPr lang="en-US" sz="27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2700" b="1" dirty="0"/>
                        <a:t>Hg</a:t>
                      </a:r>
                      <a:r>
                        <a:rPr lang="pl-PL" sz="2700" b="1" baseline="30000" dirty="0"/>
                        <a:t>2+</a:t>
                      </a:r>
                      <a:r>
                        <a:rPr lang="pl-PL" sz="2700" b="1" dirty="0"/>
                        <a:t>, Cu</a:t>
                      </a:r>
                      <a:r>
                        <a:rPr lang="pl-PL" sz="2700" b="1" baseline="30000" dirty="0"/>
                        <a:t>2+</a:t>
                      </a:r>
                      <a:r>
                        <a:rPr lang="pl-PL" sz="2700" b="1" dirty="0"/>
                        <a:t>, Co</a:t>
                      </a:r>
                      <a:r>
                        <a:rPr lang="pl-PL" sz="2700" b="1" baseline="30000" dirty="0"/>
                        <a:t>2+</a:t>
                      </a:r>
                      <a:r>
                        <a:rPr lang="pl-PL" sz="2700" b="1" dirty="0"/>
                        <a:t>, Ni</a:t>
                      </a:r>
                      <a:r>
                        <a:rPr lang="pl-PL" sz="2700" b="1" baseline="30000" dirty="0"/>
                        <a:t>2+</a:t>
                      </a:r>
                      <a:r>
                        <a:rPr lang="pl-PL" sz="2700" b="1" dirty="0"/>
                        <a:t>, Cd</a:t>
                      </a:r>
                      <a:r>
                        <a:rPr lang="pl-PL" sz="2700" b="1" baseline="30000" dirty="0"/>
                        <a:t>2+</a:t>
                      </a:r>
                      <a:endParaRPr lang="pl-PL" sz="2700" b="1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177046"/>
            <a:ext cx="8518875" cy="8926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Кислотно-основная классификация катионов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0" name="Picture 2" descr="D:\диск D\01.03.16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9"/>
            <a:ext cx="914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775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689695"/>
              </p:ext>
            </p:extLst>
          </p:nvPr>
        </p:nvGraphicFramePr>
        <p:xfrm>
          <a:off x="179513" y="44624"/>
          <a:ext cx="8784975" cy="60486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35365"/>
                <a:gridCol w="1098130"/>
                <a:gridCol w="1304029"/>
                <a:gridCol w="1187011"/>
                <a:gridCol w="1334748"/>
                <a:gridCol w="1337064"/>
                <a:gridCol w="1288628"/>
              </a:tblGrid>
              <a:tr h="92510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ru-RU" sz="2300" b="1" kern="1200" dirty="0" smtClean="0">
                          <a:solidFill>
                            <a:schemeClr val="tx1"/>
                          </a:solidFill>
                        </a:rPr>
                        <a:t>Номер </a:t>
                      </a:r>
                      <a:r>
                        <a:rPr kumimoji="0" lang="ru-RU" sz="2200" b="1" kern="1200" dirty="0" smtClean="0">
                          <a:solidFill>
                            <a:schemeClr val="tx1"/>
                          </a:solidFill>
                        </a:rPr>
                        <a:t>группы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baseline="0" dirty="0" smtClean="0">
                          <a:solidFill>
                            <a:schemeClr val="tx1"/>
                          </a:solidFill>
                        </a:rPr>
                        <a:t>II</a:t>
                      </a:r>
                      <a:endParaRPr lang="ru-RU" sz="27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III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IV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kumimoji="0" lang="en-US" sz="2700" b="1" kern="1200" dirty="0" smtClean="0">
                          <a:solidFill>
                            <a:schemeClr val="tx1"/>
                          </a:solidFill>
                        </a:rPr>
                        <a:t>VI</a:t>
                      </a:r>
                      <a:endParaRPr lang="ru-RU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  <a:tr h="512356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500" b="1" spc="0" dirty="0" smtClean="0"/>
                        <a:t>Действие групповых </a:t>
                      </a:r>
                      <a:r>
                        <a:rPr lang="ru-RU" sz="2500" b="1" spc="0" dirty="0"/>
                        <a:t>реагентов</a:t>
                      </a:r>
                      <a:endParaRPr lang="ru-RU" sz="2500" b="1" spc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25" marR="47625" marT="47625" marB="47625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500" b="1" dirty="0" smtClean="0"/>
                        <a:t>Практически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500" b="1" dirty="0" smtClean="0"/>
                        <a:t>все</a:t>
                      </a:r>
                      <a:r>
                        <a:rPr lang="ru-RU" sz="2500" b="1" baseline="0" dirty="0" smtClean="0"/>
                        <a:t> </a:t>
                      </a:r>
                      <a:r>
                        <a:rPr lang="ru-RU" sz="2500" b="1" dirty="0" smtClean="0"/>
                        <a:t>соединения </a:t>
                      </a:r>
                      <a:r>
                        <a:rPr lang="ru-RU" sz="2500" b="1" dirty="0"/>
                        <a:t>растворимы в </a:t>
                      </a:r>
                      <a:r>
                        <a:rPr lang="ru-RU" sz="2500" b="1" dirty="0" smtClean="0"/>
                        <a:t>воде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25" marR="47625" marT="47625" marB="47625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5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Хлориды </a:t>
                      </a:r>
                      <a:r>
                        <a:rPr lang="ru-RU" sz="2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нерастворимы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500" b="1" dirty="0"/>
                        <a:t>в воде и </a:t>
                      </a:r>
                      <a:r>
                        <a:rPr lang="ru-RU" sz="2500" b="1" dirty="0" smtClean="0"/>
                        <a:t>разбавленных </a:t>
                      </a:r>
                      <a:r>
                        <a:rPr lang="ru-RU" sz="2500" b="1" dirty="0"/>
                        <a:t>кислотах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25" marR="47625" marT="47625" marB="47625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Сульфаты</a:t>
                      </a:r>
                      <a:r>
                        <a:rPr lang="ru-RU" sz="2500" b="1" dirty="0"/>
                        <a:t> </a:t>
                      </a:r>
                      <a:r>
                        <a:rPr lang="ru-RU" sz="2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нерастворимы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500" b="1" dirty="0"/>
                        <a:t>в воде и </a:t>
                      </a:r>
                      <a:r>
                        <a:rPr lang="ru-RU" sz="2500" b="1" dirty="0" smtClean="0"/>
                        <a:t>кислотах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25" marR="47625" marT="47625" marB="47625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Гидроксиды</a:t>
                      </a:r>
                      <a:r>
                        <a:rPr lang="ru-RU" sz="2500" b="1" dirty="0"/>
                        <a:t> </a:t>
                      </a:r>
                      <a:r>
                        <a:rPr lang="ru-RU" sz="2500" b="1" dirty="0" smtClean="0"/>
                        <a:t>растворимы</a:t>
                      </a:r>
                      <a:r>
                        <a:rPr lang="ru-RU" sz="2500" b="1" baseline="0" dirty="0" smtClean="0"/>
                        <a:t> </a:t>
                      </a:r>
                      <a:r>
                        <a:rPr lang="ru-RU" sz="2500" b="1" dirty="0" smtClean="0"/>
                        <a:t>в</a:t>
                      </a:r>
                      <a:r>
                        <a:rPr lang="ru-RU" sz="2500" b="1" baseline="0" dirty="0" smtClean="0"/>
                        <a:t> </a:t>
                      </a:r>
                      <a:r>
                        <a:rPr lang="ru-RU" sz="2500" b="1" dirty="0" smtClean="0"/>
                        <a:t>избытке </a:t>
                      </a:r>
                      <a:r>
                        <a:rPr lang="ru-RU" sz="2500" b="1" dirty="0"/>
                        <a:t>щелочи и в кислотах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25" marR="47625" marT="47625" marB="47625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Гидроксиды</a:t>
                      </a:r>
                      <a:r>
                        <a:rPr lang="ru-RU" sz="2500" b="1" dirty="0"/>
                        <a:t> </a:t>
                      </a:r>
                      <a:r>
                        <a:rPr lang="ru-RU" sz="25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нерастворимы</a:t>
                      </a:r>
                      <a:r>
                        <a:rPr lang="ru-RU" sz="2500" b="1" dirty="0" smtClean="0"/>
                        <a:t> в</a:t>
                      </a:r>
                      <a:r>
                        <a:rPr lang="ru-RU" sz="2500" b="1" baseline="0" dirty="0" smtClean="0"/>
                        <a:t> </a:t>
                      </a:r>
                      <a:r>
                        <a:rPr lang="ru-RU" sz="2500" b="1" dirty="0" smtClean="0"/>
                        <a:t>щелочах</a:t>
                      </a:r>
                      <a:r>
                        <a:rPr lang="ru-RU" sz="2500" b="1" dirty="0"/>
                        <a:t>, </a:t>
                      </a:r>
                      <a:r>
                        <a:rPr lang="ru-RU" sz="2500" b="1" dirty="0" smtClean="0"/>
                        <a:t>растворимы в кислотах.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25" marR="47625" marT="47625" marB="47625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Гидроксиды</a:t>
                      </a:r>
                      <a:r>
                        <a:rPr lang="ru-RU" sz="2500" b="1" dirty="0"/>
                        <a:t> растворимы </a:t>
                      </a:r>
                      <a:r>
                        <a:rPr lang="ru-RU" sz="2500" b="1" dirty="0" smtClean="0"/>
                        <a:t>в избытке водного раствора </a:t>
                      </a:r>
                      <a:r>
                        <a:rPr lang="ru-RU" sz="2500" b="1" dirty="0"/>
                        <a:t>аммиака</a:t>
                      </a:r>
                      <a:endParaRPr lang="ru-RU" sz="2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7625" marR="47625" marT="47625" marB="47625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194" name="Picture 2" descr="D:\диск D\01.03.16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7134"/>
            <a:ext cx="914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5382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18145" r="13899" b="8982"/>
          <a:stretch/>
        </p:blipFill>
        <p:spPr bwMode="auto">
          <a:xfrm>
            <a:off x="1" y="188640"/>
            <a:ext cx="9112278" cy="621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8" name="Picture 4" descr="D:\диск D\01.03.16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14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546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538802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itchFamily="34" charset="0"/>
                <a:cs typeface="Arial" pitchFamily="34" charset="0"/>
              </a:rPr>
              <a:t>* 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исследуемым объектом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может быть раствор с осадком;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осадок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может быть только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белого цвета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принадлежать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</a:p>
          <a:p>
            <a:pPr marL="442913" indent="-4429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а) катионам II группы – PbCl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AgCl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Hg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42913" indent="-4429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б) катионам III группы и свинца – CaSO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SrSO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BaSO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PbSO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этом   случае осадок отделяют, промывают водой и анализируют на катионы II или III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группы.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8061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7717" y="1467981"/>
            <a:ext cx="8816282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Большинство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солей катионов </a:t>
            </a:r>
            <a:r>
              <a:rPr lang="ru-RU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</a:t>
            </a:r>
            <a:r>
              <a:rPr lang="ru-RU" sz="27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, K</a:t>
            </a:r>
            <a:r>
              <a:rPr lang="ru-RU" sz="27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, NH</a:t>
            </a:r>
            <a:r>
              <a:rPr lang="ru-RU" sz="27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</a:t>
            </a:r>
            <a:r>
              <a:rPr lang="ru-RU" sz="27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хорошо растворимы в воде.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Катионы I группы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 имеют группового реагента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во всех аналитических классификациях выделяются в отдельную группу. Они образуют малое количество малорастворимых соединений и в основном с крупными, легко поляризующимися ионами.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Изучим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общие и частные реакции катионов I группы согласно указанному ниже списку реагентов. Сначала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изучим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общие, а затем частные реакции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8073" y="14270"/>
            <a:ext cx="7662359" cy="11018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1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аналитическая группа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катионов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 </a:t>
            </a:r>
            <a:r>
              <a:rPr lang="ru-RU" sz="3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</a:t>
            </a:r>
            <a:r>
              <a:rPr lang="ru-RU" sz="3600" b="1" baseline="30000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, K</a:t>
            </a:r>
            <a:r>
              <a:rPr lang="ru-RU" sz="3600" b="1" baseline="30000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, NH</a:t>
            </a:r>
            <a:r>
              <a:rPr lang="ru-RU" sz="36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3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103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2710" y="296559"/>
            <a:ext cx="8779770" cy="560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Реагенты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 катионы I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группы:</a:t>
            </a: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 натрия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окрашивание бесцветного пламени, K[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Sb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]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7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стибат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калия в нейтральной среде),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HZn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(UO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(CH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COO)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8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цинк</a:t>
            </a:r>
            <a:r>
              <a:rPr lang="ru-RU" sz="2700" b="1" u="sng" dirty="0" err="1" smtClean="0">
                <a:latin typeface="Arial" pitchFamily="34" charset="0"/>
                <a:cs typeface="Arial" pitchFamily="34" charset="0"/>
              </a:rPr>
              <a:t>уранил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ацетат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Zn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(UO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(CH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COO)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уксуснокислом растворе):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Na[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стибат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         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натрия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(белый                  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мелкокристаллический осадок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Zn[(UO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(CH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 + CH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+ 9H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цинк</a:t>
            </a:r>
            <a:r>
              <a:rPr lang="ru-RU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уранил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ацетат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 algn="ctr"/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NaZn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(UO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(CH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 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натрий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цинк</a:t>
            </a:r>
            <a:r>
              <a:rPr lang="ru-RU" sz="2400" b="1" u="sng" dirty="0" err="1" smtClean="0">
                <a:latin typeface="Arial" pitchFamily="34" charset="0"/>
                <a:cs typeface="Arial" pitchFamily="34" charset="0"/>
              </a:rPr>
              <a:t>уранил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ацетат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(желтый кристаллический осадок)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D:\диск D\01.03.16-домашние документы\Колледж Строитель\Водоснабжение-СПО\1.3 Основы анал. химии\Качественный анализ\wpid-kachestvennyy-emissionnyy-analiz-kationov-nekotoryh-metallov_i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8" r="60887" b="50000"/>
          <a:stretch/>
        </p:blipFill>
        <p:spPr bwMode="auto">
          <a:xfrm>
            <a:off x="107504" y="4725144"/>
            <a:ext cx="1008112" cy="2073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132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794" name="Picture 2" descr="D:\диск D\01.03.16-домашние документы\Колледж Строитель\Водоснабжение-СПО\1.3 Основы анал. химии\Качественный анализ\wpid-kachestvennyy-emissionnyy-analiz-kationov-nekotoryh-metallov_i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r="38077" b="50000"/>
          <a:stretch/>
        </p:blipFill>
        <p:spPr bwMode="auto">
          <a:xfrm>
            <a:off x="-108520" y="4797152"/>
            <a:ext cx="1089756" cy="2073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8206" y="296559"/>
            <a:ext cx="8816282" cy="612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 калия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окрашивание бесцветного пламени,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]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700" b="1" u="sng" dirty="0" err="1" smtClean="0">
                <a:latin typeface="Arial" pitchFamily="34" charset="0"/>
                <a:cs typeface="Arial" pitchFamily="34" charset="0"/>
              </a:rPr>
              <a:t>нитрито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кобальтат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натрия), NaHC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гидротартрат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натрия) или винная кислота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присутствии ацетата натрия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COONa (в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нейтральной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среде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Pb[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]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гексанитритокупрат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натрия и свинца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algn="ctr"/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[Co(NO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[Co(NO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гексанитритокобальтат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натрия и калия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(желтый кристаллический осадок)</a:t>
            </a:r>
          </a:p>
          <a:p>
            <a:pPr algn="ctr"/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 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NaHC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KHC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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+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гидротартрат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калия </a:t>
            </a:r>
          </a:p>
          <a:p>
            <a:pPr>
              <a:lnSpc>
                <a:spcPct val="7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(белый кристаллический осадок)</a:t>
            </a:r>
          </a:p>
          <a:p>
            <a:pPr algn="ctr"/>
            <a:r>
              <a:rPr 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</a:t>
            </a:r>
            <a:r>
              <a:rPr lang="en-US" sz="27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Pb[Cu(NO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Pb[Cu(NO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гексанитритокупрат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калия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свинца (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черные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кристаллический осадок)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132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20" name="Picture 4" descr="http://www.studfiles.ru/html/2706/18/html_TkzojAWHFv.ZUtw/htmlconvd-EhZUYZ_html_m8a9e20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83" y="4639225"/>
            <a:ext cx="6742468" cy="95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tu.alnam.ru/archive/arch.php?path=../htm/book_prk/files.book&amp;file=prk_37.files/image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80" y="5589240"/>
            <a:ext cx="5505900" cy="117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8206" y="38926"/>
            <a:ext cx="8816282" cy="475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 аммония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NaHC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Pb[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], реактив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Несслера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удаление катиона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прокаливанием солей аммония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2913" algn="just">
              <a:lnSpc>
                <a:spcPct val="80000"/>
              </a:lnSpc>
              <a:buClr>
                <a:srgbClr val="C00000"/>
              </a:buClr>
            </a:pPr>
            <a:r>
              <a:rPr lang="ru-RU" sz="2800" dirty="0"/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Соли аммония в растворах щелочей разлагаются с выделением газообразного аммиака: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Clr>
                <a:srgbClr val="C00000"/>
              </a:buClr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OH 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  <a:buClr>
                <a:srgbClr val="C00000"/>
              </a:buClr>
            </a:pPr>
            <a:r>
              <a:rPr lang="ru-RU" sz="27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Реактив </a:t>
            </a:r>
            <a:r>
              <a:rPr lang="ru-RU" sz="2700" b="1" dirty="0" err="1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Несслера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смесь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раствора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тетрайодомеркурата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(II) калия 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[HgI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 c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KOH.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Катионы аммония образуют с реактивом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Несслера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аморфный красно-бурый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осадок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меркураммония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при малой концентрации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наблюдается желтое окрашивание.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132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6660232" y="1052736"/>
            <a:ext cx="288032" cy="1944216"/>
          </a:xfrm>
          <a:prstGeom prst="righ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6300192" y="2924486"/>
            <a:ext cx="288032" cy="1944216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154775" y="1510450"/>
            <a:ext cx="195750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соли летучих кислот</a:t>
            </a: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88224" y="3511344"/>
            <a:ext cx="2534683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соли кислот-окислителей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8" descr="D:\диск D\01.03.16-домашние документы\Лаб. раб YES\Виртуальные лабораторные YES\Анимашки и картинки\Химия-картинки\Реакции\анимашки\gifs_1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99384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51520" y="116632"/>
            <a:ext cx="8321008" cy="475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соли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аммония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являются термически нестойкими и 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нагревании разлагаются:</a:t>
            </a:r>
          </a:p>
          <a:p>
            <a:pPr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карбонат        аммиак                     оксид </a:t>
            </a:r>
          </a:p>
          <a:p>
            <a:pPr>
              <a:lnSpc>
                <a:spcPct val="75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аммония                                    углерода(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75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                          углекислый газ</a:t>
            </a:r>
            <a:endParaRPr lang="en-US" sz="2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75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хлорид    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аммиак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хлороводород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аммония</a:t>
            </a:r>
          </a:p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О↑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нитрит</a:t>
            </a:r>
            <a:endParaRPr lang="en-US" sz="2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аммония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дихромат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оксид 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аммония</a:t>
            </a:r>
            <a:r>
              <a:rPr lang="ru-RU" sz="2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                           </a:t>
            </a:r>
            <a:r>
              <a:rPr lang="ru-RU" sz="2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хрома (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)                                                    </a:t>
            </a:r>
            <a:endParaRPr lang="ru-RU" sz="2800" dirty="0"/>
          </a:p>
        </p:txBody>
      </p:sp>
      <p:pic>
        <p:nvPicPr>
          <p:cNvPr id="17" name="Picture 10" descr="D:\диск D\01.03.16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24475"/>
            <a:ext cx="216024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диск D\01.03.16-домашние документы\Колледж Строитель\Водоснабжение-СПО\1.3 Основы анал. химии\Качественный анализ\разложение сульфата аммони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14370" b="17329"/>
          <a:stretch/>
        </p:blipFill>
        <p:spPr bwMode="auto">
          <a:xfrm>
            <a:off x="3995936" y="4636238"/>
            <a:ext cx="2664296" cy="2157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7866" y="6407111"/>
            <a:ext cx="3953407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Разложение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0" descr="D:\диск D\01.03.16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98715"/>
            <a:ext cx="216024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1763688" y="4708246"/>
            <a:ext cx="144016" cy="95300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1498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3879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Мы уже знакомы с индикаторами, например, </a:t>
            </a:r>
            <a:r>
              <a:rPr lang="ru-RU" sz="2800" b="1" dirty="0" smtClean="0"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фенолфталеином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хромом темно-синим.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317547"/>
            <a:ext cx="65321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Фенолфталеин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разных растворах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2" name="Picture 8" descr="http://www.learner.org/courses/chemistry/images/lrg_img/Pi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4680520" cy="347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de.academic.ru/pictures/dewiki/80/Phenolphtale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34" y="3016877"/>
            <a:ext cx="4414762" cy="314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 descr="http://www.seilnacht.com/Chemie/phpht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r="10235"/>
          <a:stretch/>
        </p:blipFill>
        <p:spPr bwMode="auto">
          <a:xfrm>
            <a:off x="6203035" y="906493"/>
            <a:ext cx="1809230" cy="2110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903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8206" y="332656"/>
            <a:ext cx="8816282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 изучении реакций катионов I группы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запомним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летучие соли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щелочных металлов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(кроме 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окрашивают бесцветное пламя горелки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соли аммония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являются термически нестойкими и при прокаливании разлагаются, что используется для удаления 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-ионов,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D:\диск D\01.03.16-домашние документы\Колледж Строитель\Водоснабжение-СПО\1.3 Основы анал. химии\Качественный анализ\wpid-kachestvennyy-emissionnyy-analiz-kationov-nekotoryh-metallov_i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594298" y="2940149"/>
            <a:ext cx="5010150" cy="250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uchu24.ru/upload/video/thumbs/medium/2012/06/18/himija-doma-razlozhenie-solei-amonija-mov1340026754-4fdf2f8266bb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" y="4217625"/>
            <a:ext cx="3478192" cy="2608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:\диск D\01.03.16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195909"/>
            <a:ext cx="216024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5449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8206" y="329586"/>
            <a:ext cx="881628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ионы аммония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мешают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обнаружению ионов калия, поэтому для обнаружения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ионов необходимо удалить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ионы или замаскировать их,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4)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мешающее действие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ионов при обнаружении ионов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 K[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Sb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 объясняется следующим: за счет гидролиза солей аммония (гидролиз по катиону) образуется кислая среда, в которой разлагается реагент K[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Sb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 с образованием белого аморфного осадка HSbO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K[</a:t>
            </a: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+ H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K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О;  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SbO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HSbO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(т)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algn="ctr">
              <a:lnSpc>
                <a:spcPct val="85000"/>
              </a:lnSpc>
            </a:pP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67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5271" y="2007072"/>
            <a:ext cx="8171185" cy="14219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15 «Катионы I аналитической группы»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913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77594"/>
            <a:ext cx="88583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Научиться определять катионы первой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аналитической группы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растворе.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растворы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солей: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аммония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натрия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калия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(нитраты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хлориды,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гидрофосфат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аммония,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карбонат натрия или другие); 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SbO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Co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(NO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CH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COOH,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KOH,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K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[HgI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4809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244034"/>
            <a:ext cx="8784977" cy="4805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 5–6 каплям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нейтрального раствора соли натрия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прилейте 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 капель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раствора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SbO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потрите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стеклянной палочкой о стенки пробирки.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Внимание: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среда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раствора должна быть нейтральной или слабощелочной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растворе должны отсутствовать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ионы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они мешают обнаружению натрий - ионов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надо проводить на холоде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+ 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  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KCl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800" b="1" baseline="-25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дигидро</a:t>
            </a:r>
            <a:r>
              <a:rPr lang="ru-RU" sz="2400" b="1" u="sng" dirty="0" err="1" smtClean="0">
                <a:latin typeface="Arial" pitchFamily="34" charset="0"/>
                <a:cs typeface="Arial" pitchFamily="34" charset="0"/>
              </a:rPr>
              <a:t>ортостибат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натрия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7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белый кристаллический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осадок)</a:t>
            </a:r>
            <a:r>
              <a:rPr lang="ru-RU" sz="2400" dirty="0" smtClean="0"/>
              <a:t>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http://konspekta.net/studopediainfo/baza1/440216892587.files/image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97420"/>
            <a:ext cx="2228850" cy="2228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иск D\01.03.16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118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116632"/>
            <a:ext cx="8662891" cy="359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Проверочные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реакции</a:t>
            </a:r>
          </a:p>
          <a:p>
            <a:pPr algn="ctr">
              <a:lnSpc>
                <a:spcPct val="85000"/>
              </a:lnSpc>
            </a:pPr>
            <a:endParaRPr lang="ru-RU" sz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 осадок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подействуйте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холодной водой.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 осадок подействуйте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горячей водой.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Подействуйте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осадок щелочью.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осадок в кислоте.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склонен к перенасыщению, поэтому выпадение осадка можно ускорить, потирая стеклянной палочкой о стенки пробирки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97118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3" y="286902"/>
            <a:ext cx="8784977" cy="6022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Поместите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пробирку 1–2 капли раствора какой-либо соли калия,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прибавьте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 нему 3–5 капли раствора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гексонитритокобальтата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натрия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Внимание: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реакцию нужно проводить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достаточно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концентриро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-ванных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растворах в уксуснокислой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нейтральной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среде. Поэтому  прилейте 1–2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капли С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COOH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Потрите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стеклянной палочкой о стенки пробирки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Обнаружению мешают ионы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Соли натрия и магния не мешают обнаружению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ионов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Окислители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или восстановители, реагирующие с реактивом, должны отсутствовать.</a:t>
            </a:r>
          </a:p>
          <a:p>
            <a:pPr indent="450000" algn="just">
              <a:lnSpc>
                <a:spcPct val="85000"/>
              </a:lnSpc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[Co(NO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NaK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[Co(NO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  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гексанитритокобальтат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lnSpc>
                <a:spcPct val="7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                            натрия и калия </a:t>
            </a:r>
          </a:p>
          <a:p>
            <a:pPr>
              <a:lnSpc>
                <a:spcPct val="7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           (желтый кристаллический осадок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549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3" y="286902"/>
            <a:ext cx="8784977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Поместите в пробирку или  в тигелек несколько капель раствора соли аммония и добавьте 5 капель водного раствора какого-либо сильного основания и накройте тигелек предметным стеклом с красной лакмусовой бумагой, подогрейте на электрической плитке. Вследствие разложения соли аммония выделяется аммиак: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OH 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Выделяющийся аммиак может быть обнаружен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 запаху и по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посинению красной лакмусовой бумаги, смоченной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дистиллирован-ной водой. </a:t>
            </a:r>
            <a:r>
              <a:rPr lang="ru-RU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Внимание: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среда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раствора должна быть сильно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щелочной, раствор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нужно нагревать до кипения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224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ocuments and Settings\1\Рабочий стол\Новая папка\Изображение 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8" r="10645" b="7431"/>
          <a:stretch/>
        </p:blipFill>
        <p:spPr bwMode="auto">
          <a:xfrm>
            <a:off x="179512" y="3855508"/>
            <a:ext cx="1034074" cy="3029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studfiles.net/html/2706/289/html_8WlkvCMIrM.CmDR/img-zSegcf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92" y="4725144"/>
            <a:ext cx="6952856" cy="194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07503" y="286902"/>
            <a:ext cx="8784977" cy="464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Поместите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 предметное стекло каплю разбавленного раствора соли аммония 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прибавьте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 нему 1–2 капли раствора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реактива 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Несслера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смесь раствора </a:t>
            </a:r>
            <a:r>
              <a:rPr lang="ru-RU" sz="27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тетрайодомеркурата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(II) калия K</a:t>
            </a:r>
            <a:r>
              <a:rPr lang="ru-RU" sz="27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[HgI</a:t>
            </a:r>
            <a:r>
              <a:rPr lang="ru-RU" sz="27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KOH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Катионы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аммония образуют с реактивом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Несслера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аморфный красно-бурый осадок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меркураммония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при малой концентрации </a:t>
            </a:r>
            <a:r>
              <a:rPr lang="en-US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наблюдается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желтое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окрашивание:</a:t>
            </a:r>
          </a:p>
          <a:p>
            <a:pPr indent="0" algn="ctr">
              <a:lnSpc>
                <a:spcPct val="85000"/>
              </a:lnSpc>
              <a:buNone/>
              <a:defRPr/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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[HgI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KOH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0" algn="ctr">
              <a:lnSpc>
                <a:spcPct val="85000"/>
              </a:lnSpc>
              <a:buNone/>
              <a:defRPr/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[Hg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]I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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5KI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желто-бурый осадок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696549" y="4797152"/>
            <a:ext cx="1067311" cy="14893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7375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8073" y="14270"/>
            <a:ext cx="7662359" cy="11018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1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группа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катионов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Ag</a:t>
            </a:r>
            <a:r>
              <a:rPr lang="en-US" sz="36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+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, [Hg</a:t>
            </a:r>
            <a:r>
              <a:rPr lang="en-US" sz="3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2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]</a:t>
            </a:r>
            <a:r>
              <a:rPr lang="en-US" sz="36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2+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, Pb</a:t>
            </a:r>
            <a:r>
              <a:rPr lang="en-US" sz="36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2</a:t>
            </a:r>
            <a:r>
              <a:rPr lang="en-US" sz="36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</a:rPr>
              <a:t>+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9D2349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40768"/>
            <a:ext cx="8712968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состав этой группы входят катионы р- и d- элементов, дающие осадки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хлороводородной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кислотой и ее солями, которые являются групповым реагентом. Эти катионы имеют на внешнем электронном уровне 18 или 18+2 электрона, являясь в связи с этим сильными поляризаторами и сами при этом легко поляризуются. Водные растворы катионов II группы бесцветны. Степень окисления ионов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серебра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ртути (I)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легко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изменяется, т.к. они проявляют свойства окислителей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18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6393" r="24743"/>
          <a:stretch/>
        </p:blipFill>
        <p:spPr bwMode="auto">
          <a:xfrm>
            <a:off x="2642441" y="3843424"/>
            <a:ext cx="2768628" cy="1991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files.ub.ua/ist/?action=3&amp;w=258&amp;h=258&amp;f=/goods/goods-photos/27/71906_hromovyj_temnosinij-655204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r="11631"/>
          <a:stretch/>
        </p:blipFill>
        <p:spPr bwMode="auto">
          <a:xfrm>
            <a:off x="256354" y="3190885"/>
            <a:ext cx="1873045" cy="2457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6180" r="19837"/>
          <a:stretch/>
        </p:blipFill>
        <p:spPr bwMode="auto">
          <a:xfrm>
            <a:off x="5403296" y="4280479"/>
            <a:ext cx="3083644" cy="214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http://previews.123rf.com/images/logos2012/logos20121405/logos2012140500032/28110940-Structural-formulas-of-chemical-indicators-cresol-red-methylene-blue-chrome-dark-blue-2D-illustratio-Stock-Vecto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t="68958" r="13222" b="5564"/>
          <a:stretch/>
        </p:blipFill>
        <p:spPr bwMode="auto">
          <a:xfrm>
            <a:off x="2276581" y="201635"/>
            <a:ext cx="6295947" cy="345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6286520"/>
            <a:ext cx="563647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b="1" dirty="0" smtClean="0">
                <a:latin typeface="Arial Black" pitchFamily="34" charset="0"/>
                <a:cs typeface="Arial" pitchFamily="34" charset="0"/>
              </a:rPr>
              <a:t>Определение 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жесткость </a:t>
            </a:r>
            <a:r>
              <a:rPr lang="ru-RU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воды</a:t>
            </a:r>
            <a:endParaRPr lang="ru-RU" sz="2500" dirty="0"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19873" y="3094564"/>
            <a:ext cx="4851026" cy="422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Хром темно-синий</a:t>
            </a:r>
            <a:endParaRPr lang="ru-RU" sz="2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3279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81963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Реагенты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 катионы II группы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90000"/>
              </a:lnSpc>
            </a:pPr>
            <a:endParaRPr lang="ru-RU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90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Общие реагенты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НСl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разб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.),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НСl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разб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.) со спиртом,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разб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., недостаток и избыток),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  <a:sym typeface="Symbol"/>
              </a:rPr>
              <a:t>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разб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., недостаток и избыток), 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KI, 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CrO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HPO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дитизон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 или (NH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S. </a:t>
            </a:r>
          </a:p>
        </p:txBody>
      </p:sp>
      <p:pic>
        <p:nvPicPr>
          <p:cNvPr id="14338" name="Picture 2" descr="D:\диск D\01.03.16-домашние документы\Виртуальные лекции 2015\Химия\сложные в-ва\кислоты\Соляная кислота\image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 r="38592"/>
          <a:stretch/>
        </p:blipFill>
        <p:spPr bwMode="auto">
          <a:xfrm>
            <a:off x="179512" y="2589514"/>
            <a:ext cx="1312607" cy="24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диск D\01.03.16-домашние документы\Виртуальные лекции 2015\Химия\сложные в-ва\основания\натрия\Sodium_hydroxide_solu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r="11310" b="3467"/>
          <a:stretch/>
        </p:blipFill>
        <p:spPr bwMode="auto">
          <a:xfrm>
            <a:off x="1488242" y="4296016"/>
            <a:ext cx="1270971" cy="2335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557994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 Black" pitchFamily="34" charset="0"/>
                <a:cs typeface="Arial" pitchFamily="34" charset="0"/>
              </a:rPr>
              <a:t>NaOH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4342" name="Picture 6" descr="D:\диск D\01.03.16-домашние документы\Виртуальные лекции 2015\Химия\Вещества\аммиак\origin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1"/>
          <a:stretch/>
        </p:blipFill>
        <p:spPr bwMode="auto">
          <a:xfrm>
            <a:off x="2813586" y="2550325"/>
            <a:ext cx="1201454" cy="2370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32531" y="4921196"/>
            <a:ext cx="1699504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30" b="1" dirty="0">
                <a:latin typeface="Arial Black" pitchFamily="34" charset="0"/>
                <a:cs typeface="Arial" pitchFamily="34" charset="0"/>
              </a:rPr>
              <a:t>NH</a:t>
            </a:r>
            <a:r>
              <a:rPr lang="ru-RU" sz="2430" b="1" baseline="-25000" dirty="0">
                <a:latin typeface="Arial Black" pitchFamily="34" charset="0"/>
                <a:cs typeface="Arial" pitchFamily="34" charset="0"/>
              </a:rPr>
              <a:t>3</a:t>
            </a:r>
            <a:r>
              <a:rPr lang="ru-RU" sz="2430" b="1" baseline="30000" dirty="0">
                <a:latin typeface="Arial Black" pitchFamily="34" charset="0"/>
                <a:cs typeface="Arial" pitchFamily="34" charset="0"/>
                <a:sym typeface="Symbol"/>
              </a:rPr>
              <a:t></a:t>
            </a:r>
            <a:r>
              <a:rPr lang="ru-RU" sz="2430" b="1" dirty="0">
                <a:latin typeface="Arial Black" pitchFamily="34" charset="0"/>
                <a:cs typeface="Arial" pitchFamily="34" charset="0"/>
              </a:rPr>
              <a:t>H</a:t>
            </a:r>
            <a:r>
              <a:rPr lang="ru-RU" sz="2430" b="1" baseline="-25000" dirty="0">
                <a:latin typeface="Arial Black" pitchFamily="34" charset="0"/>
                <a:cs typeface="Arial" pitchFamily="34" charset="0"/>
              </a:rPr>
              <a:t>2</a:t>
            </a:r>
            <a:r>
              <a:rPr lang="ru-RU" sz="2430" b="1" dirty="0">
                <a:latin typeface="Arial Black" pitchFamily="34" charset="0"/>
                <a:cs typeface="Arial" pitchFamily="34" charset="0"/>
              </a:rPr>
              <a:t>O </a:t>
            </a:r>
            <a:endParaRPr lang="ru-RU" sz="2430" dirty="0">
              <a:latin typeface="Arial Black" pitchFamily="34" charset="0"/>
            </a:endParaRPr>
          </a:p>
        </p:txBody>
      </p:sp>
      <p:pic>
        <p:nvPicPr>
          <p:cNvPr id="14344" name="Picture 8" descr="D:\диск D\01.03.16-домашние документы\Виртуальные лекции 2015\Химия\сложные в-ва\соли\хроматы,\potassium_chromate_and_ dichroma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2602361"/>
            <a:ext cx="4104457" cy="4348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8" name="Рисунок 27" descr="sddefault.jpg"/>
          <p:cNvPicPr>
            <a:picLocks noChangeAspect="1"/>
          </p:cNvPicPr>
          <p:nvPr/>
        </p:nvPicPr>
        <p:blipFill rotWithShape="1">
          <a:blip r:embed="rId9" cstate="print"/>
          <a:srcRect l="60680" t="11465" r="4439" b="10671"/>
          <a:stretch/>
        </p:blipFill>
        <p:spPr>
          <a:xfrm>
            <a:off x="7747325" y="2529079"/>
            <a:ext cx="1282197" cy="214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6065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60409"/>
            <a:ext cx="8784976" cy="342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При изучении реакций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катионов II группы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обратите внимание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на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свойства образующихся осадков при действии на катионы общих реагентов: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900113" indent="-45085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хлоридов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иодидов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на растворимость при нагревании и в избытке реагента, </a:t>
            </a:r>
          </a:p>
          <a:p>
            <a:pPr marL="900113" indent="-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сульфата свинца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 растворимость в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(изб.),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30 %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COONH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тартрате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аммония (аммоний виннокислый; винной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кислоты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диаммонийная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соль</a:t>
            </a:r>
            <a:r>
              <a:rPr lang="en-US" sz="2800" b="1" dirty="0"/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drealmp.fr/gestion/index.php?q=aHR0cHM6Ly91cGxvYWQud2lraW1lZGlhLm9yZy93aWtpcGVkaWEvY29tbW9ucy81LzU1L0xlYWQlMjhJSSUyOV9zdWxmYXRlLmpwZw%3D%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15343"/>
            <a:ext cx="2633117" cy="22711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6378000"/>
            <a:ext cx="2821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Сульфат свинца </a:t>
            </a:r>
            <a:endParaRPr lang="ru-RU" sz="2400" dirty="0"/>
          </a:p>
        </p:txBody>
      </p:sp>
      <p:pic>
        <p:nvPicPr>
          <p:cNvPr id="11268" name="Picture 4" descr="http://cor.edu.27.ru/dlrstore/d8932e1e-fc13-f1de-2ace-288cbf49a4db/033%20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44732"/>
          <a:stretch/>
        </p:blipFill>
        <p:spPr bwMode="auto">
          <a:xfrm>
            <a:off x="3131840" y="3789040"/>
            <a:ext cx="1254754" cy="2559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093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84976" cy="1575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) что при действии 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гидрофосфата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катионы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серебра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образуют осадок </a:t>
            </a:r>
            <a:r>
              <a:rPr lang="ru-RU" sz="30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среднего фосфата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свинца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ртути (I)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гидрофосфата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;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4941168"/>
            <a:ext cx="1947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Ag</a:t>
            </a:r>
            <a:r>
              <a:rPr lang="ru-RU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</a:t>
            </a:r>
            <a:r>
              <a:rPr lang="ru-RU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 </a:t>
            </a:r>
          </a:p>
        </p:txBody>
      </p:sp>
      <p:pic>
        <p:nvPicPr>
          <p:cNvPr id="11" name="Рисунок 10" descr="http://ege-study.ru/wp-content/uploads/2015/11/Chemistry_color_14.jpg"/>
          <p:cNvPicPr/>
          <p:nvPr/>
        </p:nvPicPr>
        <p:blipFill rotWithShape="1">
          <a:blip r:embed="rId4" cstate="print"/>
          <a:srcRect l="15455" r="13493"/>
          <a:stretch/>
        </p:blipFill>
        <p:spPr bwMode="auto">
          <a:xfrm>
            <a:off x="5283450" y="2609153"/>
            <a:ext cx="1570265" cy="239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Documents and Settings\1\Рабочий стол\Новая папка\Изображение 0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1" r="12333"/>
          <a:stretch/>
        </p:blipFill>
        <p:spPr bwMode="auto">
          <a:xfrm>
            <a:off x="351291" y="2448231"/>
            <a:ext cx="4571183" cy="3142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5590234"/>
            <a:ext cx="63367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PO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+ 3AgNO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Ag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PO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500" b="1" dirty="0">
                <a:latin typeface="Arial" pitchFamily="34" charset="0"/>
                <a:cs typeface="Arial" pitchFamily="34" charset="0"/>
                <a:sym typeface="Symbol" pitchFamily="18" charset="2"/>
              </a:rPr>
              <a:t>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+ 3NaNO</a:t>
            </a:r>
            <a:r>
              <a:rPr lang="ru-RU" sz="2500" b="1" baseline="-25000" dirty="0">
                <a:latin typeface="Arial" pitchFamily="34" charset="0"/>
                <a:cs typeface="Arial" pitchFamily="34" charset="0"/>
              </a:rPr>
              <a:t>3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 typeface="Wingdings 2" pitchFamily="18" charset="2"/>
              <a:buNone/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               желтый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18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4624"/>
            <a:ext cx="8784976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дитизон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дифенилтиокарбазон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2-фенилгидразид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фенилазотиомуравьиной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кислоты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сокращённое обозначение 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общая формула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N=N-C(S)-NHNHC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чёрные, пурпурно-чёрные или сине-чёрные кристаллы; не растворимы в воде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является органическим реагентом и образует в хлороформном растворе с катионами II группы окрашенные внутрикомплексные соединения; </a:t>
            </a:r>
          </a:p>
        </p:txBody>
      </p:sp>
      <p:pic>
        <p:nvPicPr>
          <p:cNvPr id="5122" name="Picture 2" descr="http://infocompany.biz/img/content/i1041/104126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8273"/>
            <a:ext cx="185737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.tqn.com/y/chemistry/1/S/k/X/1/black-crystal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1" r="25868"/>
          <a:stretch/>
        </p:blipFill>
        <p:spPr bwMode="auto">
          <a:xfrm>
            <a:off x="2699792" y="4033757"/>
            <a:ext cx="3108382" cy="2225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61849" y="5229200"/>
            <a:ext cx="2318263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rtDeco"/>
              <a:contourClr>
                <a:srgbClr val="DDDDDD"/>
              </a:contourClr>
            </a:sp3d>
          </a:bodyPr>
          <a:lstStyle/>
          <a:p>
            <a:pPr algn="ctr"/>
            <a:r>
              <a:rPr lang="ru-RU" sz="3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Дитизон</a:t>
            </a:r>
            <a:r>
              <a:rPr lang="ru-RU" sz="3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3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503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4455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) на различие в химизме взаимодействия катионов II группы с NH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O (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разб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., избыток).</a:t>
            </a:r>
          </a:p>
        </p:txBody>
      </p:sp>
    </p:spTree>
    <p:extLst>
      <p:ext uri="{BB962C8B-B14F-4D97-AF65-F5344CB8AC3E}">
        <p14:creationId xmlns:p14="http://schemas.microsoft.com/office/powerpoint/2010/main" val="6066859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5271" y="2007072"/>
            <a:ext cx="8171185" cy="14219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16 «Катионы II аналитической группы»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838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77594"/>
            <a:ext cx="8858312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Научиться определять катионы второй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аналитической группы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растворе.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растворы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солей: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серебра (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свинца (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(нитраты или другие); Н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HNO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COOH, CH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COONa,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CrO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NH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OH,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KOH,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4901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Рисунок 9" descr="hqdefault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095" t="12613"/>
          <a:stretch/>
        </p:blipFill>
        <p:spPr>
          <a:xfrm>
            <a:off x="2267744" y="3583410"/>
            <a:ext cx="3458796" cy="324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F:\Новая папка (2)\100_99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3" t="-6968" r="-12926" b="6968"/>
          <a:stretch/>
        </p:blipFill>
        <p:spPr bwMode="auto">
          <a:xfrm>
            <a:off x="1907705" y="3356992"/>
            <a:ext cx="1872208" cy="3450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1" y="244034"/>
            <a:ext cx="8784977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Ag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Прилейте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пробирку 2–3 капли раствора соли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AgNO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прибавьте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нему 1–2 капли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группового реагента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(2М раствора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Для полноты осаждения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прилейте 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капли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AgCl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AgCl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/>
              <a:t> </a:t>
            </a:r>
          </a:p>
          <a:p>
            <a:pPr algn="ctr"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белый </a:t>
            </a:r>
          </a:p>
          <a:p>
            <a:pPr algn="ctr"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творожистый осадок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133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F:\Новая папка (2)\100_99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3" t="-6968" r="-12926" b="6968"/>
          <a:stretch/>
        </p:blipFill>
        <p:spPr bwMode="auto">
          <a:xfrm>
            <a:off x="7730791" y="1190636"/>
            <a:ext cx="2067181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8301" y="44624"/>
            <a:ext cx="7632848" cy="634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Прилейте к осадку (предварительно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слив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раствор) по каплям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избыток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аммиака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присутствии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осадок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растворяется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т.к. образуется комплексный ион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AgCl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+ 2NH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 = [Ag(NH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+ 2HOH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бесцветный раствор</a:t>
            </a:r>
          </a:p>
          <a:p>
            <a:pPr indent="442913" algn="just">
              <a:lnSpc>
                <a:spcPct val="80000"/>
              </a:lnSpc>
            </a:pPr>
            <a:endParaRPr lang="ru-RU" sz="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Внимание!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Реакцию следует проводить при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рН&lt;7,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т. к. в щелочном растворе образуется оксид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Ag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О;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аммиачном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растворе осадок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не образуется, а образуется комплексный ион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растворе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должен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отсутствовать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ион Р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dirty="0" smtClean="0"/>
              <a:t> </a:t>
            </a:r>
          </a:p>
          <a:p>
            <a:pPr indent="442913" algn="just">
              <a:lnSpc>
                <a:spcPct val="80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Для подтверждения наличия иона 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Ag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раствор нужно прилить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HNO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2913" algn="just">
              <a:lnSpc>
                <a:spcPct val="80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2HNO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AgCl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2NH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 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белый осадок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894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244034"/>
            <a:ext cx="8784977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Ag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Прилейте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пробирку 2–3 капли раствора соли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AgNO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прибавьте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нему 1–2 капли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хромата калия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полноты осаждения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прилейте 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капли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красно-бурый осадок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 descr="E:\1.3 Основы анал. химии\Качественный анализ\potassium_chromate_and_%20dichromate.jpg"/>
          <p:cNvPicPr>
            <a:picLocks noChangeAspect="1" noChangeArrowheads="1"/>
          </p:cNvPicPr>
          <p:nvPr/>
        </p:nvPicPr>
        <p:blipFill>
          <a:blip r:embed="rId5" cstate="print"/>
          <a:srcRect l="7317" r="48780"/>
          <a:stretch>
            <a:fillRect/>
          </a:stretch>
        </p:blipFill>
        <p:spPr bwMode="auto">
          <a:xfrm>
            <a:off x="179512" y="3501008"/>
            <a:ext cx="1296144" cy="3128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0013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35010" r="28773" b="17168"/>
          <a:stretch/>
        </p:blipFill>
        <p:spPr bwMode="auto">
          <a:xfrm>
            <a:off x="5004048" y="-27384"/>
            <a:ext cx="4108230" cy="264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33641" r="31868" b="18715"/>
          <a:stretch/>
        </p:blipFill>
        <p:spPr bwMode="auto">
          <a:xfrm>
            <a:off x="179512" y="3861048"/>
            <a:ext cx="4085845" cy="2882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3607" y="2650267"/>
            <a:ext cx="8590883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Общие представления о комплексных соединениях</a:t>
            </a: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8300" y="169268"/>
            <a:ext cx="8866187" cy="435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endParaRPr lang="ru-RU" sz="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Внимание: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Реакцию следует проводить 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рН=7,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т. к. в щелочном растворе образуется оксид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Ag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О;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аммиачном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растворе осадок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 образуется, а образуется комплексный ион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должны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отсутствовать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ионы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400" dirty="0" smtClean="0"/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2400" dirty="0" smtClean="0"/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Ва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растворе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должны отсутствовать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восстановители, т.к. в этом случае ионы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восстанавливаются до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уксуснокислой среде выпадает осадок бихромата серебра. В сильнокислой среде осадок не образуется.</a:t>
            </a:r>
            <a:endParaRPr lang="ru-RU" sz="2800" dirty="0" smtClean="0"/>
          </a:p>
          <a:p>
            <a:pPr indent="442913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894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244034"/>
            <a:ext cx="8784977" cy="370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Pb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Прилейте в пробирку 2–3 капли раствора нитрата свинца (II)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прибавьте к нему 1–2 капли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группового реагента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(2М раствора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Для полноты осаждения прилейте 3 капли 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2HCl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PbCl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2Cl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PbCl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белый </a:t>
            </a:r>
          </a:p>
          <a:p>
            <a:pPr algn="ctr">
              <a:lnSpc>
                <a:spcPct val="7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осадок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6165304"/>
            <a:ext cx="4608512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Хлорид свинца(II)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AutoShape 8" descr="http://upload.wikimedia.org/wikipedia/commons/6/6c/Chlorid_olovnat%C3%BD.PNG"/>
          <p:cNvSpPr>
            <a:spLocks noChangeAspect="1" noChangeArrowheads="1"/>
          </p:cNvSpPr>
          <p:nvPr/>
        </p:nvSpPr>
        <p:spPr bwMode="auto">
          <a:xfrm>
            <a:off x="63500" y="-1058863"/>
            <a:ext cx="5981700" cy="2209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2" name="AutoShape 10" descr="http://upload.wikimedia.org/wikipedia/commons/6/6c/Chlorid_olovnat%C3%BD.PNG"/>
          <p:cNvSpPr>
            <a:spLocks noChangeAspect="1" noChangeArrowheads="1"/>
          </p:cNvSpPr>
          <p:nvPr/>
        </p:nvSpPr>
        <p:spPr bwMode="auto">
          <a:xfrm>
            <a:off x="63500" y="-1058863"/>
            <a:ext cx="5981700" cy="2209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85" name="Picture 13" descr="E:\1.3 Основы анал. химии\Качественный анализ\Катионы\Катионы II\Chlorid_olovnatý.png"/>
          <p:cNvPicPr>
            <a:picLocks noChangeAspect="1" noChangeArrowheads="1"/>
          </p:cNvPicPr>
          <p:nvPr/>
        </p:nvPicPr>
        <p:blipFill>
          <a:blip r:embed="rId4" cstate="print"/>
          <a:srcRect l="2408" t="3259" r="2492" b="5501"/>
          <a:stretch>
            <a:fillRect/>
          </a:stretch>
        </p:blipFill>
        <p:spPr bwMode="auto">
          <a:xfrm>
            <a:off x="3851920" y="4725144"/>
            <a:ext cx="3456384" cy="1225047"/>
          </a:xfrm>
          <a:prstGeom prst="rect">
            <a:avLst/>
          </a:prstGeom>
          <a:noFill/>
        </p:spPr>
      </p:pic>
      <p:pic>
        <p:nvPicPr>
          <p:cNvPr id="16" name="Picture 3" descr="E:\1.3 Основы анал. химии\Качественный анализ\Катионы\Катионы II\PbCl2-PbBr2-PbI2.gif"/>
          <p:cNvPicPr>
            <a:picLocks noChangeAspect="1" noChangeArrowheads="1"/>
          </p:cNvPicPr>
          <p:nvPr/>
        </p:nvPicPr>
        <p:blipFill>
          <a:blip r:embed="rId5" cstate="print"/>
          <a:srcRect l="4010" r="67916" b="9174"/>
          <a:stretch>
            <a:fillRect/>
          </a:stretch>
        </p:blipFill>
        <p:spPr bwMode="auto">
          <a:xfrm>
            <a:off x="2195736" y="3501008"/>
            <a:ext cx="100811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00133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052736"/>
            <a:ext cx="8640960" cy="5620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Хлорид свинца</a:t>
            </a:r>
            <a:r>
              <a:rPr lang="en-US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(II)</a:t>
            </a:r>
            <a:r>
              <a:rPr lang="en-US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прозрачные кристаллы, слабо растворимые в воде. В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горячих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водных растворах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подвергается гидролизу до основной соли:</a:t>
            </a:r>
            <a:endParaRPr lang="en-US" sz="27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PbCl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(при 50 </a:t>
            </a:r>
            <a:r>
              <a:rPr lang="ru-RU" sz="2700" b="1" baseline="30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0000"/>
              </a:lnSpc>
            </a:pP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хлорид           </a:t>
            </a:r>
            <a:r>
              <a:rPr lang="ru-RU" sz="23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гидроксохлорид</a:t>
            </a:r>
            <a:endParaRPr lang="ru-RU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0000"/>
              </a:lnSpc>
            </a:pP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свинца(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               свинца(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85000"/>
              </a:lnSpc>
            </a:pPr>
            <a:endPara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Хорошо растворяется в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концентрированной соляной кислоте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PbCl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2HCl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[PbCl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0000"/>
              </a:lnSpc>
            </a:pP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хлорид           </a:t>
            </a:r>
            <a:r>
              <a:rPr lang="ru-RU" sz="23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</a:t>
            </a:r>
            <a:r>
              <a:rPr lang="ru-RU" sz="23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плюмбат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70000"/>
              </a:lnSpc>
            </a:pP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свинца(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               водорода</a:t>
            </a:r>
          </a:p>
          <a:p>
            <a:pPr>
              <a:lnSpc>
                <a:spcPct val="85000"/>
              </a:lnSpc>
            </a:pPr>
            <a:endParaRPr lang="en-US" sz="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Разлагается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щелочами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7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PbCl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2NaOH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 + 2Na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PbCl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4NaOH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+ 2Na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0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плюмбат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70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натрия</a:t>
            </a:r>
            <a:endParaRPr lang="ru-RU" sz="2700" dirty="0"/>
          </a:p>
        </p:txBody>
      </p:sp>
      <p:pic>
        <p:nvPicPr>
          <p:cNvPr id="19" name="Picture 13" descr="E:\1.3 Основы анал. химии\Качественный анализ\Катионы\Катионы II\Chlorid_olovnatý.png"/>
          <p:cNvPicPr>
            <a:picLocks noChangeAspect="1" noChangeArrowheads="1"/>
          </p:cNvPicPr>
          <p:nvPr/>
        </p:nvPicPr>
        <p:blipFill>
          <a:blip r:embed="rId4" cstate="print"/>
          <a:srcRect l="2408" t="3259" r="2492" b="5501"/>
          <a:stretch>
            <a:fillRect/>
          </a:stretch>
        </p:blipFill>
        <p:spPr bwMode="auto">
          <a:xfrm>
            <a:off x="107504" y="36421"/>
            <a:ext cx="2664296" cy="944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0133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0658" name="Picture 2" descr="http://pu.i.wp.pl/k,Nzc0MjA2MjAsNTAwMTQwNTg=,f,668683_Pb2__med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762500" cy="2819401"/>
          </a:xfrm>
          <a:prstGeom prst="rect">
            <a:avLst/>
          </a:prstGeom>
          <a:noFill/>
        </p:spPr>
      </p:pic>
      <p:pic>
        <p:nvPicPr>
          <p:cNvPr id="70659" name="Picture 3" descr="E:\1.3 Основы анал. химии\Качественный анализ\Катионы\Катионы II\PbCl2-PbBr2-PbI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284984"/>
            <a:ext cx="3590925" cy="269557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99592" y="6021288"/>
            <a:ext cx="37369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latin typeface="Arial Black" pitchFamily="34" charset="0"/>
              </a:rPr>
              <a:t>PbCl</a:t>
            </a:r>
            <a:r>
              <a:rPr lang="en-US" sz="2600" baseline="-25000" dirty="0" smtClean="0">
                <a:latin typeface="Arial Black" pitchFamily="34" charset="0"/>
              </a:rPr>
              <a:t>2</a:t>
            </a:r>
            <a:r>
              <a:rPr lang="ru-RU" sz="2600" baseline="-25000" dirty="0" smtClean="0">
                <a:latin typeface="Arial Black" pitchFamily="34" charset="0"/>
              </a:rPr>
              <a:t> </a:t>
            </a:r>
            <a:r>
              <a:rPr lang="en-US" sz="2600" dirty="0" smtClean="0">
                <a:latin typeface="Arial Black" pitchFamily="34" charset="0"/>
              </a:rPr>
              <a:t>–</a:t>
            </a:r>
            <a:r>
              <a:rPr lang="ru-RU" sz="2600" dirty="0" smtClean="0">
                <a:latin typeface="Arial Black" pitchFamily="34" charset="0"/>
              </a:rPr>
              <a:t> </a:t>
            </a:r>
            <a:r>
              <a:rPr lang="en-US" sz="2600" dirty="0" smtClean="0">
                <a:latin typeface="Arial Black" pitchFamily="34" charset="0"/>
              </a:rPr>
              <a:t>PbBr</a:t>
            </a:r>
            <a:r>
              <a:rPr lang="en-US" sz="2600" baseline="-25000" dirty="0" smtClean="0">
                <a:latin typeface="Arial Black" pitchFamily="34" charset="0"/>
              </a:rPr>
              <a:t>2</a:t>
            </a:r>
            <a:r>
              <a:rPr lang="ru-RU" sz="2600" baseline="-25000" dirty="0" smtClean="0">
                <a:latin typeface="Arial Black" pitchFamily="34" charset="0"/>
              </a:rPr>
              <a:t> </a:t>
            </a:r>
            <a:r>
              <a:rPr lang="en-US" sz="2600" dirty="0" smtClean="0">
                <a:latin typeface="Arial Black" pitchFamily="34" charset="0"/>
              </a:rPr>
              <a:t>– PbI</a:t>
            </a:r>
            <a:r>
              <a:rPr lang="en-US" sz="2600" baseline="-25000" dirty="0" smtClean="0">
                <a:latin typeface="Arial Black" pitchFamily="34" charset="0"/>
              </a:rPr>
              <a:t>2</a:t>
            </a:r>
            <a:endParaRPr lang="ru-RU" sz="2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18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244034"/>
            <a:ext cx="8784977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Pb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Прилейте в пробирку 2–3 капли раствора нитрата свинца (II)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прибавьте к нему 1–2 капли хромата калия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Для полноты осаждения прилейте 3 капли 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7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желтый </a:t>
            </a:r>
          </a:p>
          <a:p>
            <a:pPr algn="ctr">
              <a:lnSpc>
                <a:spcPct val="7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осадок</a:t>
            </a:r>
          </a:p>
          <a:p>
            <a:pPr indent="442913" algn="just">
              <a:lnSpc>
                <a:spcPct val="75000"/>
              </a:lnSpc>
            </a:pPr>
            <a:endParaRPr lang="ru-RU" sz="2800" b="1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indent="442913" algn="just">
              <a:lnSpc>
                <a:spcPct val="7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Внимание: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Реакцию следует проводить при рН=7 в присутствии буферной смеси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COOH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CH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COONa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E:\1.3 Основы анал. химии\Качественный анализ\potassium_chromate_and_%20dichromate.jpg"/>
          <p:cNvPicPr>
            <a:picLocks noChangeAspect="1" noChangeArrowheads="1"/>
          </p:cNvPicPr>
          <p:nvPr/>
        </p:nvPicPr>
        <p:blipFill>
          <a:blip r:embed="rId4" cstate="print"/>
          <a:srcRect l="7317" r="48780"/>
          <a:stretch>
            <a:fillRect/>
          </a:stretch>
        </p:blipFill>
        <p:spPr bwMode="auto">
          <a:xfrm>
            <a:off x="6372200" y="4567156"/>
            <a:ext cx="936104" cy="225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4"/>
          <a:stretch/>
        </p:blipFill>
        <p:spPr bwMode="auto">
          <a:xfrm>
            <a:off x="2627784" y="4567156"/>
            <a:ext cx="3547120" cy="211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0133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94993"/>
            <a:ext cx="8352928" cy="262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Хромат свинца(II)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жёлтые кристаллы, не растворимые в воде.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Растворяется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концентрированных кислотах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endParaRPr lang="en-US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+ 4Н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Н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Н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щелочах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733256"/>
            <a:ext cx="396044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latin typeface="Arial Black" pitchFamily="34" charset="0"/>
              </a:rPr>
              <a:t>Крокоит</a:t>
            </a:r>
            <a:r>
              <a:rPr lang="ru-RU" sz="2400" b="1" dirty="0" smtClean="0">
                <a:latin typeface="Arial Black" pitchFamily="34" charset="0"/>
              </a:rPr>
              <a:t> – хромат свинца </a:t>
            </a:r>
            <a:r>
              <a:rPr lang="en-US" sz="2400" b="1" dirty="0" smtClean="0">
                <a:latin typeface="Arial Black" pitchFamily="34" charset="0"/>
              </a:rPr>
              <a:t>PbCrO</a:t>
            </a:r>
            <a:r>
              <a:rPr lang="en-US" sz="2400" b="1" baseline="-25000" dirty="0" smtClean="0">
                <a:latin typeface="Arial Black" pitchFamily="34" charset="0"/>
              </a:rPr>
              <a:t>4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69638" name="Picture 6" descr="Крокоит - хромат свинц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89040"/>
            <a:ext cx="2654624" cy="1765325"/>
          </a:xfrm>
          <a:prstGeom prst="rect">
            <a:avLst/>
          </a:prstGeom>
          <a:noFill/>
        </p:spPr>
      </p:pic>
      <p:pic>
        <p:nvPicPr>
          <p:cNvPr id="69640" name="Picture 8" descr="Lead chromat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933056"/>
            <a:ext cx="1905000" cy="1685926"/>
          </a:xfrm>
          <a:prstGeom prst="ellipse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862221" y="5661248"/>
            <a:ext cx="36599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atin typeface="Arial Black" pitchFamily="34" charset="0"/>
              </a:rPr>
              <a:t>Хромат свинца</a:t>
            </a:r>
            <a:r>
              <a:rPr lang="en-US" sz="2600" b="1" dirty="0" smtClean="0">
                <a:latin typeface="Arial Black" pitchFamily="34" charset="0"/>
              </a:rPr>
              <a:t> </a:t>
            </a:r>
            <a:r>
              <a:rPr lang="ru-RU" sz="2600" b="1" dirty="0" smtClean="0">
                <a:latin typeface="Arial Black" pitchFamily="34" charset="0"/>
              </a:rPr>
              <a:t>(II)</a:t>
            </a:r>
            <a:endParaRPr lang="ru-RU" sz="2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103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8073" y="14270"/>
            <a:ext cx="7662359" cy="11018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1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III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группа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катионов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Са</a:t>
            </a:r>
            <a:r>
              <a:rPr lang="ru-RU" sz="3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Sr</a:t>
            </a:r>
            <a:r>
              <a:rPr lang="ru-RU" sz="3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Ba</a:t>
            </a:r>
            <a:r>
              <a:rPr lang="ru-RU" sz="3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endParaRPr lang="en-US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2768" y="1134390"/>
            <a:ext cx="87129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состав III аналитической группы входят катионы s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-элементов, дающие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осадки с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серной кислотой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которая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является групповым реагентом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Сульфаты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бария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стронция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практически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нерастворимы в воде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сульфат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кальция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обладает заметной растворимостью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Осадок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СаSО</a:t>
            </a:r>
            <a:r>
              <a:rPr lang="ru-RU" sz="2800" b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образуется при действии 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 спиртом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вследствие уменьшения растворимости сульфата кальция в водно-спиртовом растворе.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диск D\01.03.16-домашние документы\Колледж Строитель\Водоснабжение-СПО\1.3 Основы анал. химии\Качественный анализ\Катионы\Катионы III\0-baso41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4" r="22337"/>
          <a:stretch/>
        </p:blipFill>
        <p:spPr bwMode="auto">
          <a:xfrm>
            <a:off x="286600" y="4864213"/>
            <a:ext cx="1074972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8921" y="6286520"/>
            <a:ext cx="12891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latin typeface="Arial Black" pitchFamily="34" charset="0"/>
                <a:cs typeface="Arial" pitchFamily="34" charset="0"/>
              </a:rPr>
              <a:t>ВаSО</a:t>
            </a:r>
            <a:r>
              <a:rPr lang="ru-RU" sz="2500" b="1" baseline="-25000" dirty="0" smtClean="0">
                <a:latin typeface="Arial Black" pitchFamily="34" charset="0"/>
                <a:cs typeface="Arial" pitchFamily="34" charset="0"/>
              </a:rPr>
              <a:t>4</a:t>
            </a:r>
            <a:endParaRPr lang="ru-RU" sz="25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894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9435" y="347054"/>
            <a:ext cx="8712968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Катионы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III группы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водных растворах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бесцветны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образуют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аквакомплексы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[M(H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Степень окисления у этих катионов постоянная (+2), они имеют устойчивые электронные оболочки типа инертного газа, по сравнению с катионами I группы их радиус меньше, заряд больше, поэтому они обладают более высокими поляризующими свойствами.</a:t>
            </a:r>
          </a:p>
        </p:txBody>
      </p:sp>
    </p:spTree>
    <p:extLst>
      <p:ext uri="{BB962C8B-B14F-4D97-AF65-F5344CB8AC3E}">
        <p14:creationId xmlns:p14="http://schemas.microsoft.com/office/powerpoint/2010/main" val="41359754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 descr="G:\1.3 Основы анал. химии\Качественный анализ\potassium_chromate_and_%20dichroma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408"/>
            <a:ext cx="2555776" cy="2707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44624"/>
            <a:ext cx="8712968" cy="429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Реагенты на катионы III аналитической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группы</a:t>
            </a:r>
          </a:p>
          <a:p>
            <a:pPr algn="ctr">
              <a:lnSpc>
                <a:spcPct val="80000"/>
              </a:lnSpc>
            </a:pPr>
            <a:endParaRPr lang="ru-RU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Общие реагенты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(Н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+спирт), 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HPO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(NH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родизонат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натрия, окрашивание бесцветного пламени.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Реагенты на ионы Ba</a:t>
            </a:r>
            <a:r>
              <a:rPr lang="ru-RU" sz="2800" b="1" baseline="30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и</a:t>
            </a:r>
            <a:r>
              <a:rPr lang="ru-RU" sz="2800" b="1" baseline="30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Sr</a:t>
            </a:r>
            <a:r>
              <a:rPr lang="ru-RU" sz="2800" b="1" baseline="30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СrО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Сr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СООNa), СаSО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(нас.), (NH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(нас.).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Реагенты на ионы Са</a:t>
            </a:r>
            <a:r>
              <a:rPr lang="ru-RU" sz="2800" b="1" baseline="30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 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(CN)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в присутствии аммиака и хлорида аммония,  (NH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(NH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(нас.).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35720" r="56521" b="18716"/>
          <a:stretch/>
        </p:blipFill>
        <p:spPr bwMode="auto">
          <a:xfrm>
            <a:off x="5652120" y="4069847"/>
            <a:ext cx="1433204" cy="2756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2103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7927" y="260648"/>
            <a:ext cx="885698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изучении реакций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катионов III группы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обратите внимание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следующее: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Установить подлинность присутствия  катионов III группы в чистых растворах их солей можно любым из приведенных реагентов.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Специфическим реагентом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 ион Ba</a:t>
            </a:r>
            <a:r>
              <a:rPr lang="ru-RU" sz="2800" b="1" baseline="30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пределах III группы является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Сr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присутствии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СООNa. Это обеспечивает полноту осаждения ВаСrО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вследствие сдвига равновесия вправо: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Сr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2СrО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+ 2Н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Ацетат-ионы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связывают ионы водорода в слабый электролит – уксусную кислоту, в которой растворяется осадок хромата стронция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598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4" descr="https://upload.wikimedia.org/wikipedia/commons/thumb/6/64/Alfred_Werner.jpg/200px-Alfred_Wern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1" y="4797152"/>
            <a:ext cx="1417831" cy="2006232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7582" y="309770"/>
            <a:ext cx="873489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Ко́мплексные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соединения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(лат. </a:t>
            </a:r>
            <a:r>
              <a:rPr lang="la-Latn" sz="2800" b="1" dirty="0" smtClean="0">
                <a:latin typeface="Arial" pitchFamily="34" charset="0"/>
                <a:cs typeface="Arial" pitchFamily="34" charset="0"/>
              </a:rPr>
              <a:t>Complexus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сочетание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обхват) или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координационные соединения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(лат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 </a:t>
            </a:r>
            <a:r>
              <a:rPr lang="la-Latn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«вместе»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иordinatio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«упорядочение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частицы (нейтральные молекулы или ионы), которые образуются в результате присоединения к данному иону (или атому), называемому комплексообразователем,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нейтральных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молекул или других ионов, называемых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лигандами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Теория комплексных соединений (координационная теория) была предложена в 1893 г.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Вернером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5440961"/>
            <a:ext cx="4526638" cy="11154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Швейцарский химик</a:t>
            </a:r>
            <a:r>
              <a:rPr lang="ru-RU" sz="26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 </a:t>
            </a:r>
            <a:endParaRPr lang="ru-RU" sz="2600" b="1" dirty="0" smtClean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Альфред </a:t>
            </a:r>
            <a:r>
              <a:rPr lang="ru-RU" sz="26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Вернер </a:t>
            </a:r>
            <a:endParaRPr lang="ru-RU" sz="2600" b="1" dirty="0" smtClean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(1866</a:t>
            </a:r>
            <a:r>
              <a:rPr lang="ru-RU" sz="26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1919</a:t>
            </a:r>
            <a:r>
              <a:rPr lang="ru-RU" sz="26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7927" y="336453"/>
            <a:ext cx="8856984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Специфические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реагенты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700" b="1" dirty="0"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стронций и кальций-ионы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отсутствуют, эти ионы в смеси уверенно можно обнаружить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только в отсутствии ионов бария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Сульфаты катионов III группы практически не растворимы в разбавленных кислотах и щелочах, поэтому для переведения катионов в раствор предварительно переводят сульфаты в карбонаты, которые затем растворяют в разбавленных кислотах.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Осадок СаSО</a:t>
            </a:r>
            <a:r>
              <a:rPr lang="ru-RU" sz="2700" b="1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растворяется в насыщенном растворе (NH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сульфаты стронция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бария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не растворяются, что используется для отделения ионов кальция от стронция и бария.</a:t>
            </a:r>
          </a:p>
        </p:txBody>
      </p:sp>
    </p:spTree>
    <p:extLst>
      <p:ext uri="{BB962C8B-B14F-4D97-AF65-F5344CB8AC3E}">
        <p14:creationId xmlns:p14="http://schemas.microsoft.com/office/powerpoint/2010/main" val="7123607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5271" y="2007072"/>
            <a:ext cx="8171185" cy="14219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17 «Катионы I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 аналитической группы»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1830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77594"/>
            <a:ext cx="8858312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Научиться определять катионы третьей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аналитической группы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растворе.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растворы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солей: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кальция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бария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(нитраты или другие);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],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ОН,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C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rO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r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CH</a:t>
            </a:r>
            <a:r>
              <a:rPr lang="en-US" sz="32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COOH,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COONa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4793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313167"/>
            <a:ext cx="8784977" cy="425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Качественные реакции на ионы  </a:t>
            </a:r>
            <a:r>
              <a:rPr lang="en-US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III</a:t>
            </a:r>
            <a:r>
              <a:rPr lang="ru-RU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аналитической группы </a:t>
            </a:r>
            <a:r>
              <a:rPr lang="ru-RU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(групповой реагент –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1М раствор </a:t>
            </a:r>
            <a:r>
              <a:rPr lang="en-US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ru-RU" sz="2800" u="sng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SO</a:t>
            </a:r>
            <a:r>
              <a:rPr lang="ru-RU" sz="2800" u="sng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800" dirty="0"/>
              <a:t>	 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пробирку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прилейте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5 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капель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раствора соли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2 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капли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раствора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 наличии катионов Ва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Са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выпадает белый кристаллический осадок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BaSO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Для полноты осаждения добавляют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проводят в нейтральной среде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Ba(NO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2800" b="1" baseline="-25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http://wildeboer-fitch.wikispaces.com/file/view/Rx-_BaCl2_%2B_Na2SO4_zoom.JPG/49039895/400x532/Rx-_BaCl2_%2B_Na2SO4_z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87" y="4687196"/>
            <a:ext cx="1598885" cy="212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619672" y="6317868"/>
            <a:ext cx="12891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 err="1" smtClean="0">
                <a:latin typeface="Arial Black" pitchFamily="34" charset="0"/>
                <a:cs typeface="Arial" pitchFamily="34" charset="0"/>
              </a:rPr>
              <a:t>BaSO</a:t>
            </a:r>
            <a:r>
              <a:rPr lang="ru-RU" sz="2500" b="1" baseline="-25000" dirty="0" smtClean="0">
                <a:latin typeface="Arial Black" pitchFamily="34" charset="0"/>
                <a:cs typeface="Arial" pitchFamily="34" charset="0"/>
              </a:rPr>
              <a:t>4</a:t>
            </a:r>
            <a:endParaRPr lang="ru-RU" sz="2500" dirty="0">
              <a:latin typeface="Arial Black" pitchFamily="34" charset="0"/>
            </a:endParaRPr>
          </a:p>
        </p:txBody>
      </p:sp>
      <p:pic>
        <p:nvPicPr>
          <p:cNvPr id="10" name="Picture 6" descr="https://upload.wikimedia.org/wikipedia/commons/thumb/a/a7/Calcium_sulfate_hemihydrate.jpg/180px-Calcium_sulfate_hemihydra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1029" y="4824583"/>
            <a:ext cx="1521091" cy="1461937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4556394" y="6286520"/>
            <a:ext cx="12891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err="1" smtClean="0">
                <a:latin typeface="Arial Black" pitchFamily="34" charset="0"/>
                <a:cs typeface="Arial" pitchFamily="34" charset="0"/>
              </a:rPr>
              <a:t>CaS</a:t>
            </a:r>
            <a:r>
              <a:rPr lang="ru-RU" sz="2500" b="1" dirty="0" smtClean="0">
                <a:latin typeface="Arial Black" pitchFamily="34" charset="0"/>
                <a:cs typeface="Arial" pitchFamily="34" charset="0"/>
              </a:rPr>
              <a:t>О</a:t>
            </a:r>
            <a:r>
              <a:rPr lang="ru-RU" sz="2500" b="1" baseline="-25000" dirty="0" smtClean="0">
                <a:latin typeface="Arial Black" pitchFamily="34" charset="0"/>
                <a:cs typeface="Arial" pitchFamily="34" charset="0"/>
              </a:rPr>
              <a:t>4</a:t>
            </a:r>
            <a:endParaRPr lang="ru-RU" sz="25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10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0" y="2784440"/>
            <a:ext cx="5521198" cy="389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71296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При взаимодействии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ионами Ba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образуется белый мелкокристаллический осадок сульфата бария (1 пробирка), который нерастворим в воде и кислотах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пробирка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indent="442913" algn="just"/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indent="442913" algn="ctr"/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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3316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244034"/>
            <a:ext cx="8784977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</a:t>
            </a:r>
            <a:r>
              <a:rPr lang="ru-RU" sz="28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оксалатом аммония (</a:t>
            </a:r>
            <a:r>
              <a:rPr lang="en-US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.</a:t>
            </a:r>
          </a:p>
          <a:p>
            <a:pPr indent="44926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Поместите в пробирку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1–2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капли раствора какой-либо соли кальция и добавьте 1–2 капли уксусной кислоты, чтобы реакция была кислой. Среду реакции проверьте при помощи индикатора. Добавьте несколько капель раствора оксалата аммония. При этом белый мелкий кристаллический осадок СаС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выпадает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из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концентрированных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растворов сразу, а из разбавленных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постепенно: </a:t>
            </a:r>
          </a:p>
          <a:p>
            <a:pPr algn="ctr">
              <a:lnSpc>
                <a:spcPct val="85000"/>
              </a:lnSpc>
            </a:pP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CaCl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СаС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9263"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С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СаС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 indent="449263"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белый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indent="449263" algn="ctr">
              <a:lnSpc>
                <a:spcPct val="85000"/>
              </a:lnSpc>
            </a:pPr>
            <a:endParaRPr lang="ru-RU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Изучите свойства полученного осадка, подействовав на него уксусной кислотой и минеральными кислотами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415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9726" y="188640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проведения реакции: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5113" indent="-2651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1. Начать осаждение лучше в растворе, подкисленном уксусной кислотой, а заканчивать 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слабоаммиачном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растворе.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65113" indent="-2651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2. Нагревание способствует осаждению, поэтому раствор нагревают до температуря кипения.</a:t>
            </a:r>
          </a:p>
          <a:p>
            <a:pPr marL="265113" indent="-2651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3. Ионы бария должны быть предварительно удалены, они также образуют с данным реактивом малорастворимые осадки.</a:t>
            </a:r>
          </a:p>
          <a:p>
            <a:pPr marL="265113" indent="-2651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4. Сильные окислители, окисляющие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оксалат-ионы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должны отсутствовать.</a:t>
            </a:r>
          </a:p>
        </p:txBody>
      </p:sp>
    </p:spTree>
    <p:extLst>
      <p:ext uri="{BB962C8B-B14F-4D97-AF65-F5344CB8AC3E}">
        <p14:creationId xmlns:p14="http://schemas.microsoft.com/office/powerpoint/2010/main" val="39166886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329195"/>
            <a:ext cx="8784977" cy="425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</a:t>
            </a:r>
            <a:r>
              <a:rPr lang="ru-RU" sz="28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Реакция с </a:t>
            </a:r>
            <a:r>
              <a:rPr lang="ru-RU" sz="2800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гексацианоферратом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калия 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[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Fe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CN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].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Поместите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пробирку 2–3 капли раствора соли кальция, прибавьте 5 капель смеси раствора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 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2–3 капли раствора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При кипячении полученной смеси выпадает белый кристаллический осадок: </a:t>
            </a:r>
          </a:p>
          <a:p>
            <a:pPr algn="ctr">
              <a:lnSpc>
                <a:spcPct val="85000"/>
              </a:lnSpc>
            </a:pP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CaCl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]+NH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CaKNH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+3KCl 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K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[Fe(CN)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4–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CaKNH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белый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74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662891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проведения реакции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1. Реакцию можно проводить в подкисленном уксусной кислотой растворе либо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слабоаммиачном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растворе.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2. Осаждение ведут при кипячении.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3. Осаждение в щелочной среде проводят в присутствии смеси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ОН.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4. Соединения, окисляющие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должны отсутствовать.</a:t>
            </a:r>
          </a:p>
        </p:txBody>
      </p:sp>
    </p:spTree>
    <p:extLst>
      <p:ext uri="{BB962C8B-B14F-4D97-AF65-F5344CB8AC3E}">
        <p14:creationId xmlns:p14="http://schemas.microsoft.com/office/powerpoint/2010/main" val="30961598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329195"/>
            <a:ext cx="8784977" cy="437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Ва</a:t>
            </a:r>
            <a:r>
              <a:rPr lang="ru-RU" sz="28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Реакция с хроматом (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</a:t>
            </a:r>
            <a:r>
              <a:rPr lang="en-US" sz="2800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rO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или бихроматом (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7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калия</a:t>
            </a:r>
            <a:r>
              <a:rPr lang="ru-RU" sz="28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ru-RU" sz="28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ru-RU" sz="1000" dirty="0" smtClean="0"/>
              <a:t>  </a:t>
            </a:r>
            <a:endParaRPr lang="ru-RU" sz="1000" dirty="0"/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Поместите в пробирку 1–2 капли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соли бария, прибавьте несколько капель раствора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пробирку нагрейте. При этом выпадает желтый кристаллический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осадок:</a:t>
            </a:r>
          </a:p>
          <a:p>
            <a:pPr indent="450000" algn="just">
              <a:lnSpc>
                <a:spcPct val="85000"/>
              </a:lnSpc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indent="450000" algn="ctr">
              <a:lnSpc>
                <a:spcPct val="85000"/>
              </a:lnSpc>
            </a:pP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ВаС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+2КС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 indent="450000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желтый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334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nspkolor.kz/nsp-almaty/prezentations/chlorophyll/images/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34415" r="7611" b="5578"/>
          <a:stretch/>
        </p:blipFill>
        <p:spPr bwMode="auto">
          <a:xfrm>
            <a:off x="1691680" y="3583776"/>
            <a:ext cx="5904656" cy="3185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8962" y="260648"/>
            <a:ext cx="87129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Комплексные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составляют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наиболее многочисленный и разнообразный класс неорганических соединений.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Комплексными соединениями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являются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вещества, без которых невозможна жизнь высших животных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растений – гемоглобин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(комплексообразователь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хлорофилл (комплексообразователь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К комплексам относятся также многие гормоны, ферменты, витамины.</a:t>
            </a:r>
          </a:p>
        </p:txBody>
      </p:sp>
    </p:spTree>
    <p:extLst>
      <p:ext uri="{BB962C8B-B14F-4D97-AF65-F5344CB8AC3E}">
        <p14:creationId xmlns:p14="http://schemas.microsoft.com/office/powerpoint/2010/main" val="14204498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0648"/>
            <a:ext cx="87129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проведения реакции: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1. Реакцию следует проводить в нейтральной или слабокислой среде.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2. При осаждении ионов Ва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кислой среде бихроматом калия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следует добавлять ацетат натрия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COONa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3. Лучше всего вести осаждение ионов Ва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кислой среде.</a:t>
            </a:r>
          </a:p>
        </p:txBody>
      </p:sp>
    </p:spTree>
    <p:extLst>
      <p:ext uri="{BB962C8B-B14F-4D97-AF65-F5344CB8AC3E}">
        <p14:creationId xmlns:p14="http://schemas.microsoft.com/office/powerpoint/2010/main" val="30961598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14270"/>
            <a:ext cx="9144001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1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en-US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5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группа </a:t>
            </a:r>
            <a:r>
              <a:rPr lang="ru-RU" sz="35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катионов</a:t>
            </a:r>
            <a:r>
              <a:rPr lang="ru-RU" sz="35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 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Al</a:t>
            </a:r>
            <a:r>
              <a:rPr lang="ru-RU" sz="35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3+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Sn</a:t>
            </a:r>
            <a:r>
              <a:rPr lang="ru-RU" sz="35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Sn</a:t>
            </a:r>
            <a:r>
              <a:rPr lang="ru-RU" sz="35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4+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Cr</a:t>
            </a:r>
            <a:r>
              <a:rPr lang="ru-RU" sz="35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3+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Zn</a:t>
            </a:r>
            <a:r>
              <a:rPr lang="ru-RU" sz="35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endParaRPr lang="en-US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5568" b="41299"/>
          <a:stretch/>
        </p:blipFill>
        <p:spPr bwMode="auto">
          <a:xfrm>
            <a:off x="680235" y="3849328"/>
            <a:ext cx="7572428" cy="296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052736"/>
            <a:ext cx="885698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Катионы, образующие IV группу, относятся к р- и d-элементам. Алюминий имеет законченный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восьмиэлектронный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слой внешней оболочки, у других элементов происходит достройка третьего электронного уровня от 8 до 18 электронов. Водные растворы катионов IV группы (за исключением Сr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бесцветны. Растворы солей Сr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окрашены в темно-зеленый цвет.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4797152"/>
            <a:ext cx="648072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27984" y="5157192"/>
            <a:ext cx="648072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907704" y="5589240"/>
            <a:ext cx="648072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3848" y="6296036"/>
            <a:ext cx="648072" cy="445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2103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9642" y="295254"/>
            <a:ext cx="885698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Групповым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реагентом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на катионы IV группы является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(КОН) в избытке. Для катионов IV группы характерным является то, что при действии щелочи образуются соответствующие гидроксиды, которые обладают амфотерными свойствами и в избытке щелочи растворяются с образованием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гидроксокомпексов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ru-RU" sz="2700" b="1" baseline="30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ОН)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+n–4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(Для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Sn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(IV)  [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Sn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диск D\01.03.16-домашние документы\Виртуальные лекции 2015\Химия\сложные в-ва\основания\Chromium Hydrox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3901063"/>
            <a:ext cx="2286000" cy="228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4665" y="6187063"/>
            <a:ext cx="15055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(OH)</a:t>
            </a:r>
            <a:r>
              <a:rPr lang="en-US" sz="25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099" name="Picture 3" descr="D:\диск D\01.03.16-домашние документы\Виртуальные лекции 2015\Химия\сложные в-ва\основания\images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5530642"/>
            <a:ext cx="40195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01.03.16-домашние документы\Виртуальные лекции 2015\Химия\сложные в-ва\основания\алюминия\fimg920777_7_Gidroksid_alyuminiy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 bwMode="auto">
          <a:xfrm>
            <a:off x="2562225" y="4406043"/>
            <a:ext cx="3854946" cy="104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384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08987"/>
            <a:ext cx="885698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Второй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характерной особенностью катионов этой группы является то, что почти все их соли подвергаются гидролизу в той или иной степени. Наиболее полному гидролизу подвергаются соли олова, поэтому олово в форме катионов Sn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Sn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4+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может находиться только в кислых растворах.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На каждый катион IV группы имеются или специфические реакции, или довольно характерные реакции из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общеаналитических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2733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2008" y="350185"/>
            <a:ext cx="8964488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Реагенты на катионы IV группы.</a:t>
            </a:r>
            <a:endParaRPr lang="ru-RU" sz="2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1. Общие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реагенты: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(недостаток),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(избыток),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 (недостаток и избыток),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HPO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(CN)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 или (NH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Реагенты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 Аl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гидролиз в присутствии СН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СООNa, гидролиз 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присутствии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Cl, ализарин.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Реагенты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 Sn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соли висмута (III) в щелочной среде, HgCl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Н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щелочной среде.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4. Реагенты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Sn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IV)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гидролиз  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Sn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2-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присутствии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Cl, металлическое железо (восстановление до Sn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Реагенты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 Сr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щелочной среде,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тилен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мин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етрауксусная кислота (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ЭДТА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6. Реагенты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 Zn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(CN)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дитизон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(NH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Hg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(NCS)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30961598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626" y="394728"/>
            <a:ext cx="8784976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При изучении реакций 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катионы IV группы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обратите внимание 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следующее: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1. Растворимые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карбонаты (Na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осаждают катионы Al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Sn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Sn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4+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Cr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виде соответствующих гидроксидов, а катионы Zn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в виде основных солей.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Катион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 образует белый осадок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Zn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который растворяется в избытке реагента с образованием комплексного соединения 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Zn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Гидроксиды алюминия, хрома, олова в избытке аммиака не растворяются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626" y="260648"/>
            <a:ext cx="878497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3. Отличительной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особенностью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является способность со осаждать и со осаждаться вместе с гидроксидами других металлов (главным образом цинка, кобальта и никеля).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Zn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 отдельности очень легко растворяются в избытке щелочи, если же катионы Cr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Zn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присутствуют в растворе одновременно, то полученный при действии на них щелочи осадок гидроксидов не растворим даже в большом избытке щелочи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965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626" y="288388"/>
            <a:ext cx="8784976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Изучение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общеаналитических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специфических реакций показывает, что катионы IV группы из их смеси можно обнаружить систематическим ходом анализа, а также дробным анализом. 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8307579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7746" y="1906662"/>
            <a:ext cx="8644734" cy="1666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18 </a:t>
            </a:r>
            <a:endParaRPr lang="ru-RU" sz="4000" b="1" dirty="0" smtClean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Катионы I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аналитической группы»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462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 descr="http://video.sibnet.ru/upload/cover/video_452524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7" y="3717032"/>
            <a:ext cx="4151800" cy="31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2844" y="175402"/>
            <a:ext cx="8858312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Научиться определять катионы четвертой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аналитической группы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растворе.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растворы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солей: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алюминия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хрома (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III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), цинка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(нитраты, хлориды или другие);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KOH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ОН,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292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27299" r="55991" b="24717"/>
          <a:stretch/>
        </p:blipFill>
        <p:spPr bwMode="auto">
          <a:xfrm>
            <a:off x="206338" y="3629303"/>
            <a:ext cx="1773373" cy="312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6831" y="328412"/>
            <a:ext cx="8662891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Общепризнанного определения понятия «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комплексные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нет. Это обусловлено разнообразием комплексов и их свойств. Для неорганических соединений можно дать следующее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определение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комплексными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называются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соединения, в узлах кристаллов которых находятся комплексы, способные к самостоятельному существованию в растворе.</a:t>
            </a:r>
          </a:p>
        </p:txBody>
      </p:sp>
    </p:spTree>
    <p:extLst>
      <p:ext uri="{BB962C8B-B14F-4D97-AF65-F5344CB8AC3E}">
        <p14:creationId xmlns:p14="http://schemas.microsoft.com/office/powerpoint/2010/main" val="14204498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2" descr="D:\диск D\01.03.16-домашние документы\Виртуальные лекции 2015\Химия\сложные в-ва\основания\Chromium Hydrox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1" y="3370722"/>
            <a:ext cx="1605935" cy="16059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38318" y="3935162"/>
            <a:ext cx="1505540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en-US" sz="2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</a:t>
            </a:r>
            <a:r>
              <a:rPr lang="ru-RU" sz="2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(OH)</a:t>
            </a:r>
            <a:r>
              <a:rPr lang="en-US" sz="2500" b="1" baseline="-2500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5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2" name="Picture 2" descr="Tin,Sn 2+ , Sn 4+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r="14951" b="12125"/>
          <a:stretch/>
        </p:blipFill>
        <p:spPr bwMode="auto">
          <a:xfrm>
            <a:off x="167051" y="5050050"/>
            <a:ext cx="1002890" cy="180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9941" y="6349216"/>
            <a:ext cx="1556836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Sn</a:t>
            </a:r>
            <a:r>
              <a:rPr lang="en-US" sz="25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(OH)</a:t>
            </a:r>
            <a:r>
              <a:rPr lang="en-US" sz="2500" b="1" baseline="-25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5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s://im3-tub-ru.yandex.net/i?id=18c667ea2d6e4934ac2d15c46fe54d95&amp;n=33&amp;h=215&amp;w=3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20"/>
          <a:stretch/>
        </p:blipFill>
        <p:spPr bwMode="auto">
          <a:xfrm>
            <a:off x="7276495" y="3119494"/>
            <a:ext cx="1843181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668496" y="5805264"/>
            <a:ext cx="879168" cy="60237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collection.edu.yar.ru/dlrstore/cab570ce-c96f-d970-853e-1b0a8caabb45/146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1" r="12380"/>
          <a:stretch/>
        </p:blipFill>
        <p:spPr bwMode="auto">
          <a:xfrm>
            <a:off x="3059832" y="5301208"/>
            <a:ext cx="809281" cy="1532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61857" y="6422071"/>
            <a:ext cx="141577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Al(OH)</a:t>
            </a:r>
            <a:r>
              <a:rPr lang="en-US" sz="2400" b="1" baseline="-25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4" descr="http://images.flatworldknowledge.com/averill/averill-fig17_0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5" t="3750" r="41954" b="18253"/>
          <a:stretch/>
        </p:blipFill>
        <p:spPr bwMode="auto">
          <a:xfrm>
            <a:off x="6577640" y="5146022"/>
            <a:ext cx="883634" cy="1787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79511" y="313167"/>
            <a:ext cx="8784977" cy="517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Качественные реакции на ионы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IV</a:t>
            </a:r>
            <a:r>
              <a:rPr lang="ru-RU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аналитической группы </a:t>
            </a:r>
            <a:r>
              <a:rPr lang="ru-RU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групповые реагенты –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щелочи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при взаимодействии с которыми образуются осадки гидроксидов, растворимые в избытке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реактива</a:t>
            </a:r>
            <a:r>
              <a:rPr lang="ru-RU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пробирку налейте 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капли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прибавьте 3–5 капель раствора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 этом выпадает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осадок гидроокиси: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3OH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= Al(OH)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= Cr(OH)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2OH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= Zn(OH)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2OH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=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4OH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+ 2H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= 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]↓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4614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3" y="289431"/>
            <a:ext cx="8662890" cy="3990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AlCl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3NaOH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Al(OH)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↓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3NaCl</a:t>
            </a:r>
            <a:endParaRPr lang="ru-RU" sz="27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3OH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Al(OH)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↓</a:t>
            </a:r>
            <a:endParaRPr lang="ru-RU" sz="27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белый желатинообразный</a:t>
            </a:r>
          </a:p>
          <a:p>
            <a:pPr algn="just">
              <a:lnSpc>
                <a:spcPct val="85000"/>
              </a:lnSpc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избытке щелочи осадок гидроксида, растворяется (в избытке аммиака не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растворяется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): </a:t>
            </a: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Al(OH)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NaOH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→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алюминат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натрия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Al(OH)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+ OH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700" dirty="0"/>
          </a:p>
          <a:p>
            <a:pPr indent="442913" algn="just">
              <a:lnSpc>
                <a:spcPct val="85000"/>
              </a:lnSpc>
            </a:pPr>
            <a:endParaRPr lang="ru-RU" sz="27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://collection.edu.yar.ru/dlrstore/cab570ce-c96f-d970-853e-1b0a8caabb45/146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1" r="12380"/>
          <a:stretch/>
        </p:blipFill>
        <p:spPr bwMode="auto">
          <a:xfrm>
            <a:off x="179513" y="3645024"/>
            <a:ext cx="1368151" cy="306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pic.rutube.ru/video/13/13/13139b5e3af7d0640db2ea002def5ed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0" r="26590"/>
          <a:stretch/>
        </p:blipFill>
        <p:spPr bwMode="auto">
          <a:xfrm>
            <a:off x="1979712" y="3645024"/>
            <a:ext cx="1394161" cy="3044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2142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686" y="529223"/>
            <a:ext cx="8856984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Прибавьте 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раствору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тетраалюмината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натрия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капель насыщенного раствора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нагрейте смесь до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кипения: При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этом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алюминат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разлагается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образованием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2913" algn="just"/>
            <a:r>
              <a:rPr lang="ru-RU" sz="10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NH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Al(OH)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↓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+ 3NH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collection.edu.yar.ru/dlrstore/cab570ce-c96f-d970-853e-1b0a8caabb45/146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1" r="12380"/>
          <a:stretch/>
        </p:blipFill>
        <p:spPr bwMode="auto">
          <a:xfrm>
            <a:off x="179513" y="3645024"/>
            <a:ext cx="1368151" cy="306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643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5098" y="179175"/>
            <a:ext cx="8784976" cy="4814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Внимание: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354013" lvl="0" indent="-354013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получения гидроксида алюминия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следует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проводить при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pH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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4,1. Избыток свободной едкой щелочи и свободных кислот, растворяющих гидроокись алюминия, препятствует выпадению осадка.</a:t>
            </a:r>
          </a:p>
          <a:p>
            <a:pPr marL="354013" lvl="0" indent="-354013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Данную реакцию следует проводить при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нагревании до кипячения.</a:t>
            </a:r>
          </a:p>
          <a:p>
            <a:pPr marL="354013" lvl="0" indent="-354013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Полное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осаждение осадка происходит в присутствии большого избытка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54013" lvl="0" indent="-354013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Катионы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3 аналитической группы и другие катионы образующие с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ОН осадки должны отсутствовать.</a:t>
            </a:r>
          </a:p>
        </p:txBody>
      </p:sp>
    </p:spTree>
    <p:extLst>
      <p:ext uri="{BB962C8B-B14F-4D97-AF65-F5344CB8AC3E}">
        <p14:creationId xmlns:p14="http://schemas.microsoft.com/office/powerpoint/2010/main" val="25416595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ages.flatworldknowledge.com/averill/averill-fig17_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07236"/>
            <a:ext cx="8371831" cy="3290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260648"/>
            <a:ext cx="8680887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6</a:t>
            </a:r>
            <a:r>
              <a:rPr lang="en-US" sz="27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NaOH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Cr(OH)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↓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3Na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27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+ 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Cr(OH)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↓</a:t>
            </a:r>
            <a:endParaRPr lang="ru-RU" sz="27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избытке щелочи осадок гидроксида,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растворяется (в избытке аммиака не растворяется):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Cr(OH)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NaOH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Cr(OH)</a:t>
            </a:r>
            <a:r>
              <a:rPr lang="en-US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+ 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700" dirty="0" smtClean="0"/>
          </a:p>
          <a:p>
            <a:pPr indent="442913" algn="just">
              <a:lnSpc>
                <a:spcPct val="85000"/>
              </a:lnSpc>
            </a:pPr>
            <a:endParaRPr lang="ru-RU" sz="2700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11462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ages.flatworldknowledge.com/averill/averill-fig17_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33666"/>
            <a:ext cx="4896544" cy="192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51520" y="332656"/>
            <a:ext cx="8712968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Комплексный ион принадлежит 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слабым электролитам, в растворах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он подвергается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обратимой электролитической диссоциации постепенно, ступенчато замещая свои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лиганды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на молекулы воды: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[Cr(OH)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)(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)(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)]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)]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Суммарное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уравнение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вторичной диссоциации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[Cr(OH)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или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Cr(OH)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3– 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ru-RU" sz="27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462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4714" y="116632"/>
            <a:ext cx="8784976" cy="562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+ 2OH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Zn(OH)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↓</a:t>
            </a:r>
            <a:endParaRPr lang="ru-RU" sz="27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избытке щелочи осадок гидроксида,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растворяется: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NaOH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+ OH</a:t>
            </a:r>
            <a:r>
              <a:rPr lang="ru-RU" sz="2700" b="1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отличие от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катионов алюминия и хрома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катион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 образует белый осадок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Zn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который растворяется в избытке реагента с образованием комплексного соединения 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Zn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+ 2OH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endParaRPr lang="ru-RU" sz="27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катион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тетраамминцинка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2700" dirty="0"/>
          </a:p>
        </p:txBody>
      </p:sp>
      <p:pic>
        <p:nvPicPr>
          <p:cNvPr id="7" name="Picture 2" descr="https://im3-tub-ru.yandex.net/i?id=18c667ea2d6e4934ac2d15c46fe54d95&amp;n=33&amp;h=215&amp;w=3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20"/>
          <a:stretch/>
        </p:blipFill>
        <p:spPr bwMode="auto">
          <a:xfrm>
            <a:off x="147867" y="4797152"/>
            <a:ext cx="1843181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2331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0648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Запомните: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 отдельности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очень легко растворяются в избытке щелочи, если же катионы Cr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Zn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присутствуют в растворе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одновременно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полученный при действии на них щелочи осадок гидроксидов не растворим даже в большом избытке щелочи.</a:t>
            </a:r>
          </a:p>
        </p:txBody>
      </p:sp>
    </p:spTree>
    <p:extLst>
      <p:ext uri="{BB962C8B-B14F-4D97-AF65-F5344CB8AC3E}">
        <p14:creationId xmlns:p14="http://schemas.microsoft.com/office/powerpoint/2010/main" val="28241706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7" y="260648"/>
            <a:ext cx="8518875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Прибавьте к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небольшому количеству осадков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 3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капли раствора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осадки растворяются: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Следовательно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Zn(OH)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амфотерные соединения.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331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353529"/>
            <a:ext cx="8662891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2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Качественная реакция на ион </a:t>
            </a:r>
            <a:r>
              <a:rPr lang="en-US" sz="2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Cr</a:t>
            </a:r>
            <a:r>
              <a:rPr lang="ru-RU" sz="27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ru-RU" sz="27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Реакция с </a:t>
            </a:r>
            <a:r>
              <a:rPr lang="ru-RU" sz="27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пероксидом водорода (Н</a:t>
            </a:r>
            <a:r>
              <a:rPr lang="ru-RU" sz="2700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7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</a:t>
            </a:r>
            <a:r>
              <a:rPr lang="ru-RU" sz="2700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7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в присутствии гидроксида калия (</a:t>
            </a:r>
            <a:r>
              <a:rPr lang="en-US" sz="27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ru-RU" sz="27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ОН).</a:t>
            </a:r>
            <a:endParaRPr lang="ru-RU" sz="27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Поместите в пробирку 2–3 капли раствора любой соли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хрома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прибавьте 5 капель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3–5 капель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ОН; нагрейте смесь до кипения. При этом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окраска раствора из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сине-зеленой переход в желтую: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+10KOH →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+8H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r(OH)6-3--+-H2O2-большой-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"/>
          <a:stretch/>
        </p:blipFill>
        <p:spPr bwMode="auto">
          <a:xfrm>
            <a:off x="323528" y="4281133"/>
            <a:ext cx="1181959" cy="2429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2331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2841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комплексном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соединении различают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внутреннюю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внешнюю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координационные сферы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 записи формулы внутренняя сфера отделяется квадратными скобками: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центре внутренней координационной сферы находится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комплексообразователь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частица (атом или ион), координирующая вокруг себя другие ионы или молекулы (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лиганды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</a:t>
            </a:r>
          </a:p>
        </p:txBody>
      </p:sp>
      <p:pic>
        <p:nvPicPr>
          <p:cNvPr id="8" name="Picture 6" descr="https://him.1september.ru/2005/10/30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2" r="2009"/>
          <a:stretch/>
        </p:blipFill>
        <p:spPr bwMode="auto">
          <a:xfrm>
            <a:off x="1607574" y="3573015"/>
            <a:ext cx="4643745" cy="3190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3515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353529"/>
            <a:ext cx="8662891" cy="44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+10KOH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+8H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90868"/>
              </p:ext>
            </p:extLst>
          </p:nvPr>
        </p:nvGraphicFramePr>
        <p:xfrm>
          <a:off x="15860" y="1052736"/>
          <a:ext cx="9112277" cy="1889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5676"/>
                <a:gridCol w="367275"/>
                <a:gridCol w="3309326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effectLst/>
                        </a:rPr>
                        <a:t>Cr</a:t>
                      </a:r>
                      <a:r>
                        <a:rPr lang="ru-RU" sz="2600" b="1" baseline="30000" dirty="0" smtClean="0">
                          <a:effectLst/>
                        </a:rPr>
                        <a:t>3+ </a:t>
                      </a:r>
                      <a:r>
                        <a:rPr lang="ru-RU" sz="2600" b="1" dirty="0" smtClean="0">
                          <a:effectLst/>
                        </a:rPr>
                        <a:t>– 3ē+8</a:t>
                      </a:r>
                      <a:r>
                        <a:rPr lang="en-US" sz="2600" b="1" dirty="0" smtClean="0">
                          <a:effectLst/>
                        </a:rPr>
                        <a:t>OH</a:t>
                      </a:r>
                      <a:r>
                        <a:rPr lang="ru-RU" sz="2600" b="1" baseline="30000" dirty="0" smtClean="0">
                          <a:effectLst/>
                        </a:rPr>
                        <a:t>–</a:t>
                      </a:r>
                      <a:r>
                        <a:rPr lang="ru-RU" sz="2600" b="1" dirty="0" smtClean="0">
                          <a:effectLst/>
                        </a:rPr>
                        <a:t>→(</a:t>
                      </a:r>
                      <a:r>
                        <a:rPr lang="en-US" sz="2600" b="1" dirty="0" smtClean="0">
                          <a:effectLst/>
                        </a:rPr>
                        <a:t>Cr</a:t>
                      </a:r>
                      <a:r>
                        <a:rPr lang="ru-RU" sz="2600" b="1" baseline="30000" dirty="0" smtClean="0">
                          <a:effectLst/>
                        </a:rPr>
                        <a:t>+6</a:t>
                      </a:r>
                      <a:r>
                        <a:rPr lang="en-US" sz="2600" b="1" dirty="0" smtClean="0">
                          <a:effectLst/>
                        </a:rPr>
                        <a:t>O</a:t>
                      </a:r>
                      <a:r>
                        <a:rPr lang="ru-RU" sz="2600" b="1" baseline="-25000" dirty="0" smtClean="0">
                          <a:effectLst/>
                        </a:rPr>
                        <a:t>4</a:t>
                      </a:r>
                      <a:r>
                        <a:rPr lang="ru-RU" sz="2600" b="1" dirty="0" smtClean="0">
                          <a:effectLst/>
                        </a:rPr>
                        <a:t>)</a:t>
                      </a:r>
                      <a:r>
                        <a:rPr lang="ru-RU" sz="2600" b="1" baseline="30000" dirty="0" smtClean="0">
                          <a:effectLst/>
                        </a:rPr>
                        <a:t>2–</a:t>
                      </a:r>
                      <a:r>
                        <a:rPr lang="ru-RU" sz="2600" b="1" dirty="0" smtClean="0">
                          <a:effectLst/>
                        </a:rPr>
                        <a:t>+4</a:t>
                      </a:r>
                      <a:r>
                        <a:rPr lang="en-US" sz="2600" b="1" dirty="0" smtClean="0">
                          <a:effectLst/>
                        </a:rPr>
                        <a:t>H</a:t>
                      </a:r>
                      <a:r>
                        <a:rPr lang="ru-RU" sz="2600" b="1" baseline="-25000" dirty="0" smtClean="0">
                          <a:effectLst/>
                        </a:rPr>
                        <a:t>2</a:t>
                      </a:r>
                      <a:r>
                        <a:rPr lang="en-US" sz="2600" b="1" dirty="0" smtClean="0">
                          <a:effectLst/>
                        </a:rPr>
                        <a:t>O</a:t>
                      </a:r>
                      <a:endParaRPr lang="ru-RU" sz="26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</a:rPr>
                        <a:t>окисление, </a:t>
                      </a:r>
                      <a:r>
                        <a:rPr lang="en-US" sz="2400" b="1" dirty="0" smtClean="0">
                          <a:effectLst/>
                        </a:rPr>
                        <a:t>Cr</a:t>
                      </a:r>
                      <a:r>
                        <a:rPr lang="en-US" sz="2400" b="1" baseline="30000" dirty="0" smtClean="0">
                          <a:effectLst/>
                        </a:rPr>
                        <a:t>3+</a:t>
                      </a:r>
                      <a:r>
                        <a:rPr lang="en-US" sz="2400" b="1" dirty="0" smtClean="0">
                          <a:effectLst/>
                        </a:rPr>
                        <a:t> </a:t>
                      </a:r>
                      <a:r>
                        <a:rPr lang="en-US" sz="2400" b="1" baseline="30000" dirty="0" smtClean="0">
                          <a:effectLst/>
                        </a:rPr>
                        <a:t> </a:t>
                      </a:r>
                      <a:r>
                        <a:rPr lang="ru-RU" sz="2400" b="1" dirty="0" smtClean="0">
                          <a:effectLst/>
                        </a:rPr>
                        <a:t>– восстановитель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effectLst/>
                        </a:rPr>
                        <a:t>H</a:t>
                      </a:r>
                      <a:r>
                        <a:rPr lang="ru-RU" sz="2600" b="1" baseline="-25000" dirty="0" smtClean="0">
                          <a:effectLst/>
                        </a:rPr>
                        <a:t>2</a:t>
                      </a:r>
                      <a:r>
                        <a:rPr lang="en-US" sz="2600" b="1" dirty="0" smtClean="0">
                          <a:effectLst/>
                        </a:rPr>
                        <a:t>O</a:t>
                      </a:r>
                      <a:r>
                        <a:rPr lang="ru-RU" sz="2600" b="1" baseline="-25000" dirty="0" smtClean="0">
                          <a:effectLst/>
                        </a:rPr>
                        <a:t>2</a:t>
                      </a:r>
                      <a:r>
                        <a:rPr lang="en-US" sz="2600" b="1" baseline="30000" dirty="0" smtClean="0">
                          <a:effectLst/>
                        </a:rPr>
                        <a:t>–1 </a:t>
                      </a:r>
                      <a:r>
                        <a:rPr lang="en-US" sz="2600" b="1" baseline="-25000" dirty="0" smtClean="0">
                          <a:effectLst/>
                        </a:rPr>
                        <a:t> </a:t>
                      </a:r>
                      <a:r>
                        <a:rPr lang="ru-RU" sz="2600" b="1" dirty="0" smtClean="0">
                          <a:effectLst/>
                        </a:rPr>
                        <a:t>+ 2ē → 2</a:t>
                      </a:r>
                      <a:r>
                        <a:rPr lang="en-US" sz="2600" b="1" dirty="0" smtClean="0">
                          <a:effectLst/>
                        </a:rPr>
                        <a:t>(O</a:t>
                      </a:r>
                      <a:r>
                        <a:rPr lang="en-US" sz="2600" b="1" baseline="30000" dirty="0" smtClean="0">
                          <a:effectLst/>
                        </a:rPr>
                        <a:t>–2</a:t>
                      </a:r>
                      <a:r>
                        <a:rPr lang="en-US" sz="2600" b="1" dirty="0" smtClean="0">
                          <a:effectLst/>
                        </a:rPr>
                        <a:t>H)</a:t>
                      </a:r>
                      <a:r>
                        <a:rPr lang="en-US" sz="2600" b="1" baseline="30000" dirty="0" smtClean="0">
                          <a:effectLst/>
                        </a:rPr>
                        <a:t>–</a:t>
                      </a:r>
                      <a:endParaRPr lang="ru-RU" sz="26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</a:rPr>
                        <a:t>3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восстановление, </a:t>
                      </a:r>
                      <a:r>
                        <a:rPr lang="en-US" sz="2400" b="1" dirty="0" smtClean="0">
                          <a:effectLst/>
                        </a:rPr>
                        <a:t>H</a:t>
                      </a:r>
                      <a:r>
                        <a:rPr lang="ru-RU" sz="2400" b="1" baseline="-25000" dirty="0" smtClean="0">
                          <a:effectLst/>
                        </a:rPr>
                        <a:t>2</a:t>
                      </a:r>
                      <a:r>
                        <a:rPr lang="en-US" sz="2400" b="1" dirty="0" smtClean="0">
                          <a:effectLst/>
                        </a:rPr>
                        <a:t>O</a:t>
                      </a:r>
                      <a:r>
                        <a:rPr lang="ru-RU" sz="2400" b="1" baseline="-25000" dirty="0" smtClean="0">
                          <a:effectLst/>
                        </a:rPr>
                        <a:t>2</a:t>
                      </a:r>
                      <a:r>
                        <a:rPr lang="ru-RU" sz="2400" b="1" dirty="0" smtClean="0">
                          <a:effectLst/>
                        </a:rPr>
                        <a:t> </a:t>
                      </a:r>
                      <a:r>
                        <a:rPr lang="en-US" sz="2200" b="1" dirty="0" smtClean="0">
                          <a:effectLst/>
                        </a:rPr>
                        <a:t>(</a:t>
                      </a:r>
                      <a:r>
                        <a:rPr lang="ru-RU" sz="2200" b="1" dirty="0" smtClean="0">
                          <a:effectLst/>
                        </a:rPr>
                        <a:t>О</a:t>
                      </a:r>
                      <a:r>
                        <a:rPr lang="en-US" sz="2200" b="1" baseline="30000" dirty="0" smtClean="0">
                          <a:effectLst/>
                        </a:rPr>
                        <a:t>–1</a:t>
                      </a:r>
                      <a:r>
                        <a:rPr lang="en-US" sz="2200" b="1" dirty="0" smtClean="0">
                          <a:effectLst/>
                        </a:rPr>
                        <a:t>)</a:t>
                      </a:r>
                      <a:r>
                        <a:rPr lang="en-US" sz="2400" b="1" dirty="0" smtClean="0">
                          <a:effectLst/>
                        </a:rPr>
                        <a:t> </a:t>
                      </a:r>
                      <a:r>
                        <a:rPr lang="ru-RU" sz="2400" b="1" dirty="0" smtClean="0">
                          <a:effectLst/>
                        </a:rPr>
                        <a:t>– </a:t>
                      </a:r>
                      <a:r>
                        <a:rPr lang="ru-RU" sz="2400" b="1" dirty="0">
                          <a:effectLst/>
                        </a:rPr>
                        <a:t>окислитель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3" y="2996952"/>
            <a:ext cx="878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2Cr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+ 16OH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2CrO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+ 8H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+ 6OH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2Cr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+ 10OH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2CrO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+ 8H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r(OH)6-3--+-H2O2-большой-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 bwMode="auto">
          <a:xfrm>
            <a:off x="107504" y="4162424"/>
            <a:ext cx="1080120" cy="2533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0403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8162" y="636130"/>
            <a:ext cx="8776326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Внимание: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качестве окислителя кроме, перекиси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водорода,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можно пользоваться другими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окислителями.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Реакцию следует проводить в щелочной среде при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нагревании.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проведении окисления в щелочном растворе сначала приливают окислитель, а затем понемногу раствор щелочи.</a:t>
            </a:r>
          </a:p>
        </p:txBody>
      </p:sp>
    </p:spTree>
    <p:extLst>
      <p:ext uri="{BB962C8B-B14F-4D97-AF65-F5344CB8AC3E}">
        <p14:creationId xmlns:p14="http://schemas.microsoft.com/office/powerpoint/2010/main" val="27011462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6" name="Picture 2" descr="D:\диск D\01.03.16-домашние документы\Колледж Строитель\Водоснабжение-СПО\1.3 Основы анал. химии\Качественный анализ\Катионы\Катионы IV\Pourbaix-c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5526"/>
            <a:ext cx="5112568" cy="593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murzim.ru/uploads/posts/2011-10/1317427683_image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2457450" cy="3000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0072" y="3068960"/>
            <a:ext cx="3820198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Растворы хромата (слева) и дихромата калия легко переходят друг в друга при изменении кислотности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среды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6803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14270"/>
            <a:ext cx="9144001" cy="10033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1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группа 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катионов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Fe</a:t>
            </a:r>
            <a:r>
              <a:rPr lang="ru-RU" sz="32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3+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Fe</a:t>
            </a:r>
            <a:r>
              <a:rPr lang="ru-RU" sz="32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Mn</a:t>
            </a:r>
            <a:r>
              <a:rPr lang="ru-RU" sz="32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Bi</a:t>
            </a:r>
            <a:r>
              <a:rPr lang="ru-RU" sz="32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3+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Mg</a:t>
            </a:r>
            <a:r>
              <a:rPr lang="ru-RU" sz="32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endParaRPr lang="en-US" sz="32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561" b="28873"/>
          <a:stretch/>
        </p:blipFill>
        <p:spPr bwMode="auto">
          <a:xfrm>
            <a:off x="672462" y="3168669"/>
            <a:ext cx="7572428" cy="365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15516" y="980728"/>
            <a:ext cx="871296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Катионы, образующие V аналитическую группу, относятся к s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- (Mg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p- (Bi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и d-(Mn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Fe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Fe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 элементам. В атомах элементов этой группы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Mn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происходит достройка третьего электронного слоя от 8 до 18 электронов, висмут имеет законченный 18-электронный внешний слой, либо оболочку, содержащую 18+2 электронов в двух внешних слоях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7704" y="4149080"/>
            <a:ext cx="648072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652120" y="4497135"/>
            <a:ext cx="648072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004048" y="4517504"/>
            <a:ext cx="648072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760832" y="6388602"/>
            <a:ext cx="648072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9435" y="317046"/>
            <a:ext cx="8712968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Реагенты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 катионы V группы.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Общие реагенты: 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(недостаток),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(избыток),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 (недостаток и избыток),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HPO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(CN)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], 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(CN)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 или (NH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Реагенты на катионы: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Мg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2+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Na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HPO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присутствии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 +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Cl.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Bi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3+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SnCl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(изб.), KI, гидролиз в присутствии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Сl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-иона.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Mn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NaBiO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азотнокислой среде, PbO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кислой среде.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диацетилдиоксим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диметилглиоксим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(CN)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].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Fe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3+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NCS (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NaNCS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), K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].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942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4128" y="332656"/>
            <a:ext cx="8590883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Из характеристики изучаемой группы катионов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необходимо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обратить внимание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следующее: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Водные растворы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солей магния и висмута бесцветные; растворы 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имеют бледно-зеленую окраску; растворы Mn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бледно-розового цвета (разбавленные растворы бесцветны); растворы солей 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имеют желтую окраску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942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катионы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группы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 щелочами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образуют гидроксиды, которые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практически не растворимы в воде, а также в избытке щелочи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При действии водного раствора аммиака также образуются гидроксиды, не растворимые в избытке реагента. Этим свойством (нерастворимость гидроксидов в избытке щелочи и аммиака) обладают только катионы V группы, поэтому в качестве группового реагента используют или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(KOH) или водный раствор аммиака. Из образующихся гидроксидов наибольшей растворимостью обладает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Mg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который растворим в солях аммония.</a:t>
            </a:r>
          </a:p>
        </p:txBody>
      </p:sp>
    </p:spTree>
    <p:extLst>
      <p:ext uri="{BB962C8B-B14F-4D97-AF65-F5344CB8AC3E}">
        <p14:creationId xmlns:p14="http://schemas.microsoft.com/office/powerpoint/2010/main" val="18178942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332656"/>
            <a:ext cx="8590883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Из катионов V группы соли висмута в наибольшей степени подвергаются гидролизу. Особенно полно гидролиз протекает в присутствии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ионов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Сl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образованием белого аморфного осадка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хлорида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висмутила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(т)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+ 2H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 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(т)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BiOCl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целях предотвращения гидролиза к водным растворам солей висмута добавляется соответствующая кислота, вследствие чего эти растворы имеют кислую среду. Растворы солей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Fe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Mn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Mg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подвергаются гидролизу в незначительной степени. При нагревании гидролиз этих солей увеличивается.</a:t>
            </a:r>
          </a:p>
        </p:txBody>
      </p:sp>
    </p:spTree>
    <p:extLst>
      <p:ext uri="{BB962C8B-B14F-4D97-AF65-F5344CB8AC3E}">
        <p14:creationId xmlns:p14="http://schemas.microsoft.com/office/powerpoint/2010/main" val="18178942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7746" y="1906662"/>
            <a:ext cx="8644734" cy="1666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19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Катионы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аналитической группы»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462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82043"/>
            <a:ext cx="8640960" cy="278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Цель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Научиться определять катионы пятой аналитической группы в растворе.</a:t>
            </a:r>
            <a:endParaRPr lang="ru-RU" sz="29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Приборы и реактивы: 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химическая посуда, растворы солей: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железа (II и III), марганца (II)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(нитраты, хлориды или другие); KOH, </a:t>
            </a:r>
            <a:r>
              <a:rPr lang="ru-RU" sz="29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NH</a:t>
            </a:r>
            <a:r>
              <a:rPr lang="ru-RU" sz="29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ОН,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29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9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ru-RU" sz="29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(CN)</a:t>
            </a:r>
            <a:r>
              <a:rPr lang="ru-RU" sz="29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], K</a:t>
            </a:r>
            <a:r>
              <a:rPr lang="ru-RU" sz="29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ru-RU" sz="29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(CN)</a:t>
            </a:r>
            <a:r>
              <a:rPr lang="ru-RU" sz="29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], NH</a:t>
            </a:r>
            <a:r>
              <a:rPr lang="ru-RU" sz="29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CNS,</a:t>
            </a:r>
            <a:r>
              <a:rPr lang="ru-RU" sz="29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9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9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9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462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Обычно 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комплексообразователем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является катион металла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(чаще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-элемента), неметалла или нейтральный атом (например,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Комплексообразователями могут быть почти все элементы периодической системы, даже инертные газы, например, получен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октафтороксенат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VI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цезия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Cs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XeF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8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35010" r="28773" b="17168"/>
          <a:stretch/>
        </p:blipFill>
        <p:spPr bwMode="auto">
          <a:xfrm>
            <a:off x="1691680" y="2916760"/>
            <a:ext cx="4988660" cy="3215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3314" y="6320933"/>
            <a:ext cx="49952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Комплексообразователь 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5436096" y="5949280"/>
            <a:ext cx="288032" cy="504056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411760" y="5949280"/>
            <a:ext cx="504056" cy="432048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4498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5" name="Picture 5" descr="D:\диск D\01.03.16-домашние документы\Виртуальные лекции 2015\Химия\сложные в-ва\основания\железа\FeOH3-201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55" y="3705374"/>
            <a:ext cx="974914" cy="1942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0679" y="5648336"/>
            <a:ext cx="15806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>
                <a:latin typeface="Arial Black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600" b="1" dirty="0">
                <a:latin typeface="Arial Black" pitchFamily="34" charset="0"/>
                <a:ea typeface="Times New Roman" pitchFamily="18" charset="0"/>
                <a:cs typeface="Arial" pitchFamily="34" charset="0"/>
              </a:rPr>
              <a:t>(OH)</a:t>
            </a:r>
            <a:r>
              <a:rPr lang="ru-RU" sz="2600" b="1" baseline="-30000" dirty="0"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600" dirty="0">
              <a:latin typeface="Arial Black" pitchFamily="34" charset="0"/>
            </a:endParaRPr>
          </a:p>
        </p:txBody>
      </p:sp>
      <p:pic>
        <p:nvPicPr>
          <p:cNvPr id="5126" name="Picture 6" descr="D:\диск D\01.03.16-домашние документы\Виртуальные лекции 2015\Химия\сложные в-ва\основания\железа\Гидроксид железа(II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534036"/>
            <a:ext cx="2381250" cy="76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5651" y="6333827"/>
            <a:ext cx="15806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>
                <a:latin typeface="Arial Black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600" b="1" dirty="0">
                <a:latin typeface="Arial Black" pitchFamily="34" charset="0"/>
                <a:ea typeface="Times New Roman" pitchFamily="18" charset="0"/>
                <a:cs typeface="Arial" pitchFamily="34" charset="0"/>
              </a:rPr>
              <a:t>(OH)</a:t>
            </a:r>
            <a:r>
              <a:rPr lang="ru-RU" sz="2600" b="1" baseline="-30000" dirty="0"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1320" y="6117669"/>
            <a:ext cx="3224067" cy="74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бледно-розовый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(OH)</a:t>
            </a:r>
            <a:r>
              <a:rPr lang="ru-RU" sz="26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303556"/>
            <a:ext cx="8856984" cy="461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Качественные реакции на ионы 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V аналитической группы (групповые реагенты – щелочи, при взаимодействии с которыми образуются  осадки </a:t>
            </a:r>
            <a:r>
              <a:rPr lang="ru-RU" sz="2800" b="1" u="sng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гидрокси-дов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, которые практически не растворимы в воде, а также в избытке щелочи.</a:t>
            </a:r>
            <a:endParaRPr lang="ru-RU" sz="2800" b="1" dirty="0" smtClean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налейте 2 капли соли, прибавьте 3–5 капель раствора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При этом выпадает осадок гидроокиси: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+ 3OH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=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(OH)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↓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+ 2OH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=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(OH)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↓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+ 2OH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=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(OH)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↓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31" name="Picture 11" descr="http://internat.msu.ru/wp-content/uploads/MnOH2-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8" y="4005064"/>
            <a:ext cx="966113" cy="2187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://rushkolnik.ru/tw_files2/urls_1/1383/d-1382551/1382551_html_3a7d4a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134" y="5040643"/>
            <a:ext cx="719666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49924"/>
            <a:ext cx="7551638" cy="545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Гидроксид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марганца (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II)</a:t>
            </a:r>
            <a:r>
              <a:rPr lang="ru-RU" sz="2700" dirty="0"/>
              <a:t> 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Mn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светло-розовые кристаллы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не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раствори-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воде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Гидрокси́д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желе́за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II)</a:t>
            </a:r>
            <a:r>
              <a:rPr lang="ru-RU" sz="2700" dirty="0"/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амфотерный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гидроксид 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преобладанием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осно́вных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свойств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Кристаллическое вещество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белого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иногда с зеленоватым оттенком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цвета, на воздухе со временем темнеет. Является одним из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промежуточ-ных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соединений при ржавлении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железа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Гидроксид железа(III)</a:t>
            </a:r>
            <a:r>
              <a:rPr lang="ru-RU" sz="2700" dirty="0"/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красновато-коричневые кристаллы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не растворяется в воде. Проявляет слабые амфотерные свойства с преобладанием основных.</a:t>
            </a:r>
          </a:p>
        </p:txBody>
      </p:sp>
      <p:pic>
        <p:nvPicPr>
          <p:cNvPr id="11" name="Picture 11" descr="http://internat.msu.ru/wp-content/uploads/MnOH2-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53" y="22960"/>
            <a:ext cx="836516" cy="1893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.ytimg.com/vi/3dG1Knl3QyU/hq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r="15007"/>
          <a:stretch/>
        </p:blipFill>
        <p:spPr bwMode="auto">
          <a:xfrm>
            <a:off x="7731150" y="1988840"/>
            <a:ext cx="1385630" cy="1714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диск D\01.03.16-домашние документы\Виртуальные лекции 2015\Химия\сложные в-ва\основания\железа\FeOH3-201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422" y="3705374"/>
            <a:ext cx="872999" cy="173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88640"/>
            <a:ext cx="87849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действии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водного раствора аммиака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также образуются гидроксиды, не растворимые в избытке реагента.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налейте 2 капли соли, прибавьте 3–5 капель раствора NH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ОН. При этом выпадает осадок гидроокиси: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+ 3OH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=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(OH)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↓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+ 2OH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=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(OH)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↓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+ 2OH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=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(OH)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↓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Запомните: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Этим свойством (нерастворимость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избытке щелочи и аммиака) обладают только катионы V группы, поэтому в качестве группового реагента используют или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(KOH) или водный раствор аммиака.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6" name="Picture 2" descr="http://images.flatworldknowledge.com/averillfwk-28723/averillfwk-28723-fig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41720"/>
            <a:ext cx="4392488" cy="313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84976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6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Запомните 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изменение окраски </a:t>
            </a:r>
            <a:r>
              <a:rPr lang="ru-RU" sz="2600" b="1" u="sng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марганца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 с разной степенью окисления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: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5113" indent="-26511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ион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Mn</a:t>
            </a:r>
            <a:r>
              <a:rPr lang="en-US" sz="26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aq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бледно-розовый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;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5113" indent="-26511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(содержит марганец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(III)) – темно-коричневое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твердое тело;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5113" indent="-26511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nO</a:t>
            </a:r>
            <a:r>
              <a:rPr lang="ru-RU" sz="26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(содержит марганец (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))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это сплошной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черный осадок; </a:t>
            </a:r>
          </a:p>
          <a:p>
            <a:pPr marL="265113" indent="-26511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водный раствор марганца (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VI) содержат зеленый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манганат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ион [MnO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600" b="1" baseline="30000" dirty="0">
                <a:latin typeface="Arial" pitchFamily="34" charset="0"/>
                <a:cs typeface="Arial" pitchFamily="34" charset="0"/>
              </a:rPr>
              <a:t>2−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265113" indent="-26511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водный раствор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марганца(VII) содержат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фиолетовый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перманганат-иона [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MnO</a:t>
            </a:r>
            <a:r>
              <a:rPr lang="ru-RU" sz="26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600" b="1" baseline="30000" dirty="0" smtClean="0">
                <a:latin typeface="Arial" pitchFamily="34" charset="0"/>
                <a:cs typeface="Arial" pitchFamily="34" charset="0"/>
              </a:rPr>
              <a:t>−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764" y="6213342"/>
            <a:ext cx="7143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http://catalog.flatworldknowledge.com/bookhub/4309?e=averill_1.0-ch23_s02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18" name="Picture 2" descr="http://i.ytimg.com/vi/wkJlMLwgEOk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2" r="14446"/>
          <a:stretch/>
        </p:blipFill>
        <p:spPr bwMode="auto">
          <a:xfrm>
            <a:off x="2659421" y="4512082"/>
            <a:ext cx="2952328" cy="2362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7504" y="303556"/>
            <a:ext cx="88569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2.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Качественная </a:t>
            </a:r>
            <a:r>
              <a:rPr lang="ru-RU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реакция на ион </a:t>
            </a:r>
            <a:r>
              <a:rPr lang="en-US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Fe</a:t>
            </a:r>
            <a:r>
              <a:rPr lang="ru-RU" sz="2800" b="1" u="sng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ru-RU" sz="2800" b="1" u="sng" baseline="30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r>
              <a:rPr lang="ru-RU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Реакция с </a:t>
            </a:r>
            <a:r>
              <a:rPr lang="ru-RU" sz="2800" b="1" u="sng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гексацианоферратом</a:t>
            </a:r>
            <a:r>
              <a:rPr lang="ru-RU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</a:t>
            </a:r>
            <a:r>
              <a:rPr lang="ru-RU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калия (</a:t>
            </a:r>
            <a:r>
              <a:rPr lang="en-US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ru-RU" sz="2800" b="1" u="sng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[</a:t>
            </a:r>
            <a:r>
              <a:rPr lang="en-US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Fe</a:t>
            </a:r>
            <a:r>
              <a:rPr lang="ru-RU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CN</a:t>
            </a:r>
            <a:r>
              <a:rPr lang="ru-RU" sz="2800" b="1" u="sng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800" b="1" u="sng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]):</a:t>
            </a:r>
            <a:endParaRPr lang="ru-RU" sz="2800" u="sng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Поместите в пробирку 1–2 капли раствора любой соли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прибавьте 1–2 капли соляной кислоты и прибавьте две–три капли раствора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гексацианоферрата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калия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]. При этом выпадает тёмно-голубой осадок, который называется берлинская лазурь: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4FeCl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+ 3K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Fe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+ 12KCl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Fe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+ 3[Fe(CN)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4–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тёмно-голубой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7847" y="6250386"/>
            <a:ext cx="113665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FeCl</a:t>
            </a:r>
            <a:r>
              <a:rPr lang="en-US" sz="26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6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6177147"/>
            <a:ext cx="25519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</a:t>
            </a:r>
            <a:r>
              <a:rPr lang="en-US" sz="26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[Fe(CN)</a:t>
            </a:r>
            <a:r>
              <a:rPr lang="en-US" sz="26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]</a:t>
            </a:r>
            <a:r>
              <a:rPr lang="en-US" sz="26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396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4445"/>
            <a:ext cx="866289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Условия проведения реакции: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354013" indent="-354013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следует проводить при рН &lt; 7, т.к. наличие свободной щелочи ведёт к разложению берлинской лазури, с образованием гидроокиси железа.</a:t>
            </a:r>
          </a:p>
          <a:p>
            <a:pPr marL="354013" lvl="0" indent="-354013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Посторонние ионы, в том числе и ионы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не мешают обнаружению ионов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54013" lvl="0" indent="-354013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присутствии оксалатов осадок не выпадает, а происходит только синее окрашивание.</a:t>
            </a:r>
          </a:p>
          <a:p>
            <a:pPr marL="354013" lvl="0" indent="-354013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Осаждению мешает избыток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ведущий к образованию растворимой формы берлинской лазури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].</a:t>
            </a:r>
          </a:p>
          <a:p>
            <a:pPr marL="354013" lvl="0" indent="-354013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Проведению реакции мешают окислители и восстановители.</a:t>
            </a: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3.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Качественная реакция на ион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Реакция роданидом аммония (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CNS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Поместите в пробирку 1 каплю раствора любой соли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прибавьте 5 капель дистиллированной воды и 3–5 капель раствора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 этом появляется кроваво-красное окрашивания, вызываемое образованием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малодиссациирующих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молекул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CNS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Fe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CNS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кроваво-красный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раствор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8" name="Picture 8" descr="http://vmeste.opredelim.com/tw_files2/urls_930/18/d-17052/7z-docs/1_html_m1f65294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729" r="3561" b="11558"/>
          <a:stretch/>
        </p:blipFill>
        <p:spPr bwMode="auto">
          <a:xfrm>
            <a:off x="899592" y="4696028"/>
            <a:ext cx="6192688" cy="2130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15984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Опыт 4.</a:t>
            </a:r>
            <a:r>
              <a:rPr lang="ru-RU" sz="2800" b="1" dirty="0">
                <a:latin typeface="Arial Black" pitchFamily="34" charset="0"/>
              </a:rPr>
              <a:t>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Качественная реакция на ион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Fe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Реакция с 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гексацианоферратом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III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калия (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ru-RU" sz="2800" b="1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[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Fe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CN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800" b="1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]):</a:t>
            </a:r>
            <a:endParaRPr lang="ru-RU" sz="28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Поместите в пробирку 1 каплю раствора любой соли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прилейте одну – две капли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гексацианоферрата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калия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]. При этом моментально образуется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турнбулива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синь. 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+ 3FeSO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Fe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K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3Fe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+ 2[Fe(CN)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3–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Fe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синий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bigslide.ru/images/21/20825/960/img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t="23201" r="27765" b="24971"/>
          <a:stretch/>
        </p:blipFill>
        <p:spPr bwMode="auto">
          <a:xfrm>
            <a:off x="2639959" y="4397344"/>
            <a:ext cx="2580111" cy="2159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61568" y="5648336"/>
            <a:ext cx="35413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Турнбулива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синь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365557"/>
            <a:ext cx="39020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Берлинская лазурь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268" name="Picture 4" descr="http://2.bp.blogspot.com/-xZJlvBo7PcU/T0D4sZfzz5I/AAAAAAAAB90/nHZRAQOscNQ/s1600/DSC028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7" r="24085" b="22846"/>
          <a:stretch/>
        </p:blipFill>
        <p:spPr bwMode="auto">
          <a:xfrm>
            <a:off x="5691574" y="4293096"/>
            <a:ext cx="898303" cy="1478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332656"/>
            <a:ext cx="85188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Условия проведения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реакции: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34290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следует проводить при  рН &lt; 7. Наличие свободной щелочи ведет к разложению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турнбуливой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сини.</a:t>
            </a:r>
          </a:p>
          <a:p>
            <a:pPr marL="34290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Другие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катионы открытию не мешают.</a:t>
            </a:r>
          </a:p>
          <a:p>
            <a:pPr marL="34290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Присутствие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окислителей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восстановите-лей мешает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реакции.</a:t>
            </a: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32656"/>
            <a:ext cx="8712968" cy="429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Опыт 5.</a:t>
            </a:r>
            <a:r>
              <a:rPr lang="ru-RU" sz="2700" b="1" dirty="0">
                <a:latin typeface="Arial Black" pitchFamily="34" charset="0"/>
              </a:rPr>
              <a:t>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Качественная реакция на ион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Mn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Реакция с пероксидом водорода (Н</a:t>
            </a:r>
            <a:r>
              <a:rPr lang="ru-RU" sz="2700" b="1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</a:t>
            </a:r>
            <a:r>
              <a:rPr lang="ru-RU" sz="2700" b="1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в присутствии гидроксида натрия (</a:t>
            </a:r>
            <a:r>
              <a:rPr lang="en-US" sz="27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NaOH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).</a:t>
            </a:r>
            <a:endParaRPr lang="ru-RU" sz="27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Поместите в пробирку 1–3 капли раствора какой-либо соли марганца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и прилейте несколько капель раствора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При этом образуется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светло-розовый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осадок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Mn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медленно буреющий в воздухе: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+ 2NaOH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+ 2Na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+ 2OH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светло-розовый</a:t>
            </a:r>
          </a:p>
        </p:txBody>
      </p:sp>
      <p:pic>
        <p:nvPicPr>
          <p:cNvPr id="11" name="Picture 11" descr="http://internat.msu.ru/wp-content/uploads/MnOH2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31472"/>
            <a:ext cx="836516" cy="1893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3994" y="260648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Лиганды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частицы (ионы или молекулы), координируемые комплексообразователем и имеющие с ним непосредственные химические связи.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35010" r="28773" b="17168"/>
          <a:stretch/>
        </p:blipFill>
        <p:spPr bwMode="auto">
          <a:xfrm>
            <a:off x="1259633" y="1828859"/>
            <a:ext cx="6201642" cy="3997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4246" y="6187374"/>
            <a:ext cx="18421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Лиганды</a:t>
            </a:r>
            <a:endParaRPr lang="ru-RU" sz="2600" dirty="0"/>
          </a:p>
        </p:txBody>
      </p:sp>
      <p:cxnSp>
        <p:nvCxnSpPr>
          <p:cNvPr id="10" name="Прямая со стрелкой 9"/>
          <p:cNvCxnSpPr>
            <a:endCxn id="3" idx="3"/>
          </p:cNvCxnSpPr>
          <p:nvPr/>
        </p:nvCxnSpPr>
        <p:spPr>
          <a:xfrm flipH="1">
            <a:off x="5536417" y="5648336"/>
            <a:ext cx="1195823" cy="78526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569628" y="5648336"/>
            <a:ext cx="1124618" cy="64770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8830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32656"/>
            <a:ext cx="8712968" cy="2172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Прилейте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 осадку несколько капель Н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Осадок моментально становится черно-бурым, т.к. ионы 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Mn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быстро  окисляются до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MnO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(наиболее устойчивого соединения марганца):</a:t>
            </a:r>
          </a:p>
          <a:p>
            <a:pPr algn="ctr">
              <a:lnSpc>
                <a:spcPct val="85000"/>
              </a:lnSpc>
            </a:pP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черно-бурый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 descr="Manganese(IV) oxid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23175" r="11496" b="6314"/>
          <a:stretch/>
        </p:blipFill>
        <p:spPr bwMode="auto">
          <a:xfrm>
            <a:off x="4355976" y="2564904"/>
            <a:ext cx="2425739" cy="156091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3588" y="4205406"/>
            <a:ext cx="828894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Условия проведения реакции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следует проводить при  рН &lt; 7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Ионы аммония должны отсутствовать, они при осаждении тормозят реакцию.</a:t>
            </a:r>
          </a:p>
        </p:txBody>
      </p:sp>
    </p:spTree>
    <p:extLst>
      <p:ext uri="{BB962C8B-B14F-4D97-AF65-F5344CB8AC3E}">
        <p14:creationId xmlns:p14="http://schemas.microsoft.com/office/powerpoint/2010/main" val="12976311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14270"/>
            <a:ext cx="9144001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1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en-US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V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5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группа </a:t>
            </a:r>
            <a:r>
              <a:rPr lang="ru-RU" sz="35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катионов</a:t>
            </a:r>
            <a:r>
              <a:rPr lang="ru-RU" sz="35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Cu</a:t>
            </a:r>
            <a:r>
              <a:rPr lang="ru-RU" sz="3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Ni</a:t>
            </a:r>
            <a:r>
              <a:rPr lang="ru-RU" sz="3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Co</a:t>
            </a:r>
            <a:r>
              <a:rPr lang="ru-RU" sz="3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Cd</a:t>
            </a:r>
            <a:r>
              <a:rPr lang="ru-RU" sz="3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, Hg</a:t>
            </a:r>
            <a:r>
              <a:rPr lang="ru-RU" sz="3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2+</a:t>
            </a:r>
            <a:endParaRPr lang="en-US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7181" b="28873"/>
          <a:stretch/>
        </p:blipFill>
        <p:spPr bwMode="auto">
          <a:xfrm>
            <a:off x="179512" y="4374694"/>
            <a:ext cx="7572428" cy="2451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562" b="90697"/>
          <a:stretch/>
        </p:blipFill>
        <p:spPr bwMode="auto">
          <a:xfrm>
            <a:off x="239932" y="4270338"/>
            <a:ext cx="7572428" cy="2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0349" y="1103799"/>
            <a:ext cx="8784976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Катионы, образующие VI группу, относятся к d-элементам и характеризуются способностью к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комплексообразованию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Характерной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особен-ностью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катионов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VI группы является то, что они образуют со щелочами осадки гидроксидов, не растворимых в избытке щелочи, но растворимых в избытке водного раствора аммиака с образованием комплексных соединений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аммиакатов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различного состава.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869160"/>
            <a:ext cx="720080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96136" y="4446544"/>
            <a:ext cx="1296144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331640" y="5600482"/>
            <a:ext cx="720080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331640" y="6394222"/>
            <a:ext cx="720080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22720"/>
            <a:ext cx="8712968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Реагенты на катионы VI группы.</a:t>
            </a:r>
            <a:endParaRPr lang="ru-RU" sz="2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lvl="0"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Общие реагенты: 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(недостаток),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(избыток),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 (недостаток и избыток),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HPO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(CN)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].</a:t>
            </a:r>
          </a:p>
          <a:p>
            <a:pPr lvl="0"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Реагенты на катионы: </a:t>
            </a:r>
          </a:p>
          <a:p>
            <a:pPr marL="987425" indent="-987425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–  NH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NCS (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NaNCS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), K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], Fe(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мет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.), KI, Na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987425" indent="-987425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Cd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сероводородная вода (Н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S),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тиомочевина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+ Н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S.</a:t>
            </a:r>
          </a:p>
          <a:p>
            <a:pPr marL="987425" indent="-987425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Hg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KI, хлорид олова (II),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baseline="30000" dirty="0" err="1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987425" indent="-987425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диацетилдиоксим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диметилглиоксим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987425" indent="-987425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NCS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NaNCS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r="58514" b="48387"/>
          <a:stretch/>
        </p:blipFill>
        <p:spPr bwMode="auto">
          <a:xfrm>
            <a:off x="0" y="4732280"/>
            <a:ext cx="2699791" cy="215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D:\диск D\01.03.16-домашние документы\Колледж Строитель\Водоснабжение-СПО\1.3 Основы анал. химии\stockvault-chemical-elements1431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4" t="8393" b="43856"/>
          <a:stretch/>
        </p:blipFill>
        <p:spPr bwMode="auto">
          <a:xfrm>
            <a:off x="2987825" y="4664065"/>
            <a:ext cx="3960440" cy="2224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15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959" y="260648"/>
            <a:ext cx="8712968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Из характеристики изучаемой группы катионов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необходимо обратить внимание на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следующее:</a:t>
            </a:r>
          </a:p>
          <a:p>
            <a:pPr marL="265113" lvl="0" indent="-26511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Водные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растворы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солей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кадмия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ртути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бесцветные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растворы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меди (II)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имеют голубую окраску,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кобальта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темно-розовую, а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никеля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зеленую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:\диск D\01.03.16-домашние документы\Виртуальные лекции 2015\Химия\сложные в-ва\соли\сульфаты, сульфиты\медный купарос\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r="39658"/>
          <a:stretch/>
        </p:blipFill>
        <p:spPr bwMode="auto">
          <a:xfrm>
            <a:off x="557215" y="3386468"/>
            <a:ext cx="2168013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иск D\01.03.16-домашние документы\Виртуальные лекции 2015\Химия\сложные в-ва\соли\сульфаты, сульфиты\320x240-Hoi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3" t="12380" r="29079"/>
          <a:stretch/>
        </p:blipFill>
        <p:spPr bwMode="auto">
          <a:xfrm>
            <a:off x="2747829" y="3839439"/>
            <a:ext cx="1224136" cy="2766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иск D\01.03.16-домашние документы\Виртуальные лекции 2015\Химия\сложные в-ва\соли\сульфаты, сульфиты\сульфат никеля (II)\Nickel_sulfate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2" t="13742" r="26602"/>
          <a:stretch/>
        </p:blipFill>
        <p:spPr bwMode="auto">
          <a:xfrm>
            <a:off x="7375778" y="2790836"/>
            <a:ext cx="1307995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диск D\01.03.16-домашние документы\Виртуальные лекции 2015\Химия\сложные в-ва\соли\Křemičitan_kobaltnatý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01" y="5587503"/>
            <a:ext cx="3402733" cy="1018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диск D\01.03.16-домашние документы\Колледж Строитель\Водоснабжение-СПО\1.3 Основы анал. химии\Качественный анализ\cobalt_fluorid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89" y="4005064"/>
            <a:ext cx="3341504" cy="135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tyappu.narod.ru/cuso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9051" r="17708" b="10296"/>
          <a:stretch/>
        </p:blipFill>
        <p:spPr bwMode="auto">
          <a:xfrm>
            <a:off x="0" y="2708920"/>
            <a:ext cx="1189159" cy="2146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15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0648"/>
            <a:ext cx="8712968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2. Водные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растворы аммиака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недостато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к) с катионом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Cd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образует гидроксид, с катионами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кобальта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никеля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соответствующие основные соли, а с катионом Hg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комплексную соль состава [HgNH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Все эти осадки растворяются в минеральных кислотах и в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избытке аммиака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При растворении в избытке аммиака образуются растворимые комплексные соединения. Для катионов меди, кадмия и ртути (II) состав комплекса 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Me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а для катионов кобальта и никеля – [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Me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Растворы комплексных солей кадмия и ртути бесцветны, остальные окрашены. Наиболее характерную окраску имеет аммиакат меди (лазурно-синее окрашивание).</a:t>
            </a:r>
          </a:p>
        </p:txBody>
      </p:sp>
    </p:spTree>
    <p:extLst>
      <p:ext uri="{BB962C8B-B14F-4D97-AF65-F5344CB8AC3E}">
        <p14:creationId xmlns:p14="http://schemas.microsoft.com/office/powerpoint/2010/main" val="26795609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3246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Гексацианоферрат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(II) калия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 всеми катионами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группы образует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осадки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состава Ме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(CN)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]. Наиболее характерным из них является осадок Сu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(CN)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], обладающий красно-бурой окраской, в то время как осадки других катионов имеют недостаточно характерные окраски.</a:t>
            </a:r>
          </a:p>
          <a:p>
            <a:pPr marL="265113" lvl="0" indent="-2651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Сероводород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нейтральных растворов осаждает все катионы VI группы в виде сульфидов. Сульфиды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ртути (II)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никеля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кобальта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черного цвета, сульфид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кадмия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желтого цвета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D:\диск D\01.03.16-домашние документы\Колледж Строитель\Водоснабжение-СПО\1.3 Основы анал. химии\Качественный анализ\Катионы\Катионы VI\Сульфид кадмия - жёлтый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5070" r="20229" b="5695"/>
          <a:stretch/>
        </p:blipFill>
        <p:spPr bwMode="auto">
          <a:xfrm>
            <a:off x="6050632" y="4377426"/>
            <a:ext cx="1410642" cy="2160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6325222"/>
            <a:ext cx="36054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Сульфид кадмия 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9" name="Picture 5" descr="http://internat.msu.ru/wp-content/uploads/%D0%BF%D0%BE%D0%BB%D1%83%D1%87%D0%B5%D0%BD%D0%B8%D0%B5-Cd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05" y="4504233"/>
            <a:ext cx="1152128" cy="1906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internat.msu.ru/wp-content/uploads/Cu-+-H2SO4-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02" y="4797152"/>
            <a:ext cx="1099083" cy="1797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15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1019" y="357052"/>
            <a:ext cx="8856984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Тиомочевина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образует с солями кадмия растворимые комплексные соли: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Cd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4CSN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[</a:t>
            </a: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Cd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(CSN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Образующийся комплекс легко разлагается 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 даже при избытке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тиомочевины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 образованием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CdS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Эта реакция позволяет обнаруживать ион кадмия в присутствии ионов Сu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которые образуют прочный комплекс с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тиомочевиной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Катионы VI группы из их смеси можно обнаружить систематическим ходом анализа, а также дробным.</a:t>
            </a:r>
          </a:p>
        </p:txBody>
      </p:sp>
    </p:spTree>
    <p:extLst>
      <p:ext uri="{BB962C8B-B14F-4D97-AF65-F5344CB8AC3E}">
        <p14:creationId xmlns:p14="http://schemas.microsoft.com/office/powerpoint/2010/main" val="1324049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2420888"/>
            <a:ext cx="8640960" cy="114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Практическая работа № 20</a:t>
            </a:r>
            <a:r>
              <a:rPr lang="en-US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«Анализ смеси катионов»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5298" name="Picture 2" descr="C:\Users\ikuzmina\Desktop\01.03.16\Химия\Химия-картинки\Реакции\анимашки\26710842_anmated_doll_00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085184"/>
            <a:ext cx="1095375" cy="150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77594"/>
            <a:ext cx="8858312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Научиться разделять смесь  катионов в растворе.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раствор-задача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состав которого нужно определить;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KOH,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OH,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Н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HNO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COOH, CH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COONa,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CrO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SbO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(NO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[HgI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6322" name="Picture 2" descr="C:\Users\ikuzmina\Desktop\01.03.16\Химия\Химия-картинки\Реакции\анимашки\26710842_anmated_doll_00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236418"/>
            <a:ext cx="1095375" cy="150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4901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6064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 уже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научились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определять наличие катионов в водных растворах разных химических составов. Теперь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научимся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разделять смесь  катионов в растворе.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Если известно, что в растворе находятся катионы всех шести аналитических групп, нужно выполнять последовательно все операции, приведенные на схеме:  </a:t>
            </a:r>
          </a:p>
        </p:txBody>
      </p:sp>
      <p:pic>
        <p:nvPicPr>
          <p:cNvPr id="12" name="Picture 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18145" r="13899" b="8982"/>
          <a:stretch/>
        </p:blipFill>
        <p:spPr bwMode="auto">
          <a:xfrm>
            <a:off x="1835696" y="3356992"/>
            <a:ext cx="518457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школе и НКСЭ,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обобщила полезную для Вас информацию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МДК.03.01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«Очистка и контроль качества природных и сточных вод»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3994" y="260648"/>
            <a:ext cx="872049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Лигандами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могут быть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анионы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0225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иодо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    ОН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гидроксо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30225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бромо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циано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30225">
              <a:lnSpc>
                <a:spcPct val="85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SCN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родано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30225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фторо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нитро</a:t>
            </a:r>
          </a:p>
          <a:p>
            <a:pPr marL="530225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сульфато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оксалато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30225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тиосульфато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0225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COO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глицинато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0225">
              <a:lnSpc>
                <a:spcPct val="85000"/>
              </a:lnSpc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полярные молекулы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5066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аква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506663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аммин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5066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карбонил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506663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гидразин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6" t="37327" r="28622" b="27204"/>
          <a:stretch/>
        </p:blipFill>
        <p:spPr bwMode="auto">
          <a:xfrm>
            <a:off x="6444208" y="3143143"/>
            <a:ext cx="1826691" cy="2895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4" t="35853" r="28887" b="16364"/>
          <a:stretch/>
        </p:blipFill>
        <p:spPr bwMode="auto">
          <a:xfrm>
            <a:off x="926989" y="4293096"/>
            <a:ext cx="1196739" cy="244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8247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3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18145" r="13899" b="8982"/>
          <a:stretch/>
        </p:blipFill>
        <p:spPr bwMode="auto">
          <a:xfrm>
            <a:off x="0" y="0"/>
            <a:ext cx="9144000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60648"/>
            <a:ext cx="885831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Разделим смесь катионов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I–III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аналитических групп.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 Проверка наличия ионов  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Поместите на предметное стекло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каплю задачи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прибавьте к нему 1–2 капли раствора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реактива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Несслера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смесь раствора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тетрайодомеркурата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(II) калия K</a:t>
            </a:r>
            <a:r>
              <a:rPr lang="ru-RU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[HgI</a:t>
            </a:r>
            <a:r>
              <a:rPr lang="ru-RU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KOH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Катионы аммония образуют с реактивом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Несслера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аморфный красно-бурый осадок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меркураммония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малой концентрации 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наблюдается желтое окрашивание:</a:t>
            </a:r>
          </a:p>
          <a:p>
            <a:pPr indent="0" algn="ctr">
              <a:lnSpc>
                <a:spcPct val="85000"/>
              </a:lnSpc>
              <a:buNone/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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[HgI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KOH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</a:p>
          <a:p>
            <a:pPr indent="0" algn="ctr">
              <a:lnSpc>
                <a:spcPct val="85000"/>
              </a:lnSpc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[Hg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]I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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5KI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желто-бурый осадок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1" name="Picture 2" descr="C:\Documents and Settings\1\Рабочий стол\Новая папка\Изображение 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8" r="10645" b="7431"/>
          <a:stretch/>
        </p:blipFill>
        <p:spPr bwMode="auto">
          <a:xfrm>
            <a:off x="251520" y="4553744"/>
            <a:ext cx="78642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34626"/>
            <a:ext cx="87129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2. Отделение ионов </a:t>
            </a:r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800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dirty="0" smtClean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центрифужную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пробирку прилейте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15 капель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раствора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5–10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капель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раствора </a:t>
            </a:r>
            <a:r>
              <a:rPr lang="en-US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 щелочной среды, Смесь нагрейте до кипения. В присутствии ионов аммония выделяется аммиак. Проверьте наличие аммиака смоченной водой индикаторной бумагой.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3" name="Picture 3" descr="http://www.formatzdorovia.com/img/image001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934" t="5201" r="9852"/>
          <a:stretch>
            <a:fillRect/>
          </a:stretch>
        </p:blipFill>
        <p:spPr bwMode="auto">
          <a:xfrm>
            <a:off x="467544" y="5157192"/>
            <a:ext cx="1728192" cy="131254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04664"/>
            <a:ext cx="864096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 smtClean="0">
                <a:solidFill>
                  <a:srgbClr val="9D2349"/>
                </a:solidFill>
                <a:latin typeface="Arial Black" pitchFamily="34" charset="0"/>
              </a:rPr>
              <a:t>3.</a:t>
            </a:r>
            <a:r>
              <a:rPr lang="ru-RU" sz="2700" u="sng" dirty="0" smtClean="0">
                <a:solidFill>
                  <a:srgbClr val="9D2349"/>
                </a:solidFill>
              </a:rPr>
              <a:t> </a:t>
            </a:r>
            <a:r>
              <a:rPr lang="ru-RU" sz="27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Проверка наличия катионов</a:t>
            </a:r>
            <a:r>
              <a:rPr lang="ru-RU" sz="27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7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</a:t>
            </a:r>
            <a:r>
              <a:rPr lang="ru-RU" sz="27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и</a:t>
            </a:r>
            <a:r>
              <a:rPr lang="en-US" sz="27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III</a:t>
            </a:r>
            <a:r>
              <a:rPr lang="ru-RU" sz="27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аналитических групп (групповыми реагентами).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u="sng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а)</a:t>
            </a:r>
            <a:r>
              <a:rPr lang="ru-RU" sz="2700" u="sng" dirty="0" smtClean="0">
                <a:solidFill>
                  <a:srgbClr val="0000FF"/>
                </a:solidFill>
              </a:rPr>
              <a:t> </a:t>
            </a:r>
            <a:r>
              <a:rPr lang="en-US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</a:t>
            </a:r>
            <a:r>
              <a:rPr lang="ru-RU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аналитическая группа (групповой реагент – 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2М раствор </a:t>
            </a:r>
            <a:r>
              <a:rPr lang="en-US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ru-RU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</a:t>
            </a:r>
            <a:r>
              <a:rPr lang="en-US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</a:t>
            </a:r>
            <a:r>
              <a:rPr lang="ru-RU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700" dirty="0" smtClean="0"/>
              <a:t>	 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пробирку прилейте 5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капель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2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капли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При наличии катионов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Ag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Pb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выпадает осадок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PbCl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(белый кристаллический) или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AgCl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(белый творожистый темнеющий на воздухе). Для полноты осаждения добавьте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Реакции проводят в нейтральной среде.</a:t>
            </a:r>
          </a:p>
        </p:txBody>
      </p:sp>
      <p:pic>
        <p:nvPicPr>
          <p:cNvPr id="11" name="Picture 2" descr="F:\Новая папка (2)\100_99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7" t="36855" r="13205" b="10975"/>
          <a:stretch/>
        </p:blipFill>
        <p:spPr bwMode="auto">
          <a:xfrm>
            <a:off x="755576" y="4581128"/>
            <a:ext cx="648072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11560" y="6309320"/>
            <a:ext cx="10054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err="1" smtClean="0">
                <a:latin typeface="Arial Black" pitchFamily="34" charset="0"/>
                <a:cs typeface="Arial" pitchFamily="34" charset="0"/>
              </a:rPr>
              <a:t>AgCl</a:t>
            </a:r>
            <a:endParaRPr lang="ru-RU" sz="2500" dirty="0">
              <a:latin typeface="Arial Black" pitchFamily="34" charset="0"/>
            </a:endParaRPr>
          </a:p>
        </p:txBody>
      </p:sp>
      <p:pic>
        <p:nvPicPr>
          <p:cNvPr id="13" name="Picture 3" descr="E:\1.3 Основы анал. химии\Качественный анализ\Катионы\Катионы II\PbCl2-PbBr2-PbI2.gif"/>
          <p:cNvPicPr>
            <a:picLocks noChangeAspect="1" noChangeArrowheads="1"/>
          </p:cNvPicPr>
          <p:nvPr/>
        </p:nvPicPr>
        <p:blipFill>
          <a:blip r:embed="rId5" cstate="print"/>
          <a:srcRect l="4011" t="21193" r="65910" b="9174"/>
          <a:stretch>
            <a:fillRect/>
          </a:stretch>
        </p:blipFill>
        <p:spPr bwMode="auto">
          <a:xfrm>
            <a:off x="2339752" y="4581128"/>
            <a:ext cx="72008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95736" y="6237312"/>
            <a:ext cx="11288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 err="1" smtClean="0">
                <a:latin typeface="Arial Black" pitchFamily="34" charset="0"/>
                <a:cs typeface="Arial" pitchFamily="34" charset="0"/>
              </a:rPr>
              <a:t>PbCl</a:t>
            </a:r>
            <a:r>
              <a:rPr lang="ru-RU" sz="2500" b="1" baseline="-25000" dirty="0" smtClean="0">
                <a:latin typeface="Arial Black" pitchFamily="34" charset="0"/>
                <a:cs typeface="Arial" pitchFamily="34" charset="0"/>
              </a:rPr>
              <a:t>2</a:t>
            </a:r>
            <a:endParaRPr lang="ru-RU" sz="25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32656"/>
            <a:ext cx="8784976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dirty="0" smtClean="0">
                <a:solidFill>
                  <a:srgbClr val="C00000"/>
                </a:solidFill>
                <a:latin typeface="Arial Black" pitchFamily="34" charset="0"/>
              </a:rPr>
              <a:t>Внимание!</a:t>
            </a:r>
            <a:r>
              <a:rPr lang="ru-RU" sz="2700" dirty="0" smtClean="0"/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Если образовался белый творожистый, темнеющий на воздухе осадок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AgCl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то прилейте к нему (предварительно слив раствор) по каплям избыток аммиака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В присутствии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осадок растворяется, т.к. образуется комплексный ион.</a:t>
            </a:r>
          </a:p>
          <a:p>
            <a:pPr indent="450000" algn="just">
              <a:lnSpc>
                <a:spcPct val="80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AgCl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+ 2NH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 = [Ag(NH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+ 2HOH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бесцветный раствор</a:t>
            </a:r>
          </a:p>
          <a:p>
            <a:pPr indent="442913" algn="just">
              <a:lnSpc>
                <a:spcPct val="80000"/>
              </a:lnSpc>
            </a:pPr>
            <a:endParaRPr lang="ru-RU" sz="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42913" algn="just">
              <a:lnSpc>
                <a:spcPct val="80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Для подтверждения наличия иона 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Ag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раствор нужно прилить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HNO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2913" algn="just">
              <a:lnSpc>
                <a:spcPct val="80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(NH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2HNO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AgCl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 2NH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                    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белый осадок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32656"/>
            <a:ext cx="8640960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б)</a:t>
            </a:r>
            <a:r>
              <a:rPr lang="ru-RU" sz="2700" u="sng" dirty="0" smtClean="0">
                <a:solidFill>
                  <a:srgbClr val="0000FF"/>
                </a:solidFill>
              </a:rPr>
              <a:t> </a:t>
            </a:r>
            <a:r>
              <a:rPr lang="en-US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III</a:t>
            </a:r>
            <a:r>
              <a:rPr lang="ru-RU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аналитическая группа (групповой реагент – 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1М раствор </a:t>
            </a:r>
            <a:r>
              <a:rPr lang="en-US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ru-RU" sz="2700" u="sng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SO</a:t>
            </a:r>
            <a:r>
              <a:rPr lang="ru-RU" sz="2700" u="sng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7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700" dirty="0" smtClean="0"/>
              <a:t>	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пробирку прилейте 5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капель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2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капли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раствора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При наличии катионов Ва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или Са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выпадает белый кристаллический осадок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BaSO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или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CaS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Для полноты осаждения добавляют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Реакции проводят в нейтральной среде.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2514" name="Picture 2" descr="http://www.chemistryland.com/CHM130FieldLab/Lab4/BariumSulfate.jpg"/>
          <p:cNvPicPr>
            <a:picLocks noChangeAspect="1" noChangeArrowheads="1"/>
          </p:cNvPicPr>
          <p:nvPr/>
        </p:nvPicPr>
        <p:blipFill>
          <a:blip r:embed="rId4" cstate="print"/>
          <a:srcRect l="30068" r="24831"/>
          <a:stretch>
            <a:fillRect/>
          </a:stretch>
        </p:blipFill>
        <p:spPr bwMode="auto">
          <a:xfrm>
            <a:off x="539552" y="3429000"/>
            <a:ext cx="1078383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87624" y="6021288"/>
            <a:ext cx="12891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 err="1" smtClean="0">
                <a:latin typeface="Arial Black" pitchFamily="34" charset="0"/>
                <a:cs typeface="Arial" pitchFamily="34" charset="0"/>
              </a:rPr>
              <a:t>BaSO</a:t>
            </a:r>
            <a:r>
              <a:rPr lang="ru-RU" sz="2500" b="1" baseline="-25000" dirty="0" smtClean="0">
                <a:latin typeface="Arial Black" pitchFamily="34" charset="0"/>
                <a:cs typeface="Arial" pitchFamily="34" charset="0"/>
              </a:rPr>
              <a:t>4</a:t>
            </a:r>
            <a:endParaRPr lang="ru-RU" sz="2500" dirty="0">
              <a:latin typeface="Arial Black" pitchFamily="34" charset="0"/>
            </a:endParaRPr>
          </a:p>
        </p:txBody>
      </p:sp>
      <p:pic>
        <p:nvPicPr>
          <p:cNvPr id="192516" name="Picture 4" descr="http://wildeboer-fitch.wikispaces.com/file/view/Rx-_BaCl2_%2B_Na2SO4_zoom.JPG/49039895/400x532/Rx-_BaCl2_%2B_Na2SO4_zoo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501008"/>
            <a:ext cx="189494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32040" y="6165304"/>
            <a:ext cx="12891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err="1" smtClean="0">
                <a:latin typeface="Arial Black" pitchFamily="34" charset="0"/>
                <a:cs typeface="Arial" pitchFamily="34" charset="0"/>
              </a:rPr>
              <a:t>CaS</a:t>
            </a:r>
            <a:r>
              <a:rPr lang="ru-RU" sz="2500" b="1" dirty="0" smtClean="0">
                <a:latin typeface="Arial Black" pitchFamily="34" charset="0"/>
                <a:cs typeface="Arial" pitchFamily="34" charset="0"/>
              </a:rPr>
              <a:t>О</a:t>
            </a:r>
            <a:r>
              <a:rPr lang="ru-RU" sz="2500" b="1" baseline="-25000" dirty="0" smtClean="0">
                <a:latin typeface="Arial Black" pitchFamily="34" charset="0"/>
                <a:cs typeface="Arial" pitchFamily="34" charset="0"/>
              </a:rPr>
              <a:t>4</a:t>
            </a:r>
            <a:endParaRPr lang="ru-RU" sz="2500" dirty="0">
              <a:latin typeface="Arial Black" pitchFamily="34" charset="0"/>
            </a:endParaRPr>
          </a:p>
        </p:txBody>
      </p:sp>
      <p:pic>
        <p:nvPicPr>
          <p:cNvPr id="192518" name="Picture 6" descr="https://upload.wikimedia.org/wikipedia/commons/thumb/a/a7/Calcium_sulfate_hemihydrate.jpg/180px-Calcium_sulfate_hemihydra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437112"/>
            <a:ext cx="1714500" cy="164782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01809"/>
            <a:ext cx="8784976" cy="386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800" u="sng" dirty="0" smtClean="0">
                <a:solidFill>
                  <a:srgbClr val="9D2349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4. Частные реакции на 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катионы </a:t>
            </a:r>
            <a:r>
              <a:rPr lang="en-US" sz="28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</a:t>
            </a:r>
            <a:r>
              <a:rPr lang="ru-RU" sz="28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en-US" sz="28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III</a:t>
            </a:r>
            <a:r>
              <a:rPr lang="ru-RU" sz="2800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аналитических групп</a:t>
            </a:r>
            <a:r>
              <a:rPr lang="ru-RU" sz="28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Проверка наличия катионов</a:t>
            </a:r>
            <a:r>
              <a:rPr lang="ru-RU" sz="28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 5–6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каплям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нейтрального </a:t>
            </a:r>
            <a:r>
              <a:rPr lang="ru-RU" sz="2700" b="1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задачи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прилейте 5–6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капель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раствора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KH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SbO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потрите стеклянной палочкой о стенки пробирки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Если ионы натрия есть – будет протекать реакция:</a:t>
            </a: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 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SbO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700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дигидро</a:t>
            </a:r>
            <a:r>
              <a:rPr lang="ru-RU" sz="2400" b="1" u="sng" dirty="0" err="1">
                <a:latin typeface="Arial" pitchFamily="34" charset="0"/>
                <a:cs typeface="Arial" pitchFamily="34" charset="0"/>
              </a:rPr>
              <a:t>ортостибат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натрия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7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              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(белый кристаллический осадок)</a:t>
            </a:r>
            <a:r>
              <a:rPr lang="ru-RU" sz="2400" dirty="0"/>
              <a:t>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lang="ru-RU" sz="2700" b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01809"/>
            <a:ext cx="8784976" cy="3458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Проверка наличия катионов</a:t>
            </a:r>
            <a:r>
              <a:rPr lang="ru-RU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</a:t>
            </a:r>
            <a:r>
              <a:rPr lang="ru-RU" sz="28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dirty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Поместите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пробирку 1–2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капли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задачи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прилейте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3–5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капель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раствора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гексонитритоко-бальтата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натрия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].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Если ионы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калия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есть – будет протекать реакция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[Co(NO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NaK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[Co(NO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гексанитритокобальтат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lnSpc>
                <a:spcPct val="7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                            натрия и калия </a:t>
            </a:r>
          </a:p>
          <a:p>
            <a:pPr>
              <a:lnSpc>
                <a:spcPct val="7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           (желтый кристаллический осадок)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lang="ru-RU" sz="2700" b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592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01809"/>
            <a:ext cx="8784976" cy="424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Проверка наличия катионов</a:t>
            </a:r>
            <a:r>
              <a:rPr lang="ru-RU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Pb</a:t>
            </a:r>
            <a:r>
              <a:rPr lang="en-US" sz="28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dirty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Прилейте в пробирку 2–3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капли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задачи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добавьте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1–2 капли хромата калия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Для полноты осаждения прилейте 3 капли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Если ионы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свинца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есть – будет протекать реакция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7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PbCrO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75000"/>
              </a:lnSpc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желтый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осадок</a:t>
            </a:r>
          </a:p>
          <a:p>
            <a:pPr indent="442913" algn="just">
              <a:lnSpc>
                <a:spcPct val="75000"/>
              </a:lnSpc>
            </a:pPr>
            <a:endParaRPr lang="ru-RU" sz="10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indent="442913" algn="just">
              <a:lnSpc>
                <a:spcPct val="75000"/>
              </a:lnSpc>
            </a:pPr>
            <a:r>
              <a:rPr lang="ru-RU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Внимание: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Реакцию следует проводить при рН=7 в присутствии буферной смеси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COOH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COONa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4"/>
          <a:stretch/>
        </p:blipFill>
        <p:spPr bwMode="auto">
          <a:xfrm>
            <a:off x="3059832" y="4703076"/>
            <a:ext cx="3547120" cy="211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9375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94993"/>
            <a:ext cx="8352928" cy="262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Хромат свинца(II)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жёлтые кристаллы, не растворимые в воде.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Растворяется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концентрированных кислотах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endParaRPr lang="en-US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+ 4Н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Н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Н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щелочах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40" name="Picture 8" descr="Lead chromat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699819"/>
            <a:ext cx="1905000" cy="1685926"/>
          </a:xfrm>
          <a:prstGeom prst="ellipse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51520" y="6286520"/>
            <a:ext cx="36599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atin typeface="Arial Black" pitchFamily="34" charset="0"/>
              </a:rPr>
              <a:t>Хромат свинца</a:t>
            </a:r>
            <a:r>
              <a:rPr lang="en-US" sz="2600" b="1" dirty="0" smtClean="0">
                <a:latin typeface="Arial Black" pitchFamily="34" charset="0"/>
              </a:rPr>
              <a:t> </a:t>
            </a:r>
            <a:r>
              <a:rPr lang="ru-RU" sz="2600" b="1" dirty="0" smtClean="0">
                <a:latin typeface="Arial Black" pitchFamily="34" charset="0"/>
              </a:rPr>
              <a:t>(II)</a:t>
            </a:r>
            <a:endParaRPr lang="ru-RU" sz="2600" dirty="0">
              <a:latin typeface="Arial Black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4"/>
          <a:stretch/>
        </p:blipFill>
        <p:spPr bwMode="auto">
          <a:xfrm>
            <a:off x="2627784" y="4567156"/>
            <a:ext cx="3547120" cy="211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7632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3994" y="260648"/>
            <a:ext cx="8720494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неполярные, но хорошо поляризуемые молекулы органических соединений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85000"/>
              </a:lnSpc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этилендиамин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мочевина (карбамид) и др.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6" t="-944" b="35322"/>
          <a:stretch/>
        </p:blipFill>
        <p:spPr bwMode="auto">
          <a:xfrm>
            <a:off x="1331640" y="2276872"/>
            <a:ext cx="683862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120172" y="3068960"/>
            <a:ext cx="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004048" y="3068960"/>
            <a:ext cx="288032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9011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4191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11480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800" y="240802"/>
            <a:ext cx="734481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PbCrO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желтый </a:t>
            </a:r>
          </a:p>
          <a:p>
            <a:pPr algn="ctr">
              <a:lnSpc>
                <a:spcPct val="7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осадок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                                                      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кирпично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красный</a:t>
            </a:r>
          </a:p>
        </p:txBody>
      </p:sp>
    </p:spTree>
    <p:extLst>
      <p:ext uri="{BB962C8B-B14F-4D97-AF65-F5344CB8AC3E}">
        <p14:creationId xmlns:p14="http://schemas.microsoft.com/office/powerpoint/2010/main" val="16431577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7" y="260648"/>
            <a:ext cx="8518875" cy="75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С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 indent="450000">
              <a:lnSpc>
                <a:spcPct val="85000"/>
              </a:lnSpc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желтый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6" name="Picture 2" descr="Хромат бария"/>
          <p:cNvPicPr>
            <a:picLocks noChangeAspect="1" noChangeArrowheads="1"/>
          </p:cNvPicPr>
          <p:nvPr/>
        </p:nvPicPr>
        <p:blipFill>
          <a:blip r:embed="rId4" cstate="print"/>
          <a:srcRect l="6617" t="20160" r="9017" b="7265"/>
          <a:stretch>
            <a:fillRect/>
          </a:stretch>
        </p:blipFill>
        <p:spPr bwMode="auto">
          <a:xfrm>
            <a:off x="5004048" y="1124744"/>
            <a:ext cx="2448272" cy="172819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9947686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01809"/>
            <a:ext cx="8784976" cy="4840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г)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Проверка наличия катионов</a:t>
            </a:r>
            <a:r>
              <a:rPr lang="ru-RU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</a:t>
            </a:r>
            <a:r>
              <a:rPr lang="ru-RU" sz="2800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u="sng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Реакция с оксалатом аммония (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lang="ru-RU" sz="1000" dirty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Прилейте в пробирку 1–2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капли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задачи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добавьте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1–2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капли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уксусной кислоты, чтобы реакция была кислой. Среду реакции проверьте при помощи индикатора. Добавьте несколько капель раствора оксалата аммония. Если ионы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кальция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есть 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выпадает белый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мелкий кристаллический осадок СаС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(из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концентрированных растворов сразу, а из разбавленных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постепенно):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49263" algn="ctr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</a:t>
            </a:r>
            <a:r>
              <a:rPr lang="ru-RU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С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СаС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 indent="449263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белый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979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9726" y="188640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проведения реакции: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5113" indent="-2651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1. Начать осаждение лучше в растворе, подкисленном уксусной кислотой, а заканчивать 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слабоаммиачном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растворе.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65113" indent="-2651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2. Нагревание способствует осаждению, поэтому раствор нагревают до температуря кипения.</a:t>
            </a:r>
          </a:p>
          <a:p>
            <a:pPr marL="265113" indent="-2651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3. Ионы бария должны быть предварительно удалены, они также образуют с данным реактивом малорастворимые осадки.</a:t>
            </a:r>
          </a:p>
          <a:p>
            <a:pPr marL="265113" indent="-2651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4. Сильные окислители, окисляющие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оксалат-ионы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должны отсутствовать.</a:t>
            </a: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329195"/>
            <a:ext cx="8784977" cy="425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д)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Проверка наличия катионов</a:t>
            </a:r>
            <a:r>
              <a:rPr lang="ru-RU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</a:t>
            </a:r>
            <a:r>
              <a:rPr lang="ru-RU" sz="2800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2+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Реакция 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 </a:t>
            </a:r>
            <a:r>
              <a:rPr lang="ru-RU" sz="2800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гексацианоферратом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II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калия 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[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Fe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CN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].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Поместите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пробирку 2–3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капли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задачи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прибавьте 5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капель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смеси раствора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 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2–3 капли раствора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При кипячении полученной смеси выпадает белый кристаллический осадок: </a:t>
            </a:r>
          </a:p>
          <a:p>
            <a:pPr algn="ctr">
              <a:lnSpc>
                <a:spcPct val="85000"/>
              </a:lnSpc>
            </a:pP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]+NH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CaKNH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K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4–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NH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CaKNH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белый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255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662891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проведения реакции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1. Реакцию можно проводить в подкисленном уксусной кислотой растворе либо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слабоаммиачном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растворе.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2. Осаждение ведут при кипячении.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3. Осаждение в щелочной среде проводят в присутствии смеси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ОН.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4. Соединения, окисляющие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должны отсутствовать.</a:t>
            </a:r>
          </a:p>
        </p:txBody>
      </p:sp>
    </p:spTree>
    <p:extLst>
      <p:ext uri="{BB962C8B-B14F-4D97-AF65-F5344CB8AC3E}">
        <p14:creationId xmlns:p14="http://schemas.microsoft.com/office/powerpoint/2010/main" val="40780349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329195"/>
            <a:ext cx="8784977" cy="357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е)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Проверка наличия катионов</a:t>
            </a:r>
            <a:r>
              <a:rPr lang="ru-RU" sz="28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Ва</a:t>
            </a:r>
            <a:r>
              <a:rPr lang="ru-RU" sz="2800" u="sng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Реакция с хроматом (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</a:t>
            </a:r>
            <a:r>
              <a:rPr lang="en-US" sz="2800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rO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или бихроматом (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</a:t>
            </a:r>
            <a:r>
              <a:rPr lang="en-US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</a:t>
            </a:r>
            <a:r>
              <a:rPr lang="ru-RU" sz="2800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7</a:t>
            </a:r>
            <a:r>
              <a:rPr lang="ru-RU" sz="28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калия.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Поместите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пробирку 1–2 капли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прибавьте несколько капель раствора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пробирку нагрейте. При этом выпадает желтый кристаллический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осадок:</a:t>
            </a:r>
          </a:p>
          <a:p>
            <a:pPr indent="450000" algn="just">
              <a:lnSpc>
                <a:spcPct val="85000"/>
              </a:lnSpc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indent="450000"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 indent="450000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желтый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419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0648"/>
            <a:ext cx="87129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проведения реакции: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1. Реакцию следует проводить в нейтральной или слабокислой среде.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2. При осаждении ионов Ва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кислой среде бихроматом калия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следует добавлять ацетат натрия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COONa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3. Лучше всего вести осаждение ионов Ва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кислой среде.</a:t>
            </a:r>
          </a:p>
        </p:txBody>
      </p:sp>
    </p:spTree>
    <p:extLst>
      <p:ext uri="{BB962C8B-B14F-4D97-AF65-F5344CB8AC3E}">
        <p14:creationId xmlns:p14="http://schemas.microsoft.com/office/powerpoint/2010/main" val="13136802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548680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Алексеев Л.С. Контроль качества воды: учебник. – 3-е изд.,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доп.  – М.: ИНФРА-М, 2014.– 154 с. – (Среднее профессиональное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образова-ние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Аксенов В.И. Химия воды. Аналитическое обеспечение лабораторного практикума [Электронный ресурс]: учебное пособие для СПО/ Аксенов В.И., Ушакова Л.И.,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Ничкова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И.И. – Электрон. текстовые данные. – Саратов, Екатеринбург: Профобразование, Уральский федеральный университет, 2019. – 137 c. – Режим доступа: http://www.iprbookshop.ru/87898.html.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u="sng" dirty="0">
                <a:latin typeface="Arial" pitchFamily="34" charset="0"/>
                <a:cs typeface="Arial" pitchFamily="34" charset="0"/>
              </a:rPr>
              <a:t>Аналитическая химия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[Электронный ресурс]: учебное пособие для СПО/ О.Б. Кукина [и др.]. – Электрон. текстовые данные. – Саратов: Профобразование, 2019. – 161 c. – Режим доступа: http://www.iprbookshop.ru/87269.html.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25756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548680"/>
            <a:ext cx="8969434" cy="610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Химия воды [Электронный ресурс]: методические указания/ – Электрон. текстовые данные. – Санкт-Петербург: Санкт-Петербургский государственный архитектурно-строительный университет, ЭБС АСВ, 2016. – 36 c. – Режим доступа: http://www.iprbookshop.ru/74356.html. – ЭБС «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IPRbooks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Другов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Ю.С.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Анализ загрязненной воды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[Электронный ресурс]: практическое руководство/ Другов Ю.С., Родин А.А. – Электрон. текстовые данные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Москва: Лаборатория знаний, 2020. – 680 c. – Режим доступа: http://www.iprbookshop.ru/26060.html. – ЭБС «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Ивчатов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А. Л., Малов В. И. Химия воды и микробиология. – М.: ИНФРА-М, 2006. – 218 с.</a:t>
            </a:r>
          </a:p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5794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7285" y="357052"/>
            <a:ext cx="8784976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Координационное число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это число химических связей, которое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комплексообразова-тель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образует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лигандами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Величина координационного числа зависит от химической природы комплексообразователя 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лигандов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их заряда и радиуса, концентрации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лигандов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растворе, температуры.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оординационное</a:t>
            </a:r>
            <a:r>
              <a:rPr lang="ru-RU" sz="2700" b="1" dirty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исло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КЧ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может принимать значения от 2 до 9, 12, но у 90–95 % комплексных соединений оно равно 4 или 6.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Чем больше заряд комплексообразователя и больше радиус, тем больше координационное число:</a:t>
            </a:r>
          </a:p>
          <a:p>
            <a:pPr marL="540000">
              <a:lnSpc>
                <a:spcPct val="85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Na[Ag(CN)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</a:t>
            </a:r>
            <a:r>
              <a:rPr lang="ru-RU" sz="2700" b="1" cap="all" dirty="0" err="1" smtClean="0">
                <a:latin typeface="Arial" pitchFamily="34" charset="0"/>
                <a:cs typeface="Arial" pitchFamily="34" charset="0"/>
              </a:rPr>
              <a:t>ч</a:t>
            </a:r>
            <a:r>
              <a:rPr lang="en-US" sz="2700" b="1" cap="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cap="all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Ag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cap="all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= 2 (2CN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0000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[Hg(CN)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]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700" b="1" cap="all" dirty="0" err="1" smtClean="0">
                <a:latin typeface="Arial" pitchFamily="34" charset="0"/>
                <a:cs typeface="Arial" pitchFamily="34" charset="0"/>
              </a:rPr>
              <a:t>кч</a:t>
            </a:r>
            <a:r>
              <a:rPr lang="en-US" sz="2700" b="1" cap="all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Hg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cap="all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= 4 (4CN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0000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[Fe(CN)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700" b="1" cap="all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cap="all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700" b="1" cap="all" dirty="0" err="1" smtClean="0">
                <a:latin typeface="Arial" pitchFamily="34" charset="0"/>
                <a:cs typeface="Arial" pitchFamily="34" charset="0"/>
              </a:rPr>
              <a:t>кч</a:t>
            </a:r>
            <a:r>
              <a:rPr lang="en-US" sz="2700" b="1" cap="all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Fe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en-US" sz="2700" b="1" cap="all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= 6 (6CN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626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8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82269"/>
            <a:ext cx="88583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Н. С. Химия: учебник для 10(11) класса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общеобразователь-ных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учреждений/И. И.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 – М.: ООО «Русское слово – учебник», 2014. (ФГОС. Инновационная школа).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Алексеев Л.С. Контроль качества воды: учебник. – 3-е изд., </a:t>
            </a:r>
            <a:r>
              <a:rPr lang="ru-RU" sz="25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доп.  – М.: ИНФРА-М, 2014.– 154 с. – (Среднее профессиональное </a:t>
            </a:r>
            <a:r>
              <a:rPr lang="ru-RU" sz="25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образова-ние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Саенко О.Е. Аналитическая химия: учебник для средних специальных учебных заведений / О.Е. Саенко – Ростов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/Д.: Феникс, 2014.– 288 с. – (Среднее профессиональное образование)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В. Д.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Валова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(Копылова), Е. И. Паршина. Аналитическая химия и физико-химические методы анализа. Практикум. – М.: Дашков и Ко, 2012.– 200 с. – (Учебное издание для бакалавров)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Т.И.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Хаханина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Н.Г. Никитина. Аналитическая химия и практикум: учебник для СПО. – М.: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2015.– 278 с. – (Учебное издание для бакалавров)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642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8184" y="1056533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В.П. Зайцев, А.Б. Дмитриев, Л.С. Ушакова, Л.И. Иванова Теоретические основы аналитической химии. Качественный анализ/ В.П. Зайцев [и др.]. – Пятигорск: Пятигорск. ГФА, 2011. – 56 с.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Википедия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youtube.com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video.yandex.ru› yandex.ru/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›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›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diplomba.ru/work/130842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://vmede.org/sait/?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page=10&amp;id=Ximiya_analiti4eskaya_pract_xaritonov_2009&amp;menu=Ximiya_analiti4eskaya_pract_xaritonov_2009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 http://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komane.ru/nuda/laboratornaya-rabota-4-obshaya-harakteristika-kationov-iii-ana/main.html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8184" y="743442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24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://vmede.org/sait/?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id=Ximiya_analiti4eskaya_pract_xaritonov_2009&amp;menu=Ximiya_analiti4eskaya_pract_xaritonov_2009&amp;page=8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4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yandex.ru/images›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ОВР...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ХИМИЯ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4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www.youtube.com/watch?v=x3YtB7pMVn0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4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http://internat.msu.ru/structure/chairs/kafedra-himii/tekushhaya-informatsiya-dlya-11l-n/praktikum-po-neorganicheskoj-himii-knizhka-s-kartinkami/vodorod-kislorod/cr-oh-6-3-h2o2-bolshoj-i/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4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http://murzim.ru/nauka/himiya/19986-hrom.html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4"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Теоретические основы аналитической химии. Качественный анализ. Учебно-методическое пособие по дисциплине ЕН. Ф. 06 аналитическая химия для студентов 2 курса заочного отделения – Пятигорск: Пятигорская государственная фармацевтическая академия, 2011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5584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60648"/>
            <a:ext cx="849582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Внешнюю координационную сферу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составляют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противоионы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растворе они легко отщепляются, а комплексный ион сохраняет относительную устойчивость: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Fe(CN)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Заряд комплексного иона равен алгебраической сумме зарядов образующих его частиц.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6040298"/>
            <a:ext cx="22475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dirty="0" smtClean="0">
                <a:latin typeface="Arial Black" pitchFamily="34" charset="0"/>
              </a:rPr>
              <a:t>K</a:t>
            </a:r>
            <a:r>
              <a:rPr lang="en-US" sz="2600" baseline="-25000" dirty="0" smtClean="0">
                <a:latin typeface="Arial Black" pitchFamily="34" charset="0"/>
              </a:rPr>
              <a:t>3</a:t>
            </a:r>
            <a:r>
              <a:rPr lang="en-US" sz="2600" dirty="0" smtClean="0">
                <a:latin typeface="Arial Black" pitchFamily="34" charset="0"/>
              </a:rPr>
              <a:t>[Fe(CN)</a:t>
            </a:r>
            <a:r>
              <a:rPr lang="en-US" sz="2600" baseline="-25000" dirty="0" smtClean="0">
                <a:latin typeface="Arial Black" pitchFamily="34" charset="0"/>
              </a:rPr>
              <a:t>6</a:t>
            </a:r>
            <a:r>
              <a:rPr lang="en-US" sz="2600" dirty="0" smtClean="0">
                <a:latin typeface="Arial Black" pitchFamily="34" charset="0"/>
              </a:rPr>
              <a:t>]</a:t>
            </a:r>
            <a:endParaRPr lang="ru-RU" sz="2600" dirty="0">
              <a:latin typeface="Arial Blac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5" t="35865" r="30009" b="27025"/>
          <a:stretch/>
        </p:blipFill>
        <p:spPr bwMode="auto">
          <a:xfrm>
            <a:off x="4491885" y="3248774"/>
            <a:ext cx="1607573" cy="2714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>
            <a:off x="3203848" y="5097801"/>
            <a:ext cx="774086" cy="9716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3734907" y="6069495"/>
            <a:ext cx="693077" cy="486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83935" y="4077072"/>
            <a:ext cx="3932081" cy="102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 smtClean="0">
                <a:solidFill>
                  <a:srgbClr val="C00000"/>
                </a:solidFill>
                <a:latin typeface="Arial Black" pitchFamily="34" charset="0"/>
              </a:rPr>
              <a:t>Внешняя координационная сфера 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42665529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 характеру электрического заряда комплексного иона различают катионные, анионные и нейтральные комплексы.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Катионные комплексы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характеризуются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положительным зарядом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комплексного иона и образуются в результате координации вокруг положительно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заряженного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комплексообразо-вателя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нейтральных молекул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 (</a:t>
            </a:r>
            <a:r>
              <a:rPr lang="ru-RU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аквакомплексы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или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аммиакаты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36744" r="30235" b="35927"/>
          <a:stretch/>
        </p:blipFill>
        <p:spPr bwMode="auto">
          <a:xfrm>
            <a:off x="3419872" y="4022220"/>
            <a:ext cx="1091382" cy="199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6074132"/>
            <a:ext cx="701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](NO</a:t>
            </a:r>
            <a:r>
              <a:rPr lang="ru-RU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[Cu(NH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baseline="-25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20072" y="5987702"/>
            <a:ext cx="504056" cy="486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 стрелкой 11"/>
          <p:cNvCxnSpPr>
            <a:endCxn id="10" idx="0"/>
          </p:cNvCxnSpPr>
          <p:nvPr/>
        </p:nvCxnSpPr>
        <p:spPr>
          <a:xfrm flipH="1">
            <a:off x="5472100" y="5021754"/>
            <a:ext cx="252028" cy="9659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511254" y="4592741"/>
            <a:ext cx="42450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Катионный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комплекс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2665529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03556"/>
            <a:ext cx="8662891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образовании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названий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катионных комплексов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называют: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AutoNum type="arabicParenR"/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противоионы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анионы (в именительном падеже),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AutoNum type="arabicParenR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комплексный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катион (в родительном падеже). В названии катиона указывают:</a:t>
            </a:r>
          </a:p>
          <a:p>
            <a:pPr marL="638175" lvl="0" indent="-285750" algn="just">
              <a:lnSpc>
                <a:spcPct val="85000"/>
              </a:lnSpc>
              <a:buClr>
                <a:srgbClr val="9D2349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число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лигандов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-, три-, тетра-, пента-,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...),</a:t>
            </a:r>
          </a:p>
          <a:p>
            <a:pPr marL="638175" lvl="0" indent="-285750" algn="just">
              <a:lnSpc>
                <a:spcPct val="85000"/>
              </a:lnSpc>
              <a:buClr>
                <a:srgbClr val="9D2349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название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лигандов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вначале анионов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 алфавиту, затем нейтральных  молекул),</a:t>
            </a:r>
          </a:p>
          <a:p>
            <a:pPr marL="638175" lvl="0" indent="-285750" algn="just">
              <a:lnSpc>
                <a:spcPct val="85000"/>
              </a:lnSpc>
              <a:buClr>
                <a:srgbClr val="9D2349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название комплексообразователя (в скобках римскими цифрами указывают его степень окисления).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788991"/>
            <a:ext cx="6624736" cy="8803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- 2, три- 3, тетра- 4, пента- 5, 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гекса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- 6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5529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2355" y="188640"/>
            <a:ext cx="85908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Примеры:</a:t>
            </a:r>
          </a:p>
          <a:p>
            <a:pPr marL="3052763" indent="-305276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хлорид </a:t>
            </a:r>
            <a:r>
              <a:rPr lang="ru-RU" sz="2800" b="1" dirty="0" err="1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аква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алюминия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</a:t>
            </a:r>
          </a:p>
          <a:p>
            <a:pPr marL="3052763" indent="-305276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сульфат </a:t>
            </a:r>
            <a:r>
              <a:rPr lang="ru-RU" sz="2800" b="1" dirty="0" err="1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аммин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</a:t>
            </a:r>
          </a:p>
          <a:p>
            <a:pPr marL="3052763" indent="-305276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хлорид 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</a:t>
            </a:r>
            <a:r>
              <a:rPr lang="ru-RU" sz="2800" b="1" dirty="0" err="1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пента</a:t>
            </a:r>
            <a:r>
              <a:rPr lang="ru-RU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аква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хрома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36744" r="30235" b="35927"/>
          <a:stretch/>
        </p:blipFill>
        <p:spPr bwMode="auto">
          <a:xfrm>
            <a:off x="3703542" y="2852935"/>
            <a:ext cx="1207526" cy="2211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7747" y="5000636"/>
            <a:ext cx="8243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](NO</a:t>
            </a:r>
            <a:r>
              <a:rPr lang="ru-RU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нитрат </a:t>
            </a:r>
            <a:r>
              <a:rPr lang="ru-RU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тетраамминмеди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800" b="1" baseline="-25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5529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2013" y="291127"/>
            <a:ext cx="8762475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Анионные комплексы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характеризуются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отрицательным зарядом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комплексного иона и образуются в результате координации вокруг комплексообразователя анионов: гидроксид-ионов (</a:t>
            </a:r>
            <a:r>
              <a:rPr lang="ru-RU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гидроксокомплексы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или анионов кислот (</a:t>
            </a:r>
            <a:r>
              <a:rPr lang="ru-RU" sz="2800" b="1" i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ацидокомплексы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5" t="35865" r="30009" b="27025"/>
          <a:stretch/>
        </p:blipFill>
        <p:spPr bwMode="auto">
          <a:xfrm>
            <a:off x="2915816" y="3429000"/>
            <a:ext cx="1458766" cy="2463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13726" y="6024910"/>
            <a:ext cx="5731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Fe(CN)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12160" y="5892353"/>
            <a:ext cx="504056" cy="4869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6390202" y="5000636"/>
            <a:ext cx="252028" cy="96594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583250" y="4592741"/>
            <a:ext cx="42162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Анионный комплекс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2665529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2013" y="291127"/>
            <a:ext cx="8762475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образовании названий первым называют комплексный анион: число и название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лигандов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(по алфавиту, первыми называют анионы, затем нейтральные молекулы), название комплексообразователя с окончанием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(в скобках римскими цифрами указывают его степень окисления). Затем называют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противоионы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катионы (в родительном падеже).</a:t>
            </a:r>
          </a:p>
        </p:txBody>
      </p:sp>
    </p:spTree>
    <p:extLst>
      <p:ext uri="{BB962C8B-B14F-4D97-AF65-F5344CB8AC3E}">
        <p14:creationId xmlns:p14="http://schemas.microsoft.com/office/powerpoint/2010/main" val="22177290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3334" y="641300"/>
            <a:ext cx="87849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Примеры: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330450" indent="-2330450"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– </a:t>
            </a:r>
            <a:r>
              <a:rPr lang="ru-RU" sz="2800" b="1" dirty="0" err="1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алюмин</a:t>
            </a:r>
            <a:r>
              <a:rPr lang="ru-RU" sz="2800" b="1" dirty="0" err="1"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калия,</a:t>
            </a:r>
          </a:p>
          <a:p>
            <a:pPr marL="2330450" indent="-2330450" algn="just"/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– </a:t>
            </a:r>
            <a:r>
              <a:rPr lang="ru-RU" sz="2800" b="1" dirty="0" err="1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циано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ферр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калия,</a:t>
            </a:r>
          </a:p>
          <a:p>
            <a:pPr marL="2330450" indent="-2330450" algn="just"/>
            <a:r>
              <a:rPr lang="en-US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7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] – </a:t>
            </a:r>
            <a:r>
              <a:rPr lang="ru-RU" sz="2700" b="1" dirty="0" err="1" smtClean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7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нитро</a:t>
            </a:r>
            <a:r>
              <a:rPr lang="ru-RU" sz="27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7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аммино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кобальт</a:t>
            </a:r>
            <a:r>
              <a:rPr lang="ru-RU" sz="27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калия.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5" t="35865" r="30009" b="27025"/>
          <a:stretch/>
        </p:blipFill>
        <p:spPr bwMode="auto">
          <a:xfrm>
            <a:off x="2915816" y="3429000"/>
            <a:ext cx="1458766" cy="2463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13898" y="6024910"/>
            <a:ext cx="2130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[Fe(CN)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498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107505" y="2339471"/>
            <a:ext cx="2700784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36481"/>
            <a:ext cx="86398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Существуют комплексные соединения, в которых комплексными являются и катион и анион:</a:t>
            </a:r>
          </a:p>
          <a:p>
            <a:pPr marL="3230563" indent="-323056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][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циано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хромат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аммин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кобальта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);</a:t>
            </a:r>
          </a:p>
          <a:p>
            <a:pPr marL="3230563" indent="-323056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Pt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][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Pd</a:t>
            </a:r>
            <a:r>
              <a:rPr lang="en-US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палладат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аммин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платины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7650" y="188640"/>
            <a:ext cx="881683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Нейтральные комплексы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имеют незаряженную внутреннюю координационную сферу, следовательно, не содержат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противоионов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Они образуются при координации вокруг атома молекул или при одновременной координации вокруг катиона-комплексообразователя анионов и молекул. В этом случае комплексообразователь называют в именительном падеже и степень окисления можно не указывать: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Pt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– 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</a:t>
            </a:r>
            <a:r>
              <a:rPr lang="ru-RU" sz="2800" b="1" dirty="0" err="1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аммин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платина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– 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9608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i.ytimg.com/vi/XoLOJdE0IN4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26" t="63857" r="4573" b="11423"/>
          <a:stretch/>
        </p:blipFill>
        <p:spPr bwMode="auto">
          <a:xfrm>
            <a:off x="1031233" y="3672368"/>
            <a:ext cx="7398760" cy="2455277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ytimg.com/vi/XoLOJdE0IN4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 t="60381" r="47889" b="2919"/>
          <a:stretch/>
        </p:blipFill>
        <p:spPr bwMode="auto">
          <a:xfrm>
            <a:off x="888699" y="188640"/>
            <a:ext cx="7683829" cy="3312368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9608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260648"/>
            <a:ext cx="8784977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Комплексы, как и другие соединения, можно условно разделить на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электролиты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неэлектролиты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К 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неэлектролитам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принадлежат комплексы, состоящие из одной внутренней сферы: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карбонилы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металлов, π-комплексы,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хелаты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Электролиты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растворах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диссоциируют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 растворении в воде комплексов, состоящих из внутренней и внешней сфер, прежде всего происходит их полная электролитическая диссоциация на внешнесферные и комплексные ионы –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первичная диссоциация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]SО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[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SО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498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3364" y="188640"/>
            <a:ext cx="8784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Комплексные ионы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принадлежат в большинстве случаев к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слабым электролитам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растворах они подвергаются обратимой электролитической диссоциации постепенно, ступенчато замещая свои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лиганды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 молекулы воды: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[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О)(NН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О)(NН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[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+ 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т.д.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Суммарное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уравнение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вторичной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диссоциа-ции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+ 4Н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[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+ 4NН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или в упрощенном виде (опуская молекулы растворителя)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(NН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Сu</a:t>
            </a:r>
            <a:r>
              <a:rPr lang="ru-RU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+ 4NН</a:t>
            </a:r>
            <a:r>
              <a:rPr lang="ru-RU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9608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0648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Константа равновесия этого равновесного процесса называется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константой нестойкости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комплексного иона: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615673"/>
              </p:ext>
            </p:extLst>
          </p:nvPr>
        </p:nvGraphicFramePr>
        <p:xfrm>
          <a:off x="2075215" y="1556792"/>
          <a:ext cx="4336845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" name="Формула" r:id="rId5" imgW="2235200" imgH="482600" progId="Equation.3">
                  <p:embed/>
                </p:oleObj>
              </mc:Choice>
              <mc:Fallback>
                <p:oleObj name="Формула" r:id="rId5" imgW="2235200" imgH="482600" progId="Equation.3">
                  <p:embed/>
                  <p:pic>
                    <p:nvPicPr>
                      <p:cNvPr id="0" name="Picture 1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215" y="1556792"/>
                        <a:ext cx="4336845" cy="108012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79512" y="2873548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Чем меньше значение константы нестойкости, тем устойчивее комплексный ион. Величина, обратная константе нестойкости, называется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константой образования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(или устойчивости) комплекса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286171"/>
              </p:ext>
            </p:extLst>
          </p:nvPr>
        </p:nvGraphicFramePr>
        <p:xfrm>
          <a:off x="3721410" y="5157611"/>
          <a:ext cx="1701180" cy="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" name="Формула" r:id="rId7" imgW="825500" imgH="431800" progId="Equation.3">
                  <p:embed/>
                </p:oleObj>
              </mc:Choice>
              <mc:Fallback>
                <p:oleObj name="Формула" r:id="rId7" imgW="825500" imgH="431800" progId="Equation.3">
                  <p:embed/>
                  <p:pic>
                    <p:nvPicPr>
                      <p:cNvPr id="0" name="Picture 12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1410" y="5157611"/>
                        <a:ext cx="1701180" cy="9814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9608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295020"/>
            <a:ext cx="8662891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Комплексные соединения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вступают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реакции обмена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если в результате образуется более устойчивое соединение, т.е. реакция идет в сторону меньшей концентрации иона комплексообразователя:</a:t>
            </a:r>
          </a:p>
          <a:p>
            <a:pPr lvl="0" indent="450000" algn="just">
              <a:lnSpc>
                <a:spcPct val="9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Комплексный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ион разрушается при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образовании малорастворимого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произведение растворимости которого существенно меньше константы нестойкости: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С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↓ + 4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 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СuS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4 · 10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–38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&lt;&lt;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нест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9608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260648"/>
            <a:ext cx="85908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идет, если образуется комплексный ион с меньшим значением константы нестойкости: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+ 4СN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[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Сu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(СN)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+ 4NН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272575"/>
              </p:ext>
            </p:extLst>
          </p:nvPr>
        </p:nvGraphicFramePr>
        <p:xfrm>
          <a:off x="982564" y="2107952"/>
          <a:ext cx="7128792" cy="4202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2" name="Формула" r:id="rId5" imgW="2832100" imgH="1803400" progId="Equation.3">
                  <p:embed/>
                </p:oleObj>
              </mc:Choice>
              <mc:Fallback>
                <p:oleObj name="Формула" r:id="rId5" imgW="2832100" imgH="1803400" progId="Equation.3">
                  <p:embed/>
                  <p:pic>
                    <p:nvPicPr>
                      <p:cNvPr id="0" name="Picture 6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564" y="2107952"/>
                        <a:ext cx="7128792" cy="42024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9608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19" y="260648"/>
            <a:ext cx="859088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Комплексообразователь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может менять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степень окисления в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окислительно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-восстановительных реакциях: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2К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Fе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(СN)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] + 2КI → 2К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Fе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(СN)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] +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90435"/>
              </p:ext>
            </p:extLst>
          </p:nvPr>
        </p:nvGraphicFramePr>
        <p:xfrm>
          <a:off x="1" y="2060848"/>
          <a:ext cx="9112277" cy="17678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63687"/>
                <a:gridCol w="4496655"/>
                <a:gridCol w="347797"/>
                <a:gridCol w="2504138"/>
              </a:tblGrid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окислитель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[</a:t>
                      </a:r>
                      <a:r>
                        <a:rPr lang="ru-RU" sz="2300" b="1" dirty="0" smtClean="0">
                          <a:effectLst/>
                        </a:rPr>
                        <a:t>Fе</a:t>
                      </a:r>
                      <a:r>
                        <a:rPr lang="ru-RU" sz="2300" b="1" baseline="30000" dirty="0" smtClean="0">
                          <a:effectLst/>
                        </a:rPr>
                        <a:t>+3</a:t>
                      </a:r>
                      <a:r>
                        <a:rPr lang="ru-RU" sz="2300" b="1" dirty="0" smtClean="0">
                          <a:effectLst/>
                        </a:rPr>
                        <a:t>(СN)</a:t>
                      </a:r>
                      <a:r>
                        <a:rPr lang="ru-RU" sz="2300" b="1" baseline="-25000" dirty="0" smtClean="0">
                          <a:effectLst/>
                        </a:rPr>
                        <a:t>6</a:t>
                      </a:r>
                      <a:r>
                        <a:rPr lang="ru-RU" sz="2300" b="1" dirty="0" smtClean="0">
                          <a:effectLst/>
                        </a:rPr>
                        <a:t>]</a:t>
                      </a:r>
                      <a:r>
                        <a:rPr lang="ru-RU" sz="2300" b="1" baseline="30000" dirty="0" smtClean="0">
                          <a:effectLst/>
                        </a:rPr>
                        <a:t>3– </a:t>
                      </a:r>
                      <a:r>
                        <a:rPr lang="ru-RU" sz="2300" b="1" dirty="0" smtClean="0">
                          <a:effectLst/>
                        </a:rPr>
                        <a:t>+</a:t>
                      </a:r>
                      <a:r>
                        <a:rPr lang="ru-RU" sz="2300" b="1" dirty="0" err="1" smtClean="0">
                          <a:effectLst/>
                        </a:rPr>
                        <a:t>ē</a:t>
                      </a:r>
                      <a:r>
                        <a:rPr lang="ru-RU" sz="2300" b="1" dirty="0" smtClean="0">
                          <a:effectLst/>
                        </a:rPr>
                        <a:t>→[Fе</a:t>
                      </a:r>
                      <a:r>
                        <a:rPr lang="ru-RU" sz="2300" b="1" baseline="30000" dirty="0" smtClean="0">
                          <a:effectLst/>
                        </a:rPr>
                        <a:t>+2</a:t>
                      </a:r>
                      <a:r>
                        <a:rPr lang="ru-RU" sz="2300" b="1" dirty="0" smtClean="0">
                          <a:effectLst/>
                        </a:rPr>
                        <a:t>(СN)</a:t>
                      </a:r>
                      <a:r>
                        <a:rPr lang="ru-RU" sz="2300" b="1" baseline="-25000" dirty="0" smtClean="0">
                          <a:effectLst/>
                        </a:rPr>
                        <a:t>6</a:t>
                      </a:r>
                      <a:r>
                        <a:rPr lang="ru-RU" sz="2300" b="1" dirty="0" smtClean="0">
                          <a:effectLst/>
                        </a:rPr>
                        <a:t>]</a:t>
                      </a:r>
                      <a:r>
                        <a:rPr lang="ru-RU" sz="2300" b="1" baseline="30000" dirty="0" smtClean="0">
                          <a:effectLst/>
                        </a:rPr>
                        <a:t>4</a:t>
                      </a:r>
                      <a:r>
                        <a:rPr lang="ru-RU" sz="2300" b="1" baseline="30000" dirty="0">
                          <a:effectLst/>
                        </a:rPr>
                        <a:t>–</a:t>
                      </a:r>
                      <a:endParaRPr lang="ru-RU" sz="23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процесс восстановления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effectLst/>
                        </a:rPr>
                        <a:t>восстановитель</a:t>
                      </a:r>
                      <a:endParaRPr lang="ru-RU" sz="2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2I</a:t>
                      </a:r>
                      <a:r>
                        <a:rPr lang="ru-RU" sz="2600" b="1" baseline="30000" dirty="0">
                          <a:effectLst/>
                        </a:rPr>
                        <a:t>–</a:t>
                      </a:r>
                      <a:r>
                        <a:rPr lang="ru-RU" sz="2600" b="1" dirty="0">
                          <a:effectLst/>
                        </a:rPr>
                        <a:t> – 2ē → I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r>
                        <a:rPr lang="ru-RU" sz="2600" b="1" baseline="30000" dirty="0">
                          <a:effectLst/>
                        </a:rPr>
                        <a:t>0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процесс окисления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2[F</a:t>
                      </a:r>
                      <a:r>
                        <a:rPr lang="ru-RU" sz="2800" b="1" dirty="0">
                          <a:effectLst/>
                        </a:rPr>
                        <a:t>е</a:t>
                      </a:r>
                      <a:r>
                        <a:rPr lang="en-US" sz="2800" b="1" dirty="0">
                          <a:effectLst/>
                        </a:rPr>
                        <a:t>(</a:t>
                      </a:r>
                      <a:r>
                        <a:rPr lang="ru-RU" sz="2800" b="1" dirty="0">
                          <a:effectLst/>
                        </a:rPr>
                        <a:t>С</a:t>
                      </a:r>
                      <a:r>
                        <a:rPr lang="en-US" sz="2800" b="1" dirty="0">
                          <a:effectLst/>
                        </a:rPr>
                        <a:t>N)</a:t>
                      </a:r>
                      <a:r>
                        <a:rPr lang="en-US" sz="2800" b="1" baseline="-25000" dirty="0">
                          <a:effectLst/>
                        </a:rPr>
                        <a:t>6</a:t>
                      </a:r>
                      <a:r>
                        <a:rPr lang="en-US" sz="2800" b="1" dirty="0">
                          <a:effectLst/>
                        </a:rPr>
                        <a:t>]</a:t>
                      </a:r>
                      <a:r>
                        <a:rPr lang="en-US" sz="2800" b="1" baseline="30000" dirty="0">
                          <a:effectLst/>
                        </a:rPr>
                        <a:t>3–</a:t>
                      </a:r>
                      <a:r>
                        <a:rPr lang="en-US" sz="2800" b="1" dirty="0">
                          <a:effectLst/>
                        </a:rPr>
                        <a:t> + 2I</a:t>
                      </a:r>
                      <a:r>
                        <a:rPr lang="en-US" sz="2800" b="1" baseline="30000" dirty="0">
                          <a:effectLst/>
                        </a:rPr>
                        <a:t>–</a:t>
                      </a:r>
                      <a:r>
                        <a:rPr lang="en-US" sz="2800" b="1" dirty="0">
                          <a:effectLst/>
                        </a:rPr>
                        <a:t> →  2[F</a:t>
                      </a:r>
                      <a:r>
                        <a:rPr lang="ru-RU" sz="2800" b="1" dirty="0">
                          <a:effectLst/>
                        </a:rPr>
                        <a:t>е</a:t>
                      </a:r>
                      <a:r>
                        <a:rPr lang="en-US" sz="2800" b="1" dirty="0">
                          <a:effectLst/>
                        </a:rPr>
                        <a:t>(</a:t>
                      </a:r>
                      <a:r>
                        <a:rPr lang="ru-RU" sz="2800" b="1" dirty="0">
                          <a:effectLst/>
                        </a:rPr>
                        <a:t>С</a:t>
                      </a:r>
                      <a:r>
                        <a:rPr lang="en-US" sz="2800" b="1" dirty="0" smtClean="0">
                          <a:effectLst/>
                        </a:rPr>
                        <a:t>N)</a:t>
                      </a:r>
                      <a:r>
                        <a:rPr lang="en-US" sz="2800" b="1" baseline="-25000" dirty="0" smtClean="0">
                          <a:effectLst/>
                        </a:rPr>
                        <a:t>6</a:t>
                      </a:r>
                      <a:r>
                        <a:rPr lang="en-US" sz="2800" b="1" dirty="0" smtClean="0">
                          <a:effectLst/>
                        </a:rPr>
                        <a:t>]</a:t>
                      </a:r>
                      <a:r>
                        <a:rPr lang="en-US" sz="2800" b="1" baseline="30000" dirty="0" smtClean="0">
                          <a:effectLst/>
                        </a:rPr>
                        <a:t>4–</a:t>
                      </a:r>
                      <a:r>
                        <a:rPr lang="en-US" sz="2800" b="1" dirty="0" smtClean="0">
                          <a:effectLst/>
                        </a:rPr>
                        <a:t> </a:t>
                      </a:r>
                      <a:r>
                        <a:rPr lang="en-US" sz="2800" b="1" dirty="0">
                          <a:effectLst/>
                        </a:rPr>
                        <a:t>+ </a:t>
                      </a:r>
                      <a:r>
                        <a:rPr lang="ru-RU" sz="2800" b="1" dirty="0" smtClean="0">
                          <a:effectLst/>
                        </a:rPr>
                        <a:t>I</a:t>
                      </a:r>
                      <a:r>
                        <a:rPr lang="ru-RU" sz="2800" b="1" baseline="-25000" dirty="0" smtClean="0">
                          <a:effectLst/>
                        </a:rPr>
                        <a:t>2</a:t>
                      </a:r>
                      <a:r>
                        <a:rPr lang="ru-RU" sz="2800" b="1" baseline="30000" dirty="0" smtClean="0">
                          <a:effectLst/>
                        </a:rPr>
                        <a:t>0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052736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определении жесткости воды Вы уже использовали буферный раствор. Теперь мы познакомимся с ними поближе.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самом широком смысле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буферными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называют системы,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поддерживающие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определенное значение какого-либо параметра при изменении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состава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4013" y="116632"/>
            <a:ext cx="619432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Буферные растворы</a:t>
            </a:r>
          </a:p>
        </p:txBody>
      </p:sp>
      <p:pic>
        <p:nvPicPr>
          <p:cNvPr id="5122" name="Picture 2" descr="http://ibislab.ru/d/770090/d/%D0%B0%D1%86%D0%B5%D1%82%D0%B0%D1%82%D0%BD%D1%8B%D0%B9_%D0%B1%D1%83%D1%84%D0%B5%D1%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9" y="3859831"/>
            <a:ext cx="2317248" cy="271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pravka.ua/thumbnail.php?size=700&amp;path=http://spravka.ua/company/pphoto/3e/3ec/3ec1224cfad13a6734d84851fdea95e6.jpg&amp;fid=323962&amp;md=7c8cd1ad0354129d2735f85a53a372a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37" y="3552658"/>
            <a:ext cx="2712644" cy="3331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etrohm.ru/Pictures/Products2/pH_ion_conduct/623072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08" y="3517942"/>
            <a:ext cx="2008584" cy="2503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943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991219"/>
            <a:ext cx="871543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400" b="1" dirty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Инструкция по использованию интерфейса</a:t>
            </a:r>
            <a:endParaRPr lang="ru-RU" sz="2400" b="1" dirty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85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Основы аналитической химии.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Комплексные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соединения в химическом анализе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.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Общие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представления о комплексных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соединениях.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Буферные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растворы.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Практическая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работа №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14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Окислительно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-восстановительные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реакции в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анализе».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Основные понятия качественного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анализа.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Химико-аналитические свойства групп катионов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.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I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аналитическая группа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катионов –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Na</a:t>
            </a:r>
            <a:r>
              <a:rPr lang="ru-RU" sz="24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+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,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K</a:t>
            </a:r>
            <a:r>
              <a:rPr lang="ru-RU" sz="2400" b="1" baseline="30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+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, NH</a:t>
            </a:r>
            <a:r>
              <a:rPr lang="ru-RU" sz="2400" b="1" baseline="-25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4</a:t>
            </a:r>
            <a:r>
              <a:rPr lang="ru-RU" sz="24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+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.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Практическая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работа №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15 «Катионы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I аналитической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группы».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II аналитическая группа катионов –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Ag</a:t>
            </a:r>
            <a:r>
              <a:rPr lang="en-US" sz="2400" b="1" baseline="30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+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, [Hg</a:t>
            </a:r>
            <a:r>
              <a:rPr lang="en-US" sz="2400" b="1" baseline="-25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2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]</a:t>
            </a:r>
            <a:r>
              <a:rPr lang="en-US" sz="2400" b="1" baseline="30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2+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, Pb</a:t>
            </a:r>
            <a:r>
              <a:rPr lang="en-US" sz="2400" b="1" baseline="30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2</a:t>
            </a:r>
            <a:r>
              <a:rPr lang="en-US" sz="24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+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.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Практическая работа №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16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«Катионы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II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аналитической группы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».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диск D\01.03.16-домашние документы\Колледж Строитель\Водоснабжение-СПО\1.3 Основы анал. химии\Буферные растворы\58392_1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9" y="2876376"/>
            <a:ext cx="7620000" cy="393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260648"/>
            <a:ext cx="864096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Буферные растворы</a:t>
            </a:r>
            <a:r>
              <a:rPr lang="ru-RU" sz="2800" dirty="0" smtClean="0"/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(англ. 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buffer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buff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– смягчать удар)  –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растворы с определённой устойчивой концентрацией водородных ионов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буферных растворов мало изменяется при прибавлении к ним небольших количеств сильного основания или сильной кислоты, а также при разбавлении и концентрировании.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943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7738" y="302121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Буферные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растворы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могут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быть: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кислотно-основными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поддерживают постоянное значение рН при введении кислот или оснований;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окислительно-восстановительными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сохра-няют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постоянным потенциал систем при введении окислителей или восстановителей;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металлобуферные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растворы, в которых поддерживается постоянное значение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shop2.llg.de/LLG/Img/9040744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8" y="4293096"/>
            <a:ext cx="22860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gastroscan.ru/photo/images-ph/titry-4-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7" t="7640" r="4597" b="8611"/>
          <a:stretch/>
        </p:blipFill>
        <p:spPr bwMode="auto">
          <a:xfrm>
            <a:off x="2919501" y="3724902"/>
            <a:ext cx="5351398" cy="2838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0417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8388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Буферный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представляет собой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сопряженную пару; в частности кислотно-основные – сопряженную кислотно-основную пару. Например, ацетатный буферный раствор состоит из 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СООН 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COONa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аммонийный – из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фосфатный – из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P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HP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170" name="Picture 2" descr="http://test.ecoinstrument.com.ua/wp-content/uploads/2015/01/10880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19257"/>
          <a:stretch/>
        </p:blipFill>
        <p:spPr bwMode="auto">
          <a:xfrm>
            <a:off x="495990" y="3208034"/>
            <a:ext cx="2203802" cy="358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диск D\01.03.16-домашние документы\Колледж Строитель\Водоснабжение-СПО\1.3 Основы анал. химии\Буферные растворы\PH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69" t="3778" r="23916" b="4082"/>
          <a:stretch/>
        </p:blipFill>
        <p:spPr bwMode="auto">
          <a:xfrm>
            <a:off x="3815916" y="2822286"/>
            <a:ext cx="1982363" cy="3734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0856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188640"/>
            <a:ext cx="8662891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Как отмечалось выше в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качестве буферных смесей могут быть использованы системы:</a:t>
            </a:r>
          </a:p>
          <a:p>
            <a:pPr marL="457200" lvl="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слабая кислота и её соль с сильным основанием, например, ацетатный буфер СН</a:t>
            </a:r>
            <a:r>
              <a:rPr lang="ru-RU" sz="32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СООН +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COONa</a:t>
            </a:r>
          </a:p>
          <a:p>
            <a:pPr lvl="0" algn="ctr">
              <a:lnSpc>
                <a:spcPct val="85000"/>
              </a:lnSpc>
              <a:buClr>
                <a:srgbClr val="C00000"/>
              </a:buClr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СООН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</a:t>
            </a:r>
            <a:r>
              <a:rPr lang="ru-RU" sz="32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Н</a:t>
            </a:r>
            <a:r>
              <a:rPr lang="ru-RU" sz="32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</a:p>
        </p:txBody>
      </p:sp>
      <p:pic>
        <p:nvPicPr>
          <p:cNvPr id="8" name="Picture 2" descr="D:\диск D\01.03.16-домашние документы\Колледж Строитель\Водоснабжение-СПО\1.3 Основы анал. химии\Буферные растворы\ацетатный_буфе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1006"/>
            <a:ext cx="2664296" cy="3123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22728" y="6286520"/>
            <a:ext cx="3557384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Ацетатный буфер</a:t>
            </a:r>
            <a:endParaRPr lang="ru-RU" sz="26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616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188640"/>
            <a:ext cx="8662891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200" b="1" dirty="0"/>
              <a:t>слабое основание и его соль с сильной кислотой, например, аммиачный буфер NH</a:t>
            </a:r>
            <a:r>
              <a:rPr lang="ru-RU" sz="3200" b="1" baseline="-25000" dirty="0"/>
              <a:t>4</a:t>
            </a:r>
            <a:r>
              <a:rPr lang="ru-RU" sz="3200" b="1" dirty="0"/>
              <a:t>OH + NH</a:t>
            </a:r>
            <a:r>
              <a:rPr lang="ru-RU" sz="3200" b="1" baseline="-25000" dirty="0"/>
              <a:t>4</a:t>
            </a:r>
            <a:r>
              <a:rPr lang="ru-RU" sz="3200" b="1" dirty="0"/>
              <a:t>Cl</a:t>
            </a:r>
          </a:p>
          <a:p>
            <a:pPr algn="ctr">
              <a:lnSpc>
                <a:spcPct val="85000"/>
              </a:lnSpc>
              <a:buClr>
                <a:srgbClr val="C00000"/>
              </a:buClr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r>
              <a:rPr lang="ru-RU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2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</a:t>
            </a:r>
            <a:r>
              <a:rPr lang="ru-RU" sz="32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endParaRPr lang="ru-RU" sz="3200" b="1" baseline="30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200" b="1" dirty="0" smtClean="0"/>
              <a:t>кислая </a:t>
            </a:r>
            <a:r>
              <a:rPr lang="ru-RU" sz="3200" b="1" dirty="0"/>
              <a:t>соль и средняя соль слабой кислоты с сильным основанием, например, карбонатный буфер Na</a:t>
            </a:r>
            <a:r>
              <a:rPr lang="ru-RU" sz="3200" b="1" baseline="-25000" dirty="0"/>
              <a:t>2</a:t>
            </a:r>
            <a:r>
              <a:rPr lang="ru-RU" sz="3200" b="1" dirty="0"/>
              <a:t>CO</a:t>
            </a:r>
            <a:r>
              <a:rPr lang="ru-RU" sz="3200" b="1" baseline="-25000" dirty="0"/>
              <a:t>3</a:t>
            </a:r>
            <a:r>
              <a:rPr lang="ru-RU" sz="3200" b="1" dirty="0"/>
              <a:t> + NaHCO</a:t>
            </a:r>
            <a:r>
              <a:rPr lang="ru-RU" sz="3200" b="1" baseline="-25000" dirty="0"/>
              <a:t>3</a:t>
            </a:r>
            <a:endParaRPr lang="ru-RU" sz="3200" b="1" dirty="0"/>
          </a:p>
          <a:p>
            <a:pPr algn="ctr">
              <a:buClr>
                <a:srgbClr val="C00000"/>
              </a:buClr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HCO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2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</a:t>
            </a:r>
            <a:r>
              <a:rPr lang="ru-RU" sz="32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2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H</a:t>
            </a:r>
            <a:r>
              <a:rPr lang="ru-RU" sz="32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D:\диск D\01.03.16-домашние документы\Колледж Строитель\Водоснабжение-СПО\1.3 Основы анал. химии\Буферные растворы\фосфатные буферы PBS pH 7.4 и 7.2 х10.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t="3333" r="6989" b="18500"/>
          <a:stretch/>
        </p:blipFill>
        <p:spPr bwMode="auto">
          <a:xfrm>
            <a:off x="683568" y="4422106"/>
            <a:ext cx="1820743" cy="1671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7740" y="6093295"/>
            <a:ext cx="45720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Фосфатные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буферы PBS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pH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7.4 и 7.2 </a:t>
            </a:r>
          </a:p>
        </p:txBody>
      </p:sp>
    </p:spTree>
    <p:extLst>
      <p:ext uri="{BB962C8B-B14F-4D97-AF65-F5344CB8AC3E}">
        <p14:creationId xmlns:p14="http://schemas.microsoft.com/office/powerpoint/2010/main" val="30709698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0648"/>
            <a:ext cx="8856984" cy="388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900" b="1" dirty="0">
                <a:solidFill>
                  <a:srgbClr val="C00000"/>
                </a:solidFill>
                <a:latin typeface="Arial Black" pitchFamily="34" charset="0"/>
              </a:rPr>
              <a:t>Расчет рН буферных растворов.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В растворе, содержащем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сопряженную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пару, устанавливаются равновесия:</a:t>
            </a:r>
          </a:p>
          <a:p>
            <a:pPr algn="ctr">
              <a:lnSpc>
                <a:spcPct val="85000"/>
              </a:lnSpc>
            </a:pP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+ Н</a:t>
            </a:r>
            <a:r>
              <a:rPr lang="ru-RU" sz="29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</a:t>
            </a:r>
            <a:r>
              <a:rPr lang="ru-RU" sz="29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А</a:t>
            </a:r>
            <a:r>
              <a:rPr lang="ru-RU" sz="29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(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85000"/>
              </a:lnSpc>
            </a:pP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Н</a:t>
            </a:r>
            <a:r>
              <a:rPr lang="ru-RU" sz="29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+ ОН</a:t>
            </a:r>
            <a:r>
              <a:rPr lang="ru-RU" sz="29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indent="442913" algn="just">
              <a:lnSpc>
                <a:spcPct val="85000"/>
              </a:lnSpc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Оба равновесия сильно сдвинуты влево, поскольку в растворе находятся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достаточные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количества как кислоты НА, так и основания А</a:t>
            </a:r>
            <a:r>
              <a:rPr lang="ru-RU" sz="29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. Константа рав­новесия (</a:t>
            </a:r>
            <a:r>
              <a:rPr lang="en-US" sz="29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) является константой кислотности НА: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991" y="4725144"/>
            <a:ext cx="1496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отсюда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347864" y="4077072"/>
                <a:ext cx="3072636" cy="10771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 b="1" i="0">
                              <a:latin typeface="Cambria Math"/>
                            </a:rPr>
                            <m:t>𝐊</m:t>
                          </m:r>
                        </m:e>
                        <m:sub>
                          <m:r>
                            <a:rPr lang="ru-RU" sz="2800" b="1" i="0">
                              <a:latin typeface="Cambria Math"/>
                            </a:rPr>
                            <m:t>𝐚</m:t>
                          </m:r>
                        </m:sub>
                      </m:sSub>
                      <m:r>
                        <a:rPr lang="en-US" sz="2800" b="1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[</m:t>
                              </m:r>
                              <m:r>
                                <a:rPr lang="ru-RU" sz="2800" b="1" i="0">
                                  <a:latin typeface="Cambria Math"/>
                                </a:rPr>
                                <m:t>𝐇</m:t>
                              </m:r>
                            </m:e>
                            <m:sub>
                              <m:r>
                                <a:rPr lang="ru-RU" sz="2800" b="1" i="0"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  <m:sSup>
                            <m:sSup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𝐎</m:t>
                              </m:r>
                            </m:e>
                            <m:sup>
                              <m:r>
                                <a:rPr lang="ru-RU" sz="2800" b="1" i="0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r>
                            <a:rPr lang="ru-RU" sz="2800" b="1" i="0">
                              <a:latin typeface="Cambria Math"/>
                            </a:rPr>
                            <m:t>][</m:t>
                          </m:r>
                          <m:sSup>
                            <m:sSup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𝐀</m:t>
                              </m:r>
                            </m:e>
                            <m:sup>
                              <m:r>
                                <a:rPr lang="ru-RU" sz="2800" b="1" i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ru-RU" sz="2800" b="1" i="0">
                              <a:latin typeface="Cambria Math"/>
                            </a:rPr>
                            <m:t>]</m:t>
                          </m:r>
                        </m:num>
                        <m:den>
                          <m:r>
                            <a:rPr lang="ru-RU" sz="2800" b="1" i="0">
                              <a:latin typeface="Cambria Math"/>
                            </a:rPr>
                            <m:t>[</m:t>
                          </m:r>
                          <m:r>
                            <a:rPr lang="ru-RU" sz="2800" b="1" i="0">
                              <a:latin typeface="Cambria Math"/>
                            </a:rPr>
                            <m:t>𝐇𝐀</m:t>
                          </m:r>
                          <m:r>
                            <a:rPr lang="ru-RU" sz="2800" b="1" i="0">
                              <a:latin typeface="Cambria Math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4077072"/>
                <a:ext cx="3072636" cy="1077154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415099" y="5364525"/>
                <a:ext cx="3220882" cy="975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8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𝟑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2800" b="1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𝐎</m:t>
                                  </m:r>
                                </m:e>
                                <m:sup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ru-RU" sz="2800" b="1" i="0">
                              <a:latin typeface="Cambria Math"/>
                            </a:rPr>
                            <m:t>=</m:t>
                          </m:r>
                          <m:r>
                            <a:rPr lang="ru-RU" sz="2800" b="1" i="0">
                              <a:latin typeface="Cambria Math"/>
                            </a:rPr>
                            <m:t>𝐊</m:t>
                          </m:r>
                        </m:e>
                        <m:sub>
                          <m:r>
                            <a:rPr lang="ru-RU" sz="2800" b="1" i="0">
                              <a:latin typeface="Cambria Math"/>
                            </a:rPr>
                            <m:t>𝐚</m:t>
                          </m:r>
                        </m:sub>
                      </m:sSub>
                      <m:f>
                        <m:f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800" b="1" i="0">
                              <a:latin typeface="Cambria Math"/>
                            </a:rPr>
                            <m:t>[</m:t>
                          </m:r>
                          <m:r>
                            <a:rPr lang="ru-RU" sz="2800" b="1" i="0">
                              <a:latin typeface="Cambria Math"/>
                            </a:rPr>
                            <m:t>𝐇𝐀</m:t>
                          </m:r>
                          <m:r>
                            <a:rPr lang="ru-RU" sz="2800" b="1" i="0">
                              <a:latin typeface="Cambria Math"/>
                            </a:rPr>
                            <m:t>]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2800" b="1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099" y="5364525"/>
                <a:ext cx="3220882" cy="97546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3943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1" y="332656"/>
            <a:ext cx="859088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Поскольку равновесия сдвинуты влево, можно в первом приближении считать, что [НА]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С(НА) и [А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С(А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поэтому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3011637" y="1700808"/>
                <a:ext cx="3070649" cy="972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𝐎</m:t>
                                  </m:r>
                                </m:e>
                                <m:sup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ru-RU" sz="28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ru-RU" sz="28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𝐊</m:t>
                          </m:r>
                        </m:e>
                        <m:sub>
                          <m:r>
                            <a:rPr lang="ru-RU" sz="28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𝐚</m:t>
                          </m:r>
                        </m:sub>
                      </m:sSub>
                      <m:f>
                        <m:fPr>
                          <m:ctrlPr>
                            <a:rPr lang="ru-RU" sz="28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𝐇𝐀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37" y="1700808"/>
                <a:ext cx="3070649" cy="972254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042762" y="2780928"/>
                <a:ext cx="3257430" cy="972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0">
                          <a:latin typeface="Cambria Math"/>
                        </a:rPr>
                        <m:t>𝐩𝐇</m:t>
                      </m:r>
                      <m:r>
                        <a:rPr lang="en-US" sz="2800" b="1" i="0">
                          <a:latin typeface="Cambria Math"/>
                        </a:rPr>
                        <m:t>=</m:t>
                      </m:r>
                      <m:r>
                        <a:rPr lang="ru-RU" sz="2800" b="1" i="0">
                          <a:latin typeface="Cambria Math"/>
                        </a:rPr>
                        <m:t>𝐩</m:t>
                      </m:r>
                      <m:sSub>
                        <m:sSub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 b="1" i="0">
                              <a:latin typeface="Cambria Math"/>
                            </a:rPr>
                            <m:t>𝐊</m:t>
                          </m:r>
                        </m:e>
                        <m:sub>
                          <m:r>
                            <a:rPr lang="ru-RU" sz="2800" b="1" i="0">
                              <a:latin typeface="Cambria Math"/>
                            </a:rPr>
                            <m:t>𝐚</m:t>
                          </m:r>
                        </m:sub>
                      </m:sSub>
                      <m:r>
                        <a:rPr lang="en-US" sz="2800" b="1" i="0">
                          <a:latin typeface="Cambria Math"/>
                        </a:rPr>
                        <m:t>+</m:t>
                      </m:r>
                      <m:r>
                        <a:rPr lang="ru-RU" sz="2800" b="1" i="0">
                          <a:latin typeface="Cambria Math"/>
                        </a:rPr>
                        <m:t>𝐥𝐠</m:t>
                      </m:r>
                      <m:f>
                        <m:f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ru-RU" sz="2800" b="1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ru-RU" sz="2800" b="1" i="0">
                                  <a:latin typeface="Cambria Math"/>
                                </a:rPr>
                                <m:t>𝐇𝐀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762" y="2780928"/>
                <a:ext cx="3257430" cy="972254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48" t="27971" r="30248" b="28871"/>
          <a:stretch/>
        </p:blipFill>
        <p:spPr bwMode="auto">
          <a:xfrm>
            <a:off x="441718" y="3580395"/>
            <a:ext cx="5139837" cy="3157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2616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179512" y="262618"/>
            <a:ext cx="8784976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Значение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буферных растворов можно рассчитать по формулам: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слабой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HA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её соли с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сильным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основанием BA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>
                <a:tab pos="457200" algn="l"/>
              </a:tabLst>
            </a:pPr>
            <a:endParaRPr lang="ru-RU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>
                <a:tab pos="457200" algn="l"/>
              </a:tabLst>
            </a:pP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слабого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основания BOH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его соли с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сильной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кислотой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3851920" y="1484784"/>
                <a:ext cx="3483453" cy="972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0">
                          <a:latin typeface="Cambria Math"/>
                        </a:rPr>
                        <m:t>𝐩𝐇</m:t>
                      </m:r>
                      <m:r>
                        <a:rPr lang="en-US" sz="2800" b="1" i="0">
                          <a:latin typeface="Cambria Math"/>
                        </a:rPr>
                        <m:t>=</m:t>
                      </m:r>
                      <m:r>
                        <a:rPr lang="ru-RU" sz="2800" b="1" i="0">
                          <a:latin typeface="Cambria Math"/>
                        </a:rPr>
                        <m:t>𝐩</m:t>
                      </m:r>
                      <m:sSub>
                        <m:sSub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 b="1" i="0">
                              <a:latin typeface="Cambria Math"/>
                            </a:rPr>
                            <m:t>𝐊</m:t>
                          </m:r>
                        </m:e>
                        <m:sub>
                          <m:r>
                            <a:rPr lang="ru-RU" sz="2800" b="1" i="0">
                              <a:latin typeface="Cambria Math"/>
                            </a:rPr>
                            <m:t>𝐇𝐀</m:t>
                          </m:r>
                        </m:sub>
                      </m:sSub>
                      <m:r>
                        <a:rPr lang="en-US" sz="2800" b="1" i="0">
                          <a:latin typeface="Cambria Math"/>
                        </a:rPr>
                        <m:t>+</m:t>
                      </m:r>
                      <m:r>
                        <a:rPr lang="ru-RU" sz="2800" b="1" i="0">
                          <a:latin typeface="Cambria Math"/>
                        </a:rPr>
                        <m:t>𝐥𝐠</m:t>
                      </m:r>
                      <m:f>
                        <m:f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ru-RU" sz="2800" b="1" i="0">
                                  <a:latin typeface="Cambria Math"/>
                                </a:rPr>
                                <m:t>𝐇𝐀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ru-RU" sz="2800" b="1" i="0">
                                  <a:latin typeface="Cambria Math"/>
                                </a:rPr>
                                <m:t>𝐁𝐀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8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484784"/>
                <a:ext cx="3483453" cy="972254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D:\диск D\01.03.16-домашние документы\Колледж Строитель\Водоснабжение-СПО\1.3 Основы анал. химии\Буферные растворы\technicalbuffer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" r="3161"/>
          <a:stretch/>
        </p:blipFill>
        <p:spPr bwMode="auto">
          <a:xfrm>
            <a:off x="339848" y="3265739"/>
            <a:ext cx="5456288" cy="3487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322609" y="3356992"/>
                <a:ext cx="4705775" cy="972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𝐩𝐇</m:t>
                      </m:r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𝟏𝟒</m:t>
                      </m:r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ru-RU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𝐩</m:t>
                      </m:r>
                      <m:sSub>
                        <m:sSubPr>
                          <m:ctrlPr>
                            <a:rPr lang="ru-RU" sz="28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𝐊</m:t>
                          </m:r>
                        </m:e>
                        <m:sub>
                          <m:r>
                            <a:rPr lang="ru-RU" sz="28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𝐁𝐎𝐇</m:t>
                          </m:r>
                        </m:sub>
                      </m:sSub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ru-RU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𝐥𝐠</m:t>
                      </m:r>
                      <m:f>
                        <m:fPr>
                          <m:ctrlPr>
                            <a:rPr lang="ru-RU" sz="28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𝐁𝐎𝐇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𝐁𝐀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609" y="3356992"/>
                <a:ext cx="4705775" cy="972254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3943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9590" y="293689"/>
            <a:ext cx="866289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Например,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pH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аммиачного буферного раствора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OH + 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Cl определяется формулой: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2079801" y="1484784"/>
                <a:ext cx="5381473" cy="1040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0">
                          <a:latin typeface="Cambria Math"/>
                        </a:rPr>
                        <m:t>𝐩𝐇</m:t>
                      </m:r>
                      <m:r>
                        <a:rPr lang="en-US" sz="2800" b="1" i="0">
                          <a:latin typeface="Cambria Math"/>
                        </a:rPr>
                        <m:t>=</m:t>
                      </m:r>
                      <m:r>
                        <a:rPr lang="en-US" sz="2800" b="1" i="0">
                          <a:latin typeface="Cambria Math"/>
                        </a:rPr>
                        <m:t>𝟏𝟒</m:t>
                      </m:r>
                      <m:r>
                        <a:rPr lang="en-US" sz="2800" b="1" i="0">
                          <a:latin typeface="Cambria Math"/>
                        </a:rPr>
                        <m:t>−</m:t>
                      </m:r>
                      <m:r>
                        <a:rPr lang="ru-RU" sz="2800" b="1" i="0">
                          <a:latin typeface="Cambria Math"/>
                        </a:rPr>
                        <m:t>𝐩</m:t>
                      </m:r>
                      <m:sSub>
                        <m:sSub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 b="1" i="0">
                              <a:latin typeface="Cambria Math"/>
                            </a:rPr>
                            <m:t>𝐊</m:t>
                          </m:r>
                        </m:e>
                        <m:sub>
                          <m:r>
                            <a:rPr lang="ru-RU" sz="2800" b="1" i="0">
                              <a:latin typeface="Cambria Math"/>
                            </a:rPr>
                            <m:t>𝐍</m:t>
                          </m:r>
                          <m:sSub>
                            <m:sSub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𝐇</m:t>
                              </m:r>
                            </m:e>
                            <m:sub>
                              <m:r>
                                <a:rPr lang="ru-RU" sz="2800" b="1" i="0">
                                  <a:latin typeface="Cambria Math"/>
                                </a:rPr>
                                <m:t>𝟒</m:t>
                              </m:r>
                            </m:sub>
                          </m:sSub>
                          <m:r>
                            <a:rPr lang="ru-RU" sz="2800" b="1" i="0">
                              <a:latin typeface="Cambria Math"/>
                            </a:rPr>
                            <m:t>𝐎𝐇</m:t>
                          </m:r>
                        </m:sub>
                      </m:sSub>
                      <m:r>
                        <a:rPr lang="en-US" sz="2800" b="1" i="0">
                          <a:latin typeface="Cambria Math"/>
                        </a:rPr>
                        <m:t>−</m:t>
                      </m:r>
                      <m:r>
                        <a:rPr lang="ru-RU" sz="2800" b="1" i="0">
                          <a:latin typeface="Cambria Math"/>
                        </a:rPr>
                        <m:t>𝐥𝐠</m:t>
                      </m:r>
                      <m:f>
                        <m:f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ru-RU" sz="2800" b="1" i="0">
                                  <a:latin typeface="Cambria Math"/>
                                </a:rPr>
                                <m:t>𝐍</m:t>
                              </m:r>
                              <m:sSub>
                                <m:sSubPr>
                                  <m:ctrlPr>
                                    <a:rPr lang="ru-RU" sz="28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ru-RU" sz="2800" b="1" i="0">
                                  <a:latin typeface="Cambria Math"/>
                                </a:rPr>
                                <m:t>𝐎𝐇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8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ru-RU" sz="2800" b="1" i="0">
                                  <a:latin typeface="Cambria Math"/>
                                </a:rPr>
                                <m:t>𝐍</m:t>
                              </m:r>
                              <m:sSub>
                                <m:sSubPr>
                                  <m:ctrlPr>
                                    <a:rPr lang="ru-RU" sz="28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ru-RU" sz="2800" b="1" i="0">
                                      <a:latin typeface="Cambria Math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ru-RU" sz="2800" b="1" i="0">
                                  <a:latin typeface="Cambria Math"/>
                                </a:rPr>
                                <m:t>𝐂𝐥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801" y="1484784"/>
                <a:ext cx="5381473" cy="1040478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229590" y="2731584"/>
            <a:ext cx="866289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err="1"/>
              <a:t>pH</a:t>
            </a:r>
            <a:r>
              <a:rPr lang="ru-RU" sz="2800" b="1" dirty="0"/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карбонатного буферного раствора </a:t>
            </a:r>
            <a:r>
              <a:rPr lang="ru-RU" sz="2800" b="1" dirty="0"/>
              <a:t>выражается формулой: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843808" y="3861048"/>
                <a:ext cx="3896644" cy="1043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0" smtClean="0">
                          <a:solidFill>
                            <a:schemeClr val="tx1"/>
                          </a:solidFill>
                          <a:latin typeface="Cambria Math"/>
                        </a:rPr>
                        <m:t>𝐩𝐇</m:t>
                      </m:r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ru-RU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𝐩</m:t>
                      </m:r>
                      <m:sSub>
                        <m:sSubPr>
                          <m:ctrlPr>
                            <a:rPr lang="ru-RU" sz="28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8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𝐊</m:t>
                          </m:r>
                        </m:e>
                        <m:sub>
                          <m:r>
                            <a:rPr lang="ru-RU" sz="2800" b="1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ru-RU" sz="2800" b="1" i="0">
                          <a:solidFill>
                            <a:schemeClr val="tx1"/>
                          </a:solidFill>
                          <a:latin typeface="Cambria Math"/>
                        </a:rPr>
                        <m:t>𝐥𝐠</m:t>
                      </m:r>
                      <m:f>
                        <m:fPr>
                          <m:ctrlPr>
                            <a:rPr lang="ru-RU" sz="28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𝐍</m:t>
                              </m:r>
                              <m:sSub>
                                <m:sSubPr>
                                  <m:ctrlP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𝐚𝐇𝐂𝐎</m:t>
                                  </m:r>
                                </m:e>
                                <m:sub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𝐍𝐚</m:t>
                                  </m:r>
                                </m:e>
                                <m:sub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𝐂</m:t>
                              </m:r>
                              <m:sSub>
                                <m:sSubPr>
                                  <m:ctrlP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𝐎</m:t>
                                  </m:r>
                                </m:e>
                                <m:sub>
                                  <m:r>
                                    <a:rPr lang="ru-RU" sz="2800" b="1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ru-RU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3861048"/>
                <a:ext cx="3896644" cy="104381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3943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1430" y="260648"/>
            <a:ext cx="8712968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/>
              <a:t>Буферные растворы сохраняют своё действие только до определённого количества добавляемой кислоты, основания или степени разбавления, что связано с изменением концентраций его компонентов.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/>
              <a:t>Способность буферного раствора сохранять свой </a:t>
            </a:r>
            <a:r>
              <a:rPr lang="ru-RU" sz="2800" b="1" dirty="0" err="1"/>
              <a:t>pH</a:t>
            </a:r>
            <a:r>
              <a:rPr lang="ru-RU" sz="2800" b="1" dirty="0"/>
              <a:t> определяется её буферной ёмкостью - в г-</a:t>
            </a:r>
            <a:r>
              <a:rPr lang="ru-RU" sz="2800" b="1" dirty="0" err="1"/>
              <a:t>экв</a:t>
            </a:r>
            <a:r>
              <a:rPr lang="ru-RU" sz="2800" b="1" dirty="0"/>
              <a:t>. сильной кислоты или основания, которые следует прибавить к 1 л буферного раствора, чтобы его </a:t>
            </a:r>
            <a:r>
              <a:rPr lang="ru-RU" sz="2800" b="1" dirty="0" err="1"/>
              <a:t>pH</a:t>
            </a:r>
            <a:r>
              <a:rPr lang="ru-RU" sz="2800" b="1" dirty="0"/>
              <a:t> изменился на единицу. Буферная ёмкость тем выше, чем больше концентрация его компонентов.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Буферная ёмкость</a:t>
            </a:r>
            <a:r>
              <a:rPr lang="ru-RU" sz="2800" b="1" dirty="0"/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ru-RU" sz="2800" b="1" dirty="0"/>
              <a:t> определяется по формуле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4211960" y="5156663"/>
                <a:ext cx="1735540" cy="9833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1">
                          <a:latin typeface="Cambria Math"/>
                        </a:rPr>
                        <m:t>𝝅</m:t>
                      </m:r>
                      <m:r>
                        <a:rPr lang="en-US" sz="28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800" b="1" i="1">
                              <a:latin typeface="Cambria Math"/>
                            </a:rPr>
                            <m:t>𝒅𝒙</m:t>
                          </m:r>
                        </m:num>
                        <m:den>
                          <m:r>
                            <a:rPr lang="ru-RU" sz="2800" b="1" i="1">
                              <a:latin typeface="Cambria Math"/>
                            </a:rPr>
                            <m:t>𝒅𝒑𝑯</m:t>
                          </m:r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5156663"/>
                <a:ext cx="1735540" cy="98334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3943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991219"/>
            <a:ext cx="8715436" cy="482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buClr>
                <a:srgbClr val="C00000"/>
              </a:buClr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III аналитическая группа катионов – Са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, Sr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, Ba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Практическая работа № 17 «Катионы III аналитической группы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».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I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V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 аналитическая группа катионов – Al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3+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, Sn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, Sn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4+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, Cr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3+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, Zn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Практическая работа №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18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«Катионы I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V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аналитической группы».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V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 аналитическая группа катионов – Fe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3+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, Fe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, Mn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, Bi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3+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, Mg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Практическая работа №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19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«Катионы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V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аналитической группы».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V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I аналитическая группа катионов – Cu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, Ni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, Co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, Cd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, Hg</a:t>
            </a:r>
            <a:r>
              <a:rPr lang="ru-RU" sz="2700" b="1" baseline="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2+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.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Практическая работа № 20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«Анализ смеси катионов».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Использованные источники.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3" action="ppaction://hlinksldjump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563888" y="116632"/>
                <a:ext cx="1735540" cy="9833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1" i="1">
                          <a:latin typeface="Cambria Math"/>
                        </a:rPr>
                        <m:t>𝝅</m:t>
                      </m:r>
                      <m:r>
                        <a:rPr lang="en-US" sz="28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8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800" b="1" i="1">
                              <a:latin typeface="Cambria Math"/>
                            </a:rPr>
                            <m:t>𝒅𝒙</m:t>
                          </m:r>
                        </m:num>
                        <m:den>
                          <m:r>
                            <a:rPr lang="ru-RU" sz="2800" b="1" i="1">
                              <a:latin typeface="Cambria Math"/>
                            </a:rPr>
                            <m:t>𝒅𝒑𝑯</m:t>
                          </m:r>
                        </m:den>
                      </m:f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16632"/>
                <a:ext cx="1735540" cy="98334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91229" y="1159338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5338" indent="-2065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dx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концентрация введённой сильной кислоты (основания)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Область буферирования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интервал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pH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котором буферная система способна поддерживать постоянное значение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pH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Обычно он равен pK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±1.</a:t>
            </a:r>
          </a:p>
        </p:txBody>
      </p:sp>
      <p:pic>
        <p:nvPicPr>
          <p:cNvPr id="5123" name="Picture 3" descr="D:\диск D\01.03.16-домашние документы\Колледж Строитель\Водоснабжение-СПО\1.3 Основы анал. химии\Буферные растворы\128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r="24383" b="3985"/>
          <a:stretch/>
        </p:blipFill>
        <p:spPr bwMode="auto">
          <a:xfrm>
            <a:off x="91229" y="4149080"/>
            <a:ext cx="1370608" cy="2531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иск D\01.03.16-домашние документы\Колледж Строитель\Водоснабжение-СПО\1.3 Основы анал. химии\Буферные растворы\0c758c944f0062609b2677e28107bc5e_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19253"/>
            <a:ext cx="3810000" cy="233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943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D:\диск D\01.03.16-домашние документы\Виртуальные лекции 2015\Химия\Реакции-1\анимашки\Изменение pH в процессе титрования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70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очему наука - это круто (27 гиф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1286" y="37727"/>
            <a:ext cx="4876800" cy="27432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7543" y="2708920"/>
            <a:ext cx="8171185" cy="18724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14 «</a:t>
            </a:r>
            <a:r>
              <a:rPr lang="ru-RU" sz="3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Окислительно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-восстановительные реакции в анализе»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044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386" y="1183978"/>
            <a:ext cx="8590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Цель: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познакомиться с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-восстановительными реакциями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анализе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D:\диск D\01.03.16-домашние документы\Виртуальные лекции 2015\Химия\Реакции-1\анимашки\Изменение pH в процессе титрования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70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025017"/>
            <a:ext cx="8712968" cy="8279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Классификация методов </a:t>
            </a:r>
            <a:r>
              <a:rPr lang="ru-RU" sz="28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окислительно</a:t>
            </a:r>
            <a:r>
              <a:rPr lang="ru-RU" sz="2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-восстановительного титрования</a:t>
            </a: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800475"/>
              </p:ext>
            </p:extLst>
          </p:nvPr>
        </p:nvGraphicFramePr>
        <p:xfrm>
          <a:off x="107504" y="3013288"/>
          <a:ext cx="8921977" cy="33680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46226"/>
                <a:gridCol w="1178110"/>
                <a:gridCol w="2664296"/>
                <a:gridCol w="1728192"/>
                <a:gridCol w="150515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Метод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титрант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Первичное стандартное вещество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Уравнение реакции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Эквивалент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Индикатор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04190">
                <a:tc>
                  <a:txBody>
                    <a:bodyPr/>
                    <a:lstStyle/>
                    <a:p>
                      <a:pPr indent="-6858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</a:rPr>
                        <a:t>Пермангана-тометрия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indent="-6858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KMnO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MnO</a:t>
                      </a:r>
                      <a:r>
                        <a:rPr lang="en-US" sz="2000" b="1" baseline="-25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n-US" sz="2000" b="1" baseline="30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–  </a:t>
                      </a: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+ 8H</a:t>
                      </a:r>
                      <a:r>
                        <a:rPr lang="en-US" sz="2000" b="1" baseline="30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+ 5ē = </a:t>
                      </a:r>
                      <a:r>
                        <a:rPr lang="ru-RU" sz="20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r>
                        <a:rPr lang="en-US" sz="20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Mn</a:t>
                      </a:r>
                      <a:r>
                        <a:rPr lang="en-US" sz="2000" b="1" baseline="30000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000" b="1" baseline="30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+ 4H</a:t>
                      </a:r>
                      <a:r>
                        <a:rPr lang="en-US" sz="2000" b="1" baseline="-25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endParaRPr lang="ru-RU" sz="20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2–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2ē = 2CO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1/5KMnO</a:t>
                      </a:r>
                      <a:r>
                        <a:rPr lang="en-US" sz="2000" b="1" baseline="-25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20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1/2Na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KMnO</a:t>
                      </a:r>
                      <a:r>
                        <a:rPr lang="en-US" sz="2000" b="1" baseline="-25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20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181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Иодометрия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5H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r>
                        <a:rPr lang="en-US" sz="2000" b="1" baseline="-25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0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2S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2–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2ē = 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2–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r>
                        <a:rPr lang="en-US" sz="2000" b="1" baseline="-25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000" b="1" baseline="30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 </a:t>
                      </a:r>
                      <a:r>
                        <a:rPr lang="en-US" sz="2000" b="1" baseline="-25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+ 2ē = 2I</a:t>
                      </a:r>
                      <a:r>
                        <a:rPr lang="en-US" sz="2000" b="1" baseline="30000" dirty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–</a:t>
                      </a:r>
                      <a:endParaRPr lang="ru-RU" sz="20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2– 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+ 14H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+ 6ē = 2Cr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3+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+ 7H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1/2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en-US" sz="2000" b="1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2000" b="1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1/2I</a:t>
                      </a:r>
                      <a:r>
                        <a:rPr lang="en-US" sz="2000" b="1" baseline="-25000" dirty="0" smtClean="0">
                          <a:solidFill>
                            <a:srgbClr val="9D234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000" b="1" dirty="0">
                        <a:solidFill>
                          <a:srgbClr val="9D234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1/6K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Крахмал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129433" y="293689"/>
            <a:ext cx="8982845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Окисление–восстановление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является одним из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основных методов химического анализа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широко применяется в аналитической практике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0" name="Управляющая кнопка: домой 3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251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6" name="Управляющая кнопка: домой 3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4" name="Picture 2" descr="D:\диск D\01.03.16-домашние документы\Виртуальные лекции 2015\Химия\Реакции-1\анимашки\Изменение pH в процессе титрования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" y="3955357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554682"/>
              </p:ext>
            </p:extLst>
          </p:nvPr>
        </p:nvGraphicFramePr>
        <p:xfrm>
          <a:off x="107504" y="188640"/>
          <a:ext cx="8921977" cy="3886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46226"/>
                <a:gridCol w="1178110"/>
                <a:gridCol w="2664296"/>
                <a:gridCol w="1512168"/>
                <a:gridCol w="172117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Метод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титрант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Первичное стандартное вещество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Уравнение реакции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Эквивалент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Индикатор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0419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Иодиметрия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0 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+ 2ē = 2I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 –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1/2I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Крахмал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181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Дихромато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- метрия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2– 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+ 14H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+ 6ē = 2Cr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  <a:effectLst/>
                        </a:rPr>
                        <a:t>3+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+ 7H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1/6K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Дифенил-амин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и др.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</a:rPr>
                        <a:t>редокс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-индикаторы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1181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</a:rPr>
                        <a:t>Броматомет-рия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KBrO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BrO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</a:rPr>
                        <a:t>– 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+ 6H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+ 6ē = Br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+ 3H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1/6KBrO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Метиловый оранжевый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t="16923" r="12758" b="40726"/>
          <a:stretch/>
        </p:blipFill>
        <p:spPr bwMode="auto">
          <a:xfrm>
            <a:off x="3213051" y="4297683"/>
            <a:ext cx="5823445" cy="186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2721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7475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Основоположниками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ионно-электронной теории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реакций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окисления-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восстановле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-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СССР являются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Михайленко 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Писаржевский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461010"/>
            <a:ext cx="4392488" cy="10970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charset="0"/>
              </a:rPr>
              <a:t>Лев Владимирович </a:t>
            </a:r>
            <a:r>
              <a:rPr lang="ru-RU" sz="2800" b="1" dirty="0" err="1" smtClean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charset="0"/>
              </a:rPr>
              <a:t>Писарже́вский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(1874–1938 г.)</a:t>
            </a:r>
            <a:endParaRPr lang="ru-RU" sz="25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194" name="Picture 2" descr="Lev Pisarzhevs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95327"/>
            <a:ext cx="1905000" cy="275272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197" name="Picture 5" descr="Файл:Михайленко Яков Иванови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37" y="1784599"/>
            <a:ext cx="1894651" cy="2652513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35774" y="4489053"/>
            <a:ext cx="4058939" cy="10231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Михайленко Яков Иванович </a:t>
            </a:r>
            <a:endParaRPr lang="ru-RU" sz="2500" b="1" dirty="0" smtClean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(1864  </a:t>
            </a:r>
            <a:r>
              <a:rPr lang="ru-RU" sz="25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–</a:t>
            </a: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1943 </a:t>
            </a:r>
            <a:r>
              <a:rPr lang="ru-RU" sz="25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.)</a:t>
            </a:r>
            <a:r>
              <a:rPr lang="ru-RU" sz="25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876603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9" y="116632"/>
            <a:ext cx="8518874" cy="9148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3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Общее представление </a:t>
            </a:r>
            <a:r>
              <a:rPr lang="ru-RU" sz="33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 реакциях </a:t>
            </a:r>
            <a:r>
              <a:rPr lang="ru-RU" sz="33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окисления-восстановления</a:t>
            </a:r>
            <a:endParaRPr lang="ru-RU" sz="33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19675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Реакции, протекающие с изменением степени окисления реагирующих веществ, называют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кислительно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-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осстановительными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(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редокс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-реакциями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элемента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соединении определяется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как заряд, который можно приписать элементу, исходя из предположения, что все электроны каждой его связи перешли к более электроотрицательному атому.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6" t="25117" r="19723" b="21939"/>
          <a:stretch/>
        </p:blipFill>
        <p:spPr bwMode="auto">
          <a:xfrm>
            <a:off x="0" y="4700816"/>
            <a:ext cx="3491880" cy="212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251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5518" b="42535"/>
          <a:stretch/>
        </p:blipFill>
        <p:spPr bwMode="auto">
          <a:xfrm>
            <a:off x="86477" y="4096637"/>
            <a:ext cx="7149819" cy="273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64246"/>
            <a:ext cx="878497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Для вычисления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степени окисления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элемента в соединении следует исходить из следующих положений: 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степени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окисления элементов в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простых веществах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принимаются равными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нулю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; 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2) алгебраическая сумма степеней окисления всех атомов,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входящих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состав молекулы, равна нулю; 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3) постоянную степень окисления в соединениях проявляют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щелочные металлы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металлы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главной подгруппы </a:t>
            </a:r>
            <a:r>
              <a:rPr lang="en-US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группы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цинк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кадмий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);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59632" y="4634964"/>
            <a:ext cx="288032" cy="21784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547664" y="5648336"/>
            <a:ext cx="288032" cy="118321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1316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40840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 </a:t>
            </a:r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проявляет степень окисления </a:t>
            </a: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во всех соединениях,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кроме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гидридов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металлов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т. п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.),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где его степень окисления равна </a:t>
            </a:r>
            <a:r>
              <a:rPr lang="ru-RU" sz="2800" b="1" dirty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5)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окисления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со­единениях равна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за исключением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пероксидов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фторида кислорода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OF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14340" name="Picture 4" descr="D:\диск D\01.03.16-домашние документы\Лаб. раб YES\Виртуальные лабораторные YES\Анимашки и картинки\Химия-картинки\Реакции\анимашки\Рубидий + вода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2752"/>
            <a:ext cx="47625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907704" y="6286520"/>
            <a:ext cx="5688632" cy="4924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2Rb</a:t>
            </a:r>
            <a:r>
              <a:rPr lang="en-US" sz="2600" b="1" baseline="3000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0</a:t>
            </a:r>
            <a:r>
              <a:rPr lang="en-US" sz="2600" b="1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+ 2H</a:t>
            </a:r>
            <a:r>
              <a:rPr lang="en-US" sz="2600" b="1" baseline="-2500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</a:t>
            </a:r>
            <a:r>
              <a:rPr lang="en-US" sz="2600" b="1" baseline="3000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</a:t>
            </a:r>
            <a:r>
              <a:rPr lang="en-US" sz="2600" b="1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O </a:t>
            </a:r>
            <a:r>
              <a:rPr lang="ru-RU" sz="2600" b="1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2Rb</a:t>
            </a:r>
            <a:r>
              <a:rPr lang="en-US" sz="2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OH + H</a:t>
            </a:r>
            <a:r>
              <a:rPr lang="en-US" sz="26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</a:t>
            </a:r>
            <a:r>
              <a:rPr lang="en-US" sz="26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0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603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260648"/>
            <a:ext cx="723807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6) степень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окисления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соединениях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равна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–1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lvl="0"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7) степень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окисления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алюминия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большинстве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соединений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равна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lvl="0"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степень окисления </a:t>
            </a:r>
            <a:r>
              <a:rPr lang="ru-RU" sz="27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хрома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 большинстве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соединений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равна </a:t>
            </a:r>
            <a:r>
              <a:rPr lang="ru-RU" sz="27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7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Исходя из сказанного, легко, например, установить, что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соединениях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степень окисления азота соответственно равна    –3, –2, –1, +1, +2, +3, +4, +5.</a:t>
            </a:r>
          </a:p>
        </p:txBody>
      </p:sp>
      <p:pic>
        <p:nvPicPr>
          <p:cNvPr id="9218" name="Picture 2" descr="D:\диск D\01.03.16-домашние документы\Лаб. раб YES\Виртуальные лабораторные YES\Анимашки и картинки\Химия-картинки\Реакции\анимашки\0_b0d5f_42442640_orig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4538"/>
            <a:ext cx="142875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5709560"/>
            <a:ext cx="2808312" cy="8125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3Br</a:t>
            </a:r>
            <a:r>
              <a:rPr lang="en-US" sz="2600" b="1" baseline="-25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</a:t>
            </a:r>
            <a:r>
              <a:rPr lang="en-US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0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+ 2Al</a:t>
            </a:r>
            <a:r>
              <a:rPr lang="en-US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0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ru-RU" sz="26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 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2Al</a:t>
            </a:r>
            <a:r>
              <a:rPr lang="en-US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+3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Br</a:t>
            </a:r>
            <a:r>
              <a:rPr lang="en-US" sz="2600" b="1" baseline="-25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3</a:t>
            </a:r>
            <a:r>
              <a:rPr lang="en-US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– 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endParaRPr lang="ru-RU" sz="26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42" name="Picture 2" descr="http://mypresentation.ru/documents/f8e2301dfac5ef97957394609fae9eb8/img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4119" r="12076" b="38567"/>
          <a:stretch/>
        </p:blipFill>
        <p:spPr bwMode="auto">
          <a:xfrm>
            <a:off x="3347864" y="4674164"/>
            <a:ext cx="3650334" cy="210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319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0783" y="260648"/>
            <a:ext cx="8286808" cy="5355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Основы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аналитической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химии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1052736"/>
            <a:ext cx="686326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химия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наука о методах определения химического состава вещества и его структуры. Предметом аналитической химии является разработка методов анализа, а также широкое исследование теоретических основ аналитических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методов.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Аналитичес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-кая химия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исследует качественный и количественный состав простых веществ и сложных смесей с использованием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физических,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хими-ческих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физико-химических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мето-дов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7" name="Picture 3" descr="D:\диск D\01.03.16-домашние документы\Колледж Строитель\Водоснабжение-СПО\1.3 Основы анал. химии\Комплексные соед. в хим. анализе\индикаторы\300px-Winkler_Titration_Prior_Titra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0" r="26569"/>
          <a:stretch/>
        </p:blipFill>
        <p:spPr bwMode="auto">
          <a:xfrm>
            <a:off x="187305" y="1059160"/>
            <a:ext cx="1519084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01.03.16-домашние документы\Колледж Строитель\Водоснабжение-СПО\1.3 Основы анал. химии\Комплексные соед. в хим. анализе\индикаторы\image0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r="9061" b="13169"/>
          <a:stretch/>
        </p:blipFill>
        <p:spPr bwMode="auto">
          <a:xfrm>
            <a:off x="155233" y="5172500"/>
            <a:ext cx="1536447" cy="1136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830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88640"/>
            <a:ext cx="878497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71622"/>
            <a:ext cx="8856984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Высшая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максимальная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)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степень окисления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состояние атома, в котором он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потерял все валентные электроны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имеет наибольший возможный для него положительный заряд (т.е. не может больше отдавать электроны), численно она равна номеру группы периодической системы элементов. 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Например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 S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6+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 N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5+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 Si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4+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 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 Na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 Ca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 Br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7+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Исключения: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6+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Ni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(у этих элементов высшая степень окисления меньше номера группы),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Au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(у этих элементов высшая степень окисления больше номера группы).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Атом, находящийся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высшей степени окисления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может быть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только окислителем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196098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6931" y="260648"/>
            <a:ext cx="8784976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Низшая</a:t>
            </a:r>
            <a:r>
              <a:rPr lang="ru-RU" sz="2800" b="1" dirty="0">
                <a:latin typeface="Arial Black" pitchFamily="34" charset="0"/>
              </a:rPr>
              <a:t> (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минимальная</a:t>
            </a:r>
            <a:r>
              <a:rPr lang="ru-RU" sz="2800" b="1" dirty="0">
                <a:latin typeface="Arial Black" pitchFamily="34" charset="0"/>
              </a:rPr>
              <a:t>)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степень окисления </a:t>
            </a:r>
            <a:r>
              <a:rPr lang="ru-RU" sz="2800" b="1" i="1" dirty="0"/>
              <a:t>–</a:t>
            </a:r>
            <a:r>
              <a:rPr lang="ru-RU" sz="2800" b="1" dirty="0"/>
              <a:t> состояние атома, в котором он не может больше присоединять электроны. Для металлов это нулевая степень окисления, а для неметаллов низшая степень окисления равна номеру группы минус 8 (они имеют завершенную 8-миэлектронную оболочку). 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dirty="0"/>
              <a:t>Например, </a:t>
            </a:r>
            <a:r>
              <a:rPr lang="en-US" sz="2800" b="1" dirty="0" err="1" smtClean="0"/>
              <a:t>Cl</a:t>
            </a:r>
            <a:r>
              <a:rPr lang="ru-RU" sz="2800" b="1" baseline="30000" dirty="0"/>
              <a:t>–</a:t>
            </a:r>
            <a:r>
              <a:rPr lang="ru-RU" sz="2800" b="1" dirty="0"/>
              <a:t>, </a:t>
            </a:r>
            <a:r>
              <a:rPr lang="en-US" sz="2800" b="1" dirty="0" smtClean="0"/>
              <a:t>S</a:t>
            </a:r>
            <a:r>
              <a:rPr lang="ru-RU" sz="2800" b="1" baseline="30000" dirty="0"/>
              <a:t>2–</a:t>
            </a:r>
            <a:r>
              <a:rPr lang="ru-RU" sz="2800" b="1" dirty="0"/>
              <a:t>, </a:t>
            </a:r>
            <a:r>
              <a:rPr lang="en-US" sz="2800" b="1" dirty="0" smtClean="0"/>
              <a:t>N</a:t>
            </a:r>
            <a:r>
              <a:rPr lang="ru-RU" sz="2800" b="1" baseline="30000" dirty="0"/>
              <a:t>3–</a:t>
            </a:r>
            <a:r>
              <a:rPr lang="ru-RU" sz="2800" b="1" dirty="0"/>
              <a:t>, </a:t>
            </a:r>
            <a:r>
              <a:rPr lang="en-US" sz="2800" b="1" dirty="0" smtClean="0"/>
              <a:t>P</a:t>
            </a:r>
            <a:r>
              <a:rPr lang="ru-RU" sz="2800" b="1" baseline="30000" dirty="0"/>
              <a:t>3–</a:t>
            </a:r>
            <a:r>
              <a:rPr lang="ru-RU" sz="2800" b="1" dirty="0"/>
              <a:t>, </a:t>
            </a:r>
            <a:r>
              <a:rPr lang="en-US" sz="2800" b="1" dirty="0" smtClean="0"/>
              <a:t>C</a:t>
            </a:r>
            <a:r>
              <a:rPr lang="ru-RU" sz="2800" b="1" baseline="30000" dirty="0"/>
              <a:t>4–</a:t>
            </a:r>
            <a:r>
              <a:rPr lang="ru-RU" sz="2800" b="1" dirty="0"/>
              <a:t>. </a:t>
            </a:r>
            <a:r>
              <a:rPr lang="ru-RU" sz="2800" b="1" dirty="0" smtClean="0"/>
              <a:t>Исключения</a:t>
            </a:r>
            <a:r>
              <a:rPr lang="ru-RU" sz="2800" b="1" dirty="0"/>
              <a:t>:  Н</a:t>
            </a:r>
            <a:r>
              <a:rPr lang="ru-RU" sz="2800" b="1" baseline="30000" dirty="0"/>
              <a:t>–</a:t>
            </a:r>
            <a:r>
              <a:rPr lang="ru-RU" sz="2800" b="1" dirty="0"/>
              <a:t>, </a:t>
            </a:r>
            <a:r>
              <a:rPr lang="ru-RU" sz="2800" b="1" dirty="0" smtClean="0"/>
              <a:t>В</a:t>
            </a:r>
            <a:r>
              <a:rPr lang="ru-RU" sz="2800" b="1" baseline="30000" dirty="0" smtClean="0"/>
              <a:t>3</a:t>
            </a:r>
            <a:r>
              <a:rPr lang="ru-RU" sz="2800" b="1" baseline="30000" dirty="0"/>
              <a:t>–</a:t>
            </a:r>
            <a:r>
              <a:rPr lang="ru-RU" sz="2800" b="1" dirty="0"/>
              <a:t>.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u="sng" dirty="0"/>
              <a:t>В минимальной степени окисления</a:t>
            </a:r>
            <a:r>
              <a:rPr lang="ru-RU" sz="2800" b="1" dirty="0"/>
              <a:t> атом может быть </a:t>
            </a:r>
            <a:r>
              <a:rPr lang="ru-RU" sz="2800" b="1" u="dbl" dirty="0"/>
              <a:t>только восстановителем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96098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42" name="Picture 2" descr="D:\диск D\01.03.16-домашние документы\Лаб. раб YES\Виртуальные лабораторные YES\Анимашки и картинки\Химия-картинки\Реакции\анимашки\chemical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3649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4644" y="223012"/>
            <a:ext cx="8662891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Степени окисления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меньше высшей, но больше низшей называют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промежуточными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(например,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4+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промежуточной степени окисления элемент может проявлять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-восстановительную двойственность.</a:t>
            </a:r>
          </a:p>
          <a:p>
            <a:pPr indent="450000" algn="just">
              <a:lnSpc>
                <a:spcPct val="90000"/>
              </a:lnSpc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Окислительно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-восстановительными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называются такие реакции, в результате которых изменяется степень окисления одного или нескольких элементов, входящих в состав реагирующих веществ.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4644" y="6121461"/>
            <a:ext cx="4488526" cy="4924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2Н</a:t>
            </a:r>
            <a:r>
              <a:rPr lang="en-US" sz="2600" b="1" baseline="-25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</a:t>
            </a:r>
            <a:r>
              <a:rPr lang="en-US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0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+ 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О</a:t>
            </a:r>
            <a:r>
              <a:rPr lang="en-US" sz="2600" b="1" baseline="-25000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</a:t>
            </a:r>
            <a:r>
              <a:rPr lang="en-US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0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en-US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2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Н</a:t>
            </a:r>
            <a:r>
              <a:rPr lang="en-US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</a:t>
            </a:r>
            <a:r>
              <a:rPr lang="en-US" sz="2600" b="1" baseline="-25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О</a:t>
            </a:r>
            <a:r>
              <a:rPr lang="en-US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–</a:t>
            </a:r>
            <a:r>
              <a:rPr lang="ru-RU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2</a:t>
            </a:r>
            <a:r>
              <a:rPr lang="en-US" sz="2600" b="1" baseline="30000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endParaRPr lang="ru-RU" sz="26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098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chem-teacher.ru/wp-content/uploads/2015/11/542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4" r="5044" b="1305"/>
          <a:stretch/>
        </p:blipFill>
        <p:spPr bwMode="auto">
          <a:xfrm>
            <a:off x="179512" y="188639"/>
            <a:ext cx="6504517" cy="651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20" descr="D:\23.05.13-домашние документы\Лаб. раб YES\Виртуальные лабораторные YES\Анимашки и картинки\Химия\Реакции\анимашки\Железо + раствор медного купороса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5530" y="332656"/>
            <a:ext cx="2928958" cy="163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34562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yppt.net/u/storage/ppt_15142/e63b-1401979907-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0" t="2179" r="2000" b="3111"/>
          <a:stretch/>
        </p:blipFill>
        <p:spPr bwMode="auto">
          <a:xfrm>
            <a:off x="215945" y="141897"/>
            <a:ext cx="8650992" cy="6362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 1"/>
          <p:cNvSpPr/>
          <p:nvPr/>
        </p:nvSpPr>
        <p:spPr>
          <a:xfrm>
            <a:off x="3563888" y="692696"/>
            <a:ext cx="792088" cy="504056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355976" y="692696"/>
            <a:ext cx="792088" cy="5040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55576" y="908720"/>
            <a:ext cx="237626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47854" y="908720"/>
            <a:ext cx="183651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5396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himege.ru/wp-content/uploads/2013/11/%D0%BE%D0%B2%D1%8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1" t="14916" r="5650" b="3315"/>
          <a:stretch/>
        </p:blipFill>
        <p:spPr bwMode="auto">
          <a:xfrm>
            <a:off x="1600782" y="70102"/>
            <a:ext cx="5203466" cy="6756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3280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28412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Полуреакция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сопровождается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отдачей электронов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 окислении степень окисления элементов возрастает.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Полуреакция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восстановления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сопровождается </a:t>
            </a:r>
            <a:r>
              <a:rPr lang="ru-RU" sz="28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присоедине-нием</a:t>
            </a:r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 этом степень окисления элементов понижается.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Полуреакции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окисления и восстановления неосуществимы одна без другой: если есть донор электронов, должен быть и акцептор.</a:t>
            </a:r>
          </a:p>
        </p:txBody>
      </p:sp>
    </p:spTree>
    <p:extLst>
      <p:ext uri="{BB962C8B-B14F-4D97-AF65-F5344CB8AC3E}">
        <p14:creationId xmlns:p14="http://schemas.microsoft.com/office/powerpoint/2010/main" val="5876603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кислительно-восстановительный потенциа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4" y="116632"/>
            <a:ext cx="8568952" cy="3527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d27v8envyltg3v.cloudfront.net/mio/29830742/13997449511809/la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4" b="14495"/>
          <a:stretch/>
        </p:blipFill>
        <p:spPr bwMode="auto">
          <a:xfrm>
            <a:off x="1475527" y="3717032"/>
            <a:ext cx="6120809" cy="3005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2813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5906"/>
            <a:ext cx="8932766" cy="3637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Вещество,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содержащее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окисляющийся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элемент,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называется </a:t>
            </a:r>
            <a:r>
              <a:rPr lang="ru-RU" sz="2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восстановителем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восстановитель электроны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отдает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донор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электронов). Вещество, содержащее восстанавливающийся элемент, называется </a:t>
            </a:r>
            <a:r>
              <a:rPr lang="ru-RU" sz="2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окислителем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окислитель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акцептор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электронов.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Так,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реакции</a:t>
            </a:r>
            <a:endParaRPr lang="en-US" sz="27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+ 8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окислителем является перманганат-ион, а восстановителем катион железа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503968"/>
              </p:ext>
            </p:extLst>
          </p:nvPr>
        </p:nvGraphicFramePr>
        <p:xfrm>
          <a:off x="179511" y="4037443"/>
          <a:ext cx="8797829" cy="21945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674331"/>
                <a:gridCol w="412155"/>
                <a:gridCol w="371134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4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2+ </a:t>
                      </a:r>
                      <a:r>
                        <a:rPr lang="ru-RU" sz="24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ē</a:t>
                      </a:r>
                      <a:r>
                        <a:rPr lang="en-US" sz="24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Fe</a:t>
                      </a:r>
                      <a:r>
                        <a:rPr lang="ru-RU" sz="24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3+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процесс окисления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endParaRPr lang="ru-RU" sz="24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4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2+ </a:t>
                      </a:r>
                      <a:r>
                        <a:rPr lang="ru-RU" sz="24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восстановитель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r>
                        <a:rPr lang="ru-RU" sz="24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+7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4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 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4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 5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en-US" sz="24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= Mn</a:t>
                      </a:r>
                      <a:r>
                        <a:rPr lang="ru-RU" sz="24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2+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процесс восстановления,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MnO</a:t>
                      </a:r>
                      <a:r>
                        <a:rPr lang="ru-RU" sz="2400" b="1" baseline="-25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r>
                        <a:rPr lang="ru-RU" sz="24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+7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 – окислитель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6603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7305" y="260648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Вещество в более высокой степени окисления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+7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называют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окисленной формой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а вещество в более низкой степени окисления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восстановленной формой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Red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Окисленная и восстановленная форма элемента образует </a:t>
            </a:r>
            <a:r>
              <a:rPr lang="ru-RU" sz="28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редокс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-пару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 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Количественной мерой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-восстановительной способности пары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Red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служит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окислительно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-восстановительный потенциал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US" sz="28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Ox</a:t>
            </a:r>
            <a:r>
              <a:rPr lang="ru-RU" sz="28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Red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://www.artinaid.com/wp-content/uploads/2013/02/Oxidaci%C3%B3n-y-reducci%C3%B3n-1024x6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35" y="4221088"/>
            <a:ext cx="41759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4562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554" name="Picture 2" descr="http://i.ytimg.com/vi/37luOKWPp2M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2" b="5334"/>
          <a:stretch/>
        </p:blipFill>
        <p:spPr bwMode="auto">
          <a:xfrm>
            <a:off x="287496" y="3188644"/>
            <a:ext cx="6012696" cy="3637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orks.doklad.ru/images/lGqkpPSOGG4/m5aeb2df9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10437" r="11897" b="13454"/>
          <a:stretch/>
        </p:blipFill>
        <p:spPr bwMode="auto">
          <a:xfrm>
            <a:off x="185711" y="-171400"/>
            <a:ext cx="8969079" cy="380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D:\диск D\01.03.16-домашние документы\Лаб. раб YES\Виртуальные лабораторные YES\Анимашки и картинки\Люди\Химики\26710842_anmated_doll_000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53" y="225111"/>
            <a:ext cx="10953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2639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18" name="Picture 2" descr="http://pandia.ru/text/79/449/images/image007_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6" r="2724" b="4318"/>
          <a:stretch/>
        </p:blipFill>
        <p:spPr bwMode="auto">
          <a:xfrm>
            <a:off x="187071" y="764704"/>
            <a:ext cx="8777417" cy="425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51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362965"/>
            <a:ext cx="8786874" cy="309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Реакции, которые протекают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изменением степени окисления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подразделяются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на: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меж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молекулярные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реакции, в которых окислитель и восстановитель находятся в разных веществах </a:t>
            </a:r>
          </a:p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+ 5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4N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протекает в присутствии катализатора (платины)</a:t>
            </a:r>
            <a:endParaRPr lang="en-US" sz="2800" b="1" baseline="-25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ttp://cf.ppt-online.org/files/slide/m/mOuBTjA4qVKQ1EIr7pxiDoZ5J2HfabUFdPwsy9/slide-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18975" r="33467" b="59072"/>
          <a:stretch/>
        </p:blipFill>
        <p:spPr bwMode="auto">
          <a:xfrm>
            <a:off x="944440" y="4735979"/>
            <a:ext cx="7257017" cy="182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25501"/>
              </p:ext>
            </p:extLst>
          </p:nvPr>
        </p:nvGraphicFramePr>
        <p:xfrm>
          <a:off x="323528" y="3561576"/>
          <a:ext cx="8507900" cy="7315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17454"/>
                <a:gridCol w="417810"/>
                <a:gridCol w="557263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–3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baseline="-25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en-US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–3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baseline="-25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восстановитель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 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en-US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–2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5798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332656"/>
            <a:ext cx="8786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внутри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молекулярные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реакции, в которых в одном и том же веществе атомы одного элемента являются окислителями, а атомы другого – восстановителями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2K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+5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–2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2KCl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+ 3O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800" b="1" baseline="-25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cf.ppt-online.org/files/slide/m/mOuBTjA4qVKQ1EIr7pxiDoZ5J2HfabUFdPwsy9/slide-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4125" b="35721"/>
          <a:stretch/>
        </p:blipFill>
        <p:spPr bwMode="auto">
          <a:xfrm>
            <a:off x="539552" y="4011472"/>
            <a:ext cx="7711825" cy="125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52878" y="5000636"/>
            <a:ext cx="1375121" cy="25843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49019"/>
              </p:ext>
            </p:extLst>
          </p:nvPr>
        </p:nvGraphicFramePr>
        <p:xfrm>
          <a:off x="311456" y="2564904"/>
          <a:ext cx="8832545" cy="7315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91178"/>
                <a:gridCol w="413449"/>
                <a:gridCol w="413449"/>
                <a:gridCol w="551446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2O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baseline="-25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4ē</a:t>
                      </a:r>
                      <a:r>
                        <a:rPr lang="en-US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восстановитель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+5</a:t>
                      </a:r>
                      <a:r>
                        <a:rPr lang="ru-RU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 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6ē</a:t>
                      </a:r>
                      <a:r>
                        <a:rPr lang="en-US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400" b="1" dirty="0" err="1" smtClean="0"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400" b="1" dirty="0" err="1" smtClean="0"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+5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окислитель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4483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347635"/>
            <a:ext cx="8786874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реакции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диспропорционирования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самоокисления-самовосстановления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дисмутации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которых в одном и том же веществе часть атомов одного и того же элемента являются окислителями, а другая часть – восстановителями</a:t>
            </a: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H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+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824851"/>
              </p:ext>
            </p:extLst>
          </p:nvPr>
        </p:nvGraphicFramePr>
        <p:xfrm>
          <a:off x="311456" y="3169315"/>
          <a:ext cx="8507900" cy="7315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17454"/>
                <a:gridCol w="417810"/>
                <a:gridCol w="557263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baseline="-25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2ē</a:t>
                      </a:r>
                      <a:r>
                        <a:rPr lang="en-US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baseline="-25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восстановитель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400" b="1" baseline="-250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 </a:t>
                      </a: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en-US" sz="24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+2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4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6" name="Picture 2" descr="http://cf.ppt-online.org/files/slide/m/mOuBTjA4qVKQ1EIr7pxiDoZ5J2HfabUFdPwsy9/slide-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9" t="72581" r="2923" b="7682"/>
          <a:stretch/>
        </p:blipFill>
        <p:spPr bwMode="auto">
          <a:xfrm>
            <a:off x="1043608" y="4464360"/>
            <a:ext cx="6285637" cy="2024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4483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ОВР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конмутации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ОВР, в которых происходит выравнивание степени окисления атомов одного и того же элемента, находившихся до реакции в разных степенях окисления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5000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Эти реакции могут быть как межмолекулярными, так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внутримолекуляр-ными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Например, внутримолекулярные ОВР, протекающие при термическом разложении нитрата и нитрита аммония, относятся к реакциям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конмутации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здесь происходит выравнивание степени окисления атомов азота:</a:t>
            </a: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=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O↑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O↑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(около 200 </a:t>
            </a:r>
            <a:r>
              <a:rPr lang="ru-RU" sz="2800" b="1" baseline="30000" dirty="0" err="1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=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↑ 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   (60 – 70 </a:t>
            </a:r>
            <a:r>
              <a:rPr lang="ru-RU" sz="2800" b="1" baseline="30000" dirty="0" err="1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 descr="uarrow.gif (63 bytes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503238"/>
            <a:ext cx="12382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51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Восстановители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отдают электроны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окисляются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Восстановительные свойства проявляют: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1) простые вещества –  активные металлы (щелочные и щелочноземель­ные, цинк, алюминий, железо и др.);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2) простые вещества –  неметал­лы, такие, как водород, углерод (в виде угля или кокса), фосфор, кремний, при этом водород окисляется до 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углерод чаще всего окисляется до СО или СО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фосфор, при действии сильных окислителей, – до 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502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7341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соединения, содержащие элементы в низшей степени окисления, они могут только окисляться, поскольку их атомы способны лишь отдавать электроны: сера в степени окисления  –2 (Н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суль­фиды),  азот –3 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его производные), йод –1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йодиды), водород –1 (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др., например,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СаН</a:t>
            </a:r>
            <a:r>
              <a:rPr lang="ru-RU" sz="2800" b="1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4)	металлы в более низкой степени окисления (ионы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Hg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др.), взаимодействуя с окислителями, способны повышать свою степень окисления, например,    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+ 8НС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разб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М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+ 4Н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О.</a:t>
            </a:r>
          </a:p>
        </p:txBody>
      </p:sp>
    </p:spTree>
    <p:extLst>
      <p:ext uri="{BB962C8B-B14F-4D97-AF65-F5344CB8AC3E}">
        <p14:creationId xmlns:p14="http://schemas.microsoft.com/office/powerpoint/2010/main" val="678251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2656"/>
            <a:ext cx="8784976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Окислители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присоединяют электроны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восстанавливаются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Окислительные свойства проявляют: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типичные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неме­таллы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F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В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r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в элементарном (свободном) состоянии,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например</a:t>
            </a: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HF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О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4Cl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 + 4H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8HCl + 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2) элементы, находящиеся в высшей степени окисления, они мо­гут только восстанавливаться, так как их атомы способны лишь принимать электроны: сера в степени окисления +6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азот +5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нитраты), марганец +7 (перманганат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KMn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хром +6 (хромат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дихромат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свинец +4 (Р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bO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и др., например,         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3S + K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2413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2656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водород в степени окисления +1 выступает как оки­слитель преимущественно в растворах кислот (как правило, при взаимодействии с металлами, стоящими в ряду напряжений до водорода), например,</a:t>
            </a:r>
          </a:p>
          <a:p>
            <a:pPr indent="450850"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 + 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(</a:t>
            </a:r>
            <a:r>
              <a:rPr lang="ru-RU" sz="2800" b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разб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ZnSO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↑;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4) ионы металлов, находящиеся в высшей степени окисления (например,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Hg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выполняя функцию оки­слителей, превращаются в ионы с более низкой степенью окисления, например,          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KCl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2" descr="E:\Материалы для презентаций 19.07.11\12.11.11\ris11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820038"/>
            <a:ext cx="1905000" cy="1905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07704" y="5445224"/>
            <a:ext cx="1181349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Газ Н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>
            <a:off x="1593470" y="5949280"/>
            <a:ext cx="1143008" cy="158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251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иск D\01.03.16-домашние документы\Колледж Строитель\Водоснабжение-СПО\1.3 Основы анал. химии\ОВР в анализе\1\0015-015-Vazhnejshie-okislitel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1991" r="1962" b="2512"/>
          <a:stretch/>
        </p:blipFill>
        <p:spPr bwMode="auto">
          <a:xfrm>
            <a:off x="283082" y="7134"/>
            <a:ext cx="8393374" cy="6549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251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602" name="Picture 2" descr="http://filtr.esy.es/images/anali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20" y="44651"/>
            <a:ext cx="351472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oplib.ru/image.php?way=oplib/baza12/124949424643.files/image0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0" y="77107"/>
            <a:ext cx="6840118" cy="68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2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764" y="5775345"/>
            <a:ext cx="981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:\02.03.11-масс-спектрометрия\18prom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2548" y="-27384"/>
            <a:ext cx="2023506" cy="1678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C:\Documents and Settings\Maxim\Рабочий стол\ФХМ тема\crust-00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94659" y="3073441"/>
            <a:ext cx="2546724" cy="189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41845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диск D\01.03.16-домашние документы\Колледж Строитель\Водоснабжение-СПО\1.3 Основы анал. химии\ОВР в анализе\1\Перманганат-кал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8" y="116632"/>
            <a:ext cx="8832280" cy="428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диск D\01.03.16-домашние документы\Колледж Строитель\Водоснабжение-СПО\1.3 Основы анал. химии\ОВР в анализе\1\v82_cct6YG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34" t="19028" r="42247" b="57394"/>
          <a:stretch/>
        </p:blipFill>
        <p:spPr bwMode="auto">
          <a:xfrm>
            <a:off x="251520" y="116632"/>
            <a:ext cx="945445" cy="1503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диск D\01.03.16-домашние документы\Колледж Строитель\Водоснабжение-СПО\1.3 Основы анал. химии\ОВР в анализе\1\v82_cct6YG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84" t="71002" r="43358" b="4798"/>
          <a:stretch/>
        </p:blipFill>
        <p:spPr bwMode="auto">
          <a:xfrm>
            <a:off x="3914167" y="4607478"/>
            <a:ext cx="1268362" cy="2081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диск D\01.03.16-домашние документы\Колледж Строитель\Водоснабжение-СПО\1.3 Основы анал. химии\ОВР в анализе\1\v82_cct6YG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35" t="19127" r="2933" b="56552"/>
          <a:stretch/>
        </p:blipFill>
        <p:spPr bwMode="auto">
          <a:xfrm>
            <a:off x="6702128" y="4404562"/>
            <a:ext cx="1265367" cy="2092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диск D\01.03.16-домашние документы\Колледж Строитель\Водоснабжение-СПО\1.3 Основы анал. химии\ОВР в анализе\1\v82_cct6YG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9127" r="84302" b="56552"/>
          <a:stretch/>
        </p:blipFill>
        <p:spPr bwMode="auto">
          <a:xfrm>
            <a:off x="899592" y="4466670"/>
            <a:ext cx="1224116" cy="2092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8450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диск D\01.03.16-домашние документы\Колледж Строитель\Водоснабжение-СПО\1.3 Основы анал. химии\ОВР в анализе\1\v82_cct6YG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7" r="1646"/>
          <a:stretch/>
        </p:blipFill>
        <p:spPr bwMode="auto">
          <a:xfrm>
            <a:off x="467622" y="98719"/>
            <a:ext cx="8351733" cy="664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41456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013275" cy="297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802" y="3068960"/>
            <a:ext cx="3856512" cy="290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49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Подробно о правилах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составления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электронного баланса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написании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ОВР смотри в презентации по неорганической химии.</a:t>
            </a:r>
            <a:endParaRPr lang="ru-RU" sz="2800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6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4" name="Picture 2" descr="http://cdn-sciaga.pullit.pl/img/SLrZR8l2nORo9OT8KOTwzijcG0ZT3yAQ9gZf38AkSXrZ3X9kKUrBP8I/redukcje_manganianu_potasu_vi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66" y="4982268"/>
            <a:ext cx="4400550" cy="177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3038" y="411277"/>
            <a:ext cx="878497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hangingPunct="0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Опыты 1–3.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Влияние характера среды на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-восстановительный процесс.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850" algn="just" eaLnBrk="0" hangingPunct="0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Проведите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реакцию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KMnO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…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…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кислой, нейтральной и щелочной средах. Для этого в 3 пробирки налейте по 1–2 мл раствора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KMnO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прибавьте такой же объем: </a:t>
            </a:r>
          </a:p>
          <a:p>
            <a:pPr indent="450850" algn="just" eaLnBrk="0" hangingPunct="0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дистиллированной воды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indent="450850" algn="just" eaLnBrk="0" hangingPunct="0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2) раствора серной кислоты,             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850" algn="just" eaLnBrk="0" hangingPunct="0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3) раствора КОН.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 eaLnBrk="0" hangingPunct="0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каждую пробирку  внесите щепотку соли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Встряхните или перемешайте раствор в пробирке. </a:t>
            </a:r>
          </a:p>
          <a:p>
            <a:pPr indent="450850" algn="just" eaLnBrk="0" hangingPunct="0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Отметьте, как изменяется окраска перманганата калия в каждой пробирке. </a:t>
            </a:r>
          </a:p>
        </p:txBody>
      </p:sp>
    </p:spTree>
    <p:extLst>
      <p:ext uri="{BB962C8B-B14F-4D97-AF65-F5344CB8AC3E}">
        <p14:creationId xmlns:p14="http://schemas.microsoft.com/office/powerpoint/2010/main" val="678251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2" t="34870" r="32739" b="23563"/>
          <a:stretch/>
        </p:blipFill>
        <p:spPr bwMode="auto">
          <a:xfrm>
            <a:off x="107504" y="3768457"/>
            <a:ext cx="4544705" cy="3040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96287" y="53304"/>
            <a:ext cx="8784976" cy="178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Опыты 1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000" b="1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+7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ru-RU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kumimoji="0" lang="en-US" sz="2700" b="1" i="0" u="sng" strike="noStrike" cap="none" normalizeH="0" baseline="-30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среда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ru-RU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3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endParaRPr kumimoji="0" lang="en-US" sz="27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920263"/>
              </p:ext>
            </p:extLst>
          </p:nvPr>
        </p:nvGraphicFramePr>
        <p:xfrm>
          <a:off x="107504" y="1916832"/>
          <a:ext cx="8915991" cy="1188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0"/>
                <a:gridCol w="288032"/>
                <a:gridCol w="574763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</a:rPr>
                        <a:t>Mn</a:t>
                      </a:r>
                      <a:r>
                        <a:rPr lang="ru-RU" sz="2600" b="1" baseline="30000" dirty="0">
                          <a:effectLst/>
                        </a:rPr>
                        <a:t>+7</a:t>
                      </a:r>
                      <a:r>
                        <a:rPr lang="ru-RU" sz="2600" b="1" dirty="0">
                          <a:effectLst/>
                        </a:rPr>
                        <a:t> + </a:t>
                      </a:r>
                      <a:r>
                        <a:rPr lang="ru-RU" sz="2600" b="1" dirty="0" smtClean="0">
                          <a:effectLst/>
                        </a:rPr>
                        <a:t>3ē </a:t>
                      </a:r>
                      <a:r>
                        <a:rPr lang="ru-RU" sz="2600" b="1" dirty="0">
                          <a:effectLst/>
                        </a:rPr>
                        <a:t>= </a:t>
                      </a:r>
                      <a:r>
                        <a:rPr lang="en-US" sz="2600" b="1" dirty="0" err="1">
                          <a:effectLst/>
                        </a:rPr>
                        <a:t>Mn</a:t>
                      </a:r>
                      <a:r>
                        <a:rPr lang="ru-RU" sz="2600" b="1" baseline="30000" dirty="0" smtClean="0">
                          <a:effectLst/>
                        </a:rPr>
                        <a:t>+4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2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восстановление, </a:t>
                      </a:r>
                      <a:r>
                        <a:rPr lang="en-US" sz="2600" b="1" dirty="0" err="1">
                          <a:effectLst/>
                        </a:rPr>
                        <a:t>Mn</a:t>
                      </a:r>
                      <a:r>
                        <a:rPr lang="ru-RU" sz="2600" b="1" baseline="30000" dirty="0">
                          <a:effectLst/>
                        </a:rPr>
                        <a:t>+7</a:t>
                      </a:r>
                      <a:r>
                        <a:rPr lang="ru-RU" sz="2600" b="1" dirty="0">
                          <a:effectLst/>
                        </a:rPr>
                        <a:t> – окислитель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+</a:t>
                      </a:r>
                      <a:r>
                        <a:rPr kumimoji="0" lang="ru-RU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ē = 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+</a:t>
                      </a:r>
                      <a:r>
                        <a:rPr kumimoji="0" lang="ru-RU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</a:rPr>
                        <a:t>3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окисление, 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+</a:t>
                      </a:r>
                      <a:r>
                        <a:rPr kumimoji="0" lang="ru-RU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2600" b="1" dirty="0">
                          <a:effectLst/>
                        </a:rPr>
                        <a:t>– восстановитель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8674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9810" y="260648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выпал бурый осадок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Признаком реакции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является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выпадение осадка. </a:t>
            </a: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протекания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– добавление растворителя. 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реакции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обмена;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протекает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с изменением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степени окисления; реакция необратимая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endParaRPr lang="ru-RU" sz="2800" b="1" u="sng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2" t="34870" r="32739" b="23563"/>
          <a:stretch/>
        </p:blipFill>
        <p:spPr bwMode="auto">
          <a:xfrm>
            <a:off x="107504" y="3768457"/>
            <a:ext cx="4544705" cy="3040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3" t="29369" r="43813" b="24761"/>
          <a:stretch/>
        </p:blipFill>
        <p:spPr bwMode="auto">
          <a:xfrm>
            <a:off x="5990645" y="3940916"/>
            <a:ext cx="121837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70028" y="6208666"/>
            <a:ext cx="1221809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MnO</a:t>
            </a:r>
            <a:r>
              <a:rPr lang="ru-RU" sz="2800" b="1" baseline="-3000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37407" r="50509" b="24719"/>
          <a:stretch/>
        </p:blipFill>
        <p:spPr bwMode="auto">
          <a:xfrm>
            <a:off x="3995936" y="3731536"/>
            <a:ext cx="1669830" cy="2173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2483768" y="4221088"/>
            <a:ext cx="2118530" cy="92725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2382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3" t="35971" r="33187" b="24291"/>
          <a:stretch/>
        </p:blipFill>
        <p:spPr bwMode="auto">
          <a:xfrm>
            <a:off x="23920" y="3269813"/>
            <a:ext cx="5340168" cy="3588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96287" y="53304"/>
            <a:ext cx="8784976" cy="178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Опыты 2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+7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ru-RU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kumimoji="0" lang="en-US" sz="2700" b="1" i="0" u="sng" strike="noStrike" cap="none" normalizeH="0" baseline="-30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sng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US" sz="2700" b="1" i="0" u="sng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sng" strike="noStrike" cap="none" normalizeH="0" baseline="-30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среда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+K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3Н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endParaRPr kumimoji="0" lang="en-US" sz="27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58300"/>
              </p:ext>
            </p:extLst>
          </p:nvPr>
        </p:nvGraphicFramePr>
        <p:xfrm>
          <a:off x="107504" y="1916832"/>
          <a:ext cx="8915991" cy="1188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0"/>
                <a:gridCol w="288032"/>
                <a:gridCol w="574763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</a:rPr>
                        <a:t>Mn</a:t>
                      </a:r>
                      <a:r>
                        <a:rPr lang="ru-RU" sz="2600" b="1" baseline="30000" dirty="0">
                          <a:effectLst/>
                        </a:rPr>
                        <a:t>+7</a:t>
                      </a:r>
                      <a:r>
                        <a:rPr lang="ru-RU" sz="2600" b="1" dirty="0">
                          <a:effectLst/>
                        </a:rPr>
                        <a:t> + </a:t>
                      </a:r>
                      <a:r>
                        <a:rPr lang="en-US" sz="2600" b="1" dirty="0">
                          <a:effectLst/>
                        </a:rPr>
                        <a:t>5</a:t>
                      </a:r>
                      <a:r>
                        <a:rPr lang="ru-RU" sz="2600" b="1" dirty="0">
                          <a:effectLst/>
                        </a:rPr>
                        <a:t>ē = </a:t>
                      </a:r>
                      <a:r>
                        <a:rPr lang="en-US" sz="2600" b="1" dirty="0" err="1">
                          <a:effectLst/>
                        </a:rPr>
                        <a:t>Mn</a:t>
                      </a:r>
                      <a:r>
                        <a:rPr lang="ru-RU" sz="2600" b="1" baseline="30000" dirty="0">
                          <a:effectLst/>
                        </a:rPr>
                        <a:t>+</a:t>
                      </a:r>
                      <a:r>
                        <a:rPr lang="en-US" sz="2600" b="1" baseline="30000" dirty="0">
                          <a:effectLst/>
                        </a:rPr>
                        <a:t>2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2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восстановление, </a:t>
                      </a:r>
                      <a:r>
                        <a:rPr lang="en-US" sz="2600" b="1" dirty="0" err="1">
                          <a:effectLst/>
                        </a:rPr>
                        <a:t>Mn</a:t>
                      </a:r>
                      <a:r>
                        <a:rPr lang="ru-RU" sz="2600" b="1" baseline="30000" dirty="0">
                          <a:effectLst/>
                        </a:rPr>
                        <a:t>+7</a:t>
                      </a:r>
                      <a:r>
                        <a:rPr lang="ru-RU" sz="2600" b="1" dirty="0">
                          <a:effectLst/>
                        </a:rPr>
                        <a:t> – окислитель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+</a:t>
                      </a:r>
                      <a:r>
                        <a:rPr kumimoji="0" lang="ru-RU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ē = 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+</a:t>
                      </a:r>
                      <a:r>
                        <a:rPr kumimoji="0" lang="ru-RU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5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окисление, 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+</a:t>
                      </a:r>
                      <a:r>
                        <a:rPr kumimoji="0" lang="ru-RU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2600" b="1" dirty="0">
                          <a:effectLst/>
                        </a:rPr>
                        <a:t>– восстановитель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251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3" t="35971" r="33187" b="24291"/>
          <a:stretch/>
        </p:blipFill>
        <p:spPr bwMode="auto">
          <a:xfrm>
            <a:off x="23920" y="3951027"/>
            <a:ext cx="4326342" cy="290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810" y="32841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обесцвечивание раствора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Признаком реакции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является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изменение цвета раствора. </a:t>
            </a: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протекания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– добавление растворителя. 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реакции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обмена;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протекает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с изменением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степени окисления; реакция необратимая.</a:t>
            </a:r>
            <a:endParaRPr lang="ru-RU" sz="2800" b="1" u="sng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37407" r="50509" b="24719"/>
          <a:stretch/>
        </p:blipFill>
        <p:spPr bwMode="auto">
          <a:xfrm>
            <a:off x="3892345" y="3474578"/>
            <a:ext cx="1669830" cy="2173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76" t="35355" r="40551" b="25513"/>
          <a:stretch/>
        </p:blipFill>
        <p:spPr bwMode="auto">
          <a:xfrm>
            <a:off x="5562175" y="3717032"/>
            <a:ext cx="3145159" cy="2862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483768" y="4221088"/>
            <a:ext cx="2118530" cy="92725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663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3" t="35971" r="33187" b="24291"/>
          <a:stretch/>
        </p:blipFill>
        <p:spPr bwMode="auto">
          <a:xfrm>
            <a:off x="23920" y="3269813"/>
            <a:ext cx="5340168" cy="3588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96287" y="53304"/>
            <a:ext cx="8784976" cy="178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Опыты 3</a:t>
            </a:r>
            <a:endParaRPr lang="ru-RU" sz="27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+7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Na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ru-RU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en-US" sz="2700" b="1" i="0" u="sng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sng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en-US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среда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en-US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 Na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+6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en-US" sz="2700" b="1" i="0" u="none" strike="noStrike" cap="none" normalizeH="0" baseline="-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700" b="1" i="0" u="none" strike="noStrike" cap="none" normalizeH="0" baseline="30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endParaRPr kumimoji="0" lang="en-US" sz="27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221659"/>
              </p:ext>
            </p:extLst>
          </p:nvPr>
        </p:nvGraphicFramePr>
        <p:xfrm>
          <a:off x="107504" y="1916832"/>
          <a:ext cx="8915991" cy="1188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0"/>
                <a:gridCol w="288032"/>
                <a:gridCol w="574763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</a:rPr>
                        <a:t>Mn</a:t>
                      </a:r>
                      <a:r>
                        <a:rPr lang="ru-RU" sz="2600" b="1" baseline="30000" dirty="0">
                          <a:effectLst/>
                        </a:rPr>
                        <a:t>+7</a:t>
                      </a:r>
                      <a:r>
                        <a:rPr lang="ru-RU" sz="2600" b="1" dirty="0">
                          <a:effectLst/>
                        </a:rPr>
                        <a:t> + </a:t>
                      </a:r>
                      <a:r>
                        <a:rPr lang="ru-RU" sz="2600" b="1" dirty="0" smtClean="0">
                          <a:effectLst/>
                        </a:rPr>
                        <a:t>ē </a:t>
                      </a:r>
                      <a:r>
                        <a:rPr lang="ru-RU" sz="2600" b="1" dirty="0">
                          <a:effectLst/>
                        </a:rPr>
                        <a:t>= </a:t>
                      </a:r>
                      <a:r>
                        <a:rPr lang="en-US" sz="2600" b="1" dirty="0" err="1">
                          <a:effectLst/>
                        </a:rPr>
                        <a:t>Mn</a:t>
                      </a:r>
                      <a:r>
                        <a:rPr lang="ru-RU" sz="2600" b="1" baseline="30000" dirty="0" smtClean="0">
                          <a:effectLst/>
                        </a:rPr>
                        <a:t>+</a:t>
                      </a:r>
                      <a:r>
                        <a:rPr lang="en-US" sz="2600" b="1" baseline="30000" dirty="0" smtClean="0">
                          <a:effectLst/>
                        </a:rPr>
                        <a:t>6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2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восстановление, </a:t>
                      </a:r>
                      <a:r>
                        <a:rPr lang="en-US" sz="2600" b="1" dirty="0" err="1">
                          <a:effectLst/>
                        </a:rPr>
                        <a:t>Mn</a:t>
                      </a:r>
                      <a:r>
                        <a:rPr lang="ru-RU" sz="2600" b="1" baseline="30000" dirty="0">
                          <a:effectLst/>
                        </a:rPr>
                        <a:t>+7</a:t>
                      </a:r>
                      <a:r>
                        <a:rPr lang="ru-RU" sz="2600" b="1" dirty="0">
                          <a:effectLst/>
                        </a:rPr>
                        <a:t> – окислитель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+</a:t>
                      </a:r>
                      <a:r>
                        <a:rPr kumimoji="0" lang="ru-RU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ē = 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+</a:t>
                      </a:r>
                      <a:r>
                        <a:rPr kumimoji="0" lang="ru-RU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</a:rPr>
                        <a:t>1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окисление, 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+</a:t>
                      </a:r>
                      <a:r>
                        <a:rPr kumimoji="0" lang="ru-RU" sz="2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2600" b="1" dirty="0">
                          <a:effectLst/>
                        </a:rPr>
                        <a:t>– восстановитель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86" name="Picture 6" descr="http://g01.s.alicdn.com/kf/HTB16AKBHFXXXXaKXpXXq6xXFXXXC/Caustic-Potash-Liquid-48-potassium-hydroxide-Liquid.jpg_220x2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23436" r="30486" b="17058"/>
          <a:stretch/>
        </p:blipFill>
        <p:spPr bwMode="auto">
          <a:xfrm>
            <a:off x="3275856" y="5199796"/>
            <a:ext cx="873457" cy="1246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0957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3" t="35971" r="33187" b="24291"/>
          <a:stretch/>
        </p:blipFill>
        <p:spPr bwMode="auto">
          <a:xfrm>
            <a:off x="23920" y="3951027"/>
            <a:ext cx="4326342" cy="290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810" y="32841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раствор стал зеленым, а затем выпал бурый осадок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Признаком реакции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является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изменение цвета раствора. </a:t>
            </a: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протекания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– добавление растворителя. 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реакции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обмена;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протекает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с изменением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степени окисления; реакция необратимая.</a:t>
            </a:r>
            <a:endParaRPr lang="ru-RU" sz="2800" b="1" u="sng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37407" r="50509" b="24719"/>
          <a:stretch/>
        </p:blipFill>
        <p:spPr bwMode="auto">
          <a:xfrm>
            <a:off x="3892345" y="3474578"/>
            <a:ext cx="1669830" cy="2173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483768" y="4221088"/>
            <a:ext cx="2118530" cy="92725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http://g01.s.alicdn.com/kf/HTB16AKBHFXXXXaKXpXXq6xXFXXXC/Caustic-Potash-Liquid-48-potassium-hydroxide-Liquid.jpg_220x22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23436" r="30486" b="17058"/>
          <a:stretch/>
        </p:blipFill>
        <p:spPr bwMode="auto">
          <a:xfrm>
            <a:off x="2627784" y="5445470"/>
            <a:ext cx="806875" cy="1151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chemistry-chemists.com/Video/atomic-hydrogen-dichromate-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r="16065"/>
          <a:stretch/>
        </p:blipFill>
        <p:spPr bwMode="auto">
          <a:xfrm>
            <a:off x="6119286" y="3717032"/>
            <a:ext cx="1341988" cy="227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781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7" y="116632"/>
            <a:ext cx="8171185" cy="10892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lnSpc>
                <a:spcPct val="80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Комплексные соединения в химическом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анализе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039" y="1340768"/>
            <a:ext cx="8784975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Широкое применение комплексные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соедине-ния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получили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 аналитической химии в качестве индикаторов.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Они используются как в качественном, так и в количественном анализах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Мы уже познакомились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трилоном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Б, когда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определяли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жесткость 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19" t="39629" r="53285" b="36782"/>
          <a:stretch/>
        </p:blipFill>
        <p:spPr bwMode="auto">
          <a:xfrm>
            <a:off x="189039" y="4033319"/>
            <a:ext cx="3135428" cy="2829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диск D\01.03.16-домашние документы\Колледж Строитель\Водоснабжение-СПО\1.2. Природные воды\Жесткость воды\588017_html_5f34cedf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44" y="3861048"/>
            <a:ext cx="297526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иск D\01.03.16-домашние документы\Колледж Строитель\Водоснабжение-СПО\1.2. Природные воды\Жесткость воды\u_3973ff06401635745520f4d585d07036_8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" t="20550" r="1999" b="17206"/>
          <a:stretch/>
        </p:blipFill>
        <p:spPr bwMode="auto">
          <a:xfrm>
            <a:off x="3203848" y="4653136"/>
            <a:ext cx="2138542" cy="1118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01.03.16-домашние документы\Колледж Строитель\Водоснабжение-СПО\1.3 Основы анал. химии\Качественный анализ\965542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796" b="7037"/>
          <a:stretch/>
        </p:blipFill>
        <p:spPr bwMode="auto">
          <a:xfrm>
            <a:off x="5936087" y="97295"/>
            <a:ext cx="3244425" cy="2480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D:\диск D\01.03.16-домашние документы\Лаб. раб YES\Виртуальные лабораторные YES\Анимашки и картинки\Люди\Химики\26710842_anmated_doll_000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953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диск D\01.03.16-домашние документы\Лаб. раб YES\Виртуальные лабораторные YES\Анимашки и картинки\Люди\Химики\20 (1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87" y="3417297"/>
            <a:ext cx="2286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D:\диск D\01.03.16-домашние документы\Колледж Строитель\Водоснабжение-СПО\1.3 Основы анал. химии\Качественный анализ\wpid-kachestvennyy-emissionnyy-analiz-kationov-nekotoryh-metallov_i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9"/>
          <a:stretch/>
        </p:blipFill>
        <p:spPr bwMode="auto">
          <a:xfrm>
            <a:off x="35496" y="2992988"/>
            <a:ext cx="4032448" cy="382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18017" y="2348880"/>
            <a:ext cx="8171185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Качественный анализ</a:t>
            </a:r>
            <a:endParaRPr lang="ru-RU" sz="2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8447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650" name="Picture 2" descr="D:\диск D\01.03.16-домашние документы\Колледж Строитель\Водоснабжение-СПО\1.3 Основы анал. химии\оценки качества неф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9"/>
            <a:ext cx="2736304" cy="1796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332656"/>
            <a:ext cx="8712968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Как отмечалось выше,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наука о принципах и методах установления состава и структуры веществ и их смесей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в переводе с греческого решение любой задачи. Аналитическая химия очень тесно связана с химическим анализом, но их не следует отождествлять.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Цель химического анализа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получить достоверную информацию на вопросы: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что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?, сколько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?, как?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зависимости от конкретной цели химический анализ делят на:</a:t>
            </a:r>
          </a:p>
          <a:p>
            <a:pPr marL="627063" lvl="0" indent="-258763" algn="just" defTabSz="804863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качественный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(что?); </a:t>
            </a:r>
          </a:p>
          <a:p>
            <a:pPr marL="627063" lvl="0" indent="-258763" algn="just" defTabSz="804863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количественный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(сколько?); </a:t>
            </a:r>
          </a:p>
          <a:p>
            <a:pPr marL="627063" lvl="0" indent="-258763" algn="just" defTabSz="804863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структурный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(как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?).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Задачи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качественного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анализа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обнаружить и провести идентификацию.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Объекты химического анализа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вещества любой природы (почва, вода, воздух, руды, минералы, пищевые продукты, лекарственное сырье, лекарственные препараты, парфюмерия, космические тела, биологический материал и др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.).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Способы выполнения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химического анализа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«сухой» и «мокрый».</a:t>
            </a:r>
          </a:p>
        </p:txBody>
      </p:sp>
      <p:pic>
        <p:nvPicPr>
          <p:cNvPr id="26626" name="Picture 2" descr="D:\диск D\01.03.16-домашние документы\Колледж Строитель\Водоснабжение-СПО\1.3 Основы анал. химии\69584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283968" cy="2859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D:\диск D\01.03.16-домашние документы\Колледж Строитель\Водоснабжение-СПО\1.3 Основы анал. химии\stockvault-chemical-elements1431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2"/>
          <a:stretch/>
        </p:blipFill>
        <p:spPr bwMode="auto">
          <a:xfrm>
            <a:off x="251520" y="4005064"/>
            <a:ext cx="4202221" cy="2675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6750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96752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Анализируемый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объект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А'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(твердый, жидкий, газообразный, раствор)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Обнаруживаемое </a:t>
            </a: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вещество А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является составной частью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А'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Аналитический эффект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явление, которое возникает при проведении химической реакции и несет информацию о присутствии определенного вещества.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химическая реакция, сопровождающаяся аналитическим эффектом.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35178"/>
            <a:ext cx="7344816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Основные понятия качественного анализа</a:t>
            </a:r>
          </a:p>
        </p:txBody>
      </p:sp>
      <p:pic>
        <p:nvPicPr>
          <p:cNvPr id="28674" name="Picture 2" descr="D:\диск D\01.03.16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4" y="63170"/>
            <a:ext cx="914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диск D\01.03.16-домашние документы\Лаб. раб YES\Виртуальные лабораторные YES\Анимашки и картинки\Люди\Химики\химик 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81" y="63170"/>
            <a:ext cx="7143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9698" name="Picture 2" descr="D:\диск D\01.03.16-домашние документы\Лаб. раб YES\Виртуальные лабораторные YES\Анимашки и картинки\Люди\Химики\26710842_anmated_doll_000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36418"/>
            <a:ext cx="10953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D:\диск D\01.03.16-домашние документы\Лаб. раб YES\Виртуальные лабораторные YES\Анимашки и картинки\Люди\Химики\химик 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74" y="3412"/>
            <a:ext cx="1143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1330310"/>
            <a:ext cx="8856984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Аналитический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реагент В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вещество, вызывающее аналитический эффект.</a:t>
            </a:r>
          </a:p>
          <a:p>
            <a:pPr lvl="0" indent="450850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 форма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продукт химической  реакции, отвечающий за аналитический  эффект.</a:t>
            </a:r>
          </a:p>
          <a:p>
            <a:pPr lvl="0" indent="450850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Поверочная 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химическая  реакция позволяющая установить истинность или ложность аналитического  эффекта (сигнала) на определенное вещество; с помощью этой реакции проводится идентификация.</a:t>
            </a:r>
          </a:p>
        </p:txBody>
      </p:sp>
    </p:spTree>
    <p:extLst>
      <p:ext uri="{BB962C8B-B14F-4D97-AF65-F5344CB8AC3E}">
        <p14:creationId xmlns:p14="http://schemas.microsoft.com/office/powerpoint/2010/main" val="27656115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052736"/>
            <a:ext cx="8784976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Требования к реагентам</a:t>
            </a:r>
          </a:p>
          <a:p>
            <a:pPr marL="285750" lvl="0" indent="-285750" algn="just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Степень чистоты (квалификация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реагентата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285750" lvl="0" indent="-285750" algn="just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Определенная чувствительность.</a:t>
            </a:r>
          </a:p>
          <a:p>
            <a:pPr marL="285750" lvl="0" indent="-285750" algn="just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Избирательность.</a:t>
            </a:r>
          </a:p>
          <a:p>
            <a:pPr marL="285750" lvl="0" indent="-285750" algn="just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Вода, как реагент или растворитель, должна быть дистиллированной или очищенной.</a:t>
            </a:r>
          </a:p>
          <a:p>
            <a:pPr indent="450850" algn="just">
              <a:lnSpc>
                <a:spcPct val="90000"/>
              </a:lnSpc>
            </a:pP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9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Требования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(общие) к реакциям</a:t>
            </a:r>
          </a:p>
          <a:p>
            <a:pPr marL="285750" lvl="0" indent="-285750" algn="just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Стехиометричность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(должны быть строго известны продукты химической реакции).</a:t>
            </a:r>
          </a:p>
          <a:p>
            <a:pPr marL="285750" lvl="0" indent="-285750" algn="just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Полнота протекания (99 %).</a:t>
            </a:r>
          </a:p>
          <a:p>
            <a:pPr marL="285750" lvl="0" indent="-285750" algn="just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Комнатная температура.</a:t>
            </a:r>
          </a:p>
          <a:p>
            <a:pPr marL="285750" lvl="0" indent="-285750" algn="just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Быстрота.		</a:t>
            </a:r>
            <a:r>
              <a:rPr lang="ru-RU" dirty="0"/>
              <a:t>	   </a:t>
            </a:r>
          </a:p>
        </p:txBody>
      </p:sp>
      <p:pic>
        <p:nvPicPr>
          <p:cNvPr id="32770" name="Picture 2" descr="D:\диск D\01.03.16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914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9" descr="D:\23.05.13-домашние документы\Лаб. раб YES\Виртуальные лабораторные YES\Анимашки и картинки\Химия\Реакции\анимашки\animashki-napitki-12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9746" y="5683270"/>
            <a:ext cx="952500" cy="1143000"/>
          </a:xfrm>
          <a:prstGeom prst="rect">
            <a:avLst/>
          </a:prstGeom>
          <a:noFill/>
        </p:spPr>
      </p:pic>
      <p:pic>
        <p:nvPicPr>
          <p:cNvPr id="10" name="Picture 22" descr="мы любим химию / смешные картинки и другие приколы: комиксы,…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309772"/>
            <a:ext cx="2638425" cy="1581151"/>
          </a:xfrm>
          <a:prstGeom prst="rect">
            <a:avLst/>
          </a:prstGeom>
          <a:noFill/>
        </p:spPr>
      </p:pic>
      <p:pic>
        <p:nvPicPr>
          <p:cNvPr id="11" name="Picture 2" descr="http://900igr.net/datas/khimija/Neorganicheskaja-khimija/0127-127-Analiticheskaja-reaktsij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" t="5565" r="1887" b="20141"/>
          <a:stretch/>
        </p:blipFill>
        <p:spPr bwMode="auto">
          <a:xfrm>
            <a:off x="107504" y="116632"/>
            <a:ext cx="8856984" cy="512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91910"/>
            <a:ext cx="8856984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Для обнаружения ионов в смеси используют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систематический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дробный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анализ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Систематический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анализ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это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определен-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ная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рациональная, заранее разработанная  последовательность разделения и обнаружения ионов. Анализ проводят из одной порции исследуемого раствора, деля его вначале на определенные 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группы ионов</a:t>
            </a:r>
            <a:r>
              <a:rPr lang="ru-RU" sz="2700" b="1" dirty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(с помощью групповых реагентов), которые сходны по своим химико-аналитическим свойствам. Такие группы ионов называют аналитическими.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0648"/>
            <a:ext cx="8856984" cy="323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Каждая </a:t>
            </a:r>
            <a:r>
              <a:rPr lang="ru-RU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аналитическая группа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в свою очередь делится на соответствующие более мелкие части. Ход систематического анализа, состав и число ионов в каждой группе зависит от применяемых групповых реагентов, которые в свою очередь определяют название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аналитических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классификаций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ионов</a:t>
            </a:r>
            <a:r>
              <a:rPr lang="ru-RU" sz="3000" b="1" dirty="0">
                <a:latin typeface="Arial Black" pitchFamily="34" charset="0"/>
                <a:cs typeface="Arial" pitchFamily="34" charset="0"/>
              </a:rPr>
              <a:t>. </a:t>
            </a:r>
            <a:endParaRPr lang="ru-RU" sz="3000" b="1" dirty="0" smtClean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350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09770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практическом курсе  нашли применение:</a:t>
            </a: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сульфидная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классификация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(основана на действии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хлороводородной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сероводород-ной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кислот, карбоната и сульфида аммония);</a:t>
            </a: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кислотно-основная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(в качестве групповых реагентов используют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хлороводородную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серную кислоты, гидроксид натрия (калия), водный раствор аммиака); </a:t>
            </a: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аммиачно-фосфатная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основана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действии фосфатов и водного раствора аммиака). </a:t>
            </a:r>
          </a:p>
        </p:txBody>
      </p:sp>
    </p:spTree>
    <p:extLst>
      <p:ext uri="{BB962C8B-B14F-4D97-AF65-F5344CB8AC3E}">
        <p14:creationId xmlns:p14="http://schemas.microsoft.com/office/powerpoint/2010/main" val="26527933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5801553</TotalTime>
  <Words>12495</Words>
  <Application>Microsoft Office PowerPoint</Application>
  <PresentationFormat>Экран (4:3)</PresentationFormat>
  <Paragraphs>1076</Paragraphs>
  <Slides>224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224</vt:i4>
      </vt:variant>
    </vt:vector>
  </HeadingPairs>
  <TitlesOfParts>
    <vt:vector size="226" baseType="lpstr"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1835</cp:revision>
  <dcterms:created xsi:type="dcterms:W3CDTF">2015-12-13T09:17:19Z</dcterms:created>
  <dcterms:modified xsi:type="dcterms:W3CDTF">2021-04-19T15:58:34Z</dcterms:modified>
</cp:coreProperties>
</file>