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8" r:id="rId2"/>
    <p:sldId id="259" r:id="rId3"/>
    <p:sldId id="260" r:id="rId4"/>
    <p:sldId id="261" r:id="rId5"/>
    <p:sldId id="924" r:id="rId6"/>
    <p:sldId id="925" r:id="rId7"/>
    <p:sldId id="926" r:id="rId8"/>
    <p:sldId id="935" r:id="rId9"/>
    <p:sldId id="927" r:id="rId10"/>
    <p:sldId id="936" r:id="rId11"/>
    <p:sldId id="938" r:id="rId12"/>
    <p:sldId id="928" r:id="rId13"/>
    <p:sldId id="937" r:id="rId14"/>
    <p:sldId id="939" r:id="rId15"/>
    <p:sldId id="941" r:id="rId16"/>
    <p:sldId id="940" r:id="rId17"/>
    <p:sldId id="942" r:id="rId18"/>
    <p:sldId id="943" r:id="rId19"/>
    <p:sldId id="951" r:id="rId20"/>
    <p:sldId id="952" r:id="rId21"/>
    <p:sldId id="944" r:id="rId22"/>
    <p:sldId id="945" r:id="rId23"/>
    <p:sldId id="946" r:id="rId24"/>
    <p:sldId id="947" r:id="rId25"/>
    <p:sldId id="950" r:id="rId26"/>
    <p:sldId id="948" r:id="rId27"/>
    <p:sldId id="949" r:id="rId28"/>
    <p:sldId id="930" r:id="rId29"/>
    <p:sldId id="953" r:id="rId30"/>
    <p:sldId id="933" r:id="rId31"/>
    <p:sldId id="934" r:id="rId32"/>
    <p:sldId id="906" r:id="rId33"/>
    <p:sldId id="907" r:id="rId34"/>
    <p:sldId id="908" r:id="rId35"/>
    <p:sldId id="909" r:id="rId36"/>
    <p:sldId id="910" r:id="rId37"/>
    <p:sldId id="911" r:id="rId38"/>
    <p:sldId id="954" r:id="rId39"/>
    <p:sldId id="955" r:id="rId40"/>
    <p:sldId id="956" r:id="rId41"/>
    <p:sldId id="957" r:id="rId42"/>
    <p:sldId id="624" r:id="rId43"/>
    <p:sldId id="778" r:id="rId44"/>
    <p:sldId id="47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9D2349"/>
    <a:srgbClr val="006600"/>
    <a:srgbClr val="99CCFF"/>
    <a:srgbClr val="702C1E"/>
    <a:srgbClr val="CCFFFF"/>
    <a:srgbClr val="FF6600"/>
    <a:srgbClr val="67431B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6" autoAdjust="0"/>
    <p:restoredTop sz="94139" autoAdjust="0"/>
  </p:normalViewPr>
  <p:slideViewPr>
    <p:cSldViewPr>
      <p:cViewPr>
        <p:scale>
          <a:sx n="66" d="100"/>
          <a:sy n="66" d="100"/>
        </p:scale>
        <p:origin x="-120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74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4C1B6-3732-44B5-88F2-D5A9CA4A21FF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79393-D09F-4FE6-8342-3D7B504EF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863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A7749-789D-44BC-80F9-B8A744F2BF16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7FB07-385C-4350-AC9B-891AA282B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186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D397-F940-47CA-BE73-DC8A778F4CD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4</a:t>
            </a:fld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D397-F940-47CA-BE73-DC8A778F4CDD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8687E4-24DF-4B67-8EF3-9896E275EB6A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38.xml"/><Relationship Id="rId3" Type="http://schemas.openxmlformats.org/officeDocument/2006/relationships/image" Target="../media/image6.gif"/><Relationship Id="rId7" Type="http://schemas.openxmlformats.org/officeDocument/2006/relationships/slide" Target="slide6.xml"/><Relationship Id="rId12" Type="http://schemas.openxmlformats.org/officeDocument/2006/relationships/slide" Target="slide3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28.xml"/><Relationship Id="rId5" Type="http://schemas.openxmlformats.org/officeDocument/2006/relationships/slide" Target="slide3.xml"/><Relationship Id="rId10" Type="http://schemas.openxmlformats.org/officeDocument/2006/relationships/slide" Target="slide20.xml"/><Relationship Id="rId4" Type="http://schemas.openxmlformats.org/officeDocument/2006/relationships/slide" Target="slide4.xml"/><Relationship Id="rId9" Type="http://schemas.openxmlformats.org/officeDocument/2006/relationships/slide" Target="slide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0" y="5857892"/>
            <a:ext cx="9144000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26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Материал подготовлен </a:t>
            </a:r>
            <a:r>
              <a:rPr lang="ru-RU" sz="2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кандидатом технических наук Кузьминой Ириной Викторовной </a:t>
            </a:r>
            <a:endParaRPr lang="ru-RU" sz="26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Новости Белгорода - Ежедневная лента новостей о событиях в Белгороде и области. Белгородские новости: политика, экономика, куль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966997"/>
            <a:ext cx="3857652" cy="2462267"/>
          </a:xfrm>
          <a:prstGeom prst="rect">
            <a:avLst/>
          </a:prstGeom>
          <a:noFill/>
        </p:spPr>
      </p:pic>
      <p:pic>
        <p:nvPicPr>
          <p:cNvPr id="25" name="Picture 21" descr="химик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473592"/>
            <a:ext cx="9144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Управляющая кнопка: домой 13">
            <a:hlinkClick r:id="" action="ppaction://noaction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861278"/>
            <a:ext cx="8572560" cy="9895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9D234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Основы </a:t>
            </a:r>
            <a:r>
              <a:rPr lang="ru-RU" sz="3600" b="1" dirty="0">
                <a:ln w="11430">
                  <a:solidFill>
                    <a:sysClr val="windowText" lastClr="000000"/>
                  </a:solidFill>
                </a:ln>
                <a:solidFill>
                  <a:srgbClr val="9D234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аналитической </a:t>
            </a:r>
            <a:r>
              <a:rPr lang="ru-RU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9D234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химии. </a:t>
            </a:r>
            <a:r>
              <a:rPr lang="ru-RU" sz="3600" b="1" dirty="0">
                <a:ln w="11430">
                  <a:solidFill>
                    <a:sysClr val="windowText" lastClr="000000"/>
                  </a:solidFill>
                </a:ln>
                <a:solidFill>
                  <a:srgbClr val="9D234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Качественный </a:t>
            </a:r>
            <a:r>
              <a:rPr lang="ru-RU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9D234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анализ анионов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71414"/>
            <a:ext cx="8786874" cy="7227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«Новороссийский колледж строительства и экономики»  </a:t>
            </a:r>
            <a:r>
              <a:rPr lang="ru-RU" sz="2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(ГАПОУ КК «НКСЭ»)</a:t>
            </a:r>
            <a:endParaRPr lang="ru-RU" sz="2000" b="1" dirty="0" smtClean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WordArt 7"/>
          <p:cNvSpPr>
            <a:spLocks noChangeArrowheads="1" noChangeShapeType="1" noTextEdit="1"/>
          </p:cNvSpPr>
          <p:nvPr/>
        </p:nvSpPr>
        <p:spPr bwMode="auto">
          <a:xfrm>
            <a:off x="140613" y="908720"/>
            <a:ext cx="8823875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МДК.03.01«Очистка </a:t>
            </a:r>
            <a:r>
              <a:rPr lang="ru-RU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и контроль качества </a:t>
            </a:r>
          </a:p>
          <a:p>
            <a:pPr algn="ctr">
              <a:lnSpc>
                <a:spcPct val="80000"/>
              </a:lnSpc>
            </a:pPr>
            <a:r>
              <a:rPr lang="ru-RU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природных и сточных </a:t>
            </a:r>
            <a:r>
              <a:rPr lang="ru-RU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вод»</a:t>
            </a:r>
            <a:r>
              <a:rPr lang="ru-RU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3600" b="1" kern="10" dirty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35906"/>
            <a:ext cx="8495828" cy="192514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4000" b="1" dirty="0">
                <a:ln w="11430">
                  <a:solidFill>
                    <a:sysClr val="windowText" lastClr="000000"/>
                  </a:solidFill>
                </a:ln>
                <a:solidFill>
                  <a:srgbClr val="9D234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Практическая работа № </a:t>
            </a:r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9D234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21 «Анионы </a:t>
            </a:r>
            <a:r>
              <a:rPr lang="ru-RU" sz="4000" b="1" dirty="0">
                <a:ln w="11430">
                  <a:solidFill>
                    <a:sysClr val="windowText" lastClr="000000"/>
                  </a:solidFill>
                </a:ln>
                <a:solidFill>
                  <a:srgbClr val="9D234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 аналитической </a:t>
            </a:r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9D234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группы»</a:t>
            </a: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pic>
        <p:nvPicPr>
          <p:cNvPr id="7" name="Picture 2" descr="C:\Users\ikuzmina\Desktop\01.03.16\Химия\Химия-картинки\Реакции\анимашки\26710842_anmated_doll_00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236418"/>
            <a:ext cx="1095375" cy="1504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3505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2844" y="577594"/>
            <a:ext cx="8858312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900113" algn="just">
              <a:lnSpc>
                <a:spcPct val="8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Научиться определять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анионы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первой аналитической группы в растворе.</a:t>
            </a:r>
          </a:p>
          <a:p>
            <a:pPr marL="900113" indent="-900113" algn="just">
              <a:lnSpc>
                <a:spcPct val="85000"/>
              </a:lnSpc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Приборы и реактивы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: химическая посуда, растворы, содержащие ионы 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SO</a:t>
            </a:r>
            <a:r>
              <a:rPr lang="ru-RU" sz="32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3200" b="1" baseline="30000" dirty="0">
                <a:latin typeface="Arial" pitchFamily="34" charset="0"/>
                <a:cs typeface="Arial" pitchFamily="34" charset="0"/>
              </a:rPr>
              <a:t>2–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, СО</a:t>
            </a:r>
            <a:r>
              <a:rPr lang="ru-RU" sz="32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3200" b="1" baseline="30000" dirty="0">
                <a:latin typeface="Arial" pitchFamily="34" charset="0"/>
                <a:cs typeface="Arial" pitchFamily="34" charset="0"/>
              </a:rPr>
              <a:t>2–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, Н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Cl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BaCl</a:t>
            </a:r>
            <a:r>
              <a:rPr lang="ru-RU" sz="32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Na</a:t>
            </a:r>
            <a:r>
              <a:rPr lang="ru-RU" sz="32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CO</a:t>
            </a:r>
            <a:r>
              <a:rPr lang="ru-RU" sz="32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Ca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OH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32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.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2" name="Picture 2" descr="C:\Users\ikuzmina\Desktop\01.03.16\Химия\Химия-картинки\Реакции\анимашки\26710842_anmated_doll_00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236418"/>
            <a:ext cx="1095375" cy="1504950"/>
          </a:xfrm>
          <a:prstGeom prst="rect">
            <a:avLst/>
          </a:prstGeom>
          <a:noFill/>
        </p:spPr>
      </p:pic>
      <p:pic>
        <p:nvPicPr>
          <p:cNvPr id="11266" name="Picture 2" descr="http://energo.jofo.ru/data/userfiles/4988/images/622103-img1966147_himicheskiy_sostav_gazoobraznyih_veschestv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9" t="28441" r="3683" b="5618"/>
          <a:stretch/>
        </p:blipFill>
        <p:spPr bwMode="auto">
          <a:xfrm>
            <a:off x="6372200" y="3670484"/>
            <a:ext cx="1563329" cy="2983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65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98516"/>
            <a:ext cx="8784976" cy="6514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Опыт 1.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700" b="1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Качественные реакции на анионы 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 аналитической группы</a:t>
            </a:r>
            <a:r>
              <a:rPr lang="ru-RU" sz="2700" b="1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(групповой реагент – хлорид бария, при взаимодействии с которым образуются осадки солей бария):</a:t>
            </a:r>
            <a:endParaRPr lang="ru-RU" sz="2700" dirty="0">
              <a:solidFill>
                <a:srgbClr val="9D23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indent="450000" algn="just">
              <a:lnSpc>
                <a:spcPct val="85000"/>
              </a:lnSpc>
            </a:pPr>
            <a:r>
              <a:rPr lang="ru-RU" sz="800" b="1" dirty="0"/>
              <a:t> </a:t>
            </a:r>
            <a:endParaRPr lang="ru-RU" sz="800" dirty="0"/>
          </a:p>
          <a:p>
            <a:pPr indent="450000" algn="just">
              <a:lnSpc>
                <a:spcPct val="85000"/>
              </a:lnSpc>
            </a:pPr>
            <a:r>
              <a:rPr lang="ru-RU" sz="2700" b="1" dirty="0">
                <a:latin typeface="Arial" pitchFamily="34" charset="0"/>
                <a:cs typeface="Arial" pitchFamily="34" charset="0"/>
              </a:rPr>
              <a:t>Поместите в пробирку 1–2 капли исследуемого раствора, содержащего ионы 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SO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700" b="1" baseline="30000" dirty="0">
                <a:latin typeface="Arial" pitchFamily="34" charset="0"/>
                <a:cs typeface="Arial" pitchFamily="34" charset="0"/>
              </a:rPr>
              <a:t>2–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, (аналогичный опыт проведите с раствором, содержащим СО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700" b="1" baseline="30000" dirty="0">
                <a:latin typeface="Arial" pitchFamily="34" charset="0"/>
                <a:cs typeface="Arial" pitchFamily="34" charset="0"/>
              </a:rPr>
              <a:t>2–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), добавьте 2–3 капли 2 н раствора соляной кислоты и затем прилейте к указанной смеси 1–2 капли раствора хлорида бария – выпадают белые осадки:</a:t>
            </a:r>
          </a:p>
          <a:p>
            <a:pPr algn="ctr">
              <a:lnSpc>
                <a:spcPct val="85000"/>
              </a:lnSpc>
            </a:pP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BaCl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H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→ B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↓ + 2HCl</a:t>
            </a:r>
            <a:endParaRPr lang="ru-RU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r>
              <a:rPr lang="en-US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2+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+   SO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2–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→ B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↓</a:t>
            </a:r>
            <a:endParaRPr lang="ru-RU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85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белый</a:t>
            </a:r>
          </a:p>
          <a:p>
            <a:pPr algn="ctr">
              <a:lnSpc>
                <a:spcPct val="85000"/>
              </a:lnSpc>
            </a:pP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BaCl</a:t>
            </a:r>
            <a:r>
              <a:rPr lang="en-US" sz="27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H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→ B</a:t>
            </a:r>
            <a:r>
              <a:rPr lang="ru-RU" sz="2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аСО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↓ + 2HCl</a:t>
            </a:r>
            <a:endParaRPr lang="ru-RU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r>
              <a:rPr lang="en-US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2+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+  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2–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→ B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аСО</a:t>
            </a:r>
            <a:r>
              <a:rPr lang="ru-RU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↓</a:t>
            </a:r>
          </a:p>
          <a:p>
            <a:pPr>
              <a:lnSpc>
                <a:spcPct val="85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600" b="1" dirty="0" smtClean="0">
                <a:latin typeface="Arial Black" pitchFamily="34" charset="0"/>
                <a:cs typeface="Arial" pitchFamily="34" charset="0"/>
              </a:rPr>
              <a:t>       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                             белый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D:\диск D\01.03.16-домашние документы\Колледж Строитель\Водоснабжение-СПО\1.3 Основы анал. химии\Качественный анализ\соли бария\Карбонат бария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4" r="10990" b="11008"/>
          <a:stretch/>
        </p:blipFill>
        <p:spPr bwMode="auto">
          <a:xfrm>
            <a:off x="7624558" y="4246741"/>
            <a:ext cx="870155" cy="1507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96812" y="5661248"/>
            <a:ext cx="13516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аСО</a:t>
            </a:r>
            <a:r>
              <a:rPr lang="ru-RU" sz="2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3</a:t>
            </a:r>
            <a:endParaRPr lang="ru-RU" sz="2600" dirty="0">
              <a:latin typeface="Arial Black" pitchFamily="34" charset="0"/>
            </a:endParaRPr>
          </a:p>
        </p:txBody>
      </p:sp>
      <p:pic>
        <p:nvPicPr>
          <p:cNvPr id="10243" name="Picture 3" descr="D:\диск D\01.03.16-домашние документы\Колледж Строитель\Водоснабжение-СПО\1.3 Основы анал. химии\Качественный анализ\соли бария\сульфата бария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3" t="16626" r="31980" b="1922"/>
          <a:stretch/>
        </p:blipFill>
        <p:spPr bwMode="auto">
          <a:xfrm>
            <a:off x="323528" y="4581128"/>
            <a:ext cx="691085" cy="1922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6381328"/>
            <a:ext cx="13324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а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SO</a:t>
            </a:r>
            <a:r>
              <a:rPr lang="en-US" sz="2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4</a:t>
            </a:r>
            <a:endParaRPr lang="ru-RU" sz="2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37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608489"/>
            <a:ext cx="86628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Условия проведения реакции: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285750" lvl="0" indent="-28575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p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Н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&lt;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Посторонние ионы, содержащие серу окисляющиеся сильными основаниями в кислой среде до ионов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SO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2–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мешают реакции.</a:t>
            </a:r>
          </a:p>
          <a:p>
            <a:pPr marL="285750" lvl="0" indent="-28575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В отличие от сульфата карбонат бария растворяется в соляной кислоте.</a:t>
            </a:r>
          </a:p>
        </p:txBody>
      </p:sp>
    </p:spTree>
    <p:extLst>
      <p:ext uri="{BB962C8B-B14F-4D97-AF65-F5344CB8AC3E}">
        <p14:creationId xmlns:p14="http://schemas.microsoft.com/office/powerpoint/2010/main" val="406095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8565" y="188640"/>
            <a:ext cx="878497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Опыт 2.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700" b="1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Качественная реакция на ион </a:t>
            </a:r>
            <a:r>
              <a:rPr lang="ru-RU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</a:t>
            </a:r>
            <a:r>
              <a:rPr lang="ru-RU" sz="27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r>
              <a:rPr lang="ru-RU" sz="27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2–</a:t>
            </a:r>
            <a:r>
              <a:rPr lang="ru-RU" sz="2700" b="1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ru-RU" sz="2700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Реакция с известковой водой (</a:t>
            </a:r>
            <a:r>
              <a:rPr lang="en-US" sz="2700" dirty="0" err="1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</a:t>
            </a:r>
            <a:r>
              <a:rPr lang="ru-RU" sz="2700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</a:t>
            </a:r>
            <a:r>
              <a:rPr lang="en-US" sz="2700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OH</a:t>
            </a:r>
            <a:r>
              <a:rPr lang="ru-RU" sz="2700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</a:t>
            </a:r>
            <a:r>
              <a:rPr lang="ru-RU" sz="2700" baseline="-25000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r>
              <a:rPr lang="ru-RU" sz="2700" dirty="0" smtClean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).</a:t>
            </a:r>
            <a:endParaRPr lang="ru-RU" sz="2700" dirty="0">
              <a:solidFill>
                <a:srgbClr val="9D23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indent="450000" algn="just"/>
            <a:r>
              <a:rPr lang="ru-RU" sz="8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indent="450000" algn="just"/>
            <a:r>
              <a:rPr lang="ru-RU" sz="2700" b="1" dirty="0">
                <a:latin typeface="Arial" pitchFamily="34" charset="0"/>
                <a:cs typeface="Arial" pitchFamily="34" charset="0"/>
              </a:rPr>
              <a:t>В пробирку 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поместите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1 мл исследуемого раствора, прилейте 2н раствор НС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l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и быстро закройте пробирку пробкой, в которую вставлена отводная трубка, другой конец этой трубки опустите в пробирку, в которую налита известковая вода. Двуокись углерода, проходит через известковую воду, образует белый осадок или муть карбоната 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кальция: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700" b="1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</a:t>
            </a:r>
            <a:r>
              <a:rPr lang="en-US" sz="27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</a:t>
            </a:r>
            <a:r>
              <a:rPr lang="en-US" sz="27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+ 2HCl → 2NaCl + H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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↑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endParaRPr lang="ru-RU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(OH)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CO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→ CaCO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↓ + H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O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1" descr="Подгруппа углерода"/>
          <p:cNvPicPr>
            <a:picLocks noChangeAspect="1" noChangeArrowheads="1"/>
          </p:cNvPicPr>
          <p:nvPr/>
        </p:nvPicPr>
        <p:blipFill rotWithShape="1">
          <a:blip r:embed="rId4" cstate="print"/>
          <a:srcRect l="29940" r="40119"/>
          <a:stretch/>
        </p:blipFill>
        <p:spPr bwMode="auto">
          <a:xfrm>
            <a:off x="7476860" y="4497441"/>
            <a:ext cx="678191" cy="165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973254" y="5698949"/>
            <a:ext cx="8691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</a:t>
            </a:r>
            <a:r>
              <a:rPr lang="en-US" sz="2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</a:t>
            </a:r>
            <a:endParaRPr lang="ru-RU" sz="2600" dirty="0">
              <a:latin typeface="Arial Black" pitchFamily="34" charset="0"/>
            </a:endParaRPr>
          </a:p>
        </p:txBody>
      </p:sp>
      <p:pic>
        <p:nvPicPr>
          <p:cNvPr id="14338" name="Picture 2" descr="http://wiki.iteach.ru/images/7/71/%D0%92%D1%8B%D0%B4%D0%B5%D0%BB%D0%B5%D0%BD%D0%B8%D0%B5_%D0%B3%D0%B0%D0%B7%D0%B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3" r="30132"/>
          <a:stretch/>
        </p:blipFill>
        <p:spPr bwMode="auto">
          <a:xfrm>
            <a:off x="323528" y="4970286"/>
            <a:ext cx="929148" cy="1457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6012" y="6309320"/>
            <a:ext cx="13516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CaCO</a:t>
            </a:r>
            <a:r>
              <a:rPr lang="en-US" sz="2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3</a:t>
            </a:r>
            <a:endParaRPr lang="ru-RU" sz="2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63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332656"/>
            <a:ext cx="8784976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</a:pP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Условия  реакции:</a:t>
            </a:r>
            <a:endParaRPr lang="ru-RU" sz="2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285750" lvl="0" indent="-28575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700" b="1" dirty="0">
                <a:latin typeface="Arial" pitchFamily="34" charset="0"/>
                <a:cs typeface="Arial" pitchFamily="34" charset="0"/>
              </a:rPr>
              <a:t>p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Н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&gt;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7</a:t>
            </a:r>
          </a:p>
          <a:p>
            <a:pPr marL="285750" lvl="0" indent="-28575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700" b="1" dirty="0">
                <a:latin typeface="Arial" pitchFamily="34" charset="0"/>
                <a:cs typeface="Arial" pitchFamily="34" charset="0"/>
              </a:rPr>
              <a:t>Нагревание способствует ускорению протекания реакции</a:t>
            </a:r>
          </a:p>
          <a:p>
            <a:pPr marL="285750" lvl="0" indent="-28575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700" b="1" dirty="0">
                <a:latin typeface="Arial" pitchFamily="34" charset="0"/>
                <a:cs typeface="Arial" pitchFamily="34" charset="0"/>
              </a:rPr>
              <a:t>Продолжительное пропускание СО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через известковую воду вызывает растворение осадка или исчезновение мути, т.к. избыток СО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приводит к превращение 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карбоната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кальция в легкорастворимый в воде гидрокарбонат кальция:</a:t>
            </a:r>
          </a:p>
          <a:p>
            <a:pPr algn="ctr">
              <a:lnSpc>
                <a:spcPct val="85000"/>
              </a:lnSpc>
            </a:pP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СаСО</a:t>
            </a:r>
            <a:r>
              <a:rPr lang="ru-RU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Н</a:t>
            </a:r>
            <a:r>
              <a:rPr lang="ru-RU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+ СО</a:t>
            </a:r>
            <a:r>
              <a:rPr lang="ru-RU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→ С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(НСО</a:t>
            </a:r>
            <a:r>
              <a:rPr lang="ru-RU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ru-RU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СаСО</a:t>
            </a:r>
            <a:r>
              <a:rPr lang="ru-RU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Н</a:t>
            </a:r>
            <a:r>
              <a:rPr lang="ru-RU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+ СО</a:t>
            </a:r>
            <a:r>
              <a:rPr lang="ru-RU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→ С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ru-RU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2+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+ 2НСО</a:t>
            </a:r>
            <a:r>
              <a:rPr lang="ru-RU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</a:t>
            </a:r>
            <a:endParaRPr lang="ru-RU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api.myvi.ru/v2.0/images/fs125--myvi--ru-vv156-932369_th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6" t="39558" r="21386" b="16705"/>
          <a:stretch/>
        </p:blipFill>
        <p:spPr bwMode="auto">
          <a:xfrm>
            <a:off x="6012160" y="4687825"/>
            <a:ext cx="884904" cy="1695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school-collection.lyceum62.ru/ecor/storage/84b950f6-e8ed-88a9-5eb5-86f4134256a3/index.files/image0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8" r="39145"/>
          <a:stretch/>
        </p:blipFill>
        <p:spPr bwMode="auto">
          <a:xfrm>
            <a:off x="467544" y="4170670"/>
            <a:ext cx="722672" cy="2095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40" y="6113084"/>
            <a:ext cx="4458549" cy="77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Растворение карбоната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кальция 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12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32656"/>
            <a:ext cx="8712968" cy="443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II аналитическая группа 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анионов – </a:t>
            </a:r>
          </a:p>
          <a:p>
            <a:pPr algn="ctr">
              <a:lnSpc>
                <a:spcPct val="85000"/>
              </a:lnSpc>
            </a:pPr>
            <a:r>
              <a:rPr lang="ru-RU" sz="27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Cl</a:t>
            </a:r>
            <a:r>
              <a:rPr lang="ru-RU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ru-RU" sz="2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Br</a:t>
            </a:r>
            <a:r>
              <a:rPr lang="ru-RU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I</a:t>
            </a:r>
            <a:r>
              <a:rPr lang="ru-RU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S</a:t>
            </a:r>
            <a:r>
              <a:rPr lang="ru-RU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2–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NCS</a:t>
            </a:r>
            <a:r>
              <a:rPr lang="ru-RU" sz="27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lnSpc>
                <a:spcPct val="85000"/>
              </a:lnSpc>
            </a:pPr>
            <a:endParaRPr lang="ru-RU" sz="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indent="442913" algn="just">
              <a:lnSpc>
                <a:spcPct val="85000"/>
              </a:lnSpc>
            </a:pP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Ко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II группе относятся анионы бескислородных кислот элементов VIIА –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подгруппы и серы, образующие нерастворимые в воде и разбавленной азотной кислоте осадки 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солей серебра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700" b="1" u="sng" dirty="0">
                <a:latin typeface="Arial" pitchFamily="34" charset="0"/>
                <a:cs typeface="Arial" pitchFamily="34" charset="0"/>
              </a:rPr>
              <a:t>Групповым реагентом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на анионы II группы является 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нитрат серебра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u="sng" dirty="0">
                <a:latin typeface="Arial" pitchFamily="34" charset="0"/>
                <a:cs typeface="Arial" pitchFamily="34" charset="0"/>
              </a:rPr>
              <a:t>в присутствии азотной кислоты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. Анионы I группы также дают осадки с нитратом серебра, но эти осадки растворимы в азотной кислоте. Хлорид бария с анионами II группы осадки не образует.</a:t>
            </a:r>
          </a:p>
        </p:txBody>
      </p:sp>
      <p:pic>
        <p:nvPicPr>
          <p:cNvPr id="10" name="Picture 2" descr="D:\диск D\01.03.16-домашние документы\Колледж Строитель\Водоснабжение-СПО\1.3 Основы анал. химии\Осадки хлорида, бромида и иодида серебр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r="15377" b="1502"/>
          <a:stretch/>
        </p:blipFill>
        <p:spPr bwMode="auto">
          <a:xfrm>
            <a:off x="251520" y="4745157"/>
            <a:ext cx="2889886" cy="2081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20579" y="5553926"/>
            <a:ext cx="4043709" cy="1115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Осадки хлорида, бромида и иодида серебра</a:t>
            </a:r>
          </a:p>
        </p:txBody>
      </p:sp>
    </p:spTree>
    <p:extLst>
      <p:ext uri="{BB962C8B-B14F-4D97-AF65-F5344CB8AC3E}">
        <p14:creationId xmlns:p14="http://schemas.microsoft.com/office/powerpoint/2010/main" val="451063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3184" y="630209"/>
            <a:ext cx="8590883" cy="3728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700" dirty="0">
                <a:solidFill>
                  <a:srgbClr val="C00000"/>
                </a:solidFill>
                <a:latin typeface="Arial Black" pitchFamily="34" charset="0"/>
              </a:rPr>
              <a:t>Реагенты на анионы II </a:t>
            </a:r>
            <a:r>
              <a:rPr lang="ru-RU" sz="2700" dirty="0" smtClean="0">
                <a:solidFill>
                  <a:srgbClr val="C00000"/>
                </a:solidFill>
                <a:latin typeface="Arial Black" pitchFamily="34" charset="0"/>
              </a:rPr>
              <a:t>группы</a:t>
            </a:r>
          </a:p>
          <a:p>
            <a:pPr algn="ctr">
              <a:lnSpc>
                <a:spcPct val="85000"/>
              </a:lnSpc>
            </a:pPr>
            <a:endParaRPr lang="ru-RU" sz="800" dirty="0">
              <a:solidFill>
                <a:srgbClr val="C00000"/>
              </a:solidFill>
              <a:latin typeface="Arial Black" pitchFamily="34" charset="0"/>
            </a:endParaRPr>
          </a:p>
          <a:p>
            <a:pPr lvl="0" indent="442913">
              <a:lnSpc>
                <a:spcPct val="85000"/>
              </a:lnSpc>
            </a:pPr>
            <a:r>
              <a:rPr lang="ru-RU" sz="2700" b="1" dirty="0">
                <a:latin typeface="Arial" pitchFamily="34" charset="0"/>
                <a:cs typeface="Arial" pitchFamily="34" charset="0"/>
              </a:rPr>
              <a:t>Общие реагенты: AgNO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3 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+ HNO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0" indent="442913">
              <a:lnSpc>
                <a:spcPct val="85000"/>
              </a:lnSpc>
            </a:pPr>
            <a:r>
              <a:rPr lang="ru-RU" sz="2700" b="1" dirty="0">
                <a:latin typeface="Arial" pitchFamily="34" charset="0"/>
                <a:cs typeface="Arial" pitchFamily="34" charset="0"/>
              </a:rPr>
              <a:t>Реагенты на анионы:</a:t>
            </a:r>
          </a:p>
          <a:p>
            <a:pPr marL="811213" indent="-811213" algn="just">
              <a:lnSpc>
                <a:spcPct val="85000"/>
              </a:lnSpc>
            </a:pPr>
            <a:r>
              <a:rPr lang="ru-RU" sz="2700" b="1" dirty="0" err="1">
                <a:latin typeface="Arial" pitchFamily="34" charset="0"/>
                <a:cs typeface="Arial" pitchFamily="34" charset="0"/>
              </a:rPr>
              <a:t>Сl</a:t>
            </a:r>
            <a:r>
              <a:rPr lang="ru-RU" sz="2700" b="1" baseline="30000" dirty="0">
                <a:latin typeface="Arial" pitchFamily="34" charset="0"/>
                <a:cs typeface="Arial" pitchFamily="34" charset="0"/>
              </a:rPr>
              <a:t>– 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– MnO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, PbO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7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в кислой среде;</a:t>
            </a:r>
          </a:p>
          <a:p>
            <a:pPr marL="811213" indent="-811213" algn="just">
              <a:lnSpc>
                <a:spcPct val="85000"/>
              </a:lnSpc>
            </a:pPr>
            <a:r>
              <a:rPr lang="ru-RU" sz="2700" b="1" dirty="0" err="1">
                <a:latin typeface="Arial" pitchFamily="34" charset="0"/>
                <a:cs typeface="Arial" pitchFamily="34" charset="0"/>
              </a:rPr>
              <a:t>Br</a:t>
            </a:r>
            <a:r>
              <a:rPr lang="ru-RU" sz="2700" b="1" baseline="30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– хлорная вода или раствор хлорамина;</a:t>
            </a:r>
          </a:p>
          <a:p>
            <a:pPr marL="811213" indent="-811213" algn="just">
              <a:lnSpc>
                <a:spcPct val="85000"/>
              </a:lnSpc>
            </a:pPr>
            <a:r>
              <a:rPr lang="ru-RU" sz="2700" b="1" dirty="0">
                <a:latin typeface="Arial" pitchFamily="34" charset="0"/>
                <a:cs typeface="Arial" pitchFamily="34" charset="0"/>
              </a:rPr>
              <a:t>I</a:t>
            </a:r>
            <a:r>
              <a:rPr lang="ru-RU" sz="2700" b="1" baseline="30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– хлорная вода или раствор хлорамина;</a:t>
            </a:r>
          </a:p>
          <a:p>
            <a:pPr marL="811213" indent="-811213" algn="just">
              <a:lnSpc>
                <a:spcPct val="85000"/>
              </a:lnSpc>
            </a:pPr>
            <a:r>
              <a:rPr lang="ru-RU" sz="2700" b="1" dirty="0">
                <a:latin typeface="Arial" pitchFamily="34" charset="0"/>
                <a:cs typeface="Arial" pitchFamily="34" charset="0"/>
              </a:rPr>
              <a:t>S</a:t>
            </a:r>
            <a:r>
              <a:rPr lang="ru-RU" sz="2700" b="1" baseline="30000" dirty="0">
                <a:latin typeface="Arial" pitchFamily="34" charset="0"/>
                <a:cs typeface="Arial" pitchFamily="34" charset="0"/>
              </a:rPr>
              <a:t>2– 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SО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4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или </a:t>
            </a:r>
            <a:r>
              <a:rPr lang="ru-RU" sz="2700" b="1" dirty="0" err="1">
                <a:latin typeface="Arial" pitchFamily="34" charset="0"/>
                <a:cs typeface="Arial" pitchFamily="34" charset="0"/>
              </a:rPr>
              <a:t>НСl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700" b="1" dirty="0" err="1">
                <a:latin typeface="Arial" pitchFamily="34" charset="0"/>
                <a:cs typeface="Arial" pitchFamily="34" charset="0"/>
              </a:rPr>
              <a:t>нитропруссид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натрия Nа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[</a:t>
            </a:r>
            <a:r>
              <a:rPr lang="ru-RU" sz="2700" b="1" dirty="0" err="1">
                <a:latin typeface="Arial" pitchFamily="34" charset="0"/>
                <a:cs typeface="Arial" pitchFamily="34" charset="0"/>
              </a:rPr>
              <a:t>Fe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(CN)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NO];</a:t>
            </a:r>
          </a:p>
          <a:p>
            <a:pPr marL="811213" indent="-811213" algn="just">
              <a:lnSpc>
                <a:spcPct val="85000"/>
              </a:lnSpc>
            </a:pPr>
            <a:r>
              <a:rPr lang="ru-RU" sz="2700" b="1" dirty="0">
                <a:latin typeface="Arial" pitchFamily="34" charset="0"/>
                <a:cs typeface="Arial" pitchFamily="34" charset="0"/>
              </a:rPr>
              <a:t>NCS</a:t>
            </a:r>
            <a:r>
              <a:rPr lang="ru-RU" sz="2700" b="1" baseline="30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– FeCl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, CuSO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, CoSO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в присутствии ацетона.</a:t>
            </a:r>
          </a:p>
        </p:txBody>
      </p:sp>
      <p:pic>
        <p:nvPicPr>
          <p:cNvPr id="7" name="Picture 2" descr="D:\диск D\01.03.16-домашние документы\Колледж Строитель\Водоснабжение-СПО\1.3 Основы анал. химии\Осадки хлорида, бромида и иодида серебр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r="15377" b="1502"/>
          <a:stretch/>
        </p:blipFill>
        <p:spPr bwMode="auto">
          <a:xfrm>
            <a:off x="2267744" y="4358922"/>
            <a:ext cx="2889886" cy="2081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6296036"/>
            <a:ext cx="35283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Ag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Cl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–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ArBr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–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AgI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966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9158" y="322720"/>
            <a:ext cx="8784976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>
              <a:lnSpc>
                <a:spcPct val="85000"/>
              </a:lnSpc>
            </a:pPr>
            <a:r>
              <a:rPr lang="ru-RU" sz="2700" b="1" u="sng" dirty="0">
                <a:latin typeface="Arial" pitchFamily="34" charset="0"/>
                <a:cs typeface="Arial" pitchFamily="34" charset="0"/>
              </a:rPr>
              <a:t>При изучении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анионов II группы </a:t>
            </a:r>
            <a:r>
              <a:rPr lang="ru-RU" sz="2700" b="1" u="sng" dirty="0">
                <a:latin typeface="Arial" pitchFamily="34" charset="0"/>
                <a:cs typeface="Arial" pitchFamily="34" charset="0"/>
              </a:rPr>
              <a:t>необходимо обратить внимание на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следующее:</a:t>
            </a:r>
          </a:p>
          <a:p>
            <a:pPr marL="354013" lvl="0" indent="-354013" algn="just">
              <a:lnSpc>
                <a:spcPct val="85000"/>
              </a:lnSpc>
              <a:buFont typeface="+mj-lt"/>
              <a:buAutoNum type="arabicPeriod"/>
            </a:pPr>
            <a:r>
              <a:rPr lang="ru-RU" sz="2700" b="1" dirty="0">
                <a:latin typeface="Arial" pitchFamily="34" charset="0"/>
                <a:cs typeface="Arial" pitchFamily="34" charset="0"/>
              </a:rPr>
              <a:t>При действии группового реагента из образующихся осадков галогенидов серебра в концентрированном растворе аммиака растворяются </a:t>
            </a:r>
            <a:r>
              <a:rPr lang="ru-RU" sz="2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AgCl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и частично </a:t>
            </a:r>
            <a:r>
              <a:rPr lang="ru-RU" sz="2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AgBr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AgI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не растворим). Для понижения растворимости </a:t>
            </a:r>
            <a:r>
              <a:rPr lang="ru-RU" sz="2700" b="1" dirty="0" err="1">
                <a:latin typeface="Arial" pitchFamily="34" charset="0"/>
                <a:cs typeface="Arial" pitchFamily="34" charset="0"/>
              </a:rPr>
              <a:t>AgBr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осадок </a:t>
            </a:r>
            <a:r>
              <a:rPr lang="ru-RU" sz="2700" b="1" dirty="0" err="1" smtClean="0">
                <a:latin typeface="Arial" pitchFamily="34" charset="0"/>
                <a:cs typeface="Arial" pitchFamily="34" charset="0"/>
              </a:rPr>
              <a:t>AgCl+AgBr+AgI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обрабатывают или 12%-</a:t>
            </a:r>
            <a:r>
              <a:rPr lang="ru-RU" sz="2700" b="1" dirty="0" err="1">
                <a:latin typeface="Arial" pitchFamily="34" charset="0"/>
                <a:cs typeface="Arial" pitchFamily="34" charset="0"/>
              </a:rPr>
              <a:t>ным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раствором (NH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CO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или реактивом </a:t>
            </a:r>
            <a:r>
              <a:rPr lang="ru-RU" sz="2700" b="1" dirty="0" err="1">
                <a:latin typeface="Arial" pitchFamily="34" charset="0"/>
                <a:cs typeface="Arial" pitchFamily="34" charset="0"/>
              </a:rPr>
              <a:t>Фаургольта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(AgNO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+NH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+KNO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), что позволяет перевести в раствор только </a:t>
            </a:r>
            <a:r>
              <a:rPr lang="ru-RU" sz="2700" b="1" dirty="0" err="1">
                <a:latin typeface="Arial" pitchFamily="34" charset="0"/>
                <a:cs typeface="Arial" pitchFamily="34" charset="0"/>
              </a:rPr>
              <a:t>AgCl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и тем самым отделить </a:t>
            </a:r>
            <a:r>
              <a:rPr lang="ru-RU" sz="2700" b="1" dirty="0" err="1">
                <a:latin typeface="Arial" pitchFamily="34" charset="0"/>
                <a:cs typeface="Arial" pitchFamily="34" charset="0"/>
              </a:rPr>
              <a:t>Сl</a:t>
            </a:r>
            <a:r>
              <a:rPr lang="ru-RU" sz="2700" b="1" baseline="30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-ионы от </a:t>
            </a:r>
            <a:r>
              <a:rPr lang="ru-RU" sz="2700" b="1" dirty="0" err="1">
                <a:latin typeface="Arial" pitchFamily="34" charset="0"/>
                <a:cs typeface="Arial" pitchFamily="34" charset="0"/>
              </a:rPr>
              <a:t>Br</a:t>
            </a:r>
            <a:r>
              <a:rPr lang="ru-RU" sz="2700" b="1" baseline="30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и I</a:t>
            </a:r>
            <a:r>
              <a:rPr lang="ru-RU" sz="2700" b="1" baseline="30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-ионов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966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9158" y="332656"/>
            <a:ext cx="8784976" cy="46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85000"/>
              </a:lnSpc>
              <a:buFont typeface="+mj-lt"/>
              <a:buAutoNum type="arabicPeriod" startAt="2"/>
            </a:pP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Применение </a:t>
            </a:r>
            <a:r>
              <a:rPr lang="ru-RU" sz="2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качестве окислителя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хлора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позволяет обнаружить как 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иодид-ион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, так и 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бромид-ион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при их совместном присутствии (I</a:t>
            </a:r>
            <a:r>
              <a:rPr lang="ru-RU" sz="2700" b="1" baseline="30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окисляется первым, </a:t>
            </a:r>
            <a:r>
              <a:rPr lang="ru-RU" sz="2700" b="1" dirty="0" err="1">
                <a:latin typeface="Arial" pitchFamily="34" charset="0"/>
                <a:cs typeface="Arial" pitchFamily="34" charset="0"/>
              </a:rPr>
              <a:t>Br</a:t>
            </a:r>
            <a:r>
              <a:rPr lang="ru-RU" sz="2700" b="1" baseline="30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– вторым). </a:t>
            </a:r>
            <a:endParaRPr lang="ru-RU" sz="27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85000"/>
              </a:lnSpc>
              <a:buFont typeface="+mj-lt"/>
              <a:buAutoNum type="arabicPeriod" startAt="2"/>
            </a:pP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Так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как </a:t>
            </a:r>
            <a:r>
              <a:rPr lang="ru-RU" sz="2700" b="1" u="sng" dirty="0">
                <a:latin typeface="Arial" pitchFamily="34" charset="0"/>
                <a:cs typeface="Arial" pitchFamily="34" charset="0"/>
              </a:rPr>
              <a:t>при анализе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смеси анионов II группы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отдельные анионы мешают обнаружению друг друга (S</a:t>
            </a:r>
            <a:r>
              <a:rPr lang="ru-RU" sz="2700" b="1" baseline="30000" dirty="0">
                <a:latin typeface="Arial" pitchFamily="34" charset="0"/>
                <a:cs typeface="Arial" pitchFamily="34" charset="0"/>
              </a:rPr>
              <a:t>2–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мешает обнаружению </a:t>
            </a:r>
            <a:r>
              <a:rPr lang="ru-RU" sz="2700" b="1" dirty="0" err="1">
                <a:latin typeface="Arial" pitchFamily="34" charset="0"/>
                <a:cs typeface="Arial" pitchFamily="34" charset="0"/>
              </a:rPr>
              <a:t>Br</a:t>
            </a:r>
            <a:r>
              <a:rPr lang="ru-RU" sz="2700" b="1" baseline="30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и I</a:t>
            </a:r>
            <a:r>
              <a:rPr lang="ru-RU" sz="2700" b="1" baseline="30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 при окислении их до свободных Br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2 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и I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), анализ смеси всех анионов проводят используя систематический ход анализа. </a:t>
            </a:r>
            <a:endParaRPr lang="ru-RU" sz="27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85000"/>
              </a:lnSpc>
              <a:buFont typeface="+mj-lt"/>
              <a:buAutoNum type="arabicPeriod" startAt="2"/>
            </a:pP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отсутствии сульфид-иона анализ проводят дробным способом. </a:t>
            </a:r>
          </a:p>
        </p:txBody>
      </p:sp>
    </p:spTree>
    <p:extLst>
      <p:ext uri="{BB962C8B-B14F-4D97-AF65-F5344CB8AC3E}">
        <p14:creationId xmlns:p14="http://schemas.microsoft.com/office/powerpoint/2010/main" val="4214289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3.05.13-домашние документы\Мое фото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61" y="214290"/>
            <a:ext cx="1956847" cy="2876550"/>
          </a:xfrm>
          <a:prstGeom prst="rect">
            <a:avLst/>
          </a:prstGeom>
          <a:noFill/>
        </p:spPr>
      </p:pic>
      <p:sp>
        <p:nvSpPr>
          <p:cNvPr id="6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85984" y="283862"/>
            <a:ext cx="6657975" cy="385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Я, Кузьмина Ирина Викторовна,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кандидат технических наук с большим опытом преподавания в высшей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школе и НКСЭ,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обобщила полезную для Вас информацию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МДК.03.01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«Очистка и контроль качества природных и сточных вод»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3200" b="1" kern="1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7456" y="1412776"/>
            <a:ext cx="8249000" cy="192514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85000"/>
              </a:lnSpc>
            </a:pPr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9D234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Практическая работа № 22 «Анионы II аналитической группы»</a:t>
            </a:r>
            <a:endParaRPr lang="ru-RU" sz="4000" b="1" dirty="0" smtClean="0">
              <a:ln w="11430">
                <a:solidFill>
                  <a:sysClr val="windowText" lastClr="000000"/>
                </a:solidFill>
              </a:ln>
              <a:solidFill>
                <a:srgbClr val="9D234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pic>
        <p:nvPicPr>
          <p:cNvPr id="7" name="Picture 2" descr="D:\диск D\01.03.16-домашние документы\Колледж Строитель\Водоснабжение-СПО\1.3 Основы анал. химии\Осадки хлорида, бромида и иодида серебр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r="17802" b="4414"/>
          <a:stretch/>
        </p:blipFill>
        <p:spPr bwMode="auto">
          <a:xfrm>
            <a:off x="2411760" y="3212976"/>
            <a:ext cx="3834581" cy="2826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64854" y="6032604"/>
            <a:ext cx="3528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Ag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Cl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–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ArBr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–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AgI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" name="Picture 2" descr="C:\Users\ikuzmina\Desktop\01.03.16\Химия\Химия-картинки\Реакции\анимашки\26710842_anmated_doll_000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236418"/>
            <a:ext cx="1095375" cy="1504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4695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48680"/>
            <a:ext cx="8712968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6325" indent="-1076325" algn="just">
              <a:lnSpc>
                <a:spcPct val="85000"/>
              </a:lnSpc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– Научиться определять анионы второй аналитической группы в растворе.</a:t>
            </a:r>
          </a:p>
          <a:p>
            <a:pPr marL="1076325" indent="-1076325" algn="just">
              <a:lnSpc>
                <a:spcPct val="85000"/>
              </a:lnSpc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Приборы и реактивы: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химическая посуда, растворы, содержащие ионы  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Cl</a:t>
            </a:r>
            <a:r>
              <a:rPr lang="ru-RU" sz="3200" b="1" baseline="30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Br</a:t>
            </a:r>
            <a:r>
              <a:rPr lang="ru-RU" sz="3200" b="1" baseline="30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, I</a:t>
            </a:r>
            <a:r>
              <a:rPr lang="ru-RU" sz="3200" b="1" baseline="30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AgNO</a:t>
            </a:r>
            <a:r>
              <a:rPr lang="ru-RU" sz="32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Na</a:t>
            </a:r>
            <a:r>
              <a:rPr lang="ru-RU" sz="32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S</a:t>
            </a:r>
            <a:r>
              <a:rPr lang="ru-RU" sz="32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O</a:t>
            </a:r>
            <a:r>
              <a:rPr lang="ru-RU" sz="32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NH</a:t>
            </a:r>
            <a:r>
              <a:rPr lang="ru-RU" sz="32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OH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7" name="Picture 2" descr="C:\Users\ikuzmina\Desktop\01.03.16\Химия\Химия-картинки\Реакции\анимашки\26710842_anmated_doll_00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236418"/>
            <a:ext cx="1095375" cy="1504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2966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77627" y="263486"/>
            <a:ext cx="8588743" cy="525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Опыт 1.</a:t>
            </a: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Качественные реакции на </a:t>
            </a: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анионы II аналитической группы </a:t>
            </a: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(групповой реагент – нитрат серебра (I), при взаимодействии с которым образуются осадки солей серебра.</a:t>
            </a:r>
            <a:endParaRPr kumimoji="0" lang="ru-RU" sz="2800" i="0" strike="noStrike" cap="none" normalizeH="0" baseline="0" dirty="0" smtClean="0">
              <a:ln>
                <a:noFill/>
              </a:ln>
              <a:solidFill>
                <a:srgbClr val="9D23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1. Реакция ионов  </a:t>
            </a:r>
            <a:r>
              <a:rPr kumimoji="0" lang="en-US" sz="2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Cl</a:t>
            </a:r>
            <a:r>
              <a:rPr kumimoji="0" lang="ru-RU" sz="2800" b="1" i="0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1 капле испытуемого раствора добавьте 1–2 капли азотной кислоты и 1–2 нитрата серебра. В присутствии ионов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выпадает белый творожистый осадок хлорида серебра:</a:t>
            </a:r>
          </a:p>
          <a:p>
            <a:pPr lvl="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1076325" algn="l"/>
              </a:tabLst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AgNO</a:t>
            </a:r>
            <a:r>
              <a:rPr lang="en-US" sz="2800" b="1" baseline="-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+NaCl →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AgCl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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1076325" algn="l"/>
              </a:tabLst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Ag</a:t>
            </a:r>
            <a:r>
              <a:rPr lang="en-US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+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+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Cl</a:t>
            </a:r>
            <a:r>
              <a:rPr lang="en-US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–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→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AgCl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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Line 16"/>
          <p:cNvCxnSpPr>
            <a:cxnSpLocks noChangeShapeType="1"/>
          </p:cNvCxnSpPr>
          <p:nvPr/>
        </p:nvCxnSpPr>
        <p:spPr bwMode="auto">
          <a:xfrm>
            <a:off x="1569085" y="988123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2" descr="D:\диск D\01.03.16-домашние документы\Колледж Строитель\Водоснабжение-СПО\1.3 Основы анал. химии\Осадки хлорида, бромида и иодида серебр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r="63452" b="3802"/>
          <a:stretch/>
        </p:blipFill>
        <p:spPr bwMode="auto">
          <a:xfrm>
            <a:off x="6228184" y="4734494"/>
            <a:ext cx="1020964" cy="2051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966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71311"/>
            <a:ext cx="8784976" cy="5389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700" b="1" dirty="0">
                <a:latin typeface="Arial" pitchFamily="34" charset="0"/>
                <a:cs typeface="Arial" pitchFamily="34" charset="0"/>
              </a:rPr>
              <a:t>На свету осадок темнеет. Чтобы убедится, что полученный осадок действительно содержит хлорид серебра, т.к. похожие осадки дают и другие анионы, осадок </a:t>
            </a:r>
            <a:r>
              <a:rPr lang="ru-RU" sz="2700" b="1" dirty="0" err="1">
                <a:latin typeface="Arial" pitchFamily="34" charset="0"/>
                <a:cs typeface="Arial" pitchFamily="34" charset="0"/>
              </a:rPr>
              <a:t>отцентрифугируйте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, промойте и добавьте к нему раствор аммиака. При этом осадок растворится – образуется ион [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Ag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NH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]</a:t>
            </a:r>
            <a:r>
              <a:rPr lang="ru-RU" sz="2700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 indent="450000" algn="just">
              <a:lnSpc>
                <a:spcPct val="85000"/>
              </a:lnSpc>
            </a:pPr>
            <a:r>
              <a:rPr lang="ru-RU" sz="2700" b="1" dirty="0">
                <a:latin typeface="Arial" pitchFamily="34" charset="0"/>
                <a:cs typeface="Arial" pitchFamily="34" charset="0"/>
              </a:rPr>
              <a:t>Если фильтрат подкислить азотной кислотой, то комплексный ион разрушается и вновь выпадает хлорид серебра. Появление осадка хлорида серебра служит доказательством присутствия в анализируемом растворе ионов хлора:</a:t>
            </a:r>
          </a:p>
          <a:p>
            <a:pPr algn="ctr">
              <a:lnSpc>
                <a:spcPct val="85000"/>
              </a:lnSpc>
            </a:pPr>
            <a:r>
              <a:rPr lang="en-US" sz="2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AgCl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+2NH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→ [Ag(NH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]</a:t>
            </a:r>
            <a:r>
              <a:rPr lang="en-US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</a:t>
            </a:r>
            <a:r>
              <a:rPr lang="en-US" sz="2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</a:t>
            </a:r>
            <a:r>
              <a:rPr lang="en-US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</a:t>
            </a:r>
            <a:endParaRPr lang="ru-RU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[Ag(NH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en-US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]</a:t>
            </a:r>
            <a:r>
              <a:rPr lang="en-US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</a:t>
            </a:r>
            <a:r>
              <a:rPr lang="en-US" sz="2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</a:t>
            </a:r>
            <a:r>
              <a:rPr lang="en-US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+2H</a:t>
            </a:r>
            <a:r>
              <a:rPr lang="en-US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+2NO</a:t>
            </a:r>
            <a:r>
              <a:rPr lang="en-US" sz="27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→AgCl+2NH</a:t>
            </a:r>
            <a:r>
              <a:rPr lang="en-US" sz="27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+2NO</a:t>
            </a:r>
            <a:r>
              <a:rPr lang="en-US" sz="27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</a:t>
            </a:r>
            <a:endParaRPr lang="ru-RU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966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675372"/>
            <a:ext cx="8784976" cy="340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2. Реакция ионов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Br</a:t>
            </a:r>
            <a:r>
              <a:rPr lang="ru-RU" sz="27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indent="450000" algn="just">
              <a:lnSpc>
                <a:spcPct val="85000"/>
              </a:lnSpc>
            </a:pPr>
            <a:r>
              <a:rPr lang="ru-RU" sz="1000" b="1" dirty="0"/>
              <a:t> </a:t>
            </a:r>
            <a:endParaRPr lang="ru-RU" sz="1000" dirty="0"/>
          </a:p>
          <a:p>
            <a:pPr indent="450000" algn="just">
              <a:lnSpc>
                <a:spcPct val="85000"/>
              </a:lnSpc>
            </a:pPr>
            <a:r>
              <a:rPr lang="ru-RU" sz="2700" b="1" dirty="0">
                <a:latin typeface="Arial" pitchFamily="34" charset="0"/>
                <a:cs typeface="Arial" pitchFamily="34" charset="0"/>
              </a:rPr>
              <a:t>К 1 капле испытуемого раствора добавьте 1–2 капли азотной кислоты и 1–2 нитрата серебра. В присутствии ионов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Br</a:t>
            </a:r>
            <a:r>
              <a:rPr lang="ru-RU" sz="2700" b="1" baseline="30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выпадает желтоватый творожистый осадок бромида серебра (растворимый в тиосульфате натрия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Na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S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O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, малорастворимый в аммиаке и нерастворимый в специальных буферных смесях):</a:t>
            </a:r>
          </a:p>
          <a:p>
            <a:pPr algn="ctr">
              <a:lnSpc>
                <a:spcPct val="85000"/>
              </a:lnSpc>
            </a:pP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</a:t>
            </a:r>
            <a:r>
              <a:rPr lang="ru-RU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</a:t>
            </a:r>
            <a:r>
              <a:rPr lang="ru-RU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→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AgBr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↓</a:t>
            </a:r>
          </a:p>
        </p:txBody>
      </p:sp>
      <p:pic>
        <p:nvPicPr>
          <p:cNvPr id="7" name="Picture 2" descr="D:\диск D\01.03.16-домашние документы\Колледж Строитель\Водоснабжение-СПО\1.3 Основы анал. химии\Осадки хлорида, бромида и иодида серебр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0" t="3946" r="41426" b="8495"/>
          <a:stretch/>
        </p:blipFill>
        <p:spPr bwMode="auto">
          <a:xfrm>
            <a:off x="4788024" y="4121021"/>
            <a:ext cx="1253614" cy="2589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966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194" name="Picture 2" descr="D:\диск D\01.03.16-домашние документы\Колледж Строитель\Водоснабжение-СПО\1.3 Основы анал. химии\Осадки хлорида, бромида и иодида серебр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1" t="3925" r="17684" b="4301"/>
          <a:stretch/>
        </p:blipFill>
        <p:spPr bwMode="auto">
          <a:xfrm>
            <a:off x="4716016" y="3643784"/>
            <a:ext cx="1327355" cy="2713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620688"/>
            <a:ext cx="8784976" cy="294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90000"/>
              </a:lnSpc>
            </a:pPr>
            <a:r>
              <a:rPr lang="ru-RU" sz="2800" b="1" dirty="0">
                <a:latin typeface="Arial Black" pitchFamily="34" charset="0"/>
              </a:rPr>
              <a:t>3. Реакция ионов </a:t>
            </a:r>
            <a:r>
              <a:rPr lang="en-US" sz="2800" b="1" dirty="0">
                <a:latin typeface="Arial Black" pitchFamily="34" charset="0"/>
              </a:rPr>
              <a:t>I</a:t>
            </a:r>
            <a:r>
              <a:rPr lang="en-US" sz="2800" b="1" baseline="30000" dirty="0">
                <a:latin typeface="Arial Black" pitchFamily="34" charset="0"/>
              </a:rPr>
              <a:t> </a:t>
            </a:r>
            <a:r>
              <a:rPr lang="ru-RU" sz="2800" b="1" baseline="30000" dirty="0">
                <a:latin typeface="Arial Black" pitchFamily="34" charset="0"/>
              </a:rPr>
              <a:t>–</a:t>
            </a:r>
            <a:r>
              <a:rPr lang="ru-RU" sz="2800" b="1" dirty="0">
                <a:latin typeface="Arial Black" pitchFamily="34" charset="0"/>
              </a:rPr>
              <a:t>. </a:t>
            </a:r>
            <a:endParaRPr lang="ru-RU" sz="2800" dirty="0">
              <a:latin typeface="Arial Black" pitchFamily="34" charset="0"/>
            </a:endParaRPr>
          </a:p>
          <a:p>
            <a:pPr indent="450000" algn="just">
              <a:lnSpc>
                <a:spcPct val="90000"/>
              </a:lnSpc>
            </a:pPr>
            <a:r>
              <a:rPr lang="ru-RU" sz="1000" b="1" dirty="0"/>
              <a:t> </a:t>
            </a:r>
            <a:endParaRPr lang="ru-RU" sz="1000" b="1" dirty="0" smtClean="0"/>
          </a:p>
          <a:p>
            <a:pPr indent="450000" algn="just">
              <a:lnSpc>
                <a:spcPct val="90000"/>
              </a:lnSpc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1 капле испытуемого раствора добавьте 1–2 капли азотной кислоты и 1–2 нитрата серебра. В присутствии ионов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I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выпадает желтый творожистый осадок иодида серебра (растворимый в тиосульфате натрия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Na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S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O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):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</a:t>
            </a:r>
            <a:r>
              <a:rPr lang="ru-R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ru-R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AgI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↓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62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9512" y="84062"/>
            <a:ext cx="8784976" cy="565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III аналитическая группа анионов - NO</a:t>
            </a:r>
            <a:r>
              <a:rPr kumimoji="0" lang="ru-RU" sz="27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7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, NO</a:t>
            </a:r>
            <a:r>
              <a:rPr kumimoji="0" lang="ru-RU" sz="27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7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, CH</a:t>
            </a:r>
            <a:r>
              <a:rPr kumimoji="0" lang="ru-RU" sz="27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COO</a:t>
            </a:r>
            <a:r>
              <a:rPr kumimoji="0" lang="ru-RU" sz="27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–</a:t>
            </a:r>
            <a:endParaRPr kumimoji="0" lang="ru-RU" sz="27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R="0" lvl="0" indent="450000" algn="just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III аналитической группе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относятся анионы кислородных кислот азота. Катионы бария и серебра с анионами этой группы осадков не образуют. 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Группового реагента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анионы III группы 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нет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450000" algn="just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Реагенты на анионы III группы.</a:t>
            </a:r>
            <a:endParaRPr kumimoji="0" lang="ru-RU" sz="2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30338" marR="0" lvl="0" indent="-1430338" algn="just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</a:t>
            </a:r>
            <a:r>
              <a:rPr kumimoji="0" lang="ru-RU" sz="27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7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минеральные кислоты, дифениламин, антипирин, FeSO</a:t>
            </a:r>
            <a:r>
              <a:rPr kumimoji="0" lang="ru-RU" sz="27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(нас.), KI, KMnO</a:t>
            </a:r>
            <a:r>
              <a:rPr kumimoji="0" lang="ru-RU" sz="27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NH</a:t>
            </a:r>
            <a:r>
              <a:rPr kumimoji="0" lang="ru-RU" sz="27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Cl;</a:t>
            </a:r>
            <a:endParaRPr kumimoji="0" lang="ru-RU" sz="2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30338" lvl="0" indent="-1430338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</a:t>
            </a:r>
            <a:r>
              <a:rPr kumimoji="0" lang="ru-RU" sz="27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7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 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7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Аl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7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Zn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в щелочной среде, дифениламин (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(С</a:t>
            </a:r>
            <a:r>
              <a:rPr lang="ru-RU" sz="2700" b="1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700" b="1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7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NН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антипирин (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1-фенил-2,3-диметилпиразолон-5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FeSO</a:t>
            </a:r>
            <a:r>
              <a:rPr kumimoji="0" lang="ru-RU" sz="27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(нас.);</a:t>
            </a:r>
            <a:endParaRPr kumimoji="0" lang="ru-RU" sz="2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30338" marR="0" lvl="0" indent="-1430338" algn="just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</a:t>
            </a:r>
            <a:r>
              <a:rPr kumimoji="0" lang="ru-RU" sz="27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COO</a:t>
            </a:r>
            <a:r>
              <a:rPr kumimoji="0" lang="ru-RU" sz="27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 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минеральные кислоты, FeCl</a:t>
            </a:r>
            <a:r>
              <a:rPr kumimoji="0" lang="ru-RU" sz="27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</a:t>
            </a:r>
            <a:r>
              <a:rPr kumimoji="0" lang="ru-RU" sz="27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ru-RU" sz="27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OH + H</a:t>
            </a:r>
            <a:r>
              <a:rPr kumimoji="0" lang="ru-RU" sz="27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</a:t>
            </a:r>
            <a:r>
              <a:rPr kumimoji="0" lang="ru-RU" sz="27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966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79512" y="322720"/>
            <a:ext cx="8712968" cy="433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5000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изучении качественных реакций на 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анионы III группы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необходимо обратить внимание на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следующее:</a:t>
            </a:r>
            <a:endParaRPr kumimoji="0" lang="ru-RU" sz="2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4013" marR="0" lvl="0" indent="-354013" algn="just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зависимости от условий реакций нитрит-ион может проявлять как восстановительные свойства (реакция с KMnO</a:t>
            </a:r>
            <a:r>
              <a:rPr kumimoji="0" lang="ru-RU" sz="27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так и окислительные (реакция с KI);</a:t>
            </a:r>
            <a:endParaRPr kumimoji="0" lang="ru-RU" sz="2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4013" marR="0" lvl="0" indent="-354013" algn="just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анализе смеси анионов III группы обнаружению </a:t>
            </a:r>
            <a:r>
              <a:rPr kumimoji="0" lang="ru-RU" sz="27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нитрат-иона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мешает нитрит-ион, который после его предварительного обнаружения необходимо удалить из раствора (реакция с NH</a:t>
            </a:r>
            <a:r>
              <a:rPr kumimoji="0" lang="ru-RU" sz="27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Cl).</a:t>
            </a:r>
            <a:endParaRPr kumimoji="0" lang="ru-RU" sz="2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966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6652" y="2289073"/>
            <a:ext cx="8495828" cy="11399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85000"/>
              </a:lnSpc>
            </a:pPr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9D234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Практическая работа № 23 «Анализ смеси анионов»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pic>
        <p:nvPicPr>
          <p:cNvPr id="7" name="Picture 2" descr="C:\Users\ikuzmina\Desktop\01.03.16\Химия\Химия-картинки\Реакции\анимашки\26710842_anmated_doll_00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085184"/>
            <a:ext cx="1095375" cy="1504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0837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627307"/>
            <a:ext cx="8712968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6325" indent="-1076325" algn="just">
              <a:lnSpc>
                <a:spcPct val="85000"/>
              </a:lnSpc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– Научиться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анализировать смесь анионов.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ikuzmina\Desktop\01.03.16\Химия\Химия-картинки\Реакции\анимашки\26710842_anmated_doll_00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085184"/>
            <a:ext cx="1095375" cy="1504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2966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омой 6">
            <a:hlinkClick r:id="" action="ppaction://noaction" highlightClick="1"/>
          </p:cNvPr>
          <p:cNvSpPr/>
          <p:nvPr/>
        </p:nvSpPr>
        <p:spPr>
          <a:xfrm>
            <a:off x="1714480" y="1428736"/>
            <a:ext cx="720725" cy="7207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Блок-схема: процесс 8"/>
          <p:cNvSpPr>
            <a:spLocks noChangeArrowheads="1"/>
          </p:cNvSpPr>
          <p:nvPr/>
        </p:nvSpPr>
        <p:spPr bwMode="auto">
          <a:xfrm>
            <a:off x="2944813" y="1512888"/>
            <a:ext cx="5730875" cy="476250"/>
          </a:xfrm>
          <a:prstGeom prst="flowChartProcess">
            <a:avLst/>
          </a:prstGeom>
          <a:solidFill>
            <a:srgbClr val="FFFF00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содержанию</a:t>
            </a:r>
          </a:p>
        </p:txBody>
      </p:sp>
      <p:sp>
        <p:nvSpPr>
          <p:cNvPr id="11" name="Блок-схема: процесс 10"/>
          <p:cNvSpPr>
            <a:spLocks noChangeArrowheads="1"/>
          </p:cNvSpPr>
          <p:nvPr/>
        </p:nvSpPr>
        <p:spPr bwMode="auto">
          <a:xfrm>
            <a:off x="2944813" y="3789363"/>
            <a:ext cx="5730875" cy="896937"/>
          </a:xfrm>
          <a:prstGeom prst="flowChartProcess">
            <a:avLst/>
          </a:prstGeom>
          <a:solidFill>
            <a:srgbClr val="FFFF00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выхода из программы нажмите «</a:t>
            </a:r>
            <a:r>
              <a:rPr lang="en-US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Esc</a:t>
            </a: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r>
              <a:rPr lang="en-US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клавиатуре</a:t>
            </a:r>
          </a:p>
        </p:txBody>
      </p:sp>
      <p:sp>
        <p:nvSpPr>
          <p:cNvPr id="12" name="Блок-схема: процесс 11"/>
          <p:cNvSpPr>
            <a:spLocks noChangeArrowheads="1"/>
          </p:cNvSpPr>
          <p:nvPr/>
        </p:nvSpPr>
        <p:spPr bwMode="auto">
          <a:xfrm>
            <a:off x="2944813" y="2276475"/>
            <a:ext cx="5730875" cy="1223963"/>
          </a:xfrm>
          <a:prstGeom prst="flowChartProcess">
            <a:avLst/>
          </a:prstGeom>
          <a:solidFill>
            <a:srgbClr val="FFFF00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Переход к тому действию, о котором гласит надпись, выделенная </a:t>
            </a:r>
            <a:r>
              <a:rPr lang="ru-RU" sz="25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вишневым или желтым цветом</a:t>
            </a:r>
            <a:endParaRPr lang="ru-RU" sz="25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4598" name="Прямоугольник 12"/>
          <p:cNvSpPr>
            <a:spLocks noChangeArrowheads="1"/>
          </p:cNvSpPr>
          <p:nvPr/>
        </p:nvSpPr>
        <p:spPr bwMode="auto">
          <a:xfrm>
            <a:off x="251521" y="2339471"/>
            <a:ext cx="2556768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Справочная таблица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Вернемся к …</a:t>
            </a:r>
            <a:endParaRPr lang="ru-RU" sz="2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8728" y="3786190"/>
            <a:ext cx="928694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" action="ppaction://noaction" highlightClick="1"/>
          </p:cNvPr>
          <p:cNvSpPr/>
          <p:nvPr/>
        </p:nvSpPr>
        <p:spPr>
          <a:xfrm>
            <a:off x="1357290" y="521495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алее 4">
            <a:hlinkClick r:id="" action="ppaction://noaction" highlightClick="1"/>
          </p:cNvPr>
          <p:cNvSpPr/>
          <p:nvPr/>
        </p:nvSpPr>
        <p:spPr>
          <a:xfrm>
            <a:off x="2071670" y="521495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Блок-схема: процесс 13"/>
          <p:cNvSpPr>
            <a:spLocks noChangeArrowheads="1"/>
          </p:cNvSpPr>
          <p:nvPr/>
        </p:nvSpPr>
        <p:spPr bwMode="auto">
          <a:xfrm>
            <a:off x="2944813" y="4941888"/>
            <a:ext cx="5730875" cy="935037"/>
          </a:xfrm>
          <a:prstGeom prst="flowChartProcess">
            <a:avLst/>
          </a:prstGeom>
          <a:solidFill>
            <a:srgbClr val="FFFF00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Кнопки для перемещения вперед и назад по </a:t>
            </a:r>
            <a:r>
              <a:rPr lang="ru-RU" sz="25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материалу занятий</a:t>
            </a:r>
            <a:endParaRPr lang="ru-RU" sz="25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4609" name="WordArt 17"/>
          <p:cNvSpPr>
            <a:spLocks noChangeArrowheads="1" noChangeShapeType="1" noTextEdit="1"/>
          </p:cNvSpPr>
          <p:nvPr/>
        </p:nvSpPr>
        <p:spPr bwMode="auto">
          <a:xfrm>
            <a:off x="1403648" y="260648"/>
            <a:ext cx="6713537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Инструкция по использованию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 интерфейса</a:t>
            </a:r>
          </a:p>
        </p:txBody>
      </p:sp>
      <p:sp>
        <p:nvSpPr>
          <p:cNvPr id="18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25781" y="46365"/>
            <a:ext cx="677461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9D234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Классификация анионов</a:t>
            </a:r>
            <a:endParaRPr lang="ru-RU" sz="3600" b="1" dirty="0">
              <a:ln w="11430">
                <a:solidFill>
                  <a:sysClr val="windowText" lastClr="000000"/>
                </a:solidFill>
              </a:ln>
              <a:solidFill>
                <a:srgbClr val="9D234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4" y="785964"/>
          <a:ext cx="8964488" cy="511454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065751"/>
                <a:gridCol w="2174609"/>
                <a:gridCol w="1836972"/>
                <a:gridCol w="1943578"/>
                <a:gridCol w="1943578"/>
              </a:tblGrid>
              <a:tr h="783647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№ </a:t>
                      </a:r>
                      <a:r>
                        <a:rPr lang="ru-RU" sz="2000" b="1" dirty="0"/>
                        <a:t>группы</a:t>
                      </a:r>
                      <a:r>
                        <a:rPr lang="ru-RU" sz="2400" b="1" dirty="0"/>
                        <a:t> 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Анионы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Групповой 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реагент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Среда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/>
                        <a:t>Эффект при добавлении группового реагента</a:t>
                      </a:r>
                      <a:endParaRPr lang="ru-RU" sz="2300" b="1" dirty="0">
                        <a:latin typeface="Times New Roman"/>
                        <a:ea typeface="Times New Roman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87735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600" b="1"/>
                        <a:t>I</a:t>
                      </a:r>
                      <a:endParaRPr lang="ru-RU" sz="2600" b="1">
                        <a:latin typeface="Times New Roman"/>
                        <a:ea typeface="Times New Roman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/>
                        <a:t>SO</a:t>
                      </a:r>
                      <a:r>
                        <a:rPr lang="en-US" sz="2600" b="1" baseline="-25000" dirty="0"/>
                        <a:t>4</a:t>
                      </a:r>
                      <a:r>
                        <a:rPr lang="en-US" sz="2600" b="1" baseline="30000" dirty="0"/>
                        <a:t>2–</a:t>
                      </a:r>
                      <a:r>
                        <a:rPr lang="en-US" sz="2600" b="1" dirty="0"/>
                        <a:t>; CO</a:t>
                      </a:r>
                      <a:r>
                        <a:rPr lang="en-US" sz="2600" b="1" baseline="-25000" dirty="0"/>
                        <a:t>3</a:t>
                      </a:r>
                      <a:r>
                        <a:rPr lang="en-US" sz="2600" b="1" baseline="30000" dirty="0"/>
                        <a:t>2</a:t>
                      </a:r>
                      <a:r>
                        <a:rPr lang="en-US" sz="2600" b="1" baseline="30000" dirty="0" smtClean="0"/>
                        <a:t>–</a:t>
                      </a:r>
                      <a:r>
                        <a:rPr lang="en-US" sz="2600" b="1" dirty="0" smtClean="0"/>
                        <a:t>; </a:t>
                      </a:r>
                      <a:r>
                        <a:rPr lang="en-US" sz="2600" b="1" dirty="0"/>
                        <a:t>HCO</a:t>
                      </a:r>
                      <a:r>
                        <a:rPr lang="en-US" sz="2600" b="1" baseline="-25000" dirty="0"/>
                        <a:t>3</a:t>
                      </a:r>
                      <a:r>
                        <a:rPr lang="en-US" sz="2600" b="1" baseline="30000" dirty="0"/>
                        <a:t>–</a:t>
                      </a:r>
                      <a:r>
                        <a:rPr lang="en-US" sz="2600" b="1" dirty="0"/>
                        <a:t>; </a:t>
                      </a:r>
                      <a:r>
                        <a:rPr lang="en-US" sz="2600" b="1" dirty="0" smtClean="0"/>
                        <a:t>PO</a:t>
                      </a:r>
                      <a:r>
                        <a:rPr lang="en-US" sz="2600" b="1" baseline="-25000" dirty="0" smtClean="0"/>
                        <a:t>4</a:t>
                      </a:r>
                      <a:r>
                        <a:rPr lang="en-US" sz="2600" b="1" baseline="30000" dirty="0" smtClean="0"/>
                        <a:t>3–</a:t>
                      </a:r>
                      <a:r>
                        <a:rPr lang="en-US" sz="2600" b="1" dirty="0" smtClean="0"/>
                        <a:t>B</a:t>
                      </a:r>
                      <a:r>
                        <a:rPr lang="en-US" sz="2600" b="1" baseline="-25000" dirty="0" smtClean="0"/>
                        <a:t>4</a:t>
                      </a:r>
                      <a:r>
                        <a:rPr lang="en-US" sz="2600" b="1" dirty="0" smtClean="0"/>
                        <a:t>O</a:t>
                      </a:r>
                      <a:r>
                        <a:rPr lang="en-US" sz="2600" b="1" baseline="-25000" dirty="0" smtClean="0"/>
                        <a:t>7</a:t>
                      </a:r>
                      <a:r>
                        <a:rPr lang="en-US" sz="2600" b="1" baseline="30000" dirty="0" smtClean="0"/>
                        <a:t>2</a:t>
                      </a:r>
                      <a:r>
                        <a:rPr lang="en-US" sz="2600" b="1" baseline="30000" dirty="0"/>
                        <a:t>–</a:t>
                      </a:r>
                      <a:r>
                        <a:rPr lang="en-US" sz="2600" b="1" dirty="0"/>
                        <a:t> ; </a:t>
                      </a:r>
                      <a:r>
                        <a:rPr lang="en-US" sz="2600" b="1" dirty="0" smtClean="0"/>
                        <a:t>S</a:t>
                      </a:r>
                      <a:r>
                        <a:rPr lang="en-US" sz="2600" b="1" baseline="-25000" dirty="0" smtClean="0"/>
                        <a:t>2</a:t>
                      </a:r>
                      <a:r>
                        <a:rPr lang="en-US" sz="2600" b="1" dirty="0" smtClean="0"/>
                        <a:t>O</a:t>
                      </a:r>
                      <a:r>
                        <a:rPr lang="en-US" sz="2600" b="1" baseline="-25000" dirty="0" smtClean="0"/>
                        <a:t>3</a:t>
                      </a:r>
                      <a:r>
                        <a:rPr lang="en-US" sz="2600" b="1" baseline="30000" dirty="0" smtClean="0"/>
                        <a:t>2–</a:t>
                      </a:r>
                      <a:endParaRPr lang="ru-RU" sz="2600" b="1" dirty="0">
                        <a:latin typeface="Times New Roman"/>
                        <a:ea typeface="Times New Roman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/>
                        <a:t>BaCl</a:t>
                      </a:r>
                      <a:r>
                        <a:rPr lang="ru-RU" sz="2600" b="1" baseline="-25000" dirty="0"/>
                        <a:t>2</a:t>
                      </a:r>
                      <a:r>
                        <a:rPr lang="ru-RU" sz="2600" b="1" dirty="0"/>
                        <a:t> </a:t>
                      </a:r>
                      <a:endParaRPr lang="ru-RU" sz="2600" b="1" dirty="0">
                        <a:latin typeface="Times New Roman"/>
                        <a:ea typeface="Times New Roman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/>
                        <a:t>нейтральная или слабощелочная</a:t>
                      </a:r>
                      <a:endParaRPr lang="ru-RU" sz="2600" b="1" dirty="0">
                        <a:latin typeface="Times New Roman"/>
                        <a:ea typeface="Times New Roman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600" b="1"/>
                        <a:t>осадки белого цвета</a:t>
                      </a:r>
                      <a:endParaRPr lang="ru-RU" sz="2600" b="1">
                        <a:latin typeface="Times New Roman"/>
                        <a:ea typeface="Times New Roman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87735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600" b="1"/>
                        <a:t>II</a:t>
                      </a:r>
                      <a:endParaRPr lang="ru-RU" sz="2600" b="1">
                        <a:latin typeface="Times New Roman"/>
                        <a:ea typeface="Times New Roman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err="1" smtClean="0"/>
                        <a:t>Cl</a:t>
                      </a:r>
                      <a:r>
                        <a:rPr lang="en-US" sz="2600" b="1" baseline="30000" dirty="0" smtClean="0"/>
                        <a:t>–</a:t>
                      </a:r>
                      <a:r>
                        <a:rPr lang="ru-RU" sz="2600" b="1" dirty="0" smtClean="0"/>
                        <a:t>; </a:t>
                      </a:r>
                      <a:r>
                        <a:rPr lang="ru-RU" sz="2600" b="1" dirty="0" err="1" smtClean="0"/>
                        <a:t>Br</a:t>
                      </a:r>
                      <a:r>
                        <a:rPr lang="en-US" sz="2600" b="1" baseline="30000" dirty="0" smtClean="0"/>
                        <a:t>–</a:t>
                      </a:r>
                      <a:r>
                        <a:rPr lang="ru-RU" sz="2600" b="1" dirty="0" smtClean="0"/>
                        <a:t>; I</a:t>
                      </a:r>
                      <a:r>
                        <a:rPr lang="en-US" sz="2600" b="1" baseline="30000" dirty="0" smtClean="0"/>
                        <a:t>–</a:t>
                      </a:r>
                      <a:r>
                        <a:rPr lang="ru-RU" sz="2600" b="1" baseline="30000" dirty="0" smtClean="0"/>
                        <a:t> </a:t>
                      </a:r>
                      <a:endParaRPr lang="ru-RU" sz="2600" b="1" dirty="0">
                        <a:latin typeface="Times New Roman"/>
                        <a:ea typeface="Times New Roman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600" b="1"/>
                        <a:t>AgNO</a:t>
                      </a:r>
                      <a:r>
                        <a:rPr lang="ru-RU" sz="2600" b="1" baseline="-25000"/>
                        <a:t>3</a:t>
                      </a:r>
                      <a:r>
                        <a:rPr lang="ru-RU" sz="2600" b="1"/>
                        <a:t> </a:t>
                      </a:r>
                      <a:endParaRPr lang="ru-RU" sz="2600" b="1">
                        <a:latin typeface="Times New Roman"/>
                        <a:ea typeface="Times New Roman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/>
                        <a:t>сильнокислая (HNO</a:t>
                      </a:r>
                      <a:r>
                        <a:rPr lang="ru-RU" sz="2600" b="1" baseline="-25000" dirty="0"/>
                        <a:t>3</a:t>
                      </a:r>
                      <a:r>
                        <a:rPr lang="ru-RU" sz="2600" b="1" dirty="0"/>
                        <a:t>, </a:t>
                      </a:r>
                      <a:r>
                        <a:rPr lang="ru-RU" sz="2600" b="1" dirty="0" err="1"/>
                        <a:t>рН</a:t>
                      </a:r>
                      <a:r>
                        <a:rPr lang="ru-RU" sz="2600" b="1" dirty="0"/>
                        <a:t> ≤ 2)</a:t>
                      </a:r>
                      <a:endParaRPr lang="ru-RU" sz="2600" b="1" dirty="0">
                        <a:latin typeface="Times New Roman"/>
                        <a:ea typeface="Times New Roman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/>
                        <a:t>осадки белого, светло-желтого и желтого цвета</a:t>
                      </a:r>
                      <a:endParaRPr lang="ru-RU" sz="2600" b="1" dirty="0">
                        <a:latin typeface="Times New Roman"/>
                        <a:ea typeface="Times New Roman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91823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600" b="1"/>
                        <a:t>III</a:t>
                      </a:r>
                      <a:endParaRPr lang="ru-RU" sz="2600" b="1">
                        <a:latin typeface="Times New Roman"/>
                        <a:ea typeface="Times New Roman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/>
                        <a:t>NO</a:t>
                      </a:r>
                      <a:r>
                        <a:rPr lang="ru-RU" sz="2600" b="1" baseline="-25000" dirty="0"/>
                        <a:t>2</a:t>
                      </a:r>
                      <a:r>
                        <a:rPr lang="ru-RU" sz="2600" b="1" baseline="30000" dirty="0"/>
                        <a:t>–</a:t>
                      </a:r>
                      <a:r>
                        <a:rPr lang="ru-RU" sz="2600" b="1" dirty="0"/>
                        <a:t>; NO</a:t>
                      </a:r>
                      <a:r>
                        <a:rPr lang="ru-RU" sz="2600" b="1" baseline="-25000" dirty="0"/>
                        <a:t>3</a:t>
                      </a:r>
                      <a:r>
                        <a:rPr lang="ru-RU" sz="2600" b="1" baseline="30000" dirty="0"/>
                        <a:t>–</a:t>
                      </a:r>
                      <a:r>
                        <a:rPr lang="ru-RU" sz="2600" b="1" dirty="0"/>
                        <a:t>; </a:t>
                      </a:r>
                      <a:r>
                        <a:rPr lang="ru-RU" sz="2600" b="1" dirty="0" smtClean="0"/>
                        <a:t>CH</a:t>
                      </a:r>
                      <a:r>
                        <a:rPr lang="ru-RU" sz="2600" b="1" baseline="-25000" dirty="0" smtClean="0"/>
                        <a:t>3</a:t>
                      </a:r>
                      <a:r>
                        <a:rPr lang="ru-RU" sz="2600" b="1" dirty="0" smtClean="0"/>
                        <a:t>СOO</a:t>
                      </a:r>
                      <a:r>
                        <a:rPr lang="en-US" sz="2600" b="1" baseline="30000" dirty="0" smtClean="0"/>
                        <a:t>–</a:t>
                      </a:r>
                      <a:endParaRPr lang="ru-RU" sz="2600" b="1" dirty="0">
                        <a:latin typeface="Times New Roman"/>
                        <a:ea typeface="Times New Roman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/>
                        <a:t>Нет!</a:t>
                      </a:r>
                      <a:endParaRPr lang="ru-RU" sz="2600" b="1" dirty="0">
                        <a:latin typeface="Times New Roman"/>
                        <a:ea typeface="Times New Roman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/>
                        <a:t>–</a:t>
                      </a:r>
                      <a:endParaRPr lang="ru-RU" sz="2600" b="1" dirty="0">
                        <a:latin typeface="Times New Roman"/>
                        <a:ea typeface="Times New Roman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/>
                        <a:t>–</a:t>
                      </a:r>
                      <a:endParaRPr lang="ru-RU" sz="2600" b="1" dirty="0">
                        <a:latin typeface="Times New Roman"/>
                        <a:ea typeface="Times New Roman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5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Управляющая кнопка: домой 16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837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39797"/>
            <a:ext cx="8784976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Задание :</a:t>
            </a:r>
            <a:r>
              <a:rPr lang="ru-RU" sz="27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Приведите схему  разделения смеси  анионов   PO</a:t>
            </a:r>
            <a:r>
              <a:rPr lang="ru-RU" sz="27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lang="ru-RU" sz="27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3–</a:t>
            </a:r>
            <a:r>
              <a:rPr lang="ru-RU" sz="27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7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Br</a:t>
            </a:r>
            <a:r>
              <a:rPr lang="ru-RU" sz="27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lang="ru-RU" sz="27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CH</a:t>
            </a:r>
            <a:r>
              <a:rPr lang="ru-RU" sz="27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ru-RU" sz="27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COO</a:t>
            </a:r>
            <a:r>
              <a:rPr lang="ru-RU" sz="27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sz="27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700" b="1" dirty="0" smtClean="0">
              <a:latin typeface="Arial" pitchFamily="34" charset="0"/>
              <a:cs typeface="Arial" pitchFamily="34" charset="0"/>
            </a:endParaRPr>
          </a:p>
          <a:p>
            <a:pPr lvl="0" indent="450000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Решение:  </a:t>
            </a:r>
            <a:r>
              <a:rPr lang="ru-RU" sz="27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Схема разделения анионов при совместном присутствии:</a:t>
            </a:r>
            <a:endParaRPr lang="ru-RU" sz="27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 l="20081" t="29400" r="20267" b="25451"/>
          <a:stretch>
            <a:fillRect/>
          </a:stretch>
        </p:blipFill>
        <p:spPr bwMode="auto">
          <a:xfrm>
            <a:off x="1043608" y="1916832"/>
            <a:ext cx="72728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" name="Picture 2" descr="C:\Users\ikuzmina\Desktop\01.03.16\Химия\Химия-картинки\Реакции\анимашки\26710842_anmated_doll_000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085184"/>
            <a:ext cx="1095375" cy="1504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0837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13254"/>
            <a:ext cx="8784976" cy="4644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Анализ сухой соли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lnSpc>
                <a:spcPct val="85000"/>
              </a:lnSpc>
            </a:pPr>
            <a:r>
              <a:rPr lang="ru-RU" sz="2800" b="1" cap="all" dirty="0"/>
              <a:t> </a:t>
            </a:r>
            <a:endParaRPr lang="ru-RU" sz="2800" dirty="0"/>
          </a:p>
          <a:p>
            <a:pPr indent="450000" algn="just">
              <a:lnSpc>
                <a:spcPct val="85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Вы уже научились определять наличие катионов и анионов в водных растворах разных химических составов. Теперь научимся  определять состав сухой соли.</a:t>
            </a:r>
          </a:p>
          <a:p>
            <a:pPr indent="450000" algn="just">
              <a:lnSpc>
                <a:spcPct val="85000"/>
              </a:lnSpc>
            </a:pPr>
            <a:r>
              <a:rPr lang="ru-RU" sz="2800" b="1" cap="all" dirty="0">
                <a:latin typeface="Arial" pitchFamily="34" charset="0"/>
                <a:cs typeface="Arial" pitchFamily="34" charset="0"/>
              </a:rPr>
              <a:t> 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marL="725488" indent="-725488" algn="just">
              <a:lnSpc>
                <a:spcPct val="85000"/>
              </a:lnSpc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Приборы и реактивы: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химическая посуда, соли, содержащие ионы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K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Na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NH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Fe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2+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Fe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3+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Mn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2+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Ag 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Pb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2+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Ca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2+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Ba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2+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Al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3+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Cr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3+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Cl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Br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I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; 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HCl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H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SO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C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H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OH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AgNO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Na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S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O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NaOH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NH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OH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K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[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Fe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CN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],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NH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4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CNS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Н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О. </a:t>
            </a:r>
          </a:p>
        </p:txBody>
      </p:sp>
      <p:pic>
        <p:nvPicPr>
          <p:cNvPr id="7" name="Picture 2" descr="C:\Users\ikuzmina\Desktop\01.03.16\Химия\Химия-картинки\Реакции\анимашки\26710842_anmated_doll_00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085184"/>
            <a:ext cx="1095375" cy="1504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404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262618"/>
            <a:ext cx="8662891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Задание: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определите состав выданной соли, используя групповые реагенты и частные реакции:</a:t>
            </a:r>
          </a:p>
          <a:p>
            <a:pPr marL="457200" lvl="0" indent="-45720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определите катион, укажите аналитическую группу;</a:t>
            </a:r>
          </a:p>
          <a:p>
            <a:pPr marL="457200" lvl="0" indent="-45720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определите анион, укажите аналитическую группу; </a:t>
            </a:r>
          </a:p>
          <a:p>
            <a:pPr marL="457200" lvl="0" indent="-45720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составьте формулу соли. </a:t>
            </a:r>
          </a:p>
        </p:txBody>
      </p:sp>
    </p:spTree>
    <p:extLst>
      <p:ext uri="{BB962C8B-B14F-4D97-AF65-F5344CB8AC3E}">
        <p14:creationId xmlns:p14="http://schemas.microsoft.com/office/powerpoint/2010/main" val="904928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78177"/>
            <a:ext cx="8860759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Определение аналитической группы катионов по внешнему виду сухой соли.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Поместите немного соли на предметное стекло и внимательно рассмотрите:</a:t>
            </a:r>
          </a:p>
          <a:p>
            <a:pPr marL="285750" lvl="0" indent="-285750" algn="just">
              <a:lnSpc>
                <a:spcPct val="85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2700" b="1" dirty="0">
                <a:latin typeface="Arial" pitchFamily="34" charset="0"/>
                <a:cs typeface="Arial" pitchFamily="34" charset="0"/>
              </a:rPr>
              <a:t>соли, содержащие катионы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I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III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аналитической группы – белые кристаллические вещества; </a:t>
            </a:r>
          </a:p>
          <a:p>
            <a:pPr marL="285750" lvl="0" indent="-285750" algn="just">
              <a:lnSpc>
                <a:spcPct val="85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2700" b="1" dirty="0">
                <a:latin typeface="Arial" pitchFamily="34" charset="0"/>
                <a:cs typeface="Arial" pitchFamily="34" charset="0"/>
              </a:rPr>
              <a:t>соли, содержащие катионы 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IV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V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аналитической группы – цветные кристаллические вещества.</a:t>
            </a:r>
          </a:p>
          <a:p>
            <a:pPr indent="450000" algn="just">
              <a:lnSpc>
                <a:spcPct val="85000"/>
              </a:lnSpc>
            </a:pPr>
            <a:r>
              <a:rPr lang="ru-RU" sz="2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Растворите полученную соль в воде.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Обратите внимание на цвет раствора:</a:t>
            </a:r>
          </a:p>
          <a:p>
            <a:pPr marL="285750" lvl="0" indent="-285750" algn="just">
              <a:lnSpc>
                <a:spcPct val="85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2700" b="1" dirty="0">
                <a:latin typeface="Arial" pitchFamily="34" charset="0"/>
                <a:cs typeface="Arial" pitchFamily="34" charset="0"/>
              </a:rPr>
              <a:t>соли, содержащие катионы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I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III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аналитической группы образуют бесцветные растворы; </a:t>
            </a:r>
          </a:p>
          <a:p>
            <a:pPr marL="285750" lvl="0" indent="-285750" algn="just">
              <a:lnSpc>
                <a:spcPct val="85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2700" b="1" dirty="0">
                <a:latin typeface="Arial" pitchFamily="34" charset="0"/>
                <a:cs typeface="Arial" pitchFamily="34" charset="0"/>
              </a:rPr>
              <a:t>соли, содержащие катионы 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IV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V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аналитической группы образуют растворы, которые могут быть окрашенными.</a:t>
            </a:r>
          </a:p>
        </p:txBody>
      </p:sp>
    </p:spTree>
    <p:extLst>
      <p:ext uri="{BB962C8B-B14F-4D97-AF65-F5344CB8AC3E}">
        <p14:creationId xmlns:p14="http://schemas.microsoft.com/office/powerpoint/2010/main" val="904928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5738" y="332656"/>
            <a:ext cx="8860758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Предварительное определение некоторых катионов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с помощью специфических реагентов:</a:t>
            </a:r>
          </a:p>
          <a:p>
            <a:pPr marL="361950" algn="just">
              <a:lnSpc>
                <a:spcPct val="85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а)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</a:t>
            </a:r>
            <a:r>
              <a:rPr lang="ru-RU" sz="28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– раствор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Несслера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61950" algn="just">
              <a:lnSpc>
                <a:spcPct val="85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б)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</a:t>
            </a:r>
            <a:r>
              <a:rPr lang="ru-R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2+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– раствор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K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[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Fe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CN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];</a:t>
            </a:r>
          </a:p>
          <a:p>
            <a:pPr marL="361950" algn="just">
              <a:lnSpc>
                <a:spcPct val="85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в)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</a:t>
            </a:r>
            <a:r>
              <a:rPr lang="ru-R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3+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– раствор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K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[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Fe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CN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] или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NH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4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CNS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85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Реакции проводят на предметном стекле капельным методом отдельно на каждый катион.</a:t>
            </a:r>
          </a:p>
        </p:txBody>
      </p:sp>
    </p:spTree>
    <p:extLst>
      <p:ext uri="{BB962C8B-B14F-4D97-AF65-F5344CB8AC3E}">
        <p14:creationId xmlns:p14="http://schemas.microsoft.com/office/powerpoint/2010/main" val="904928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7581" y="44624"/>
            <a:ext cx="8806907" cy="6814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0000"/>
              </a:lnSpc>
            </a:pPr>
            <a:r>
              <a:rPr lang="ru-RU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Уточнение катиона, входящего в состав соли (задачи). </a:t>
            </a:r>
            <a:r>
              <a:rPr lang="ru-RU" sz="2600" b="1" u="sng" dirty="0">
                <a:latin typeface="Arial" pitchFamily="34" charset="0"/>
                <a:cs typeface="Arial" pitchFamily="34" charset="0"/>
              </a:rPr>
              <a:t>При отсутствии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 в задаче катионов </a:t>
            </a: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</a:t>
            </a:r>
            <a:r>
              <a:rPr lang="ru-RU" sz="26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26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</a:t>
            </a:r>
            <a:r>
              <a:rPr lang="ru-RU" sz="26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2+</a:t>
            </a: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</a:t>
            </a:r>
            <a:r>
              <a:rPr lang="ru-RU" sz="26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определите аналитическую группу с помощью групповых реагентов: </a:t>
            </a:r>
          </a:p>
          <a:p>
            <a:pPr marL="536575" indent="-268288" algn="just">
              <a:lnSpc>
                <a:spcPct val="80000"/>
              </a:lnSpc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а)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I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аналитическая группа (</a:t>
            </a: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ru-RU" sz="26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</a:t>
            </a:r>
            <a:r>
              <a:rPr lang="ru-RU" sz="26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) – группового реагента нет – используйте частные реакции на данные катионы.</a:t>
            </a:r>
          </a:p>
          <a:p>
            <a:pPr marL="536575" indent="-268288" algn="just">
              <a:lnSpc>
                <a:spcPct val="80000"/>
              </a:lnSpc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б)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II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аналитическая группа (</a:t>
            </a:r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</a:t>
            </a:r>
            <a:r>
              <a:rPr lang="ru-RU" sz="26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Pb</a:t>
            </a:r>
            <a:r>
              <a:rPr lang="ru-RU" sz="26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2+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) – 2 М раствор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HCl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C</a:t>
            </a:r>
            <a:r>
              <a:rPr lang="ru-RU" sz="26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H</a:t>
            </a:r>
            <a:r>
              <a:rPr lang="ru-RU" sz="2600" b="1" baseline="-25000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OH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536575" indent="-268288" algn="just">
              <a:lnSpc>
                <a:spcPct val="80000"/>
              </a:lnSpc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в)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III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аналитическая группа (</a:t>
            </a:r>
            <a:r>
              <a:rPr lang="en-US" sz="2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</a:t>
            </a:r>
            <a:r>
              <a:rPr lang="ru-RU" sz="26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6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</a:t>
            </a:r>
            <a:r>
              <a:rPr lang="ru-RU" sz="26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2+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) – 1 М раствор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H</a:t>
            </a:r>
            <a:r>
              <a:rPr lang="ru-RU" sz="26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SO</a:t>
            </a:r>
            <a:r>
              <a:rPr lang="ru-RU" sz="26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C</a:t>
            </a:r>
            <a:r>
              <a:rPr lang="ru-RU" sz="26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H</a:t>
            </a:r>
            <a:r>
              <a:rPr lang="ru-RU" sz="2600" b="1" baseline="-25000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OH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536575" indent="-268288" algn="just">
              <a:lnSpc>
                <a:spcPct val="80000"/>
              </a:lnSpc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г)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IV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аналитическая группа (</a:t>
            </a: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</a:t>
            </a:r>
            <a:r>
              <a:rPr lang="ru-RU" sz="26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26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</a:t>
            </a:r>
            <a:r>
              <a:rPr lang="ru-RU" sz="26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26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– 2 М раствор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NaOH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536575" indent="-268288" algn="just">
              <a:lnSpc>
                <a:spcPct val="80000"/>
              </a:lnSpc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д)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V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аналитическая группа (</a:t>
            </a: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</a:t>
            </a:r>
            <a:r>
              <a:rPr lang="ru-RU" sz="26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2+</a:t>
            </a: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</a:t>
            </a:r>
            <a:r>
              <a:rPr lang="ru-RU" sz="26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3+</a:t>
            </a: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Mn</a:t>
            </a:r>
            <a:r>
              <a:rPr lang="ru-RU" sz="26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2+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) –</a:t>
            </a:r>
            <a:r>
              <a:rPr lang="ru-RU" sz="26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 раствор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NH</a:t>
            </a:r>
            <a:r>
              <a:rPr lang="ru-RU" sz="26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OH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 indent="450000" algn="just">
              <a:lnSpc>
                <a:spcPct val="80000"/>
              </a:lnSpc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К 3 каплям раствора задачи прилейте 2 капли группового реагента (отдельно на каждую пробу). По характерному осадку определите аналитическую группу катиона. Катионы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II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–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V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аналитической группы проверьте, используя частные реакции на катионы.</a:t>
            </a:r>
          </a:p>
        </p:txBody>
      </p:sp>
    </p:spTree>
    <p:extLst>
      <p:ext uri="{BB962C8B-B14F-4D97-AF65-F5344CB8AC3E}">
        <p14:creationId xmlns:p14="http://schemas.microsoft.com/office/powerpoint/2010/main" val="3280837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78177"/>
            <a:ext cx="8784976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Уточнение аниона, входящего в состав соли (задачи).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Определите аналитическую группу с помощью групповых реагентов: </a:t>
            </a:r>
          </a:p>
          <a:p>
            <a:pPr marL="725488" indent="-457200" algn="just">
              <a:lnSpc>
                <a:spcPct val="85000"/>
              </a:lnSpc>
            </a:pPr>
            <a:r>
              <a:rPr lang="ru-RU" sz="2700" b="1" dirty="0">
                <a:latin typeface="Arial" pitchFamily="34" charset="0"/>
                <a:cs typeface="Arial" pitchFamily="34" charset="0"/>
              </a:rPr>
              <a:t>а)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I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аналитическая группа (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</a:t>
            </a:r>
            <a:r>
              <a:rPr lang="ru-RU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2–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СО</a:t>
            </a:r>
            <a:r>
              <a:rPr lang="ru-RU" sz="27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2–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) –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BaCl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725488" indent="-457200" algn="just">
              <a:lnSpc>
                <a:spcPct val="85000"/>
              </a:lnSpc>
            </a:pPr>
            <a:r>
              <a:rPr lang="ru-RU" sz="2700" b="1" dirty="0">
                <a:latin typeface="Arial" pitchFamily="34" charset="0"/>
                <a:cs typeface="Arial" pitchFamily="34" charset="0"/>
              </a:rPr>
              <a:t>б)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II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аналитическая группа (</a:t>
            </a:r>
            <a:r>
              <a:rPr lang="ru-RU" sz="2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</a:t>
            </a:r>
            <a:r>
              <a:rPr lang="ru-RU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</a:t>
            </a:r>
            <a:r>
              <a:rPr lang="ru-RU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I</a:t>
            </a:r>
            <a:r>
              <a:rPr lang="ru-RU" sz="27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) – AgNO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3 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+ HNO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indent="450000" algn="just">
              <a:lnSpc>
                <a:spcPct val="85000"/>
              </a:lnSpc>
            </a:pPr>
            <a:r>
              <a:rPr lang="ru-RU" sz="2700" b="1" dirty="0">
                <a:latin typeface="Arial" pitchFamily="34" charset="0"/>
                <a:cs typeface="Arial" pitchFamily="34" charset="0"/>
              </a:rPr>
              <a:t>К 3 каплям раствора задачи прилейте 2 капли группового реагента (отдельно на каждую пробу). По характерному осадку определите аналитическую группу аниона. Дальнейшее определение проведите, используя частные реакции на анионы.</a:t>
            </a:r>
          </a:p>
          <a:p>
            <a:pPr indent="450000" algn="just">
              <a:lnSpc>
                <a:spcPct val="85000"/>
              </a:lnSpc>
            </a:pPr>
            <a:r>
              <a:rPr lang="ru-RU" sz="2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 Запишите в тетрадь результаты анализа состава соли (задачи).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Запишите все наблюдения и реакции. Сделайте вывод о составе соли (задачи).</a:t>
            </a:r>
          </a:p>
        </p:txBody>
      </p:sp>
    </p:spTree>
    <p:extLst>
      <p:ext uri="{BB962C8B-B14F-4D97-AF65-F5344CB8AC3E}">
        <p14:creationId xmlns:p14="http://schemas.microsoft.com/office/powerpoint/2010/main" val="3280837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548680"/>
            <a:ext cx="8858312" cy="617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0" indent="-360363" algn="just">
              <a:lnSpc>
                <a:spcPct val="80000"/>
              </a:lnSpc>
              <a:buFont typeface="+mj-lt"/>
              <a:buAutoNum type="arabicPeriod"/>
            </a:pPr>
            <a:r>
              <a:rPr lang="ru-RU" sz="2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Алексеев Л.С. Контроль качества воды: учебник. – 3-е изд., </a:t>
            </a:r>
            <a:r>
              <a:rPr lang="ru-RU" sz="26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перераб</a:t>
            </a:r>
            <a:r>
              <a:rPr lang="ru-RU" sz="2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и доп.  – М.: ИНФРА-М, 2014.– 154 с. – (Среднее профессиональное </a:t>
            </a:r>
            <a:r>
              <a:rPr lang="ru-RU" sz="26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образова-ние</a:t>
            </a:r>
            <a:r>
              <a:rPr lang="ru-RU" sz="2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360363" lvl="0" indent="-360363" algn="just">
              <a:lnSpc>
                <a:spcPct val="80000"/>
              </a:lnSpc>
              <a:buFont typeface="+mj-lt"/>
              <a:buAutoNum type="arabicPeriod"/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Аксенов В.И. Химия воды. Аналитическое обеспечение лабораторного практикума [Электронный ресурс]: учебное пособие для СПО/ Аксенов В.И., Ушакова Л.И., </a:t>
            </a:r>
            <a:r>
              <a:rPr lang="ru-RU" sz="2600" b="1" dirty="0" err="1">
                <a:latin typeface="Arial" pitchFamily="34" charset="0"/>
                <a:cs typeface="Arial" pitchFamily="34" charset="0"/>
              </a:rPr>
              <a:t>Ничкова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 И.И. – Электрон. текстовые данные. – Саратов, Екатеринбург: Профобразование, Уральский федеральный университет, 2019. – 137 c. – Режим доступа: http://www.iprbookshop.ru/87898.html. – ЭБС «</a:t>
            </a:r>
            <a:r>
              <a:rPr lang="ru-RU" sz="2600" b="1" dirty="0" err="1">
                <a:latin typeface="Arial" pitchFamily="34" charset="0"/>
                <a:cs typeface="Arial" pitchFamily="34" charset="0"/>
              </a:rPr>
              <a:t>IPRbooks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marL="360363" lvl="0" indent="-360363" algn="just">
              <a:lnSpc>
                <a:spcPct val="80000"/>
              </a:lnSpc>
              <a:buFont typeface="+mj-lt"/>
              <a:buAutoNum type="arabicPeriod"/>
            </a:pPr>
            <a:r>
              <a:rPr lang="ru-RU" sz="2600" b="1" u="sng" dirty="0">
                <a:latin typeface="Arial" pitchFamily="34" charset="0"/>
                <a:cs typeface="Arial" pitchFamily="34" charset="0"/>
              </a:rPr>
              <a:t>Аналитическая химия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 [Электронный ресурс]: учебное пособие для СПО/ О.Б. Кукина [и др.]. – Электрон. текстовые данные. – Саратов: Профобразование, 2019. – 161 c. – Режим доступа: http://www.iprbookshop.ru/87269.html. – ЭБС «</a:t>
            </a:r>
            <a:r>
              <a:rPr lang="ru-RU" sz="2600" b="1" dirty="0" err="1">
                <a:latin typeface="Arial" pitchFamily="34" charset="0"/>
                <a:cs typeface="Arial" pitchFamily="34" charset="0"/>
              </a:rPr>
              <a:t>IPRbooks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24" y="44624"/>
            <a:ext cx="7786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Использованные источники</a:t>
            </a:r>
            <a:endParaRPr lang="ru-RU" sz="4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00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-99392"/>
            <a:ext cx="714383" cy="71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51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548680"/>
            <a:ext cx="8969434" cy="610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80000"/>
              </a:lnSpc>
              <a:buFont typeface="+mj-lt"/>
              <a:buAutoNum type="arabicPeriod" startAt="4"/>
            </a:pPr>
            <a:r>
              <a:rPr lang="ru-RU" sz="2700" b="1" dirty="0">
                <a:latin typeface="Arial" pitchFamily="34" charset="0"/>
                <a:cs typeface="Arial" pitchFamily="34" charset="0"/>
              </a:rPr>
              <a:t>Химия воды [Электронный ресурс]: методические указания/ – Электрон. текстовые данные. – Санкт-Петербург: Санкт-Петербургский государственный архитектурно-строительный университет, ЭБС АСВ, 2016. – 36 c. – Режим доступа: http://www.iprbookshop.ru/74356.html. – ЭБС «</a:t>
            </a:r>
            <a:r>
              <a:rPr lang="ru-RU" sz="2700" b="1" dirty="0" err="1" smtClean="0">
                <a:latin typeface="Arial" pitchFamily="34" charset="0"/>
                <a:cs typeface="Arial" pitchFamily="34" charset="0"/>
              </a:rPr>
              <a:t>IPRbooks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marL="514350" lvl="0" indent="-514350" algn="just">
              <a:lnSpc>
                <a:spcPct val="80000"/>
              </a:lnSpc>
              <a:buFont typeface="+mj-lt"/>
              <a:buAutoNum type="arabicPeriod" startAt="4"/>
            </a:pP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Другов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Ю.С. </a:t>
            </a:r>
            <a:r>
              <a:rPr lang="ru-RU" sz="2700" b="1" u="sng" dirty="0">
                <a:latin typeface="Arial" pitchFamily="34" charset="0"/>
                <a:cs typeface="Arial" pitchFamily="34" charset="0"/>
              </a:rPr>
              <a:t>Анализ загрязненной воды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[Электронный ресурс]: практическое руководство/ Другов Ю.С., Родин А.А. – Электрон. текстовые данные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–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Москва: Лаборатория знаний, 2020. – 680 c. – Режим доступа: http://www.iprbookshop.ru/26060.html. – ЭБС «</a:t>
            </a:r>
            <a:r>
              <a:rPr lang="ru-RU" sz="2700" b="1" dirty="0" err="1">
                <a:latin typeface="Arial" pitchFamily="34" charset="0"/>
                <a:cs typeface="Arial" pitchFamily="34" charset="0"/>
              </a:rPr>
              <a:t>IPRbooks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marL="514350" indent="-514350" algn="just">
              <a:lnSpc>
                <a:spcPct val="80000"/>
              </a:lnSpc>
              <a:buFont typeface="+mj-lt"/>
              <a:buAutoNum type="arabicPeriod" startAt="4"/>
            </a:pPr>
            <a:r>
              <a:rPr lang="ru-RU" sz="2800" b="1" dirty="0" err="1">
                <a:latin typeface="Arial" pitchFamily="34" charset="0"/>
                <a:cs typeface="Arial" pitchFamily="34" charset="0"/>
              </a:rPr>
              <a:t>Ивчатов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А. Л., Малов В. И. Химия воды и микробиология. – М.: ИНФРА-М, 2006. – 218 с.</a:t>
            </a:r>
          </a:p>
          <a:p>
            <a:pPr marL="514350" lvl="0" indent="-514350" algn="just">
              <a:lnSpc>
                <a:spcPct val="80000"/>
              </a:lnSpc>
              <a:buFont typeface="+mj-lt"/>
              <a:buAutoNum type="arabicPeriod" startAt="4"/>
            </a:pPr>
            <a:endParaRPr lang="ru-RU" sz="2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44624"/>
            <a:ext cx="7786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Использованные источники</a:t>
            </a:r>
            <a:endParaRPr lang="ru-RU" sz="4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00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-99392"/>
            <a:ext cx="714383" cy="71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17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21" name="WordArt 5"/>
          <p:cNvSpPr>
            <a:spLocks noChangeArrowheads="1" noChangeShapeType="1" noTextEdit="1"/>
          </p:cNvSpPr>
          <p:nvPr/>
        </p:nvSpPr>
        <p:spPr bwMode="auto">
          <a:xfrm>
            <a:off x="2928926" y="142852"/>
            <a:ext cx="44656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Содержание</a:t>
            </a:r>
          </a:p>
        </p:txBody>
      </p:sp>
      <p:pic>
        <p:nvPicPr>
          <p:cNvPr id="495624" name="Picture 8" descr="читатель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10096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Управляющая кнопка: домой 15">
            <a:hlinkClick r:id="rId4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991219"/>
            <a:ext cx="8715436" cy="4371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85000"/>
              </a:lnSpc>
              <a:buClr>
                <a:srgbClr val="C00000"/>
              </a:buClr>
            </a:pPr>
            <a:r>
              <a:rPr lang="ru-RU" sz="2700" b="1" dirty="0">
                <a:ln w="1905"/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Инструкция по использованию интерфейса</a:t>
            </a:r>
            <a:endParaRPr lang="ru-RU" sz="2700" b="1" dirty="0">
              <a:ln w="1905"/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Химико-аналитические 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свойства групп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анионов. </a:t>
            </a:r>
            <a:endParaRPr lang="ru-RU" sz="27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I аналитическая группа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анионов </a:t>
            </a:r>
            <a:r>
              <a:rPr lang="en-US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SO</a:t>
            </a:r>
            <a:r>
              <a:rPr lang="ru-RU" sz="2700" b="1" baseline="-25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4</a:t>
            </a:r>
            <a:r>
              <a:rPr lang="ru-RU" sz="2700" b="1" baseline="30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2–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, 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CO</a:t>
            </a:r>
            <a:r>
              <a:rPr lang="ru-RU" sz="2700" b="1" baseline="-25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3</a:t>
            </a:r>
            <a:r>
              <a:rPr lang="ru-RU" sz="2700" b="1" baseline="30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2–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, 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PO</a:t>
            </a:r>
            <a:r>
              <a:rPr lang="ru-RU" sz="2700" b="1" baseline="-25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4</a:t>
            </a:r>
            <a:r>
              <a:rPr lang="ru-RU" sz="2700" b="1" baseline="30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3–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, 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B</a:t>
            </a:r>
            <a:r>
              <a:rPr lang="ru-RU" sz="2700" b="1" baseline="-25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4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O</a:t>
            </a:r>
            <a:r>
              <a:rPr lang="ru-RU" sz="2700" b="1" baseline="-25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7</a:t>
            </a:r>
            <a:r>
              <a:rPr lang="ru-RU" sz="2700" b="1" baseline="30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2–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,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AsO</a:t>
            </a:r>
            <a:r>
              <a:rPr lang="ru-RU" sz="2700" b="1" baseline="-25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3</a:t>
            </a:r>
            <a:r>
              <a:rPr lang="ru-RU" sz="2700" b="1" baseline="30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3–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, 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AsO</a:t>
            </a:r>
            <a:r>
              <a:rPr lang="ru-RU" sz="2700" b="1" baseline="-25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4</a:t>
            </a:r>
            <a:r>
              <a:rPr lang="ru-RU" sz="2700" b="1" baseline="30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3–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, 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S</a:t>
            </a:r>
            <a:r>
              <a:rPr lang="ru-RU" sz="2700" b="1" baseline="-25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2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O</a:t>
            </a:r>
            <a:r>
              <a:rPr lang="ru-RU" sz="2700" b="1" baseline="-25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3</a:t>
            </a:r>
            <a:r>
              <a:rPr lang="ru-RU" sz="2700" b="1" baseline="30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2–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, 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C</a:t>
            </a:r>
            <a:r>
              <a:rPr lang="ru-RU" sz="2700" b="1" baseline="-25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2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O</a:t>
            </a:r>
            <a:r>
              <a:rPr lang="ru-RU" sz="2700" b="1" baseline="-25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4</a:t>
            </a:r>
            <a:r>
              <a:rPr lang="ru-RU" sz="2700" b="1" baseline="30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2–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, 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HCO</a:t>
            </a:r>
            <a:r>
              <a:rPr lang="ru-RU" sz="2700" b="1" baseline="-25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3</a:t>
            </a:r>
            <a:r>
              <a:rPr lang="ru-RU" sz="2700" b="1" baseline="30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–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.</a:t>
            </a:r>
            <a:endParaRPr lang="ru-RU" sz="27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8" action="ppaction://hlinksldjump"/>
              </a:rPr>
              <a:t>Практическая 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8" action="ppaction://hlinksldjump"/>
              </a:rPr>
              <a:t>работа №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8" action="ppaction://hlinksldjump"/>
              </a:rPr>
              <a:t>21 «Анионы 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8" action="ppaction://hlinksldjump"/>
              </a:rPr>
              <a:t>I аналитической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8" action="ppaction://hlinksldjump"/>
              </a:rPr>
              <a:t>группы».</a:t>
            </a:r>
            <a:endParaRPr lang="ru-RU" sz="27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9" action="ppaction://hlinksldjump"/>
              </a:rPr>
              <a:t>II аналитическая группа анионов – </a:t>
            </a:r>
            <a:r>
              <a:rPr lang="ru-RU" sz="27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9" action="ppaction://hlinksldjump"/>
              </a:rPr>
              <a:t>Cl</a:t>
            </a:r>
            <a:r>
              <a:rPr lang="ru-RU" sz="2700" b="1" baseline="30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9" action="ppaction://hlinksldjump"/>
              </a:rPr>
              <a:t>–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9" action="ppaction://hlinksldjump"/>
              </a:rPr>
              <a:t>, </a:t>
            </a:r>
            <a:r>
              <a:rPr lang="ru-RU" sz="2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9" action="ppaction://hlinksldjump"/>
              </a:rPr>
              <a:t>Br</a:t>
            </a:r>
            <a:r>
              <a:rPr lang="ru-RU" sz="2700" b="1" baseline="30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9" action="ppaction://hlinksldjump"/>
              </a:rPr>
              <a:t>–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9" action="ppaction://hlinksldjump"/>
              </a:rPr>
              <a:t>, I</a:t>
            </a:r>
            <a:r>
              <a:rPr lang="ru-RU" sz="2700" b="1" baseline="30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9" action="ppaction://hlinksldjump"/>
              </a:rPr>
              <a:t>–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9" action="ppaction://hlinksldjump"/>
              </a:rPr>
              <a:t>, S</a:t>
            </a:r>
            <a:r>
              <a:rPr lang="ru-RU" sz="2700" b="1" baseline="30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9" action="ppaction://hlinksldjump"/>
              </a:rPr>
              <a:t>2–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9" action="ppaction://hlinksldjump"/>
              </a:rPr>
              <a:t>, NCS</a:t>
            </a:r>
            <a:r>
              <a:rPr lang="ru-RU" sz="2700" b="1" baseline="30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9" action="ppaction://hlinksldjump"/>
              </a:rPr>
              <a:t>–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9" action="ppaction://hlinksldjump"/>
              </a:rPr>
              <a:t>.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0" action="ppaction://hlinksldjump"/>
              </a:rPr>
              <a:t>Практическая 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0" action="ppaction://hlinksldjump"/>
              </a:rPr>
              <a:t>работа №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0" action="ppaction://hlinksldjump"/>
              </a:rPr>
              <a:t>22 «Анионы 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0" action="ppaction://hlinksldjump"/>
              </a:rPr>
              <a:t>II аналитической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0" action="ppaction://hlinksldjump"/>
              </a:rPr>
              <a:t>группы».</a:t>
            </a:r>
            <a:endParaRPr lang="ru-RU" sz="27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1" action="ppaction://hlinksldjump"/>
              </a:rPr>
              <a:t>Практическая работа №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1" action="ppaction://hlinksldjump"/>
              </a:rPr>
              <a:t>23 «Анализ 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1" action="ppaction://hlinksldjump"/>
              </a:rPr>
              <a:t>смеси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1" action="ppaction://hlinksldjump"/>
              </a:rPr>
              <a:t>анионов».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2" action="ppaction://hlinksldjump"/>
              </a:rPr>
              <a:t>Анализ сухой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2" action="ppaction://hlinksldjump"/>
              </a:rPr>
              <a:t>соли.</a:t>
            </a:r>
            <a:endParaRPr lang="ru-RU" sz="27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85000"/>
              </a:lnSpc>
            </a:pP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3" action="ppaction://hlinksldjump"/>
              </a:rPr>
              <a:t>Использованные 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3" action="ppaction://hlinksldjump"/>
              </a:rPr>
              <a:t>источники.</a:t>
            </a:r>
            <a:endParaRPr lang="ru-RU" sz="27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5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5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 descr="00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714383" cy="71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42844" y="709418"/>
            <a:ext cx="8858312" cy="5794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75000"/>
              </a:lnSpc>
              <a:buFont typeface="+mj-lt"/>
              <a:buAutoNum type="arabicPeriod" startAt="7"/>
            </a:pP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Ерохин Ю. М., Ковалева И. Б. Химия для профессий и специальностей технического и естественно-научного профилей: учебник для студ. учреждений сред. проф. образования. – М.: Издательский центр «Академия», 2015. – 448 с.</a:t>
            </a:r>
          </a:p>
          <a:p>
            <a:pPr marL="457200" lvl="0" indent="-457200" algn="just">
              <a:lnSpc>
                <a:spcPct val="75000"/>
              </a:lnSpc>
              <a:buFont typeface="+mj-lt"/>
              <a:buAutoNum type="arabicPeriod" startAt="7"/>
            </a:pP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Габриелян О. С., Остроумов И. Г. Химия для профессий и специальностей технического профиля: учебник для студ. учреждений сред. проф. образования. – М., 2017. </a:t>
            </a:r>
          </a:p>
          <a:p>
            <a:pPr marL="457200" lvl="0" indent="-457200" algn="just">
              <a:lnSpc>
                <a:spcPct val="75000"/>
              </a:lnSpc>
              <a:buFont typeface="+mj-lt"/>
              <a:buAutoNum type="arabicPeriod" startAt="7"/>
            </a:pP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Габриелян О.С., Остроумов И. Г., Остроумова Е. Е. и др. Химия для профессий и специальностей естественно-научного профиля: учебник для студ. учреждений сред. проф. образования. – М., 2017. </a:t>
            </a:r>
          </a:p>
          <a:p>
            <a:pPr marL="457200" lvl="0" indent="-457200" algn="just">
              <a:lnSpc>
                <a:spcPct val="75000"/>
              </a:lnSpc>
              <a:buFont typeface="+mj-lt"/>
              <a:buAutoNum type="arabicPeriod" startAt="7"/>
            </a:pP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Габриелян О. С., Остроумов И. Г. Химия для профессий и специальностей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социально-экономического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гуманитарного профилей: учебник для студ. учреждений сред. проф. образования. – М., 2016.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7224" y="129581"/>
            <a:ext cx="7786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Использованные источники</a:t>
            </a:r>
            <a:endParaRPr lang="ru-RU" sz="4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5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 descr="00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714383" cy="71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42844" y="682269"/>
            <a:ext cx="88583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80000"/>
              </a:lnSpc>
              <a:buFont typeface="+mj-lt"/>
              <a:buAutoNum type="arabicPeriod" startAt="11"/>
            </a:pPr>
            <a:r>
              <a:rPr lang="ru-RU" sz="2500" b="1" dirty="0" err="1" smtClean="0">
                <a:latin typeface="Arial" pitchFamily="34" charset="0"/>
                <a:cs typeface="Arial" pitchFamily="34" charset="0"/>
              </a:rPr>
              <a:t>Новошннский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 И. И., </a:t>
            </a:r>
            <a:r>
              <a:rPr lang="ru-RU" sz="2500" b="1" dirty="0" err="1" smtClean="0">
                <a:latin typeface="Arial" pitchFamily="34" charset="0"/>
                <a:cs typeface="Arial" pitchFamily="34" charset="0"/>
              </a:rPr>
              <a:t>Новошинская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 Н. С. Химия: учебник для 10(11) класса </a:t>
            </a:r>
            <a:r>
              <a:rPr lang="ru-RU" sz="2500" b="1" dirty="0" err="1" smtClean="0">
                <a:latin typeface="Arial" pitchFamily="34" charset="0"/>
                <a:cs typeface="Arial" pitchFamily="34" charset="0"/>
              </a:rPr>
              <a:t>общеобразователь-ных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 учреждений/И. И. </a:t>
            </a:r>
            <a:r>
              <a:rPr lang="ru-RU" sz="2500" b="1" dirty="0" err="1" smtClean="0">
                <a:latin typeface="Arial" pitchFamily="34" charset="0"/>
                <a:cs typeface="Arial" pitchFamily="34" charset="0"/>
              </a:rPr>
              <a:t>Новошинский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, Н. С. </a:t>
            </a:r>
            <a:r>
              <a:rPr lang="ru-RU" sz="2500" b="1" dirty="0" err="1" smtClean="0">
                <a:latin typeface="Arial" pitchFamily="34" charset="0"/>
                <a:cs typeface="Arial" pitchFamily="34" charset="0"/>
              </a:rPr>
              <a:t>Новошинская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. – М.: ООО «Русское слово – учебник», 2014. (ФГОС. Инновационная школа).</a:t>
            </a:r>
          </a:p>
          <a:p>
            <a:pPr marL="355600" lvl="0" indent="-355600" algn="just">
              <a:lnSpc>
                <a:spcPct val="80000"/>
              </a:lnSpc>
              <a:buFont typeface="+mj-lt"/>
              <a:buAutoNum type="arabicPeriod" startAt="11"/>
            </a:pPr>
            <a:r>
              <a:rPr lang="ru-RU" sz="25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Алексеев Л.С. Контроль качества воды: учебник. – 3-е изд., </a:t>
            </a:r>
            <a:r>
              <a:rPr lang="ru-RU" sz="25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перераб</a:t>
            </a:r>
            <a:r>
              <a:rPr lang="ru-RU" sz="25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и доп.  – М.: ИНФРА-М, 2014.– 154 с. – (Среднее профессиональное </a:t>
            </a:r>
            <a:r>
              <a:rPr lang="ru-RU" sz="25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образова-ние</a:t>
            </a:r>
            <a:r>
              <a:rPr lang="ru-RU" sz="25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355600" lvl="0" indent="-355600" algn="just">
              <a:lnSpc>
                <a:spcPct val="80000"/>
              </a:lnSpc>
              <a:buFont typeface="+mj-lt"/>
              <a:buAutoNum type="arabicPeriod" startAt="11"/>
            </a:pP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Саенко О.Е. Аналитическая химия: учебник для средних специальных учебных заведений / О.Е. Саенко – Ростов </a:t>
            </a:r>
            <a:r>
              <a:rPr lang="ru-RU" sz="2500" b="1" dirty="0" err="1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/Д.: Феникс, 2014.– 288 с. – (Среднее профессиональное образование)</a:t>
            </a:r>
          </a:p>
          <a:p>
            <a:pPr marL="355600" lvl="0" indent="-355600" algn="just">
              <a:lnSpc>
                <a:spcPct val="80000"/>
              </a:lnSpc>
              <a:buFont typeface="+mj-lt"/>
              <a:buAutoNum type="arabicPeriod" startAt="11"/>
            </a:pP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В. Д. </a:t>
            </a:r>
            <a:r>
              <a:rPr lang="ru-RU" sz="2500" b="1" dirty="0" err="1" smtClean="0">
                <a:latin typeface="Arial" pitchFamily="34" charset="0"/>
                <a:cs typeface="Arial" pitchFamily="34" charset="0"/>
              </a:rPr>
              <a:t>Валова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 (Копылова), Е. И. Паршина. Аналитическая химия и физико-химические методы анализа. Практикум. – М.: Дашков и Ко, 2012.– 200 с. – (Учебное издание для бакалавров)</a:t>
            </a:r>
          </a:p>
          <a:p>
            <a:pPr marL="355600" lvl="0" indent="-355600" algn="just">
              <a:lnSpc>
                <a:spcPct val="80000"/>
              </a:lnSpc>
              <a:buFont typeface="+mj-lt"/>
              <a:buAutoNum type="arabicPeriod" startAt="11"/>
            </a:pP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Т.И. </a:t>
            </a:r>
            <a:r>
              <a:rPr lang="ru-RU" sz="2500" b="1" dirty="0" err="1" smtClean="0">
                <a:latin typeface="Arial" pitchFamily="34" charset="0"/>
                <a:cs typeface="Arial" pitchFamily="34" charset="0"/>
              </a:rPr>
              <a:t>Хаханина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, Н.Г. Никитина. Аналитическая химия и практикум: учебник для СПО. – М.: </a:t>
            </a:r>
            <a:r>
              <a:rPr lang="ru-RU" sz="2500" b="1" dirty="0" err="1" smtClean="0">
                <a:latin typeface="Arial" pitchFamily="34" charset="0"/>
                <a:cs typeface="Arial" pitchFamily="34" charset="0"/>
              </a:rPr>
              <a:t>Юрайт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, 2015.– 278 с. – (Учебное издание для бакалавров)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7224" y="129581"/>
            <a:ext cx="7786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Использованные источники</a:t>
            </a:r>
            <a:endParaRPr lang="ru-RU" sz="4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868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 descr="00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714383" cy="71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78184" y="1056533"/>
            <a:ext cx="8858312" cy="5036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85000"/>
              </a:lnSpc>
              <a:buFont typeface="+mj-lt"/>
              <a:buAutoNum type="arabicPeriod" startAt="16"/>
            </a:pPr>
            <a:r>
              <a:rPr lang="ru-RU" sz="2700" b="1" dirty="0">
                <a:latin typeface="Arial" pitchFamily="34" charset="0"/>
                <a:cs typeface="Arial" pitchFamily="34" charset="0"/>
              </a:rPr>
              <a:t>В.П. Зайцев, А.Б. Дмитриев, Л.С. Ушакова, Л.И. Иванова Теоретические основы аналитической химии. Качественный анализ/ В.П. Зайцев [и др.]. – Пятигорск: Пятигорск. ГФА, 2011. – 56 с.</a:t>
            </a:r>
          </a:p>
          <a:p>
            <a:pPr marL="514350" indent="-514350">
              <a:lnSpc>
                <a:spcPct val="85000"/>
              </a:lnSpc>
              <a:buFont typeface="+mj-lt"/>
              <a:buAutoNum type="arabicPeriod" startAt="16"/>
            </a:pP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Википедия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https://ru.wikipedia.org/wiki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/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indent="-514350">
              <a:lnSpc>
                <a:spcPct val="85000"/>
              </a:lnSpc>
              <a:buFont typeface="+mj-lt"/>
              <a:buAutoNum type="arabicPeriod" startAt="16"/>
            </a:pP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youtube.com</a:t>
            </a:r>
          </a:p>
          <a:p>
            <a:pPr marL="514350" indent="-514350">
              <a:lnSpc>
                <a:spcPct val="85000"/>
              </a:lnSpc>
              <a:buFont typeface="+mj-lt"/>
              <a:buAutoNum type="arabicPeriod" startAt="16"/>
            </a:pP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video.yandex.ru› yandex.ru/</a:t>
            </a:r>
            <a:r>
              <a:rPr lang="ru-RU" sz="2700" b="1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›</a:t>
            </a:r>
          </a:p>
          <a:p>
            <a:pPr marL="514350" indent="-514350">
              <a:lnSpc>
                <a:spcPct val="85000"/>
              </a:lnSpc>
              <a:buFont typeface="+mj-lt"/>
              <a:buAutoNum type="arabicPeriod" startAt="16"/>
            </a:pP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yandex.ru/</a:t>
            </a:r>
            <a:r>
              <a:rPr lang="ru-RU" sz="2700" b="1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›</a:t>
            </a:r>
          </a:p>
          <a:p>
            <a:pPr marL="514350" indent="-514350">
              <a:lnSpc>
                <a:spcPct val="85000"/>
              </a:lnSpc>
              <a:buFont typeface="+mj-lt"/>
              <a:buAutoNum type="arabicPeriod" startAt="16"/>
            </a:pPr>
            <a:r>
              <a:rPr lang="ru-RU" sz="2700" b="1" dirty="0">
                <a:latin typeface="Arial" pitchFamily="34" charset="0"/>
                <a:cs typeface="Arial" pitchFamily="34" charset="0"/>
              </a:rPr>
              <a:t>http://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diplomba.ru/work/130842</a:t>
            </a:r>
          </a:p>
          <a:p>
            <a:pPr marL="514350" indent="-514350">
              <a:lnSpc>
                <a:spcPct val="85000"/>
              </a:lnSpc>
              <a:buFont typeface="+mj-lt"/>
              <a:buAutoNum type="arabicPeriod" startAt="16"/>
            </a:pP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://vmede.org/sait/?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page=10&amp;id=Ximiya_analiti4eskaya_pract_xaritonov_2009&amp;menu=Ximiya_analiti4eskaya_pract_xaritonov_2009</a:t>
            </a:r>
          </a:p>
          <a:p>
            <a:pPr marL="514350" indent="-514350">
              <a:lnSpc>
                <a:spcPct val="85000"/>
              </a:lnSpc>
              <a:buFont typeface="+mj-lt"/>
              <a:buAutoNum type="arabicPeriod" startAt="16"/>
            </a:pPr>
            <a:r>
              <a:rPr lang="ru-RU" sz="2700" b="1" dirty="0">
                <a:latin typeface="Arial" pitchFamily="34" charset="0"/>
                <a:cs typeface="Arial" pitchFamily="34" charset="0"/>
              </a:rPr>
              <a:t> http://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komane.ru/nuda/laboratornaya-rabota-4-obshaya-harakteristika-kationov-iii-ana/main.html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7224" y="129581"/>
            <a:ext cx="7786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Использованные источники</a:t>
            </a:r>
            <a:endParaRPr lang="ru-RU" sz="4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 descr="00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714383" cy="71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78184" y="1056533"/>
            <a:ext cx="8858312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85000"/>
              </a:lnSpc>
              <a:buFont typeface="+mj-lt"/>
              <a:buAutoNum type="arabicPeriod" startAt="24"/>
            </a:pP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://vmede.org/sait/?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id=Ximiya_analiti4eskaya_pract_xaritonov_2009&amp;menu=Ximiya_analiti4eskaya_pract_xaritonov_2009&amp;page=8</a:t>
            </a:r>
          </a:p>
          <a:p>
            <a:pPr marL="514350" indent="-514350" algn="just">
              <a:lnSpc>
                <a:spcPct val="85000"/>
              </a:lnSpc>
              <a:buFont typeface="+mj-lt"/>
              <a:buAutoNum type="arabicPeriod" startAt="24"/>
            </a:pPr>
            <a:r>
              <a:rPr lang="en-US" sz="2700" b="1" dirty="0">
                <a:latin typeface="Arial" pitchFamily="34" charset="0"/>
                <a:cs typeface="Arial" pitchFamily="34" charset="0"/>
              </a:rPr>
              <a:t>yandex.ru/images›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ОВР... 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ХИМИЯ</a:t>
            </a:r>
          </a:p>
          <a:p>
            <a:pPr marL="514350" indent="-514350" algn="just">
              <a:lnSpc>
                <a:spcPct val="85000"/>
              </a:lnSpc>
              <a:buFont typeface="+mj-lt"/>
              <a:buAutoNum type="arabicPeriod" startAt="24"/>
            </a:pPr>
            <a:r>
              <a:rPr lang="en-US" sz="2700" b="1" dirty="0">
                <a:latin typeface="Arial" pitchFamily="34" charset="0"/>
                <a:cs typeface="Arial" pitchFamily="34" charset="0"/>
              </a:rPr>
              <a:t>https://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www.youtube.com/watch?v=x3YtB7pMVn0</a:t>
            </a:r>
            <a:endParaRPr lang="ru-RU" sz="27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lnSpc>
                <a:spcPct val="85000"/>
              </a:lnSpc>
              <a:buFont typeface="+mj-lt"/>
              <a:buAutoNum type="arabicPeriod" startAt="24"/>
            </a:pPr>
            <a:r>
              <a:rPr lang="ru-RU" sz="27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Теоретические основы аналитической химии. Качественный анализ. Учебно-методическое пособие по дисциплине ЕН. Ф. 06 аналитическая химия для студентов 2 курса заочного отделения – Пятигорск: Пятигорская государственная фармацевтическая академия, 2011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7224" y="129581"/>
            <a:ext cx="7786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Использованные источники</a:t>
            </a:r>
            <a:endParaRPr lang="ru-RU" sz="4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558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3c2dec3b10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96752"/>
            <a:ext cx="45116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323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052736"/>
            <a:ext cx="8784976" cy="5193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Как известно из курса неорганической химии, к </a:t>
            </a:r>
            <a:r>
              <a:rPr lang="ru-RU" sz="2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анионам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u="sng" dirty="0">
                <a:latin typeface="Arial" pitchFamily="34" charset="0"/>
                <a:cs typeface="Arial" pitchFamily="34" charset="0"/>
              </a:rPr>
              <a:t>относятся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отрицательно заряженные частицы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, состоящие из отдельных атомов или групп атомов различных элементов. В отличие от </a:t>
            </a:r>
            <a:r>
              <a:rPr lang="ru-RU" sz="2600" b="1" dirty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катионов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, которые </a:t>
            </a:r>
            <a:r>
              <a:rPr lang="ru-RU" sz="2600" b="1" u="sng" dirty="0">
                <a:latin typeface="Arial" pitchFamily="34" charset="0"/>
                <a:cs typeface="Arial" pitchFamily="34" charset="0"/>
              </a:rPr>
              <a:t>в большинстве своем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состоят из одного атома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, анионы могут иметь сложный состав и состоять из нескольких атомов. Общепринятой классификации анионов не существует. Разными авторами предложены различные системы классификации. Мы будем использовать наиболее часто применяемую </a:t>
            </a:r>
            <a:r>
              <a:rPr lang="ru-RU" sz="2600" b="1" dirty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классификацию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600" b="1" u="sng" dirty="0">
                <a:latin typeface="Arial" pitchFamily="34" charset="0"/>
                <a:cs typeface="Arial" pitchFamily="34" charset="0"/>
              </a:rPr>
              <a:t>в основу которой легло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образование нерастворимых в воде осадков солей бария и серебра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. По этой классификации все анионы делятся на три аналитические группы.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3635" y="44624"/>
            <a:ext cx="8784976" cy="10380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85000"/>
              </a:lnSpc>
            </a:pPr>
            <a:r>
              <a:rPr lang="ru-RU" sz="3600" b="1" dirty="0">
                <a:ln w="11430">
                  <a:solidFill>
                    <a:sysClr val="windowText" lastClr="000000"/>
                  </a:solidFill>
                </a:ln>
                <a:solidFill>
                  <a:srgbClr val="9D234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Химико-аналитические свойства групп анионов</a:t>
            </a:r>
          </a:p>
        </p:txBody>
      </p:sp>
    </p:spTree>
    <p:extLst>
      <p:ext uri="{BB962C8B-B14F-4D97-AF65-F5344CB8AC3E}">
        <p14:creationId xmlns:p14="http://schemas.microsoft.com/office/powerpoint/2010/main" val="3280837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60648"/>
            <a:ext cx="8712968" cy="5650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 аналитическая группа анионов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</a:t>
            </a:r>
            <a:r>
              <a:rPr lang="ru-RU" sz="28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  <a:r>
              <a:rPr lang="ru-R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2–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</a:t>
            </a:r>
            <a:r>
              <a:rPr lang="ru-RU" sz="28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r>
              <a:rPr lang="ru-R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2–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</a:t>
            </a:r>
            <a:r>
              <a:rPr lang="ru-RU" sz="28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  <a:r>
              <a:rPr lang="ru-R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3–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</a:t>
            </a:r>
            <a:r>
              <a:rPr lang="ru-RU" sz="28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</a:t>
            </a:r>
            <a:r>
              <a:rPr lang="ru-RU" sz="28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</a:t>
            </a:r>
            <a:r>
              <a:rPr lang="ru-R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2–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AsO</a:t>
            </a:r>
            <a:r>
              <a:rPr lang="ru-RU" sz="28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r>
              <a:rPr lang="ru-R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3–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AsO</a:t>
            </a:r>
            <a:r>
              <a:rPr lang="ru-RU" sz="28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  <a:r>
              <a:rPr lang="ru-R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3–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</a:t>
            </a:r>
            <a:r>
              <a:rPr lang="ru-RU" sz="28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</a:t>
            </a:r>
            <a:r>
              <a:rPr lang="ru-RU" sz="28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r>
              <a:rPr lang="ru-R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2–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</a:t>
            </a:r>
            <a:r>
              <a:rPr lang="ru-RU" sz="28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</a:t>
            </a:r>
            <a:r>
              <a:rPr lang="ru-RU" sz="28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  <a:r>
              <a:rPr lang="ru-R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2–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HCO</a:t>
            </a:r>
            <a:r>
              <a:rPr lang="ru-RU" sz="28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r>
              <a:rPr lang="ru-RU" sz="2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lnSpc>
                <a:spcPct val="85000"/>
              </a:lnSpc>
            </a:pP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indent="442913" algn="just">
              <a:lnSpc>
                <a:spcPct val="85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В I группу входят анионы кислот, образующие с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солями бария </a:t>
            </a:r>
            <a:r>
              <a:rPr lang="ru-RU" sz="2800" b="1" u="sng" dirty="0">
                <a:latin typeface="Arial" pitchFamily="34" charset="0"/>
                <a:cs typeface="Arial" pitchFamily="34" charset="0"/>
              </a:rPr>
              <a:t>нерастворимые в воде осадки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которые </a:t>
            </a:r>
            <a:r>
              <a:rPr lang="ru-RU" sz="2800" b="1" u="sng" dirty="0">
                <a:latin typeface="Arial" pitchFamily="34" charset="0"/>
                <a:cs typeface="Arial" pitchFamily="34" charset="0"/>
              </a:rPr>
              <a:t>растворимы в разбавленных минеральных кислотах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(за исключением сульфата бария). Поэтому осаждение анионов I группы в нейтральной или слабощелочной среде. В качестве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группового реагента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обычно используют раствор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хлорида бария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. Анионы I группы с </a:t>
            </a:r>
            <a:r>
              <a:rPr lang="ru-RU" sz="2800" b="1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катионом серебра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u="sng" dirty="0">
                <a:latin typeface="Arial" pitchFamily="34" charset="0"/>
                <a:cs typeface="Arial" pitchFamily="34" charset="0"/>
              </a:rPr>
              <a:t>образуют осадки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растворимые в разбавленной азотной кислоте.</a:t>
            </a:r>
          </a:p>
        </p:txBody>
      </p:sp>
    </p:spTree>
    <p:extLst>
      <p:ext uri="{BB962C8B-B14F-4D97-AF65-F5344CB8AC3E}">
        <p14:creationId xmlns:p14="http://schemas.microsoft.com/office/powerpoint/2010/main" val="3280837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16632"/>
            <a:ext cx="8856984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Реагенты на анионы I 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группы</a:t>
            </a:r>
          </a:p>
          <a:p>
            <a:pPr algn="ctr">
              <a:lnSpc>
                <a:spcPct val="90000"/>
              </a:lnSpc>
            </a:pPr>
            <a:endParaRPr lang="ru-RU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lvl="0" indent="442913">
              <a:lnSpc>
                <a:spcPct val="90000"/>
              </a:lnSpc>
            </a:pPr>
            <a:r>
              <a:rPr lang="ru-RU" sz="2800" b="1" u="sng" dirty="0">
                <a:latin typeface="Arial" pitchFamily="34" charset="0"/>
                <a:cs typeface="Arial" pitchFamily="34" charset="0"/>
              </a:rPr>
              <a:t>Общие реагенты: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BaCl</a:t>
            </a:r>
            <a:r>
              <a:rPr lang="ru-RU" sz="28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AgNO</a:t>
            </a:r>
            <a:r>
              <a:rPr lang="ru-RU" sz="28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lvl="0" indent="442913">
              <a:lnSpc>
                <a:spcPct val="90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Реагенты на анионы:</a:t>
            </a:r>
          </a:p>
          <a:p>
            <a:pPr marL="1341438" indent="-1341438">
              <a:lnSpc>
                <a:spcPct val="90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SO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2– 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– соли бария в кислой среде;</a:t>
            </a:r>
          </a:p>
          <a:p>
            <a:pPr marL="1341438" indent="-1341438">
              <a:lnSpc>
                <a:spcPct val="90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CO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2–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минеральные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кислоты, MgSO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1341438" indent="-1341438">
              <a:lnSpc>
                <a:spcPct val="90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PO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3–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–  магнезиальная смесь (MgСl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2 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+ NH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H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O + NH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Cl); </a:t>
            </a:r>
          </a:p>
          <a:p>
            <a:pPr marL="1341438" indent="-1341438">
              <a:lnSpc>
                <a:spcPct val="90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молибденовая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жидкость ((NH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МоО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+ НNО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);</a:t>
            </a:r>
          </a:p>
          <a:p>
            <a:pPr marL="1341438" indent="-1341438">
              <a:lnSpc>
                <a:spcPct val="90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B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O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7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2–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– этиловый спирт с H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SO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9672" y="6325848"/>
            <a:ext cx="13324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ВаSO</a:t>
            </a:r>
            <a:r>
              <a:rPr lang="ru-RU" sz="2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4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172" name="Picture 4" descr="D:\диск D\01.03.16-домашние документы\Колледж Строитель\Водоснабжение-СПО\1.3 Основы анал. химии\Качественный анализ\Катионы\BaSO4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99" y="4601864"/>
            <a:ext cx="2316163" cy="1731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837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95020"/>
            <a:ext cx="9004774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0338" indent="-1430338">
              <a:lnSpc>
                <a:spcPct val="90000"/>
              </a:lnSpc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AsO</a:t>
            </a:r>
            <a:r>
              <a:rPr lang="ru-RU" sz="28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–  Na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S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O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3   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в кислой среде, КМnО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I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Zn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+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HCl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1430338" indent="-1430338">
              <a:lnSpc>
                <a:spcPct val="90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AsO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3–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– 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Zn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+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HCl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магнезиальная смесь (MgСl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2 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+ NH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H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O + NH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Cl); </a:t>
            </a:r>
          </a:p>
          <a:p>
            <a:pPr marL="1430338" indent="-1430338">
              <a:lnSpc>
                <a:spcPct val="90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            молибденовая жидкость ((NH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МоО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+ НNО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);</a:t>
            </a:r>
          </a:p>
          <a:p>
            <a:pPr marL="1430338" indent="-1430338">
              <a:lnSpc>
                <a:spcPct val="90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S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O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2–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– минеральные кислоты,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K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МnО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I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2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AsO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3– 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в кислой среде;</a:t>
            </a:r>
          </a:p>
          <a:p>
            <a:pPr marL="1430338" indent="-1430338">
              <a:lnSpc>
                <a:spcPct val="90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C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O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2–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– CaCl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 КМnО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1430338" indent="-1430338">
              <a:lnSpc>
                <a:spcPct val="90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HCO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– 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– минеральные кислоты, соли кальция в присутствии аммиака.</a:t>
            </a:r>
          </a:p>
        </p:txBody>
      </p:sp>
    </p:spTree>
    <p:extLst>
      <p:ext uri="{BB962C8B-B14F-4D97-AF65-F5344CB8AC3E}">
        <p14:creationId xmlns:p14="http://schemas.microsoft.com/office/powerpoint/2010/main" val="2279279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357052"/>
            <a:ext cx="8662891" cy="5389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700" b="1" dirty="0">
                <a:latin typeface="Arial" pitchFamily="34" charset="0"/>
                <a:cs typeface="Arial" pitchFamily="34" charset="0"/>
              </a:rPr>
              <a:t>При изучении 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анионов I группы </a:t>
            </a:r>
            <a:r>
              <a:rPr lang="ru-RU" sz="2700" b="1" u="sng" dirty="0">
                <a:latin typeface="Arial" pitchFamily="34" charset="0"/>
                <a:cs typeface="Arial" pitchFamily="34" charset="0"/>
              </a:rPr>
              <a:t>необходимо обратить внимание на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следующее:</a:t>
            </a:r>
          </a:p>
          <a:p>
            <a:pPr marL="354013" lvl="0" indent="-354013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все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анионы I группы в водных растворах бесцветны;</a:t>
            </a:r>
          </a:p>
          <a:p>
            <a:pPr marL="354013" lvl="0" indent="-354013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состав анионов I группы входят анионы, проявляющие восстановительные свойства (AsO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700" b="1" baseline="30000" dirty="0">
                <a:latin typeface="Arial" pitchFamily="34" charset="0"/>
                <a:cs typeface="Arial" pitchFamily="34" charset="0"/>
              </a:rPr>
              <a:t>3–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, S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O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700" b="1" baseline="30000" dirty="0">
                <a:latin typeface="Arial" pitchFamily="34" charset="0"/>
                <a:cs typeface="Arial" pitchFamily="34" charset="0"/>
              </a:rPr>
              <a:t>2–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, C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O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700" b="1" baseline="30000" dirty="0">
                <a:latin typeface="Arial" pitchFamily="34" charset="0"/>
                <a:cs typeface="Arial" pitchFamily="34" charset="0"/>
              </a:rPr>
              <a:t>2–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);</a:t>
            </a:r>
          </a:p>
          <a:p>
            <a:pPr marL="354013" lvl="0" indent="-354013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анализе смеси анионов обнаружению фосфат-иона с молибденовой жидкостью мешают восстановители; обнаружению CO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700" b="1" baseline="30000" dirty="0">
                <a:latin typeface="Arial" pitchFamily="34" charset="0"/>
                <a:cs typeface="Arial" pitchFamily="34" charset="0"/>
              </a:rPr>
              <a:t>2–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-иона мешает S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O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700" b="1" baseline="30000" dirty="0">
                <a:latin typeface="Arial" pitchFamily="34" charset="0"/>
                <a:cs typeface="Arial" pitchFamily="34" charset="0"/>
              </a:rPr>
              <a:t>2–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-ион, который удаляют действием Н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(S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O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700" b="1" baseline="30000" dirty="0">
                <a:latin typeface="Arial" pitchFamily="34" charset="0"/>
                <a:cs typeface="Arial" pitchFamily="34" charset="0"/>
              </a:rPr>
              <a:t>2–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SO</a:t>
            </a:r>
            <a:r>
              <a:rPr lang="ru-RU" sz="27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7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7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indent="442913" algn="just">
              <a:lnSpc>
                <a:spcPct val="85000"/>
              </a:lnSpc>
              <a:buClr>
                <a:srgbClr val="C00000"/>
              </a:buClr>
            </a:pPr>
            <a:r>
              <a:rPr lang="ru-RU" sz="2700" b="1" u="sng" dirty="0">
                <a:latin typeface="Arial" pitchFamily="34" charset="0"/>
                <a:cs typeface="Arial" pitchFamily="34" charset="0"/>
              </a:rPr>
              <a:t>Анализ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смеси анионов I группы </a:t>
            </a:r>
            <a:r>
              <a:rPr lang="ru-RU" sz="2700" b="1" u="sng" dirty="0">
                <a:latin typeface="Arial" pitchFamily="34" charset="0"/>
                <a:cs typeface="Arial" pitchFamily="34" charset="0"/>
              </a:rPr>
              <a:t>проводят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дробным способом, при необходимости проводя маскирование мешающих ионов. </a:t>
            </a:r>
          </a:p>
        </p:txBody>
      </p:sp>
    </p:spTree>
    <p:extLst>
      <p:ext uri="{BB962C8B-B14F-4D97-AF65-F5344CB8AC3E}">
        <p14:creationId xmlns:p14="http://schemas.microsoft.com/office/powerpoint/2010/main" val="3280837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5801900</TotalTime>
  <Words>2773</Words>
  <Application>Microsoft Office PowerPoint</Application>
  <PresentationFormat>Экран (4:3)</PresentationFormat>
  <Paragraphs>229</Paragraphs>
  <Slides>44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user</cp:lastModifiedBy>
  <cp:revision>1889</cp:revision>
  <dcterms:created xsi:type="dcterms:W3CDTF">2015-12-13T09:17:19Z</dcterms:created>
  <dcterms:modified xsi:type="dcterms:W3CDTF">2021-04-19T16:06:16Z</dcterms:modified>
</cp:coreProperties>
</file>