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94" r:id="rId2"/>
    <p:sldId id="296" r:id="rId3"/>
    <p:sldId id="297" r:id="rId4"/>
    <p:sldId id="286" r:id="rId5"/>
    <p:sldId id="316" r:id="rId6"/>
    <p:sldId id="326" r:id="rId7"/>
    <p:sldId id="302" r:id="rId8"/>
    <p:sldId id="313" r:id="rId9"/>
    <p:sldId id="303" r:id="rId10"/>
    <p:sldId id="327" r:id="rId11"/>
    <p:sldId id="314" r:id="rId12"/>
    <p:sldId id="341" r:id="rId13"/>
    <p:sldId id="315" r:id="rId14"/>
    <p:sldId id="304" r:id="rId15"/>
    <p:sldId id="305" r:id="rId16"/>
    <p:sldId id="349" r:id="rId17"/>
    <p:sldId id="353" r:id="rId18"/>
    <p:sldId id="350" r:id="rId19"/>
    <p:sldId id="352" r:id="rId20"/>
    <p:sldId id="351" r:id="rId21"/>
    <p:sldId id="354" r:id="rId22"/>
    <p:sldId id="306" r:id="rId23"/>
    <p:sldId id="307" r:id="rId24"/>
    <p:sldId id="308" r:id="rId25"/>
    <p:sldId id="309" r:id="rId26"/>
    <p:sldId id="312" r:id="rId27"/>
    <p:sldId id="311" r:id="rId28"/>
    <p:sldId id="318" r:id="rId29"/>
    <p:sldId id="317" r:id="rId30"/>
    <p:sldId id="319" r:id="rId31"/>
    <p:sldId id="320" r:id="rId32"/>
    <p:sldId id="329" r:id="rId33"/>
    <p:sldId id="282" r:id="rId34"/>
    <p:sldId id="339" r:id="rId35"/>
    <p:sldId id="284" r:id="rId36"/>
    <p:sldId id="342" r:id="rId37"/>
    <p:sldId id="337" r:id="rId38"/>
    <p:sldId id="330" r:id="rId39"/>
    <p:sldId id="331" r:id="rId40"/>
    <p:sldId id="333" r:id="rId41"/>
    <p:sldId id="334" r:id="rId42"/>
    <p:sldId id="340" r:id="rId43"/>
    <p:sldId id="332" r:id="rId44"/>
    <p:sldId id="338" r:id="rId45"/>
    <p:sldId id="335" r:id="rId46"/>
    <p:sldId id="343" r:id="rId47"/>
    <p:sldId id="278" r:id="rId48"/>
    <p:sldId id="347" r:id="rId49"/>
    <p:sldId id="348" r:id="rId50"/>
    <p:sldId id="259" r:id="rId51"/>
    <p:sldId id="346" r:id="rId52"/>
    <p:sldId id="287" r:id="rId53"/>
    <p:sldId id="288" r:id="rId54"/>
    <p:sldId id="289" r:id="rId55"/>
    <p:sldId id="290" r:id="rId56"/>
    <p:sldId id="299" r:id="rId57"/>
    <p:sldId id="300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A7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6422" autoAdjust="0"/>
  </p:normalViewPr>
  <p:slideViewPr>
    <p:cSldViewPr>
      <p:cViewPr varScale="1">
        <p:scale>
          <a:sx n="64" d="100"/>
          <a:sy n="64" d="100"/>
        </p:scale>
        <p:origin x="-135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DE4BD-BC12-43AB-A42A-0C52B88FBEE6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6EDE8-532D-4E53-8B3E-6839191FB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1248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3AEF0-B9B6-418F-8714-F10B8A1691EE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DB56E67-9930-4147-A010-032EC921630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3AEF0-B9B6-418F-8714-F10B8A1691EE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6E67-9930-4147-A010-032EC921630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3AEF0-B9B6-418F-8714-F10B8A1691EE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6E67-9930-4147-A010-032EC921630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3AEF0-B9B6-418F-8714-F10B8A1691EE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DB56E67-9930-4147-A010-032EC921630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3AEF0-B9B6-418F-8714-F10B8A1691EE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6E67-9930-4147-A010-032EC921630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3AEF0-B9B6-418F-8714-F10B8A1691EE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6E67-9930-4147-A010-032EC921630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3AEF0-B9B6-418F-8714-F10B8A1691EE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DB56E67-9930-4147-A010-032EC921630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3AEF0-B9B6-418F-8714-F10B8A1691EE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6E67-9930-4147-A010-032EC921630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3AEF0-B9B6-418F-8714-F10B8A1691EE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6E67-9930-4147-A010-032EC921630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3AEF0-B9B6-418F-8714-F10B8A1691EE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6E67-9930-4147-A010-032EC921630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3AEF0-B9B6-418F-8714-F10B8A1691EE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6E67-9930-4147-A010-032EC921630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123AEF0-B9B6-418F-8714-F10B8A1691EE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DB56E67-9930-4147-A010-032EC921630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microsoft.com/office/2007/relationships/hdphoto" Target="../media/hdphoto6.wdp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8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microsoft.com/office/2007/relationships/hdphoto" Target="../media/hdphoto10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8.gif"/><Relationship Id="rId7" Type="http://schemas.openxmlformats.org/officeDocument/2006/relationships/image" Target="../media/image3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8.wdp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3.xml"/><Relationship Id="rId3" Type="http://schemas.openxmlformats.org/officeDocument/2006/relationships/image" Target="../media/image7.gif"/><Relationship Id="rId7" Type="http://schemas.openxmlformats.org/officeDocument/2006/relationships/slide" Target="slide14.xml"/><Relationship Id="rId12" Type="http://schemas.openxmlformats.org/officeDocument/2006/relationships/slide" Target="slide5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47.xml"/><Relationship Id="rId5" Type="http://schemas.openxmlformats.org/officeDocument/2006/relationships/slide" Target="slide4.xml"/><Relationship Id="rId10" Type="http://schemas.openxmlformats.org/officeDocument/2006/relationships/slide" Target="slide46.xml"/><Relationship Id="rId4" Type="http://schemas.openxmlformats.org/officeDocument/2006/relationships/slide" Target="slide2.xml"/><Relationship Id="rId9" Type="http://schemas.openxmlformats.org/officeDocument/2006/relationships/slide" Target="slide38.xml"/><Relationship Id="rId1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8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52.gif"/><Relationship Id="rId7" Type="http://schemas.openxmlformats.org/officeDocument/2006/relationships/slide" Target="slide3.xml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59.gif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gif"/><Relationship Id="rId4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gif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gif"/><Relationship Id="rId4" Type="http://schemas.openxmlformats.org/officeDocument/2006/relationships/image" Target="../media/image8.gif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63.gif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microsoft.com/office/2007/relationships/hdphoto" Target="../media/hdphoto31.wdp"/><Relationship Id="rId10" Type="http://schemas.microsoft.com/office/2007/relationships/hdphoto" Target="../media/hdphoto33.wdp"/><Relationship Id="rId4" Type="http://schemas.openxmlformats.org/officeDocument/2006/relationships/image" Target="../media/image68.png"/><Relationship Id="rId9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gif"/><Relationship Id="rId5" Type="http://schemas.openxmlformats.org/officeDocument/2006/relationships/image" Target="../media/image8.gif"/><Relationship Id="rId4" Type="http://schemas.microsoft.com/office/2007/relationships/hdphoto" Target="../media/hdphoto3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214282" y="71414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991140"/>
            <a:ext cx="9036496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 «Естествознание – Физика»</a:t>
            </a:r>
          </a:p>
        </p:txBody>
      </p:sp>
      <p:pic>
        <p:nvPicPr>
          <p:cNvPr id="1027" name="Picture 3" descr="D:\диск D\29.06.17-домашние документы\Виртуальные лекции\физика\анимашки\kinetic-pendulum-500-clr-556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923976"/>
            <a:ext cx="476250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7504" y="1969869"/>
            <a:ext cx="9019256" cy="14327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Импульс. Закон сохранения импульса и реактивное движение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0F0A7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8" name="Picture 4" descr="D:\диск D\29.06.17-домашние документы\Лаб. раб YES\Виртуальные лабораторные YES\Анимашки и картинки\Самолеты\25f7da074ebd5ce5c5e55e99c7a0cad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81" y="2135708"/>
            <a:ext cx="73342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иск D\29.06.17-домашние документы\Лаб. раб YES\Виртуальные лабораторные YES\Анимашки и картинки\Самолеты\7d0a621ef5d140a98165891a580dac5c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2541" y="1490661"/>
            <a:ext cx="13620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иск D\29.06.17-домашние документы\Виртуальные лекции\физика\анимашки-реактивное движение\giphy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06845"/>
            <a:ext cx="47625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Работу выполнили Кремнёва Ангелина, группа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А-21-19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 Кузьмина Ирина Викторовна 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36082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8997432" cy="245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24944"/>
            <a:ext cx="3405212" cy="35227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99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99960"/>
            <a:ext cx="882900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Инвариантность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 отношению к повороту системы отсчета. </a:t>
            </a: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724" y="2473012"/>
            <a:ext cx="7286550" cy="428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https://ido.tsu.ru/schools/physmat/data/res/mehanika/uchpos/text/5/clip_image043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3398" y="672537"/>
            <a:ext cx="2325117" cy="1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D:\диск D\29.06.17-домашние документы\Виртуальные лекции\физика\анимашки\mayatnik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25942"/>
            <a:ext cx="1801240" cy="1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560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https://upload.wikimedia.org/wikipedia/commons/a/ad/Moment_of_inertia_example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520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4591" y="63545"/>
            <a:ext cx="4855933" cy="379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https://i.gifer.com/CSp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851" y="0"/>
            <a:ext cx="3467100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887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99960"/>
            <a:ext cx="8829004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Сохранение</a:t>
            </a:r>
            <a:r>
              <a:rPr lang="ru-RU" sz="2700" b="1" dirty="0">
                <a:latin typeface="Arial Black" pitchFamily="34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Импульс не изменяется при взаимодействиях, изменяющих лишь механические характеристики системы. Это свойство инвариантно по отношению к преобразованиям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Галилея.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Свойства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сохранения кинетической энергии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сохранения импульса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второго закона Ньютона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достаточно, чтобы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вывести математическую формулу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импульса.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04201"/>
            <a:ext cx="5832648" cy="38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32565"/>
            <a:ext cx="2327523" cy="249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807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108"/>
          <a:stretch/>
        </p:blipFill>
        <p:spPr bwMode="auto">
          <a:xfrm>
            <a:off x="202738" y="844346"/>
            <a:ext cx="8222273" cy="575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09452" y="118373"/>
            <a:ext cx="7861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Закон сохранения 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импульса</a:t>
            </a:r>
            <a:r>
              <a:rPr lang="ru-RU" sz="3600" b="1" dirty="0">
                <a:latin typeface="Arial Black" pitchFamily="34" charset="0"/>
                <a:cs typeface="Arial" pitchFamily="34" charset="0"/>
              </a:rPr>
              <a:t> </a:t>
            </a:r>
            <a:endParaRPr lang="ru-RU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52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06"/>
          <a:stretch/>
        </p:blipFill>
        <p:spPr bwMode="auto">
          <a:xfrm>
            <a:off x="73016" y="116632"/>
            <a:ext cx="8891472" cy="544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52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2269" y="112693"/>
            <a:ext cx="8709356" cy="9294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Частные случаи закона сохранения импульса </a:t>
            </a:r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9040"/>
            <a:ext cx="2588678" cy="306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9961" y="1042178"/>
            <a:ext cx="871166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Ударные взаимодействия.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Система тел незамкнута, но в течение короткого времени (во время удара) в ней развиваются силы взаимодействия, значительно превышающие внешние силы. На это время систему тел можно считать замкнутой, пренебречь внешними силами и применить закон сохранения импульса.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2999" y="116632"/>
            <a:ext cx="559325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09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5138" y="152921"/>
            <a:ext cx="87116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Сохранение </a:t>
            </a: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компонент импульса.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Система тел незамкнута, но суммарная проекция внешних сил на некоторое направление равна нулю. В этом случае проекция полного импульса системы на данное направление остается неизменной при любых взаимодействиях тел.  Например, если сумма всех внешних сил по оси X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равна нулю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 изменение проекции всех импульсов частей системы на ось X также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равна нулю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" name="Picture 2" descr="https://otvet.imgsmail.ru/download/875a8375f91de049494d6073098e8a2f_c2109d3319086cc750b07eddb9867d7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97" t="526" r="6937" b="37436"/>
          <a:stretch/>
        </p:blipFill>
        <p:spPr bwMode="auto">
          <a:xfrm>
            <a:off x="2915816" y="4546089"/>
            <a:ext cx="2314257" cy="223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970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otvet.imgsmail.ru/download/875a8375f91de049494d6073098e8a2f_c2109d3319086cc750b07eddb9867d7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7712"/>
            <a:ext cx="6499601" cy="67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4365104"/>
            <a:ext cx="1368152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09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41450" y="1866279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815058" y="1988517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2996952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66813" y="2996952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87735" y="4453731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192300" y="4453731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3016250" y="42560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2045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92"/>
            <a:ext cx="5678793" cy="409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ttps://konspekta.net/infopediasu/baza8/24103150613.files/image03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7" name="Picture 7" descr="https://konspekta.net/infopediasu/baza8/24103150613.files/image03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9" t="12034" r="11890"/>
          <a:stretch/>
        </p:blipFill>
        <p:spPr bwMode="auto">
          <a:xfrm>
            <a:off x="5656361" y="336686"/>
            <a:ext cx="3475038" cy="20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.gifer.com/CSp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9261" y="4255342"/>
            <a:ext cx="3467100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omskpress.ru/images/stories/uploading/a11a4c0647b50cb107a70735e1d84e2f_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9888" y="2636912"/>
            <a:ext cx="2780761" cy="233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129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https://konspekta.net/infopediasu/baza8/24103150613.files/image03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96"/>
            <a:ext cx="8485187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04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1354"/>
            <a:ext cx="9165232" cy="560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52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83" y="404664"/>
            <a:ext cx="907300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52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1871"/>
            <a:ext cx="8851355" cy="511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52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659" y="404664"/>
            <a:ext cx="7875363" cy="499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52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144000" cy="570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52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80523" cy="58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52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09" y="71104"/>
            <a:ext cx="8965987" cy="651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72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8973020" cy="626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72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1343899"/>
            <a:ext cx="8715436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интерфейса.</a:t>
            </a:r>
            <a:endParaRPr lang="ru-RU" sz="28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Импульс.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Свойства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импульса.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Закон сохранения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импульса.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8" action="ppaction://hlinksldjump"/>
              </a:rPr>
              <a:t>Применение закона сохранения импульса.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9" action="ppaction://hlinksldjump"/>
              </a:rPr>
              <a:t>Реактивное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9" action="ppaction://hlinksldjump"/>
              </a:rPr>
              <a:t>движение.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Пример решения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задач.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Проверим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как Вы поняли и запомнили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материал.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Использованные источники.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800" dirty="0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13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7806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531" y="980505"/>
            <a:ext cx="8914871" cy="41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3824" y="44624"/>
            <a:ext cx="8834580" cy="8771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0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Вывод соотношения между импульсом силы и импульсом тела</a:t>
            </a:r>
            <a:endParaRPr lang="ru-RU" sz="3000" b="1" spc="5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280" y="5301208"/>
            <a:ext cx="7267450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Импульс силы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равен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изменению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импульса тела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Уравнение (3) является уравнением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второго закона Ньютона в импульсной форме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xmlns="" val="8772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cf.ppt-online.org/files/slide/z/ZGNTKfgQd514WhtOaUnXHDY9y8sSJqkCpcBLFo/slide-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35"/>
          <a:stretch/>
        </p:blipFill>
        <p:spPr bwMode="auto">
          <a:xfrm>
            <a:off x="112589" y="-27384"/>
            <a:ext cx="8779891" cy="647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72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35" y="986810"/>
            <a:ext cx="8931468" cy="557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3287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3824" y="-27384"/>
            <a:ext cx="8834580" cy="4847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0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Применение закона сохранения импульса</a:t>
            </a:r>
            <a:endParaRPr lang="ru-RU" sz="3000" b="1" spc="5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059" y="620688"/>
            <a:ext cx="7502759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Вспомним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закон сохранения импульса</a:t>
            </a:r>
            <a:endParaRPr lang="ru-RU" sz="2800" dirty="0">
              <a:solidFill>
                <a:srgbClr val="0F0A7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D:\диск D\29.06.17-домашние документы\Виртуальные лекции\Биология\анимашки-медузы\1G7h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30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81" name="Picture 13" descr="https://ykl-res.azureedge.net/091c502f-f606-4449-8ea3-bf76d60df696/giphy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9487"/>
            <a:ext cx="47625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83" name="Picture 15" descr="https://i.gifer.com/2i2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524" y="34305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85" name="Picture 17" descr="https://i.gifer.com/7js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02675"/>
            <a:ext cx="476250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назад 2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6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7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3287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496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4611" y="116632"/>
            <a:ext cx="50722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Бешеный </a:t>
            </a:r>
            <a:r>
              <a:rPr lang="ru-RU" sz="40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огурец</a:t>
            </a:r>
          </a:p>
        </p:txBody>
      </p:sp>
      <p:pic>
        <p:nvPicPr>
          <p:cNvPr id="44036" name="Picture 4" descr="https://stopvideo.net/vid/1552157695.8366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8402556" cy="462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.gifer.com/7CAZ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24518"/>
            <a:ext cx="38100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436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56021"/>
            <a:ext cx="870235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стрельбе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из орудия возникает отдача – снаряд движется вперед, а орудие – откатывается назад. Снаряд и орудие – два взаимодействующих тела.</a:t>
            </a:r>
          </a:p>
        </p:txBody>
      </p:sp>
      <p:pic>
        <p:nvPicPr>
          <p:cNvPr id="4" name="Picture 8" descr="D:\диск D\29.06.17-домашние документы\Теория горения и взрыва\Анимашки\оружие\gif_06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5285" y="4134118"/>
            <a:ext cx="37338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D:\диск D\29.06.17-домашние документы\Теория горения и взрыва\Анимашки\оружие\456_f1363771630_640x48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39" y="2286268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4679" y="2715369"/>
            <a:ext cx="393382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186"/>
            <a:ext cx="43815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7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3287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496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Движение тела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 отделении от него некоторой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массы: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m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Например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а) выстрел из ружья б) полет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ракеты.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781" y="5728861"/>
            <a:ext cx="7379493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Зачем </a:t>
            </a:r>
            <a:r>
              <a:rPr lang="ru-RU" sz="2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нужно прижимать приклад ружья к плечу в момент выстрела?</a:t>
            </a:r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3287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edia.giphy.com/media/m5TiPk0LivhyU/giphy-downsized-large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452437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иск D\29.06.17-домашние документы\Виртуальные лекции\физика\анимашки-реактивное движение\WholeEdibleGiraffe-size_restricted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2750" y="1474812"/>
            <a:ext cx="2381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476" y="5313982"/>
            <a:ext cx="61427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?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670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7" name="Picture 9" descr="D:\диск D\29.06.17-домашние документы\Теория горения и взрыва\Анимашки\Взрыв\14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7249" y="654918"/>
            <a:ext cx="334327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D:\диск D\29.06.17-домашние документы\Теория горения и взрыва\Анимашки\Взрыв\Bomba_atomowa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12901"/>
            <a:ext cx="13811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11" descr="D:\диск D\29.06.17-домашние документы\Теория горения и взрыва\Анимашки\Взрыв\18 (1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70" y="3626718"/>
            <a:ext cx="3619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3287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180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567"/>
            <a:ext cx="9144000" cy="68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7891" name="Picture 3" descr="D:\диск D\29.06.17-домашние документы\Виртуальные лекции\физика\анимашки-реактивное движение\WholeEdibleGiraffe-size_restricted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-1117476"/>
            <a:ext cx="2381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60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16632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Следствием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закона сохранения импульса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является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реактивное движение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  Для осуществления реактивного движения не требуется взаимодействия с внешними телами.  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057" y="1968444"/>
            <a:ext cx="8373591" cy="431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166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789013"/>
            <a:ext cx="3619902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Импульс</a:t>
            </a:r>
            <a:endParaRPr lang="ru-RU" sz="5400" b="1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диск D\29.06.17-домашние документы\Виртуальные лекции\физика\анимашки\4Kxm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6096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диск D\29.06.17-домашние документы\Виртуальные лекции\физика\анимашки\kinetic-pendulum-500-clr-556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624"/>
            <a:ext cx="476250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667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40"/>
          <a:stretch/>
        </p:blipFill>
        <p:spPr bwMode="auto">
          <a:xfrm>
            <a:off x="725853" y="0"/>
            <a:ext cx="8003443" cy="49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bestanimations.com/Sci-Fi/Rockets/nasa-rocket-space-flight-animated-gif-image-5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4254519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166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cont.ws/uploads/posts/12636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7525"/>
            <a:ext cx="4992489" cy="460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3062" y="4786145"/>
            <a:ext cx="8155856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vi-VN" sz="2600" b="1" dirty="0">
                <a:latin typeface="Arial" pitchFamily="34" charset="0"/>
                <a:cs typeface="Arial" pitchFamily="34" charset="0"/>
              </a:rPr>
              <a:t>Константи́н Эдуа́рдович </a:t>
            </a:r>
            <a:r>
              <a:rPr lang="vi-VN" sz="2600" b="1" dirty="0" smtClean="0">
                <a:latin typeface="Arial" pitchFamily="34" charset="0"/>
                <a:cs typeface="Arial" pitchFamily="34" charset="0"/>
              </a:rPr>
              <a:t>Циолко́вский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(1857 – 1935) –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русский и советский философ и изобретатель, школьный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учитель; основоположник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теоретической 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космонавтики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D:\диск D\29.06.17-домашние документы\Виртуальные лекции\физика\анимашки-реактивное движение\200w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6303" y="332656"/>
            <a:ext cx="19050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468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D:\диск D\29.06.17-домашние документы\Виртуальные лекции\физика\реактивное движение\princip-reaktivnogo-dvizheniya-rakety_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bestanimations.com/Sci-Fi/Rockets/nasa-rocket-space-flight-animated-gif-image-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861" y="4070344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320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652962" cy="196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203" y="2420888"/>
            <a:ext cx="8806285" cy="119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038" y="3620569"/>
            <a:ext cx="564832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9" name="Picture 9" descr="https://questions-physics.ru/images/image02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536" y="195852"/>
            <a:ext cx="6241617" cy="20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262811"/>
            <a:ext cx="356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1</a:t>
            </a:r>
            <a:endParaRPr lang="ru-RU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40152" y="262811"/>
            <a:ext cx="356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2</a:t>
            </a:r>
            <a:endParaRPr lang="ru-RU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166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79"/>
          <a:stretch/>
        </p:blipFill>
        <p:spPr bwMode="auto">
          <a:xfrm>
            <a:off x="129828" y="116632"/>
            <a:ext cx="8888377" cy="248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https://bestanimations.com/Sci-Fi/Rockets/nasa-rocket-space-flight-animated-gif-image-5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96952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436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bigslide.ru/images/9/8426/960/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469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101" y="116632"/>
            <a:ext cx="8600379" cy="5671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Пример решения задач</a:t>
            </a:r>
            <a:endParaRPr lang="ru-RU" sz="3600" b="1" spc="5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2100" y="764704"/>
            <a:ext cx="8600379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Летящая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пуля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массой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10 г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ударяется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брусок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массой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390 г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застревает в нем.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Найти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скорость бруска, если скорость пули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200 м/с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27830381"/>
              </p:ext>
            </p:extLst>
          </p:nvPr>
        </p:nvGraphicFramePr>
        <p:xfrm>
          <a:off x="303561" y="2060848"/>
          <a:ext cx="8600379" cy="2944368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262643"/>
                <a:gridCol w="1274197"/>
                <a:gridCol w="506353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Дано: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СИ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Решение</a:t>
                      </a:r>
                      <a:endParaRPr lang="ru-RU" sz="2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m</a:t>
                      </a:r>
                      <a:r>
                        <a:rPr lang="ru-RU" sz="2800" baseline="-25000" dirty="0">
                          <a:effectLst/>
                        </a:rPr>
                        <a:t>1</a:t>
                      </a:r>
                      <a:r>
                        <a:rPr lang="ru-RU" sz="2800" dirty="0">
                          <a:effectLst/>
                        </a:rPr>
                        <a:t> = 10 г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0,01кг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ЗСИ</a:t>
                      </a:r>
                      <a:r>
                        <a:rPr lang="ru-RU" sz="2800" dirty="0" smtClean="0">
                          <a:effectLst/>
                        </a:rPr>
                        <a:t> 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для неупругого удара: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± m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= (m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+ m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)u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= (m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+ m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)u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m</a:t>
                      </a:r>
                      <a:r>
                        <a:rPr lang="ru-RU" sz="2800" baseline="-25000" dirty="0">
                          <a:effectLst/>
                        </a:rPr>
                        <a:t>2</a:t>
                      </a:r>
                      <a:r>
                        <a:rPr lang="ru-RU" sz="2800" dirty="0">
                          <a:effectLst/>
                        </a:rPr>
                        <a:t> = 390 г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0,39кг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v</a:t>
                      </a:r>
                      <a:r>
                        <a:rPr lang="ru-RU" sz="2800" baseline="-25000" dirty="0">
                          <a:effectLst/>
                        </a:rPr>
                        <a:t>1</a:t>
                      </a:r>
                      <a:r>
                        <a:rPr lang="ru-RU" sz="2800" dirty="0">
                          <a:effectLst/>
                        </a:rPr>
                        <a:t> = 200 м/с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v</a:t>
                      </a:r>
                      <a:r>
                        <a:rPr lang="ru-RU" sz="2800" baseline="-25000" dirty="0">
                          <a:effectLst/>
                        </a:rPr>
                        <a:t>2</a:t>
                      </a:r>
                      <a:r>
                        <a:rPr lang="ru-RU" sz="2800" dirty="0">
                          <a:effectLst/>
                        </a:rPr>
                        <a:t> = 0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u = ?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79512" y="6218148"/>
            <a:ext cx="6349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ЗСИ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закон сохранения импульса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4716" y="4067894"/>
            <a:ext cx="433540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994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677" y="1618342"/>
            <a:ext cx="878381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arenR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У какого тела модуль импульса больше: у спокойно идущего слона или летящей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пули? </a:t>
            </a:r>
          </a:p>
          <a:p>
            <a:pPr marL="514350" indent="-51435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arenR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Сформулируйте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закон сохранения импульса. Что называется импульсом тела, импульсом силы? Как связаны между собой эти физические величины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514350" indent="-51435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arenR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Каким максимальным импульсом можете обладать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?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Clr>
                <a:srgbClr val="C00000"/>
              </a:buClr>
              <a:buFont typeface="+mj-lt"/>
              <a:buAutoNum type="arabicParenR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Приведите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примеры, когда вы передавали часть своего импульса другим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телам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2101" y="116632"/>
            <a:ext cx="8600379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Проверим как Вы поняли и запомнили материал</a:t>
            </a:r>
            <a:endParaRPr lang="ru-RU" sz="3600" b="1" spc="5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19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87" y="476672"/>
            <a:ext cx="8732837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3411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92101" y="116632"/>
            <a:ext cx="8600379" cy="5671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Проверьте свой ответ</a:t>
            </a:r>
            <a:endParaRPr lang="ru-RU" sz="3600" b="1" spc="5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0" y="1052736"/>
            <a:ext cx="9040199" cy="428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503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иск D\29.06.17-домашние документы\Виртуальные лекции\физика\импульс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69024"/>
            <a:ext cx="9080524" cy="681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1859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101" y="116632"/>
            <a:ext cx="8600379" cy="5671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Тестовые задания</a:t>
            </a:r>
            <a:endParaRPr lang="ru-RU" sz="3600" b="1" spc="5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92508"/>
            <a:ext cx="892899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Когда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ступень ракеты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отделяется от космического корабля, она получает некоторый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импульс p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Какой импульс p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получает при этом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космический корабль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?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 =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б)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 &lt;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 в)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 &gt;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 = 0 3.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выстреле из ружья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пуля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получает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импульс р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ружьё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за счет отдачи приобретает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импульс р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Сравните импульсы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обоих тел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р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&gt;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б) р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&lt;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в) р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г) р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0 4.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095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332656"/>
            <a:ext cx="892899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3.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Мяч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массой m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брошен вверх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начальной скоростью v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Каково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изменение импульса мяча за время движения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от начала до возвращения в исходную точку?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mv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 б) –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mv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в) 2mv;   г)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0 4.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4.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Два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автомобиля с одинаковой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массой m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движутся со скоростями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2v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относительно Земли. Чему равен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модуль импульса второго автомобиля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относительно первого?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3mv;    б) 2mv;   в)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mv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  г)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218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960906" cy="122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720840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Тележка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массой 0,1 кг движется равномерно по столу со скоростью 5 м/с, так как изображено на рисунке. Чему равен её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импульс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направлен вектор импульса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?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714375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0,5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кг·м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/с,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вправо;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2) 0,5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кг·м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/с,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влево; </a:t>
            </a:r>
          </a:p>
          <a:p>
            <a:pPr marL="714375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5,0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кг·м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/с,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вправо;      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50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кг·м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/с,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влево;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5) 50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кг·м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/с, вправо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6.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Автомобиль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массой 1 тонна,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движется прямолинейно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 скоростью 20 м/с.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Импульс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автомобиля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равен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…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714375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0,5·10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кг·м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/с;      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1·10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кг·м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/с;            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3) 2·10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кг·м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/с;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4) 20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кг·м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/с;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5) 50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кг·м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/с</a:t>
            </a: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17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8784976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7.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Материальная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точка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массой 1 кг двигалась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 прямой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под действием силы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20 Н изменила свою скорость на 40 м/с. За какое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время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это произошло?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6286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0,5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с;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2) 5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с;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3) 2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с;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4) 0,2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с;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5) 20 с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8.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Автомобиль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первоначально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двигавшийся со скоростью 20 м/с,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после выключения двигателя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остановился через 3 секунды.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Сила сопротивления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действовавшая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 автомобиль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при торможении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равна 6000 Н.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Масса автомобиля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…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628650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600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кг;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2) 700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кг;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3) 800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кг;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4) 900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кг;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5) 1000 кг</a:t>
            </a:r>
          </a:p>
        </p:txBody>
      </p:sp>
    </p:spTree>
    <p:extLst>
      <p:ext uri="{BB962C8B-B14F-4D97-AF65-F5344CB8AC3E}">
        <p14:creationId xmlns:p14="http://schemas.microsoft.com/office/powerpoint/2010/main" xmlns="" val="21517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49771"/>
            <a:ext cx="885698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9.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Теннисный мяч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массой m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двигаясь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вправо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 оси ОХ,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упруго ударяется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 бетонную стенку, имея перед ударом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скорость v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Определите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направление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модуль изменения импульса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мяча.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291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влево, 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mv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2) влево,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2mv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3) вправо, 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mv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4) вправо,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2mv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5) остановится,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10.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Шар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пластилина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массой m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двигаясь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влево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 оси ОХ, ударяется о бетонную стенку, имея перед ударом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скорость v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Определите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направление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модуль изменения импульса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мяча.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291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влево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mv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                 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влево,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2mv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</a:t>
            </a:r>
          </a:p>
          <a:p>
            <a:pPr marL="44291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остановится, 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mv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4) вправо,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2mv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44291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импульс не изменится</a:t>
            </a:r>
          </a:p>
        </p:txBody>
      </p:sp>
    </p:spTree>
    <p:extLst>
      <p:ext uri="{BB962C8B-B14F-4D97-AF65-F5344CB8AC3E}">
        <p14:creationId xmlns:p14="http://schemas.microsoft.com/office/powerpoint/2010/main" xmlns="" val="21517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188640"/>
            <a:ext cx="6013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Arial Black" pitchFamily="34" charset="0"/>
              </a:rPr>
              <a:t>Установите соответствие</a:t>
            </a:r>
            <a:endParaRPr lang="ru-RU" sz="3200" dirty="0">
              <a:latin typeface="Arial Black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63319429"/>
              </p:ext>
            </p:extLst>
          </p:nvPr>
        </p:nvGraphicFramePr>
        <p:xfrm>
          <a:off x="179512" y="1643083"/>
          <a:ext cx="8496944" cy="1770888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4248029"/>
                <a:gridCol w="424891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Физические величины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" pitchFamily="34" charset="0"/>
                          <a:cs typeface="Arial" pitchFamily="34" charset="0"/>
                        </a:rPr>
                        <a:t>Их изменение</a:t>
                      </a:r>
                      <a:endParaRPr lang="ru-RU" sz="2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а) импульс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1) не изменится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б) скорость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2) увеличится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" pitchFamily="34" charset="0"/>
                          <a:cs typeface="Arial" pitchFamily="34" charset="0"/>
                        </a:rPr>
                        <a:t>в) ускорение</a:t>
                      </a:r>
                      <a:endParaRPr lang="ru-RU" sz="2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3) уменьшится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9512" y="818242"/>
            <a:ext cx="878497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11.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Тело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брошено вертикально вверх. Как будут изменяться импульс, скорость и ускорение?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3468255"/>
            <a:ext cx="878497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12.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Тело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брошено вертикально вниз. Как будут изменяться импульс, скорость и ускорение? 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9751514"/>
              </p:ext>
            </p:extLst>
          </p:nvPr>
        </p:nvGraphicFramePr>
        <p:xfrm>
          <a:off x="251520" y="4277097"/>
          <a:ext cx="8496944" cy="1770888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4248029"/>
                <a:gridCol w="424891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Физические величины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" pitchFamily="34" charset="0"/>
                          <a:cs typeface="Arial" pitchFamily="34" charset="0"/>
                        </a:rPr>
                        <a:t>Их изменение</a:t>
                      </a:r>
                      <a:endParaRPr lang="ru-RU" sz="2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а) импульс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1) не изменится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б) скорость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2) увеличится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" pitchFamily="34" charset="0"/>
                          <a:cs typeface="Arial" pitchFamily="34" charset="0"/>
                        </a:rPr>
                        <a:t>в) ускорение</a:t>
                      </a:r>
                      <a:endParaRPr lang="ru-RU" sz="2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3) уменьшится</a:t>
                      </a:r>
                      <a:endParaRPr lang="ru-RU" sz="2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517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69675"/>
            <a:ext cx="8858312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lvl="0" indent="-442913" algn="just">
              <a:lnSpc>
                <a:spcPct val="8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Самойленко П.И. Физика для профессий и специальностей социально-экономических и гуманитарных профессий: Учебник – М.: Издательский центр «Академия», 2014</a:t>
            </a:r>
          </a:p>
          <a:p>
            <a:pPr marL="442913" lvl="0" indent="-442913" algn="just">
              <a:lnSpc>
                <a:spcPct val="8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Фирсов А.В. Физика для профессий и специальностей технического и Естественно-научного профилей: Учебник. – М.: Издательский центр «Академия»,  2014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42913" indent="-442913" algn="just">
              <a:lnSpc>
                <a:spcPct val="85000"/>
              </a:lnSpc>
              <a:buFont typeface="+mj-lt"/>
              <a:buAutoNum type="arabicPeriod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/Импульс</a:t>
            </a:r>
          </a:p>
          <a:p>
            <a:pPr marL="442913" indent="-442913" algn="just">
              <a:lnSpc>
                <a:spcPct val="85000"/>
              </a:lnSpc>
              <a:buFont typeface="+mj-lt"/>
              <a:buAutoNum type="arabicPeriod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/Закон сохранения импульса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42913" indent="-442913" algn="just">
              <a:lnSpc>
                <a:spcPct val="85000"/>
              </a:lnSpc>
              <a:buFont typeface="+mj-lt"/>
              <a:buAutoNum type="arabicPeriod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/Реактивное движение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42913" indent="-442913" algn="just">
              <a:lnSpc>
                <a:spcPct val="85000"/>
              </a:lnSpc>
              <a:buFont typeface="+mj-lt"/>
              <a:buAutoNum type="arabicPeriod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ttps://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yandex.ru/images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/Импульс</a:t>
            </a:r>
          </a:p>
          <a:p>
            <a:pPr marL="442913" indent="-442913" algn="just">
              <a:lnSpc>
                <a:spcPct val="85000"/>
              </a:lnSpc>
              <a:buFont typeface="+mj-lt"/>
              <a:buAutoNum type="arabicPeriod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ttps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://yandex.ru/images/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/Закон сохранения импульса</a:t>
            </a:r>
          </a:p>
          <a:p>
            <a:pPr marL="442913" indent="-442913" algn="just">
              <a:lnSpc>
                <a:spcPct val="85000"/>
              </a:lnSpc>
              <a:buFont typeface="+mj-lt"/>
              <a:buAutoNum type="arabicPeriod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ttps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yandex.ru/images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/Реактивное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движение</a:t>
            </a:r>
            <a:endParaRPr lang="ru-RU" sz="27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14714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15593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D:\диск D\29.06.17-домашние документы\Виртуальные лекции\физика\импульс\img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3530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3753" y="182408"/>
            <a:ext cx="871296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И́мпульс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коли́чество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движе́ния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) 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–векторная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 физическая величина, являющаяся мерой механического движения тела. В классической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механике 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импульс тела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равен произведению </a:t>
            </a:r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массы 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этого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тела на его </a:t>
            </a:r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скорость 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0F0A7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направление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импульса совпадает с направлением вектора скорости: </a:t>
            </a:r>
          </a:p>
        </p:txBody>
      </p:sp>
      <p:sp>
        <p:nvSpPr>
          <p:cNvPr id="6" name="AutoShape 2" descr="{\displaystyle \vec p=m\vec v.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{\displaystyle \vec p=m\vec v.}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{\displaystyle \vec p=m\vec v.}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{\vec  p}=m{\vec  v}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2" name="Picture 16" descr="https://ds02.infourok.ru/uploads/ex/0662/0005f9d1-71fda87d/hello_html_1bc04e0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0137" y="2946140"/>
            <a:ext cx="1800200" cy="77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753" y="4209685"/>
            <a:ext cx="4202262" cy="207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 descr="D:\диск D\29.06.17-домашние документы\Виртуальные лекции\физика\анимашки\Perpetual-Motion-57858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2624" y="2924944"/>
            <a:ext cx="143827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52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AutoShape 2" descr="{\displaystyle \vec p=m\vec v.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{\displaystyle \vec p=m\vec v.}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{\displaystyle \vec p=m\vec v.}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{\vec  p}=m{\vec  v}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5877"/>
            <a:ext cx="8898178" cy="542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598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40774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67657" y="116632"/>
            <a:ext cx="5963492" cy="61991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40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Свойства импульса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764704"/>
            <a:ext cx="882900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Аддитивность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Это свойство означает, что импульс механической системы, состоящей из материальных точек, равен сумме импульсов всех материальных точек, входящих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систему.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D:\диск D\29.06.17-домашние документы\Лаб. раб YES\Виртуальные лабораторные YES\Анимашки и картинки\Люди\записываю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9" y="5229200"/>
            <a:ext cx="6572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672" y="2511682"/>
            <a:ext cx="5863184" cy="430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52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971</TotalTime>
  <Words>1176</Words>
  <Application>Microsoft Office PowerPoint</Application>
  <PresentationFormat>Экран (4:3)</PresentationFormat>
  <Paragraphs>120</Paragraphs>
  <Slides>57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ikuzmina</cp:lastModifiedBy>
  <cp:revision>168</cp:revision>
  <dcterms:created xsi:type="dcterms:W3CDTF">2019-10-08T17:30:33Z</dcterms:created>
  <dcterms:modified xsi:type="dcterms:W3CDTF">2021-04-06T05:47:34Z</dcterms:modified>
</cp:coreProperties>
</file>