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9" r:id="rId14"/>
    <p:sldId id="268" r:id="rId15"/>
    <p:sldId id="270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5" d="100"/>
          <a:sy n="95" d="100"/>
        </p:scale>
        <p:origin x="-45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01.02.2014</a:t>
            </a:fld>
            <a:endParaRPr lang="ru-RU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01.02.2014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01.02.2014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01.02.2014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01.02.2014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01.02.2014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01.02.2014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01.02.2014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01.02.2014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01.02.2014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01.02.2014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01.02.2014</a:t>
            </a:fld>
            <a:endParaRPr lang="ru-RU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2420888"/>
            <a:ext cx="7524328" cy="1828800"/>
          </a:xfrm>
        </p:spPr>
        <p:txBody>
          <a:bodyPr>
            <a:noAutofit/>
          </a:bodyPr>
          <a:lstStyle/>
          <a:p>
            <a:r>
              <a:rPr lang="ru-RU" sz="4800" i="1" dirty="0" smtClean="0"/>
              <a:t>Омонимы, синонимы, антонимы, паронимы и их </a:t>
            </a:r>
            <a:r>
              <a:rPr lang="ru-RU" sz="4800" i="1" dirty="0" smtClean="0"/>
              <a:t>употребление.</a:t>
            </a:r>
            <a:endParaRPr lang="ru-RU" sz="4800" i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9512" y="3573016"/>
            <a:ext cx="150168" cy="576064"/>
          </a:xfrm>
        </p:spPr>
        <p:txBody>
          <a:bodyPr/>
          <a:lstStyle/>
          <a:p>
            <a:r>
              <a:rPr lang="ru-RU" dirty="0" smtClean="0"/>
              <a:t> 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42461346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67744" y="1124744"/>
            <a:ext cx="5252120" cy="1362456"/>
          </a:xfrm>
        </p:spPr>
        <p:txBody>
          <a:bodyPr/>
          <a:lstStyle/>
          <a:p>
            <a:r>
              <a:rPr lang="ru-RU" i="1" dirty="0"/>
              <a:t>Антонимы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9552" y="2780928"/>
            <a:ext cx="8218112" cy="1509712"/>
          </a:xfrm>
        </p:spPr>
        <p:txBody>
          <a:bodyPr/>
          <a:lstStyle/>
          <a:p>
            <a:r>
              <a:rPr lang="ru-RU" sz="2400" b="1" i="1" dirty="0"/>
              <a:t>Антонимы</a:t>
            </a:r>
            <a:r>
              <a:rPr lang="ru-RU" b="1" i="1" dirty="0"/>
              <a:t> - это слова с противоположным лексическим значением, используемые для противопоставления явлений, для создания контраста.</a:t>
            </a:r>
          </a:p>
        </p:txBody>
      </p:sp>
    </p:spTree>
    <p:extLst>
      <p:ext uri="{BB962C8B-B14F-4D97-AF65-F5344CB8AC3E}">
        <p14:creationId xmlns="" xmlns:p14="http://schemas.microsoft.com/office/powerpoint/2010/main" val="40917830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47564" y="1268760"/>
            <a:ext cx="7704856" cy="16927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i="1" dirty="0">
                <a:solidFill>
                  <a:schemeClr val="bg2">
                    <a:lumMod val="50000"/>
                  </a:schemeClr>
                </a:solidFill>
              </a:rPr>
              <a:t>Стилистическая функция антонимов</a:t>
            </a:r>
            <a:r>
              <a:rPr lang="ru-RU" sz="4000" b="1" i="1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sz="2800" dirty="0" smtClean="0">
                <a:solidFill>
                  <a:schemeClr val="bg2">
                    <a:lumMod val="50000"/>
                  </a:schemeClr>
                </a:solidFill>
              </a:rPr>
              <a:t>– </a:t>
            </a:r>
          </a:p>
          <a:p>
            <a:endParaRPr lang="ru-RU" sz="2800" b="1" i="1" dirty="0">
              <a:solidFill>
                <a:schemeClr val="bg2">
                  <a:lumMod val="50000"/>
                </a:schemeClr>
              </a:solidFill>
            </a:endParaRPr>
          </a:p>
          <a:p>
            <a:r>
              <a:rPr lang="ru-RU" b="1" i="1" dirty="0" smtClean="0">
                <a:solidFill>
                  <a:schemeClr val="bg2">
                    <a:lumMod val="50000"/>
                  </a:schemeClr>
                </a:solidFill>
              </a:rPr>
              <a:t>быть </a:t>
            </a:r>
            <a:r>
              <a:rPr lang="ru-RU" b="1" i="1" dirty="0">
                <a:solidFill>
                  <a:schemeClr val="bg2">
                    <a:lumMod val="50000"/>
                  </a:schemeClr>
                </a:solidFill>
              </a:rPr>
              <a:t>средством выражения антитезы, усиливать эмоциональность речи.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647564" y="3429000"/>
            <a:ext cx="763284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i="1" dirty="0">
                <a:solidFill>
                  <a:schemeClr val="bg2">
                    <a:lumMod val="50000"/>
                  </a:schemeClr>
                </a:solidFill>
              </a:rPr>
              <a:t>Антонимы лежат в основе антитезы (противопоставления).</a:t>
            </a:r>
          </a:p>
          <a:p>
            <a:endParaRPr lang="ru-RU" i="1" dirty="0" smtClean="0">
              <a:solidFill>
                <a:schemeClr val="bg2">
                  <a:lumMod val="50000"/>
                </a:schemeClr>
              </a:solidFill>
            </a:endParaRPr>
          </a:p>
          <a:p>
            <a:r>
              <a:rPr lang="ru-RU" i="1" dirty="0" smtClean="0">
                <a:solidFill>
                  <a:schemeClr val="bg2">
                    <a:lumMod val="50000"/>
                  </a:schemeClr>
                </a:solidFill>
              </a:rPr>
              <a:t>Антонимы </a:t>
            </a:r>
            <a:r>
              <a:rPr lang="ru-RU" i="1" dirty="0">
                <a:solidFill>
                  <a:schemeClr val="bg2">
                    <a:lumMod val="50000"/>
                  </a:schemeClr>
                </a:solidFill>
              </a:rPr>
              <a:t>чаще всего называют: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722480" y="4437112"/>
            <a:ext cx="7449919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i="1" dirty="0">
                <a:solidFill>
                  <a:schemeClr val="bg2">
                    <a:lumMod val="50000"/>
                  </a:schemeClr>
                </a:solidFill>
              </a:rPr>
              <a:t>– качественные признаки (добрый – злой);</a:t>
            </a:r>
          </a:p>
          <a:p>
            <a:r>
              <a:rPr lang="ru-RU" i="1" dirty="0">
                <a:solidFill>
                  <a:schemeClr val="bg2">
                    <a:lumMod val="50000"/>
                  </a:schemeClr>
                </a:solidFill>
              </a:rPr>
              <a:t>– действия, состояния, оценки (приходить – уходить);</a:t>
            </a:r>
            <a:endParaRPr lang="ru-RU" i="1" dirty="0" smtClean="0">
              <a:solidFill>
                <a:schemeClr val="bg2">
                  <a:lumMod val="50000"/>
                </a:schemeClr>
              </a:solidFill>
            </a:endParaRPr>
          </a:p>
          <a:p>
            <a:r>
              <a:rPr lang="ru-RU" i="1" dirty="0" smtClean="0">
                <a:solidFill>
                  <a:schemeClr val="bg2">
                    <a:lumMod val="50000"/>
                  </a:schemeClr>
                </a:solidFill>
              </a:rPr>
              <a:t>– </a:t>
            </a:r>
            <a:r>
              <a:rPr lang="ru-RU" i="1" dirty="0">
                <a:solidFill>
                  <a:schemeClr val="bg2">
                    <a:lumMod val="50000"/>
                  </a:schemeClr>
                </a:solidFill>
              </a:rPr>
              <a:t>количественные признаки (много – мало);</a:t>
            </a:r>
          </a:p>
          <a:p>
            <a:r>
              <a:rPr lang="ru-RU" i="1" dirty="0">
                <a:solidFill>
                  <a:schemeClr val="bg2">
                    <a:lumMod val="50000"/>
                  </a:schemeClr>
                </a:solidFill>
              </a:rPr>
              <a:t>– временные или пространственные признаки(зима – лето, южный – северный).</a:t>
            </a:r>
          </a:p>
        </p:txBody>
      </p:sp>
    </p:spTree>
    <p:extLst>
      <p:ext uri="{BB962C8B-B14F-4D97-AF65-F5344CB8AC3E}">
        <p14:creationId xmlns="" xmlns:p14="http://schemas.microsoft.com/office/powerpoint/2010/main" val="6942627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55776" y="1124744"/>
            <a:ext cx="3753616" cy="1362456"/>
          </a:xfrm>
        </p:spPr>
        <p:txBody>
          <a:bodyPr/>
          <a:lstStyle/>
          <a:p>
            <a:r>
              <a:rPr lang="ru-RU" i="1" dirty="0" smtClean="0"/>
              <a:t>Паронимы</a:t>
            </a:r>
            <a:endParaRPr lang="ru-RU" i="1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55576" y="2708920"/>
            <a:ext cx="7772400" cy="1509712"/>
          </a:xfrm>
        </p:spPr>
        <p:txBody>
          <a:bodyPr/>
          <a:lstStyle/>
          <a:p>
            <a:r>
              <a:rPr lang="ru-RU" b="1" i="1" dirty="0"/>
              <a:t>Паронимы - </a:t>
            </a:r>
            <a:r>
              <a:rPr lang="ru-RU" b="1" i="1" dirty="0" smtClean="0"/>
              <a:t>однокоренные </a:t>
            </a:r>
            <a:r>
              <a:rPr lang="ru-RU" b="1" i="1" dirty="0"/>
              <a:t>слова, близкие по звучанию, но различные по </a:t>
            </a:r>
            <a:r>
              <a:rPr lang="ru-RU" b="1" i="1" dirty="0" smtClean="0"/>
              <a:t>смыслу.</a:t>
            </a:r>
            <a:endParaRPr lang="ru-RU" b="1" i="1" dirty="0"/>
          </a:p>
        </p:txBody>
      </p:sp>
    </p:spTree>
    <p:extLst>
      <p:ext uri="{BB962C8B-B14F-4D97-AF65-F5344CB8AC3E}">
        <p14:creationId xmlns="" xmlns:p14="http://schemas.microsoft.com/office/powerpoint/2010/main" val="323238049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3568" y="1268760"/>
            <a:ext cx="7488832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i="1" dirty="0">
                <a:solidFill>
                  <a:schemeClr val="bg2">
                    <a:lumMod val="50000"/>
                  </a:schemeClr>
                </a:solidFill>
              </a:rPr>
              <a:t>Типы паронимов:</a:t>
            </a:r>
          </a:p>
          <a:p>
            <a:endParaRPr lang="ru-RU" b="1" i="1" dirty="0">
              <a:solidFill>
                <a:schemeClr val="bg2">
                  <a:lumMod val="50000"/>
                </a:schemeClr>
              </a:solidFill>
            </a:endParaRPr>
          </a:p>
          <a:p>
            <a:r>
              <a:rPr lang="ru-RU" b="1" i="1" dirty="0" smtClean="0">
                <a:solidFill>
                  <a:schemeClr val="bg2">
                    <a:lumMod val="50000"/>
                  </a:schemeClr>
                </a:solidFill>
              </a:rPr>
              <a:t>а</a:t>
            </a:r>
            <a:r>
              <a:rPr lang="ru-RU" b="1" i="1" dirty="0">
                <a:solidFill>
                  <a:schemeClr val="bg2">
                    <a:lumMod val="50000"/>
                  </a:schemeClr>
                </a:solidFill>
              </a:rPr>
              <a:t>) паронимы, синонимически близкие в одном из значений </a:t>
            </a:r>
            <a:r>
              <a:rPr lang="ru-RU" i="1" dirty="0"/>
              <a:t>(проводить опыты – производить опыты);</a:t>
            </a:r>
          </a:p>
          <a:p>
            <a:endParaRPr lang="ru-RU" b="1" i="1" dirty="0" smtClean="0">
              <a:solidFill>
                <a:schemeClr val="bg2">
                  <a:lumMod val="50000"/>
                </a:schemeClr>
              </a:solidFill>
            </a:endParaRPr>
          </a:p>
          <a:p>
            <a:r>
              <a:rPr lang="ru-RU" b="1" i="1" dirty="0" smtClean="0">
                <a:solidFill>
                  <a:schemeClr val="bg2">
                    <a:lumMod val="50000"/>
                  </a:schemeClr>
                </a:solidFill>
              </a:rPr>
              <a:t>б</a:t>
            </a:r>
            <a:r>
              <a:rPr lang="ru-RU" b="1" i="1" dirty="0">
                <a:solidFill>
                  <a:schemeClr val="bg2">
                    <a:lumMod val="50000"/>
                  </a:schemeClr>
                </a:solidFill>
              </a:rPr>
              <a:t>) стилистические паронимы </a:t>
            </a:r>
            <a:r>
              <a:rPr lang="ru-RU" i="1" dirty="0"/>
              <a:t>(встать и стать – «перестать двигаться или действовать», в разг. – встать, стать – </a:t>
            </a:r>
            <a:r>
              <a:rPr lang="ru-RU" i="1" dirty="0" err="1"/>
              <a:t>нейтр</a:t>
            </a:r>
            <a:r>
              <a:rPr lang="ru-RU" i="1" dirty="0"/>
              <a:t>.).</a:t>
            </a:r>
          </a:p>
        </p:txBody>
      </p:sp>
    </p:spTree>
    <p:extLst>
      <p:ext uri="{BB962C8B-B14F-4D97-AF65-F5344CB8AC3E}">
        <p14:creationId xmlns="" xmlns:p14="http://schemas.microsoft.com/office/powerpoint/2010/main" val="72028119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1268760"/>
            <a:ext cx="7848872" cy="2739211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ru-RU" sz="2800" b="1" i="1" dirty="0">
                <a:solidFill>
                  <a:schemeClr val="bg2">
                    <a:lumMod val="50000"/>
                  </a:schemeClr>
                </a:solidFill>
              </a:rPr>
              <a:t>Стилистические функции паронимов:</a:t>
            </a:r>
          </a:p>
          <a:p>
            <a:endParaRPr lang="ru-RU" dirty="0" smtClean="0"/>
          </a:p>
          <a:p>
            <a:endParaRPr lang="ru-RU" dirty="0" smtClean="0"/>
          </a:p>
          <a:p>
            <a:r>
              <a:rPr lang="ru-RU" dirty="0" smtClean="0">
                <a:solidFill>
                  <a:schemeClr val="bg2">
                    <a:lumMod val="50000"/>
                  </a:schemeClr>
                </a:solidFill>
              </a:rPr>
              <a:t>-    </a:t>
            </a:r>
            <a:r>
              <a:rPr lang="ru-RU" i="1" dirty="0" smtClean="0">
                <a:solidFill>
                  <a:schemeClr val="bg2">
                    <a:lumMod val="50000"/>
                  </a:schemeClr>
                </a:solidFill>
              </a:rPr>
              <a:t>уточнение </a:t>
            </a:r>
            <a:r>
              <a:rPr lang="ru-RU" i="1" dirty="0">
                <a:solidFill>
                  <a:schemeClr val="bg2">
                    <a:lumMod val="50000"/>
                  </a:schemeClr>
                </a:solidFill>
              </a:rPr>
              <a:t>значения слова </a:t>
            </a:r>
            <a:r>
              <a:rPr lang="ru-RU" i="1" dirty="0"/>
              <a:t>(Лицо его мне знакомо. Личность его мне знакома.);</a:t>
            </a:r>
          </a:p>
          <a:p>
            <a:pPr marL="285750" indent="-285750">
              <a:buFontTx/>
              <a:buChar char="-"/>
            </a:pPr>
            <a:r>
              <a:rPr lang="ru-RU" i="1" dirty="0">
                <a:solidFill>
                  <a:schemeClr val="bg2">
                    <a:lumMod val="50000"/>
                  </a:schemeClr>
                </a:solidFill>
              </a:rPr>
              <a:t>для речевой характеристики персонажа или для создания комического эффекта </a:t>
            </a:r>
            <a:r>
              <a:rPr lang="ru-RU" i="1" dirty="0"/>
              <a:t>(Ему была поручена заглавная роль</a:t>
            </a:r>
            <a:r>
              <a:rPr lang="ru-RU" i="1" dirty="0" smtClean="0"/>
              <a:t>.)</a:t>
            </a:r>
          </a:p>
          <a:p>
            <a:pPr marL="285750" indent="-285750">
              <a:buFontTx/>
              <a:buChar char="-"/>
            </a:pPr>
            <a:r>
              <a:rPr lang="ru-RU" i="1" dirty="0" smtClean="0">
                <a:solidFill>
                  <a:schemeClr val="bg2">
                    <a:lumMod val="50000"/>
                  </a:schemeClr>
                </a:solidFill>
              </a:rPr>
              <a:t>большая экспрессивность, выразительность речи:</a:t>
            </a:r>
          </a:p>
          <a:p>
            <a:endParaRPr lang="ru-RU" i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633805" y="3861048"/>
            <a:ext cx="4572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i="1" dirty="0"/>
              <a:t>Меня тревожит встреч случайность,</a:t>
            </a:r>
          </a:p>
          <a:p>
            <a:r>
              <a:rPr lang="ru-RU" i="1" dirty="0"/>
              <a:t>Что и не сердцу, не уму,</a:t>
            </a:r>
          </a:p>
          <a:p>
            <a:r>
              <a:rPr lang="ru-RU" i="1" dirty="0"/>
              <a:t>И та не </a:t>
            </a:r>
            <a:r>
              <a:rPr lang="ru-RU" i="1" dirty="0">
                <a:solidFill>
                  <a:schemeClr val="bg2">
                    <a:lumMod val="50000"/>
                  </a:schemeClr>
                </a:solidFill>
              </a:rPr>
              <a:t>праздничность</a:t>
            </a:r>
            <a:r>
              <a:rPr lang="ru-RU" i="1" dirty="0"/>
              <a:t>, а </a:t>
            </a:r>
            <a:r>
              <a:rPr lang="ru-RU" i="1" dirty="0">
                <a:solidFill>
                  <a:schemeClr val="bg2">
                    <a:lumMod val="50000"/>
                  </a:schemeClr>
                </a:solidFill>
              </a:rPr>
              <a:t>праздность</a:t>
            </a:r>
            <a:r>
              <a:rPr lang="ru-RU" i="1" dirty="0"/>
              <a:t>,</a:t>
            </a:r>
          </a:p>
          <a:p>
            <a:r>
              <a:rPr lang="ru-RU" i="1" dirty="0"/>
              <a:t>В моем гостящая дому.</a:t>
            </a:r>
          </a:p>
          <a:p>
            <a:r>
              <a:rPr lang="ru-RU" i="1" dirty="0"/>
              <a:t>(Е. Евтушенко)</a:t>
            </a:r>
          </a:p>
        </p:txBody>
      </p:sp>
    </p:spTree>
    <p:extLst>
      <p:ext uri="{BB962C8B-B14F-4D97-AF65-F5344CB8AC3E}">
        <p14:creationId xmlns="" xmlns:p14="http://schemas.microsoft.com/office/powerpoint/2010/main" val="23269267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71270" y="1844824"/>
            <a:ext cx="8064896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i="1" dirty="0" smtClean="0">
                <a:solidFill>
                  <a:schemeClr val="bg2">
                    <a:lumMod val="50000"/>
                  </a:schemeClr>
                </a:solidFill>
              </a:rPr>
              <a:t>Путаница </a:t>
            </a:r>
            <a:r>
              <a:rPr lang="ru-RU" i="1" dirty="0">
                <a:solidFill>
                  <a:schemeClr val="bg2">
                    <a:lumMod val="50000"/>
                  </a:schemeClr>
                </a:solidFill>
              </a:rPr>
              <a:t>возникает нередко из-за неточного употребления таких слов, как:</a:t>
            </a:r>
          </a:p>
          <a:p>
            <a:r>
              <a:rPr lang="ru-RU" i="1" dirty="0"/>
              <a:t>командированный (человек) и командировочный (документ), </a:t>
            </a:r>
          </a:p>
          <a:p>
            <a:r>
              <a:rPr lang="ru-RU" i="1" dirty="0"/>
              <a:t>туристский (лагерь) и туристический (журнал), </a:t>
            </a:r>
          </a:p>
          <a:p>
            <a:r>
              <a:rPr lang="ru-RU" i="1" dirty="0"/>
              <a:t>праздничный (ужин) и праздный (образ жизни).</a:t>
            </a:r>
          </a:p>
          <a:p>
            <a:endParaRPr lang="ru-RU" i="1" dirty="0" smtClean="0">
              <a:solidFill>
                <a:schemeClr val="bg2">
                  <a:lumMod val="50000"/>
                </a:schemeClr>
              </a:solidFill>
            </a:endParaRPr>
          </a:p>
          <a:p>
            <a:r>
              <a:rPr lang="ru-RU" i="1" dirty="0" smtClean="0">
                <a:solidFill>
                  <a:schemeClr val="bg2">
                    <a:lumMod val="50000"/>
                  </a:schemeClr>
                </a:solidFill>
              </a:rPr>
              <a:t>Смешение </a:t>
            </a:r>
            <a:r>
              <a:rPr lang="ru-RU" i="1" dirty="0">
                <a:solidFill>
                  <a:schemeClr val="bg2">
                    <a:lumMod val="50000"/>
                  </a:schemeClr>
                </a:solidFill>
              </a:rPr>
              <a:t>паронимов весьма типично для сочинений школьников и абитуриентов. В их работах можно встретить:</a:t>
            </a:r>
          </a:p>
          <a:p>
            <a:r>
              <a:rPr lang="ru-RU" i="1" dirty="0"/>
              <a:t>нестерпимое положение (вместо нетерпимое); </a:t>
            </a:r>
          </a:p>
          <a:p>
            <a:r>
              <a:rPr lang="ru-RU" i="1" dirty="0"/>
              <a:t>дождливая туча (</a:t>
            </a:r>
            <a:r>
              <a:rPr lang="ru-RU" i="1" dirty="0" err="1"/>
              <a:t>вм</a:t>
            </a:r>
            <a:r>
              <a:rPr lang="ru-RU" i="1" dirty="0"/>
              <a:t>. дождевая); </a:t>
            </a:r>
          </a:p>
          <a:p>
            <a:r>
              <a:rPr lang="ru-RU" i="1" dirty="0"/>
              <a:t>хищное истребление лесов (</a:t>
            </a:r>
            <a:r>
              <a:rPr lang="ru-RU" i="1" dirty="0" err="1"/>
              <a:t>вм</a:t>
            </a:r>
            <a:r>
              <a:rPr lang="ru-RU" i="1" dirty="0"/>
              <a:t>. хищническое); </a:t>
            </a:r>
          </a:p>
          <a:p>
            <a:r>
              <a:rPr lang="ru-RU" i="1" dirty="0"/>
              <a:t>эффектные меры (</a:t>
            </a:r>
            <a:r>
              <a:rPr lang="ru-RU" i="1" dirty="0" err="1"/>
              <a:t>вм</a:t>
            </a:r>
            <a:r>
              <a:rPr lang="ru-RU" i="1" dirty="0"/>
              <a:t>. эффективные) и т.п.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1613557" y="928013"/>
            <a:ext cx="549074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800" b="1" i="1" dirty="0">
                <a:solidFill>
                  <a:srgbClr val="DBF5F9">
                    <a:lumMod val="50000"/>
                  </a:srgbClr>
                </a:solidFill>
              </a:rPr>
              <a:t>Употребление паронимов</a:t>
            </a:r>
          </a:p>
        </p:txBody>
      </p:sp>
    </p:spTree>
    <p:extLst>
      <p:ext uri="{BB962C8B-B14F-4D97-AF65-F5344CB8AC3E}">
        <p14:creationId xmlns="" xmlns:p14="http://schemas.microsoft.com/office/powerpoint/2010/main" val="37340188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699792" y="1196752"/>
            <a:ext cx="5314928" cy="1362456"/>
          </a:xfrm>
        </p:spPr>
        <p:txBody>
          <a:bodyPr/>
          <a:lstStyle/>
          <a:p>
            <a:r>
              <a:rPr lang="ru-RU" i="1" dirty="0"/>
              <a:t>Омонимы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11560" y="3068960"/>
            <a:ext cx="7772400" cy="1509712"/>
          </a:xfrm>
        </p:spPr>
        <p:txBody>
          <a:bodyPr>
            <a:normAutofit/>
          </a:bodyPr>
          <a:lstStyle/>
          <a:p>
            <a:r>
              <a:rPr lang="ru-RU" sz="2400" b="1" i="1" dirty="0" smtClean="0"/>
              <a:t>Омонимы</a:t>
            </a:r>
            <a:r>
              <a:rPr lang="ru-RU" b="1" i="1" dirty="0" smtClean="0"/>
              <a:t> – это слова</a:t>
            </a:r>
            <a:r>
              <a:rPr lang="ru-RU" b="1" i="1" dirty="0"/>
              <a:t>, одинаковые по написанию или звучанию, но разные по </a:t>
            </a:r>
            <a:r>
              <a:rPr lang="ru-RU" b="1" i="1" dirty="0" smtClean="0"/>
              <a:t>значению.</a:t>
            </a:r>
            <a:endParaRPr lang="ru-RU" b="1" i="1" dirty="0"/>
          </a:p>
        </p:txBody>
      </p:sp>
    </p:spTree>
    <p:extLst>
      <p:ext uri="{BB962C8B-B14F-4D97-AF65-F5344CB8AC3E}">
        <p14:creationId xmlns="" xmlns:p14="http://schemas.microsoft.com/office/powerpoint/2010/main" val="5178592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620907" y="764704"/>
            <a:ext cx="172917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i="1" dirty="0">
                <a:solidFill>
                  <a:schemeClr val="bg2">
                    <a:lumMod val="50000"/>
                  </a:schemeClr>
                </a:solidFill>
              </a:rPr>
              <a:t>Омонимы</a:t>
            </a:r>
          </a:p>
        </p:txBody>
      </p:sp>
      <p:cxnSp>
        <p:nvCxnSpPr>
          <p:cNvPr id="4" name="Прямая со стрелкой 3"/>
          <p:cNvCxnSpPr/>
          <p:nvPr/>
        </p:nvCxnSpPr>
        <p:spPr>
          <a:xfrm flipH="1">
            <a:off x="2267744" y="1124744"/>
            <a:ext cx="1353163" cy="792088"/>
          </a:xfrm>
          <a:prstGeom prst="straightConnector1">
            <a:avLst/>
          </a:prstGeom>
          <a:ln>
            <a:solidFill>
              <a:schemeClr val="accent1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5350082" y="1124744"/>
            <a:ext cx="1614264" cy="920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1181998" y="1916832"/>
            <a:ext cx="10857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i="1" dirty="0">
                <a:solidFill>
                  <a:schemeClr val="bg2">
                    <a:lumMod val="50000"/>
                  </a:schemeClr>
                </a:solidFill>
              </a:rPr>
              <a:t>Полные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5788987" y="2045296"/>
            <a:ext cx="266906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i="1" dirty="0">
                <a:solidFill>
                  <a:schemeClr val="bg2">
                    <a:lumMod val="50000"/>
                  </a:schemeClr>
                </a:solidFill>
              </a:rPr>
              <a:t>Частичные омонимы</a:t>
            </a:r>
          </a:p>
        </p:txBody>
      </p:sp>
      <p:cxnSp>
        <p:nvCxnSpPr>
          <p:cNvPr id="8" name="Прямая со стрелкой 7"/>
          <p:cNvCxnSpPr/>
          <p:nvPr/>
        </p:nvCxnSpPr>
        <p:spPr>
          <a:xfrm>
            <a:off x="1724871" y="2286164"/>
            <a:ext cx="0" cy="71169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Прямоугольник 8"/>
          <p:cNvSpPr/>
          <p:nvPr/>
        </p:nvSpPr>
        <p:spPr>
          <a:xfrm>
            <a:off x="323528" y="3547190"/>
            <a:ext cx="250202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i="1" dirty="0" smtClean="0">
                <a:solidFill>
                  <a:schemeClr val="bg2">
                    <a:lumMod val="50000"/>
                  </a:schemeClr>
                </a:solidFill>
              </a:rPr>
              <a:t>совпадающие </a:t>
            </a:r>
            <a:r>
              <a:rPr lang="ru-RU" b="1" i="1" dirty="0">
                <a:solidFill>
                  <a:schemeClr val="bg2">
                    <a:lumMod val="50000"/>
                  </a:schemeClr>
                </a:solidFill>
              </a:rPr>
              <a:t>как в</a:t>
            </a:r>
          </a:p>
          <a:p>
            <a:r>
              <a:rPr lang="ru-RU" b="1" i="1" dirty="0">
                <a:solidFill>
                  <a:schemeClr val="bg2">
                    <a:lumMod val="50000"/>
                  </a:schemeClr>
                </a:solidFill>
              </a:rPr>
              <a:t>произношении, так и в</a:t>
            </a:r>
          </a:p>
          <a:p>
            <a:r>
              <a:rPr lang="ru-RU" b="1" i="1" dirty="0" smtClean="0">
                <a:solidFill>
                  <a:schemeClr val="bg2">
                    <a:lumMod val="50000"/>
                  </a:schemeClr>
                </a:solidFill>
              </a:rPr>
              <a:t>написании</a:t>
            </a:r>
            <a:endParaRPr lang="ru-RU" b="1" i="1" dirty="0">
              <a:solidFill>
                <a:schemeClr val="bg2">
                  <a:lumMod val="50000"/>
                </a:schemeClr>
              </a:solidFill>
            </a:endParaRPr>
          </a:p>
        </p:txBody>
      </p:sp>
      <p:cxnSp>
        <p:nvCxnSpPr>
          <p:cNvPr id="11" name="Прямая со стрелкой 10"/>
          <p:cNvCxnSpPr/>
          <p:nvPr/>
        </p:nvCxnSpPr>
        <p:spPr>
          <a:xfrm flipH="1">
            <a:off x="4716016" y="2414628"/>
            <a:ext cx="1959260" cy="9361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>
            <a:off x="7720066" y="2414628"/>
            <a:ext cx="452334" cy="9361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Прямоугольник 13"/>
          <p:cNvSpPr/>
          <p:nvPr/>
        </p:nvSpPr>
        <p:spPr>
          <a:xfrm>
            <a:off x="3656101" y="3501008"/>
            <a:ext cx="131657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i="1" dirty="0">
                <a:solidFill>
                  <a:schemeClr val="bg2">
                    <a:lumMod val="50000"/>
                  </a:schemeClr>
                </a:solidFill>
              </a:rPr>
              <a:t>Омофоны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7239052" y="3501008"/>
            <a:ext cx="141436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i="1" dirty="0">
                <a:solidFill>
                  <a:schemeClr val="bg2">
                    <a:lumMod val="50000"/>
                  </a:schemeClr>
                </a:solidFill>
              </a:rPr>
              <a:t>Омографы</a:t>
            </a:r>
          </a:p>
        </p:txBody>
      </p:sp>
      <p:cxnSp>
        <p:nvCxnSpPr>
          <p:cNvPr id="17" name="Прямая со стрелкой 16"/>
          <p:cNvCxnSpPr/>
          <p:nvPr/>
        </p:nvCxnSpPr>
        <p:spPr>
          <a:xfrm>
            <a:off x="4314390" y="3870340"/>
            <a:ext cx="0" cy="73910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/>
          <p:nvPr/>
        </p:nvCxnSpPr>
        <p:spPr>
          <a:xfrm flipH="1">
            <a:off x="7948806" y="3929102"/>
            <a:ext cx="1" cy="62158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Прямоугольник 19"/>
          <p:cNvSpPr/>
          <p:nvPr/>
        </p:nvSpPr>
        <p:spPr>
          <a:xfrm>
            <a:off x="3224616" y="4765538"/>
            <a:ext cx="2286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i="1" dirty="0" smtClean="0">
                <a:solidFill>
                  <a:schemeClr val="bg2">
                    <a:lumMod val="50000"/>
                  </a:schemeClr>
                </a:solidFill>
              </a:rPr>
              <a:t>совпадают </a:t>
            </a:r>
            <a:r>
              <a:rPr lang="ru-RU" b="1" i="1" dirty="0">
                <a:solidFill>
                  <a:schemeClr val="bg2">
                    <a:lumMod val="50000"/>
                  </a:schemeClr>
                </a:solidFill>
              </a:rPr>
              <a:t>по звучанию,</a:t>
            </a:r>
          </a:p>
          <a:p>
            <a:r>
              <a:rPr lang="ru-RU" b="1" i="1" dirty="0">
                <a:solidFill>
                  <a:schemeClr val="bg2">
                    <a:lumMod val="50000"/>
                  </a:schemeClr>
                </a:solidFill>
              </a:rPr>
              <a:t>но различны по </a:t>
            </a:r>
            <a:r>
              <a:rPr lang="ru-RU" b="1" i="1" dirty="0" smtClean="0">
                <a:solidFill>
                  <a:schemeClr val="bg2">
                    <a:lumMod val="50000"/>
                  </a:schemeClr>
                </a:solidFill>
              </a:rPr>
              <a:t>написанию</a:t>
            </a:r>
            <a:endParaRPr lang="ru-RU" b="1" i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6444208" y="4609446"/>
            <a:ext cx="2331003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i="1" dirty="0" smtClean="0">
                <a:solidFill>
                  <a:schemeClr val="bg2">
                    <a:lumMod val="50000"/>
                  </a:schemeClr>
                </a:solidFill>
              </a:rPr>
              <a:t>совпадают </a:t>
            </a:r>
            <a:r>
              <a:rPr lang="ru-RU" b="1" i="1" dirty="0">
                <a:solidFill>
                  <a:schemeClr val="bg2">
                    <a:lumMod val="50000"/>
                  </a:schemeClr>
                </a:solidFill>
              </a:rPr>
              <a:t>в написании,</a:t>
            </a:r>
          </a:p>
          <a:p>
            <a:r>
              <a:rPr lang="ru-RU" b="1" i="1" dirty="0">
                <a:solidFill>
                  <a:schemeClr val="bg2">
                    <a:lumMod val="50000"/>
                  </a:schemeClr>
                </a:solidFill>
              </a:rPr>
              <a:t>но различаются</a:t>
            </a:r>
          </a:p>
          <a:p>
            <a:r>
              <a:rPr lang="ru-RU" b="1" i="1" dirty="0">
                <a:solidFill>
                  <a:schemeClr val="bg2">
                    <a:lumMod val="50000"/>
                  </a:schemeClr>
                </a:solidFill>
              </a:rPr>
              <a:t>произношением, разными</a:t>
            </a:r>
          </a:p>
          <a:p>
            <a:r>
              <a:rPr lang="ru-RU" b="1" i="1" dirty="0">
                <a:solidFill>
                  <a:schemeClr val="bg2">
                    <a:lumMod val="50000"/>
                  </a:schemeClr>
                </a:solidFill>
              </a:rPr>
              <a:t>ударными </a:t>
            </a:r>
            <a:r>
              <a:rPr lang="ru-RU" b="1" i="1" dirty="0" smtClean="0">
                <a:solidFill>
                  <a:schemeClr val="bg2">
                    <a:lumMod val="50000"/>
                  </a:schemeClr>
                </a:solidFill>
              </a:rPr>
              <a:t>слогами</a:t>
            </a:r>
            <a:endParaRPr lang="ru-RU" b="1" i="1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8558500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27584" y="1464627"/>
            <a:ext cx="7560840" cy="19082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i="1" dirty="0">
                <a:solidFill>
                  <a:schemeClr val="bg2">
                    <a:lumMod val="50000"/>
                  </a:schemeClr>
                </a:solidFill>
              </a:rPr>
              <a:t>Стилистическая функция омонимов </a:t>
            </a:r>
            <a:r>
              <a:rPr lang="ru-RU" b="1" i="1" dirty="0" smtClean="0">
                <a:solidFill>
                  <a:schemeClr val="bg2">
                    <a:lumMod val="50000"/>
                  </a:schemeClr>
                </a:solidFill>
              </a:rPr>
              <a:t>– </a:t>
            </a:r>
          </a:p>
          <a:p>
            <a:endParaRPr lang="ru-RU" b="1" i="1" dirty="0">
              <a:solidFill>
                <a:schemeClr val="bg2">
                  <a:lumMod val="50000"/>
                </a:schemeClr>
              </a:solidFill>
            </a:endParaRPr>
          </a:p>
          <a:p>
            <a:r>
              <a:rPr lang="ru-RU" b="1" i="1" dirty="0" smtClean="0">
                <a:solidFill>
                  <a:schemeClr val="bg2">
                    <a:lumMod val="50000"/>
                  </a:schemeClr>
                </a:solidFill>
              </a:rPr>
              <a:t>придавать </a:t>
            </a:r>
            <a:r>
              <a:rPr lang="ru-RU" b="1" i="1" dirty="0">
                <a:solidFill>
                  <a:schemeClr val="bg2">
                    <a:lumMod val="50000"/>
                  </a:schemeClr>
                </a:solidFill>
              </a:rPr>
              <a:t>речи экспрессию, яркую эмоциональность; быть средством занимательной словесной игры, обыгрывания слова. Омонимы могут придавать высказыванию комизм и двусмысленность.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971600" y="3645024"/>
            <a:ext cx="4572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i="1" dirty="0"/>
              <a:t>Правды не скроешь,</a:t>
            </a:r>
          </a:p>
          <a:p>
            <a:r>
              <a:rPr lang="ru-RU" i="1" dirty="0"/>
              <a:t>Знает весь </a:t>
            </a:r>
            <a:r>
              <a:rPr lang="ru-RU" i="1" dirty="0">
                <a:solidFill>
                  <a:schemeClr val="bg2">
                    <a:lumMod val="50000"/>
                  </a:schemeClr>
                </a:solidFill>
              </a:rPr>
              <a:t>свет</a:t>
            </a:r>
            <a:r>
              <a:rPr lang="ru-RU" i="1" dirty="0"/>
              <a:t>:</a:t>
            </a:r>
          </a:p>
          <a:p>
            <a:r>
              <a:rPr lang="ru-RU" i="1" dirty="0"/>
              <a:t>Знания – сила!</a:t>
            </a:r>
          </a:p>
          <a:p>
            <a:r>
              <a:rPr lang="ru-RU" i="1" dirty="0"/>
              <a:t>Знания – </a:t>
            </a:r>
            <a:r>
              <a:rPr lang="ru-RU" i="1" dirty="0">
                <a:solidFill>
                  <a:schemeClr val="bg2">
                    <a:lumMod val="50000"/>
                  </a:schemeClr>
                </a:solidFill>
              </a:rPr>
              <a:t>свет</a:t>
            </a:r>
            <a:r>
              <a:rPr lang="ru-RU" i="1" dirty="0"/>
              <a:t>!</a:t>
            </a:r>
          </a:p>
          <a:p>
            <a:r>
              <a:rPr lang="ru-RU" i="1" dirty="0"/>
              <a:t>(С. Маршак)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4211960" y="3922023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i="1" dirty="0"/>
              <a:t>Любил студентов </a:t>
            </a:r>
            <a:r>
              <a:rPr lang="ru-RU" i="1" dirty="0">
                <a:solidFill>
                  <a:schemeClr val="bg2">
                    <a:lumMod val="50000"/>
                  </a:schemeClr>
                </a:solidFill>
              </a:rPr>
              <a:t>засыпать</a:t>
            </a:r>
            <a:r>
              <a:rPr lang="ru-RU" i="1" dirty="0"/>
              <a:t> он, видно, оттого, что те любили </a:t>
            </a:r>
            <a:r>
              <a:rPr lang="ru-RU" i="1" dirty="0">
                <a:solidFill>
                  <a:schemeClr val="bg2">
                    <a:lumMod val="50000"/>
                  </a:schemeClr>
                </a:solidFill>
              </a:rPr>
              <a:t>засыпать</a:t>
            </a:r>
            <a:r>
              <a:rPr lang="ru-RU" i="1" dirty="0"/>
              <a:t> на лекциях его. (С.Я. Маршак</a:t>
            </a:r>
            <a:r>
              <a:rPr lang="ru-RU" i="1" dirty="0" smtClean="0"/>
              <a:t>)</a:t>
            </a:r>
            <a:endParaRPr lang="ru-RU" i="1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971600" y="5517232"/>
            <a:ext cx="727280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i="1" dirty="0">
                <a:solidFill>
                  <a:schemeClr val="bg2">
                    <a:lumMod val="50000"/>
                  </a:schemeClr>
                </a:solidFill>
              </a:rPr>
              <a:t>На многозначных словах и омонимах строятся шутки, каламбуры.</a:t>
            </a:r>
          </a:p>
        </p:txBody>
      </p:sp>
    </p:spTree>
    <p:extLst>
      <p:ext uri="{BB962C8B-B14F-4D97-AF65-F5344CB8AC3E}">
        <p14:creationId xmlns="" xmlns:p14="http://schemas.microsoft.com/office/powerpoint/2010/main" val="1915080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979712" y="966367"/>
            <a:ext cx="588353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i="1" dirty="0" smtClean="0">
                <a:solidFill>
                  <a:schemeClr val="bg2">
                    <a:lumMod val="50000"/>
                  </a:schemeClr>
                </a:solidFill>
              </a:rPr>
              <a:t>Употребление омонимов </a:t>
            </a:r>
            <a:endParaRPr lang="ru-RU" sz="2400" b="1" i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73361" y="1916832"/>
            <a:ext cx="8064896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i="1" dirty="0" smtClean="0">
                <a:solidFill>
                  <a:schemeClr val="bg2">
                    <a:lumMod val="50000"/>
                  </a:schemeClr>
                </a:solidFill>
              </a:rPr>
              <a:t>При </a:t>
            </a:r>
            <a:r>
              <a:rPr lang="ru-RU" i="1" dirty="0">
                <a:solidFill>
                  <a:schemeClr val="bg2">
                    <a:lumMod val="50000"/>
                  </a:schemeClr>
                </a:solidFill>
              </a:rPr>
              <a:t>употреблении в речи омонимов как </a:t>
            </a:r>
            <a:r>
              <a:rPr lang="ru-RU" i="1" dirty="0" smtClean="0">
                <a:solidFill>
                  <a:schemeClr val="bg2">
                    <a:lumMod val="50000"/>
                  </a:schemeClr>
                </a:solidFill>
              </a:rPr>
              <a:t>таковых</a:t>
            </a:r>
            <a:r>
              <a:rPr lang="en-US" i="1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i="1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i="1" dirty="0">
                <a:solidFill>
                  <a:schemeClr val="bg2">
                    <a:lumMod val="50000"/>
                  </a:schemeClr>
                </a:solidFill>
              </a:rPr>
              <a:t>ошибок нет. Но в определенных </a:t>
            </a:r>
            <a:r>
              <a:rPr lang="en-US" i="1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i="1" dirty="0" smtClean="0">
                <a:solidFill>
                  <a:schemeClr val="bg2">
                    <a:lumMod val="50000"/>
                  </a:schemeClr>
                </a:solidFill>
              </a:rPr>
              <a:t>речевых </a:t>
            </a:r>
            <a:r>
              <a:rPr lang="en-US" i="1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i="1" dirty="0" smtClean="0">
                <a:solidFill>
                  <a:schemeClr val="bg2">
                    <a:lumMod val="50000"/>
                  </a:schemeClr>
                </a:solidFill>
              </a:rPr>
              <a:t>ситуациях </a:t>
            </a:r>
            <a:r>
              <a:rPr lang="en-US" i="1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i="1" dirty="0" smtClean="0">
                <a:solidFill>
                  <a:schemeClr val="bg2">
                    <a:lumMod val="50000"/>
                  </a:schemeClr>
                </a:solidFill>
              </a:rPr>
              <a:t>омонимы </a:t>
            </a:r>
            <a:r>
              <a:rPr lang="ru-RU" i="1" dirty="0">
                <a:solidFill>
                  <a:schemeClr val="bg2">
                    <a:lumMod val="50000"/>
                  </a:schemeClr>
                </a:solidFill>
              </a:rPr>
              <a:t>могут привести к двусмысленности:</a:t>
            </a:r>
          </a:p>
          <a:p>
            <a:r>
              <a:rPr lang="ru-RU" i="1" dirty="0" smtClean="0"/>
              <a:t>Штурман </a:t>
            </a:r>
            <a:r>
              <a:rPr lang="ru-RU" i="1" dirty="0"/>
              <a:t>был у нас </a:t>
            </a:r>
            <a:r>
              <a:rPr lang="ru-RU" i="1" dirty="0" smtClean="0"/>
              <a:t>- </a:t>
            </a:r>
            <a:r>
              <a:rPr lang="ru-RU" i="1" dirty="0"/>
              <a:t>серьезный такой человек. Собрался он на берег. Прыгнул в шлюпку и кричит мне: </a:t>
            </a:r>
          </a:p>
          <a:p>
            <a:r>
              <a:rPr lang="ru-RU" i="1" dirty="0" smtClean="0"/>
              <a:t>- </a:t>
            </a:r>
            <a:r>
              <a:rPr lang="ru-RU" i="1" dirty="0"/>
              <a:t>Эй, милая, трави кошку, да живо! </a:t>
            </a:r>
          </a:p>
          <a:p>
            <a:r>
              <a:rPr lang="ru-RU" i="1" dirty="0"/>
              <a:t>Я услышала и ушам не верю: у нас на судне был кот сибирский. И вдруг его травить! За что?</a:t>
            </a:r>
          </a:p>
          <a:p>
            <a:r>
              <a:rPr lang="ru-RU" i="1" dirty="0" smtClean="0"/>
              <a:t>(кошка - </a:t>
            </a:r>
            <a:r>
              <a:rPr lang="ru-RU" i="1" dirty="0"/>
              <a:t>маленький шлюпочный якорь).</a:t>
            </a:r>
          </a:p>
          <a:p>
            <a:endParaRPr lang="ru-RU" i="1" dirty="0" smtClean="0">
              <a:solidFill>
                <a:schemeClr val="bg2">
                  <a:lumMod val="50000"/>
                </a:schemeClr>
              </a:solidFill>
            </a:endParaRPr>
          </a:p>
          <a:p>
            <a:r>
              <a:rPr lang="ru-RU" i="1" dirty="0" smtClean="0">
                <a:solidFill>
                  <a:schemeClr val="bg2">
                    <a:lumMod val="50000"/>
                  </a:schemeClr>
                </a:solidFill>
              </a:rPr>
              <a:t>В </a:t>
            </a:r>
            <a:r>
              <a:rPr lang="ru-RU" i="1" dirty="0">
                <a:solidFill>
                  <a:schemeClr val="bg2">
                    <a:lumMod val="50000"/>
                  </a:schemeClr>
                </a:solidFill>
              </a:rPr>
              <a:t>определенном контексте могут создаваться </a:t>
            </a:r>
            <a:r>
              <a:rPr lang="ru-RU" i="1" dirty="0" smtClean="0">
                <a:solidFill>
                  <a:schemeClr val="bg2">
                    <a:lumMod val="50000"/>
                  </a:schemeClr>
                </a:solidFill>
              </a:rPr>
              <a:t>индивидуально-стилистические</a:t>
            </a:r>
            <a:r>
              <a:rPr lang="en-US" i="1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i="1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i="1" dirty="0">
                <a:solidFill>
                  <a:schemeClr val="bg2">
                    <a:lumMod val="50000"/>
                  </a:schemeClr>
                </a:solidFill>
              </a:rPr>
              <a:t>омонимы, например из письма П.А. Вяземского </a:t>
            </a:r>
            <a:endParaRPr lang="ru-RU" i="1" dirty="0" smtClean="0">
              <a:solidFill>
                <a:schemeClr val="bg2">
                  <a:lumMod val="50000"/>
                </a:schemeClr>
              </a:solidFill>
            </a:endParaRPr>
          </a:p>
          <a:p>
            <a:r>
              <a:rPr lang="ru-RU" i="1" dirty="0" smtClean="0">
                <a:solidFill>
                  <a:schemeClr val="bg2">
                    <a:lumMod val="50000"/>
                  </a:schemeClr>
                </a:solidFill>
              </a:rPr>
              <a:t>А.С</a:t>
            </a:r>
            <a:r>
              <a:rPr lang="ru-RU" i="1" dirty="0">
                <a:solidFill>
                  <a:schemeClr val="bg2">
                    <a:lumMod val="50000"/>
                  </a:schemeClr>
                </a:solidFill>
              </a:rPr>
              <a:t>. Пушкину:</a:t>
            </a:r>
          </a:p>
          <a:p>
            <a:r>
              <a:rPr lang="ru-RU" i="1" dirty="0" smtClean="0"/>
              <a:t>"</a:t>
            </a:r>
            <a:r>
              <a:rPr lang="ru-RU" i="1" dirty="0"/>
              <a:t>Я всю зиму проведу в здешнем краю. Я говорю, что я остепенился, потому что зарылся в степь".</a:t>
            </a:r>
          </a:p>
        </p:txBody>
      </p:sp>
    </p:spTree>
    <p:extLst>
      <p:ext uri="{BB962C8B-B14F-4D97-AF65-F5344CB8AC3E}">
        <p14:creationId xmlns="" xmlns:p14="http://schemas.microsoft.com/office/powerpoint/2010/main" val="23128404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3768" y="1196752"/>
            <a:ext cx="5674968" cy="1362456"/>
          </a:xfrm>
        </p:spPr>
        <p:txBody>
          <a:bodyPr/>
          <a:lstStyle/>
          <a:p>
            <a:r>
              <a:rPr lang="ru-RU" i="1" dirty="0" smtClean="0"/>
              <a:t>Синонимы</a:t>
            </a:r>
            <a:endParaRPr lang="ru-RU" i="1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3568" y="3140968"/>
            <a:ext cx="7772400" cy="1509712"/>
          </a:xfrm>
        </p:spPr>
        <p:txBody>
          <a:bodyPr/>
          <a:lstStyle/>
          <a:p>
            <a:r>
              <a:rPr lang="ru-RU" sz="2400" b="1" i="1" dirty="0"/>
              <a:t>Синонимы</a:t>
            </a:r>
            <a:r>
              <a:rPr lang="ru-RU" b="1" i="1" dirty="0"/>
              <a:t> - это слова, различные по звучанию и написанию, но близкие или тождественные по значению.</a:t>
            </a:r>
          </a:p>
        </p:txBody>
      </p:sp>
    </p:spTree>
    <p:extLst>
      <p:ext uri="{BB962C8B-B14F-4D97-AF65-F5344CB8AC3E}">
        <p14:creationId xmlns="" xmlns:p14="http://schemas.microsoft.com/office/powerpoint/2010/main" val="3291034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491880" y="799793"/>
            <a:ext cx="181517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i="1" dirty="0">
                <a:solidFill>
                  <a:schemeClr val="bg2">
                    <a:lumMod val="50000"/>
                  </a:schemeClr>
                </a:solidFill>
              </a:rPr>
              <a:t>Синонимы</a:t>
            </a:r>
          </a:p>
        </p:txBody>
      </p:sp>
      <p:cxnSp>
        <p:nvCxnSpPr>
          <p:cNvPr id="4" name="Прямая со стрелкой 3"/>
          <p:cNvCxnSpPr/>
          <p:nvPr/>
        </p:nvCxnSpPr>
        <p:spPr>
          <a:xfrm flipH="1">
            <a:off x="1259632" y="1261458"/>
            <a:ext cx="2156686" cy="101541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 стрелкой 5"/>
          <p:cNvCxnSpPr>
            <a:endCxn id="12" idx="0"/>
          </p:cNvCxnSpPr>
          <p:nvPr/>
        </p:nvCxnSpPr>
        <p:spPr>
          <a:xfrm>
            <a:off x="5260265" y="1243770"/>
            <a:ext cx="2624103" cy="117167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 стрелкой 7"/>
          <p:cNvCxnSpPr/>
          <p:nvPr/>
        </p:nvCxnSpPr>
        <p:spPr>
          <a:xfrm>
            <a:off x="4399888" y="1422068"/>
            <a:ext cx="0" cy="8548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Прямоугольник 9"/>
          <p:cNvSpPr/>
          <p:nvPr/>
        </p:nvSpPr>
        <p:spPr>
          <a:xfrm>
            <a:off x="323528" y="2420888"/>
            <a:ext cx="161608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i="1" dirty="0">
                <a:solidFill>
                  <a:schemeClr val="bg2">
                    <a:lumMod val="50000"/>
                  </a:schemeClr>
                </a:solidFill>
              </a:rPr>
              <a:t>Лексические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3304876" y="2433135"/>
            <a:ext cx="219002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i="1" dirty="0">
                <a:solidFill>
                  <a:schemeClr val="bg2">
                    <a:lumMod val="50000"/>
                  </a:schemeClr>
                </a:solidFill>
              </a:rPr>
              <a:t>Стилистические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6829464" y="2415447"/>
            <a:ext cx="210980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i="1" dirty="0">
                <a:solidFill>
                  <a:schemeClr val="bg2">
                    <a:lumMod val="50000"/>
                  </a:schemeClr>
                </a:solidFill>
              </a:rPr>
              <a:t>Синтаксические</a:t>
            </a:r>
          </a:p>
        </p:txBody>
      </p:sp>
      <p:cxnSp>
        <p:nvCxnSpPr>
          <p:cNvPr id="14" name="Прямая со стрелкой 13"/>
          <p:cNvCxnSpPr/>
          <p:nvPr/>
        </p:nvCxnSpPr>
        <p:spPr>
          <a:xfrm flipH="1">
            <a:off x="1105109" y="2790220"/>
            <a:ext cx="1" cy="8548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/>
          <p:nvPr/>
        </p:nvCxnSpPr>
        <p:spPr>
          <a:xfrm>
            <a:off x="4499992" y="2784779"/>
            <a:ext cx="0" cy="7200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/>
          <p:nvPr/>
        </p:nvCxnSpPr>
        <p:spPr>
          <a:xfrm>
            <a:off x="7874114" y="2784779"/>
            <a:ext cx="0" cy="7200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Прямоугольник 19"/>
          <p:cNvSpPr/>
          <p:nvPr/>
        </p:nvSpPr>
        <p:spPr>
          <a:xfrm>
            <a:off x="231759" y="3789040"/>
            <a:ext cx="1746699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i="1" dirty="0">
                <a:solidFill>
                  <a:schemeClr val="bg2">
                    <a:lumMod val="50000"/>
                  </a:schemeClr>
                </a:solidFill>
              </a:rPr>
              <a:t>различаются оттенками значения</a:t>
            </a:r>
          </a:p>
        </p:txBody>
      </p:sp>
      <p:sp>
        <p:nvSpPr>
          <p:cNvPr id="21" name="Прямоугольник 20"/>
          <p:cNvSpPr/>
          <p:nvPr/>
        </p:nvSpPr>
        <p:spPr>
          <a:xfrm>
            <a:off x="2689660" y="3831337"/>
            <a:ext cx="360040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i="1" dirty="0">
                <a:solidFill>
                  <a:schemeClr val="bg2">
                    <a:lumMod val="50000"/>
                  </a:schemeClr>
                </a:solidFill>
              </a:rPr>
              <a:t>отличаются стилистической принадлежностью и</a:t>
            </a:r>
          </a:p>
          <a:p>
            <a:r>
              <a:rPr lang="ru-RU" b="1" i="1" dirty="0">
                <a:solidFill>
                  <a:schemeClr val="bg2">
                    <a:lumMod val="50000"/>
                  </a:schemeClr>
                </a:solidFill>
              </a:rPr>
              <a:t>экспрессивно-эмоциональной окрашенностью</a:t>
            </a:r>
          </a:p>
        </p:txBody>
      </p:sp>
      <p:sp>
        <p:nvSpPr>
          <p:cNvPr id="22" name="Прямоугольник 21"/>
          <p:cNvSpPr/>
          <p:nvPr/>
        </p:nvSpPr>
        <p:spPr>
          <a:xfrm>
            <a:off x="6267336" y="3831337"/>
            <a:ext cx="275913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i="1" dirty="0">
                <a:solidFill>
                  <a:schemeClr val="bg2">
                    <a:lumMod val="50000"/>
                  </a:schemeClr>
                </a:solidFill>
              </a:rPr>
              <a:t>параллельные синтаксические конструкции,</a:t>
            </a:r>
          </a:p>
          <a:p>
            <a:r>
              <a:rPr lang="ru-RU" b="1" i="1" dirty="0">
                <a:solidFill>
                  <a:schemeClr val="bg2">
                    <a:lumMod val="50000"/>
                  </a:schemeClr>
                </a:solidFill>
              </a:rPr>
              <a:t>имеющие разное построение, </a:t>
            </a:r>
          </a:p>
          <a:p>
            <a:r>
              <a:rPr lang="ru-RU" b="1" i="1" dirty="0">
                <a:solidFill>
                  <a:schemeClr val="bg2">
                    <a:lumMod val="50000"/>
                  </a:schemeClr>
                </a:solidFill>
              </a:rPr>
              <a:t>но совпадающие по значению</a:t>
            </a:r>
          </a:p>
        </p:txBody>
      </p:sp>
    </p:spTree>
    <p:extLst>
      <p:ext uri="{BB962C8B-B14F-4D97-AF65-F5344CB8AC3E}">
        <p14:creationId xmlns="" xmlns:p14="http://schemas.microsoft.com/office/powerpoint/2010/main" val="15758857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27584" y="1382286"/>
            <a:ext cx="7776864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i="1" dirty="0">
                <a:solidFill>
                  <a:schemeClr val="bg2">
                    <a:lumMod val="50000"/>
                  </a:schemeClr>
                </a:solidFill>
              </a:rPr>
              <a:t>Стилистическая функция </a:t>
            </a:r>
            <a:r>
              <a:rPr lang="ru-RU" sz="2800" b="1" i="1" dirty="0" smtClean="0">
                <a:solidFill>
                  <a:schemeClr val="bg2">
                    <a:lumMod val="50000"/>
                  </a:schemeClr>
                </a:solidFill>
              </a:rPr>
              <a:t>синонимов -</a:t>
            </a:r>
          </a:p>
          <a:p>
            <a:endParaRPr lang="ru-RU" sz="2800" b="1" i="1" dirty="0" smtClean="0">
              <a:solidFill>
                <a:schemeClr val="bg2">
                  <a:lumMod val="50000"/>
                </a:schemeClr>
              </a:solidFill>
            </a:endParaRPr>
          </a:p>
          <a:p>
            <a:r>
              <a:rPr lang="ru-RU" b="1" i="1" dirty="0" smtClean="0">
                <a:solidFill>
                  <a:schemeClr val="bg2">
                    <a:lumMod val="50000"/>
                  </a:schemeClr>
                </a:solidFill>
              </a:rPr>
              <a:t>быть </a:t>
            </a:r>
            <a:r>
              <a:rPr lang="ru-RU" b="1" i="1" dirty="0">
                <a:solidFill>
                  <a:schemeClr val="bg2">
                    <a:lumMod val="50000"/>
                  </a:schemeClr>
                </a:solidFill>
              </a:rPr>
              <a:t>средством наиболее точного выражения мысли. Использование синонимов даёт возможность избегать однообразия речи, повторения одинаковых слов, делает нашу речь более точной и выразительной.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874110" y="3897756"/>
            <a:ext cx="770485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i="1" dirty="0"/>
              <a:t>«скоморох — лицедей — комедиант — актер — артист»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845632" y="4941168"/>
            <a:ext cx="291105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/>
              <a:t>«жалованье — зарплата»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882685" y="4430338"/>
            <a:ext cx="402605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i="1" dirty="0"/>
              <a:t>«конь — лошадь»</a:t>
            </a:r>
          </a:p>
        </p:txBody>
      </p:sp>
    </p:spTree>
    <p:extLst>
      <p:ext uri="{BB962C8B-B14F-4D97-AF65-F5344CB8AC3E}">
        <p14:creationId xmlns="" xmlns:p14="http://schemas.microsoft.com/office/powerpoint/2010/main" val="33282956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907704" y="1052736"/>
            <a:ext cx="612068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i="1" dirty="0">
                <a:solidFill>
                  <a:schemeClr val="bg2">
                    <a:lumMod val="50000"/>
                  </a:schemeClr>
                </a:solidFill>
              </a:rPr>
              <a:t>Употребление синонимов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467544" y="1700808"/>
            <a:ext cx="8280920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i="1" dirty="0">
                <a:solidFill>
                  <a:schemeClr val="bg2">
                    <a:lumMod val="50000"/>
                  </a:schemeClr>
                </a:solidFill>
              </a:rPr>
              <a:t>Синонимы обогащают язык, делают образной нашу речь. Характеризуя определенный признак, свойство предмета или явления, синонимы точно и емко передают тончайшие оттенки знания, оттенки мысли, чувства. </a:t>
            </a:r>
            <a:r>
              <a:rPr lang="ru-RU" i="1" dirty="0" smtClean="0">
                <a:solidFill>
                  <a:schemeClr val="bg2">
                    <a:lumMod val="50000"/>
                  </a:schemeClr>
                </a:solidFill>
              </a:rPr>
              <a:t>Особенно</a:t>
            </a:r>
            <a:r>
              <a:rPr lang="en-US" i="1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i="1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i="1" dirty="0">
                <a:solidFill>
                  <a:schemeClr val="bg2">
                    <a:lumMod val="50000"/>
                  </a:schemeClr>
                </a:solidFill>
              </a:rPr>
              <a:t>сильно </a:t>
            </a:r>
            <a:r>
              <a:rPr lang="ru-RU" i="1" dirty="0" smtClean="0">
                <a:solidFill>
                  <a:schemeClr val="bg2">
                    <a:lumMod val="50000"/>
                  </a:schemeClr>
                </a:solidFill>
              </a:rPr>
              <a:t>воздействует</a:t>
            </a:r>
            <a:r>
              <a:rPr lang="en-US" i="1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i="1" dirty="0" smtClean="0">
                <a:solidFill>
                  <a:schemeClr val="bg2">
                    <a:lumMod val="50000"/>
                  </a:schemeClr>
                </a:solidFill>
              </a:rPr>
              <a:t> нагнетание</a:t>
            </a:r>
            <a:r>
              <a:rPr lang="en-US" i="1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i="1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i="1" dirty="0">
                <a:solidFill>
                  <a:schemeClr val="bg2">
                    <a:lumMod val="50000"/>
                  </a:schemeClr>
                </a:solidFill>
              </a:rPr>
              <a:t>синонимов:</a:t>
            </a:r>
          </a:p>
          <a:p>
            <a:r>
              <a:rPr lang="ru-RU" i="1" dirty="0" smtClean="0"/>
              <a:t>Хризолитовые </a:t>
            </a:r>
            <a:r>
              <a:rPr lang="ru-RU" i="1" dirty="0"/>
              <a:t>ленты с медленным хрустом рвались, разбивались, рассыпались сияющими, живыми шариками (Б. Лавренев);</a:t>
            </a:r>
          </a:p>
          <a:p>
            <a:r>
              <a:rPr lang="ru-RU" i="1" dirty="0" smtClean="0"/>
              <a:t>Ему </a:t>
            </a:r>
            <a:r>
              <a:rPr lang="ru-RU" i="1" dirty="0"/>
              <a:t>хотелось чего-то гигантского, необъятного, поражающего. (А.П. Чехов).</a:t>
            </a:r>
          </a:p>
          <a:p>
            <a:endParaRPr lang="ru-RU" i="1" dirty="0">
              <a:solidFill>
                <a:schemeClr val="bg2">
                  <a:lumMod val="50000"/>
                </a:schemeClr>
              </a:solidFill>
            </a:endParaRPr>
          </a:p>
          <a:p>
            <a:r>
              <a:rPr lang="ru-RU" i="1" dirty="0" smtClean="0">
                <a:solidFill>
                  <a:schemeClr val="bg2">
                    <a:lumMod val="50000"/>
                  </a:schemeClr>
                </a:solidFill>
              </a:rPr>
              <a:t>У </a:t>
            </a:r>
            <a:r>
              <a:rPr lang="en-US" i="1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i="1" dirty="0" smtClean="0">
                <a:solidFill>
                  <a:schemeClr val="bg2">
                    <a:lumMod val="50000"/>
                  </a:schemeClr>
                </a:solidFill>
              </a:rPr>
              <a:t>синонимов </a:t>
            </a:r>
            <a:r>
              <a:rPr lang="ru-RU" i="1" dirty="0">
                <a:solidFill>
                  <a:schemeClr val="bg2">
                    <a:lumMod val="50000"/>
                  </a:schemeClr>
                </a:solidFill>
              </a:rPr>
              <a:t>может быть разная функционально-стилистическая окраска. </a:t>
            </a:r>
            <a:r>
              <a:rPr lang="ru-RU" i="1" dirty="0"/>
              <a:t>Так, слова ошибка, просчет, оплошность, погрешность </a:t>
            </a:r>
            <a:r>
              <a:rPr lang="ru-RU" i="1" dirty="0" smtClean="0"/>
              <a:t>- </a:t>
            </a:r>
            <a:r>
              <a:rPr lang="ru-RU" i="1" dirty="0"/>
              <a:t>стилистически нейтральны, общеупотребительны; проруха, накладка </a:t>
            </a:r>
            <a:r>
              <a:rPr lang="ru-RU" i="1" dirty="0" smtClean="0"/>
              <a:t>- </a:t>
            </a:r>
            <a:r>
              <a:rPr lang="ru-RU" i="1" dirty="0"/>
              <a:t>просторечные, </a:t>
            </a:r>
            <a:r>
              <a:rPr lang="ru-RU" i="1" dirty="0" smtClean="0"/>
              <a:t>оплошка - </a:t>
            </a:r>
            <a:r>
              <a:rPr lang="ru-RU" i="1" dirty="0"/>
              <a:t>разговорное; ляп </a:t>
            </a:r>
            <a:r>
              <a:rPr lang="ru-RU" i="1" dirty="0" smtClean="0"/>
              <a:t>- </a:t>
            </a:r>
            <a:r>
              <a:rPr lang="ru-RU" i="1" dirty="0"/>
              <a:t>профессионально-жаргонное.</a:t>
            </a:r>
          </a:p>
          <a:p>
            <a:endParaRPr lang="ru-RU" i="1" dirty="0" smtClean="0">
              <a:solidFill>
                <a:schemeClr val="bg2">
                  <a:lumMod val="50000"/>
                </a:schemeClr>
              </a:solidFill>
            </a:endParaRPr>
          </a:p>
          <a:p>
            <a:r>
              <a:rPr lang="ru-RU" i="1" dirty="0" smtClean="0">
                <a:solidFill>
                  <a:schemeClr val="bg2">
                    <a:lumMod val="50000"/>
                  </a:schemeClr>
                </a:solidFill>
              </a:rPr>
              <a:t>Употребление </a:t>
            </a:r>
            <a:r>
              <a:rPr lang="ru-RU" i="1" dirty="0">
                <a:solidFill>
                  <a:schemeClr val="bg2">
                    <a:lumMod val="50000"/>
                  </a:schemeClr>
                </a:solidFill>
              </a:rPr>
              <a:t>одного из синонимов без учета его стилистической окраски может привести к речевой ошибке:</a:t>
            </a:r>
          </a:p>
          <a:p>
            <a:r>
              <a:rPr lang="ru-RU" i="1" dirty="0"/>
              <a:t>Совершив оплошку, директор завода сразу же стал её исправлять.</a:t>
            </a:r>
          </a:p>
        </p:txBody>
      </p:sp>
    </p:spTree>
    <p:extLst>
      <p:ext uri="{BB962C8B-B14F-4D97-AF65-F5344CB8AC3E}">
        <p14:creationId xmlns="" xmlns:p14="http://schemas.microsoft.com/office/powerpoint/2010/main" val="257523969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126</TotalTime>
  <Words>806</Words>
  <Application>Microsoft Office PowerPoint</Application>
  <PresentationFormat>Экран (4:3)</PresentationFormat>
  <Paragraphs>106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Поток</vt:lpstr>
      <vt:lpstr>Омонимы, синонимы, антонимы, паронимы и их употребление.</vt:lpstr>
      <vt:lpstr>Омонимы</vt:lpstr>
      <vt:lpstr>Слайд 3</vt:lpstr>
      <vt:lpstr>Слайд 4</vt:lpstr>
      <vt:lpstr>Слайд 5</vt:lpstr>
      <vt:lpstr>Синонимы</vt:lpstr>
      <vt:lpstr>Слайд 7</vt:lpstr>
      <vt:lpstr>Слайд 8</vt:lpstr>
      <vt:lpstr>Слайд 9</vt:lpstr>
      <vt:lpstr>Антонимы</vt:lpstr>
      <vt:lpstr>Слайд 11</vt:lpstr>
      <vt:lpstr>Паронимы</vt:lpstr>
      <vt:lpstr>Слайд 13</vt:lpstr>
      <vt:lpstr>Слайд 14</vt:lpstr>
      <vt:lpstr>Слайд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Омонимы, синонимы, антонимы, паронимы и их употребление</dc:title>
  <dc:creator>Олег</dc:creator>
  <cp:lastModifiedBy>user</cp:lastModifiedBy>
  <cp:revision>13</cp:revision>
  <dcterms:created xsi:type="dcterms:W3CDTF">2013-10-01T11:12:17Z</dcterms:created>
  <dcterms:modified xsi:type="dcterms:W3CDTF">2014-02-01T07:56:48Z</dcterms:modified>
</cp:coreProperties>
</file>