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7" autoAdjust="0"/>
    <p:restoredTop sz="94660"/>
  </p:normalViewPr>
  <p:slideViewPr>
    <p:cSldViewPr>
      <p:cViewPr varScale="1">
        <p:scale>
          <a:sx n="120" d="100"/>
          <a:sy n="120" d="100"/>
        </p:scale>
        <p:origin x="15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E6196-5555-4B01-B775-BFD9A3FFE52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421A67-2232-4063-B0DB-B5B3981BB0AD}">
      <dgm:prSet phldrT="[Текст]"/>
      <dgm:spPr/>
      <dgm:t>
        <a:bodyPr/>
        <a:lstStyle/>
        <a:p>
          <a:r>
            <a:rPr lang="ru-RU" dirty="0" smtClean="0"/>
            <a:t>Тарифная система</a:t>
          </a:r>
          <a:endParaRPr lang="ru-RU" dirty="0"/>
        </a:p>
      </dgm:t>
    </dgm:pt>
    <dgm:pt modelId="{9043AB9C-A9D8-4369-8B33-77C703B1AB26}" type="parTrans" cxnId="{F23BE476-6D43-4DD5-BD6F-BC5BC94C5D92}">
      <dgm:prSet/>
      <dgm:spPr/>
      <dgm:t>
        <a:bodyPr/>
        <a:lstStyle/>
        <a:p>
          <a:endParaRPr lang="ru-RU"/>
        </a:p>
      </dgm:t>
    </dgm:pt>
    <dgm:pt modelId="{867301FA-B701-4761-BDE0-A5BCF476FED1}" type="sibTrans" cxnId="{F23BE476-6D43-4DD5-BD6F-BC5BC94C5D92}">
      <dgm:prSet/>
      <dgm:spPr/>
      <dgm:t>
        <a:bodyPr/>
        <a:lstStyle/>
        <a:p>
          <a:endParaRPr lang="ru-RU"/>
        </a:p>
      </dgm:t>
    </dgm:pt>
    <dgm:pt modelId="{88657CFB-7432-4E43-A595-6BA3B03E741F}">
      <dgm:prSet phldrT="[Текст]"/>
      <dgm:spPr/>
      <dgm:t>
        <a:bodyPr/>
        <a:lstStyle/>
        <a:p>
          <a:r>
            <a:rPr lang="ru-RU" dirty="0" smtClean="0"/>
            <a:t>Формы и системы оплаты труда</a:t>
          </a:r>
          <a:endParaRPr lang="ru-RU" dirty="0"/>
        </a:p>
      </dgm:t>
    </dgm:pt>
    <dgm:pt modelId="{2345A5C6-1CA2-4F02-A098-1A383575901B}" type="parTrans" cxnId="{252796DA-FB71-4214-844C-DAE7822B3A4D}">
      <dgm:prSet/>
      <dgm:spPr/>
      <dgm:t>
        <a:bodyPr/>
        <a:lstStyle/>
        <a:p>
          <a:endParaRPr lang="ru-RU"/>
        </a:p>
      </dgm:t>
    </dgm:pt>
    <dgm:pt modelId="{978E30D1-4960-4385-84FE-B54FC0C51A96}" type="sibTrans" cxnId="{252796DA-FB71-4214-844C-DAE7822B3A4D}">
      <dgm:prSet/>
      <dgm:spPr/>
      <dgm:t>
        <a:bodyPr/>
        <a:lstStyle/>
        <a:p>
          <a:endParaRPr lang="ru-RU"/>
        </a:p>
      </dgm:t>
    </dgm:pt>
    <dgm:pt modelId="{BFBAA863-9CB4-4D0A-82E0-77B87D0E2CD5}">
      <dgm:prSet phldrT="[Текст]"/>
      <dgm:spPr/>
      <dgm:t>
        <a:bodyPr/>
        <a:lstStyle/>
        <a:p>
          <a:r>
            <a:rPr lang="ru-RU" dirty="0" smtClean="0"/>
            <a:t>Нормирование труда</a:t>
          </a:r>
          <a:endParaRPr lang="ru-RU" dirty="0"/>
        </a:p>
      </dgm:t>
    </dgm:pt>
    <dgm:pt modelId="{A250FDDC-5261-4FF2-B647-C3C883307CA2}" type="parTrans" cxnId="{B5B61AA6-5A33-48DA-A988-64C8018FF2E1}">
      <dgm:prSet/>
      <dgm:spPr/>
      <dgm:t>
        <a:bodyPr/>
        <a:lstStyle/>
        <a:p>
          <a:endParaRPr lang="ru-RU"/>
        </a:p>
      </dgm:t>
    </dgm:pt>
    <dgm:pt modelId="{234FF9A9-A652-4ADD-8A3E-6C748AC1E0F8}" type="sibTrans" cxnId="{B5B61AA6-5A33-48DA-A988-64C8018FF2E1}">
      <dgm:prSet/>
      <dgm:spPr/>
      <dgm:t>
        <a:bodyPr/>
        <a:lstStyle/>
        <a:p>
          <a:endParaRPr lang="ru-RU"/>
        </a:p>
      </dgm:t>
    </dgm:pt>
    <dgm:pt modelId="{DEF84E7B-0E75-4D7E-9584-DCBDE0DAFBFA}" type="pres">
      <dgm:prSet presAssocID="{EB6E6196-5555-4B01-B775-BFD9A3FFE5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CF3B74-F9AC-4F24-874F-B186A94B0016}" type="pres">
      <dgm:prSet presAssocID="{67421A67-2232-4063-B0DB-B5B3981BB0AD}" presName="parentLin" presStyleCnt="0"/>
      <dgm:spPr/>
    </dgm:pt>
    <dgm:pt modelId="{5643955D-0099-4172-BB95-EECD4732F19B}" type="pres">
      <dgm:prSet presAssocID="{67421A67-2232-4063-B0DB-B5B3981BB0A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CECD120-67D3-4162-BC73-01B1A76E2A61}" type="pres">
      <dgm:prSet presAssocID="{67421A67-2232-4063-B0DB-B5B3981BB0AD}" presName="parentText" presStyleLbl="node1" presStyleIdx="0" presStyleCnt="3" custLinFactNeighborX="119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C2418-E3CA-4171-969F-2C856B7C7825}" type="pres">
      <dgm:prSet presAssocID="{67421A67-2232-4063-B0DB-B5B3981BB0AD}" presName="negativeSpace" presStyleCnt="0"/>
      <dgm:spPr/>
    </dgm:pt>
    <dgm:pt modelId="{586EA4F6-8B91-4A6C-963D-8B2C79961080}" type="pres">
      <dgm:prSet presAssocID="{67421A67-2232-4063-B0DB-B5B3981BB0AD}" presName="childText" presStyleLbl="conFgAcc1" presStyleIdx="0" presStyleCnt="3">
        <dgm:presLayoutVars>
          <dgm:bulletEnabled val="1"/>
        </dgm:presLayoutVars>
      </dgm:prSet>
      <dgm:spPr>
        <a:noFill/>
        <a:ln>
          <a:noFill/>
        </a:ln>
      </dgm:spPr>
    </dgm:pt>
    <dgm:pt modelId="{3B4963D3-5A90-4B54-810C-0B9CC2C9CDEB}" type="pres">
      <dgm:prSet presAssocID="{867301FA-B701-4761-BDE0-A5BCF476FED1}" presName="spaceBetweenRectangles" presStyleCnt="0"/>
      <dgm:spPr/>
    </dgm:pt>
    <dgm:pt modelId="{292830C9-2B8F-4A90-B1F4-55094E84D858}" type="pres">
      <dgm:prSet presAssocID="{88657CFB-7432-4E43-A595-6BA3B03E741F}" presName="parentLin" presStyleCnt="0"/>
      <dgm:spPr/>
    </dgm:pt>
    <dgm:pt modelId="{A2409096-F02F-43EA-9D4A-FD3EF42C244B}" type="pres">
      <dgm:prSet presAssocID="{88657CFB-7432-4E43-A595-6BA3B03E741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820A547-5ECE-4E4E-905A-46E852770628}" type="pres">
      <dgm:prSet presAssocID="{88657CFB-7432-4E43-A595-6BA3B03E74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585BC4-98A8-407B-A12D-60F718A5CE20}" type="pres">
      <dgm:prSet presAssocID="{88657CFB-7432-4E43-A595-6BA3B03E741F}" presName="negativeSpace" presStyleCnt="0"/>
      <dgm:spPr/>
    </dgm:pt>
    <dgm:pt modelId="{019C9EE4-3663-4835-B340-11B436812CA5}" type="pres">
      <dgm:prSet presAssocID="{88657CFB-7432-4E43-A595-6BA3B03E741F}" presName="childText" presStyleLbl="conFgAcc1" presStyleIdx="1" presStyleCnt="3" custLinFactY="15702" custLinFactNeighborY="100000">
        <dgm:presLayoutVars>
          <dgm:bulletEnabled val="1"/>
        </dgm:presLayoutVars>
      </dgm:prSet>
      <dgm:spPr>
        <a:noFill/>
        <a:ln>
          <a:noFill/>
        </a:ln>
      </dgm:spPr>
    </dgm:pt>
    <dgm:pt modelId="{94A3BC59-D30A-4C9D-866D-0C0665C08393}" type="pres">
      <dgm:prSet presAssocID="{978E30D1-4960-4385-84FE-B54FC0C51A96}" presName="spaceBetweenRectangles" presStyleCnt="0"/>
      <dgm:spPr/>
    </dgm:pt>
    <dgm:pt modelId="{26918EA3-662E-405E-ADB6-4000785E3BBA}" type="pres">
      <dgm:prSet presAssocID="{BFBAA863-9CB4-4D0A-82E0-77B87D0E2CD5}" presName="parentLin" presStyleCnt="0"/>
      <dgm:spPr/>
    </dgm:pt>
    <dgm:pt modelId="{D12D22C3-33E5-4366-83A0-E1E52D2B0B39}" type="pres">
      <dgm:prSet presAssocID="{BFBAA863-9CB4-4D0A-82E0-77B87D0E2CD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649DE87-0DAF-4AAF-8B06-1B7E6F7C46D4}" type="pres">
      <dgm:prSet presAssocID="{BFBAA863-9CB4-4D0A-82E0-77B87D0E2CD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863BD-5A16-424D-AAA1-C549B7AF7DEC}" type="pres">
      <dgm:prSet presAssocID="{BFBAA863-9CB4-4D0A-82E0-77B87D0E2CD5}" presName="negativeSpace" presStyleCnt="0"/>
      <dgm:spPr/>
    </dgm:pt>
    <dgm:pt modelId="{3AD39A85-A189-439E-878C-688603B01E79}" type="pres">
      <dgm:prSet presAssocID="{BFBAA863-9CB4-4D0A-82E0-77B87D0E2CD5}" presName="childText" presStyleLbl="conFgAcc1" presStyleIdx="2" presStyleCnt="3">
        <dgm:presLayoutVars>
          <dgm:bulletEnabled val="1"/>
        </dgm:presLayoutVars>
      </dgm:prSet>
      <dgm:spPr>
        <a:noFill/>
        <a:ln>
          <a:noFill/>
        </a:ln>
      </dgm:spPr>
    </dgm:pt>
  </dgm:ptLst>
  <dgm:cxnLst>
    <dgm:cxn modelId="{93A08F11-5989-42B1-9F00-1F7E42F774D4}" type="presOf" srcId="{88657CFB-7432-4E43-A595-6BA3B03E741F}" destId="{A2409096-F02F-43EA-9D4A-FD3EF42C244B}" srcOrd="0" destOrd="0" presId="urn:microsoft.com/office/officeart/2005/8/layout/list1"/>
    <dgm:cxn modelId="{AA9B678E-16A5-4BC3-AE37-1FABDFEB3FFE}" type="presOf" srcId="{BFBAA863-9CB4-4D0A-82E0-77B87D0E2CD5}" destId="{D12D22C3-33E5-4366-83A0-E1E52D2B0B39}" srcOrd="0" destOrd="0" presId="urn:microsoft.com/office/officeart/2005/8/layout/list1"/>
    <dgm:cxn modelId="{95A9D534-B836-4EFE-AEAB-137123DEA4E3}" type="presOf" srcId="{67421A67-2232-4063-B0DB-B5B3981BB0AD}" destId="{5643955D-0099-4172-BB95-EECD4732F19B}" srcOrd="0" destOrd="0" presId="urn:microsoft.com/office/officeart/2005/8/layout/list1"/>
    <dgm:cxn modelId="{B381294B-BEC1-4CED-A217-0D22C69F89F4}" type="presOf" srcId="{88657CFB-7432-4E43-A595-6BA3B03E741F}" destId="{2820A547-5ECE-4E4E-905A-46E852770628}" srcOrd="1" destOrd="0" presId="urn:microsoft.com/office/officeart/2005/8/layout/list1"/>
    <dgm:cxn modelId="{C1DA21CB-7EB5-49A2-95A9-A2233890BF20}" type="presOf" srcId="{67421A67-2232-4063-B0DB-B5B3981BB0AD}" destId="{CCECD120-67D3-4162-BC73-01B1A76E2A61}" srcOrd="1" destOrd="0" presId="urn:microsoft.com/office/officeart/2005/8/layout/list1"/>
    <dgm:cxn modelId="{F23BE476-6D43-4DD5-BD6F-BC5BC94C5D92}" srcId="{EB6E6196-5555-4B01-B775-BFD9A3FFE52F}" destId="{67421A67-2232-4063-B0DB-B5B3981BB0AD}" srcOrd="0" destOrd="0" parTransId="{9043AB9C-A9D8-4369-8B33-77C703B1AB26}" sibTransId="{867301FA-B701-4761-BDE0-A5BCF476FED1}"/>
    <dgm:cxn modelId="{B6180AA1-3ADB-4CEA-A92D-7FBC00D49DC4}" type="presOf" srcId="{BFBAA863-9CB4-4D0A-82E0-77B87D0E2CD5}" destId="{9649DE87-0DAF-4AAF-8B06-1B7E6F7C46D4}" srcOrd="1" destOrd="0" presId="urn:microsoft.com/office/officeart/2005/8/layout/list1"/>
    <dgm:cxn modelId="{0C3F4E78-3977-47A3-A42B-0C0FCBF06D92}" type="presOf" srcId="{EB6E6196-5555-4B01-B775-BFD9A3FFE52F}" destId="{DEF84E7B-0E75-4D7E-9584-DCBDE0DAFBFA}" srcOrd="0" destOrd="0" presId="urn:microsoft.com/office/officeart/2005/8/layout/list1"/>
    <dgm:cxn modelId="{252796DA-FB71-4214-844C-DAE7822B3A4D}" srcId="{EB6E6196-5555-4B01-B775-BFD9A3FFE52F}" destId="{88657CFB-7432-4E43-A595-6BA3B03E741F}" srcOrd="1" destOrd="0" parTransId="{2345A5C6-1CA2-4F02-A098-1A383575901B}" sibTransId="{978E30D1-4960-4385-84FE-B54FC0C51A96}"/>
    <dgm:cxn modelId="{B5B61AA6-5A33-48DA-A988-64C8018FF2E1}" srcId="{EB6E6196-5555-4B01-B775-BFD9A3FFE52F}" destId="{BFBAA863-9CB4-4D0A-82E0-77B87D0E2CD5}" srcOrd="2" destOrd="0" parTransId="{A250FDDC-5261-4FF2-B647-C3C883307CA2}" sibTransId="{234FF9A9-A652-4ADD-8A3E-6C748AC1E0F8}"/>
    <dgm:cxn modelId="{24B6F8C2-727F-4B87-91E0-1837FA19B650}" type="presParOf" srcId="{DEF84E7B-0E75-4D7E-9584-DCBDE0DAFBFA}" destId="{9ECF3B74-F9AC-4F24-874F-B186A94B0016}" srcOrd="0" destOrd="0" presId="urn:microsoft.com/office/officeart/2005/8/layout/list1"/>
    <dgm:cxn modelId="{4D89C03B-57DC-42D9-B44D-E1F94AC4E68C}" type="presParOf" srcId="{9ECF3B74-F9AC-4F24-874F-B186A94B0016}" destId="{5643955D-0099-4172-BB95-EECD4732F19B}" srcOrd="0" destOrd="0" presId="urn:microsoft.com/office/officeart/2005/8/layout/list1"/>
    <dgm:cxn modelId="{69440522-6048-4F36-92F8-A37D2699DC82}" type="presParOf" srcId="{9ECF3B74-F9AC-4F24-874F-B186A94B0016}" destId="{CCECD120-67D3-4162-BC73-01B1A76E2A61}" srcOrd="1" destOrd="0" presId="urn:microsoft.com/office/officeart/2005/8/layout/list1"/>
    <dgm:cxn modelId="{DE10B861-56FF-4A41-B9B0-FD2F197C7FB8}" type="presParOf" srcId="{DEF84E7B-0E75-4D7E-9584-DCBDE0DAFBFA}" destId="{B79C2418-E3CA-4171-969F-2C856B7C7825}" srcOrd="1" destOrd="0" presId="urn:microsoft.com/office/officeart/2005/8/layout/list1"/>
    <dgm:cxn modelId="{6CD50D39-08A9-4597-AA1A-FBB9CC13E471}" type="presParOf" srcId="{DEF84E7B-0E75-4D7E-9584-DCBDE0DAFBFA}" destId="{586EA4F6-8B91-4A6C-963D-8B2C79961080}" srcOrd="2" destOrd="0" presId="urn:microsoft.com/office/officeart/2005/8/layout/list1"/>
    <dgm:cxn modelId="{0A8641A3-FEFF-4059-8564-0B021389D4C6}" type="presParOf" srcId="{DEF84E7B-0E75-4D7E-9584-DCBDE0DAFBFA}" destId="{3B4963D3-5A90-4B54-810C-0B9CC2C9CDEB}" srcOrd="3" destOrd="0" presId="urn:microsoft.com/office/officeart/2005/8/layout/list1"/>
    <dgm:cxn modelId="{9B0D64A5-7F97-4331-951C-4E4FCCA62195}" type="presParOf" srcId="{DEF84E7B-0E75-4D7E-9584-DCBDE0DAFBFA}" destId="{292830C9-2B8F-4A90-B1F4-55094E84D858}" srcOrd="4" destOrd="0" presId="urn:microsoft.com/office/officeart/2005/8/layout/list1"/>
    <dgm:cxn modelId="{32D0B7C8-7653-4ACB-A0D4-5113855C802D}" type="presParOf" srcId="{292830C9-2B8F-4A90-B1F4-55094E84D858}" destId="{A2409096-F02F-43EA-9D4A-FD3EF42C244B}" srcOrd="0" destOrd="0" presId="urn:microsoft.com/office/officeart/2005/8/layout/list1"/>
    <dgm:cxn modelId="{121BC791-436C-4405-82FB-4890BCA1B29D}" type="presParOf" srcId="{292830C9-2B8F-4A90-B1F4-55094E84D858}" destId="{2820A547-5ECE-4E4E-905A-46E852770628}" srcOrd="1" destOrd="0" presId="urn:microsoft.com/office/officeart/2005/8/layout/list1"/>
    <dgm:cxn modelId="{93372814-8EA4-4D69-8873-BA2393959E2F}" type="presParOf" srcId="{DEF84E7B-0E75-4D7E-9584-DCBDE0DAFBFA}" destId="{55585BC4-98A8-407B-A12D-60F718A5CE20}" srcOrd="5" destOrd="0" presId="urn:microsoft.com/office/officeart/2005/8/layout/list1"/>
    <dgm:cxn modelId="{B30E819F-0A2F-437A-925C-E294D02CBD65}" type="presParOf" srcId="{DEF84E7B-0E75-4D7E-9584-DCBDE0DAFBFA}" destId="{019C9EE4-3663-4835-B340-11B436812CA5}" srcOrd="6" destOrd="0" presId="urn:microsoft.com/office/officeart/2005/8/layout/list1"/>
    <dgm:cxn modelId="{657054B7-16C2-40B6-B3E8-B6032FBADE42}" type="presParOf" srcId="{DEF84E7B-0E75-4D7E-9584-DCBDE0DAFBFA}" destId="{94A3BC59-D30A-4C9D-866D-0C0665C08393}" srcOrd="7" destOrd="0" presId="urn:microsoft.com/office/officeart/2005/8/layout/list1"/>
    <dgm:cxn modelId="{56302731-9C42-4793-9786-26DEE5C998E4}" type="presParOf" srcId="{DEF84E7B-0E75-4D7E-9584-DCBDE0DAFBFA}" destId="{26918EA3-662E-405E-ADB6-4000785E3BBA}" srcOrd="8" destOrd="0" presId="urn:microsoft.com/office/officeart/2005/8/layout/list1"/>
    <dgm:cxn modelId="{BA60F112-E398-4D2F-BDEA-755C69367379}" type="presParOf" srcId="{26918EA3-662E-405E-ADB6-4000785E3BBA}" destId="{D12D22C3-33E5-4366-83A0-E1E52D2B0B39}" srcOrd="0" destOrd="0" presId="urn:microsoft.com/office/officeart/2005/8/layout/list1"/>
    <dgm:cxn modelId="{F0B76407-0190-4AD7-87BB-CBEA056E28DD}" type="presParOf" srcId="{26918EA3-662E-405E-ADB6-4000785E3BBA}" destId="{9649DE87-0DAF-4AAF-8B06-1B7E6F7C46D4}" srcOrd="1" destOrd="0" presId="urn:microsoft.com/office/officeart/2005/8/layout/list1"/>
    <dgm:cxn modelId="{D0DC60F2-95E0-4D65-84D3-2BE4893DAA88}" type="presParOf" srcId="{DEF84E7B-0E75-4D7E-9584-DCBDE0DAFBFA}" destId="{5B3863BD-5A16-424D-AAA1-C549B7AF7DEC}" srcOrd="9" destOrd="0" presId="urn:microsoft.com/office/officeart/2005/8/layout/list1"/>
    <dgm:cxn modelId="{FA17A148-7FC8-4B9C-9FBA-A3CAFE74FA74}" type="presParOf" srcId="{DEF84E7B-0E75-4D7E-9584-DCBDE0DAFBFA}" destId="{3AD39A85-A189-439E-878C-688603B01E7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EA4F6-8B91-4A6C-963D-8B2C79961080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CD120-67D3-4162-BC73-01B1A76E2A61}">
      <dsp:nvSpPr>
        <dsp:cNvPr id="0" name=""/>
        <dsp:cNvSpPr/>
      </dsp:nvSpPr>
      <dsp:spPr>
        <a:xfrm>
          <a:off x="341311" y="6459"/>
          <a:ext cx="4267200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Тарифная система</a:t>
          </a:r>
          <a:endParaRPr lang="ru-RU" sz="3100" kern="1200" dirty="0"/>
        </a:p>
      </dsp:txBody>
      <dsp:txXfrm>
        <a:off x="385983" y="51131"/>
        <a:ext cx="4177856" cy="825776"/>
      </dsp:txXfrm>
    </dsp:sp>
    <dsp:sp modelId="{019C9EE4-3663-4835-B340-11B436812CA5}">
      <dsp:nvSpPr>
        <dsp:cNvPr id="0" name=""/>
        <dsp:cNvSpPr/>
      </dsp:nvSpPr>
      <dsp:spPr>
        <a:xfrm>
          <a:off x="0" y="2160244"/>
          <a:ext cx="6096000" cy="781200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0A547-5ECE-4E4E-905A-46E852770628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Формы и системы оплаты труда</a:t>
          </a:r>
          <a:endParaRPr lang="ru-RU" sz="3100" kern="1200" dirty="0"/>
        </a:p>
      </dsp:txBody>
      <dsp:txXfrm>
        <a:off x="349472" y="1457291"/>
        <a:ext cx="4177856" cy="825776"/>
      </dsp:txXfrm>
    </dsp:sp>
    <dsp:sp modelId="{3AD39A85-A189-439E-878C-688603B01E79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9DE87-0DAF-4AAF-8B06-1B7E6F7C46D4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Нормирование труда</a:t>
          </a:r>
          <a:endParaRPr lang="ru-RU" sz="3100" kern="1200" dirty="0"/>
        </a:p>
      </dsp:txBody>
      <dsp:txXfrm>
        <a:off x="349472" y="2863452"/>
        <a:ext cx="41778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Оплата труда</a:t>
            </a:r>
            <a:endParaRPr lang="ru-RU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RIAN_00354072.LR.r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73781">
            <a:off x="5283645" y="3358230"/>
            <a:ext cx="2808332" cy="2476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99592" y="764704"/>
            <a:ext cx="7272808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Constantia" pitchFamily="18" charset="0"/>
              </a:rPr>
              <a:t>Организация заработной платы: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683568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</a:rPr>
              <a:t>Система оплаты труда</a:t>
            </a:r>
            <a:endParaRPr lang="ru-RU" i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44824"/>
            <a:ext cx="7272808" cy="4248471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latin typeface="Constantia" pitchFamily="18" charset="0"/>
              </a:rPr>
              <a:t>Под системой оплаты труда</a:t>
            </a:r>
            <a:r>
              <a:rPr lang="ru-RU" i="1" u="sng" dirty="0" smtClean="0"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понимается определенная зависимость между показателями, характеризующими меру труда и меру его оплаты в соответствии с фактически достигнутыми результатами труда. </a:t>
            </a:r>
          </a:p>
          <a:p>
            <a:r>
              <a:rPr lang="ru-RU" dirty="0" smtClean="0">
                <a:latin typeface="Constantia" pitchFamily="18" charset="0"/>
              </a:rPr>
              <a:t>Все системы оплаты труда в зависимости от показателя, используемого для определения результата труда, объединяются в две группы (</a:t>
            </a:r>
            <a:r>
              <a:rPr lang="ru-RU" b="1" i="1" u="sng" dirty="0" smtClean="0">
                <a:latin typeface="Constantia" pitchFamily="18" charset="0"/>
              </a:rPr>
              <a:t>формы оплаты</a:t>
            </a:r>
            <a:r>
              <a:rPr lang="ru-RU" dirty="0" smtClean="0">
                <a:latin typeface="Constantia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202485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6600"/>
                </a:solidFill>
              </a:rPr>
              <a:t>Формы оплаты труда</a:t>
            </a:r>
            <a:endParaRPr lang="ru-RU" sz="3600" i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59632" y="2636912"/>
            <a:ext cx="324036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Constantia" pitchFamily="18" charset="0"/>
              </a:rPr>
              <a:t>Повременная форма оплаты труда</a:t>
            </a:r>
            <a:r>
              <a:rPr lang="ru-RU" sz="1800" dirty="0" smtClean="0">
                <a:latin typeface="Constantia" pitchFamily="18" charset="0"/>
              </a:rPr>
              <a:t> — это оплата за фактически отработанное время(нормативное) и квалификацию работника, в виде затрат времени на выполнение должностных инструкций, трудовых обязанностей, обеспечивающих достижение конечного результата.</a:t>
            </a:r>
            <a:endParaRPr lang="ru-RU" sz="1800" dirty="0">
              <a:latin typeface="Constantia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4"/>
          </p:nvPr>
        </p:nvSpPr>
        <p:spPr>
          <a:xfrm>
            <a:off x="4860032" y="2564904"/>
            <a:ext cx="3003808" cy="2799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Constantia" pitchFamily="18" charset="0"/>
              </a:rPr>
              <a:t>Сдельная форма оплаты труда</a:t>
            </a:r>
            <a:r>
              <a:rPr lang="ru-RU" sz="2000" dirty="0" smtClean="0">
                <a:latin typeface="Constantia" pitchFamily="18" charset="0"/>
              </a:rPr>
              <a:t> — это оплата за количество произведенной продукции определенного качества. Таким образом, мерой труда в этом случае выступает объем выполненных  работ.</a:t>
            </a:r>
          </a:p>
          <a:p>
            <a:endParaRPr lang="ru-RU" sz="2000" dirty="0">
              <a:latin typeface="Constant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27784" y="1556792"/>
            <a:ext cx="576064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508104" y="1484784"/>
            <a:ext cx="576064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Повременная форма оплаты труда</a:t>
            </a:r>
            <a:endParaRPr lang="ru-RU" sz="3600" i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43608" y="2119256"/>
            <a:ext cx="7200800" cy="3974040"/>
          </a:xfrm>
        </p:spPr>
        <p:txBody>
          <a:bodyPr>
            <a:normAutofit/>
          </a:bodyPr>
          <a:lstStyle/>
          <a:p>
            <a:pPr lvl="0"/>
            <a:r>
              <a:rPr lang="ru-RU" sz="2600" b="1" dirty="0" smtClean="0">
                <a:solidFill>
                  <a:srgbClr val="FF6600"/>
                </a:solidFill>
                <a:latin typeface="Constantia" pitchFamily="18" charset="0"/>
              </a:rPr>
              <a:t>Простая (прямая) повременная система:</a:t>
            </a:r>
            <a:endParaRPr lang="ru-RU" sz="26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lvl="0"/>
            <a:endParaRPr lang="ru-RU" sz="2600" b="1" dirty="0" smtClean="0">
              <a:latin typeface="Constantia" pitchFamily="18" charset="0"/>
            </a:endParaRPr>
          </a:p>
          <a:p>
            <a:pPr lvl="0">
              <a:buNone/>
            </a:pPr>
            <a:endParaRPr lang="ru-RU" sz="2600" b="1" dirty="0" smtClean="0">
              <a:latin typeface="Constantia" pitchFamily="18" charset="0"/>
            </a:endParaRPr>
          </a:p>
          <a:p>
            <a:pPr lvl="0"/>
            <a:r>
              <a:rPr lang="ru-RU" sz="2600" b="1" dirty="0" smtClean="0">
                <a:solidFill>
                  <a:srgbClr val="FF6600"/>
                </a:solidFill>
                <a:latin typeface="Constantia" pitchFamily="18" charset="0"/>
              </a:rPr>
              <a:t>Повременно – премиальная система:</a:t>
            </a:r>
            <a:endParaRPr lang="ru-RU" sz="26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Constantia" pitchFamily="18" charset="0"/>
              </a:rPr>
              <a:t>        </a:t>
            </a:r>
            <a:r>
              <a:rPr lang="ru-RU" sz="2000" b="1" dirty="0" err="1" smtClean="0">
                <a:latin typeface="Constantia" pitchFamily="18" charset="0"/>
              </a:rPr>
              <a:t>ЗП</a:t>
            </a:r>
            <a:r>
              <a:rPr lang="ru-RU" sz="2000" b="1" dirty="0" smtClean="0">
                <a:latin typeface="Constantia" pitchFamily="18" charset="0"/>
              </a:rPr>
              <a:t> </a:t>
            </a:r>
            <a:r>
              <a:rPr lang="ru-RU" sz="2000" b="1" baseline="-25000" dirty="0" err="1" smtClean="0">
                <a:latin typeface="Constantia" pitchFamily="18" charset="0"/>
              </a:rPr>
              <a:t>повр</a:t>
            </a:r>
            <a:r>
              <a:rPr lang="ru-RU" sz="2000" b="1" baseline="-25000" dirty="0" smtClean="0">
                <a:latin typeface="Constantia" pitchFamily="18" charset="0"/>
              </a:rPr>
              <a:t>./прем.</a:t>
            </a:r>
            <a:r>
              <a:rPr lang="ru-RU" sz="2000" b="1" dirty="0" smtClean="0">
                <a:latin typeface="Constantia" pitchFamily="18" charset="0"/>
              </a:rPr>
              <a:t> = </a:t>
            </a:r>
            <a:r>
              <a:rPr lang="ru-RU" sz="2000" b="1" dirty="0" err="1" smtClean="0">
                <a:latin typeface="Constantia" pitchFamily="18" charset="0"/>
              </a:rPr>
              <a:t>ЗП</a:t>
            </a:r>
            <a:r>
              <a:rPr lang="ru-RU" sz="2000" b="1" dirty="0" smtClean="0">
                <a:latin typeface="Constantia" pitchFamily="18" charset="0"/>
              </a:rPr>
              <a:t> </a:t>
            </a:r>
            <a:r>
              <a:rPr lang="ru-RU" sz="2000" b="1" baseline="-25000" dirty="0" err="1" smtClean="0">
                <a:latin typeface="Constantia" pitchFamily="18" charset="0"/>
              </a:rPr>
              <a:t>повр</a:t>
            </a:r>
            <a:r>
              <a:rPr lang="ru-RU" sz="2000" b="1" baseline="-25000" dirty="0" smtClean="0">
                <a:latin typeface="Constantia" pitchFamily="18" charset="0"/>
              </a:rPr>
              <a:t>.</a:t>
            </a:r>
            <a:r>
              <a:rPr lang="ru-RU" sz="2000" b="1" dirty="0" smtClean="0">
                <a:latin typeface="Constantia" pitchFamily="18" charset="0"/>
              </a:rPr>
              <a:t> + Премия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2636912"/>
            <a:ext cx="3240360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  <a:latin typeface="Constantia" pitchFamily="18" charset="0"/>
              </a:rPr>
              <a:t>ЗП</a:t>
            </a:r>
            <a:r>
              <a:rPr lang="ru-RU" sz="2000" b="1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2000" b="1" baseline="-25000" dirty="0" err="1" smtClean="0">
                <a:solidFill>
                  <a:schemeClr val="tx1"/>
                </a:solidFill>
                <a:latin typeface="Constantia" pitchFamily="18" charset="0"/>
              </a:rPr>
              <a:t>повр</a:t>
            </a:r>
            <a:r>
              <a:rPr lang="ru-RU" sz="2000" b="1" baseline="-250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  <a:latin typeface="Constantia" pitchFamily="18" charset="0"/>
              </a:rPr>
              <a:t> = ТС </a:t>
            </a:r>
            <a:r>
              <a:rPr lang="ru-RU" sz="2000" b="1" baseline="-25000" dirty="0" smtClean="0">
                <a:solidFill>
                  <a:schemeClr val="tx1"/>
                </a:solidFill>
                <a:latin typeface="Constantia" pitchFamily="18" charset="0"/>
              </a:rPr>
              <a:t>работника</a:t>
            </a:r>
            <a:r>
              <a:rPr lang="ru-RU" sz="2000" b="1" dirty="0" smtClean="0">
                <a:solidFill>
                  <a:schemeClr val="tx1"/>
                </a:solidFill>
                <a:latin typeface="Constantia" pitchFamily="18" charset="0"/>
              </a:rPr>
              <a:t> * </a:t>
            </a:r>
            <a:r>
              <a:rPr lang="en-US" sz="2000" b="1" dirty="0" smtClean="0">
                <a:solidFill>
                  <a:schemeClr val="tx1"/>
                </a:solidFill>
                <a:latin typeface="Constantia" pitchFamily="18" charset="0"/>
              </a:rPr>
              <a:t>t</a:t>
            </a:r>
            <a:r>
              <a:rPr lang="ru-RU" sz="2000" b="1" baseline="-25000" dirty="0" err="1" smtClean="0">
                <a:solidFill>
                  <a:schemeClr val="tx1"/>
                </a:solidFill>
                <a:latin typeface="Constantia" pitchFamily="18" charset="0"/>
              </a:rPr>
              <a:t>ф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4077072"/>
            <a:ext cx="4824536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ru-RU" sz="2000" b="1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</a:p>
          <a:p>
            <a:pPr algn="ctr"/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872644" cy="811218"/>
          </a:xfrm>
        </p:spPr>
        <p:txBody>
          <a:bodyPr>
            <a:noAutofit/>
          </a:bodyPr>
          <a:lstStyle/>
          <a:p>
            <a:pPr algn="l"/>
            <a:r>
              <a:rPr lang="ru-RU" sz="2400" i="1" u="sng" dirty="0" smtClean="0">
                <a:solidFill>
                  <a:srgbClr val="FF6600"/>
                </a:solidFill>
              </a:rPr>
              <a:t>Пример</a:t>
            </a:r>
            <a:r>
              <a:rPr lang="ru-RU" sz="2400" dirty="0" smtClean="0">
                <a:solidFill>
                  <a:srgbClr val="FF6600"/>
                </a:solidFill>
              </a:rPr>
              <a:t> </a:t>
            </a:r>
            <a:r>
              <a:rPr lang="ru-RU" sz="2000" dirty="0" smtClean="0"/>
              <a:t>(</a:t>
            </a:r>
            <a:r>
              <a:rPr lang="ru-RU" sz="1800" dirty="0" smtClean="0">
                <a:latin typeface="Constantia" pitchFamily="18" charset="0"/>
              </a:rPr>
              <a:t>Начислить работнику, работающему на повременно-премиальной системе, заработную плату за месяц)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dirty="0" smtClean="0">
                <a:latin typeface="Constantia" pitchFamily="18" charset="0"/>
              </a:rPr>
              <a:t>Должностной оклад работника — </a:t>
            </a:r>
            <a:r>
              <a:rPr lang="ru-RU" sz="4400" i="1" u="sng" dirty="0" smtClean="0">
                <a:latin typeface="Constantia" pitchFamily="18" charset="0"/>
              </a:rPr>
              <a:t>2680 д. ед. </a:t>
            </a:r>
            <a:r>
              <a:rPr lang="ru-RU" sz="4400" dirty="0" smtClean="0">
                <a:latin typeface="Constantia" pitchFamily="18" charset="0"/>
              </a:rPr>
              <a:t>Он отработал </a:t>
            </a:r>
            <a:r>
              <a:rPr lang="ru-RU" sz="4400" i="1" u="sng" dirty="0" smtClean="0">
                <a:latin typeface="Constantia" pitchFamily="18" charset="0"/>
              </a:rPr>
              <a:t>20 дней </a:t>
            </a:r>
            <a:r>
              <a:rPr lang="ru-RU" sz="4400" dirty="0" smtClean="0">
                <a:latin typeface="Constantia" pitchFamily="18" charset="0"/>
              </a:rPr>
              <a:t>из 24 рабочих дней. Установленный размер премии — </a:t>
            </a:r>
            <a:r>
              <a:rPr lang="ru-RU" sz="4400" i="1" u="sng" dirty="0" smtClean="0">
                <a:latin typeface="Constantia" pitchFamily="18" charset="0"/>
              </a:rPr>
              <a:t>35% </a:t>
            </a:r>
            <a:r>
              <a:rPr lang="ru-RU" sz="4400" dirty="0" smtClean="0">
                <a:latin typeface="Constantia" pitchFamily="18" charset="0"/>
              </a:rPr>
              <a:t>базового заработка</a:t>
            </a:r>
          </a:p>
          <a:p>
            <a:pPr marL="0" indent="0">
              <a:buNone/>
            </a:pPr>
            <a:r>
              <a:rPr lang="ru-RU" sz="4400" i="1" dirty="0" smtClean="0">
                <a:latin typeface="Constantia" pitchFamily="18" charset="0"/>
              </a:rPr>
              <a:t>Расчет.</a:t>
            </a:r>
            <a:r>
              <a:rPr lang="ru-RU" sz="4400" dirty="0" smtClean="0">
                <a:latin typeface="Constantia" pitchFamily="18" charset="0"/>
              </a:rPr>
              <a:t/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1. Определяется должностной оклад работника за отработанное время: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2680 : 24 </a:t>
            </a:r>
            <a:r>
              <a:rPr lang="ru-RU" sz="4400" dirty="0" err="1" smtClean="0">
                <a:latin typeface="Constantia" pitchFamily="18" charset="0"/>
              </a:rPr>
              <a:t>х</a:t>
            </a:r>
            <a:r>
              <a:rPr lang="ru-RU" sz="4400" dirty="0" smtClean="0">
                <a:latin typeface="Constantia" pitchFamily="18" charset="0"/>
              </a:rPr>
              <a:t> 20 = 2233,33 (д. ед.).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2. Рассчитывается премия работника: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2233,33 </a:t>
            </a:r>
            <a:r>
              <a:rPr lang="ru-RU" sz="4400" dirty="0" err="1" smtClean="0">
                <a:latin typeface="Constantia" pitchFamily="18" charset="0"/>
              </a:rPr>
              <a:t>х</a:t>
            </a:r>
            <a:r>
              <a:rPr lang="ru-RU" sz="4400" dirty="0" smtClean="0">
                <a:latin typeface="Constantia" pitchFamily="18" charset="0"/>
              </a:rPr>
              <a:t> 0,35 = 781,67 (д. ед.).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3. Находится заработная плата работника за месяц: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dirty="0" smtClean="0">
                <a:latin typeface="Constantia" pitchFamily="18" charset="0"/>
              </a:rPr>
              <a:t>2233,33 + 781,67 = 3015 (д. ед.).</a:t>
            </a:r>
            <a:br>
              <a:rPr lang="ru-RU" sz="4400" dirty="0" smtClean="0">
                <a:latin typeface="Constantia" pitchFamily="18" charset="0"/>
              </a:rPr>
            </a:br>
            <a:r>
              <a:rPr lang="ru-RU" sz="4400" i="1" dirty="0" smtClean="0">
                <a:latin typeface="Constantia" pitchFamily="18" charset="0"/>
              </a:rPr>
              <a:t>Вывод.</a:t>
            </a:r>
            <a:r>
              <a:rPr lang="ru-RU" sz="4400" dirty="0" smtClean="0">
                <a:latin typeface="Constantia" pitchFamily="18" charset="0"/>
              </a:rPr>
              <a:t> Заработная плата работника за месяц составит 3015 д. ед</a:t>
            </a:r>
            <a:r>
              <a:rPr lang="ru-RU" sz="3800" dirty="0" smtClean="0">
                <a:latin typeface="Constantia" pitchFamily="18" charset="0"/>
              </a:rPr>
              <a:t>.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965245" cy="1202485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Сдельная форма оплаты труда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40768"/>
            <a:ext cx="7200800" cy="47525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i="1" dirty="0" smtClean="0">
                <a:solidFill>
                  <a:srgbClr val="FF6600"/>
                </a:solidFill>
                <a:latin typeface="Constantia" pitchFamily="18" charset="0"/>
              </a:rPr>
              <a:t>Система прямой (простой) сдельной оплаты труда.</a:t>
            </a:r>
          </a:p>
          <a:p>
            <a:pPr>
              <a:buNone/>
            </a:pPr>
            <a:r>
              <a:rPr lang="ru-RU" b="1" dirty="0" smtClean="0">
                <a:latin typeface="Constantia" pitchFamily="18" charset="0"/>
              </a:rPr>
              <a:t>   </a:t>
            </a:r>
          </a:p>
          <a:p>
            <a:pPr>
              <a:buNone/>
            </a:pPr>
            <a:r>
              <a:rPr lang="ru-RU" b="1" dirty="0" smtClean="0">
                <a:latin typeface="Constantia" pitchFamily="18" charset="0"/>
              </a:rPr>
              <a:t>     </a:t>
            </a:r>
            <a:r>
              <a:rPr lang="ru-RU" b="1" dirty="0" err="1" smtClean="0">
                <a:latin typeface="Constantia" pitchFamily="18" charset="0"/>
              </a:rPr>
              <a:t>ЗП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err="1" smtClean="0">
                <a:latin typeface="Constantia" pitchFamily="18" charset="0"/>
              </a:rPr>
              <a:t>сд</a:t>
            </a:r>
            <a:r>
              <a:rPr lang="ru-RU" b="1" baseline="-25000" dirty="0" smtClean="0">
                <a:latin typeface="Constantia" pitchFamily="18" charset="0"/>
              </a:rPr>
              <a:t>.</a:t>
            </a:r>
            <a:r>
              <a:rPr lang="ru-RU" b="1" dirty="0" smtClean="0">
                <a:latin typeface="Constantia" pitchFamily="18" charset="0"/>
              </a:rPr>
              <a:t> = </a:t>
            </a:r>
            <a:r>
              <a:rPr lang="en-US" b="1" dirty="0" smtClean="0">
                <a:latin typeface="Constantia" pitchFamily="18" charset="0"/>
              </a:rPr>
              <a:t>Q</a:t>
            </a:r>
            <a:r>
              <a:rPr lang="ru-RU" b="1" dirty="0" smtClean="0">
                <a:latin typeface="Constantia" pitchFamily="18" charset="0"/>
              </a:rPr>
              <a:t> * </a:t>
            </a:r>
            <a:r>
              <a:rPr lang="en-US" b="1" dirty="0" smtClean="0">
                <a:latin typeface="Constantia" pitchFamily="18" charset="0"/>
              </a:rPr>
              <a:t>R </a:t>
            </a:r>
            <a:r>
              <a:rPr lang="ru-RU" b="1" baseline="-25000" dirty="0" err="1" smtClean="0">
                <a:latin typeface="Constantia" pitchFamily="18" charset="0"/>
              </a:rPr>
              <a:t>сд</a:t>
            </a:r>
            <a:r>
              <a:rPr lang="ru-RU" b="1" baseline="-25000" dirty="0" smtClean="0">
                <a:latin typeface="Constantia" pitchFamily="18" charset="0"/>
              </a:rPr>
              <a:t>.</a:t>
            </a:r>
          </a:p>
          <a:p>
            <a:pPr>
              <a:buNone/>
            </a:pPr>
            <a:endParaRPr lang="ru-RU" sz="2800" dirty="0" smtClean="0">
              <a:latin typeface="Constantia" pitchFamily="18" charset="0"/>
            </a:endParaRPr>
          </a:p>
          <a:p>
            <a:r>
              <a:rPr lang="ru-RU" sz="2800" dirty="0" smtClean="0">
                <a:latin typeface="Constantia" pitchFamily="18" charset="0"/>
              </a:rPr>
              <a:t>При прямой сдельной заработной плате начисление производится по неизменной расценке прямо пропорциональ­но изменению объема работы. Такая система эффективна на предприятиях с неограниченными резервами увеличения объе­ма деятельности. Премии в этом случае могут не применяться.</a:t>
            </a:r>
          </a:p>
          <a:p>
            <a:pPr lvl="0">
              <a:buNone/>
            </a:pPr>
            <a:endParaRPr lang="ru-RU" b="1" dirty="0" smtClean="0">
              <a:latin typeface="Constantia" pitchFamily="18" charset="0"/>
            </a:endParaRPr>
          </a:p>
          <a:p>
            <a:pPr lvl="0"/>
            <a:endParaRPr lang="ru-RU" b="1" dirty="0" smtClean="0">
              <a:latin typeface="Constantia" pitchFamily="18" charset="0"/>
            </a:endParaRPr>
          </a:p>
          <a:p>
            <a:pPr lvl="0"/>
            <a:endParaRPr lang="ru-RU" b="1" dirty="0" smtClean="0">
              <a:latin typeface="Constantia" pitchFamily="18" charset="0"/>
            </a:endParaRPr>
          </a:p>
          <a:p>
            <a:pPr lvl="0"/>
            <a:endParaRPr lang="ru-RU" dirty="0" smtClean="0">
              <a:latin typeface="Constantia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132856"/>
            <a:ext cx="2736304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i="1" u="sng" dirty="0" smtClean="0"/>
              <a:t>Пример (</a:t>
            </a:r>
            <a:r>
              <a:rPr lang="ru-RU" sz="2400" dirty="0" smtClean="0"/>
              <a:t>Определить сдельный заработок рабочего за месяц)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72816"/>
            <a:ext cx="6984776" cy="4320480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Constantia" pitchFamily="18" charset="0"/>
              </a:rPr>
              <a:t>Его индивидуальная сдельная расценка составляет </a:t>
            </a:r>
            <a:r>
              <a:rPr lang="ru-RU" sz="2600" i="1" u="sng" dirty="0" smtClean="0">
                <a:latin typeface="Constantia" pitchFamily="18" charset="0"/>
              </a:rPr>
              <a:t>69 д. ед. за 100 ед. деталей. </a:t>
            </a:r>
            <a:r>
              <a:rPr lang="ru-RU" sz="2600" dirty="0" smtClean="0">
                <a:latin typeface="Constantia" pitchFamily="18" charset="0"/>
              </a:rPr>
              <a:t>Фактический объем работы за месяц — </a:t>
            </a:r>
            <a:r>
              <a:rPr lang="ru-RU" sz="2600" i="1" u="sng" dirty="0" smtClean="0">
                <a:latin typeface="Constantia" pitchFamily="18" charset="0"/>
              </a:rPr>
              <a:t>40 тыс. ед. деталей.</a:t>
            </a:r>
          </a:p>
          <a:p>
            <a:pPr>
              <a:buNone/>
            </a:pPr>
            <a:endParaRPr lang="ru-RU" sz="2600" i="1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2600" i="1" dirty="0" smtClean="0">
                <a:latin typeface="Constantia" pitchFamily="18" charset="0"/>
              </a:rPr>
              <a:t>Расчет</a:t>
            </a:r>
            <a:r>
              <a:rPr lang="ru-RU" sz="2600" dirty="0" smtClean="0">
                <a:latin typeface="Constantia" pitchFamily="18" charset="0"/>
              </a:rPr>
              <a:t>. Сдельный заработок рабочего за месяц составит: </a:t>
            </a:r>
          </a:p>
          <a:p>
            <a:pPr>
              <a:buNone/>
            </a:pPr>
            <a:r>
              <a:rPr lang="ru-RU" sz="2600" dirty="0" smtClean="0">
                <a:latin typeface="Constantia" pitchFamily="18" charset="0"/>
              </a:rPr>
              <a:t>           69 /100 * </a:t>
            </a:r>
            <a:r>
              <a:rPr lang="ru-RU" sz="2600" dirty="0" err="1" smtClean="0">
                <a:latin typeface="Constantia" pitchFamily="18" charset="0"/>
              </a:rPr>
              <a:t>40000=</a:t>
            </a:r>
            <a:r>
              <a:rPr lang="ru-RU" sz="2600" dirty="0" smtClean="0">
                <a:latin typeface="Constantia" pitchFamily="18" charset="0"/>
              </a:rPr>
              <a:t> 27600 (д. ед.).</a:t>
            </a:r>
          </a:p>
          <a:p>
            <a:pPr>
              <a:buNone/>
            </a:pPr>
            <a:endParaRPr lang="ru-RU" sz="2600" dirty="0" smtClean="0">
              <a:latin typeface="Constantia" pitchFamily="18" charset="0"/>
            </a:endParaRPr>
          </a:p>
          <a:p>
            <a:pPr>
              <a:buNone/>
            </a:pPr>
            <a:endParaRPr lang="ru-RU" sz="2600" dirty="0" smtClean="0">
              <a:latin typeface="Constant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1202485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Сдельная форма оплаты труда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72816"/>
            <a:ext cx="7344816" cy="4392488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i="1" dirty="0" smtClean="0">
                <a:solidFill>
                  <a:srgbClr val="FF6600"/>
                </a:solidFill>
                <a:latin typeface="Constantia" pitchFamily="18" charset="0"/>
              </a:rPr>
              <a:t>Сдельно – премиальная система.</a:t>
            </a:r>
            <a:endParaRPr lang="ru-RU" i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                                            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                                  </a:t>
            </a:r>
            <a:r>
              <a:rPr lang="ru-RU" dirty="0" err="1" smtClean="0">
                <a:latin typeface="Constantia" pitchFamily="18" charset="0"/>
              </a:rPr>
              <a:t>ЗП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err="1" smtClean="0">
                <a:latin typeface="Constantia" pitchFamily="18" charset="0"/>
              </a:rPr>
              <a:t>сд</a:t>
            </a:r>
            <a:r>
              <a:rPr lang="ru-RU" baseline="-25000" dirty="0" smtClean="0">
                <a:latin typeface="Constantia" pitchFamily="18" charset="0"/>
              </a:rPr>
              <a:t>.</a:t>
            </a:r>
            <a:r>
              <a:rPr lang="ru-RU" dirty="0" smtClean="0">
                <a:latin typeface="Constantia" pitchFamily="18" charset="0"/>
              </a:rPr>
              <a:t> * (</a:t>
            </a: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smtClean="0">
                <a:latin typeface="Constantia" pitchFamily="18" charset="0"/>
              </a:rPr>
              <a:t>в</a:t>
            </a:r>
            <a:r>
              <a:rPr lang="ru-RU" dirty="0" smtClean="0">
                <a:latin typeface="Constantia" pitchFamily="18" charset="0"/>
              </a:rPr>
              <a:t> + </a:t>
            </a: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* </a:t>
            </a: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baseline="-25000" dirty="0" smtClean="0">
                <a:latin typeface="Constantia" pitchFamily="18" charset="0"/>
              </a:rPr>
              <a:t> ф</a:t>
            </a:r>
            <a:r>
              <a:rPr lang="ru-RU" dirty="0" smtClean="0">
                <a:latin typeface="Constantia" pitchFamily="18" charset="0"/>
              </a:rPr>
              <a:t>)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ЗП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err="1" smtClean="0">
                <a:latin typeface="Constantia" pitchFamily="18" charset="0"/>
              </a:rPr>
              <a:t>сд.-прем</a:t>
            </a:r>
            <a:r>
              <a:rPr lang="ru-RU" baseline="-25000" dirty="0" smtClean="0">
                <a:latin typeface="Constantia" pitchFamily="18" charset="0"/>
              </a:rPr>
              <a:t>.</a:t>
            </a:r>
            <a:r>
              <a:rPr lang="ru-RU" dirty="0" smtClean="0">
                <a:latin typeface="Constantia" pitchFamily="18" charset="0"/>
              </a:rPr>
              <a:t> = </a:t>
            </a:r>
            <a:r>
              <a:rPr lang="ru-RU" dirty="0" err="1" smtClean="0">
                <a:latin typeface="Constantia" pitchFamily="18" charset="0"/>
              </a:rPr>
              <a:t>ЗП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err="1" smtClean="0">
                <a:latin typeface="Constantia" pitchFamily="18" charset="0"/>
              </a:rPr>
              <a:t>сд</a:t>
            </a:r>
            <a:r>
              <a:rPr lang="ru-RU" baseline="-25000" dirty="0" smtClean="0">
                <a:latin typeface="Constantia" pitchFamily="18" charset="0"/>
              </a:rPr>
              <a:t>.</a:t>
            </a:r>
            <a:r>
              <a:rPr lang="ru-RU" dirty="0" smtClean="0">
                <a:latin typeface="Constantia" pitchFamily="18" charset="0"/>
              </a:rPr>
              <a:t> + ----------------------------------   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                                            100 % 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в – процент премии за выполнение показателей премирования;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– процент премии за каждый % перевыполнения показателей премирования;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ф – фактический процент перевыполнения показателей премирования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348880"/>
            <a:ext cx="6912768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5107" y="786355"/>
            <a:ext cx="6965245" cy="1202485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i="1" u="sng" dirty="0" smtClean="0">
                <a:solidFill>
                  <a:srgbClr val="FF6600"/>
                </a:solidFill>
                <a:latin typeface="Constantia" pitchFamily="18" charset="0"/>
              </a:rPr>
              <a:t>Пример </a:t>
            </a:r>
            <a:r>
              <a:rPr lang="ru-RU" sz="2400" i="1" u="sng" dirty="0" smtClean="0">
                <a:latin typeface="Constantia" pitchFamily="18" charset="0"/>
              </a:rPr>
              <a:t>.</a:t>
            </a:r>
            <a:r>
              <a:rPr lang="ru-RU" sz="2400" dirty="0" smtClean="0">
                <a:latin typeface="Constantia" pitchFamily="18" charset="0"/>
              </a:rPr>
              <a:t>Определить заработную плату кондитера столовой, труд которого оплачивается </a:t>
            </a:r>
            <a:r>
              <a:rPr lang="ru-RU" sz="2400" dirty="0" err="1" smtClean="0">
                <a:latin typeface="Constantia" pitchFamily="18" charset="0"/>
              </a:rPr>
              <a:t>сдельно-премиально</a:t>
            </a:r>
            <a:r>
              <a:rPr lang="ru-RU" sz="2400" dirty="0" smtClean="0">
                <a:latin typeface="Constantia" pitchFamily="18" charset="0"/>
              </a:rPr>
              <a:t>.</a:t>
            </a:r>
            <a:br>
              <a:rPr lang="ru-RU" sz="2400" dirty="0" smtClean="0">
                <a:latin typeface="Constantia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00808"/>
            <a:ext cx="7416824" cy="44644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В цехе для кондитера применяется сдельная расценка</a:t>
            </a:r>
            <a:r>
              <a:rPr lang="ru-RU" i="1" u="sng" dirty="0" smtClean="0">
                <a:latin typeface="Constantia" pitchFamily="18" charset="0"/>
              </a:rPr>
              <a:t> 70 д. ед. за 100 кг</a:t>
            </a:r>
            <a:r>
              <a:rPr lang="ru-RU" dirty="0" smtClean="0">
                <a:latin typeface="Constantia" pitchFamily="18" charset="0"/>
              </a:rPr>
              <a:t> произведенных изделий. Фактически работником за месяц про­изведено </a:t>
            </a:r>
            <a:r>
              <a:rPr lang="ru-RU" i="1" u="sng" dirty="0" smtClean="0">
                <a:latin typeface="Constantia" pitchFamily="18" charset="0"/>
              </a:rPr>
              <a:t>3,2 т </a:t>
            </a:r>
            <a:r>
              <a:rPr lang="ru-RU" dirty="0" smtClean="0">
                <a:latin typeface="Constantia" pitchFamily="18" charset="0"/>
              </a:rPr>
              <a:t>кондитерских изделий, что означает выполнение плана на </a:t>
            </a:r>
            <a:r>
              <a:rPr lang="ru-RU" i="1" u="sng" dirty="0" smtClean="0">
                <a:latin typeface="Constantia" pitchFamily="18" charset="0"/>
              </a:rPr>
              <a:t>104%</a:t>
            </a:r>
            <a:r>
              <a:rPr lang="ru-RU" dirty="0" smtClean="0">
                <a:latin typeface="Constantia" pitchFamily="18" charset="0"/>
              </a:rPr>
              <a:t>. За это работнику выплачивается премия в размере </a:t>
            </a:r>
            <a:r>
              <a:rPr lang="ru-RU" i="1" u="sng" dirty="0" smtClean="0">
                <a:latin typeface="Constantia" pitchFamily="18" charset="0"/>
              </a:rPr>
              <a:t>18%.</a:t>
            </a:r>
          </a:p>
          <a:p>
            <a:pPr>
              <a:buNone/>
            </a:pPr>
            <a:r>
              <a:rPr lang="ru-RU" i="1" dirty="0" smtClean="0">
                <a:latin typeface="Constantia" pitchFamily="18" charset="0"/>
              </a:rPr>
              <a:t>Расчет. </a:t>
            </a:r>
            <a:endParaRPr lang="ru-RU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1. Находится сдельный заработок кондитера за месяц: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70 </a:t>
            </a:r>
            <a:r>
              <a:rPr lang="ru-RU" dirty="0" err="1" smtClean="0">
                <a:latin typeface="Constantia" pitchFamily="18" charset="0"/>
              </a:rPr>
              <a:t>х</a:t>
            </a:r>
            <a:r>
              <a:rPr lang="ru-RU" dirty="0" smtClean="0">
                <a:latin typeface="Constantia" pitchFamily="18" charset="0"/>
              </a:rPr>
              <a:t> 3200 : 100 = 2240 (д. ед.).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2. Рассчитывается премия работника: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2240 </a:t>
            </a:r>
            <a:r>
              <a:rPr lang="ru-RU" dirty="0" err="1" smtClean="0">
                <a:latin typeface="Constantia" pitchFamily="18" charset="0"/>
              </a:rPr>
              <a:t>х</a:t>
            </a:r>
            <a:r>
              <a:rPr lang="ru-RU" dirty="0" smtClean="0">
                <a:latin typeface="Constantia" pitchFamily="18" charset="0"/>
              </a:rPr>
              <a:t> 0,18 = 403,2 (д. ед.).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3. Определяется вся заработная плата кондитера за месяц: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 2240 + 403,2 = 2643,2 (д. ед.).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476672"/>
            <a:ext cx="7088668" cy="1243266"/>
          </a:xfrm>
        </p:spPr>
        <p:txBody>
          <a:bodyPr>
            <a:normAutofit/>
          </a:bodyPr>
          <a:lstStyle/>
          <a:p>
            <a:pPr algn="l"/>
            <a:r>
              <a:rPr lang="ru-RU" sz="3600" i="1" dirty="0" smtClean="0"/>
              <a:t>Сдельная форма оплаты труда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72816"/>
            <a:ext cx="7272808" cy="4104456"/>
          </a:xfrm>
        </p:spPr>
        <p:txBody>
          <a:bodyPr>
            <a:normAutofit/>
          </a:bodyPr>
          <a:lstStyle/>
          <a:p>
            <a:pPr lvl="0"/>
            <a:r>
              <a:rPr lang="ru-RU" b="1" i="1" dirty="0" smtClean="0">
                <a:solidFill>
                  <a:srgbClr val="FF6600"/>
                </a:solidFill>
                <a:latin typeface="Constantia" pitchFamily="18" charset="0"/>
              </a:rPr>
              <a:t>Косвенная сдельная система</a:t>
            </a:r>
            <a:endParaRPr lang="ru-RU" i="1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  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</a:t>
            </a:r>
            <a:r>
              <a:rPr lang="ru-RU" dirty="0" err="1" smtClean="0">
                <a:latin typeface="Constantia" pitchFamily="18" charset="0"/>
              </a:rPr>
              <a:t>ЗП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smtClean="0">
                <a:latin typeface="Constantia" pitchFamily="18" charset="0"/>
              </a:rPr>
              <a:t>косв./</a:t>
            </a:r>
            <a:r>
              <a:rPr lang="ru-RU" baseline="-25000" dirty="0" err="1" smtClean="0">
                <a:latin typeface="Constantia" pitchFamily="18" charset="0"/>
              </a:rPr>
              <a:t>сд</a:t>
            </a:r>
            <a:r>
              <a:rPr lang="ru-RU" baseline="-25000" dirty="0" smtClean="0">
                <a:latin typeface="Constantia" pitchFamily="18" charset="0"/>
              </a:rPr>
              <a:t>.</a:t>
            </a:r>
            <a:r>
              <a:rPr lang="ru-RU" dirty="0" smtClean="0">
                <a:latin typeface="Constantia" pitchFamily="18" charset="0"/>
              </a:rPr>
              <a:t> = ТС </a:t>
            </a:r>
            <a:r>
              <a:rPr lang="ru-RU" baseline="-25000" dirty="0" smtClean="0">
                <a:latin typeface="Constantia" pitchFamily="18" charset="0"/>
              </a:rPr>
              <a:t>час.</a:t>
            </a:r>
            <a:r>
              <a:rPr lang="ru-RU" dirty="0" smtClean="0">
                <a:latin typeface="Constantia" pitchFamily="18" charset="0"/>
              </a:rPr>
              <a:t> * </a:t>
            </a:r>
            <a:r>
              <a:rPr lang="en-US" dirty="0" smtClean="0">
                <a:latin typeface="Constantia" pitchFamily="18" charset="0"/>
              </a:rPr>
              <a:t>t</a:t>
            </a:r>
            <a:r>
              <a:rPr lang="ru-RU" baseline="-25000" dirty="0" smtClean="0">
                <a:latin typeface="Constantia" pitchFamily="18" charset="0"/>
              </a:rPr>
              <a:t>ф</a:t>
            </a:r>
            <a:r>
              <a:rPr lang="ru-RU" dirty="0" smtClean="0">
                <a:latin typeface="Constantia" pitchFamily="18" charset="0"/>
              </a:rPr>
              <a:t> * </a:t>
            </a:r>
            <a:r>
              <a:rPr lang="en-US" dirty="0" smtClean="0">
                <a:latin typeface="Constantia" pitchFamily="18" charset="0"/>
              </a:rPr>
              <a:t>I </a:t>
            </a:r>
            <a:r>
              <a:rPr lang="ru-RU" baseline="-25000" dirty="0" smtClean="0">
                <a:latin typeface="Constantia" pitchFamily="18" charset="0"/>
              </a:rPr>
              <a:t>в.н.</a:t>
            </a:r>
            <a:endParaRPr lang="ru-RU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	  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ТС </a:t>
            </a:r>
            <a:r>
              <a:rPr lang="ru-RU" baseline="-25000" dirty="0" smtClean="0">
                <a:latin typeface="Constantia" pitchFamily="18" charset="0"/>
              </a:rPr>
              <a:t>час. </a:t>
            </a:r>
            <a:r>
              <a:rPr lang="ru-RU" dirty="0" smtClean="0">
                <a:latin typeface="Constantia" pitchFamily="18" charset="0"/>
              </a:rPr>
              <a:t>– часовая тарифная ставка рабочего, руб.;</a:t>
            </a:r>
          </a:p>
          <a:p>
            <a:pPr>
              <a:buNone/>
            </a:pPr>
            <a:r>
              <a:rPr lang="en-US" dirty="0" smtClean="0">
                <a:latin typeface="Constantia" pitchFamily="18" charset="0"/>
              </a:rPr>
              <a:t>t</a:t>
            </a:r>
            <a:r>
              <a:rPr lang="ru-RU" baseline="-25000" dirty="0" smtClean="0">
                <a:latin typeface="Constantia" pitchFamily="18" charset="0"/>
              </a:rPr>
              <a:t>ф</a:t>
            </a:r>
            <a:r>
              <a:rPr lang="ru-RU" dirty="0" smtClean="0">
                <a:latin typeface="Constantia" pitchFamily="18" charset="0"/>
              </a:rPr>
              <a:t> – фактически отработанное данным рабочим количество часов за расчетный период;</a:t>
            </a:r>
          </a:p>
          <a:p>
            <a:pPr>
              <a:buNone/>
            </a:pPr>
            <a:r>
              <a:rPr lang="en-US" dirty="0" smtClean="0">
                <a:latin typeface="Constantia" pitchFamily="18" charset="0"/>
              </a:rPr>
              <a:t>I</a:t>
            </a:r>
            <a:r>
              <a:rPr lang="ru-RU" baseline="-25000" dirty="0" smtClean="0">
                <a:latin typeface="Constantia" pitchFamily="18" charset="0"/>
              </a:rPr>
              <a:t>в.н. </a:t>
            </a:r>
            <a:r>
              <a:rPr lang="ru-RU" dirty="0" smtClean="0">
                <a:latin typeface="Constantia" pitchFamily="18" charset="0"/>
              </a:rPr>
              <a:t>– индекс выполнения норм всеми обслуживаемыми рабочими.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492896"/>
            <a:ext cx="4320480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6984776" cy="3974040"/>
          </a:xfrm>
        </p:spPr>
        <p:txBody>
          <a:bodyPr/>
          <a:lstStyle/>
          <a:p>
            <a:r>
              <a:rPr lang="ru-RU" dirty="0" smtClean="0">
                <a:latin typeface="Constantia" pitchFamily="18" charset="0"/>
              </a:rPr>
              <a:t>Для характеристики платы за труд часто применяются два термина: </a:t>
            </a:r>
            <a:r>
              <a:rPr lang="ru-RU" i="1" u="sng" dirty="0" smtClean="0">
                <a:latin typeface="Constantia" pitchFamily="18" charset="0"/>
              </a:rPr>
              <a:t>заработная плата </a:t>
            </a:r>
            <a:r>
              <a:rPr lang="ru-RU" i="1" dirty="0" smtClean="0">
                <a:latin typeface="Constantia" pitchFamily="18" charset="0"/>
              </a:rPr>
              <a:t>и </a:t>
            </a:r>
            <a:r>
              <a:rPr lang="ru-RU" i="1" u="sng" dirty="0" smtClean="0">
                <a:latin typeface="Constantia" pitchFamily="18" charset="0"/>
              </a:rPr>
              <a:t>оплата труда</a:t>
            </a:r>
          </a:p>
          <a:p>
            <a:r>
              <a:rPr lang="ru-RU" i="1" dirty="0" smtClean="0">
                <a:solidFill>
                  <a:srgbClr val="FF6600"/>
                </a:solidFill>
                <a:latin typeface="Constantia" pitchFamily="18" charset="0"/>
              </a:rPr>
              <a:t>Заработная плата </a:t>
            </a:r>
            <a:r>
              <a:rPr lang="ru-RU" dirty="0" smtClean="0">
                <a:latin typeface="Constantia" pitchFamily="18" charset="0"/>
              </a:rPr>
              <a:t>представляет собой вознаграждение за труд в зависимости от квалификации работника, сложности, количества, качества и условий труда, а также выплат компенсационного и стимулирующего характера.</a:t>
            </a:r>
            <a:endParaRPr lang="ru-RU" dirty="0">
              <a:latin typeface="Constantia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149080"/>
            <a:ext cx="2098071" cy="1571528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965245" cy="1202485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Сдельная форма оплаты труда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416824" cy="482453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sz="3300" b="1" i="1" dirty="0" smtClean="0">
                <a:solidFill>
                  <a:srgbClr val="FF6600"/>
                </a:solidFill>
                <a:latin typeface="Constantia" pitchFamily="18" charset="0"/>
              </a:rPr>
              <a:t>Сдельно-прогрессивная система</a:t>
            </a:r>
            <a:endParaRPr lang="ru-RU" sz="3300" i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Начиная с определенного уровня выполнения норм, происходит увеличение сдельной расценки. Расценки дифференцируются в зависимости от уровня выполнения норм. Основная задача – резко стимулировать рост производительности труда.</a:t>
            </a:r>
          </a:p>
          <a:p>
            <a:pPr>
              <a:buNone/>
            </a:pPr>
            <a:r>
              <a:rPr lang="ru-RU" b="1" dirty="0" smtClean="0">
                <a:latin typeface="Constantia" pitchFamily="18" charset="0"/>
              </a:rPr>
              <a:t>                                                   </a:t>
            </a:r>
            <a:r>
              <a:rPr lang="ru-RU" b="1" dirty="0" err="1" smtClean="0">
                <a:latin typeface="Constantia" pitchFamily="18" charset="0"/>
              </a:rPr>
              <a:t>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smtClean="0">
                <a:latin typeface="Constantia" pitchFamily="18" charset="0"/>
              </a:rPr>
              <a:t>в.н. факт</a:t>
            </a:r>
            <a:r>
              <a:rPr lang="ru-RU" b="1" dirty="0" smtClean="0">
                <a:latin typeface="Constantia" pitchFamily="18" charset="0"/>
              </a:rPr>
              <a:t>. – </a:t>
            </a:r>
            <a:r>
              <a:rPr lang="ru-RU" b="1" dirty="0" err="1" smtClean="0">
                <a:latin typeface="Constantia" pitchFamily="18" charset="0"/>
              </a:rPr>
              <a:t>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smtClean="0">
                <a:latin typeface="Constantia" pitchFamily="18" charset="0"/>
              </a:rPr>
              <a:t>исх.б.</a:t>
            </a:r>
            <a:endParaRPr lang="ru-RU" b="1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b="1" dirty="0" err="1" smtClean="0">
                <a:latin typeface="Constantia" pitchFamily="18" charset="0"/>
              </a:rPr>
              <a:t>ЗП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err="1" smtClean="0">
                <a:latin typeface="Constantia" pitchFamily="18" charset="0"/>
              </a:rPr>
              <a:t>сд</a:t>
            </a:r>
            <a:r>
              <a:rPr lang="ru-RU" b="1" baseline="-25000" dirty="0" smtClean="0">
                <a:latin typeface="Constantia" pitchFamily="18" charset="0"/>
              </a:rPr>
              <a:t>./</a:t>
            </a:r>
            <a:r>
              <a:rPr lang="ru-RU" b="1" baseline="-25000" dirty="0" err="1" smtClean="0">
                <a:latin typeface="Constantia" pitchFamily="18" charset="0"/>
              </a:rPr>
              <a:t>прогр</a:t>
            </a:r>
            <a:r>
              <a:rPr lang="ru-RU" b="1" dirty="0" smtClean="0">
                <a:latin typeface="Constantia" pitchFamily="18" charset="0"/>
              </a:rPr>
              <a:t>. =  </a:t>
            </a:r>
            <a:r>
              <a:rPr lang="ru-RU" b="1" dirty="0" err="1" smtClean="0">
                <a:latin typeface="Constantia" pitchFamily="18" charset="0"/>
              </a:rPr>
              <a:t>ЗП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err="1" smtClean="0">
                <a:latin typeface="Constantia" pitchFamily="18" charset="0"/>
              </a:rPr>
              <a:t>сд</a:t>
            </a:r>
            <a:r>
              <a:rPr lang="ru-RU" b="1" dirty="0" smtClean="0">
                <a:latin typeface="Constantia" pitchFamily="18" charset="0"/>
              </a:rPr>
              <a:t>. * ( 1 + -------------------------  * К </a:t>
            </a:r>
            <a:r>
              <a:rPr lang="ru-RU" b="1" baseline="-25000" dirty="0" smtClean="0">
                <a:latin typeface="Constantia" pitchFamily="18" charset="0"/>
              </a:rPr>
              <a:t>у</a:t>
            </a:r>
            <a:r>
              <a:rPr lang="ru-RU" b="1" dirty="0" smtClean="0">
                <a:latin typeface="Constantia" pitchFamily="18" charset="0"/>
              </a:rPr>
              <a:t> )</a:t>
            </a:r>
          </a:p>
          <a:p>
            <a:pPr>
              <a:buNone/>
            </a:pPr>
            <a:r>
              <a:rPr lang="ru-RU" b="1" dirty="0" smtClean="0">
                <a:latin typeface="Constantia" pitchFamily="18" charset="0"/>
              </a:rPr>
              <a:t>                                                        </a:t>
            </a:r>
            <a:r>
              <a:rPr lang="ru-RU" b="1" dirty="0" err="1" smtClean="0">
                <a:latin typeface="Constantia" pitchFamily="18" charset="0"/>
              </a:rPr>
              <a:t>П</a:t>
            </a:r>
            <a:r>
              <a:rPr lang="ru-RU" b="1" dirty="0" smtClean="0">
                <a:latin typeface="Constantia" pitchFamily="18" charset="0"/>
              </a:rPr>
              <a:t> </a:t>
            </a:r>
            <a:r>
              <a:rPr lang="ru-RU" b="1" baseline="-25000" dirty="0" smtClean="0">
                <a:latin typeface="Constantia" pitchFamily="18" charset="0"/>
              </a:rPr>
              <a:t>в.н. факт.</a:t>
            </a:r>
            <a:endParaRPr lang="ru-RU" b="1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b="1" dirty="0" smtClean="0">
                <a:latin typeface="Constantia" pitchFamily="18" charset="0"/>
              </a:rPr>
              <a:t> 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ЗП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err="1" smtClean="0">
                <a:latin typeface="Constantia" pitchFamily="18" charset="0"/>
              </a:rPr>
              <a:t>сд</a:t>
            </a:r>
            <a:r>
              <a:rPr lang="ru-RU" dirty="0" smtClean="0">
                <a:latin typeface="Constantia" pitchFamily="18" charset="0"/>
              </a:rPr>
              <a:t>. – заработок по основным сдельным расценкам;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smtClean="0">
                <a:latin typeface="Constantia" pitchFamily="18" charset="0"/>
              </a:rPr>
              <a:t>в.н. факт. </a:t>
            </a:r>
            <a:r>
              <a:rPr lang="ru-RU" dirty="0" smtClean="0">
                <a:latin typeface="Constantia" pitchFamily="18" charset="0"/>
              </a:rPr>
              <a:t>– фактический процент выполнения норм;</a:t>
            </a:r>
          </a:p>
          <a:p>
            <a:pPr>
              <a:buNone/>
            </a:pPr>
            <a:r>
              <a:rPr lang="ru-RU" dirty="0" err="1" smtClean="0">
                <a:latin typeface="Constantia" pitchFamily="18" charset="0"/>
              </a:rPr>
              <a:t>П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baseline="-25000" dirty="0" smtClean="0">
                <a:latin typeface="Constantia" pitchFamily="18" charset="0"/>
              </a:rPr>
              <a:t>исх.б</a:t>
            </a:r>
            <a:r>
              <a:rPr lang="ru-RU" dirty="0" smtClean="0">
                <a:latin typeface="Constantia" pitchFamily="18" charset="0"/>
              </a:rPr>
              <a:t>. – уровень выполнения норм, принятый за базу;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К </a:t>
            </a:r>
            <a:r>
              <a:rPr lang="ru-RU" baseline="-25000" dirty="0" smtClean="0">
                <a:latin typeface="Constantia" pitchFamily="18" charset="0"/>
              </a:rPr>
              <a:t>у</a:t>
            </a:r>
            <a:r>
              <a:rPr lang="ru-RU" dirty="0" smtClean="0">
                <a:latin typeface="Constantia" pitchFamily="18" charset="0"/>
              </a:rPr>
              <a:t> – коэффициент увеличения основной расценки, взятый по шкале в соответствии с процентом перевыполнения базы.</a:t>
            </a:r>
          </a:p>
          <a:p>
            <a:pPr>
              <a:buNone/>
            </a:pPr>
            <a:endParaRPr lang="ru-RU" dirty="0" smtClean="0"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068960"/>
            <a:ext cx="6192688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764704"/>
            <a:ext cx="7088668" cy="1255363"/>
          </a:xfrm>
        </p:spPr>
        <p:txBody>
          <a:bodyPr>
            <a:normAutofit/>
          </a:bodyPr>
          <a:lstStyle/>
          <a:p>
            <a:pPr algn="l"/>
            <a:r>
              <a:rPr lang="ru-RU" sz="2400" i="1" u="sng" dirty="0" smtClean="0">
                <a:solidFill>
                  <a:srgbClr val="FF6600"/>
                </a:solidFill>
                <a:latin typeface="Constantia" pitchFamily="18" charset="0"/>
              </a:rPr>
              <a:t>Пример .</a:t>
            </a:r>
            <a:r>
              <a:rPr lang="ru-RU" sz="2400" i="1" dirty="0" smtClean="0">
                <a:solidFill>
                  <a:srgbClr val="FF6600"/>
                </a:solidFill>
                <a:latin typeface="Constantia" pitchFamily="18" charset="0"/>
              </a:rPr>
              <a:t> </a:t>
            </a:r>
            <a:r>
              <a:rPr lang="ru-RU" sz="2400" i="1" dirty="0" smtClean="0">
                <a:latin typeface="Constantia" pitchFamily="18" charset="0"/>
              </a:rPr>
              <a:t>Определить сдельный заработок работника, находящегося на сдельно-прогрессивной заработной плате</a:t>
            </a:r>
            <a:endParaRPr lang="ru-RU" sz="24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988841"/>
            <a:ext cx="6759853" cy="4032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Норма выработки работника — </a:t>
            </a:r>
            <a:r>
              <a:rPr lang="ru-RU" i="1" u="sng" dirty="0" smtClean="0">
                <a:latin typeface="Constantia" pitchFamily="18" charset="0"/>
              </a:rPr>
              <a:t>100 ед. продукции </a:t>
            </a:r>
            <a:r>
              <a:rPr lang="ru-RU" dirty="0" smtClean="0">
                <a:latin typeface="Constantia" pitchFamily="18" charset="0"/>
              </a:rPr>
              <a:t>в смену. Сдельная расценка за единицу продукции составляет: а) </a:t>
            </a:r>
            <a:r>
              <a:rPr lang="ru-RU" i="1" u="sng" dirty="0" smtClean="0">
                <a:latin typeface="Constantia" pitchFamily="18" charset="0"/>
              </a:rPr>
              <a:t>20 д. ед. </a:t>
            </a:r>
            <a:r>
              <a:rPr lang="ru-RU" dirty="0" smtClean="0">
                <a:latin typeface="Constantia" pitchFamily="18" charset="0"/>
              </a:rPr>
              <a:t>при выполнение нормы; б) </a:t>
            </a:r>
            <a:r>
              <a:rPr lang="ru-RU" i="1" u="sng" dirty="0" smtClean="0">
                <a:latin typeface="Constantia" pitchFamily="18" charset="0"/>
              </a:rPr>
              <a:t>22 д. ед</a:t>
            </a:r>
            <a:r>
              <a:rPr lang="ru-RU" dirty="0" smtClean="0">
                <a:latin typeface="Constantia" pitchFamily="18" charset="0"/>
              </a:rPr>
              <a:t>. при превышении нормы выработки, Работник произвел за смену 140 ед. продукции.</a:t>
            </a:r>
          </a:p>
          <a:p>
            <a:pPr>
              <a:buNone/>
            </a:pPr>
            <a:r>
              <a:rPr lang="ru-RU" i="1" dirty="0" smtClean="0">
                <a:latin typeface="Constantia" pitchFamily="18" charset="0"/>
              </a:rPr>
              <a:t>Расчет</a:t>
            </a:r>
            <a:r>
              <a:rPr lang="ru-RU" dirty="0" smtClean="0">
                <a:latin typeface="Constantia" pitchFamily="18" charset="0"/>
              </a:rPr>
              <a:t>. Сдельный заработок работника составит:</a:t>
            </a:r>
          </a:p>
          <a:p>
            <a:pPr>
              <a:buNone/>
            </a:pPr>
            <a:r>
              <a:rPr lang="ru-RU" dirty="0" smtClean="0">
                <a:latin typeface="Constantia" pitchFamily="18" charset="0"/>
              </a:rPr>
              <a:t>       20 </a:t>
            </a:r>
            <a:r>
              <a:rPr lang="ru-RU" dirty="0" err="1" smtClean="0">
                <a:latin typeface="Constantia" pitchFamily="18" charset="0"/>
              </a:rPr>
              <a:t>х</a:t>
            </a:r>
            <a:r>
              <a:rPr lang="ru-RU" dirty="0" smtClean="0">
                <a:latin typeface="Constantia" pitchFamily="18" charset="0"/>
              </a:rPr>
              <a:t> 100 + 22 </a:t>
            </a:r>
            <a:r>
              <a:rPr lang="ru-RU" dirty="0" err="1" smtClean="0">
                <a:latin typeface="Constantia" pitchFamily="18" charset="0"/>
              </a:rPr>
              <a:t>х</a:t>
            </a:r>
            <a:r>
              <a:rPr lang="ru-RU" dirty="0" smtClean="0">
                <a:latin typeface="Constantia" pitchFamily="18" charset="0"/>
              </a:rPr>
              <a:t> (140 - 100) = 2880 (д. ед.).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332656"/>
            <a:ext cx="6965245" cy="1202485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Сдельная форма оплаты труда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7272808" cy="4824536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600" b="1" i="1" dirty="0" smtClean="0">
                <a:solidFill>
                  <a:srgbClr val="FF6600"/>
                </a:solidFill>
                <a:latin typeface="Constantia" pitchFamily="18" charset="0"/>
              </a:rPr>
              <a:t>Сдельно-регрессивная система.</a:t>
            </a:r>
            <a:endParaRPr lang="ru-RU" sz="2600" i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Наряду со сдельно-прогрессивной существует сдельно-регрессивная система заработной платы, при которой применяется </a:t>
            </a:r>
            <a:r>
              <a:rPr lang="ru-RU" u="sng" dirty="0" smtClean="0">
                <a:latin typeface="Constantia" pitchFamily="18" charset="0"/>
              </a:rPr>
              <a:t>пониженная сдельная расценка </a:t>
            </a:r>
            <a:r>
              <a:rPr lang="ru-RU" dirty="0" smtClean="0">
                <a:latin typeface="Constantia" pitchFamily="18" charset="0"/>
              </a:rPr>
              <a:t>для работника, превысившего норму выработки. Это делается для того, что­бы у работника отсутствовала заинтересованность в перевы­полнении заданной нормы, когда могут возникнуть нежела­тельные последствия, например такие, как ухудшение ка­чества продукции. Эта система применяется при ограничен­ном объеме работы, в случаях, если существует связь по времени производства данной продукции с производством иной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1202485"/>
          </a:xfrm>
        </p:spPr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</a:rPr>
              <a:t>Аккордная система</a:t>
            </a:r>
            <a:endParaRPr lang="ru-RU" i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72816"/>
            <a:ext cx="6840760" cy="43204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nstantia" pitchFamily="18" charset="0"/>
              </a:rPr>
              <a:t>Аккордная система заработной платы несколько отличается от типовых сдельных систем. Ее сущность состоит в том, что бригаде работников устанавливается определенный (нормативный) объем работы на конкретный период времени с определенной суммой расходов на заработную плату. Причем эти расходы устанавливаются не на отдельную операцию, а на весь комплекс работ с определением времени его выполнения.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08720"/>
            <a:ext cx="7056784" cy="383002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marL="6350" indent="-6350">
              <a:buNone/>
              <a:tabLst>
                <a:tab pos="0" algn="l"/>
              </a:tabLst>
            </a:pPr>
            <a:r>
              <a:rPr lang="ru-RU" sz="3200" i="1" dirty="0" smtClean="0">
                <a:ln w="18415" cmpd="sng">
                  <a:noFill/>
                  <a:prstDash val="solid"/>
                </a:ln>
                <a:solidFill>
                  <a:srgbClr val="FF6600"/>
                </a:solidFill>
                <a:effectLst/>
                <a:latin typeface="Constantia" pitchFamily="18" charset="0"/>
              </a:rPr>
              <a:t>Оплата труда </a:t>
            </a:r>
            <a:r>
              <a:rPr lang="ru-RU" sz="2800" dirty="0" smtClean="0">
                <a:latin typeface="Constantia" pitchFamily="18" charset="0"/>
              </a:rPr>
              <a:t>— это та или иная форма вознаграждения за основную деятельность. В оплату труда входят помимо заработной платы как таковой еще выплаты социального характера (больничные, отпускные и прочие нетрудовые доходы работников, оплата за неотработанное время).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i="1" dirty="0" smtClean="0">
                <a:solidFill>
                  <a:srgbClr val="FF6600"/>
                </a:solidFill>
                <a:latin typeface="Constantia" pitchFamily="18" charset="0"/>
              </a:rPr>
              <a:t>Факторы, оказывающие влияние на величину заработной платы</a:t>
            </a:r>
            <a:endParaRPr lang="ru-RU" sz="3200" i="1" dirty="0">
              <a:solidFill>
                <a:srgbClr val="FF6600"/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119256"/>
            <a:ext cx="6912768" cy="38300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Constantia" pitchFamily="18" charset="0"/>
              </a:rPr>
              <a:t>Можно выделить две группы факторов, которые оказывают влияние на величину заработной платы</a:t>
            </a:r>
          </a:p>
          <a:p>
            <a:endParaRPr lang="ru-RU" dirty="0" smtClean="0">
              <a:latin typeface="Constantia" pitchFamily="18" charset="0"/>
            </a:endParaRPr>
          </a:p>
          <a:p>
            <a:endParaRPr lang="ru-RU" dirty="0" smtClean="0">
              <a:latin typeface="Constant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059832" y="3356992"/>
            <a:ext cx="576064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436096" y="3356992"/>
            <a:ext cx="432048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95736" y="443711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nstantia" pitchFamily="18" charset="0"/>
              </a:rPr>
              <a:t>Рыночные</a:t>
            </a:r>
            <a:endParaRPr lang="ru-RU" sz="2800" dirty="0">
              <a:latin typeface="Constant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443711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nstantia" pitchFamily="18" charset="0"/>
              </a:rPr>
              <a:t>Нерыночные</a:t>
            </a:r>
            <a:endParaRPr lang="ru-RU" sz="28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</a:rPr>
              <a:t>Рыночные факторы</a:t>
            </a:r>
            <a:endParaRPr lang="ru-RU" i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119256"/>
            <a:ext cx="7128792" cy="397404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nstantia" pitchFamily="18" charset="0"/>
              </a:rPr>
              <a:t>Изменение спроса и предложения на рынке труда.</a:t>
            </a:r>
          </a:p>
          <a:p>
            <a:r>
              <a:rPr lang="ru-RU" dirty="0" smtClean="0">
                <a:latin typeface="Constantia" pitchFamily="18" charset="0"/>
              </a:rPr>
              <a:t>Наличие неконкурирующих групп населения.</a:t>
            </a:r>
          </a:p>
          <a:p>
            <a:r>
              <a:rPr lang="ru-RU" dirty="0" smtClean="0">
                <a:latin typeface="Constantia" pitchFamily="18" charset="0"/>
              </a:rPr>
              <a:t>Полезность ресурса для предпринимателя</a:t>
            </a:r>
          </a:p>
          <a:p>
            <a:r>
              <a:rPr lang="ru-RU" dirty="0" smtClean="0">
                <a:latin typeface="Constantia" pitchFamily="18" charset="0"/>
              </a:rPr>
              <a:t>Эластичность спроса на труд по цене</a:t>
            </a:r>
          </a:p>
          <a:p>
            <a:r>
              <a:rPr lang="ru-RU" dirty="0" smtClean="0">
                <a:latin typeface="Constantia" pitchFamily="18" charset="0"/>
              </a:rPr>
              <a:t>Взаимозаменяемость ресурсов</a:t>
            </a:r>
          </a:p>
          <a:p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96842">
            <a:off x="6200366" y="4517217"/>
            <a:ext cx="1892564" cy="1510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</a:rPr>
              <a:t>Нерыночные факторы</a:t>
            </a:r>
            <a:endParaRPr lang="ru-RU" i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119256"/>
            <a:ext cx="7128792" cy="3902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nstantia" pitchFamily="18" charset="0"/>
              </a:rPr>
              <a:t>Государственное регулирование минимальной заработной платы и ставки первого разряда (в бюджетных отраслях экономики)</a:t>
            </a:r>
          </a:p>
          <a:p>
            <a:r>
              <a:rPr lang="ru-RU" dirty="0" smtClean="0">
                <a:latin typeface="Constantia" pitchFamily="18" charset="0"/>
              </a:rPr>
              <a:t>Деятельность профсоюзов</a:t>
            </a:r>
          </a:p>
          <a:p>
            <a:r>
              <a:rPr lang="ru-RU" dirty="0" smtClean="0">
                <a:latin typeface="Constantia" pitchFamily="18" charset="0"/>
              </a:rPr>
              <a:t>Условия коллективных договоров, условия труда</a:t>
            </a:r>
          </a:p>
          <a:p>
            <a:r>
              <a:rPr lang="ru-RU" dirty="0" smtClean="0">
                <a:latin typeface="Constantia" pitchFamily="18" charset="0"/>
              </a:rPr>
              <a:t>Вклад в доход предприятия</a:t>
            </a:r>
          </a:p>
          <a:p>
            <a:r>
              <a:rPr lang="ru-RU" dirty="0" smtClean="0">
                <a:latin typeface="Constantia" pitchFamily="18" charset="0"/>
              </a:rPr>
              <a:t>Повышение квалификации</a:t>
            </a:r>
          </a:p>
          <a:p>
            <a:endParaRPr lang="ru-RU" dirty="0"/>
          </a:p>
        </p:txBody>
      </p:sp>
      <p:pic>
        <p:nvPicPr>
          <p:cNvPr id="4" name="Рисунок 3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18717">
            <a:off x="6411810" y="4140974"/>
            <a:ext cx="1357290" cy="1902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>Функции заработной платы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43608" y="1412776"/>
          <a:ext cx="6780736" cy="467715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90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952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2400" b="1" i="1" dirty="0" smtClean="0">
                          <a:solidFill>
                            <a:srgbClr val="FF6600"/>
                          </a:solidFill>
                          <a:latin typeface="+mj-lt"/>
                        </a:rPr>
                        <a:t>Воспроизводственная функция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endParaRPr lang="ru-RU" sz="1800" dirty="0" smtClean="0"/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endParaRPr lang="ru-RU" sz="1800" b="1" dirty="0">
                        <a:latin typeface="Constantia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ru-RU" sz="1600" b="0" dirty="0">
                          <a:latin typeface="+mj-lt"/>
                        </a:rPr>
                        <a:t>определяет абсолютный уровень оплаты труда, необходимый для обеспечения жизненных потребностей работника и его семьи</a:t>
                      </a:r>
                      <a:endParaRPr lang="ru-RU" sz="1600" b="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784"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rgbClr val="FF6600"/>
                          </a:solidFill>
                          <a:latin typeface="+mj-lt"/>
                        </a:rPr>
                        <a:t>Регулирующая функция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Times New Roman"/>
                        <a:buChar char="-"/>
                      </a:pPr>
                      <a:r>
                        <a:rPr lang="ru-RU" sz="1600" b="0" dirty="0">
                          <a:latin typeface="+mj-lt"/>
                        </a:rPr>
                        <a:t>воздействие заработной платы на соотношение между спросом и предложением рабочей силы, на формирование персонала, численность работников и уровень их занятости.</a:t>
                      </a:r>
                      <a:endParaRPr lang="ru-RU" sz="1600" b="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847">
                <a:tc>
                  <a:txBody>
                    <a:bodyPr/>
                    <a:lstStyle/>
                    <a:p>
                      <a:r>
                        <a:rPr lang="ru-RU" sz="2400" b="1" i="1" dirty="0">
                          <a:solidFill>
                            <a:srgbClr val="FF6600"/>
                          </a:solidFill>
                          <a:latin typeface="+mj-lt"/>
                        </a:rPr>
                        <a:t>Стимулирующая функция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Times New Roman"/>
                        <a:buChar char="-"/>
                      </a:pPr>
                      <a:r>
                        <a:rPr lang="ru-RU" sz="1600" b="0" dirty="0">
                          <a:latin typeface="+mj-lt"/>
                        </a:rPr>
                        <a:t>имеет целью установить относительный уровень зарплаты в зависимости от количества, качества и результатов труда.</a:t>
                      </a:r>
                      <a:endParaRPr lang="ru-RU" sz="1600" b="0" dirty="0"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FF6600"/>
                </a:solidFill>
              </a:rPr>
              <a:t>Оплата труда</a:t>
            </a:r>
            <a:endParaRPr lang="ru-RU" sz="3600" i="1" dirty="0">
              <a:solidFill>
                <a:srgbClr val="FF6600"/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128423" y="4797152"/>
            <a:ext cx="2939521" cy="820208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8000" dirty="0" smtClean="0">
                <a:solidFill>
                  <a:schemeClr val="tx1"/>
                </a:solidFill>
                <a:latin typeface="Constantia" pitchFamily="18" charset="0"/>
              </a:rPr>
              <a:t>Является основной формой оплаты труда.</a:t>
            </a:r>
          </a:p>
          <a:p>
            <a:pPr lvl="0"/>
            <a:r>
              <a:rPr lang="ru-RU" sz="8000" dirty="0" smtClean="0">
                <a:solidFill>
                  <a:schemeClr val="tx1"/>
                </a:solidFill>
                <a:latin typeface="Constantia" pitchFamily="18" charset="0"/>
              </a:rPr>
              <a:t>Выплачивается в валюте Российской Федерации</a:t>
            </a:r>
          </a:p>
          <a:p>
            <a:r>
              <a:rPr lang="ru-RU" sz="7200" dirty="0" smtClean="0">
                <a:solidFill>
                  <a:schemeClr val="tx1"/>
                </a:solidFill>
                <a:latin typeface="Constantia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5148064" y="5373216"/>
            <a:ext cx="2944368" cy="822960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При этом доля заработной платы, выплачиваемой в </a:t>
            </a:r>
            <a:r>
              <a:rPr lang="ru-RU" sz="1800" dirty="0" err="1" smtClean="0">
                <a:solidFill>
                  <a:schemeClr val="tx1"/>
                </a:solidFill>
                <a:latin typeface="Constantia" pitchFamily="18" charset="0"/>
              </a:rPr>
              <a:t>неденежной</a:t>
            </a:r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 форме не может превышать </a:t>
            </a:r>
            <a:r>
              <a:rPr lang="ru-RU" sz="1800" i="1" dirty="0" smtClean="0">
                <a:solidFill>
                  <a:schemeClr val="tx1"/>
                </a:solidFill>
                <a:latin typeface="Constantia" pitchFamily="18" charset="0"/>
              </a:rPr>
              <a:t>20% </a:t>
            </a:r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>от общей суммы заработной платы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Constantia" pitchFamily="18" charset="0"/>
              </a:rPr>
            </a:br>
            <a:endParaRPr lang="ru-RU" sz="1800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555776" y="1700808"/>
            <a:ext cx="936104" cy="1296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652120" y="1700808"/>
            <a:ext cx="792088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91680" y="299695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u="sng" dirty="0" smtClean="0">
                <a:latin typeface="Constantia" pitchFamily="18" charset="0"/>
              </a:rPr>
              <a:t>Денежная</a:t>
            </a:r>
            <a:endParaRPr lang="ru-RU" sz="2800" i="1" u="sng" dirty="0">
              <a:latin typeface="Constant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6096" y="2996952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u="sng" dirty="0" err="1" smtClean="0">
                <a:latin typeface="Constantia" pitchFamily="18" charset="0"/>
              </a:rPr>
              <a:t>Неденежная</a:t>
            </a:r>
            <a:endParaRPr lang="ru-RU" sz="2800" i="1" u="sng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6600"/>
                </a:solidFill>
              </a:rPr>
              <a:t>Заработная плата</a:t>
            </a:r>
            <a:endParaRPr lang="ru-RU" i="1" dirty="0">
              <a:solidFill>
                <a:srgbClr val="FF66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15616" y="2800352"/>
            <a:ext cx="3456384" cy="3076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i="1" dirty="0" smtClean="0">
                <a:latin typeface="Constantia" pitchFamily="18" charset="0"/>
              </a:rPr>
              <a:t>Номинальная (денежная) заработная плата </a:t>
            </a:r>
            <a:r>
              <a:rPr lang="ru-RU" sz="2200" dirty="0" smtClean="0">
                <a:latin typeface="Constantia" pitchFamily="18" charset="0"/>
              </a:rPr>
              <a:t>— это сумма денег, полученная работником за единицу рабочего времени (час, день, неделю, месяц) с учетом всех обязательных вычетов</a:t>
            </a:r>
            <a:r>
              <a:rPr lang="ru-RU" sz="2200" dirty="0" smtClean="0"/>
              <a:t>. </a:t>
            </a:r>
            <a:endParaRPr lang="ru-RU" sz="22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872560" y="2852936"/>
            <a:ext cx="3227832" cy="27797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smtClean="0">
                <a:latin typeface="Constantia" pitchFamily="18" charset="0"/>
              </a:rPr>
              <a:t>Реальная заработная плата </a:t>
            </a:r>
            <a:r>
              <a:rPr lang="ru-RU" dirty="0" smtClean="0">
                <a:latin typeface="Constantia" pitchFamily="18" charset="0"/>
              </a:rPr>
              <a:t>определяется стоимостью товаров и услуг, ко­торые можно приобрести за номинальную зарплату. Она зависит от уровня цен.</a:t>
            </a:r>
          </a:p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627784" y="1772816"/>
            <a:ext cx="864096" cy="11521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88496" y="1700808"/>
            <a:ext cx="783704" cy="1287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2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337</TotalTime>
  <Words>1122</Words>
  <Application>Microsoft Office PowerPoint</Application>
  <PresentationFormat>Экран (4:3)</PresentationFormat>
  <Paragraphs>120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Тема2</vt:lpstr>
      <vt:lpstr>Оплата труда</vt:lpstr>
      <vt:lpstr>Презентация PowerPoint</vt:lpstr>
      <vt:lpstr>Презентация PowerPoint</vt:lpstr>
      <vt:lpstr>Факторы, оказывающие влияние на величину заработной платы</vt:lpstr>
      <vt:lpstr>Рыночные факторы</vt:lpstr>
      <vt:lpstr>Нерыночные факторы</vt:lpstr>
      <vt:lpstr>Функции заработной платы </vt:lpstr>
      <vt:lpstr>Оплата труда</vt:lpstr>
      <vt:lpstr>Заработная плата</vt:lpstr>
      <vt:lpstr>Презентация PowerPoint</vt:lpstr>
      <vt:lpstr>Система оплаты труда</vt:lpstr>
      <vt:lpstr>Формы оплаты труда</vt:lpstr>
      <vt:lpstr>Повременная форма оплаты труда</vt:lpstr>
      <vt:lpstr>Пример (Начислить работнику, работающему на повременно-премиальной системе, заработную плату за месяц)</vt:lpstr>
      <vt:lpstr>Сдельная форма оплаты труда</vt:lpstr>
      <vt:lpstr>Пример (Определить сдельный заработок рабочего за месяц)</vt:lpstr>
      <vt:lpstr>Сдельная форма оплаты труда</vt:lpstr>
      <vt:lpstr>Пример .Определить заработную плату кондитера столовой, труд которого оплачивается сдельно-премиально. </vt:lpstr>
      <vt:lpstr>Сдельная форма оплаты труда</vt:lpstr>
      <vt:lpstr>Сдельная форма оплаты труда</vt:lpstr>
      <vt:lpstr>Пример . Определить сдельный заработок работника, находящегося на сдельно-прогрессивной заработной плате</vt:lpstr>
      <vt:lpstr>Сдельная форма оплаты труда</vt:lpstr>
      <vt:lpstr>Аккордная система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Оплата труда</dc:title>
  <dc:creator>Валентина</dc:creator>
  <cp:lastModifiedBy>ZeRoTorG</cp:lastModifiedBy>
  <cp:revision>36</cp:revision>
  <dcterms:modified xsi:type="dcterms:W3CDTF">2021-03-09T19:01:01Z</dcterms:modified>
</cp:coreProperties>
</file>