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32" r:id="rId1"/>
  </p:sldMasterIdLst>
  <p:notesMasterIdLst>
    <p:notesMasterId r:id="rId18"/>
  </p:notesMasterIdLst>
  <p:sldIdLst>
    <p:sldId id="256" r:id="rId2"/>
    <p:sldId id="258" r:id="rId3"/>
    <p:sldId id="279" r:id="rId4"/>
    <p:sldId id="274" r:id="rId5"/>
    <p:sldId id="278" r:id="rId6"/>
    <p:sldId id="277" r:id="rId7"/>
    <p:sldId id="281" r:id="rId8"/>
    <p:sldId id="275" r:id="rId9"/>
    <p:sldId id="276" r:id="rId10"/>
    <p:sldId id="280" r:id="rId11"/>
    <p:sldId id="282" r:id="rId12"/>
    <p:sldId id="283" r:id="rId13"/>
    <p:sldId id="284" r:id="rId14"/>
    <p:sldId id="285" r:id="rId15"/>
    <p:sldId id="286" r:id="rId16"/>
    <p:sldId id="26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106" d="100"/>
          <a:sy n="106" d="100"/>
        </p:scale>
        <p:origin x="-16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92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66682E-B2C4-4DE7-BD6A-FDB2FC764885}" type="datetimeFigureOut">
              <a:rPr lang="ru-RU" smtClean="0"/>
              <a:pPr/>
              <a:t>21.06.2021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BA0C6D-A2CE-4D78-8D65-7427BF1AED3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03506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A0C6D-A2CE-4D78-8D65-7427BF1AED3E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B51489-D12A-46D1-8896-69CC5BE1027A}" type="datetimeFigureOut">
              <a:rPr lang="ru-RU" smtClean="0"/>
              <a:pPr/>
              <a:t>21.06.2021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2E0F282-23B1-4210-BB74-91D23FE1EF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1489-D12A-46D1-8896-69CC5BE1027A}" type="datetimeFigureOut">
              <a:rPr lang="ru-RU" smtClean="0"/>
              <a:pPr/>
              <a:t>21.06.2021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F282-23B1-4210-BB74-91D23FE1EF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1489-D12A-46D1-8896-69CC5BE1027A}" type="datetimeFigureOut">
              <a:rPr lang="ru-RU" smtClean="0"/>
              <a:pPr/>
              <a:t>21.06.2021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F282-23B1-4210-BB74-91D23FE1EF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1489-D12A-46D1-8896-69CC5BE1027A}" type="datetimeFigureOut">
              <a:rPr lang="ru-RU" smtClean="0"/>
              <a:pPr/>
              <a:t>21.06.2021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F282-23B1-4210-BB74-91D23FE1EFC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1489-D12A-46D1-8896-69CC5BE1027A}" type="datetimeFigureOut">
              <a:rPr lang="ru-RU" smtClean="0"/>
              <a:pPr/>
              <a:t>21.06.2021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F282-23B1-4210-BB74-91D23FE1EFC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1489-D12A-46D1-8896-69CC5BE1027A}" type="datetimeFigureOut">
              <a:rPr lang="ru-RU" smtClean="0"/>
              <a:pPr/>
              <a:t>21.06.2021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F282-23B1-4210-BB74-91D23FE1EFC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1489-D12A-46D1-8896-69CC5BE1027A}" type="datetimeFigureOut">
              <a:rPr lang="ru-RU" smtClean="0"/>
              <a:pPr/>
              <a:t>21.06.2021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F282-23B1-4210-BB74-91D23FE1EF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1489-D12A-46D1-8896-69CC5BE1027A}" type="datetimeFigureOut">
              <a:rPr lang="ru-RU" smtClean="0"/>
              <a:pPr/>
              <a:t>21.06.2021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F282-23B1-4210-BB74-91D23FE1EFC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1489-D12A-46D1-8896-69CC5BE1027A}" type="datetimeFigureOut">
              <a:rPr lang="ru-RU" smtClean="0"/>
              <a:pPr/>
              <a:t>21.06.2021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F282-23B1-4210-BB74-91D23FE1EF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4B51489-D12A-46D1-8896-69CC5BE1027A}" type="datetimeFigureOut">
              <a:rPr lang="ru-RU" smtClean="0"/>
              <a:pPr/>
              <a:t>21.06.2021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F282-23B1-4210-BB74-91D23FE1EF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B51489-D12A-46D1-8896-69CC5BE1027A}" type="datetimeFigureOut">
              <a:rPr lang="ru-RU" smtClean="0"/>
              <a:pPr/>
              <a:t>21.06.2021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2E0F282-23B1-4210-BB74-91D23FE1EFC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B51489-D12A-46D1-8896-69CC5BE1027A}" type="datetimeFigureOut">
              <a:rPr lang="ru-RU" smtClean="0"/>
              <a:pPr/>
              <a:t>21.06.2021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2E0F282-23B1-4210-BB74-91D23FE1EF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nfocom.uz/wp-content/uploads/2012/04/test_26_04_2012_5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mochajs.org/" TargetMode="External"/><Relationship Id="rId2" Type="http://schemas.openxmlformats.org/officeDocument/2006/relationships/hyperlink" Target="https://ru.wikipedia.org/wiki/BDD_(%D0%BF%D1%80%D0%BE%D0%B3%D1%80%D0%B0%D0%BC%D0%BC%D0%B8%D1%80%D0%BE%D0%B2%D0%B0%D0%BD%D0%B8%D0%B5)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1772816"/>
            <a:ext cx="7776864" cy="2160240"/>
          </a:xfrm>
        </p:spPr>
        <p:txBody>
          <a:bodyPr>
            <a:noAutofit/>
          </a:bodyPr>
          <a:lstStyle/>
          <a:p>
            <a:pPr algn="ctr"/>
            <a:endParaRPr lang="ru-RU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«Тестирование и отладка программного обеспечения»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971600" y="476672"/>
            <a:ext cx="7772400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МИНИСТЕРСТВО ОБРАЗОВАНИЯ, НАУКИ И МОЛОДЕЖНОЙ ПОЛИТИКИ КРАСНОДАРСКОГО КРАЯ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Государственное автономное профессиональное образовательное учреждение Краснодарского края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«Новороссийский колледж строительства и экономики»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(ГАПОУ КК «НКСЭ»)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899592" y="378904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72422" y="6093296"/>
            <a:ext cx="21124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Новороссийск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2021</a:t>
            </a:r>
            <a:endParaRPr lang="ru-RU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0"/>
            <a:ext cx="86439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Инструментальные средства тестирования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Тестирование — дорогой и трудоемкий этап разработки программных систем. Поэтому создан широкий спектр инструментальных средств для поддержки процесса тестирования, которые значительно сокращают расходы на него.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8" name="Picture 2" descr="test_26_04_2012_5">
            <a:hlinkClick r:id="rId2" tooltip="&quot;test_26_04_2012_5&quot;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1732776"/>
            <a:ext cx="7000924" cy="5138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рисунках представлено окно отладчика визуальной среды программирования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Builder C++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окно работы программы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PVS-Studio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среде программирования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Microsoft Visual Studio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Рисунок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71546"/>
            <a:ext cx="6048375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Рисунок 10" descr="Рисунок 2 - Интеграция PVS-Studio в Microsoft Visual Studi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29100" y="2724150"/>
            <a:ext cx="4914900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19672" y="332656"/>
            <a:ext cx="61436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Современные программы тестирования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1225098"/>
            <a:ext cx="9144000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PHPUnit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это система для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юнит-тестирования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приложений, написанных на языке PHP. Под 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юнит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 понимаются небольшие блоки кода, например отдельные методы класса. Т.е. можно протестировать метод на работоспособность в автоматическом режиме. Создание теста заключается в создании отдельного файла с классом, который будет отвечать за тестирование определенного класса приложения.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Mocha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— многофункциональная среда JavaScript-тестирования, работающая 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Node.js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в браузере, что делает асинхронное тестирование простым и интересным. Тесты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Mocha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запускаются серийно, что позволяет гибко и точно создавать отчеты.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RSpec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еще одна программа для тестирования, он очень полезен на уровне модульного тестирования, тестируя более тонкие детали и бизнес-логику приложения. Это означает тестирование внутренних компонентов, таких как модели и контроллеры приложения. 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501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сегодняшний день одной из прогрессивных техник тестирования является техника под названием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Behavior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Driven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Development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или, коротко, BDD. BDD – это три в одном: и тесты, и документация, и примеры использования. В моей работе рассмотрен практический пример использования данной технологии – тестирование работы программы возведения числа в степень с помощью функции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pow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endParaRPr lang="ru-RU" sz="105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Процесс разработки обычно выглядит следующим образом: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пишется начальная спецификация с тестами, проверяющими основную функциональность;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создаётся начальная реализация;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запуска тестов мы используем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фреймворк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Mocha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Пока функция не готова, будут ошибки. Вносим изменения до тех пор, пока всё не начнёт работать так, как нам нужно;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теперь есть правильно работающая начальная реализация и тесты;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добавляем новые способы использования в спецификацию, возможно, ещё не реализованные в тестируемом коде. Тесты начинают «падать» (выдавать ошибки);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возвращаемся на шаг 3, дописываем реализацию до тех пор, пока тесты не начнут завершаться без ошибок;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повторяем шаги 3-6, пока требуемая функциональность не будет готова.</a:t>
            </a:r>
          </a:p>
          <a:p>
            <a:pPr algn="just"/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Таким образом, разработка проходит итеративно. Пишем спецификацию, реализуем её, проверяем, что тесты выполняются без ошибок, пишем ещё тесты, снова проверяем, что они проходят и т.д.</a:t>
            </a:r>
          </a:p>
          <a:p>
            <a:pPr lvl="0"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251520" y="188640"/>
            <a:ext cx="8715404" cy="5586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918" tIns="45720" rIns="107916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Полная HTML-страница с этими библиотеками и спецификацией функции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pow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&lt;!DOCTYPE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html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&gt;&lt;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html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	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head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  &lt;!-- добавим стили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mocha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отображения результатов --&gt; 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link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rel=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stylesheet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href=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"https://cdnjs.cloudflare.com/ajax/libs/mocha/3.2.0/mocha.css"&gt; 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&lt;!-- добавляем сам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фреймворк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mocha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--&gt; 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script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src=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"https://cdnjs.cloudflare.com/ajax/libs/mocha/3.2.0/mocha.js"&gt;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&lt;/script&gt;  &lt;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script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    // включаем режим тестирования в стиле BDD   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mocha.setup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('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bdd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'); 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&lt;/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script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  &lt;!-- добавим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chai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--&gt;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&lt;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script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src=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"https://cdnjs.cloudflare.com/ajax/libs/chai/3.5.0/chai.js"&gt;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&lt;/script&gt;  &lt;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script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    //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chai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предоставляет большое количество функций.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Объявим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assert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глобально   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let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assert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chai.assert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&lt;/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script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&gt;&lt;/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head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&gt;&lt;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body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 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script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   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function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pow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&lt;/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script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  &lt;!--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скрипт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со спецификацией (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describe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it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...) --&gt; 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script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src=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test.js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"&gt;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&lt;/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script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  &lt;!-- элемент с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id=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mocha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 будет содержать результаты тестов --&gt; 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div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id=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mocha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"&gt;&lt;/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div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  &lt;!-- запускаем тесты! --&gt; 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script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   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mocha.run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(); 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&lt;/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script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&gt;&lt;/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body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&gt;&lt;/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html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Условно страницу можно разделить на пять частей: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Тег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&lt;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head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&gt;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содержит сторонние библиотеки и стили для тестов;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Тег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&lt;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script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&gt;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содержит тестируемую функцию, в нашем случае –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pow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тесты – в нашем случае внешний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скрипт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test.js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который содержит спецификацию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describe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("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pow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", ...)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представленную выше;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HTML-элемент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&lt;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div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id=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mocha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"&gt;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будет использован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фреймворком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Mocha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вывода результатов тестирования;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запуск тестов производится командой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mocha.run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()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Результаты представлены на рисунке .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Тест завершается </a:t>
            </a:r>
            <a:r>
              <a:rPr lang="ru-RU" sz="1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ошибкой.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697" name="Рисунок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5705475"/>
            <a:ext cx="4038600" cy="1152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7" name="Рисунок 1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628800"/>
            <a:ext cx="3648075" cy="1524000"/>
          </a:xfrm>
          <a:prstGeom prst="rect">
            <a:avLst/>
          </a:prstGeom>
          <a:noFill/>
        </p:spPr>
      </p:pic>
      <p:pic>
        <p:nvPicPr>
          <p:cNvPr id="31746" name="Рисунок 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3284984"/>
            <a:ext cx="3581400" cy="1609725"/>
          </a:xfrm>
          <a:prstGeom prst="rect">
            <a:avLst/>
          </a:prstGeom>
          <a:noFill/>
        </p:spPr>
      </p:pic>
      <p:pic>
        <p:nvPicPr>
          <p:cNvPr id="31745" name="Рисунок 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4941168"/>
            <a:ext cx="3619500" cy="1371600"/>
          </a:xfrm>
          <a:prstGeom prst="rect">
            <a:avLst/>
          </a:prstGeom>
          <a:noFill/>
        </p:spPr>
      </p:pic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142844" y="0"/>
            <a:ext cx="4929190" cy="5416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918" tIns="152352" rIns="107916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 bmk="rasshirenie-spetsifikatsii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Расширение спецификации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Основная функциональность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pow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реализована. Первая итерация разработки завершена. Функция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pow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предназначена для работы с целыми положительными значениями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Для обозначения математических ошибок функции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JavaScript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обычно возвращают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Будем делать также для некорректных значений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Опишем это поведение в спецификации.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describe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pow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function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() {  // ... 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it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("для отрицательных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возвращает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",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function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() {   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assert.isNaN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pow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(2, -1));  }); 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it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("для дробных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возвращает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",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function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() {   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assert.isNaN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pow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(2, 1.5));  });});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Результаты с новыми тестами представлен на рисунке 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80975" y="1981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180975" y="3590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основании проведенных исследований можно сделать следующий вывод </a:t>
            </a:r>
            <a:r>
              <a:rPr lang="ru-RU" sz="4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/>
            </a:r>
            <a:br>
              <a:rPr lang="ru-RU" sz="4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539552" y="620688"/>
            <a:ext cx="8208912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Отличительные особенности проектирования автоматизированных средств тестирования вытекают из специфики задач , которые ставятся перед ними: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объективная трудность тестирования-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это деструктивный процесс. Поэтому, проектируемые средства должны, вместо сбора и обработки информации, выполнять её разбиение на части и проводить анализ этих частей;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тестирование абсолютно всех возможных ситуаций бесконечно велико, поэтому проектируемые средства тестирования должны учитывать невозможность перебора всех возможных тестов.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Существующие на сегодняшний день методы тестирования ПО не позволяют однозначно и полностью выявить все дефекты и установить корректность функционирования анализируемой программы. Существует множество подходов к решению задачи тестирования и верификации ПО, но эффективное тестирование сложных программных продуктов — это процесс в высшей степени творческий, не сводящийся к следованию строгим и чётким процедурам или созданию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таковых.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612845"/>
            <a:ext cx="850112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Объект исследования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программное обеспечение.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Предмет исследования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тестирование и отладка программного обеспечения.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Цель работы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еоретическое исследование способов и методов отладки и тестирования программного обеспечения.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соответствии с поставленной целью определены следующие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задачи исследования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изучить методы тестирования программного обеспечения;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изучить методы отладки программного обеспечения.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Рисунок 21" descr="Рисунок 20 – Механизм возникновения вечного цикл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076700" cy="498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4786314" y="0"/>
            <a:ext cx="435768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Актуальность работы состоит в том, что тестирование является одним из наиболее устоявшихся способов обеспечения качества разработки программного обеспечения и входит в набор эффективных средств современной системы обеспечения качества программного продукта.</a:t>
            </a:r>
            <a:endParaRPr lang="ru-RU" sz="2400" dirty="0" smtClean="0">
              <a:latin typeface="Arial" pitchFamily="34" charset="0"/>
            </a:endParaRPr>
          </a:p>
        </p:txBody>
      </p:sp>
      <p:pic>
        <p:nvPicPr>
          <p:cNvPr id="25602" name="Рисунок 30" descr="Рисунок 2 - Для изучения PortSample можно использовать Visual Studio 2005 и Visual Studio 200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8992" y="4500570"/>
            <a:ext cx="520065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4525963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теоретической части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своей работы я раскрыла основные понятия тестирования  и отладки программного обеспечения, тестов. Рассмотрела классификации процессов тестирования. Рассмотрела этапы тестирования и отладки программного обеспечения. Провела анализ стандартов тестирования и отладки ПО. 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Тестирование программного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обеспечения — процесс исследования, испытания программного продукта, имеющий две различные цели: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продемонстрировать разработчикам и заказчикам, что программа соответствует требованиям;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выявить ситуации, в которых поведение программы является неправильным, нежелательным или не соответствующим спецификации;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8858280" cy="621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Существует несколько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признаков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по которым принято производить классификацию видов тестирования. Обычно выделяют следующие: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объекту тестирования;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знанию системы;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Тестирование белого ящика и тестирование черного ящика; 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степени автоматизации;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степени изолированности компонентов;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времени проведения тестирования;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признаку позитивности сценариев;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степени подготовленности к тестированию.</a:t>
            </a:r>
            <a:endParaRPr lang="ru-RU" sz="22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Тестировщики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используют тестовые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скрипты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на разных уровнях: как в модульном, так и в интеграционном и системном тестировании. Тестовые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скрипты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как правило, пишутся для проверки компонентов, в которых наиболее высока вероятность появления отказов или вовремя не найденная ошибка может быть дорогостоящей.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25360"/>
            <a:ext cx="892971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Отладка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комплексный процесс по выявлению и исправлению дефектов в программном обеспечении. Сами же дефекты, обычно, обнаруживается в процессе тестирования ПО. </a:t>
            </a:r>
          </a:p>
          <a:p>
            <a:pPr algn="just"/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Отладка состоит из следующих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этапов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воспроизведение дефекта;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анализ дефекта;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дизайн исправления дефекта;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кодирование исправления дефекта;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валидация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исправления;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интеграция исправления в кодовую базу или целевую систему;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дополнительные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валидации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после интеграции.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0301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992" y="428604"/>
            <a:ext cx="5184576" cy="6215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0" y="214290"/>
            <a:ext cx="55721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Схема процесса отладки 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представлена 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рисунке</a:t>
            </a: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03992829"/>
              </p:ext>
            </p:extLst>
          </p:nvPr>
        </p:nvGraphicFramePr>
        <p:xfrm>
          <a:off x="428596" y="928671"/>
          <a:ext cx="8501090" cy="5214664"/>
        </p:xfrm>
        <a:graphic>
          <a:graphicData uri="http://schemas.openxmlformats.org/drawingml/2006/table">
            <a:tbl>
              <a:tblPr/>
              <a:tblGrid>
                <a:gridCol w="30157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48536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671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Вид ошибки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Пример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3434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Неправильная постановка задачи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Правильное решение неверно сформулированной задачи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8136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Неверный алгоритм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Выбор алгоритма, приводящего к неточному или эффективному решению задачи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8136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Ошибка анализа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Неполный учет ситуаций, которые могут возникнуть; логические ошибки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757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Семантические ошибки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Непонимание порядка выполнения оператора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3434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Синтаксические ошибки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Нарушение правил, определяемых языком программирования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8136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Ошибки при выполнении операций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Слишком большое число, деление на ноль, извлечение квадратного корня из отрицательного числа и т. п.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3434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Ошибки в данных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Неудачное определение возможного диапазона изменения данных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8136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Опечатки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Перепутаны близкие по написанию символы, например, цифра 1 и буквы </a:t>
                      </a:r>
                      <a:r>
                        <a:rPr lang="ru-RU" sz="1800" i="1" dirty="0">
                          <a:latin typeface="Times New Roman"/>
                          <a:ea typeface="Calibri"/>
                          <a:cs typeface="Times New Roman"/>
                        </a:rPr>
                        <a:t>I, l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58136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Ошибки ввода-вывода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Неверное считывание входных данных, неверное задание форматов данных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3" marR="423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85720" y="0"/>
            <a:ext cx="88582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практической части работы я провела анализ методов и способов тестирования и отладки программных продуктов. Примеры наиболее распространённых ошибок приведены в таблице.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Рисунок 52" descr="http://wiki.mvtom.ru/images/d/d1/RuntimeError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9" y="377280"/>
            <a:ext cx="6464190" cy="612355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142852"/>
            <a:ext cx="307180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Классификация ошибок этапа выполнения по возможным причинам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приведена на рисунке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695</TotalTime>
  <Words>1002</Words>
  <Application>Microsoft Office PowerPoint</Application>
  <PresentationFormat>Экран (4:3)</PresentationFormat>
  <Paragraphs>127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На основании проведенных исследований можно сделать следующий вывод  </vt:lpstr>
    </vt:vector>
  </TitlesOfParts>
  <Company>NKSE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balabanova</dc:creator>
  <cp:lastModifiedBy>avanesyan</cp:lastModifiedBy>
  <cp:revision>100</cp:revision>
  <dcterms:created xsi:type="dcterms:W3CDTF">2012-03-29T06:21:25Z</dcterms:created>
  <dcterms:modified xsi:type="dcterms:W3CDTF">2021-06-21T08:02:18Z</dcterms:modified>
</cp:coreProperties>
</file>