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5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9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A7C89-E789-452B-B45D-A4165A8BA478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CF04-90EF-42E0-8660-455AD9EC2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CAE1-6F27-472B-A310-83D51D75105A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4942-428D-4005-9B0C-3D8C7581C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9614-59F8-4BB3-BCD4-AC2D9E6D4BE1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2595-D61D-477E-8128-07331218A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3DA5-04DF-4E1D-8151-DD7F6FB6C0E2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D6B4-7FDC-4A35-8A03-6A94FA240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D30A-1628-4A9C-8702-9146105670FB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80B2-44E7-4BE8-8363-942741169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8454-185C-4187-B599-25272A4521DC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BE93-69F5-408B-8A6E-188BDB995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6756D-992B-4D0C-A33A-8BEE3C792F19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BA4A-48D9-4923-B2ED-C098A7F98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8CC5-664D-4E4E-A324-628542754E1D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BAEA-F61A-41DC-98FC-9649C7EF9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ABC9-B31B-456F-A3E0-8A9538665D87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3F2C-C2E9-486D-B976-51E292EBE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7DE2-251E-4509-8455-006F8061A92B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52BA-FC29-4E08-8075-5CB8E1A7A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910D-87E7-4C1C-9E05-6C712581C9FE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FDBD-1F6B-4EA1-B2AD-7D30E1B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B30D25-D3EB-4E41-9D41-BD57A185E8E6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F41B41-7B08-4B92-966E-10349C2EC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81" r:id="rId2"/>
    <p:sldLayoutId id="2147483890" r:id="rId3"/>
    <p:sldLayoutId id="2147483882" r:id="rId4"/>
    <p:sldLayoutId id="2147483883" r:id="rId5"/>
    <p:sldLayoutId id="2147483884" r:id="rId6"/>
    <p:sldLayoutId id="2147483885" r:id="rId7"/>
    <p:sldLayoutId id="2147483891" r:id="rId8"/>
    <p:sldLayoutId id="2147483886" r:id="rId9"/>
    <p:sldLayoutId id="2147483887" r:id="rId10"/>
    <p:sldLayoutId id="21474838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1714488"/>
            <a:ext cx="6715172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ook Antiqua" pitchFamily="18" charset="0"/>
              </a:rPr>
              <a:t>Орфоэпические нормы русского языка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______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4150891"/>
            <a:ext cx="5715008" cy="2707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Произношение заимствованных слов.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86808" cy="4525963"/>
          </a:xfrm>
        </p:spPr>
        <p:txBody>
          <a:bodyPr/>
          <a:lstStyle/>
          <a:p>
            <a:pPr indent="0" algn="just">
              <a:buNone/>
            </a:pPr>
            <a:endParaRPr lang="ru-RU" sz="2500" dirty="0" smtClean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правило, заимствованные слова подчиняются современным орфоэпическим нормам и только в некоторых случаях отличаются особенностями в произношении. Например, иногда сохраняется произно­шение звука [о] в безударных слогах 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(м[о]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дель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[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азис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твердых согласных перед гласным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[е]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ан[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тэ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нна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ко[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дэ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]кс, 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нэ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]тика.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большинстве же заимствованных слов перед [е] согласные смягчаются: 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к[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']ем, 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ака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']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емия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факуль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[т']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']ей, 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5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']ель.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Согласные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г, к,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всегда перед [е] смягчаются: </a:t>
            </a:r>
            <a:r>
              <a:rPr lang="ru-RU" sz="2500" b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[к']</a:t>
            </a:r>
            <a:r>
              <a:rPr lang="ru-RU" sz="2500" b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[г']</a:t>
            </a:r>
            <a:r>
              <a:rPr lang="ru-RU" sz="2500" b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ейзер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[к']</a:t>
            </a:r>
            <a:r>
              <a:rPr lang="ru-RU" sz="2500" b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егли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с[</a:t>
            </a:r>
            <a:r>
              <a:rPr lang="ru-RU" sz="2500" b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']</a:t>
            </a:r>
            <a:r>
              <a:rPr lang="ru-RU" sz="2500" b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ема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vrosmaisvendidos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978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928670"/>
            <a:ext cx="5072066" cy="4525963"/>
          </a:xfrm>
        </p:spPr>
        <p:txBody>
          <a:bodyPr/>
          <a:lstStyle/>
          <a:p>
            <a:pPr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Следует обратить внимание и на постановку ударения. Ударение в русском языке не является фиксированным, оно подвижно: в разных грамматических формах одного и то же слова, ударение может быть разным: 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рукá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рýку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при́нял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приняла́, 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конéц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конéчный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закóнчить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785200003150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113644"/>
            <a:ext cx="2071702" cy="2744356"/>
          </a:xfrm>
          <a:prstGeom prst="rect">
            <a:avLst/>
          </a:prstGeom>
        </p:spPr>
      </p:pic>
      <p:pic>
        <p:nvPicPr>
          <p:cNvPr id="6" name="Рисунок 5" descr="ViewIma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102729"/>
            <a:ext cx="2105027" cy="2755271"/>
          </a:xfrm>
          <a:prstGeom prst="rect">
            <a:avLst/>
          </a:prstGeom>
        </p:spPr>
      </p:pic>
      <p:pic>
        <p:nvPicPr>
          <p:cNvPr id="7" name="Рисунок 6" descr="orfoehpicheskij_slovar_kruk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071942"/>
            <a:ext cx="2000248" cy="2786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072494" cy="4525963"/>
          </a:xfrm>
        </p:spPr>
        <p:txBody>
          <a:bodyPr/>
          <a:lstStyle/>
          <a:p>
            <a:pPr indent="0" algn="just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большинстве случаев необходимо обращаться к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орфоэпическим словарям русского языка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0" algn="just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которых даются произношения слов. Это поможет лучше усвоить произносительные нормы: необходимо перед применением на практике какого-либо слова, вызывающего затруднения, заглянуть в орфоэпический словарь и узнать, как оно (слово) произносится.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1071546"/>
            <a:ext cx="6715172" cy="3108543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Орфоэпические нормы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регулируют произношение отдельных звуков в разных фонетических позициях, в сочетаниях с другими звуками, а также их произношение в определенных грамматических формах, группах слов или в отдельных словах.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643050"/>
            <a:ext cx="4429124" cy="5033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5286380" cy="5857916"/>
          </a:xfrm>
        </p:spPr>
        <p:txBody>
          <a:bodyPr/>
          <a:lstStyle/>
          <a:p>
            <a:pPr indent="0">
              <a:buNone/>
            </a:pP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Орфоэпические ошибки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влияют на восприятие речи слушателем: они отвлекают его внимание от сути изложения, могут вызывать непонимание, негодование и раздражение. Произношение, которое соответствует орфоэпическим нормам, значительно облегчает и ускоряет процесс общения.</a:t>
            </a:r>
            <a:endParaRPr lang="ru-RU" sz="27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1442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Важно соблюдать единообразие в произношениях.</a:t>
            </a:r>
            <a:endParaRPr lang="ru-RU" sz="2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итема\AppData\Local\Microsoft\Windows\Temporary Internet Files\Content.IE5\HOYN555T\MP9004092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43824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Обратимся к основным правилам литературного произношения, которые необходимо соблюдать.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7498" y="1071546"/>
            <a:ext cx="6186502" cy="4614882"/>
          </a:xfrm>
        </p:spPr>
        <p:txBody>
          <a:bodyPr/>
          <a:lstStyle/>
          <a:p>
            <a:pPr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Произношение гласных.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русской речи произносятся четко только гласные, которые стоят под ударением: 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с[а]</a:t>
            </a:r>
            <a:r>
              <a:rPr lang="ru-RU" sz="26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в[о]лк, </a:t>
            </a:r>
            <a:r>
              <a:rPr lang="ru-RU" sz="26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[о]м.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Гласные, находящиеся в безударном положении, утрачивают ясность и четкость. Это называется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законом редукции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26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reducire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сокращать).</a:t>
            </a:r>
          </a:p>
          <a:p>
            <a:pPr indent="0" algn="just"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Гласные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[а]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[о]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начале слова без ударения и в первом предударном слоге произносятся как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[а]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олень – [а]лень, опоздать – [а]</a:t>
            </a:r>
            <a:r>
              <a:rPr lang="ru-RU" sz="26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6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6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здать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сорока – с[а]рока.</a:t>
            </a:r>
            <a:endParaRPr lang="ru-RU" sz="2600" b="1" i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итема\AppData\Local\Microsoft\Windows\Temporary Internet Files\Content.IE5\DQM7944N\MP9004090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7829576" cy="4525963"/>
          </a:xfrm>
        </p:spPr>
        <p:txBody>
          <a:bodyPr/>
          <a:lstStyle/>
          <a:p>
            <a:pPr indent="0" algn="just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безударном положении (во всех безударных слогах, кроме первого предударного) после твердых согласных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месте буквы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произносится краткий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(редуцированный)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неясный звук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произношение которого в разных положениях колеблется от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[а]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Условно этот звук обозначается буквой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Например: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сторона – 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рона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голова – г[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]лова, дорогой – 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рогой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порох – пор[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золото – зол[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]т[</a:t>
            </a:r>
            <a:r>
              <a:rPr lang="ru-RU" sz="28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].</a:t>
            </a:r>
            <a:endParaRPr lang="ru-RU" sz="2800" b="1" i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______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571744"/>
            <a:ext cx="6000765" cy="4500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7572428" cy="2071702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После мягких согласных в первом предударном слоге на месте букв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а, е, 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произносится звук, средний между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[е]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Условно этот звук обозначается знаком [и</a:t>
            </a:r>
            <a:r>
              <a:rPr lang="ru-RU" sz="2400" baseline="300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]: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язык – [и</a:t>
            </a:r>
            <a:r>
              <a:rPr lang="ru-RU" sz="2400" b="1" i="1" baseline="30000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]зык, перо –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[и</a:t>
            </a:r>
            <a:r>
              <a:rPr lang="ru-RU" sz="2400" b="1" i="1" baseline="30000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часы – ч[и</a:t>
            </a:r>
            <a:r>
              <a:rPr lang="ru-RU" sz="2400" b="1" i="1" baseline="30000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2795349"/>
            <a:ext cx="49291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Гласный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[и]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после твердого согласного, предлога или при слитном произношении слова с предыдущим произносится как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пединститут –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нститут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к Ивану – к[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вану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смех и слёзы – смех 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 слёзы.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 наличии паузы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[и]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не переходит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смех и слёзы.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итема\AppData\Local\Microsoft\Windows\Temporary Internet Files\Content.IE5\KPL62I00\MP9004276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768" y="0"/>
            <a:ext cx="45742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8043890" cy="64293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Произношение согласных.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428604"/>
            <a:ext cx="6715172" cy="4525963"/>
          </a:xfrm>
        </p:spPr>
        <p:txBody>
          <a:bodyPr/>
          <a:lstStyle/>
          <a:p>
            <a:pPr indent="0" algn="just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Основные законы произношения согласных в русском языке –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оглушение и уподобление.</a:t>
            </a:r>
          </a:p>
          <a:p>
            <a:pPr indent="0" algn="just"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Звонкие согласные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стоящие перед глухими и в конце слов,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оглушаются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это является одним из характерных признаков русской литературной речи. Мы произносим 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стол[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 – столб, сне[к] – снег, рука[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 – рукав и т. д.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Следует обратить внимание на то, что согласный [г] в конце слова всегда переходит в парный ему глухой звук [к]: 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смо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 – смог, 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дру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[к] – друг и т.д.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Произнесение в этом случае звука [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 рассматривается как диалектное. Исключение составляет слово 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бог – 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indent="0" algn="just"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[г]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произносится как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сочетаниях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гк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гч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лё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хк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']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легкий, 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хк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]о – легко.</a:t>
            </a:r>
          </a:p>
          <a:p>
            <a:pPr indent="0" algn="just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Глухие согласные, стоящие перед звонкими, произносятся как соответствующие им звонкие: </a:t>
            </a:r>
            <a:r>
              <a:rPr lang="ru-RU" sz="2200" b="1" i="1" dirty="0" smtClean="0"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i="1" dirty="0" err="1" smtClean="0"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i="1" dirty="0" smtClean="0"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]давать 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сдавать, про[</a:t>
            </a:r>
            <a:r>
              <a:rPr lang="ru-RU" sz="22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']ба – просьба.</a:t>
            </a:r>
            <a:endParaRPr lang="ru-RU" sz="2200" b="1" i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usiq-globqva-za-chujdi-dumi-131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8264"/>
            <a:ext cx="4786314" cy="3589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72528" cy="4525963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произношении слов с сочетанием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наблюдается колебание, что связано с изменением правил старого московского произношения. Согласно нормам современного русского литературного языка, сочетание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обычно так и произносится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особенно это относится к словам книжного происхождения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(бесконечный, беспечный),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 также к относительно новым словам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(маскировочный, посадочный).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Сочетание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произносится как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i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3357562"/>
            <a:ext cx="4357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женских отчествах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ична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Кузьмини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шн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]а,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Лукини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шн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]а,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Ильини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шн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]а, а также сохраняется в отдельных словах: коне[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шн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]о,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ску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шн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]но, пере[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шн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ица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яи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шн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ица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скворе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шн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55721"/>
            <a:ext cx="9144000" cy="39022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502" y="0"/>
            <a:ext cx="9001220" cy="5340369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Некоторые слова с сочетанием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соответствии с нормой имеют двоякое произношение: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порядо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шн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]о и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порядо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]о и др.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некоторых словах вместо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произноситься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]: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]то-то, 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]то и т.п.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Буква г в окончаниях -ого-, -его- читается как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[в]: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нико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]о – никого, мое[в]о –  моего.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Конечные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глаголах произносятся как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цца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]: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улыбае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цца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 – улыбается.</a:t>
            </a:r>
            <a:endParaRPr lang="ru-RU" sz="2400" b="1" i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465</TotalTime>
  <Words>902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Слайд 1</vt:lpstr>
      <vt:lpstr>Слайд 2</vt:lpstr>
      <vt:lpstr>Слайд 3</vt:lpstr>
      <vt:lpstr>Обратимся к основным правилам литературного произношения, которые необходимо соблюдать.</vt:lpstr>
      <vt:lpstr>Слайд 5</vt:lpstr>
      <vt:lpstr>Слайд 6</vt:lpstr>
      <vt:lpstr>Произношение согласных.</vt:lpstr>
      <vt:lpstr>Слайд 8</vt:lpstr>
      <vt:lpstr>Слайд 9</vt:lpstr>
      <vt:lpstr>Произношение заимствованных слов. 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lastModifiedBy>nikonova</cp:lastModifiedBy>
  <cp:revision>55</cp:revision>
  <dcterms:created xsi:type="dcterms:W3CDTF">2012-08-17T15:16:29Z</dcterms:created>
  <dcterms:modified xsi:type="dcterms:W3CDTF">2014-10-08T07:37:38Z</dcterms:modified>
</cp:coreProperties>
</file>