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2" r:id="rId6"/>
    <p:sldId id="286" r:id="rId7"/>
    <p:sldId id="287" r:id="rId8"/>
    <p:sldId id="282" r:id="rId9"/>
    <p:sldId id="281" r:id="rId10"/>
    <p:sldId id="283" r:id="rId11"/>
    <p:sldId id="284" r:id="rId12"/>
    <p:sldId id="269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8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1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-51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A6876E-75A7-4DAF-A149-8BD8A40666DB}" type="datetimeFigureOut">
              <a:rPr lang="ru-RU" smtClean="0"/>
              <a:pPr/>
              <a:t>21.06.2021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B451C18-A17C-4707-95C3-1DE3194D3D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%D0%BA@mail.ru" TargetMode="External"/><Relationship Id="rId2" Type="http://schemas.openxmlformats.org/officeDocument/2006/relationships/hyperlink" Target="http://www.mail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%D0%B3@mail.ru" TargetMode="External"/><Relationship Id="rId4" Type="http://schemas.openxmlformats.org/officeDocument/2006/relationships/hyperlink" Target="mailto:%D0%B2%D1%8C%D0%B5@mail.ru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0.ru/" TargetMode="External"/><Relationship Id="rId2" Type="http://schemas.openxmlformats.org/officeDocument/2006/relationships/hyperlink" Target="http://www.rambler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yaksa.ne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lyaksa.net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il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.ru/" TargetMode="External"/><Relationship Id="rId2" Type="http://schemas.openxmlformats.org/officeDocument/2006/relationships/hyperlink" Target="http://www.yandex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A628A3-1871-4A66-8EE1-29CC797A6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821237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>
                <a:latin typeface="Arial Black" pitchFamily="34" charset="0"/>
              </a:rPr>
              <a:t>Поиск и передача информации с использованием</a:t>
            </a:r>
            <a:br>
              <a:rPr lang="ru-RU" sz="6000" b="1" i="1" dirty="0">
                <a:latin typeface="Arial Black" pitchFamily="34" charset="0"/>
              </a:rPr>
            </a:br>
            <a:r>
              <a:rPr lang="ru-RU" sz="6000" b="1" i="1" dirty="0">
                <a:latin typeface="Arial Black" pitchFamily="34" charset="0"/>
              </a:rPr>
              <a:t>компьютера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470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7F2C6D-5FD8-4196-8FE3-5D245E08E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ru-RU" u="sng" dirty="0">
                <a:hlinkClick r:id="rId2"/>
              </a:rPr>
              <a:t>http://www.mail.ru/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2351EB-B19F-4C9F-BFC4-5823E01C9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00126"/>
            <a:ext cx="11159067" cy="585787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Mail.ru — крупный коммуникационный портал российского Интернета. Его ежемесячная аудитория превышает 50 миллионов уникальных посетителей. </a:t>
            </a:r>
            <a:br>
              <a:rPr lang="ru-RU" dirty="0"/>
            </a:br>
            <a:r>
              <a:rPr lang="ru-RU" dirty="0"/>
              <a:t>Кроме собственно почтовой службы, портал mail.ru содержит множество других интернет-сервисов</a:t>
            </a:r>
            <a:br>
              <a:rPr lang="ru-RU" dirty="0"/>
            </a:br>
            <a:r>
              <a:rPr lang="ru-RU" dirty="0"/>
              <a:t>    * группа сервисов, связанных с общением пользователей: Mail.ru Агент — программа мгновенного обмена сообщениями, Мой Мир@mail.ru — социальная сеть, Блоги@mail.ru, самая популярная вопросно-ответная система в Рунете Ответы@mail.ru и др.</a:t>
            </a:r>
            <a:br>
              <a:rPr lang="ru-RU" dirty="0"/>
            </a:br>
            <a:r>
              <a:rPr lang="ru-RU" dirty="0"/>
              <a:t>    * группа сервисов «товары и услуги»</a:t>
            </a:r>
            <a:br>
              <a:rPr lang="ru-RU" dirty="0"/>
            </a:br>
            <a:r>
              <a:rPr lang="ru-RU" dirty="0"/>
              <a:t>    * поисковые службы: </a:t>
            </a:r>
            <a:r>
              <a:rPr lang="ru-RU" dirty="0" err="1"/>
              <a:t>Поис</a:t>
            </a:r>
            <a:r>
              <a:rPr lang="ru-RU" dirty="0"/>
              <a:t> </a:t>
            </a:r>
            <a:r>
              <a:rPr lang="ru-RU" u="sng" dirty="0">
                <a:hlinkClick r:id="rId3"/>
              </a:rPr>
              <a:t>к@mail.ru</a:t>
            </a:r>
            <a:r>
              <a:rPr lang="ru-RU" dirty="0"/>
              <a:t>, службы поиска фотографий, видеороликов, электронная карта городов России и т. п.</a:t>
            </a:r>
            <a:br>
              <a:rPr lang="ru-RU" dirty="0"/>
            </a:br>
            <a:r>
              <a:rPr lang="ru-RU" dirty="0"/>
              <a:t>    * группа развлекательных сервисов (Афиша@mail.ru и другие)</a:t>
            </a:r>
            <a:br>
              <a:rPr lang="ru-RU" dirty="0"/>
            </a:br>
            <a:r>
              <a:rPr lang="ru-RU" dirty="0"/>
              <a:t>    * группа информационных сервисов (Новости@mail.ru, Авто@mail.ru, Леди@mail.ru, Дети@mail.ru, </a:t>
            </a:r>
            <a:r>
              <a:rPr lang="ru-RU" u="sng" dirty="0">
                <a:solidFill>
                  <a:srgbClr val="FF0000"/>
                </a:solidFill>
              </a:rPr>
              <a:t>Здоро</a:t>
            </a:r>
            <a:r>
              <a:rPr lang="ru-RU" u="sng" dirty="0">
                <a:hlinkClick r:id="rId4"/>
              </a:rPr>
              <a:t>вье@mail.ru</a:t>
            </a:r>
            <a:r>
              <a:rPr lang="ru-RU" dirty="0"/>
              <a:t> и другие), в том числе </a:t>
            </a:r>
            <a:r>
              <a:rPr lang="ru-RU" dirty="0" err="1"/>
              <a:t>Рейтин</a:t>
            </a:r>
            <a:r>
              <a:rPr lang="ru-RU" dirty="0"/>
              <a:t> </a:t>
            </a:r>
            <a:r>
              <a:rPr lang="ru-RU" u="sng" dirty="0">
                <a:hlinkClick r:id="rId5"/>
              </a:rPr>
              <a:t>г@mail.ru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638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6C71C1-EAAE-4482-A760-D737325B7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>
                <a:hlinkClick r:id="rId2"/>
              </a:rPr>
              <a:t>http://www.rambler.ru</a:t>
            </a:r>
            <a:r>
              <a:rPr lang="ru-RU" dirty="0"/>
              <a:t>  (упрощенно -  </a:t>
            </a:r>
            <a:r>
              <a:rPr lang="ru-RU" u="sng" dirty="0">
                <a:hlinkClick r:id="rId3"/>
              </a:rPr>
              <a:t>http://www.r0.ru</a:t>
            </a:r>
            <a:r>
              <a:rPr lang="ru-RU" dirty="0"/>
              <a:t>  )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BCC103-22C5-44F7-8AEB-7B09F778E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err="1"/>
              <a:t>Rambler</a:t>
            </a:r>
            <a:r>
              <a:rPr lang="ru-RU" dirty="0"/>
              <a:t> занимает сегодня третье место среди поисковиков Рунета, был первой поисковой программой, созданной специально для русской Сети программистом компании </a:t>
            </a:r>
            <a:r>
              <a:rPr lang="ru-RU" dirty="0" err="1"/>
              <a:t>StackLtd</a:t>
            </a:r>
            <a:r>
              <a:rPr lang="ru-RU" dirty="0"/>
              <a:t> Дмитрием Крюковым (1996). </a:t>
            </a:r>
            <a:br>
              <a:rPr lang="ru-RU" dirty="0"/>
            </a:br>
            <a:r>
              <a:rPr lang="ru-RU" dirty="0" err="1"/>
              <a:t>Rambler</a:t>
            </a:r>
            <a:r>
              <a:rPr lang="ru-RU" dirty="0"/>
              <a:t> постоянно совершенствует свой поисковый алгоритм. Проводятся работы по оптимизации работы системы для точности и актуальности поиска. Как и большинство русских поисковых машин, </a:t>
            </a:r>
            <a:r>
              <a:rPr lang="ru-RU" dirty="0" err="1"/>
              <a:t>Rambler</a:t>
            </a:r>
            <a:r>
              <a:rPr lang="ru-RU" dirty="0"/>
              <a:t> учитывает морфологию русского языка. При выдаче результатов влияние оказывает также положение сайта в рейтинге </a:t>
            </a:r>
            <a:r>
              <a:rPr lang="ru-RU" dirty="0" err="1"/>
              <a:t>Rambler"s</a:t>
            </a:r>
            <a:r>
              <a:rPr lang="ru-RU" dirty="0"/>
              <a:t> Top100.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2484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FC7BD8-D297-4C72-A647-66FCF01E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u="sng" dirty="0"/>
              <a:t>Адресация в Интернет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D8BDC6-92F9-4854-BCF6-084E5B7E3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/>
              <a:t>Для того чтобы связаться с некоторым компьютером в сети Интернет, Вам надо знать его уникальный Интернет - адрес. Существуют два равноценных формата адресов, которые различаются лишь по своей форме: IP - адрес и DNS - адрес.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140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6E31FD-CA82-455E-87B5-99E770F3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Autofit/>
          </a:bodyPr>
          <a:lstStyle/>
          <a:p>
            <a:pPr algn="ctr"/>
            <a:r>
              <a:rPr lang="ru-RU" sz="4400" b="1" u="sng" dirty="0"/>
              <a:t>IP – адрес</a:t>
            </a:r>
            <a:endParaRPr lang="ru-RU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89A4A3-C504-4314-96D3-2B80D9A3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71499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IP - адрес состоит из четырех блоков цифр, разделенных точками. Он может иметь такой вид:  84.42.63.1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Каждый блок может содержать число от 0 до 255. Благодаря такой организации можно получить свыше четырех миллиардов возможных адресов. </a:t>
            </a:r>
            <a:r>
              <a:rPr lang="ru-RU" i="1" dirty="0"/>
              <a:t>Но так как некоторые адреса зарезервированы для специальных целей, а блоки конфигурируются в зависимости от типа сети, то фактическое количество возможных адресов немного меньше.</a:t>
            </a:r>
            <a:r>
              <a:rPr lang="ru-RU" dirty="0"/>
              <a:t> С понятием IP - адреса тесно связано понятие "хост". Под хостом понимается любое устройство, использующее протокол TCP/IP для общения с другим оборудованием. Это может быть не только компьютер, но и маршрутизатор, концентратор и т.п. Все эти устройства, подключенные в сеть, обязаны иметь свой уникальный IP - адрес.</a:t>
            </a:r>
          </a:p>
        </p:txBody>
      </p:sp>
    </p:spTree>
    <p:extLst>
      <p:ext uri="{BB962C8B-B14F-4D97-AF65-F5344CB8AC3E}">
        <p14:creationId xmlns:p14="http://schemas.microsoft.com/office/powerpoint/2010/main" xmlns="" val="2346929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7A470D-8461-4425-88FF-7C2235B62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211666"/>
            <a:ext cx="11582400" cy="9059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u="sng" dirty="0"/>
              <a:t>DNS – адрес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A122DA-FE7B-4571-920C-26961B42F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37920"/>
            <a:ext cx="11582400" cy="5720079"/>
          </a:xfrm>
        </p:spPr>
        <p:txBody>
          <a:bodyPr>
            <a:noAutofit/>
          </a:bodyPr>
          <a:lstStyle/>
          <a:p>
            <a:r>
              <a:rPr lang="ru-RU" sz="2800" i="1" dirty="0"/>
              <a:t>IP - адрес имеет числовой вид, так как его используют в своей работе компьютеры. Но он весьма сложен для запоминания, поэтому была разработана доменная система имен: DNS.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DNS - адрес включает более удобные для пользователя буквенные сокращения, которые также разделяются точками на отдельные информационные блоки (домены). Например: </a:t>
            </a:r>
            <a:r>
              <a:rPr lang="ru-RU" sz="2800" u="sng" dirty="0">
                <a:hlinkClick r:id="rId2"/>
              </a:rPr>
              <a:t>www.klyaksa.net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Если Вы вводите DNS - адрес, то он сначала направляется в так называемый сервер имен, который преобразует его в 32 - битный IP - адрес для машинного считывания.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09030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4B0D53-A2D9-4CDF-AAB7-C0617644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u="sng" dirty="0"/>
              <a:t>Доменные имена</a:t>
            </a:r>
            <a:endParaRPr lang="ru-RU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1A96BA-6FD0-41C5-85A9-9BD842AFA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554163"/>
            <a:ext cx="11582400" cy="5303837"/>
          </a:xfrm>
        </p:spPr>
        <p:txBody>
          <a:bodyPr>
            <a:noAutofit/>
          </a:bodyPr>
          <a:lstStyle/>
          <a:p>
            <a:r>
              <a:rPr lang="ru-RU" dirty="0"/>
              <a:t>DNS - адрес обычно имеет три составляющие (хотя их может быть сколько угодно). </a:t>
            </a:r>
            <a:br>
              <a:rPr lang="ru-RU" dirty="0"/>
            </a:br>
            <a:r>
              <a:rPr lang="ru-RU" dirty="0"/>
              <a:t>Доменная система имен имеет иерархическую структуру: домены верхнего уровня - домены второго уровня и так далее. Домены верхнего уровня бывают двух типов: географические (двухбуквенные - каждой стране свой код) и административные (трехбуквенные).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России принадлежит географический домен </a:t>
            </a:r>
            <a:r>
              <a:rPr lang="ru-RU" dirty="0" err="1"/>
              <a:t>ru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7462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43F8DCF-D85A-4CFC-A6A4-46A2B75B8AB5}"/>
              </a:ext>
            </a:extLst>
          </p:cNvPr>
          <p:cNvSpPr/>
          <p:nvPr/>
        </p:nvSpPr>
        <p:spPr>
          <a:xfrm>
            <a:off x="714375" y="243840"/>
            <a:ext cx="1147762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Портал 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www.klyaksa.net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зарегистрировал домен второго уровня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klyaksa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административном домене верхнего уровня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Имена компьютеров, которые являются серверами Интернета, включают в себя полное доменное имя и собственно имя компьютера. Так полный адрес портала имеет вид www.klyaksa.net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gov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правительственное учреждение или организация 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военное учреждение 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коммерческая организация 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net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сетевая организация 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org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организация, которая не относится не к одной из выше перечисленных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89155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AB8948-4231-4108-AAD4-18083D273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6235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передачи информации от одного компьютера к другому с использованием компьютерных сетей можно использовать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F8E62E-175D-4451-BE9D-0614664E7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910080"/>
            <a:ext cx="11582400" cy="4947920"/>
          </a:xfrm>
        </p:spPr>
        <p:txBody>
          <a:bodyPr>
            <a:normAutofit/>
          </a:bodyPr>
          <a:lstStyle/>
          <a:p>
            <a:pPr lvl="0"/>
            <a:endParaRPr lang="ru-RU" dirty="0"/>
          </a:p>
          <a:p>
            <a:pPr lvl="0"/>
            <a:r>
              <a:rPr lang="ru-RU" sz="3600" dirty="0"/>
              <a:t>электронную почту;</a:t>
            </a:r>
          </a:p>
          <a:p>
            <a:pPr lvl="0"/>
            <a:r>
              <a:rPr lang="ru-RU" sz="3600" dirty="0"/>
              <a:t>всемирную информационную сеть Интернет;</a:t>
            </a:r>
          </a:p>
          <a:p>
            <a:pPr lvl="0"/>
            <a:r>
              <a:rPr lang="ru-RU" sz="3600" dirty="0"/>
              <a:t>поисковые системы;</a:t>
            </a:r>
          </a:p>
          <a:p>
            <a:pPr lvl="0"/>
            <a:r>
              <a:rPr lang="ru-RU" sz="3600" dirty="0"/>
              <a:t>общение в реальном времени;</a:t>
            </a:r>
          </a:p>
          <a:p>
            <a:pPr lvl="0"/>
            <a:r>
              <a:rPr lang="ru-RU" sz="3600" dirty="0"/>
              <a:t>файловые архивы.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71560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E0A5A5-222E-4B24-B249-E9EA5322D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Электронная почта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4AB9E3-E58A-48FC-AC54-30AA4F853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126"/>
            <a:ext cx="10515600" cy="5857874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/>
              <a:t>Следующий вид передачи информации - электронная почта, или E - </a:t>
            </a:r>
            <a:r>
              <a:rPr lang="ru-RU" i="1" dirty="0" err="1"/>
              <a:t>mail</a:t>
            </a:r>
            <a:r>
              <a:rPr lang="ru-RU" i="1" dirty="0"/>
              <a:t>. Она предназначена для передачи в сети файлов любого типа. Одни из главных ее преимуществ - дешевизна и быстрота.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Чтобы электронное письмо дошло до адресата, оно, кроме текста послания, обязательно должно содержать электронный адрес получателя письма.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Адрес электронной почты записывается по определенной форме и состоит из двух частей:</a:t>
            </a:r>
            <a:br>
              <a:rPr lang="ru-RU" i="1" dirty="0"/>
            </a:br>
            <a:r>
              <a:rPr lang="ru-RU" i="1" dirty="0" err="1"/>
              <a:t>имя_пользователя@имя_сервера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 err="1"/>
              <a:t>Имя_пользователя</a:t>
            </a:r>
            <a:r>
              <a:rPr lang="ru-RU" i="1" dirty="0"/>
              <a:t> имеет произвольный характер и задается самим пользователем;  </a:t>
            </a:r>
            <a:r>
              <a:rPr lang="ru-RU" i="1" dirty="0" err="1"/>
              <a:t>имя_сервера</a:t>
            </a:r>
            <a:r>
              <a:rPr lang="ru-RU" i="1" dirty="0"/>
              <a:t> жестко связано с выбором пользователем сервера, на котором он разместил свой почтовый ящик.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Пример, ivanov@mail.ru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1339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E6FBAD-E38A-487C-9FE5-BF60D49F1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Телеконференции </a:t>
            </a:r>
            <a:r>
              <a:rPr lang="ru-RU" b="1" dirty="0" err="1"/>
              <a:t>UseNet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0345A1-7054-4CB0-977D-0FB604BB1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Телеконференции </a:t>
            </a:r>
            <a:r>
              <a:rPr lang="ru-RU" dirty="0" err="1"/>
              <a:t>UseNet</a:t>
            </a:r>
            <a:r>
              <a:rPr lang="ru-RU" dirty="0"/>
              <a:t> представляют собой электронные форумы. Пользователи Интернет посылают туда свои сообщения, в которых высказываются по определенной теме. Сообщения поступают в специальные дискуссионные группы - телеконференции, при этом каждое мнение становится доступным для всех участников конкретной группы. Уже сегодня </a:t>
            </a:r>
            <a:r>
              <a:rPr lang="ru-RU" dirty="0" err="1"/>
              <a:t>UseNet</a:t>
            </a:r>
            <a:r>
              <a:rPr lang="ru-RU" dirty="0"/>
              <a:t> имеет более 20 000 телеконференций, посвященных различным темам: компьютерам, рецептам, вопросам генной инженерии и многому другому.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1751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46DF6A-D65B-405E-8446-59884B083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dirty="0">
                <a:latin typeface="Arial Black" pitchFamily="34" charset="0"/>
              </a:rPr>
              <a:t>Поиск информации: </a:t>
            </a:r>
            <a:br>
              <a:rPr lang="ru-RU" dirty="0">
                <a:latin typeface="Arial Black" pitchFamily="34" charset="0"/>
              </a:rPr>
            </a:br>
            <a:r>
              <a:rPr lang="ru-RU" dirty="0">
                <a:latin typeface="Arial Black" pitchFamily="34" charset="0"/>
              </a:rPr>
              <a:t>основные понятия, виды и формы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392D33-771B-4E61-B5DF-306FD2612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/>
              <a:t>Поиск информации или информационный поиск представляет один из основных информационных процессов.</a:t>
            </a:r>
          </a:p>
          <a:p>
            <a:pPr algn="just"/>
            <a:r>
              <a:rPr lang="ru-RU" sz="3600" dirty="0"/>
              <a:t>Конец XX - начало XXI века, характеризуется огромными массивами постоянно растущей разнообразной информации, доступной и представляющей интерес для самых широких слоев социума</a:t>
            </a:r>
          </a:p>
        </p:txBody>
      </p:sp>
    </p:spTree>
    <p:extLst>
      <p:ext uri="{BB962C8B-B14F-4D97-AF65-F5344CB8AC3E}">
        <p14:creationId xmlns:p14="http://schemas.microsoft.com/office/powerpoint/2010/main" xmlns="" val="41124991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C732B5-09DA-4194-8FEE-9F39D27C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Протокол передачи файлов FTP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A39C611-9733-441F-A9F0-FAC3E8921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Протокол передачи файлов FTP используется для переписывания файлов с дистрибутивными копиями программ с удаленных серверов на Ваш компьютер. В зависимости от своих прав (обычный пользователь или др.) Вы можете производить те или иные действия по отношению к удаленному серверу ( в большинстве случаев это копия имеющейся на нем информации).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16413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400" y="2717321"/>
            <a:ext cx="11582400" cy="3362805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Спасибо за внимание!</a:t>
            </a:r>
            <a:endParaRPr lang="ru-RU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C07873-169B-4313-8637-3DE31A9B1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/>
            <a:r>
              <a:rPr lang="ru-RU" b="1" u="sng" dirty="0"/>
              <a:t>Поиск информации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5D1829D-42B5-4BA6-BB02-13DCA5A43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2357"/>
            <a:ext cx="10515600" cy="503237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Это - процесс, в ходе которого в той или иной последовательности производится соотнесение отыскиваемого с каждым объектом, хранящимся в массиве.</a:t>
            </a:r>
          </a:p>
          <a:p>
            <a:pPr algn="just"/>
            <a:r>
              <a:rPr lang="ru-RU" dirty="0"/>
              <a:t>Уточним понятие «Информационный поиск». </a:t>
            </a:r>
          </a:p>
          <a:p>
            <a:pPr algn="just"/>
            <a:r>
              <a:rPr lang="ru-RU" dirty="0"/>
              <a:t>С точки зрения использования компьютерной техники "информационный поиск" - совокупность логических и технических операций, имеющих конечной целью нахождение документов, сведений о них, фактов, данных, релевантных запросу потребителя. "Релевантность" - устанавливаемое при информационном поиске соответствие содержания документа информационному запросу или поискового образа документа поисковому предписанию.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181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39A993-2D06-4C57-9DBB-30C2F690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Arial Black" pitchFamily="34" charset="0"/>
              </a:rPr>
              <a:t>Программные поисковые сервисы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0F946AD-866E-457E-83C6-8A8A13915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Поиско́вая</a:t>
            </a:r>
            <a:r>
              <a:rPr lang="ru-RU" dirty="0"/>
              <a:t> </a:t>
            </a:r>
            <a:r>
              <a:rPr lang="ru-RU" dirty="0" err="1"/>
              <a:t>систе́ма</a:t>
            </a:r>
            <a:r>
              <a:rPr lang="ru-RU" dirty="0"/>
              <a:t> — программно-аппаратный комплекс с веб-интерфейсом, предоставляющий возможность поиска информации в интернете. Под поисковой системой обычно подразумевается сайт, на котором размещён интерфейс (фронт-энд) системы. Программной частью поисковой системы является поисковая машина (поисковый движок) — комплекс программ, обеспечивающий функциональность поисковой системы и обычно являющийся коммерческой тайной компании-разработчика поисковой системы. </a:t>
            </a:r>
          </a:p>
        </p:txBody>
      </p:sp>
    </p:spTree>
    <p:extLst>
      <p:ext uri="{BB962C8B-B14F-4D97-AF65-F5344CB8AC3E}">
        <p14:creationId xmlns:p14="http://schemas.microsoft.com/office/powerpoint/2010/main" xmlns="" val="86565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0568FF-1E51-4C4F-B607-FBE9AD5C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930166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latin typeface="Arial Black" pitchFamily="34" charset="0"/>
              </a:rPr>
              <a:t>Интернет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3EE0CEC-8EC6-4C98-8FB0-E67E996EB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261241"/>
            <a:ext cx="11582400" cy="5596759"/>
          </a:xfrm>
        </p:spPr>
        <p:txBody>
          <a:bodyPr>
            <a:noAutofit/>
          </a:bodyPr>
          <a:lstStyle/>
          <a:p>
            <a:pPr marL="0" lvl="2" indent="0" algn="just"/>
            <a:r>
              <a:rPr lang="ru-RU" sz="4400" dirty="0"/>
              <a:t>это глобальная компьютерная сеть, объединяющая многие локальные, региональные и корпоративные сети и включающая в себя десятки миллионов компьютеров. </a:t>
            </a:r>
          </a:p>
          <a:p>
            <a:pPr marL="0" lvl="2" indent="0" algn="just"/>
            <a:r>
              <a:rPr lang="ru-RU" sz="4400" dirty="0"/>
              <a:t>Большинство поисковых систем ищут информацию на сайтах </a:t>
            </a:r>
            <a:r>
              <a:rPr lang="ru-RU" sz="4400" dirty="0" smtClean="0"/>
              <a:t>Всемирной паутины</a:t>
            </a:r>
            <a:r>
              <a:rPr lang="ru-RU" sz="4400" dirty="0"/>
              <a:t>. </a:t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61144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 поиска информации используются обычно два основных способа:</a:t>
            </a: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902" y="1554163"/>
            <a:ext cx="11578897" cy="4525963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указание адреса страницы;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самый быстрый способ поиска, но его можно использовать только в том случае, если точно известен адрес документа или сайта, где расположен документ. 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buFont typeface="+mj-lt"/>
              <a:buAutoNum type="arabicPeriod" startAt="2"/>
              <a:tabLst>
                <a:tab pos="45720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перемещение по гипертекстовым ссылкам; </a:t>
            </a:r>
            <a:b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Это наименее удобный способ, так как с его помощью можно искать документы, только близкие по смыслу текущему документу.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Обращение к поисковой системе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настоящее время в русскоязычной части Интернет популярны следующие поисковые серверы: </a:t>
            </a:r>
            <a:endParaRPr lang="ru-RU" b="1" dirty="0">
              <a:solidFill>
                <a:srgbClr val="6666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Яндекс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(yandex.ru; </a:t>
            </a:r>
          </a:p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Google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(google.ru);  </a:t>
            </a:r>
          </a:p>
          <a:p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Rambler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(rambler.ru); 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@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mail.ru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DA06D3-9ADD-4857-A122-50EA5AB0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Русские поисковые системы: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3D529F3-A5D2-4A4F-BF67-A33B1482C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>
                <a:hlinkClick r:id="rId2"/>
              </a:rPr>
              <a:t>http://www.yandex.ru</a:t>
            </a:r>
            <a:r>
              <a:rPr lang="ru-RU" dirty="0"/>
              <a:t>  (упрощенно -  </a:t>
            </a:r>
            <a:r>
              <a:rPr lang="ru-RU" u="sng" dirty="0">
                <a:hlinkClick r:id="rId3"/>
              </a:rPr>
              <a:t>http://www.ya.ru</a:t>
            </a:r>
            <a:r>
              <a:rPr lang="ru-RU" dirty="0"/>
              <a:t>  ) </a:t>
            </a:r>
            <a:br>
              <a:rPr lang="ru-RU" dirty="0"/>
            </a:br>
            <a:r>
              <a:rPr lang="ru-RU" dirty="0" err="1"/>
              <a:t>Yandex</a:t>
            </a:r>
            <a:r>
              <a:rPr lang="ru-RU" dirty="0"/>
              <a:t> выполняет поиск по российской части Интернета с учетом морфологии русского языка. Имея очень мощный механизм подбора сайтов под запросы, эта поисковая машина помогает найти наиболее подходящие </a:t>
            </a:r>
            <a:r>
              <a:rPr lang="ru-RU" dirty="0" err="1"/>
              <a:t>вебстраницы</a:t>
            </a:r>
            <a:r>
              <a:rPr lang="ru-RU" dirty="0"/>
              <a:t> в русской части Интернета. Яндекс ежедневно просматривает сотни тысяч </a:t>
            </a:r>
            <a:r>
              <a:rPr lang="ru-RU" dirty="0" err="1"/>
              <a:t>вебстраниц</a:t>
            </a:r>
            <a:r>
              <a:rPr lang="ru-RU" dirty="0"/>
              <a:t> в поисках изменений или новых ссылок. Коллекция ссылок постоянно растет.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9191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6041F9-408E-46EC-B9F9-0D22BFFBB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>
                <a:hlinkClick r:id="rId2"/>
              </a:rPr>
              <a:t>http://www.google.com</a:t>
            </a: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90AE55-D1B2-4B91-826B-E3865234C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Google</a:t>
            </a:r>
            <a:r>
              <a:rPr lang="ru-RU" dirty="0"/>
              <a:t> - одна из самых популярных во всем мире поисковых машин. </a:t>
            </a:r>
            <a:r>
              <a:rPr lang="ru-RU" dirty="0" err="1"/>
              <a:t>Google</a:t>
            </a:r>
            <a:r>
              <a:rPr lang="ru-RU" dirty="0"/>
              <a:t> обеспечивает поиск по гипертекстовым документам, находящихся в любых языковых зонах - английской, русской, украинской, немецкой и др. Поисковая система </a:t>
            </a:r>
            <a:r>
              <a:rPr lang="ru-RU" dirty="0" err="1"/>
              <a:t>Google</a:t>
            </a:r>
            <a:r>
              <a:rPr lang="ru-RU" dirty="0"/>
              <a:t> имеет собственные </a:t>
            </a:r>
            <a:r>
              <a:rPr lang="ru-RU" dirty="0" err="1"/>
              <a:t>поддомены</a:t>
            </a:r>
            <a:r>
              <a:rPr lang="ru-RU" dirty="0"/>
              <a:t> для большинства стран, например, для России -  </a:t>
            </a:r>
            <a:r>
              <a:rPr lang="ru-RU" u="sng" dirty="0">
                <a:hlinkClick r:id="rId3"/>
              </a:rPr>
              <a:t>http://www.google.ru/.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5469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668</Words>
  <Application>Microsoft Office PowerPoint</Application>
  <PresentationFormat>Произвольный</PresentationFormat>
  <Paragraphs>54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Поиск и передача информации с использованием компьютера  </vt:lpstr>
      <vt:lpstr> Поиск информации:  основные понятия, виды и формы организации</vt:lpstr>
      <vt:lpstr>Поиск информации</vt:lpstr>
      <vt:lpstr>Программные поисковые сервисы</vt:lpstr>
      <vt:lpstr>Интернет</vt:lpstr>
      <vt:lpstr>Для поиска информации используются обычно два основных способа: </vt:lpstr>
      <vt:lpstr>Обращение к поисковой системе .</vt:lpstr>
      <vt:lpstr>Русские поисковые системы: </vt:lpstr>
      <vt:lpstr>http://www.google.com  </vt:lpstr>
      <vt:lpstr>http://www.mail.ru/ </vt:lpstr>
      <vt:lpstr>http://www.rambler.ru  (упрощенно -  http://www.r0.ru  )  </vt:lpstr>
      <vt:lpstr>Адресация в Интернет </vt:lpstr>
      <vt:lpstr>IP – адрес</vt:lpstr>
      <vt:lpstr>DNS – адрес </vt:lpstr>
      <vt:lpstr>Доменные имена</vt:lpstr>
      <vt:lpstr>Слайд 16</vt:lpstr>
      <vt:lpstr>Для передачи информации от одного компьютера к другому с использованием компьютерных сетей можно использовать</vt:lpstr>
      <vt:lpstr>Электронная почта </vt:lpstr>
      <vt:lpstr>Телеконференции UseNet</vt:lpstr>
      <vt:lpstr>Протокол передачи файлов FTP 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и передача информации с использованием компьютера</dc:title>
  <dc:creator>Мижева Фатима Канчаубиевна</dc:creator>
  <cp:lastModifiedBy>avanesyan</cp:lastModifiedBy>
  <cp:revision>18</cp:revision>
  <dcterms:created xsi:type="dcterms:W3CDTF">2021-05-31T11:35:46Z</dcterms:created>
  <dcterms:modified xsi:type="dcterms:W3CDTF">2021-06-21T05:30:41Z</dcterms:modified>
</cp:coreProperties>
</file>