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2BF441-140D-4B6A-AE61-52E3AF14EA4D}" type="datetimeFigureOut">
              <a:rPr lang="ru-RU" smtClean="0"/>
              <a:pPr/>
              <a:t>20.09.2010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9A92BB-78F8-451C-B6EA-57D8FD0A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752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по дисциплине «Русский язык и культура речи» на тему: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Орфоэпические</a:t>
            </a:r>
            <a:r>
              <a:rPr lang="ru-RU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нормы»</a:t>
            </a:r>
            <a:endParaRPr lang="ru-RU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Program Files\Microsoft Office\MEDIA\OFFICE12\Lines\BD21303_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5589240"/>
            <a:ext cx="6519997" cy="2880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67000"/>
          </a:xfrm>
        </p:spPr>
        <p:txBody>
          <a:bodyPr>
            <a:normAutofit/>
          </a:bodyPr>
          <a:lstStyle/>
          <a:p>
            <a:pPr indent="265176" algn="ctr">
              <a:lnSpc>
                <a:spcPct val="160000"/>
              </a:lnSpc>
              <a:buNone/>
            </a:pPr>
            <a:r>
              <a:rPr lang="ru-RU" sz="2600" b="1" dirty="0" smtClean="0"/>
              <a:t>Произношение согласных звуков</a:t>
            </a:r>
            <a:endParaRPr lang="ru-RU" sz="2600" dirty="0" smtClean="0"/>
          </a:p>
          <a:p>
            <a:pPr indent="265176">
              <a:lnSpc>
                <a:spcPct val="160000"/>
              </a:lnSpc>
            </a:pPr>
            <a:r>
              <a:rPr lang="ru-RU" sz="2300" b="1" dirty="0" smtClean="0"/>
              <a:t>1.</a:t>
            </a:r>
            <a:r>
              <a:rPr lang="ru-RU" sz="2300" dirty="0" smtClean="0"/>
              <a:t> Звонкие согласные в абсолютном конце слова и перед глухими согласными оглушаются: </a:t>
            </a:r>
            <a:r>
              <a:rPr lang="ru-RU" sz="2300" i="1" dirty="0" smtClean="0"/>
              <a:t>арбу[с], </a:t>
            </a:r>
            <a:r>
              <a:rPr lang="ru-RU" sz="2300" i="1" dirty="0" err="1" smtClean="0"/>
              <a:t>пре</a:t>
            </a:r>
            <a:r>
              <a:rPr lang="ru-RU" sz="2300" i="1" dirty="0" smtClean="0"/>
              <a:t>[т]приятие</a:t>
            </a:r>
            <a:r>
              <a:rPr lang="ru-RU" sz="2300" dirty="0" smtClean="0"/>
              <a:t>.</a:t>
            </a:r>
          </a:p>
          <a:p>
            <a:pPr indent="265176">
              <a:lnSpc>
                <a:spcPct val="160000"/>
              </a:lnSpc>
            </a:pPr>
            <a:endParaRPr lang="ru-RU" sz="2300" dirty="0" smtClean="0"/>
          </a:p>
          <a:p>
            <a:pPr indent="265176">
              <a:lnSpc>
                <a:spcPct val="160000"/>
              </a:lnSpc>
              <a:buNone/>
            </a:pPr>
            <a:endParaRPr lang="ru-RU" sz="2300" dirty="0" smtClean="0"/>
          </a:p>
          <a:p>
            <a:pPr indent="265176">
              <a:lnSpc>
                <a:spcPct val="160000"/>
              </a:lnSpc>
            </a:pPr>
            <a:r>
              <a:rPr lang="ru-RU" sz="2300" b="1" dirty="0" smtClean="0"/>
              <a:t>2.</a:t>
            </a:r>
            <a:r>
              <a:rPr lang="ru-RU" sz="2300" dirty="0" smtClean="0"/>
              <a:t> В существительных мужского рода на </a:t>
            </a:r>
            <a:r>
              <a:rPr lang="ru-RU" sz="2300" b="1" dirty="0" smtClean="0"/>
              <a:t>-</a:t>
            </a:r>
            <a:r>
              <a:rPr lang="ru-RU" sz="2300" b="1" dirty="0" err="1" smtClean="0"/>
              <a:t>изм</a:t>
            </a:r>
            <a:r>
              <a:rPr lang="ru-RU" sz="2300" b="1" dirty="0" smtClean="0"/>
              <a:t> </a:t>
            </a:r>
            <a:r>
              <a:rPr lang="ru-RU" sz="2300" dirty="0" smtClean="0"/>
              <a:t>согласный </a:t>
            </a:r>
            <a:r>
              <a:rPr lang="ru-RU" sz="2300" b="1" dirty="0" smtClean="0"/>
              <a:t>[</a:t>
            </a:r>
            <a:r>
              <a:rPr lang="ru-RU" sz="2300" b="1" dirty="0" err="1" smtClean="0"/>
              <a:t>з</a:t>
            </a:r>
            <a:r>
              <a:rPr lang="ru-RU" sz="2300" b="1" dirty="0" smtClean="0"/>
              <a:t>]</a:t>
            </a:r>
            <a:r>
              <a:rPr lang="ru-RU" sz="2300" dirty="0" smtClean="0"/>
              <a:t> произносится твердо во всех падежах, в том числе и при смягчении конечного согласного в Д.п. и П.п.: </a:t>
            </a:r>
            <a:r>
              <a:rPr lang="ru-RU" sz="2300" i="1" dirty="0" smtClean="0"/>
              <a:t>при капитализме.</a:t>
            </a:r>
            <a:endParaRPr lang="ru-RU" sz="2300" dirty="0" smtClean="0"/>
          </a:p>
          <a:p>
            <a:endParaRPr lang="ru-RU" dirty="0"/>
          </a:p>
        </p:txBody>
      </p:sp>
      <p:pic>
        <p:nvPicPr>
          <p:cNvPr id="4" name="Рисунок 3" descr="watermelon-clean15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2722809" cy="213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indent="265176">
              <a:lnSpc>
                <a:spcPct val="150000"/>
              </a:lnSpc>
            </a:pPr>
            <a:endParaRPr lang="ru-RU" sz="1800" b="1" dirty="0" smtClean="0"/>
          </a:p>
          <a:p>
            <a:pPr indent="265176">
              <a:lnSpc>
                <a:spcPct val="150000"/>
              </a:lnSpc>
            </a:pPr>
            <a:endParaRPr lang="ru-RU" sz="1800" b="1" dirty="0" smtClean="0"/>
          </a:p>
          <a:p>
            <a:pPr indent="265176">
              <a:lnSpc>
                <a:spcPct val="150000"/>
              </a:lnSpc>
              <a:buNone/>
            </a:pPr>
            <a:endParaRPr lang="ru-RU" sz="1800" b="1" dirty="0" smtClean="0"/>
          </a:p>
          <a:p>
            <a:pPr indent="265176">
              <a:lnSpc>
                <a:spcPct val="150000"/>
              </a:lnSpc>
            </a:pPr>
            <a:r>
              <a:rPr lang="ru-RU" sz="1800" b="1" dirty="0" smtClean="0"/>
              <a:t>3</a:t>
            </a:r>
            <a:r>
              <a:rPr lang="ru-RU" sz="1800" dirty="0" smtClean="0"/>
              <a:t>. Согласный </a:t>
            </a:r>
            <a:r>
              <a:rPr lang="ru-RU" sz="1800" b="1" dirty="0" smtClean="0"/>
              <a:t>[г]</a:t>
            </a:r>
            <a:r>
              <a:rPr lang="ru-RU" sz="1800" dirty="0" smtClean="0"/>
              <a:t> может произноситься как </a:t>
            </a:r>
            <a:r>
              <a:rPr lang="ru-RU" sz="1800" b="1" i="1" dirty="0" smtClean="0"/>
              <a:t>[г]</a:t>
            </a:r>
            <a:r>
              <a:rPr lang="ru-RU" sz="1800" i="1" dirty="0" smtClean="0"/>
              <a:t> - год, </a:t>
            </a:r>
            <a:r>
              <a:rPr lang="ru-RU" sz="1800" b="1" i="1" dirty="0" smtClean="0"/>
              <a:t>[к]</a:t>
            </a:r>
            <a:r>
              <a:rPr lang="ru-RU" sz="1800" i="1" dirty="0" smtClean="0"/>
              <a:t> - враг, </a:t>
            </a:r>
            <a:r>
              <a:rPr lang="ru-RU" sz="1800" b="1" i="1" dirty="0" smtClean="0"/>
              <a:t>[</a:t>
            </a:r>
            <a:r>
              <a:rPr lang="ru-RU" sz="1800" b="1" i="1" dirty="0" err="1" smtClean="0"/>
              <a:t>х</a:t>
            </a:r>
            <a:r>
              <a:rPr lang="ru-RU" sz="1800" b="1" i="1" dirty="0" smtClean="0"/>
              <a:t>]</a:t>
            </a:r>
            <a:r>
              <a:rPr lang="ru-RU" sz="1800" i="1" dirty="0" smtClean="0"/>
              <a:t> - Бог, </a:t>
            </a:r>
            <a:r>
              <a:rPr lang="ru-RU" sz="1800" b="1" i="1" dirty="0" smtClean="0"/>
              <a:t>[в]</a:t>
            </a:r>
            <a:r>
              <a:rPr lang="ru-RU" sz="1800" i="1" dirty="0" smtClean="0"/>
              <a:t> - кого</a:t>
            </a:r>
            <a:r>
              <a:rPr lang="ru-RU" sz="1800" dirty="0" smtClean="0"/>
              <a:t>.</a:t>
            </a:r>
          </a:p>
          <a:p>
            <a:pPr indent="265176">
              <a:lnSpc>
                <a:spcPct val="150000"/>
              </a:lnSpc>
            </a:pPr>
            <a:r>
              <a:rPr lang="ru-RU" sz="1800" b="1" dirty="0" smtClean="0"/>
              <a:t>4.</a:t>
            </a:r>
            <a:r>
              <a:rPr lang="ru-RU" sz="1800" dirty="0" smtClean="0"/>
              <a:t> Звук </a:t>
            </a:r>
            <a:r>
              <a:rPr lang="ru-RU" sz="1800" b="1" dirty="0" smtClean="0"/>
              <a:t>[г] </a:t>
            </a:r>
            <a:r>
              <a:rPr lang="ru-RU" sz="1800" dirty="0" smtClean="0"/>
              <a:t>в пределах современной литературной нормы </a:t>
            </a:r>
            <a:r>
              <a:rPr lang="ru-RU" sz="1800" dirty="0" smtClean="0"/>
              <a:t>произносится </a:t>
            </a:r>
            <a:r>
              <a:rPr lang="ru-RU" sz="1800" dirty="0" smtClean="0"/>
              <a:t>в ограниченном числе слов, но произношение </a:t>
            </a:r>
            <a:r>
              <a:rPr lang="ru-RU" sz="1800" i="1" dirty="0" smtClean="0"/>
              <a:t>[г]</a:t>
            </a:r>
            <a:r>
              <a:rPr lang="ru-RU" sz="1800" i="1" dirty="0" err="1" smtClean="0"/>
              <a:t>осподи</a:t>
            </a:r>
            <a:r>
              <a:rPr lang="ru-RU" sz="1800" i="1" dirty="0" smtClean="0"/>
              <a:t>, а[г]а, о[г]о</a:t>
            </a:r>
            <a:r>
              <a:rPr lang="ru-RU" sz="1800" dirty="0" smtClean="0"/>
              <a:t> можно считать вариантом нормы.</a:t>
            </a:r>
          </a:p>
          <a:p>
            <a:endParaRPr lang="ru-RU" dirty="0"/>
          </a:p>
        </p:txBody>
      </p:sp>
      <p:pic>
        <p:nvPicPr>
          <p:cNvPr id="5" name="Рисунок 4" descr="mai10-1365.jpg"/>
          <p:cNvPicPr>
            <a:picLocks noChangeAspect="1"/>
          </p:cNvPicPr>
          <p:nvPr/>
        </p:nvPicPr>
        <p:blipFill>
          <a:blip r:embed="rId2" cstate="print"/>
          <a:srcRect l="23077" t="15385" r="30769" b="15385"/>
          <a:stretch>
            <a:fillRect/>
          </a:stretch>
        </p:blipFill>
        <p:spPr>
          <a:xfrm>
            <a:off x="395536" y="404665"/>
            <a:ext cx="1344149" cy="1512167"/>
          </a:xfrm>
          <a:prstGeom prst="rect">
            <a:avLst/>
          </a:prstGeom>
        </p:spPr>
      </p:pic>
      <p:pic>
        <p:nvPicPr>
          <p:cNvPr id="3074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1747837" cy="169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265176">
              <a:lnSpc>
                <a:spcPct val="150000"/>
              </a:lnSpc>
            </a:pPr>
            <a:r>
              <a:rPr lang="ru-RU" sz="2100" b="1" dirty="0" smtClean="0"/>
              <a:t>5.</a:t>
            </a:r>
            <a:r>
              <a:rPr lang="ru-RU" sz="2100" dirty="0" smtClean="0"/>
              <a:t> В русском языке действует тенденция к приспособляемости звукового облика </a:t>
            </a:r>
            <a:r>
              <a:rPr lang="ru-RU" sz="2100" b="1" dirty="0" smtClean="0"/>
              <a:t>заимствованных слов </a:t>
            </a:r>
            <a:r>
              <a:rPr lang="ru-RU" sz="2100" dirty="0" smtClean="0"/>
              <a:t>с </a:t>
            </a:r>
            <a:r>
              <a:rPr lang="ru-RU" sz="2100" b="1" dirty="0" smtClean="0"/>
              <a:t>е</a:t>
            </a:r>
            <a:r>
              <a:rPr lang="ru-RU" sz="2100" dirty="0" smtClean="0"/>
              <a:t> после твердого согласного, многие такие слова произносятся теперь с мягким согласным перед </a:t>
            </a:r>
            <a:r>
              <a:rPr lang="ru-RU" sz="2100" b="1" dirty="0" smtClean="0"/>
              <a:t>е</a:t>
            </a:r>
            <a:r>
              <a:rPr lang="ru-RU" sz="2100" dirty="0" smtClean="0"/>
              <a:t>: </a:t>
            </a:r>
            <a:r>
              <a:rPr lang="ru-RU" sz="2100" i="1" dirty="0" smtClean="0"/>
              <a:t>музей, крем, академия, фанера, Одесса</a:t>
            </a:r>
            <a:r>
              <a:rPr lang="ru-RU" sz="2100" dirty="0" smtClean="0"/>
              <a:t>.</a:t>
            </a:r>
          </a:p>
          <a:p>
            <a:pPr indent="265176">
              <a:lnSpc>
                <a:spcPct val="150000"/>
              </a:lnSpc>
            </a:pPr>
            <a:r>
              <a:rPr lang="ru-RU" sz="2100" dirty="0" smtClean="0"/>
              <a:t>Но целый ряд слов сохраняет твердый согласный: </a:t>
            </a:r>
            <a:r>
              <a:rPr lang="ru-RU" sz="2100" i="1" dirty="0" smtClean="0"/>
              <a:t>антенна, бизнес, генетика, детектив, тест.</a:t>
            </a:r>
            <a:r>
              <a:rPr lang="ru-RU" sz="2100" dirty="0" smtClean="0"/>
              <a:t> Допускается вариантное произношение: </a:t>
            </a:r>
            <a:r>
              <a:rPr lang="ru-RU" sz="2100" i="1" dirty="0" smtClean="0"/>
              <a:t>де(э)</a:t>
            </a:r>
            <a:r>
              <a:rPr lang="ru-RU" sz="2100" i="1" dirty="0" err="1" smtClean="0"/>
              <a:t>кан</a:t>
            </a:r>
            <a:r>
              <a:rPr lang="ru-RU" sz="2100" i="1" dirty="0" smtClean="0"/>
              <a:t>, прете(э)</a:t>
            </a:r>
            <a:r>
              <a:rPr lang="ru-RU" sz="2100" i="1" dirty="0" err="1" smtClean="0"/>
              <a:t>нзия</a:t>
            </a:r>
            <a:r>
              <a:rPr lang="ru-RU" sz="2100" i="1" dirty="0" smtClean="0"/>
              <a:t>, те(э)</a:t>
            </a:r>
            <a:r>
              <a:rPr lang="ru-RU" sz="2100" i="1" dirty="0" err="1" smtClean="0"/>
              <a:t>рапия</a:t>
            </a:r>
            <a:r>
              <a:rPr lang="ru-RU" sz="2100" i="1" dirty="0" smtClean="0"/>
              <a:t>, те(э)</a:t>
            </a:r>
            <a:r>
              <a:rPr lang="ru-RU" sz="2100" i="1" dirty="0" err="1" smtClean="0"/>
              <a:t>ррор</a:t>
            </a:r>
            <a:r>
              <a:rPr lang="ru-RU" sz="2100" i="1" dirty="0" smtClean="0"/>
              <a:t>, </a:t>
            </a:r>
            <a:r>
              <a:rPr lang="ru-RU" sz="2100" i="1" dirty="0" err="1" smtClean="0"/>
              <a:t>тре</a:t>
            </a:r>
            <a:r>
              <a:rPr lang="ru-RU" sz="2100" i="1" dirty="0" smtClean="0"/>
              <a:t>(</a:t>
            </a:r>
            <a:r>
              <a:rPr lang="ru-RU" sz="2100" i="1" dirty="0" err="1" smtClean="0"/>
              <a:t>э</a:t>
            </a:r>
            <a:r>
              <a:rPr lang="ru-RU" sz="2100" i="1" dirty="0" smtClean="0"/>
              <a:t>)к.</a:t>
            </a:r>
            <a:r>
              <a:rPr lang="ru-RU" sz="2100" dirty="0" smtClean="0"/>
              <a:t> Твердое или мягкое произношение согласного определяется в словарном порядке.</a:t>
            </a:r>
          </a:p>
          <a:p>
            <a:endParaRPr lang="ru-RU" dirty="0"/>
          </a:p>
        </p:txBody>
      </p:sp>
      <p:pic>
        <p:nvPicPr>
          <p:cNvPr id="5" name="Рисунок 4" descr="P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767655"/>
            <a:ext cx="4200667" cy="172075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65176">
              <a:lnSpc>
                <a:spcPct val="150000"/>
              </a:lnSpc>
            </a:pPr>
            <a:r>
              <a:rPr lang="ru-RU" sz="1900" b="1" dirty="0" smtClean="0"/>
              <a:t>6.</a:t>
            </a:r>
            <a:r>
              <a:rPr lang="ru-RU" sz="1900" dirty="0" smtClean="0"/>
              <a:t> По старомосковским нормам орфографическое сочетание </a:t>
            </a:r>
            <a:r>
              <a:rPr lang="ru-RU" sz="1900" b="1" dirty="0" err="1" smtClean="0"/>
              <a:t>чн</a:t>
            </a:r>
            <a:r>
              <a:rPr lang="ru-RU" sz="1900" b="1" dirty="0" smtClean="0"/>
              <a:t> </a:t>
            </a:r>
            <a:r>
              <a:rPr lang="ru-RU" sz="1900" dirty="0" smtClean="0"/>
              <a:t>произносили как </a:t>
            </a:r>
            <a:r>
              <a:rPr lang="ru-RU" sz="1900" b="1" i="1" dirty="0" smtClean="0"/>
              <a:t>[</a:t>
            </a:r>
            <a:r>
              <a:rPr lang="ru-RU" sz="1900" b="1" i="1" dirty="0" err="1" smtClean="0"/>
              <a:t>шн</a:t>
            </a:r>
            <a:r>
              <a:rPr lang="ru-RU" sz="1900" b="1" i="1" dirty="0" smtClean="0"/>
              <a:t>]. </a:t>
            </a:r>
            <a:r>
              <a:rPr lang="ru-RU" sz="1900" dirty="0" smtClean="0"/>
              <a:t>В настоящее время </a:t>
            </a:r>
            <a:r>
              <a:rPr lang="ru-RU" sz="1900" b="1" i="1" dirty="0" smtClean="0"/>
              <a:t>[</a:t>
            </a:r>
            <a:r>
              <a:rPr lang="ru-RU" sz="1900" b="1" i="1" dirty="0" err="1" smtClean="0"/>
              <a:t>шн</a:t>
            </a:r>
            <a:r>
              <a:rPr lang="ru-RU" sz="1900" b="1" i="1" dirty="0" smtClean="0"/>
              <a:t>] </a:t>
            </a:r>
            <a:r>
              <a:rPr lang="ru-RU" sz="1900" dirty="0" smtClean="0"/>
              <a:t>сохраняется в словах: </a:t>
            </a:r>
            <a:r>
              <a:rPr lang="ru-RU" sz="1900" i="1" dirty="0" smtClean="0"/>
              <a:t>конечно, скучно, яичница, нарочно, скворечник, пустячный</a:t>
            </a:r>
            <a:r>
              <a:rPr lang="ru-RU" sz="1900" dirty="0" smtClean="0"/>
              <a:t> и в женских отчествах на </a:t>
            </a:r>
            <a:r>
              <a:rPr lang="ru-RU" sz="1900" b="1" dirty="0" smtClean="0"/>
              <a:t>-</a:t>
            </a:r>
            <a:r>
              <a:rPr lang="ru-RU" sz="1900" b="1" dirty="0" err="1" smtClean="0"/>
              <a:t>ична</a:t>
            </a:r>
            <a:r>
              <a:rPr lang="ru-RU" sz="1900" b="1" dirty="0" smtClean="0"/>
              <a:t>: </a:t>
            </a:r>
            <a:r>
              <a:rPr lang="ru-RU" sz="1900" i="1" dirty="0" err="1" smtClean="0"/>
              <a:t>Ильнична</a:t>
            </a:r>
            <a:r>
              <a:rPr lang="ru-RU" sz="1900" i="1" dirty="0" smtClean="0"/>
              <a:t>, Кузьминична.</a:t>
            </a:r>
            <a:endParaRPr lang="ru-RU" sz="1900" dirty="0" smtClean="0"/>
          </a:p>
          <a:p>
            <a:endParaRPr lang="ru-RU" dirty="0"/>
          </a:p>
        </p:txBody>
      </p:sp>
      <p:pic>
        <p:nvPicPr>
          <p:cNvPr id="6" name="Рисунок 5" descr="books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24944"/>
            <a:ext cx="5040560" cy="3780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183880" cy="4187952"/>
          </a:xfrm>
        </p:spPr>
        <p:txBody>
          <a:bodyPr>
            <a:normAutofit/>
          </a:bodyPr>
          <a:lstStyle/>
          <a:p>
            <a:pPr indent="265176">
              <a:lnSpc>
                <a:spcPct val="150000"/>
              </a:lnSpc>
            </a:pPr>
            <a:r>
              <a:rPr lang="ru-RU" sz="1800" b="1" dirty="0" smtClean="0"/>
              <a:t>7</a:t>
            </a:r>
            <a:r>
              <a:rPr lang="ru-RU" sz="1800" dirty="0" smtClean="0"/>
              <a:t>. По "старшей" норме сочетание </a:t>
            </a:r>
            <a:r>
              <a:rPr lang="ru-RU" sz="1800" b="1" dirty="0" err="1" smtClean="0"/>
              <a:t>чт</a:t>
            </a:r>
            <a:r>
              <a:rPr lang="ru-RU" sz="1800" dirty="0" smtClean="0"/>
              <a:t> произносилось как </a:t>
            </a:r>
            <a:r>
              <a:rPr lang="ru-RU" sz="1800" b="1" i="1" dirty="0" smtClean="0"/>
              <a:t>[</a:t>
            </a:r>
            <a:r>
              <a:rPr lang="ru-RU" sz="1800" b="1" i="1" dirty="0" err="1" smtClean="0"/>
              <a:t>шт</a:t>
            </a:r>
            <a:r>
              <a:rPr lang="ru-RU" sz="1800" b="1" i="1" dirty="0" smtClean="0"/>
              <a:t>] </a:t>
            </a:r>
            <a:r>
              <a:rPr lang="ru-RU" sz="1800" dirty="0" smtClean="0"/>
              <a:t>в слове </a:t>
            </a:r>
            <a:r>
              <a:rPr lang="ru-RU" sz="1800" i="1" dirty="0" smtClean="0"/>
              <a:t>что</a:t>
            </a:r>
            <a:r>
              <a:rPr lang="ru-RU" sz="1800" dirty="0" smtClean="0"/>
              <a:t> и словах, производных от него: </a:t>
            </a:r>
            <a:r>
              <a:rPr lang="ru-RU" sz="1800" i="1" dirty="0" smtClean="0"/>
              <a:t>ничто, кое-что</a:t>
            </a:r>
            <a:r>
              <a:rPr lang="ru-RU" sz="1800" dirty="0" smtClean="0"/>
              <a:t> и т.д.</a:t>
            </a:r>
          </a:p>
          <a:p>
            <a:pPr indent="265176">
              <a:lnSpc>
                <a:spcPct val="150000"/>
              </a:lnSpc>
            </a:pPr>
            <a:r>
              <a:rPr lang="ru-RU" sz="1800" dirty="0" smtClean="0"/>
              <a:t>В настоящее время это правило сохраняется для всех указанных слов, кроме нечто </a:t>
            </a:r>
            <a:r>
              <a:rPr lang="ru-RU" sz="1800" b="1" i="1" dirty="0" smtClean="0"/>
              <a:t>[</a:t>
            </a:r>
            <a:r>
              <a:rPr lang="ru-RU" sz="1800" b="1" i="1" dirty="0" err="1" smtClean="0"/>
              <a:t>чт</a:t>
            </a:r>
            <a:r>
              <a:rPr lang="ru-RU" sz="1800" b="1" i="1" dirty="0" smtClean="0"/>
              <a:t>]. </a:t>
            </a:r>
            <a:r>
              <a:rPr lang="ru-RU" sz="1800" dirty="0" smtClean="0"/>
              <a:t>Во всех других словах орфографическое </a:t>
            </a:r>
            <a:r>
              <a:rPr lang="ru-RU" sz="1800" b="1" dirty="0" err="1" smtClean="0"/>
              <a:t>чт</a:t>
            </a:r>
            <a:r>
              <a:rPr lang="ru-RU" sz="1800" dirty="0" smtClean="0"/>
              <a:t> произносится всегда </a:t>
            </a:r>
            <a:r>
              <a:rPr lang="ru-RU" sz="1800" dirty="0" smtClean="0"/>
              <a:t>как </a:t>
            </a:r>
            <a:r>
              <a:rPr lang="ru-RU" sz="1800" b="1" i="1" dirty="0" smtClean="0"/>
              <a:t>[</a:t>
            </a:r>
            <a:r>
              <a:rPr lang="ru-RU" sz="1800" b="1" i="1" dirty="0" err="1" smtClean="0"/>
              <a:t>чт</a:t>
            </a:r>
            <a:r>
              <a:rPr lang="ru-RU" sz="1800" b="1" i="1" dirty="0" smtClean="0"/>
              <a:t>]: </a:t>
            </a:r>
            <a:r>
              <a:rPr lang="ru-RU" sz="1800" i="1" dirty="0" smtClean="0"/>
              <a:t>почта, мечта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" name="Рисунок 4" descr="uchen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84984"/>
            <a:ext cx="2395530" cy="3120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183880" cy="4187952"/>
          </a:xfrm>
        </p:spPr>
        <p:txBody>
          <a:bodyPr>
            <a:normAutofit fontScale="62500" lnSpcReduction="20000"/>
          </a:bodyPr>
          <a:lstStyle/>
          <a:p>
            <a:pPr indent="265176">
              <a:lnSpc>
                <a:spcPct val="170000"/>
              </a:lnSpc>
            </a:pPr>
            <a:r>
              <a:rPr lang="ru-RU" b="1" dirty="0" smtClean="0"/>
              <a:t>8. </a:t>
            </a:r>
            <a:r>
              <a:rPr lang="ru-RU" dirty="0" smtClean="0"/>
              <a:t>Произношение постфиксов </a:t>
            </a:r>
            <a:r>
              <a:rPr lang="ru-RU" b="1" dirty="0" smtClean="0"/>
              <a:t>-</a:t>
            </a:r>
            <a:r>
              <a:rPr lang="ru-RU" b="1" dirty="0" err="1" smtClean="0"/>
              <a:t>ся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smtClean="0"/>
              <a:t>-</a:t>
            </a:r>
            <a:r>
              <a:rPr lang="ru-RU" b="1" dirty="0" err="1" smtClean="0"/>
              <a:t>сь</a:t>
            </a:r>
            <a:r>
              <a:rPr lang="ru-RU" b="1" dirty="0" smtClean="0"/>
              <a:t> </a:t>
            </a:r>
            <a:r>
              <a:rPr lang="ru-RU" dirty="0" smtClean="0"/>
              <a:t>в возвратных глаголах. Для старомосковского произношения было характерно произношение твердого </a:t>
            </a:r>
            <a:r>
              <a:rPr lang="ru-RU" b="1" i="1" dirty="0" smtClean="0"/>
              <a:t>[с]</a:t>
            </a:r>
            <a:r>
              <a:rPr lang="ru-RU" dirty="0" smtClean="0"/>
              <a:t> в этих морфемах: </a:t>
            </a:r>
            <a:r>
              <a:rPr lang="ru-RU" i="1" dirty="0" smtClean="0"/>
              <a:t>бою[с].</a:t>
            </a:r>
            <a:r>
              <a:rPr lang="ru-RU" dirty="0" smtClean="0"/>
              <a:t> Исключение составляли только деепричастия, в которых произносился твердый согласный: </a:t>
            </a:r>
            <a:r>
              <a:rPr lang="ru-RU" i="1" dirty="0" smtClean="0"/>
              <a:t>боя[с'], стуча[с']</a:t>
            </a:r>
            <a:r>
              <a:rPr lang="ru-RU" dirty="0" smtClean="0"/>
              <a:t>. В современном языке рекомендуется произносить </a:t>
            </a:r>
            <a:r>
              <a:rPr lang="ru-RU" b="1" i="1" dirty="0" smtClean="0"/>
              <a:t>[с'] </a:t>
            </a:r>
            <a:r>
              <a:rPr lang="ru-RU" dirty="0" smtClean="0"/>
              <a:t>во всех случаях, кроме тех, когда перед постфиксом стоит звук [с]: </a:t>
            </a:r>
            <a:r>
              <a:rPr lang="ru-RU" i="1" dirty="0" smtClean="0"/>
              <a:t>нёс[</a:t>
            </a:r>
            <a:r>
              <a:rPr lang="ru-RU" i="1" dirty="0" err="1" smtClean="0"/>
              <a:t>съ</a:t>
            </a:r>
            <a:r>
              <a:rPr lang="ru-RU" i="1" dirty="0" smtClean="0"/>
              <a:t>], тряс[</a:t>
            </a:r>
            <a:r>
              <a:rPr lang="ru-RU" i="1" dirty="0" err="1" smtClean="0"/>
              <a:t>съ</a:t>
            </a:r>
            <a:r>
              <a:rPr lang="ru-RU" i="1" dirty="0" smtClean="0"/>
              <a:t>],</a:t>
            </a:r>
            <a:r>
              <a:rPr lang="ru-RU" dirty="0" smtClean="0"/>
              <a:t> но: </a:t>
            </a:r>
            <a:r>
              <a:rPr lang="ru-RU" i="1" dirty="0" err="1" smtClean="0"/>
              <a:t>оставай</a:t>
            </a:r>
            <a:r>
              <a:rPr lang="ru-RU" i="1" dirty="0" smtClean="0"/>
              <a:t>[</a:t>
            </a:r>
            <a:r>
              <a:rPr lang="ru-RU" i="1" dirty="0" err="1" smtClean="0"/>
              <a:t>с'ъ</a:t>
            </a:r>
            <a:r>
              <a:rPr lang="ru-RU" i="1" dirty="0" smtClean="0"/>
              <a:t>]я, мыл[</a:t>
            </a:r>
            <a:r>
              <a:rPr lang="ru-RU" i="1" dirty="0" err="1" smtClean="0"/>
              <a:t>с'ъ</a:t>
            </a:r>
            <a:r>
              <a:rPr lang="ru-RU" i="1" dirty="0" smtClean="0"/>
              <a:t>]я.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7b42226a8e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73016"/>
            <a:ext cx="4248472" cy="318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1575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9193">
            <a:off x="6876256" y="2060848"/>
            <a:ext cx="1755154" cy="254555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4187952"/>
          </a:xfrm>
        </p:spPr>
        <p:txBody>
          <a:bodyPr>
            <a:normAutofit/>
          </a:bodyPr>
          <a:lstStyle/>
          <a:p>
            <a:pPr indent="265176" algn="just">
              <a:lnSpc>
                <a:spcPct val="150000"/>
              </a:lnSpc>
              <a:buNone/>
            </a:pPr>
            <a:r>
              <a:rPr lang="ru-RU" sz="2000" dirty="0" smtClean="0"/>
              <a:t>Знание орфоэпических и орфографических норм позволяет избегать двусмысленностей, нелепостей, даёт возможность изъясняться точно, ясно выражать свои мысли. Для этого используют словари.</a:t>
            </a:r>
            <a:endParaRPr lang="ru-RU" sz="2000" dirty="0"/>
          </a:p>
        </p:txBody>
      </p:sp>
      <p:pic>
        <p:nvPicPr>
          <p:cNvPr id="4" name="Рисунок 3" descr="072fdf382fff339047be9746e75b416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9204">
            <a:off x="395536" y="2420888"/>
            <a:ext cx="1944216" cy="2445824"/>
          </a:xfrm>
          <a:prstGeom prst="rect">
            <a:avLst/>
          </a:prstGeom>
        </p:spPr>
      </p:pic>
      <p:pic>
        <p:nvPicPr>
          <p:cNvPr id="6" name="Рисунок 5" descr="1882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3450">
            <a:off x="5310425" y="3558286"/>
            <a:ext cx="1856087" cy="2842464"/>
          </a:xfrm>
          <a:prstGeom prst="rect">
            <a:avLst/>
          </a:prstGeom>
        </p:spPr>
      </p:pic>
      <p:pic>
        <p:nvPicPr>
          <p:cNvPr id="7" name="Рисунок 6" descr="18857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7017">
            <a:off x="1907704" y="3717032"/>
            <a:ext cx="1824203" cy="2736304"/>
          </a:xfrm>
          <a:prstGeom prst="rect">
            <a:avLst/>
          </a:prstGeom>
        </p:spPr>
      </p:pic>
      <p:pic>
        <p:nvPicPr>
          <p:cNvPr id="5" name="Рисунок 4" descr="1163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077072"/>
            <a:ext cx="1800200" cy="2674583"/>
          </a:xfrm>
          <a:prstGeom prst="rect">
            <a:avLst/>
          </a:prstGeom>
        </p:spPr>
      </p:pic>
      <p:pic>
        <p:nvPicPr>
          <p:cNvPr id="2050" name="Picture 2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636912"/>
            <a:ext cx="3416416" cy="3600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Поставить ударения:</a:t>
            </a:r>
          </a:p>
          <a:p>
            <a:pPr algn="just">
              <a:buNone/>
            </a:pPr>
            <a:r>
              <a:rPr lang="ru-RU" dirty="0" smtClean="0"/>
              <a:t>Аэропорты, баловать, балованный, включим, вручит, донельзя, жалюзи, завидно, звонит, избалованный, исчерпать, каталог, красивее, налита, намерение, насорит, обеспечение, облегчить, принудить, согнутый, средствами, столяр, черпать, шарфы, торты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6780" y="692696"/>
            <a:ext cx="6458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Проверь себя!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Правильные ударения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 descr="im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8352928" cy="2541264"/>
          </a:xfrm>
          <a:prstGeom prst="rect">
            <a:avLst/>
          </a:prstGeom>
        </p:spPr>
      </p:pic>
      <p:pic>
        <p:nvPicPr>
          <p:cNvPr id="6" name="Рисунок 5" descr="Clipart-Cartoon-Design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84168" y="404664"/>
            <a:ext cx="2450544" cy="271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428868"/>
            <a:ext cx="1428760" cy="2344154"/>
          </a:xfrm>
          <a:prstGeom prst="rect">
            <a:avLst/>
          </a:prstGeom>
          <a:noFill/>
        </p:spPr>
      </p:pic>
      <p:pic>
        <p:nvPicPr>
          <p:cNvPr id="6" name="Рисунок 5" descr="Копия Рисунок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25"/>
            <a:ext cx="3214678" cy="6831475"/>
          </a:xfrm>
          <a:prstGeom prst="rect">
            <a:avLst/>
          </a:prstGeom>
        </p:spPr>
      </p:pic>
      <p:pic>
        <p:nvPicPr>
          <p:cNvPr id="7" name="Рисунок 6" descr="Копия Рисунок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"/>
            <a:ext cx="300036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0"/>
            <a:ext cx="389882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Запомнить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813496" cy="4187952"/>
          </a:xfrm>
        </p:spPr>
        <p:txBody>
          <a:bodyPr>
            <a:normAutofit/>
          </a:bodyPr>
          <a:lstStyle/>
          <a:p>
            <a:pPr indent="265176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Орфоэпические нормы</a:t>
            </a:r>
            <a:r>
              <a:rPr lang="ru-RU" sz="2000" dirty="0" smtClean="0"/>
              <a:t> – это произносительные нормы устной речи. Их изучает специальный раздел языкознания, изучающий совокупность правил литературного </a:t>
            </a:r>
            <a:r>
              <a:rPr lang="ru-RU" sz="2000" dirty="0" smtClean="0"/>
              <a:t>произношения</a:t>
            </a:r>
            <a:r>
              <a:rPr lang="ru-RU" sz="2000" dirty="0" smtClean="0"/>
              <a:t> </a:t>
            </a:r>
            <a:r>
              <a:rPr lang="ru-RU" sz="2000" dirty="0" smtClean="0"/>
              <a:t>– </a:t>
            </a:r>
            <a:r>
              <a:rPr lang="ru-RU" sz="2000" b="1" dirty="0" smtClean="0"/>
              <a:t>орфоэпия</a:t>
            </a:r>
            <a:r>
              <a:rPr lang="ru-RU" sz="2000" dirty="0" smtClean="0"/>
              <a:t> (от греч. «orthós» - прямой, правильный и «épos» - речь).</a:t>
            </a:r>
            <a:endParaRPr lang="ru-RU" sz="2000" dirty="0"/>
          </a:p>
        </p:txBody>
      </p:sp>
      <p:pic>
        <p:nvPicPr>
          <p:cNvPr id="9" name="Рисунок 8" descr="ORTHOP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1612">
            <a:off x="3839042" y="2804793"/>
            <a:ext cx="4392488" cy="3338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3643338" cy="6929930"/>
          </a:xfrm>
          <a:prstGeom prst="rect">
            <a:avLst/>
          </a:prstGeom>
        </p:spPr>
      </p:pic>
      <p:pic>
        <p:nvPicPr>
          <p:cNvPr id="4" name="Рисунок 3" descr="Рисунок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"/>
            <a:ext cx="342902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65176"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Орфоэпическая правильность речи </a:t>
            </a:r>
            <a:r>
              <a:rPr lang="ru-RU" sz="1600" dirty="0" smtClean="0"/>
              <a:t>— это соблюдение норм литературного произношения и ударения.</a:t>
            </a:r>
          </a:p>
          <a:p>
            <a:pPr indent="265176">
              <a:buNone/>
            </a:pPr>
            <a:endParaRPr lang="ru-RU" sz="1600" dirty="0" smtClean="0"/>
          </a:p>
          <a:p>
            <a:pPr indent="265176">
              <a:buNone/>
            </a:pPr>
            <a:r>
              <a:rPr lang="ru-RU" sz="1600" dirty="0" smtClean="0"/>
              <a:t>Правильное, литературное произношение— важный показатель </a:t>
            </a:r>
            <a:r>
              <a:rPr lang="ru-RU" sz="1700" dirty="0" smtClean="0"/>
              <a:t>общего культурного уровня человека</a:t>
            </a:r>
            <a:r>
              <a:rPr lang="ru-RU" sz="1600" dirty="0" smtClean="0"/>
              <a:t>. Чтобы устное выступление было успешным, оно должно быть выразительным, а выразительность достигается четким и ясным </a:t>
            </a:r>
            <a:r>
              <a:rPr lang="ru-RU" sz="1600" u="sng" dirty="0" smtClean="0"/>
              <a:t>произношением</a:t>
            </a:r>
            <a:r>
              <a:rPr lang="ru-RU" sz="1600" dirty="0" smtClean="0"/>
              <a:t>, правильной </a:t>
            </a:r>
            <a:r>
              <a:rPr lang="ru-RU" sz="1600" u="sng" dirty="0" smtClean="0"/>
              <a:t>интонацией</a:t>
            </a:r>
            <a:r>
              <a:rPr lang="ru-RU" sz="1600" dirty="0" smtClean="0"/>
              <a:t>. Важную роль при этом играют </a:t>
            </a:r>
            <a:r>
              <a:rPr lang="ru-RU" sz="1600" b="1" dirty="0" smtClean="0"/>
              <a:t>нормативное произношение </a:t>
            </a:r>
            <a:r>
              <a:rPr lang="ru-RU" sz="1600" dirty="0" smtClean="0"/>
              <a:t>и </a:t>
            </a:r>
            <a:r>
              <a:rPr lang="ru-RU" sz="1600" b="1" dirty="0" smtClean="0"/>
              <a:t>ударение</a:t>
            </a:r>
            <a:r>
              <a:rPr lang="ru-RU" sz="1600" dirty="0" smtClean="0"/>
              <a:t>. Ошибки произношения отвлекают слушателей от содержания выступления, затрудняя тем самым общение, уменьшая степень воздействия на аудиторию.</a:t>
            </a:r>
            <a:endParaRPr lang="ru-RU" sz="1600" dirty="0"/>
          </a:p>
        </p:txBody>
      </p:sp>
      <p:pic>
        <p:nvPicPr>
          <p:cNvPr id="5" name="Рисунок 4" descr="p1469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03266">
            <a:off x="6683531" y="3559562"/>
            <a:ext cx="1543498" cy="2514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 descr="123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2031">
            <a:off x="4969112" y="3427098"/>
            <a:ext cx="1788233" cy="2682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957512" cy="4187952"/>
          </a:xfrm>
        </p:spPr>
        <p:txBody>
          <a:bodyPr>
            <a:normAutofit/>
          </a:bodyPr>
          <a:lstStyle/>
          <a:p>
            <a:pPr indent="265176" algn="just">
              <a:lnSpc>
                <a:spcPct val="150000"/>
              </a:lnSpc>
              <a:buNone/>
            </a:pPr>
            <a:r>
              <a:rPr lang="ru-RU" sz="1800" b="1" dirty="0" smtClean="0"/>
              <a:t>Орфоэпия определяет </a:t>
            </a:r>
            <a:r>
              <a:rPr lang="ru-RU" sz="1800" dirty="0" smtClean="0"/>
              <a:t>произношение отдельных звуков в тех или иных фонетических позициях, в сочетаниях с другими звуками, а также их произношение в определенных грамматических формах, группах или отдельных словах, включая особенности произношения слов иноязычного происхождения.</a:t>
            </a:r>
          </a:p>
          <a:p>
            <a:pPr indent="265176">
              <a:buNone/>
            </a:pPr>
            <a:endParaRPr lang="ru-RU" sz="1800" dirty="0"/>
          </a:p>
        </p:txBody>
      </p:sp>
      <p:pic>
        <p:nvPicPr>
          <p:cNvPr id="4" name="Рисунок 3" descr="nat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645024"/>
            <a:ext cx="6588224" cy="22971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83880" cy="5904656"/>
          </a:xfrm>
        </p:spPr>
        <p:txBody>
          <a:bodyPr>
            <a:normAutofit/>
          </a:bodyPr>
          <a:lstStyle/>
          <a:p>
            <a:pPr marL="108000" indent="180000" algn="ctr">
              <a:lnSpc>
                <a:spcPct val="110000"/>
              </a:lnSpc>
              <a:buNone/>
            </a:pPr>
            <a:r>
              <a:rPr lang="ru-RU" sz="2000" b="1" dirty="0" smtClean="0"/>
              <a:t>Из истории русской орфоэпии</a:t>
            </a:r>
            <a:endParaRPr lang="ru-RU" sz="2000" dirty="0" smtClean="0"/>
          </a:p>
          <a:p>
            <a:pPr marL="108000" indent="180000">
              <a:lnSpc>
                <a:spcPct val="110000"/>
              </a:lnSpc>
              <a:buNone/>
            </a:pPr>
            <a:r>
              <a:rPr lang="ru-RU" sz="1400" dirty="0" smtClean="0"/>
              <a:t>Произносительные нормы русского языка сложились исторически. Это был длительный процесс. Современное русское литературное произношение сформировалось на основе устной речи Москвы (московского просторечия), в которой нашли отражение особенности северных и южных русских говоров (диалектов). </a:t>
            </a:r>
          </a:p>
          <a:p>
            <a:pPr marL="108000" indent="180000">
              <a:lnSpc>
                <a:spcPct val="110000"/>
              </a:lnSpc>
              <a:buNone/>
            </a:pPr>
            <a:r>
              <a:rPr lang="ru-RU" sz="1400" dirty="0" smtClean="0"/>
              <a:t>Орфоэпия наряду с обязательными произносительными нормами в первую очередь изучает варианты произносительных норм, которые совместно существуют в языке в какой-то момент времени, когда старый(обусловленный историей) вариант произношения еще активно</a:t>
            </a:r>
            <a:br>
              <a:rPr lang="ru-RU" sz="1400" dirty="0" smtClean="0"/>
            </a:br>
            <a:r>
              <a:rPr lang="ru-RU" sz="1400" dirty="0" smtClean="0"/>
              <a:t> используется наряду с новым вариантом. </a:t>
            </a:r>
          </a:p>
          <a:p>
            <a:pPr indent="265176">
              <a:buNone/>
            </a:pPr>
            <a:endParaRPr lang="ru-RU" sz="1800" dirty="0" smtClean="0"/>
          </a:p>
          <a:p>
            <a:pPr indent="265176">
              <a:buNone/>
            </a:pPr>
            <a:endParaRPr lang="ru-RU" sz="1800" dirty="0" smtClean="0"/>
          </a:p>
          <a:p>
            <a:pPr indent="265176">
              <a:buNone/>
            </a:pPr>
            <a:endParaRPr lang="ru-RU" sz="1800" dirty="0" smtClean="0"/>
          </a:p>
          <a:p>
            <a:pPr marL="0" indent="265176">
              <a:buNone/>
            </a:pPr>
            <a:r>
              <a:rPr lang="ru-RU" sz="1600" dirty="0" smtClean="0"/>
              <a:t>Так, сочетание </a:t>
            </a:r>
            <a:r>
              <a:rPr lang="ru-RU" sz="1600" b="1" u="sng" dirty="0" smtClean="0"/>
              <a:t>чн </a:t>
            </a:r>
            <a:r>
              <a:rPr lang="ru-RU" sz="1600" dirty="0" smtClean="0"/>
              <a:t>произносится </a:t>
            </a:r>
          </a:p>
          <a:p>
            <a:pPr marL="0" indent="265176"/>
            <a:r>
              <a:rPr lang="ru-RU" sz="1600" dirty="0" smtClean="0"/>
              <a:t>как </a:t>
            </a:r>
            <a:r>
              <a:rPr lang="ru-RU" sz="1600" b="1" i="1" dirty="0" smtClean="0"/>
              <a:t>[чн]</a:t>
            </a:r>
            <a:r>
              <a:rPr lang="ru-RU" sz="1600" b="1" dirty="0" smtClean="0"/>
              <a:t> </a:t>
            </a:r>
            <a:r>
              <a:rPr lang="ru-RU" sz="1600" dirty="0" smtClean="0"/>
              <a:t>в словах </a:t>
            </a:r>
            <a:r>
              <a:rPr lang="ru-RU" sz="1600" i="1" dirty="0" smtClean="0"/>
              <a:t>цветочный, красочный, </a:t>
            </a:r>
          </a:p>
          <a:p>
            <a:pPr marL="0" indent="265176"/>
            <a:r>
              <a:rPr lang="ru-RU" sz="1600" dirty="0" smtClean="0"/>
              <a:t>как </a:t>
            </a:r>
            <a:r>
              <a:rPr lang="ru-RU" sz="1600" b="1" i="1" dirty="0" smtClean="0"/>
              <a:t>[шн]</a:t>
            </a:r>
            <a:r>
              <a:rPr lang="ru-RU" sz="1600" b="1" dirty="0" smtClean="0"/>
              <a:t> </a:t>
            </a:r>
            <a:r>
              <a:rPr lang="ru-RU" sz="1600" dirty="0" smtClean="0"/>
              <a:t>в словах </a:t>
            </a:r>
            <a:r>
              <a:rPr lang="ru-RU" sz="1600" i="1" dirty="0" smtClean="0"/>
              <a:t>яичница, скучно</a:t>
            </a:r>
            <a:r>
              <a:rPr lang="ru-RU" sz="1600" dirty="0" smtClean="0"/>
              <a:t>, </a:t>
            </a:r>
          </a:p>
          <a:p>
            <a:pPr marL="0" indent="265176"/>
            <a:r>
              <a:rPr lang="ru-RU" sz="1600" dirty="0" smtClean="0"/>
              <a:t>а вариативное произношение допускается оба варианта - </a:t>
            </a:r>
            <a:r>
              <a:rPr lang="ru-RU" sz="1600" b="1" i="1" dirty="0" smtClean="0"/>
              <a:t>[чн]</a:t>
            </a:r>
            <a:r>
              <a:rPr lang="ru-RU" sz="1600" b="1" dirty="0" smtClean="0"/>
              <a:t> и </a:t>
            </a:r>
            <a:r>
              <a:rPr lang="ru-RU" sz="1600" b="1" i="1" dirty="0" smtClean="0"/>
              <a:t>[шн]</a:t>
            </a:r>
            <a:r>
              <a:rPr lang="ru-RU" sz="1600" dirty="0" smtClean="0"/>
              <a:t> - правильны в словах </a:t>
            </a:r>
            <a:r>
              <a:rPr lang="ru-RU" sz="1600" i="1" dirty="0" smtClean="0"/>
              <a:t>булочная, прачечная, пряничный</a:t>
            </a:r>
            <a:r>
              <a:rPr lang="ru-RU" sz="1600" dirty="0" smtClean="0"/>
              <a:t>. При этом вариант с произнесением этого сочетания как </a:t>
            </a:r>
            <a:r>
              <a:rPr lang="ru-RU" sz="1600" i="1" dirty="0" smtClean="0"/>
              <a:t>[шн]</a:t>
            </a:r>
            <a:r>
              <a:rPr lang="ru-RU" sz="1600" dirty="0" smtClean="0"/>
              <a:t> в настоящее время воспринимается как устаревший.</a:t>
            </a:r>
          </a:p>
          <a:p>
            <a:endParaRPr lang="ru-RU" sz="1800" dirty="0"/>
          </a:p>
        </p:txBody>
      </p:sp>
      <p:pic>
        <p:nvPicPr>
          <p:cNvPr id="5" name="Рисунок 4" descr="orfoe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852936"/>
            <a:ext cx="3528392" cy="1671343"/>
          </a:xfrm>
          <a:prstGeom prst="rect">
            <a:avLst/>
          </a:prstGeom>
        </p:spPr>
      </p:pic>
      <p:pic>
        <p:nvPicPr>
          <p:cNvPr id="1028" name="Picture 4" descr="C:\Program Files\Microsoft Office\MEDIA\OFFICE12\Lines\BD14801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3573015"/>
            <a:ext cx="3455820" cy="14401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Произношение гласных звуков</a:t>
            </a:r>
          </a:p>
          <a:p>
            <a:pPr algn="ctr">
              <a:buNone/>
            </a:pPr>
            <a:endParaRPr lang="ru-RU" sz="2400" dirty="0" smtClean="0"/>
          </a:p>
          <a:p>
            <a:pPr indent="265176">
              <a:lnSpc>
                <a:spcPct val="170000"/>
              </a:lnSpc>
            </a:pPr>
            <a:r>
              <a:rPr lang="ru-RU" sz="2400" b="1" dirty="0" smtClean="0"/>
              <a:t>1.</a:t>
            </a:r>
            <a:r>
              <a:rPr lang="ru-RU" sz="2400" dirty="0" smtClean="0"/>
              <a:t> Сильная позиция для гласных - позиция под ударением. В безударном положении гласные подвергаются изменению (качественному или количественному), т.е. редуцируются.</a:t>
            </a:r>
          </a:p>
          <a:p>
            <a:pPr indent="265176">
              <a:lnSpc>
                <a:spcPct val="170000"/>
              </a:lnSpc>
              <a:buNone/>
            </a:pPr>
            <a:r>
              <a:rPr lang="ru-RU" sz="2400" dirty="0" smtClean="0"/>
              <a:t>Следует обратить внимание на трудные случаи редукции. После шипящих </a:t>
            </a:r>
            <a:r>
              <a:rPr lang="ru-RU" sz="2400" b="1" dirty="0" smtClean="0"/>
              <a:t>[ж]</a:t>
            </a:r>
            <a:r>
              <a:rPr lang="ru-RU" sz="2400" dirty="0" smtClean="0"/>
              <a:t> и </a:t>
            </a:r>
            <a:r>
              <a:rPr lang="ru-RU" sz="2400" b="1" dirty="0" smtClean="0"/>
              <a:t>[ш]</a:t>
            </a:r>
            <a:r>
              <a:rPr lang="ru-RU" sz="2400" dirty="0" smtClean="0"/>
              <a:t> и звука </a:t>
            </a:r>
            <a:r>
              <a:rPr lang="ru-RU" sz="2400" b="1" dirty="0" smtClean="0"/>
              <a:t>[ц]</a:t>
            </a:r>
            <a:r>
              <a:rPr lang="ru-RU" sz="2400" dirty="0" smtClean="0"/>
              <a:t> безударный гласный </a:t>
            </a:r>
            <a:r>
              <a:rPr lang="ru-RU" sz="2400" b="1" dirty="0" smtClean="0"/>
              <a:t>[а]</a:t>
            </a:r>
            <a:r>
              <a:rPr lang="ru-RU" sz="2400" dirty="0" smtClean="0"/>
              <a:t> </a:t>
            </a:r>
            <a:r>
              <a:rPr lang="ru-RU" sz="2400" dirty="0" smtClean="0"/>
              <a:t>произносится </a:t>
            </a:r>
            <a:r>
              <a:rPr lang="ru-RU" sz="2400" dirty="0" smtClean="0"/>
              <a:t>как короткий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[а]</a:t>
            </a:r>
            <a:r>
              <a:rPr lang="ru-RU" sz="2400" dirty="0" smtClean="0"/>
              <a:t>: </a:t>
            </a:r>
            <a:r>
              <a:rPr lang="ru-RU" sz="2400" i="1" dirty="0" smtClean="0"/>
              <a:t>жаргон, цари</a:t>
            </a:r>
            <a:r>
              <a:rPr lang="ru-RU" sz="2400" dirty="0" smtClean="0"/>
              <a:t>. Но перед мягкими согласными - как звук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[ыэ]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i="1" dirty="0" smtClean="0"/>
              <a:t>жалеть, тридцати</a:t>
            </a:r>
            <a:r>
              <a:rPr lang="ru-RU" sz="2400" dirty="0" smtClean="0"/>
              <a:t>. В редких случаях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[ыэ]</a:t>
            </a:r>
            <a:r>
              <a:rPr lang="ru-RU" sz="2400" dirty="0" smtClean="0"/>
              <a:t> произноситься и перед твердыми согласными: </a:t>
            </a:r>
            <a:r>
              <a:rPr lang="ru-RU" sz="2400" i="1" dirty="0" smtClean="0"/>
              <a:t>ржаной, жасмин.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Рисунок 4" descr="z7ls0hezhagdytm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149080"/>
            <a:ext cx="2516138" cy="167629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65176">
              <a:lnSpc>
                <a:spcPct val="150000"/>
              </a:lnSpc>
            </a:pPr>
            <a:r>
              <a:rPr lang="ru-RU" sz="1900" b="1" dirty="0" smtClean="0"/>
              <a:t>2.</a:t>
            </a:r>
            <a:r>
              <a:rPr lang="ru-RU" sz="1900" dirty="0" smtClean="0"/>
              <a:t> После мягких согласных в первом предударном слоге на месте букв </a:t>
            </a:r>
            <a:r>
              <a:rPr lang="ru-RU" sz="1900" b="1" dirty="0" smtClean="0"/>
              <a:t>а, е, я </a:t>
            </a:r>
            <a:r>
              <a:rPr lang="ru-RU" sz="1900" dirty="0" smtClean="0"/>
              <a:t>произносится звук </a:t>
            </a:r>
            <a:r>
              <a:rPr lang="ru-RU" sz="1900" b="1" i="1" dirty="0" smtClean="0"/>
              <a:t>[иэ]: </a:t>
            </a:r>
            <a:r>
              <a:rPr lang="ru-RU" sz="1900" i="1" dirty="0" smtClean="0"/>
              <a:t>часы</a:t>
            </a:r>
            <a:r>
              <a:rPr lang="ru-RU" sz="1900" dirty="0" smtClean="0"/>
              <a:t>. Это так называется "иканье". Оно встречается в нейтральном и разговорном стилях. "Эканье" (произнесение в данной фонетической позиции звука</a:t>
            </a:r>
            <a:r>
              <a:rPr lang="ru-RU" sz="1900" b="1" dirty="0" smtClean="0"/>
              <a:t> </a:t>
            </a:r>
            <a:r>
              <a:rPr lang="ru-RU" sz="1900" b="1" i="1" dirty="0" smtClean="0"/>
              <a:t>[эи] </a:t>
            </a:r>
            <a:r>
              <a:rPr lang="ru-RU" sz="1900" dirty="0" smtClean="0"/>
              <a:t>) характеризует сценическую речь: </a:t>
            </a:r>
            <a:r>
              <a:rPr lang="ru-RU" sz="1900" i="1" dirty="0" smtClean="0"/>
              <a:t>в[эи]нец, т[эи]рновый</a:t>
            </a:r>
            <a:r>
              <a:rPr lang="ru-RU" sz="1900" dirty="0" smtClean="0"/>
              <a:t>. Произношение </a:t>
            </a:r>
            <a:r>
              <a:rPr lang="ru-RU" sz="1900" i="1" u="sng" dirty="0" smtClean="0"/>
              <a:t>ч[и]сы</a:t>
            </a:r>
            <a:r>
              <a:rPr lang="ru-RU" sz="1900" dirty="0" smtClean="0"/>
              <a:t> - устаревшее, </a:t>
            </a:r>
            <a:r>
              <a:rPr lang="ru-RU" sz="1900" i="1" u="sng" dirty="0" smtClean="0"/>
              <a:t>ч[а]сы</a:t>
            </a:r>
            <a:r>
              <a:rPr lang="ru-RU" sz="1900" dirty="0" smtClean="0"/>
              <a:t> - диалектное.</a:t>
            </a:r>
          </a:p>
          <a:p>
            <a:endParaRPr lang="ru-RU" dirty="0"/>
          </a:p>
        </p:txBody>
      </p:sp>
      <p:pic>
        <p:nvPicPr>
          <p:cNvPr id="4" name="Рисунок 3" descr="54cc711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429000"/>
            <a:ext cx="2420888" cy="2420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3.</a:t>
            </a:r>
            <a:r>
              <a:rPr lang="ru-RU" sz="2000" dirty="0" smtClean="0"/>
              <a:t> Согласные </a:t>
            </a:r>
            <a:r>
              <a:rPr lang="ru-RU" sz="2000" b="1" dirty="0" smtClean="0"/>
              <a:t>ц, ж, ш </a:t>
            </a:r>
            <a:r>
              <a:rPr lang="ru-RU" sz="2000" dirty="0" smtClean="0"/>
              <a:t>- твердые звуки, после них на месте буквы </a:t>
            </a:r>
            <a:r>
              <a:rPr lang="ru-RU" sz="2000" b="1" dirty="0" smtClean="0"/>
              <a:t>и </a:t>
            </a:r>
            <a:r>
              <a:rPr lang="ru-RU" sz="2000" dirty="0" smtClean="0"/>
              <a:t>произносится </a:t>
            </a:r>
            <a:r>
              <a:rPr lang="ru-RU" sz="2000" b="1" i="1" dirty="0" smtClean="0"/>
              <a:t>[</a:t>
            </a:r>
            <a:r>
              <a:rPr lang="ru-RU" sz="2000" b="1" i="1" dirty="0" err="1" smtClean="0"/>
              <a:t>ы</a:t>
            </a:r>
            <a:r>
              <a:rPr lang="ru-RU" sz="2000" b="1" i="1" dirty="0" smtClean="0"/>
              <a:t>]</a:t>
            </a:r>
            <a:r>
              <a:rPr lang="ru-RU" sz="2000" dirty="0" smtClean="0"/>
              <a:t>: </a:t>
            </a:r>
            <a:r>
              <a:rPr lang="ru-RU" sz="2000" i="1" dirty="0" err="1" smtClean="0"/>
              <a:t>революц</a:t>
            </a:r>
            <a:r>
              <a:rPr lang="ru-RU" sz="2000" i="1" dirty="0" smtClean="0"/>
              <a:t>[</a:t>
            </a:r>
            <a:r>
              <a:rPr lang="ru-RU" sz="2000" i="1" dirty="0" err="1" smtClean="0"/>
              <a:t>ы</a:t>
            </a:r>
            <a:r>
              <a:rPr lang="ru-RU" sz="2000" i="1" dirty="0" smtClean="0"/>
              <a:t>]я, ж[</a:t>
            </a:r>
            <a:r>
              <a:rPr lang="ru-RU" sz="2000" i="1" dirty="0" err="1" smtClean="0"/>
              <a:t>ы</a:t>
            </a:r>
            <a:r>
              <a:rPr lang="ru-RU" sz="2000" i="1" dirty="0" smtClean="0"/>
              <a:t>]</a:t>
            </a:r>
            <a:r>
              <a:rPr lang="ru-RU" sz="2000" i="1" dirty="0" err="1" smtClean="0"/>
              <a:t>знь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ш</a:t>
            </a:r>
            <a:r>
              <a:rPr lang="ru-RU" sz="2000" i="1" dirty="0" smtClean="0"/>
              <a:t>[</a:t>
            </a:r>
            <a:r>
              <a:rPr lang="ru-RU" sz="2000" i="1" dirty="0" err="1" smtClean="0"/>
              <a:t>ы</a:t>
            </a:r>
            <a:r>
              <a:rPr lang="ru-RU" sz="2000" i="1" dirty="0" smtClean="0"/>
              <a:t>]</a:t>
            </a:r>
            <a:r>
              <a:rPr lang="ru-RU" sz="2000" i="1" dirty="0" err="1" smtClean="0"/>
              <a:t>рь</a:t>
            </a:r>
            <a:r>
              <a:rPr lang="ru-RU" sz="2000" i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763d86a0e4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988840"/>
            <a:ext cx="5136232" cy="385217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endParaRPr lang="ru-RU" sz="2400" b="1" dirty="0" smtClean="0"/>
          </a:p>
          <a:p>
            <a:pPr>
              <a:lnSpc>
                <a:spcPct val="170000"/>
              </a:lnSpc>
            </a:pPr>
            <a:endParaRPr lang="ru-RU" sz="2400" b="1" dirty="0" smtClean="0"/>
          </a:p>
          <a:p>
            <a:pPr>
              <a:lnSpc>
                <a:spcPct val="170000"/>
              </a:lnSpc>
            </a:pPr>
            <a:endParaRPr lang="ru-RU" sz="2400" b="1" dirty="0" smtClean="0"/>
          </a:p>
          <a:p>
            <a:pPr>
              <a:lnSpc>
                <a:spcPct val="170000"/>
              </a:lnSpc>
            </a:pPr>
            <a:r>
              <a:rPr lang="ru-RU" sz="4200" b="1" dirty="0" smtClean="0"/>
              <a:t>4.</a:t>
            </a:r>
            <a:r>
              <a:rPr lang="ru-RU" sz="4200" dirty="0" smtClean="0"/>
              <a:t> Букву </a:t>
            </a:r>
            <a:r>
              <a:rPr lang="ru-RU" sz="4200" b="1" dirty="0" smtClean="0"/>
              <a:t>ё</a:t>
            </a:r>
            <a:r>
              <a:rPr lang="ru-RU" sz="4200" dirty="0" smtClean="0"/>
              <a:t> предложил использовать русский историк Н. М. Карамзин, упростив сложный рисунок, существующий ранее в алфавите буквы. Однако букву </a:t>
            </a:r>
            <a:r>
              <a:rPr lang="ru-RU" sz="4200" b="1" dirty="0" smtClean="0"/>
              <a:t>ё</a:t>
            </a:r>
            <a:r>
              <a:rPr lang="ru-RU" sz="4200" dirty="0" smtClean="0"/>
              <a:t> сейчас мы можем встретить лишь в букварях и учебниках для изучающих русский язык иностранцев. Отсутствие этой буквы в книгах и периодике приводит к неправильному произношению слов. Следует обратить внимание на слова, в которых гласный </a:t>
            </a:r>
            <a:r>
              <a:rPr lang="ru-RU" sz="4200" b="1" i="1" dirty="0" smtClean="0"/>
              <a:t>[о]</a:t>
            </a:r>
            <a:r>
              <a:rPr lang="ru-RU" sz="4200" dirty="0" smtClean="0"/>
              <a:t>, обозначенный буквой ё, иногда ошибочно заменяют ударным </a:t>
            </a:r>
            <a:r>
              <a:rPr lang="ru-RU" sz="4200" b="1" i="1" dirty="0" smtClean="0"/>
              <a:t>[э]</a:t>
            </a:r>
            <a:r>
              <a:rPr lang="ru-RU" sz="4200" dirty="0" smtClean="0"/>
              <a:t>, например, </a:t>
            </a:r>
            <a:r>
              <a:rPr lang="ru-RU" sz="4200" i="1" u="sng" dirty="0" smtClean="0"/>
              <a:t>белёсый, манёвры</a:t>
            </a:r>
            <a:r>
              <a:rPr lang="ru-RU" sz="4200" u="sng" dirty="0" smtClean="0"/>
              <a:t> </a:t>
            </a:r>
            <a:r>
              <a:rPr lang="ru-RU" sz="4200" dirty="0" smtClean="0"/>
              <a:t>произносят как </a:t>
            </a:r>
            <a:r>
              <a:rPr lang="ru-RU" sz="4200" i="1" dirty="0" smtClean="0"/>
              <a:t>белесый, маневры</a:t>
            </a:r>
            <a:r>
              <a:rPr lang="ru-RU" sz="4200" dirty="0" smtClean="0"/>
              <a:t>. Иногда, наоборот, ударный </a:t>
            </a:r>
            <a:r>
              <a:rPr lang="ru-RU" sz="4200" b="1" i="1" dirty="0" smtClean="0"/>
              <a:t>[э] </a:t>
            </a:r>
            <a:r>
              <a:rPr lang="ru-RU" sz="4200" dirty="0" smtClean="0"/>
              <a:t>ошибочно подменяют на </a:t>
            </a:r>
            <a:r>
              <a:rPr lang="ru-RU" sz="4200" b="1" i="1" dirty="0" smtClean="0"/>
              <a:t>[о]</a:t>
            </a:r>
            <a:r>
              <a:rPr lang="ru-RU" sz="4200" dirty="0" smtClean="0"/>
              <a:t> ё: </a:t>
            </a:r>
            <a:r>
              <a:rPr lang="ru-RU" sz="4200" i="1" u="sng" dirty="0" smtClean="0"/>
              <a:t>гренадер, афера </a:t>
            </a:r>
            <a:r>
              <a:rPr lang="ru-RU" sz="4200" dirty="0" smtClean="0"/>
              <a:t>произносят как </a:t>
            </a:r>
            <a:r>
              <a:rPr lang="ru-RU" sz="4200" i="1" dirty="0" smtClean="0"/>
              <a:t>гренадёр, афёра</a:t>
            </a:r>
            <a:r>
              <a:rPr lang="ru-RU" sz="4200" dirty="0" smtClean="0"/>
              <a:t>. Такое произношение не является нормативным.</a:t>
            </a:r>
          </a:p>
          <a:p>
            <a:endParaRPr lang="ru-RU" sz="3600" dirty="0"/>
          </a:p>
        </p:txBody>
      </p:sp>
      <p:pic>
        <p:nvPicPr>
          <p:cNvPr id="4" name="Рисунок 3" descr="226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290"/>
            <a:ext cx="2438772" cy="123235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253</TotalTime>
  <Words>1027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по дисциплине «Русский язык и культура речи» на тему:  «Орфоэпические нормы»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«Орфоэпические нормы»</dc:title>
  <dc:creator>Admin</dc:creator>
  <cp:lastModifiedBy>user</cp:lastModifiedBy>
  <cp:revision>30</cp:revision>
  <dcterms:created xsi:type="dcterms:W3CDTF">2010-09-19T19:21:22Z</dcterms:created>
  <dcterms:modified xsi:type="dcterms:W3CDTF">2010-09-20T04:49:37Z</dcterms:modified>
</cp:coreProperties>
</file>