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61" r:id="rId3"/>
    <p:sldId id="265" r:id="rId4"/>
    <p:sldId id="262" r:id="rId5"/>
    <p:sldId id="291" r:id="rId6"/>
    <p:sldId id="263" r:id="rId7"/>
    <p:sldId id="285" r:id="rId8"/>
    <p:sldId id="286" r:id="rId9"/>
    <p:sldId id="287" r:id="rId10"/>
    <p:sldId id="288" r:id="rId11"/>
    <p:sldId id="289" r:id="rId12"/>
    <p:sldId id="290" r:id="rId13"/>
    <p:sldId id="293" r:id="rId14"/>
    <p:sldId id="292" r:id="rId15"/>
    <p:sldId id="294" r:id="rId16"/>
    <p:sldId id="295" r:id="rId17"/>
    <p:sldId id="296" r:id="rId18"/>
    <p:sldId id="297" r:id="rId19"/>
    <p:sldId id="319" r:id="rId20"/>
    <p:sldId id="298" r:id="rId21"/>
    <p:sldId id="299" r:id="rId22"/>
    <p:sldId id="320" r:id="rId23"/>
    <p:sldId id="300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275" r:id="rId33"/>
    <p:sldId id="277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57" autoAdjust="0"/>
    <p:restoredTop sz="94951" autoAdjust="0"/>
  </p:normalViewPr>
  <p:slideViewPr>
    <p:cSldViewPr snapToGrid="0">
      <p:cViewPr>
        <p:scale>
          <a:sx n="70" d="100"/>
          <a:sy n="70" d="100"/>
        </p:scale>
        <p:origin x="-2388" y="-10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7038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765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8255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749797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9926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69683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1036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1707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08111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2A1444B5-8F75-47C6-858F-D6AEDE0068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01589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832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9366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551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778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8700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5068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250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1540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65432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ppt-online.org/234748" TargetMode="External"/><Relationship Id="rId2" Type="http://schemas.openxmlformats.org/officeDocument/2006/relationships/hyperlink" Target="&#1042;&#1077;&#1089;&#1085;&#1080;&#1085;%20&#1042;.%20&#1056;.%20&#1052;&#1077;&#1085;&#1077;&#1076;&#1078;&#1084;&#1077;&#1085;&#1090;:%20&#1091;&#1095;&#1077;&#1073;.%20&#8211;%202-&#1077;%20&#1080;&#1079;&#1076;.,%20&#1087;&#1077;&#1088;&#1077;&#1088;&#1072;&#1073;.%20&#1080;%20&#1076;&#1086;&#1087;.%20&#8211;%20&#1052;.:%20&#1058;&#1050;%20&#1042;&#1077;&#1083;&#1073;&#1080;,%20&#1048;&#1079;&#1076;-&#1074;&#1086;%20&#1055;&#1088;&#1086;&#1089;&#1087;&#1077;&#1082;&#1090;,%202005,%20&#1089;&#1090;&#1088;.%2028-31.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y.odb-office.eu/files/docs/Menedzhment-proektov.pdf" TargetMode="External"/><Relationship Id="rId4" Type="http://schemas.openxmlformats.org/officeDocument/2006/relationships/hyperlink" Target="https://ppt-online.org/88086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4778" y="0"/>
            <a:ext cx="8637073" cy="1436776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по МДК 03.01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деятельности структурных подразделений при выполнении строительно-монтажных работ, эксплуатации, ремонте и реконструкции зданий и сооружений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специальность: 08.02.01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 и эксплуатация зданий и сооружений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06269" y="4168000"/>
            <a:ext cx="46198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Гамзина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И.В.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77800" y="2335769"/>
            <a:ext cx="84040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</a:t>
            </a: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«ОСНОВНЫЕ ФУНКЦИИ УПРАВЛЕНИЯ»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48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92715787"/>
              </p:ext>
            </p:extLst>
          </p:nvPr>
        </p:nvGraphicFramePr>
        <p:xfrm>
          <a:off x="0" y="-2"/>
          <a:ext cx="12192000" cy="6858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3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763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8079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076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</a:p>
                    <a:p>
                      <a:pPr algn="ctr"/>
                      <a:r>
                        <a:rPr lang="ru-RU" sz="1200" dirty="0" smtClean="0"/>
                        <a:t>п/п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Авторы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Источники, подходы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Характеристика управленческих функций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1920">
                <a:tc rowSpan="3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Барнард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(1886-1961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«Функции администратора» (1938 г.)</a:t>
                      </a:r>
                    </a:p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(Системный подход)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Поддержка организационной связи посредством организационной структуры, плюс лояльные, ответственные и способные кадры, а также соответствующая административная «неформальная организация»;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23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Обеспечение деятельности важнейших участников силами индивидов, входящих в организацию;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5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Формулированное определение цели (т.е. планирование)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7976">
                <a:tc rowSpan="4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В.Г. Афанасьев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(1922-1994)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«Человек в управлении обществом»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(1977 г.)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Выработка  и принятие управленческого решения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38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</a:t>
                      </a:r>
                    </a:p>
                    <a:p>
                      <a:pPr marL="0" indent="0">
                        <a:buNone/>
                      </a:pP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538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Регулирование и корректирование;</a:t>
                      </a:r>
                    </a:p>
                    <a:p>
                      <a:pPr marL="0" indent="0">
                        <a:buNone/>
                      </a:pP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538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Учет и контроль.</a:t>
                      </a:r>
                    </a:p>
                    <a:p>
                      <a:pPr marL="0" indent="0">
                        <a:buNone/>
                      </a:pP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11139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46852232"/>
              </p:ext>
            </p:extLst>
          </p:nvPr>
        </p:nvGraphicFramePr>
        <p:xfrm>
          <a:off x="-2" y="2"/>
          <a:ext cx="12192001" cy="6857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6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204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68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799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7806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</a:p>
                    <a:p>
                      <a:pPr algn="ctr"/>
                      <a:r>
                        <a:rPr lang="ru-RU" sz="1200" dirty="0" smtClean="0"/>
                        <a:t>п/п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Авторы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Источники, подходы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Характеристика управленческих функций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1591">
                <a:tc rowSpan="2"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В.Ф.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Рубахин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(1921 – 1985),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А.Л. Журавлев  (1948),</a:t>
                      </a:r>
                    </a:p>
                    <a:p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В.Г. </a:t>
                      </a:r>
                      <a:r>
                        <a:rPr lang="ru-RU" sz="1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Шорин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«Индивидуальный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стиль руководства производственным коллективом» (1976)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Производственные функции: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Координация деятельности подчиненных с целью выполнения государственного плана и социалистических обязательств.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Обеспечение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роста производительности труда  людей и оборудования.</a:t>
                      </a:r>
                    </a:p>
                    <a:p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Организация сопряженной и ритмичной работы  ( обеспечение рабочими, оборудованием, сырьем).</a:t>
                      </a:r>
                    </a:p>
                    <a:p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Контроль, оценка и коррекция деятельности подчиненных.</a:t>
                      </a:r>
                    </a:p>
                    <a:p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Поддержание трудовой дисциплины в производственном коллективе.</a:t>
                      </a:r>
                    </a:p>
                    <a:p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Расстановка рабочей смены. Согласование индивидуальных особенностей подчиненных со спецификой их труда.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88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Социально-психологические</a:t>
                      </a:r>
                      <a:r>
                        <a:rPr lang="ru-RU" sz="1400" u="sng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функции: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400" u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Снижение у подчиненных неудовлетворенности трудом и различными элементами производственной ситуации.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400" u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Регулирование межличностных отношений подчиненных и разрешение конфликтов между ними. Снижение психологической напряженности в отношениях с подчиненными.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400" u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Отстаивание законных интересов своих подчиненных.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400" u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Сохранение постоянного состава подчиненных, управление текучестью рабочих кадров.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400" u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Обеспечение профессионального совершенствования своих подчиненных.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400" u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Воспитательная работа с подчиненными.</a:t>
                      </a:r>
                    </a:p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9102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76835248"/>
              </p:ext>
            </p:extLst>
          </p:nvPr>
        </p:nvGraphicFramePr>
        <p:xfrm>
          <a:off x="0" y="2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3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202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122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882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9438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4677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</a:p>
                    <a:p>
                      <a:pPr algn="ctr"/>
                      <a:r>
                        <a:rPr lang="ru-RU" sz="1200" dirty="0" smtClean="0"/>
                        <a:t>п/п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Авторы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Источники, подходы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Характеристика управленческих функций</a:t>
                      </a:r>
                    </a:p>
                    <a:p>
                      <a:endParaRPr lang="ru-RU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8788">
                <a:tc rowSpan="8">
                  <a:txBody>
                    <a:bodyPr/>
                    <a:lstStyle/>
                    <a:p>
                      <a:r>
                        <a:rPr lang="ru-RU" dirty="0" smtClean="0"/>
                        <a:t>6. </a:t>
                      </a:r>
                      <a:endParaRPr lang="ru-RU" dirty="0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r>
                        <a:rPr lang="ru-RU" dirty="0" smtClean="0"/>
                        <a:t>О.С. </a:t>
                      </a:r>
                      <a:r>
                        <a:rPr lang="ru-RU" dirty="0" err="1" smtClean="0"/>
                        <a:t>Виханский</a:t>
                      </a:r>
                      <a:r>
                        <a:rPr lang="ru-RU" dirty="0" smtClean="0"/>
                        <a:t> ,</a:t>
                      </a:r>
                    </a:p>
                    <a:p>
                      <a:r>
                        <a:rPr lang="ru-RU" dirty="0" smtClean="0"/>
                        <a:t>А.И. Наумов </a:t>
                      </a:r>
                      <a:endParaRPr lang="ru-RU" dirty="0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r>
                        <a:rPr lang="ru-RU" dirty="0" smtClean="0"/>
                        <a:t>«Процессный подход с поэтапным выполнением функций»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Установка целей</a:t>
                      </a:r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8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Разработка стратегии</a:t>
                      </a:r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8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Планирование работы</a:t>
                      </a:r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8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Проектирование</a:t>
                      </a:r>
                      <a:r>
                        <a:rPr lang="ru-RU" sz="1600" baseline="0" dirty="0" smtClean="0"/>
                        <a:t> работы</a:t>
                      </a:r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8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Мотивирование к работе</a:t>
                      </a:r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8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Координация</a:t>
                      </a:r>
                      <a:r>
                        <a:rPr lang="ru-RU" sz="1600" baseline="0" dirty="0" smtClean="0"/>
                        <a:t> работы</a:t>
                      </a:r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8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Учет и оценка работы</a:t>
                      </a:r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8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Обратная связь</a:t>
                      </a:r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16883">
                <a:tc rowSpan="6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Бляхман Л.С. (1930)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«Организация управления  социалистическими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предприятиями» (1983)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Целеполагание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целей подразделений и средств их достижения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7297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Административно-организационная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управляющих органов, распределение заданий между подчиненными.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2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Экспертная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Консультация рабочих и специалистов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85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Дисциплинарно-стимулирующая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Мотивация,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определение поощрений и наказаний, создание условий труда и др.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6385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Представительская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с внешними организациями и лицами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6385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Кадровая политика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способностей и инициативы, подбор и расстановка кадров и др.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2771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6" y="1383453"/>
            <a:ext cx="9208244" cy="1915647"/>
          </a:xfrm>
        </p:spPr>
        <p:txBody>
          <a:bodyPr/>
          <a:lstStyle/>
          <a:p>
            <a:pPr algn="ctr"/>
            <a:r>
              <a:rPr lang="ru-RU" dirty="0" smtClean="0"/>
              <a:t>Основные функции управления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16739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434973" y="307182"/>
            <a:ext cx="11864974" cy="1584325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4000" b="1" dirty="0">
                <a:latin typeface="Arial Cyr" panose="020B0604020202020204" pitchFamily="34" charset="0"/>
              </a:rPr>
              <a:t>ОСНОВНЫЕ  ФУНКЦИИ УПРАВЛЕНИЯ</a:t>
            </a:r>
            <a:endParaRPr lang="ru-RU" altLang="ru-RU" sz="2400" b="1" i="1" dirty="0">
              <a:latin typeface="Arial Cyr" panose="020B0604020202020204" pitchFamily="34" charset="0"/>
            </a:endParaRPr>
          </a:p>
        </p:txBody>
      </p:sp>
      <p:graphicFrame>
        <p:nvGraphicFramePr>
          <p:cNvPr id="4044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61972192"/>
              </p:ext>
            </p:extLst>
          </p:nvPr>
        </p:nvGraphicFramePr>
        <p:xfrm>
          <a:off x="327026" y="1429544"/>
          <a:ext cx="2667000" cy="2209800"/>
        </p:xfrm>
        <a:graphic>
          <a:graphicData uri="http://schemas.openxmlformats.org/presentationml/2006/ole">
            <p:oleObj spid="_x0000_s1028" name="Clip" r:id="rId3" imgW="4046538" imgH="3352800" progId="">
              <p:embed/>
            </p:oleObj>
          </a:graphicData>
        </a:graphic>
      </p:graphicFrame>
      <p:grpSp>
        <p:nvGrpSpPr>
          <p:cNvPr id="2" name="Группа 1"/>
          <p:cNvGrpSpPr/>
          <p:nvPr/>
        </p:nvGrpSpPr>
        <p:grpSpPr>
          <a:xfrm>
            <a:off x="3307080" y="1783080"/>
            <a:ext cx="7909560" cy="4526280"/>
            <a:chOff x="3124200" y="3048000"/>
            <a:chExt cx="5791200" cy="3200400"/>
          </a:xfrm>
        </p:grpSpPr>
        <p:sp>
          <p:nvSpPr>
            <p:cNvPr id="404485" name="Text Box 5"/>
            <p:cNvSpPr txBox="1">
              <a:spLocks noChangeArrowheads="1"/>
            </p:cNvSpPr>
            <p:nvPr/>
          </p:nvSpPr>
          <p:spPr bwMode="auto">
            <a:xfrm>
              <a:off x="5002214" y="4495801"/>
              <a:ext cx="2185987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altLang="ru-RU" sz="2000" b="1" dirty="0">
                  <a:solidFill>
                    <a:srgbClr val="66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КООРДИНАЦИЯ</a:t>
              </a:r>
            </a:p>
          </p:txBody>
        </p:sp>
        <p:sp>
          <p:nvSpPr>
            <p:cNvPr id="404486" name="Oval 6"/>
            <p:cNvSpPr>
              <a:spLocks noChangeArrowheads="1"/>
            </p:cNvSpPr>
            <p:nvPr/>
          </p:nvSpPr>
          <p:spPr bwMode="auto">
            <a:xfrm>
              <a:off x="4441826" y="3048000"/>
              <a:ext cx="3306763" cy="32004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4487" name="Rectangle 7"/>
            <p:cNvSpPr>
              <a:spLocks noChangeArrowheads="1"/>
            </p:cNvSpPr>
            <p:nvPr/>
          </p:nvSpPr>
          <p:spPr bwMode="auto">
            <a:xfrm>
              <a:off x="3200400" y="3429000"/>
              <a:ext cx="2286000" cy="787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ru-RU" altLang="ru-RU" sz="20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ПЛАНИРОВАНИЕ</a:t>
              </a:r>
            </a:p>
          </p:txBody>
        </p:sp>
        <p:sp>
          <p:nvSpPr>
            <p:cNvPr id="404488" name="Rectangle 8"/>
            <p:cNvSpPr>
              <a:spLocks noChangeArrowheads="1"/>
            </p:cNvSpPr>
            <p:nvPr/>
          </p:nvSpPr>
          <p:spPr bwMode="auto">
            <a:xfrm>
              <a:off x="6705600" y="5181600"/>
              <a:ext cx="2209800" cy="787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ru-RU" altLang="ru-RU" sz="2000" b="1" dirty="0">
                  <a:solidFill>
                    <a:srgbClr val="66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РУКОВОДСТВО</a:t>
              </a:r>
            </a:p>
          </p:txBody>
        </p:sp>
        <p:sp>
          <p:nvSpPr>
            <p:cNvPr id="404489" name="Rectangle 9"/>
            <p:cNvSpPr>
              <a:spLocks noChangeArrowheads="1"/>
            </p:cNvSpPr>
            <p:nvPr/>
          </p:nvSpPr>
          <p:spPr bwMode="auto">
            <a:xfrm>
              <a:off x="6705600" y="3429000"/>
              <a:ext cx="2209800" cy="787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ru-RU" altLang="ru-RU" sz="2000" b="1">
                  <a:solidFill>
                    <a:srgbClr val="66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ОРГАНИЗАЦИЯ</a:t>
              </a:r>
            </a:p>
          </p:txBody>
        </p:sp>
        <p:sp>
          <p:nvSpPr>
            <p:cNvPr id="404490" name="Rectangle 10"/>
            <p:cNvSpPr>
              <a:spLocks noChangeArrowheads="1"/>
            </p:cNvSpPr>
            <p:nvPr/>
          </p:nvSpPr>
          <p:spPr bwMode="auto">
            <a:xfrm>
              <a:off x="3124200" y="5181600"/>
              <a:ext cx="2438400" cy="787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ru-RU" altLang="ru-RU" sz="2000" b="1">
                  <a:solidFill>
                    <a:srgbClr val="66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КОНТРОЛЬ</a:t>
              </a:r>
            </a:p>
          </p:txBody>
        </p:sp>
        <p:sp>
          <p:nvSpPr>
            <p:cNvPr id="404491" name="Line 11"/>
            <p:cNvSpPr>
              <a:spLocks noChangeShapeType="1"/>
            </p:cNvSpPr>
            <p:nvPr/>
          </p:nvSpPr>
          <p:spPr bwMode="auto">
            <a:xfrm flipH="1">
              <a:off x="7620000" y="4876800"/>
              <a:ext cx="152400" cy="304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4492" name="Line 12"/>
            <p:cNvSpPr>
              <a:spLocks noChangeShapeType="1"/>
            </p:cNvSpPr>
            <p:nvPr/>
          </p:nvSpPr>
          <p:spPr bwMode="auto">
            <a:xfrm flipV="1">
              <a:off x="4419600" y="4191000"/>
              <a:ext cx="95250" cy="2794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4493" name="Line 13"/>
            <p:cNvSpPr>
              <a:spLocks noChangeShapeType="1"/>
            </p:cNvSpPr>
            <p:nvPr/>
          </p:nvSpPr>
          <p:spPr bwMode="auto">
            <a:xfrm flipH="1" flipV="1">
              <a:off x="5105400" y="5943601"/>
              <a:ext cx="192088" cy="13811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4494" name="Line 14"/>
            <p:cNvSpPr>
              <a:spLocks noChangeShapeType="1"/>
            </p:cNvSpPr>
            <p:nvPr/>
          </p:nvSpPr>
          <p:spPr bwMode="auto">
            <a:xfrm>
              <a:off x="6934200" y="3200400"/>
              <a:ext cx="268288" cy="2286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4495" name="Line 15"/>
            <p:cNvSpPr>
              <a:spLocks noChangeShapeType="1"/>
            </p:cNvSpPr>
            <p:nvPr/>
          </p:nvSpPr>
          <p:spPr bwMode="auto">
            <a:xfrm flipV="1">
              <a:off x="6705601" y="4267200"/>
              <a:ext cx="239713" cy="185738"/>
            </a:xfrm>
            <a:prstGeom prst="line">
              <a:avLst/>
            </a:prstGeom>
            <a:noFill/>
            <a:ln w="57150">
              <a:solidFill>
                <a:srgbClr val="66FF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4496" name="Line 16"/>
            <p:cNvSpPr>
              <a:spLocks noChangeShapeType="1"/>
            </p:cNvSpPr>
            <p:nvPr/>
          </p:nvSpPr>
          <p:spPr bwMode="auto">
            <a:xfrm flipV="1">
              <a:off x="5410201" y="4953000"/>
              <a:ext cx="239713" cy="185738"/>
            </a:xfrm>
            <a:prstGeom prst="line">
              <a:avLst/>
            </a:prstGeom>
            <a:noFill/>
            <a:ln w="57150">
              <a:solidFill>
                <a:srgbClr val="66FF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4497" name="Line 17"/>
            <p:cNvSpPr>
              <a:spLocks noChangeShapeType="1"/>
            </p:cNvSpPr>
            <p:nvPr/>
          </p:nvSpPr>
          <p:spPr bwMode="auto">
            <a:xfrm>
              <a:off x="6781800" y="4876801"/>
              <a:ext cx="192088" cy="231775"/>
            </a:xfrm>
            <a:prstGeom prst="line">
              <a:avLst/>
            </a:prstGeom>
            <a:noFill/>
            <a:ln w="57150">
              <a:solidFill>
                <a:srgbClr val="66FF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4498" name="Line 18"/>
            <p:cNvSpPr>
              <a:spLocks noChangeShapeType="1"/>
            </p:cNvSpPr>
            <p:nvPr/>
          </p:nvSpPr>
          <p:spPr bwMode="auto">
            <a:xfrm>
              <a:off x="5562600" y="4267201"/>
              <a:ext cx="192088" cy="231775"/>
            </a:xfrm>
            <a:prstGeom prst="line">
              <a:avLst/>
            </a:prstGeom>
            <a:noFill/>
            <a:ln w="57150">
              <a:solidFill>
                <a:srgbClr val="66FF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4499" name="Line 19"/>
            <p:cNvSpPr>
              <a:spLocks noChangeShapeType="1"/>
            </p:cNvSpPr>
            <p:nvPr/>
          </p:nvSpPr>
          <p:spPr bwMode="auto">
            <a:xfrm flipH="1">
              <a:off x="6400801" y="4267200"/>
              <a:ext cx="239713" cy="185738"/>
            </a:xfrm>
            <a:prstGeom prst="line">
              <a:avLst/>
            </a:prstGeom>
            <a:noFill/>
            <a:ln w="57150">
              <a:solidFill>
                <a:srgbClr val="66FF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4500" name="Line 20"/>
            <p:cNvSpPr>
              <a:spLocks noChangeShapeType="1"/>
            </p:cNvSpPr>
            <p:nvPr/>
          </p:nvSpPr>
          <p:spPr bwMode="auto">
            <a:xfrm flipH="1" flipV="1">
              <a:off x="6477000" y="4876801"/>
              <a:ext cx="192088" cy="231775"/>
            </a:xfrm>
            <a:prstGeom prst="line">
              <a:avLst/>
            </a:prstGeom>
            <a:noFill/>
            <a:ln w="57150">
              <a:solidFill>
                <a:srgbClr val="66FF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4501" name="Line 21"/>
            <p:cNvSpPr>
              <a:spLocks noChangeShapeType="1"/>
            </p:cNvSpPr>
            <p:nvPr/>
          </p:nvSpPr>
          <p:spPr bwMode="auto">
            <a:xfrm flipH="1" flipV="1">
              <a:off x="5257801" y="4343400"/>
              <a:ext cx="239713" cy="185738"/>
            </a:xfrm>
            <a:prstGeom prst="line">
              <a:avLst/>
            </a:prstGeom>
            <a:noFill/>
            <a:ln w="57150">
              <a:solidFill>
                <a:srgbClr val="66FF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4502" name="Line 22"/>
            <p:cNvSpPr>
              <a:spLocks noChangeShapeType="1"/>
            </p:cNvSpPr>
            <p:nvPr/>
          </p:nvSpPr>
          <p:spPr bwMode="auto">
            <a:xfrm flipH="1">
              <a:off x="5105401" y="4876801"/>
              <a:ext cx="239713" cy="231775"/>
            </a:xfrm>
            <a:prstGeom prst="line">
              <a:avLst/>
            </a:prstGeom>
            <a:noFill/>
            <a:ln w="57150">
              <a:solidFill>
                <a:srgbClr val="66FF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249881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83113" y="620714"/>
            <a:ext cx="2601912" cy="414337"/>
          </a:xfrm>
        </p:spPr>
        <p:txBody>
          <a:bodyPr/>
          <a:lstStyle/>
          <a:p>
            <a:pPr algn="r"/>
            <a:r>
              <a:rPr lang="ru-RU" altLang="ru-RU" sz="2400" b="1" dirty="0">
                <a:solidFill>
                  <a:srgbClr val="FFFF00"/>
                </a:solidFill>
              </a:rPr>
              <a:t>Планирование</a:t>
            </a:r>
          </a:p>
        </p:txBody>
      </p:sp>
      <p:sp>
        <p:nvSpPr>
          <p:cNvPr id="446480" name="Text Box 16"/>
          <p:cNvSpPr txBox="1">
            <a:spLocks noChangeArrowheads="1"/>
          </p:cNvSpPr>
          <p:nvPr/>
        </p:nvSpPr>
        <p:spPr bwMode="auto">
          <a:xfrm>
            <a:off x="1295400" y="981075"/>
            <a:ext cx="9159240" cy="506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kumimoji="0" lang="ru-RU" altLang="ru-RU" sz="19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1) прогнозирование – </a:t>
            </a:r>
            <a:r>
              <a:rPr kumimoji="0" lang="ru-RU" altLang="ru-RU" sz="19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оценка перспектив развития ситуации, в которой находится управляемая организация и возможностей осуществления её деятельности в данной ситуации;</a:t>
            </a:r>
            <a:endParaRPr kumimoji="0" lang="ru-RU" altLang="ru-RU" sz="1900" b="1" i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/>
            <a:endParaRPr kumimoji="0" lang="ru-RU" altLang="ru-RU" sz="1900" b="1" i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/>
            <a:r>
              <a:rPr kumimoji="0" lang="ru-RU" altLang="ru-RU" sz="19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2) определение целей  и стратегии их достижения </a:t>
            </a:r>
            <a:r>
              <a:rPr kumimoji="0" lang="ru-RU" altLang="ru-RU" sz="19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означает определение желаемых результатов деятельности управляемой организации, как определенной её реакции на воздействия внешней среды;</a:t>
            </a:r>
            <a:endParaRPr kumimoji="0" lang="ru-RU" altLang="ru-RU" sz="1900" b="1" i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/>
            <a:endParaRPr kumimoji="0" lang="ru-RU" altLang="ru-RU" sz="1900" b="1" i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/>
            <a:r>
              <a:rPr kumimoji="0" lang="ru-RU" altLang="ru-RU" sz="19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3) разработка плана работ (программирование) – </a:t>
            </a:r>
            <a:r>
              <a:rPr kumimoji="0" lang="ru-RU" altLang="ru-RU" sz="19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формирование плана действий по достижению целей, осуществляемое, как  правило, на основании разработанной ранее стратегии. Оценка ресурсных и временных затрат на отдельные этапы работ. Определение временной последовательности работ по достижению цели. Расчет объема затрат и распределение ресурсов по этапам этих работ с увязкой по всем другим действующим планам.</a:t>
            </a:r>
          </a:p>
        </p:txBody>
      </p:sp>
    </p:spTree>
    <p:extLst>
      <p:ext uri="{BB962C8B-B14F-4D97-AF65-F5344CB8AC3E}">
        <p14:creationId xmlns:p14="http://schemas.microsoft.com/office/powerpoint/2010/main" xmlns="" val="335118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367213" y="836614"/>
            <a:ext cx="2601912" cy="414337"/>
          </a:xfrm>
        </p:spPr>
        <p:txBody>
          <a:bodyPr/>
          <a:lstStyle/>
          <a:p>
            <a:pPr algn="r"/>
            <a:r>
              <a:rPr lang="ru-RU" altLang="ru-RU" sz="2400" b="1">
                <a:solidFill>
                  <a:srgbClr val="FF6600"/>
                </a:solidFill>
              </a:rPr>
              <a:t>Организация </a:t>
            </a:r>
          </a:p>
        </p:txBody>
      </p:sp>
      <p:sp>
        <p:nvSpPr>
          <p:cNvPr id="501764" name="Rectangle 4"/>
          <p:cNvSpPr>
            <a:spLocks noChangeArrowheads="1"/>
          </p:cNvSpPr>
          <p:nvPr/>
        </p:nvSpPr>
        <p:spPr bwMode="auto">
          <a:xfrm>
            <a:off x="1455738" y="1690262"/>
            <a:ext cx="9379902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indent="342900" eaLnBrk="0" hangingPunct="0">
              <a:tabLst>
                <a:tab pos="571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eaLnBrk="0" hangingPunct="0">
              <a:tabLst>
                <a:tab pos="571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eaLnBrk="0" hangingPunct="0">
              <a:tabLst>
                <a:tab pos="571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eaLnBrk="0" hangingPunct="0">
              <a:tabLst>
                <a:tab pos="571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eaLnBrk="0" hangingPunct="0">
              <a:tabLst>
                <a:tab pos="571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AutoNum type="arabicParenR"/>
            </a:pPr>
            <a:r>
              <a:rPr lang="ru-RU" altLang="ru-RU" sz="2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структуризация </a:t>
            </a:r>
            <a:r>
              <a:rPr lang="ru-RU" altLang="ru-RU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– разбивка (дифференциация) работ по достижению цели на элементы и соответствующая разбивка имеющихся ресурсов;</a:t>
            </a:r>
          </a:p>
          <a:p>
            <a:pPr eaLnBrk="1" hangingPunct="1"/>
            <a:endParaRPr lang="ru-RU" altLang="ru-RU" sz="20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/>
            <a:r>
              <a:rPr lang="ru-RU" altLang="ru-RU" sz="2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2) формирование процедур </a:t>
            </a:r>
            <a:r>
              <a:rPr lang="ru-RU" altLang="ru-RU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– отработка целесообразных и систематизированных методов выполнения работ;</a:t>
            </a:r>
          </a:p>
          <a:p>
            <a:pPr eaLnBrk="1" hangingPunct="1"/>
            <a:endParaRPr lang="ru-RU" altLang="ru-RU" sz="20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/>
            <a:r>
              <a:rPr lang="ru-RU" altLang="ru-RU" sz="2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3) установление организационной политики – </a:t>
            </a:r>
            <a:r>
              <a:rPr lang="ru-RU" altLang="ru-RU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окончательное формирование структуры управления (проверка соответствия действующей структуры управления организацией, намеченному плану деятельности), установление общих правил действий, составление руководящих документов (формализация структуры управления).</a:t>
            </a:r>
          </a:p>
        </p:txBody>
      </p:sp>
    </p:spTree>
    <p:extLst>
      <p:ext uri="{BB962C8B-B14F-4D97-AF65-F5344CB8AC3E}">
        <p14:creationId xmlns:p14="http://schemas.microsoft.com/office/powerpoint/2010/main" xmlns="" val="297429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295775" y="981075"/>
            <a:ext cx="2890838" cy="414338"/>
          </a:xfrm>
        </p:spPr>
        <p:txBody>
          <a:bodyPr/>
          <a:lstStyle/>
          <a:p>
            <a:pPr algn="r"/>
            <a:r>
              <a:rPr lang="ru-RU" altLang="ru-RU" sz="2400" b="1">
                <a:solidFill>
                  <a:srgbClr val="FFFF00"/>
                </a:solidFill>
              </a:rPr>
              <a:t>Мотивация</a:t>
            </a:r>
          </a:p>
        </p:txBody>
      </p:sp>
      <p:sp>
        <p:nvSpPr>
          <p:cNvPr id="502788" name="Text Box 4"/>
          <p:cNvSpPr txBox="1">
            <a:spLocks noChangeArrowheads="1"/>
          </p:cNvSpPr>
          <p:nvPr/>
        </p:nvSpPr>
        <p:spPr bwMode="auto">
          <a:xfrm>
            <a:off x="1847851" y="1412875"/>
            <a:ext cx="8640763" cy="506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kumimoji="0" lang="ru-RU" altLang="ru-RU" sz="19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1) подбор и расстановка кадров - </a:t>
            </a:r>
            <a:r>
              <a:rPr kumimoji="0" lang="ru-RU" altLang="ru-RU" sz="19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определение требований к их исполнителям, выявление и назначение на должности лиц, обладающих необходимой квалификацией;</a:t>
            </a:r>
          </a:p>
          <a:p>
            <a:pPr eaLnBrk="1" hangingPunct="1"/>
            <a:endParaRPr kumimoji="0" lang="ru-RU" altLang="ru-RU" sz="1900" b="1" i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/>
            <a:r>
              <a:rPr kumimoji="0" lang="ru-RU" altLang="ru-RU" sz="19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2) подготовка кадров </a:t>
            </a:r>
            <a:r>
              <a:rPr kumimoji="0" lang="ru-RU" altLang="ru-RU" sz="19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– обучение методам и приемам работы, создание условий для повышения квалификации работников;</a:t>
            </a:r>
          </a:p>
          <a:p>
            <a:pPr eaLnBrk="1" hangingPunct="1"/>
            <a:endParaRPr kumimoji="0" lang="ru-RU" altLang="ru-RU" sz="1900" b="1" i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/>
            <a:r>
              <a:rPr kumimoji="0" lang="ru-RU" altLang="ru-RU" sz="19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3) направленное воздействие на кадры </a:t>
            </a:r>
            <a:r>
              <a:rPr kumimoji="0" lang="ru-RU" altLang="ru-RU" sz="19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заключается в организации рабочих мест и труда, в воздействии (социально-психологическом и материальном) на людей с целью выполнения ими желаемых для организации действий;</a:t>
            </a:r>
          </a:p>
          <a:p>
            <a:pPr eaLnBrk="1" hangingPunct="1"/>
            <a:endParaRPr kumimoji="0" lang="ru-RU" altLang="ru-RU" sz="19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/>
            <a:r>
              <a:rPr kumimoji="0" lang="ru-RU" altLang="ru-RU" sz="19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4)формирование благоприятной внутренней культуры</a:t>
            </a:r>
            <a:r>
              <a:rPr kumimoji="0" lang="ru-RU" altLang="ru-RU" sz="19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коллектива связано с развитием межличностных отношений, стереотипов поведения работников и их благоприятных неформальных взаимоотношений, единения относительно производственно-экономических и социальных целей.</a:t>
            </a:r>
          </a:p>
        </p:txBody>
      </p:sp>
    </p:spTree>
    <p:extLst>
      <p:ext uri="{BB962C8B-B14F-4D97-AF65-F5344CB8AC3E}">
        <p14:creationId xmlns:p14="http://schemas.microsoft.com/office/powerpoint/2010/main" xmlns="" val="92624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11675" y="908050"/>
            <a:ext cx="2890838" cy="414338"/>
          </a:xfrm>
        </p:spPr>
        <p:txBody>
          <a:bodyPr/>
          <a:lstStyle/>
          <a:p>
            <a:pPr algn="r"/>
            <a:r>
              <a:rPr lang="ru-RU" altLang="ru-RU" sz="2400" b="1">
                <a:solidFill>
                  <a:srgbClr val="FF3300"/>
                </a:solidFill>
              </a:rPr>
              <a:t>Контроль</a:t>
            </a:r>
          </a:p>
        </p:txBody>
      </p:sp>
      <p:sp>
        <p:nvSpPr>
          <p:cNvPr id="503812" name="Text Box 4"/>
          <p:cNvSpPr txBox="1">
            <a:spLocks noChangeArrowheads="1"/>
          </p:cNvSpPr>
          <p:nvPr/>
        </p:nvSpPr>
        <p:spPr bwMode="auto">
          <a:xfrm>
            <a:off x="1844040" y="1476059"/>
            <a:ext cx="902208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kumimoji="0" lang="ru-RU" altLang="ru-RU" sz="2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1)создание критериев оценки </a:t>
            </a:r>
            <a:r>
              <a:rPr kumimoji="0" lang="ru-RU" altLang="ru-RU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направлено на определение регистрируемых и оцениваемых параметров (показателей) деятельности организации и выполнения работ по достижению целей, на установление методов оценки и формирования шкалы измерения результатов этих работ. </a:t>
            </a:r>
            <a:r>
              <a:rPr kumimoji="0" lang="ru-RU" altLang="ru-RU" sz="20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Принципы минимума причин и точки контроля</a:t>
            </a:r>
            <a:r>
              <a:rPr kumimoji="0" lang="ru-RU" altLang="ru-RU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;</a:t>
            </a:r>
          </a:p>
          <a:p>
            <a:pPr eaLnBrk="1" hangingPunct="1"/>
            <a:endParaRPr kumimoji="0" lang="ru-RU" altLang="ru-RU" sz="20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/>
            <a:endParaRPr kumimoji="0" lang="ru-RU" altLang="ru-RU" sz="2000" b="1" i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/>
            <a:r>
              <a:rPr kumimoji="0" lang="ru-RU" altLang="ru-RU" sz="2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2)измерение параметров работ – </a:t>
            </a:r>
            <a:r>
              <a:rPr kumimoji="0" lang="ru-RU" altLang="ru-RU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оценка соответствия фактических результатов работ тому, что установлено в плановых заданиях и иных регламентирующих документах;</a:t>
            </a:r>
            <a:endParaRPr kumimoji="0" lang="ru-RU" altLang="ru-RU" sz="2000" b="1" i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/>
            <a:endParaRPr kumimoji="0" lang="ru-RU" altLang="ru-RU" sz="2000" b="1" i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/>
            <a:r>
              <a:rPr kumimoji="0" lang="ru-RU" altLang="ru-RU" sz="2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3)корректирующие действия </a:t>
            </a:r>
            <a:r>
              <a:rPr kumimoji="0" lang="ru-RU" altLang="ru-RU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– выявление причин возникающих отклонений и разработка предложений по улучшению параметров работ по достижению целей.</a:t>
            </a:r>
          </a:p>
        </p:txBody>
      </p:sp>
    </p:spTree>
    <p:extLst>
      <p:ext uri="{BB962C8B-B14F-4D97-AF65-F5344CB8AC3E}">
        <p14:creationId xmlns:p14="http://schemas.microsoft.com/office/powerpoint/2010/main" xmlns="" val="378534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4916" y="1810173"/>
            <a:ext cx="9955004" cy="1915647"/>
          </a:xfrm>
        </p:spPr>
        <p:txBody>
          <a:bodyPr/>
          <a:lstStyle/>
          <a:p>
            <a:pPr algn="ctr"/>
            <a:r>
              <a:rPr lang="ru-RU" dirty="0"/>
              <a:t>Регламентация функций управления и аппарат 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406405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5657" y="1853248"/>
            <a:ext cx="9879197" cy="361309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ередача правильного понимания роли основных функций управления организацией;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ополнение знаний в сфере управления;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овершенствование личных навыков.</a:t>
            </a:r>
          </a:p>
          <a:p>
            <a:pPr marL="0" indent="0">
              <a:lnSpc>
                <a:spcPct val="150000"/>
              </a:lnSpc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094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16548" y="711201"/>
            <a:ext cx="8964612" cy="414338"/>
          </a:xfrm>
        </p:spPr>
        <p:txBody>
          <a:bodyPr/>
          <a:lstStyle/>
          <a:p>
            <a:pPr algn="r"/>
            <a:r>
              <a:rPr lang="ru-RU" altLang="ru-RU" sz="2400" b="1" dirty="0">
                <a:solidFill>
                  <a:srgbClr val="66FF33"/>
                </a:solidFill>
              </a:rPr>
              <a:t>Регламентация функций управления</a:t>
            </a:r>
          </a:p>
        </p:txBody>
      </p:sp>
      <p:sp>
        <p:nvSpPr>
          <p:cNvPr id="509955" name="Text Box 3"/>
          <p:cNvSpPr txBox="1">
            <a:spLocks noChangeArrowheads="1"/>
          </p:cNvSpPr>
          <p:nvPr/>
        </p:nvSpPr>
        <p:spPr bwMode="auto">
          <a:xfrm>
            <a:off x="316548" y="1125539"/>
            <a:ext cx="10133965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kumimoji="0" lang="ru-RU" altLang="ru-RU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Распределение (делегирование) полномочий между руководящими работниками и регламентация конкретных функций управления в сельскохозяйственной организации осуществляется с помощью следующих документов:</a:t>
            </a:r>
          </a:p>
          <a:p>
            <a:pPr eaLnBrk="1" hangingPunct="1"/>
            <a:r>
              <a:rPr kumimoji="0" lang="ru-RU" altLang="ru-RU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         полномочия заместителей определяются «росписью полномочий», утверждаемой приказом по организации, как правило, выполненной в виде приложения к этому приказу;</a:t>
            </a:r>
          </a:p>
          <a:p>
            <a:pPr eaLnBrk="1" hangingPunct="1"/>
            <a:r>
              <a:rPr kumimoji="0" lang="ru-RU" altLang="ru-RU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         полномочия руководителя любого структурного подразделения устанавливаются на основании положения о подразделении и могут быть уточнены его должностной инструкцией.</a:t>
            </a:r>
          </a:p>
        </p:txBody>
      </p:sp>
      <p:sp>
        <p:nvSpPr>
          <p:cNvPr id="509957" name="Text Box 5"/>
          <p:cNvSpPr txBox="1">
            <a:spLocks noChangeArrowheads="1"/>
          </p:cNvSpPr>
          <p:nvPr/>
        </p:nvSpPr>
        <p:spPr bwMode="auto">
          <a:xfrm>
            <a:off x="616586" y="4295638"/>
            <a:ext cx="88931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Документы организационного регламентирования обеспечивают четкое разграничение задач, функций, прав и ответственности каждого звена или работника управления с учетом специфических условий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xmlns="" val="123950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24890" y="213360"/>
            <a:ext cx="8652510" cy="739281"/>
          </a:xfrm>
        </p:spPr>
        <p:txBody>
          <a:bodyPr/>
          <a:lstStyle/>
          <a:p>
            <a:pPr algn="ctr"/>
            <a:r>
              <a:rPr lang="ru-RU" altLang="ru-RU" sz="2400" b="1" dirty="0">
                <a:solidFill>
                  <a:srgbClr val="66FF33"/>
                </a:solidFill>
              </a:rPr>
              <a:t>Аппарат управления и конкретные функции управления</a:t>
            </a:r>
          </a:p>
        </p:txBody>
      </p:sp>
      <p:sp>
        <p:nvSpPr>
          <p:cNvPr id="530435" name="Text Box 3"/>
          <p:cNvSpPr txBox="1">
            <a:spLocks noChangeArrowheads="1"/>
          </p:cNvSpPr>
          <p:nvPr/>
        </p:nvSpPr>
        <p:spPr bwMode="auto">
          <a:xfrm>
            <a:off x="563880" y="1125539"/>
            <a:ext cx="9886633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kumimoji="0" lang="ru-RU" altLang="ru-RU" sz="1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Аппарат управления</a:t>
            </a:r>
            <a:r>
              <a:rPr kumimoji="0" lang="ru-RU" altLang="ru-RU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представляет собой систему взаимоувязанных и взаимодействующих звеньев (служб, отделов, секторов) и отдельных работников, наделенных соответствующими полномочиями и располагающими материально-технической базой для осуществления эффективного управления. Соответственно направлениям их деятельности выделяют </a:t>
            </a:r>
            <a:r>
              <a:rPr kumimoji="0" lang="ru-RU" altLang="ru-RU" sz="1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специфические, конкретные функции управления:</a:t>
            </a:r>
            <a:endParaRPr kumimoji="0" lang="ru-RU" altLang="ru-RU" sz="20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530437" name="Text Box 5"/>
          <p:cNvSpPr txBox="1">
            <a:spLocks noChangeArrowheads="1"/>
          </p:cNvSpPr>
          <p:nvPr/>
        </p:nvSpPr>
        <p:spPr bwMode="auto">
          <a:xfrm>
            <a:off x="936626" y="3052763"/>
            <a:ext cx="8893175" cy="290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Стратегическое планирование, </a:t>
            </a:r>
            <a:r>
              <a:rPr lang="ru-RU" altLang="ru-RU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стратегический менеджмент</a:t>
            </a:r>
            <a:r>
              <a:rPr lang="ru-RU" alt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endParaRPr lang="ru-RU" altLang="ru-RU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alt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Управление научно-техническим развитием, </a:t>
            </a:r>
            <a:r>
              <a:rPr lang="ru-RU" altLang="ru-RU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инновационный менеджмент</a:t>
            </a:r>
            <a:r>
              <a:rPr lang="ru-RU" alt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endParaRPr lang="ru-RU" altLang="ru-RU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alt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Общее (линейное) руководство, </a:t>
            </a:r>
            <a:r>
              <a:rPr lang="ru-RU" altLang="ru-RU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производственный менеджмент</a:t>
            </a:r>
            <a:r>
              <a:rPr lang="ru-RU" alt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endParaRPr lang="ru-RU" altLang="ru-RU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alt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Управление трудовыми ресурсами и социальным развитием, </a:t>
            </a:r>
            <a:r>
              <a:rPr lang="ru-RU" altLang="ru-RU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управление трудовыми ресурсами</a:t>
            </a:r>
            <a:r>
              <a:rPr lang="ru-RU" alt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endParaRPr lang="ru-RU" altLang="ru-RU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alt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Управление финансами, </a:t>
            </a:r>
            <a:r>
              <a:rPr lang="ru-RU" altLang="ru-RU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финансовый менеджмент</a:t>
            </a:r>
            <a:r>
              <a:rPr lang="ru-RU" alt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endParaRPr lang="ru-RU" altLang="ru-RU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Бухгалтерский учет</a:t>
            </a:r>
            <a:r>
              <a:rPr lang="ru-RU" alt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и др.</a:t>
            </a:r>
          </a:p>
        </p:txBody>
      </p:sp>
    </p:spTree>
    <p:extLst>
      <p:ext uri="{BB962C8B-B14F-4D97-AF65-F5344CB8AC3E}">
        <p14:creationId xmlns:p14="http://schemas.microsoft.com/office/powerpoint/2010/main" xmlns="" val="135376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6876" y="1429173"/>
            <a:ext cx="8825657" cy="1915647"/>
          </a:xfrm>
        </p:spPr>
        <p:txBody>
          <a:bodyPr/>
          <a:lstStyle/>
          <a:p>
            <a:pPr algn="ctr"/>
            <a:r>
              <a:rPr lang="ru-RU" dirty="0" smtClean="0"/>
              <a:t>Методы управления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00972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38176"/>
            <a:ext cx="8229600" cy="1139825"/>
          </a:xfrm>
        </p:spPr>
        <p:txBody>
          <a:bodyPr/>
          <a:lstStyle/>
          <a:p>
            <a:pPr algn="just"/>
            <a:r>
              <a:rPr lang="ru-RU" altLang="ru-RU" dirty="0">
                <a:solidFill>
                  <a:schemeClr val="tx1"/>
                </a:solidFill>
                <a:effectLst/>
                <a:latin typeface="Aacaoa" charset="0"/>
              </a:rPr>
              <a:t/>
            </a:r>
            <a:br>
              <a:rPr lang="ru-RU" altLang="ru-RU" dirty="0">
                <a:solidFill>
                  <a:schemeClr val="tx1"/>
                </a:solidFill>
                <a:effectLst/>
                <a:latin typeface="Aacaoa" charset="0"/>
              </a:rPr>
            </a:br>
            <a:endParaRPr lang="ru-RU" altLang="ru-RU" dirty="0">
              <a:solidFill>
                <a:schemeClr val="tx1"/>
              </a:solidFill>
              <a:effectLst/>
              <a:latin typeface="Aacaoa" charset="0"/>
            </a:endParaRPr>
          </a:p>
        </p:txBody>
      </p:sp>
      <p:sp>
        <p:nvSpPr>
          <p:cNvPr id="504856" name="Rectangle 24"/>
          <p:cNvSpPr>
            <a:spLocks noChangeArrowheads="1"/>
          </p:cNvSpPr>
          <p:nvPr/>
        </p:nvSpPr>
        <p:spPr bwMode="auto">
          <a:xfrm>
            <a:off x="1524001" y="19616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04862" name="Rectangle 30"/>
          <p:cNvSpPr>
            <a:spLocks noGrp="1" noChangeArrowheads="1"/>
          </p:cNvSpPr>
          <p:nvPr>
            <p:ph sz="half" idx="2"/>
          </p:nvPr>
        </p:nvSpPr>
        <p:spPr>
          <a:xfrm>
            <a:off x="545149" y="1397516"/>
            <a:ext cx="8202611" cy="517092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ru-RU" altLang="ru-RU" sz="2400" dirty="0">
                <a:solidFill>
                  <a:srgbClr val="483824"/>
                </a:solidFill>
              </a:rPr>
              <a:t>    </a:t>
            </a:r>
            <a:r>
              <a:rPr lang="ru-RU" altLang="ru-RU" sz="2400" dirty="0"/>
              <a:t>Мотивация (от греческого </a:t>
            </a:r>
            <a:r>
              <a:rPr lang="ru-RU" altLang="ru-RU" sz="2400" dirty="0" err="1"/>
              <a:t>motif</a:t>
            </a:r>
            <a:r>
              <a:rPr lang="ru-RU" altLang="ru-RU" sz="2400" dirty="0"/>
              <a:t>, от латинского </a:t>
            </a:r>
            <a:r>
              <a:rPr lang="ru-RU" altLang="ru-RU" sz="2400" dirty="0" err="1"/>
              <a:t>moveo</a:t>
            </a:r>
            <a:r>
              <a:rPr lang="ru-RU" altLang="ru-RU" sz="2400" dirty="0"/>
              <a:t> – двигаю) - внешнее или внутреннее побуждение экономического субъекта к деятельности во имя достижения каких-либо целей, наличие интереса к такой деятельности и способы его инициирования, побуждения. </a:t>
            </a:r>
            <a:endParaRPr lang="ru-RU" altLang="ru-RU" sz="2400" dirty="0" smtClean="0"/>
          </a:p>
          <a:p>
            <a:pPr>
              <a:lnSpc>
                <a:spcPct val="110000"/>
              </a:lnSpc>
              <a:buFont typeface="Wingdings" panose="05000000000000000000" pitchFamily="2" charset="2"/>
              <a:buNone/>
            </a:pPr>
            <a:endParaRPr lang="ru-RU" altLang="ru-RU" sz="2400" dirty="0"/>
          </a:p>
          <a:p>
            <a:pPr>
              <a:lnSpc>
                <a:spcPct val="110000"/>
              </a:lnSpc>
            </a:pPr>
            <a:r>
              <a:rPr lang="ru-RU" altLang="ru-RU" sz="2400" dirty="0"/>
              <a:t>В структуру мотива труда входят:</a:t>
            </a:r>
          </a:p>
          <a:p>
            <a:pPr>
              <a:lnSpc>
                <a:spcPct val="110000"/>
              </a:lnSpc>
            </a:pPr>
            <a:r>
              <a:rPr lang="ru-RU" altLang="ru-RU" sz="2400" dirty="0"/>
              <a:t>- потребность, которую хочет удовлетворить работник;</a:t>
            </a:r>
          </a:p>
          <a:p>
            <a:pPr>
              <a:lnSpc>
                <a:spcPct val="110000"/>
              </a:lnSpc>
            </a:pPr>
            <a:r>
              <a:rPr lang="ru-RU" altLang="ru-RU" sz="2400" dirty="0"/>
              <a:t>- благо, способное удовлетворить эту потребность;</a:t>
            </a:r>
          </a:p>
          <a:p>
            <a:pPr>
              <a:lnSpc>
                <a:spcPct val="110000"/>
              </a:lnSpc>
            </a:pPr>
            <a:r>
              <a:rPr lang="ru-RU" altLang="ru-RU" sz="2400" dirty="0"/>
              <a:t>- трудовое действие, необходимое для получения блага;</a:t>
            </a:r>
          </a:p>
          <a:p>
            <a:pPr>
              <a:lnSpc>
                <a:spcPct val="110000"/>
              </a:lnSpc>
            </a:pPr>
            <a:r>
              <a:rPr lang="ru-RU" altLang="ru-RU" sz="2400" dirty="0"/>
              <a:t>- условия, определяющие, в том числе ограничивающие поведение работника в трудовом </a:t>
            </a:r>
            <a:r>
              <a:rPr lang="ru-RU" altLang="ru-RU" sz="2400" dirty="0" smtClean="0"/>
              <a:t>коллективе;</a:t>
            </a:r>
          </a:p>
          <a:p>
            <a:pPr>
              <a:lnSpc>
                <a:spcPct val="110000"/>
              </a:lnSpc>
            </a:pPr>
            <a:r>
              <a:rPr lang="ru-RU" altLang="ru-RU" sz="2400" dirty="0" smtClean="0"/>
              <a:t>цена </a:t>
            </a:r>
            <a:r>
              <a:rPr lang="ru-RU" altLang="ru-RU" sz="2400" dirty="0"/>
              <a:t>— издержки материального, в том числе физического, и морального характера, связанные </a:t>
            </a:r>
            <a:r>
              <a:rPr lang="ru-RU" altLang="ru-RU" sz="2400" dirty="0" smtClean="0"/>
              <a:t>с осуществлением трудового </a:t>
            </a:r>
            <a:r>
              <a:rPr lang="ru-RU" altLang="ru-RU" sz="2400" dirty="0"/>
              <a:t>действия</a:t>
            </a:r>
            <a:endParaRPr lang="ru-RU" sz="2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400" dirty="0"/>
          </a:p>
        </p:txBody>
      </p:sp>
      <p:sp>
        <p:nvSpPr>
          <p:cNvPr id="504864" name="Rectangle 32"/>
          <p:cNvSpPr>
            <a:spLocks noChangeArrowheads="1"/>
          </p:cNvSpPr>
          <p:nvPr/>
        </p:nvSpPr>
        <p:spPr bwMode="auto">
          <a:xfrm>
            <a:off x="1524001" y="18203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04867" name="Rectangle 35"/>
          <p:cNvSpPr>
            <a:spLocks noGrp="1" noChangeArrowheads="1"/>
          </p:cNvSpPr>
          <p:nvPr>
            <p:ph type="body" sz="half" idx="1"/>
          </p:nvPr>
        </p:nvSpPr>
        <p:spPr>
          <a:xfrm>
            <a:off x="1337628" y="444777"/>
            <a:ext cx="8400732" cy="869951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ru-RU" altLang="ru-RU" sz="2800" b="1" dirty="0"/>
              <a:t>Методы </a:t>
            </a:r>
            <a:r>
              <a:rPr lang="ru-RU" altLang="ru-RU" sz="2800" b="1" dirty="0" smtClean="0"/>
              <a:t>управления опираются на мотивы поведения людей.</a:t>
            </a:r>
            <a:endParaRPr lang="ru-RU" altLang="ru-RU" sz="2800" b="1" dirty="0"/>
          </a:p>
          <a:p>
            <a:pPr>
              <a:buFont typeface="Wingdings" panose="05000000000000000000" pitchFamily="2" charset="2"/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57016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Text Box 2"/>
          <p:cNvSpPr txBox="1">
            <a:spLocks noChangeArrowheads="1"/>
          </p:cNvSpPr>
          <p:nvPr/>
        </p:nvSpPr>
        <p:spPr bwMode="auto">
          <a:xfrm>
            <a:off x="457200" y="364173"/>
            <a:ext cx="10728960" cy="627864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400" dirty="0">
                <a:solidFill>
                  <a:srgbClr val="48382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Система экономических методов управления многообразна. Их можно подразделить на две группы:</a:t>
            </a:r>
          </a:p>
          <a:p>
            <a:endParaRPr lang="ru-RU" altLang="ru-RU" sz="900" dirty="0">
              <a:solidFill>
                <a:srgbClr val="483824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altLang="ru-RU" sz="2400" dirty="0">
                <a:solidFill>
                  <a:srgbClr val="48382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Методы, используемые в управлении на уровне организации. К ним относятся все экономические рычаги хозяйствования, в том числе: планирование, экономический анализ, система материального стимулирования работников, включая участие в прибылях и капитале, установление экономических норм и нормативов и др. Это внутренние факторы.</a:t>
            </a:r>
          </a:p>
          <a:p>
            <a:endParaRPr lang="ru-RU" altLang="ru-RU" sz="900" dirty="0">
              <a:solidFill>
                <a:srgbClr val="483824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altLang="ru-RU" sz="2400" dirty="0">
                <a:solidFill>
                  <a:srgbClr val="48382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Методы, используемые государственными органами управления на разных уровнях (федеральных, региональных). Сюда относятся ценовые и налоговые системы, финансирование и другие экономические рычаги, относящиеся к факторам внешней среды организации. С помощью этих экономических рычагов государственные органы управления на разных уровнях обеспечивают регулирование социально-экономических процессов в народном хозяйстве, отраслях и организациях.</a:t>
            </a:r>
          </a:p>
        </p:txBody>
      </p:sp>
    </p:spTree>
    <p:extLst>
      <p:ext uri="{BB962C8B-B14F-4D97-AF65-F5344CB8AC3E}">
        <p14:creationId xmlns:p14="http://schemas.microsoft.com/office/powerpoint/2010/main" xmlns="" val="349834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Text Box 2"/>
          <p:cNvSpPr txBox="1">
            <a:spLocks noChangeArrowheads="1"/>
          </p:cNvSpPr>
          <p:nvPr/>
        </p:nvSpPr>
        <p:spPr bwMode="auto">
          <a:xfrm>
            <a:off x="198120" y="831850"/>
            <a:ext cx="1129284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Особенностями экономических методов управления являются</a:t>
            </a:r>
            <a:r>
              <a:rPr lang="ru-RU" alt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 algn="ctr"/>
            <a:endParaRPr lang="ru-RU" altLang="ru-RU" sz="1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FontTx/>
              <a:buChar char="•"/>
            </a:pPr>
            <a:r>
              <a:rPr lang="ru-RU" alt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длительность воздействия и наличие остаточных явлений, т.е. использованный метод оказывает свое воздействие не только в условиях конкретной ситуации, а и в ряде последующих, в которых оказываются трудовые коллективы и отдельные исполнители уже после того, как закончилось прямое воздействие;</a:t>
            </a:r>
          </a:p>
          <a:p>
            <a:pPr algn="ctr"/>
            <a:endParaRPr lang="ru-RU" altLang="ru-RU" sz="1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FontTx/>
              <a:buChar char="•"/>
            </a:pPr>
            <a:r>
              <a:rPr lang="ru-RU" alt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относительная свобода выбора действий исполнителями по использованию имеющихся ресурсов;</a:t>
            </a:r>
          </a:p>
          <a:p>
            <a:pPr algn="ctr"/>
            <a:endParaRPr lang="ru-RU" altLang="ru-RU" sz="1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FontTx/>
              <a:buChar char="•"/>
            </a:pPr>
            <a:r>
              <a:rPr lang="ru-RU" alt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возможность их количественного соизмерения, т.е. возможность соизмерять результат реакции системы с силой воздействия на нее.</a:t>
            </a:r>
          </a:p>
        </p:txBody>
      </p:sp>
    </p:spTree>
    <p:extLst>
      <p:ext uri="{BB962C8B-B14F-4D97-AF65-F5344CB8AC3E}">
        <p14:creationId xmlns:p14="http://schemas.microsoft.com/office/powerpoint/2010/main" xmlns="" val="238129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Text Box 2"/>
          <p:cNvSpPr txBox="1">
            <a:spLocks noChangeArrowheads="1"/>
          </p:cNvSpPr>
          <p:nvPr/>
        </p:nvSpPr>
        <p:spPr bwMode="auto">
          <a:xfrm>
            <a:off x="762000" y="1196976"/>
            <a:ext cx="9745663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Культура - </a:t>
            </a:r>
            <a:r>
              <a:rPr lang="ru-RU" alt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социальная (от лат. </a:t>
            </a:r>
            <a:r>
              <a:rPr lang="ru-RU" altLang="ru-RU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cultura</a:t>
            </a:r>
            <a:r>
              <a:rPr lang="ru-RU" alt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возделывание, обработка, воспитание) - система представлений о мире, ценностей, норм и правил поведения, общих для людей, связанных определенным образом жизни, и служащих упорядочению опыта и социальному регулированию в рамках всего общества или социальной группы.</a:t>
            </a:r>
          </a:p>
          <a:p>
            <a:endParaRPr lang="ru-RU" altLang="ru-RU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altLang="ru-RU" b="1" dirty="0"/>
              <a:t>Культура коллектива</a:t>
            </a:r>
            <a:r>
              <a:rPr lang="ru-RU" altLang="ru-RU" dirty="0"/>
              <a:t> - так называют культуру семьи, социальной общности, организации и т. п.; она известна каждому члену коллектива и воплощается в различных навыках и знаниях, а также в искусстве труда отдельного члена коллектива.  </a:t>
            </a:r>
          </a:p>
          <a:p>
            <a:endParaRPr lang="ru-RU" altLang="ru-RU" dirty="0"/>
          </a:p>
          <a:p>
            <a:r>
              <a:rPr lang="ru-RU" altLang="ru-RU" dirty="0" smtClean="0"/>
              <a:t>-Социальное </a:t>
            </a:r>
            <a:r>
              <a:rPr lang="ru-RU" altLang="ru-RU" dirty="0"/>
              <a:t>планирование, социальная структура коллектива.</a:t>
            </a:r>
          </a:p>
          <a:p>
            <a:endParaRPr lang="ru-RU" altLang="ru-RU" dirty="0"/>
          </a:p>
          <a:p>
            <a:r>
              <a:rPr lang="ru-RU" altLang="ru-RU" dirty="0" smtClean="0"/>
              <a:t>-Моральное </a:t>
            </a:r>
            <a:r>
              <a:rPr lang="ru-RU" altLang="ru-RU" dirty="0"/>
              <a:t>стимулирование и информационная среда (структура).</a:t>
            </a:r>
          </a:p>
          <a:p>
            <a:endParaRPr lang="ru-RU" altLang="ru-RU" dirty="0"/>
          </a:p>
          <a:p>
            <a:r>
              <a:rPr lang="ru-RU" altLang="ru-RU" dirty="0" smtClean="0"/>
              <a:t>-Соревнование</a:t>
            </a:r>
            <a:r>
              <a:rPr lang="ru-RU" altLang="ru-RU" dirty="0"/>
              <a:t>.</a:t>
            </a:r>
          </a:p>
        </p:txBody>
      </p:sp>
      <p:sp>
        <p:nvSpPr>
          <p:cNvPr id="543748" name="Text Box 4"/>
          <p:cNvSpPr txBox="1">
            <a:spLocks noChangeArrowheads="1"/>
          </p:cNvSpPr>
          <p:nvPr/>
        </p:nvSpPr>
        <p:spPr bwMode="auto">
          <a:xfrm>
            <a:off x="1505269" y="0"/>
            <a:ext cx="83804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8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Методы социально-психологического воздействия</a:t>
            </a:r>
          </a:p>
        </p:txBody>
      </p:sp>
    </p:spTree>
    <p:extLst>
      <p:ext uri="{BB962C8B-B14F-4D97-AF65-F5344CB8AC3E}">
        <p14:creationId xmlns:p14="http://schemas.microsoft.com/office/powerpoint/2010/main" xmlns="" val="19606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Text Box 2"/>
          <p:cNvSpPr txBox="1">
            <a:spLocks noChangeArrowheads="1"/>
          </p:cNvSpPr>
          <p:nvPr/>
        </p:nvSpPr>
        <p:spPr bwMode="auto">
          <a:xfrm>
            <a:off x="457200" y="1418273"/>
            <a:ext cx="10957559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Особенностями методов социально-психологического воздействия являются</a:t>
            </a:r>
            <a:r>
              <a:rPr lang="ru-RU" alt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endParaRPr lang="ru-RU" altLang="ru-RU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ru-RU" altLang="ru-RU" sz="1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r>
              <a:rPr lang="ru-RU" alt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чрезвычайно относительны, имеют широкий  диапазон воздействия на людей в зависимости от их характеров;</a:t>
            </a:r>
          </a:p>
          <a:p>
            <a:endParaRPr lang="ru-RU" altLang="ru-RU" sz="1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r>
              <a:rPr lang="ru-RU" alt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оказывают воздействие на психику людей и во многом зависят от их психологического состояния в момент воздействия;</a:t>
            </a:r>
          </a:p>
          <a:p>
            <a:endParaRPr lang="ru-RU" altLang="ru-RU" sz="1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r>
              <a:rPr lang="ru-RU" alt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очень связаны с внутренней культурой организации, культурой конкретных коллективов.</a:t>
            </a:r>
          </a:p>
        </p:txBody>
      </p:sp>
    </p:spTree>
    <p:extLst>
      <p:ext uri="{BB962C8B-B14F-4D97-AF65-F5344CB8AC3E}">
        <p14:creationId xmlns:p14="http://schemas.microsoft.com/office/powerpoint/2010/main" xmlns="" val="105774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Text Box 2"/>
          <p:cNvSpPr txBox="1">
            <a:spLocks noChangeArrowheads="1"/>
          </p:cNvSpPr>
          <p:nvPr/>
        </p:nvSpPr>
        <p:spPr bwMode="auto">
          <a:xfrm>
            <a:off x="1774826" y="831850"/>
            <a:ext cx="8443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 sz="2400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6580" name="Text Box 4"/>
          <p:cNvSpPr txBox="1">
            <a:spLocks noChangeArrowheads="1"/>
          </p:cNvSpPr>
          <p:nvPr/>
        </p:nvSpPr>
        <p:spPr bwMode="auto">
          <a:xfrm>
            <a:off x="1703388" y="2014855"/>
            <a:ext cx="86614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dirty="0"/>
              <a:t>Методы </a:t>
            </a:r>
            <a:r>
              <a:rPr lang="ru-RU" altLang="ru-RU" b="1" dirty="0"/>
              <a:t>распорядительного воздействия</a:t>
            </a:r>
            <a:r>
              <a:rPr lang="ru-RU" altLang="ru-RU" dirty="0"/>
              <a:t> - отражают динамику управления и призваны обеспечить введение в действие и текущую корректировку различных актов организационно-стабилизирующего воздействия, а также оперативное устранение различных отклонений, возникающих в производственном процессе и системе управления им. </a:t>
            </a:r>
          </a:p>
          <a:p>
            <a:endParaRPr lang="ru-RU" altLang="ru-RU" dirty="0"/>
          </a:p>
          <a:p>
            <a:r>
              <a:rPr lang="ru-RU" altLang="ru-RU" b="1" dirty="0"/>
              <a:t>Методы организационно-стабилизирующего воздействия</a:t>
            </a:r>
            <a:r>
              <a:rPr lang="ru-RU" altLang="ru-RU" dirty="0"/>
              <a:t> отражают статику управления и определяют качественные, количественные и временные соотношения в системе управления, технической и технологической системах предприятия в обеспечение производственного процесса. Это воздействие осуществляется с помощью регламентирования, нормирования и инструктирования.</a:t>
            </a:r>
          </a:p>
        </p:txBody>
      </p:sp>
      <p:sp>
        <p:nvSpPr>
          <p:cNvPr id="536581" name="Text Box 5"/>
          <p:cNvSpPr txBox="1">
            <a:spLocks noChangeArrowheads="1"/>
          </p:cNvSpPr>
          <p:nvPr/>
        </p:nvSpPr>
        <p:spPr bwMode="auto">
          <a:xfrm>
            <a:off x="1703389" y="708025"/>
            <a:ext cx="878522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dirty="0"/>
              <a:t>Методы организационно-экономического воздействия оказывают непосредственное воздействие на волю и поведение людей, в том числе формируют среду. В которой осуществляется трудовая деятельность. </a:t>
            </a:r>
          </a:p>
        </p:txBody>
      </p:sp>
    </p:spTree>
    <p:extLst>
      <p:ext uri="{BB962C8B-B14F-4D97-AF65-F5344CB8AC3E}">
        <p14:creationId xmlns:p14="http://schemas.microsoft.com/office/powerpoint/2010/main" xmlns="" val="291648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50" name="Rectangle 14"/>
          <p:cNvSpPr>
            <a:spLocks noChangeArrowheads="1"/>
          </p:cNvSpPr>
          <p:nvPr/>
        </p:nvSpPr>
        <p:spPr bwMode="auto">
          <a:xfrm>
            <a:off x="1524001" y="15917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0074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26513338"/>
              </p:ext>
            </p:extLst>
          </p:nvPr>
        </p:nvGraphicFramePr>
        <p:xfrm>
          <a:off x="289560" y="508636"/>
          <a:ext cx="11201400" cy="5876924"/>
        </p:xfrm>
        <a:graphic>
          <a:graphicData uri="http://schemas.openxmlformats.org/presentationml/2006/ole">
            <p:oleObj spid="_x0000_s4100" name="CorelDRAW" r:id="rId4" imgW="5436000" imgH="298692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7292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491010"/>
            <a:ext cx="9603275" cy="1049235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терминологи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регламентацию функций управления;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методы управления;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Познакомиться с необходимой документацией.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033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Text Box 2"/>
          <p:cNvSpPr txBox="1">
            <a:spLocks noChangeArrowheads="1"/>
          </p:cNvSpPr>
          <p:nvPr/>
        </p:nvSpPr>
        <p:spPr bwMode="auto">
          <a:xfrm>
            <a:off x="1774825" y="1052513"/>
            <a:ext cx="8732838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Особенностями методов организационно-распорядительного воздействия являются</a:t>
            </a:r>
            <a:r>
              <a:rPr lang="ru-RU" alt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endParaRPr lang="ru-RU" altLang="ru-RU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r>
              <a:rPr lang="ru-RU" alt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непосредственно воздействуют на волю и поведение людей, то есть являются методами прямого действия;</a:t>
            </a:r>
          </a:p>
          <a:p>
            <a:endParaRPr lang="ru-RU" altLang="ru-RU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r>
              <a:rPr lang="ru-RU" alt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однозначно определяют поведение работников в организации;</a:t>
            </a:r>
          </a:p>
          <a:p>
            <a:endParaRPr lang="ru-RU" altLang="ru-RU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r>
              <a:rPr lang="ru-RU" alt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для их реализации обязательна их формализация.</a:t>
            </a:r>
          </a:p>
        </p:txBody>
      </p:sp>
    </p:spTree>
    <p:extLst>
      <p:ext uri="{BB962C8B-B14F-4D97-AF65-F5344CB8AC3E}">
        <p14:creationId xmlns:p14="http://schemas.microsoft.com/office/powerpoint/2010/main" xmlns="" val="402534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Text Box 2"/>
          <p:cNvSpPr txBox="1">
            <a:spLocks noChangeArrowheads="1"/>
          </p:cNvSpPr>
          <p:nvPr/>
        </p:nvSpPr>
        <p:spPr bwMode="auto">
          <a:xfrm>
            <a:off x="1774826" y="620714"/>
            <a:ext cx="60690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Стили управления и условия их реализации</a:t>
            </a:r>
          </a:p>
        </p:txBody>
      </p:sp>
      <p:sp>
        <p:nvSpPr>
          <p:cNvPr id="507908" name="Oval 4"/>
          <p:cNvSpPr>
            <a:spLocks noChangeArrowheads="1"/>
          </p:cNvSpPr>
          <p:nvPr/>
        </p:nvSpPr>
        <p:spPr bwMode="auto">
          <a:xfrm>
            <a:off x="5016501" y="2565401"/>
            <a:ext cx="2011363" cy="1920875"/>
          </a:xfrm>
          <a:prstGeom prst="ellipse">
            <a:avLst/>
          </a:prstGeom>
          <a:solidFill>
            <a:srgbClr val="FFFFFF"/>
          </a:solidFill>
          <a:ln w="57150" cmpd="thickThin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7909" name="Line 5"/>
          <p:cNvSpPr>
            <a:spLocks noChangeShapeType="1"/>
          </p:cNvSpPr>
          <p:nvPr/>
        </p:nvSpPr>
        <p:spPr bwMode="auto">
          <a:xfrm flipH="1" flipV="1">
            <a:off x="5519739" y="2708276"/>
            <a:ext cx="504825" cy="792163"/>
          </a:xfrm>
          <a:prstGeom prst="line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7910" name="Line 6"/>
          <p:cNvSpPr>
            <a:spLocks noChangeShapeType="1"/>
          </p:cNvSpPr>
          <p:nvPr/>
        </p:nvSpPr>
        <p:spPr bwMode="auto">
          <a:xfrm flipH="1" flipV="1">
            <a:off x="6024563" y="3500439"/>
            <a:ext cx="431800" cy="865187"/>
          </a:xfrm>
          <a:prstGeom prst="line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7911" name="Line 7"/>
          <p:cNvSpPr>
            <a:spLocks noChangeShapeType="1"/>
          </p:cNvSpPr>
          <p:nvPr/>
        </p:nvSpPr>
        <p:spPr bwMode="auto">
          <a:xfrm flipH="1">
            <a:off x="6024563" y="2997200"/>
            <a:ext cx="792162" cy="503238"/>
          </a:xfrm>
          <a:prstGeom prst="line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7912" name="Line 8"/>
          <p:cNvSpPr>
            <a:spLocks noChangeShapeType="1"/>
          </p:cNvSpPr>
          <p:nvPr/>
        </p:nvSpPr>
        <p:spPr bwMode="auto">
          <a:xfrm flipH="1" flipV="1">
            <a:off x="5016501" y="3357564"/>
            <a:ext cx="1008063" cy="142875"/>
          </a:xfrm>
          <a:prstGeom prst="line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7913" name="Line 9"/>
          <p:cNvSpPr>
            <a:spLocks noChangeShapeType="1"/>
          </p:cNvSpPr>
          <p:nvPr/>
        </p:nvSpPr>
        <p:spPr bwMode="auto">
          <a:xfrm flipH="1">
            <a:off x="5519739" y="3500439"/>
            <a:ext cx="504825" cy="865187"/>
          </a:xfrm>
          <a:prstGeom prst="line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7915" name="Text Box 11"/>
          <p:cNvSpPr txBox="1">
            <a:spLocks noChangeArrowheads="1"/>
          </p:cNvSpPr>
          <p:nvPr/>
        </p:nvSpPr>
        <p:spPr bwMode="auto">
          <a:xfrm>
            <a:off x="2495550" y="5589589"/>
            <a:ext cx="578008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Жесткая диктатура </a:t>
            </a:r>
            <a:r>
              <a:rPr lang="ru-RU" altLang="ru-RU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предполагает рабскую покорность подчиненных ради заработка с присущим безразличием к делу.</a:t>
            </a:r>
            <a:r>
              <a:rPr lang="ru-RU" altLang="ru-RU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507916" name="Text Box 12"/>
          <p:cNvSpPr txBox="1">
            <a:spLocks noChangeArrowheads="1"/>
          </p:cNvSpPr>
          <p:nvPr/>
        </p:nvSpPr>
        <p:spPr bwMode="auto">
          <a:xfrm>
            <a:off x="1919288" y="3789363"/>
            <a:ext cx="31686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Благожелательный авторитарный, </a:t>
            </a:r>
            <a:r>
              <a:rPr lang="ru-RU" altLang="ru-RU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требующий «человеческого» отношения к подчиненным</a:t>
            </a:r>
            <a:r>
              <a:rPr lang="ru-RU" altLang="ru-RU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r>
              <a:rPr lang="ru-RU" altLang="ru-RU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</p:txBody>
      </p:sp>
      <p:sp>
        <p:nvSpPr>
          <p:cNvPr id="507917" name="Line 13"/>
          <p:cNvSpPr>
            <a:spLocks noChangeShapeType="1"/>
          </p:cNvSpPr>
          <p:nvPr/>
        </p:nvSpPr>
        <p:spPr bwMode="auto">
          <a:xfrm flipH="1">
            <a:off x="5375276" y="4149725"/>
            <a:ext cx="504825" cy="1366838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7918" name="Line 14"/>
          <p:cNvSpPr>
            <a:spLocks noChangeShapeType="1"/>
          </p:cNvSpPr>
          <p:nvPr/>
        </p:nvSpPr>
        <p:spPr bwMode="auto">
          <a:xfrm flipH="1">
            <a:off x="4008439" y="3860801"/>
            <a:ext cx="1366837" cy="720725"/>
          </a:xfrm>
          <a:prstGeom prst="line">
            <a:avLst/>
          </a:prstGeom>
          <a:noFill/>
          <a:ln w="76200">
            <a:solidFill>
              <a:srgbClr val="FF660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7919" name="Text Box 15"/>
          <p:cNvSpPr txBox="1">
            <a:spLocks noChangeArrowheads="1"/>
          </p:cNvSpPr>
          <p:nvPr/>
        </p:nvSpPr>
        <p:spPr bwMode="auto">
          <a:xfrm>
            <a:off x="4912663" y="4437064"/>
            <a:ext cx="207140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Минимальная </a:t>
            </a:r>
          </a:p>
          <a:p>
            <a:pPr algn="ctr"/>
            <a:r>
              <a:rPr lang="ru-RU" alt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эффективность</a:t>
            </a:r>
          </a:p>
        </p:txBody>
      </p:sp>
      <p:sp>
        <p:nvSpPr>
          <p:cNvPr id="507920" name="Text Box 16"/>
          <p:cNvSpPr txBox="1">
            <a:spLocks noChangeArrowheads="1"/>
          </p:cNvSpPr>
          <p:nvPr/>
        </p:nvSpPr>
        <p:spPr bwMode="auto">
          <a:xfrm>
            <a:off x="4985688" y="1773239"/>
            <a:ext cx="207140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Максимальная </a:t>
            </a:r>
          </a:p>
          <a:p>
            <a:pPr algn="ctr"/>
            <a:r>
              <a:rPr lang="ru-RU" alt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эффективность</a:t>
            </a:r>
          </a:p>
        </p:txBody>
      </p:sp>
      <p:sp>
        <p:nvSpPr>
          <p:cNvPr id="507921" name="Text Box 17"/>
          <p:cNvSpPr txBox="1">
            <a:spLocks noChangeArrowheads="1"/>
          </p:cNvSpPr>
          <p:nvPr/>
        </p:nvSpPr>
        <p:spPr bwMode="auto">
          <a:xfrm>
            <a:off x="1919288" y="1484314"/>
            <a:ext cx="29718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Совещательный, </a:t>
            </a:r>
            <a:r>
              <a:rPr lang="ru-RU" alt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Руководитель определяет курс действий, советуется, но, в конечном счете, принимает решение единолично. </a:t>
            </a:r>
          </a:p>
        </p:txBody>
      </p:sp>
      <p:sp>
        <p:nvSpPr>
          <p:cNvPr id="507922" name="Line 18"/>
          <p:cNvSpPr>
            <a:spLocks noChangeShapeType="1"/>
          </p:cNvSpPr>
          <p:nvPr/>
        </p:nvSpPr>
        <p:spPr bwMode="auto">
          <a:xfrm flipH="1" flipV="1">
            <a:off x="4727575" y="2852738"/>
            <a:ext cx="719138" cy="360362"/>
          </a:xfrm>
          <a:prstGeom prst="line">
            <a:avLst/>
          </a:prstGeom>
          <a:noFill/>
          <a:ln w="76200">
            <a:solidFill>
              <a:srgbClr val="FFFF0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7923" name="Text Box 19"/>
          <p:cNvSpPr txBox="1">
            <a:spLocks noChangeArrowheads="1"/>
          </p:cNvSpPr>
          <p:nvPr/>
        </p:nvSpPr>
        <p:spPr bwMode="auto">
          <a:xfrm>
            <a:off x="7032625" y="981075"/>
            <a:ext cx="34051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ru-RU" altLang="ru-RU" b="1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Демократический </a:t>
            </a:r>
            <a:r>
              <a:rPr lang="ru-RU" altLang="ru-RU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Руководитель только </a:t>
            </a:r>
            <a:r>
              <a:rPr lang="ru-RU" altLang="ru-RU" b="1" i="1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определяет цели </a:t>
            </a:r>
            <a:r>
              <a:rPr lang="ru-RU" altLang="ru-RU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 устанавливает пределы, в которых подчиненные могут принимать решения самостоятельно. </a:t>
            </a:r>
          </a:p>
        </p:txBody>
      </p:sp>
      <p:sp>
        <p:nvSpPr>
          <p:cNvPr id="507924" name="Line 20"/>
          <p:cNvSpPr>
            <a:spLocks noChangeShapeType="1"/>
          </p:cNvSpPr>
          <p:nvPr/>
        </p:nvSpPr>
        <p:spPr bwMode="auto">
          <a:xfrm flipV="1">
            <a:off x="6311900" y="2420938"/>
            <a:ext cx="863600" cy="576262"/>
          </a:xfrm>
          <a:prstGeom prst="line">
            <a:avLst/>
          </a:prstGeom>
          <a:noFill/>
          <a:ln w="76200">
            <a:solidFill>
              <a:srgbClr val="66FF33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7925" name="Text Box 21"/>
          <p:cNvSpPr txBox="1">
            <a:spLocks noChangeArrowheads="1"/>
          </p:cNvSpPr>
          <p:nvPr/>
        </p:nvSpPr>
        <p:spPr bwMode="auto">
          <a:xfrm>
            <a:off x="7319963" y="3068639"/>
            <a:ext cx="3116262" cy="311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ru-RU" altLang="ru-RU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Попустительский. </a:t>
            </a:r>
            <a:r>
              <a:rPr lang="ru-RU" altLang="ru-RU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Руководитель позволяет подчиненным поступать по своему усмотрению, принимая к реализации предложения тех подчиненных, которые больше настаивают, но при условии не нанесения вреда коллективу</a:t>
            </a:r>
          </a:p>
        </p:txBody>
      </p:sp>
      <p:sp>
        <p:nvSpPr>
          <p:cNvPr id="507926" name="Line 22"/>
          <p:cNvSpPr>
            <a:spLocks noChangeShapeType="1"/>
          </p:cNvSpPr>
          <p:nvPr/>
        </p:nvSpPr>
        <p:spPr bwMode="auto">
          <a:xfrm>
            <a:off x="6456364" y="3644901"/>
            <a:ext cx="935037" cy="936625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071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для самоконтроля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" y="1853249"/>
            <a:ext cx="10759440" cy="7525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Дайте определение понятию «функция».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понимают под функцией менеджмента?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функции управления.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Регламентация функций управления.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Особенностями экономических методов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культура управления?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Особенностями методов социально-психологического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45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913794" y="2096064"/>
            <a:ext cx="10992455" cy="39808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Веснин В. Р. Менеджмент: учеб. – 2-е изд.,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перераб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 и доп. – М.: ТК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Велби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, Изд-во Проспект, 2020, стр. 28-31.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https://ppt-online.org/234748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https://ppt-online.org/88086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https://by.odb-office.eu/files/docs/Menedzhment-proektov.pdf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215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1961478"/>
            <a:ext cx="10082848" cy="41954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функции управления;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Регламентация функций управления и аппарат управления;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управления;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для самоконтроля;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использованной литературы.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5572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5006" y="2271183"/>
            <a:ext cx="8825657" cy="1081617"/>
          </a:xfrm>
        </p:spPr>
        <p:txBody>
          <a:bodyPr/>
          <a:lstStyle/>
          <a:p>
            <a:pPr algn="ctr"/>
            <a:r>
              <a:rPr lang="ru-RU" sz="5400" dirty="0" smtClean="0"/>
              <a:t>Введение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481186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i="1" dirty="0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09700"/>
            <a:ext cx="10248900" cy="4600587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(лат. </a:t>
            </a:r>
            <a:r>
              <a:rPr lang="ru-RU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обязанность, круг деятельности, назначение, роль.  Данное понятие используется во всех областях знаний и во всех сферах деятельности.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социально-экономических системах понятие «функция» также широко используется применительно к системе в целом, объекту и субъекту управления, отдельным подсистемам и видам деятельности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управления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вид деятельности, основанный на разделении и кооперации менеджмента и характеризующийся определенной однородностью, сложностью и стабильностью воздействий на объект со стороны субъекта управления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управления и установление объема работ по каждой функции являются основой для формирования структуры управляющей системы и взаимодействия ее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компонентов.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менеджмента представляет собой сферу действия определенного процесса управления, а система управления конкретным объектом или видом деятельности является совокупностью функций, взаимосвязанных управленческим циклом.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106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Под функцией менеджмента можно понимать: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2100" y="1988840"/>
            <a:ext cx="9918701" cy="4536504"/>
          </a:xfrm>
        </p:spPr>
        <p:txBody>
          <a:bodyPr>
            <a:noAutofit/>
          </a:bodyPr>
          <a:lstStyle/>
          <a:p>
            <a:r>
              <a:rPr lang="ru-RU" sz="2400" dirty="0" smtClean="0"/>
              <a:t> ту или иную общую задачу, которую он решает (такая задача бывает основной и обеспечивающей, например, планирование и мотивация);</a:t>
            </a:r>
          </a:p>
          <a:p>
            <a:r>
              <a:rPr lang="ru-RU" sz="2400" dirty="0" smtClean="0"/>
              <a:t> относительно самостоятельный вид управленческих действий;</a:t>
            </a:r>
          </a:p>
          <a:p>
            <a:r>
              <a:rPr lang="ru-RU" sz="2400" dirty="0" smtClean="0"/>
              <a:t>определенную сферу управления, обособившуюся в результате разделения управленческого труда, где принимаются специфические решения;</a:t>
            </a:r>
          </a:p>
          <a:p>
            <a:r>
              <a:rPr lang="ru-RU" sz="2400" dirty="0" smtClean="0"/>
              <a:t>целевое назначение управленческой деятельности вообще.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52229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37306524"/>
              </p:ext>
            </p:extLst>
          </p:nvPr>
        </p:nvGraphicFramePr>
        <p:xfrm>
          <a:off x="0" y="4715"/>
          <a:ext cx="12192000" cy="6853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3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21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90397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356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</a:p>
                    <a:p>
                      <a:pPr algn="ctr"/>
                      <a:r>
                        <a:rPr lang="ru-RU" dirty="0" smtClean="0"/>
                        <a:t>п/п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Авторы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Источники, подходы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Характеристика управленческих функций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8235">
                <a:tc rowSpan="7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Файоль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(1841-1925)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и промышленное управление (1916г.) (Процессный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подход)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Предвидение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это предположение, видение заранее того, что должно произойти; предугадывание.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326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оптимальное распределение ресурсов для достижения поставленных целей, деятельность, связанных с постановкой целей и действий в будущем.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4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Прогнозирование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деятельность, направленная на выявление и изучение возможных альтернатив будущего развития организации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26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процесс, деятельность по созданию или усовершенствованию взаимосвязей между частями и элементами с целью внесения упорядоченности в процессы и повышения их эффективности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05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 управления и контроля за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деятельностью организации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82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Координация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согласованности работы всех звеньев системы управления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966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наблюдение за поведением управляемой системы с целью обеспечения ее оптимального функционирования.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5091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15351079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65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713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340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032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15688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0353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</a:p>
                    <a:p>
                      <a:pPr algn="ctr"/>
                      <a:r>
                        <a:rPr lang="ru-RU" sz="1200" dirty="0" smtClean="0"/>
                        <a:t>п/п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Авторы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Источники, подходы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Характеристика управленческих функций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87514">
                <a:tc rowSpan="3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Л.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Гьюлик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Л. </a:t>
                      </a:r>
                      <a:r>
                        <a:rPr lang="ru-RU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Урвик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«Заметки о теории организации»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1937 г.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(Процессный подход)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кадрами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организации качественным персоналом, способным выполнять возложенные на него трудовые функции, и оптимальное его использование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63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упорядоченная система выявления, измерения, сбора, регистрации, интерпретации, обобщения, подготовки и предоставления важной для принятия решений по деятельности организации информации и показателей для управленческого звена организации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20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Бюджетирование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предположительное определение предстоящих расходов и доходов на определенный период и указание форм финансового контроля, ведение финансовых документов.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5867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1311</TotalTime>
  <Words>2301</Words>
  <Application>Microsoft Office PowerPoint</Application>
  <PresentationFormat>Произвольный</PresentationFormat>
  <Paragraphs>283</Paragraphs>
  <Slides>33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33</vt:i4>
      </vt:variant>
    </vt:vector>
  </HeadingPairs>
  <TitlesOfParts>
    <vt:vector size="36" baseType="lpstr">
      <vt:lpstr>Ион</vt:lpstr>
      <vt:lpstr>Clip</vt:lpstr>
      <vt:lpstr>CorelDRAW</vt:lpstr>
      <vt:lpstr>Презентация по МДК 03.01 “Организация деятельности структурных подразделений при выполнении строительно-монтажных работ, эксплуатации, ремонте и реконструкции зданий и сооружений”  специальность: 08.02.01 ”Строительство и эксплуатация зданий и сооружений”</vt:lpstr>
      <vt:lpstr>Цели</vt:lpstr>
      <vt:lpstr>Задачи</vt:lpstr>
      <vt:lpstr>ПЛАН</vt:lpstr>
      <vt:lpstr>Введение</vt:lpstr>
      <vt:lpstr>Введение</vt:lpstr>
      <vt:lpstr>Под функцией менеджмента можно понимать:</vt:lpstr>
      <vt:lpstr>Слайд 8</vt:lpstr>
      <vt:lpstr>Слайд 9</vt:lpstr>
      <vt:lpstr>Слайд 10</vt:lpstr>
      <vt:lpstr>Слайд 11</vt:lpstr>
      <vt:lpstr>Слайд 12</vt:lpstr>
      <vt:lpstr>Основные функции управления</vt:lpstr>
      <vt:lpstr>Слайд 14</vt:lpstr>
      <vt:lpstr>Планирование</vt:lpstr>
      <vt:lpstr>Организация </vt:lpstr>
      <vt:lpstr>Мотивация</vt:lpstr>
      <vt:lpstr>Контроль</vt:lpstr>
      <vt:lpstr>Регламентация функций управления и аппарат управления</vt:lpstr>
      <vt:lpstr>Регламентация функций управления</vt:lpstr>
      <vt:lpstr>Аппарат управления и конкретные функции управления</vt:lpstr>
      <vt:lpstr>Методы управления</vt:lpstr>
      <vt:lpstr> 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Вопросы для самоконтроля</vt:lpstr>
      <vt:lpstr>Список литературы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Деревянные здания</dc:title>
  <dc:creator>Пользователь</dc:creator>
  <cp:lastModifiedBy>avanesyan</cp:lastModifiedBy>
  <cp:revision>57</cp:revision>
  <dcterms:created xsi:type="dcterms:W3CDTF">2020-04-14T17:24:16Z</dcterms:created>
  <dcterms:modified xsi:type="dcterms:W3CDTF">2021-11-12T07:21:02Z</dcterms:modified>
</cp:coreProperties>
</file>