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321" r:id="rId3"/>
    <p:sldId id="320" r:id="rId4"/>
    <p:sldId id="315" r:id="rId5"/>
    <p:sldId id="317" r:id="rId6"/>
    <p:sldId id="318" r:id="rId7"/>
    <p:sldId id="308" r:id="rId8"/>
    <p:sldId id="310" r:id="rId9"/>
    <p:sldId id="312" r:id="rId10"/>
    <p:sldId id="313" r:id="rId11"/>
    <p:sldId id="258" r:id="rId12"/>
    <p:sldId id="299" r:id="rId13"/>
    <p:sldId id="259" r:id="rId14"/>
    <p:sldId id="291" r:id="rId15"/>
    <p:sldId id="295" r:id="rId16"/>
    <p:sldId id="296" r:id="rId17"/>
    <p:sldId id="319" r:id="rId18"/>
    <p:sldId id="29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1D2E9A0-E4B8-4736-BF62-091A869D54CB}" type="datetimeFigureOut">
              <a:rPr lang="ru-RU" smtClean="0"/>
              <a:pPr/>
              <a:t>12.11.2021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1BE33E3-8217-444C-9AC6-F78A62DDA2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330" y="3868524"/>
            <a:ext cx="6477000" cy="1828800"/>
          </a:xfrm>
          <a:effectLst>
            <a:reflection blurRad="6350" stA="52000" endA="300" endPos="35000" dir="5400000" sy="-100000" algn="bl" rotWithShape="0"/>
          </a:effectLst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/>
            </a:r>
            <a:br>
              <a:rPr lang="ru-RU" sz="2800" b="1" dirty="0">
                <a:solidFill>
                  <a:schemeClr val="tx1"/>
                </a:solidFill>
              </a:rPr>
            </a:br>
            <a:endParaRPr lang="ru-RU" sz="5400" b="1" i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9">
            <a:extLst>
              <a:ext uri="{FF2B5EF4-FFF2-40B4-BE49-F238E27FC236}">
                <a16:creationId xmlns:a16="http://schemas.microsoft.com/office/drawing/2014/main" xmlns="" id="{399007C4-9802-409D-9F5B-DF3444F10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C1F475F-B0CC-4EC1-9D0A-354B9AE882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2163"/>
            <a:ext cx="8839200" cy="3594869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675D3A92-030A-4D9E-BC7A-F9DE6A11B69F}"/>
              </a:ext>
            </a:extLst>
          </p:cNvPr>
          <p:cNvSpPr/>
          <p:nvPr/>
        </p:nvSpPr>
        <p:spPr>
          <a:xfrm>
            <a:off x="152400" y="3717032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О</a:t>
            </a:r>
            <a:r>
              <a:rPr lang="ru-RU" sz="2800" b="1" dirty="0" smtClean="0"/>
              <a:t>сновные </a:t>
            </a:r>
            <a:r>
              <a:rPr lang="ru-RU" sz="2800" b="1" dirty="0"/>
              <a:t>цвета графики - </a:t>
            </a:r>
            <a:r>
              <a:rPr lang="ru-RU" sz="2800" b="1" u="sng" dirty="0"/>
              <a:t>черный и </a:t>
            </a:r>
            <a:r>
              <a:rPr lang="ru-RU" sz="2800" b="1" u="sng" dirty="0" smtClean="0"/>
              <a:t>белый</a:t>
            </a:r>
            <a:r>
              <a:rPr lang="ru-RU" sz="2800" b="1" dirty="0" smtClean="0"/>
              <a:t>. </a:t>
            </a:r>
            <a:r>
              <a:rPr lang="ru-RU" sz="2800" b="1" dirty="0"/>
              <a:t>Выразительные средства графики – </a:t>
            </a:r>
            <a:r>
              <a:rPr lang="ru-RU" sz="2800" b="1" dirty="0" smtClean="0"/>
              <a:t>точка, линия</a:t>
            </a:r>
            <a:r>
              <a:rPr lang="ru-RU" sz="2800" b="1" dirty="0"/>
              <a:t>, </a:t>
            </a:r>
            <a:r>
              <a:rPr lang="ru-RU" sz="2800" b="1" dirty="0" smtClean="0"/>
              <a:t>пятно, рисунок</a:t>
            </a:r>
            <a:r>
              <a:rPr lang="ru-RU" sz="2800" b="1" dirty="0"/>
              <a:t>, переходы света и тени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С</a:t>
            </a:r>
            <a:r>
              <a:rPr lang="ru-RU" sz="2800" b="1" dirty="0" smtClean="0"/>
              <a:t>лово </a:t>
            </a:r>
            <a:r>
              <a:rPr lang="ru-RU" sz="2800" b="1" dirty="0"/>
              <a:t>“графика” происходит от греческого слова “графо” - “пишу”, “черчу”, “рисую”.</a:t>
            </a:r>
          </a:p>
        </p:txBody>
      </p:sp>
    </p:spTree>
  </p:cSld>
  <p:clrMapOvr>
    <a:masterClrMapping/>
  </p:clrMapOvr>
  <p:transition advTm="1001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B65784D6-745A-4CA4-9BD4-67A9C8F09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D2B7FCAC-E16E-4F68-9E17-5B0FAE4A84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Линии – средства графики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BC2D7BB-9EDD-4DA7-A4E7-73488AE7EC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76224"/>
            <a:ext cx="3024336" cy="41269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B1E0CC53-CF3D-4887-A95C-846F2D7E2A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04799"/>
            <a:ext cx="3130624" cy="40983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9777203"/>
      </p:ext>
    </p:extLst>
  </p:cSld>
  <p:clrMapOvr>
    <a:masterClrMapping/>
  </p:clrMapOvr>
  <p:transition advTm="1012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214290"/>
            <a:ext cx="70723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C:\Users\gamzina\Pictures\14973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88640"/>
            <a:ext cx="6667500" cy="431482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83155" y="4797152"/>
            <a:ext cx="5788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Линии </a:t>
            </a:r>
            <a:r>
              <a:rPr lang="ru-RU" sz="2400" b="1" dirty="0" smtClean="0">
                <a:solidFill>
                  <a:schemeClr val="bg1"/>
                </a:solidFill>
              </a:rPr>
              <a:t> и пятно– </a:t>
            </a:r>
            <a:r>
              <a:rPr lang="ru-RU" sz="2400" b="1" dirty="0">
                <a:solidFill>
                  <a:schemeClr val="bg1"/>
                </a:solidFill>
              </a:rPr>
              <a:t>средства графики </a:t>
            </a:r>
          </a:p>
        </p:txBody>
      </p:sp>
    </p:spTree>
  </p:cSld>
  <p:clrMapOvr>
    <a:masterClrMapping/>
  </p:clrMapOvr>
  <p:transition advTm="10031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Линии </a:t>
            </a:r>
            <a:r>
              <a:rPr lang="ru-RU" dirty="0" smtClean="0"/>
              <a:t>и пятно – </a:t>
            </a:r>
            <a:r>
              <a:rPr lang="ru-RU" dirty="0"/>
              <a:t>средства графики </a:t>
            </a:r>
          </a:p>
        </p:txBody>
      </p:sp>
      <p:pic>
        <p:nvPicPr>
          <p:cNvPr id="1026" name="Picture 2" descr="C:\Users\gamzina\Pictures\69994_original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519" b="9519"/>
          <a:stretch>
            <a:fillRect/>
          </a:stretch>
        </p:blipFill>
        <p:spPr bwMode="auto">
          <a:xfrm>
            <a:off x="1835696" y="260647"/>
            <a:ext cx="6984776" cy="4121503"/>
          </a:xfrm>
          <a:prstGeom prst="rect">
            <a:avLst/>
          </a:prstGeom>
          <a:noFill/>
        </p:spPr>
      </p:pic>
    </p:spTree>
  </p:cSld>
  <p:clrMapOvr>
    <a:masterClrMapping/>
  </p:clrMapOvr>
  <p:transition advTm="10171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14480" y="285728"/>
            <a:ext cx="71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2" name="Picture 2" descr="C:\Users\gamzina\Pictures\74459_html_5af5af3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5016"/>
            <a:ext cx="7141052" cy="41800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04914" y="4797152"/>
            <a:ext cx="52597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Линии – средства графики </a:t>
            </a:r>
          </a:p>
        </p:txBody>
      </p:sp>
    </p:spTree>
  </p:cSld>
  <p:clrMapOvr>
    <a:masterClrMapping/>
  </p:clrMapOvr>
  <p:transition advTm="10078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Линии </a:t>
            </a:r>
            <a:r>
              <a:rPr lang="ru-RU" dirty="0" smtClean="0"/>
              <a:t>и пятно – </a:t>
            </a:r>
            <a:r>
              <a:rPr lang="ru-RU" dirty="0"/>
              <a:t>средства графики </a:t>
            </a:r>
          </a:p>
        </p:txBody>
      </p:sp>
      <p:pic>
        <p:nvPicPr>
          <p:cNvPr id="5122" name="Picture 2" descr="C:\Users\gamzina\Pictures\detsad-216934-1435665153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4326" r="14326"/>
          <a:stretch>
            <a:fillRect/>
          </a:stretch>
        </p:blipFill>
        <p:spPr bwMode="auto">
          <a:xfrm>
            <a:off x="1691680" y="188640"/>
            <a:ext cx="7128792" cy="4243876"/>
          </a:xfrm>
          <a:prstGeom prst="rect">
            <a:avLst/>
          </a:prstGeom>
          <a:noFill/>
        </p:spPr>
      </p:pic>
    </p:spTree>
  </p:cSld>
  <p:clrMapOvr>
    <a:masterClrMapping/>
  </p:clrMapOvr>
  <p:transition advTm="1051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Линии – средства графики </a:t>
            </a:r>
          </a:p>
        </p:txBody>
      </p:sp>
      <p:pic>
        <p:nvPicPr>
          <p:cNvPr id="4098" name="Picture 2" descr="C:\Users\gamzina\Pictures\1494923553_risunki-geometriey-1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5888" b="25888"/>
          <a:stretch>
            <a:fillRect/>
          </a:stretch>
        </p:blipFill>
        <p:spPr bwMode="auto">
          <a:xfrm>
            <a:off x="1763688" y="188640"/>
            <a:ext cx="7051500" cy="4248472"/>
          </a:xfrm>
          <a:prstGeom prst="rect">
            <a:avLst/>
          </a:prstGeom>
          <a:noFill/>
        </p:spPr>
      </p:pic>
    </p:spTree>
  </p:cSld>
  <p:clrMapOvr>
    <a:masterClrMapping/>
  </p:clrMapOvr>
  <p:transition advTm="12059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Точка </a:t>
            </a:r>
            <a:r>
              <a:rPr lang="ru-RU" dirty="0"/>
              <a:t>– средства графики </a:t>
            </a:r>
          </a:p>
        </p:txBody>
      </p:sp>
      <p:pic>
        <p:nvPicPr>
          <p:cNvPr id="8195" name="Picture 3" descr="C:\Users\gamzina\Pictures\slide-15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9783" b="978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 advTm="12948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Пятно </a:t>
            </a:r>
            <a:r>
              <a:rPr lang="ru-RU" dirty="0"/>
              <a:t>– средства графики </a:t>
            </a:r>
          </a:p>
        </p:txBody>
      </p:sp>
      <p:pic>
        <p:nvPicPr>
          <p:cNvPr id="1026" name="Picture 2" descr="F:\линия точка пятно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1" y="239857"/>
            <a:ext cx="7123648" cy="39892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01600403"/>
      </p:ext>
    </p:extLst>
  </p:cSld>
  <p:clrMapOvr>
    <a:masterClrMapping/>
  </p:clrMapOvr>
  <p:transition advTm="10437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Линии, точка и пятно </a:t>
            </a:r>
            <a:r>
              <a:rPr lang="ru-RU" dirty="0"/>
              <a:t>– средства графики </a:t>
            </a:r>
          </a:p>
        </p:txBody>
      </p:sp>
      <p:pic>
        <p:nvPicPr>
          <p:cNvPr id="10242" name="Picture 2" descr="C:\Users\gamzina\Pictures\0ddca0b87b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6588224" cy="5616351"/>
          </a:xfrm>
          <a:prstGeom prst="rect">
            <a:avLst/>
          </a:prstGeom>
          <a:noFill/>
        </p:spPr>
      </p:pic>
    </p:spTree>
  </p:cSld>
  <p:clrMapOvr>
    <a:masterClrMapping/>
  </p:clrMapOvr>
  <p:transition advTm="1263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Преподаватель  </a:t>
            </a:r>
            <a:r>
              <a:rPr lang="ru-RU" dirty="0" err="1" smtClean="0"/>
              <a:t>Муханеева</a:t>
            </a:r>
            <a:r>
              <a:rPr lang="ru-RU" dirty="0" smtClean="0"/>
              <a:t> В.В.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sp>
        <p:nvSpPr>
          <p:cNvPr id="7" name="Прямоугольник 6"/>
          <p:cNvSpPr/>
          <p:nvPr/>
        </p:nvSpPr>
        <p:spPr>
          <a:xfrm>
            <a:off x="1475656" y="764704"/>
            <a:ext cx="7668344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sz="1600" dirty="0" smtClean="0"/>
              <a:t>Данное </a:t>
            </a:r>
            <a:r>
              <a:rPr lang="ru-RU" sz="1600" dirty="0"/>
              <a:t>учебное наглядное пособие предназначено для реализации </a:t>
            </a:r>
            <a:r>
              <a:rPr lang="ru-RU" sz="1600" dirty="0" smtClean="0"/>
              <a:t>Государственного автономного профессионального образовательного учреждения </a:t>
            </a:r>
            <a:r>
              <a:rPr lang="ru-RU" sz="1600" dirty="0"/>
              <a:t>Краснодарского края ГАПОУ </a:t>
            </a:r>
            <a:r>
              <a:rPr lang="ru-RU" sz="1600" dirty="0" smtClean="0"/>
              <a:t>КК «НКСЭ» </a:t>
            </a:r>
            <a:r>
              <a:rPr lang="ru-RU" sz="1600" dirty="0"/>
              <a:t>для студентов </a:t>
            </a:r>
            <a:r>
              <a:rPr lang="ru-RU" sz="1600" dirty="0" smtClean="0"/>
              <a:t>специальности 54.02.01  </a:t>
            </a:r>
            <a:r>
              <a:rPr lang="ru-RU" sz="1600" dirty="0"/>
              <a:t>«Дизайн (по отраслям)» по проведению практических работ по </a:t>
            </a:r>
            <a:r>
              <a:rPr lang="ru-RU" sz="1600" dirty="0" smtClean="0"/>
              <a:t>дисциплинам «Архитектурная графика»  и «Основы композиции»  </a:t>
            </a:r>
            <a:endParaRPr lang="ru-RU" sz="1600" dirty="0"/>
          </a:p>
          <a:p>
            <a:pPr algn="just"/>
            <a:r>
              <a:rPr lang="ru-RU" sz="1600" dirty="0" smtClean="0"/>
              <a:t>     Наглядное </a:t>
            </a:r>
            <a:r>
              <a:rPr lang="ru-RU" sz="1600" dirty="0"/>
              <a:t>пособие предназначено для презентации лекционного материала и для совершенствования практических знаний, умений и навыков в соответствии с требованиями рабочей программы . </a:t>
            </a:r>
          </a:p>
          <a:p>
            <a:pPr algn="just"/>
            <a:r>
              <a:rPr lang="ru-RU" sz="1600" dirty="0" smtClean="0"/>
              <a:t>     В </a:t>
            </a:r>
            <a:r>
              <a:rPr lang="ru-RU" sz="1600" dirty="0"/>
              <a:t>данной презентации представлен, как текстовый материал, так и графический, что поможет студенту лучше усвоить данный материал и применить его в дальнейшем при выполнении практических работ , курсового и дипломного проектирования.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2577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2F1E346-738A-48E1-B524-CEC351283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>
          <a:xfrm>
            <a:off x="304800" y="260648"/>
            <a:ext cx="8507931" cy="52565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47162611"/>
      </p:ext>
    </p:extLst>
  </p:cSld>
  <p:clrMapOvr>
    <a:masterClrMapping/>
  </p:clrMapOvr>
  <p:transition advTm="6974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A28411AF-0B84-4C39-840D-00AFEF555A91}"/>
              </a:ext>
            </a:extLst>
          </p:cNvPr>
          <p:cNvSpPr/>
          <p:nvPr/>
        </p:nvSpPr>
        <p:spPr>
          <a:xfrm>
            <a:off x="2339752" y="188640"/>
            <a:ext cx="6804248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ТОЧКА – это графический акцент на плоскости, т.е. от точечного прикосновения карандашом, кистью, пером, фломастером и другими художественными инструментами появляется точечное изображение. 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Без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точки в отдельных случаях просто нельзя обойтись. Активность восприятия точки зависит от ее «одиночества» или от сочетания нескольких точек и других элементов. 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Точечное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изображение строится на основе точек одинаковой или разной величин. Изображение зависит от выявленных в композиции свойств точек: расположения их на плоскости, относительного размера, силуэта формы, плоскости заполнения, яркости. 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Точку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можно использовать для создания фактурного фона, для объемно-пространственной разработки формы, для создания впечатления от пространства в плоскостной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композиции.</a:t>
            </a:r>
          </a:p>
          <a:p>
            <a:pPr algn="just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Точечные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изображения могут быть использованы в сочетании с линейными, штриховыми, тональными и цветовыми изображениями в плоскостной </a:t>
            </a:r>
            <a:r>
              <a:rPr lang="ru-RU" sz="1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композиции.</a:t>
            </a:r>
          </a:p>
        </p:txBody>
      </p:sp>
      <p:pic>
        <p:nvPicPr>
          <p:cNvPr id="5" name="Рисунок 4" descr="https://fsd.kopilkaurokov.ru/up/html/2018/12/16/k_5c166fd58065b/491053_2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2016224" cy="303009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fsd.kopilkaurokov.ru/up/html/2018/12/16/k_5c166fd58065b/491053_1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99" y="3284984"/>
            <a:ext cx="2024037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355615367"/>
      </p:ext>
    </p:extLst>
  </p:cSld>
  <p:clrMapOvr>
    <a:masterClrMapping/>
  </p:clrMapOvr>
  <p:transition advTm="1556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F8AEEFDA-5DFF-42F8-B2A4-2CE14A8B2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Подзаголовок 7">
            <a:extLst>
              <a:ext uri="{FF2B5EF4-FFF2-40B4-BE49-F238E27FC236}">
                <a16:creationId xmlns:a16="http://schemas.microsoft.com/office/drawing/2014/main" xmlns="" id="{B8AF76D2-0F71-4664-8713-315F96EAFC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4B54CAC-0A2E-441B-BB03-07720BB4AC5A}"/>
              </a:ext>
            </a:extLst>
          </p:cNvPr>
          <p:cNvSpPr/>
          <p:nvPr/>
        </p:nvSpPr>
        <p:spPr>
          <a:xfrm>
            <a:off x="2123728" y="122163"/>
            <a:ext cx="698217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ЛИНИЯ</a:t>
            </a:r>
            <a:r>
              <a:rPr lang="ru-RU" sz="1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 – самый простой и самый экономичный прием в графике и орнаментально-графическом искусстве. Она способна выполнить одновременно несколько функций: </a:t>
            </a:r>
            <a:endParaRPr lang="ru-RU" sz="19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ограничивать </a:t>
            </a:r>
            <a:r>
              <a:rPr lang="ru-RU" sz="1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форму, </a:t>
            </a:r>
            <a:endParaRPr lang="ru-RU" sz="19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определять </a:t>
            </a:r>
            <a:r>
              <a:rPr lang="ru-RU" sz="1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характер и движение всей формы, ее пропорций. </a:t>
            </a:r>
            <a:endParaRPr lang="ru-RU" sz="19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algn="just"/>
            <a:r>
              <a:rPr lang="ru-RU" sz="19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Линия</a:t>
            </a:r>
            <a:r>
              <a:rPr lang="ru-RU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 </a:t>
            </a:r>
            <a:r>
              <a:rPr lang="ru-RU" sz="1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– это протяженное движение (карандаша, пера, кисти и т.д.) на бумаге. </a:t>
            </a:r>
            <a:endParaRPr lang="ru-RU" sz="19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algn="just"/>
            <a:r>
              <a:rPr lang="ru-RU" sz="19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Линия</a:t>
            </a:r>
            <a:r>
              <a:rPr lang="ru-RU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 </a:t>
            </a:r>
            <a:r>
              <a:rPr lang="ru-RU" sz="1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характеризуется протяженностью или развитием на плоскости в одном направлении, например, в длину. Характер линейно-графической формы во многом определяется материалом и техникой ее исполнения (карандаш, перо, фломастер, соус, кисть, палочка). </a:t>
            </a:r>
            <a:endParaRPr lang="ru-RU" sz="19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algn="just"/>
            <a:r>
              <a:rPr lang="ru-RU" sz="19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Линия </a:t>
            </a:r>
            <a:r>
              <a:rPr lang="ru-RU" sz="1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может быть короткой, длинной и </a:t>
            </a:r>
            <a:r>
              <a:rPr lang="ru-RU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бесконечной.</a:t>
            </a:r>
          </a:p>
          <a:p>
            <a:pPr algn="just"/>
            <a:r>
              <a:rPr lang="ru-RU" sz="1900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Линия</a:t>
            </a:r>
            <a:r>
              <a:rPr lang="ru-RU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 </a:t>
            </a:r>
            <a:r>
              <a:rPr lang="ru-RU" sz="1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является первоэлементом изображения любой формы. </a:t>
            </a:r>
            <a:r>
              <a:rPr lang="ru-RU" sz="19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Линии </a:t>
            </a:r>
            <a:r>
              <a:rPr lang="ru-RU" sz="19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могут иметь различные начертательные или изобразительные характеристики: прямые, кривые, ломанные, зигзагообразные, прерывистые, волнистые, толстые, тонкие, жесткие, мягкие и др.</a:t>
            </a:r>
          </a:p>
        </p:txBody>
      </p:sp>
      <p:pic>
        <p:nvPicPr>
          <p:cNvPr id="5" name="Рисунок 4" descr="https://fsd.kopilkaurokov.ru/up/html/2018/12/16/k_5c166fd58065b/491053_4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2" y="147752"/>
            <a:ext cx="1981706" cy="270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fsd.kopilkaurokov.ru/up/html/2018/12/16/k_5c166fd58065b/491053_3.jpe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22" y="3140968"/>
            <a:ext cx="1981706" cy="26642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3161989408"/>
      </p:ext>
    </p:extLst>
  </p:cSld>
  <p:clrMapOvr>
    <a:masterClrMapping/>
  </p:clrMapOvr>
  <p:transition advTm="15101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761B36B0-EF51-4AC9-B4C3-15C63E74D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xmlns="" id="{20828FF0-A96F-4581-A8EB-6E5C8295E8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51721F84-32A9-44D6-A555-4B6E806AE925}"/>
              </a:ext>
            </a:extLst>
          </p:cNvPr>
          <p:cNvSpPr/>
          <p:nvPr/>
        </p:nvSpPr>
        <p:spPr>
          <a:xfrm>
            <a:off x="2007800" y="145082"/>
            <a:ext cx="70207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ПЯТНО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 (или тон) в организации композиции наряду с линией играет важную роль. 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algn="just"/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Пятно</a:t>
            </a:r>
            <a:r>
              <a:rPr lang="ru-RU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,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в отличие от точки и линии, заполняет большую часть графической плоскости композиции. 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algn="just"/>
            <a:r>
              <a:rPr lang="ru-RU" b="1" u="sng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Пятно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может быть одинаковым на всей своей площади по светлоте, по цветовому фону, насыщенности, но может иметь на разных участках различные характеристики цветового изображения.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изображение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. 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Пятна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, из которых строится композиция, бывают темными на светлом фоне и наоборот светлыми на темном фоне. Пятно и фон могут отличаться и цветовым тоном. </a:t>
            </a:r>
            <a:r>
              <a:rPr lang="ru-RU" b="1" dirty="0" err="1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Пятновая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 или тональная плоскостная разработка композиции достигается, в основном, за счет применения различного рода заливочных, пастозных и растровых (равномерно заполненных точками или линиями) графических средств. </a:t>
            </a:r>
            <a:endParaRPr lang="ru-RU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-apple-system"/>
            </a:endParaRPr>
          </a:p>
          <a:p>
            <a:pPr algn="just"/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Используя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различные конфигурации, силуэты и расположения различных симметричных, асимметричных и других пятен,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можно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зрительно изменить пропорции формы силуэта, придавая ей привлекательные черты, что очень важно в </a:t>
            </a:r>
            <a:r>
              <a:rPr lang="ru-RU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 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-apple-system"/>
              </a:rPr>
              <a:t>практической работе.</a:t>
            </a:r>
          </a:p>
        </p:txBody>
      </p:sp>
      <p:pic>
        <p:nvPicPr>
          <p:cNvPr id="7" name="Рисунок 6" descr="https://fsd.kopilkaurokov.ru/up/html/2018/12/16/k_5c166fd58065b/491053_6.jpe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3" y="145083"/>
            <a:ext cx="1843816" cy="2863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fsd.kopilkaurokov.ru/up/html/2018/12/16/k_5c166fd58065b/491053_5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33" y="3140968"/>
            <a:ext cx="1843815" cy="27363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65604870"/>
      </p:ext>
    </p:extLst>
  </p:cSld>
  <p:clrMapOvr>
    <a:masterClrMapping/>
  </p:clrMapOvr>
  <p:transition advTm="15148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9585DC08-23D1-4D6D-95AE-91D224887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6FD58CBD-653D-4345-81FE-9E5E86319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Линии – </a:t>
            </a:r>
            <a:r>
              <a:rPr lang="ru-RU" smtClean="0"/>
              <a:t>средства графики  (вариант</a:t>
            </a:r>
            <a:r>
              <a:rPr lang="ru-RU" dirty="0" smtClean="0"/>
              <a:t>) </a:t>
            </a:r>
            <a:endParaRPr lang="ru-RU" dirty="0"/>
          </a:p>
        </p:txBody>
      </p:sp>
      <p:pic>
        <p:nvPicPr>
          <p:cNvPr id="5" name="Picture 2" descr="C:\Users\gamzina\Pictures\74459_html_1af5b281.png">
            <a:extLst>
              <a:ext uri="{FF2B5EF4-FFF2-40B4-BE49-F238E27FC236}">
                <a16:creationId xmlns:a16="http://schemas.microsoft.com/office/drawing/2014/main" xmlns="" id="{B3BD7953-49B7-4FBE-9855-D9EA7770F9EE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4072" b="407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16021270"/>
      </p:ext>
    </p:extLst>
  </p:cSld>
  <p:clrMapOvr>
    <a:masterClrMapping/>
  </p:clrMapOvr>
  <p:transition advTm="10015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E09B25FE-8B4B-408D-8CB9-C557F883E64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xmlns="" id="{08C404B9-BAE8-4E95-A868-B7C5FB7BA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F11C09A-8B79-4765-A895-BEE60DB964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9835" b="9835"/>
          <a:stretch>
            <a:fillRect/>
          </a:stretch>
        </p:blipFill>
        <p:spPr>
          <a:xfrm>
            <a:off x="1828800" y="161603"/>
            <a:ext cx="7193786" cy="4334198"/>
          </a:xfrm>
        </p:spPr>
      </p:pic>
    </p:spTree>
    <p:extLst>
      <p:ext uri="{BB962C8B-B14F-4D97-AF65-F5344CB8AC3E}">
        <p14:creationId xmlns="" xmlns:p14="http://schemas.microsoft.com/office/powerpoint/2010/main" val="975221239"/>
      </p:ext>
    </p:extLst>
  </p:cSld>
  <p:clrMapOvr>
    <a:masterClrMapping/>
  </p:clrMapOvr>
  <p:transition advTm="10093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xmlns="" id="{02C8F906-9B95-43F8-BBB5-38F490F872A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8F2C1FB4-6102-498B-AB37-942A8B089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Линии – средства графики </a:t>
            </a:r>
          </a:p>
        </p:txBody>
      </p:sp>
      <p:pic>
        <p:nvPicPr>
          <p:cNvPr id="9" name="Picture 2" descr="C:\Users\gamzina\Pictures\fd965de53963d0a2b9c9c4659fbf5a67.jpg">
            <a:extLst>
              <a:ext uri="{FF2B5EF4-FFF2-40B4-BE49-F238E27FC236}">
                <a16:creationId xmlns:a16="http://schemas.microsoft.com/office/drawing/2014/main" xmlns="" id="{2A1710E0-43C1-49EB-B850-94BB12B71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3832" y="266699"/>
            <a:ext cx="3511568" cy="4180233"/>
          </a:xfrm>
          <a:prstGeom prst="rect">
            <a:avLst/>
          </a:prstGeom>
          <a:noFill/>
        </p:spPr>
      </p:pic>
      <p:pic>
        <p:nvPicPr>
          <p:cNvPr id="10" name="Picture 2" descr="C:\Users\gamzina\Pictures\edaf077855cabb7562061eabc79c4921.jpg">
            <a:extLst>
              <a:ext uri="{FF2B5EF4-FFF2-40B4-BE49-F238E27FC236}">
                <a16:creationId xmlns:a16="http://schemas.microsoft.com/office/drawing/2014/main" xmlns="" id="{6FBFBEF0-5E48-46BB-BD79-74E7A36E5606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t="27407" b="27407"/>
          <a:stretch>
            <a:fillRect/>
          </a:stretch>
        </p:blipFill>
        <p:spPr bwMode="auto">
          <a:xfrm>
            <a:off x="1763689" y="476673"/>
            <a:ext cx="3528392" cy="39699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7015297"/>
      </p:ext>
    </p:extLst>
  </p:cSld>
  <p:clrMapOvr>
    <a:masterClrMapping/>
  </p:clrMapOvr>
  <p:transition advTm="10202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Другая 2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E29AC5"/>
      </a:accent4>
      <a:accent5>
        <a:srgbClr val="7E6BC9"/>
      </a:accent5>
      <a:accent6>
        <a:srgbClr val="A379BB"/>
      </a:accent6>
      <a:hlink>
        <a:srgbClr val="410082"/>
      </a:hlink>
      <a:folHlink>
        <a:srgbClr val="3D8DA9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216</Words>
  <Application>Microsoft Office PowerPoint</Application>
  <PresentationFormat>Экран (4:3)</PresentationFormat>
  <Paragraphs>40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Обычная</vt:lpstr>
      <vt:lpstr> </vt:lpstr>
      <vt:lpstr>Преподаватель  Муханеева В.В.</vt:lpstr>
      <vt:lpstr>Слайд 3</vt:lpstr>
      <vt:lpstr>Слайд 4</vt:lpstr>
      <vt:lpstr>Слайд 5</vt:lpstr>
      <vt:lpstr>Слайд 6</vt:lpstr>
      <vt:lpstr>Линии – средства графики  (вариант) </vt:lpstr>
      <vt:lpstr>Слайд 8</vt:lpstr>
      <vt:lpstr>Линии – средства графики </vt:lpstr>
      <vt:lpstr>Линии – средства графики </vt:lpstr>
      <vt:lpstr>Слайд 11</vt:lpstr>
      <vt:lpstr>Линии и пятно – средства графики </vt:lpstr>
      <vt:lpstr>Слайд 13</vt:lpstr>
      <vt:lpstr>Линии и пятно – средства графики </vt:lpstr>
      <vt:lpstr>Линии – средства графики </vt:lpstr>
      <vt:lpstr>Точка – средства графики </vt:lpstr>
      <vt:lpstr>Пятно – средства графики 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Эргономика жилых помещений</dc:title>
  <dc:creator>алёна</dc:creator>
  <cp:lastModifiedBy>avanesyan</cp:lastModifiedBy>
  <cp:revision>63</cp:revision>
  <dcterms:created xsi:type="dcterms:W3CDTF">2011-10-19T17:54:20Z</dcterms:created>
  <dcterms:modified xsi:type="dcterms:W3CDTF">2021-11-12T07:07:31Z</dcterms:modified>
</cp:coreProperties>
</file>