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37" r:id="rId1"/>
  </p:sldMasterIdLst>
  <p:notesMasterIdLst>
    <p:notesMasterId r:id="rId34"/>
  </p:notesMasterIdLst>
  <p:handoutMasterIdLst>
    <p:handoutMasterId r:id="rId35"/>
  </p:handoutMasterIdLst>
  <p:sldIdLst>
    <p:sldId id="479" r:id="rId2"/>
    <p:sldId id="480" r:id="rId3"/>
    <p:sldId id="481" r:id="rId4"/>
    <p:sldId id="482" r:id="rId5"/>
    <p:sldId id="367" r:id="rId6"/>
    <p:sldId id="419" r:id="rId7"/>
    <p:sldId id="420" r:id="rId8"/>
    <p:sldId id="442" r:id="rId9"/>
    <p:sldId id="443" r:id="rId10"/>
    <p:sldId id="444" r:id="rId11"/>
    <p:sldId id="445" r:id="rId12"/>
    <p:sldId id="422" r:id="rId13"/>
    <p:sldId id="446" r:id="rId14"/>
    <p:sldId id="423" r:id="rId15"/>
    <p:sldId id="447" r:id="rId16"/>
    <p:sldId id="418" r:id="rId17"/>
    <p:sldId id="451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1" r:id="rId27"/>
    <p:sldId id="462" r:id="rId28"/>
    <p:sldId id="464" r:id="rId29"/>
    <p:sldId id="465" r:id="rId30"/>
    <p:sldId id="468" r:id="rId31"/>
    <p:sldId id="483" r:id="rId32"/>
    <p:sldId id="484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24" autoAdjust="0"/>
  </p:normalViewPr>
  <p:slideViewPr>
    <p:cSldViewPr>
      <p:cViewPr>
        <p:scale>
          <a:sx n="75" d="100"/>
          <a:sy n="75" d="100"/>
        </p:scale>
        <p:origin x="-3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0C48C-D557-4189-87F4-7E94D22A796A}" type="doc">
      <dgm:prSet loTypeId="urn:microsoft.com/office/officeart/2005/8/layout/target2" loCatId="relationship" qsTypeId="urn:microsoft.com/office/officeart/2005/8/quickstyle/3d1" qsCatId="3D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1E43E69D-0704-432E-864B-3BC766621331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Сушкой</a:t>
          </a:r>
          <a:r>
            <a:rPr lang="ru-RU" b="1" dirty="0" smtClean="0"/>
            <a:t> называется термический процесс удаления  из твердых материалов или растворов содержащейся в них влаги путем ее испарения.</a:t>
          </a:r>
          <a:endParaRPr lang="en-US" b="1" dirty="0"/>
        </a:p>
      </dgm:t>
    </dgm:pt>
    <dgm:pt modelId="{56247DC6-1D6B-463A-BD51-C3E1B8C7B719}" type="parTrans" cxnId="{51097AE0-8FED-481F-884B-FFBA19D2C855}">
      <dgm:prSet/>
      <dgm:spPr/>
      <dgm:t>
        <a:bodyPr/>
        <a:lstStyle/>
        <a:p>
          <a:endParaRPr lang="ru-RU"/>
        </a:p>
      </dgm:t>
    </dgm:pt>
    <dgm:pt modelId="{95ABC3FF-1BC6-4F31-B2A1-07BC001E8559}" type="sibTrans" cxnId="{51097AE0-8FED-481F-884B-FFBA19D2C855}">
      <dgm:prSet/>
      <dgm:spPr/>
      <dgm:t>
        <a:bodyPr/>
        <a:lstStyle/>
        <a:p>
          <a:endParaRPr lang="ru-RU"/>
        </a:p>
      </dgm:t>
    </dgm:pt>
    <dgm:pt modelId="{F20471D7-C91A-45D7-AFDE-E24718F3DFCF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Тепловая сушка, 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или просто сушка, представляет собой процесс удаления влаги из твердых влажных материалов путем ее испарения и отвода образующихся паров</a:t>
          </a:r>
          <a:endParaRPr lang="en-US" b="1" dirty="0">
            <a:solidFill>
              <a:schemeClr val="accent6">
                <a:lumMod val="75000"/>
              </a:schemeClr>
            </a:solidFill>
          </a:endParaRPr>
        </a:p>
      </dgm:t>
    </dgm:pt>
    <dgm:pt modelId="{A56A16B4-66C3-4665-B14A-D2A72FD5A355}" type="parTrans" cxnId="{1E9DE35E-EE8E-480F-8533-1186753F8DB9}">
      <dgm:prSet/>
      <dgm:spPr/>
      <dgm:t>
        <a:bodyPr/>
        <a:lstStyle/>
        <a:p>
          <a:endParaRPr lang="ru-RU"/>
        </a:p>
      </dgm:t>
    </dgm:pt>
    <dgm:pt modelId="{DA78EC17-C8DF-4E01-B54D-CF038BEA0E62}" type="sibTrans" cxnId="{1E9DE35E-EE8E-480F-8533-1186753F8DB9}">
      <dgm:prSet/>
      <dgm:spPr/>
      <dgm:t>
        <a:bodyPr/>
        <a:lstStyle/>
        <a:p>
          <a:endParaRPr lang="ru-RU"/>
        </a:p>
      </dgm:t>
    </dgm:pt>
    <dgm:pt modelId="{7111409A-E5AE-4600-B601-03726482DB35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Сушку материалов можно производить</a:t>
          </a:r>
          <a:endParaRPr lang="ru-RU" dirty="0">
            <a:solidFill>
              <a:schemeClr val="accent6">
                <a:lumMod val="75000"/>
              </a:schemeClr>
            </a:solidFill>
          </a:endParaRPr>
        </a:p>
      </dgm:t>
    </dgm:pt>
    <dgm:pt modelId="{9E6C8CF5-3550-4BD2-A265-29A6D2BA9463}" type="parTrans" cxnId="{1F92C69E-BD9A-40FD-9004-99F2DC243918}">
      <dgm:prSet/>
      <dgm:spPr/>
      <dgm:t>
        <a:bodyPr/>
        <a:lstStyle/>
        <a:p>
          <a:endParaRPr lang="ru-RU"/>
        </a:p>
      </dgm:t>
    </dgm:pt>
    <dgm:pt modelId="{711D86D8-C21A-4F26-9165-DBDD13A872D2}" type="sibTrans" cxnId="{1F92C69E-BD9A-40FD-9004-99F2DC243918}">
      <dgm:prSet/>
      <dgm:spPr/>
      <dgm:t>
        <a:bodyPr/>
        <a:lstStyle/>
        <a:p>
          <a:endParaRPr lang="ru-RU"/>
        </a:p>
      </dgm:t>
    </dgm:pt>
    <dgm:pt modelId="{A2892F00-7199-4FBF-9C14-FF0CDC38E919}">
      <dgm:prSet/>
      <dgm:spPr/>
      <dgm:t>
        <a:bodyPr/>
        <a:lstStyle/>
        <a:p>
          <a:pPr rtl="0"/>
          <a:endParaRPr lang="ru-RU" b="1" dirty="0" smtClean="0">
            <a:solidFill>
              <a:schemeClr val="accent6">
                <a:lumMod val="75000"/>
              </a:schemeClr>
            </a:solidFill>
          </a:endParaRPr>
        </a:p>
        <a:p>
          <a:pPr rtl="0"/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естественным</a:t>
          </a:r>
          <a:endParaRPr lang="ru-RU" dirty="0">
            <a:solidFill>
              <a:schemeClr val="accent6">
                <a:lumMod val="75000"/>
              </a:schemeClr>
            </a:solidFill>
          </a:endParaRPr>
        </a:p>
      </dgm:t>
    </dgm:pt>
    <dgm:pt modelId="{B74B32BC-F64A-47C7-AE74-6319F11FF6BA}" type="parTrans" cxnId="{E48761D5-22DC-4474-9DD3-E56C2EB75E22}">
      <dgm:prSet/>
      <dgm:spPr/>
    </dgm:pt>
    <dgm:pt modelId="{DA0203D0-5FF2-473D-9050-9A06414AE9F8}" type="sibTrans" cxnId="{E48761D5-22DC-4474-9DD3-E56C2EB75E22}">
      <dgm:prSet/>
      <dgm:spPr/>
    </dgm:pt>
    <dgm:pt modelId="{4459F18D-5648-4E0F-9F11-775F7B6379A0}">
      <dgm:prSet/>
      <dgm:spPr/>
      <dgm:t>
        <a:bodyPr/>
        <a:lstStyle/>
        <a:p>
          <a:pPr rtl="0"/>
          <a:endParaRPr lang="ru-RU" b="1" dirty="0" smtClean="0">
            <a:solidFill>
              <a:schemeClr val="accent6">
                <a:lumMod val="75000"/>
              </a:schemeClr>
            </a:solidFill>
          </a:endParaRPr>
        </a:p>
        <a:p>
          <a:pPr rtl="0"/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искусственным путями.</a:t>
          </a:r>
          <a:endParaRPr lang="ru-RU" dirty="0">
            <a:solidFill>
              <a:schemeClr val="accent6">
                <a:lumMod val="75000"/>
              </a:schemeClr>
            </a:solidFill>
          </a:endParaRPr>
        </a:p>
      </dgm:t>
    </dgm:pt>
    <dgm:pt modelId="{E6482ABD-F3E5-4640-86D9-E4C06423D509}" type="parTrans" cxnId="{0E8B2286-E499-4E2F-B4A6-038A75063DCA}">
      <dgm:prSet/>
      <dgm:spPr/>
    </dgm:pt>
    <dgm:pt modelId="{55F5F817-6861-472C-A7A0-94577C97E8AE}" type="sibTrans" cxnId="{0E8B2286-E499-4E2F-B4A6-038A75063DCA}">
      <dgm:prSet/>
      <dgm:spPr/>
    </dgm:pt>
    <dgm:pt modelId="{4212031C-15BB-4A47-BF08-D40EA6DDED91}" type="pres">
      <dgm:prSet presAssocID="{2170C48C-D557-4189-87F4-7E94D22A796A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A22BD9-CD34-460B-A97D-F65F824CA215}" type="pres">
      <dgm:prSet presAssocID="{2170C48C-D557-4189-87F4-7E94D22A796A}" presName="outerBox" presStyleCnt="0"/>
      <dgm:spPr/>
    </dgm:pt>
    <dgm:pt modelId="{E700738E-B936-44B0-8041-5294263417EA}" type="pres">
      <dgm:prSet presAssocID="{2170C48C-D557-4189-87F4-7E94D22A796A}" presName="outerBoxParent" presStyleLbl="node1" presStyleIdx="0" presStyleCnt="3"/>
      <dgm:spPr/>
      <dgm:t>
        <a:bodyPr/>
        <a:lstStyle/>
        <a:p>
          <a:endParaRPr lang="ru-RU"/>
        </a:p>
      </dgm:t>
    </dgm:pt>
    <dgm:pt modelId="{06393BE1-1858-47AE-A6C9-6F852AF71389}" type="pres">
      <dgm:prSet presAssocID="{2170C48C-D557-4189-87F4-7E94D22A796A}" presName="outerBoxChildren" presStyleCnt="0"/>
      <dgm:spPr/>
    </dgm:pt>
    <dgm:pt modelId="{CAE40D05-2AB7-46C9-B92F-B01EDF542146}" type="pres">
      <dgm:prSet presAssocID="{2170C48C-D557-4189-87F4-7E94D22A796A}" presName="middleBox" presStyleCnt="0"/>
      <dgm:spPr/>
    </dgm:pt>
    <dgm:pt modelId="{1108B091-A4C9-4FE3-A937-17C0DEE54162}" type="pres">
      <dgm:prSet presAssocID="{2170C48C-D557-4189-87F4-7E94D22A796A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64F74763-C804-40DC-AEE2-C747DD66EFE6}" type="pres">
      <dgm:prSet presAssocID="{2170C48C-D557-4189-87F4-7E94D22A796A}" presName="middleBoxChildren" presStyleCnt="0"/>
      <dgm:spPr/>
    </dgm:pt>
    <dgm:pt modelId="{C528AA48-ED5B-4E64-B1B7-5D452F59B26E}" type="pres">
      <dgm:prSet presAssocID="{2170C48C-D557-4189-87F4-7E94D22A796A}" presName="centerBox" presStyleCnt="0"/>
      <dgm:spPr/>
    </dgm:pt>
    <dgm:pt modelId="{668997C8-A240-4E07-93A0-B6E5A8B0F418}" type="pres">
      <dgm:prSet presAssocID="{2170C48C-D557-4189-87F4-7E94D22A796A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A8410B08-6872-452D-A5D1-1127FDA2B018}" type="pres">
      <dgm:prSet presAssocID="{2170C48C-D557-4189-87F4-7E94D22A796A}" presName="centerBoxChildren" presStyleCnt="0"/>
      <dgm:spPr/>
    </dgm:pt>
    <dgm:pt modelId="{9A011788-9A96-4442-9826-6F6AEB3ABD66}" type="pres">
      <dgm:prSet presAssocID="{A2892F00-7199-4FBF-9C14-FF0CDC38E919}" presName="cChild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97CD6-1BC4-4A73-95C7-68FD2C67D042}" type="pres">
      <dgm:prSet presAssocID="{DA0203D0-5FF2-473D-9050-9A06414AE9F8}" presName="centerSibTrans" presStyleCnt="0"/>
      <dgm:spPr/>
    </dgm:pt>
    <dgm:pt modelId="{7FDA8E72-EA7A-4FA9-90BF-0D8A453E6FEB}" type="pres">
      <dgm:prSet presAssocID="{4459F18D-5648-4E0F-9F11-775F7B6379A0}" presName="cChild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8B2286-E499-4E2F-B4A6-038A75063DCA}" srcId="{7111409A-E5AE-4600-B601-03726482DB35}" destId="{4459F18D-5648-4E0F-9F11-775F7B6379A0}" srcOrd="1" destOrd="0" parTransId="{E6482ABD-F3E5-4640-86D9-E4C06423D509}" sibTransId="{55F5F817-6861-472C-A7A0-94577C97E8AE}"/>
    <dgm:cxn modelId="{98BCF0B6-49CB-4E52-85EE-888AFAC85D3E}" type="presOf" srcId="{1E43E69D-0704-432E-864B-3BC766621331}" destId="{E700738E-B936-44B0-8041-5294263417EA}" srcOrd="0" destOrd="0" presId="urn:microsoft.com/office/officeart/2005/8/layout/target2"/>
    <dgm:cxn modelId="{1F92C69E-BD9A-40FD-9004-99F2DC243918}" srcId="{2170C48C-D557-4189-87F4-7E94D22A796A}" destId="{7111409A-E5AE-4600-B601-03726482DB35}" srcOrd="2" destOrd="0" parTransId="{9E6C8CF5-3550-4BD2-A265-29A6D2BA9463}" sibTransId="{711D86D8-C21A-4F26-9165-DBDD13A872D2}"/>
    <dgm:cxn modelId="{3E680786-DD54-4CB3-B425-294DDBE85516}" type="presOf" srcId="{7111409A-E5AE-4600-B601-03726482DB35}" destId="{668997C8-A240-4E07-93A0-B6E5A8B0F418}" srcOrd="0" destOrd="0" presId="urn:microsoft.com/office/officeart/2005/8/layout/target2"/>
    <dgm:cxn modelId="{6E238CA5-8E61-45B4-B534-14E093517F0E}" type="presOf" srcId="{A2892F00-7199-4FBF-9C14-FF0CDC38E919}" destId="{9A011788-9A96-4442-9826-6F6AEB3ABD66}" srcOrd="0" destOrd="0" presId="urn:microsoft.com/office/officeart/2005/8/layout/target2"/>
    <dgm:cxn modelId="{51097AE0-8FED-481F-884B-FFBA19D2C855}" srcId="{2170C48C-D557-4189-87F4-7E94D22A796A}" destId="{1E43E69D-0704-432E-864B-3BC766621331}" srcOrd="0" destOrd="0" parTransId="{56247DC6-1D6B-463A-BD51-C3E1B8C7B719}" sibTransId="{95ABC3FF-1BC6-4F31-B2A1-07BC001E8559}"/>
    <dgm:cxn modelId="{1E9DE35E-EE8E-480F-8533-1186753F8DB9}" srcId="{2170C48C-D557-4189-87F4-7E94D22A796A}" destId="{F20471D7-C91A-45D7-AFDE-E24718F3DFCF}" srcOrd="1" destOrd="0" parTransId="{A56A16B4-66C3-4665-B14A-D2A72FD5A355}" sibTransId="{DA78EC17-C8DF-4E01-B54D-CF038BEA0E62}"/>
    <dgm:cxn modelId="{E48761D5-22DC-4474-9DD3-E56C2EB75E22}" srcId="{7111409A-E5AE-4600-B601-03726482DB35}" destId="{A2892F00-7199-4FBF-9C14-FF0CDC38E919}" srcOrd="0" destOrd="0" parTransId="{B74B32BC-F64A-47C7-AE74-6319F11FF6BA}" sibTransId="{DA0203D0-5FF2-473D-9050-9A06414AE9F8}"/>
    <dgm:cxn modelId="{04B8936F-E853-4C71-863D-2EE36CB08270}" type="presOf" srcId="{4459F18D-5648-4E0F-9F11-775F7B6379A0}" destId="{7FDA8E72-EA7A-4FA9-90BF-0D8A453E6FEB}" srcOrd="0" destOrd="0" presId="urn:microsoft.com/office/officeart/2005/8/layout/target2"/>
    <dgm:cxn modelId="{8D7D21B9-B92F-41F7-9429-7FA20312DD36}" type="presOf" srcId="{F20471D7-C91A-45D7-AFDE-E24718F3DFCF}" destId="{1108B091-A4C9-4FE3-A937-17C0DEE54162}" srcOrd="0" destOrd="0" presId="urn:microsoft.com/office/officeart/2005/8/layout/target2"/>
    <dgm:cxn modelId="{DA9C1EA0-A62E-4EEF-9778-BAB774D54942}" type="presOf" srcId="{2170C48C-D557-4189-87F4-7E94D22A796A}" destId="{4212031C-15BB-4A47-BF08-D40EA6DDED91}" srcOrd="0" destOrd="0" presId="urn:microsoft.com/office/officeart/2005/8/layout/target2"/>
    <dgm:cxn modelId="{474288F7-62E7-46D7-8AB5-DC711B8EAD68}" type="presParOf" srcId="{4212031C-15BB-4A47-BF08-D40EA6DDED91}" destId="{6DA22BD9-CD34-460B-A97D-F65F824CA215}" srcOrd="0" destOrd="0" presId="urn:microsoft.com/office/officeart/2005/8/layout/target2"/>
    <dgm:cxn modelId="{2D6C0BFE-F752-444F-8AF4-56F8C40DFA06}" type="presParOf" srcId="{6DA22BD9-CD34-460B-A97D-F65F824CA215}" destId="{E700738E-B936-44B0-8041-5294263417EA}" srcOrd="0" destOrd="0" presId="urn:microsoft.com/office/officeart/2005/8/layout/target2"/>
    <dgm:cxn modelId="{C9E83036-352A-48DC-8CC1-131CF3333455}" type="presParOf" srcId="{6DA22BD9-CD34-460B-A97D-F65F824CA215}" destId="{06393BE1-1858-47AE-A6C9-6F852AF71389}" srcOrd="1" destOrd="0" presId="urn:microsoft.com/office/officeart/2005/8/layout/target2"/>
    <dgm:cxn modelId="{7F6BFDEC-184C-47B5-986F-A58FC687711B}" type="presParOf" srcId="{4212031C-15BB-4A47-BF08-D40EA6DDED91}" destId="{CAE40D05-2AB7-46C9-B92F-B01EDF542146}" srcOrd="1" destOrd="0" presId="urn:microsoft.com/office/officeart/2005/8/layout/target2"/>
    <dgm:cxn modelId="{9B00806E-86B6-47D3-AC42-D6A9BADAF2F1}" type="presParOf" srcId="{CAE40D05-2AB7-46C9-B92F-B01EDF542146}" destId="{1108B091-A4C9-4FE3-A937-17C0DEE54162}" srcOrd="0" destOrd="0" presId="urn:microsoft.com/office/officeart/2005/8/layout/target2"/>
    <dgm:cxn modelId="{67486A72-F859-4380-97CA-3368FA4EDF6A}" type="presParOf" srcId="{CAE40D05-2AB7-46C9-B92F-B01EDF542146}" destId="{64F74763-C804-40DC-AEE2-C747DD66EFE6}" srcOrd="1" destOrd="0" presId="urn:microsoft.com/office/officeart/2005/8/layout/target2"/>
    <dgm:cxn modelId="{B37D03FA-D98C-44DD-B344-DB087C69DF27}" type="presParOf" srcId="{4212031C-15BB-4A47-BF08-D40EA6DDED91}" destId="{C528AA48-ED5B-4E64-B1B7-5D452F59B26E}" srcOrd="2" destOrd="0" presId="urn:microsoft.com/office/officeart/2005/8/layout/target2"/>
    <dgm:cxn modelId="{22A94B53-9615-4286-9C80-3E9A3486D61B}" type="presParOf" srcId="{C528AA48-ED5B-4E64-B1B7-5D452F59B26E}" destId="{668997C8-A240-4E07-93A0-B6E5A8B0F418}" srcOrd="0" destOrd="0" presId="urn:microsoft.com/office/officeart/2005/8/layout/target2"/>
    <dgm:cxn modelId="{3889610E-6A49-4EF0-B828-E62198251DD5}" type="presParOf" srcId="{C528AA48-ED5B-4E64-B1B7-5D452F59B26E}" destId="{A8410B08-6872-452D-A5D1-1127FDA2B018}" srcOrd="1" destOrd="0" presId="urn:microsoft.com/office/officeart/2005/8/layout/target2"/>
    <dgm:cxn modelId="{0005D5D5-B83A-471F-83BB-9370F238FE82}" type="presParOf" srcId="{A8410B08-6872-452D-A5D1-1127FDA2B018}" destId="{9A011788-9A96-4442-9826-6F6AEB3ABD66}" srcOrd="0" destOrd="0" presId="urn:microsoft.com/office/officeart/2005/8/layout/target2"/>
    <dgm:cxn modelId="{0BD929D2-8775-477C-A829-FEFE57F53EA4}" type="presParOf" srcId="{A8410B08-6872-452D-A5D1-1127FDA2B018}" destId="{ACE97CD6-1BC4-4A73-95C7-68FD2C67D042}" srcOrd="1" destOrd="0" presId="urn:microsoft.com/office/officeart/2005/8/layout/target2"/>
    <dgm:cxn modelId="{09A65F55-4D54-44E8-92DE-661CFDA796B5}" type="presParOf" srcId="{A8410B08-6872-452D-A5D1-1127FDA2B018}" destId="{7FDA8E72-EA7A-4FA9-90BF-0D8A453E6FEB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B6F338-48BF-42AC-BE66-CDFB55920AB8}" type="doc">
      <dgm:prSet loTypeId="urn:microsoft.com/office/officeart/2005/8/layout/cycle2" loCatId="cycle" qsTypeId="urn:microsoft.com/office/officeart/2005/8/quickstyle/simple2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B6A93F33-AF2C-4707-824B-ADA600D4E58F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Туннельные (коридорные) сушилки </a:t>
          </a:r>
          <a:r>
            <a:rPr lang="ru-RU" b="1" dirty="0" smtClean="0"/>
            <a:t>являются камерными сушилками непрерывного действия, работающими при атмосферном давлении. </a:t>
          </a:r>
          <a:endParaRPr lang="ru-RU" dirty="0"/>
        </a:p>
      </dgm:t>
    </dgm:pt>
    <dgm:pt modelId="{7FC1F99A-801D-48D7-BB1E-368B18967783}" type="parTrans" cxnId="{72248024-8504-4413-ACB6-FF48DC308E49}">
      <dgm:prSet/>
      <dgm:spPr/>
      <dgm:t>
        <a:bodyPr/>
        <a:lstStyle/>
        <a:p>
          <a:endParaRPr lang="ru-RU"/>
        </a:p>
      </dgm:t>
    </dgm:pt>
    <dgm:pt modelId="{F676C535-3C13-4048-BC0D-D260A07635EE}" type="sibTrans" cxnId="{72248024-8504-4413-ACB6-FF48DC308E49}">
      <dgm:prSet/>
      <dgm:spPr/>
      <dgm:t>
        <a:bodyPr/>
        <a:lstStyle/>
        <a:p>
          <a:endParaRPr lang="ru-RU"/>
        </a:p>
      </dgm:t>
    </dgm:pt>
    <dgm:pt modelId="{86F48A0B-6F98-4646-8C75-5631CF04FAB0}">
      <dgm:prSet/>
      <dgm:spPr/>
      <dgm:t>
        <a:bodyPr/>
        <a:lstStyle/>
        <a:p>
          <a:pPr rtl="0"/>
          <a:r>
            <a:rPr lang="ru-RU" b="1" dirty="0" smtClean="0"/>
            <a:t>Они состоят из сушильной камеры, представляющей собой длинный закрытый коридор, в котором высушиваемый материал перемещается в вагонетках. </a:t>
          </a:r>
          <a:endParaRPr lang="ru-RU" dirty="0"/>
        </a:p>
      </dgm:t>
    </dgm:pt>
    <dgm:pt modelId="{1E16BC8B-402D-4788-A1AC-1FBEDE5BD890}" type="parTrans" cxnId="{741D4BF2-8F80-43A0-8935-6055A4CFAD8B}">
      <dgm:prSet/>
      <dgm:spPr/>
      <dgm:t>
        <a:bodyPr/>
        <a:lstStyle/>
        <a:p>
          <a:endParaRPr lang="ru-RU"/>
        </a:p>
      </dgm:t>
    </dgm:pt>
    <dgm:pt modelId="{D837D4F1-F4CD-423D-B559-8D80EBE997AA}" type="sibTrans" cxnId="{741D4BF2-8F80-43A0-8935-6055A4CFAD8B}">
      <dgm:prSet/>
      <dgm:spPr/>
      <dgm:t>
        <a:bodyPr/>
        <a:lstStyle/>
        <a:p>
          <a:endParaRPr lang="ru-RU"/>
        </a:p>
      </dgm:t>
    </dgm:pt>
    <dgm:pt modelId="{DB9FD9A1-7EE5-47DC-A648-ED422365F7B9}" type="pres">
      <dgm:prSet presAssocID="{F2B6F338-48BF-42AC-BE66-CDFB55920A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FD02F5-1E8D-4C21-8B37-8C254630C755}" type="pres">
      <dgm:prSet presAssocID="{B6A93F33-AF2C-4707-824B-ADA600D4E58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41FB7-FB12-47C4-B64A-AF77E32D9F74}" type="pres">
      <dgm:prSet presAssocID="{F676C535-3C13-4048-BC0D-D260A07635E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B020D19-B200-45EF-AC8A-1F4ADF149E36}" type="pres">
      <dgm:prSet presAssocID="{F676C535-3C13-4048-BC0D-D260A07635E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CBF5792-7C1F-4E51-9C80-16FC3959952D}" type="pres">
      <dgm:prSet presAssocID="{86F48A0B-6F98-4646-8C75-5631CF04FAB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E7E0A-6C88-49D7-9EF2-A766002E6B2E}" type="pres">
      <dgm:prSet presAssocID="{D837D4F1-F4CD-423D-B559-8D80EBE997A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7EA33E0-724B-4044-8296-8E0D0347DFB1}" type="pres">
      <dgm:prSet presAssocID="{D837D4F1-F4CD-423D-B559-8D80EBE997AA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4CC85455-FE88-45D7-91E4-996643FE92FF}" type="presOf" srcId="{F676C535-3C13-4048-BC0D-D260A07635EE}" destId="{BB020D19-B200-45EF-AC8A-1F4ADF149E36}" srcOrd="1" destOrd="0" presId="urn:microsoft.com/office/officeart/2005/8/layout/cycle2"/>
    <dgm:cxn modelId="{F28C1E4D-C090-420E-B511-BD3CBEAA4E31}" type="presOf" srcId="{F2B6F338-48BF-42AC-BE66-CDFB55920AB8}" destId="{DB9FD9A1-7EE5-47DC-A648-ED422365F7B9}" srcOrd="0" destOrd="0" presId="urn:microsoft.com/office/officeart/2005/8/layout/cycle2"/>
    <dgm:cxn modelId="{DBFF4D34-9A70-4DE0-83FE-A0576C9A3479}" type="presOf" srcId="{B6A93F33-AF2C-4707-824B-ADA600D4E58F}" destId="{BBFD02F5-1E8D-4C21-8B37-8C254630C755}" srcOrd="0" destOrd="0" presId="urn:microsoft.com/office/officeart/2005/8/layout/cycle2"/>
    <dgm:cxn modelId="{72248024-8504-4413-ACB6-FF48DC308E49}" srcId="{F2B6F338-48BF-42AC-BE66-CDFB55920AB8}" destId="{B6A93F33-AF2C-4707-824B-ADA600D4E58F}" srcOrd="0" destOrd="0" parTransId="{7FC1F99A-801D-48D7-BB1E-368B18967783}" sibTransId="{F676C535-3C13-4048-BC0D-D260A07635EE}"/>
    <dgm:cxn modelId="{C31A8D8B-2938-43BE-940D-FF9A9BDA9326}" type="presOf" srcId="{86F48A0B-6F98-4646-8C75-5631CF04FAB0}" destId="{5CBF5792-7C1F-4E51-9C80-16FC3959952D}" srcOrd="0" destOrd="0" presId="urn:microsoft.com/office/officeart/2005/8/layout/cycle2"/>
    <dgm:cxn modelId="{7BE05790-1456-4048-B5CF-122F1787AC07}" type="presOf" srcId="{D837D4F1-F4CD-423D-B559-8D80EBE997AA}" destId="{F7EA33E0-724B-4044-8296-8E0D0347DFB1}" srcOrd="1" destOrd="0" presId="urn:microsoft.com/office/officeart/2005/8/layout/cycle2"/>
    <dgm:cxn modelId="{C1AA25E3-A262-4271-994D-8B4554412137}" type="presOf" srcId="{D837D4F1-F4CD-423D-B559-8D80EBE997AA}" destId="{03CE7E0A-6C88-49D7-9EF2-A766002E6B2E}" srcOrd="0" destOrd="0" presId="urn:microsoft.com/office/officeart/2005/8/layout/cycle2"/>
    <dgm:cxn modelId="{4570E153-5864-456F-B6BE-BDDE449B99A1}" type="presOf" srcId="{F676C535-3C13-4048-BC0D-D260A07635EE}" destId="{D0641FB7-FB12-47C4-B64A-AF77E32D9F74}" srcOrd="0" destOrd="0" presId="urn:microsoft.com/office/officeart/2005/8/layout/cycle2"/>
    <dgm:cxn modelId="{741D4BF2-8F80-43A0-8935-6055A4CFAD8B}" srcId="{F2B6F338-48BF-42AC-BE66-CDFB55920AB8}" destId="{86F48A0B-6F98-4646-8C75-5631CF04FAB0}" srcOrd="1" destOrd="0" parTransId="{1E16BC8B-402D-4788-A1AC-1FBEDE5BD890}" sibTransId="{D837D4F1-F4CD-423D-B559-8D80EBE997AA}"/>
    <dgm:cxn modelId="{9E6A9EDF-F0D4-4E0E-94B7-4CC8A9EC16C9}" type="presParOf" srcId="{DB9FD9A1-7EE5-47DC-A648-ED422365F7B9}" destId="{BBFD02F5-1E8D-4C21-8B37-8C254630C755}" srcOrd="0" destOrd="0" presId="urn:microsoft.com/office/officeart/2005/8/layout/cycle2"/>
    <dgm:cxn modelId="{ED3AAF4A-C3C4-408F-83A7-F207F0E32016}" type="presParOf" srcId="{DB9FD9A1-7EE5-47DC-A648-ED422365F7B9}" destId="{D0641FB7-FB12-47C4-B64A-AF77E32D9F74}" srcOrd="1" destOrd="0" presId="urn:microsoft.com/office/officeart/2005/8/layout/cycle2"/>
    <dgm:cxn modelId="{60AF5CB9-773B-43B8-A7C7-583EF8AC564C}" type="presParOf" srcId="{D0641FB7-FB12-47C4-B64A-AF77E32D9F74}" destId="{BB020D19-B200-45EF-AC8A-1F4ADF149E36}" srcOrd="0" destOrd="0" presId="urn:microsoft.com/office/officeart/2005/8/layout/cycle2"/>
    <dgm:cxn modelId="{1E55F064-C6D4-4423-AE32-BC618784D2D9}" type="presParOf" srcId="{DB9FD9A1-7EE5-47DC-A648-ED422365F7B9}" destId="{5CBF5792-7C1F-4E51-9C80-16FC3959952D}" srcOrd="2" destOrd="0" presId="urn:microsoft.com/office/officeart/2005/8/layout/cycle2"/>
    <dgm:cxn modelId="{C9717B44-DFD7-4CFB-895F-C2079F767676}" type="presParOf" srcId="{DB9FD9A1-7EE5-47DC-A648-ED422365F7B9}" destId="{03CE7E0A-6C88-49D7-9EF2-A766002E6B2E}" srcOrd="3" destOrd="0" presId="urn:microsoft.com/office/officeart/2005/8/layout/cycle2"/>
    <dgm:cxn modelId="{AB74011D-4B9F-4CBD-8B18-502CA9E44339}" type="presParOf" srcId="{03CE7E0A-6C88-49D7-9EF2-A766002E6B2E}" destId="{F7EA33E0-724B-4044-8296-8E0D0347DFB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F36FC0-4E09-4FCF-9428-D008E557D47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36AE2E80-4B3E-48E2-BF95-82D33C4E446C}">
      <dgm:prSet/>
      <dgm:spPr/>
      <dgm:t>
        <a:bodyPr/>
        <a:lstStyle/>
        <a:p>
          <a:pPr rtl="0"/>
          <a:r>
            <a:rPr lang="ru-RU" b="1" dirty="0" smtClean="0"/>
            <a:t>Существенный недостаток туннельных сушилок - неравномерность сушки вследствие расслоения нагретого и холодного воздуха.</a:t>
          </a:r>
          <a:endParaRPr lang="ru-RU" dirty="0"/>
        </a:p>
      </dgm:t>
    </dgm:pt>
    <dgm:pt modelId="{B5E6BECD-A80E-4D62-BD66-6836A484FCD5}" type="parTrans" cxnId="{3E5E1F48-BA5F-4C5A-874C-70AB9F39F506}">
      <dgm:prSet/>
      <dgm:spPr/>
      <dgm:t>
        <a:bodyPr/>
        <a:lstStyle/>
        <a:p>
          <a:endParaRPr lang="ru-RU"/>
        </a:p>
      </dgm:t>
    </dgm:pt>
    <dgm:pt modelId="{51020D21-D419-45FA-9B06-D5E9076C662F}" type="sibTrans" cxnId="{3E5E1F48-BA5F-4C5A-874C-70AB9F39F506}">
      <dgm:prSet/>
      <dgm:spPr/>
      <dgm:t>
        <a:bodyPr/>
        <a:lstStyle/>
        <a:p>
          <a:endParaRPr lang="ru-RU"/>
        </a:p>
      </dgm:t>
    </dgm:pt>
    <dgm:pt modelId="{C9507369-905B-46F1-A067-15E82F5E48E3}">
      <dgm:prSet/>
      <dgm:spPr/>
      <dgm:t>
        <a:bodyPr/>
        <a:lstStyle/>
        <a:p>
          <a:pPr rtl="0"/>
          <a:r>
            <a:rPr lang="ru-RU" b="1" dirty="0" smtClean="0"/>
            <a:t>Для более равномерной сушки повышают скорость сушильного агента, но вследствие этого приходится увеличивать длину коридора, чтобы время пребывания материала в сушилке было достаточным.</a:t>
          </a:r>
          <a:endParaRPr lang="ru-RU" dirty="0"/>
        </a:p>
      </dgm:t>
    </dgm:pt>
    <dgm:pt modelId="{0BD8F7D9-AC6A-4EEE-9399-0F114C2C7C02}" type="parTrans" cxnId="{F0259665-B058-4CF6-8E02-7A3ACFA47033}">
      <dgm:prSet/>
      <dgm:spPr/>
      <dgm:t>
        <a:bodyPr/>
        <a:lstStyle/>
        <a:p>
          <a:endParaRPr lang="ru-RU"/>
        </a:p>
      </dgm:t>
    </dgm:pt>
    <dgm:pt modelId="{53359212-8E9F-4DF4-B1CA-408419B03068}" type="sibTrans" cxnId="{F0259665-B058-4CF6-8E02-7A3ACFA47033}">
      <dgm:prSet/>
      <dgm:spPr/>
      <dgm:t>
        <a:bodyPr/>
        <a:lstStyle/>
        <a:p>
          <a:endParaRPr lang="ru-RU"/>
        </a:p>
      </dgm:t>
    </dgm:pt>
    <dgm:pt modelId="{8CEB8B74-61C8-48C8-B6F3-F9E91399C2A5}" type="pres">
      <dgm:prSet presAssocID="{38F36FC0-4E09-4FCF-9428-D008E557D47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2D745D-5B0D-4D37-9119-8AAB85144C85}" type="pres">
      <dgm:prSet presAssocID="{36AE2E80-4B3E-48E2-BF95-82D33C4E446C}" presName="vertOne" presStyleCnt="0"/>
      <dgm:spPr/>
    </dgm:pt>
    <dgm:pt modelId="{28B78729-5902-416F-940E-0C7B04CFD8E9}" type="pres">
      <dgm:prSet presAssocID="{36AE2E80-4B3E-48E2-BF95-82D33C4E446C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B4F3B7-2C79-4996-8FD7-42C41A0EE7F7}" type="pres">
      <dgm:prSet presAssocID="{36AE2E80-4B3E-48E2-BF95-82D33C4E446C}" presName="horzOne" presStyleCnt="0"/>
      <dgm:spPr/>
    </dgm:pt>
    <dgm:pt modelId="{BBB5D366-74F8-46A7-A96C-579B1B9EE1E7}" type="pres">
      <dgm:prSet presAssocID="{51020D21-D419-45FA-9B06-D5E9076C662F}" presName="sibSpaceOne" presStyleCnt="0"/>
      <dgm:spPr/>
    </dgm:pt>
    <dgm:pt modelId="{366645B6-3755-4714-9FD7-B65036B757DE}" type="pres">
      <dgm:prSet presAssocID="{C9507369-905B-46F1-A067-15E82F5E48E3}" presName="vertOne" presStyleCnt="0"/>
      <dgm:spPr/>
    </dgm:pt>
    <dgm:pt modelId="{DEF76776-5A2A-44BC-A4AC-5137FBAE15E6}" type="pres">
      <dgm:prSet presAssocID="{C9507369-905B-46F1-A067-15E82F5E48E3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673DF-57CD-4A88-8CA6-0DE9834B3608}" type="pres">
      <dgm:prSet presAssocID="{C9507369-905B-46F1-A067-15E82F5E48E3}" presName="horzOne" presStyleCnt="0"/>
      <dgm:spPr/>
    </dgm:pt>
  </dgm:ptLst>
  <dgm:cxnLst>
    <dgm:cxn modelId="{F0259665-B058-4CF6-8E02-7A3ACFA47033}" srcId="{38F36FC0-4E09-4FCF-9428-D008E557D479}" destId="{C9507369-905B-46F1-A067-15E82F5E48E3}" srcOrd="1" destOrd="0" parTransId="{0BD8F7D9-AC6A-4EEE-9399-0F114C2C7C02}" sibTransId="{53359212-8E9F-4DF4-B1CA-408419B03068}"/>
    <dgm:cxn modelId="{667982A7-B9EE-400B-A25C-454BF50FABEA}" type="presOf" srcId="{38F36FC0-4E09-4FCF-9428-D008E557D479}" destId="{8CEB8B74-61C8-48C8-B6F3-F9E91399C2A5}" srcOrd="0" destOrd="0" presId="urn:microsoft.com/office/officeart/2005/8/layout/hierarchy4"/>
    <dgm:cxn modelId="{8D0DBCD4-E4E6-4686-B15A-DBBFD0C09832}" type="presOf" srcId="{36AE2E80-4B3E-48E2-BF95-82D33C4E446C}" destId="{28B78729-5902-416F-940E-0C7B04CFD8E9}" srcOrd="0" destOrd="0" presId="urn:microsoft.com/office/officeart/2005/8/layout/hierarchy4"/>
    <dgm:cxn modelId="{927041B9-FE3D-4EDD-9376-D896039708AD}" type="presOf" srcId="{C9507369-905B-46F1-A067-15E82F5E48E3}" destId="{DEF76776-5A2A-44BC-A4AC-5137FBAE15E6}" srcOrd="0" destOrd="0" presId="urn:microsoft.com/office/officeart/2005/8/layout/hierarchy4"/>
    <dgm:cxn modelId="{3E5E1F48-BA5F-4C5A-874C-70AB9F39F506}" srcId="{38F36FC0-4E09-4FCF-9428-D008E557D479}" destId="{36AE2E80-4B3E-48E2-BF95-82D33C4E446C}" srcOrd="0" destOrd="0" parTransId="{B5E6BECD-A80E-4D62-BD66-6836A484FCD5}" sibTransId="{51020D21-D419-45FA-9B06-D5E9076C662F}"/>
    <dgm:cxn modelId="{576DF8FB-2231-4C00-AC66-1853DF83AB82}" type="presParOf" srcId="{8CEB8B74-61C8-48C8-B6F3-F9E91399C2A5}" destId="{322D745D-5B0D-4D37-9119-8AAB85144C85}" srcOrd="0" destOrd="0" presId="urn:microsoft.com/office/officeart/2005/8/layout/hierarchy4"/>
    <dgm:cxn modelId="{5D229078-5828-4D80-AB84-1EDC790C85E8}" type="presParOf" srcId="{322D745D-5B0D-4D37-9119-8AAB85144C85}" destId="{28B78729-5902-416F-940E-0C7B04CFD8E9}" srcOrd="0" destOrd="0" presId="urn:microsoft.com/office/officeart/2005/8/layout/hierarchy4"/>
    <dgm:cxn modelId="{55D528A3-DE9B-4C8D-959D-CDD0BE87D8F1}" type="presParOf" srcId="{322D745D-5B0D-4D37-9119-8AAB85144C85}" destId="{70B4F3B7-2C79-4996-8FD7-42C41A0EE7F7}" srcOrd="1" destOrd="0" presId="urn:microsoft.com/office/officeart/2005/8/layout/hierarchy4"/>
    <dgm:cxn modelId="{EA44644C-11D4-48BC-BD54-57F10BE47535}" type="presParOf" srcId="{8CEB8B74-61C8-48C8-B6F3-F9E91399C2A5}" destId="{BBB5D366-74F8-46A7-A96C-579B1B9EE1E7}" srcOrd="1" destOrd="0" presId="urn:microsoft.com/office/officeart/2005/8/layout/hierarchy4"/>
    <dgm:cxn modelId="{DEEEAA9C-B0A3-43DA-8DFD-ECDAF3AE2371}" type="presParOf" srcId="{8CEB8B74-61C8-48C8-B6F3-F9E91399C2A5}" destId="{366645B6-3755-4714-9FD7-B65036B757DE}" srcOrd="2" destOrd="0" presId="urn:microsoft.com/office/officeart/2005/8/layout/hierarchy4"/>
    <dgm:cxn modelId="{532CF994-C8D0-4D2B-B0E9-3EC40340D50D}" type="presParOf" srcId="{366645B6-3755-4714-9FD7-B65036B757DE}" destId="{DEF76776-5A2A-44BC-A4AC-5137FBAE15E6}" srcOrd="0" destOrd="0" presId="urn:microsoft.com/office/officeart/2005/8/layout/hierarchy4"/>
    <dgm:cxn modelId="{2C7EE73B-4ADE-4C08-AC61-26014C58F0DF}" type="presParOf" srcId="{366645B6-3755-4714-9FD7-B65036B757DE}" destId="{7EC673DF-57CD-4A88-8CA6-0DE9834B360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E68E68-F5C9-47B0-9C1D-B044BE9393C7}" type="doc">
      <dgm:prSet loTypeId="urn:microsoft.com/office/officeart/2005/8/layout/process4" loCatId="process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124C1A1-7733-482E-8E28-4888999B9E13}">
      <dgm:prSet/>
      <dgm:spPr/>
      <dgm:t>
        <a:bodyPr/>
        <a:lstStyle/>
        <a:p>
          <a:pPr rtl="0"/>
          <a:r>
            <a:rPr lang="ru-RU" b="1" dirty="0" smtClean="0"/>
            <a:t>Естественная сушка обычно производится на открытом воздухе, под навесами или в специальных сараях и представляет собой процесс, при котором сушильный агент (воздух) поглощающий пары влаги, отводится из зоны сушимого материала без искусственных мероприятий. </a:t>
          </a:r>
          <a:endParaRPr lang="en-US" b="1" dirty="0"/>
        </a:p>
      </dgm:t>
    </dgm:pt>
    <dgm:pt modelId="{BD72281F-3F93-48BD-B666-A1B4509E3DA8}" type="parTrans" cxnId="{3BED1C27-3AF0-4B95-A4D6-E943C0577E26}">
      <dgm:prSet/>
      <dgm:spPr/>
      <dgm:t>
        <a:bodyPr/>
        <a:lstStyle/>
        <a:p>
          <a:endParaRPr lang="ru-RU"/>
        </a:p>
      </dgm:t>
    </dgm:pt>
    <dgm:pt modelId="{8201501F-E2DB-4D61-ADE5-E4A083336305}" type="sibTrans" cxnId="{3BED1C27-3AF0-4B95-A4D6-E943C0577E26}">
      <dgm:prSet/>
      <dgm:spPr/>
      <dgm:t>
        <a:bodyPr/>
        <a:lstStyle/>
        <a:p>
          <a:endParaRPr lang="ru-RU"/>
        </a:p>
      </dgm:t>
    </dgm:pt>
    <dgm:pt modelId="{73DEE796-A9CF-48AD-9F1C-5B22F70B4DB1}">
      <dgm:prSet/>
      <dgm:spPr/>
      <dgm:t>
        <a:bodyPr/>
        <a:lstStyle/>
        <a:p>
          <a:pPr rtl="0"/>
          <a:r>
            <a:rPr lang="ru-RU" b="1" dirty="0" smtClean="0"/>
            <a:t>Недостатком естественной сушки является</a:t>
          </a:r>
          <a:endParaRPr lang="ru-RU" dirty="0"/>
        </a:p>
      </dgm:t>
    </dgm:pt>
    <dgm:pt modelId="{80C12962-82A0-40EF-9EEB-D908D5D381BA}" type="parTrans" cxnId="{D7AEF854-C297-4174-BF2C-47C8FD3030ED}">
      <dgm:prSet/>
      <dgm:spPr/>
      <dgm:t>
        <a:bodyPr/>
        <a:lstStyle/>
        <a:p>
          <a:endParaRPr lang="ru-RU"/>
        </a:p>
      </dgm:t>
    </dgm:pt>
    <dgm:pt modelId="{731E0765-3209-43A8-9314-956510B4D557}" type="sibTrans" cxnId="{D7AEF854-C297-4174-BF2C-47C8FD3030ED}">
      <dgm:prSet/>
      <dgm:spPr/>
      <dgm:t>
        <a:bodyPr/>
        <a:lstStyle/>
        <a:p>
          <a:endParaRPr lang="ru-RU"/>
        </a:p>
      </dgm:t>
    </dgm:pt>
    <dgm:pt modelId="{4F2554F6-15C9-4BC3-9509-2DFE2A49C3B5}">
      <dgm:prSet/>
      <dgm:spPr/>
      <dgm:t>
        <a:bodyPr/>
        <a:lstStyle/>
        <a:p>
          <a:pPr rtl="0"/>
          <a:endParaRPr lang="ru-RU" b="1" dirty="0" smtClean="0"/>
        </a:p>
        <a:p>
          <a:pPr rtl="0"/>
          <a:r>
            <a:rPr lang="ru-RU" b="1" dirty="0" smtClean="0"/>
            <a:t>большая продолжительность, зависимость  от времени года и температуры наружного воздуха,</a:t>
          </a:r>
          <a:endParaRPr lang="ru-RU" dirty="0"/>
        </a:p>
      </dgm:t>
    </dgm:pt>
    <dgm:pt modelId="{76FC5ECA-7031-4577-92C7-C348EFCD0E08}" type="parTrans" cxnId="{1FC61523-1B75-4EEA-8AC1-DC0B4E61D0EF}">
      <dgm:prSet/>
      <dgm:spPr/>
      <dgm:t>
        <a:bodyPr/>
        <a:lstStyle/>
        <a:p>
          <a:endParaRPr lang="ru-RU"/>
        </a:p>
      </dgm:t>
    </dgm:pt>
    <dgm:pt modelId="{BD3B28EB-4CA7-4C0C-8062-386F753BD1F6}" type="sibTrans" cxnId="{1FC61523-1B75-4EEA-8AC1-DC0B4E61D0EF}">
      <dgm:prSet/>
      <dgm:spPr/>
      <dgm:t>
        <a:bodyPr/>
        <a:lstStyle/>
        <a:p>
          <a:endParaRPr lang="ru-RU"/>
        </a:p>
      </dgm:t>
    </dgm:pt>
    <dgm:pt modelId="{A7B4366C-BF39-42C3-8D36-92762514DCA7}">
      <dgm:prSet/>
      <dgm:spPr/>
      <dgm:t>
        <a:bodyPr/>
        <a:lstStyle/>
        <a:p>
          <a:pPr rtl="0"/>
          <a:r>
            <a:rPr lang="ru-RU" b="1" dirty="0" smtClean="0"/>
            <a:t> необходимость большой площади для размещения материалов.</a:t>
          </a:r>
          <a:endParaRPr lang="ru-RU" dirty="0"/>
        </a:p>
      </dgm:t>
    </dgm:pt>
    <dgm:pt modelId="{5B17B9B0-34BB-406A-B960-D3C455ED6C03}" type="parTrans" cxnId="{0B675829-4CA6-44BE-8A43-33FCC99C24A5}">
      <dgm:prSet/>
      <dgm:spPr/>
      <dgm:t>
        <a:bodyPr/>
        <a:lstStyle/>
        <a:p>
          <a:endParaRPr lang="ru-RU"/>
        </a:p>
      </dgm:t>
    </dgm:pt>
    <dgm:pt modelId="{4DAC8E91-5569-4CC1-BDE1-D5D33C3073D4}" type="sibTrans" cxnId="{0B675829-4CA6-44BE-8A43-33FCC99C24A5}">
      <dgm:prSet/>
      <dgm:spPr/>
      <dgm:t>
        <a:bodyPr/>
        <a:lstStyle/>
        <a:p>
          <a:endParaRPr lang="ru-RU"/>
        </a:p>
      </dgm:t>
    </dgm:pt>
    <dgm:pt modelId="{884A680F-C6A7-446E-8909-7CEFAD96F3B2}" type="pres">
      <dgm:prSet presAssocID="{76E68E68-F5C9-47B0-9C1D-B044BE9393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7208-2ED1-46C1-BAB5-88F4F608D4B2}" type="pres">
      <dgm:prSet presAssocID="{73DEE796-A9CF-48AD-9F1C-5B22F70B4DB1}" presName="boxAndChildren" presStyleCnt="0"/>
      <dgm:spPr/>
    </dgm:pt>
    <dgm:pt modelId="{F9731029-B16F-4E63-8C64-9AF8B28EAB95}" type="pres">
      <dgm:prSet presAssocID="{73DEE796-A9CF-48AD-9F1C-5B22F70B4DB1}" presName="parentTextBox" presStyleLbl="node1" presStyleIdx="0" presStyleCnt="2"/>
      <dgm:spPr/>
      <dgm:t>
        <a:bodyPr/>
        <a:lstStyle/>
        <a:p>
          <a:endParaRPr lang="ru-RU"/>
        </a:p>
      </dgm:t>
    </dgm:pt>
    <dgm:pt modelId="{3A795F08-47FD-4F5D-9080-6CB919C44E80}" type="pres">
      <dgm:prSet presAssocID="{73DEE796-A9CF-48AD-9F1C-5B22F70B4DB1}" presName="entireBox" presStyleLbl="node1" presStyleIdx="0" presStyleCnt="2"/>
      <dgm:spPr/>
      <dgm:t>
        <a:bodyPr/>
        <a:lstStyle/>
        <a:p>
          <a:endParaRPr lang="ru-RU"/>
        </a:p>
      </dgm:t>
    </dgm:pt>
    <dgm:pt modelId="{42D0FCA7-ECBF-4342-BB7C-6F59DD268947}" type="pres">
      <dgm:prSet presAssocID="{73DEE796-A9CF-48AD-9F1C-5B22F70B4DB1}" presName="descendantBox" presStyleCnt="0"/>
      <dgm:spPr/>
    </dgm:pt>
    <dgm:pt modelId="{DB132BE2-3663-4171-8035-0920A4940E52}" type="pres">
      <dgm:prSet presAssocID="{4F2554F6-15C9-4BC3-9509-2DFE2A49C3B5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296EC-2EA7-4124-983E-5D139297C3DB}" type="pres">
      <dgm:prSet presAssocID="{A7B4366C-BF39-42C3-8D36-92762514DCA7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B3B77D-AA80-445C-B2B2-FE108CC13BDB}" type="pres">
      <dgm:prSet presAssocID="{8201501F-E2DB-4D61-ADE5-E4A083336305}" presName="sp" presStyleCnt="0"/>
      <dgm:spPr/>
    </dgm:pt>
    <dgm:pt modelId="{880045DD-3E37-4F28-810B-0FF0C59CBFA2}" type="pres">
      <dgm:prSet presAssocID="{4124C1A1-7733-482E-8E28-4888999B9E13}" presName="arrowAndChildren" presStyleCnt="0"/>
      <dgm:spPr/>
    </dgm:pt>
    <dgm:pt modelId="{E710192E-AE98-44F7-97D1-C952883F74C5}" type="pres">
      <dgm:prSet presAssocID="{4124C1A1-7733-482E-8E28-4888999B9E13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1FC61523-1B75-4EEA-8AC1-DC0B4E61D0EF}" srcId="{73DEE796-A9CF-48AD-9F1C-5B22F70B4DB1}" destId="{4F2554F6-15C9-4BC3-9509-2DFE2A49C3B5}" srcOrd="0" destOrd="0" parTransId="{76FC5ECA-7031-4577-92C7-C348EFCD0E08}" sibTransId="{BD3B28EB-4CA7-4C0C-8062-386F753BD1F6}"/>
    <dgm:cxn modelId="{A68ADF7B-D42F-464E-8B5B-E7BF90A0A233}" type="presOf" srcId="{73DEE796-A9CF-48AD-9F1C-5B22F70B4DB1}" destId="{3A795F08-47FD-4F5D-9080-6CB919C44E80}" srcOrd="1" destOrd="0" presId="urn:microsoft.com/office/officeart/2005/8/layout/process4"/>
    <dgm:cxn modelId="{EBB2FD12-CEED-408E-A37E-18F701ABC8B6}" type="presOf" srcId="{A7B4366C-BF39-42C3-8D36-92762514DCA7}" destId="{ADE296EC-2EA7-4124-983E-5D139297C3DB}" srcOrd="0" destOrd="0" presId="urn:microsoft.com/office/officeart/2005/8/layout/process4"/>
    <dgm:cxn modelId="{3BED1C27-3AF0-4B95-A4D6-E943C0577E26}" srcId="{76E68E68-F5C9-47B0-9C1D-B044BE9393C7}" destId="{4124C1A1-7733-482E-8E28-4888999B9E13}" srcOrd="0" destOrd="0" parTransId="{BD72281F-3F93-48BD-B666-A1B4509E3DA8}" sibTransId="{8201501F-E2DB-4D61-ADE5-E4A083336305}"/>
    <dgm:cxn modelId="{31985F16-2F2E-4E18-AA6B-2E712BB6ACE6}" type="presOf" srcId="{4F2554F6-15C9-4BC3-9509-2DFE2A49C3B5}" destId="{DB132BE2-3663-4171-8035-0920A4940E52}" srcOrd="0" destOrd="0" presId="urn:microsoft.com/office/officeart/2005/8/layout/process4"/>
    <dgm:cxn modelId="{0B675829-4CA6-44BE-8A43-33FCC99C24A5}" srcId="{73DEE796-A9CF-48AD-9F1C-5B22F70B4DB1}" destId="{A7B4366C-BF39-42C3-8D36-92762514DCA7}" srcOrd="1" destOrd="0" parTransId="{5B17B9B0-34BB-406A-B960-D3C455ED6C03}" sibTransId="{4DAC8E91-5569-4CC1-BDE1-D5D33C3073D4}"/>
    <dgm:cxn modelId="{D7AEF854-C297-4174-BF2C-47C8FD3030ED}" srcId="{76E68E68-F5C9-47B0-9C1D-B044BE9393C7}" destId="{73DEE796-A9CF-48AD-9F1C-5B22F70B4DB1}" srcOrd="1" destOrd="0" parTransId="{80C12962-82A0-40EF-9EEB-D908D5D381BA}" sibTransId="{731E0765-3209-43A8-9314-956510B4D557}"/>
    <dgm:cxn modelId="{AC3B5427-3A89-47C8-998B-A6547B940849}" type="presOf" srcId="{73DEE796-A9CF-48AD-9F1C-5B22F70B4DB1}" destId="{F9731029-B16F-4E63-8C64-9AF8B28EAB95}" srcOrd="0" destOrd="0" presId="urn:microsoft.com/office/officeart/2005/8/layout/process4"/>
    <dgm:cxn modelId="{627CF0E3-5D50-4B82-B710-3CEBE5109359}" type="presOf" srcId="{76E68E68-F5C9-47B0-9C1D-B044BE9393C7}" destId="{884A680F-C6A7-446E-8909-7CEFAD96F3B2}" srcOrd="0" destOrd="0" presId="urn:microsoft.com/office/officeart/2005/8/layout/process4"/>
    <dgm:cxn modelId="{1147CF1B-2AA1-4612-B57C-E41915649826}" type="presOf" srcId="{4124C1A1-7733-482E-8E28-4888999B9E13}" destId="{E710192E-AE98-44F7-97D1-C952883F74C5}" srcOrd="0" destOrd="0" presId="urn:microsoft.com/office/officeart/2005/8/layout/process4"/>
    <dgm:cxn modelId="{5F42224A-F5EA-41BA-96AB-6C294EE4B792}" type="presParOf" srcId="{884A680F-C6A7-446E-8909-7CEFAD96F3B2}" destId="{2AD47208-2ED1-46C1-BAB5-88F4F608D4B2}" srcOrd="0" destOrd="0" presId="urn:microsoft.com/office/officeart/2005/8/layout/process4"/>
    <dgm:cxn modelId="{BB6614AA-60BD-4284-9A13-3403478EAFC1}" type="presParOf" srcId="{2AD47208-2ED1-46C1-BAB5-88F4F608D4B2}" destId="{F9731029-B16F-4E63-8C64-9AF8B28EAB95}" srcOrd="0" destOrd="0" presId="urn:microsoft.com/office/officeart/2005/8/layout/process4"/>
    <dgm:cxn modelId="{46EBF545-517C-4827-8FEF-9C1FE7CEC9AA}" type="presParOf" srcId="{2AD47208-2ED1-46C1-BAB5-88F4F608D4B2}" destId="{3A795F08-47FD-4F5D-9080-6CB919C44E80}" srcOrd="1" destOrd="0" presId="urn:microsoft.com/office/officeart/2005/8/layout/process4"/>
    <dgm:cxn modelId="{46E11A70-1D63-4FBC-86D1-6B737FAB4186}" type="presParOf" srcId="{2AD47208-2ED1-46C1-BAB5-88F4F608D4B2}" destId="{42D0FCA7-ECBF-4342-BB7C-6F59DD268947}" srcOrd="2" destOrd="0" presId="urn:microsoft.com/office/officeart/2005/8/layout/process4"/>
    <dgm:cxn modelId="{658B035D-D7CF-47C2-AF40-6CC0D2724BE2}" type="presParOf" srcId="{42D0FCA7-ECBF-4342-BB7C-6F59DD268947}" destId="{DB132BE2-3663-4171-8035-0920A4940E52}" srcOrd="0" destOrd="0" presId="urn:microsoft.com/office/officeart/2005/8/layout/process4"/>
    <dgm:cxn modelId="{D48B7BF5-4719-4196-B703-72B657AE238A}" type="presParOf" srcId="{42D0FCA7-ECBF-4342-BB7C-6F59DD268947}" destId="{ADE296EC-2EA7-4124-983E-5D139297C3DB}" srcOrd="1" destOrd="0" presId="urn:microsoft.com/office/officeart/2005/8/layout/process4"/>
    <dgm:cxn modelId="{A703DA6B-35AE-4911-8C58-8705512BA159}" type="presParOf" srcId="{884A680F-C6A7-446E-8909-7CEFAD96F3B2}" destId="{DAB3B77D-AA80-445C-B2B2-FE108CC13BDB}" srcOrd="1" destOrd="0" presId="urn:microsoft.com/office/officeart/2005/8/layout/process4"/>
    <dgm:cxn modelId="{44EF58A9-B8AA-418F-802F-A1ADE0FC6AAB}" type="presParOf" srcId="{884A680F-C6A7-446E-8909-7CEFAD96F3B2}" destId="{880045DD-3E37-4F28-810B-0FF0C59CBFA2}" srcOrd="2" destOrd="0" presId="urn:microsoft.com/office/officeart/2005/8/layout/process4"/>
    <dgm:cxn modelId="{974D83DA-7D97-4971-AEB4-B69A89252089}" type="presParOf" srcId="{880045DD-3E37-4F28-810B-0FF0C59CBFA2}" destId="{E710192E-AE98-44F7-97D1-C952883F74C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DB5278-20A7-44A8-A786-ED8D286847F7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DC99894-1089-428A-93C0-38142161E71A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Сушка</a:t>
          </a:r>
          <a:r>
            <a:rPr lang="ru-RU" b="1" dirty="0" smtClean="0"/>
            <a:t> является наиболее распространенным способом удаления влаги из твердых и пастообразных материалов и проводится двумя основными способами:</a:t>
          </a:r>
          <a:endParaRPr lang="ru-RU" dirty="0"/>
        </a:p>
      </dgm:t>
    </dgm:pt>
    <dgm:pt modelId="{50D842D5-9D43-4763-BC2D-CCC21E60E2F4}" type="parTrans" cxnId="{326C2C5C-3F75-45A4-8BA6-762C5B2D5BCF}">
      <dgm:prSet/>
      <dgm:spPr/>
      <dgm:t>
        <a:bodyPr/>
        <a:lstStyle/>
        <a:p>
          <a:endParaRPr lang="ru-RU"/>
        </a:p>
      </dgm:t>
    </dgm:pt>
    <dgm:pt modelId="{C4C05843-C704-4A41-BC94-F425A4D539D1}" type="sibTrans" cxnId="{326C2C5C-3F75-45A4-8BA6-762C5B2D5BCF}">
      <dgm:prSet/>
      <dgm:spPr/>
      <dgm:t>
        <a:bodyPr/>
        <a:lstStyle/>
        <a:p>
          <a:endParaRPr lang="ru-RU"/>
        </a:p>
      </dgm:t>
    </dgm:pt>
    <dgm:pt modelId="{E95DB195-CD60-4155-BD28-11F61B174652}">
      <dgm:prSet/>
      <dgm:spPr/>
      <dgm:t>
        <a:bodyPr/>
        <a:lstStyle/>
        <a:p>
          <a:pPr rtl="0"/>
          <a:r>
            <a:rPr lang="ru-RU" b="1" dirty="0" smtClean="0"/>
            <a:t>Сушка</a:t>
          </a:r>
          <a:r>
            <a:rPr lang="en-US" b="1" dirty="0" smtClean="0"/>
            <a:t> </a:t>
          </a:r>
          <a:r>
            <a:rPr lang="ru-RU" b="1" dirty="0" smtClean="0"/>
            <a:t>путем непосредственного соприкосновения сушильного агента (нагретого воздуха, топочных газов) с высушиваемым материалом — </a:t>
          </a:r>
          <a:r>
            <a:rPr lang="ru-RU" b="1" i="1" u="sng" dirty="0" smtClean="0">
              <a:solidFill>
                <a:srgbClr val="C00000"/>
              </a:solidFill>
            </a:rPr>
            <a:t>конвективная сушка</a:t>
          </a:r>
          <a:r>
            <a:rPr lang="ru-RU" b="1" i="1" dirty="0" smtClean="0">
              <a:solidFill>
                <a:srgbClr val="C00000"/>
              </a:solidFill>
            </a:rPr>
            <a:t>;</a:t>
          </a:r>
          <a:endParaRPr lang="ru-RU" dirty="0">
            <a:solidFill>
              <a:srgbClr val="C00000"/>
            </a:solidFill>
          </a:endParaRPr>
        </a:p>
      </dgm:t>
    </dgm:pt>
    <dgm:pt modelId="{C6F900C5-C2E8-4150-AA89-BA87E2ACF60A}" type="parTrans" cxnId="{DB820B97-FE52-4D22-815D-227EE404B475}">
      <dgm:prSet/>
      <dgm:spPr/>
      <dgm:t>
        <a:bodyPr/>
        <a:lstStyle/>
        <a:p>
          <a:endParaRPr lang="ru-RU"/>
        </a:p>
      </dgm:t>
    </dgm:pt>
    <dgm:pt modelId="{17EF79A4-FBEE-413E-A817-79C3EB5A0CBC}" type="sibTrans" cxnId="{DB820B97-FE52-4D22-815D-227EE404B475}">
      <dgm:prSet/>
      <dgm:spPr/>
      <dgm:t>
        <a:bodyPr/>
        <a:lstStyle/>
        <a:p>
          <a:endParaRPr lang="ru-RU"/>
        </a:p>
      </dgm:t>
    </dgm:pt>
    <dgm:pt modelId="{D328CD7C-C721-4DEA-95F8-E8B9253B9193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>
                  <a:lumMod val="75000"/>
                </a:schemeClr>
              </a:solidFill>
            </a:rPr>
            <a:t>Сушка путем нагревания высушиваемого материала тем или иным теплоносителем через стенку, проводящую тепло, — </a:t>
          </a:r>
          <a:r>
            <a:rPr lang="ru-RU" b="1" i="1" u="sng" dirty="0" smtClean="0">
              <a:solidFill>
                <a:srgbClr val="C00000"/>
              </a:solidFill>
            </a:rPr>
            <a:t>контактная сушка</a:t>
          </a:r>
          <a:endParaRPr lang="ru-RU" i="1" dirty="0">
            <a:solidFill>
              <a:srgbClr val="C00000"/>
            </a:solidFill>
          </a:endParaRPr>
        </a:p>
      </dgm:t>
    </dgm:pt>
    <dgm:pt modelId="{4DB8D975-1285-4F6D-A956-8A74F3FE4D1E}" type="parTrans" cxnId="{14BE264F-F798-402B-9903-F04BE800175C}">
      <dgm:prSet/>
      <dgm:spPr/>
      <dgm:t>
        <a:bodyPr/>
        <a:lstStyle/>
        <a:p>
          <a:endParaRPr lang="ru-RU"/>
        </a:p>
      </dgm:t>
    </dgm:pt>
    <dgm:pt modelId="{C8E30F50-4387-49D9-848F-9956CB553CA9}" type="sibTrans" cxnId="{14BE264F-F798-402B-9903-F04BE800175C}">
      <dgm:prSet/>
      <dgm:spPr/>
      <dgm:t>
        <a:bodyPr/>
        <a:lstStyle/>
        <a:p>
          <a:endParaRPr lang="ru-RU"/>
        </a:p>
      </dgm:t>
    </dgm:pt>
    <dgm:pt modelId="{002AB194-8D0E-4ACD-8417-7545B272AC44}" type="pres">
      <dgm:prSet presAssocID="{15DB5278-20A7-44A8-A786-ED8D286847F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988544-250E-4F67-9E3D-29EA07C52B9E}" type="pres">
      <dgm:prSet presAssocID="{BDC99894-1089-428A-93C0-38142161E71A}" presName="compNode" presStyleCnt="0"/>
      <dgm:spPr/>
    </dgm:pt>
    <dgm:pt modelId="{A65EBFF1-ABF5-4528-AF33-267A17F00761}" type="pres">
      <dgm:prSet presAssocID="{BDC99894-1089-428A-93C0-38142161E71A}" presName="aNode" presStyleLbl="bgShp" presStyleIdx="0" presStyleCnt="1"/>
      <dgm:spPr/>
      <dgm:t>
        <a:bodyPr/>
        <a:lstStyle/>
        <a:p>
          <a:endParaRPr lang="ru-RU"/>
        </a:p>
      </dgm:t>
    </dgm:pt>
    <dgm:pt modelId="{ED37524F-0DC9-4217-84E7-6534F96FFBF5}" type="pres">
      <dgm:prSet presAssocID="{BDC99894-1089-428A-93C0-38142161E71A}" presName="textNode" presStyleLbl="bgShp" presStyleIdx="0" presStyleCnt="1"/>
      <dgm:spPr/>
      <dgm:t>
        <a:bodyPr/>
        <a:lstStyle/>
        <a:p>
          <a:endParaRPr lang="ru-RU"/>
        </a:p>
      </dgm:t>
    </dgm:pt>
    <dgm:pt modelId="{F2878225-CD87-4F06-9F8B-667665BCB321}" type="pres">
      <dgm:prSet presAssocID="{BDC99894-1089-428A-93C0-38142161E71A}" presName="compChildNode" presStyleCnt="0"/>
      <dgm:spPr/>
    </dgm:pt>
    <dgm:pt modelId="{2825C394-4AA0-4760-9E7B-B525F3320A47}" type="pres">
      <dgm:prSet presAssocID="{BDC99894-1089-428A-93C0-38142161E71A}" presName="theInnerList" presStyleCnt="0"/>
      <dgm:spPr/>
    </dgm:pt>
    <dgm:pt modelId="{A80568EF-C68F-4043-9462-7DF5688C88BE}" type="pres">
      <dgm:prSet presAssocID="{E95DB195-CD60-4155-BD28-11F61B17465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6F978-ABC0-4474-BC45-03287CDF2B1C}" type="pres">
      <dgm:prSet presAssocID="{E95DB195-CD60-4155-BD28-11F61B174652}" presName="aSpace2" presStyleCnt="0"/>
      <dgm:spPr/>
    </dgm:pt>
    <dgm:pt modelId="{B6AB2C9F-1B78-4B58-825B-F3857426A8B0}" type="pres">
      <dgm:prSet presAssocID="{D328CD7C-C721-4DEA-95F8-E8B9253B919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BE264F-F798-402B-9903-F04BE800175C}" srcId="{BDC99894-1089-428A-93C0-38142161E71A}" destId="{D328CD7C-C721-4DEA-95F8-E8B9253B9193}" srcOrd="1" destOrd="0" parTransId="{4DB8D975-1285-4F6D-A956-8A74F3FE4D1E}" sibTransId="{C8E30F50-4387-49D9-848F-9956CB553CA9}"/>
    <dgm:cxn modelId="{28E3FFA5-E8CB-4D08-B9B7-433C7EBACABC}" type="presOf" srcId="{BDC99894-1089-428A-93C0-38142161E71A}" destId="{A65EBFF1-ABF5-4528-AF33-267A17F00761}" srcOrd="0" destOrd="0" presId="urn:microsoft.com/office/officeart/2005/8/layout/lProcess2"/>
    <dgm:cxn modelId="{587B306B-36B4-44C4-AE34-BA6E8C6FE317}" type="presOf" srcId="{D328CD7C-C721-4DEA-95F8-E8B9253B9193}" destId="{B6AB2C9F-1B78-4B58-825B-F3857426A8B0}" srcOrd="0" destOrd="0" presId="urn:microsoft.com/office/officeart/2005/8/layout/lProcess2"/>
    <dgm:cxn modelId="{61ED70D8-FA79-413B-93C2-0C1EBF6FE9BE}" type="presOf" srcId="{15DB5278-20A7-44A8-A786-ED8D286847F7}" destId="{002AB194-8D0E-4ACD-8417-7545B272AC44}" srcOrd="0" destOrd="0" presId="urn:microsoft.com/office/officeart/2005/8/layout/lProcess2"/>
    <dgm:cxn modelId="{326C2C5C-3F75-45A4-8BA6-762C5B2D5BCF}" srcId="{15DB5278-20A7-44A8-A786-ED8D286847F7}" destId="{BDC99894-1089-428A-93C0-38142161E71A}" srcOrd="0" destOrd="0" parTransId="{50D842D5-9D43-4763-BC2D-CCC21E60E2F4}" sibTransId="{C4C05843-C704-4A41-BC94-F425A4D539D1}"/>
    <dgm:cxn modelId="{F549097F-4B37-4711-BC3A-9F0EE42FD671}" type="presOf" srcId="{BDC99894-1089-428A-93C0-38142161E71A}" destId="{ED37524F-0DC9-4217-84E7-6534F96FFBF5}" srcOrd="1" destOrd="0" presId="urn:microsoft.com/office/officeart/2005/8/layout/lProcess2"/>
    <dgm:cxn modelId="{2925A7DB-BC14-407C-AD76-77AC725F1845}" type="presOf" srcId="{E95DB195-CD60-4155-BD28-11F61B174652}" destId="{A80568EF-C68F-4043-9462-7DF5688C88BE}" srcOrd="0" destOrd="0" presId="urn:microsoft.com/office/officeart/2005/8/layout/lProcess2"/>
    <dgm:cxn modelId="{DB820B97-FE52-4D22-815D-227EE404B475}" srcId="{BDC99894-1089-428A-93C0-38142161E71A}" destId="{E95DB195-CD60-4155-BD28-11F61B174652}" srcOrd="0" destOrd="0" parTransId="{C6F900C5-C2E8-4150-AA89-BA87E2ACF60A}" sibTransId="{17EF79A4-FBEE-413E-A817-79C3EB5A0CBC}"/>
    <dgm:cxn modelId="{C5170751-0C25-47CA-A9E3-D5429A3A5EA0}" type="presParOf" srcId="{002AB194-8D0E-4ACD-8417-7545B272AC44}" destId="{47988544-250E-4F67-9E3D-29EA07C52B9E}" srcOrd="0" destOrd="0" presId="urn:microsoft.com/office/officeart/2005/8/layout/lProcess2"/>
    <dgm:cxn modelId="{E69D1B01-FA2B-4ABD-96EA-B0E5C13C938F}" type="presParOf" srcId="{47988544-250E-4F67-9E3D-29EA07C52B9E}" destId="{A65EBFF1-ABF5-4528-AF33-267A17F00761}" srcOrd="0" destOrd="0" presId="urn:microsoft.com/office/officeart/2005/8/layout/lProcess2"/>
    <dgm:cxn modelId="{AE75BCF5-B355-44E1-97F0-CAF5CF9F79A3}" type="presParOf" srcId="{47988544-250E-4F67-9E3D-29EA07C52B9E}" destId="{ED37524F-0DC9-4217-84E7-6534F96FFBF5}" srcOrd="1" destOrd="0" presId="urn:microsoft.com/office/officeart/2005/8/layout/lProcess2"/>
    <dgm:cxn modelId="{A4987F20-5643-4D35-A73D-83C610DF730C}" type="presParOf" srcId="{47988544-250E-4F67-9E3D-29EA07C52B9E}" destId="{F2878225-CD87-4F06-9F8B-667665BCB321}" srcOrd="2" destOrd="0" presId="urn:microsoft.com/office/officeart/2005/8/layout/lProcess2"/>
    <dgm:cxn modelId="{08B1F8D2-A1ED-4C9B-9C0E-5458303D2B8B}" type="presParOf" srcId="{F2878225-CD87-4F06-9F8B-667665BCB321}" destId="{2825C394-4AA0-4760-9E7B-B525F3320A47}" srcOrd="0" destOrd="0" presId="urn:microsoft.com/office/officeart/2005/8/layout/lProcess2"/>
    <dgm:cxn modelId="{5DFE3B2F-1D0B-40A8-92F3-8E4EE4BE1D70}" type="presParOf" srcId="{2825C394-4AA0-4760-9E7B-B525F3320A47}" destId="{A80568EF-C68F-4043-9462-7DF5688C88BE}" srcOrd="0" destOrd="0" presId="urn:microsoft.com/office/officeart/2005/8/layout/lProcess2"/>
    <dgm:cxn modelId="{879C9308-5DC5-4D45-B037-0E08284F3802}" type="presParOf" srcId="{2825C394-4AA0-4760-9E7B-B525F3320A47}" destId="{ADC6F978-ABC0-4474-BC45-03287CDF2B1C}" srcOrd="1" destOrd="0" presId="urn:microsoft.com/office/officeart/2005/8/layout/lProcess2"/>
    <dgm:cxn modelId="{15D6F171-4ED8-44E0-A77C-C3B5B6CF3A75}" type="presParOf" srcId="{2825C394-4AA0-4760-9E7B-B525F3320A47}" destId="{B6AB2C9F-1B78-4B58-825B-F3857426A8B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4DBC6B-30B1-4B24-9BF7-D53A17798362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AB41009D-FDF8-4213-81FB-59918737BBAE}">
      <dgm:prSet/>
      <dgm:spPr/>
      <dgm:t>
        <a:bodyPr/>
        <a:lstStyle/>
        <a:p>
          <a:pPr rtl="0"/>
          <a:r>
            <a:rPr lang="ru-RU" b="1" dirty="0" smtClean="0"/>
            <a:t>Искусственная сушка материалов производится в специальных устройствах  - </a:t>
          </a:r>
          <a:r>
            <a:rPr lang="ru-RU" b="1" i="1" u="sng" dirty="0" smtClean="0">
              <a:solidFill>
                <a:srgbClr val="C00000"/>
              </a:solidFill>
            </a:rPr>
            <a:t>сушилках</a:t>
          </a:r>
          <a:r>
            <a:rPr lang="ru-RU" b="1" dirty="0" smtClean="0"/>
            <a:t>, в которых сушильный агент, поглотивший пары влаги, отводится искусственным способом.</a:t>
          </a:r>
          <a:r>
            <a:rPr lang="ru-RU" dirty="0" smtClean="0"/>
            <a:t> </a:t>
          </a:r>
          <a:endParaRPr lang="ru-RU" dirty="0"/>
        </a:p>
      </dgm:t>
    </dgm:pt>
    <dgm:pt modelId="{A23E26DA-2545-452E-A8A1-A3572C320DEA}" type="parTrans" cxnId="{60041FA0-4A94-41C2-9530-B37F5EB1A600}">
      <dgm:prSet/>
      <dgm:spPr/>
      <dgm:t>
        <a:bodyPr/>
        <a:lstStyle/>
        <a:p>
          <a:endParaRPr lang="ru-RU"/>
        </a:p>
      </dgm:t>
    </dgm:pt>
    <dgm:pt modelId="{8863C6B4-0504-4112-B368-61421BBCEF7C}" type="sibTrans" cxnId="{60041FA0-4A94-41C2-9530-B37F5EB1A600}">
      <dgm:prSet/>
      <dgm:spPr/>
      <dgm:t>
        <a:bodyPr/>
        <a:lstStyle/>
        <a:p>
          <a:endParaRPr lang="ru-RU"/>
        </a:p>
      </dgm:t>
    </dgm:pt>
    <dgm:pt modelId="{CEC9D5D6-97DF-4623-8260-AF37DD4DC7EF}">
      <dgm:prSet/>
      <dgm:spPr/>
      <dgm:t>
        <a:bodyPr/>
        <a:lstStyle/>
        <a:p>
          <a:pPr rtl="0"/>
          <a:r>
            <a:rPr lang="ru-RU" b="1" dirty="0" smtClean="0"/>
            <a:t>Сушка производится также путем нагревания высушиваемых материалов токами высокой частоты </a:t>
          </a:r>
          <a:r>
            <a:rPr lang="ru-RU" b="1" dirty="0" smtClean="0">
              <a:solidFill>
                <a:srgbClr val="C00000"/>
              </a:solidFill>
            </a:rPr>
            <a:t>(</a:t>
          </a:r>
          <a:r>
            <a:rPr lang="ru-RU" b="1" i="1" u="sng" dirty="0" smtClean="0">
              <a:solidFill>
                <a:srgbClr val="C00000"/>
              </a:solidFill>
            </a:rPr>
            <a:t>диэлектрическая сушка</a:t>
          </a:r>
          <a:r>
            <a:rPr lang="ru-RU" b="1" dirty="0" smtClean="0">
              <a:solidFill>
                <a:srgbClr val="C00000"/>
              </a:solidFill>
            </a:rPr>
            <a:t>)</a:t>
          </a:r>
          <a:r>
            <a:rPr lang="ru-RU" b="1" dirty="0" smtClean="0"/>
            <a:t> или инфракрасными лучами (</a:t>
          </a:r>
          <a:r>
            <a:rPr lang="ru-RU" b="1" i="1" u="sng" dirty="0" smtClean="0"/>
            <a:t>радиационная сушка</a:t>
          </a:r>
          <a:r>
            <a:rPr lang="ru-RU" b="1" dirty="0" smtClean="0"/>
            <a:t>).</a:t>
          </a:r>
          <a:endParaRPr lang="ru-RU" dirty="0"/>
        </a:p>
      </dgm:t>
    </dgm:pt>
    <dgm:pt modelId="{BF357764-D133-4C1D-8AEF-75D56D616DF1}" type="parTrans" cxnId="{0D95BD4C-7E56-46F3-AD76-AF2F7D9A14D8}">
      <dgm:prSet/>
      <dgm:spPr/>
      <dgm:t>
        <a:bodyPr/>
        <a:lstStyle/>
        <a:p>
          <a:endParaRPr lang="ru-RU"/>
        </a:p>
      </dgm:t>
    </dgm:pt>
    <dgm:pt modelId="{F7AE0A67-9DB8-410E-9322-D0C2239ED7D7}" type="sibTrans" cxnId="{0D95BD4C-7E56-46F3-AD76-AF2F7D9A14D8}">
      <dgm:prSet/>
      <dgm:spPr/>
      <dgm:t>
        <a:bodyPr/>
        <a:lstStyle/>
        <a:p>
          <a:endParaRPr lang="ru-RU"/>
        </a:p>
      </dgm:t>
    </dgm:pt>
    <dgm:pt modelId="{27B00139-9BA8-4CCD-8EC2-47FAC69C96D3}">
      <dgm:prSet/>
      <dgm:spPr/>
      <dgm:t>
        <a:bodyPr/>
        <a:lstStyle/>
        <a:p>
          <a:pPr rtl="0"/>
          <a:r>
            <a:rPr lang="ru-RU" b="1" dirty="0" smtClean="0"/>
            <a:t>В особых случаях применяется сушка некоторых продуктов в замороженном состоянии при глубоком вакууме — </a:t>
          </a:r>
          <a:r>
            <a:rPr lang="ru-RU" b="1" i="1" u="sng" dirty="0" smtClean="0">
              <a:solidFill>
                <a:srgbClr val="C00000"/>
              </a:solidFill>
            </a:rPr>
            <a:t>сушка возгонкой, или сублимацией</a:t>
          </a:r>
          <a:r>
            <a:rPr lang="ru-RU" b="1" dirty="0" smtClean="0">
              <a:solidFill>
                <a:srgbClr val="C00000"/>
              </a:solidFill>
            </a:rPr>
            <a:t>.</a:t>
          </a:r>
          <a:endParaRPr lang="ru-RU" dirty="0">
            <a:solidFill>
              <a:srgbClr val="C00000"/>
            </a:solidFill>
          </a:endParaRPr>
        </a:p>
      </dgm:t>
    </dgm:pt>
    <dgm:pt modelId="{F14EDC92-3F0F-48BF-B00A-54C1E101E2C6}" type="parTrans" cxnId="{CBEC1897-D8B7-426C-B4EE-B9954E9DED0E}">
      <dgm:prSet/>
      <dgm:spPr/>
      <dgm:t>
        <a:bodyPr/>
        <a:lstStyle/>
        <a:p>
          <a:endParaRPr lang="ru-RU"/>
        </a:p>
      </dgm:t>
    </dgm:pt>
    <dgm:pt modelId="{3CC30722-3253-425A-A77D-1AA8BF79178E}" type="sibTrans" cxnId="{CBEC1897-D8B7-426C-B4EE-B9954E9DED0E}">
      <dgm:prSet/>
      <dgm:spPr/>
      <dgm:t>
        <a:bodyPr/>
        <a:lstStyle/>
        <a:p>
          <a:endParaRPr lang="ru-RU"/>
        </a:p>
      </dgm:t>
    </dgm:pt>
    <dgm:pt modelId="{8DD074F9-7E51-4E47-B09F-C50FF045BB0B}" type="pres">
      <dgm:prSet presAssocID="{4B4DBC6B-30B1-4B24-9BF7-D53A1779836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46CFEE-97C1-4DE7-BC93-83E2DD6F9859}" type="pres">
      <dgm:prSet presAssocID="{4B4DBC6B-30B1-4B24-9BF7-D53A17798362}" presName="dummyMaxCanvas" presStyleCnt="0">
        <dgm:presLayoutVars/>
      </dgm:prSet>
      <dgm:spPr/>
    </dgm:pt>
    <dgm:pt modelId="{CE83AE26-601B-469E-9DE8-7972BFE72C80}" type="pres">
      <dgm:prSet presAssocID="{4B4DBC6B-30B1-4B24-9BF7-D53A1779836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9953E-2B34-4CBC-889A-E977D9C5A031}" type="pres">
      <dgm:prSet presAssocID="{4B4DBC6B-30B1-4B24-9BF7-D53A17798362}" presName="ThreeNodes_2" presStyleLbl="node1" presStyleIdx="1" presStyleCnt="3" custLinFactNeighborX="1062" custLinFactNeighborY="-2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20FEB-E1E8-4C17-BCA7-5472CD33F857}" type="pres">
      <dgm:prSet presAssocID="{4B4DBC6B-30B1-4B24-9BF7-D53A1779836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98A53-E81D-4BB0-9DF9-E324668323D5}" type="pres">
      <dgm:prSet presAssocID="{4B4DBC6B-30B1-4B24-9BF7-D53A1779836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5D0D0-360D-4DA8-8A06-83FC29BCAD37}" type="pres">
      <dgm:prSet presAssocID="{4B4DBC6B-30B1-4B24-9BF7-D53A1779836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9CE95-92BE-4D3D-B3F3-C434C2374092}" type="pres">
      <dgm:prSet presAssocID="{4B4DBC6B-30B1-4B24-9BF7-D53A1779836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996AF-DEF9-4E71-9933-39E3AE8C9006}" type="pres">
      <dgm:prSet presAssocID="{4B4DBC6B-30B1-4B24-9BF7-D53A1779836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AF9D6-BB1E-47A1-A243-5895BB8991FB}" type="pres">
      <dgm:prSet presAssocID="{4B4DBC6B-30B1-4B24-9BF7-D53A1779836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7F7D08-088E-4D87-9D87-6A3D13A43778}" type="presOf" srcId="{CEC9D5D6-97DF-4623-8260-AF37DD4DC7EF}" destId="{EA1996AF-DEF9-4E71-9933-39E3AE8C9006}" srcOrd="1" destOrd="0" presId="urn:microsoft.com/office/officeart/2005/8/layout/vProcess5"/>
    <dgm:cxn modelId="{FC39C971-0891-4D17-8CF7-F560F52F9A10}" type="presOf" srcId="{4B4DBC6B-30B1-4B24-9BF7-D53A17798362}" destId="{8DD074F9-7E51-4E47-B09F-C50FF045BB0B}" srcOrd="0" destOrd="0" presId="urn:microsoft.com/office/officeart/2005/8/layout/vProcess5"/>
    <dgm:cxn modelId="{60041FA0-4A94-41C2-9530-B37F5EB1A600}" srcId="{4B4DBC6B-30B1-4B24-9BF7-D53A17798362}" destId="{AB41009D-FDF8-4213-81FB-59918737BBAE}" srcOrd="0" destOrd="0" parTransId="{A23E26DA-2545-452E-A8A1-A3572C320DEA}" sibTransId="{8863C6B4-0504-4112-B368-61421BBCEF7C}"/>
    <dgm:cxn modelId="{CBEC1897-D8B7-426C-B4EE-B9954E9DED0E}" srcId="{4B4DBC6B-30B1-4B24-9BF7-D53A17798362}" destId="{27B00139-9BA8-4CCD-8EC2-47FAC69C96D3}" srcOrd="2" destOrd="0" parTransId="{F14EDC92-3F0F-48BF-B00A-54C1E101E2C6}" sibTransId="{3CC30722-3253-425A-A77D-1AA8BF79178E}"/>
    <dgm:cxn modelId="{185AF577-D017-4759-8729-EB2A18D4E23F}" type="presOf" srcId="{27B00139-9BA8-4CCD-8EC2-47FAC69C96D3}" destId="{DF820FEB-E1E8-4C17-BCA7-5472CD33F857}" srcOrd="0" destOrd="0" presId="urn:microsoft.com/office/officeart/2005/8/layout/vProcess5"/>
    <dgm:cxn modelId="{A21A264A-3E2A-43AC-B77E-0D38F8701B0C}" type="presOf" srcId="{AB41009D-FDF8-4213-81FB-59918737BBAE}" destId="{CE83AE26-601B-469E-9DE8-7972BFE72C80}" srcOrd="0" destOrd="0" presId="urn:microsoft.com/office/officeart/2005/8/layout/vProcess5"/>
    <dgm:cxn modelId="{0D95BD4C-7E56-46F3-AD76-AF2F7D9A14D8}" srcId="{4B4DBC6B-30B1-4B24-9BF7-D53A17798362}" destId="{CEC9D5D6-97DF-4623-8260-AF37DD4DC7EF}" srcOrd="1" destOrd="0" parTransId="{BF357764-D133-4C1D-8AEF-75D56D616DF1}" sibTransId="{F7AE0A67-9DB8-410E-9322-D0C2239ED7D7}"/>
    <dgm:cxn modelId="{B905EC6B-0C6E-4E29-96F6-BF9E6B4FED0F}" type="presOf" srcId="{CEC9D5D6-97DF-4623-8260-AF37DD4DC7EF}" destId="{74C9953E-2B34-4CBC-889A-E977D9C5A031}" srcOrd="0" destOrd="0" presId="urn:microsoft.com/office/officeart/2005/8/layout/vProcess5"/>
    <dgm:cxn modelId="{D6417A03-1332-4ED1-8E78-B875AF88D90B}" type="presOf" srcId="{27B00139-9BA8-4CCD-8EC2-47FAC69C96D3}" destId="{2AEAF9D6-BB1E-47A1-A243-5895BB8991FB}" srcOrd="1" destOrd="0" presId="urn:microsoft.com/office/officeart/2005/8/layout/vProcess5"/>
    <dgm:cxn modelId="{DBEAE871-B294-4F0F-9517-6817899C922C}" type="presOf" srcId="{8863C6B4-0504-4112-B368-61421BBCEF7C}" destId="{11198A53-E81D-4BB0-9DF9-E324668323D5}" srcOrd="0" destOrd="0" presId="urn:microsoft.com/office/officeart/2005/8/layout/vProcess5"/>
    <dgm:cxn modelId="{074DF4DE-EAB8-49B5-A2D1-EAA6FD859A44}" type="presOf" srcId="{AB41009D-FDF8-4213-81FB-59918737BBAE}" destId="{78B9CE95-92BE-4D3D-B3F3-C434C2374092}" srcOrd="1" destOrd="0" presId="urn:microsoft.com/office/officeart/2005/8/layout/vProcess5"/>
    <dgm:cxn modelId="{F2B2C749-2524-4659-9FFE-65E8DB414D11}" type="presOf" srcId="{F7AE0A67-9DB8-410E-9322-D0C2239ED7D7}" destId="{DCD5D0D0-360D-4DA8-8A06-83FC29BCAD37}" srcOrd="0" destOrd="0" presId="urn:microsoft.com/office/officeart/2005/8/layout/vProcess5"/>
    <dgm:cxn modelId="{716BD6AE-FD90-4EC1-9088-CBF7EA948D64}" type="presParOf" srcId="{8DD074F9-7E51-4E47-B09F-C50FF045BB0B}" destId="{9546CFEE-97C1-4DE7-BC93-83E2DD6F9859}" srcOrd="0" destOrd="0" presId="urn:microsoft.com/office/officeart/2005/8/layout/vProcess5"/>
    <dgm:cxn modelId="{AE997459-205E-4BFE-8664-C3DB653BDAF7}" type="presParOf" srcId="{8DD074F9-7E51-4E47-B09F-C50FF045BB0B}" destId="{CE83AE26-601B-469E-9DE8-7972BFE72C80}" srcOrd="1" destOrd="0" presId="urn:microsoft.com/office/officeart/2005/8/layout/vProcess5"/>
    <dgm:cxn modelId="{7DCAFCBC-3AA9-4E24-9465-EA304E0E68D7}" type="presParOf" srcId="{8DD074F9-7E51-4E47-B09F-C50FF045BB0B}" destId="{74C9953E-2B34-4CBC-889A-E977D9C5A031}" srcOrd="2" destOrd="0" presId="urn:microsoft.com/office/officeart/2005/8/layout/vProcess5"/>
    <dgm:cxn modelId="{5928C65C-FAA5-4D24-83E2-B02AB3D1DCDF}" type="presParOf" srcId="{8DD074F9-7E51-4E47-B09F-C50FF045BB0B}" destId="{DF820FEB-E1E8-4C17-BCA7-5472CD33F857}" srcOrd="3" destOrd="0" presId="urn:microsoft.com/office/officeart/2005/8/layout/vProcess5"/>
    <dgm:cxn modelId="{5F423AAC-17DB-4F52-9F5C-5C623A6B5EB4}" type="presParOf" srcId="{8DD074F9-7E51-4E47-B09F-C50FF045BB0B}" destId="{11198A53-E81D-4BB0-9DF9-E324668323D5}" srcOrd="4" destOrd="0" presId="urn:microsoft.com/office/officeart/2005/8/layout/vProcess5"/>
    <dgm:cxn modelId="{0660E7B3-17E1-44C9-9F10-11A7ED8B7977}" type="presParOf" srcId="{8DD074F9-7E51-4E47-B09F-C50FF045BB0B}" destId="{DCD5D0D0-360D-4DA8-8A06-83FC29BCAD37}" srcOrd="5" destOrd="0" presId="urn:microsoft.com/office/officeart/2005/8/layout/vProcess5"/>
    <dgm:cxn modelId="{B4AA8ABB-54BA-4268-B956-EE574EF0BC65}" type="presParOf" srcId="{8DD074F9-7E51-4E47-B09F-C50FF045BB0B}" destId="{78B9CE95-92BE-4D3D-B3F3-C434C2374092}" srcOrd="6" destOrd="0" presId="urn:microsoft.com/office/officeart/2005/8/layout/vProcess5"/>
    <dgm:cxn modelId="{4D9FD06C-D336-4D0C-8151-7773D9577DC0}" type="presParOf" srcId="{8DD074F9-7E51-4E47-B09F-C50FF045BB0B}" destId="{EA1996AF-DEF9-4E71-9933-39E3AE8C9006}" srcOrd="7" destOrd="0" presId="urn:microsoft.com/office/officeart/2005/8/layout/vProcess5"/>
    <dgm:cxn modelId="{DD7628C4-BCEF-48D0-A617-6DF96B2233C5}" type="presParOf" srcId="{8DD074F9-7E51-4E47-B09F-C50FF045BB0B}" destId="{2AEAF9D6-BB1E-47A1-A243-5895BB8991F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40D2E-ACD3-4CA8-A20C-2395ED554638}" type="doc">
      <dgm:prSet loTypeId="urn:microsoft.com/office/officeart/2005/8/layout/target3" loCatId="relationship" qsTypeId="urn:microsoft.com/office/officeart/2005/8/quickstyle/3d1" qsCatId="3D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AF74C12F-E964-4967-8BDD-D7AE9A20C9FC}">
      <dgm:prSet/>
      <dgm:spPr/>
      <dgm:t>
        <a:bodyPr/>
        <a:lstStyle/>
        <a:p>
          <a:pPr rtl="0"/>
          <a:r>
            <a:rPr lang="ru-RU" b="1" dirty="0" smtClean="0"/>
            <a:t>Процесс сушки зависит как от свойств материала, так и от свойств окружающей среды. </a:t>
          </a:r>
          <a:endParaRPr lang="en-US" b="1" dirty="0"/>
        </a:p>
      </dgm:t>
    </dgm:pt>
    <dgm:pt modelId="{23AF9CCA-3D1B-40BE-8EA5-DCDD69413ED1}" type="parTrans" cxnId="{E9842C02-B69E-4AAD-91F7-BBE4517D4A0B}">
      <dgm:prSet/>
      <dgm:spPr/>
      <dgm:t>
        <a:bodyPr/>
        <a:lstStyle/>
        <a:p>
          <a:endParaRPr lang="ru-RU"/>
        </a:p>
      </dgm:t>
    </dgm:pt>
    <dgm:pt modelId="{27BA42FC-C48B-4BC6-9A06-366C03BBEA62}" type="sibTrans" cxnId="{E9842C02-B69E-4AAD-91F7-BBE4517D4A0B}">
      <dgm:prSet/>
      <dgm:spPr/>
      <dgm:t>
        <a:bodyPr/>
        <a:lstStyle/>
        <a:p>
          <a:endParaRPr lang="ru-RU"/>
        </a:p>
      </dgm:t>
    </dgm:pt>
    <dgm:pt modelId="{8BEE1F8B-B360-4A39-A3E0-BE7D64AABFB7}">
      <dgm:prSet/>
      <dgm:spPr/>
      <dgm:t>
        <a:bodyPr/>
        <a:lstStyle/>
        <a:p>
          <a:pPr rtl="0"/>
          <a:r>
            <a:rPr lang="ru-RU" b="1" dirty="0" smtClean="0"/>
            <a:t>Поэтому для изучения процесса сушки необходимо знать </a:t>
          </a:r>
          <a:r>
            <a:rPr lang="ru-RU" b="1" dirty="0" smtClean="0">
              <a:solidFill>
                <a:srgbClr val="C00000"/>
              </a:solidFill>
            </a:rPr>
            <a:t>свойства влажного газа (воздуха</a:t>
          </a:r>
          <a:r>
            <a:rPr lang="ru-RU" b="1" dirty="0" smtClean="0"/>
            <a:t>) и характер их изменения в процессе сушки</a:t>
          </a:r>
          <a:r>
            <a:rPr lang="en-US" b="1" dirty="0" smtClean="0"/>
            <a:t>. </a:t>
          </a:r>
          <a:endParaRPr lang="ru-RU" dirty="0"/>
        </a:p>
      </dgm:t>
    </dgm:pt>
    <dgm:pt modelId="{C52CD686-5F20-4227-8655-C8C58C84D228}" type="parTrans" cxnId="{3428179C-C141-425B-BABF-11B6A1AFE240}">
      <dgm:prSet/>
      <dgm:spPr/>
      <dgm:t>
        <a:bodyPr/>
        <a:lstStyle/>
        <a:p>
          <a:endParaRPr lang="ru-RU"/>
        </a:p>
      </dgm:t>
    </dgm:pt>
    <dgm:pt modelId="{BA9BD5A7-6AA2-4B85-A178-CFFF77CF6586}" type="sibTrans" cxnId="{3428179C-C141-425B-BABF-11B6A1AFE240}">
      <dgm:prSet/>
      <dgm:spPr/>
      <dgm:t>
        <a:bodyPr/>
        <a:lstStyle/>
        <a:p>
          <a:endParaRPr lang="ru-RU"/>
        </a:p>
      </dgm:t>
    </dgm:pt>
    <dgm:pt modelId="{E7BB1C2C-1E43-4525-9BB2-2A37FAD3369E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Влажный воздух </a:t>
          </a:r>
          <a:r>
            <a:rPr lang="ru-RU" b="1" dirty="0" smtClean="0"/>
            <a:t>представляет собой смесь сухого воздуха и водяных паров.</a:t>
          </a:r>
          <a:endParaRPr lang="en-US" b="1" dirty="0"/>
        </a:p>
      </dgm:t>
    </dgm:pt>
    <dgm:pt modelId="{598E2A90-B1FB-492D-A5ED-FEC865827CAC}" type="parTrans" cxnId="{2635B235-F06B-4971-9B2E-8028D25A2AFE}">
      <dgm:prSet/>
      <dgm:spPr/>
      <dgm:t>
        <a:bodyPr/>
        <a:lstStyle/>
        <a:p>
          <a:endParaRPr lang="ru-RU"/>
        </a:p>
      </dgm:t>
    </dgm:pt>
    <dgm:pt modelId="{4580461A-24CA-4ED8-BADC-B16EE37090B6}" type="sibTrans" cxnId="{2635B235-F06B-4971-9B2E-8028D25A2AFE}">
      <dgm:prSet/>
      <dgm:spPr/>
      <dgm:t>
        <a:bodyPr/>
        <a:lstStyle/>
        <a:p>
          <a:endParaRPr lang="ru-RU"/>
        </a:p>
      </dgm:t>
    </dgm:pt>
    <dgm:pt modelId="{1C9B2432-4558-42AD-B0D7-901D5D7E068A}">
      <dgm:prSet/>
      <dgm:spPr/>
      <dgm:t>
        <a:bodyPr/>
        <a:lstStyle/>
        <a:p>
          <a:pPr rtl="0"/>
          <a:r>
            <a:rPr lang="ru-RU" b="1" dirty="0" smtClean="0"/>
            <a:t>В ненасыщенном воздухе влага находится в состоянии перегретого пара, поэтому свойства влажного воздуха с некоторым приближением характеризуются законами идеальных газов.</a:t>
          </a:r>
          <a:endParaRPr lang="ru-RU" dirty="0"/>
        </a:p>
      </dgm:t>
    </dgm:pt>
    <dgm:pt modelId="{3FB53337-ED70-45CD-8592-AEC7DA4A984A}" type="parTrans" cxnId="{08E7E7A4-0193-48AE-BDDE-75B277A777D5}">
      <dgm:prSet/>
      <dgm:spPr/>
      <dgm:t>
        <a:bodyPr/>
        <a:lstStyle/>
        <a:p>
          <a:endParaRPr lang="ru-RU"/>
        </a:p>
      </dgm:t>
    </dgm:pt>
    <dgm:pt modelId="{3F6CF3CA-5C5B-4ABD-AE43-92A1138079BF}" type="sibTrans" cxnId="{08E7E7A4-0193-48AE-BDDE-75B277A777D5}">
      <dgm:prSet/>
      <dgm:spPr/>
      <dgm:t>
        <a:bodyPr/>
        <a:lstStyle/>
        <a:p>
          <a:endParaRPr lang="ru-RU"/>
        </a:p>
      </dgm:t>
    </dgm:pt>
    <dgm:pt modelId="{6A4D5228-A0F6-41EE-8EE5-D7C616181B8A}" type="pres">
      <dgm:prSet presAssocID="{3FB40D2E-ACD3-4CA8-A20C-2395ED55463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354F23-FE94-4677-8231-DCB1328E31AA}" type="pres">
      <dgm:prSet presAssocID="{AF74C12F-E964-4967-8BDD-D7AE9A20C9FC}" presName="circle1" presStyleLbl="node1" presStyleIdx="0" presStyleCnt="4"/>
      <dgm:spPr/>
    </dgm:pt>
    <dgm:pt modelId="{3FBF2DA6-909D-43F8-9F4C-6663E78C3141}" type="pres">
      <dgm:prSet presAssocID="{AF74C12F-E964-4967-8BDD-D7AE9A20C9FC}" presName="space" presStyleCnt="0"/>
      <dgm:spPr/>
    </dgm:pt>
    <dgm:pt modelId="{76C4831E-26F8-4001-B619-897A8DE121D3}" type="pres">
      <dgm:prSet presAssocID="{AF74C12F-E964-4967-8BDD-D7AE9A20C9FC}" presName="rect1" presStyleLbl="alignAcc1" presStyleIdx="0" presStyleCnt="4"/>
      <dgm:spPr/>
      <dgm:t>
        <a:bodyPr/>
        <a:lstStyle/>
        <a:p>
          <a:endParaRPr lang="ru-RU"/>
        </a:p>
      </dgm:t>
    </dgm:pt>
    <dgm:pt modelId="{A44DF052-BD4C-49E9-8BC5-FDFEB99E1F01}" type="pres">
      <dgm:prSet presAssocID="{8BEE1F8B-B360-4A39-A3E0-BE7D64AABFB7}" presName="vertSpace2" presStyleLbl="node1" presStyleIdx="0" presStyleCnt="4"/>
      <dgm:spPr/>
    </dgm:pt>
    <dgm:pt modelId="{A8956F68-7BD3-4F67-A52D-A575EE68BAFC}" type="pres">
      <dgm:prSet presAssocID="{8BEE1F8B-B360-4A39-A3E0-BE7D64AABFB7}" presName="circle2" presStyleLbl="node1" presStyleIdx="1" presStyleCnt="4"/>
      <dgm:spPr/>
    </dgm:pt>
    <dgm:pt modelId="{44A08A50-78DB-4EEB-8CF2-A872B7FB1E19}" type="pres">
      <dgm:prSet presAssocID="{8BEE1F8B-B360-4A39-A3E0-BE7D64AABFB7}" presName="rect2" presStyleLbl="alignAcc1" presStyleIdx="1" presStyleCnt="4"/>
      <dgm:spPr/>
      <dgm:t>
        <a:bodyPr/>
        <a:lstStyle/>
        <a:p>
          <a:endParaRPr lang="ru-RU"/>
        </a:p>
      </dgm:t>
    </dgm:pt>
    <dgm:pt modelId="{111AC8FF-5EBC-4BC7-A215-689E05696115}" type="pres">
      <dgm:prSet presAssocID="{E7BB1C2C-1E43-4525-9BB2-2A37FAD3369E}" presName="vertSpace3" presStyleLbl="node1" presStyleIdx="1" presStyleCnt="4"/>
      <dgm:spPr/>
    </dgm:pt>
    <dgm:pt modelId="{8A6FB94D-3514-42E3-BAE6-9B8729AE78ED}" type="pres">
      <dgm:prSet presAssocID="{E7BB1C2C-1E43-4525-9BB2-2A37FAD3369E}" presName="circle3" presStyleLbl="node1" presStyleIdx="2" presStyleCnt="4"/>
      <dgm:spPr/>
    </dgm:pt>
    <dgm:pt modelId="{122A9EBA-CFA8-452F-8A82-10B957CDEFD3}" type="pres">
      <dgm:prSet presAssocID="{E7BB1C2C-1E43-4525-9BB2-2A37FAD3369E}" presName="rect3" presStyleLbl="alignAcc1" presStyleIdx="2" presStyleCnt="4"/>
      <dgm:spPr/>
      <dgm:t>
        <a:bodyPr/>
        <a:lstStyle/>
        <a:p>
          <a:endParaRPr lang="ru-RU"/>
        </a:p>
      </dgm:t>
    </dgm:pt>
    <dgm:pt modelId="{53FFF001-CFFB-4230-B459-9A87BB0E7DB8}" type="pres">
      <dgm:prSet presAssocID="{1C9B2432-4558-42AD-B0D7-901D5D7E068A}" presName="vertSpace4" presStyleLbl="node1" presStyleIdx="2" presStyleCnt="4"/>
      <dgm:spPr/>
    </dgm:pt>
    <dgm:pt modelId="{582F25F4-AB2C-47D1-8B20-4383C20A3FA9}" type="pres">
      <dgm:prSet presAssocID="{1C9B2432-4558-42AD-B0D7-901D5D7E068A}" presName="circle4" presStyleLbl="node1" presStyleIdx="3" presStyleCnt="4"/>
      <dgm:spPr/>
    </dgm:pt>
    <dgm:pt modelId="{6E455A47-57D1-4DFC-B2AE-44D5B0672A37}" type="pres">
      <dgm:prSet presAssocID="{1C9B2432-4558-42AD-B0D7-901D5D7E068A}" presName="rect4" presStyleLbl="alignAcc1" presStyleIdx="3" presStyleCnt="4"/>
      <dgm:spPr/>
      <dgm:t>
        <a:bodyPr/>
        <a:lstStyle/>
        <a:p>
          <a:endParaRPr lang="ru-RU"/>
        </a:p>
      </dgm:t>
    </dgm:pt>
    <dgm:pt modelId="{B344E6C4-09E3-4F69-A6AD-E2D8CBC80228}" type="pres">
      <dgm:prSet presAssocID="{AF74C12F-E964-4967-8BDD-D7AE9A20C9F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16EDC-AFB4-46F8-A3E4-D28105C4C23E}" type="pres">
      <dgm:prSet presAssocID="{8BEE1F8B-B360-4A39-A3E0-BE7D64AABFB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CA697-78ED-43B0-A3D8-B3FCDEBFDE53}" type="pres">
      <dgm:prSet presAssocID="{E7BB1C2C-1E43-4525-9BB2-2A37FAD3369E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98CFD-2E13-4972-B147-81A9D17E83AF}" type="pres">
      <dgm:prSet presAssocID="{1C9B2432-4558-42AD-B0D7-901D5D7E068A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9983E6-894B-4389-8F6A-19D6B751ED9E}" type="presOf" srcId="{E7BB1C2C-1E43-4525-9BB2-2A37FAD3369E}" destId="{1ECCA697-78ED-43B0-A3D8-B3FCDEBFDE53}" srcOrd="1" destOrd="0" presId="urn:microsoft.com/office/officeart/2005/8/layout/target3"/>
    <dgm:cxn modelId="{A6B2B340-633A-46BC-BC95-3359BE9400BC}" type="presOf" srcId="{8BEE1F8B-B360-4A39-A3E0-BE7D64AABFB7}" destId="{44A08A50-78DB-4EEB-8CF2-A872B7FB1E19}" srcOrd="0" destOrd="0" presId="urn:microsoft.com/office/officeart/2005/8/layout/target3"/>
    <dgm:cxn modelId="{8A491345-A84C-452F-89EA-7E763D0C01B2}" type="presOf" srcId="{AF74C12F-E964-4967-8BDD-D7AE9A20C9FC}" destId="{B344E6C4-09E3-4F69-A6AD-E2D8CBC80228}" srcOrd="1" destOrd="0" presId="urn:microsoft.com/office/officeart/2005/8/layout/target3"/>
    <dgm:cxn modelId="{112BA6D7-46D1-427A-BD13-3D649A2C2A3F}" type="presOf" srcId="{3FB40D2E-ACD3-4CA8-A20C-2395ED554638}" destId="{6A4D5228-A0F6-41EE-8EE5-D7C616181B8A}" srcOrd="0" destOrd="0" presId="urn:microsoft.com/office/officeart/2005/8/layout/target3"/>
    <dgm:cxn modelId="{3428179C-C141-425B-BABF-11B6A1AFE240}" srcId="{3FB40D2E-ACD3-4CA8-A20C-2395ED554638}" destId="{8BEE1F8B-B360-4A39-A3E0-BE7D64AABFB7}" srcOrd="1" destOrd="0" parTransId="{C52CD686-5F20-4227-8655-C8C58C84D228}" sibTransId="{BA9BD5A7-6AA2-4B85-A178-CFFF77CF6586}"/>
    <dgm:cxn modelId="{B04D61FD-121C-48CB-AA47-438CC766E426}" type="presOf" srcId="{8BEE1F8B-B360-4A39-A3E0-BE7D64AABFB7}" destId="{24C16EDC-AFB4-46F8-A3E4-D28105C4C23E}" srcOrd="1" destOrd="0" presId="urn:microsoft.com/office/officeart/2005/8/layout/target3"/>
    <dgm:cxn modelId="{D70264D5-9F35-4C42-8DC4-466144AC4B5C}" type="presOf" srcId="{AF74C12F-E964-4967-8BDD-D7AE9A20C9FC}" destId="{76C4831E-26F8-4001-B619-897A8DE121D3}" srcOrd="0" destOrd="0" presId="urn:microsoft.com/office/officeart/2005/8/layout/target3"/>
    <dgm:cxn modelId="{33732647-4956-4BEE-A71E-B99F11F2FAD3}" type="presOf" srcId="{1C9B2432-4558-42AD-B0D7-901D5D7E068A}" destId="{6E455A47-57D1-4DFC-B2AE-44D5B0672A37}" srcOrd="0" destOrd="0" presId="urn:microsoft.com/office/officeart/2005/8/layout/target3"/>
    <dgm:cxn modelId="{813EA691-FCD2-47CD-B5CF-F66FE5930BF9}" type="presOf" srcId="{E7BB1C2C-1E43-4525-9BB2-2A37FAD3369E}" destId="{122A9EBA-CFA8-452F-8A82-10B957CDEFD3}" srcOrd="0" destOrd="0" presId="urn:microsoft.com/office/officeart/2005/8/layout/target3"/>
    <dgm:cxn modelId="{E9842C02-B69E-4AAD-91F7-BBE4517D4A0B}" srcId="{3FB40D2E-ACD3-4CA8-A20C-2395ED554638}" destId="{AF74C12F-E964-4967-8BDD-D7AE9A20C9FC}" srcOrd="0" destOrd="0" parTransId="{23AF9CCA-3D1B-40BE-8EA5-DCDD69413ED1}" sibTransId="{27BA42FC-C48B-4BC6-9A06-366C03BBEA62}"/>
    <dgm:cxn modelId="{F77BF195-1D82-40F9-A483-F43952D4CC20}" type="presOf" srcId="{1C9B2432-4558-42AD-B0D7-901D5D7E068A}" destId="{43D98CFD-2E13-4972-B147-81A9D17E83AF}" srcOrd="1" destOrd="0" presId="urn:microsoft.com/office/officeart/2005/8/layout/target3"/>
    <dgm:cxn modelId="{2635B235-F06B-4971-9B2E-8028D25A2AFE}" srcId="{3FB40D2E-ACD3-4CA8-A20C-2395ED554638}" destId="{E7BB1C2C-1E43-4525-9BB2-2A37FAD3369E}" srcOrd="2" destOrd="0" parTransId="{598E2A90-B1FB-492D-A5ED-FEC865827CAC}" sibTransId="{4580461A-24CA-4ED8-BADC-B16EE37090B6}"/>
    <dgm:cxn modelId="{08E7E7A4-0193-48AE-BDDE-75B277A777D5}" srcId="{3FB40D2E-ACD3-4CA8-A20C-2395ED554638}" destId="{1C9B2432-4558-42AD-B0D7-901D5D7E068A}" srcOrd="3" destOrd="0" parTransId="{3FB53337-ED70-45CD-8592-AEC7DA4A984A}" sibTransId="{3F6CF3CA-5C5B-4ABD-AE43-92A1138079BF}"/>
    <dgm:cxn modelId="{FE991263-0E80-4D29-B9BB-F6242F741239}" type="presParOf" srcId="{6A4D5228-A0F6-41EE-8EE5-D7C616181B8A}" destId="{1B354F23-FE94-4677-8231-DCB1328E31AA}" srcOrd="0" destOrd="0" presId="urn:microsoft.com/office/officeart/2005/8/layout/target3"/>
    <dgm:cxn modelId="{58FA798E-384D-4009-A602-674DB6F840F2}" type="presParOf" srcId="{6A4D5228-A0F6-41EE-8EE5-D7C616181B8A}" destId="{3FBF2DA6-909D-43F8-9F4C-6663E78C3141}" srcOrd="1" destOrd="0" presId="urn:microsoft.com/office/officeart/2005/8/layout/target3"/>
    <dgm:cxn modelId="{3323646B-678A-44AF-AB7B-5EECBBF4CD65}" type="presParOf" srcId="{6A4D5228-A0F6-41EE-8EE5-D7C616181B8A}" destId="{76C4831E-26F8-4001-B619-897A8DE121D3}" srcOrd="2" destOrd="0" presId="urn:microsoft.com/office/officeart/2005/8/layout/target3"/>
    <dgm:cxn modelId="{67A425EC-F52A-4E14-8049-DA1B254EBA5C}" type="presParOf" srcId="{6A4D5228-A0F6-41EE-8EE5-D7C616181B8A}" destId="{A44DF052-BD4C-49E9-8BC5-FDFEB99E1F01}" srcOrd="3" destOrd="0" presId="urn:microsoft.com/office/officeart/2005/8/layout/target3"/>
    <dgm:cxn modelId="{3E865632-0D32-4ADF-A8C9-5618A9C22813}" type="presParOf" srcId="{6A4D5228-A0F6-41EE-8EE5-D7C616181B8A}" destId="{A8956F68-7BD3-4F67-A52D-A575EE68BAFC}" srcOrd="4" destOrd="0" presId="urn:microsoft.com/office/officeart/2005/8/layout/target3"/>
    <dgm:cxn modelId="{BACAF50F-650F-438A-8060-8B681023AC4C}" type="presParOf" srcId="{6A4D5228-A0F6-41EE-8EE5-D7C616181B8A}" destId="{44A08A50-78DB-4EEB-8CF2-A872B7FB1E19}" srcOrd="5" destOrd="0" presId="urn:microsoft.com/office/officeart/2005/8/layout/target3"/>
    <dgm:cxn modelId="{4EA83554-809A-404E-8617-82876CB214F5}" type="presParOf" srcId="{6A4D5228-A0F6-41EE-8EE5-D7C616181B8A}" destId="{111AC8FF-5EBC-4BC7-A215-689E05696115}" srcOrd="6" destOrd="0" presId="urn:microsoft.com/office/officeart/2005/8/layout/target3"/>
    <dgm:cxn modelId="{E833582A-7F55-4C36-8224-EF8DBF510DCA}" type="presParOf" srcId="{6A4D5228-A0F6-41EE-8EE5-D7C616181B8A}" destId="{8A6FB94D-3514-42E3-BAE6-9B8729AE78ED}" srcOrd="7" destOrd="0" presId="urn:microsoft.com/office/officeart/2005/8/layout/target3"/>
    <dgm:cxn modelId="{C444A7DD-483E-4516-B4F2-93B07472EE7C}" type="presParOf" srcId="{6A4D5228-A0F6-41EE-8EE5-D7C616181B8A}" destId="{122A9EBA-CFA8-452F-8A82-10B957CDEFD3}" srcOrd="8" destOrd="0" presId="urn:microsoft.com/office/officeart/2005/8/layout/target3"/>
    <dgm:cxn modelId="{34975A76-CB25-49BE-9872-AEB7401BA1E1}" type="presParOf" srcId="{6A4D5228-A0F6-41EE-8EE5-D7C616181B8A}" destId="{53FFF001-CFFB-4230-B459-9A87BB0E7DB8}" srcOrd="9" destOrd="0" presId="urn:microsoft.com/office/officeart/2005/8/layout/target3"/>
    <dgm:cxn modelId="{831FAD50-6249-4B39-89D4-E03B185EB5E2}" type="presParOf" srcId="{6A4D5228-A0F6-41EE-8EE5-D7C616181B8A}" destId="{582F25F4-AB2C-47D1-8B20-4383C20A3FA9}" srcOrd="10" destOrd="0" presId="urn:microsoft.com/office/officeart/2005/8/layout/target3"/>
    <dgm:cxn modelId="{225B90DF-3013-46CE-887C-1DAD82E2AA35}" type="presParOf" srcId="{6A4D5228-A0F6-41EE-8EE5-D7C616181B8A}" destId="{6E455A47-57D1-4DFC-B2AE-44D5B0672A37}" srcOrd="11" destOrd="0" presId="urn:microsoft.com/office/officeart/2005/8/layout/target3"/>
    <dgm:cxn modelId="{E0E33460-57B1-4FD3-BA11-5E63C7175C9F}" type="presParOf" srcId="{6A4D5228-A0F6-41EE-8EE5-D7C616181B8A}" destId="{B344E6C4-09E3-4F69-A6AD-E2D8CBC80228}" srcOrd="12" destOrd="0" presId="urn:microsoft.com/office/officeart/2005/8/layout/target3"/>
    <dgm:cxn modelId="{0377964B-66E3-4B81-B310-A776AF2DEEA2}" type="presParOf" srcId="{6A4D5228-A0F6-41EE-8EE5-D7C616181B8A}" destId="{24C16EDC-AFB4-46F8-A3E4-D28105C4C23E}" srcOrd="13" destOrd="0" presId="urn:microsoft.com/office/officeart/2005/8/layout/target3"/>
    <dgm:cxn modelId="{4BB29043-B0DB-4545-AF0B-0BB219EA581D}" type="presParOf" srcId="{6A4D5228-A0F6-41EE-8EE5-D7C616181B8A}" destId="{1ECCA697-78ED-43B0-A3D8-B3FCDEBFDE53}" srcOrd="14" destOrd="0" presId="urn:microsoft.com/office/officeart/2005/8/layout/target3"/>
    <dgm:cxn modelId="{9643D781-2BC8-4C49-B32B-560523A5DE53}" type="presParOf" srcId="{6A4D5228-A0F6-41EE-8EE5-D7C616181B8A}" destId="{43D98CFD-2E13-4972-B147-81A9D17E83AF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C8A08D-3132-44A4-AF1D-E8934D9FC819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CE650-912F-4826-B7FB-128DBFA8DFB0}">
      <dgm:prSet/>
      <dgm:spPr/>
      <dgm:t>
        <a:bodyPr/>
        <a:lstStyle/>
        <a:p>
          <a:pPr rtl="0"/>
          <a:r>
            <a:rPr lang="ru-RU" b="1" dirty="0" smtClean="0"/>
            <a:t>Количество водяных паров, содержащихся в 1 м</a:t>
          </a:r>
          <a:r>
            <a:rPr lang="ru-RU" b="1" baseline="30000" dirty="0" smtClean="0"/>
            <a:t>3</a:t>
          </a:r>
          <a:r>
            <a:rPr lang="ru-RU" b="1" dirty="0" smtClean="0"/>
            <a:t> влажного воздуха, называется абсолютной влажностью воздуха</a:t>
          </a:r>
          <a:r>
            <a:rPr lang="en-US" b="1" dirty="0" smtClean="0"/>
            <a:t>.</a:t>
          </a:r>
          <a:endParaRPr lang="ru-RU" dirty="0"/>
        </a:p>
      </dgm:t>
    </dgm:pt>
    <dgm:pt modelId="{C82D888C-DBE3-4653-9309-33D5BB4D0DE1}" type="parTrans" cxnId="{C7703FE5-879A-4863-99F7-E4B3F0658A2E}">
      <dgm:prSet/>
      <dgm:spPr/>
      <dgm:t>
        <a:bodyPr/>
        <a:lstStyle/>
        <a:p>
          <a:endParaRPr lang="ru-RU"/>
        </a:p>
      </dgm:t>
    </dgm:pt>
    <dgm:pt modelId="{CB526EF3-189B-4B16-8FB8-D0D1A6452652}" type="sibTrans" cxnId="{C7703FE5-879A-4863-99F7-E4B3F0658A2E}">
      <dgm:prSet/>
      <dgm:spPr/>
      <dgm:t>
        <a:bodyPr/>
        <a:lstStyle/>
        <a:p>
          <a:endParaRPr lang="ru-RU"/>
        </a:p>
      </dgm:t>
    </dgm:pt>
    <dgm:pt modelId="{0BCCC781-509C-4DA7-87AF-88AAF6887588}">
      <dgm:prSet/>
      <dgm:spPr/>
      <dgm:t>
        <a:bodyPr/>
        <a:lstStyle/>
        <a:p>
          <a:pPr rtl="0"/>
          <a:r>
            <a:rPr lang="ru-RU" b="1" dirty="0" smtClean="0"/>
            <a:t>В</a:t>
          </a:r>
          <a:r>
            <a:rPr lang="en-US" b="1" dirty="0" smtClean="0"/>
            <a:t>o</a:t>
          </a:r>
          <a:r>
            <a:rPr lang="ru-RU" b="1" dirty="0" err="1" smtClean="0"/>
            <a:t>дяной</a:t>
          </a:r>
          <a:r>
            <a:rPr lang="ru-RU" b="1" dirty="0" smtClean="0"/>
            <a:t> пар занимает весь объем смеси, поэтому абсолютная влажность воздуха равна массе 1м</a:t>
          </a:r>
          <a:r>
            <a:rPr lang="ru-RU" b="1" baseline="30000" dirty="0" smtClean="0"/>
            <a:t>3</a:t>
          </a:r>
          <a:r>
            <a:rPr lang="ru-RU" b="1" dirty="0" smtClean="0"/>
            <a:t> водяного пара, или плотности пара </a:t>
          </a:r>
          <a:r>
            <a:rPr lang="ru-RU" b="1" dirty="0" err="1" smtClean="0"/>
            <a:t>р</a:t>
          </a:r>
          <a:r>
            <a:rPr lang="ru-RU" b="1" dirty="0" smtClean="0"/>
            <a:t> в кг/м</a:t>
          </a:r>
          <a:r>
            <a:rPr lang="ru-RU" b="1" baseline="30000" dirty="0" smtClean="0"/>
            <a:t>3</a:t>
          </a:r>
          <a:r>
            <a:rPr lang="ru-RU" b="1" dirty="0" smtClean="0"/>
            <a:t>. </a:t>
          </a:r>
          <a:endParaRPr lang="ru-RU" dirty="0"/>
        </a:p>
      </dgm:t>
    </dgm:pt>
    <dgm:pt modelId="{ABD11E0F-1C16-4D89-A448-96990D897F23}" type="parTrans" cxnId="{E5BAF467-2F73-4C32-BFB2-6821C5477DDE}">
      <dgm:prSet/>
      <dgm:spPr/>
      <dgm:t>
        <a:bodyPr/>
        <a:lstStyle/>
        <a:p>
          <a:endParaRPr lang="ru-RU"/>
        </a:p>
      </dgm:t>
    </dgm:pt>
    <dgm:pt modelId="{11A39689-48AD-4532-B4B1-EE0800D5E637}" type="sibTrans" cxnId="{E5BAF467-2F73-4C32-BFB2-6821C5477DDE}">
      <dgm:prSet/>
      <dgm:spPr/>
      <dgm:t>
        <a:bodyPr/>
        <a:lstStyle/>
        <a:p>
          <a:endParaRPr lang="ru-RU"/>
        </a:p>
      </dgm:t>
    </dgm:pt>
    <dgm:pt modelId="{4DE1A5EB-109A-4478-BEA0-417066A38BDB}">
      <dgm:prSet/>
      <dgm:spPr/>
      <dgm:t>
        <a:bodyPr/>
        <a:lstStyle/>
        <a:p>
          <a:pPr rtl="0"/>
          <a:r>
            <a:rPr lang="ru-RU" b="1" dirty="0" smtClean="0"/>
            <a:t>При достаточном охлаждении или увлажнении воздуха находящийся в нем водяной пар становится насыщенным.</a:t>
          </a:r>
          <a:endParaRPr lang="ru-RU" dirty="0"/>
        </a:p>
      </dgm:t>
    </dgm:pt>
    <dgm:pt modelId="{F76BFBD0-E632-4EA7-9376-5FEF5A584ED9}" type="parTrans" cxnId="{4EB4A8DE-EEF4-4189-9396-9E61D8A026C5}">
      <dgm:prSet/>
      <dgm:spPr/>
      <dgm:t>
        <a:bodyPr/>
        <a:lstStyle/>
        <a:p>
          <a:endParaRPr lang="ru-RU"/>
        </a:p>
      </dgm:t>
    </dgm:pt>
    <dgm:pt modelId="{0303242F-65CA-424F-A78D-2D2D3FE4F915}" type="sibTrans" cxnId="{4EB4A8DE-EEF4-4189-9396-9E61D8A026C5}">
      <dgm:prSet/>
      <dgm:spPr/>
      <dgm:t>
        <a:bodyPr/>
        <a:lstStyle/>
        <a:p>
          <a:endParaRPr lang="ru-RU"/>
        </a:p>
      </dgm:t>
    </dgm:pt>
    <dgm:pt modelId="{1F2A337D-11D9-4EB1-9505-350B7DF07124}">
      <dgm:prSet/>
      <dgm:spPr/>
      <dgm:t>
        <a:bodyPr/>
        <a:lstStyle/>
        <a:p>
          <a:pPr rtl="0"/>
          <a:r>
            <a:rPr lang="ru-RU" b="1" dirty="0" smtClean="0"/>
            <a:t>С этого момента дальнейшее понижение температуры воздуха или увеличение содержания влаги в нем приводит к конденсации из воздуха избыточного количества водяных паров. </a:t>
          </a:r>
          <a:endParaRPr lang="ru-RU" dirty="0"/>
        </a:p>
      </dgm:t>
    </dgm:pt>
    <dgm:pt modelId="{E9682B0F-01FB-4091-B117-1957B9B20EAA}" type="parTrans" cxnId="{F80D2C67-99EC-490B-ABA0-D102ABFA4416}">
      <dgm:prSet/>
      <dgm:spPr/>
      <dgm:t>
        <a:bodyPr/>
        <a:lstStyle/>
        <a:p>
          <a:endParaRPr lang="ru-RU"/>
        </a:p>
      </dgm:t>
    </dgm:pt>
    <dgm:pt modelId="{506A010B-B245-4A69-8101-E8ED02F89C16}" type="sibTrans" cxnId="{F80D2C67-99EC-490B-ABA0-D102ABFA4416}">
      <dgm:prSet/>
      <dgm:spPr/>
      <dgm:t>
        <a:bodyPr/>
        <a:lstStyle/>
        <a:p>
          <a:endParaRPr lang="ru-RU"/>
        </a:p>
      </dgm:t>
    </dgm:pt>
    <dgm:pt modelId="{50F51A3D-1989-41F7-9D31-C060153F3B98}" type="pres">
      <dgm:prSet presAssocID="{86C8A08D-3132-44A4-AF1D-E8934D9FC81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4C8B9F-BC55-4EA1-A604-55D62062C56C}" type="pres">
      <dgm:prSet presAssocID="{B8FCE650-912F-4826-B7FB-128DBFA8DFB0}" presName="roof" presStyleLbl="dkBgShp" presStyleIdx="0" presStyleCnt="2"/>
      <dgm:spPr/>
      <dgm:t>
        <a:bodyPr/>
        <a:lstStyle/>
        <a:p>
          <a:endParaRPr lang="ru-RU"/>
        </a:p>
      </dgm:t>
    </dgm:pt>
    <dgm:pt modelId="{A0353291-4AD9-4EB0-AD32-8D3B72F16AF3}" type="pres">
      <dgm:prSet presAssocID="{B8FCE650-912F-4826-B7FB-128DBFA8DFB0}" presName="pillars" presStyleCnt="0"/>
      <dgm:spPr/>
    </dgm:pt>
    <dgm:pt modelId="{E37EDD57-64E0-421F-93E0-D8F27A53DEEE}" type="pres">
      <dgm:prSet presAssocID="{B8FCE650-912F-4826-B7FB-128DBFA8DFB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8F4B7-086B-499E-B2FE-6ECC6CC82DE8}" type="pres">
      <dgm:prSet presAssocID="{4DE1A5EB-109A-4478-BEA0-417066A38BD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D0187-DB0F-47A9-95A3-797C452C47D3}" type="pres">
      <dgm:prSet presAssocID="{1F2A337D-11D9-4EB1-9505-350B7DF0712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B1486-F6CF-485C-A8A0-7E120AFEA9C4}" type="pres">
      <dgm:prSet presAssocID="{B8FCE650-912F-4826-B7FB-128DBFA8DFB0}" presName="base" presStyleLbl="dkBgShp" presStyleIdx="1" presStyleCnt="2"/>
      <dgm:spPr/>
    </dgm:pt>
  </dgm:ptLst>
  <dgm:cxnLst>
    <dgm:cxn modelId="{50AD02D3-B8C0-4108-9AE0-3F6D49E01B45}" type="presOf" srcId="{4DE1A5EB-109A-4478-BEA0-417066A38BDB}" destId="{BB88F4B7-086B-499E-B2FE-6ECC6CC82DE8}" srcOrd="0" destOrd="0" presId="urn:microsoft.com/office/officeart/2005/8/layout/hList3"/>
    <dgm:cxn modelId="{F80D2C67-99EC-490B-ABA0-D102ABFA4416}" srcId="{B8FCE650-912F-4826-B7FB-128DBFA8DFB0}" destId="{1F2A337D-11D9-4EB1-9505-350B7DF07124}" srcOrd="2" destOrd="0" parTransId="{E9682B0F-01FB-4091-B117-1957B9B20EAA}" sibTransId="{506A010B-B245-4A69-8101-E8ED02F89C16}"/>
    <dgm:cxn modelId="{B1B5F0AD-7194-40D4-A700-9C661E6AF480}" type="presOf" srcId="{1F2A337D-11D9-4EB1-9505-350B7DF07124}" destId="{745D0187-DB0F-47A9-95A3-797C452C47D3}" srcOrd="0" destOrd="0" presId="urn:microsoft.com/office/officeart/2005/8/layout/hList3"/>
    <dgm:cxn modelId="{B9A9133E-59CC-435C-9392-C750C9820BD6}" type="presOf" srcId="{0BCCC781-509C-4DA7-87AF-88AAF6887588}" destId="{E37EDD57-64E0-421F-93E0-D8F27A53DEEE}" srcOrd="0" destOrd="0" presId="urn:microsoft.com/office/officeart/2005/8/layout/hList3"/>
    <dgm:cxn modelId="{4EB4A8DE-EEF4-4189-9396-9E61D8A026C5}" srcId="{B8FCE650-912F-4826-B7FB-128DBFA8DFB0}" destId="{4DE1A5EB-109A-4478-BEA0-417066A38BDB}" srcOrd="1" destOrd="0" parTransId="{F76BFBD0-E632-4EA7-9376-5FEF5A584ED9}" sibTransId="{0303242F-65CA-424F-A78D-2D2D3FE4F915}"/>
    <dgm:cxn modelId="{C7703FE5-879A-4863-99F7-E4B3F0658A2E}" srcId="{86C8A08D-3132-44A4-AF1D-E8934D9FC819}" destId="{B8FCE650-912F-4826-B7FB-128DBFA8DFB0}" srcOrd="0" destOrd="0" parTransId="{C82D888C-DBE3-4653-9309-33D5BB4D0DE1}" sibTransId="{CB526EF3-189B-4B16-8FB8-D0D1A6452652}"/>
    <dgm:cxn modelId="{2B54392A-0D0A-4AB4-988A-850B32DA503F}" type="presOf" srcId="{86C8A08D-3132-44A4-AF1D-E8934D9FC819}" destId="{50F51A3D-1989-41F7-9D31-C060153F3B98}" srcOrd="0" destOrd="0" presId="urn:microsoft.com/office/officeart/2005/8/layout/hList3"/>
    <dgm:cxn modelId="{50988FC7-96A4-43DD-9394-9FEB8D1543A9}" type="presOf" srcId="{B8FCE650-912F-4826-B7FB-128DBFA8DFB0}" destId="{274C8B9F-BC55-4EA1-A604-55D62062C56C}" srcOrd="0" destOrd="0" presId="urn:microsoft.com/office/officeart/2005/8/layout/hList3"/>
    <dgm:cxn modelId="{E5BAF467-2F73-4C32-BFB2-6821C5477DDE}" srcId="{B8FCE650-912F-4826-B7FB-128DBFA8DFB0}" destId="{0BCCC781-509C-4DA7-87AF-88AAF6887588}" srcOrd="0" destOrd="0" parTransId="{ABD11E0F-1C16-4D89-A448-96990D897F23}" sibTransId="{11A39689-48AD-4532-B4B1-EE0800D5E637}"/>
    <dgm:cxn modelId="{988AEBC6-E7A8-4953-B283-55F8E6C388EE}" type="presParOf" srcId="{50F51A3D-1989-41F7-9D31-C060153F3B98}" destId="{274C8B9F-BC55-4EA1-A604-55D62062C56C}" srcOrd="0" destOrd="0" presId="urn:microsoft.com/office/officeart/2005/8/layout/hList3"/>
    <dgm:cxn modelId="{7AF32C94-D579-4D4E-813F-C1A08A20C609}" type="presParOf" srcId="{50F51A3D-1989-41F7-9D31-C060153F3B98}" destId="{A0353291-4AD9-4EB0-AD32-8D3B72F16AF3}" srcOrd="1" destOrd="0" presId="urn:microsoft.com/office/officeart/2005/8/layout/hList3"/>
    <dgm:cxn modelId="{651440AD-4E6E-4445-B577-BACC4939D39E}" type="presParOf" srcId="{A0353291-4AD9-4EB0-AD32-8D3B72F16AF3}" destId="{E37EDD57-64E0-421F-93E0-D8F27A53DEEE}" srcOrd="0" destOrd="0" presId="urn:microsoft.com/office/officeart/2005/8/layout/hList3"/>
    <dgm:cxn modelId="{B2884522-56F6-416B-9853-4D47D571E8B6}" type="presParOf" srcId="{A0353291-4AD9-4EB0-AD32-8D3B72F16AF3}" destId="{BB88F4B7-086B-499E-B2FE-6ECC6CC82DE8}" srcOrd="1" destOrd="0" presId="urn:microsoft.com/office/officeart/2005/8/layout/hList3"/>
    <dgm:cxn modelId="{3EA62359-53A9-4E17-9616-C8F490ADD04E}" type="presParOf" srcId="{A0353291-4AD9-4EB0-AD32-8D3B72F16AF3}" destId="{745D0187-DB0F-47A9-95A3-797C452C47D3}" srcOrd="2" destOrd="0" presId="urn:microsoft.com/office/officeart/2005/8/layout/hList3"/>
    <dgm:cxn modelId="{C4C7D069-3F83-4F4F-A2C5-C5C081C0CB3E}" type="presParOf" srcId="{50F51A3D-1989-41F7-9D31-C060153F3B98}" destId="{8B5B1486-F6CF-485C-A8A0-7E120AFEA9C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524539-A0C3-4F37-A6CC-30F87E887760}" type="doc">
      <dgm:prSet loTypeId="urn:microsoft.com/office/officeart/2005/8/layout/bProcess4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EE216498-7A5B-4701-A72B-2B7A762C59B5}">
      <dgm:prSet/>
      <dgm:spPr/>
      <dgm:t>
        <a:bodyPr/>
        <a:lstStyle/>
        <a:p>
          <a:pPr rtl="0"/>
          <a:r>
            <a:rPr lang="ru-RU" b="1" dirty="0" smtClean="0"/>
            <a:t>Существует большое количество разнообразных типов и конструкций </a:t>
          </a:r>
          <a:r>
            <a:rPr lang="ru-RU" b="1" dirty="0" smtClean="0">
              <a:solidFill>
                <a:srgbClr val="C00000"/>
              </a:solidFill>
            </a:rPr>
            <a:t>сушильных установок.</a:t>
          </a:r>
          <a:endParaRPr lang="en-US" b="1" dirty="0">
            <a:solidFill>
              <a:srgbClr val="C00000"/>
            </a:solidFill>
          </a:endParaRPr>
        </a:p>
      </dgm:t>
    </dgm:pt>
    <dgm:pt modelId="{6F70D5FE-2032-41FE-A54B-C8EC55120B71}" type="parTrans" cxnId="{59C00829-F433-4707-B546-1FFD7FBF9BA0}">
      <dgm:prSet/>
      <dgm:spPr/>
      <dgm:t>
        <a:bodyPr/>
        <a:lstStyle/>
        <a:p>
          <a:endParaRPr lang="ru-RU"/>
        </a:p>
      </dgm:t>
    </dgm:pt>
    <dgm:pt modelId="{0AFBBC49-5112-4D61-B1F2-E83D3E1A3385}" type="sibTrans" cxnId="{59C00829-F433-4707-B546-1FFD7FBF9BA0}">
      <dgm:prSet/>
      <dgm:spPr/>
      <dgm:t>
        <a:bodyPr/>
        <a:lstStyle/>
        <a:p>
          <a:endParaRPr lang="ru-RU"/>
        </a:p>
      </dgm:t>
    </dgm:pt>
    <dgm:pt modelId="{D6391B75-9CB4-4842-9146-A84CDD2239B6}">
      <dgm:prSet/>
      <dgm:spPr/>
      <dgm:t>
        <a:bodyPr/>
        <a:lstStyle/>
        <a:p>
          <a:pPr rtl="0"/>
          <a:r>
            <a:rPr lang="ru-RU" b="1" dirty="0" smtClean="0"/>
            <a:t>Их различают так же и по </a:t>
          </a:r>
          <a:r>
            <a:rPr lang="ru-RU" b="1" dirty="0" smtClean="0">
              <a:solidFill>
                <a:srgbClr val="C00000"/>
              </a:solidFill>
            </a:rPr>
            <a:t>способу подвода и отвода тепла к сушимому материалу </a:t>
          </a:r>
          <a:r>
            <a:rPr lang="ru-RU" b="1" dirty="0" smtClean="0"/>
            <a:t>(конвективному, терморадиационному и контактному).</a:t>
          </a:r>
          <a:endParaRPr lang="ru-RU" dirty="0"/>
        </a:p>
      </dgm:t>
    </dgm:pt>
    <dgm:pt modelId="{F5295F71-5337-4085-ACBC-EE7972B49001}" type="parTrans" cxnId="{162C2D24-FFF5-4219-B0F4-AED879F889EB}">
      <dgm:prSet/>
      <dgm:spPr/>
      <dgm:t>
        <a:bodyPr/>
        <a:lstStyle/>
        <a:p>
          <a:endParaRPr lang="ru-RU"/>
        </a:p>
      </dgm:t>
    </dgm:pt>
    <dgm:pt modelId="{2DA81CB8-AE9A-4F76-BBA9-7F69AE30AE91}" type="sibTrans" cxnId="{162C2D24-FFF5-4219-B0F4-AED879F889EB}">
      <dgm:prSet/>
      <dgm:spPr/>
      <dgm:t>
        <a:bodyPr/>
        <a:lstStyle/>
        <a:p>
          <a:endParaRPr lang="ru-RU"/>
        </a:p>
      </dgm:t>
    </dgm:pt>
    <dgm:pt modelId="{7BF4F0B9-5B78-46F8-8604-3833F8533568}">
      <dgm:prSet/>
      <dgm:spPr/>
      <dgm:t>
        <a:bodyPr/>
        <a:lstStyle/>
        <a:p>
          <a:pPr rtl="0"/>
          <a:r>
            <a:rPr lang="ru-RU" b="1" dirty="0" smtClean="0"/>
            <a:t>Наибольшее распространение получили </a:t>
          </a:r>
          <a:r>
            <a:rPr lang="ru-RU" b="1" dirty="0" smtClean="0">
              <a:solidFill>
                <a:srgbClr val="C00000"/>
              </a:solidFill>
            </a:rPr>
            <a:t>конвективные сушилки</a:t>
          </a:r>
          <a:r>
            <a:rPr lang="ru-RU" b="1" dirty="0" smtClean="0"/>
            <a:t>. </a:t>
          </a:r>
          <a:endParaRPr lang="ru-RU" dirty="0"/>
        </a:p>
      </dgm:t>
    </dgm:pt>
    <dgm:pt modelId="{46FDA38E-4688-4080-9118-F099D5A6EEE4}" type="parTrans" cxnId="{B8ED2A0D-2551-4EFE-BD5D-CA1963773E17}">
      <dgm:prSet/>
      <dgm:spPr/>
      <dgm:t>
        <a:bodyPr/>
        <a:lstStyle/>
        <a:p>
          <a:endParaRPr lang="ru-RU"/>
        </a:p>
      </dgm:t>
    </dgm:pt>
    <dgm:pt modelId="{0C636260-8280-4E41-8810-AE89FF7BC586}" type="sibTrans" cxnId="{B8ED2A0D-2551-4EFE-BD5D-CA1963773E17}">
      <dgm:prSet/>
      <dgm:spPr/>
      <dgm:t>
        <a:bodyPr/>
        <a:lstStyle/>
        <a:p>
          <a:endParaRPr lang="ru-RU"/>
        </a:p>
      </dgm:t>
    </dgm:pt>
    <dgm:pt modelId="{48EB75E3-B3DC-4202-BEE4-152F64EB2925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В конвективных сушилках </a:t>
          </a:r>
          <a:r>
            <a:rPr lang="ru-RU" b="1" dirty="0" smtClean="0"/>
            <a:t>сушильным агентом является нагретый воздух или смесь его с дымовыми или топочными  газами. </a:t>
          </a:r>
          <a:endParaRPr lang="ru-RU" dirty="0"/>
        </a:p>
      </dgm:t>
    </dgm:pt>
    <dgm:pt modelId="{0A7AC60E-2EA0-45D2-8C36-CF0CF3823503}" type="parTrans" cxnId="{96A035D9-50FB-4099-B824-60C1E8D5D39E}">
      <dgm:prSet/>
      <dgm:spPr/>
      <dgm:t>
        <a:bodyPr/>
        <a:lstStyle/>
        <a:p>
          <a:endParaRPr lang="ru-RU"/>
        </a:p>
      </dgm:t>
    </dgm:pt>
    <dgm:pt modelId="{CCB37BAE-A8A8-4B56-83D3-6091A3B71F3F}" type="sibTrans" cxnId="{96A035D9-50FB-4099-B824-60C1E8D5D39E}">
      <dgm:prSet/>
      <dgm:spPr/>
      <dgm:t>
        <a:bodyPr/>
        <a:lstStyle/>
        <a:p>
          <a:endParaRPr lang="ru-RU"/>
        </a:p>
      </dgm:t>
    </dgm:pt>
    <dgm:pt modelId="{2EF374B6-6D3B-453A-882F-B14699EA09CE}" type="pres">
      <dgm:prSet presAssocID="{92524539-A0C3-4F37-A6CC-30F87E88776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46E3DC8-86C9-45ED-93ED-6B4469C98D2F}" type="pres">
      <dgm:prSet presAssocID="{EE216498-7A5B-4701-A72B-2B7A762C59B5}" presName="compNode" presStyleCnt="0"/>
      <dgm:spPr/>
    </dgm:pt>
    <dgm:pt modelId="{76B37776-6289-49A6-9CA6-FA27B4843CC0}" type="pres">
      <dgm:prSet presAssocID="{EE216498-7A5B-4701-A72B-2B7A762C59B5}" presName="dummyConnPt" presStyleCnt="0"/>
      <dgm:spPr/>
    </dgm:pt>
    <dgm:pt modelId="{16F75BC4-22FA-4DC4-9ADB-4F0888EED74F}" type="pres">
      <dgm:prSet presAssocID="{EE216498-7A5B-4701-A72B-2B7A762C59B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78F60-1397-4DAE-88B4-7B7EEBF07017}" type="pres">
      <dgm:prSet presAssocID="{0AFBBC49-5112-4D61-B1F2-E83D3E1A3385}" presName="sibTrans" presStyleLbl="bgSibTrans2D1" presStyleIdx="0" presStyleCnt="3"/>
      <dgm:spPr/>
      <dgm:t>
        <a:bodyPr/>
        <a:lstStyle/>
        <a:p>
          <a:endParaRPr lang="ru-RU"/>
        </a:p>
      </dgm:t>
    </dgm:pt>
    <dgm:pt modelId="{D8504C92-04CB-41A3-945D-6F3EB33EAA6D}" type="pres">
      <dgm:prSet presAssocID="{D6391B75-9CB4-4842-9146-A84CDD2239B6}" presName="compNode" presStyleCnt="0"/>
      <dgm:spPr/>
    </dgm:pt>
    <dgm:pt modelId="{E557BF51-18EF-4A3C-AEB2-2A42416935EF}" type="pres">
      <dgm:prSet presAssocID="{D6391B75-9CB4-4842-9146-A84CDD2239B6}" presName="dummyConnPt" presStyleCnt="0"/>
      <dgm:spPr/>
    </dgm:pt>
    <dgm:pt modelId="{4ACCE269-FFA9-48C3-8E97-D40455C7D590}" type="pres">
      <dgm:prSet presAssocID="{D6391B75-9CB4-4842-9146-A84CDD2239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5965C-0215-43F3-BDEE-CCED9EBA60F0}" type="pres">
      <dgm:prSet presAssocID="{2DA81CB8-AE9A-4F76-BBA9-7F69AE30AE91}" presName="sibTrans" presStyleLbl="bgSibTrans2D1" presStyleIdx="1" presStyleCnt="3"/>
      <dgm:spPr/>
      <dgm:t>
        <a:bodyPr/>
        <a:lstStyle/>
        <a:p>
          <a:endParaRPr lang="ru-RU"/>
        </a:p>
      </dgm:t>
    </dgm:pt>
    <dgm:pt modelId="{21C6388F-289E-4F6F-8E3E-056416C2061D}" type="pres">
      <dgm:prSet presAssocID="{7BF4F0B9-5B78-46F8-8604-3833F8533568}" presName="compNode" presStyleCnt="0"/>
      <dgm:spPr/>
    </dgm:pt>
    <dgm:pt modelId="{14F8502C-8652-45C2-A2BC-24BA5FEC7C85}" type="pres">
      <dgm:prSet presAssocID="{7BF4F0B9-5B78-46F8-8604-3833F8533568}" presName="dummyConnPt" presStyleCnt="0"/>
      <dgm:spPr/>
    </dgm:pt>
    <dgm:pt modelId="{E8C2875C-05BC-405F-B8AA-9763E79122CE}" type="pres">
      <dgm:prSet presAssocID="{7BF4F0B9-5B78-46F8-8604-3833F853356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BB31D-32D3-4610-ADA3-E4814CA98DE5}" type="pres">
      <dgm:prSet presAssocID="{0C636260-8280-4E41-8810-AE89FF7BC586}" presName="sibTrans" presStyleLbl="bgSibTrans2D1" presStyleIdx="2" presStyleCnt="3"/>
      <dgm:spPr/>
      <dgm:t>
        <a:bodyPr/>
        <a:lstStyle/>
        <a:p>
          <a:endParaRPr lang="ru-RU"/>
        </a:p>
      </dgm:t>
    </dgm:pt>
    <dgm:pt modelId="{29E3E176-AD49-49D9-B842-307271FA88C1}" type="pres">
      <dgm:prSet presAssocID="{48EB75E3-B3DC-4202-BEE4-152F64EB2925}" presName="compNode" presStyleCnt="0"/>
      <dgm:spPr/>
    </dgm:pt>
    <dgm:pt modelId="{ABCA56AB-A5C7-4669-B132-CF37E9084708}" type="pres">
      <dgm:prSet presAssocID="{48EB75E3-B3DC-4202-BEE4-152F64EB2925}" presName="dummyConnPt" presStyleCnt="0"/>
      <dgm:spPr/>
    </dgm:pt>
    <dgm:pt modelId="{CC578390-AF9C-41B6-BBCC-7276017009AA}" type="pres">
      <dgm:prSet presAssocID="{48EB75E3-B3DC-4202-BEE4-152F64EB29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A6A7D5-B3E0-4387-B792-F93B4A0BB128}" type="presOf" srcId="{0AFBBC49-5112-4D61-B1F2-E83D3E1A3385}" destId="{98B78F60-1397-4DAE-88B4-7B7EEBF07017}" srcOrd="0" destOrd="0" presId="urn:microsoft.com/office/officeart/2005/8/layout/bProcess4"/>
    <dgm:cxn modelId="{96A035D9-50FB-4099-B824-60C1E8D5D39E}" srcId="{92524539-A0C3-4F37-A6CC-30F87E887760}" destId="{48EB75E3-B3DC-4202-BEE4-152F64EB2925}" srcOrd="3" destOrd="0" parTransId="{0A7AC60E-2EA0-45D2-8C36-CF0CF3823503}" sibTransId="{CCB37BAE-A8A8-4B56-83D3-6091A3B71F3F}"/>
    <dgm:cxn modelId="{897FD10B-652F-4203-9A41-14EEAC45FAA7}" type="presOf" srcId="{2DA81CB8-AE9A-4F76-BBA9-7F69AE30AE91}" destId="{0E25965C-0215-43F3-BDEE-CCED9EBA60F0}" srcOrd="0" destOrd="0" presId="urn:microsoft.com/office/officeart/2005/8/layout/bProcess4"/>
    <dgm:cxn modelId="{59C00829-F433-4707-B546-1FFD7FBF9BA0}" srcId="{92524539-A0C3-4F37-A6CC-30F87E887760}" destId="{EE216498-7A5B-4701-A72B-2B7A762C59B5}" srcOrd="0" destOrd="0" parTransId="{6F70D5FE-2032-41FE-A54B-C8EC55120B71}" sibTransId="{0AFBBC49-5112-4D61-B1F2-E83D3E1A3385}"/>
    <dgm:cxn modelId="{162C2D24-FFF5-4219-B0F4-AED879F889EB}" srcId="{92524539-A0C3-4F37-A6CC-30F87E887760}" destId="{D6391B75-9CB4-4842-9146-A84CDD2239B6}" srcOrd="1" destOrd="0" parTransId="{F5295F71-5337-4085-ACBC-EE7972B49001}" sibTransId="{2DA81CB8-AE9A-4F76-BBA9-7F69AE30AE91}"/>
    <dgm:cxn modelId="{B8C59AF0-82EE-495C-B4B9-4FEB4D6EEDB5}" type="presOf" srcId="{EE216498-7A5B-4701-A72B-2B7A762C59B5}" destId="{16F75BC4-22FA-4DC4-9ADB-4F0888EED74F}" srcOrd="0" destOrd="0" presId="urn:microsoft.com/office/officeart/2005/8/layout/bProcess4"/>
    <dgm:cxn modelId="{3FAAA2FE-9AC8-4F3A-BBF2-496E689B87C6}" type="presOf" srcId="{0C636260-8280-4E41-8810-AE89FF7BC586}" destId="{F52BB31D-32D3-4610-ADA3-E4814CA98DE5}" srcOrd="0" destOrd="0" presId="urn:microsoft.com/office/officeart/2005/8/layout/bProcess4"/>
    <dgm:cxn modelId="{B8ED2A0D-2551-4EFE-BD5D-CA1963773E17}" srcId="{92524539-A0C3-4F37-A6CC-30F87E887760}" destId="{7BF4F0B9-5B78-46F8-8604-3833F8533568}" srcOrd="2" destOrd="0" parTransId="{46FDA38E-4688-4080-9118-F099D5A6EEE4}" sibTransId="{0C636260-8280-4E41-8810-AE89FF7BC586}"/>
    <dgm:cxn modelId="{79BDAC1F-E4DD-4503-83BA-FEB1533693BD}" type="presOf" srcId="{92524539-A0C3-4F37-A6CC-30F87E887760}" destId="{2EF374B6-6D3B-453A-882F-B14699EA09CE}" srcOrd="0" destOrd="0" presId="urn:microsoft.com/office/officeart/2005/8/layout/bProcess4"/>
    <dgm:cxn modelId="{970544F7-122B-4D2D-9506-B6E5EC06ED0C}" type="presOf" srcId="{48EB75E3-B3DC-4202-BEE4-152F64EB2925}" destId="{CC578390-AF9C-41B6-BBCC-7276017009AA}" srcOrd="0" destOrd="0" presId="urn:microsoft.com/office/officeart/2005/8/layout/bProcess4"/>
    <dgm:cxn modelId="{EB7B82A0-8334-4694-B46C-4AABA6189DD8}" type="presOf" srcId="{D6391B75-9CB4-4842-9146-A84CDD2239B6}" destId="{4ACCE269-FFA9-48C3-8E97-D40455C7D590}" srcOrd="0" destOrd="0" presId="urn:microsoft.com/office/officeart/2005/8/layout/bProcess4"/>
    <dgm:cxn modelId="{62AB5ABE-1215-4D2A-B87C-4320E7C45103}" type="presOf" srcId="{7BF4F0B9-5B78-46F8-8604-3833F8533568}" destId="{E8C2875C-05BC-405F-B8AA-9763E79122CE}" srcOrd="0" destOrd="0" presId="urn:microsoft.com/office/officeart/2005/8/layout/bProcess4"/>
    <dgm:cxn modelId="{E100EED3-5DEA-41B7-B306-792317C60C73}" type="presParOf" srcId="{2EF374B6-6D3B-453A-882F-B14699EA09CE}" destId="{046E3DC8-86C9-45ED-93ED-6B4469C98D2F}" srcOrd="0" destOrd="0" presId="urn:microsoft.com/office/officeart/2005/8/layout/bProcess4"/>
    <dgm:cxn modelId="{A49B890E-FE6C-4947-97BD-4BDCF2779CBF}" type="presParOf" srcId="{046E3DC8-86C9-45ED-93ED-6B4469C98D2F}" destId="{76B37776-6289-49A6-9CA6-FA27B4843CC0}" srcOrd="0" destOrd="0" presId="urn:microsoft.com/office/officeart/2005/8/layout/bProcess4"/>
    <dgm:cxn modelId="{9AA2FA2C-05DF-4F65-A5C6-E30C41A1C559}" type="presParOf" srcId="{046E3DC8-86C9-45ED-93ED-6B4469C98D2F}" destId="{16F75BC4-22FA-4DC4-9ADB-4F0888EED74F}" srcOrd="1" destOrd="0" presId="urn:microsoft.com/office/officeart/2005/8/layout/bProcess4"/>
    <dgm:cxn modelId="{595E6A39-237C-4FC4-B6C9-BD81A2DB6194}" type="presParOf" srcId="{2EF374B6-6D3B-453A-882F-B14699EA09CE}" destId="{98B78F60-1397-4DAE-88B4-7B7EEBF07017}" srcOrd="1" destOrd="0" presId="urn:microsoft.com/office/officeart/2005/8/layout/bProcess4"/>
    <dgm:cxn modelId="{C9389398-4B24-427D-B66A-D62AB2B24990}" type="presParOf" srcId="{2EF374B6-6D3B-453A-882F-B14699EA09CE}" destId="{D8504C92-04CB-41A3-945D-6F3EB33EAA6D}" srcOrd="2" destOrd="0" presId="urn:microsoft.com/office/officeart/2005/8/layout/bProcess4"/>
    <dgm:cxn modelId="{B1794275-F6F5-49FE-847B-74E40C8ACCE4}" type="presParOf" srcId="{D8504C92-04CB-41A3-945D-6F3EB33EAA6D}" destId="{E557BF51-18EF-4A3C-AEB2-2A42416935EF}" srcOrd="0" destOrd="0" presId="urn:microsoft.com/office/officeart/2005/8/layout/bProcess4"/>
    <dgm:cxn modelId="{145656F9-1624-4EB8-B875-653A890D017D}" type="presParOf" srcId="{D8504C92-04CB-41A3-945D-6F3EB33EAA6D}" destId="{4ACCE269-FFA9-48C3-8E97-D40455C7D590}" srcOrd="1" destOrd="0" presId="urn:microsoft.com/office/officeart/2005/8/layout/bProcess4"/>
    <dgm:cxn modelId="{3C2B34C8-ACD5-4252-87EC-1D571136E762}" type="presParOf" srcId="{2EF374B6-6D3B-453A-882F-B14699EA09CE}" destId="{0E25965C-0215-43F3-BDEE-CCED9EBA60F0}" srcOrd="3" destOrd="0" presId="urn:microsoft.com/office/officeart/2005/8/layout/bProcess4"/>
    <dgm:cxn modelId="{0CE9F4BE-15BE-479A-AD02-E9C395367E8E}" type="presParOf" srcId="{2EF374B6-6D3B-453A-882F-B14699EA09CE}" destId="{21C6388F-289E-4F6F-8E3E-056416C2061D}" srcOrd="4" destOrd="0" presId="urn:microsoft.com/office/officeart/2005/8/layout/bProcess4"/>
    <dgm:cxn modelId="{6029B195-70FC-4D90-A3DA-D638E3F52A62}" type="presParOf" srcId="{21C6388F-289E-4F6F-8E3E-056416C2061D}" destId="{14F8502C-8652-45C2-A2BC-24BA5FEC7C85}" srcOrd="0" destOrd="0" presId="urn:microsoft.com/office/officeart/2005/8/layout/bProcess4"/>
    <dgm:cxn modelId="{15994BA2-6001-46F2-8587-6FFCC7483A9B}" type="presParOf" srcId="{21C6388F-289E-4F6F-8E3E-056416C2061D}" destId="{E8C2875C-05BC-405F-B8AA-9763E79122CE}" srcOrd="1" destOrd="0" presId="urn:microsoft.com/office/officeart/2005/8/layout/bProcess4"/>
    <dgm:cxn modelId="{D429B92C-74BF-4A99-9EC5-B7C373FE3707}" type="presParOf" srcId="{2EF374B6-6D3B-453A-882F-B14699EA09CE}" destId="{F52BB31D-32D3-4610-ADA3-E4814CA98DE5}" srcOrd="5" destOrd="0" presId="urn:microsoft.com/office/officeart/2005/8/layout/bProcess4"/>
    <dgm:cxn modelId="{53B2D67F-FBD7-41E8-9208-EE4EE059F5DF}" type="presParOf" srcId="{2EF374B6-6D3B-453A-882F-B14699EA09CE}" destId="{29E3E176-AD49-49D9-B842-307271FA88C1}" srcOrd="6" destOrd="0" presId="urn:microsoft.com/office/officeart/2005/8/layout/bProcess4"/>
    <dgm:cxn modelId="{837D3422-7AEC-4329-83DF-28EA9BBF16BA}" type="presParOf" srcId="{29E3E176-AD49-49D9-B842-307271FA88C1}" destId="{ABCA56AB-A5C7-4669-B132-CF37E9084708}" srcOrd="0" destOrd="0" presId="urn:microsoft.com/office/officeart/2005/8/layout/bProcess4"/>
    <dgm:cxn modelId="{F50BF35C-178A-46C1-995D-48D4735AED3F}" type="presParOf" srcId="{29E3E176-AD49-49D9-B842-307271FA88C1}" destId="{CC578390-AF9C-41B6-BBCC-7276017009A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E10DFA-E343-4A3E-A634-9A42794296F4}" type="doc">
      <dgm:prSet loTypeId="urn:microsoft.com/office/officeart/2005/8/layout/bProcess3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8E69AC5C-CDC0-4C40-8360-2808FA6AFA0F}">
      <dgm:prSet/>
      <dgm:spPr/>
      <dgm:t>
        <a:bodyPr/>
        <a:lstStyle/>
        <a:p>
          <a:pPr rtl="0"/>
          <a:r>
            <a:rPr lang="ru-RU" b="1" dirty="0" smtClean="0"/>
            <a:t>Основным элементом камерной конвективной сушилки, является </a:t>
          </a:r>
          <a:r>
            <a:rPr lang="ru-RU" b="1" dirty="0" smtClean="0">
              <a:solidFill>
                <a:srgbClr val="C00000"/>
              </a:solidFill>
            </a:rPr>
            <a:t>прямоугольная камера</a:t>
          </a:r>
          <a:r>
            <a:rPr lang="ru-RU" b="1" dirty="0" smtClean="0"/>
            <a:t>, внутри которой помещается сушимый материал, остающийся неподвижным в течении всего процесса сушки.</a:t>
          </a:r>
          <a:endParaRPr lang="ru-RU" dirty="0"/>
        </a:p>
      </dgm:t>
    </dgm:pt>
    <dgm:pt modelId="{183DB41D-71A8-4F6F-80ED-6A031B5CB2B1}" type="parTrans" cxnId="{03E0D808-D18C-41CE-B6BF-9979DC81C979}">
      <dgm:prSet/>
      <dgm:spPr/>
      <dgm:t>
        <a:bodyPr/>
        <a:lstStyle/>
        <a:p>
          <a:endParaRPr lang="ru-RU"/>
        </a:p>
      </dgm:t>
    </dgm:pt>
    <dgm:pt modelId="{F7925037-EA55-4B28-9392-A5647198A9EE}" type="sibTrans" cxnId="{03E0D808-D18C-41CE-B6BF-9979DC81C979}">
      <dgm:prSet/>
      <dgm:spPr/>
      <dgm:t>
        <a:bodyPr/>
        <a:lstStyle/>
        <a:p>
          <a:endParaRPr lang="ru-RU"/>
        </a:p>
      </dgm:t>
    </dgm:pt>
    <dgm:pt modelId="{94625A7C-1E11-4867-8608-D14D971AB0FC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Камерные сушилки </a:t>
          </a:r>
          <a:r>
            <a:rPr lang="ru-RU" b="1" dirty="0" smtClean="0"/>
            <a:t>являются сушилками периодического действия и применяются при малых количествах сушимого материала.</a:t>
          </a:r>
          <a:endParaRPr lang="ru-RU" dirty="0"/>
        </a:p>
      </dgm:t>
    </dgm:pt>
    <dgm:pt modelId="{1EB07844-01A2-4175-B92B-984C843AE0CA}" type="parTrans" cxnId="{72355821-A2BB-4A36-A484-BDC8DD6F4AEB}">
      <dgm:prSet/>
      <dgm:spPr/>
      <dgm:t>
        <a:bodyPr/>
        <a:lstStyle/>
        <a:p>
          <a:endParaRPr lang="ru-RU"/>
        </a:p>
      </dgm:t>
    </dgm:pt>
    <dgm:pt modelId="{C1E01953-33EC-4356-841E-CA0C47EDDE38}" type="sibTrans" cxnId="{72355821-A2BB-4A36-A484-BDC8DD6F4AEB}">
      <dgm:prSet/>
      <dgm:spPr/>
      <dgm:t>
        <a:bodyPr/>
        <a:lstStyle/>
        <a:p>
          <a:endParaRPr lang="ru-RU"/>
        </a:p>
      </dgm:t>
    </dgm:pt>
    <dgm:pt modelId="{E0D86354-5B14-4604-9965-2EA5C3843E50}">
      <dgm:prSet/>
      <dgm:spPr/>
      <dgm:t>
        <a:bodyPr/>
        <a:lstStyle/>
        <a:p>
          <a:pPr rtl="0"/>
          <a:r>
            <a:rPr lang="ru-RU" b="1" dirty="0" smtClean="0"/>
            <a:t>Камеры загружают и выгружают через дверь, причем вагонетки перемещают вручную или при помощи лебедок </a:t>
          </a:r>
          <a:endParaRPr lang="ru-RU" dirty="0"/>
        </a:p>
      </dgm:t>
    </dgm:pt>
    <dgm:pt modelId="{EF93ED9A-C299-4572-BAD8-BA1205910F5E}" type="parTrans" cxnId="{AE639A50-4D8E-437B-8A30-262DE51CB635}">
      <dgm:prSet/>
      <dgm:spPr/>
      <dgm:t>
        <a:bodyPr/>
        <a:lstStyle/>
        <a:p>
          <a:endParaRPr lang="ru-RU"/>
        </a:p>
      </dgm:t>
    </dgm:pt>
    <dgm:pt modelId="{E6C81A68-9CB1-47BD-AAFA-1D71AA68B981}" type="sibTrans" cxnId="{AE639A50-4D8E-437B-8A30-262DE51CB635}">
      <dgm:prSet/>
      <dgm:spPr/>
      <dgm:t>
        <a:bodyPr/>
        <a:lstStyle/>
        <a:p>
          <a:endParaRPr lang="ru-RU"/>
        </a:p>
      </dgm:t>
    </dgm:pt>
    <dgm:pt modelId="{789C657C-7A41-4492-A862-4AE50021247E}" type="pres">
      <dgm:prSet presAssocID="{5AE10DFA-E343-4A3E-A634-9A42794296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A123D2-50FD-4DF3-ACF8-0F243B74744E}" type="pres">
      <dgm:prSet presAssocID="{8E69AC5C-CDC0-4C40-8360-2808FA6AFA0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C6B30-63C4-492B-B3A6-C830ABF3D8C5}" type="pres">
      <dgm:prSet presAssocID="{F7925037-EA55-4B28-9392-A5647198A9EE}" presName="sibTrans" presStyleLbl="sibTrans1D1" presStyleIdx="0" presStyleCnt="2"/>
      <dgm:spPr/>
      <dgm:t>
        <a:bodyPr/>
        <a:lstStyle/>
        <a:p>
          <a:endParaRPr lang="ru-RU"/>
        </a:p>
      </dgm:t>
    </dgm:pt>
    <dgm:pt modelId="{02872078-52B6-44E6-A05F-58813694C0EA}" type="pres">
      <dgm:prSet presAssocID="{F7925037-EA55-4B28-9392-A5647198A9EE}" presName="connectorText" presStyleLbl="sibTrans1D1" presStyleIdx="0" presStyleCnt="2"/>
      <dgm:spPr/>
      <dgm:t>
        <a:bodyPr/>
        <a:lstStyle/>
        <a:p>
          <a:endParaRPr lang="ru-RU"/>
        </a:p>
      </dgm:t>
    </dgm:pt>
    <dgm:pt modelId="{2FE2A206-7746-4A9A-852F-27479B938581}" type="pres">
      <dgm:prSet presAssocID="{94625A7C-1E11-4867-8608-D14D971AB0F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DAC50-325F-47A8-8EFC-F4CFD51A8F54}" type="pres">
      <dgm:prSet presAssocID="{C1E01953-33EC-4356-841E-CA0C47EDDE38}" presName="sibTrans" presStyleLbl="sibTrans1D1" presStyleIdx="1" presStyleCnt="2"/>
      <dgm:spPr/>
      <dgm:t>
        <a:bodyPr/>
        <a:lstStyle/>
        <a:p>
          <a:endParaRPr lang="ru-RU"/>
        </a:p>
      </dgm:t>
    </dgm:pt>
    <dgm:pt modelId="{D28EF366-AEA1-42F1-A77F-84AF3F970CA1}" type="pres">
      <dgm:prSet presAssocID="{C1E01953-33EC-4356-841E-CA0C47EDDE38}" presName="connectorText" presStyleLbl="sibTrans1D1" presStyleIdx="1" presStyleCnt="2"/>
      <dgm:spPr/>
      <dgm:t>
        <a:bodyPr/>
        <a:lstStyle/>
        <a:p>
          <a:endParaRPr lang="ru-RU"/>
        </a:p>
      </dgm:t>
    </dgm:pt>
    <dgm:pt modelId="{5B35CBB9-DBE2-455A-B239-97D84AB57326}" type="pres">
      <dgm:prSet presAssocID="{E0D86354-5B14-4604-9965-2EA5C3843E5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C887F3-AA09-4FA4-BE6E-3DA886754A66}" type="presOf" srcId="{C1E01953-33EC-4356-841E-CA0C47EDDE38}" destId="{242DAC50-325F-47A8-8EFC-F4CFD51A8F54}" srcOrd="0" destOrd="0" presId="urn:microsoft.com/office/officeart/2005/8/layout/bProcess3"/>
    <dgm:cxn modelId="{B745C095-9B53-4064-AA02-8A4B4CA8DE1A}" type="presOf" srcId="{5AE10DFA-E343-4A3E-A634-9A42794296F4}" destId="{789C657C-7A41-4492-A862-4AE50021247E}" srcOrd="0" destOrd="0" presId="urn:microsoft.com/office/officeart/2005/8/layout/bProcess3"/>
    <dgm:cxn modelId="{0785A74D-B202-4EA9-B3D8-7AC776E6A20B}" type="presOf" srcId="{E0D86354-5B14-4604-9965-2EA5C3843E50}" destId="{5B35CBB9-DBE2-455A-B239-97D84AB57326}" srcOrd="0" destOrd="0" presId="urn:microsoft.com/office/officeart/2005/8/layout/bProcess3"/>
    <dgm:cxn modelId="{4E62D625-E5DF-4FB9-A5C4-2F03A184C3CD}" type="presOf" srcId="{94625A7C-1E11-4867-8608-D14D971AB0FC}" destId="{2FE2A206-7746-4A9A-852F-27479B938581}" srcOrd="0" destOrd="0" presId="urn:microsoft.com/office/officeart/2005/8/layout/bProcess3"/>
    <dgm:cxn modelId="{2EADAA53-A921-49CB-BA46-57AFA84D3E77}" type="presOf" srcId="{F7925037-EA55-4B28-9392-A5647198A9EE}" destId="{02872078-52B6-44E6-A05F-58813694C0EA}" srcOrd="1" destOrd="0" presId="urn:microsoft.com/office/officeart/2005/8/layout/bProcess3"/>
    <dgm:cxn modelId="{72355821-A2BB-4A36-A484-BDC8DD6F4AEB}" srcId="{5AE10DFA-E343-4A3E-A634-9A42794296F4}" destId="{94625A7C-1E11-4867-8608-D14D971AB0FC}" srcOrd="1" destOrd="0" parTransId="{1EB07844-01A2-4175-B92B-984C843AE0CA}" sibTransId="{C1E01953-33EC-4356-841E-CA0C47EDDE38}"/>
    <dgm:cxn modelId="{AE639A50-4D8E-437B-8A30-262DE51CB635}" srcId="{5AE10DFA-E343-4A3E-A634-9A42794296F4}" destId="{E0D86354-5B14-4604-9965-2EA5C3843E50}" srcOrd="2" destOrd="0" parTransId="{EF93ED9A-C299-4572-BAD8-BA1205910F5E}" sibTransId="{E6C81A68-9CB1-47BD-AAFA-1D71AA68B981}"/>
    <dgm:cxn modelId="{03E0D808-D18C-41CE-B6BF-9979DC81C979}" srcId="{5AE10DFA-E343-4A3E-A634-9A42794296F4}" destId="{8E69AC5C-CDC0-4C40-8360-2808FA6AFA0F}" srcOrd="0" destOrd="0" parTransId="{183DB41D-71A8-4F6F-80ED-6A031B5CB2B1}" sibTransId="{F7925037-EA55-4B28-9392-A5647198A9EE}"/>
    <dgm:cxn modelId="{E1D12407-BC0A-4A67-A5DE-B8F9337E4ECE}" type="presOf" srcId="{8E69AC5C-CDC0-4C40-8360-2808FA6AFA0F}" destId="{3AA123D2-50FD-4DF3-ACF8-0F243B74744E}" srcOrd="0" destOrd="0" presId="urn:microsoft.com/office/officeart/2005/8/layout/bProcess3"/>
    <dgm:cxn modelId="{9F3AA2AC-FB1E-4B8F-A2EA-B5D0847D3D68}" type="presOf" srcId="{F7925037-EA55-4B28-9392-A5647198A9EE}" destId="{A3BC6B30-63C4-492B-B3A6-C830ABF3D8C5}" srcOrd="0" destOrd="0" presId="urn:microsoft.com/office/officeart/2005/8/layout/bProcess3"/>
    <dgm:cxn modelId="{4251456E-3516-4E2E-A000-A8C806EE1BCE}" type="presOf" srcId="{C1E01953-33EC-4356-841E-CA0C47EDDE38}" destId="{D28EF366-AEA1-42F1-A77F-84AF3F970CA1}" srcOrd="1" destOrd="0" presId="urn:microsoft.com/office/officeart/2005/8/layout/bProcess3"/>
    <dgm:cxn modelId="{DFFD225F-B931-4E4B-9825-A137760E49A7}" type="presParOf" srcId="{789C657C-7A41-4492-A862-4AE50021247E}" destId="{3AA123D2-50FD-4DF3-ACF8-0F243B74744E}" srcOrd="0" destOrd="0" presId="urn:microsoft.com/office/officeart/2005/8/layout/bProcess3"/>
    <dgm:cxn modelId="{B5A38DFC-5103-4889-9C25-5A10AFB27CB5}" type="presParOf" srcId="{789C657C-7A41-4492-A862-4AE50021247E}" destId="{A3BC6B30-63C4-492B-B3A6-C830ABF3D8C5}" srcOrd="1" destOrd="0" presId="urn:microsoft.com/office/officeart/2005/8/layout/bProcess3"/>
    <dgm:cxn modelId="{B61845C9-5BAE-470F-A057-8970C0339F2D}" type="presParOf" srcId="{A3BC6B30-63C4-492B-B3A6-C830ABF3D8C5}" destId="{02872078-52B6-44E6-A05F-58813694C0EA}" srcOrd="0" destOrd="0" presId="urn:microsoft.com/office/officeart/2005/8/layout/bProcess3"/>
    <dgm:cxn modelId="{94B422A7-72A2-453F-BA8A-32FDC1F43E54}" type="presParOf" srcId="{789C657C-7A41-4492-A862-4AE50021247E}" destId="{2FE2A206-7746-4A9A-852F-27479B938581}" srcOrd="2" destOrd="0" presId="urn:microsoft.com/office/officeart/2005/8/layout/bProcess3"/>
    <dgm:cxn modelId="{1C38B707-71BA-4CD7-83F4-2E8C5C94F79B}" type="presParOf" srcId="{789C657C-7A41-4492-A862-4AE50021247E}" destId="{242DAC50-325F-47A8-8EFC-F4CFD51A8F54}" srcOrd="3" destOrd="0" presId="urn:microsoft.com/office/officeart/2005/8/layout/bProcess3"/>
    <dgm:cxn modelId="{BF300EAF-7449-4FDD-928E-18B3B0FFCC51}" type="presParOf" srcId="{242DAC50-325F-47A8-8EFC-F4CFD51A8F54}" destId="{D28EF366-AEA1-42F1-A77F-84AF3F970CA1}" srcOrd="0" destOrd="0" presId="urn:microsoft.com/office/officeart/2005/8/layout/bProcess3"/>
    <dgm:cxn modelId="{DDFDDDB2-9DBD-470D-BEFA-DC0BC3BAFDD5}" type="presParOf" srcId="{789C657C-7A41-4492-A862-4AE50021247E}" destId="{5B35CBB9-DBE2-455A-B239-97D84AB57326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FC66B6-489B-4E51-8BD6-CC9E7FED4B44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4E839A4-06F7-4EBA-9939-2A088FE28B1B}">
      <dgm:prSet/>
      <dgm:spPr/>
      <dgm:t>
        <a:bodyPr/>
        <a:lstStyle/>
        <a:p>
          <a:pPr rtl="0"/>
          <a:r>
            <a:rPr lang="ru-RU" b="1" dirty="0" smtClean="0"/>
            <a:t>Камерные сушилки обладают существенными недостатками, к числу которых относятся:</a:t>
          </a:r>
          <a:endParaRPr lang="ru-RU" dirty="0"/>
        </a:p>
      </dgm:t>
    </dgm:pt>
    <dgm:pt modelId="{6153E65D-30A2-442F-AE1A-4CFD3E1E8AEA}" type="parTrans" cxnId="{F8D601FF-1598-44E8-AE19-734A4271D3AD}">
      <dgm:prSet/>
      <dgm:spPr/>
      <dgm:t>
        <a:bodyPr/>
        <a:lstStyle/>
        <a:p>
          <a:endParaRPr lang="ru-RU"/>
        </a:p>
      </dgm:t>
    </dgm:pt>
    <dgm:pt modelId="{E02ED0BA-F3FE-45B3-8AEA-133626149AF3}" type="sibTrans" cxnId="{F8D601FF-1598-44E8-AE19-734A4271D3AD}">
      <dgm:prSet/>
      <dgm:spPr/>
      <dgm:t>
        <a:bodyPr/>
        <a:lstStyle/>
        <a:p>
          <a:endParaRPr lang="ru-RU"/>
        </a:p>
      </dgm:t>
    </dgm:pt>
    <dgm:pt modelId="{88831DCA-3CDB-466E-BB7D-9E65E5727BF0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1) большая продолжительность сушки, так как слои высушиваемого материала </a:t>
          </a:r>
          <a:r>
            <a:rPr lang="ru-RU" b="1" dirty="0" err="1" smtClean="0">
              <a:solidFill>
                <a:schemeClr val="tx2">
                  <a:lumMod val="75000"/>
                </a:schemeClr>
              </a:solidFill>
            </a:rPr>
            <a:t>неподвижены</a:t>
          </a:r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B442D8FD-5EB4-4665-A2CE-CD21F802A5E3}" type="parTrans" cxnId="{6A796213-AB11-43BD-84FD-C3BF59FBAB39}">
      <dgm:prSet/>
      <dgm:spPr/>
      <dgm:t>
        <a:bodyPr/>
        <a:lstStyle/>
        <a:p>
          <a:endParaRPr lang="ru-RU"/>
        </a:p>
      </dgm:t>
    </dgm:pt>
    <dgm:pt modelId="{E373572C-D297-4099-B365-3EF47434B938}" type="sibTrans" cxnId="{6A796213-AB11-43BD-84FD-C3BF59FBAB39}">
      <dgm:prSet/>
      <dgm:spPr/>
      <dgm:t>
        <a:bodyPr/>
        <a:lstStyle/>
        <a:p>
          <a:endParaRPr lang="ru-RU"/>
        </a:p>
      </dgm:t>
    </dgm:pt>
    <dgm:pt modelId="{378E55CE-D4DB-4E75-8332-5E8A3E38453D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2) неравномерность сушки,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1F708270-5D68-4C89-A285-4905E6E6D27E}" type="parTrans" cxnId="{CD9BB382-BB07-4590-B074-077236275BDC}">
      <dgm:prSet/>
      <dgm:spPr/>
      <dgm:t>
        <a:bodyPr/>
        <a:lstStyle/>
        <a:p>
          <a:endParaRPr lang="ru-RU"/>
        </a:p>
      </dgm:t>
    </dgm:pt>
    <dgm:pt modelId="{DC0E4F7B-1709-4F4C-8B97-E04883C22871}" type="sibTrans" cxnId="{CD9BB382-BB07-4590-B074-077236275BDC}">
      <dgm:prSet/>
      <dgm:spPr/>
      <dgm:t>
        <a:bodyPr/>
        <a:lstStyle/>
        <a:p>
          <a:endParaRPr lang="ru-RU"/>
        </a:p>
      </dgm:t>
    </dgm:pt>
    <dgm:pt modelId="{BD97FB71-2DC3-4EDF-AC80-C2E8743E77A4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3) потери тепла при загрузке и выгрузке камер,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86875FBD-0CD0-45A7-9B9D-AB66A3E0876F}" type="parTrans" cxnId="{38F5D241-52B8-41E7-A9FB-766964437C22}">
      <dgm:prSet/>
      <dgm:spPr/>
      <dgm:t>
        <a:bodyPr/>
        <a:lstStyle/>
        <a:p>
          <a:endParaRPr lang="ru-RU"/>
        </a:p>
      </dgm:t>
    </dgm:pt>
    <dgm:pt modelId="{B0EF3BE7-9F88-409B-A695-A3B02C72063C}" type="sibTrans" cxnId="{38F5D241-52B8-41E7-A9FB-766964437C22}">
      <dgm:prSet/>
      <dgm:spPr/>
      <dgm:t>
        <a:bodyPr/>
        <a:lstStyle/>
        <a:p>
          <a:endParaRPr lang="ru-RU"/>
        </a:p>
      </dgm:t>
    </dgm:pt>
    <dgm:pt modelId="{1B9B2C21-0ADE-4867-A82C-0A6C376BE434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4) трудные и негигиеничные условия обслуживания и контроля процесса, 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40D617FE-09F9-4F38-A19B-76A3E9D089E2}" type="parTrans" cxnId="{6BA860FD-397C-405D-8C89-79A9E67EA847}">
      <dgm:prSet/>
      <dgm:spPr/>
      <dgm:t>
        <a:bodyPr/>
        <a:lstStyle/>
        <a:p>
          <a:endParaRPr lang="ru-RU"/>
        </a:p>
      </dgm:t>
    </dgm:pt>
    <dgm:pt modelId="{84E74CA4-AB10-426E-B8B5-FC69C3D235FA}" type="sibTrans" cxnId="{6BA860FD-397C-405D-8C89-79A9E67EA847}">
      <dgm:prSet/>
      <dgm:spPr/>
      <dgm:t>
        <a:bodyPr/>
        <a:lstStyle/>
        <a:p>
          <a:endParaRPr lang="ru-RU"/>
        </a:p>
      </dgm:t>
    </dgm:pt>
    <dgm:pt modelId="{AB87FC1D-A0FD-452A-93E7-E0E1AA1A59D3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5) сравнительно большой расход энергии из-за недостаточной полноты использования тепла сушильного агента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52F6A234-B356-4DBA-8ED3-3A4D03DE2C85}" type="parTrans" cxnId="{25B96202-0E2F-4FE6-970D-7CAC887C37EE}">
      <dgm:prSet/>
      <dgm:spPr/>
      <dgm:t>
        <a:bodyPr/>
        <a:lstStyle/>
        <a:p>
          <a:endParaRPr lang="ru-RU"/>
        </a:p>
      </dgm:t>
    </dgm:pt>
    <dgm:pt modelId="{C3F021C3-B712-433B-9B56-6ECD823B3706}" type="sibTrans" cxnId="{25B96202-0E2F-4FE6-970D-7CAC887C37EE}">
      <dgm:prSet/>
      <dgm:spPr/>
      <dgm:t>
        <a:bodyPr/>
        <a:lstStyle/>
        <a:p>
          <a:endParaRPr lang="ru-RU"/>
        </a:p>
      </dgm:t>
    </dgm:pt>
    <dgm:pt modelId="{7E1CC5C9-0CAD-4D56-85ED-9DEC827C61B3}" type="pres">
      <dgm:prSet presAssocID="{EEFC66B6-489B-4E51-8BD6-CC9E7FED4B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C5F714-EF4B-4C40-935B-74D21A17E116}" type="pres">
      <dgm:prSet presAssocID="{D4E839A4-06F7-4EBA-9939-2A088FE28B1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3BD3F-52A4-4FBE-877F-AC0202372D40}" type="pres">
      <dgm:prSet presAssocID="{D4E839A4-06F7-4EBA-9939-2A088FE28B1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D601FF-1598-44E8-AE19-734A4271D3AD}" srcId="{EEFC66B6-489B-4E51-8BD6-CC9E7FED4B44}" destId="{D4E839A4-06F7-4EBA-9939-2A088FE28B1B}" srcOrd="0" destOrd="0" parTransId="{6153E65D-30A2-442F-AE1A-4CFD3E1E8AEA}" sibTransId="{E02ED0BA-F3FE-45B3-8AEA-133626149AF3}"/>
    <dgm:cxn modelId="{255CDDCD-8EBB-4072-952E-23F8DA0C3657}" type="presOf" srcId="{BD97FB71-2DC3-4EDF-AC80-C2E8743E77A4}" destId="{4243BD3F-52A4-4FBE-877F-AC0202372D40}" srcOrd="0" destOrd="2" presId="urn:microsoft.com/office/officeart/2005/8/layout/vList2"/>
    <dgm:cxn modelId="{CD9BB382-BB07-4590-B074-077236275BDC}" srcId="{D4E839A4-06F7-4EBA-9939-2A088FE28B1B}" destId="{378E55CE-D4DB-4E75-8332-5E8A3E38453D}" srcOrd="1" destOrd="0" parTransId="{1F708270-5D68-4C89-A285-4905E6E6D27E}" sibTransId="{DC0E4F7B-1709-4F4C-8B97-E04883C22871}"/>
    <dgm:cxn modelId="{6A796213-AB11-43BD-84FD-C3BF59FBAB39}" srcId="{D4E839A4-06F7-4EBA-9939-2A088FE28B1B}" destId="{88831DCA-3CDB-466E-BB7D-9E65E5727BF0}" srcOrd="0" destOrd="0" parTransId="{B442D8FD-5EB4-4665-A2CE-CD21F802A5E3}" sibTransId="{E373572C-D297-4099-B365-3EF47434B938}"/>
    <dgm:cxn modelId="{63CEA3F2-D06C-4065-8CB5-91531BB063A6}" type="presOf" srcId="{D4E839A4-06F7-4EBA-9939-2A088FE28B1B}" destId="{F1C5F714-EF4B-4C40-935B-74D21A17E116}" srcOrd="0" destOrd="0" presId="urn:microsoft.com/office/officeart/2005/8/layout/vList2"/>
    <dgm:cxn modelId="{29121C6E-3D28-4422-ABE8-533BCC919910}" type="presOf" srcId="{EEFC66B6-489B-4E51-8BD6-CC9E7FED4B44}" destId="{7E1CC5C9-0CAD-4D56-85ED-9DEC827C61B3}" srcOrd="0" destOrd="0" presId="urn:microsoft.com/office/officeart/2005/8/layout/vList2"/>
    <dgm:cxn modelId="{25B96202-0E2F-4FE6-970D-7CAC887C37EE}" srcId="{D4E839A4-06F7-4EBA-9939-2A088FE28B1B}" destId="{AB87FC1D-A0FD-452A-93E7-E0E1AA1A59D3}" srcOrd="4" destOrd="0" parTransId="{52F6A234-B356-4DBA-8ED3-3A4D03DE2C85}" sibTransId="{C3F021C3-B712-433B-9B56-6ECD823B3706}"/>
    <dgm:cxn modelId="{6A1612C0-A9AB-46E2-9973-CDCD9717CC68}" type="presOf" srcId="{378E55CE-D4DB-4E75-8332-5E8A3E38453D}" destId="{4243BD3F-52A4-4FBE-877F-AC0202372D40}" srcOrd="0" destOrd="1" presId="urn:microsoft.com/office/officeart/2005/8/layout/vList2"/>
    <dgm:cxn modelId="{38F5D241-52B8-41E7-A9FB-766964437C22}" srcId="{D4E839A4-06F7-4EBA-9939-2A088FE28B1B}" destId="{BD97FB71-2DC3-4EDF-AC80-C2E8743E77A4}" srcOrd="2" destOrd="0" parTransId="{86875FBD-0CD0-45A7-9B9D-AB66A3E0876F}" sibTransId="{B0EF3BE7-9F88-409B-A695-A3B02C72063C}"/>
    <dgm:cxn modelId="{F908C98E-1856-4D8B-B0CB-F0CC3F998A1B}" type="presOf" srcId="{88831DCA-3CDB-466E-BB7D-9E65E5727BF0}" destId="{4243BD3F-52A4-4FBE-877F-AC0202372D40}" srcOrd="0" destOrd="0" presId="urn:microsoft.com/office/officeart/2005/8/layout/vList2"/>
    <dgm:cxn modelId="{6BA860FD-397C-405D-8C89-79A9E67EA847}" srcId="{D4E839A4-06F7-4EBA-9939-2A088FE28B1B}" destId="{1B9B2C21-0ADE-4867-A82C-0A6C376BE434}" srcOrd="3" destOrd="0" parTransId="{40D617FE-09F9-4F38-A19B-76A3E9D089E2}" sibTransId="{84E74CA4-AB10-426E-B8B5-FC69C3D235FA}"/>
    <dgm:cxn modelId="{B1863039-EC97-4E30-ABD6-2EEF92DD0561}" type="presOf" srcId="{1B9B2C21-0ADE-4867-A82C-0A6C376BE434}" destId="{4243BD3F-52A4-4FBE-877F-AC0202372D40}" srcOrd="0" destOrd="3" presId="urn:microsoft.com/office/officeart/2005/8/layout/vList2"/>
    <dgm:cxn modelId="{74B36E20-4300-4BD7-85FD-6DEC732AA7DE}" type="presOf" srcId="{AB87FC1D-A0FD-452A-93E7-E0E1AA1A59D3}" destId="{4243BD3F-52A4-4FBE-877F-AC0202372D40}" srcOrd="0" destOrd="4" presId="urn:microsoft.com/office/officeart/2005/8/layout/vList2"/>
    <dgm:cxn modelId="{2EEB9BFF-160B-4109-BE7A-B4CE155F2588}" type="presParOf" srcId="{7E1CC5C9-0CAD-4D56-85ED-9DEC827C61B3}" destId="{F1C5F714-EF4B-4C40-935B-74D21A17E116}" srcOrd="0" destOrd="0" presId="urn:microsoft.com/office/officeart/2005/8/layout/vList2"/>
    <dgm:cxn modelId="{FC57A973-0127-4C98-B5A0-EC580498132C}" type="presParOf" srcId="{7E1CC5C9-0CAD-4D56-85ED-9DEC827C61B3}" destId="{4243BD3F-52A4-4FBE-877F-AC0202372D4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00738E-B936-44B0-8041-5294263417EA}">
      <dsp:nvSpPr>
        <dsp:cNvPr id="0" name=""/>
        <dsp:cNvSpPr/>
      </dsp:nvSpPr>
      <dsp:spPr>
        <a:xfrm>
          <a:off x="0" y="0"/>
          <a:ext cx="8245475" cy="532765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4134848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Сушкой</a:t>
          </a:r>
          <a:r>
            <a:rPr lang="ru-RU" sz="2000" b="1" kern="1200" dirty="0" smtClean="0"/>
            <a:t> называется термический процесс удаления  из твердых материалов или растворов содержащейся в них влаги путем ее испарения.</a:t>
          </a:r>
          <a:endParaRPr lang="en-US" sz="2000" b="1" kern="1200" dirty="0"/>
        </a:p>
      </dsp:txBody>
      <dsp:txXfrm>
        <a:off x="0" y="0"/>
        <a:ext cx="8245475" cy="5327650"/>
      </dsp:txXfrm>
    </dsp:sp>
    <dsp:sp modelId="{1108B091-A4C9-4FE3-A937-17C0DEE54162}">
      <dsp:nvSpPr>
        <dsp:cNvPr id="0" name=""/>
        <dsp:cNvSpPr/>
      </dsp:nvSpPr>
      <dsp:spPr>
        <a:xfrm>
          <a:off x="206136" y="1331912"/>
          <a:ext cx="7833201" cy="3729355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4">
                <a:shade val="50000"/>
                <a:hueOff val="48596"/>
                <a:satOff val="6901"/>
                <a:lumOff val="24333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48596"/>
                <a:satOff val="6901"/>
                <a:lumOff val="24333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48596"/>
                <a:satOff val="6901"/>
                <a:lumOff val="24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236814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Тепловая сушка, </a:t>
          </a:r>
          <a:r>
            <a:rPr lang="ru-RU" sz="2000" b="1" kern="1200" dirty="0" smtClean="0">
              <a:solidFill>
                <a:schemeClr val="accent6">
                  <a:lumMod val="75000"/>
                </a:schemeClr>
              </a:solidFill>
            </a:rPr>
            <a:t>или просто сушка, представляет собой процесс удаления влаги из твердых влажных материалов путем ее испарения и отвода образующихся паров</a:t>
          </a:r>
          <a:endParaRPr lang="en-US" sz="20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06136" y="1331912"/>
        <a:ext cx="7833201" cy="3729355"/>
      </dsp:txXfrm>
    </dsp:sp>
    <dsp:sp modelId="{668997C8-A240-4E07-93A0-B6E5A8B0F418}">
      <dsp:nvSpPr>
        <dsp:cNvPr id="0" name=""/>
        <dsp:cNvSpPr/>
      </dsp:nvSpPr>
      <dsp:spPr>
        <a:xfrm>
          <a:off x="412273" y="2663825"/>
          <a:ext cx="7420927" cy="213106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4">
                <a:shade val="50000"/>
                <a:hueOff val="48596"/>
                <a:satOff val="6901"/>
                <a:lumOff val="24333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48596"/>
                <a:satOff val="6901"/>
                <a:lumOff val="24333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48596"/>
                <a:satOff val="6901"/>
                <a:lumOff val="24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1202865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75000"/>
                </a:schemeClr>
              </a:solidFill>
            </a:rPr>
            <a:t>Сушку материалов можно производить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12273" y="2663825"/>
        <a:ext cx="7420927" cy="2131060"/>
      </dsp:txXfrm>
    </dsp:sp>
    <dsp:sp modelId="{9A011788-9A96-4442-9826-6F6AEB3ABD66}">
      <dsp:nvSpPr>
        <dsp:cNvPr id="0" name=""/>
        <dsp:cNvSpPr/>
      </dsp:nvSpPr>
      <dsp:spPr>
        <a:xfrm>
          <a:off x="597796" y="3622802"/>
          <a:ext cx="3493959" cy="95897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1" kern="1200" dirty="0" smtClean="0">
            <a:solidFill>
              <a:schemeClr val="accent6">
                <a:lumMod val="75000"/>
              </a:schemeClr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6">
                  <a:lumMod val="75000"/>
                </a:schemeClr>
              </a:solidFill>
            </a:rPr>
            <a:t>естественным</a:t>
          </a:r>
          <a:endParaRPr lang="ru-RU" sz="21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97796" y="3622802"/>
        <a:ext cx="3493959" cy="958977"/>
      </dsp:txXfrm>
    </dsp:sp>
    <dsp:sp modelId="{7FDA8E72-EA7A-4FA9-90BF-0D8A453E6FEB}">
      <dsp:nvSpPr>
        <dsp:cNvPr id="0" name=""/>
        <dsp:cNvSpPr/>
      </dsp:nvSpPr>
      <dsp:spPr>
        <a:xfrm>
          <a:off x="4153054" y="3622802"/>
          <a:ext cx="3493959" cy="95897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72895"/>
              <a:satOff val="10352"/>
              <a:lumOff val="3649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1" kern="1200" dirty="0" smtClean="0">
            <a:solidFill>
              <a:schemeClr val="accent6">
                <a:lumMod val="75000"/>
              </a:schemeClr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6">
                  <a:lumMod val="75000"/>
                </a:schemeClr>
              </a:solidFill>
            </a:rPr>
            <a:t>искусственным путями.</a:t>
          </a:r>
          <a:endParaRPr lang="ru-RU" sz="21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153054" y="3622802"/>
        <a:ext cx="3493959" cy="95897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FD02F5-1E8D-4C21-8B37-8C254630C755}">
      <dsp:nvSpPr>
        <dsp:cNvPr id="0" name=""/>
        <dsp:cNvSpPr/>
      </dsp:nvSpPr>
      <dsp:spPr>
        <a:xfrm>
          <a:off x="1621" y="729437"/>
          <a:ext cx="3221074" cy="3221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Туннельные (коридорные) сушилки </a:t>
          </a:r>
          <a:r>
            <a:rPr lang="ru-RU" sz="1600" b="1" kern="1200" dirty="0" smtClean="0"/>
            <a:t>являются камерными сушилками непрерывного действия, работающими при атмосферном давлении. </a:t>
          </a:r>
          <a:endParaRPr lang="ru-RU" sz="1600" kern="1200" dirty="0"/>
        </a:p>
      </dsp:txBody>
      <dsp:txXfrm>
        <a:off x="1621" y="729437"/>
        <a:ext cx="3221074" cy="3221074"/>
      </dsp:txXfrm>
    </dsp:sp>
    <dsp:sp modelId="{D0641FB7-FB12-47C4-B64A-AF77E32D9F74}">
      <dsp:nvSpPr>
        <dsp:cNvPr id="0" name=""/>
        <dsp:cNvSpPr/>
      </dsp:nvSpPr>
      <dsp:spPr>
        <a:xfrm>
          <a:off x="2971592" y="274219"/>
          <a:ext cx="2007672" cy="108711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971592" y="274219"/>
        <a:ext cx="2007672" cy="1087112"/>
      </dsp:txXfrm>
    </dsp:sp>
    <dsp:sp modelId="{5CBF5792-7C1F-4E51-9C80-16FC3959952D}">
      <dsp:nvSpPr>
        <dsp:cNvPr id="0" name=""/>
        <dsp:cNvSpPr/>
      </dsp:nvSpPr>
      <dsp:spPr>
        <a:xfrm>
          <a:off x="4841804" y="729437"/>
          <a:ext cx="3221074" cy="3221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Они состоят из сушильной камеры, представляющей собой длинный закрытый коридор, в котором высушиваемый материал перемещается в вагонетках. </a:t>
          </a:r>
          <a:endParaRPr lang="ru-RU" sz="1600" kern="1200" dirty="0"/>
        </a:p>
      </dsp:txBody>
      <dsp:txXfrm>
        <a:off x="4841804" y="729437"/>
        <a:ext cx="3221074" cy="3221074"/>
      </dsp:txXfrm>
    </dsp:sp>
    <dsp:sp modelId="{03CE7E0A-6C88-49D7-9EF2-A766002E6B2E}">
      <dsp:nvSpPr>
        <dsp:cNvPr id="0" name=""/>
        <dsp:cNvSpPr/>
      </dsp:nvSpPr>
      <dsp:spPr>
        <a:xfrm rot="10800000">
          <a:off x="3085234" y="3318617"/>
          <a:ext cx="2007672" cy="108711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085234" y="3318617"/>
        <a:ext cx="2007672" cy="108711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B78729-5902-416F-940E-0C7B04CFD8E9}">
      <dsp:nvSpPr>
        <dsp:cNvPr id="0" name=""/>
        <dsp:cNvSpPr/>
      </dsp:nvSpPr>
      <dsp:spPr>
        <a:xfrm>
          <a:off x="2673" y="0"/>
          <a:ext cx="3584786" cy="41052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Существенный недостаток туннельных сушилок - неравномерность сушки вследствие расслоения нагретого и холодного воздуха.</a:t>
          </a:r>
          <a:endParaRPr lang="ru-RU" sz="2300" kern="1200" dirty="0"/>
        </a:p>
      </dsp:txBody>
      <dsp:txXfrm>
        <a:off x="2673" y="0"/>
        <a:ext cx="3584786" cy="4105275"/>
      </dsp:txXfrm>
    </dsp:sp>
    <dsp:sp modelId="{DEF76776-5A2A-44BC-A4AC-5137FBAE15E6}">
      <dsp:nvSpPr>
        <dsp:cNvPr id="0" name=""/>
        <dsp:cNvSpPr/>
      </dsp:nvSpPr>
      <dsp:spPr>
        <a:xfrm>
          <a:off x="4189703" y="0"/>
          <a:ext cx="3584786" cy="41052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Для более равномерной сушки повышают скорость сушильного агента, но вследствие этого приходится увеличивать длину коридора, чтобы время пребывания материала в сушилке было достаточным.</a:t>
          </a:r>
          <a:endParaRPr lang="ru-RU" sz="2300" kern="1200" dirty="0"/>
        </a:p>
      </dsp:txBody>
      <dsp:txXfrm>
        <a:off x="4189703" y="0"/>
        <a:ext cx="3584786" cy="41052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795F08-47FD-4F5D-9080-6CB919C44E80}">
      <dsp:nvSpPr>
        <dsp:cNvPr id="0" name=""/>
        <dsp:cNvSpPr/>
      </dsp:nvSpPr>
      <dsp:spPr>
        <a:xfrm>
          <a:off x="0" y="3215519"/>
          <a:ext cx="8713787" cy="21097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Недостатком естественной сушки является</a:t>
          </a:r>
          <a:endParaRPr lang="ru-RU" sz="2200" kern="1200" dirty="0"/>
        </a:p>
      </dsp:txBody>
      <dsp:txXfrm>
        <a:off x="0" y="3215519"/>
        <a:ext cx="8713787" cy="1139253"/>
      </dsp:txXfrm>
    </dsp:sp>
    <dsp:sp modelId="{DB132BE2-3663-4171-8035-0920A4940E52}">
      <dsp:nvSpPr>
        <dsp:cNvPr id="0" name=""/>
        <dsp:cNvSpPr/>
      </dsp:nvSpPr>
      <dsp:spPr>
        <a:xfrm>
          <a:off x="0" y="4312577"/>
          <a:ext cx="4356893" cy="97047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большая продолжительность, зависимость  от времени года и температуры наружного воздуха,</a:t>
          </a:r>
          <a:endParaRPr lang="ru-RU" sz="1600" kern="1200" dirty="0"/>
        </a:p>
      </dsp:txBody>
      <dsp:txXfrm>
        <a:off x="0" y="4312577"/>
        <a:ext cx="4356893" cy="970475"/>
      </dsp:txXfrm>
    </dsp:sp>
    <dsp:sp modelId="{ADE296EC-2EA7-4124-983E-5D139297C3DB}">
      <dsp:nvSpPr>
        <dsp:cNvPr id="0" name=""/>
        <dsp:cNvSpPr/>
      </dsp:nvSpPr>
      <dsp:spPr>
        <a:xfrm>
          <a:off x="4356893" y="4312577"/>
          <a:ext cx="4356893" cy="97047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необходимость большой площади для размещения материалов.</a:t>
          </a:r>
          <a:endParaRPr lang="ru-RU" sz="1600" kern="1200" dirty="0"/>
        </a:p>
      </dsp:txBody>
      <dsp:txXfrm>
        <a:off x="4356893" y="4312577"/>
        <a:ext cx="4356893" cy="970475"/>
      </dsp:txXfrm>
    </dsp:sp>
    <dsp:sp modelId="{E710192E-AE98-44F7-97D1-C952883F74C5}">
      <dsp:nvSpPr>
        <dsp:cNvPr id="0" name=""/>
        <dsp:cNvSpPr/>
      </dsp:nvSpPr>
      <dsp:spPr>
        <a:xfrm rot="10800000">
          <a:off x="0" y="2402"/>
          <a:ext cx="8713787" cy="3244762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Естественная сушка обычно производится на открытом воздухе, под навесами или в специальных сараях и представляет собой процесс, при котором сушильный агент (воздух) поглощающий пары влаги, отводится из зоны сушимого материала без искусственных мероприятий. </a:t>
          </a:r>
          <a:endParaRPr lang="en-US" sz="2200" b="1" kern="1200" dirty="0"/>
        </a:p>
      </dsp:txBody>
      <dsp:txXfrm rot="10800000">
        <a:off x="0" y="2402"/>
        <a:ext cx="8713787" cy="32447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5EBFF1-ABF5-4528-AF33-267A17F00761}">
      <dsp:nvSpPr>
        <dsp:cNvPr id="0" name=""/>
        <dsp:cNvSpPr/>
      </dsp:nvSpPr>
      <dsp:spPr>
        <a:xfrm>
          <a:off x="0" y="0"/>
          <a:ext cx="8353301" cy="6120631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C00000"/>
              </a:solidFill>
            </a:rPr>
            <a:t>Сушка</a:t>
          </a:r>
          <a:r>
            <a:rPr lang="ru-RU" sz="2700" b="1" kern="1200" dirty="0" smtClean="0"/>
            <a:t> является наиболее распространенным способом удаления влаги из твердых и пастообразных материалов и проводится двумя основными способами:</a:t>
          </a:r>
          <a:endParaRPr lang="ru-RU" sz="2700" kern="1200" dirty="0"/>
        </a:p>
      </dsp:txBody>
      <dsp:txXfrm>
        <a:off x="0" y="0"/>
        <a:ext cx="8353301" cy="1836189"/>
      </dsp:txXfrm>
    </dsp:sp>
    <dsp:sp modelId="{A80568EF-C68F-4043-9462-7DF5688C88BE}">
      <dsp:nvSpPr>
        <dsp:cNvPr id="0" name=""/>
        <dsp:cNvSpPr/>
      </dsp:nvSpPr>
      <dsp:spPr>
        <a:xfrm>
          <a:off x="835330" y="1837982"/>
          <a:ext cx="6682640" cy="1845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Сушка</a:t>
          </a:r>
          <a:r>
            <a:rPr lang="en-US" sz="2400" b="1" kern="1200" dirty="0" smtClean="0"/>
            <a:t> </a:t>
          </a:r>
          <a:r>
            <a:rPr lang="ru-RU" sz="2400" b="1" kern="1200" dirty="0" smtClean="0"/>
            <a:t>путем непосредственного соприкосновения сушильного агента (нагретого воздуха, топочных газов) с высушиваемым материалом — </a:t>
          </a:r>
          <a:r>
            <a:rPr lang="ru-RU" sz="2400" b="1" i="1" u="sng" kern="1200" dirty="0" smtClean="0">
              <a:solidFill>
                <a:srgbClr val="C00000"/>
              </a:solidFill>
            </a:rPr>
            <a:t>конвективная сушка</a:t>
          </a:r>
          <a:r>
            <a:rPr lang="ru-RU" sz="2400" b="1" i="1" kern="1200" dirty="0" smtClean="0">
              <a:solidFill>
                <a:srgbClr val="C00000"/>
              </a:solidFill>
            </a:rPr>
            <a:t>;</a:t>
          </a:r>
          <a:endParaRPr lang="ru-RU" sz="2400" kern="1200" dirty="0">
            <a:solidFill>
              <a:srgbClr val="C00000"/>
            </a:solidFill>
          </a:endParaRPr>
        </a:p>
      </dsp:txBody>
      <dsp:txXfrm>
        <a:off x="835330" y="1837982"/>
        <a:ext cx="6682640" cy="1845453"/>
      </dsp:txXfrm>
    </dsp:sp>
    <dsp:sp modelId="{B6AB2C9F-1B78-4B58-825B-F3857426A8B0}">
      <dsp:nvSpPr>
        <dsp:cNvPr id="0" name=""/>
        <dsp:cNvSpPr/>
      </dsp:nvSpPr>
      <dsp:spPr>
        <a:xfrm>
          <a:off x="835330" y="3967352"/>
          <a:ext cx="6682640" cy="18454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4191"/>
                <a:satOff val="-14493"/>
                <a:lumOff val="442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524191"/>
                <a:satOff val="-14493"/>
                <a:lumOff val="442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524191"/>
                <a:satOff val="-14493"/>
                <a:lumOff val="442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>
                  <a:lumMod val="75000"/>
                </a:schemeClr>
              </a:solidFill>
            </a:rPr>
            <a:t>Сушка путем нагревания высушиваемого материала тем или иным теплоносителем через стенку, проводящую тепло, — </a:t>
          </a:r>
          <a:r>
            <a:rPr lang="ru-RU" sz="2400" b="1" i="1" u="sng" kern="1200" dirty="0" smtClean="0">
              <a:solidFill>
                <a:srgbClr val="C00000"/>
              </a:solidFill>
            </a:rPr>
            <a:t>контактная сушка</a:t>
          </a:r>
          <a:endParaRPr lang="ru-RU" sz="2400" i="1" kern="1200" dirty="0">
            <a:solidFill>
              <a:srgbClr val="C00000"/>
            </a:solidFill>
          </a:endParaRPr>
        </a:p>
      </dsp:txBody>
      <dsp:txXfrm>
        <a:off x="835330" y="3967352"/>
        <a:ext cx="6682640" cy="184545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83AE26-601B-469E-9DE8-7972BFE72C80}">
      <dsp:nvSpPr>
        <dsp:cNvPr id="0" name=""/>
        <dsp:cNvSpPr/>
      </dsp:nvSpPr>
      <dsp:spPr>
        <a:xfrm>
          <a:off x="0" y="0"/>
          <a:ext cx="7283926" cy="18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Искусственная сушка материалов производится в специальных устройствах  - </a:t>
          </a:r>
          <a:r>
            <a:rPr lang="ru-RU" sz="1900" b="1" i="1" u="sng" kern="1200" dirty="0" smtClean="0">
              <a:solidFill>
                <a:srgbClr val="C00000"/>
              </a:solidFill>
            </a:rPr>
            <a:t>сушилках</a:t>
          </a:r>
          <a:r>
            <a:rPr lang="ru-RU" sz="1900" b="1" kern="1200" dirty="0" smtClean="0"/>
            <a:t>, в которых сушильный агент, поглотивший пары влаги, отводится искусственным способом.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0" y="0"/>
        <a:ext cx="5410368" cy="1835921"/>
      </dsp:txXfrm>
    </dsp:sp>
    <dsp:sp modelId="{74C9953E-2B34-4CBC-889A-E977D9C5A031}">
      <dsp:nvSpPr>
        <dsp:cNvPr id="0" name=""/>
        <dsp:cNvSpPr/>
      </dsp:nvSpPr>
      <dsp:spPr>
        <a:xfrm>
          <a:off x="720054" y="2088225"/>
          <a:ext cx="7283926" cy="18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843157"/>
                <a:satOff val="-18788"/>
                <a:lumOff val="8039"/>
                <a:alphaOff val="0"/>
                <a:tint val="50000"/>
                <a:satMod val="300000"/>
              </a:schemeClr>
            </a:gs>
            <a:gs pos="35000">
              <a:schemeClr val="accent2">
                <a:hueOff val="-2843157"/>
                <a:satOff val="-18788"/>
                <a:lumOff val="8039"/>
                <a:alphaOff val="0"/>
                <a:tint val="37000"/>
                <a:satMod val="300000"/>
              </a:schemeClr>
            </a:gs>
            <a:gs pos="100000">
              <a:schemeClr val="accent2">
                <a:hueOff val="-2843157"/>
                <a:satOff val="-18788"/>
                <a:lumOff val="803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Сушка производится также путем нагревания высушиваемых материалов токами высокой частоты </a:t>
          </a:r>
          <a:r>
            <a:rPr lang="ru-RU" sz="1900" b="1" kern="1200" dirty="0" smtClean="0">
              <a:solidFill>
                <a:srgbClr val="C00000"/>
              </a:solidFill>
            </a:rPr>
            <a:t>(</a:t>
          </a:r>
          <a:r>
            <a:rPr lang="ru-RU" sz="1900" b="1" i="1" u="sng" kern="1200" dirty="0" smtClean="0">
              <a:solidFill>
                <a:srgbClr val="C00000"/>
              </a:solidFill>
            </a:rPr>
            <a:t>диэлектрическая сушка</a:t>
          </a:r>
          <a:r>
            <a:rPr lang="ru-RU" sz="1900" b="1" kern="1200" dirty="0" smtClean="0">
              <a:solidFill>
                <a:srgbClr val="C00000"/>
              </a:solidFill>
            </a:rPr>
            <a:t>)</a:t>
          </a:r>
          <a:r>
            <a:rPr lang="ru-RU" sz="1900" b="1" kern="1200" dirty="0" smtClean="0"/>
            <a:t> или инфракрасными лучами (</a:t>
          </a:r>
          <a:r>
            <a:rPr lang="ru-RU" sz="1900" b="1" i="1" u="sng" kern="1200" dirty="0" smtClean="0"/>
            <a:t>радиационная сушка</a:t>
          </a:r>
          <a:r>
            <a:rPr lang="ru-RU" sz="1900" b="1" kern="1200" dirty="0" smtClean="0"/>
            <a:t>).</a:t>
          </a:r>
          <a:endParaRPr lang="ru-RU" sz="1900" kern="1200" dirty="0"/>
        </a:p>
      </dsp:txBody>
      <dsp:txXfrm>
        <a:off x="720054" y="2088225"/>
        <a:ext cx="5447877" cy="1835921"/>
      </dsp:txXfrm>
    </dsp:sp>
    <dsp:sp modelId="{DF820FEB-E1E8-4C17-BCA7-5472CD33F857}">
      <dsp:nvSpPr>
        <dsp:cNvPr id="0" name=""/>
        <dsp:cNvSpPr/>
      </dsp:nvSpPr>
      <dsp:spPr>
        <a:xfrm>
          <a:off x="1285398" y="4283816"/>
          <a:ext cx="7283926" cy="18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5686314"/>
                <a:satOff val="-37575"/>
                <a:lumOff val="16078"/>
                <a:alphaOff val="0"/>
                <a:tint val="50000"/>
                <a:satMod val="300000"/>
              </a:schemeClr>
            </a:gs>
            <a:gs pos="35000">
              <a:schemeClr val="accent2">
                <a:hueOff val="-5686314"/>
                <a:satOff val="-37575"/>
                <a:lumOff val="16078"/>
                <a:alphaOff val="0"/>
                <a:tint val="37000"/>
                <a:satMod val="300000"/>
              </a:schemeClr>
            </a:gs>
            <a:gs pos="100000">
              <a:schemeClr val="accent2">
                <a:hueOff val="-5686314"/>
                <a:satOff val="-37575"/>
                <a:lumOff val="16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В особых случаях применяется сушка некоторых продуктов в замороженном состоянии при глубоком вакууме — </a:t>
          </a:r>
          <a:r>
            <a:rPr lang="ru-RU" sz="1900" b="1" i="1" u="sng" kern="1200" dirty="0" smtClean="0">
              <a:solidFill>
                <a:srgbClr val="C00000"/>
              </a:solidFill>
            </a:rPr>
            <a:t>сушка возгонкой, или сублимацией</a:t>
          </a:r>
          <a:r>
            <a:rPr lang="ru-RU" sz="1900" b="1" kern="1200" dirty="0" smtClean="0">
              <a:solidFill>
                <a:srgbClr val="C00000"/>
              </a:solidFill>
            </a:rPr>
            <a:t>.</a:t>
          </a:r>
          <a:endParaRPr lang="ru-RU" sz="1900" kern="1200" dirty="0">
            <a:solidFill>
              <a:srgbClr val="C00000"/>
            </a:solidFill>
          </a:endParaRPr>
        </a:p>
      </dsp:txBody>
      <dsp:txXfrm>
        <a:off x="1285398" y="4283816"/>
        <a:ext cx="5447877" cy="1835921"/>
      </dsp:txXfrm>
    </dsp:sp>
    <dsp:sp modelId="{11198A53-E81D-4BB0-9DF9-E324668323D5}">
      <dsp:nvSpPr>
        <dsp:cNvPr id="0" name=""/>
        <dsp:cNvSpPr/>
      </dsp:nvSpPr>
      <dsp:spPr>
        <a:xfrm>
          <a:off x="6090577" y="1392240"/>
          <a:ext cx="1193348" cy="11933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090577" y="1392240"/>
        <a:ext cx="1193348" cy="1193348"/>
      </dsp:txXfrm>
    </dsp:sp>
    <dsp:sp modelId="{DCD5D0D0-360D-4DA8-8A06-83FC29BCAD37}">
      <dsp:nvSpPr>
        <dsp:cNvPr id="0" name=""/>
        <dsp:cNvSpPr/>
      </dsp:nvSpPr>
      <dsp:spPr>
        <a:xfrm>
          <a:off x="6733276" y="3521909"/>
          <a:ext cx="1193348" cy="11933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6100855"/>
            <a:satOff val="-29148"/>
            <a:lumOff val="299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6100855"/>
              <a:satOff val="-29148"/>
              <a:lumOff val="29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33276" y="3521909"/>
        <a:ext cx="1193348" cy="119334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354F23-FE94-4677-8231-DCB1328E31AA}">
      <dsp:nvSpPr>
        <dsp:cNvPr id="0" name=""/>
        <dsp:cNvSpPr/>
      </dsp:nvSpPr>
      <dsp:spPr>
        <a:xfrm>
          <a:off x="0" y="129539"/>
          <a:ext cx="5141595" cy="514159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C4831E-26F8-4001-B619-897A8DE121D3}">
      <dsp:nvSpPr>
        <dsp:cNvPr id="0" name=""/>
        <dsp:cNvSpPr/>
      </dsp:nvSpPr>
      <dsp:spPr>
        <a:xfrm>
          <a:off x="2570797" y="129539"/>
          <a:ext cx="5998527" cy="514159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Процесс сушки зависит как от свойств материала, так и от свойств окружающей среды. </a:t>
          </a:r>
          <a:endParaRPr lang="en-US" sz="1800" b="1" kern="1200" dirty="0"/>
        </a:p>
      </dsp:txBody>
      <dsp:txXfrm>
        <a:off x="2570797" y="129539"/>
        <a:ext cx="5998527" cy="1092588"/>
      </dsp:txXfrm>
    </dsp:sp>
    <dsp:sp modelId="{A8956F68-7BD3-4F67-A52D-A575EE68BAFC}">
      <dsp:nvSpPr>
        <dsp:cNvPr id="0" name=""/>
        <dsp:cNvSpPr/>
      </dsp:nvSpPr>
      <dsp:spPr>
        <a:xfrm>
          <a:off x="674834" y="1222128"/>
          <a:ext cx="3791926" cy="379192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A08A50-78DB-4EEB-8CF2-A872B7FB1E19}">
      <dsp:nvSpPr>
        <dsp:cNvPr id="0" name=""/>
        <dsp:cNvSpPr/>
      </dsp:nvSpPr>
      <dsp:spPr>
        <a:xfrm>
          <a:off x="2570797" y="1222128"/>
          <a:ext cx="5998527" cy="379192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Поэтому для изучения процесса сушки необходимо знать </a:t>
          </a:r>
          <a:r>
            <a:rPr lang="ru-RU" sz="1800" b="1" kern="1200" dirty="0" smtClean="0">
              <a:solidFill>
                <a:srgbClr val="C00000"/>
              </a:solidFill>
            </a:rPr>
            <a:t>свойства влажного газа (воздуха</a:t>
          </a:r>
          <a:r>
            <a:rPr lang="ru-RU" sz="1800" b="1" kern="1200" dirty="0" smtClean="0"/>
            <a:t>) и характер их изменения в процессе сушки</a:t>
          </a:r>
          <a:r>
            <a:rPr lang="en-US" sz="1800" b="1" kern="1200" dirty="0" smtClean="0"/>
            <a:t>. </a:t>
          </a:r>
          <a:endParaRPr lang="ru-RU" sz="1800" kern="1200" dirty="0"/>
        </a:p>
      </dsp:txBody>
      <dsp:txXfrm>
        <a:off x="2570797" y="1222128"/>
        <a:ext cx="5998527" cy="1092588"/>
      </dsp:txXfrm>
    </dsp:sp>
    <dsp:sp modelId="{8A6FB94D-3514-42E3-BAE6-9B8729AE78ED}">
      <dsp:nvSpPr>
        <dsp:cNvPr id="0" name=""/>
        <dsp:cNvSpPr/>
      </dsp:nvSpPr>
      <dsp:spPr>
        <a:xfrm>
          <a:off x="1349668" y="2314717"/>
          <a:ext cx="2442257" cy="24422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2A9EBA-CFA8-452F-8A82-10B957CDEFD3}">
      <dsp:nvSpPr>
        <dsp:cNvPr id="0" name=""/>
        <dsp:cNvSpPr/>
      </dsp:nvSpPr>
      <dsp:spPr>
        <a:xfrm>
          <a:off x="2570797" y="2314717"/>
          <a:ext cx="5998527" cy="24422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Влажный воздух </a:t>
          </a:r>
          <a:r>
            <a:rPr lang="ru-RU" sz="1800" b="1" kern="1200" dirty="0" smtClean="0"/>
            <a:t>представляет собой смесь сухого воздуха и водяных паров.</a:t>
          </a:r>
          <a:endParaRPr lang="en-US" sz="1800" b="1" kern="1200" dirty="0"/>
        </a:p>
      </dsp:txBody>
      <dsp:txXfrm>
        <a:off x="2570797" y="2314717"/>
        <a:ext cx="5998527" cy="1092588"/>
      </dsp:txXfrm>
    </dsp:sp>
    <dsp:sp modelId="{582F25F4-AB2C-47D1-8B20-4383C20A3FA9}">
      <dsp:nvSpPr>
        <dsp:cNvPr id="0" name=""/>
        <dsp:cNvSpPr/>
      </dsp:nvSpPr>
      <dsp:spPr>
        <a:xfrm>
          <a:off x="2024503" y="3407306"/>
          <a:ext cx="1092588" cy="109258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455A47-57D1-4DFC-B2AE-44D5B0672A37}">
      <dsp:nvSpPr>
        <dsp:cNvPr id="0" name=""/>
        <dsp:cNvSpPr/>
      </dsp:nvSpPr>
      <dsp:spPr>
        <a:xfrm>
          <a:off x="2570797" y="3407306"/>
          <a:ext cx="5998527" cy="109258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 ненасыщенном воздухе влага находится в состоянии перегретого пара, поэтому свойства влажного воздуха с некоторым приближением характеризуются законами идеальных газов.</a:t>
          </a:r>
          <a:endParaRPr lang="ru-RU" sz="1800" kern="1200" dirty="0"/>
        </a:p>
      </dsp:txBody>
      <dsp:txXfrm>
        <a:off x="2570797" y="3407306"/>
        <a:ext cx="5998527" cy="109258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4C8B9F-BC55-4EA1-A604-55D62062C56C}">
      <dsp:nvSpPr>
        <dsp:cNvPr id="0" name=""/>
        <dsp:cNvSpPr/>
      </dsp:nvSpPr>
      <dsp:spPr>
        <a:xfrm>
          <a:off x="0" y="0"/>
          <a:ext cx="8497639" cy="170644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Количество водяных паров, содержащихся в 1 м</a:t>
          </a:r>
          <a:r>
            <a:rPr lang="ru-RU" sz="2900" b="1" kern="1200" baseline="30000" dirty="0" smtClean="0"/>
            <a:t>3</a:t>
          </a:r>
          <a:r>
            <a:rPr lang="ru-RU" sz="2900" b="1" kern="1200" dirty="0" smtClean="0"/>
            <a:t> влажного воздуха, называется абсолютной влажностью воздуха</a:t>
          </a:r>
          <a:r>
            <a:rPr lang="en-US" sz="2900" b="1" kern="1200" dirty="0" smtClean="0"/>
            <a:t>.</a:t>
          </a:r>
          <a:endParaRPr lang="ru-RU" sz="2900" kern="1200" dirty="0"/>
        </a:p>
      </dsp:txBody>
      <dsp:txXfrm>
        <a:off x="0" y="0"/>
        <a:ext cx="8497639" cy="1706448"/>
      </dsp:txXfrm>
    </dsp:sp>
    <dsp:sp modelId="{E37EDD57-64E0-421F-93E0-D8F27A53DEEE}">
      <dsp:nvSpPr>
        <dsp:cNvPr id="0" name=""/>
        <dsp:cNvSpPr/>
      </dsp:nvSpPr>
      <dsp:spPr>
        <a:xfrm>
          <a:off x="4149" y="1706448"/>
          <a:ext cx="2829780" cy="35835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</a:t>
          </a:r>
          <a:r>
            <a:rPr lang="en-US" sz="2000" b="1" kern="1200" dirty="0" smtClean="0"/>
            <a:t>o</a:t>
          </a:r>
          <a:r>
            <a:rPr lang="ru-RU" sz="2000" b="1" kern="1200" dirty="0" err="1" smtClean="0"/>
            <a:t>дяной</a:t>
          </a:r>
          <a:r>
            <a:rPr lang="ru-RU" sz="2000" b="1" kern="1200" dirty="0" smtClean="0"/>
            <a:t> пар занимает весь объем смеси, поэтому абсолютная влажность воздуха равна массе 1м</a:t>
          </a:r>
          <a:r>
            <a:rPr lang="ru-RU" sz="2000" b="1" kern="1200" baseline="30000" dirty="0" smtClean="0"/>
            <a:t>3</a:t>
          </a:r>
          <a:r>
            <a:rPr lang="ru-RU" sz="2000" b="1" kern="1200" dirty="0" smtClean="0"/>
            <a:t> водяного пара, или плотности пара </a:t>
          </a:r>
          <a:r>
            <a:rPr lang="ru-RU" sz="2000" b="1" kern="1200" dirty="0" err="1" smtClean="0"/>
            <a:t>р</a:t>
          </a:r>
          <a:r>
            <a:rPr lang="ru-RU" sz="2000" b="1" kern="1200" dirty="0" smtClean="0"/>
            <a:t> в кг/м</a:t>
          </a:r>
          <a:r>
            <a:rPr lang="ru-RU" sz="2000" b="1" kern="1200" baseline="30000" dirty="0" smtClean="0"/>
            <a:t>3</a:t>
          </a:r>
          <a:r>
            <a:rPr lang="ru-RU" sz="2000" b="1" kern="1200" dirty="0" smtClean="0"/>
            <a:t>. </a:t>
          </a:r>
          <a:endParaRPr lang="ru-RU" sz="2000" kern="1200" dirty="0"/>
        </a:p>
      </dsp:txBody>
      <dsp:txXfrm>
        <a:off x="4149" y="1706448"/>
        <a:ext cx="2829780" cy="3583541"/>
      </dsp:txXfrm>
    </dsp:sp>
    <dsp:sp modelId="{BB88F4B7-086B-499E-B2FE-6ECC6CC82DE8}">
      <dsp:nvSpPr>
        <dsp:cNvPr id="0" name=""/>
        <dsp:cNvSpPr/>
      </dsp:nvSpPr>
      <dsp:spPr>
        <a:xfrm>
          <a:off x="2833929" y="1706448"/>
          <a:ext cx="2829780" cy="35835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При достаточном охлаждении или увлажнении воздуха находящийся в нем водяной пар становится насыщенным.</a:t>
          </a:r>
          <a:endParaRPr lang="ru-RU" sz="2000" kern="1200" dirty="0"/>
        </a:p>
      </dsp:txBody>
      <dsp:txXfrm>
        <a:off x="2833929" y="1706448"/>
        <a:ext cx="2829780" cy="3583541"/>
      </dsp:txXfrm>
    </dsp:sp>
    <dsp:sp modelId="{745D0187-DB0F-47A9-95A3-797C452C47D3}">
      <dsp:nvSpPr>
        <dsp:cNvPr id="0" name=""/>
        <dsp:cNvSpPr/>
      </dsp:nvSpPr>
      <dsp:spPr>
        <a:xfrm>
          <a:off x="5663709" y="1706448"/>
          <a:ext cx="2829780" cy="35835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этого момента дальнейшее понижение температуры воздуха или увеличение содержания влаги в нем приводит к конденсации из воздуха избыточного количества водяных паров. </a:t>
          </a:r>
          <a:endParaRPr lang="ru-RU" sz="2000" kern="1200" dirty="0"/>
        </a:p>
      </dsp:txBody>
      <dsp:txXfrm>
        <a:off x="5663709" y="1706448"/>
        <a:ext cx="2829780" cy="3583541"/>
      </dsp:txXfrm>
    </dsp:sp>
    <dsp:sp modelId="{8B5B1486-F6CF-485C-A8A0-7E120AFEA9C4}">
      <dsp:nvSpPr>
        <dsp:cNvPr id="0" name=""/>
        <dsp:cNvSpPr/>
      </dsp:nvSpPr>
      <dsp:spPr>
        <a:xfrm>
          <a:off x="0" y="5289989"/>
          <a:ext cx="8497639" cy="39817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B78F60-1397-4DAE-88B4-7B7EEBF07017}">
      <dsp:nvSpPr>
        <dsp:cNvPr id="0" name=""/>
        <dsp:cNvSpPr/>
      </dsp:nvSpPr>
      <dsp:spPr>
        <a:xfrm rot="5400000">
          <a:off x="-547673" y="1699372"/>
          <a:ext cx="2415763" cy="2917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F75BC4-22FA-4DC4-9ADB-4F0888EED74F}">
      <dsp:nvSpPr>
        <dsp:cNvPr id="0" name=""/>
        <dsp:cNvSpPr/>
      </dsp:nvSpPr>
      <dsp:spPr>
        <a:xfrm>
          <a:off x="4171" y="151897"/>
          <a:ext cx="3241595" cy="1944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Существует большое количество разнообразных типов и конструкций </a:t>
          </a:r>
          <a:r>
            <a:rPr lang="ru-RU" sz="1800" b="1" kern="1200" dirty="0" smtClean="0">
              <a:solidFill>
                <a:srgbClr val="C00000"/>
              </a:solidFill>
            </a:rPr>
            <a:t>сушильных установок.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4171" y="151897"/>
        <a:ext cx="3241595" cy="1944957"/>
      </dsp:txXfrm>
    </dsp:sp>
    <dsp:sp modelId="{0E25965C-0215-43F3-BDEE-CCED9EBA60F0}">
      <dsp:nvSpPr>
        <dsp:cNvPr id="0" name=""/>
        <dsp:cNvSpPr/>
      </dsp:nvSpPr>
      <dsp:spPr>
        <a:xfrm>
          <a:off x="667924" y="2914971"/>
          <a:ext cx="4295888" cy="2917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CCE269-FFA9-48C3-8E97-D40455C7D590}">
      <dsp:nvSpPr>
        <dsp:cNvPr id="0" name=""/>
        <dsp:cNvSpPr/>
      </dsp:nvSpPr>
      <dsp:spPr>
        <a:xfrm>
          <a:off x="4171" y="2583094"/>
          <a:ext cx="3241595" cy="1944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Их различают так же и по </a:t>
          </a:r>
          <a:r>
            <a:rPr lang="ru-RU" sz="1800" b="1" kern="1200" dirty="0" smtClean="0">
              <a:solidFill>
                <a:srgbClr val="C00000"/>
              </a:solidFill>
            </a:rPr>
            <a:t>способу подвода и отвода тепла к сушимому материалу </a:t>
          </a:r>
          <a:r>
            <a:rPr lang="ru-RU" sz="1800" b="1" kern="1200" dirty="0" smtClean="0"/>
            <a:t>(конвективному, терморадиационному и контактному).</a:t>
          </a:r>
          <a:endParaRPr lang="ru-RU" sz="1800" kern="1200" dirty="0"/>
        </a:p>
      </dsp:txBody>
      <dsp:txXfrm>
        <a:off x="4171" y="2583094"/>
        <a:ext cx="3241595" cy="1944957"/>
      </dsp:txXfrm>
    </dsp:sp>
    <dsp:sp modelId="{F52BB31D-32D3-4610-ADA3-E4814CA98DE5}">
      <dsp:nvSpPr>
        <dsp:cNvPr id="0" name=""/>
        <dsp:cNvSpPr/>
      </dsp:nvSpPr>
      <dsp:spPr>
        <a:xfrm rot="16200000">
          <a:off x="3763648" y="1699372"/>
          <a:ext cx="2415763" cy="29174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8C2875C-05BC-405F-B8AA-9763E79122CE}">
      <dsp:nvSpPr>
        <dsp:cNvPr id="0" name=""/>
        <dsp:cNvSpPr/>
      </dsp:nvSpPr>
      <dsp:spPr>
        <a:xfrm>
          <a:off x="4315494" y="2583094"/>
          <a:ext cx="3241595" cy="1944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Наибольшее распространение получили </a:t>
          </a:r>
          <a:r>
            <a:rPr lang="ru-RU" sz="1800" b="1" kern="1200" dirty="0" smtClean="0">
              <a:solidFill>
                <a:srgbClr val="C00000"/>
              </a:solidFill>
            </a:rPr>
            <a:t>конвективные сушилки</a:t>
          </a:r>
          <a:r>
            <a:rPr lang="ru-RU" sz="1800" b="1" kern="1200" dirty="0" smtClean="0"/>
            <a:t>. </a:t>
          </a:r>
          <a:endParaRPr lang="ru-RU" sz="1800" kern="1200" dirty="0"/>
        </a:p>
      </dsp:txBody>
      <dsp:txXfrm>
        <a:off x="4315494" y="2583094"/>
        <a:ext cx="3241595" cy="1944957"/>
      </dsp:txXfrm>
    </dsp:sp>
    <dsp:sp modelId="{CC578390-AF9C-41B6-BBCC-7276017009AA}">
      <dsp:nvSpPr>
        <dsp:cNvPr id="0" name=""/>
        <dsp:cNvSpPr/>
      </dsp:nvSpPr>
      <dsp:spPr>
        <a:xfrm>
          <a:off x="4315494" y="151897"/>
          <a:ext cx="3241595" cy="1944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В конвективных сушилках </a:t>
          </a:r>
          <a:r>
            <a:rPr lang="ru-RU" sz="1800" b="1" kern="1200" dirty="0" smtClean="0"/>
            <a:t>сушильным агентом является нагретый воздух или смесь его с дымовыми или топочными  газами. </a:t>
          </a:r>
          <a:endParaRPr lang="ru-RU" sz="1800" kern="1200" dirty="0"/>
        </a:p>
      </dsp:txBody>
      <dsp:txXfrm>
        <a:off x="4315494" y="151897"/>
        <a:ext cx="3241595" cy="194495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BC6B30-63C4-492B-B3A6-C830ABF3D8C5}">
      <dsp:nvSpPr>
        <dsp:cNvPr id="0" name=""/>
        <dsp:cNvSpPr/>
      </dsp:nvSpPr>
      <dsp:spPr>
        <a:xfrm>
          <a:off x="3402650" y="936735"/>
          <a:ext cx="7217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1760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44721" y="978693"/>
        <a:ext cx="37618" cy="7523"/>
      </dsp:txXfrm>
    </dsp:sp>
    <dsp:sp modelId="{3AA123D2-50FD-4DF3-ACF8-0F243B74744E}">
      <dsp:nvSpPr>
        <dsp:cNvPr id="0" name=""/>
        <dsp:cNvSpPr/>
      </dsp:nvSpPr>
      <dsp:spPr>
        <a:xfrm>
          <a:off x="133318" y="1115"/>
          <a:ext cx="3271131" cy="196267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Основным элементом камерной конвективной сушилки, является </a:t>
          </a:r>
          <a:r>
            <a:rPr lang="ru-RU" sz="1500" b="1" kern="1200" dirty="0" smtClean="0">
              <a:solidFill>
                <a:srgbClr val="C00000"/>
              </a:solidFill>
            </a:rPr>
            <a:t>прямоугольная камера</a:t>
          </a:r>
          <a:r>
            <a:rPr lang="ru-RU" sz="1500" b="1" kern="1200" dirty="0" smtClean="0"/>
            <a:t>, внутри которой помещается сушимый материал, остающийся неподвижным в течении всего процесса сушки.</a:t>
          </a:r>
          <a:endParaRPr lang="ru-RU" sz="1500" kern="1200" dirty="0"/>
        </a:p>
      </dsp:txBody>
      <dsp:txXfrm>
        <a:off x="133318" y="1115"/>
        <a:ext cx="3271131" cy="1962679"/>
      </dsp:txXfrm>
    </dsp:sp>
    <dsp:sp modelId="{242DAC50-325F-47A8-8EFC-F4CFD51A8F54}">
      <dsp:nvSpPr>
        <dsp:cNvPr id="0" name=""/>
        <dsp:cNvSpPr/>
      </dsp:nvSpPr>
      <dsp:spPr>
        <a:xfrm>
          <a:off x="1768884" y="1961994"/>
          <a:ext cx="4023492" cy="721760"/>
        </a:xfrm>
        <a:custGeom>
          <a:avLst/>
          <a:gdLst/>
          <a:ahLst/>
          <a:cxnLst/>
          <a:rect l="0" t="0" r="0" b="0"/>
          <a:pathLst>
            <a:path>
              <a:moveTo>
                <a:pt x="4023492" y="0"/>
              </a:moveTo>
              <a:lnTo>
                <a:pt x="4023492" y="377980"/>
              </a:lnTo>
              <a:lnTo>
                <a:pt x="0" y="377980"/>
              </a:lnTo>
              <a:lnTo>
                <a:pt x="0" y="72176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78300" y="2319113"/>
        <a:ext cx="204661" cy="7523"/>
      </dsp:txXfrm>
    </dsp:sp>
    <dsp:sp modelId="{2FE2A206-7746-4A9A-852F-27479B938581}">
      <dsp:nvSpPr>
        <dsp:cNvPr id="0" name=""/>
        <dsp:cNvSpPr/>
      </dsp:nvSpPr>
      <dsp:spPr>
        <a:xfrm>
          <a:off x="4156811" y="1115"/>
          <a:ext cx="3271131" cy="196267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C00000"/>
              </a:solidFill>
            </a:rPr>
            <a:t>Камерные сушилки </a:t>
          </a:r>
          <a:r>
            <a:rPr lang="ru-RU" sz="1500" b="1" kern="1200" dirty="0" smtClean="0"/>
            <a:t>являются сушилками периодического действия и применяются при малых количествах сушимого материала.</a:t>
          </a:r>
          <a:endParaRPr lang="ru-RU" sz="1500" kern="1200" dirty="0"/>
        </a:p>
      </dsp:txBody>
      <dsp:txXfrm>
        <a:off x="4156811" y="1115"/>
        <a:ext cx="3271131" cy="1962679"/>
      </dsp:txXfrm>
    </dsp:sp>
    <dsp:sp modelId="{5B35CBB9-DBE2-455A-B239-97D84AB57326}">
      <dsp:nvSpPr>
        <dsp:cNvPr id="0" name=""/>
        <dsp:cNvSpPr/>
      </dsp:nvSpPr>
      <dsp:spPr>
        <a:xfrm>
          <a:off x="133318" y="2716155"/>
          <a:ext cx="3271131" cy="196267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Камеры загружают и выгружают через дверь, причем вагонетки перемещают вручную или при помощи лебедок </a:t>
          </a:r>
          <a:endParaRPr lang="ru-RU" sz="1500" kern="1200" dirty="0"/>
        </a:p>
      </dsp:txBody>
      <dsp:txXfrm>
        <a:off x="133318" y="2716155"/>
        <a:ext cx="3271131" cy="196267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C5F714-EF4B-4C40-935B-74D21A17E116}">
      <dsp:nvSpPr>
        <dsp:cNvPr id="0" name=""/>
        <dsp:cNvSpPr/>
      </dsp:nvSpPr>
      <dsp:spPr>
        <a:xfrm>
          <a:off x="0" y="53554"/>
          <a:ext cx="8569077" cy="1737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/>
            <a:t>Камерные сушилки обладают существенными недостатками, к числу которых относятся:</a:t>
          </a:r>
          <a:endParaRPr lang="ru-RU" sz="3300" kern="1200" dirty="0"/>
        </a:p>
      </dsp:txBody>
      <dsp:txXfrm>
        <a:off x="0" y="53554"/>
        <a:ext cx="8569077" cy="1737450"/>
      </dsp:txXfrm>
    </dsp:sp>
    <dsp:sp modelId="{4243BD3F-52A4-4FBE-877F-AC0202372D40}">
      <dsp:nvSpPr>
        <dsp:cNvPr id="0" name=""/>
        <dsp:cNvSpPr/>
      </dsp:nvSpPr>
      <dsp:spPr>
        <a:xfrm>
          <a:off x="0" y="1791004"/>
          <a:ext cx="8569077" cy="3483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8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1) большая продолжительность сушки, так как слои высушиваемого материала </a:t>
          </a:r>
          <a:r>
            <a:rPr lang="ru-RU" sz="2600" b="1" kern="1200" dirty="0" err="1" smtClean="0">
              <a:solidFill>
                <a:schemeClr val="tx2">
                  <a:lumMod val="75000"/>
                </a:schemeClr>
              </a:solidFill>
            </a:rPr>
            <a:t>неподвижены</a:t>
          </a: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2600" kern="1200" dirty="0">
            <a:solidFill>
              <a:schemeClr val="tx2">
                <a:lumMod val="75000"/>
              </a:schemeClr>
            </a:solidFill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2) неравномерность сушки, </a:t>
          </a:r>
          <a:endParaRPr lang="ru-RU" sz="2600" kern="1200" dirty="0">
            <a:solidFill>
              <a:schemeClr val="tx2">
                <a:lumMod val="75000"/>
              </a:schemeClr>
            </a:solidFill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3) потери тепла при загрузке и выгрузке камер, </a:t>
          </a:r>
          <a:endParaRPr lang="ru-RU" sz="2600" kern="1200" dirty="0">
            <a:solidFill>
              <a:schemeClr val="tx2">
                <a:lumMod val="75000"/>
              </a:schemeClr>
            </a:solidFill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4) трудные и негигиеничные условия обслуживания и контроля процесса, </a:t>
          </a:r>
          <a:endParaRPr lang="ru-RU" sz="2600" kern="1200" dirty="0">
            <a:solidFill>
              <a:schemeClr val="tx2">
                <a:lumMod val="75000"/>
              </a:schemeClr>
            </a:solidFill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b="1" kern="1200" dirty="0" smtClean="0">
              <a:solidFill>
                <a:schemeClr val="tx2">
                  <a:lumMod val="75000"/>
                </a:schemeClr>
              </a:solidFill>
            </a:rPr>
            <a:t>5) сравнительно большой расход энергии из-за недостаточной полноты использования тепла сушильного агента</a:t>
          </a:r>
          <a:endParaRPr lang="ru-RU" sz="2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1791004"/>
        <a:ext cx="8569077" cy="3483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EAC54-9CF3-470E-AE84-60CBBD08F54A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4BAFF-32DC-4E63-9E76-670806EA0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A7A48EA3-BFCF-4441-A156-86373154910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48EA3-BFCF-4441-A156-86373154910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32FD-8155-44A4-9430-B67F923DA35C}" type="datetime1">
              <a:rPr lang="ru-RU" altLang="ko-KR" smtClean="0"/>
              <a:pPr>
                <a:defRPr/>
              </a:pPr>
              <a:t>09.12.2021</a:t>
            </a:fld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744B2-DF65-4227-9DEC-94C134EDFF61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0FF-D6E2-4E55-84FC-4B848BD03512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53AC2E-7EB5-44F7-983B-8A0C8503C713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fld id="{5AD986E7-CF49-4DE7-8102-4A7ED6073F8D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13FD84C-89E4-49FC-BE30-8EF5A6EA9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fld id="{7BEF28AB-9F65-4BF2-9864-E8F4B0D48AA9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fld id="{9D2616AF-86B9-4CBA-81F7-1B801A09023D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fld id="{45FF5F5A-9407-40E9-A445-60F33B938ADE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79388" y="6245225"/>
            <a:ext cx="1512887" cy="476250"/>
          </a:xfrm>
        </p:spPr>
        <p:txBody>
          <a:bodyPr/>
          <a:lstStyle>
            <a:lvl1pPr>
              <a:defRPr/>
            </a:lvl1pPr>
          </a:lstStyle>
          <a:p>
            <a:fld id="{932CD774-51E4-4E69-B46B-46F97313FD81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561657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667625" y="6245225"/>
            <a:ext cx="1019175" cy="476250"/>
          </a:xfrm>
        </p:spPr>
        <p:txBody>
          <a:bodyPr/>
          <a:lstStyle>
            <a:lvl1pPr>
              <a:defRPr/>
            </a:lvl1pPr>
          </a:lstStyle>
          <a:p>
            <a:fld id="{AFE2335F-8D64-43F2-B916-533B3DBC1D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8BCB57-040F-433C-B5AC-391CF31D2DA1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3A400-138A-45E8-B2B2-2B9ED799F984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EB120-A713-4118-9480-F15BCE247F6C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BEE0C1-4E5A-4A66-B5FC-87B436073CEB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48105E-B9BF-4981-B486-F0AC6F26EE56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02466B-FC95-43B0-9E33-72CF286C6635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D3D26-9F94-4856-B225-DD9A710B8CA2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4840F1-606D-49EE-8F75-D1CF7583A0F2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fld id="{FF3F40B6-22B4-43D2-AC86-1C7222CBE333}" type="datetime1">
              <a:rPr lang="ru-RU" smtClean="0"/>
              <a:pPr/>
              <a:t>09.12.2021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0E7BD4A8-AD86-4720-B698-F433FFA17C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38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49" r:id="rId12"/>
    <p:sldLayoutId id="2147484450" r:id="rId13"/>
    <p:sldLayoutId id="2147484451" r:id="rId14"/>
    <p:sldLayoutId id="2147484452" r:id="rId15"/>
    <p:sldLayoutId id="2147484453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779912" y="4797152"/>
            <a:ext cx="4968552" cy="1368152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ru-RU" sz="2400" b="1" dirty="0" smtClean="0">
                <a:solidFill>
                  <a:srgbClr val="FFFF00"/>
                </a:solidFill>
              </a:rPr>
              <a:t>Дисциплина </a:t>
            </a:r>
            <a:r>
              <a:rPr lang="ru-RU" sz="2400" b="1" dirty="0" smtClean="0">
                <a:solidFill>
                  <a:srgbClr val="FFFF00"/>
                </a:solidFill>
              </a:rPr>
              <a:t>«</a:t>
            </a:r>
            <a:r>
              <a:rPr lang="ru-RU" sz="2400" b="1" dirty="0" err="1" smtClean="0">
                <a:solidFill>
                  <a:srgbClr val="FFFF00"/>
                </a:solidFill>
              </a:rPr>
              <a:t>Тепломассообмен</a:t>
            </a:r>
            <a:r>
              <a:rPr lang="ru-RU" sz="2400" b="1" dirty="0" smtClean="0">
                <a:solidFill>
                  <a:srgbClr val="FFFF00"/>
                </a:solidFill>
              </a:rPr>
              <a:t>»</a:t>
            </a:r>
          </a:p>
          <a:p>
            <a:pPr algn="l"/>
            <a:r>
              <a:rPr lang="ru-RU" sz="2400" b="1" dirty="0" smtClean="0">
                <a:solidFill>
                  <a:srgbClr val="FFFF00"/>
                </a:solidFill>
              </a:rPr>
              <a:t>Преподаватель Брагина Елена Николаевна</a:t>
            </a:r>
          </a:p>
          <a:p>
            <a:pPr algn="l"/>
            <a:endParaRPr lang="ru-RU" sz="2400" b="1" dirty="0" smtClean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Тема </a:t>
            </a:r>
            <a:r>
              <a:rPr lang="ru-RU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урока «Сушка»</a:t>
            </a:r>
            <a:endParaRPr lang="ru-RU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337922" name="Picture 2" descr="https://prodselmash.ru/upload/img/thumbs/product_gallery_big/productimage/image/56bb126a7b4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76433" cy="257180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977680" y="908720"/>
            <a:ext cx="5166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ГАПОУ КК«Новороссийский колледж строительства и экономики»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  <a:ln/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762000" indent="-762000"/>
            <a:r>
              <a:rPr lang="ru-RU" sz="3200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2. Статика сушки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7786688" cy="49291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/>
              <a:t>При сушке процесс передачи вещества из одной фазы в другую (испарение жидкости) сопровождается процессом теплопередачи, при этом температуры фаз не одинаковы.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ru-RU" sz="2400" b="1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Количество тепла</a:t>
            </a:r>
            <a:r>
              <a:rPr lang="ru-RU" sz="2400" b="1" dirty="0"/>
              <a:t>, передаваемое от газообразного сушильного агента к жидкости путем конвекции при температуре газа </a:t>
            </a:r>
            <a:r>
              <a:rPr lang="en-US" sz="2400" b="1" dirty="0"/>
              <a:t>t</a:t>
            </a:r>
            <a:r>
              <a:rPr lang="ru-RU" sz="2400" b="1" dirty="0"/>
              <a:t>, превышающей температуру </a:t>
            </a:r>
            <a:r>
              <a:rPr lang="en-US" sz="2400" b="1" i="1" dirty="0">
                <a:latin typeface="Symbol" pitchFamily="18" charset="2"/>
              </a:rPr>
              <a:t>q</a:t>
            </a:r>
            <a:r>
              <a:rPr lang="en-US" sz="2400" b="1" dirty="0"/>
              <a:t> </a:t>
            </a:r>
            <a:r>
              <a:rPr lang="ru-RU" sz="2400" b="1" dirty="0"/>
              <a:t>материала (жидкости), составит:</a:t>
            </a: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K</a:t>
            </a:r>
            <a:r>
              <a:rPr lang="ru-RU" sz="2400" b="1" dirty="0" err="1">
                <a:solidFill>
                  <a:srgbClr val="C00000"/>
                </a:solidFill>
              </a:rPr>
              <a:t>оличество</a:t>
            </a:r>
            <a:r>
              <a:rPr lang="ru-RU" sz="2400" b="1" dirty="0">
                <a:solidFill>
                  <a:srgbClr val="C00000"/>
                </a:solidFill>
              </a:rPr>
              <a:t> испаряющейся жидкости </a:t>
            </a:r>
            <a:r>
              <a:rPr lang="ru-RU" sz="2400" b="1" dirty="0"/>
              <a:t>определяется уравнением рассматриваемым ниже:</a:t>
            </a:r>
          </a:p>
        </p:txBody>
      </p:sp>
      <p:graphicFrame>
        <p:nvGraphicFramePr>
          <p:cNvPr id="3297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930525" y="4076700"/>
          <a:ext cx="2273300" cy="536575"/>
        </p:xfrm>
        <a:graphic>
          <a:graphicData uri="http://schemas.openxmlformats.org/presentationml/2006/ole">
            <p:oleObj spid="_x0000_s329732" name="Формула" r:id="rId3" imgW="914400" imgH="215640" progId="Equation.3">
              <p:embed/>
            </p:oleObj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4FBCE-6C19-4E81-AE88-A27DFC9EAD0D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7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97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marL="762000" indent="-762000"/>
            <a:endParaRPr lang="ru-RU" sz="3200" b="1" i="1" dirty="0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7786688" cy="49291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dirty="0"/>
              <a:t>Это количество жидкости  переходит в виде пара  в газовую фазу и передает от жидкости к газу тепло, соответствующее теплоте испарения жидкости. </a:t>
            </a:r>
          </a:p>
          <a:p>
            <a:pPr>
              <a:lnSpc>
                <a:spcPct val="80000"/>
              </a:lnSpc>
            </a:pPr>
            <a:endParaRPr lang="ru-RU" sz="2400" b="1" i="1" dirty="0"/>
          </a:p>
          <a:p>
            <a:pPr>
              <a:lnSpc>
                <a:spcPct val="80000"/>
              </a:lnSpc>
            </a:pPr>
            <a:endParaRPr lang="en-US" sz="2400" b="1" i="1" dirty="0"/>
          </a:p>
          <a:p>
            <a:pPr>
              <a:lnSpc>
                <a:spcPct val="80000"/>
              </a:lnSpc>
            </a:pPr>
            <a:endParaRPr lang="en-US" sz="2400" b="1" i="1" dirty="0"/>
          </a:p>
          <a:p>
            <a:pPr>
              <a:lnSpc>
                <a:spcPct val="80000"/>
              </a:lnSpc>
            </a:pPr>
            <a:r>
              <a:rPr lang="ru-RU" sz="2400" b="1" i="1" dirty="0"/>
              <a:t>где </a:t>
            </a:r>
            <a:r>
              <a:rPr lang="en-US" sz="2400" b="1" i="1" dirty="0"/>
              <a:t>r</a:t>
            </a:r>
            <a:r>
              <a:rPr lang="ru-RU" sz="2400" b="1" i="1" dirty="0"/>
              <a:t> —теплота испарения;</a:t>
            </a:r>
            <a:endParaRPr lang="en-US" sz="2400" b="1" i="1" dirty="0"/>
          </a:p>
          <a:p>
            <a:pPr>
              <a:lnSpc>
                <a:spcPct val="80000"/>
              </a:lnSpc>
            </a:pPr>
            <a:endParaRPr lang="ru-RU" sz="2400" b="1" i="1" dirty="0"/>
          </a:p>
          <a:p>
            <a:pPr>
              <a:lnSpc>
                <a:spcPct val="80000"/>
              </a:lnSpc>
            </a:pPr>
            <a:r>
              <a:rPr lang="ru-RU" sz="2400" b="1" i="1" dirty="0" err="1"/>
              <a:t>р</a:t>
            </a:r>
            <a:r>
              <a:rPr lang="ru-RU" sz="2400" b="1" i="1" dirty="0"/>
              <a:t>*-— давление пара над жидкостью (при температуре </a:t>
            </a:r>
            <a:r>
              <a:rPr lang="en-US" sz="2400" b="1" i="1" dirty="0">
                <a:latin typeface="Symbol" pitchFamily="18" charset="2"/>
              </a:rPr>
              <a:t>q</a:t>
            </a:r>
            <a:r>
              <a:rPr lang="ru-RU" sz="2400" b="1" i="1" dirty="0"/>
              <a:t> ); </a:t>
            </a:r>
            <a:endParaRPr lang="en-US" sz="2400" b="1" i="1" dirty="0"/>
          </a:p>
          <a:p>
            <a:pPr>
              <a:lnSpc>
                <a:spcPct val="80000"/>
              </a:lnSpc>
            </a:pPr>
            <a:endParaRPr lang="en-US" sz="2400" b="1" i="1" dirty="0"/>
          </a:p>
          <a:p>
            <a:pPr>
              <a:lnSpc>
                <a:spcPct val="80000"/>
              </a:lnSpc>
            </a:pPr>
            <a:r>
              <a:rPr lang="ru-RU" sz="2400" b="1" i="1" dirty="0" err="1"/>
              <a:t>р</a:t>
            </a:r>
            <a:r>
              <a:rPr lang="ru-RU" sz="2400" b="1" i="1" dirty="0"/>
              <a:t>   —парциальное давление пара в газовой фазе.</a:t>
            </a:r>
            <a:r>
              <a:rPr lang="ru-RU" sz="2400" i="1" dirty="0"/>
              <a:t> </a:t>
            </a:r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547813" y="2636838"/>
          <a:ext cx="4032250" cy="636587"/>
        </p:xfrm>
        <a:graphic>
          <a:graphicData uri="http://schemas.openxmlformats.org/presentationml/2006/ole">
            <p:oleObj spid="_x0000_s331782" name="Формула" r:id="rId3" imgW="1447560" imgH="228600" progId="Equation.3">
              <p:embed/>
            </p:oleObj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BD3C-49D6-4099-ABA1-7EDDD052F08C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marL="762000" indent="-762000">
              <a:lnSpc>
                <a:spcPct val="80000"/>
              </a:lnSpc>
            </a:pPr>
            <a:r>
              <a:rPr lang="ru-RU" sz="3200" b="1" i="1"/>
              <a:t>Статика сушки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052513"/>
            <a:ext cx="7777163" cy="5545137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0000"/>
              </a:lnSpc>
            </a:pPr>
            <a:r>
              <a:rPr lang="ru-RU" sz="2400" b="1" i="1" dirty="0"/>
              <a:t>Всего передается тепла от газа к жидкости</a:t>
            </a:r>
          </a:p>
          <a:p>
            <a:pPr>
              <a:lnSpc>
                <a:spcPct val="110000"/>
              </a:lnSpc>
            </a:pPr>
            <a:endParaRPr lang="ru-RU" sz="2400" b="1" i="1" dirty="0"/>
          </a:p>
          <a:p>
            <a:pPr>
              <a:lnSpc>
                <a:spcPct val="110000"/>
              </a:lnSpc>
            </a:pPr>
            <a:endParaRPr lang="ru-RU" sz="2400" b="1" i="1" dirty="0"/>
          </a:p>
          <a:p>
            <a:pPr>
              <a:lnSpc>
                <a:spcPct val="110000"/>
              </a:lnSpc>
            </a:pPr>
            <a:r>
              <a:rPr lang="ru-RU" sz="2400" b="1" i="1" dirty="0"/>
              <a:t>причем это тепло расходуется на нагревание жидкости.</a:t>
            </a:r>
          </a:p>
          <a:p>
            <a:pPr>
              <a:lnSpc>
                <a:spcPct val="110000"/>
              </a:lnSpc>
            </a:pPr>
            <a:r>
              <a:rPr lang="ru-RU" sz="2400" b="1" i="1" dirty="0"/>
              <a:t>По мере нагревания жидкости</a:t>
            </a:r>
            <a:r>
              <a:rPr lang="en-US" sz="2400" b="1" i="1" dirty="0"/>
              <a:t> </a:t>
            </a:r>
            <a:r>
              <a:rPr lang="en-US" sz="2400" b="1" i="1" dirty="0" err="1"/>
              <a:t>ee</a:t>
            </a:r>
            <a:r>
              <a:rPr lang="ru-RU" sz="2400" b="1" i="1" dirty="0"/>
              <a:t> температура </a:t>
            </a:r>
            <a:r>
              <a:rPr lang="en-US" sz="2400" b="1" i="1" dirty="0"/>
              <a:t>t</a:t>
            </a:r>
            <a:r>
              <a:rPr lang="ru-RU" sz="2400" b="1" i="1" dirty="0"/>
              <a:t> и давление пара </a:t>
            </a:r>
            <a:r>
              <a:rPr lang="ru-RU" sz="2400" b="1" i="1" dirty="0" err="1"/>
              <a:t>р</a:t>
            </a:r>
            <a:r>
              <a:rPr lang="ru-RU" sz="2400" b="1" i="1" dirty="0"/>
              <a:t>* возрастают.</a:t>
            </a:r>
          </a:p>
          <a:p>
            <a:pPr>
              <a:lnSpc>
                <a:spcPct val="110000"/>
              </a:lnSpc>
            </a:pPr>
            <a:r>
              <a:rPr lang="ru-RU" sz="2400" b="1" i="1" dirty="0"/>
              <a:t> В соответствии с этим </a:t>
            </a:r>
            <a:r>
              <a:rPr lang="en-US" sz="2400" b="1" i="1" dirty="0"/>
              <a:t>Q</a:t>
            </a:r>
            <a:r>
              <a:rPr lang="ru-RU" sz="2400" b="1" i="1" baseline="-25000" dirty="0"/>
              <a:t>1</a:t>
            </a:r>
            <a:r>
              <a:rPr lang="ru-RU" sz="2400" b="1" i="1" dirty="0"/>
              <a:t> будет уменьшаться, </a:t>
            </a:r>
            <a:r>
              <a:rPr lang="en-US" sz="2400" b="1" i="1" dirty="0"/>
              <a:t>a Q</a:t>
            </a:r>
            <a:r>
              <a:rPr lang="ru-RU" sz="2400" b="1" i="1" baseline="-25000" dirty="0"/>
              <a:t>2</a:t>
            </a:r>
            <a:r>
              <a:rPr lang="ru-RU" sz="2400" b="1" i="1" dirty="0"/>
              <a:t> увеличиваться</a:t>
            </a:r>
          </a:p>
        </p:txBody>
      </p:sp>
      <p:graphicFrame>
        <p:nvGraphicFramePr>
          <p:cNvPr id="2887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059113" y="1700213"/>
          <a:ext cx="2009775" cy="588962"/>
        </p:xfrm>
        <a:graphic>
          <a:graphicData uri="http://schemas.openxmlformats.org/presentationml/2006/ole">
            <p:oleObj spid="_x0000_s288772" name="Формула" r:id="rId3" imgW="736560" imgH="215640" progId="Equation.3">
              <p:embed/>
            </p:oleObj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8CA-8EC2-4B0F-8595-F603A5E0A5C2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7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87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08050"/>
          </a:xfrm>
        </p:spPr>
        <p:txBody>
          <a:bodyPr/>
          <a:lstStyle/>
          <a:p>
            <a:pPr marL="762000" indent="-762000"/>
            <a:r>
              <a:rPr lang="ru-RU" sz="3600" b="1" dirty="0"/>
              <a:t> </a:t>
            </a:r>
            <a:endParaRPr lang="ru-RU" sz="3200" b="1" i="1" dirty="0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404665"/>
            <a:ext cx="7848352" cy="604852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/>
              <a:t>Очевидно, наступит момент, когда </a:t>
            </a:r>
            <a:r>
              <a:rPr lang="en-US" sz="2400" b="1" dirty="0"/>
              <a:t>Q</a:t>
            </a:r>
            <a:r>
              <a:rPr lang="en-US" sz="2400" b="1" baseline="-25000" dirty="0"/>
              <a:t>1</a:t>
            </a:r>
            <a:r>
              <a:rPr lang="ru-RU" sz="2400" b="1" dirty="0"/>
              <a:t> будет равно </a:t>
            </a:r>
            <a:r>
              <a:rPr lang="en-US" sz="2400" b="1" dirty="0"/>
              <a:t>Q</a:t>
            </a:r>
            <a:r>
              <a:rPr lang="en-US" sz="2400" b="1" baseline="-25000" dirty="0"/>
              <a:t>2</a:t>
            </a:r>
            <a:r>
              <a:rPr lang="ru-RU" sz="2400" b="1" dirty="0"/>
              <a:t> и </a:t>
            </a:r>
            <a:r>
              <a:rPr lang="en-US" sz="2400" b="1" dirty="0"/>
              <a:t>Q</a:t>
            </a:r>
            <a:r>
              <a:rPr lang="ru-RU" sz="2400" b="1" dirty="0"/>
              <a:t> = </a:t>
            </a:r>
            <a:r>
              <a:rPr lang="en-US" sz="2400" b="1" dirty="0"/>
              <a:t>0</a:t>
            </a:r>
            <a:r>
              <a:rPr lang="ru-RU" sz="2400" b="1" dirty="0"/>
              <a:t>, </a:t>
            </a:r>
            <a:endParaRPr lang="en-US" sz="2400" b="1" dirty="0"/>
          </a:p>
          <a:p>
            <a:r>
              <a:rPr lang="ru-RU" sz="2400" b="1" dirty="0"/>
              <a:t>тепло, получаемое жидкостью от газа путем конвекции, будет возвращаться газу в виде теплоты испарения жидкости.</a:t>
            </a:r>
            <a:endParaRPr lang="en-US" sz="2400" b="1" dirty="0"/>
          </a:p>
          <a:p>
            <a:r>
              <a:rPr lang="ru-RU" sz="2400" b="1" dirty="0"/>
              <a:t> После этого дальнейшее нагревание жидкости станет невозможным, и будет происходить испарение ее при постоянной температуре (а следовательно, при постоянном </a:t>
            </a:r>
            <a:r>
              <a:rPr lang="ru-RU" sz="2400" b="1" dirty="0" err="1"/>
              <a:t>р</a:t>
            </a:r>
            <a:r>
              <a:rPr lang="en-US" sz="2400" b="1" dirty="0"/>
              <a:t>*</a:t>
            </a:r>
            <a:r>
              <a:rPr lang="ru-RU" sz="2400" b="1" dirty="0"/>
              <a:t>) до тех пор, пока не испарится вся жидкость.</a:t>
            </a:r>
            <a:endParaRPr lang="en-US" sz="2400" b="1" dirty="0"/>
          </a:p>
          <a:p>
            <a:r>
              <a:rPr lang="ru-RU" sz="2400" b="1" dirty="0"/>
              <a:t>Температура, принимаемая жидкостью при испарении ее после достижения теплового равновесия, называется температурой мокрого термометра и обозначается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M</a:t>
            </a:r>
            <a:r>
              <a:rPr lang="ru-RU" sz="2400" b="1" dirty="0"/>
              <a:t>. </a:t>
            </a:r>
          </a:p>
        </p:txBody>
      </p:sp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5F36-72A1-44A0-BAA5-FD50A261C66B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28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2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762000" indent="-762000">
              <a:lnSpc>
                <a:spcPct val="90000"/>
              </a:lnSpc>
            </a:pPr>
            <a:r>
              <a:rPr lang="ru-RU" sz="2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3200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3.Свойства влажного воздуха</a:t>
            </a:r>
            <a:r>
              <a:rPr lang="ru-RU" sz="40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23850" y="981075"/>
          <a:ext cx="8569325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2C6F-B54C-4748-A590-DF9F78952557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97888" cy="765175"/>
          </a:xfrm>
        </p:spPr>
        <p:txBody>
          <a:bodyPr/>
          <a:lstStyle/>
          <a:p>
            <a:pPr marL="762000" indent="-762000">
              <a:lnSpc>
                <a:spcPct val="90000"/>
              </a:lnSpc>
            </a:pPr>
            <a:r>
              <a:rPr lang="ru-RU" sz="3200" b="1" dirty="0"/>
              <a:t> </a:t>
            </a:r>
            <a:endParaRPr lang="ru-RU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404664"/>
          <a:ext cx="8497639" cy="5688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1972-6D73-45A1-87FC-3E67E644C94C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-17145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6263" y="1096963"/>
            <a:ext cx="7643812" cy="4857750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/>
              <a:t>Пусть количество влажного материала, поступающего в сушилку, равно </a:t>
            </a:r>
            <a:r>
              <a:rPr lang="en-US" sz="2400" b="1" i="1" dirty="0">
                <a:solidFill>
                  <a:srgbClr val="C00000"/>
                </a:solidFill>
              </a:rPr>
              <a:t>G</a:t>
            </a:r>
            <a:r>
              <a:rPr lang="en-US" sz="2400" b="1" i="1" baseline="-25000" dirty="0">
                <a:solidFill>
                  <a:srgbClr val="C00000"/>
                </a:solidFill>
              </a:rPr>
              <a:t>1</a:t>
            </a:r>
            <a:r>
              <a:rPr lang="ru-RU" sz="2400" b="1" i="1" dirty="0"/>
              <a:t> </a:t>
            </a:r>
            <a:r>
              <a:rPr lang="ru-RU" sz="2400" b="1" i="1" dirty="0" smtClean="0"/>
              <a:t>кг/с, </a:t>
            </a:r>
            <a:r>
              <a:rPr lang="ru-RU" sz="2400" b="1" i="1" dirty="0"/>
              <a:t>а </a:t>
            </a:r>
            <a:r>
              <a:rPr lang="ru-RU" sz="2400" b="1" dirty="0"/>
              <a:t>его влажность </a:t>
            </a:r>
            <a:r>
              <a:rPr lang="en-US" sz="2400" b="1" i="1" dirty="0" smtClean="0">
                <a:solidFill>
                  <a:srgbClr val="C00000"/>
                </a:solidFill>
              </a:rPr>
              <a:t>W</a:t>
            </a:r>
            <a:r>
              <a:rPr lang="en-US" sz="2400" b="1" i="1" baseline="-25000" dirty="0" smtClean="0">
                <a:solidFill>
                  <a:srgbClr val="C00000"/>
                </a:solidFill>
              </a:rPr>
              <a:t>1</a:t>
            </a:r>
            <a:r>
              <a:rPr lang="ru-RU" sz="2400" b="1" i="1" dirty="0" smtClean="0"/>
              <a:t> </a:t>
            </a:r>
            <a:r>
              <a:rPr lang="ru-RU" sz="2400" b="1" dirty="0"/>
              <a:t>вес. долей.</a:t>
            </a:r>
          </a:p>
          <a:p>
            <a:pPr>
              <a:lnSpc>
                <a:spcPct val="90000"/>
              </a:lnSpc>
            </a:pPr>
            <a:r>
              <a:rPr lang="ru-RU" sz="2400" b="1" dirty="0"/>
              <a:t> В результате сушки получается </a:t>
            </a:r>
            <a:r>
              <a:rPr lang="en-US" sz="2400" b="1" dirty="0">
                <a:solidFill>
                  <a:srgbClr val="C00000"/>
                </a:solidFill>
              </a:rPr>
              <a:t>G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i="1" dirty="0" smtClean="0"/>
              <a:t>кг/с </a:t>
            </a:r>
            <a:r>
              <a:rPr lang="ru-RU" sz="2400" b="1" dirty="0"/>
              <a:t>высушенного материала (влажностью </a:t>
            </a:r>
            <a:r>
              <a:rPr lang="en-US" sz="2400" b="1" i="1" dirty="0"/>
              <a:t>w</a:t>
            </a:r>
            <a:r>
              <a:rPr lang="en-US" sz="2400" b="1" i="1" baseline="-25000" dirty="0"/>
              <a:t>2</a:t>
            </a:r>
            <a:r>
              <a:rPr lang="ru-RU" sz="2400" b="1" dirty="0"/>
              <a:t> вес. долей) и </a:t>
            </a:r>
            <a:r>
              <a:rPr lang="en-US" sz="2400" b="1" i="1" dirty="0">
                <a:solidFill>
                  <a:srgbClr val="C00000"/>
                </a:solidFill>
              </a:rPr>
              <a:t>W</a:t>
            </a:r>
            <a:r>
              <a:rPr lang="ru-RU" sz="2400" b="1" i="1" dirty="0"/>
              <a:t> </a:t>
            </a:r>
            <a:r>
              <a:rPr lang="ru-RU" sz="2400" b="1" i="1" dirty="0" smtClean="0"/>
              <a:t>кг/с </a:t>
            </a:r>
            <a:r>
              <a:rPr lang="ru-RU" sz="2400" b="1" dirty="0"/>
              <a:t>испаренной влаги.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Тогда материальный баланс по всему количеству вещества</a:t>
            </a:r>
            <a:r>
              <a:rPr lang="ru-RU" sz="2400" b="1" dirty="0"/>
              <a:t> выразится равенством:</a:t>
            </a: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Баланс по абсолютно сухому веществу</a:t>
            </a:r>
            <a:r>
              <a:rPr lang="ru-RU" sz="2400" b="1" dirty="0"/>
              <a:t>, количество которого не меняется в процессе сушки</a:t>
            </a:r>
            <a:r>
              <a:rPr lang="ru-RU" sz="2000" dirty="0"/>
              <a:t>  </a:t>
            </a:r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2303464" y="4149080"/>
          <a:ext cx="3288484" cy="548333"/>
        </p:xfrm>
        <a:graphic>
          <a:graphicData uri="http://schemas.openxmlformats.org/presentationml/2006/ole">
            <p:oleObj spid="_x0000_s284677" name="Формула" r:id="rId3" imgW="1295280" imgH="215640" progId="Equation.3">
              <p:embed/>
            </p:oleObj>
          </a:graphicData>
        </a:graphic>
      </p:graphicFrame>
      <p:graphicFrame>
        <p:nvGraphicFramePr>
          <p:cNvPr id="28468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7056438" y="3544888"/>
          <a:ext cx="368300" cy="368300"/>
        </p:xfrm>
        <a:graphic>
          <a:graphicData uri="http://schemas.openxmlformats.org/presentationml/2006/ole">
            <p:oleObj spid="_x0000_s284680" name="Формула" r:id="rId4" imgW="203040" imgH="203040" progId="Equation.3">
              <p:embed/>
            </p:oleObj>
          </a:graphicData>
        </a:graphic>
      </p:graphicFrame>
      <p:sp>
        <p:nvSpPr>
          <p:cNvPr id="10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E578-2173-4C7A-8D2D-1232707293E9}" type="slidenum">
              <a:rPr lang="ru-RU"/>
              <a:pPr/>
              <a:t>16</a:t>
            </a:fld>
            <a:endParaRPr lang="ru-RU"/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107950" y="-14288"/>
            <a:ext cx="9144000" cy="1066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533400" indent="-533400" algn="ctr"/>
            <a:r>
              <a:rPr lang="en-US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</a:t>
            </a:r>
            <a:r>
              <a:rPr lang="ru-RU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Материальный и тепловой балансы сушки</a:t>
            </a:r>
          </a:p>
        </p:txBody>
      </p:sp>
      <p:graphicFrame>
        <p:nvGraphicFramePr>
          <p:cNvPr id="284679" name="Object 7"/>
          <p:cNvGraphicFramePr>
            <a:graphicFrameLocks noChangeAspect="1"/>
          </p:cNvGraphicFramePr>
          <p:nvPr/>
        </p:nvGraphicFramePr>
        <p:xfrm>
          <a:off x="2555776" y="5661248"/>
          <a:ext cx="3650149" cy="530696"/>
        </p:xfrm>
        <a:graphic>
          <a:graphicData uri="http://schemas.openxmlformats.org/presentationml/2006/ole">
            <p:oleObj spid="_x0000_s284679" name="Формула" r:id="rId5" imgW="1485720" imgH="215640" progId="Equation.3">
              <p:embed/>
            </p:oleObj>
          </a:graphicData>
        </a:graphic>
      </p:graphicFrame>
      <p:graphicFrame>
        <p:nvGraphicFramePr>
          <p:cNvPr id="284682" name="Object 10"/>
          <p:cNvGraphicFramePr>
            <a:graphicFrameLocks noChangeAspect="1"/>
          </p:cNvGraphicFramePr>
          <p:nvPr/>
        </p:nvGraphicFramePr>
        <p:xfrm>
          <a:off x="7178675" y="4770438"/>
          <a:ext cx="414338" cy="368300"/>
        </p:xfrm>
        <a:graphic>
          <a:graphicData uri="http://schemas.openxmlformats.org/presentationml/2006/ole">
            <p:oleObj spid="_x0000_s284682" name="Формула" r:id="rId6" imgW="228600" imgH="2030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355976" y="4149080"/>
            <a:ext cx="1368152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46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6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46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692697"/>
            <a:ext cx="8496622" cy="55049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0000"/>
              </a:lnSpc>
            </a:pPr>
            <a:r>
              <a:rPr lang="ru-RU" sz="2400" b="1" dirty="0"/>
              <a:t>Из этих уравнении определяют количества высушенного материала </a:t>
            </a:r>
            <a:r>
              <a:rPr lang="en-US" sz="2400" b="1" dirty="0">
                <a:solidFill>
                  <a:srgbClr val="C00000"/>
                </a:solidFill>
              </a:rPr>
              <a:t>G</a:t>
            </a:r>
            <a:r>
              <a:rPr lang="ru-RU" sz="2400" b="1" dirty="0"/>
              <a:t> и испаренной влаги </a:t>
            </a:r>
            <a:r>
              <a:rPr lang="en-US" sz="2400" b="1" i="1" dirty="0">
                <a:solidFill>
                  <a:srgbClr val="C00000"/>
                </a:solidFill>
              </a:rPr>
              <a:t>W</a:t>
            </a:r>
            <a:r>
              <a:rPr lang="ru-RU" sz="2400" b="1" i="1" dirty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ru-RU" sz="2400" b="1" dirty="0"/>
              <a:t>Для теплового расчета сушилки необходимо знать расход воздуха на сушку, который определяется из баланса влаги.</a:t>
            </a:r>
          </a:p>
          <a:p>
            <a:pPr>
              <a:lnSpc>
                <a:spcPct val="110000"/>
              </a:lnSpc>
            </a:pPr>
            <a:r>
              <a:rPr lang="ru-RU" sz="2400" b="1" dirty="0"/>
              <a:t>Если на сушку расходуется </a:t>
            </a:r>
            <a:r>
              <a:rPr lang="en-US" sz="2400" b="1" i="1" dirty="0">
                <a:solidFill>
                  <a:srgbClr val="C00000"/>
                </a:solidFill>
              </a:rPr>
              <a:t>L</a:t>
            </a:r>
            <a:r>
              <a:rPr lang="ru-RU" sz="2400" b="1" i="1" dirty="0"/>
              <a:t> кг </a:t>
            </a:r>
            <a:r>
              <a:rPr lang="ru-RU" sz="2400" b="1" dirty="0"/>
              <a:t>абсолютно сухого воздуха, причем влагосодержание влажного воздуха на входе в сушилку </a:t>
            </a:r>
            <a:r>
              <a:rPr lang="ru-RU" sz="2400" b="1" i="1" dirty="0">
                <a:solidFill>
                  <a:srgbClr val="C00000"/>
                </a:solidFill>
              </a:rPr>
              <a:t>х</a:t>
            </a:r>
            <a:r>
              <a:rPr lang="ru-RU" sz="2400" b="1" i="1" baseline="-25000" dirty="0">
                <a:solidFill>
                  <a:srgbClr val="C00000"/>
                </a:solidFill>
              </a:rPr>
              <a:t>0</a:t>
            </a:r>
            <a:r>
              <a:rPr lang="ru-RU" sz="2400" b="1" i="1" dirty="0"/>
              <a:t> кг/</a:t>
            </a:r>
            <a:r>
              <a:rPr lang="ru-RU" sz="2400" b="1" i="1" dirty="0" err="1"/>
              <a:t>кг</a:t>
            </a:r>
            <a:r>
              <a:rPr lang="ru-RU" sz="2400" b="1" i="1" dirty="0"/>
              <a:t> </a:t>
            </a:r>
            <a:r>
              <a:rPr lang="ru-RU" sz="2400" b="1" dirty="0"/>
              <a:t>сухого воздуха, а на выходе из сушилки </a:t>
            </a:r>
            <a:r>
              <a:rPr lang="ru-RU" sz="2400" b="1" i="1" dirty="0">
                <a:solidFill>
                  <a:srgbClr val="C00000"/>
                </a:solidFill>
              </a:rPr>
              <a:t>х</a:t>
            </a:r>
            <a:r>
              <a:rPr lang="ru-RU" sz="2400" b="1" i="1" baseline="-25000" dirty="0">
                <a:solidFill>
                  <a:srgbClr val="C00000"/>
                </a:solidFill>
              </a:rPr>
              <a:t>2</a:t>
            </a:r>
            <a:r>
              <a:rPr lang="ru-RU" sz="2400" b="1" i="1" dirty="0"/>
              <a:t> кг/</a:t>
            </a:r>
            <a:r>
              <a:rPr lang="ru-RU" sz="2400" b="1" i="1" dirty="0" err="1"/>
              <a:t>кг</a:t>
            </a:r>
            <a:r>
              <a:rPr lang="ru-RU" sz="2400" b="1" i="1" dirty="0"/>
              <a:t> </a:t>
            </a:r>
            <a:r>
              <a:rPr lang="ru-RU" sz="2400" b="1" dirty="0"/>
              <a:t>сухого воздуха, то с воздухом поступает </a:t>
            </a:r>
            <a:r>
              <a:rPr lang="en-US" sz="2400" b="1" i="1" dirty="0">
                <a:solidFill>
                  <a:srgbClr val="C00000"/>
                </a:solidFill>
              </a:rPr>
              <a:t>Lx</a:t>
            </a:r>
            <a:r>
              <a:rPr lang="en-US" sz="2400" b="1" i="1" baseline="-25000" dirty="0">
                <a:solidFill>
                  <a:srgbClr val="C00000"/>
                </a:solidFill>
              </a:rPr>
              <a:t>0 </a:t>
            </a:r>
            <a:r>
              <a:rPr lang="ru-RU" sz="2400" b="1" i="1" dirty="0"/>
              <a:t>, кг </a:t>
            </a:r>
            <a:r>
              <a:rPr lang="ru-RU" sz="2400" b="1" dirty="0"/>
              <a:t>влаги. </a:t>
            </a:r>
          </a:p>
          <a:p>
            <a:pPr>
              <a:lnSpc>
                <a:spcPct val="110000"/>
              </a:lnSpc>
            </a:pPr>
            <a:r>
              <a:rPr lang="ru-RU" sz="2400" b="1" dirty="0"/>
              <a:t>Из материала испаряется </a:t>
            </a:r>
            <a:r>
              <a:rPr lang="en-US" sz="2400" b="1" i="1" dirty="0">
                <a:solidFill>
                  <a:srgbClr val="C00000"/>
                </a:solidFill>
              </a:rPr>
              <a:t>W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u-RU" sz="2400" b="1" i="1" dirty="0"/>
              <a:t>кг </a:t>
            </a:r>
            <a:r>
              <a:rPr lang="ru-RU" sz="2400" b="1" dirty="0"/>
              <a:t>влаги.</a:t>
            </a:r>
          </a:p>
        </p:txBody>
      </p:sp>
      <p:sp>
        <p:nvSpPr>
          <p:cNvPr id="6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8E9-CC77-4149-B0F1-8740A04D19A6}" type="slidenum">
              <a:rPr lang="ru-RU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20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20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20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/>
            <a:r>
              <a:rPr lang="ru-RU" sz="3200" b="1" dirty="0"/>
              <a:t>  </a:t>
            </a:r>
            <a:r>
              <a:rPr lang="ru-RU" b="1" dirty="0"/>
              <a:t> </a:t>
            </a:r>
            <a:endParaRPr lang="ru-RU" sz="3200" b="1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7643813" cy="5073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/>
              <a:t>С отработанным воздухом уходит </a:t>
            </a:r>
            <a:r>
              <a:rPr lang="en-US" sz="2400" b="1" i="1" dirty="0"/>
              <a:t>Lx</a:t>
            </a:r>
            <a:r>
              <a:rPr lang="ru-RU" sz="2400" b="1" i="1" baseline="-25000" dirty="0"/>
              <a:t>2</a:t>
            </a:r>
            <a:r>
              <a:rPr lang="ru-RU" sz="2400" b="1" i="1" dirty="0"/>
              <a:t> кг </a:t>
            </a:r>
            <a:r>
              <a:rPr lang="ru-RU" sz="2400" b="1" dirty="0"/>
              <a:t>влаги.</a:t>
            </a:r>
          </a:p>
          <a:p>
            <a:pPr>
              <a:lnSpc>
                <a:spcPct val="90000"/>
              </a:lnSpc>
            </a:pPr>
            <a:r>
              <a:rPr lang="ru-RU" sz="2400" b="1" dirty="0"/>
              <a:t>Следовательно, </a:t>
            </a:r>
            <a:r>
              <a:rPr lang="ru-RU" sz="2400" b="1" dirty="0">
                <a:solidFill>
                  <a:srgbClr val="C00000"/>
                </a:solidFill>
              </a:rPr>
              <a:t>баланс влаги в сушилке </a:t>
            </a:r>
            <a:r>
              <a:rPr lang="ru-RU" sz="2400" b="1" dirty="0"/>
              <a:t>выражается равенством</a:t>
            </a: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откуда расход воздуха составляет;</a:t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en-US" sz="24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Удельный расход воздуха </a:t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43045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124075" y="2636838"/>
          <a:ext cx="2232025" cy="558800"/>
        </p:xfrm>
        <a:graphic>
          <a:graphicData uri="http://schemas.openxmlformats.org/presentationml/2006/ole">
            <p:oleObj spid="_x0000_s343045" name="Формула" r:id="rId3" imgW="914400" imgH="228600" progId="Equation.3">
              <p:embed/>
            </p:oleObj>
          </a:graphicData>
        </a:graphic>
      </p:graphicFrame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9CB15-EDDE-4D1F-968A-381B9DEF7171}" type="slidenum">
              <a:rPr lang="ru-RU"/>
              <a:pPr/>
              <a:t>18</a:t>
            </a:fld>
            <a:endParaRPr lang="ru-RU"/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 algn="ctr"/>
            <a:endParaRPr lang="ru-RU" i="1" dirty="0">
              <a:solidFill>
                <a:schemeClr val="hlink"/>
              </a:solidFill>
            </a:endParaRPr>
          </a:p>
        </p:txBody>
      </p:sp>
      <p:graphicFrame>
        <p:nvGraphicFramePr>
          <p:cNvPr id="343047" name="Object 7"/>
          <p:cNvGraphicFramePr>
            <a:graphicFrameLocks noChangeAspect="1"/>
          </p:cNvGraphicFramePr>
          <p:nvPr/>
        </p:nvGraphicFramePr>
        <p:xfrm>
          <a:off x="2051050" y="3716338"/>
          <a:ext cx="1800225" cy="806450"/>
        </p:xfrm>
        <a:graphic>
          <a:graphicData uri="http://schemas.openxmlformats.org/presentationml/2006/ole">
            <p:oleObj spid="_x0000_s343047" name="Формула" r:id="rId4" imgW="965160" imgH="431640" progId="Equation.3">
              <p:embed/>
            </p:oleObj>
          </a:graphicData>
        </a:graphic>
      </p:graphicFrame>
      <p:graphicFrame>
        <p:nvGraphicFramePr>
          <p:cNvPr id="343054" name="Object 14"/>
          <p:cNvGraphicFramePr>
            <a:graphicFrameLocks noChangeAspect="1"/>
          </p:cNvGraphicFramePr>
          <p:nvPr/>
        </p:nvGraphicFramePr>
        <p:xfrm>
          <a:off x="1619672" y="5085184"/>
          <a:ext cx="5616575" cy="820737"/>
        </p:xfrm>
        <a:graphic>
          <a:graphicData uri="http://schemas.openxmlformats.org/presentationml/2006/ole">
            <p:oleObj spid="_x0000_s343054" name="Формула" r:id="rId5" imgW="2958840" imgH="4316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91880" y="3789040"/>
            <a:ext cx="1368152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491880" y="5229200"/>
            <a:ext cx="3816424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 dirty="0"/>
              <a:t>  </a:t>
            </a:r>
            <a:r>
              <a:rPr lang="ru-RU" b="1" dirty="0"/>
              <a:t> </a:t>
            </a:r>
            <a:endParaRPr lang="ru-RU" sz="32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11188" y="981075"/>
          <a:ext cx="75612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010B-2A8A-479D-BFFA-F4C242016907}" type="slidenum">
              <a:rPr lang="ru-RU"/>
              <a:pPr/>
              <a:t>19</a:t>
            </a:fld>
            <a:endParaRPr lang="ru-RU"/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533400" indent="-533400" algn="ctr"/>
            <a:r>
              <a:rPr lang="en-US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 </a:t>
            </a:r>
            <a:r>
              <a:rPr lang="ru-RU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Устройство сушилок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процесс сушки и его практическое применение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D4A8-AD86-4720-B698-F433FFA17C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 dirty="0"/>
              <a:t>  </a:t>
            </a:r>
            <a:r>
              <a:rPr lang="ru-RU" b="1" dirty="0"/>
              <a:t> </a:t>
            </a:r>
            <a:endParaRPr lang="ru-RU" sz="32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11188" y="981075"/>
          <a:ext cx="75612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E73A-7E96-47DB-9CBE-3B0A2FC8E47D}" type="slidenum">
              <a:rPr lang="ru-RU"/>
              <a:pPr/>
              <a:t>20</a:t>
            </a:fld>
            <a:endParaRPr lang="ru-RU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ru-RU" dirty="0"/>
              <a:t> </a:t>
            </a:r>
            <a:endParaRPr lang="ru-RU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569077" cy="5328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8B0-CF8A-48F0-9D8E-C783A0B3D9EB}" type="slidenum">
              <a:rPr lang="ru-RU"/>
              <a:pPr/>
              <a:t>21</a:t>
            </a:fld>
            <a:endParaRPr lang="ru-RU"/>
          </a:p>
        </p:txBody>
      </p:sp>
      <p:sp>
        <p:nvSpPr>
          <p:cNvPr id="347140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ru-RU" dirty="0"/>
              <a:t> </a:t>
            </a:r>
            <a:endParaRPr lang="ru-RU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3598862" cy="46799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0000"/>
              </a:lnSpc>
            </a:pPr>
            <a:r>
              <a:rPr lang="ru-RU" sz="2400" b="1" dirty="0"/>
              <a:t>Разновидностью камерных сушилок является шкафная воздушно-циркуляционная сушилка, работающая с промежуточным подогревом и рециркуляцией части воздуха.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3C3C-6519-4216-8AE8-45D86AE91498}" type="slidenum">
              <a:rPr lang="ru-RU"/>
              <a:pPr/>
              <a:t>22</a:t>
            </a:fld>
            <a:endParaRPr lang="ru-RU"/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en-US" i="1" dirty="0">
                <a:solidFill>
                  <a:schemeClr val="hlink"/>
                </a:solidFill>
              </a:rPr>
              <a:t> </a:t>
            </a:r>
            <a:r>
              <a:rPr lang="ru-RU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Камерные сушилки</a:t>
            </a:r>
            <a:endParaRPr lang="ru-RU" i="1" dirty="0">
              <a:solidFill>
                <a:schemeClr val="hlink"/>
              </a:solidFill>
            </a:endParaRPr>
          </a:p>
        </p:txBody>
      </p:sp>
      <p:pic>
        <p:nvPicPr>
          <p:cNvPr id="348165" name="Picture 5" descr="21-16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30663" y="1124744"/>
            <a:ext cx="5113337" cy="4400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4105275" cy="46799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b="1" dirty="0"/>
              <a:t>Нагретый в </a:t>
            </a:r>
            <a:r>
              <a:rPr lang="ru-RU" sz="2400" b="1" dirty="0" err="1"/>
              <a:t>воздухо</a:t>
            </a:r>
            <a:r>
              <a:rPr lang="en-US" sz="2400" b="1" dirty="0"/>
              <a:t>-</a:t>
            </a:r>
            <a:r>
              <a:rPr lang="ru-RU" sz="2400" b="1" dirty="0"/>
              <a:t>подогревателе 1 воздух подается вентилятором </a:t>
            </a:r>
            <a:r>
              <a:rPr lang="ru-RU" sz="2400" b="1" i="1" dirty="0"/>
              <a:t>2 </a:t>
            </a:r>
            <a:r>
              <a:rPr lang="ru-RU" sz="2400" b="1" dirty="0"/>
              <a:t>в нижнюю часть камеры </a:t>
            </a:r>
            <a:r>
              <a:rPr lang="ru-RU" sz="2400" b="1" i="1" dirty="0"/>
              <a:t>3 </a:t>
            </a:r>
            <a:r>
              <a:rPr lang="ru-RU" sz="2400" b="1" dirty="0"/>
              <a:t>сушилки и проходит в горизонтальном направлении (слева направо) между противнями с высушиваемым материалом, установленными на вагонетках </a:t>
            </a:r>
            <a:r>
              <a:rPr lang="ru-RU" sz="2400" b="1" i="1" dirty="0"/>
              <a:t>4.</a:t>
            </a:r>
          </a:p>
          <a:p>
            <a:r>
              <a:rPr lang="ru-RU" sz="2400" b="1" i="1" dirty="0"/>
              <a:t> </a:t>
            </a:r>
            <a:endParaRPr lang="ru-RU" sz="2400" b="1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B661-6D49-4F2E-AFDC-78ACFD31C6C0}" type="slidenum">
              <a:rPr lang="ru-RU"/>
              <a:pPr/>
              <a:t>23</a:t>
            </a:fld>
            <a:endParaRPr lang="ru-RU"/>
          </a:p>
        </p:txBody>
      </p:sp>
      <p:pic>
        <p:nvPicPr>
          <p:cNvPr id="349189" name="Picture 5" descr="21-16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95738" y="1116013"/>
            <a:ext cx="5113337" cy="4400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ru-RU" dirty="0"/>
              <a:t> </a:t>
            </a:r>
            <a:endParaRPr lang="ru-RU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91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91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9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11188" y="981075"/>
          <a:ext cx="80645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319A-EEE0-4FB2-844E-FAA51A5563C3}" type="slidenum">
              <a:rPr lang="ru-RU"/>
              <a:pPr/>
              <a:t>24</a:t>
            </a:fld>
            <a:endParaRPr lang="ru-RU"/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ru-RU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Туннельные (коридорные) сушилки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18CA-AD56-4CC9-A2B1-3592E4955444}" type="slidenum">
              <a:rPr lang="ru-RU"/>
              <a:pPr/>
              <a:t>25</a:t>
            </a:fld>
            <a:endParaRPr lang="ru-RU"/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/>
            <a:r>
              <a:rPr lang="ru-RU" dirty="0"/>
              <a:t> </a:t>
            </a:r>
            <a:endParaRPr lang="ru-RU" i="1" dirty="0">
              <a:solidFill>
                <a:schemeClr val="hlink"/>
              </a:solidFill>
            </a:endParaRPr>
          </a:p>
        </p:txBody>
      </p:sp>
      <p:pic>
        <p:nvPicPr>
          <p:cNvPr id="351237" name="Picture 5" descr="21-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517366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755650" y="1268413"/>
          <a:ext cx="7777163" cy="41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C6E6-1547-463F-890B-9BF1589C82A9}" type="slidenum">
              <a:rPr lang="ru-RU"/>
              <a:pPr/>
              <a:t>26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/>
              <a:t>  </a:t>
            </a:r>
            <a:r>
              <a:rPr lang="ru-RU" b="1"/>
              <a:t> </a:t>
            </a:r>
            <a:endParaRPr lang="ru-RU" sz="3200" b="1"/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8066087" cy="2447925"/>
          </a:xfrm>
        </p:spPr>
        <p:txBody>
          <a:bodyPr/>
          <a:lstStyle/>
          <a:p>
            <a:r>
              <a:rPr lang="ru-RU" sz="2400" b="1" dirty="0"/>
              <a:t>Основной частью ленточной сушилки  является горизонтальная бесконечная лента 1, которая движется в камере </a:t>
            </a:r>
            <a:r>
              <a:rPr lang="ru-RU" sz="2400" b="1" i="1" dirty="0"/>
              <a:t>2. </a:t>
            </a:r>
          </a:p>
          <a:p>
            <a:r>
              <a:rPr lang="ru-RU" sz="2400" b="1" dirty="0"/>
              <a:t>Материал поступает с одного конца ленты и сбрасывается а высушенном виде с другого ее конца. 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D7BF-DFED-4A9E-9C19-DB9858D100DB}" type="slidenum">
              <a:rPr lang="ru-RU"/>
              <a:pPr/>
              <a:t>27</a:t>
            </a:fld>
            <a:endParaRPr lang="ru-RU"/>
          </a:p>
        </p:txBody>
      </p:sp>
      <p:pic>
        <p:nvPicPr>
          <p:cNvPr id="356357" name="Picture 5" descr="21-18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360488" y="2997200"/>
            <a:ext cx="6883400" cy="3122613"/>
          </a:xfrm>
          <a:prstGeom prst="rect">
            <a:avLst/>
          </a:prstGeom>
          <a:noFill/>
        </p:spPr>
      </p:pic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684213" y="260350"/>
            <a:ext cx="81359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ctr"/>
            <a:r>
              <a:rPr lang="ru-RU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Ленточные сушилки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3200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Барабанные сушилки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496300" cy="12239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ru-RU" sz="2400" b="1" dirty="0"/>
              <a:t>    Барабанные сушилки представляет собой цилиндрический наклонный барабан 4 с двумя бандажами 3, которые при вращении барабана катятся по опорным роликам 6.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3CD5-B56A-4763-B836-BE898ED0B91F}" type="slidenum">
              <a:rPr lang="ru-RU"/>
              <a:pPr/>
              <a:t>28</a:t>
            </a:fld>
            <a:endParaRPr lang="ru-RU"/>
          </a:p>
        </p:txBody>
      </p:sp>
      <p:pic>
        <p:nvPicPr>
          <p:cNvPr id="358404" name="Picture 4" descr="21-20"/>
          <p:cNvPicPr>
            <a:picLocks noChangeAspect="1" noChangeArrowheads="1"/>
          </p:cNvPicPr>
          <p:nvPr/>
        </p:nvPicPr>
        <p:blipFill>
          <a:blip r:embed="rId2" cstate="print">
            <a:lum bright="-44000" contrast="68000"/>
          </a:blip>
          <a:srcRect/>
          <a:stretch>
            <a:fillRect/>
          </a:stretch>
        </p:blipFill>
        <p:spPr bwMode="auto">
          <a:xfrm>
            <a:off x="1582738" y="2051050"/>
            <a:ext cx="6084887" cy="425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endParaRPr lang="ru-RU" sz="3200" b="1" i="1" dirty="0"/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45259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/>
          </a:p>
          <a:p>
            <a:pPr>
              <a:lnSpc>
                <a:spcPct val="120000"/>
              </a:lnSpc>
            </a:pPr>
            <a:r>
              <a:rPr lang="ru-RU" sz="2800" b="1" dirty="0"/>
              <a:t>Обычно в барабанных сушилках материал и сушильный агент движутся прямотоком, благодаря этому предотвращается </a:t>
            </a:r>
            <a:r>
              <a:rPr lang="ru-RU" sz="2800" b="1" dirty="0" err="1"/>
              <a:t>пересушивание</a:t>
            </a:r>
            <a:r>
              <a:rPr lang="ru-RU" sz="2800" b="1" dirty="0"/>
              <a:t>  и унос материала с топочными газами. 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C88E8-E390-4824-9F3E-A2410FF32C89}" type="slidenum">
              <a:rPr lang="ru-RU"/>
              <a:pPr/>
              <a:t>29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Иметь представление о выборе методов сушки</a:t>
            </a:r>
          </a:p>
          <a:p>
            <a:r>
              <a:rPr lang="ru-RU" dirty="0" smtClean="0"/>
              <a:t>Понимать сущность процесса сушки</a:t>
            </a:r>
          </a:p>
          <a:p>
            <a:r>
              <a:rPr lang="ru-RU" dirty="0" smtClean="0"/>
              <a:t>Знать оборудование для процессов сушки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D4A8-AD86-4720-B698-F433FFA17C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3200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Сушилки с кипящим (</a:t>
            </a:r>
            <a:r>
              <a:rPr lang="ru-RU" sz="3200" i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псевдоожиженным</a:t>
            </a:r>
            <a:r>
              <a:rPr lang="ru-RU" sz="3200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) слоем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0D92-7210-44EB-8378-605A1EC58438}" type="slidenum">
              <a:rPr lang="ru-RU"/>
              <a:pPr/>
              <a:t>30</a:t>
            </a:fld>
            <a:endParaRPr lang="ru-RU"/>
          </a:p>
        </p:txBody>
      </p:sp>
      <p:pic>
        <p:nvPicPr>
          <p:cNvPr id="362500" name="Picture 4" descr="21-2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19216" y="1556793"/>
            <a:ext cx="5524783" cy="4176464"/>
          </a:xfrm>
          <a:prstGeom prst="rect">
            <a:avLst/>
          </a:prstGeom>
          <a:noFill/>
        </p:spPr>
      </p:pic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179388" y="1268413"/>
            <a:ext cx="3671887" cy="5057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533400" indent="-533400">
              <a:buFontTx/>
              <a:buChar char="•"/>
            </a:pPr>
            <a:r>
              <a:rPr lang="ru-RU" sz="2400" dirty="0"/>
              <a:t>Эффективная сушка многих материалов возможна в кипящем слое.</a:t>
            </a:r>
          </a:p>
          <a:p>
            <a:pPr marL="533400" indent="-533400">
              <a:buFontTx/>
              <a:buChar char="•"/>
            </a:pPr>
            <a:r>
              <a:rPr lang="ru-RU" sz="2400" dirty="0"/>
              <a:t>Принципиальная схема сушки топочными газами в кипящем (</a:t>
            </a:r>
            <a:r>
              <a:rPr lang="ru-RU" sz="2400" dirty="0" err="1"/>
              <a:t>псевдо-ожиженном</a:t>
            </a:r>
            <a:r>
              <a:rPr lang="ru-RU" sz="2400" dirty="0"/>
              <a:t>) </a:t>
            </a:r>
          </a:p>
          <a:p>
            <a:pPr marL="533400" indent="-533400"/>
            <a:r>
              <a:rPr lang="ru-RU" sz="2400" dirty="0"/>
              <a:t>	слое показана </a:t>
            </a:r>
          </a:p>
          <a:p>
            <a:pPr marL="533400" indent="-533400"/>
            <a:r>
              <a:rPr lang="ru-RU" sz="2400" dirty="0"/>
              <a:t>	на рисунке.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Вопросы</a:t>
            </a:r>
            <a:endParaRPr lang="ru-RU" sz="40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1. Объясните сущность процесса сушки.</a:t>
            </a:r>
          </a:p>
          <a:p>
            <a:pPr>
              <a:buNone/>
            </a:pPr>
            <a:r>
              <a:rPr lang="ru-RU" sz="2800" dirty="0" smtClean="0"/>
              <a:t>2. Перечислите виды сушильных агентов.</a:t>
            </a:r>
          </a:p>
          <a:p>
            <a:pPr>
              <a:buNone/>
            </a:pPr>
            <a:r>
              <a:rPr lang="ru-RU" sz="2800" dirty="0" smtClean="0"/>
              <a:t>3. Напишите формулу материального баланса сушки.</a:t>
            </a:r>
          </a:p>
          <a:p>
            <a:pPr>
              <a:buNone/>
            </a:pPr>
            <a:r>
              <a:rPr lang="ru-RU" sz="2800" dirty="0" smtClean="0"/>
              <a:t>4. Как по диаграмме </a:t>
            </a:r>
            <a:r>
              <a:rPr lang="ru-RU" sz="2800" dirty="0" err="1" smtClean="0"/>
              <a:t>Рамзина</a:t>
            </a:r>
            <a:r>
              <a:rPr lang="ru-RU" sz="2800" dirty="0" smtClean="0"/>
              <a:t> определить количество воздуха, необходимого для сушки?</a:t>
            </a:r>
          </a:p>
          <a:p>
            <a:pPr>
              <a:buNone/>
            </a:pPr>
            <a:r>
              <a:rPr lang="ru-RU" sz="2800" dirty="0" smtClean="0"/>
              <a:t>5. Напишите формулу для расчета скорости сушки.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D4A8-AD86-4720-B698-F433FFA17CA1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Литература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00808"/>
            <a:ext cx="7787208" cy="4471392"/>
          </a:xfrm>
        </p:spPr>
        <p:txBody>
          <a:bodyPr/>
          <a:lstStyle/>
          <a:p>
            <a:r>
              <a:rPr lang="ru-RU" sz="2800" dirty="0" smtClean="0"/>
              <a:t>1 Савиновских А.Г. Основы технической термодинамики[Электронный ресурс]: учебное пособие для СПО/ Савиновских А.Г., </a:t>
            </a:r>
            <a:r>
              <a:rPr lang="ru-RU" sz="2800" dirty="0" err="1" smtClean="0"/>
              <a:t>Коробейникова</a:t>
            </a:r>
            <a:r>
              <a:rPr lang="ru-RU" sz="2800" dirty="0" smtClean="0"/>
              <a:t> И.Ю., Новикова Д.А.—доступа: http://www.iprbookshop.ru/86069.html.— ЭБС «</a:t>
            </a:r>
            <a:r>
              <a:rPr lang="ru-RU" sz="2800" dirty="0" err="1" smtClean="0"/>
              <a:t>IPRbooks</a:t>
            </a:r>
            <a:r>
              <a:rPr lang="ru-RU" sz="2800" dirty="0" smtClean="0"/>
              <a:t>»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D4A8-AD86-4720-B698-F433FFA17CA1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1. Общие понятия сушки</a:t>
            </a:r>
          </a:p>
          <a:p>
            <a:pPr>
              <a:buNone/>
            </a:pPr>
            <a:r>
              <a:rPr lang="ru-RU" sz="2800" dirty="0" smtClean="0"/>
              <a:t>2. Статика сушки</a:t>
            </a:r>
          </a:p>
          <a:p>
            <a:pPr>
              <a:buNone/>
            </a:pPr>
            <a:r>
              <a:rPr lang="ru-RU" sz="2800" dirty="0" smtClean="0"/>
              <a:t>3.Свойства влажного воздуха</a:t>
            </a:r>
          </a:p>
          <a:p>
            <a:pPr>
              <a:buNone/>
            </a:pPr>
            <a:r>
              <a:rPr lang="ru-RU" sz="2800" dirty="0" smtClean="0"/>
              <a:t>4. Материальный и тепловой балансы сушки</a:t>
            </a:r>
          </a:p>
          <a:p>
            <a:pPr>
              <a:buNone/>
            </a:pPr>
            <a:r>
              <a:rPr lang="ru-RU" sz="2800" dirty="0" smtClean="0"/>
              <a:t>5. Устройство сушилок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D4A8-AD86-4720-B698-F433FFA17C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762000" indent="-762000"/>
            <a:r>
              <a:rPr lang="ru-RU" sz="32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 </a:t>
            </a:r>
            <a:r>
              <a:rPr lang="ru-RU" sz="3200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Общие понятия сушки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74675" y="1125538"/>
          <a:ext cx="8245475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415B-CB0F-4CC1-9AD4-14A9C31E1D66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 dirty="0"/>
              <a:t> </a:t>
            </a:r>
            <a:endParaRPr lang="ru-RU" sz="3200" b="1" i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388" y="1268413"/>
          <a:ext cx="8713787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B7F7-C18F-414A-8ADB-C00107652E3E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 dirty="0"/>
              <a:t> </a:t>
            </a:r>
            <a:endParaRPr lang="ru-RU" sz="3200" b="1" i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353301" cy="6120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91A8-066E-4AC2-9041-89C8F9A5B60E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marL="762000" indent="-762000"/>
            <a:r>
              <a:rPr lang="ru-RU" sz="3200" b="1" dirty="0"/>
              <a:t> </a:t>
            </a:r>
            <a:endParaRPr lang="ru-RU" sz="3200" b="1" i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569325" cy="611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5AB0-118B-4268-8F66-A54394FB1BE7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/>
            <a:r>
              <a:rPr lang="ru-RU" sz="3200" b="1" dirty="0"/>
              <a:t> </a:t>
            </a:r>
            <a:r>
              <a:rPr lang="ru-RU" sz="2800" b="1" dirty="0" smtClean="0"/>
              <a:t>Принципиальные схемы </a:t>
            </a:r>
            <a:r>
              <a:rPr lang="ru-RU" sz="2800" dirty="0" smtClean="0"/>
              <a:t>сушки</a:t>
            </a:r>
            <a:endParaRPr lang="ru-RU" sz="3200" b="1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FB6C-1653-43D7-886F-B4C16837FB61}" type="slidenum">
              <a:rPr lang="ru-RU"/>
              <a:pPr/>
              <a:t>9</a:t>
            </a:fld>
            <a:endParaRPr lang="ru-RU"/>
          </a:p>
        </p:txBody>
      </p:sp>
      <p:pic>
        <p:nvPicPr>
          <p:cNvPr id="328708" name="Picture 4" descr="21-1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1" b="18542"/>
          <a:stretch>
            <a:fillRect/>
          </a:stretch>
        </p:blipFill>
        <p:spPr bwMode="auto">
          <a:xfrm>
            <a:off x="0" y="1628800"/>
            <a:ext cx="89644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9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Тема49</Template>
  <TotalTime>16954</TotalTime>
  <Words>1436</Words>
  <Application>Microsoft Office PowerPoint</Application>
  <PresentationFormat>Экран (4:3)</PresentationFormat>
  <Paragraphs>185</Paragraphs>
  <Slides>32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Тема49</vt:lpstr>
      <vt:lpstr>Формула</vt:lpstr>
      <vt:lpstr>Тема урока «Сушка»</vt:lpstr>
      <vt:lpstr>Цель</vt:lpstr>
      <vt:lpstr>Задачи</vt:lpstr>
      <vt:lpstr>Содержание</vt:lpstr>
      <vt:lpstr>1. Общие понятия сушки</vt:lpstr>
      <vt:lpstr> </vt:lpstr>
      <vt:lpstr> </vt:lpstr>
      <vt:lpstr> </vt:lpstr>
      <vt:lpstr> Принципиальные схемы сушки</vt:lpstr>
      <vt:lpstr>  2. Статика сушки</vt:lpstr>
      <vt:lpstr>Слайд 11</vt:lpstr>
      <vt:lpstr>Статика сушки</vt:lpstr>
      <vt:lpstr> </vt:lpstr>
      <vt:lpstr> 3.Свойства влажного воздуха </vt:lpstr>
      <vt:lpstr>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Барабанные сушилки</vt:lpstr>
      <vt:lpstr>Слайд 29</vt:lpstr>
      <vt:lpstr>Сушилки с кипящим (псевдоожиженным) слоем</vt:lpstr>
      <vt:lpstr>Вопросы</vt:lpstr>
      <vt:lpstr>Литература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Теплофизические характеристики газов, жидкостей и их смесей</dc:title>
  <dc:creator>Капуся</dc:creator>
  <cp:lastModifiedBy>bragina</cp:lastModifiedBy>
  <cp:revision>171</cp:revision>
  <dcterms:created xsi:type="dcterms:W3CDTF">2010-08-25T13:05:00Z</dcterms:created>
  <dcterms:modified xsi:type="dcterms:W3CDTF">2021-12-09T12:19:11Z</dcterms:modified>
</cp:coreProperties>
</file>