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15" r:id="rId16"/>
    <p:sldId id="316" r:id="rId17"/>
    <p:sldId id="320" r:id="rId18"/>
    <p:sldId id="317" r:id="rId19"/>
    <p:sldId id="318" r:id="rId20"/>
    <p:sldId id="319" r:id="rId21"/>
    <p:sldId id="321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11" r:id="rId35"/>
    <p:sldId id="308" r:id="rId36"/>
    <p:sldId id="309" r:id="rId37"/>
    <p:sldId id="310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A1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708629-AF4B-4F00-BDCC-5369770E56E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-1" y="4365104"/>
            <a:ext cx="9252521" cy="187220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Данный презентационный материал является лекционным по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«Основы композиции »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гр. Д-31, Д-32.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данной презентации представлен, как текстовый материал,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 так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графический,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Преподаватель спец. дисциплин 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Муханеева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59" y="23837"/>
            <a:ext cx="9144000" cy="1656184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25000"/>
                  </a:schemeClr>
                </a:solidFill>
              </a:rPr>
              <a:t>ВИДЫ </a:t>
            </a:r>
            <a:r>
              <a:rPr lang="ru-RU" sz="4400" b="1" dirty="0" smtClean="0">
                <a:solidFill>
                  <a:schemeClr val="accent1">
                    <a:lumMod val="25000"/>
                  </a:schemeClr>
                </a:solidFill>
              </a:rPr>
              <a:t>КОМПОЗИЦИЙ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Фронтальная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Объемная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Глубинно-пространственная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366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5"/>
    </mc:Choice>
    <mc:Fallback xmlns="">
      <p:transition spd="slow" advTm="253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Чтобы построить объёмную композицию надо выявить</a:t>
            </a:r>
            <a:r>
              <a:rPr lang="ru-RU" dirty="0"/>
              <a:t> 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динамичность или статичность;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направленность зрительного движения;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массивность, плотность, </a:t>
            </a:r>
            <a:r>
              <a:rPr lang="ru-RU" b="1" dirty="0" err="1"/>
              <a:t>пространственность</a:t>
            </a:r>
            <a:r>
              <a:rPr lang="ru-RU" b="1" dirty="0"/>
              <a:t> или </a:t>
            </a:r>
            <a:r>
              <a:rPr lang="ru-RU" b="1" dirty="0" err="1"/>
              <a:t>разряженность</a:t>
            </a:r>
            <a:r>
              <a:rPr lang="ru-RU" b="1" dirty="0" smtClean="0"/>
              <a:t>.</a:t>
            </a:r>
          </a:p>
          <a:p>
            <a:r>
              <a:rPr lang="ru-RU" dirty="0"/>
              <a:t>Такая композиция имеет широкое распространение в современной градостроительной практике. Объемную структуру нередко имеют отдельно стоящие общественные или мемориальные сооружения, образующие композиционные центры в планировках городских территорий.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Памятник основателям Новороссийска: Раевскому, Лазареву и Серебрякову, Новороссий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2272"/>
            <a:ext cx="2766887" cy="34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prx.livejournal.net/0fda9c1fa9957c94c0ff9e1e55f486dc1ba9ea36/VMCdioN9TbVqdTjMxwhtcSnmft_T94ALqZ3lWe5tD-YfgRQZ8lyImIVL5BjoO1bfElkhxwQUNsoCdi9Xp6PYln9oBYnACYxFE8-6Rk4W9rFv6RFuplN9DxMTj7Xq8Nq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8" y="2924944"/>
            <a:ext cx="4989837" cy="30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252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I </a:t>
            </a:r>
            <a:r>
              <a:rPr lang="ru-RU" sz="2400" b="1" i="1" dirty="0"/>
              <a:t>Соотношение сторон: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грани по трем координатам равны или почти равны. К этим формам относятся куб, </a:t>
            </a:r>
            <a:r>
              <a:rPr lang="ru-RU" dirty="0" err="1"/>
              <a:t>параллепипед</a:t>
            </a:r>
            <a:r>
              <a:rPr lang="ru-RU" dirty="0"/>
              <a:t>. Возможны другие формы: шар, конус и т. д.</a:t>
            </a:r>
          </a:p>
        </p:txBody>
      </p:sp>
      <p:pic>
        <p:nvPicPr>
          <p:cNvPr id="5" name="Рисунок 4" descr="сканирование0008"/>
          <p:cNvPicPr/>
          <p:nvPr/>
        </p:nvPicPr>
        <p:blipFill>
          <a:blip r:embed="rId2" cstate="print"/>
          <a:srcRect l="26744" t="4454" r="34998" b="10956"/>
          <a:stretch>
            <a:fillRect/>
          </a:stretch>
        </p:blipFill>
        <p:spPr bwMode="auto">
          <a:xfrm>
            <a:off x="323528" y="1024751"/>
            <a:ext cx="2304256" cy="207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6149" y="309620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преобладание вертикальной координаты над другими; преобладание горизонтальных координат над вертикальной.</a:t>
            </a:r>
          </a:p>
        </p:txBody>
      </p:sp>
      <p:pic>
        <p:nvPicPr>
          <p:cNvPr id="7" name="Рисунок 6" descr="сканирование0007"/>
          <p:cNvPicPr/>
          <p:nvPr/>
        </p:nvPicPr>
        <p:blipFill>
          <a:blip r:embed="rId3" cstate="print"/>
          <a:srcRect l="12599" t="6104" r="9293" b="2603"/>
          <a:stretch>
            <a:fillRect/>
          </a:stretch>
        </p:blipFill>
        <p:spPr bwMode="auto">
          <a:xfrm>
            <a:off x="323528" y="3861048"/>
            <a:ext cx="5645303" cy="21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78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II </a:t>
            </a:r>
            <a:r>
              <a:rPr lang="ru-RU" sz="2400" b="1" i="1" dirty="0"/>
              <a:t>В плане форма может быть: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простой геометрической фигурой;</a:t>
            </a:r>
          </a:p>
        </p:txBody>
      </p:sp>
      <p:pic>
        <p:nvPicPr>
          <p:cNvPr id="5" name="Рисунок 4" descr="сканирование0002"/>
          <p:cNvPicPr/>
          <p:nvPr/>
        </p:nvPicPr>
        <p:blipFill>
          <a:blip r:embed="rId2" cstate="print"/>
          <a:srcRect l="7576" t="9781" r="5887" b="2650"/>
          <a:stretch>
            <a:fillRect/>
          </a:stretch>
        </p:blipFill>
        <p:spPr bwMode="auto">
          <a:xfrm>
            <a:off x="188162" y="753811"/>
            <a:ext cx="51435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8162" y="1833931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сложного очертания.</a:t>
            </a:r>
          </a:p>
        </p:txBody>
      </p:sp>
      <p:pic>
        <p:nvPicPr>
          <p:cNvPr id="7" name="Рисунок 6" descr="сканирование0003"/>
          <p:cNvPicPr/>
          <p:nvPr/>
        </p:nvPicPr>
        <p:blipFill>
          <a:blip r:embed="rId3"/>
          <a:srcRect l="31081" t="9109" r="27977" b="13081"/>
          <a:stretch>
            <a:fillRect/>
          </a:stretch>
        </p:blipFill>
        <p:spPr bwMode="auto">
          <a:xfrm>
            <a:off x="188162" y="2203263"/>
            <a:ext cx="4248150" cy="12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9039" y="3464626"/>
            <a:ext cx="884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Форма на открытом пространстве и воспринимается со всех точек зрения равноценно. В таком случае </a:t>
            </a:r>
            <a:r>
              <a:rPr lang="ru-RU" dirty="0" smtClean="0"/>
              <a:t>предполагается: 1) </a:t>
            </a:r>
            <a:r>
              <a:rPr lang="ru-RU" dirty="0"/>
              <a:t>круговой обход </a:t>
            </a:r>
            <a:r>
              <a:rPr lang="ru-RU" dirty="0" smtClean="0"/>
              <a:t>формы; 2)одна </a:t>
            </a:r>
            <a:r>
              <a:rPr lang="ru-RU" dirty="0"/>
              <a:t>или несколько главных точек и второстепенные.</a:t>
            </a:r>
          </a:p>
          <a:p>
            <a:endParaRPr lang="ru-RU" dirty="0"/>
          </a:p>
        </p:txBody>
      </p:sp>
      <p:pic>
        <p:nvPicPr>
          <p:cNvPr id="9" name="Рисунок 8" descr="сканирование0005"/>
          <p:cNvPicPr/>
          <p:nvPr/>
        </p:nvPicPr>
        <p:blipFill>
          <a:blip r:embed="rId4"/>
          <a:srcRect t="10721" r="6186" b="19415"/>
          <a:stretch>
            <a:fillRect/>
          </a:stretch>
        </p:blipFill>
        <p:spPr bwMode="auto">
          <a:xfrm>
            <a:off x="189038" y="4387956"/>
            <a:ext cx="3734889" cy="175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канирование0006"/>
          <p:cNvPicPr/>
          <p:nvPr/>
        </p:nvPicPr>
        <p:blipFill>
          <a:blip r:embed="rId5" cstate="print"/>
          <a:srcRect r="5058" b="20425"/>
          <a:stretch>
            <a:fillRect/>
          </a:stretch>
        </p:blipFill>
        <p:spPr bwMode="auto">
          <a:xfrm>
            <a:off x="4374278" y="4384050"/>
            <a:ext cx="44461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78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656" y="4472247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03" y="1"/>
            <a:ext cx="89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Средства выявления объемной формы.</a:t>
            </a:r>
            <a:endParaRPr lang="ru-RU" dirty="0"/>
          </a:p>
          <a:p>
            <a:r>
              <a:rPr lang="ru-RU" dirty="0"/>
              <a:t>Чтобы выявить объем, необходимо ввести соответствующие элементы, которые должны подчеркнуть характер данного объема, положение его в пространстве, сделать его выразительным не только при направленном освещении ,но и при рассеянном, когда не так ясно читаются линии пересечения поверхностей, образующих данную форму.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039" y="17543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I </a:t>
            </a:r>
            <a:r>
              <a:rPr lang="ru-RU" b="1" i="1" dirty="0"/>
              <a:t>Членения:</a:t>
            </a:r>
            <a:endParaRPr lang="ru-RU" dirty="0"/>
          </a:p>
          <a:p>
            <a:r>
              <a:rPr lang="ru-RU" dirty="0"/>
              <a:t>вертикальные;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1780" y="2029295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горизонтальные; </a:t>
            </a:r>
            <a:r>
              <a:rPr lang="ru-RU" dirty="0" smtClean="0"/>
              <a:t> наклонные</a:t>
            </a:r>
            <a:endParaRPr lang="ru-RU" dirty="0"/>
          </a:p>
        </p:txBody>
      </p:sp>
      <p:pic>
        <p:nvPicPr>
          <p:cNvPr id="7" name="Рисунок 6" descr="сканирование0013"/>
          <p:cNvPicPr/>
          <p:nvPr/>
        </p:nvPicPr>
        <p:blipFill>
          <a:blip r:embed="rId2"/>
          <a:srcRect l="9650" t="4366" r="24922" b="7571"/>
          <a:stretch>
            <a:fillRect/>
          </a:stretch>
        </p:blipFill>
        <p:spPr bwMode="auto">
          <a:xfrm>
            <a:off x="395536" y="2492897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анирование0012"/>
          <p:cNvPicPr/>
          <p:nvPr/>
        </p:nvPicPr>
        <p:blipFill>
          <a:blip r:embed="rId3"/>
          <a:srcRect l="7649" t="3009" b="10977"/>
          <a:stretch>
            <a:fillRect/>
          </a:stretch>
        </p:blipFill>
        <p:spPr bwMode="auto">
          <a:xfrm>
            <a:off x="3419872" y="2492896"/>
            <a:ext cx="5256584" cy="165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303" y="4408945"/>
            <a:ext cx="913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членения могут делить объем целиком (полные членения) и частично (неполные членения),</a:t>
            </a:r>
          </a:p>
        </p:txBody>
      </p:sp>
      <p:pic>
        <p:nvPicPr>
          <p:cNvPr id="10" name="Рисунок 9" descr="сканирование0009"/>
          <p:cNvPicPr/>
          <p:nvPr/>
        </p:nvPicPr>
        <p:blipFill>
          <a:blip r:embed="rId4" cstate="print"/>
          <a:srcRect l="11534" t="5190" r="9169" b="15070"/>
          <a:stretch>
            <a:fillRect/>
          </a:stretch>
        </p:blipFill>
        <p:spPr bwMode="auto">
          <a:xfrm>
            <a:off x="3419872" y="4869160"/>
            <a:ext cx="5256584" cy="17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55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6651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Ч</a:t>
            </a:r>
            <a:r>
              <a:rPr lang="ru-RU" b="1" dirty="0" smtClean="0"/>
              <a:t>ленения </a:t>
            </a:r>
            <a:r>
              <a:rPr lang="ru-RU" dirty="0"/>
              <a:t>могут делить объем 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целиком </a:t>
            </a:r>
            <a:r>
              <a:rPr lang="ru-RU" dirty="0"/>
              <a:t>(полные членения) и частично (неполные </a:t>
            </a:r>
            <a:r>
              <a:rPr lang="ru-RU" dirty="0" smtClean="0"/>
              <a:t>членения);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могут </a:t>
            </a:r>
            <a:r>
              <a:rPr lang="ru-RU" dirty="0"/>
              <a:t>быть выступающими (рельефными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или заглубленными (</a:t>
            </a:r>
            <a:r>
              <a:rPr lang="ru-RU" dirty="0" err="1"/>
              <a:t>контррельефными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5" name="Рисунок 4" descr="сканирование0009"/>
          <p:cNvPicPr/>
          <p:nvPr/>
        </p:nvPicPr>
        <p:blipFill>
          <a:blip r:embed="rId2" cstate="print"/>
          <a:srcRect l="11534" t="5190" r="9169" b="15070"/>
          <a:stretch>
            <a:fillRect/>
          </a:stretch>
        </p:blipFill>
        <p:spPr bwMode="auto">
          <a:xfrm>
            <a:off x="107504" y="1268760"/>
            <a:ext cx="337660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анирование0010"/>
          <p:cNvPicPr/>
          <p:nvPr/>
        </p:nvPicPr>
        <p:blipFill>
          <a:blip r:embed="rId3"/>
          <a:srcRect l="20845" t="7756" r="20842" b="-6142"/>
          <a:stretch>
            <a:fillRect/>
          </a:stretch>
        </p:blipFill>
        <p:spPr bwMode="auto">
          <a:xfrm>
            <a:off x="3685362" y="1265208"/>
            <a:ext cx="1944217" cy="17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анирование0011"/>
          <p:cNvPicPr/>
          <p:nvPr/>
        </p:nvPicPr>
        <p:blipFill>
          <a:blip r:embed="rId4" cstate="print"/>
          <a:srcRect t="19466" r="3729" b="15578"/>
          <a:stretch>
            <a:fillRect/>
          </a:stretch>
        </p:blipFill>
        <p:spPr bwMode="auto">
          <a:xfrm>
            <a:off x="5753665" y="1240725"/>
            <a:ext cx="3312368" cy="16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8446" y="285293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II  </a:t>
            </a:r>
            <a:r>
              <a:rPr lang="ru-RU" b="1" i="1" dirty="0"/>
              <a:t>Сопоставление контрастных поверхностей </a:t>
            </a:r>
            <a:endParaRPr lang="ru-RU" dirty="0"/>
          </a:p>
        </p:txBody>
      </p:sp>
      <p:pic>
        <p:nvPicPr>
          <p:cNvPr id="9" name="Рисунок 8" descr="сканирование0015"/>
          <p:cNvPicPr/>
          <p:nvPr/>
        </p:nvPicPr>
        <p:blipFill>
          <a:blip r:embed="rId5" cstate="print"/>
          <a:srcRect l="4085" t="12131" r="6854" b="7129"/>
          <a:stretch>
            <a:fillRect/>
          </a:stretch>
        </p:blipFill>
        <p:spPr bwMode="auto">
          <a:xfrm>
            <a:off x="295764" y="3222268"/>
            <a:ext cx="4676775" cy="139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7983" y="4662698"/>
            <a:ext cx="875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III</a:t>
            </a:r>
            <a:r>
              <a:rPr lang="ru-RU" b="1" i="1" dirty="0"/>
              <a:t> Сопоставление массы и пространства</a:t>
            </a:r>
            <a:endParaRPr lang="ru-RU" dirty="0"/>
          </a:p>
        </p:txBody>
      </p:sp>
      <p:pic>
        <p:nvPicPr>
          <p:cNvPr id="11" name="Рисунок 10" descr="сканирование0014"/>
          <p:cNvPicPr/>
          <p:nvPr/>
        </p:nvPicPr>
        <p:blipFill>
          <a:blip r:embed="rId6"/>
          <a:srcRect l="9244" t="6978" r="13905" b="1909"/>
          <a:stretch>
            <a:fillRect/>
          </a:stretch>
        </p:blipFill>
        <p:spPr bwMode="auto">
          <a:xfrm>
            <a:off x="364262" y="5032030"/>
            <a:ext cx="4608277" cy="170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8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79" y="2564904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521A16"/>
                </a:solidFill>
              </a:rPr>
              <a:t>Выявить зрительное движение в направлении </a:t>
            </a:r>
            <a:r>
              <a:rPr lang="ru-RU" sz="2200" b="1" dirty="0" err="1">
                <a:solidFill>
                  <a:srgbClr val="521A16"/>
                </a:solidFill>
              </a:rPr>
              <a:t>глубинности</a:t>
            </a:r>
            <a:r>
              <a:rPr lang="ru-RU" sz="2200" b="1" dirty="0">
                <a:solidFill>
                  <a:srgbClr val="521A16"/>
                </a:solidFill>
              </a:rPr>
              <a:t> и ориентировать зрителя на композиционный центр.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FF0000"/>
                </a:solidFill>
              </a:rPr>
              <a:t>Выявить замкнутость и </a:t>
            </a:r>
            <a:r>
              <a:rPr lang="ru-RU" sz="2200" b="1" dirty="0" err="1">
                <a:solidFill>
                  <a:srgbClr val="FF0000"/>
                </a:solidFill>
              </a:rPr>
              <a:t>разомкнутость</a:t>
            </a:r>
            <a:r>
              <a:rPr lang="ru-RU" sz="2200" b="1" dirty="0">
                <a:solidFill>
                  <a:srgbClr val="FF0000"/>
                </a:solidFill>
              </a:rPr>
              <a:t> пространства по периферии, а также общий характер решения – </a:t>
            </a:r>
            <a:r>
              <a:rPr lang="ru-RU" sz="2200" b="1" dirty="0" err="1">
                <a:solidFill>
                  <a:srgbClr val="FF0000"/>
                </a:solidFill>
              </a:rPr>
              <a:t>разряженность</a:t>
            </a:r>
            <a:r>
              <a:rPr lang="ru-RU" sz="2200" b="1" dirty="0">
                <a:solidFill>
                  <a:srgbClr val="FF0000"/>
                </a:solidFill>
              </a:rPr>
              <a:t> или сгущенность пространства</a:t>
            </a:r>
            <a:r>
              <a:rPr lang="ru-RU" sz="2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521A16"/>
                </a:solidFill>
              </a:rPr>
              <a:t>Задание решается в простейших геометрических объемно-пространственных  формах, по своим габаритам и размерам </a:t>
            </a:r>
            <a:r>
              <a:rPr lang="ru-RU" sz="2200" b="1" dirty="0" smtClean="0">
                <a:solidFill>
                  <a:srgbClr val="521A16"/>
                </a:solidFill>
              </a:rPr>
              <a:t>подчиненным </a:t>
            </a:r>
            <a:r>
              <a:rPr lang="ru-RU" sz="2200" b="1" dirty="0">
                <a:solidFill>
                  <a:srgbClr val="521A16"/>
                </a:solidFill>
              </a:rPr>
              <a:t>размерам пространства.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18" y="0"/>
            <a:ext cx="9131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 </a:t>
            </a:r>
            <a:r>
              <a:rPr lang="ru-RU" sz="2600" b="1" u="sng" dirty="0" smtClean="0">
                <a:solidFill>
                  <a:schemeClr val="accent1">
                    <a:lumMod val="10000"/>
                  </a:schemeClr>
                </a:solidFill>
              </a:rPr>
              <a:t>Глубинно-пространственная композиция</a:t>
            </a:r>
          </a:p>
          <a:p>
            <a:r>
              <a:rPr lang="ru-RU" sz="2000" b="1" dirty="0" smtClean="0"/>
              <a:t>Доминирующим </a:t>
            </a:r>
            <a:r>
              <a:rPr lang="ru-RU" sz="2000" b="1" dirty="0"/>
              <a:t>признаком этой композиции является пространство, которое организуется расстановкой формы. Композиция предполагает движения зрителя в глубину и восприятие ее в целом и последовательно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200" b="1" u="sng" dirty="0" smtClean="0">
                <a:solidFill>
                  <a:srgbClr val="521A16"/>
                </a:solidFill>
              </a:rPr>
              <a:t>Для создания глубинно-пространственной композиции необходимо: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600" b="1" u="sng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600" b="1" u="sng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99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5626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521A16"/>
                </a:solidFill>
              </a:rPr>
              <a:t>Необходимо сначала определить форму пространства. </a:t>
            </a:r>
          </a:p>
          <a:p>
            <a:endParaRPr lang="ru-RU" dirty="0" smtClean="0"/>
          </a:p>
          <a:p>
            <a:r>
              <a:rPr lang="ru-RU" u="sng" dirty="0" smtClean="0"/>
              <a:t>Пространство </a:t>
            </a:r>
            <a:r>
              <a:rPr lang="ru-RU" u="sng" dirty="0"/>
              <a:t>может быть: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экстерьерным (площади, улицы, проспекты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521A16"/>
                </a:solidFill>
              </a:rPr>
              <a:t>или интерьерным (закрытым со всех сторон и сверху)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mir-s3-cdn-cf.behance.net/project_modules/1400/252cc847408285.5608039c65d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9" y="1592796"/>
            <a:ext cx="4411162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736x/30/8a/86/308a86ae984a58d922a1228c984632bd--church-architecture-architecture-mod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2796"/>
            <a:ext cx="4248472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6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канирование004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66" y="4437112"/>
            <a:ext cx="4048093" cy="1669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нирование004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4437112"/>
            <a:ext cx="4536504" cy="1669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96813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интерьерным (закрытым со всех сторон и сверху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2157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экстерьерным (площади, улицы, проспекты)</a:t>
            </a:r>
          </a:p>
        </p:txBody>
      </p:sp>
      <p:pic>
        <p:nvPicPr>
          <p:cNvPr id="9" name="Рисунок 8" descr="сканирование004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178" y="260648"/>
            <a:ext cx="8575330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85301" y="1971404"/>
            <a:ext cx="456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симметричным или асимметричным</a:t>
            </a:r>
            <a:endParaRPr lang="ru-RU" dirty="0"/>
          </a:p>
        </p:txBody>
      </p:sp>
      <p:pic>
        <p:nvPicPr>
          <p:cNvPr id="11" name="Рисунок 10" descr="сканирование0051"/>
          <p:cNvPicPr/>
          <p:nvPr/>
        </p:nvPicPr>
        <p:blipFill>
          <a:blip r:embed="rId5"/>
          <a:srcRect t="11191" r="15837" b="21666"/>
          <a:stretch>
            <a:fillRect/>
          </a:stretch>
        </p:blipFill>
        <p:spPr bwMode="auto">
          <a:xfrm>
            <a:off x="272179" y="2492895"/>
            <a:ext cx="8575329" cy="1224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2178" y="3880875"/>
            <a:ext cx="8692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сужающимся от зрителя или расширяющимся от зрителя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9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752" y="4653136"/>
            <a:ext cx="9136247" cy="93610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200" dirty="0">
                <a:solidFill>
                  <a:srgbClr val="521A16"/>
                </a:solidFill>
              </a:rPr>
              <a:t>Поверхности, ограничивающие данное пространство, могут быть </a:t>
            </a:r>
            <a:r>
              <a:rPr lang="ru-RU" sz="4200" dirty="0" smtClean="0">
                <a:solidFill>
                  <a:srgbClr val="521A16"/>
                </a:solidFill>
              </a:rPr>
              <a:t>:</a:t>
            </a:r>
          </a:p>
          <a:p>
            <a:r>
              <a:rPr lang="ru-RU" sz="4200" b="1" dirty="0" smtClean="0">
                <a:solidFill>
                  <a:srgbClr val="521A16"/>
                </a:solidFill>
              </a:rPr>
              <a:t> вертикальными; наклоненные от зрителя; </a:t>
            </a:r>
            <a:r>
              <a:rPr lang="ru-RU" sz="4200" b="1" dirty="0">
                <a:solidFill>
                  <a:srgbClr val="521A16"/>
                </a:solidFill>
              </a:rPr>
              <a:t>наклоненные на зрителя.</a:t>
            </a:r>
          </a:p>
          <a:p>
            <a:endParaRPr lang="ru-RU" sz="4200" b="1" dirty="0">
              <a:solidFill>
                <a:srgbClr val="521A16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77" y="6286500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844824"/>
            <a:ext cx="41399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поверхность основания, наклоненной на зрителя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7" descr="сканирование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" y="188640"/>
            <a:ext cx="4032448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канирование005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640"/>
            <a:ext cx="4320480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02244" y="1937157"/>
            <a:ext cx="3870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ea typeface="Times New Roman" pitchFamily="18" charset="0"/>
                <a:cs typeface="Times New Roman" pitchFamily="18" charset="0"/>
              </a:rPr>
              <a:t>поверхность основания, наклоненной </a:t>
            </a:r>
            <a:r>
              <a:rPr lang="ru-RU" altLang="ru-RU" dirty="0" smtClean="0">
                <a:ea typeface="Times New Roman" pitchFamily="18" charset="0"/>
                <a:cs typeface="Times New Roman" pitchFamily="18" charset="0"/>
              </a:rPr>
              <a:t>от  </a:t>
            </a:r>
            <a:r>
              <a:rPr lang="ru-RU" altLang="ru-RU" dirty="0">
                <a:ea typeface="Times New Roman" pitchFamily="18" charset="0"/>
                <a:cs typeface="Times New Roman" pitchFamily="18" charset="0"/>
              </a:rPr>
              <a:t>зрителя</a:t>
            </a:r>
            <a:endParaRPr lang="ru-RU" altLang="ru-RU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сканирование005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4" y="2699720"/>
            <a:ext cx="2793582" cy="173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канирование005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2723686"/>
            <a:ext cx="2645071" cy="171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сканирование005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2723686"/>
            <a:ext cx="3024336" cy="171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2234" y="5373216"/>
            <a:ext cx="8914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21A16"/>
                </a:solidFill>
              </a:rPr>
              <a:t>Основная задача </a:t>
            </a:r>
            <a:r>
              <a:rPr lang="ru-RU" dirty="0"/>
              <a:t>– выявить заданное пространство, сделать его выразительным, подчеркнуть его характер и особенности, придать масштабность, сделать понятным   и легко воспринимаемым зрителем.</a:t>
            </a:r>
          </a:p>
        </p:txBody>
      </p:sp>
    </p:spTree>
    <p:extLst>
      <p:ext uri="{BB962C8B-B14F-4D97-AF65-F5344CB8AC3E}">
        <p14:creationId xmlns:p14="http://schemas.microsoft.com/office/powerpoint/2010/main" val="380586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6237312"/>
            <a:ext cx="83058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02" y="116632"/>
            <a:ext cx="911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Средствами выявления пространство могут быть следующие:</a:t>
            </a:r>
          </a:p>
          <a:p>
            <a:r>
              <a:rPr lang="ru-RU" b="1" dirty="0"/>
              <a:t>1 Членения.</a:t>
            </a:r>
          </a:p>
          <a:p>
            <a:r>
              <a:rPr lang="ru-RU" dirty="0"/>
              <a:t>Членение объемов, ограничивающих данное пространство по горизонтали и по </a:t>
            </a:r>
            <a:r>
              <a:rPr lang="ru-RU" dirty="0" smtClean="0"/>
              <a:t>вертикали</a:t>
            </a:r>
            <a:endParaRPr lang="ru-RU" dirty="0"/>
          </a:p>
        </p:txBody>
      </p:sp>
      <p:pic>
        <p:nvPicPr>
          <p:cNvPr id="5" name="Рисунок 4" descr="сканирование005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32324"/>
            <a:ext cx="8784976" cy="944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6413" y="227687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членение горизонтального основания данного пространства</a:t>
            </a:r>
            <a:endParaRPr lang="ru-RU" dirty="0"/>
          </a:p>
        </p:txBody>
      </p:sp>
      <p:pic>
        <p:nvPicPr>
          <p:cNvPr id="7" name="Рисунок 6" descr="сканирование005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06" y="2668933"/>
            <a:ext cx="8777183" cy="1048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2960" y="3707074"/>
            <a:ext cx="879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замкнутом интерьерном пространстве членения верхней поверхности (плафон, потолок)</a:t>
            </a:r>
            <a:endParaRPr lang="ru-RU" dirty="0"/>
          </a:p>
        </p:txBody>
      </p:sp>
      <p:pic>
        <p:nvPicPr>
          <p:cNvPr id="9" name="Рисунок 8" descr="сканирование0062"/>
          <p:cNvPicPr/>
          <p:nvPr/>
        </p:nvPicPr>
        <p:blipFill>
          <a:blip r:embed="rId4"/>
          <a:srcRect l="2301" t="-1993" r="51433" b="20926"/>
          <a:stretch>
            <a:fillRect/>
          </a:stretch>
        </p:blipFill>
        <p:spPr bwMode="auto">
          <a:xfrm>
            <a:off x="204206" y="4437112"/>
            <a:ext cx="5015866" cy="159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64088" y="444578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членение пространства введением в него дополнительных объемов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53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910"/>
            <a:ext cx="9036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Фронтальная </a:t>
            </a:r>
            <a:r>
              <a:rPr lang="ru-RU" sz="2800" b="1" dirty="0" smtClean="0"/>
              <a:t>композиция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dirty="0"/>
              <a:t>элементы и части композиции располагаются и распределяются по отношению к зрителю главным образом по двум координатам, т. е. по </a:t>
            </a:r>
            <a:r>
              <a:rPr lang="ru-RU" b="1" dirty="0"/>
              <a:t>ширине и высоте. </a:t>
            </a:r>
            <a:endParaRPr lang="ru-RU" b="1" dirty="0" smtClean="0"/>
          </a:p>
          <a:p>
            <a:r>
              <a:rPr lang="ru-RU" dirty="0" smtClean="0"/>
              <a:t>Расположение </a:t>
            </a:r>
            <a:r>
              <a:rPr lang="ru-RU" dirty="0"/>
              <a:t>по глубиной координате имеет подчиненное значение. Такую композицию имеют обычно главные фасады зданий и сооружений, обращенные к площади или к улице и рассчитанные на восприятие со стороны площади или улицы.</a:t>
            </a:r>
          </a:p>
          <a:p>
            <a:r>
              <a:rPr lang="ru-RU" dirty="0" smtClean="0"/>
              <a:t>Поверхность </a:t>
            </a:r>
            <a:r>
              <a:rPr lang="ru-RU" dirty="0"/>
              <a:t>представляет в основном одну из сторон какого-либо объема. Зритель в таком случае может двигаться или в направлении к поверхности, или вдоль нее. </a:t>
            </a:r>
          </a:p>
        </p:txBody>
      </p:sp>
      <p:pic>
        <p:nvPicPr>
          <p:cNvPr id="1028" name="Picture 4" descr="https://novorab.ru/wp-content/uploads/2019/04/2017_11_22-079-05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0" y="3316120"/>
            <a:ext cx="8808913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73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18" y="43651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</a:rPr>
              <a:t>2 Метод </a:t>
            </a:r>
            <a:r>
              <a:rPr lang="ru-RU" sz="1600" b="1" dirty="0"/>
              <a:t>сечения построен на том, что форма, направленная большим своим измерением в глубину пространства, рассекает его и вызывает зрительное движение вдоль своего направления, выявляя тем самым характер пространства.</a:t>
            </a:r>
          </a:p>
        </p:txBody>
      </p:sp>
      <p:pic>
        <p:nvPicPr>
          <p:cNvPr id="5" name="Рисунок 4" descr="сканирование006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403244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95418" y="4398187"/>
            <a:ext cx="4548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</a:rPr>
              <a:t>3 Метод </a:t>
            </a:r>
            <a:r>
              <a:rPr lang="ru-RU" sz="1600" b="1" dirty="0"/>
              <a:t>наложения заключается в том, что передние по отношению к зрителю формы заслоняют собой формы на заднем плане, в глубине пространства. Такое наложение форм переднего и заднего планов дает возможность ясно прочитывать пространство по глубине.</a:t>
            </a:r>
          </a:p>
        </p:txBody>
      </p:sp>
      <p:pic>
        <p:nvPicPr>
          <p:cNvPr id="7" name="Рисунок 6" descr="сканирование006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88640"/>
            <a:ext cx="410445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15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Творческих Вам успехов!!!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</a:rPr>
              <a:t>4 Метод </a:t>
            </a:r>
            <a:r>
              <a:rPr lang="ru-RU" sz="1600" b="1" dirty="0"/>
              <a:t>перспективы основан на особенности человеческого глаза различно воспринимать формы, находящиеся вблизи от него и на отдалении.</a:t>
            </a:r>
          </a:p>
        </p:txBody>
      </p:sp>
      <p:pic>
        <p:nvPicPr>
          <p:cNvPr id="5" name="Рисунок 4" descr="сканирование00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31323"/>
            <a:ext cx="8712968" cy="18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886" y="2593282"/>
            <a:ext cx="9117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Выявляя пространство, необходимо помнить, что в конечном итоге должна получиться целостная, законченная композиция. Количество средств при решении должно быть минимальным, так как введение многих средств может приводить к зрительному разрушению пространства. Выбранные  средства должны быть точные и подчеркивать характерную особенность именно заданного 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412097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pinimg.com/736x/6b/03/de/6b03decd33853264406490cce9b4fb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" y="620688"/>
            <a:ext cx="8568952" cy="60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9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pinimg.com/736x/30/8a/86/308a86ae984a58d922a1228c984632bd--church-architecture-architecture-mod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1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pinimg.com/originals/48/98/c2/4898c285955c873a59d39ff1fa28c8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0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ork.iro.perm.ru/content/images/Arhitektur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947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05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pinimg.com/474x/ee/ff/57/eeff57b714817265ccfbffd9092153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8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e.sfu-kras.ru/pluginfile.php/1154736/course/overviewfil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9" y="620688"/>
            <a:ext cx="858106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4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.pinimg.com/736x/bd/fd/8a/bdfd8a482f6f78a967b8b48ef9b29dcf--image-search-alb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65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.pinimg.com/736x/a8/25/32/a8253272634f8118e16daca5b1800f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5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Фронтальная поверхность </a:t>
            </a:r>
            <a:endParaRPr lang="ru-RU" sz="3200" b="1" u="sng" dirty="0" smtClean="0"/>
          </a:p>
          <a:p>
            <a:r>
              <a:rPr lang="ru-RU" sz="2800" b="1" dirty="0" smtClean="0"/>
              <a:t>характеризуется </a:t>
            </a:r>
            <a:r>
              <a:rPr lang="ru-RU" sz="2800" b="1" dirty="0"/>
              <a:t>следующими данными: </a:t>
            </a:r>
          </a:p>
          <a:p>
            <a:r>
              <a:rPr lang="ru-RU" sz="2800" b="1" dirty="0"/>
              <a:t>высота и ширина равны или почти </a:t>
            </a:r>
            <a:r>
              <a:rPr lang="ru-RU" sz="2800" b="1" dirty="0" smtClean="0"/>
              <a:t>равны</a:t>
            </a:r>
            <a:endParaRPr lang="ru-RU" sz="2800" b="1" dirty="0"/>
          </a:p>
        </p:txBody>
      </p:sp>
      <p:pic>
        <p:nvPicPr>
          <p:cNvPr id="2050" name="Picture 2" descr="http://iad.sfu-kras.ru/images/portfolio/img_32231_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" y="1772816"/>
            <a:ext cx="4344156" cy="42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ad.sfu-kras.ru/images/portfolio/img_29673_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45" y="1785587"/>
            <a:ext cx="4248472" cy="4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19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topuch.ru/recenzenti-kandidat-tehnicheskih-nauk-professor/166_html_1d2d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31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vikart-molbert.ru/image/cache/catalog/VIKART-IMG/holst/penokarton/penokarton2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2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mir-s3-cdn-cf.behance.net/project_modules/1400/252cc847408285.5608039c65d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9" y="332656"/>
            <a:ext cx="84995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5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www.newtrier.k12.il.us/uploadedImages/Siteroot/Academics/Applied_Arts/Architecture/IMG_20151029_144458631_H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newtrier.k12.il.us/uploadedImages/Siteroot/Academics/Applied_Arts/Architecture/IMG_20151029_144458631_HD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://iad.sfu-kras.ru/images/portfolio/img_32231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5505"/>
            <a:ext cx="7272809" cy="642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54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www.sites.google.com/site/opksfu/_/rsrc/1493140031473/home/modul-3-vidy-kompozicii/3-3-glubinno-prostranstvennaa-kompozicia/primery-glubinno---prostranstvennoj-kompozicii/%D1%82%D1%82%D1%80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57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.pinimg.com/originals/38/df/0e/38df0e65dbb07356b45c59bbef5619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68068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65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mt.samgasi.uz/pluginfile.php/9200/course/overviewfiles/%D0%B0%D1%80%D1%85%20%D0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48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ljplus.ru/img3/d/e/der0/opk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012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46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://iad.sfu-kras.ru/images/portfolio/img_9934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0239"/>
            <a:ext cx="8073616" cy="55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17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ad.sfu-kras.ru/images/portfolio/img_26496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6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оверхность </a:t>
            </a:r>
            <a:r>
              <a:rPr lang="ru-RU" sz="2800" b="1" dirty="0"/>
              <a:t>вытянута по горизонтальной </a:t>
            </a:r>
            <a:r>
              <a:rPr lang="ru-RU" sz="2800" b="1" dirty="0" smtClean="0"/>
              <a:t>или вертикальной координате</a:t>
            </a:r>
            <a:endParaRPr lang="ru-RU" sz="2800" b="1" dirty="0"/>
          </a:p>
        </p:txBody>
      </p:sp>
      <p:pic>
        <p:nvPicPr>
          <p:cNvPr id="3074" name="Picture 2" descr="D:\Desktop\img_272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9" y="1268760"/>
            <a:ext cx="2808312" cy="48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ad.sfu-kras.ru/images/portfolio/img_7708_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5506"/>
            <a:ext cx="5832648" cy="32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91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lonelytravelog.files.wordpress.com/2018/11/minimalism-sg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251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4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Формой плана: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поверхность в плане может быть прямой или циркульной кривой</a:t>
            </a:r>
            <a:r>
              <a:rPr lang="ru-RU" b="1" dirty="0" smtClean="0"/>
              <a:t>;</a:t>
            </a:r>
          </a:p>
          <a:p>
            <a:endParaRPr lang="ru-RU" dirty="0"/>
          </a:p>
        </p:txBody>
      </p:sp>
      <p:pic>
        <p:nvPicPr>
          <p:cNvPr id="5" name="Рисунок 4" descr="сканирование002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764704"/>
            <a:ext cx="47815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271469"/>
            <a:ext cx="475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состоять из прямолинейных частей;</a:t>
            </a:r>
          </a:p>
        </p:txBody>
      </p:sp>
      <p:pic>
        <p:nvPicPr>
          <p:cNvPr id="7" name="Рисунок 6" descr="сканирование00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9" y="2646214"/>
            <a:ext cx="4781550" cy="157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923" y="436510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быть образованной сочетанием прямолинейных и криволинейных участков.</a:t>
            </a:r>
          </a:p>
          <a:p>
            <a:r>
              <a:rPr lang="ru-RU" dirty="0"/>
              <a:t> </a:t>
            </a:r>
          </a:p>
        </p:txBody>
      </p:sp>
      <p:pic>
        <p:nvPicPr>
          <p:cNvPr id="9" name="Рисунок 8" descr="сканирование00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308" y="4826769"/>
            <a:ext cx="6820156" cy="11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05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22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Силуэтом</a:t>
            </a:r>
            <a:r>
              <a:rPr lang="ru-RU" sz="2400" b="1" dirty="0"/>
              <a:t>: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симметричным </a:t>
            </a:r>
            <a:r>
              <a:rPr lang="ru-RU" b="1" dirty="0" smtClean="0"/>
              <a:t>и асимметричным</a:t>
            </a:r>
            <a:r>
              <a:rPr lang="ru-RU" b="1" dirty="0"/>
              <a:t>;</a:t>
            </a:r>
          </a:p>
        </p:txBody>
      </p:sp>
      <p:pic>
        <p:nvPicPr>
          <p:cNvPr id="5" name="Рисунок 4" descr="сканирование00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74" y="786780"/>
            <a:ext cx="5472608" cy="13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22867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Положением по отношению к зрителю: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b="1" dirty="0"/>
              <a:t>вертикально стоящей  наклоненной на зрителя; наклоненной на зрителя.</a:t>
            </a:r>
          </a:p>
        </p:txBody>
      </p:sp>
      <p:pic>
        <p:nvPicPr>
          <p:cNvPr id="7" name="Рисунок 6" descr="сканирование002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75" y="3152001"/>
            <a:ext cx="87026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2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436" y="26408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Членения: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вертикальные., горизонтальные, наклонные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5" name="Рисунок 4" descr="сканирование003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32" y="765072"/>
            <a:ext cx="64960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анирование003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723" y="765072"/>
            <a:ext cx="23477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6318" y="238495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полные и неполные;</a:t>
            </a:r>
          </a:p>
        </p:txBody>
      </p:sp>
      <p:pic>
        <p:nvPicPr>
          <p:cNvPr id="8" name="Рисунок 7" descr="сканирование003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78" y="2754288"/>
            <a:ext cx="6404246" cy="14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5530" y="4265022"/>
            <a:ext cx="592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в</a:t>
            </a:r>
            <a:r>
              <a:rPr lang="ru-RU" b="1" dirty="0" smtClean="0"/>
              <a:t>ыступающие, заглубленные </a:t>
            </a:r>
            <a:r>
              <a:rPr lang="ru-RU" b="1" dirty="0"/>
              <a:t>(контррельеф).</a:t>
            </a:r>
            <a:r>
              <a:rPr lang="ru-RU" b="1" dirty="0" smtClean="0"/>
              <a:t>;</a:t>
            </a:r>
            <a:endParaRPr lang="ru-RU" b="1" dirty="0"/>
          </a:p>
        </p:txBody>
      </p:sp>
      <p:pic>
        <p:nvPicPr>
          <p:cNvPr id="11" name="Рисунок 10" descr="сканирование003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363" y="4634354"/>
            <a:ext cx="4182613" cy="145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канирование003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976" y="4634355"/>
            <a:ext cx="4622796" cy="145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77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32" y="32406"/>
            <a:ext cx="9011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Контрастное и нюансное соотношение массы и пространства.</a:t>
            </a:r>
            <a:endParaRPr lang="ru-RU" sz="2400" dirty="0"/>
          </a:p>
        </p:txBody>
      </p:sp>
      <p:pic>
        <p:nvPicPr>
          <p:cNvPr id="5" name="Рисунок 4" descr="сканирование003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58" y="863403"/>
            <a:ext cx="6370320" cy="231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3180628"/>
            <a:ext cx="2627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Фактура и цвет</a:t>
            </a:r>
            <a:endParaRPr lang="ru-RU" sz="2400" dirty="0"/>
          </a:p>
        </p:txBody>
      </p:sp>
      <p:pic>
        <p:nvPicPr>
          <p:cNvPr id="7" name="Рисунок 6" descr="сканирование00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458" y="3642293"/>
            <a:ext cx="6370320" cy="239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11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89289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Объемная композиция</a:t>
            </a:r>
          </a:p>
          <a:p>
            <a:r>
              <a:rPr lang="ru-RU" sz="2000" dirty="0"/>
              <a:t>Объемная композиция содержит элементы, развитые по всем трем координатам (</a:t>
            </a:r>
            <a:r>
              <a:rPr lang="ru-RU" sz="2000" b="1" u="sng" dirty="0"/>
              <a:t>ширине, высоте, глубине</a:t>
            </a:r>
            <a:r>
              <a:rPr lang="ru-RU" sz="2000" dirty="0"/>
              <a:t>). </a:t>
            </a:r>
          </a:p>
          <a:p>
            <a:r>
              <a:rPr lang="ru-RU" sz="2000" u="sng" dirty="0" err="1" smtClean="0"/>
              <a:t>Выявлеие</a:t>
            </a:r>
            <a:r>
              <a:rPr lang="ru-RU" sz="2000" u="sng" dirty="0" smtClean="0"/>
              <a:t> объемной формы: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соотношение </a:t>
            </a:r>
            <a:r>
              <a:rPr lang="ru-RU" dirty="0"/>
              <a:t>сторон, ширины, глубины,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формы </a:t>
            </a:r>
            <a:r>
              <a:rPr lang="ru-RU" dirty="0"/>
              <a:t>плана, положение граней в пространстве – горизонтальное, вертикальное, наклонное, величина граней 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132856"/>
            <a:ext cx="8821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Объемная композиция-рассчитана на восприятие </a:t>
            </a:r>
            <a:r>
              <a:rPr lang="ru-RU" dirty="0"/>
              <a:t>со всех точек зрения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такой композиции наиболее выражена </a:t>
            </a:r>
            <a:r>
              <a:rPr lang="ru-RU" dirty="0" err="1"/>
              <a:t>трехмерность</a:t>
            </a:r>
            <a:r>
              <a:rPr lang="ru-RU" dirty="0"/>
              <a:t> (объемность) как особое качество композиции.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D:\Desktop\__________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82" y="2920967"/>
            <a:ext cx="2880320" cy="3857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дарящая во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5" y="3122333"/>
            <a:ext cx="525658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243275"/>
            <a:ext cx="6491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2 Памятник </a:t>
            </a:r>
            <a:r>
              <a:rPr lang="ru-RU" sz="1500" b="1" dirty="0"/>
              <a:t>«</a:t>
            </a:r>
            <a:r>
              <a:rPr lang="ru-RU" sz="1500" b="1" dirty="0" smtClean="0"/>
              <a:t>Воинам-защитникам». </a:t>
            </a:r>
            <a:r>
              <a:rPr lang="ru-RU" sz="1500" b="1" dirty="0"/>
              <a:t>Скульпторы – Н. Тимошин, </a:t>
            </a:r>
            <a:endParaRPr lang="ru-RU" sz="1500" b="1" dirty="0" smtClean="0"/>
          </a:p>
          <a:p>
            <a:r>
              <a:rPr lang="ru-RU" sz="1500" b="1" dirty="0" smtClean="0"/>
              <a:t>И</a:t>
            </a:r>
            <a:r>
              <a:rPr lang="ru-RU" sz="1500" b="1" dirty="0"/>
              <a:t>. </a:t>
            </a:r>
            <a:r>
              <a:rPr lang="ru-RU" sz="1500" b="1" dirty="0" err="1"/>
              <a:t>Шмагун</a:t>
            </a:r>
            <a:r>
              <a:rPr lang="ru-RU" sz="1500" b="1" dirty="0"/>
              <a:t>, архитектор – К. Михайлов.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888899"/>
            <a:ext cx="64919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1 Памятник «Дарящая воду» скульптор Александр Суворов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996360313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Другая 6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EBBAB2"/>
      </a:accent1>
      <a:accent2>
        <a:srgbClr val="9CA03E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622</TotalTime>
  <Words>955</Words>
  <Application>Microsoft Office PowerPoint</Application>
  <PresentationFormat>Экран (4:3)</PresentationFormat>
  <Paragraphs>106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Паркет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Творческих Вам успехов!!!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антуража и стаффажа в архитектурном чертеже</dc:title>
  <dc:creator>SA</dc:creator>
  <cp:lastModifiedBy>SA</cp:lastModifiedBy>
  <cp:revision>56</cp:revision>
  <dcterms:created xsi:type="dcterms:W3CDTF">2015-03-24T06:53:08Z</dcterms:created>
  <dcterms:modified xsi:type="dcterms:W3CDTF">2021-12-03T18:55:46Z</dcterms:modified>
</cp:coreProperties>
</file>