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70" r:id="rId6"/>
    <p:sldId id="272" r:id="rId7"/>
    <p:sldId id="260" r:id="rId8"/>
    <p:sldId id="261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444" autoAdjust="0"/>
  </p:normalViewPr>
  <p:slideViewPr>
    <p:cSldViewPr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88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D4281-9962-46CD-9677-626DBB2C5663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CD51A-3CF3-40A5-BEA3-BB1B6C0EDC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CD51A-3CF3-40A5-BEA3-BB1B6C0EDCD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59632" y="2348880"/>
            <a:ext cx="7704856" cy="12961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43200" y="2204864"/>
            <a:ext cx="6949280" cy="1584176"/>
          </a:xfrm>
        </p:spPr>
        <p:txBody>
          <a:bodyPr>
            <a:normAutofit fontScale="90000"/>
          </a:bodyPr>
          <a:lstStyle/>
          <a:p>
            <a:pPr algn="r"/>
            <a:r>
              <a:rPr lang="ru-RU" sz="3400" dirty="0" smtClean="0">
                <a:latin typeface="Calibri Light" pitchFamily="34" charset="0"/>
              </a:rPr>
              <a:t>Формирование античной философии и её влияние на культуру античного мира</a:t>
            </a:r>
            <a:endParaRPr lang="ru-RU" sz="3400" dirty="0">
              <a:latin typeface="Calibri Ligh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7389440"/>
            <a:ext cx="6372200" cy="936104"/>
          </a:xfrm>
        </p:spPr>
        <p:txBody>
          <a:bodyPr>
            <a:normAutofit/>
          </a:bodyPr>
          <a:lstStyle/>
          <a:p>
            <a:pPr algn="just"/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Calibri Light" pitchFamily="34" charset="0"/>
            </a:endParaRPr>
          </a:p>
        </p:txBody>
      </p:sp>
      <p:pic>
        <p:nvPicPr>
          <p:cNvPr id="6" name="Picture 2" descr="https://o.remove.bg/downloads/6168a7db-1b94-4248-8703-9e626e696e27/Michel_Lara_on_Twitter-removebg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3854972" cy="65253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5544616" cy="594928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3600" i="1" dirty="0" smtClean="0">
                <a:latin typeface="Calibri Light" pitchFamily="34" charset="0"/>
              </a:rPr>
              <a:t>Античной философией </a:t>
            </a:r>
            <a:r>
              <a:rPr lang="ru-RU" sz="3600" dirty="0" smtClean="0">
                <a:latin typeface="Calibri Light" pitchFamily="34" charset="0"/>
              </a:rPr>
              <a:t>называют совокупность философских учений, развивавшихся в древнегреческом и древнеримском рабовладельческом обществе с конца 7 в. до н.э. вплоть до 6 в. н. э. </a:t>
            </a:r>
          </a:p>
          <a:p>
            <a:endParaRPr lang="ru-RU" dirty="0"/>
          </a:p>
        </p:txBody>
      </p:sp>
      <p:sp>
        <p:nvSpPr>
          <p:cNvPr id="4098" name="AutoShape 2" descr="Певец Орф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2" descr="https://o.remove.bg/downloads/31cab3c2-be37-41bb-a829-f8ed0ba8b97e/Home_-_Orhan_Kuresevic_Portfolio-removebg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972107"/>
            <a:ext cx="3923928" cy="588589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827584" y="4653136"/>
            <a:ext cx="7920880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827584" y="3212976"/>
            <a:ext cx="7920880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827584" y="1628800"/>
            <a:ext cx="7920880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352928" cy="864096"/>
          </a:xfrm>
        </p:spPr>
        <p:txBody>
          <a:bodyPr>
            <a:normAutofit fontScale="90000"/>
          </a:bodyPr>
          <a:lstStyle/>
          <a:p>
            <a:pPr algn="l"/>
            <a:r>
              <a:rPr lang="ru-RU" i="1" dirty="0" smtClean="0">
                <a:latin typeface="Calibri Light" pitchFamily="34" charset="0"/>
              </a:rPr>
              <a:t>Античная философия </a:t>
            </a:r>
            <a:r>
              <a:rPr lang="ru-RU" dirty="0" smtClean="0">
                <a:latin typeface="Calibri Light" pitchFamily="34" charset="0"/>
              </a:rPr>
              <a:t>разделяется на 3 периода развития: </a:t>
            </a:r>
            <a:br>
              <a:rPr lang="ru-RU" dirty="0" smtClean="0">
                <a:latin typeface="Calibri Light" pitchFamily="34" charset="0"/>
              </a:rPr>
            </a:br>
            <a:endParaRPr lang="ru-RU" dirty="0"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8291264" cy="4209331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Calibri Light" pitchFamily="34" charset="0"/>
              </a:rPr>
              <a:t>древнегреческий (VII-V вв. до н.э.),—</a:t>
            </a:r>
            <a:r>
              <a:rPr lang="ru-RU" i="1" dirty="0" smtClean="0">
                <a:latin typeface="Calibri Light" pitchFamily="34" charset="0"/>
              </a:rPr>
              <a:t>период становления</a:t>
            </a:r>
            <a:r>
              <a:rPr lang="ru-RU" dirty="0" smtClean="0">
                <a:latin typeface="Calibri Light" pitchFamily="34" charset="0"/>
              </a:rPr>
              <a:t> </a:t>
            </a:r>
          </a:p>
          <a:p>
            <a:pPr marL="514350" indent="-514350">
              <a:buAutoNum type="arabicPeriod"/>
            </a:pPr>
            <a:endParaRPr lang="ru-RU" dirty="0" smtClean="0">
              <a:latin typeface="Calibri Light" pitchFamily="34" charset="0"/>
            </a:endParaRPr>
          </a:p>
          <a:p>
            <a:pPr marL="514350" indent="-514350">
              <a:buAutoNum type="arabicPeriod" startAt="2"/>
            </a:pPr>
            <a:r>
              <a:rPr lang="ru-RU" dirty="0" smtClean="0">
                <a:latin typeface="Calibri Light" pitchFamily="34" charset="0"/>
              </a:rPr>
              <a:t>классический (со 2 пол. V в. до н.э. по IV в. до н.э.) —</a:t>
            </a:r>
            <a:r>
              <a:rPr lang="ru-RU" i="1" dirty="0" smtClean="0">
                <a:latin typeface="Calibri Light" pitchFamily="34" charset="0"/>
              </a:rPr>
              <a:t>период расцвета</a:t>
            </a:r>
          </a:p>
          <a:p>
            <a:pPr marL="514350" indent="-514350">
              <a:buAutoNum type="arabicPeriod" startAt="2"/>
            </a:pPr>
            <a:endParaRPr lang="ru-RU" dirty="0" smtClean="0">
              <a:latin typeface="Calibri Light" pitchFamily="34" charset="0"/>
            </a:endParaRPr>
          </a:p>
          <a:p>
            <a:pPr>
              <a:buNone/>
            </a:pPr>
            <a:r>
              <a:rPr lang="ru-RU" dirty="0" smtClean="0">
                <a:latin typeface="Calibri Light" pitchFamily="34" charset="0"/>
              </a:rPr>
              <a:t>3.  эллино-римский (поздняя античность: с IV в. до н.э. по V в. н.э.) —</a:t>
            </a:r>
            <a:r>
              <a:rPr lang="ru-RU" i="1" dirty="0" smtClean="0">
                <a:latin typeface="Calibri Light" pitchFamily="34" charset="0"/>
              </a:rPr>
              <a:t>период упадка</a:t>
            </a:r>
            <a:endParaRPr lang="ru-RU" dirty="0" smtClean="0">
              <a:latin typeface="Calibri Light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788024" y="5157192"/>
            <a:ext cx="360040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86409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latin typeface="Calibri Light" pitchFamily="34" charset="0"/>
              </a:rPr>
              <a:t>В античную философию входят такие школы и учения как: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https://o.remove.bg/downloads/475a4ea3-3f19-4d8f-9709-7013aac351cb/PicsArt_09-08-10.30.23-removebg-preview.png"/>
          <p:cNvPicPr>
            <a:picLocks noChangeAspect="1" noChangeArrowheads="1"/>
          </p:cNvPicPr>
          <p:nvPr/>
        </p:nvPicPr>
        <p:blipFill>
          <a:blip r:embed="rId2" cstate="print">
            <a:lum bright="-10000" contrast="-10000"/>
          </a:blip>
          <a:srcRect b="2977"/>
          <a:stretch>
            <a:fillRect/>
          </a:stretch>
        </p:blipFill>
        <p:spPr bwMode="auto">
          <a:xfrm>
            <a:off x="-1188640" y="449288"/>
            <a:ext cx="6605348" cy="640871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788024" y="4293096"/>
            <a:ext cx="360040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788024" y="3501008"/>
            <a:ext cx="360040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88024" y="2564904"/>
            <a:ext cx="360040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788024" y="1772816"/>
            <a:ext cx="360040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788024" y="6021288"/>
            <a:ext cx="360040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8024" y="1745432"/>
            <a:ext cx="5220072" cy="5112568"/>
          </a:xfrm>
        </p:spPr>
        <p:txBody>
          <a:bodyPr>
            <a:normAutofit fontScale="77500" lnSpcReduction="20000"/>
          </a:bodyPr>
          <a:lstStyle/>
          <a:p>
            <a:pPr marL="742950" indent="-742950">
              <a:buNone/>
            </a:pPr>
            <a:r>
              <a:rPr lang="ru-RU" sz="3600" dirty="0" smtClean="0">
                <a:latin typeface="Calibri Light" pitchFamily="34" charset="0"/>
              </a:rPr>
              <a:t>1. школа </a:t>
            </a:r>
            <a:r>
              <a:rPr lang="ru-RU" sz="3600" i="1" dirty="0" smtClean="0">
                <a:latin typeface="Calibri Light" pitchFamily="34" charset="0"/>
              </a:rPr>
              <a:t>Платона</a:t>
            </a:r>
          </a:p>
          <a:p>
            <a:pPr marL="742950" indent="-742950">
              <a:buAutoNum type="arabicPeriod"/>
            </a:pPr>
            <a:endParaRPr lang="ru-RU" sz="3600" i="1" dirty="0" smtClean="0">
              <a:latin typeface="Calibri Light" pitchFamily="34" charset="0"/>
            </a:endParaRPr>
          </a:p>
          <a:p>
            <a:pPr>
              <a:buNone/>
            </a:pPr>
            <a:r>
              <a:rPr lang="ru-RU" sz="3600" dirty="0" smtClean="0">
                <a:latin typeface="Calibri Light" pitchFamily="34" charset="0"/>
              </a:rPr>
              <a:t>2. школа </a:t>
            </a:r>
            <a:r>
              <a:rPr lang="ru-RU" sz="3600" i="1" dirty="0" smtClean="0">
                <a:latin typeface="Calibri Light" pitchFamily="34" charset="0"/>
              </a:rPr>
              <a:t>Аристотеля</a:t>
            </a:r>
          </a:p>
          <a:p>
            <a:pPr>
              <a:buNone/>
            </a:pPr>
            <a:endParaRPr lang="ru-RU" sz="3600" i="1" dirty="0" smtClean="0">
              <a:latin typeface="Calibri Light" pitchFamily="34" charset="0"/>
            </a:endParaRPr>
          </a:p>
          <a:p>
            <a:pPr>
              <a:buNone/>
            </a:pPr>
            <a:r>
              <a:rPr lang="ru-RU" sz="3600" dirty="0" smtClean="0">
                <a:latin typeface="Calibri Light" pitchFamily="34" charset="0"/>
              </a:rPr>
              <a:t>3. школа </a:t>
            </a:r>
            <a:r>
              <a:rPr lang="ru-RU" sz="3600" i="1" dirty="0" smtClean="0">
                <a:latin typeface="Calibri Light" pitchFamily="34" charset="0"/>
              </a:rPr>
              <a:t>Эпикуреизма</a:t>
            </a:r>
          </a:p>
          <a:p>
            <a:pPr>
              <a:buNone/>
            </a:pPr>
            <a:endParaRPr lang="ru-RU" sz="3600" i="1" dirty="0" smtClean="0">
              <a:latin typeface="Calibri Light" pitchFamily="34" charset="0"/>
            </a:endParaRPr>
          </a:p>
          <a:p>
            <a:pPr>
              <a:buNone/>
            </a:pPr>
            <a:r>
              <a:rPr lang="ru-RU" sz="3600" dirty="0" smtClean="0">
                <a:latin typeface="Calibri Light" pitchFamily="34" charset="0"/>
              </a:rPr>
              <a:t>4. школа </a:t>
            </a:r>
            <a:r>
              <a:rPr lang="ru-RU" sz="3600" i="1" dirty="0" smtClean="0">
                <a:latin typeface="Calibri Light" pitchFamily="34" charset="0"/>
              </a:rPr>
              <a:t>Стоицизма</a:t>
            </a:r>
          </a:p>
          <a:p>
            <a:pPr>
              <a:buNone/>
            </a:pPr>
            <a:endParaRPr lang="ru-RU" sz="3600" i="1" dirty="0" smtClean="0">
              <a:latin typeface="Calibri Light" pitchFamily="34" charset="0"/>
            </a:endParaRPr>
          </a:p>
          <a:p>
            <a:pPr>
              <a:buNone/>
            </a:pPr>
            <a:r>
              <a:rPr lang="ru-RU" sz="3600" dirty="0" smtClean="0">
                <a:latin typeface="Calibri Light" pitchFamily="34" charset="0"/>
              </a:rPr>
              <a:t>5. школа Скептицизма</a:t>
            </a:r>
          </a:p>
          <a:p>
            <a:pPr>
              <a:buNone/>
            </a:pPr>
            <a:endParaRPr lang="ru-RU" sz="3600" dirty="0" smtClean="0">
              <a:latin typeface="Calibri Light" pitchFamily="34" charset="0"/>
            </a:endParaRPr>
          </a:p>
          <a:p>
            <a:pPr>
              <a:buNone/>
            </a:pPr>
            <a:r>
              <a:rPr lang="ru-RU" sz="3600" dirty="0" smtClean="0">
                <a:latin typeface="Calibri Light" pitchFamily="34" charset="0"/>
              </a:rPr>
              <a:t>6. школа </a:t>
            </a:r>
            <a:r>
              <a:rPr lang="ru-RU" i="1" dirty="0" smtClean="0">
                <a:latin typeface="Calibri Light" pitchFamily="34" charset="0"/>
              </a:rPr>
              <a:t>Неоплатонизма</a:t>
            </a:r>
            <a:endParaRPr lang="ru-RU" sz="3600" i="1" dirty="0">
              <a:latin typeface="Calibri Light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o.remove.bg/downloads/2f2f1efe-212a-46c1-9107-033aede3c29e/Philosophy_Wire__Physically_active__Mentally_healthy__A_modern_civilization_illusion_amplified_-removebg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769817" y="2636912"/>
            <a:ext cx="4374183" cy="422108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4664"/>
            <a:ext cx="8784976" cy="6453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1. Школа Платона </a:t>
            </a:r>
          </a:p>
          <a:p>
            <a:pPr marL="0" indent="0">
              <a:buNone/>
            </a:pPr>
            <a:r>
              <a:rPr lang="ru-RU" sz="2400" dirty="0" smtClean="0">
                <a:latin typeface="Calibri Light" pitchFamily="34" charset="0"/>
              </a:rPr>
              <a:t>Платон считал, что кроме видимого физического мира существует невидимый, где содержатся идеальные формы всех вещей.</a:t>
            </a:r>
            <a:r>
              <a:rPr lang="ru-RU" sz="2400" b="1" i="1" dirty="0" smtClean="0">
                <a:latin typeface="Calibri Light" pitchFamily="34" charset="0"/>
              </a:rPr>
              <a:t>   </a:t>
            </a:r>
          </a:p>
          <a:p>
            <a:pPr marL="0" indent="0">
              <a:buNone/>
            </a:pPr>
            <a:endParaRPr lang="ru-RU" sz="2400" b="1" i="1" dirty="0" smtClean="0">
              <a:latin typeface="Calibri Light" pitchFamily="34" charset="0"/>
            </a:endParaRPr>
          </a:p>
          <a:p>
            <a:pPr marL="0" indent="0">
              <a:buNone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2. Школа Аристотеля</a:t>
            </a:r>
          </a:p>
          <a:p>
            <a:pPr marL="0" indent="0">
              <a:buNone/>
            </a:pPr>
            <a:r>
              <a:rPr lang="ru-RU" sz="2400" dirty="0" smtClean="0">
                <a:latin typeface="Calibri Light" pitchFamily="34" charset="0"/>
              </a:rPr>
              <a:t>Аристотель считал, что идеальный мир не может существовать отдельно от материального. Выступал против</a:t>
            </a:r>
          </a:p>
          <a:p>
            <a:pPr marL="0" indent="0">
              <a:buNone/>
            </a:pPr>
            <a:r>
              <a:rPr lang="ru-RU" sz="2400" dirty="0" smtClean="0">
                <a:latin typeface="Calibri Light" pitchFamily="34" charset="0"/>
              </a:rPr>
              <a:t>вывода Платона.</a:t>
            </a:r>
          </a:p>
          <a:p>
            <a:pPr marL="0" indent="0">
              <a:buNone/>
            </a:pPr>
            <a:endParaRPr lang="ru-RU" sz="2400" dirty="0" smtClean="0">
              <a:latin typeface="Calibri Light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3. Школа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Эпикуреизма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Calibri Light" pitchFamily="34" charset="0"/>
              </a:rPr>
              <a:t>Эпикурейцы считали, что философия должна</a:t>
            </a:r>
          </a:p>
          <a:p>
            <a:pPr marL="0" indent="0">
              <a:buNone/>
            </a:pPr>
            <a:r>
              <a:rPr lang="ru-RU" sz="2400" dirty="0" smtClean="0">
                <a:latin typeface="Calibri Light" pitchFamily="34" charset="0"/>
              </a:rPr>
              <a:t> помочь человеку обрести состояние</a:t>
            </a:r>
          </a:p>
          <a:p>
            <a:pPr marL="0" indent="0">
              <a:buNone/>
            </a:pPr>
            <a:r>
              <a:rPr lang="ru-RU" sz="2400" dirty="0" smtClean="0">
                <a:latin typeface="Calibri Light" pitchFamily="34" charset="0"/>
              </a:rPr>
              <a:t> безмятежного покоя.</a:t>
            </a:r>
          </a:p>
          <a:p>
            <a:pPr marL="0" indent="0">
              <a:buNone/>
            </a:pPr>
            <a:endParaRPr lang="ru-RU" sz="2400" dirty="0" smtClean="0">
              <a:latin typeface="Calibri Light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o.remove.bg/downloads/dd78b9c2-8dcd-47dc-880e-89d0a4b97ebc/antichnie-praktiki-stoikov-v-sovremennoi-zhizni.4130.orig-removebg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139952" y="3286125"/>
            <a:ext cx="6343650" cy="357187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4. Школа Стоицизма</a:t>
            </a:r>
          </a:p>
          <a:p>
            <a:pPr marL="0" indent="0">
              <a:buNone/>
            </a:pPr>
            <a:r>
              <a:rPr lang="ru-RU" sz="2600" dirty="0" smtClean="0">
                <a:latin typeface="Calibri Light" pitchFamily="34" charset="0"/>
              </a:rPr>
              <a:t>Стоики  считали, что космос — это живое разумное тело сферической формы, которое находится в бесконечной пустоте.</a:t>
            </a:r>
          </a:p>
          <a:p>
            <a:pPr marL="0" indent="0">
              <a:buNone/>
            </a:pPr>
            <a:endParaRPr lang="ru-RU" sz="2600" dirty="0" smtClean="0">
              <a:latin typeface="Calibri Light" pitchFamily="34" charset="0"/>
            </a:endParaRPr>
          </a:p>
          <a:p>
            <a:pPr marL="0" indent="0">
              <a:buNone/>
            </a:pPr>
            <a:r>
              <a:rPr lang="ru-RU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5. Школа Скептицизма</a:t>
            </a:r>
          </a:p>
          <a:p>
            <a:pPr marL="0" indent="0">
              <a:buNone/>
            </a:pPr>
            <a:r>
              <a:rPr lang="ru-RU" sz="2600" dirty="0" smtClean="0">
                <a:latin typeface="Calibri Light" pitchFamily="34" charset="0"/>
              </a:rPr>
              <a:t>В основе скептицизма лежит позиция, основанная на сомнении в существовании какого-либо надежного критерия истины.</a:t>
            </a:r>
          </a:p>
          <a:p>
            <a:pPr marL="0" indent="0">
              <a:buNone/>
            </a:pPr>
            <a:endParaRPr lang="ru-RU" sz="2600" dirty="0" smtClean="0">
              <a:latin typeface="Calibri Light" pitchFamily="34" charset="0"/>
            </a:endParaRPr>
          </a:p>
          <a:p>
            <a:pPr marL="0" indent="0">
              <a:buNone/>
            </a:pP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6. </a:t>
            </a:r>
            <a:r>
              <a:rPr lang="ru-RU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Школа Неоплатонизма</a:t>
            </a:r>
          </a:p>
          <a:p>
            <a:pPr marL="0" indent="0">
              <a:buNone/>
            </a:pPr>
            <a:r>
              <a:rPr lang="ru-RU" sz="2600" dirty="0" smtClean="0">
                <a:latin typeface="Calibri Light" pitchFamily="34" charset="0"/>
              </a:rPr>
              <a:t>Представители неоплатонизма занимались</a:t>
            </a:r>
          </a:p>
          <a:p>
            <a:pPr marL="0" indent="0">
              <a:buNone/>
            </a:pPr>
            <a:r>
              <a:rPr lang="ru-RU" sz="2600" dirty="0" smtClean="0">
                <a:latin typeface="Calibri Light" pitchFamily="34" charset="0"/>
              </a:rPr>
              <a:t>толкованиями учения Платона и </a:t>
            </a:r>
          </a:p>
          <a:p>
            <a:pPr marL="0" indent="0">
              <a:buNone/>
            </a:pPr>
            <a:r>
              <a:rPr lang="ru-RU" sz="2600" dirty="0" smtClean="0">
                <a:latin typeface="Calibri Light" pitchFamily="34" charset="0"/>
              </a:rPr>
              <a:t>критиковали все последующие течения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28800"/>
            <a:ext cx="6192688" cy="36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Calibri Light" pitchFamily="34" charset="0"/>
              </a:rPr>
              <a:t>«В многообразных формах греческой философии уже имеются в зародыше, в процессе возникновения, почти все позднейшие типы мировоззрений»</a:t>
            </a:r>
            <a:endParaRPr lang="ru-RU" dirty="0">
              <a:latin typeface="Calibri Light" pitchFamily="34" charset="0"/>
            </a:endParaRPr>
          </a:p>
        </p:txBody>
      </p:sp>
      <p:pic>
        <p:nvPicPr>
          <p:cNvPr id="1026" name="Picture 2" descr="https://o.remove.bg/downloads/b9aaa751-38ad-4b59-b3a5-e9ddb0d54037/Friedrich_Engels-1840-cropped-removebg-preview.png"/>
          <p:cNvPicPr>
            <a:picLocks noChangeAspect="1" noChangeArrowheads="1"/>
          </p:cNvPicPr>
          <p:nvPr/>
        </p:nvPicPr>
        <p:blipFill>
          <a:blip r:embed="rId2" cstate="print"/>
          <a:srcRect l="11126"/>
          <a:stretch>
            <a:fillRect/>
          </a:stretch>
        </p:blipFill>
        <p:spPr bwMode="auto">
          <a:xfrm flipH="1">
            <a:off x="5580112" y="1219200"/>
            <a:ext cx="3563888" cy="56388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987824" y="4725144"/>
            <a:ext cx="2664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 smtClean="0">
                <a:latin typeface="Calibri Light" pitchFamily="34" charset="0"/>
              </a:rPr>
              <a:t> </a:t>
            </a:r>
            <a:r>
              <a:rPr lang="ru-RU" sz="2400" dirty="0" smtClean="0">
                <a:latin typeface="Calibri Light" pitchFamily="34" charset="0"/>
              </a:rPr>
              <a:t> </a:t>
            </a:r>
            <a:r>
              <a:rPr lang="en-US" sz="2400" i="1" dirty="0" smtClean="0">
                <a:latin typeface="Calibri Light" pitchFamily="34" charset="0"/>
              </a:rPr>
              <a:t>Friedrich Engels</a:t>
            </a:r>
            <a:endParaRPr lang="ru-RU" sz="2400" dirty="0">
              <a:latin typeface="Calibri Light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s://i.pinimg.com/564x/82/fa/91/82fa91e77c1a04042df33922212ab38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76672"/>
            <a:ext cx="3995936" cy="6048672"/>
          </a:xfrm>
          <a:prstGeom prst="rect">
            <a:avLst/>
          </a:prstGeom>
          <a:noFill/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BAECB47-D1FA-4464-838B-540622A5F525}"/>
              </a:ext>
            </a:extLst>
          </p:cNvPr>
          <p:cNvSpPr/>
          <p:nvPr/>
        </p:nvSpPr>
        <p:spPr bwMode="white">
          <a:xfrm>
            <a:off x="5148064" y="476672"/>
            <a:ext cx="3995936" cy="6048672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1160748"/>
            <a:ext cx="8568952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 smtClean="0">
                <a:latin typeface="Calibri Light" pitchFamily="34" charset="0"/>
              </a:rPr>
              <a:t>материализм—</a:t>
            </a:r>
            <a:r>
              <a:rPr lang="ru-RU" dirty="0" smtClean="0">
                <a:latin typeface="Calibri Light" pitchFamily="34" charset="0"/>
              </a:rPr>
              <a:t>направление в философии, исходящее из признания первичности материи, ее несотворимости и </a:t>
            </a:r>
            <a:r>
              <a:rPr lang="ru-RU" dirty="0" err="1" smtClean="0">
                <a:latin typeface="Calibri Light" pitchFamily="34" charset="0"/>
              </a:rPr>
              <a:t>неуничтожимости</a:t>
            </a:r>
            <a:r>
              <a:rPr lang="ru-RU" dirty="0" smtClean="0">
                <a:latin typeface="Calibri Light" pitchFamily="34" charset="0"/>
              </a:rPr>
              <a:t>.</a:t>
            </a:r>
          </a:p>
          <a:p>
            <a:pPr marL="0" indent="0">
              <a:buNone/>
            </a:pPr>
            <a:endParaRPr lang="ru-RU" dirty="0" smtClean="0">
              <a:latin typeface="Calibri Light" pitchFamily="34" charset="0"/>
            </a:endParaRPr>
          </a:p>
          <a:p>
            <a:pPr marL="0" indent="0">
              <a:buNone/>
            </a:pPr>
            <a:r>
              <a:rPr lang="ru-RU" i="1" dirty="0" smtClean="0">
                <a:latin typeface="Calibri Light" pitchFamily="34" charset="0"/>
              </a:rPr>
              <a:t>идеализм—</a:t>
            </a:r>
            <a:r>
              <a:rPr lang="ru-RU" dirty="0" smtClean="0">
                <a:latin typeface="Calibri Light" pitchFamily="34" charset="0"/>
              </a:rPr>
              <a:t>направление в философии, противоположное материализму, исходящее из первичности духа, идеи, сознания и вторичности материи, природы, бытия.</a:t>
            </a:r>
            <a:endParaRPr lang="ru-RU" i="1" dirty="0">
              <a:latin typeface="Calibri Light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shoghakat.am/sites/default/files/telecast-image/e25cbf853446de0d183f9c1ceaa0ed78.PNG"/>
          <p:cNvPicPr>
            <a:picLocks noChangeAspect="1" noChangeArrowheads="1"/>
          </p:cNvPicPr>
          <p:nvPr/>
        </p:nvPicPr>
        <p:blipFill>
          <a:blip r:embed="rId2" cstate="print"/>
          <a:srcRect r="416"/>
          <a:stretch>
            <a:fillRect/>
          </a:stretch>
        </p:blipFill>
        <p:spPr bwMode="auto">
          <a:xfrm>
            <a:off x="323528" y="1052736"/>
            <a:ext cx="8496944" cy="4799498"/>
          </a:xfrm>
          <a:prstGeom prst="rect">
            <a:avLst/>
          </a:prstGeom>
          <a:noFill/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BAECB47-D1FA-4464-838B-540622A5F525}"/>
              </a:ext>
            </a:extLst>
          </p:cNvPr>
          <p:cNvSpPr/>
          <p:nvPr/>
        </p:nvSpPr>
        <p:spPr bwMode="white">
          <a:xfrm rot="5400000">
            <a:off x="2159732" y="-783468"/>
            <a:ext cx="4824536" cy="8496944"/>
          </a:xfrm>
          <a:prstGeom prst="rect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8424936" cy="4824536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r>
              <a:rPr lang="ru-RU" dirty="0" smtClean="0">
                <a:latin typeface="Calibri Light" pitchFamily="34" charset="0"/>
              </a:rPr>
              <a:t>Античная философия оказала огромное влияние на развитие человеческой цивилизации, последующую философскую мысль, культуру, жизнь, и развитие науки не только своего времени, но и последующих столетий. </a:t>
            </a:r>
          </a:p>
          <a:p>
            <a:pPr indent="0">
              <a:buNone/>
            </a:pPr>
            <a:r>
              <a:rPr lang="ru-RU" dirty="0" smtClean="0">
                <a:latin typeface="Calibri Light" pitchFamily="34" charset="0"/>
              </a:rPr>
              <a:t>Она дала ответ на поставленные развитием общества основополагающие вопросы миропонимания, понимания человека и его места в мире. </a:t>
            </a:r>
          </a:p>
          <a:p>
            <a:pPr indent="0">
              <a:buNone/>
            </a:pP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237</Words>
  <Application>Microsoft Office PowerPoint</Application>
  <PresentationFormat>Экран (4:3)</PresentationFormat>
  <Paragraphs>49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Формирование античной философии и её влияние на культуру античного мира</vt:lpstr>
      <vt:lpstr>Слайд 2</vt:lpstr>
      <vt:lpstr>Античная философия разделяется на 3 периода развития:  </vt:lpstr>
      <vt:lpstr>В античную философию входят такие школы и учения как: 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avanesyan</cp:lastModifiedBy>
  <cp:revision>7</cp:revision>
  <dcterms:created xsi:type="dcterms:W3CDTF">2021-09-05T18:46:53Z</dcterms:created>
  <dcterms:modified xsi:type="dcterms:W3CDTF">2021-12-10T07:09:41Z</dcterms:modified>
</cp:coreProperties>
</file>