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B572BC-1F2D-4097-A3A2-C531855D176B}" type="datetimeFigureOut">
              <a:rPr lang="ru-RU" smtClean="0"/>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B572BC-1F2D-4097-A3A2-C531855D176B}" type="datetimeFigureOut">
              <a:rPr lang="ru-RU" smtClean="0"/>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B572BC-1F2D-4097-A3A2-C531855D176B}" type="datetimeFigureOut">
              <a:rPr lang="ru-RU" smtClean="0"/>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B572BC-1F2D-4097-A3A2-C531855D176B}" type="datetimeFigureOut">
              <a:rPr lang="ru-RU" smtClean="0"/>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B572BC-1F2D-4097-A3A2-C531855D176B}" type="datetimeFigureOut">
              <a:rPr lang="ru-RU" smtClean="0"/>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B572BC-1F2D-4097-A3A2-C531855D176B}" type="datetimeFigureOut">
              <a:rPr lang="ru-RU" smtClean="0"/>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B572BC-1F2D-4097-A3A2-C531855D176B}" type="datetimeFigureOut">
              <a:rPr lang="ru-RU" smtClean="0"/>
              <a:t>10.12.2021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B572BC-1F2D-4097-A3A2-C531855D176B}" type="datetimeFigureOut">
              <a:rPr lang="ru-RU" smtClean="0"/>
              <a:t>10.12.2021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B572BC-1F2D-4097-A3A2-C531855D176B}" type="datetimeFigureOut">
              <a:rPr lang="ru-RU" smtClean="0"/>
              <a:t>10.12.2021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B572BC-1F2D-4097-A3A2-C531855D176B}" type="datetimeFigureOut">
              <a:rPr lang="ru-RU" smtClean="0"/>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B572BC-1F2D-4097-A3A2-C531855D176B}" type="datetimeFigureOut">
              <a:rPr lang="ru-RU" smtClean="0"/>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1EAEFE-811F-4A50-8BA8-63D9C696A29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572BC-1F2D-4097-A3A2-C531855D176B}" type="datetimeFigureOut">
              <a:rPr lang="ru-RU" smtClean="0"/>
              <a:t>10.12.2021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EAEFE-811F-4A50-8BA8-63D9C696A29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hatagency.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marketingevolution.com/marketing-essentials/what-is-a-digital-marketing-platform-marketing-evolution?hsLang=en"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332656"/>
            <a:ext cx="6400800" cy="792088"/>
          </a:xfrm>
        </p:spPr>
        <p:txBody>
          <a:bodyPr/>
          <a:lstStyle/>
          <a:p>
            <a:r>
              <a:rPr lang="en-US" sz="4400" b="1" dirty="0">
                <a:solidFill>
                  <a:schemeClr val="bg2"/>
                </a:solidFill>
                <a:latin typeface="Times New Roman" pitchFamily="18" charset="0"/>
                <a:cs typeface="Times New Roman" pitchFamily="18" charset="0"/>
              </a:rPr>
              <a:t>Advertising Agencies</a:t>
            </a:r>
            <a:endParaRPr lang="ru-RU" sz="4400" b="1" dirty="0">
              <a:solidFill>
                <a:schemeClr val="bg2"/>
              </a:solidFill>
              <a:latin typeface="Times New Roman" pitchFamily="18" charset="0"/>
              <a:cs typeface="Times New Roman" pitchFamily="18" charset="0"/>
            </a:endParaRPr>
          </a:p>
          <a:p>
            <a:endParaRPr lang="ru-RU" dirty="0"/>
          </a:p>
        </p:txBody>
      </p:sp>
      <p:sp>
        <p:nvSpPr>
          <p:cNvPr id="14338" name="AutoShape 2" descr="Advertising Agency Selection Gu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0" name="Picture 4"/>
          <p:cNvPicPr>
            <a:picLocks noChangeAspect="1" noChangeArrowheads="1"/>
          </p:cNvPicPr>
          <p:nvPr/>
        </p:nvPicPr>
        <p:blipFill>
          <a:blip r:embed="rId2" cstate="print"/>
          <a:srcRect/>
          <a:stretch>
            <a:fillRect/>
          </a:stretch>
        </p:blipFill>
        <p:spPr bwMode="auto">
          <a:xfrm>
            <a:off x="1043608" y="1340768"/>
            <a:ext cx="7063616" cy="48245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19672" y="404664"/>
            <a:ext cx="6400800" cy="792088"/>
          </a:xfrm>
        </p:spPr>
        <p:txBody>
          <a:bodyPr/>
          <a:lstStyle/>
          <a:p>
            <a:pPr lvl="0"/>
            <a:r>
              <a:rPr lang="ru-RU" sz="4400" b="1" dirty="0" err="1">
                <a:solidFill>
                  <a:schemeClr val="bg2"/>
                </a:solidFill>
                <a:latin typeface="Times New Roman" pitchFamily="18" charset="0"/>
                <a:cs typeface="Times New Roman" pitchFamily="18" charset="0"/>
              </a:rPr>
              <a:t>Full</a:t>
            </a:r>
            <a:r>
              <a:rPr lang="ru-RU" sz="4400" b="1" dirty="0">
                <a:solidFill>
                  <a:schemeClr val="bg2"/>
                </a:solidFill>
                <a:latin typeface="Times New Roman" pitchFamily="18" charset="0"/>
                <a:cs typeface="Times New Roman" pitchFamily="18" charset="0"/>
              </a:rPr>
              <a:t> </a:t>
            </a:r>
            <a:r>
              <a:rPr lang="ru-RU" sz="4400" b="1" dirty="0" err="1">
                <a:solidFill>
                  <a:schemeClr val="bg2"/>
                </a:solidFill>
                <a:latin typeface="Times New Roman" pitchFamily="18" charset="0"/>
                <a:cs typeface="Times New Roman" pitchFamily="18" charset="0"/>
              </a:rPr>
              <a:t>service</a:t>
            </a:r>
            <a:r>
              <a:rPr lang="ru-RU" sz="4400" b="1" dirty="0">
                <a:solidFill>
                  <a:schemeClr val="bg2"/>
                </a:solidFill>
                <a:latin typeface="Times New Roman" pitchFamily="18" charset="0"/>
                <a:cs typeface="Times New Roman" pitchFamily="18" charset="0"/>
              </a:rPr>
              <a:t> </a:t>
            </a:r>
            <a:r>
              <a:rPr lang="ru-RU" sz="4400" b="1" dirty="0" err="1">
                <a:solidFill>
                  <a:schemeClr val="bg2"/>
                </a:solidFill>
                <a:latin typeface="Times New Roman" pitchFamily="18" charset="0"/>
                <a:cs typeface="Times New Roman" pitchFamily="18" charset="0"/>
              </a:rPr>
              <a:t>Agencies</a:t>
            </a:r>
            <a:endParaRPr lang="ru-RU" sz="4400" dirty="0">
              <a:solidFill>
                <a:schemeClr val="bg2"/>
              </a:solidFill>
              <a:latin typeface="Times New Roman" pitchFamily="18" charset="0"/>
              <a:cs typeface="Times New Roman" pitchFamily="18" charset="0"/>
            </a:endParaRPr>
          </a:p>
          <a:p>
            <a:endParaRPr lang="ru-RU" dirty="0"/>
          </a:p>
        </p:txBody>
      </p:sp>
      <p:sp>
        <p:nvSpPr>
          <p:cNvPr id="4" name="Прямоугольник 3"/>
          <p:cNvSpPr/>
          <p:nvPr/>
        </p:nvSpPr>
        <p:spPr>
          <a:xfrm>
            <a:off x="539552" y="1268760"/>
            <a:ext cx="8136904" cy="1754326"/>
          </a:xfrm>
          <a:prstGeom prst="rect">
            <a:avLst/>
          </a:prstGeom>
        </p:spPr>
        <p:txBody>
          <a:bodyPr wrap="square">
            <a:spAutoFit/>
          </a:bodyPr>
          <a:lstStyle/>
          <a:p>
            <a:r>
              <a:rPr lang="en-US" sz="3600" b="1" dirty="0">
                <a:solidFill>
                  <a:schemeClr val="bg1"/>
                </a:solidFill>
                <a:latin typeface="Times New Roman" pitchFamily="18" charset="0"/>
                <a:cs typeface="Times New Roman" pitchFamily="18" charset="0"/>
              </a:rPr>
              <a:t>A full-service agency </a:t>
            </a:r>
            <a:r>
              <a:rPr lang="en-US" sz="3600" dirty="0">
                <a:solidFill>
                  <a:schemeClr val="bg1"/>
                </a:solidFill>
                <a:latin typeface="Times New Roman" pitchFamily="18" charset="0"/>
                <a:cs typeface="Times New Roman" pitchFamily="18" charset="0"/>
              </a:rPr>
              <a:t>is a fully integrated marketing and advertising agency that provides a complete set of services. </a:t>
            </a:r>
            <a:endParaRPr lang="ru-RU" sz="3600" dirty="0">
              <a:solidFill>
                <a:schemeClr val="bg1"/>
              </a:solidFill>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2555776" y="3140968"/>
            <a:ext cx="4593887" cy="340116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19672" y="404664"/>
            <a:ext cx="6400800" cy="792088"/>
          </a:xfrm>
        </p:spPr>
        <p:txBody>
          <a:bodyPr/>
          <a:lstStyle/>
          <a:p>
            <a:pPr lvl="0"/>
            <a:r>
              <a:rPr lang="ru-RU" sz="4400" b="1" dirty="0" err="1">
                <a:solidFill>
                  <a:schemeClr val="bg2"/>
                </a:solidFill>
                <a:latin typeface="Times New Roman" pitchFamily="18" charset="0"/>
                <a:cs typeface="Times New Roman" pitchFamily="18" charset="0"/>
              </a:rPr>
              <a:t>Interactive</a:t>
            </a:r>
            <a:r>
              <a:rPr lang="ru-RU" sz="4400" b="1" dirty="0">
                <a:solidFill>
                  <a:schemeClr val="bg2"/>
                </a:solidFill>
                <a:latin typeface="Times New Roman" pitchFamily="18" charset="0"/>
                <a:cs typeface="Times New Roman" pitchFamily="18" charset="0"/>
              </a:rPr>
              <a:t> </a:t>
            </a:r>
            <a:r>
              <a:rPr lang="ru-RU" sz="4400" b="1" dirty="0" err="1">
                <a:solidFill>
                  <a:schemeClr val="bg2"/>
                </a:solidFill>
                <a:latin typeface="Times New Roman" pitchFamily="18" charset="0"/>
                <a:cs typeface="Times New Roman" pitchFamily="18" charset="0"/>
              </a:rPr>
              <a:t>Agencies</a:t>
            </a:r>
            <a:endParaRPr lang="ru-RU" sz="4400" dirty="0">
              <a:solidFill>
                <a:schemeClr val="bg2"/>
              </a:solidFill>
              <a:latin typeface="Times New Roman" pitchFamily="18" charset="0"/>
              <a:cs typeface="Times New Roman" pitchFamily="18" charset="0"/>
            </a:endParaRPr>
          </a:p>
          <a:p>
            <a:endParaRPr lang="ru-RU" dirty="0"/>
          </a:p>
        </p:txBody>
      </p:sp>
      <p:sp>
        <p:nvSpPr>
          <p:cNvPr id="4" name="Прямоугольник 3"/>
          <p:cNvSpPr/>
          <p:nvPr/>
        </p:nvSpPr>
        <p:spPr>
          <a:xfrm>
            <a:off x="539552" y="1196752"/>
            <a:ext cx="8352928" cy="1938992"/>
          </a:xfrm>
          <a:prstGeom prst="rect">
            <a:avLst/>
          </a:prstGeom>
        </p:spPr>
        <p:txBody>
          <a:bodyPr wrap="square">
            <a:spAutoFit/>
          </a:bodyPr>
          <a:lstStyle/>
          <a:p>
            <a:r>
              <a:rPr lang="en-US" sz="4000" dirty="0">
                <a:solidFill>
                  <a:schemeClr val="bg1"/>
                </a:solidFill>
                <a:latin typeface="Times New Roman" pitchFamily="18" charset="0"/>
                <a:cs typeface="Times New Roman" pitchFamily="18" charset="0"/>
              </a:rPr>
              <a:t>An interactive agency, also known as a </a:t>
            </a:r>
            <a:r>
              <a:rPr lang="en-US" sz="4000" b="1" dirty="0">
                <a:solidFill>
                  <a:schemeClr val="bg1"/>
                </a:solidFill>
                <a:latin typeface="Times New Roman" pitchFamily="18" charset="0"/>
                <a:cs typeface="Times New Roman" pitchFamily="18" charset="0"/>
              </a:rPr>
              <a:t>digital agency</a:t>
            </a:r>
            <a:r>
              <a:rPr lang="en-US" sz="4000" dirty="0">
                <a:solidFill>
                  <a:schemeClr val="bg1"/>
                </a:solidFill>
                <a:latin typeface="Times New Roman" pitchFamily="18" charset="0"/>
                <a:cs typeface="Times New Roman" pitchFamily="18" charset="0"/>
              </a:rPr>
              <a:t>, is similar to a traditional advertising agency.</a:t>
            </a:r>
            <a:endParaRPr lang="ru-RU" sz="4000" dirty="0">
              <a:solidFill>
                <a:schemeClr val="bg1"/>
              </a:solidFill>
              <a:latin typeface="Times New Roman" pitchFamily="18" charset="0"/>
              <a:cs typeface="Times New Roman" pitchFamily="18" charset="0"/>
            </a:endParaRPr>
          </a:p>
        </p:txBody>
      </p:sp>
      <p:pic>
        <p:nvPicPr>
          <p:cNvPr id="2049" name="Picture 1"/>
          <p:cNvPicPr>
            <a:picLocks noChangeAspect="1" noChangeArrowheads="1"/>
          </p:cNvPicPr>
          <p:nvPr/>
        </p:nvPicPr>
        <p:blipFill>
          <a:blip r:embed="rId2" cstate="print"/>
          <a:srcRect/>
          <a:stretch>
            <a:fillRect/>
          </a:stretch>
        </p:blipFill>
        <p:spPr bwMode="auto">
          <a:xfrm>
            <a:off x="1763688" y="3068960"/>
            <a:ext cx="5760640" cy="346868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19672" y="404664"/>
            <a:ext cx="6400800" cy="792088"/>
          </a:xfrm>
        </p:spPr>
        <p:txBody>
          <a:bodyPr/>
          <a:lstStyle/>
          <a:p>
            <a:pPr lvl="0"/>
            <a:r>
              <a:rPr lang="ru-RU" sz="4400" b="1" dirty="0" err="1">
                <a:solidFill>
                  <a:schemeClr val="bg2"/>
                </a:solidFill>
                <a:latin typeface="Times New Roman" pitchFamily="18" charset="0"/>
                <a:cs typeface="Times New Roman" pitchFamily="18" charset="0"/>
              </a:rPr>
              <a:t>Creative</a:t>
            </a:r>
            <a:r>
              <a:rPr lang="ru-RU" sz="4400" b="1" dirty="0">
                <a:solidFill>
                  <a:schemeClr val="bg2"/>
                </a:solidFill>
                <a:latin typeface="Times New Roman" pitchFamily="18" charset="0"/>
                <a:cs typeface="Times New Roman" pitchFamily="18" charset="0"/>
              </a:rPr>
              <a:t> </a:t>
            </a:r>
            <a:r>
              <a:rPr lang="ru-RU" sz="4400" b="1" dirty="0" err="1">
                <a:solidFill>
                  <a:schemeClr val="bg2"/>
                </a:solidFill>
                <a:latin typeface="Times New Roman" pitchFamily="18" charset="0"/>
                <a:cs typeface="Times New Roman" pitchFamily="18" charset="0"/>
              </a:rPr>
              <a:t>Boutiques</a:t>
            </a:r>
            <a:endParaRPr lang="ru-RU" sz="4400" dirty="0">
              <a:solidFill>
                <a:schemeClr val="bg2"/>
              </a:solidFill>
              <a:latin typeface="Times New Roman" pitchFamily="18" charset="0"/>
              <a:cs typeface="Times New Roman" pitchFamily="18" charset="0"/>
            </a:endParaRPr>
          </a:p>
          <a:p>
            <a:endParaRPr lang="ru-RU" dirty="0"/>
          </a:p>
        </p:txBody>
      </p:sp>
      <p:sp>
        <p:nvSpPr>
          <p:cNvPr id="5" name="Прямоугольник 4"/>
          <p:cNvSpPr/>
          <p:nvPr/>
        </p:nvSpPr>
        <p:spPr>
          <a:xfrm>
            <a:off x="755576" y="1124744"/>
            <a:ext cx="7992888" cy="1938992"/>
          </a:xfrm>
          <a:prstGeom prst="rect">
            <a:avLst/>
          </a:prstGeom>
        </p:spPr>
        <p:txBody>
          <a:bodyPr wrap="square">
            <a:spAutoFit/>
          </a:bodyPr>
          <a:lstStyle/>
          <a:p>
            <a:r>
              <a:rPr lang="en-US" sz="2400" dirty="0">
                <a:solidFill>
                  <a:schemeClr val="bg1"/>
                </a:solidFill>
                <a:latin typeface="Times New Roman" pitchFamily="18" charset="0"/>
                <a:cs typeface="Times New Roman" pitchFamily="18" charset="0"/>
              </a:rPr>
              <a:t>A </a:t>
            </a:r>
            <a:r>
              <a:rPr lang="en-US" sz="2400" dirty="0">
                <a:solidFill>
                  <a:schemeClr val="bg1"/>
                </a:solidFill>
                <a:latin typeface="Times New Roman" pitchFamily="18" charset="0"/>
                <a:cs typeface="Times New Roman" pitchFamily="18" charset="0"/>
                <a:hlinkClick r:id="rId2"/>
              </a:rPr>
              <a:t>boutique agency</a:t>
            </a:r>
            <a:r>
              <a:rPr lang="en-US" sz="2400" dirty="0">
                <a:solidFill>
                  <a:schemeClr val="bg1"/>
                </a:solidFill>
                <a:latin typeface="Times New Roman" pitchFamily="18" charset="0"/>
                <a:cs typeface="Times New Roman" pitchFamily="18" charset="0"/>
              </a:rPr>
              <a:t> in marketing is one that's small and specific. It's often composed of a team of talents that's highly skilled and that works together smoothly and efficiently. A creative agency like this can be far more nimble than larger agencies that rely on multiple teams in multiple locations.</a:t>
            </a:r>
            <a:endParaRPr lang="ru-RU" sz="2400"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195736" y="3068960"/>
            <a:ext cx="5112568" cy="337408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19672" y="260648"/>
            <a:ext cx="6400800" cy="792088"/>
          </a:xfrm>
        </p:spPr>
        <p:txBody>
          <a:bodyPr/>
          <a:lstStyle/>
          <a:p>
            <a:pPr lvl="0"/>
            <a:r>
              <a:rPr lang="ru-RU" sz="4400" b="1" dirty="0" err="1">
                <a:solidFill>
                  <a:schemeClr val="bg2"/>
                </a:solidFill>
                <a:latin typeface="Times New Roman" pitchFamily="18" charset="0"/>
                <a:cs typeface="Times New Roman" pitchFamily="18" charset="0"/>
              </a:rPr>
              <a:t>Media</a:t>
            </a:r>
            <a:r>
              <a:rPr lang="ru-RU" sz="4400" b="1" dirty="0">
                <a:solidFill>
                  <a:schemeClr val="bg2"/>
                </a:solidFill>
                <a:latin typeface="Times New Roman" pitchFamily="18" charset="0"/>
                <a:cs typeface="Times New Roman" pitchFamily="18" charset="0"/>
              </a:rPr>
              <a:t> </a:t>
            </a:r>
            <a:r>
              <a:rPr lang="ru-RU" sz="4400" b="1" dirty="0" err="1">
                <a:solidFill>
                  <a:schemeClr val="bg2"/>
                </a:solidFill>
                <a:latin typeface="Times New Roman" pitchFamily="18" charset="0"/>
                <a:cs typeface="Times New Roman" pitchFamily="18" charset="0"/>
              </a:rPr>
              <a:t>Buying</a:t>
            </a:r>
            <a:r>
              <a:rPr lang="ru-RU" sz="4400" b="1" dirty="0">
                <a:solidFill>
                  <a:schemeClr val="bg2"/>
                </a:solidFill>
                <a:latin typeface="Times New Roman" pitchFamily="18" charset="0"/>
                <a:cs typeface="Times New Roman" pitchFamily="18" charset="0"/>
              </a:rPr>
              <a:t> </a:t>
            </a:r>
            <a:r>
              <a:rPr lang="ru-RU" sz="4400" b="1" dirty="0" err="1">
                <a:solidFill>
                  <a:schemeClr val="bg2"/>
                </a:solidFill>
                <a:latin typeface="Times New Roman" pitchFamily="18" charset="0"/>
                <a:cs typeface="Times New Roman" pitchFamily="18" charset="0"/>
              </a:rPr>
              <a:t>Agencies</a:t>
            </a:r>
            <a:endParaRPr lang="ru-RU" sz="4400" dirty="0">
              <a:solidFill>
                <a:schemeClr val="bg2"/>
              </a:solidFill>
              <a:latin typeface="Times New Roman" pitchFamily="18" charset="0"/>
              <a:cs typeface="Times New Roman" pitchFamily="18" charset="0"/>
            </a:endParaRPr>
          </a:p>
          <a:p>
            <a:endParaRPr lang="ru-RU" dirty="0"/>
          </a:p>
        </p:txBody>
      </p:sp>
      <p:pic>
        <p:nvPicPr>
          <p:cNvPr id="18434" name="Picture 2" descr="Media Buying Services"/>
          <p:cNvPicPr>
            <a:picLocks noChangeAspect="1" noChangeArrowheads="1"/>
          </p:cNvPicPr>
          <p:nvPr/>
        </p:nvPicPr>
        <p:blipFill>
          <a:blip r:embed="rId2" cstate="print"/>
          <a:srcRect/>
          <a:stretch>
            <a:fillRect/>
          </a:stretch>
        </p:blipFill>
        <p:spPr bwMode="auto">
          <a:xfrm>
            <a:off x="2195736" y="3284984"/>
            <a:ext cx="5233617" cy="3356992"/>
          </a:xfrm>
          <a:prstGeom prst="rect">
            <a:avLst/>
          </a:prstGeom>
          <a:noFill/>
        </p:spPr>
      </p:pic>
      <p:sp>
        <p:nvSpPr>
          <p:cNvPr id="4" name="Прямоугольник 3"/>
          <p:cNvSpPr/>
          <p:nvPr/>
        </p:nvSpPr>
        <p:spPr>
          <a:xfrm>
            <a:off x="467544" y="980728"/>
            <a:ext cx="8496944" cy="2308324"/>
          </a:xfrm>
          <a:prstGeom prst="rect">
            <a:avLst/>
          </a:prstGeom>
        </p:spPr>
        <p:txBody>
          <a:bodyPr wrap="square">
            <a:spAutoFit/>
          </a:bodyPr>
          <a:lstStyle/>
          <a:p>
            <a:r>
              <a:rPr lang="en-US" sz="2400" dirty="0">
                <a:solidFill>
                  <a:schemeClr val="bg1"/>
                </a:solidFill>
                <a:latin typeface="Times New Roman" pitchFamily="18" charset="0"/>
                <a:cs typeface="Times New Roman" pitchFamily="18" charset="0"/>
              </a:rPr>
              <a:t>Media buying is a process used in paid marketing efforts. The goal is to identify and purchase ad space on channels that are relevant to the target audience at the optimal time, for the least amount of money. Media buying is a process relevant to both traditional marketing channels (television, radio, print) and </a:t>
            </a:r>
            <a:r>
              <a:rPr lang="en-US" sz="2400" dirty="0">
                <a:solidFill>
                  <a:schemeClr val="bg1"/>
                </a:solidFill>
                <a:latin typeface="Times New Roman" pitchFamily="18" charset="0"/>
                <a:cs typeface="Times New Roman" pitchFamily="18" charset="0"/>
                <a:hlinkClick r:id="rId3"/>
              </a:rPr>
              <a:t>digital channels</a:t>
            </a:r>
            <a:r>
              <a:rPr lang="en-US" sz="2400" dirty="0">
                <a:solidFill>
                  <a:schemeClr val="bg1"/>
                </a:solidFill>
                <a:latin typeface="Times New Roman" pitchFamily="18" charset="0"/>
                <a:cs typeface="Times New Roman" pitchFamily="18" charset="0"/>
              </a:rPr>
              <a:t> (websites, social media, streaming). </a:t>
            </a:r>
            <a:endParaRPr lang="ru-RU" sz="2400" dirty="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19672" y="404664"/>
            <a:ext cx="6400800" cy="792088"/>
          </a:xfrm>
        </p:spPr>
        <p:txBody>
          <a:bodyPr/>
          <a:lstStyle/>
          <a:p>
            <a:pPr lvl="0"/>
            <a:r>
              <a:rPr lang="ru-RU" sz="4400" b="1" dirty="0" err="1">
                <a:solidFill>
                  <a:schemeClr val="bg2"/>
                </a:solidFill>
                <a:latin typeface="Times New Roman" pitchFamily="18" charset="0"/>
                <a:cs typeface="Times New Roman" pitchFamily="18" charset="0"/>
              </a:rPr>
              <a:t>In-House</a:t>
            </a:r>
            <a:r>
              <a:rPr lang="ru-RU" sz="4400" b="1" dirty="0">
                <a:solidFill>
                  <a:schemeClr val="bg2"/>
                </a:solidFill>
                <a:latin typeface="Times New Roman" pitchFamily="18" charset="0"/>
                <a:cs typeface="Times New Roman" pitchFamily="18" charset="0"/>
              </a:rPr>
              <a:t> </a:t>
            </a:r>
            <a:r>
              <a:rPr lang="ru-RU" sz="4400" b="1" dirty="0" err="1">
                <a:solidFill>
                  <a:schemeClr val="bg2"/>
                </a:solidFill>
                <a:latin typeface="Times New Roman" pitchFamily="18" charset="0"/>
                <a:cs typeface="Times New Roman" pitchFamily="18" charset="0"/>
              </a:rPr>
              <a:t>Agencies</a:t>
            </a:r>
            <a:endParaRPr lang="ru-RU" sz="4400" dirty="0">
              <a:solidFill>
                <a:schemeClr val="bg2"/>
              </a:solidFill>
              <a:latin typeface="Times New Roman" pitchFamily="18" charset="0"/>
              <a:cs typeface="Times New Roman" pitchFamily="18" charset="0"/>
            </a:endParaRPr>
          </a:p>
          <a:p>
            <a:endParaRPr lang="ru-RU" dirty="0"/>
          </a:p>
        </p:txBody>
      </p:sp>
      <p:sp>
        <p:nvSpPr>
          <p:cNvPr id="4" name="Прямоугольник 3"/>
          <p:cNvSpPr/>
          <p:nvPr/>
        </p:nvSpPr>
        <p:spPr>
          <a:xfrm>
            <a:off x="467544" y="1124744"/>
            <a:ext cx="8208912" cy="2308324"/>
          </a:xfrm>
          <a:prstGeom prst="rect">
            <a:avLst/>
          </a:prstGeom>
        </p:spPr>
        <p:txBody>
          <a:bodyPr wrap="square">
            <a:spAutoFit/>
          </a:bodyPr>
          <a:lstStyle/>
          <a:p>
            <a:r>
              <a:rPr lang="en-US" sz="2400" dirty="0">
                <a:solidFill>
                  <a:schemeClr val="bg1"/>
                </a:solidFill>
                <a:latin typeface="Times New Roman" pitchFamily="18" charset="0"/>
                <a:cs typeface="Times New Roman" pitchFamily="18" charset="0"/>
              </a:rPr>
              <a:t>A</a:t>
            </a:r>
            <a:r>
              <a:rPr lang="en-US" sz="2400" dirty="0" smtClean="0">
                <a:solidFill>
                  <a:schemeClr val="bg1"/>
                </a:solidFill>
                <a:latin typeface="Times New Roman" pitchFamily="18" charset="0"/>
                <a:cs typeface="Times New Roman" pitchFamily="18" charset="0"/>
              </a:rPr>
              <a:t>n </a:t>
            </a:r>
            <a:r>
              <a:rPr lang="en-US" sz="2400" dirty="0">
                <a:solidFill>
                  <a:schemeClr val="bg1"/>
                </a:solidFill>
                <a:latin typeface="Times New Roman" pitchFamily="18" charset="0"/>
                <a:cs typeface="Times New Roman" pitchFamily="18" charset="0"/>
              </a:rPr>
              <a:t>in-house ad agency, also called internal marketing, is a marketing department that operates within a business solely for that business's brand. The business using the in-house ad agency's services also owns the agency. Many business outsource their marketing to an outside advertising agency, while others build a team of full-time employees to handle marketing needs.</a:t>
            </a:r>
            <a:endParaRPr lang="ru-RU" sz="2400" dirty="0">
              <a:solidFill>
                <a:schemeClr val="bg1"/>
              </a:solidFill>
              <a:latin typeface="Times New Roman" pitchFamily="18" charset="0"/>
              <a:cs typeface="Times New Roman" pitchFamily="18" charset="0"/>
            </a:endParaRPr>
          </a:p>
        </p:txBody>
      </p:sp>
      <p:pic>
        <p:nvPicPr>
          <p:cNvPr id="17409" name="Picture 1"/>
          <p:cNvPicPr>
            <a:picLocks noChangeAspect="1" noChangeArrowheads="1"/>
          </p:cNvPicPr>
          <p:nvPr/>
        </p:nvPicPr>
        <p:blipFill>
          <a:blip r:embed="rId2" cstate="print"/>
          <a:srcRect/>
          <a:stretch>
            <a:fillRect/>
          </a:stretch>
        </p:blipFill>
        <p:spPr bwMode="auto">
          <a:xfrm>
            <a:off x="2699792" y="3356992"/>
            <a:ext cx="3526253" cy="335699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149</Words>
  <Application>Microsoft Office PowerPoint</Application>
  <PresentationFormat>Экран (4:3)</PresentationFormat>
  <Paragraphs>11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khaleeva</dc:creator>
  <cp:lastModifiedBy>khaleeva</cp:lastModifiedBy>
  <cp:revision>5</cp:revision>
  <dcterms:created xsi:type="dcterms:W3CDTF">2021-12-10T11:48:04Z</dcterms:created>
  <dcterms:modified xsi:type="dcterms:W3CDTF">2021-12-10T12:19:35Z</dcterms:modified>
</cp:coreProperties>
</file>