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858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9" r:id="rId5"/>
    <p:sldId id="311" r:id="rId6"/>
    <p:sldId id="293" r:id="rId7"/>
    <p:sldId id="260" r:id="rId8"/>
    <p:sldId id="305" r:id="rId9"/>
    <p:sldId id="262" r:id="rId10"/>
    <p:sldId id="263" r:id="rId11"/>
    <p:sldId id="266" r:id="rId12"/>
    <p:sldId id="265" r:id="rId13"/>
    <p:sldId id="264" r:id="rId14"/>
    <p:sldId id="267" r:id="rId15"/>
    <p:sldId id="268" r:id="rId16"/>
    <p:sldId id="314" r:id="rId17"/>
    <p:sldId id="271" r:id="rId18"/>
    <p:sldId id="269" r:id="rId19"/>
    <p:sldId id="313" r:id="rId20"/>
    <p:sldId id="326" r:id="rId21"/>
    <p:sldId id="320" r:id="rId22"/>
    <p:sldId id="321" r:id="rId23"/>
    <p:sldId id="272" r:id="rId24"/>
    <p:sldId id="274" r:id="rId25"/>
    <p:sldId id="273" r:id="rId26"/>
    <p:sldId id="319" r:id="rId2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D5C9E"/>
    <a:srgbClr val="132974"/>
    <a:srgbClr val="008C1F"/>
    <a:srgbClr val="D5D7D7"/>
    <a:srgbClr val="FE102C"/>
    <a:srgbClr val="4D4D4D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22" autoAdjust="0"/>
    <p:restoredTop sz="97411" autoAdjust="0"/>
  </p:normalViewPr>
  <p:slideViewPr>
    <p:cSldViewPr>
      <p:cViewPr varScale="1">
        <p:scale>
          <a:sx n="109" d="100"/>
          <a:sy n="109" d="100"/>
        </p:scale>
        <p:origin x="-21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77CE2318-6E11-48C8-BA5E-F7C881AA97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F97662F6-B74F-4F4D-B02A-C1023FA89F9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662F6-B74F-4F4D-B02A-C1023FA89F9C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75270-48CE-4A6F-B626-F3CAD5B76DD4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309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86A94-9B08-4F12-A8C6-F2DD973CAAFC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034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30476-56DF-4CA1-AB72-65A486486A53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6088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4941888"/>
            <a:ext cx="5753100" cy="671512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  <a:blipFill dpi="0" rotWithShape="1">
            <a:blip r:embed="rId3" cstate="print">
              <a:alphaModFix amt="91000"/>
            </a:blip>
            <a:srcRect/>
            <a:stretch>
              <a:fillRect/>
            </a:stretch>
          </a:blipFill>
        </p:spPr>
        <p:txBody>
          <a:bodyPr/>
          <a:lstStyle>
            <a:lvl1pPr algn="ctr">
              <a:defRPr sz="4000" b="1" i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Verdana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2372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37546-F9C7-4904-AA02-6E70038ED3E2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4746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C23BF-BEC0-4C93-B7EC-D16C38AEA084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FD4734-A393-422C-9830-87031BC0F3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65836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AAA6D-11E2-40AF-9A70-0B54B6986569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AE08E3-1A2A-4B04-B442-6C184299DE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78962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FCFD-7DF3-4962-80D3-98B398CEAB3B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FB448-59A4-4FC5-ABB0-7AD6FCDD7F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87062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7450C-ED7A-4D45-9948-9BECA102B314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918DF1-CCC6-4788-B881-FB38ED60A9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30625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C9A1-7387-4ABE-91BA-3432976FC277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6E7FB8-BB0E-45A8-AF11-D5DAAD48B2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71458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BF4B-0EAF-4F9B-8E93-4BE14DFA25EF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CE8CC7-6512-40D3-B2D9-F6124BF53B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85171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0170E-6CC9-4CBE-A4A4-A001FD0BBA2C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8A9196-253A-4594-B5B7-FE4096A492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9361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E947D-4579-41C2-BFBA-518ADA1E96AC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366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DBC45-034D-477E-B473-69C2E4453517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F91C31-D821-4D73-8C84-FDBE135453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16073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456AC-F91E-4410-B87D-49787C805809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03DDAC-603F-4DFB-AEDF-7D0BDC025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97199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3276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3276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55A30-6B60-4C4C-8D98-62307D8B2CBE}" type="datetime1">
              <a:rPr lang="ru-RU"/>
              <a:pPr>
                <a:defRPr/>
              </a:pPr>
              <a:t>10.11.2021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A3D4B3-8255-4438-9E27-9890712910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64162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D70530-E588-4AD7-AE9A-50D8C8F14CD7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59E312-9666-467C-84D2-F77546BC6DF2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63A7B7-A61C-4ACE-AB2F-E3D750362720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EF131B-9DFA-4D3F-A1E2-F5EA523CF7DF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503744-9830-495C-BB40-3B2CE9F102E8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5F3786-D32C-4364-8089-6541B85B3624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9254E6-914C-4D39-AC96-8C915562BB61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4C7EC-3F46-4817-89E1-8CCDEA982AC9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2128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9590062-7D15-494D-B830-2EFC822F71CF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A57A566-D1F7-4D1A-8859-8A964C11E794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4C7D78-495C-4C7F-B064-B1724D5AD8AB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437992-F89C-40C1-8362-BA4C968F1634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A0CD6-2EDE-44EF-9CD8-1FAD6274C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A94E2-6CFA-4590-9892-9F0E475E961B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497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4B92C-2D74-41D4-A505-96BB6E5C0BF1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05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D87E7-1B37-4696-8D85-1CFA9A09BA3B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586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DFB46-31BF-4F95-9CAA-0B6AC5E3BA8D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218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AB9F0-7DFB-49F4-B5FB-B0353F1D7330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407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ED01-A9BE-4C57-8EE3-895342D6A6C5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857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defRPr sz="1400" b="1" i="1">
                <a:solidFill>
                  <a:schemeClr val="bg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E2F4CC-60FD-4C7E-8DFB-1502D9C3980B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  <p:pic>
        <p:nvPicPr>
          <p:cNvPr id="3077" name="Picture 5" descr="Alyanc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20713"/>
            <a:ext cx="10953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8172450" y="6308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D320843-F895-4615-A106-F421F85B1A6E}" type="slidenum">
              <a:rPr lang="ru-RU" altLang="ru-RU" sz="14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‹#›</a:t>
            </a:fld>
            <a:endParaRPr lang="ru-RU" altLang="ru-RU" sz="1400" b="1" u="sng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 i="1">
          <a:solidFill>
            <a:srgbClr val="132974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301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52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polos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91213"/>
            <a:ext cx="9144000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237288"/>
            <a:ext cx="19431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202EC6-4322-44EB-BE59-41E961CBDEA9}" type="datetime1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188913"/>
            <a:ext cx="5540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54927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2"/>
                </a:solidFill>
                <a:effectLst/>
              </a:defRPr>
            </a:lvl1pPr>
          </a:lstStyle>
          <a:p>
            <a:fld id="{154E7BCD-46FC-48C5-BE6D-8C4D84506C5C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4104" name="Picture 8" descr="elemen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438" y="0"/>
            <a:ext cx="1825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>
          <a:solidFill>
            <a:srgbClr val="A5002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>
          <a:solidFill>
            <a:srgbClr val="A5002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>
          <a:solidFill>
            <a:srgbClr val="A5002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>
          <a:solidFill>
            <a:srgbClr val="A5002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  <a:cs typeface="+mn-cs"/>
        </a:defRPr>
      </a:lvl3pPr>
      <a:lvl4pPr marL="1600200" indent="-23018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4D4D4D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E2F4CC-60FD-4C7E-8DFB-1502D9C3980B}" type="datetime1">
              <a:rPr lang="ru-RU" smtClean="0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2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39552" y="2204864"/>
            <a:ext cx="8208267" cy="1151954"/>
          </a:xfrm>
          <a:solidFill>
            <a:srgbClr val="FFFFFF"/>
          </a:solidFill>
          <a:ln w="38100"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normAutofit/>
          </a:bodyPr>
          <a:lstStyle/>
          <a:p>
            <a:pPr algn="l" eaLnBrk="1" hangingPunct="1">
              <a:defRPr/>
            </a:pPr>
            <a:r>
              <a:rPr lang="ru-RU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Страхование  грузов при перевозке и ответственности наземного перевозчика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606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</a:t>
            </a:r>
            <a:b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КРАСНОДАРСКОГО КРАЯ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ГАПОУ КК «Новороссийский колледж строительства  и экономики»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221088"/>
            <a:ext cx="43262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Разработчик: 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спец.дисциплин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Бихе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51520" y="260648"/>
            <a:ext cx="864096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"С ответственностью за частную аварию"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468313" y="836712"/>
            <a:ext cx="8280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/>
          <a:lstStyle/>
          <a:p>
            <a:pPr marL="342900" indent="-342900"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170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Страховым случае является </a:t>
            </a:r>
            <a:r>
              <a:rPr lang="ru-RU" sz="1700" b="1" i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гибель, утрата или повреждение груза </a:t>
            </a:r>
            <a:r>
              <a:rPr lang="ru-RU" sz="1700" b="1" i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результате реализации рисков крушения (Слайд № 15) и рисков, связанных с неисправностью т/с или его технических узлов: </a:t>
            </a:r>
            <a:endParaRPr lang="ru-RU" sz="1700" b="1" dirty="0">
              <a:solidFill>
                <a:srgbClr val="13297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пожара или взрыва; а также вследствие мер, принятых для тушения пожара;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крушения, переворачивания или затопления судна, перевозившего груз;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посадки на мель, столкновения перевозящего груз судна с любым внешним объектом (иным, чем вода);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аварии, крушения, </a:t>
            </a:r>
            <a:r>
              <a:rPr lang="ru-RU" sz="1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переворачивания,</a:t>
            </a: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схода с рельсов или столкновения наземных транспортных средств, перевозящих застрахованный груз;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аварии, аварийной посадки или падения перевозившего груз воздушного судна;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землетрясения, удара молнии, стихийных бедствий;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обрушения мостов и складов, на которых осуществлялось хранение грузов;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пожертвования грузом при общей аварии;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сбрасывания или смывания груза за борт при перевозке груза морским или речным судном;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подмочки</a:t>
            </a:r>
            <a:r>
              <a:rPr lang="ru-RU" sz="1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или повреждения груза забортной водой, атмосферными осадками или топливом, проникшими в трюм судна, кузов транспортного средства, </a:t>
            </a:r>
            <a:r>
              <a:rPr lang="ru-RU" sz="13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лифтван</a:t>
            </a:r>
            <a:r>
              <a:rPr lang="ru-RU" sz="1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или контейнер;</a:t>
            </a:r>
          </a:p>
          <a:p>
            <a:pPr marL="342900" indent="-342900" algn="just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полной гибели целых мест груза, упавших или уроненных при проведении погрузочно-разгрузочных работ.</a:t>
            </a:r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>
            <a:off x="3059113" y="5085184"/>
            <a:ext cx="6084887" cy="142875"/>
          </a:xfrm>
          <a:prstGeom prst="roundRect">
            <a:avLst>
              <a:gd name="adj" fmla="val 16667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* События, не признаваемые страховым случаем при страховании на рисках крушения (С).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Дата 2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CEE677-4A19-4CE3-B425-AFD648F3E466}" type="datetime1">
              <a:rPr lang="ru-RU" altLang="ru-RU" smtClean="0">
                <a:solidFill>
                  <a:schemeClr val="bg1"/>
                </a:solidFill>
              </a:rPr>
              <a:pPr eaLnBrk="1" hangingPunct="1"/>
              <a:t>10.11.2021</a:t>
            </a:fld>
            <a:endParaRPr lang="ru-RU" altLang="ru-RU" smtClean="0">
              <a:solidFill>
                <a:schemeClr val="bg1"/>
              </a:solidFill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23528" y="260648"/>
            <a:ext cx="856895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"С ответственностью за все риски"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39552" y="1196752"/>
            <a:ext cx="8305800" cy="283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2000" b="1">
                <a:solidFill>
                  <a:srgbClr val="132974"/>
                </a:solidFill>
                <a:effectLst/>
                <a:latin typeface="Times New Roman" pitchFamily="18" charset="0"/>
                <a:cs typeface="Times New Roman" pitchFamily="18" charset="0"/>
              </a:rPr>
              <a:t>Страховым случае является </a:t>
            </a:r>
            <a:r>
              <a:rPr lang="ru-RU" sz="2000" b="1" i="1">
                <a:solidFill>
                  <a:srgbClr val="008C1F"/>
                </a:solidFill>
                <a:effectLst/>
                <a:latin typeface="Times New Roman" pitchFamily="18" charset="0"/>
                <a:cs typeface="Times New Roman" pitchFamily="18" charset="0"/>
              </a:rPr>
              <a:t>гибель, утрата или повреждение груза </a:t>
            </a:r>
            <a:r>
              <a:rPr lang="ru-RU" sz="2000" b="1" i="1" u="sng">
                <a:solidFill>
                  <a:srgbClr val="008C1F"/>
                </a:solidFill>
                <a:effectLst/>
                <a:latin typeface="Times New Roman" pitchFamily="18" charset="0"/>
                <a:cs typeface="Times New Roman" pitchFamily="18" charset="0"/>
              </a:rPr>
              <a:t>по любой причине</a:t>
            </a:r>
            <a:r>
              <a:rPr lang="ru-RU" sz="2000" b="1">
                <a:solidFill>
                  <a:srgbClr val="008C1F"/>
                </a:solidFill>
                <a:effectLst/>
                <a:latin typeface="Times New Roman" pitchFamily="18" charset="0"/>
                <a:cs typeface="Times New Roman" pitchFamily="18" charset="0"/>
              </a:rPr>
              <a:t>, в том числе в результате</a:t>
            </a:r>
            <a:r>
              <a:rPr lang="ru-RU" sz="2000" b="1">
                <a:solidFill>
                  <a:srgbClr val="132974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buFont typeface="Wingdings" pitchFamily="2" charset="2"/>
              <a:buNone/>
              <a:defRPr/>
            </a:pPr>
            <a:endParaRPr lang="ru-RU" sz="2000" b="1">
              <a:solidFill>
                <a:srgbClr val="132974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Противоправных действий третьих лиц (ПДТЛ);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Хищения груза путем грабежа, разбоя, кражи, мошенничества;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Недостачи груза (кроме п. 4.4. Правил Страхования Грузов при Перевозке);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Пропажи груза вместе с перевозочным средством.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51520" y="260648"/>
            <a:ext cx="86409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Что не является страховым случаем?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50825" y="762794"/>
            <a:ext cx="6626225" cy="49672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182563" indent="-182563" algn="just">
              <a:defRPr/>
            </a:pPr>
            <a:r>
              <a:rPr lang="ru-RU" sz="14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Убытки, произошедшие вследствие: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умысла Страхователя или Выгодоприобретателя, или их представителей;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грубой неосторожности Страхователя или Выгодоприобретателя, или их представителей (по договору морского страхования грузов)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естественных свойств груза, нормального износа, усушки и утруски в пределах норм естественной убыли в процессе перевозки или иных присущих грузу качеств, характерных для условий перевозки данного груза;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электрических и механических повреждений, не являющихся следствием внешнего воздействия на груз в процессе транспортировки;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недостачи   груза  при  целостности  наружной  упаковки; 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ненадлежащей подготовки груза к перевозке или неправильного размещения груза в кузове транспортного средства, вагоне, трюме судна или контейнере, если данные операции осуществляются силами Страхователя;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замедления в доставке грузов и других косвенных убытков, кроме подлежащих возмещению в порядке общей аварии или расходов по спасанию;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финансовой несостоятельности перевозчика;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немореходности судна, непригодности транспортного средства для безопасной перевозки застрахованного данного груза, если это было известно Страхователю до начала перевозки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изъятия, конфискации, реквизиции, ареста или уничтожения застрахованного груза по распоряжению государственных органов;</a:t>
            </a:r>
          </a:p>
          <a:p>
            <a:pPr marL="182563" indent="-182563" algn="just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000" b="1">
              <a:solidFill>
                <a:srgbClr val="13297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недостачи груза, прибывшего в пункт назначения за исправной пломбой отправителя или таможенных органов в автотранспортном средстве или железнодорожном вагоне без следов доступа к грузу, если перевозка осуществлялась без перегрузок;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воздействия ядерного взрыва, радиации или радиоактивного заражения;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военных действий, а также маневров или иных военных мероприятий;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воздействия мин, торпед, бомб и других видов оружия, которое может иметь случайный характер;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гражданской войны, народных волнений всякого рода или забастовок;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0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террористических актов.</a:t>
            </a:r>
          </a:p>
        </p:txBody>
      </p:sp>
      <p:sp>
        <p:nvSpPr>
          <p:cNvPr id="24594" name="AutoShape 18"/>
          <p:cNvSpPr>
            <a:spLocks/>
          </p:cNvSpPr>
          <p:nvPr/>
        </p:nvSpPr>
        <p:spPr bwMode="auto">
          <a:xfrm>
            <a:off x="6948488" y="2455466"/>
            <a:ext cx="358775" cy="432593"/>
          </a:xfrm>
          <a:prstGeom prst="rightBrace">
            <a:avLst>
              <a:gd name="adj1" fmla="val 75258"/>
              <a:gd name="adj2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7308850" y="2202656"/>
            <a:ext cx="1727200" cy="9366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600" b="1" i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Исключаются из страхового покрытия в любом случае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250825" y="4434681"/>
            <a:ext cx="6554788" cy="1296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 algn="just">
              <a:buFont typeface="Wingdings" pitchFamily="2" charset="2"/>
              <a:buChar char="ь"/>
              <a:defRPr/>
            </a:pPr>
            <a:endParaRPr lang="ru-RU" sz="1000" b="1">
              <a:solidFill>
                <a:srgbClr val="13297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7" name="AutoShape 21"/>
          <p:cNvSpPr>
            <a:spLocks/>
          </p:cNvSpPr>
          <p:nvPr/>
        </p:nvSpPr>
        <p:spPr bwMode="auto">
          <a:xfrm>
            <a:off x="6948488" y="4905981"/>
            <a:ext cx="358775" cy="429000"/>
          </a:xfrm>
          <a:prstGeom prst="rightBrace">
            <a:avLst>
              <a:gd name="adj1" fmla="val 28466"/>
              <a:gd name="adj2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7308850" y="4507706"/>
            <a:ext cx="1727200" cy="1225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600" b="1" i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Могут быть включены в покрытие по согласованию сторон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3" name="AutoShape 33"/>
          <p:cNvSpPr>
            <a:spLocks noChangeArrowheads="1"/>
          </p:cNvSpPr>
          <p:nvPr/>
        </p:nvSpPr>
        <p:spPr bwMode="auto">
          <a:xfrm>
            <a:off x="7524750" y="1196751"/>
            <a:ext cx="431800" cy="576263"/>
          </a:xfrm>
          <a:prstGeom prst="cube">
            <a:avLst>
              <a:gd name="adj" fmla="val 5148"/>
            </a:avLst>
          </a:prstGeom>
          <a:noFill/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51520" y="188640"/>
            <a:ext cx="86409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Форма договора страхования грузов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1403350" y="836389"/>
            <a:ext cx="2447925" cy="2889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Разовый полис</a:t>
            </a:r>
            <a:endParaRPr lang="ru-RU" sz="1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435600" y="836389"/>
            <a:ext cx="2376488" cy="2889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Генеральный полис</a:t>
            </a:r>
            <a:endParaRPr lang="ru-RU" sz="1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7" name="Rectangle 23"/>
          <p:cNvSpPr>
            <a:spLocks noChangeArrowheads="1"/>
          </p:cNvSpPr>
          <p:nvPr/>
        </p:nvSpPr>
        <p:spPr bwMode="auto">
          <a:xfrm>
            <a:off x="2916238" y="1557114"/>
            <a:ext cx="2951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990" tIns="46794" rIns="89990" bIns="4679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i="1">
                <a:solidFill>
                  <a:srgbClr val="008C1F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признаки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827088" y="2060351"/>
            <a:ext cx="3384550" cy="3743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Оформляется на единичную, разовую перевозку груза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Может быть оформлен на перевозку конкретной партии груза (более одной перевозки),но в этом случае полис имеет одинаковые условия страхования (риски, тарифы, франшизы и т.п.) для всех перевозок грузов данной партии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Страховой тариф устанавливается по каждой конкретной перевозке</a:t>
            </a:r>
            <a:r>
              <a:rPr lang="en-US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перевозки партии груза)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Оплата страховой премии производится в течение 5 банковских дней с момента оформления полиса или авансом до начала перевозки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Подтверждением принятия груза на страхование является факт выдачи разового полиса Страхователю или подписания полиса Страхователем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Один Выгодоприобретатель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Перевозка по разовому полису всегда заявляется на страхование до начала перевозки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4643438" y="2060351"/>
            <a:ext cx="3959225" cy="3313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Оформляется при страховании большого количества групп однородных перевозок товаров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Страховой тариф устанавливается для групп однородных перевозок грузов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Различные варианты оплаты страховой премии: по окончании отчетного периода, аванс, частичная предоплата, по факту конкретной перевозки. Подтверждением принятия груза на страхование может быть: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Письменный акцепт заявления Страхователя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Выдача страхового сертификата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Подписание бордеро (перечня застрахованных перевозок) за отчетный период</a:t>
            </a:r>
            <a:endParaRPr lang="en-US" sz="1100" i="1">
              <a:solidFill>
                <a:srgbClr val="0D5C9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Условиями договора могут быть предусмотрены различные варианты декларирования: предварительное по каждой перевозке; по факту отгрузки, за отчетный период или без декларирования (фиксированная страховая премия).</a:t>
            </a:r>
          </a:p>
          <a:p>
            <a:pPr marL="182563" indent="-182563" algn="just">
              <a:buFont typeface="Wingdings" pitchFamily="2" charset="2"/>
              <a:buChar char="ь"/>
              <a:defRPr/>
            </a:pPr>
            <a:r>
              <a:rPr lang="ru-RU" sz="1100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Страховой случай по одной перевозке не прекращает действие генерального договора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4500563" y="2060351"/>
            <a:ext cx="0" cy="3744913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 type="diamond" w="med" len="med"/>
            <a:tailEnd type="diamond" w="med" len="med"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7" name="AutoShape 27"/>
          <p:cNvSpPr>
            <a:spLocks noChangeArrowheads="1"/>
          </p:cNvSpPr>
          <p:nvPr/>
        </p:nvSpPr>
        <p:spPr bwMode="auto">
          <a:xfrm rot="5400000">
            <a:off x="2196306" y="1340420"/>
            <a:ext cx="719138" cy="431800"/>
          </a:xfrm>
          <a:prstGeom prst="notchedRightArrow">
            <a:avLst>
              <a:gd name="adj1" fmla="val 33824"/>
              <a:gd name="adj2" fmla="val 6521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8" name="AutoShape 28"/>
          <p:cNvSpPr>
            <a:spLocks noChangeArrowheads="1"/>
          </p:cNvSpPr>
          <p:nvPr/>
        </p:nvSpPr>
        <p:spPr bwMode="auto">
          <a:xfrm rot="5400000">
            <a:off x="6228556" y="1340420"/>
            <a:ext cx="719138" cy="431800"/>
          </a:xfrm>
          <a:prstGeom prst="notchedRightArrow">
            <a:avLst>
              <a:gd name="adj1" fmla="val 33824"/>
              <a:gd name="adj2" fmla="val 6521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30" name="AutoShape 30"/>
          <p:cNvSpPr>
            <a:spLocks noChangeArrowheads="1"/>
          </p:cNvSpPr>
          <p:nvPr/>
        </p:nvSpPr>
        <p:spPr bwMode="auto">
          <a:xfrm>
            <a:off x="1331913" y="1268189"/>
            <a:ext cx="431800" cy="576262"/>
          </a:xfrm>
          <a:prstGeom prst="cube">
            <a:avLst>
              <a:gd name="adj" fmla="val 5148"/>
            </a:avLst>
          </a:prstGeom>
          <a:noFill/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32" name="AutoShape 32"/>
          <p:cNvSpPr>
            <a:spLocks noChangeArrowheads="1"/>
          </p:cNvSpPr>
          <p:nvPr/>
        </p:nvSpPr>
        <p:spPr bwMode="auto">
          <a:xfrm>
            <a:off x="7451725" y="1268189"/>
            <a:ext cx="431800" cy="576262"/>
          </a:xfrm>
          <a:prstGeom prst="cube">
            <a:avLst>
              <a:gd name="adj" fmla="val 5148"/>
            </a:avLst>
          </a:prstGeom>
          <a:noFill/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31" name="AutoShape 31"/>
          <p:cNvSpPr>
            <a:spLocks noChangeArrowheads="1"/>
          </p:cNvSpPr>
          <p:nvPr/>
        </p:nvSpPr>
        <p:spPr bwMode="auto">
          <a:xfrm>
            <a:off x="7380288" y="1341214"/>
            <a:ext cx="431800" cy="576262"/>
          </a:xfrm>
          <a:prstGeom prst="cube">
            <a:avLst>
              <a:gd name="adj" fmla="val 5148"/>
            </a:avLst>
          </a:prstGeom>
          <a:solidFill>
            <a:schemeClr val="bg1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56" name="Picture 34" descr="Безымянны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628551"/>
            <a:ext cx="2159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7" name="Picture 35" descr="Безымянны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99989"/>
            <a:ext cx="2159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51520" y="260648"/>
            <a:ext cx="86409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Какой полис нужен Страхователю?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3563938" y="1125538"/>
            <a:ext cx="1873250" cy="215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Преимущества…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1187450" y="1341438"/>
            <a:ext cx="2592388" cy="360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Разовый полис</a:t>
            </a:r>
            <a:endParaRPr lang="ru-RU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5435600" y="1341438"/>
            <a:ext cx="2376488" cy="360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Генеральный полис</a:t>
            </a:r>
            <a:endParaRPr lang="ru-RU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755650" y="2205038"/>
            <a:ext cx="3600450" cy="1295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4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Быстрая процедура оформление. Подготовка полиса занимает не более 1 часа;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en-US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Индивидуальные условия предоставления страхового покрытия;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Полис удобен для предоставления в банк или таможенные органы.</a:t>
            </a:r>
            <a:endParaRPr lang="ru-RU" sz="13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 rot="5400000">
            <a:off x="6335713" y="1736725"/>
            <a:ext cx="433387" cy="360363"/>
          </a:xfrm>
          <a:prstGeom prst="notchedRightArrow">
            <a:avLst>
              <a:gd name="adj1" fmla="val 33824"/>
              <a:gd name="adj2" fmla="val 4709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4859338" y="2205038"/>
            <a:ext cx="3673475" cy="3816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4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Более низкий уровень тарифов;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Согласованная система принятия грузов на страхование в зависимости от объема перевозок (акцепт заявления, сертификат, декларирование списком);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Возможность включить в договор любую желаемую номенклатуру грузов;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Оплата страховой премии в рассрочку (по истечении отчетного периода);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Возможность изменять отдельные положения полиса по согласованию сторон;</a:t>
            </a:r>
            <a:endParaRPr lang="en-US" sz="1300" b="1">
              <a:solidFill>
                <a:srgbClr val="0D5C9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Согласование процедуры урегулирования убытков и претензионного пакета в соответствии с особенностями бизнес процессов и документооборота Страхователя;</a:t>
            </a:r>
          </a:p>
          <a:p>
            <a:pPr algn="l">
              <a:spcBef>
                <a:spcPct val="15000"/>
              </a:spcBef>
              <a:buFontTx/>
              <a:buBlip>
                <a:blip r:embed="rId2"/>
              </a:buBlip>
              <a:defRPr/>
            </a:pPr>
            <a:r>
              <a:rPr lang="ru-RU" sz="13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Более высокий уровень страхового сервиса в процессе работы по полису…</a:t>
            </a:r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4643438" y="2205038"/>
            <a:ext cx="0" cy="3816350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 type="diamond" w="med" len="med"/>
            <a:tailEnd type="diamond" w="med" len="med"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35" name="AutoShape 15"/>
          <p:cNvSpPr>
            <a:spLocks noChangeArrowheads="1"/>
          </p:cNvSpPr>
          <p:nvPr/>
        </p:nvSpPr>
        <p:spPr bwMode="auto">
          <a:xfrm rot="5400000">
            <a:off x="2303463" y="1736725"/>
            <a:ext cx="433387" cy="360363"/>
          </a:xfrm>
          <a:prstGeom prst="notchedRightArrow">
            <a:avLst>
              <a:gd name="adj1" fmla="val 33824"/>
              <a:gd name="adj2" fmla="val 4709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51520" y="188640"/>
            <a:ext cx="864096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Что влияет на размер страховой премии?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539750" y="1052289"/>
            <a:ext cx="8280400" cy="6477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Размер страхового тарифа устанавливается индивидуально для каждого Страхователя в зависимости от следующих основных факторов: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827088" y="2565176"/>
            <a:ext cx="6408737" cy="431800"/>
          </a:xfrm>
          <a:prstGeom prst="bevel">
            <a:avLst>
              <a:gd name="adj" fmla="val 12500"/>
            </a:avLst>
          </a:prstGeom>
          <a:solidFill>
            <a:schemeClr val="bg2">
              <a:lumMod val="7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 i="1">
                <a:effectLst/>
                <a:latin typeface="Times New Roman" pitchFamily="18" charset="0"/>
                <a:cs typeface="Times New Roman" pitchFamily="18" charset="0"/>
              </a:rPr>
              <a:t>Вид транспорта, способ и маршрут перевозки</a:t>
            </a: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1187450" y="3212876"/>
            <a:ext cx="6408738" cy="431800"/>
          </a:xfrm>
          <a:prstGeom prst="bevel">
            <a:avLst>
              <a:gd name="adj" fmla="val 12500"/>
            </a:avLst>
          </a:prstGeom>
          <a:solidFill>
            <a:schemeClr val="bg2">
              <a:lumMod val="7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 i="1">
                <a:effectLst/>
                <a:latin typeface="Times New Roman" pitchFamily="18" charset="0"/>
                <a:cs typeface="Times New Roman" pitchFamily="18" charset="0"/>
              </a:rPr>
              <a:t>Период ответственности</a:t>
            </a:r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468313" y="1917476"/>
            <a:ext cx="6408737" cy="431800"/>
          </a:xfrm>
          <a:prstGeom prst="bevel">
            <a:avLst>
              <a:gd name="adj" fmla="val 12500"/>
            </a:avLst>
          </a:prstGeom>
          <a:solidFill>
            <a:schemeClr val="bg2">
              <a:lumMod val="7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 i="1">
                <a:effectLst/>
                <a:latin typeface="Times New Roman" pitchFamily="18" charset="0"/>
                <a:cs typeface="Times New Roman" pitchFamily="18" charset="0"/>
              </a:rPr>
              <a:t>Вид груза, упаковка</a:t>
            </a:r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1547813" y="3933601"/>
            <a:ext cx="6408737" cy="431800"/>
          </a:xfrm>
          <a:prstGeom prst="bevel">
            <a:avLst>
              <a:gd name="adj" fmla="val 12500"/>
            </a:avLst>
          </a:prstGeom>
          <a:solidFill>
            <a:schemeClr val="bg2">
              <a:lumMod val="7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 i="1">
                <a:effectLst/>
                <a:latin typeface="Times New Roman" pitchFamily="18" charset="0"/>
                <a:cs typeface="Times New Roman" pitchFamily="18" charset="0"/>
              </a:rPr>
              <a:t>Стоимость груза, лимит ответственности по перевозке</a:t>
            </a:r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1908175" y="4652739"/>
            <a:ext cx="6408738" cy="431800"/>
          </a:xfrm>
          <a:prstGeom prst="bevel">
            <a:avLst>
              <a:gd name="adj" fmla="val 12500"/>
            </a:avLst>
          </a:prstGeom>
          <a:solidFill>
            <a:schemeClr val="bg2">
              <a:lumMod val="7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 i="1">
                <a:effectLst/>
                <a:latin typeface="Times New Roman" pitchFamily="18" charset="0"/>
                <a:cs typeface="Times New Roman" pitchFamily="18" charset="0"/>
              </a:rPr>
              <a:t>Страховое покрытие, франшиза</a:t>
            </a:r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2268538" y="5373464"/>
            <a:ext cx="6407150" cy="431800"/>
          </a:xfrm>
          <a:prstGeom prst="bevel">
            <a:avLst>
              <a:gd name="adj" fmla="val 12500"/>
            </a:avLst>
          </a:prstGeom>
          <a:solidFill>
            <a:schemeClr val="bg2">
              <a:lumMod val="7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1600" b="1" i="1">
                <a:effectLst/>
                <a:latin typeface="Times New Roman" pitchFamily="18" charset="0"/>
                <a:cs typeface="Times New Roman" pitchFamily="18" charset="0"/>
              </a:rPr>
              <a:t>Планируемый объем перевозок, статистика убыточности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Дата 2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9BBE18-E163-4971-9330-FDBAEE790232}" type="datetime1">
              <a:rPr lang="ru-RU" altLang="ru-RU" smtClean="0">
                <a:solidFill>
                  <a:schemeClr val="bg1"/>
                </a:solidFill>
              </a:rPr>
              <a:pPr eaLnBrk="1" hangingPunct="1"/>
              <a:t>10.11.2021</a:t>
            </a:fld>
            <a:endParaRPr lang="ru-RU" altLang="ru-RU" smtClean="0">
              <a:solidFill>
                <a:schemeClr val="bg1"/>
              </a:solidFill>
            </a:endParaRP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323528" y="260648"/>
            <a:ext cx="864096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Что необходимо знать для оформления полиса?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3059113" y="1052959"/>
            <a:ext cx="2952750" cy="9350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 algn="l"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Полное наименование, адрес, ИНН </a:t>
            </a:r>
            <a:r>
              <a:rPr lang="ru-RU" sz="10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(для резидентов):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Страхователя – </a:t>
            </a:r>
            <a:r>
              <a:rPr lang="ru-RU" sz="1200" b="1" i="1">
                <a:solidFill>
                  <a:srgbClr val="FE10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обязательно </a:t>
            </a:r>
          </a:p>
          <a:p>
            <a:pPr algn="l">
              <a:buFont typeface="Wingdings" pitchFamily="2" charset="2"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Выгодоприобретателя</a:t>
            </a:r>
          </a:p>
          <a:p>
            <a:pPr algn="l">
              <a:buFont typeface="Wingdings" pitchFamily="2" charset="2"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Грузоотправителя</a:t>
            </a:r>
          </a:p>
          <a:p>
            <a:pPr algn="l">
              <a:buFont typeface="Wingdings" pitchFamily="2" charset="2"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Грузополучателя</a:t>
            </a:r>
          </a:p>
        </p:txBody>
      </p:sp>
      <p:sp>
        <p:nvSpPr>
          <p:cNvPr id="26655" name="Oval 31"/>
          <p:cNvSpPr>
            <a:spLocks noChangeArrowheads="1"/>
          </p:cNvSpPr>
          <p:nvPr/>
        </p:nvSpPr>
        <p:spPr bwMode="auto">
          <a:xfrm>
            <a:off x="251520" y="1196752"/>
            <a:ext cx="2088455" cy="733537"/>
          </a:xfrm>
          <a:prstGeom prst="ellipse">
            <a:avLst/>
          </a:prstGeom>
          <a:solidFill>
            <a:srgbClr val="008C1F"/>
          </a:solidFill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Информация о контрагентах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8" name="AutoShape 34"/>
          <p:cNvSpPr>
            <a:spLocks/>
          </p:cNvSpPr>
          <p:nvPr/>
        </p:nvSpPr>
        <p:spPr bwMode="auto">
          <a:xfrm>
            <a:off x="5219700" y="1484759"/>
            <a:ext cx="215900" cy="504825"/>
          </a:xfrm>
          <a:prstGeom prst="rightBrace">
            <a:avLst>
              <a:gd name="adj1" fmla="val 19485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5435600" y="1629222"/>
            <a:ext cx="1368425" cy="215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известно Заявителю</a:t>
            </a:r>
          </a:p>
        </p:txBody>
      </p:sp>
      <p:sp>
        <p:nvSpPr>
          <p:cNvPr id="26660" name="AutoShape 36"/>
          <p:cNvSpPr>
            <a:spLocks noChangeArrowheads="1"/>
          </p:cNvSpPr>
          <p:nvPr/>
        </p:nvSpPr>
        <p:spPr bwMode="auto">
          <a:xfrm>
            <a:off x="2484438" y="1413322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1" name="Oval 37"/>
          <p:cNvSpPr>
            <a:spLocks noChangeArrowheads="1"/>
          </p:cNvSpPr>
          <p:nvPr/>
        </p:nvSpPr>
        <p:spPr bwMode="auto">
          <a:xfrm>
            <a:off x="251520" y="2185669"/>
            <a:ext cx="2088455" cy="897145"/>
          </a:xfrm>
          <a:prstGeom prst="ellipse">
            <a:avLst/>
          </a:prstGeom>
          <a:solidFill>
            <a:srgbClr val="008C1F"/>
          </a:solidFill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Информация об объекте страхования</a:t>
            </a:r>
            <a:endParaRPr lang="ru-RU" sz="1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2" name="AutoShape 38"/>
          <p:cNvSpPr>
            <a:spLocks noChangeArrowheads="1"/>
          </p:cNvSpPr>
          <p:nvPr/>
        </p:nvSpPr>
        <p:spPr bwMode="auto">
          <a:xfrm>
            <a:off x="2484438" y="2492822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3059113" y="2276922"/>
            <a:ext cx="2879725" cy="719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Полное наименование груза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Описание груза (новый или б/у)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Количество мест, упаковка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Вес и объем груза</a:t>
            </a:r>
          </a:p>
        </p:txBody>
      </p:sp>
      <p:sp>
        <p:nvSpPr>
          <p:cNvPr id="26665" name="Oval 41"/>
          <p:cNvSpPr>
            <a:spLocks noChangeArrowheads="1"/>
          </p:cNvSpPr>
          <p:nvPr/>
        </p:nvSpPr>
        <p:spPr bwMode="auto">
          <a:xfrm>
            <a:off x="251520" y="3355542"/>
            <a:ext cx="2088455" cy="735334"/>
          </a:xfrm>
          <a:prstGeom prst="ellipse">
            <a:avLst/>
          </a:prstGeom>
          <a:solidFill>
            <a:srgbClr val="008C1F"/>
          </a:solidFill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Информация о перевозке</a:t>
            </a:r>
            <a:endParaRPr lang="ru-RU" sz="1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6" name="AutoShape 42"/>
          <p:cNvSpPr>
            <a:spLocks noChangeArrowheads="1"/>
          </p:cNvSpPr>
          <p:nvPr/>
        </p:nvSpPr>
        <p:spPr bwMode="auto">
          <a:xfrm>
            <a:off x="2484438" y="3572322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7" name="Rectangle 43"/>
          <p:cNvSpPr>
            <a:spLocks noChangeArrowheads="1"/>
          </p:cNvSpPr>
          <p:nvPr/>
        </p:nvSpPr>
        <p:spPr bwMode="auto">
          <a:xfrm>
            <a:off x="3059113" y="3284984"/>
            <a:ext cx="3673475" cy="1081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Маршрут перевозки (включая перегрузки)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Вид транспорта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Наименование и юр. статус перевозчика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Рег. № т/с, вагона, контейнера и т.д.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№ товаросопроводительного документа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№ товаротранспортного документа</a:t>
            </a:r>
          </a:p>
        </p:txBody>
      </p:sp>
      <p:sp>
        <p:nvSpPr>
          <p:cNvPr id="26668" name="Oval 44"/>
          <p:cNvSpPr>
            <a:spLocks noChangeArrowheads="1"/>
          </p:cNvSpPr>
          <p:nvPr/>
        </p:nvSpPr>
        <p:spPr bwMode="auto">
          <a:xfrm>
            <a:off x="251520" y="4522279"/>
            <a:ext cx="2088455" cy="1224360"/>
          </a:xfrm>
          <a:prstGeom prst="ellipse">
            <a:avLst/>
          </a:prstGeom>
          <a:solidFill>
            <a:srgbClr val="008C1F"/>
          </a:solidFill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Информация о стоимости груза, прочие данные</a:t>
            </a:r>
            <a:endParaRPr lang="ru-RU" sz="1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69" name="AutoShape 45"/>
          <p:cNvSpPr>
            <a:spLocks noChangeArrowheads="1"/>
          </p:cNvSpPr>
          <p:nvPr/>
        </p:nvSpPr>
        <p:spPr bwMode="auto">
          <a:xfrm>
            <a:off x="2484438" y="5013772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3059113" y="4508947"/>
            <a:ext cx="3673475" cy="12969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Страховая (контрактная) стоимость груза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Страховая сумма: </a:t>
            </a:r>
          </a:p>
          <a:p>
            <a:pPr algn="l">
              <a:buFont typeface="Wingdings" pitchFamily="2" charset="2"/>
              <a:buChar char="ь"/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равна контрактной стоимости</a:t>
            </a:r>
          </a:p>
          <a:p>
            <a:pPr algn="l">
              <a:buFont typeface="Wingdings" pitchFamily="2" charset="2"/>
              <a:buChar char="ь"/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Контрактная стоимость + фрахт + таможня</a:t>
            </a:r>
          </a:p>
          <a:p>
            <a:pPr algn="l">
              <a:buFont typeface="Wingdings" pitchFamily="2" charset="2"/>
              <a:buChar char="ь"/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То же + 10%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Статистика убыточности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Наличие сопровождения груза</a:t>
            </a:r>
          </a:p>
        </p:txBody>
      </p:sp>
      <p:sp>
        <p:nvSpPr>
          <p:cNvPr id="26671" name="AutoShape 47"/>
          <p:cNvSpPr>
            <a:spLocks/>
          </p:cNvSpPr>
          <p:nvPr/>
        </p:nvSpPr>
        <p:spPr bwMode="auto">
          <a:xfrm>
            <a:off x="6948488" y="981522"/>
            <a:ext cx="503237" cy="4824412"/>
          </a:xfrm>
          <a:prstGeom prst="rightBrace">
            <a:avLst>
              <a:gd name="adj1" fmla="val 79890"/>
              <a:gd name="adj2" fmla="val 50000"/>
            </a:avLst>
          </a:prstGeom>
          <a:noFill/>
          <a:ln w="31750">
            <a:solidFill>
              <a:srgbClr val="132974"/>
            </a:solidFill>
            <a:round/>
            <a:headEnd type="oval" w="med" len="med"/>
            <a:tailEnd type="oval" w="med" len="med"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7451725" y="2637284"/>
            <a:ext cx="1584325" cy="14398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Вся информация указывается в </a:t>
            </a:r>
          </a:p>
          <a:p>
            <a:pPr>
              <a:defRPr/>
            </a:pPr>
            <a:r>
              <a:rPr lang="ru-RU" sz="16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Заявлении на страхование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0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81901" y="1268760"/>
          <a:ext cx="3696411" cy="4320480"/>
        </p:xfrm>
        <a:graphic>
          <a:graphicData uri="http://schemas.openxmlformats.org/presentationml/2006/ole">
            <p:oleObj spid="_x0000_s2054" name="Документ" r:id="rId3" imgW="4537132" imgH="5302243" progId="Word.Document.8">
              <p:embed/>
            </p:oleObj>
          </a:graphicData>
        </a:graphic>
      </p:graphicFrame>
      <p:graphicFrame>
        <p:nvGraphicFramePr>
          <p:cNvPr id="2051" name="Object 20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220072" y="1268760"/>
          <a:ext cx="3637098" cy="4304705"/>
        </p:xfrm>
        <a:graphic>
          <a:graphicData uri="http://schemas.openxmlformats.org/presentationml/2006/ole">
            <p:oleObj spid="_x0000_s2055" name="Документ" r:id="rId4" imgW="4237266" imgH="5015587" progId="Word.Document.8">
              <p:embed/>
            </p:oleObj>
          </a:graphicData>
        </a:graphic>
      </p:graphicFrame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251520" y="260648"/>
            <a:ext cx="864096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Образец заявления на страхование груза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251520" y="260648"/>
            <a:ext cx="86409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Как происходит оформление полиса?</a:t>
            </a: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1403350" y="1196975"/>
            <a:ext cx="5976938" cy="288925"/>
          </a:xfrm>
          <a:prstGeom prst="rect">
            <a:avLst/>
          </a:prstGeom>
          <a:noFill/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5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Контакт Клиента со Страховой Компанией или ее представителем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3132138" y="1844675"/>
            <a:ext cx="25193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Переговоры с Клиентом, запрос необходимой информации, выявление потребностей Клиента (желаемые условия страхования, сроки страхования и прочее)</a:t>
            </a: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250825" y="1989138"/>
            <a:ext cx="22320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Вся необходимая информация  (вид груза, маршрут, стоимость, вид транспорта и т.д.) получена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2916238" y="3357563"/>
            <a:ext cx="30241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 риска, определение тарифа, франшизы,  обязательных условий полиса, их согласование с Клиентом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2195513" y="5157788"/>
            <a:ext cx="1368425" cy="792162"/>
          </a:xfrm>
          <a:prstGeom prst="rect">
            <a:avLst/>
          </a:prstGeom>
          <a:noFill/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5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Оформление полиса страхования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6732588" y="2060575"/>
            <a:ext cx="15113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Полученных данных недостаточно для оценки риска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6011863" y="3068638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Повторный запрос, переговоры с Клиентом</a:t>
            </a: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684213" y="4292600"/>
            <a:ext cx="3095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Ожидания и возможности Клиента </a:t>
            </a: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соответствуют </a:t>
            </a: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проведенной Страховщиком оценке риска и условиям перевозки</a:t>
            </a:r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5003800" y="4292600"/>
            <a:ext cx="31686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Ожидания и возможности Клиента </a:t>
            </a: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 соответствуют </a:t>
            </a: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проведенной Страховщиком оценке риска и условиям перевозки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4284663" y="5084763"/>
            <a:ext cx="20161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200" b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Подготовка изменений в условиях страхования, размере премии и т.д.</a:t>
            </a: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6948488" y="5157788"/>
            <a:ext cx="20161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300" b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Поиск более подходящего предложения для Клиента (другой вид страхования, условия и т.д.) </a:t>
            </a:r>
          </a:p>
        </p:txBody>
      </p:sp>
      <p:cxnSp>
        <p:nvCxnSpPr>
          <p:cNvPr id="39951" name="AutoShape 27"/>
          <p:cNvCxnSpPr>
            <a:cxnSpLocks noChangeShapeType="1"/>
            <a:stCxn id="125955" idx="2"/>
            <a:endCxn id="125956" idx="0"/>
          </p:cNvCxnSpPr>
          <p:nvPr/>
        </p:nvCxnSpPr>
        <p:spPr bwMode="auto">
          <a:xfrm>
            <a:off x="4392613" y="1495425"/>
            <a:ext cx="0" cy="349250"/>
          </a:xfrm>
          <a:prstGeom prst="straightConnector1">
            <a:avLst/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2" name="AutoShape 28"/>
          <p:cNvCxnSpPr>
            <a:cxnSpLocks noChangeShapeType="1"/>
            <a:stCxn id="125956" idx="1"/>
            <a:endCxn id="125957" idx="3"/>
          </p:cNvCxnSpPr>
          <p:nvPr/>
        </p:nvCxnSpPr>
        <p:spPr bwMode="auto">
          <a:xfrm flipH="1">
            <a:off x="2482850" y="2312988"/>
            <a:ext cx="649288" cy="1587"/>
          </a:xfrm>
          <a:prstGeom prst="straightConnector1">
            <a:avLst/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AutoShape 29"/>
          <p:cNvCxnSpPr>
            <a:cxnSpLocks noChangeShapeType="1"/>
            <a:stCxn id="125956" idx="3"/>
            <a:endCxn id="125963" idx="1"/>
          </p:cNvCxnSpPr>
          <p:nvPr/>
        </p:nvCxnSpPr>
        <p:spPr bwMode="auto">
          <a:xfrm>
            <a:off x="5651500" y="2312988"/>
            <a:ext cx="1081088" cy="0"/>
          </a:xfrm>
          <a:prstGeom prst="straightConnector1">
            <a:avLst/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AutoShape 30"/>
          <p:cNvCxnSpPr>
            <a:cxnSpLocks noChangeShapeType="1"/>
            <a:stCxn id="125957" idx="2"/>
            <a:endCxn id="125960" idx="0"/>
          </p:cNvCxnSpPr>
          <p:nvPr/>
        </p:nvCxnSpPr>
        <p:spPr bwMode="auto">
          <a:xfrm rot="16200000" flipH="1">
            <a:off x="2538413" y="1466850"/>
            <a:ext cx="719138" cy="3062287"/>
          </a:xfrm>
          <a:prstGeom prst="curvedConnector3">
            <a:avLst>
              <a:gd name="adj1" fmla="val 49889"/>
            </a:avLst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5" name="AutoShape 31"/>
          <p:cNvCxnSpPr>
            <a:cxnSpLocks noChangeShapeType="1"/>
            <a:stCxn id="125963" idx="2"/>
            <a:endCxn id="125964" idx="3"/>
          </p:cNvCxnSpPr>
          <p:nvPr/>
        </p:nvCxnSpPr>
        <p:spPr bwMode="auto">
          <a:xfrm rot="16200000" flipH="1">
            <a:off x="7307263" y="2744788"/>
            <a:ext cx="685800" cy="323850"/>
          </a:xfrm>
          <a:prstGeom prst="curvedConnector4">
            <a:avLst>
              <a:gd name="adj1" fmla="val 36574"/>
              <a:gd name="adj2" fmla="val 170588"/>
            </a:avLst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6" name="AutoShape 32"/>
          <p:cNvCxnSpPr>
            <a:cxnSpLocks noChangeShapeType="1"/>
            <a:stCxn id="125964" idx="1"/>
            <a:endCxn id="125956" idx="2"/>
          </p:cNvCxnSpPr>
          <p:nvPr/>
        </p:nvCxnSpPr>
        <p:spPr bwMode="auto">
          <a:xfrm rot="10800000">
            <a:off x="4392613" y="2781300"/>
            <a:ext cx="1619250" cy="468313"/>
          </a:xfrm>
          <a:prstGeom prst="curvedConnector2">
            <a:avLst/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7" name="AutoShape 34"/>
          <p:cNvCxnSpPr>
            <a:cxnSpLocks noChangeShapeType="1"/>
            <a:stCxn id="125960" idx="1"/>
            <a:endCxn id="125971" idx="0"/>
          </p:cNvCxnSpPr>
          <p:nvPr/>
        </p:nvCxnSpPr>
        <p:spPr bwMode="auto">
          <a:xfrm rot="10800000" flipV="1">
            <a:off x="2232025" y="3609975"/>
            <a:ext cx="684213" cy="682625"/>
          </a:xfrm>
          <a:prstGeom prst="curvedConnector2">
            <a:avLst/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8" name="AutoShape 35"/>
          <p:cNvCxnSpPr>
            <a:cxnSpLocks noChangeShapeType="1"/>
            <a:stCxn id="125960" idx="3"/>
            <a:endCxn id="125972" idx="0"/>
          </p:cNvCxnSpPr>
          <p:nvPr/>
        </p:nvCxnSpPr>
        <p:spPr bwMode="auto">
          <a:xfrm>
            <a:off x="5940425" y="3609975"/>
            <a:ext cx="647700" cy="682625"/>
          </a:xfrm>
          <a:prstGeom prst="curvedConnector2">
            <a:avLst/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59" name="AutoShape 36"/>
          <p:cNvCxnSpPr>
            <a:cxnSpLocks noChangeShapeType="1"/>
            <a:stCxn id="125971" idx="2"/>
            <a:endCxn id="125962" idx="0"/>
          </p:cNvCxnSpPr>
          <p:nvPr/>
        </p:nvCxnSpPr>
        <p:spPr bwMode="auto">
          <a:xfrm rot="16200000" flipH="1">
            <a:off x="2380456" y="4648994"/>
            <a:ext cx="350838" cy="647700"/>
          </a:xfrm>
          <a:prstGeom prst="curvedConnector3">
            <a:avLst>
              <a:gd name="adj1" fmla="val 51130"/>
            </a:avLst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60" name="AutoShape 37"/>
          <p:cNvCxnSpPr>
            <a:cxnSpLocks noChangeShapeType="1"/>
            <a:stCxn id="125972" idx="2"/>
            <a:endCxn id="125975" idx="0"/>
          </p:cNvCxnSpPr>
          <p:nvPr/>
        </p:nvCxnSpPr>
        <p:spPr bwMode="auto">
          <a:xfrm rot="5400000">
            <a:off x="5796756" y="4293394"/>
            <a:ext cx="287338" cy="1295400"/>
          </a:xfrm>
          <a:prstGeom prst="curvedConnector3">
            <a:avLst>
              <a:gd name="adj1" fmla="val 49722"/>
            </a:avLst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61" name="AutoShape 38"/>
          <p:cNvCxnSpPr>
            <a:cxnSpLocks noChangeShapeType="1"/>
            <a:stCxn id="125972" idx="2"/>
            <a:endCxn id="125977" idx="0"/>
          </p:cNvCxnSpPr>
          <p:nvPr/>
        </p:nvCxnSpPr>
        <p:spPr bwMode="auto">
          <a:xfrm rot="16200000" flipH="1">
            <a:off x="7092156" y="4293394"/>
            <a:ext cx="360363" cy="1368425"/>
          </a:xfrm>
          <a:prstGeom prst="curvedConnector3">
            <a:avLst>
              <a:gd name="adj1" fmla="val 49778"/>
            </a:avLst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AutoShape 41"/>
          <p:cNvCxnSpPr>
            <a:cxnSpLocks noChangeShapeType="1"/>
            <a:stCxn id="125975" idx="1"/>
            <a:endCxn id="125960" idx="2"/>
          </p:cNvCxnSpPr>
          <p:nvPr/>
        </p:nvCxnSpPr>
        <p:spPr bwMode="auto">
          <a:xfrm rot="10800000" flipH="1">
            <a:off x="4284663" y="3860800"/>
            <a:ext cx="144462" cy="1476375"/>
          </a:xfrm>
          <a:prstGeom prst="curvedConnector4">
            <a:avLst>
              <a:gd name="adj1" fmla="val -185718"/>
              <a:gd name="adj2" fmla="val 52148"/>
            </a:avLst>
          </a:prstGeom>
          <a:noFill/>
          <a:ln w="25400">
            <a:solidFill>
              <a:srgbClr val="13297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51520" y="260648"/>
            <a:ext cx="871296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Период ответственности Страховщика</a:t>
            </a: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755650" y="1125538"/>
            <a:ext cx="8208963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spcBef>
                <a:spcPct val="50000"/>
              </a:spcBef>
              <a:buFont typeface="Wingdings" pitchFamily="2" charset="2"/>
              <a:buNone/>
              <a:tabLst>
                <a:tab pos="0" algn="l"/>
              </a:tabLst>
              <a:defRPr/>
            </a:pPr>
            <a:r>
              <a:rPr lang="ru-RU" sz="1300" b="1" i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  <a:t>1) Срок действия договора</a:t>
            </a: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  <a:t> страхования указывается в договоре страхования определяется по соглашению Сторон.</a:t>
            </a:r>
            <a:b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</a:b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  <a:t>2) Период ответственности Страховщика – период времени с момента начала ответственности Страховщика за конкретный груз до момента ее окончания, относительно физического перемещения груза по застрахованному маршруту.</a:t>
            </a:r>
            <a:b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</a:b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Arial" charset="0"/>
              </a:rPr>
              <a:t>3) В случае страхования по Генеральному договору (полису) Страховщик несет ответственность по всем страховым случаям, происшедшим с застрахованными грузами, период страхования по которым начался до даты прекращения договора.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755650" y="4076700"/>
            <a:ext cx="34559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r">
              <a:buFont typeface="Wingdings" pitchFamily="2" charset="2"/>
              <a:buNone/>
              <a:defRPr/>
            </a:pPr>
            <a:r>
              <a:rPr lang="ru-RU" sz="12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начинается с момента,</a:t>
            </a: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 когда груз будет сдан перевозчику на складе, в порту, ж/д станции, аэропорту отправления, продолжается в течение всей перевозки, включая перегрузки и перевалки, а также хранение на складах в пунктах перегрузок и перевалок, и заканчивается в момент сдачи перевозчиком получателю на складе, в порту, ж/д станции, аэропорту назначения</a:t>
            </a:r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250825" y="2924175"/>
            <a:ext cx="4105275" cy="719138"/>
          </a:xfrm>
          <a:prstGeom prst="rect">
            <a:avLst/>
          </a:prstGeom>
          <a:noFill/>
          <a:ln w="3810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buFont typeface="Wingdings" pitchFamily="2" charset="2"/>
              <a:buNone/>
              <a:defRPr/>
            </a:pPr>
            <a:r>
              <a:rPr lang="ru-RU" sz="14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Если договором страхование не предусмотрено иного, </a:t>
            </a:r>
            <a:r>
              <a:rPr lang="ru-RU" sz="1400" b="1" i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период ответственности Страховщика</a:t>
            </a:r>
            <a:r>
              <a:rPr lang="ru-RU" sz="14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 по каждой отдельной перевозке груза…</a:t>
            </a:r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5003800" y="2852738"/>
            <a:ext cx="3960813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buFont typeface="Wingdings" pitchFamily="2" charset="2"/>
              <a:buNone/>
              <a:defRPr/>
            </a:pPr>
            <a:r>
              <a:rPr lang="ru-RU" sz="12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при осуществлении в период страхования перегрузки, перевалки или промежуточного хранения груза</a:t>
            </a:r>
            <a:br>
              <a:rPr lang="ru-RU" sz="12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</a:b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заканчивается, в зависимости оттого, что произойдет ранее, в момент:</a:t>
            </a:r>
            <a:b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</a:b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*  ареста, конфискации или реквизиции груза по распоряжению властей;</a:t>
            </a:r>
            <a:b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</a:b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*  истечения 30 дней со дня доставки груза в место перегрузки и/или промежуточного хранения;</a:t>
            </a:r>
            <a:b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</a:b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*  начала реализации части груза;</a:t>
            </a:r>
            <a:b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</a:b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*  начала погрузки груза в транспортное средство для транспортировки по маршруту, не предусмотренному договором страхования;</a:t>
            </a:r>
            <a:b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</a:br>
            <a:r>
              <a:rPr lang="ru-RU" sz="12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gneto" pitchFamily="82" charset="0"/>
                <a:cs typeface="Arial" charset="0"/>
              </a:rPr>
              <a:t>*  начала переработки или переупаковки груза, если такие действия не производятся для минимизации последствий страхового случая.</a:t>
            </a:r>
          </a:p>
        </p:txBody>
      </p:sp>
      <p:sp>
        <p:nvSpPr>
          <p:cNvPr id="119819" name="AutoShape 11"/>
          <p:cNvSpPr>
            <a:spLocks noChangeArrowheads="1"/>
          </p:cNvSpPr>
          <p:nvPr/>
        </p:nvSpPr>
        <p:spPr bwMode="auto">
          <a:xfrm>
            <a:off x="4500563" y="3141663"/>
            <a:ext cx="503237" cy="287337"/>
          </a:xfrm>
          <a:prstGeom prst="notchedRightArrow">
            <a:avLst>
              <a:gd name="adj1" fmla="val 37019"/>
              <a:gd name="adj2" fmla="val 80110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119821" name="AutoShape 13"/>
          <p:cNvSpPr>
            <a:spLocks noChangeArrowheads="1"/>
          </p:cNvSpPr>
          <p:nvPr/>
        </p:nvSpPr>
        <p:spPr bwMode="auto">
          <a:xfrm rot="9236113">
            <a:off x="2339975" y="3789363"/>
            <a:ext cx="827088" cy="287337"/>
          </a:xfrm>
          <a:prstGeom prst="notchedRightArrow">
            <a:avLst>
              <a:gd name="adj1" fmla="val 37019"/>
              <a:gd name="adj2" fmla="val 131663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124744"/>
            <a:ext cx="8280722" cy="4681314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 страхования базируются на общепринятых в мировой практике страховых оговорках Института Лондонских Страховщиков (ILU) </a:t>
            </a:r>
          </a:p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рисков, содержащийся в стандартных условиях страхования («С ответственностью за все риски», «С ответственностью за частную аварию», «Без ответственности за повреждения, кроме случаев крушения») может быть изменен или дополнен в соответствии с особенностями конкретной перевозки</a:t>
            </a:r>
          </a:p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 ответственности страховщика включает в себя перегрузки, перевалки в пути и хранение на промежуточных складах</a:t>
            </a:r>
          </a:p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Страховой тариф всегда соответствует степени риска и зависит от вида груза, упаковки, вида транспорта и маршрута перевозки</a:t>
            </a:r>
          </a:p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Страховой полис может быть оформлен как на отдельную перевозку, так и на группу перевозок однородных грузов, осуществляемую в течение согласованного срока (Генеральный полис)</a:t>
            </a:r>
          </a:p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Оформление страхового полиса производится в течение одного часа, а оплата страховой премии может быть произведена в рассрочку</a:t>
            </a:r>
          </a:p>
          <a:p>
            <a:pPr algn="just" eaLnBrk="1" hangingPunct="1">
              <a:buFontTx/>
              <a:buBlip>
                <a:blip r:embed="rId2"/>
              </a:buBlip>
              <a:defRPr/>
            </a:pPr>
            <a:r>
              <a:rPr lang="ru-RU" sz="1600" b="1" dirty="0" smtClean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Перестраховочная защита обеспечивается тщательно отработанной схемой передачи рисков в перестрахование признанным лидерам перестраховочного рынка при любых лимитах ответственности </a:t>
            </a:r>
            <a:endParaRPr lang="en-US" sz="1600" b="1" dirty="0" smtClean="0">
              <a:solidFill>
                <a:srgbClr val="008C1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404664"/>
            <a:ext cx="8136904" cy="504056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условия страхования грузов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251520" y="260648"/>
            <a:ext cx="86409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Обязательные условия договора страхования грузов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539552" y="980728"/>
            <a:ext cx="80645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just">
              <a:defRPr/>
            </a:pPr>
            <a:r>
              <a:rPr lang="ru-RU" sz="14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Договором страхования могут быть предусмотрены </a:t>
            </a:r>
            <a:r>
              <a:rPr lang="ru-RU" sz="14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«Обязательные условия»</a:t>
            </a:r>
            <a:r>
              <a:rPr lang="ru-RU" sz="1400" b="1" i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осуществления перевозки груза, которые являются существенными для данного договора страхования и невыполнение которых дает Страховщику право отказать в выплате страхового возмещения по страховому случаю, наступившему по той перевозке, при осуществлении которой «обязательные условия» были не выполнены.</a:t>
            </a: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467544" y="2204864"/>
            <a:ext cx="6048101" cy="43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just">
              <a:defRPr/>
            </a:pPr>
            <a:r>
              <a:rPr lang="ru-RU" sz="1400" b="1" i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i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Обязательные условия» могут содержать следующие требования:</a:t>
            </a:r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1403648" y="2852936"/>
            <a:ext cx="6696075" cy="2556727"/>
          </a:xfrm>
          <a:prstGeom prst="rect">
            <a:avLst/>
          </a:prstGeom>
          <a:noFill/>
          <a:ln w="38100">
            <a:solidFill>
              <a:srgbClr val="008C1F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>
              <a:buFont typeface="Wingdings" pitchFamily="2" charset="2"/>
              <a:buChar char="ь"/>
              <a:defRPr/>
            </a:pPr>
            <a:r>
              <a:rPr lang="ru-RU" sz="16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Наличие охраны на всем протяжении или на отдельных участках перевозки;</a:t>
            </a:r>
          </a:p>
          <a:p>
            <a:pPr algn="just">
              <a:buFont typeface="Wingdings" pitchFamily="2" charset="2"/>
              <a:buChar char="ь"/>
              <a:defRPr/>
            </a:pPr>
            <a:r>
              <a:rPr lang="ru-RU" sz="16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Инструкции, которые должны быть даны перевозчику, осуществляющему перевозку груза;</a:t>
            </a:r>
          </a:p>
          <a:p>
            <a:pPr algn="just">
              <a:buFont typeface="Wingdings" pitchFamily="2" charset="2"/>
              <a:buChar char="ь"/>
              <a:defRPr/>
            </a:pPr>
            <a:r>
              <a:rPr lang="ru-RU" sz="16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Требования к транспортным средствам, привлекаемым к перевозке груза;</a:t>
            </a:r>
          </a:p>
          <a:p>
            <a:pPr algn="just">
              <a:buFont typeface="Wingdings" pitchFamily="2" charset="2"/>
              <a:buChar char="ь"/>
              <a:defRPr/>
            </a:pPr>
            <a:r>
              <a:rPr lang="ru-RU" sz="16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Порядок сдачи груза перевозчику и порядок приема груза получателем от перевозчика;</a:t>
            </a:r>
          </a:p>
          <a:p>
            <a:pPr algn="just">
              <a:buFont typeface="Wingdings" pitchFamily="2" charset="2"/>
              <a:buChar char="ь"/>
              <a:defRPr/>
            </a:pPr>
            <a:r>
              <a:rPr lang="ru-RU" sz="16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Порядок оформления актов при несохранной перевозке груза;</a:t>
            </a:r>
          </a:p>
          <a:p>
            <a:pPr algn="just">
              <a:buFont typeface="Wingdings" pitchFamily="2" charset="2"/>
              <a:buChar char="ь"/>
              <a:defRPr/>
            </a:pPr>
            <a:r>
              <a:rPr lang="ru-RU" sz="16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Другие условия, предусмотренные договором страхования.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51520" y="260648"/>
            <a:ext cx="86409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Увеличение риска в процессе перевозки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539750" y="1125538"/>
            <a:ext cx="8280400" cy="792162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В период действия Договора страхования Страхователь (Выгодоприобретатель) обязан незамедлительно письменно сообщать Страховщику о ставших ему известными существенных изменениях в обстоятельствах, сообщенных Страховщику при заключении Договора. (пункт 8.1.4. Правил Страхования грузов при перевозке от 15 мая 2007 г.)</a:t>
            </a:r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539750" y="2276475"/>
            <a:ext cx="8280400" cy="576263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1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Существенными во всяком случае, признаются изменения сведений, указанных Страхователем в ответе на письменный запрос Страховщика или в заполненном Страхователем заявлении на страхование, а также оговоренные в Договоре страхования (Слайд №16)</a:t>
            </a: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 rot="5400000">
            <a:off x="4464844" y="1808957"/>
            <a:ext cx="431800" cy="360362"/>
          </a:xfrm>
          <a:prstGeom prst="notchedRightArrow">
            <a:avLst>
              <a:gd name="adj1" fmla="val 33824"/>
              <a:gd name="adj2" fmla="val 46920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1187450" y="3141663"/>
            <a:ext cx="3024188" cy="215900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1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Существенное изменение степени риска</a:t>
            </a:r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5219700" y="3141663"/>
            <a:ext cx="2232025" cy="215900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1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Степень риска не изменяется</a:t>
            </a: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4356100" y="2924175"/>
            <a:ext cx="647700" cy="4318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008C1F"/>
          </a:solidFill>
          <a:ln w="2540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4932363" y="3716338"/>
            <a:ext cx="3744912" cy="431800"/>
          </a:xfrm>
          <a:prstGeom prst="roundRect">
            <a:avLst>
              <a:gd name="adj" fmla="val 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l">
              <a:buFont typeface="Wingdings" pitchFamily="2" charset="2"/>
              <a:buChar char="ь"/>
              <a:defRPr/>
            </a:pPr>
            <a:r>
              <a:rPr lang="ru-RU" sz="11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Условия Договора страхования не изменяются</a:t>
            </a:r>
          </a:p>
          <a:p>
            <a:pPr algn="l">
              <a:buFont typeface="Wingdings" pitchFamily="2" charset="2"/>
              <a:buChar char="ь"/>
              <a:defRPr/>
            </a:pPr>
            <a:r>
              <a:rPr lang="ru-RU" sz="11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Дополнительная премия не взимается</a:t>
            </a:r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1403350" y="3644900"/>
            <a:ext cx="1368425" cy="576263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Font typeface="Wingdings" pitchFamily="2" charset="2"/>
              <a:buNone/>
              <a:defRPr/>
            </a:pPr>
            <a:r>
              <a:rPr lang="ru-RU" sz="10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Внесение изменений в условия Договора страхования</a:t>
            </a:r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2987675" y="3644900"/>
            <a:ext cx="1655763" cy="720725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Font typeface="Wingdings" pitchFamily="2" charset="2"/>
              <a:buNone/>
              <a:defRPr/>
            </a:pPr>
            <a:r>
              <a:rPr lang="ru-RU" sz="10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Установление дополнительной страховой премии соразмерно степени увеличения риска</a:t>
            </a:r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 rot="5400000">
            <a:off x="6264275" y="3394076"/>
            <a:ext cx="288925" cy="215900"/>
          </a:xfrm>
          <a:prstGeom prst="notchedRightArrow">
            <a:avLst>
              <a:gd name="adj1" fmla="val 33824"/>
              <a:gd name="adj2" fmla="val 5240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 rot="5400000">
            <a:off x="3671887" y="3394076"/>
            <a:ext cx="288925" cy="215900"/>
          </a:xfrm>
          <a:prstGeom prst="notchedRightArrow">
            <a:avLst>
              <a:gd name="adj1" fmla="val 33824"/>
              <a:gd name="adj2" fmla="val 5240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16" name="AutoShape 20"/>
          <p:cNvSpPr>
            <a:spLocks noChangeArrowheads="1"/>
          </p:cNvSpPr>
          <p:nvPr/>
        </p:nvSpPr>
        <p:spPr bwMode="auto">
          <a:xfrm rot="5400000">
            <a:off x="1943100" y="3394076"/>
            <a:ext cx="288925" cy="215900"/>
          </a:xfrm>
          <a:prstGeom prst="notchedRightArrow">
            <a:avLst>
              <a:gd name="adj1" fmla="val 33824"/>
              <a:gd name="adj2" fmla="val 5240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17" name="AutoShape 21"/>
          <p:cNvSpPr>
            <a:spLocks noChangeArrowheads="1"/>
          </p:cNvSpPr>
          <p:nvPr/>
        </p:nvSpPr>
        <p:spPr bwMode="auto">
          <a:xfrm>
            <a:off x="4572000" y="4652963"/>
            <a:ext cx="2232025" cy="431800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0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Страхователь </a:t>
            </a:r>
            <a:r>
              <a:rPr lang="ru-RU" sz="1000" i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согласен</a:t>
            </a:r>
            <a:r>
              <a:rPr lang="ru-RU" sz="10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 на внесение изменений в договор или оплату дополнительной премии</a:t>
            </a:r>
          </a:p>
        </p:txBody>
      </p:sp>
      <p:sp>
        <p:nvSpPr>
          <p:cNvPr id="29718" name="AutoShape 22"/>
          <p:cNvSpPr>
            <a:spLocks noChangeArrowheads="1"/>
          </p:cNvSpPr>
          <p:nvPr/>
        </p:nvSpPr>
        <p:spPr bwMode="auto">
          <a:xfrm>
            <a:off x="900113" y="4652963"/>
            <a:ext cx="2159000" cy="431800"/>
          </a:xfrm>
          <a:prstGeom prst="roundRect">
            <a:avLst>
              <a:gd name="adj" fmla="val 0"/>
            </a:avLst>
          </a:prstGeom>
          <a:noFill/>
          <a:ln w="19050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0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Страхователь  </a:t>
            </a:r>
            <a:r>
              <a:rPr lang="ru-RU" sz="1000" i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не согласен</a:t>
            </a:r>
            <a:r>
              <a:rPr lang="ru-RU" sz="1000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 на внесение изменений в договор или оплату дополнительной премии</a:t>
            </a:r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4427538" y="5516563"/>
            <a:ext cx="2520950" cy="431800"/>
          </a:xfrm>
          <a:prstGeom prst="roundRect">
            <a:avLst>
              <a:gd name="adj" fmla="val 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Font typeface="Wingdings" pitchFamily="2" charset="2"/>
              <a:buNone/>
              <a:defRPr/>
            </a:pPr>
            <a:r>
              <a:rPr lang="ru-RU" sz="11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Подписание дополнительного соглашения к полису</a:t>
            </a:r>
          </a:p>
        </p:txBody>
      </p:sp>
      <p:sp>
        <p:nvSpPr>
          <p:cNvPr id="29720" name="AutoShape 24"/>
          <p:cNvSpPr>
            <a:spLocks noChangeArrowheads="1"/>
          </p:cNvSpPr>
          <p:nvPr/>
        </p:nvSpPr>
        <p:spPr bwMode="auto">
          <a:xfrm>
            <a:off x="755650" y="5516563"/>
            <a:ext cx="2376488" cy="431800"/>
          </a:xfrm>
          <a:prstGeom prst="roundRect">
            <a:avLst>
              <a:gd name="adj" fmla="val 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Font typeface="Wingdings" pitchFamily="2" charset="2"/>
              <a:buNone/>
              <a:defRPr/>
            </a:pPr>
            <a:r>
              <a:rPr lang="ru-RU" sz="11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itchFamily="34" charset="0"/>
                <a:cs typeface="Arial" charset="0"/>
              </a:rPr>
              <a:t>Расторжение полиса </a:t>
            </a:r>
          </a:p>
        </p:txBody>
      </p:sp>
      <p:sp>
        <p:nvSpPr>
          <p:cNvPr id="29721" name="AutoShape 25"/>
          <p:cNvSpPr>
            <a:spLocks noChangeArrowheads="1"/>
          </p:cNvSpPr>
          <p:nvPr/>
        </p:nvSpPr>
        <p:spPr bwMode="auto">
          <a:xfrm rot="5400000">
            <a:off x="5543550" y="5194301"/>
            <a:ext cx="288925" cy="215900"/>
          </a:xfrm>
          <a:prstGeom prst="notchedRightArrow">
            <a:avLst>
              <a:gd name="adj1" fmla="val 33824"/>
              <a:gd name="adj2" fmla="val 5240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22" name="AutoShape 26"/>
          <p:cNvSpPr>
            <a:spLocks noChangeArrowheads="1"/>
          </p:cNvSpPr>
          <p:nvPr/>
        </p:nvSpPr>
        <p:spPr bwMode="auto">
          <a:xfrm rot="5400000">
            <a:off x="1798637" y="5194301"/>
            <a:ext cx="288925" cy="215900"/>
          </a:xfrm>
          <a:prstGeom prst="notchedRightArrow">
            <a:avLst>
              <a:gd name="adj1" fmla="val 33824"/>
              <a:gd name="adj2" fmla="val 52402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3635375" y="4724400"/>
            <a:ext cx="360363" cy="288925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cxnSp>
        <p:nvCxnSpPr>
          <p:cNvPr id="43031" name="AutoShape 30"/>
          <p:cNvCxnSpPr>
            <a:cxnSpLocks noChangeShapeType="1"/>
            <a:stCxn id="29712" idx="2"/>
            <a:endCxn id="29725" idx="0"/>
          </p:cNvCxnSpPr>
          <p:nvPr/>
        </p:nvCxnSpPr>
        <p:spPr bwMode="auto">
          <a:xfrm rot="16200000" flipH="1">
            <a:off x="2705101" y="3603625"/>
            <a:ext cx="493712" cy="1728787"/>
          </a:xfrm>
          <a:prstGeom prst="curvedConnector3">
            <a:avLst>
              <a:gd name="adj1" fmla="val 50806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3032" name="AutoShape 31"/>
          <p:cNvCxnSpPr>
            <a:cxnSpLocks noChangeShapeType="1"/>
            <a:stCxn id="29713" idx="2"/>
            <a:endCxn id="29725" idx="0"/>
          </p:cNvCxnSpPr>
          <p:nvPr/>
        </p:nvCxnSpPr>
        <p:spPr bwMode="auto">
          <a:xfrm rot="5400000">
            <a:off x="3641725" y="4540250"/>
            <a:ext cx="349250" cy="0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3033" name="AutoShape 35"/>
          <p:cNvCxnSpPr>
            <a:cxnSpLocks noChangeShapeType="1"/>
            <a:stCxn id="29725" idx="1"/>
            <a:endCxn id="29718" idx="3"/>
          </p:cNvCxnSpPr>
          <p:nvPr/>
        </p:nvCxnSpPr>
        <p:spPr bwMode="auto">
          <a:xfrm flipH="1">
            <a:off x="3059113" y="4868863"/>
            <a:ext cx="566737" cy="0"/>
          </a:xfrm>
          <a:prstGeom prst="straightConnector1">
            <a:avLst/>
          </a:prstGeom>
          <a:noFill/>
          <a:ln w="2540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3034" name="AutoShape 36"/>
          <p:cNvCxnSpPr>
            <a:cxnSpLocks noChangeShapeType="1"/>
            <a:stCxn id="29725" idx="3"/>
            <a:endCxn id="29717" idx="1"/>
          </p:cNvCxnSpPr>
          <p:nvPr/>
        </p:nvCxnSpPr>
        <p:spPr bwMode="auto">
          <a:xfrm>
            <a:off x="4005263" y="4868863"/>
            <a:ext cx="566737" cy="0"/>
          </a:xfrm>
          <a:prstGeom prst="straightConnector1">
            <a:avLst/>
          </a:prstGeom>
          <a:noFill/>
          <a:ln w="2540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23528" y="260648"/>
            <a:ext cx="86409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Досрочное расторжение договора страхования грузов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403350" y="1125538"/>
            <a:ext cx="2447925" cy="5032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Разовый полис</a:t>
            </a:r>
            <a:endParaRPr lang="ru-RU" b="1" i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435600" y="1196975"/>
            <a:ext cx="2376488" cy="3603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89990" tIns="46794" rIns="89990" bIns="46794" anchor="ctr"/>
          <a:lstStyle/>
          <a:p>
            <a:pPr>
              <a:defRPr/>
            </a:pPr>
            <a:r>
              <a:rPr lang="ru-RU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Генеральный полис</a:t>
            </a:r>
            <a:endParaRPr lang="ru-RU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 rot="5400000">
            <a:off x="2196306" y="1772444"/>
            <a:ext cx="719138" cy="431800"/>
          </a:xfrm>
          <a:prstGeom prst="notchedRightArrow">
            <a:avLst>
              <a:gd name="adj1" fmla="val 33824"/>
              <a:gd name="adj2" fmla="val 6521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 rot="5400000">
            <a:off x="6228556" y="1772444"/>
            <a:ext cx="719138" cy="431800"/>
          </a:xfrm>
          <a:prstGeom prst="notchedRightArrow">
            <a:avLst>
              <a:gd name="adj1" fmla="val 33824"/>
              <a:gd name="adj2" fmla="val 65214"/>
            </a:avLst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684213" y="2565400"/>
            <a:ext cx="3671887" cy="1295400"/>
          </a:xfrm>
          <a:prstGeom prst="rect">
            <a:avLst/>
          </a:prstGeom>
          <a:noFill/>
          <a:ln w="38100">
            <a:solidFill>
              <a:srgbClr val="008C1F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5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  <a:t>Разовый полис не может быть расторгнут досрочно, т.к. заключается на конкретную перевозку. </a:t>
            </a:r>
            <a:r>
              <a:rPr lang="en-US" sz="15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  <a:t/>
            </a:r>
            <a:br>
              <a:rPr lang="en-US" sz="15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</a:br>
            <a:r>
              <a:rPr lang="ru-RU" sz="15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  <a:t>Разовый полис может быть только аннулирован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4787900" y="2565400"/>
            <a:ext cx="3671888" cy="3240088"/>
          </a:xfrm>
          <a:prstGeom prst="rect">
            <a:avLst/>
          </a:prstGeom>
          <a:noFill/>
          <a:ln w="38100">
            <a:solidFill>
              <a:srgbClr val="008C1F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5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  <a:t>Генеральный полис может быть расторгнут любой из Сторон путем письменного уведомления за 30 дней до даты расторжения.</a:t>
            </a:r>
            <a:r>
              <a:rPr lang="ru-RU" sz="15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  <a:t> </a:t>
            </a:r>
            <a:br>
              <a:rPr lang="ru-RU" sz="15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</a:br>
            <a:r>
              <a:rPr lang="ru-RU" sz="15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itchFamily="34" charset="0"/>
                <a:cs typeface="Arial" charset="0"/>
              </a:rPr>
              <a:t>В случае досрочного расторжения Генерального Полиса  Страховщик несет ответственность по всем перевозкам, заявленным на страхование в период его действия. Страхователь обязан оплатить Страховщику страховую премию по всем перевозкам, принятым на страхование в период действия Генерального полиса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51520" y="188640"/>
            <a:ext cx="856895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Как происходит выплата страхового возмещения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611189" y="908720"/>
            <a:ext cx="3095426" cy="1151855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Наступление события, имеющего признаки страхового случая</a:t>
            </a:r>
          </a:p>
        </p:txBody>
      </p:sp>
      <p:cxnSp>
        <p:nvCxnSpPr>
          <p:cNvPr id="45061" name="AutoShape 12"/>
          <p:cNvCxnSpPr>
            <a:cxnSpLocks noChangeShapeType="1"/>
            <a:stCxn id="30731" idx="3"/>
            <a:endCxn id="30733" idx="1"/>
          </p:cNvCxnSpPr>
          <p:nvPr/>
        </p:nvCxnSpPr>
        <p:spPr bwMode="auto">
          <a:xfrm>
            <a:off x="3706615" y="1484648"/>
            <a:ext cx="1152724" cy="0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859339" y="908720"/>
            <a:ext cx="3889125" cy="1151855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Выполнение установленных законами и нормативными актами (ГК РФ, УАТ, КДПГ, ТУЖД, ВК, КВВТ, КТМ), сообщение в компетентные органы (ГИБДД, МЧС и т.д.)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411415" y="2276871"/>
            <a:ext cx="4248818" cy="936229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Незамедлительное уведомление Страховщика о возможном страховом случае, любым доступным способом, фиксирующим передачу данных (факс, </a:t>
            </a:r>
            <a:r>
              <a:rPr lang="ru-RU" sz="13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1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телеграмма).</a:t>
            </a: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45064" name="AutoShape 15"/>
          <p:cNvCxnSpPr>
            <a:cxnSpLocks noChangeShapeType="1"/>
            <a:stCxn id="30731" idx="2"/>
            <a:endCxn id="30734" idx="0"/>
          </p:cNvCxnSpPr>
          <p:nvPr/>
        </p:nvCxnSpPr>
        <p:spPr bwMode="auto">
          <a:xfrm rot="16200000" flipH="1">
            <a:off x="3239215" y="980262"/>
            <a:ext cx="216296" cy="237692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611189" y="3383240"/>
            <a:ext cx="3241466" cy="837924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3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Выполнение рекомендаций Страховщика по уменьшению и  определению размера ущерба.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5364164" y="3383240"/>
            <a:ext cx="3241466" cy="837924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3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Сбор необходимых для урегулирования претензии документов.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916239" y="4437112"/>
            <a:ext cx="3239937" cy="792113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3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Рассмотрение Страховщиком документов и принятие решения  по претензии.</a:t>
            </a:r>
          </a:p>
        </p:txBody>
      </p:sp>
      <p:cxnSp>
        <p:nvCxnSpPr>
          <p:cNvPr id="45068" name="AutoShape 19"/>
          <p:cNvCxnSpPr>
            <a:cxnSpLocks noChangeShapeType="1"/>
            <a:stCxn id="30734" idx="2"/>
            <a:endCxn id="30736" idx="0"/>
          </p:cNvCxnSpPr>
          <p:nvPr/>
        </p:nvCxnSpPr>
        <p:spPr bwMode="auto">
          <a:xfrm rot="5400000">
            <a:off x="3298803" y="2146219"/>
            <a:ext cx="170140" cy="230390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5069" name="AutoShape 20"/>
          <p:cNvCxnSpPr>
            <a:cxnSpLocks noChangeShapeType="1"/>
            <a:stCxn id="30734" idx="2"/>
            <a:endCxn id="30737" idx="0"/>
          </p:cNvCxnSpPr>
          <p:nvPr/>
        </p:nvCxnSpPr>
        <p:spPr bwMode="auto">
          <a:xfrm rot="16200000" flipH="1">
            <a:off x="5675290" y="2073633"/>
            <a:ext cx="170140" cy="2449073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5070" name="AutoShape 21"/>
          <p:cNvCxnSpPr>
            <a:cxnSpLocks noChangeShapeType="1"/>
            <a:stCxn id="30737" idx="2"/>
            <a:endCxn id="30738" idx="3"/>
          </p:cNvCxnSpPr>
          <p:nvPr/>
        </p:nvCxnSpPr>
        <p:spPr bwMode="auto">
          <a:xfrm rot="5400000">
            <a:off x="6264535" y="4112806"/>
            <a:ext cx="612005" cy="828721"/>
          </a:xfrm>
          <a:prstGeom prst="curvedConnector2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5071" name="AutoShape 22"/>
          <p:cNvCxnSpPr>
            <a:cxnSpLocks noChangeShapeType="1"/>
            <a:stCxn id="30736" idx="2"/>
            <a:endCxn id="30738" idx="1"/>
          </p:cNvCxnSpPr>
          <p:nvPr/>
        </p:nvCxnSpPr>
        <p:spPr bwMode="auto">
          <a:xfrm rot="16200000" flipH="1">
            <a:off x="2268078" y="4185007"/>
            <a:ext cx="612005" cy="684317"/>
          </a:xfrm>
          <a:prstGeom prst="curvedConnector2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916239" y="5347092"/>
            <a:ext cx="3384332" cy="313933"/>
          </a:xfrm>
          <a:prstGeom prst="rect">
            <a:avLst/>
          </a:prstGeom>
          <a:solidFill>
            <a:srgbClr val="008C1F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3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Выплата страхового возмещения</a:t>
            </a:r>
          </a:p>
        </p:txBody>
      </p:sp>
      <p:cxnSp>
        <p:nvCxnSpPr>
          <p:cNvPr id="45073" name="AutoShape 24"/>
          <p:cNvCxnSpPr>
            <a:cxnSpLocks noChangeShapeType="1"/>
            <a:stCxn id="30738" idx="2"/>
            <a:endCxn id="30743" idx="0"/>
          </p:cNvCxnSpPr>
          <p:nvPr/>
        </p:nvCxnSpPr>
        <p:spPr bwMode="auto">
          <a:xfrm>
            <a:off x="4536208" y="5229225"/>
            <a:ext cx="72197" cy="117867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4484163"/>
            <a:ext cx="2736674" cy="14657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9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Страховым случаем по Договору страхования является совершившееся событие, предусмотренное Договором страхования, с наступлением которого возникает обязанность Страховщика произвести страховую выплату Страхователю/ Выгодоприобретателю.</a:t>
            </a: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6407151" y="4614633"/>
            <a:ext cx="2736674" cy="10479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9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Страховой случай считается наступившим, если гибель, утрата или повреждение груза произошли в установленный договором страхования период страхования.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251520" y="188641"/>
            <a:ext cx="86409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Претензионные документы</a:t>
            </a:r>
          </a:p>
        </p:txBody>
      </p:sp>
      <p:sp>
        <p:nvSpPr>
          <p:cNvPr id="118789" name="AutoShape 5"/>
          <p:cNvSpPr>
            <a:spLocks noChangeArrowheads="1"/>
          </p:cNvSpPr>
          <p:nvPr/>
        </p:nvSpPr>
        <p:spPr bwMode="auto">
          <a:xfrm>
            <a:off x="900113" y="1268413"/>
            <a:ext cx="7704137" cy="504825"/>
          </a:xfrm>
          <a:prstGeom prst="roundRect">
            <a:avLst>
              <a:gd name="adj" fmla="val 0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r>
              <a:rPr lang="ru-RU" sz="14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Рассмотрение и урегулирование убытков осуществляется  Страховщиком на основании следующих документов :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827088" y="1916113"/>
            <a:ext cx="6192837" cy="360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1) Претензия Страховщику</a:t>
            </a:r>
            <a:r>
              <a:rPr lang="ru-RU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 указанием реквизитов Страхователя, описанием обстоятельств происшествия и  расчетом суммы убытка</a:t>
            </a:r>
            <a:endParaRPr lang="ru-RU" b="1">
              <a:solidFill>
                <a:srgbClr val="008C1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1763713" y="2420938"/>
            <a:ext cx="4895850" cy="360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2) Документы подтверждающие страхование:</a:t>
            </a:r>
          </a:p>
          <a:p>
            <a:pPr algn="just">
              <a:defRPr/>
            </a:pPr>
            <a:r>
              <a:rPr lang="ru-RU" sz="12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Полис/Сертификат/Акцептованное заявление на страхование</a:t>
            </a: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827088" y="2924175"/>
            <a:ext cx="6192837" cy="2174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3) Документы подтверждающие факт перевозки.</a:t>
            </a:r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1763713" y="3284538"/>
            <a:ext cx="6121400" cy="360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4) Документы, подтверждающие факт наступления страхового случая:</a:t>
            </a:r>
          </a:p>
          <a:p>
            <a:pPr algn="just">
              <a:defRPr/>
            </a:pPr>
            <a:r>
              <a:rPr lang="ru-RU" sz="12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Коммерческий акт, отчет сюрвейера, справки из компетентных органов  ит.д.</a:t>
            </a:r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827088" y="3789363"/>
            <a:ext cx="6192837" cy="5032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5) Документы, подтверждающие имущественный интерес Страхователя /Выгодоприобретателя в застрахованном грузе:</a:t>
            </a:r>
          </a:p>
          <a:p>
            <a:pPr algn="just">
              <a:defRPr/>
            </a:pPr>
            <a:r>
              <a:rPr lang="ru-RU" sz="12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Договор купли-продажи, контракт, счет (инвойс) и т.д.</a:t>
            </a:r>
          </a:p>
        </p:txBody>
      </p:sp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1763713" y="4437063"/>
            <a:ext cx="5472112" cy="215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6) Документы, подтверждающие страховую стоимость имущества:</a:t>
            </a: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827088" y="4868863"/>
            <a:ext cx="6192837" cy="3603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7) Документы, обеспечивающие права требования к стороне виновной в наступлении страхового случая:</a:t>
            </a:r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1763713" y="5445125"/>
            <a:ext cx="6192837" cy="503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>
              <a:defRPr/>
            </a:pPr>
            <a:r>
              <a:rPr lang="ru-RU" sz="12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8) Документы, подтверждающие размер убытка:</a:t>
            </a:r>
          </a:p>
          <a:p>
            <a:pPr algn="just">
              <a:defRPr/>
            </a:pPr>
            <a:r>
              <a:rPr lang="ru-RU" sz="12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Заключение сюрвейера, акт на списание, калькуляция на восстановительный ремонт и т.д.</a:t>
            </a:r>
          </a:p>
        </p:txBody>
      </p:sp>
      <p:cxnSp>
        <p:nvCxnSpPr>
          <p:cNvPr id="46093" name="AutoShape 18"/>
          <p:cNvCxnSpPr>
            <a:cxnSpLocks noChangeShapeType="1"/>
            <a:stCxn id="118789" idx="1"/>
            <a:endCxn id="118790" idx="1"/>
          </p:cNvCxnSpPr>
          <p:nvPr/>
        </p:nvCxnSpPr>
        <p:spPr bwMode="auto">
          <a:xfrm rot="10800000" flipV="1">
            <a:off x="827088" y="1520825"/>
            <a:ext cx="63500" cy="576263"/>
          </a:xfrm>
          <a:prstGeom prst="bentConnector3">
            <a:avLst>
              <a:gd name="adj1" fmla="val 449995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094" name="AutoShape 19"/>
          <p:cNvCxnSpPr>
            <a:cxnSpLocks noChangeShapeType="1"/>
            <a:stCxn id="118789" idx="1"/>
            <a:endCxn id="118794" idx="1"/>
          </p:cNvCxnSpPr>
          <p:nvPr/>
        </p:nvCxnSpPr>
        <p:spPr bwMode="auto">
          <a:xfrm rot="10800000" flipV="1">
            <a:off x="827088" y="1520825"/>
            <a:ext cx="63500" cy="1512888"/>
          </a:xfrm>
          <a:prstGeom prst="bentConnector3">
            <a:avLst>
              <a:gd name="adj1" fmla="val 462500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095" name="AutoShape 20"/>
          <p:cNvCxnSpPr>
            <a:cxnSpLocks noChangeShapeType="1"/>
            <a:stCxn id="118789" idx="1"/>
            <a:endCxn id="118796" idx="1"/>
          </p:cNvCxnSpPr>
          <p:nvPr/>
        </p:nvCxnSpPr>
        <p:spPr bwMode="auto">
          <a:xfrm rot="10800000" flipV="1">
            <a:off x="827088" y="1520825"/>
            <a:ext cx="63500" cy="2520950"/>
          </a:xfrm>
          <a:prstGeom prst="bentConnector3">
            <a:avLst>
              <a:gd name="adj1" fmla="val 460000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096" name="AutoShape 21"/>
          <p:cNvCxnSpPr>
            <a:cxnSpLocks noChangeShapeType="1"/>
            <a:stCxn id="118789" idx="1"/>
            <a:endCxn id="118798" idx="1"/>
          </p:cNvCxnSpPr>
          <p:nvPr/>
        </p:nvCxnSpPr>
        <p:spPr bwMode="auto">
          <a:xfrm rot="10800000" flipV="1">
            <a:off x="827088" y="1520825"/>
            <a:ext cx="63500" cy="3529013"/>
          </a:xfrm>
          <a:prstGeom prst="bentConnector3">
            <a:avLst>
              <a:gd name="adj1" fmla="val 460000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097" name="AutoShape 25"/>
          <p:cNvCxnSpPr>
            <a:cxnSpLocks noChangeShapeType="1"/>
            <a:stCxn id="118789" idx="1"/>
            <a:endCxn id="118793" idx="1"/>
          </p:cNvCxnSpPr>
          <p:nvPr/>
        </p:nvCxnSpPr>
        <p:spPr bwMode="auto">
          <a:xfrm rot="10800000" flipH="1" flipV="1">
            <a:off x="890588" y="1520825"/>
            <a:ext cx="873125" cy="1081088"/>
          </a:xfrm>
          <a:prstGeom prst="bentConnector3">
            <a:avLst>
              <a:gd name="adj1" fmla="val -32546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098" name="AutoShape 28"/>
          <p:cNvCxnSpPr>
            <a:cxnSpLocks noChangeShapeType="1"/>
            <a:stCxn id="118789" idx="1"/>
          </p:cNvCxnSpPr>
          <p:nvPr/>
        </p:nvCxnSpPr>
        <p:spPr bwMode="auto">
          <a:xfrm rot="10800000" flipH="1" flipV="1">
            <a:off x="890588" y="1520825"/>
            <a:ext cx="801687" cy="1979613"/>
          </a:xfrm>
          <a:prstGeom prst="bentConnector4">
            <a:avLst>
              <a:gd name="adj1" fmla="val -36042"/>
              <a:gd name="adj2" fmla="val 100157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099" name="AutoShape 29"/>
          <p:cNvCxnSpPr>
            <a:cxnSpLocks noChangeShapeType="1"/>
            <a:stCxn id="118789" idx="1"/>
            <a:endCxn id="118797" idx="1"/>
          </p:cNvCxnSpPr>
          <p:nvPr/>
        </p:nvCxnSpPr>
        <p:spPr bwMode="auto">
          <a:xfrm rot="10800000" flipH="1" flipV="1">
            <a:off x="890588" y="1520825"/>
            <a:ext cx="873125" cy="3024188"/>
          </a:xfrm>
          <a:prstGeom prst="bentConnector3">
            <a:avLst>
              <a:gd name="adj1" fmla="val -33273"/>
            </a:avLst>
          </a:prstGeom>
          <a:noFill/>
          <a:ln w="1905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6100" name="AutoShape 30"/>
          <p:cNvCxnSpPr>
            <a:cxnSpLocks noChangeShapeType="1"/>
            <a:stCxn id="118789" idx="1"/>
            <a:endCxn id="118799" idx="1"/>
          </p:cNvCxnSpPr>
          <p:nvPr/>
        </p:nvCxnSpPr>
        <p:spPr bwMode="auto">
          <a:xfrm rot="10800000" flipH="1" flipV="1">
            <a:off x="890588" y="1520825"/>
            <a:ext cx="873125" cy="4176713"/>
          </a:xfrm>
          <a:prstGeom prst="bentConnector3">
            <a:avLst>
              <a:gd name="adj1" fmla="val -33273"/>
            </a:avLst>
          </a:prstGeom>
          <a:noFill/>
          <a:ln w="25400">
            <a:solidFill>
              <a:srgbClr val="13297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260648"/>
            <a:ext cx="8208912" cy="863749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условия страхования ответственности перевозчиков и экспедиторов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827584" y="1340768"/>
            <a:ext cx="8064896" cy="1080120"/>
          </a:xfrm>
          <a:prstGeom prst="rect">
            <a:avLst/>
          </a:prstGeom>
          <a:noFill/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 algn="just">
              <a:defRPr/>
            </a:pPr>
            <a:r>
              <a:rPr lang="ru-RU" sz="1050" b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Объектом страхования являются имущественные интересы Страхователя, связанные с его обязанностью в порядке, установленном гражданским законодательством РФ, возместить ущерб, причиненный Третьим лицам, а также судебные расходы Страхователя по делам о возмещении вреда в связи с наступлением страхового случая, иными убытками и расходами, связанными с выполнением Страхователем обязанностей перевозчика/экспедитора и выполнения обязательств по договорам перевозки/ экспедирования грузов.</a:t>
            </a:r>
            <a:endParaRPr lang="ru-RU" sz="1050" b="1" dirty="0">
              <a:solidFill>
                <a:srgbClr val="13297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251520" y="2564905"/>
            <a:ext cx="8718214" cy="23042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 marL="266700" indent="-266700" algn="l">
              <a:defRPr/>
            </a:pPr>
            <a:r>
              <a:rPr lang="ru-RU" sz="14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страхование принимаются: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05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Ответственность за утрату, гибель, повреждение груза в процессе перевозки;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05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Финансовые убытки, связанные с различными ошибками и упущениями служащих Страхователя (ответственность за просрочку в доставке груза, неправильную засылку груза по вине служащих Страхователя и т.д.);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05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Ответственность перед Третьими лицами в случае причинения вреда перевозимым грузом (застрахована внедоговорная ответственность Страхователя, связанная с гибелью или повреждение имущества Третьих лиц, если это имущество не является перевозимым Страхователем грузом, а также личными вещами/ багажом водителя, пассажиров и сотрудников, привлекаемых Страхователем по договору;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05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Страхователя (по расследованию обстоятельств, страхового случая, по защите интересов Страхователя в судебных и арбитражных органах по происшествиям, ответственность за которые возлагается на Страхователя; по предотвращению или уменьшению размера ущерба, ответственность за который возлагается на Страхователя и т.д.)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755576" y="4797152"/>
            <a:ext cx="8136904" cy="12961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 marL="266700" indent="-266700">
              <a:defRPr/>
            </a:pPr>
            <a:r>
              <a:rPr lang="ru-RU" sz="16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Страхователь может заключить: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100" b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Договор страхования на срок</a:t>
            </a:r>
            <a:r>
              <a:rPr lang="ru-RU" sz="1100" b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100" b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на страхование принимается ответственность Страхователя за все грузы, перевозку которых он осуществляет в определенный период.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100" b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Договор страхования ответственности за груз одного отдельно оговоренного грузовладельца.</a:t>
            </a:r>
          </a:p>
          <a:p>
            <a:pPr marL="266700" indent="-266700" algn="just">
              <a:buFont typeface="Wingdings" pitchFamily="2" charset="2"/>
              <a:buChar char="ь"/>
              <a:defRPr/>
            </a:pPr>
            <a:r>
              <a:rPr lang="ru-RU" sz="1100" b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Договор страхования на рейс</a:t>
            </a:r>
            <a:r>
              <a:rPr lang="ru-RU" sz="1100" b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на страхование принимается ответственность Страхователя за перевозку конкретного груза, на конкретной машине, по конкретному маршруту и в конкретные сроки. В полисе указывается наименование груза, номер а/м, маршрут и срок страхования.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536" y="260648"/>
            <a:ext cx="8496944" cy="360040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Почему это нужно Клиенту?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467544" y="980728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>
              <a:solidFill>
                <a:srgbClr val="A500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78657" y="1169641"/>
            <a:ext cx="82073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marL="342900" indent="-342900" algn="just">
              <a:spcBef>
                <a:spcPct val="50000"/>
              </a:spcBef>
              <a:buFontTx/>
              <a:buAutoNum type="arabicPeriod"/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Гарантированное возмещение убытков в результате утраты, гибели или повреждения застрахованного груза (при условии соблюдения условия страхового полиса)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Фиксация издержек по покрытию возможных убытков при перевозке грузов в размере премии по договору страхования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Отсутствие необходимости во взыскании убытков с виновной стороны в судебном порядке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  <a:defRPr/>
            </a:pPr>
            <a:r>
              <a:rPr lang="ru-RU" sz="16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Высококлассный сервис, постоянная обратная связь и помощь в работе с контрагентами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ru-RU" sz="1600" b="1" i="1">
              <a:solidFill>
                <a:srgbClr val="008C1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10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на добровольное страхование имущества уменьшают налогооблагаемую базу по налогу на прибыль, т.к. включаются в состав прочих расходов в сумме фактических затрат </a:t>
            </a:r>
            <a:r>
              <a:rPr lang="ru-RU" sz="10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ru-RU" sz="1000" b="1">
              <a:solidFill>
                <a:srgbClr val="008C1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10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 !!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ru-RU" sz="1000" b="1" i="1" u="sng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клиенты, применяющие упрощенную систему налогообложения</a:t>
            </a:r>
            <a:r>
              <a:rPr lang="ru-RU" sz="10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 выбравшие в качестве объекта налогообложения доходы, уменьшенные на величину расходов, при определении налоговой базы учитывают расходы, предусмотренные пунктом 1 статьи 346.16 Налогового кодекса РФ (НК) и, следовательно,</a:t>
            </a:r>
            <a:r>
              <a:rPr lang="ru-RU" sz="1000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премия, уплаченная организацией по договору страхования груза, не уменьшает налоговую базу по единому налогу</a:t>
            </a:r>
            <a:r>
              <a:rPr lang="ru-RU" sz="1000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поскольку это не предусмотрено пунктом 1 статьи 346.16 НК </a:t>
            </a:r>
            <a:r>
              <a:rPr lang="ru-RU" sz="10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9" name="Rectangle 4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1520" y="188640"/>
            <a:ext cx="8640960" cy="360586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Застраховать груз могут…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553" y="3429670"/>
            <a:ext cx="8748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зависимости от отношения к грузу, Страхователем может быть: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52016" y="1700883"/>
            <a:ext cx="3816350" cy="72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l">
              <a:buFontTx/>
              <a:buBlip>
                <a:blip r:embed="rId2"/>
              </a:buBlip>
              <a:defRPr/>
            </a:pPr>
            <a:r>
              <a:rPr lang="ru-RU" sz="14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Государственные компании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Частные</a:t>
            </a:r>
            <a:r>
              <a:rPr lang="en-US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коммерческие предприятия  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Некоммерческие организации</a:t>
            </a:r>
            <a:r>
              <a:rPr lang="ru-RU" sz="14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465241" y="1700883"/>
            <a:ext cx="4535487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  <a:defRPr/>
            </a:pP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Предприниматели без образования юридического лица (ПБОЮЛ)</a:t>
            </a:r>
          </a:p>
          <a:p>
            <a:pPr algn="l">
              <a:spcBef>
                <a:spcPct val="50000"/>
              </a:spcBef>
              <a:buFontTx/>
              <a:buBlip>
                <a:blip r:embed="rId2"/>
              </a:buBlip>
              <a:defRPr/>
            </a:pP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Индивидуальные предприниматели (ИП)</a:t>
            </a:r>
          </a:p>
          <a:p>
            <a:pPr algn="l">
              <a:spcBef>
                <a:spcPct val="50000"/>
              </a:spcBef>
              <a:buFontTx/>
              <a:buBlip>
                <a:blip r:embed="rId2"/>
              </a:buBlip>
              <a:defRPr/>
            </a:pPr>
            <a:r>
              <a:rPr lang="ru-RU" sz="1300" b="1" i="1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Физические лица, резиденты и нерезиденты РФ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923903" y="4796508"/>
            <a:ext cx="12954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Владелец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1115616" y="908720"/>
            <a:ext cx="2592387" cy="431800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>
              <a:defRPr/>
            </a:pPr>
            <a:r>
              <a:rPr lang="ru-RU" sz="20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Юридические лица</a:t>
            </a:r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>
            <a:off x="5220891" y="908720"/>
            <a:ext cx="2592387" cy="431800"/>
          </a:xfrm>
          <a:prstGeom prst="flowChartProcess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29" tIns="45715" rIns="91429" bIns="45715" anchor="ctr"/>
          <a:lstStyle/>
          <a:p>
            <a:pPr>
              <a:defRPr/>
            </a:pPr>
            <a:r>
              <a:rPr lang="ru-RU" sz="2000" b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Физические лица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6300391" y="4220245"/>
            <a:ext cx="17287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Отправитель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1188641" y="4220245"/>
            <a:ext cx="151288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Получатель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5292328" y="4509170"/>
            <a:ext cx="1439863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Перевозчик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396478" y="3932908"/>
            <a:ext cx="1512888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Покупатель</a:t>
            </a: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7308453" y="3932908"/>
            <a:ext cx="1295400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Продавец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2268141" y="4509170"/>
            <a:ext cx="165735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Экспедитор</a:t>
            </a: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420666" y="3932908"/>
            <a:ext cx="1079500" cy="504825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 flipH="1">
            <a:off x="4500166" y="3932908"/>
            <a:ext cx="0" cy="792162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4500166" y="3932908"/>
            <a:ext cx="1152525" cy="504825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 flipH="1">
            <a:off x="2699941" y="3932908"/>
            <a:ext cx="1800225" cy="360362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>
            <a:off x="4500166" y="3932908"/>
            <a:ext cx="1800225" cy="287337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 flipH="1">
            <a:off x="1836341" y="3932908"/>
            <a:ext cx="2663825" cy="71437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4500166" y="3932908"/>
            <a:ext cx="2881312" cy="71437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2412603" y="5156870"/>
            <a:ext cx="2449513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Лизингополучатель</a:t>
            </a: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4933553" y="5156870"/>
            <a:ext cx="115252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spcBef>
                <a:spcPct val="50000"/>
              </a:spcBef>
              <a:defRPr/>
            </a:pPr>
            <a:r>
              <a:rPr lang="ru-RU" sz="1600" b="1" i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Заемщик</a:t>
            </a:r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4500166" y="3932908"/>
            <a:ext cx="1008062" cy="1152525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 flipH="1">
            <a:off x="3636566" y="3932908"/>
            <a:ext cx="863600" cy="1152525"/>
          </a:xfrm>
          <a:prstGeom prst="line">
            <a:avLst/>
          </a:prstGeom>
          <a:noFill/>
          <a:ln w="38100">
            <a:solidFill>
              <a:srgbClr val="132974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Дата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F9029C-CE70-438C-B345-6DB5E42675DF}" type="datetime1">
              <a:rPr lang="ru-RU" altLang="ru-RU" smtClean="0">
                <a:solidFill>
                  <a:schemeClr val="bg1"/>
                </a:solidFill>
              </a:rPr>
              <a:pPr eaLnBrk="1" hangingPunct="1"/>
              <a:t>10.11.2021</a:t>
            </a:fld>
            <a:endParaRPr lang="ru-RU" altLang="ru-RU" smtClean="0">
              <a:solidFill>
                <a:schemeClr val="bg1"/>
              </a:solidFill>
            </a:endParaRPr>
          </a:p>
        </p:txBody>
      </p:sp>
      <p:sp>
        <p:nvSpPr>
          <p:cNvPr id="67610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260648"/>
            <a:ext cx="8496944" cy="432048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noAutofit/>
          </a:bodyPr>
          <a:lstStyle/>
          <a:p>
            <a:pPr algn="l" eaLnBrk="1" hangingPunct="1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грузы можно застраховать?</a:t>
            </a:r>
          </a:p>
        </p:txBody>
      </p:sp>
      <p:sp>
        <p:nvSpPr>
          <p:cNvPr id="67611" name="AutoShape 27"/>
          <p:cNvSpPr>
            <a:spLocks noChangeArrowheads="1"/>
          </p:cNvSpPr>
          <p:nvPr/>
        </p:nvSpPr>
        <p:spPr bwMode="auto">
          <a:xfrm>
            <a:off x="3419871" y="2493045"/>
            <a:ext cx="2521471" cy="1150640"/>
          </a:xfrm>
          <a:prstGeom prst="bevel">
            <a:avLst>
              <a:gd name="adj" fmla="val 9375"/>
            </a:avLst>
          </a:prstGeom>
          <a:solidFill>
            <a:srgbClr val="0D5C9E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defRPr/>
            </a:pPr>
            <a:r>
              <a:rPr lang="ru-RU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Грузы, перевозимые всеми видами транспорта</a:t>
            </a:r>
          </a:p>
        </p:txBody>
      </p:sp>
      <p:sp>
        <p:nvSpPr>
          <p:cNvPr id="67613" name="AutoShape 29"/>
          <p:cNvSpPr>
            <a:spLocks noChangeArrowheads="1"/>
          </p:cNvSpPr>
          <p:nvPr/>
        </p:nvSpPr>
        <p:spPr bwMode="auto">
          <a:xfrm>
            <a:off x="6156722" y="3574132"/>
            <a:ext cx="2519734" cy="86298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Нефть и нефтепродукты (включая покрытие экологических рисков)</a:t>
            </a:r>
          </a:p>
        </p:txBody>
      </p:sp>
      <p:sp>
        <p:nvSpPr>
          <p:cNvPr id="67617" name="AutoShape 33"/>
          <p:cNvSpPr>
            <a:spLocks noChangeArrowheads="1"/>
          </p:cNvSpPr>
          <p:nvPr/>
        </p:nvSpPr>
        <p:spPr bwMode="auto">
          <a:xfrm>
            <a:off x="827484" y="1916782"/>
            <a:ext cx="1891104" cy="57532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Лес, лесоматериалы</a:t>
            </a:r>
          </a:p>
        </p:txBody>
      </p:sp>
      <p:sp>
        <p:nvSpPr>
          <p:cNvPr id="67618" name="AutoShape 34"/>
          <p:cNvSpPr>
            <a:spLocks noChangeArrowheads="1"/>
          </p:cNvSpPr>
          <p:nvPr/>
        </p:nvSpPr>
        <p:spPr bwMode="auto">
          <a:xfrm>
            <a:off x="6588522" y="1845345"/>
            <a:ext cx="1891103" cy="57532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Руды цветных и черных металлов</a:t>
            </a:r>
          </a:p>
        </p:txBody>
      </p:sp>
      <p:sp>
        <p:nvSpPr>
          <p:cNvPr id="67620" name="AutoShape 36"/>
          <p:cNvSpPr>
            <a:spLocks noChangeArrowheads="1"/>
          </p:cNvSpPr>
          <p:nvPr/>
        </p:nvSpPr>
        <p:spPr bwMode="auto">
          <a:xfrm>
            <a:off x="179784" y="2564482"/>
            <a:ext cx="2757642" cy="96027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Минеральные удобрения, агропромышленный грузы (в т.ч. навалочные)</a:t>
            </a:r>
          </a:p>
        </p:txBody>
      </p:sp>
      <p:sp>
        <p:nvSpPr>
          <p:cNvPr id="67621" name="AutoShape 37"/>
          <p:cNvSpPr>
            <a:spLocks noChangeArrowheads="1"/>
          </p:cNvSpPr>
          <p:nvPr/>
        </p:nvSpPr>
        <p:spPr bwMode="auto">
          <a:xfrm>
            <a:off x="3419872" y="908720"/>
            <a:ext cx="2519734" cy="115064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Промышленное, медицинское, строительное и прочее оборудование</a:t>
            </a:r>
          </a:p>
        </p:txBody>
      </p:sp>
      <p:sp>
        <p:nvSpPr>
          <p:cNvPr id="67622" name="AutoShape 38"/>
          <p:cNvSpPr>
            <a:spLocks noChangeArrowheads="1"/>
          </p:cNvSpPr>
          <p:nvPr/>
        </p:nvSpPr>
        <p:spPr bwMode="auto">
          <a:xfrm>
            <a:off x="611584" y="3645570"/>
            <a:ext cx="2599616" cy="76779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Грузовые и легковые автомобили, мотоциклы</a:t>
            </a:r>
            <a:r>
              <a:rPr lang="ru-RU" sz="1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7623" name="AutoShape 39"/>
          <p:cNvSpPr>
            <a:spLocks noChangeArrowheads="1"/>
          </p:cNvSpPr>
          <p:nvPr/>
        </p:nvSpPr>
        <p:spPr bwMode="auto">
          <a:xfrm>
            <a:off x="6444059" y="2564482"/>
            <a:ext cx="2441590" cy="96027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Строительная и сельскохозяйственная техника</a:t>
            </a:r>
          </a:p>
        </p:txBody>
      </p:sp>
      <p:sp>
        <p:nvSpPr>
          <p:cNvPr id="67624" name="AutoShape 40"/>
          <p:cNvSpPr>
            <a:spLocks noChangeArrowheads="1"/>
          </p:cNvSpPr>
          <p:nvPr/>
        </p:nvSpPr>
        <p:spPr bwMode="auto">
          <a:xfrm>
            <a:off x="3275856" y="4509120"/>
            <a:ext cx="2835787" cy="115064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Продукты питания, медикаменты, включая перевозку с соблюдение температурного режима</a:t>
            </a:r>
          </a:p>
        </p:txBody>
      </p:sp>
      <p:sp>
        <p:nvSpPr>
          <p:cNvPr id="67625" name="AutoShape 41"/>
          <p:cNvSpPr>
            <a:spLocks noChangeArrowheads="1"/>
          </p:cNvSpPr>
          <p:nvPr/>
        </p:nvSpPr>
        <p:spPr bwMode="auto">
          <a:xfrm>
            <a:off x="6228159" y="1124620"/>
            <a:ext cx="2441590" cy="57532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Бытовая, компьютерная и оргтехника</a:t>
            </a:r>
          </a:p>
        </p:txBody>
      </p:sp>
      <p:sp>
        <p:nvSpPr>
          <p:cNvPr id="67626" name="AutoShape 42"/>
          <p:cNvSpPr>
            <a:spLocks noChangeArrowheads="1"/>
          </p:cNvSpPr>
          <p:nvPr/>
        </p:nvSpPr>
        <p:spPr bwMode="auto">
          <a:xfrm>
            <a:off x="611583" y="1124620"/>
            <a:ext cx="2521471" cy="57532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Товары народного потребления</a:t>
            </a:r>
          </a:p>
        </p:txBody>
      </p:sp>
      <p:cxnSp>
        <p:nvCxnSpPr>
          <p:cNvPr id="27663" name="AutoShape 47"/>
          <p:cNvCxnSpPr>
            <a:cxnSpLocks noChangeShapeType="1"/>
            <a:stCxn id="67611" idx="6"/>
            <a:endCxn id="67621" idx="2"/>
          </p:cNvCxnSpPr>
          <p:nvPr/>
        </p:nvCxnSpPr>
        <p:spPr bwMode="auto">
          <a:xfrm flipH="1" flipV="1">
            <a:off x="4679739" y="2059360"/>
            <a:ext cx="868" cy="433685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64" name="AutoShape 48"/>
          <p:cNvCxnSpPr>
            <a:cxnSpLocks noChangeShapeType="1"/>
          </p:cNvCxnSpPr>
          <p:nvPr/>
        </p:nvCxnSpPr>
        <p:spPr bwMode="auto">
          <a:xfrm>
            <a:off x="4572397" y="3356645"/>
            <a:ext cx="0" cy="1127376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65" name="AutoShape 53"/>
          <p:cNvCxnSpPr>
            <a:cxnSpLocks noChangeShapeType="1"/>
            <a:stCxn id="67611" idx="1"/>
            <a:endCxn id="67623" idx="1"/>
          </p:cNvCxnSpPr>
          <p:nvPr/>
        </p:nvCxnSpPr>
        <p:spPr bwMode="auto">
          <a:xfrm flipV="1">
            <a:off x="5833469" y="3044621"/>
            <a:ext cx="610590" cy="23744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66" name="AutoShape 54"/>
          <p:cNvCxnSpPr>
            <a:cxnSpLocks noChangeShapeType="1"/>
            <a:stCxn id="67611" idx="1"/>
            <a:endCxn id="67625" idx="1"/>
          </p:cNvCxnSpPr>
          <p:nvPr/>
        </p:nvCxnSpPr>
        <p:spPr bwMode="auto">
          <a:xfrm flipV="1">
            <a:off x="5833469" y="1412280"/>
            <a:ext cx="394690" cy="165608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67" name="AutoShape 55"/>
          <p:cNvCxnSpPr>
            <a:cxnSpLocks noChangeShapeType="1"/>
            <a:stCxn id="67611" idx="1"/>
            <a:endCxn id="67618" idx="1"/>
          </p:cNvCxnSpPr>
          <p:nvPr/>
        </p:nvCxnSpPr>
        <p:spPr bwMode="auto">
          <a:xfrm flipV="1">
            <a:off x="5833469" y="2133005"/>
            <a:ext cx="755053" cy="93536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68" name="AutoShape 56"/>
          <p:cNvCxnSpPr>
            <a:cxnSpLocks noChangeShapeType="1"/>
            <a:stCxn id="67611" idx="1"/>
            <a:endCxn id="67613" idx="1"/>
          </p:cNvCxnSpPr>
          <p:nvPr/>
        </p:nvCxnSpPr>
        <p:spPr bwMode="auto">
          <a:xfrm>
            <a:off x="5833469" y="3068365"/>
            <a:ext cx="323253" cy="93725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69" name="AutoShape 59"/>
          <p:cNvCxnSpPr>
            <a:cxnSpLocks noChangeShapeType="1"/>
            <a:stCxn id="67611" idx="4"/>
            <a:endCxn id="67622" idx="3"/>
          </p:cNvCxnSpPr>
          <p:nvPr/>
        </p:nvCxnSpPr>
        <p:spPr bwMode="auto">
          <a:xfrm rot="10800000" flipV="1">
            <a:off x="3211201" y="3068365"/>
            <a:ext cx="208671" cy="961104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70" name="AutoShape 60"/>
          <p:cNvCxnSpPr>
            <a:cxnSpLocks noChangeShapeType="1"/>
            <a:stCxn id="67611" idx="4"/>
            <a:endCxn id="67620" idx="3"/>
          </p:cNvCxnSpPr>
          <p:nvPr/>
        </p:nvCxnSpPr>
        <p:spPr bwMode="auto">
          <a:xfrm flipH="1" flipV="1">
            <a:off x="2937426" y="3044621"/>
            <a:ext cx="482445" cy="23744"/>
          </a:xfrm>
          <a:prstGeom prst="straightConnector1">
            <a:avLst/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71" name="AutoShape 61"/>
          <p:cNvCxnSpPr>
            <a:cxnSpLocks noChangeShapeType="1"/>
            <a:stCxn id="67611" idx="4"/>
            <a:endCxn id="67617" idx="3"/>
          </p:cNvCxnSpPr>
          <p:nvPr/>
        </p:nvCxnSpPr>
        <p:spPr bwMode="auto">
          <a:xfrm rot="10800000">
            <a:off x="2718589" y="2204443"/>
            <a:ext cx="701283" cy="863923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672" name="AutoShape 62"/>
          <p:cNvCxnSpPr>
            <a:cxnSpLocks noChangeShapeType="1"/>
            <a:stCxn id="67611" idx="4"/>
            <a:endCxn id="67626" idx="3"/>
          </p:cNvCxnSpPr>
          <p:nvPr/>
        </p:nvCxnSpPr>
        <p:spPr bwMode="auto">
          <a:xfrm rot="10800000">
            <a:off x="3133055" y="1412281"/>
            <a:ext cx="286817" cy="165608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132974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1520" y="260648"/>
            <a:ext cx="8640960" cy="864096"/>
          </a:xfrm>
          <a:ln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noAutofit/>
          </a:bodyPr>
          <a:lstStyle/>
          <a:p>
            <a:pPr algn="l" eaLnBrk="1" hangingPunct="1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Какое имущество нельзя застраховать по Правилам страхования грузов?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39750" y="1125538"/>
            <a:ext cx="5327650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Blip>
                <a:blip r:embed="rId2"/>
              </a:buBlip>
            </a:pPr>
            <a:endParaRPr lang="ru-RU" altLang="ru-RU" b="1" i="1">
              <a:solidFill>
                <a:srgbClr val="008C1F"/>
              </a:solidFill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Blip>
                <a:blip r:embed="rId2"/>
              </a:buBlip>
            </a:pPr>
            <a:r>
              <a:rPr lang="ru-RU" altLang="ru-RU" b="1" i="1">
                <a:solidFill>
                  <a:srgbClr val="0D5C9E"/>
                </a:solidFill>
                <a:effectLst/>
                <a:latin typeface="Times New Roman" panose="02020603050405020304" pitchFamily="18" charset="0"/>
              </a:rPr>
              <a:t>Товарные запасы на складе, не являющиеся объектом транспортировки.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 b="1" i="1">
              <a:solidFill>
                <a:srgbClr val="0D5C9E"/>
              </a:solidFill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Blip>
                <a:blip r:embed="rId2"/>
              </a:buBlip>
            </a:pPr>
            <a:r>
              <a:rPr lang="ru-RU" altLang="ru-RU" b="1" i="1">
                <a:solidFill>
                  <a:srgbClr val="0D5C9E"/>
                </a:solidFill>
                <a:effectLst/>
                <a:latin typeface="Times New Roman" panose="02020603050405020304" pitchFamily="18" charset="0"/>
              </a:rPr>
              <a:t> Животные и растения;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Blip>
                <a:blip r:embed="rId2"/>
              </a:buBlip>
            </a:pPr>
            <a:r>
              <a:rPr lang="ru-RU" altLang="ru-RU" b="1" i="1">
                <a:solidFill>
                  <a:srgbClr val="0D5C9E"/>
                </a:solidFill>
                <a:effectLst/>
                <a:latin typeface="Times New Roman" panose="02020603050405020304" pitchFamily="18" charset="0"/>
              </a:rPr>
              <a:t> Биоматериалы (предназначенные для трансплантации, использовании в генной инженерии, клонировании, выращивании племенных животных или растений);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 b="1" i="1">
              <a:solidFill>
                <a:srgbClr val="0D5C9E"/>
              </a:solidFill>
              <a:effectLst/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Blip>
                <a:blip r:embed="rId2"/>
              </a:buBlip>
            </a:pPr>
            <a:r>
              <a:rPr lang="ru-RU" altLang="ru-RU" b="1" i="1">
                <a:solidFill>
                  <a:srgbClr val="0D5C9E"/>
                </a:solidFill>
                <a:effectLst/>
                <a:latin typeface="Times New Roman" panose="02020603050405020304" pitchFamily="18" charset="0"/>
              </a:rPr>
              <a:t>Денежная наличность и ценные бумаги в процессе перевозки;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Blip>
                <a:blip r:embed="rId2"/>
              </a:buBlip>
            </a:pPr>
            <a:r>
              <a:rPr lang="ru-RU" altLang="ru-RU" b="1" i="1">
                <a:solidFill>
                  <a:srgbClr val="0D5C9E"/>
                </a:solidFill>
                <a:effectLst/>
                <a:latin typeface="Times New Roman" panose="02020603050405020304" pitchFamily="18" charset="0"/>
              </a:rPr>
              <a:t> Драгоценные металлы и изделия из них;</a:t>
            </a:r>
          </a:p>
        </p:txBody>
      </p:sp>
      <p:sp>
        <p:nvSpPr>
          <p:cNvPr id="19473" name="AutoShape 17"/>
          <p:cNvSpPr>
            <a:spLocks/>
          </p:cNvSpPr>
          <p:nvPr/>
        </p:nvSpPr>
        <p:spPr bwMode="auto">
          <a:xfrm>
            <a:off x="5795963" y="1557338"/>
            <a:ext cx="288925" cy="503237"/>
          </a:xfrm>
          <a:prstGeom prst="rightBrace">
            <a:avLst>
              <a:gd name="adj1" fmla="val 14515"/>
              <a:gd name="adj2" fmla="val 50000"/>
            </a:avLst>
          </a:prstGeom>
          <a:noFill/>
          <a:ln w="25400">
            <a:solidFill>
              <a:srgbClr val="0D5C9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4" name="AutoShape 18"/>
          <p:cNvSpPr>
            <a:spLocks/>
          </p:cNvSpPr>
          <p:nvPr/>
        </p:nvSpPr>
        <p:spPr bwMode="auto">
          <a:xfrm>
            <a:off x="5795963" y="2636838"/>
            <a:ext cx="288925" cy="1295400"/>
          </a:xfrm>
          <a:prstGeom prst="rightBrace">
            <a:avLst>
              <a:gd name="adj1" fmla="val 37363"/>
              <a:gd name="adj2" fmla="val 50000"/>
            </a:avLst>
          </a:prstGeom>
          <a:noFill/>
          <a:ln w="25400">
            <a:solidFill>
              <a:srgbClr val="0D5C9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5" name="AutoShape 19"/>
          <p:cNvSpPr>
            <a:spLocks/>
          </p:cNvSpPr>
          <p:nvPr/>
        </p:nvSpPr>
        <p:spPr bwMode="auto">
          <a:xfrm>
            <a:off x="5795963" y="4508500"/>
            <a:ext cx="288925" cy="865188"/>
          </a:xfrm>
          <a:prstGeom prst="rightBrace">
            <a:avLst>
              <a:gd name="adj1" fmla="val 24954"/>
              <a:gd name="adj2" fmla="val 50000"/>
            </a:avLst>
          </a:prstGeom>
          <a:noFill/>
          <a:ln w="25400">
            <a:solidFill>
              <a:srgbClr val="0D5C9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6516688" y="1412875"/>
            <a:ext cx="2303462" cy="792163"/>
          </a:xfrm>
          <a:prstGeom prst="roundRect">
            <a:avLst>
              <a:gd name="adj" fmla="val 16667"/>
            </a:avLst>
          </a:prstGeom>
          <a:solidFill>
            <a:srgbClr val="008C1F"/>
          </a:solidFill>
          <a:ln w="3810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Не являются грузом. Могут быть застрахованы по </a:t>
            </a:r>
            <a:r>
              <a:rPr lang="ru-RU" sz="1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договору страхования имущества</a:t>
            </a:r>
          </a:p>
        </p:txBody>
      </p: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6516688" y="2852738"/>
            <a:ext cx="2303462" cy="792162"/>
          </a:xfrm>
          <a:prstGeom prst="roundRect">
            <a:avLst>
              <a:gd name="adj" fmla="val 16667"/>
            </a:avLst>
          </a:prstGeom>
          <a:solidFill>
            <a:srgbClr val="008C1F"/>
          </a:solidFill>
          <a:ln w="3810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Используются специальные правила страхования подобных грузов</a:t>
            </a:r>
            <a:endParaRPr lang="ru-RU" sz="1200" b="1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6516688" y="4508500"/>
            <a:ext cx="2303462" cy="792163"/>
          </a:xfrm>
          <a:prstGeom prst="roundRect">
            <a:avLst>
              <a:gd name="adj" fmla="val 16667"/>
            </a:avLst>
          </a:prstGeom>
          <a:solidFill>
            <a:srgbClr val="008C1F"/>
          </a:solidFill>
          <a:ln w="38100">
            <a:solidFill>
              <a:srgbClr val="132974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ru-RU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Высокая степень риска</a:t>
            </a:r>
            <a:endParaRPr lang="ru-RU" sz="1200" b="1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251520" y="260648"/>
            <a:ext cx="86409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Базовые условия страхования грузов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1763688" y="908720"/>
            <a:ext cx="5688013" cy="719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600" b="1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 страхования базируются на общепринятых в мировой практике страховых оговорках Института Лондонских Страховщиков (ILU) </a:t>
            </a:r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468288" y="1916782"/>
            <a:ext cx="3384550" cy="576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 b="1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"С ответственностью за все риски"</a:t>
            </a:r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(условия «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Institute Cargo Clauses</a:t>
            </a:r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1/1/82 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 252»)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5148238" y="1916782"/>
            <a:ext cx="3384550" cy="576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400" b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"С ответственностью за частную аварию"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(условия «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Institute Cargo Clauses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 1/1/82 </a:t>
            </a:r>
            <a:r>
              <a:rPr lang="en-US" sz="1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 253»)</a:t>
            </a:r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2627785" y="3068960"/>
            <a:ext cx="3960440" cy="86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b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400" b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Без ответственности за повреждения, кроме случаев крушения "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(условия «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Institute Cargo Clauses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1/1/82 </a:t>
            </a:r>
            <a:r>
              <a:rPr lang="en-US" sz="1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 25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»)</a:t>
            </a:r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 rot="10800000">
            <a:off x="3995713" y="1777748"/>
            <a:ext cx="1009650" cy="128772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0D5C9E"/>
          </a:solidFill>
          <a:ln w="19050">
            <a:solidFill>
              <a:srgbClr val="132974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7" name="AutoShape 57"/>
          <p:cNvSpPr>
            <a:spLocks noChangeArrowheads="1"/>
          </p:cNvSpPr>
          <p:nvPr/>
        </p:nvSpPr>
        <p:spPr bwMode="auto">
          <a:xfrm>
            <a:off x="468288" y="4006180"/>
            <a:ext cx="8353425" cy="1943100"/>
          </a:xfrm>
          <a:prstGeom prst="roundRect">
            <a:avLst>
              <a:gd name="adj" fmla="val 21116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/>
          <a:lstStyle/>
          <a:p>
            <a:pPr>
              <a:defRPr/>
            </a:pPr>
            <a:r>
              <a:rPr lang="ru-RU" sz="1200" b="1" i="1" u="sng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 желанию Клиента в страховое покрытие могут быть включены дополнительные риски: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недостачи груза, за исправной пломбой отправителя или таможенных органов без следов доступа к грузу, если перевозка осуществлялась без перегрузок;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воздействия ядерного взрыва, радиации или радиоактивного заражения;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военных действий, а также маневров или иных военных мероприятий;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воздействия мин, торпед, бомб и других видов оружия, которое может иметь случайный характер;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гражданской войны, народных волнений всякого рода или забастовок;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террористических актов;</a:t>
            </a:r>
          </a:p>
          <a:p>
            <a:pPr algn="l">
              <a:buFontTx/>
              <a:buBlip>
                <a:blip r:embed="rId2"/>
              </a:buBlip>
              <a:defRPr/>
            </a:pPr>
            <a:r>
              <a:rPr lang="ru-RU" sz="120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риск порчи, гибели или повреждения груза вследствие выхода из строя, поломки рефрижераторной установки транспортного средства или контейнера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31032" y="260648"/>
            <a:ext cx="846144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"Без ответственности за повреждения, кроме случаев крушения "</a:t>
            </a: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468313" y="1309226"/>
            <a:ext cx="828040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/>
          <a:lstStyle/>
          <a:p>
            <a:pPr marL="269875" indent="-269875"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ru-RU" sz="170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Страховым случае является </a:t>
            </a:r>
            <a:r>
              <a:rPr lang="ru-RU" sz="1700" b="1" i="1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гибель, утрата или повреждение груза </a:t>
            </a:r>
            <a:r>
              <a:rPr lang="ru-RU" sz="1700" b="1" i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результате </a:t>
            </a:r>
            <a:r>
              <a:rPr lang="en-US" sz="1700" b="1" i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i="1" u="sng" dirty="0">
                <a:solidFill>
                  <a:srgbClr val="008C1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общего негативного воздействия на транспортное средство и груз</a:t>
            </a:r>
            <a:r>
              <a:rPr lang="ru-RU" sz="1700" b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пожара или взрыва; а также вследствие мер, принятых для тушения пожара;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крушения, переворачивания или затопления судна, перевозившего груз;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посадки на мель, столкновения перевозящего груз судна с любым внешним объектом (иным, чем вода);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аварии, крушения, схода с рельсов или столкновения наземных транспортных средств, перевозящих застрахованный груз;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аварии, аварийной посадки или падения перевозившего груз воздушного судна;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землетрясения, удара молнии, стихийных бедствий;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обрушения мостов и складов, на которых осуществлялось хранение грузов;</a:t>
            </a:r>
          </a:p>
          <a:p>
            <a:pPr marL="269875" indent="-269875" algn="just">
              <a:spcBef>
                <a:spcPct val="30000"/>
              </a:spcBef>
              <a:buFont typeface="Wingdings" pitchFamily="2" charset="2"/>
              <a:buChar char="ь"/>
              <a:defRPr/>
            </a:pPr>
            <a:r>
              <a:rPr lang="ru-RU" sz="1300" b="1" i="1" dirty="0">
                <a:solidFill>
                  <a:srgbClr val="0D5C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пожертвования грузом при общей аварии;</a:t>
            </a:r>
          </a:p>
        </p:txBody>
      </p:sp>
      <p:sp>
        <p:nvSpPr>
          <p:cNvPr id="23578" name="AutoShape 26"/>
          <p:cNvSpPr>
            <a:spLocks noChangeArrowheads="1"/>
          </p:cNvSpPr>
          <p:nvPr/>
        </p:nvSpPr>
        <p:spPr bwMode="auto">
          <a:xfrm>
            <a:off x="755576" y="4509120"/>
            <a:ext cx="7986713" cy="10890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132974"/>
            </a:solidFill>
            <a:round/>
            <a:headEnd/>
            <a:tailEnd/>
          </a:ln>
          <a:effectLst/>
        </p:spPr>
        <p:txBody>
          <a:bodyPr lIns="89990" tIns="46794" rIns="89990" bIns="46794" anchor="ctr">
            <a:spAutoFit/>
          </a:bodyPr>
          <a:lstStyle/>
          <a:p>
            <a:pPr algn="l">
              <a:defRPr/>
            </a:pPr>
            <a:r>
              <a:rPr lang="ru-RU" sz="1600" b="1" u="sng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 расширение страхового покрытия для отдельных видов грузов:</a:t>
            </a:r>
          </a:p>
          <a:p>
            <a:pPr algn="l">
              <a:defRPr/>
            </a:pPr>
            <a:r>
              <a:rPr lang="ru-RU" sz="14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кража с проникновением в кузов транспортного средства; </a:t>
            </a:r>
          </a:p>
          <a:p>
            <a:pPr algn="l">
              <a:defRPr/>
            </a:pPr>
            <a:r>
              <a:rPr lang="ru-RU" sz="14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грабеж;</a:t>
            </a:r>
          </a:p>
          <a:p>
            <a:pPr algn="l">
              <a:defRPr/>
            </a:pPr>
            <a:r>
              <a:rPr lang="ru-RU" sz="1400" b="1" i="1" dirty="0">
                <a:solidFill>
                  <a:srgbClr val="13297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 разбойное нападение;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Страхование грузов при перевозке1">
  <a:themeElements>
    <a:clrScheme name="Страхование грузов при перевозке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рахование грузов при перевозке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Страхование грузов при перевозке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рахование грузов при перевозке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Мой бизнес">
  <a:themeElements>
    <a:clrScheme name="1_Мой бизне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Мой бизне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1_Мой бизне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ой бизне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ой бизне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ой бизне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ой бизне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ой бизне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ой бизне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ой бизне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ой бизне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ой бизне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ой бизне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ой бизне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Страхование грузов при перевозке1</Template>
  <TotalTime>995</TotalTime>
  <Words>3144</Words>
  <Application>Microsoft Office PowerPoint</Application>
  <PresentationFormat>Экран (4:3)</PresentationFormat>
  <Paragraphs>290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Страхование грузов при перевозке1</vt:lpstr>
      <vt:lpstr>1_Мой бизнес</vt:lpstr>
      <vt:lpstr>Открытая</vt:lpstr>
      <vt:lpstr>Документ</vt:lpstr>
      <vt:lpstr>Тема: Страхование  грузов при перевозке и ответственности наземного перевозчика</vt:lpstr>
      <vt:lpstr>Основные условия страхования грузов</vt:lpstr>
      <vt:lpstr>Основные условия страхования ответственности перевозчиков и экспедиторов</vt:lpstr>
      <vt:lpstr>Почему это нужно Клиенту?</vt:lpstr>
      <vt:lpstr>Застраховать груз могут…</vt:lpstr>
      <vt:lpstr>Какие грузы можно застраховать?</vt:lpstr>
      <vt:lpstr>Какое имущество нельзя застраховать по Правилам страхования грузов?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Страхование грузов при перевозке и ответственности наземного перевозчика</dc:title>
  <dc:creator>LebedevNA</dc:creator>
  <cp:lastModifiedBy>avanesyan</cp:lastModifiedBy>
  <cp:revision>165</cp:revision>
  <dcterms:created xsi:type="dcterms:W3CDTF">2007-09-17T04:01:57Z</dcterms:created>
  <dcterms:modified xsi:type="dcterms:W3CDTF">2021-11-10T05:57:01Z</dcterms:modified>
</cp:coreProperties>
</file>