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4" r:id="rId1"/>
  </p:sldMasterIdLst>
  <p:notesMasterIdLst>
    <p:notesMasterId r:id="rId25"/>
  </p:notesMasterIdLst>
  <p:sldIdLst>
    <p:sldId id="256" r:id="rId2"/>
    <p:sldId id="267" r:id="rId3"/>
    <p:sldId id="268" r:id="rId4"/>
    <p:sldId id="269" r:id="rId5"/>
    <p:sldId id="272" r:id="rId6"/>
    <p:sldId id="275" r:id="rId7"/>
    <p:sldId id="276" r:id="rId8"/>
    <p:sldId id="277" r:id="rId9"/>
    <p:sldId id="278" r:id="rId10"/>
    <p:sldId id="279" r:id="rId11"/>
    <p:sldId id="257" r:id="rId12"/>
    <p:sldId id="258" r:id="rId13"/>
    <p:sldId id="280" r:id="rId14"/>
    <p:sldId id="259" r:id="rId15"/>
    <p:sldId id="260" r:id="rId16"/>
    <p:sldId id="261" r:id="rId17"/>
    <p:sldId id="281" r:id="rId18"/>
    <p:sldId id="282" r:id="rId19"/>
    <p:sldId id="262" r:id="rId20"/>
    <p:sldId id="273" r:id="rId21"/>
    <p:sldId id="283" r:id="rId22"/>
    <p:sldId id="284" r:id="rId23"/>
    <p:sldId id="264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FF"/>
    <a:srgbClr val="CC0000"/>
    <a:srgbClr val="6699FF"/>
    <a:srgbClr val="FFCC99"/>
    <a:srgbClr val="3333FF"/>
    <a:srgbClr val="00FF99"/>
    <a:srgbClr val="CCFF33"/>
    <a:srgbClr val="00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23FDBB6-AEEB-45AB-9728-7FE9DCD182F6}" type="datetimeFigureOut">
              <a:rPr lang="ru-RU"/>
              <a:pPr>
                <a:defRPr/>
              </a:pPr>
              <a:t>10.12.2021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1E55400-DF07-4115-AA1D-1E4C7960F4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11838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74E92CD-2978-4E29-965C-6308ED58138C}" type="slidenum">
              <a:rPr lang="ru-RU">
                <a:solidFill>
                  <a:srgbClr val="000000"/>
                </a:solidFill>
              </a:rPr>
              <a:pPr eaLnBrk="1" hangingPunct="1"/>
              <a:t>13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0E7A6CB-0EAD-4DEF-BED2-CD0F7FE990B3}" type="datetime1">
              <a:rPr lang="ru-RU" smtClean="0"/>
              <a:pPr>
                <a:defRPr/>
              </a:pPr>
              <a:t>10.12.2021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ru-RU" smtClean="0"/>
              <a:t>Гиззатуллина Елена Илдусовна </a:t>
            </a: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816EACB-A3F4-4F0E-927C-29BF238E194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6821252-4927-4789-AEF8-EA337473983B}" type="datetime1">
              <a:rPr lang="ru-RU" smtClean="0"/>
              <a:pPr>
                <a:defRPr/>
              </a:pPr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Гиззатуллина Елена Илдусовна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ED71C0B-0F71-4E90-A704-8C03FD9981C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ECAB3E5-02C6-44AD-81EF-6C7A9466ED08}" type="datetime1">
              <a:rPr lang="ru-RU" smtClean="0"/>
              <a:pPr>
                <a:defRPr/>
              </a:pPr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Гиззатуллина Елена Илдусовна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CCEA8C6-4853-4DDC-B232-4CBD327AA3F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BE88559-9BD2-4E87-9B3D-1FC4B0282243}" type="datetime1">
              <a:rPr lang="ru-RU" smtClean="0"/>
              <a:pPr>
                <a:defRPr/>
              </a:pPr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Гиззатуллина Елена Илдусовна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A97646E-6E77-4186-9EFD-61EE21EC9FA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FEA3CE2-2F92-46E8-AF8B-11E5B09228F9}" type="datetime1">
              <a:rPr lang="ru-RU" smtClean="0"/>
              <a:pPr>
                <a:defRPr/>
              </a:pPr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Гиззатуллина Елена Илдусовна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B859A7F-0F3E-4B4F-8A64-31D9C216CCC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A284071-67D6-42DE-AD0C-9F2FF1CCEDB9}" type="datetime1">
              <a:rPr lang="ru-RU" smtClean="0"/>
              <a:pPr>
                <a:defRPr/>
              </a:pPr>
              <a:t>10.12.2021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Гиззатуллина Елена Илдусовна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D8C3F88-C5BA-457F-A7D9-30301D382F1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C4CB4B4-AC32-4B89-8D52-768D41F7F66D}" type="datetime1">
              <a:rPr lang="ru-RU" smtClean="0"/>
              <a:pPr>
                <a:defRPr/>
              </a:pPr>
              <a:t>10.12.2021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Гиззатуллина Елена Илдусовна 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ED20D9C-A55E-451A-81BF-048103ADB4A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E178486-72B6-4990-A1AD-1857FEEA106F}" type="datetime1">
              <a:rPr lang="ru-RU" smtClean="0"/>
              <a:pPr>
                <a:defRPr/>
              </a:pPr>
              <a:t>10.12.2021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Гиззатуллина Елена Илдусовна 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B9EEE3-489C-43DB-AAD0-90AA743B97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D660FB0-580E-4549-B80D-50410A90728A}" type="datetime1">
              <a:rPr lang="ru-RU" smtClean="0"/>
              <a:pPr>
                <a:defRPr/>
              </a:pPr>
              <a:t>10.12.2021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Гиззатуллина Елена Илдусовна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174D0E0-60DE-4B5E-853B-6E5D5456105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3F8F4E20-9A8A-46ED-B01B-028E220B7E83}" type="datetime1">
              <a:rPr lang="ru-RU" smtClean="0"/>
              <a:pPr>
                <a:defRPr/>
              </a:pPr>
              <a:t>10.12.2021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Гиззатуллина Елена Илдусовна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5EC0CBF-C161-453D-93E4-D66D5674DC0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9474C17-AE3F-4EF3-8472-57E33CF788B2}" type="datetime1">
              <a:rPr lang="ru-RU" smtClean="0"/>
              <a:pPr>
                <a:defRPr/>
              </a:pPr>
              <a:t>10.12.2021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ru-RU" smtClean="0"/>
              <a:t>Гиззатуллина Елена Илдусовна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92CD36B-7C63-4914-94E5-9A56D452D3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6AEBC42-5A24-4128-B584-E10DD28234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9.xml"/><Relationship Id="rId5" Type="http://schemas.openxmlformats.org/officeDocument/2006/relationships/slide" Target="slide14.xml"/><Relationship Id="rId4" Type="http://schemas.openxmlformats.org/officeDocument/2006/relationships/slide" Target="slide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1484785"/>
            <a:ext cx="7772400" cy="1728192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Безработица: причины и последствия</a:t>
            </a: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7020272" y="6453336"/>
            <a:ext cx="201622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Преподаватель: Ерин В.В.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ru-RU" sz="120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 </a:t>
            </a:r>
            <a:r>
              <a:rPr lang="ru-RU" sz="1400" b="1" smtClean="0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Структурные сдвиги в экономике</a:t>
            </a:r>
            <a:r>
              <a:rPr lang="ru-RU" sz="140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, выражающиеся в том, что внедрение новых технологий, оборудования приводит к сокращению излишней рабочей силы.</a:t>
            </a:r>
            <a:endParaRPr lang="ru-RU" sz="1400" smtClean="0"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ru-RU" sz="140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 </a:t>
            </a:r>
            <a:r>
              <a:rPr lang="ru-RU" sz="1400" b="1" smtClean="0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Экономический спад или депрессия</a:t>
            </a:r>
            <a:r>
              <a:rPr lang="ru-RU" sz="1400" b="1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, </a:t>
            </a:r>
            <a:r>
              <a:rPr lang="ru-RU" sz="140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которые вынуждают работодателей снижать потребность во всех ресурсах, в том числе и трудовых.</a:t>
            </a:r>
            <a:endParaRPr lang="ru-RU" sz="1400" smtClean="0">
              <a:latin typeface="Arial" charset="0"/>
              <a:ea typeface="Calibri" pitchFamily="34" charset="0"/>
              <a:cs typeface="Calibri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ru-RU" sz="140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 </a:t>
            </a:r>
            <a:r>
              <a:rPr lang="ru-RU" sz="1400" b="1" smtClean="0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Политика правительства и профсоюзов в области оплаты труда</a:t>
            </a:r>
            <a:r>
              <a:rPr lang="ru-RU" sz="140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: повышение минимального размера заработной платы увеличивает издержки производства и тем самым снижает спрос на рабочую силу.</a:t>
            </a:r>
            <a:endParaRPr lang="ru-RU" sz="1400" smtClean="0">
              <a:latin typeface="Arial" charset="0"/>
              <a:ea typeface="Calibri" pitchFamily="34" charset="0"/>
              <a:cs typeface="Calibri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ru-RU" sz="140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ru-RU" sz="1400" b="1" smtClean="0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Сезонные изменения в уровне производства в отдельных отраслях экономики</a:t>
            </a:r>
            <a:r>
              <a:rPr lang="ru-RU" sz="140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.</a:t>
            </a:r>
            <a:endParaRPr lang="ru-RU" sz="1400" smtClean="0">
              <a:latin typeface="Arial" charset="0"/>
              <a:ea typeface="Calibri" pitchFamily="34" charset="0"/>
              <a:cs typeface="Calibri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ru-RU" sz="140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 </a:t>
            </a:r>
            <a:r>
              <a:rPr lang="ru-RU" sz="1400" b="1" smtClean="0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Изменения в демографической структуре населения</a:t>
            </a:r>
            <a:r>
              <a:rPr lang="ru-RU" sz="140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, в частности рост численности населения в трудоспособном возрасте увеличивает предложение труда и, следовательно, возрастает вероятность безработицы.</a:t>
            </a:r>
            <a:endParaRPr lang="ru-RU" sz="1400" smtClean="0">
              <a:latin typeface="Arial" charset="0"/>
              <a:ea typeface="Calibri" pitchFamily="34" charset="0"/>
              <a:cs typeface="Calibri" pitchFamily="34" charset="0"/>
            </a:endParaRPr>
          </a:p>
          <a:p>
            <a:endParaRPr lang="ru-RU" sz="1200" smtClean="0"/>
          </a:p>
        </p:txBody>
      </p:sp>
      <p:sp>
        <p:nvSpPr>
          <p:cNvPr id="67588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32138" y="6308725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ru-RU" smtClean="0">
              <a:solidFill>
                <a:srgbClr val="0033CC"/>
              </a:solidFill>
            </a:endParaRPr>
          </a:p>
        </p:txBody>
      </p:sp>
      <p:sp>
        <p:nvSpPr>
          <p:cNvPr id="675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    Причины безработицы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AutoShape 4"/>
          <p:cNvSpPr>
            <a:spLocks noChangeArrowheads="1"/>
          </p:cNvSpPr>
          <p:nvPr/>
        </p:nvSpPr>
        <p:spPr bwMode="auto">
          <a:xfrm>
            <a:off x="468313" y="908050"/>
            <a:ext cx="8351837" cy="865188"/>
          </a:xfrm>
          <a:prstGeom prst="roundRect">
            <a:avLst>
              <a:gd name="adj" fmla="val 16667"/>
            </a:avLst>
          </a:prstGeom>
          <a:solidFill>
            <a:srgbClr val="5BDB98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/>
              <a:t>Безработица – социально-экономическое явление, характеризующееся </a:t>
            </a:r>
          </a:p>
          <a:p>
            <a:pPr algn="ctr"/>
            <a:r>
              <a:rPr lang="ru-RU"/>
              <a:t>отсутствием работы для части населения.</a:t>
            </a:r>
          </a:p>
        </p:txBody>
      </p:sp>
      <p:sp>
        <p:nvSpPr>
          <p:cNvPr id="68611" name="AutoShape 5"/>
          <p:cNvSpPr>
            <a:spLocks noChangeArrowheads="1"/>
          </p:cNvSpPr>
          <p:nvPr/>
        </p:nvSpPr>
        <p:spPr bwMode="auto">
          <a:xfrm>
            <a:off x="1692275" y="1916113"/>
            <a:ext cx="5327650" cy="4333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7EE683"/>
              </a:gs>
              <a:gs pos="100000">
                <a:srgbClr val="CCFF33"/>
              </a:gs>
            </a:gsLst>
            <a:lin ang="5400000" scaled="1"/>
          </a:gradFill>
          <a:ln w="9525">
            <a:solidFill>
              <a:srgbClr val="33CC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/>
              <a:t>Виды безработицы</a:t>
            </a:r>
          </a:p>
        </p:txBody>
      </p:sp>
      <p:sp>
        <p:nvSpPr>
          <p:cNvPr id="68612" name="AutoShape 6"/>
          <p:cNvSpPr>
            <a:spLocks noChangeArrowheads="1"/>
          </p:cNvSpPr>
          <p:nvPr/>
        </p:nvSpPr>
        <p:spPr bwMode="auto">
          <a:xfrm>
            <a:off x="1187450" y="2649538"/>
            <a:ext cx="2879725" cy="9953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D2F2"/>
              </a:gs>
              <a:gs pos="100000">
                <a:srgbClr val="FF99CC"/>
              </a:gs>
            </a:gsLst>
            <a:lin ang="5400000" scaled="1"/>
          </a:gradFill>
          <a:ln w="9525">
            <a:solidFill>
              <a:srgbClr val="FF99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/>
              <a:t>С точки зрения характера </a:t>
            </a:r>
          </a:p>
          <a:p>
            <a:pPr algn="ctr"/>
            <a:r>
              <a:rPr lang="ru-RU"/>
              <a:t>вытеснения работника </a:t>
            </a:r>
          </a:p>
          <a:p>
            <a:pPr algn="ctr"/>
            <a:r>
              <a:rPr lang="ru-RU"/>
              <a:t>с производства</a:t>
            </a:r>
          </a:p>
        </p:txBody>
      </p:sp>
      <p:sp>
        <p:nvSpPr>
          <p:cNvPr id="68613" name="AutoShape 7"/>
          <p:cNvSpPr>
            <a:spLocks noChangeArrowheads="1"/>
          </p:cNvSpPr>
          <p:nvPr/>
        </p:nvSpPr>
        <p:spPr bwMode="auto">
          <a:xfrm>
            <a:off x="4643438" y="2636838"/>
            <a:ext cx="2881312" cy="10080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5BAE4"/>
              </a:gs>
              <a:gs pos="100000">
                <a:srgbClr val="9966FF"/>
              </a:gs>
            </a:gsLst>
            <a:lin ang="5400000" scaled="1"/>
          </a:gradFill>
          <a:ln w="9525">
            <a:solidFill>
              <a:srgbClr val="99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/>
              <a:t>С точки зрения причин </a:t>
            </a:r>
          </a:p>
          <a:p>
            <a:pPr algn="ctr"/>
            <a:r>
              <a:rPr lang="ru-RU"/>
              <a:t>и условий возникновения </a:t>
            </a:r>
          </a:p>
          <a:p>
            <a:pPr algn="ctr"/>
            <a:r>
              <a:rPr lang="ru-RU"/>
              <a:t>безработицы</a:t>
            </a:r>
          </a:p>
        </p:txBody>
      </p:sp>
      <p:sp>
        <p:nvSpPr>
          <p:cNvPr id="68614" name="AutoShape 8"/>
          <p:cNvSpPr>
            <a:spLocks noChangeArrowheads="1"/>
          </p:cNvSpPr>
          <p:nvPr/>
        </p:nvSpPr>
        <p:spPr bwMode="auto">
          <a:xfrm>
            <a:off x="684213" y="3933825"/>
            <a:ext cx="2519362" cy="7191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C66"/>
              </a:gs>
              <a:gs pos="100000">
                <a:srgbClr val="CC9900"/>
              </a:gs>
            </a:gsLst>
            <a:lin ang="5400000" scaled="1"/>
          </a:gradFill>
          <a:ln w="9525">
            <a:solidFill>
              <a:srgbClr val="CC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/>
              <a:t>Добровольная</a:t>
            </a:r>
          </a:p>
        </p:txBody>
      </p:sp>
      <p:sp>
        <p:nvSpPr>
          <p:cNvPr id="68615" name="AutoShape 9"/>
          <p:cNvSpPr>
            <a:spLocks noChangeArrowheads="1"/>
          </p:cNvSpPr>
          <p:nvPr/>
        </p:nvSpPr>
        <p:spPr bwMode="auto">
          <a:xfrm>
            <a:off x="684213" y="5013325"/>
            <a:ext cx="2519362" cy="7191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/>
              <a:t>Вынужденная</a:t>
            </a:r>
          </a:p>
        </p:txBody>
      </p:sp>
      <p:sp>
        <p:nvSpPr>
          <p:cNvPr id="68616" name="AutoShape 10"/>
          <p:cNvSpPr>
            <a:spLocks noChangeArrowheads="1"/>
          </p:cNvSpPr>
          <p:nvPr/>
        </p:nvSpPr>
        <p:spPr bwMode="auto">
          <a:xfrm>
            <a:off x="4348163" y="3933825"/>
            <a:ext cx="1871662" cy="5746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FFFF"/>
              </a:gs>
              <a:gs pos="100000">
                <a:srgbClr val="C8C2C7"/>
              </a:gs>
            </a:gsLst>
            <a:lin ang="5400000" scaled="1"/>
          </a:gradFill>
          <a:ln w="9525">
            <a:solidFill>
              <a:srgbClr val="B0D0EE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>
                <a:hlinkClick r:id="rId2" action="ppaction://hlinksldjump"/>
              </a:rPr>
              <a:t>Фрикционная</a:t>
            </a:r>
            <a:endParaRPr lang="ru-RU"/>
          </a:p>
        </p:txBody>
      </p:sp>
      <p:sp>
        <p:nvSpPr>
          <p:cNvPr id="68617" name="AutoShape 11"/>
          <p:cNvSpPr>
            <a:spLocks noChangeArrowheads="1"/>
          </p:cNvSpPr>
          <p:nvPr/>
        </p:nvSpPr>
        <p:spPr bwMode="auto">
          <a:xfrm>
            <a:off x="4356100" y="4941888"/>
            <a:ext cx="1871663" cy="5746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CCC"/>
              </a:gs>
              <a:gs pos="100000">
                <a:srgbClr val="DA708E"/>
              </a:gs>
            </a:gsLst>
            <a:lin ang="5400000" scaled="1"/>
          </a:gradFill>
          <a:ln w="9525">
            <a:solidFill>
              <a:srgbClr val="DA708E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>
                <a:hlinkClick r:id="rId3" action="ppaction://hlinksldjump"/>
              </a:rPr>
              <a:t>Циклическая</a:t>
            </a:r>
            <a:endParaRPr lang="ru-RU"/>
          </a:p>
        </p:txBody>
      </p:sp>
      <p:sp>
        <p:nvSpPr>
          <p:cNvPr id="68618" name="AutoShape 12"/>
          <p:cNvSpPr>
            <a:spLocks noChangeArrowheads="1"/>
          </p:cNvSpPr>
          <p:nvPr/>
        </p:nvSpPr>
        <p:spPr bwMode="auto">
          <a:xfrm>
            <a:off x="6740525" y="4941888"/>
            <a:ext cx="1871663" cy="5746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FF99"/>
              </a:gs>
              <a:gs pos="100000">
                <a:srgbClr val="7EC49A"/>
              </a:gs>
            </a:gsLst>
            <a:lin ang="5400000" scaled="1"/>
          </a:gradFill>
          <a:ln w="9525">
            <a:solidFill>
              <a:srgbClr val="7EC49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>
                <a:hlinkClick r:id="rId4" action="ppaction://hlinksldjump"/>
              </a:rPr>
              <a:t>Сезонная</a:t>
            </a:r>
            <a:endParaRPr lang="ru-RU"/>
          </a:p>
        </p:txBody>
      </p:sp>
      <p:sp>
        <p:nvSpPr>
          <p:cNvPr id="68619" name="AutoShape 13"/>
          <p:cNvSpPr>
            <a:spLocks noChangeArrowheads="1"/>
          </p:cNvSpPr>
          <p:nvPr/>
        </p:nvSpPr>
        <p:spPr bwMode="auto">
          <a:xfrm>
            <a:off x="6732588" y="3933825"/>
            <a:ext cx="1871662" cy="5746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3C4DA"/>
              </a:gs>
              <a:gs pos="100000">
                <a:srgbClr val="FF9999"/>
              </a:gs>
            </a:gsLst>
            <a:lin ang="5400000" scaled="1"/>
          </a:gradFill>
          <a:ln w="9525">
            <a:solidFill>
              <a:srgbClr val="FF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>
                <a:hlinkClick r:id="rId5" action="ppaction://hlinksldjump"/>
              </a:rPr>
              <a:t>Структурная</a:t>
            </a:r>
            <a:endParaRPr lang="ru-RU"/>
          </a:p>
        </p:txBody>
      </p:sp>
      <p:sp>
        <p:nvSpPr>
          <p:cNvPr id="68620" name="Line 14"/>
          <p:cNvSpPr>
            <a:spLocks noChangeShapeType="1"/>
          </p:cNvSpPr>
          <p:nvPr/>
        </p:nvSpPr>
        <p:spPr bwMode="auto">
          <a:xfrm>
            <a:off x="4356100" y="2349500"/>
            <a:ext cx="0" cy="792163"/>
          </a:xfrm>
          <a:prstGeom prst="line">
            <a:avLst/>
          </a:prstGeom>
          <a:noFill/>
          <a:ln w="28575">
            <a:solidFill>
              <a:srgbClr val="7EC49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cxnSp>
        <p:nvCxnSpPr>
          <p:cNvPr id="68621" name="AutoShape 15"/>
          <p:cNvCxnSpPr>
            <a:cxnSpLocks noChangeShapeType="1"/>
            <a:stCxn id="68612" idx="3"/>
            <a:endCxn id="68613" idx="1"/>
          </p:cNvCxnSpPr>
          <p:nvPr/>
        </p:nvCxnSpPr>
        <p:spPr bwMode="auto">
          <a:xfrm flipV="1">
            <a:off x="4067175" y="3141663"/>
            <a:ext cx="576263" cy="6350"/>
          </a:xfrm>
          <a:prstGeom prst="straightConnector1">
            <a:avLst/>
          </a:prstGeom>
          <a:noFill/>
          <a:ln w="19050">
            <a:solidFill>
              <a:srgbClr val="7EC49A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8622" name="Group 27"/>
          <p:cNvGrpSpPr>
            <a:grpSpLocks/>
          </p:cNvGrpSpPr>
          <p:nvPr/>
        </p:nvGrpSpPr>
        <p:grpSpPr bwMode="auto">
          <a:xfrm>
            <a:off x="250825" y="4292600"/>
            <a:ext cx="433388" cy="1152525"/>
            <a:chOff x="158" y="2704"/>
            <a:chExt cx="273" cy="726"/>
          </a:xfrm>
        </p:grpSpPr>
        <p:sp>
          <p:nvSpPr>
            <p:cNvPr id="68630" name="Line 17"/>
            <p:cNvSpPr>
              <a:spLocks noChangeShapeType="1"/>
            </p:cNvSpPr>
            <p:nvPr/>
          </p:nvSpPr>
          <p:spPr bwMode="auto">
            <a:xfrm>
              <a:off x="158" y="3430"/>
              <a:ext cx="273" cy="0"/>
            </a:xfrm>
            <a:prstGeom prst="line">
              <a:avLst/>
            </a:prstGeom>
            <a:noFill/>
            <a:ln w="19050">
              <a:solidFill>
                <a:srgbClr val="7EC49A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631" name="Line 18"/>
            <p:cNvSpPr>
              <a:spLocks noChangeShapeType="1"/>
            </p:cNvSpPr>
            <p:nvPr/>
          </p:nvSpPr>
          <p:spPr bwMode="auto">
            <a:xfrm>
              <a:off x="158" y="2704"/>
              <a:ext cx="273" cy="0"/>
            </a:xfrm>
            <a:prstGeom prst="line">
              <a:avLst/>
            </a:prstGeom>
            <a:noFill/>
            <a:ln w="19050">
              <a:solidFill>
                <a:srgbClr val="7EC49A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8623" name="Group 28"/>
          <p:cNvGrpSpPr>
            <a:grpSpLocks/>
          </p:cNvGrpSpPr>
          <p:nvPr/>
        </p:nvGrpSpPr>
        <p:grpSpPr bwMode="auto">
          <a:xfrm>
            <a:off x="5284788" y="3141663"/>
            <a:ext cx="3679825" cy="1800225"/>
            <a:chOff x="3329" y="1979"/>
            <a:chExt cx="2318" cy="1134"/>
          </a:xfrm>
        </p:grpSpPr>
        <p:cxnSp>
          <p:nvCxnSpPr>
            <p:cNvPr id="68626" name="AutoShape 22"/>
            <p:cNvCxnSpPr>
              <a:cxnSpLocks noChangeShapeType="1"/>
              <a:stCxn id="68613" idx="3"/>
            </p:cNvCxnSpPr>
            <p:nvPr/>
          </p:nvCxnSpPr>
          <p:spPr bwMode="auto">
            <a:xfrm>
              <a:off x="4740" y="1979"/>
              <a:ext cx="907" cy="997"/>
            </a:xfrm>
            <a:prstGeom prst="bentConnector2">
              <a:avLst/>
            </a:prstGeom>
            <a:noFill/>
            <a:ln w="19050">
              <a:solidFill>
                <a:srgbClr val="7EC49A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8627" name="Line 23"/>
            <p:cNvSpPr>
              <a:spLocks noChangeShapeType="1"/>
            </p:cNvSpPr>
            <p:nvPr/>
          </p:nvSpPr>
          <p:spPr bwMode="auto">
            <a:xfrm flipH="1">
              <a:off x="3334" y="2976"/>
              <a:ext cx="2313" cy="0"/>
            </a:xfrm>
            <a:prstGeom prst="line">
              <a:avLst/>
            </a:prstGeom>
            <a:noFill/>
            <a:ln w="19050">
              <a:solidFill>
                <a:srgbClr val="7EC49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cxnSp>
          <p:nvCxnSpPr>
            <p:cNvPr id="68628" name="AutoShape 24"/>
            <p:cNvCxnSpPr>
              <a:cxnSpLocks noChangeShapeType="1"/>
              <a:stCxn id="68616" idx="2"/>
              <a:endCxn id="68617" idx="0"/>
            </p:cNvCxnSpPr>
            <p:nvPr/>
          </p:nvCxnSpPr>
          <p:spPr bwMode="auto">
            <a:xfrm>
              <a:off x="3329" y="2840"/>
              <a:ext cx="5" cy="273"/>
            </a:xfrm>
            <a:prstGeom prst="straightConnector1">
              <a:avLst/>
            </a:prstGeom>
            <a:noFill/>
            <a:ln w="19050">
              <a:solidFill>
                <a:srgbClr val="7EC49A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629" name="AutoShape 25"/>
            <p:cNvCxnSpPr>
              <a:cxnSpLocks noChangeShapeType="1"/>
              <a:stCxn id="68619" idx="2"/>
              <a:endCxn id="68618" idx="0"/>
            </p:cNvCxnSpPr>
            <p:nvPr/>
          </p:nvCxnSpPr>
          <p:spPr bwMode="auto">
            <a:xfrm>
              <a:off x="4831" y="2840"/>
              <a:ext cx="5" cy="273"/>
            </a:xfrm>
            <a:prstGeom prst="straightConnector1">
              <a:avLst/>
            </a:prstGeom>
            <a:noFill/>
            <a:ln w="19050">
              <a:solidFill>
                <a:srgbClr val="7EC49A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8624" name="AutoShape 26"/>
          <p:cNvCxnSpPr>
            <a:cxnSpLocks noChangeShapeType="1"/>
            <a:stCxn id="68612" idx="1"/>
          </p:cNvCxnSpPr>
          <p:nvPr/>
        </p:nvCxnSpPr>
        <p:spPr bwMode="auto">
          <a:xfrm rot="10800000" flipV="1">
            <a:off x="250825" y="3148013"/>
            <a:ext cx="936625" cy="2297112"/>
          </a:xfrm>
          <a:prstGeom prst="bentConnector2">
            <a:avLst/>
          </a:prstGeom>
          <a:noFill/>
          <a:ln w="19050">
            <a:solidFill>
              <a:srgbClr val="7EC49A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625" name="AutoShape 29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6381750"/>
            <a:ext cx="827087" cy="47625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 eaLnBrk="1" hangingPunct="1"/>
            <a:r>
              <a:rPr lang="ru-RU" sz="2400" dirty="0" smtClean="0">
                <a:solidFill>
                  <a:schemeClr val="accent2"/>
                </a:solidFill>
              </a:rPr>
              <a:t>Связана с поиском и ожиданием работы по разным причинам, например, переезд в связи с изменением семейного положения, окончанием вуза. Этот вид безработицы предполагает перемещение рабочей силы по отраслям, регионам, в связи с возрастом, переменой профессии и т.д.</a:t>
            </a:r>
            <a:r>
              <a:rPr lang="ru-RU" sz="2400" dirty="0">
                <a:solidFill>
                  <a:schemeClr val="accent2"/>
                </a:solidFill>
              </a:rPr>
              <a:t> </a:t>
            </a:r>
            <a:r>
              <a:rPr lang="ru-RU" sz="2400" dirty="0" smtClean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7283450" cy="503238"/>
          </a:xfrm>
        </p:spPr>
        <p:txBody>
          <a:bodyPr/>
          <a:lstStyle/>
          <a:p>
            <a:pPr eaLnBrk="1" hangingPunct="1"/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Фрикционная безработица</a:t>
            </a:r>
          </a:p>
        </p:txBody>
      </p:sp>
      <p:sp>
        <p:nvSpPr>
          <p:cNvPr id="69636" name="AutoShape 4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459788" y="6381750"/>
            <a:ext cx="684212" cy="47625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2514600" y="3276600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400" i="1" dirty="0" smtClean="0">
                <a:solidFill>
                  <a:schemeClr val="tx2"/>
                </a:solidFill>
              </a:rPr>
              <a:t>   Особенности</a:t>
            </a:r>
            <a:r>
              <a:rPr lang="ru-RU" sz="2400" i="1" dirty="0">
                <a:solidFill>
                  <a:schemeClr val="tx2"/>
                </a:solidFill>
              </a:rPr>
              <a:t>: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762000" y="3733800"/>
            <a:ext cx="7696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sz="2000">
                <a:solidFill>
                  <a:schemeClr val="hlink"/>
                </a:solidFill>
                <a:latin typeface="Comic Sans MS" pitchFamily="66" charset="0"/>
              </a:rPr>
              <a:t>Работу ищут уже</a:t>
            </a:r>
            <a:r>
              <a:rPr lang="ru-RU" sz="2000" i="1">
                <a:solidFill>
                  <a:schemeClr val="hlink"/>
                </a:solidFill>
                <a:latin typeface="Comic Sans MS" pitchFamily="66" charset="0"/>
              </a:rPr>
              <a:t> </a:t>
            </a:r>
            <a:r>
              <a:rPr lang="ru-RU" sz="2000" b="1">
                <a:solidFill>
                  <a:schemeClr val="hlink"/>
                </a:solidFill>
                <a:latin typeface="Comic Sans MS" pitchFamily="66" charset="0"/>
              </a:rPr>
              <a:t>готовые специалисты</a:t>
            </a:r>
            <a:r>
              <a:rPr lang="ru-RU" sz="2000" i="1">
                <a:solidFill>
                  <a:schemeClr val="hlink"/>
                </a:solidFill>
                <a:latin typeface="Comic Sans MS" pitchFamily="66" charset="0"/>
              </a:rPr>
              <a:t> </a:t>
            </a:r>
            <a:r>
              <a:rPr lang="ru-RU" sz="2000">
                <a:solidFill>
                  <a:schemeClr val="hlink"/>
                </a:solidFill>
                <a:latin typeface="Comic Sans MS" pitchFamily="66" charset="0"/>
              </a:rPr>
              <a:t>с определённым уровнем профессиональной подготовки и квалификации.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755650" y="4581525"/>
            <a:ext cx="7086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ru-RU" sz="2000">
                <a:solidFill>
                  <a:srgbClr val="009900"/>
                </a:solidFill>
                <a:latin typeface="Comic Sans MS" pitchFamily="66" charset="0"/>
              </a:rPr>
              <a:t>Безработица этого вида обычно продолжается короткий период времени</a:t>
            </a:r>
            <a:r>
              <a:rPr lang="ru-RU" sz="2400">
                <a:solidFill>
                  <a:srgbClr val="009900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755650" y="5445125"/>
            <a:ext cx="5638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sz="2000">
                <a:solidFill>
                  <a:schemeClr val="hlink"/>
                </a:solidFill>
                <a:latin typeface="Comic Sans MS" pitchFamily="66" charset="0"/>
              </a:rPr>
              <a:t>Способствует более рациональному  размещению рабочей силы и более высокой производительности.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  <p:bldP spid="4103" grpId="0"/>
      <p:bldP spid="410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ru-RU" smtClean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90805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smtClean="0">
                <a:solidFill>
                  <a:srgbClr val="0033CC"/>
                </a:solidFill>
              </a:rPr>
              <a:t>К фрикционным безработным относятся люди:</a:t>
            </a:r>
            <a:br>
              <a:rPr lang="ru-RU" sz="4000" smtClean="0">
                <a:solidFill>
                  <a:srgbClr val="0033CC"/>
                </a:solidFill>
              </a:rPr>
            </a:br>
            <a:endParaRPr lang="ru-RU" sz="4000" smtClean="0">
              <a:solidFill>
                <a:srgbClr val="0033CC"/>
              </a:solidFill>
            </a:endParaRPr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2771775" y="3500438"/>
            <a:ext cx="3384550" cy="1295400"/>
          </a:xfrm>
          <a:prstGeom prst="ellipse">
            <a:avLst/>
          </a:prstGeom>
          <a:solidFill>
            <a:srgbClr val="FFB989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0033CC"/>
                </a:solidFill>
                <a:latin typeface="Times New Roman" pitchFamily="18" charset="0"/>
              </a:rPr>
              <a:t>уволившиеся по</a:t>
            </a:r>
          </a:p>
          <a:p>
            <a:pPr algn="ctr"/>
            <a:r>
              <a:rPr lang="ru-RU" b="1">
                <a:solidFill>
                  <a:srgbClr val="0033CC"/>
                </a:solidFill>
                <a:latin typeface="Times New Roman" pitchFamily="18" charset="0"/>
              </a:rPr>
              <a:t> собственному желанию</a:t>
            </a:r>
          </a:p>
        </p:txBody>
      </p:sp>
      <p:sp>
        <p:nvSpPr>
          <p:cNvPr id="10250" name="Oval 10"/>
          <p:cNvSpPr>
            <a:spLocks noChangeArrowheads="1"/>
          </p:cNvSpPr>
          <p:nvPr/>
        </p:nvSpPr>
        <p:spPr bwMode="auto">
          <a:xfrm>
            <a:off x="5219700" y="4652963"/>
            <a:ext cx="3384550" cy="1295400"/>
          </a:xfrm>
          <a:prstGeom prst="ellipse">
            <a:avLst/>
          </a:prstGeom>
          <a:solidFill>
            <a:srgbClr val="FFB989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0033CC"/>
                </a:solidFill>
                <a:latin typeface="Times New Roman" pitchFamily="18" charset="0"/>
              </a:rPr>
              <a:t>нашедшие работу,</a:t>
            </a:r>
          </a:p>
          <a:p>
            <a:pPr algn="ctr"/>
            <a:r>
              <a:rPr lang="ru-RU" b="1">
                <a:solidFill>
                  <a:srgbClr val="0033CC"/>
                </a:solidFill>
                <a:latin typeface="Times New Roman" pitchFamily="18" charset="0"/>
              </a:rPr>
              <a:t> но еще </a:t>
            </a:r>
          </a:p>
          <a:p>
            <a:pPr algn="ctr"/>
            <a:r>
              <a:rPr lang="ru-RU" b="1">
                <a:solidFill>
                  <a:srgbClr val="0033CC"/>
                </a:solidFill>
                <a:latin typeface="Times New Roman" pitchFamily="18" charset="0"/>
              </a:rPr>
              <a:t>не приступившие к ней</a:t>
            </a:r>
          </a:p>
        </p:txBody>
      </p:sp>
      <p:sp>
        <p:nvSpPr>
          <p:cNvPr id="10251" name="Oval 11"/>
          <p:cNvSpPr>
            <a:spLocks noChangeArrowheads="1"/>
          </p:cNvSpPr>
          <p:nvPr/>
        </p:nvSpPr>
        <p:spPr bwMode="auto">
          <a:xfrm>
            <a:off x="179388" y="4652963"/>
            <a:ext cx="3384550" cy="1295400"/>
          </a:xfrm>
          <a:prstGeom prst="ellipse">
            <a:avLst/>
          </a:prstGeom>
          <a:solidFill>
            <a:srgbClr val="FFB989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0033CC"/>
                </a:solidFill>
                <a:latin typeface="Times New Roman" pitchFamily="18" charset="0"/>
              </a:rPr>
              <a:t>сезонные рабочие </a:t>
            </a:r>
          </a:p>
          <a:p>
            <a:pPr algn="ctr"/>
            <a:r>
              <a:rPr lang="ru-RU" b="1">
                <a:solidFill>
                  <a:srgbClr val="0033CC"/>
                </a:solidFill>
                <a:latin typeface="Times New Roman" pitchFamily="18" charset="0"/>
              </a:rPr>
              <a:t>(не в сезон)</a:t>
            </a:r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 flipH="1">
            <a:off x="2268538" y="1773238"/>
            <a:ext cx="1152525" cy="3603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 flipH="1">
            <a:off x="4500563" y="1773238"/>
            <a:ext cx="0" cy="1655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4860925" y="1700213"/>
            <a:ext cx="2374900" cy="30241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 flipH="1">
            <a:off x="1476375" y="1773238"/>
            <a:ext cx="2590800" cy="2879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5292725" y="1700213"/>
            <a:ext cx="863600" cy="4333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2" name="Oval 12"/>
          <p:cNvSpPr>
            <a:spLocks noChangeArrowheads="1"/>
          </p:cNvSpPr>
          <p:nvPr/>
        </p:nvSpPr>
        <p:spPr bwMode="auto">
          <a:xfrm>
            <a:off x="395288" y="2133600"/>
            <a:ext cx="3384550" cy="1295400"/>
          </a:xfrm>
          <a:prstGeom prst="ellipse">
            <a:avLst/>
          </a:prstGeom>
          <a:solidFill>
            <a:srgbClr val="FFB989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0033CC"/>
                </a:solidFill>
                <a:latin typeface="Times New Roman" pitchFamily="18" charset="0"/>
              </a:rPr>
              <a:t>ожидающие восстановления</a:t>
            </a:r>
          </a:p>
          <a:p>
            <a:pPr algn="ctr"/>
            <a:r>
              <a:rPr lang="ru-RU" b="1">
                <a:solidFill>
                  <a:srgbClr val="0033CC"/>
                </a:solidFill>
                <a:latin typeface="Times New Roman" pitchFamily="18" charset="0"/>
              </a:rPr>
              <a:t> на прежней работе</a:t>
            </a:r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5364163" y="2060575"/>
            <a:ext cx="3384550" cy="1295400"/>
          </a:xfrm>
          <a:prstGeom prst="ellipse">
            <a:avLst/>
          </a:prstGeom>
          <a:solidFill>
            <a:srgbClr val="FFB989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0033CC"/>
                </a:solidFill>
                <a:latin typeface="Times New Roman" pitchFamily="18" charset="0"/>
              </a:rPr>
              <a:t>уволенные с работы </a:t>
            </a:r>
          </a:p>
          <a:p>
            <a:pPr algn="ctr"/>
            <a:r>
              <a:rPr lang="ru-RU" b="1">
                <a:solidFill>
                  <a:srgbClr val="0033CC"/>
                </a:solidFill>
                <a:latin typeface="Times New Roman" pitchFamily="18" charset="0"/>
              </a:rPr>
              <a:t>по приказу </a:t>
            </a:r>
          </a:p>
          <a:p>
            <a:pPr algn="ctr"/>
            <a:r>
              <a:rPr lang="ru-RU" b="1">
                <a:solidFill>
                  <a:srgbClr val="0033CC"/>
                </a:solidFill>
                <a:latin typeface="Times New Roman" pitchFamily="18" charset="0"/>
              </a:rPr>
              <a:t>администрации</a:t>
            </a:r>
            <a:endParaRPr lang="ru-RU">
              <a:solidFill>
                <a:srgbClr val="0033CC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 animBg="1"/>
      <p:bldP spid="10250" grpId="0" animBg="1"/>
      <p:bldP spid="10251" grpId="0" animBg="1"/>
      <p:bldP spid="10254" grpId="0" animBg="1"/>
      <p:bldP spid="10255" grpId="0" animBg="1"/>
      <p:bldP spid="10256" grpId="0" animBg="1"/>
      <p:bldP spid="10257" grpId="0" animBg="1"/>
      <p:bldP spid="10258" grpId="0" animBg="1"/>
      <p:bldP spid="10252" grpId="0" animBg="1"/>
      <p:bldP spid="1024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6" descr="AN386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191000"/>
            <a:ext cx="17526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 eaLnBrk="1" hangingPunct="1"/>
            <a:r>
              <a:rPr lang="ru-RU" sz="2400" smtClean="0">
                <a:solidFill>
                  <a:schemeClr val="accent2"/>
                </a:solidFill>
              </a:rPr>
              <a:t>Характеризуется несовпадением спроса на труд и предложением в различных фирмах, отраслях, по различным профессиям, происходит «исчезновение» профессии в результате НТП.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2656"/>
            <a:ext cx="7283450" cy="503238"/>
          </a:xfrm>
        </p:spPr>
        <p:txBody>
          <a:bodyPr/>
          <a:lstStyle/>
          <a:p>
            <a:pPr eaLnBrk="1" hangingPunct="1"/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Структурная безработица</a:t>
            </a:r>
          </a:p>
        </p:txBody>
      </p:sp>
      <p:sp>
        <p:nvSpPr>
          <p:cNvPr id="71685" name="AutoShape 4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316913" y="6381750"/>
            <a:ext cx="827087" cy="47625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1686" name="Rectangle 5"/>
          <p:cNvSpPr>
            <a:spLocks noChangeArrowheads="1"/>
          </p:cNvSpPr>
          <p:nvPr/>
        </p:nvSpPr>
        <p:spPr bwMode="auto">
          <a:xfrm>
            <a:off x="468313" y="2852738"/>
            <a:ext cx="820737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 sz="2400" dirty="0">
                <a:solidFill>
                  <a:srgbClr val="CC0000"/>
                </a:solidFill>
              </a:rPr>
              <a:t>Представлена работниками</a:t>
            </a:r>
            <a:r>
              <a:rPr lang="ru-RU" sz="2400" dirty="0">
                <a:solidFill>
                  <a:schemeClr val="bg2"/>
                </a:solidFill>
              </a:rPr>
              <a:t>, 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sz="2400" dirty="0"/>
              <a:t> </a:t>
            </a:r>
            <a:r>
              <a:rPr lang="ru-RU" sz="2400" dirty="0">
                <a:solidFill>
                  <a:srgbClr val="009900"/>
                </a:solidFill>
              </a:rPr>
              <a:t>которые не в состоянии занять имеющиеся рабочие места вследствие отсутствия необходимых навыков и умений для производства нового вида продукции, имеющего спрос на рынке.</a:t>
            </a:r>
            <a:r>
              <a:rPr lang="ru-RU" sz="2400" b="1" dirty="0">
                <a:solidFill>
                  <a:srgbClr val="009900"/>
                </a:solidFill>
              </a:rPr>
              <a:t>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400" dirty="0">
                <a:solidFill>
                  <a:srgbClr val="009900"/>
                </a:solidFill>
              </a:rPr>
              <a:t> Более продолжительна  и дорогостояща, чем фрикционная.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ru-RU" sz="2400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1A3C18"/>
                </a:solidFill>
              </a:rPr>
              <a:t>Вызывается сменой фаз в производственном цикле.</a:t>
            </a:r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7283450" cy="503238"/>
          </a:xfrm>
        </p:spPr>
        <p:txBody>
          <a:bodyPr/>
          <a:lstStyle/>
          <a:p>
            <a:pPr eaLnBrk="1" hangingPunct="1"/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Циклическая безработица</a:t>
            </a:r>
          </a:p>
        </p:txBody>
      </p:sp>
      <p:sp>
        <p:nvSpPr>
          <p:cNvPr id="72708" name="AutoShape 4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243888" y="6308725"/>
            <a:ext cx="900112" cy="549275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827088" y="2420938"/>
            <a:ext cx="6840537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2800">
                <a:solidFill>
                  <a:srgbClr val="009900"/>
                </a:solidFill>
              </a:rPr>
              <a:t>представлена работниками, </a:t>
            </a:r>
          </a:p>
          <a:p>
            <a:pPr algn="ctr">
              <a:spcBef>
                <a:spcPct val="20000"/>
              </a:spcBef>
            </a:pPr>
            <a:endParaRPr lang="ru-RU" sz="2800">
              <a:solidFill>
                <a:srgbClr val="009900"/>
              </a:solidFill>
            </a:endParaRPr>
          </a:p>
          <a:p>
            <a:pPr>
              <a:spcBef>
                <a:spcPct val="20000"/>
              </a:spcBef>
            </a:pPr>
            <a:r>
              <a:rPr lang="ru-RU" sz="2800">
                <a:solidFill>
                  <a:srgbClr val="009900"/>
                </a:solidFill>
              </a:rPr>
              <a:t>уволенными в период, когда вся экономика страдает от экономического спада. </a:t>
            </a:r>
          </a:p>
          <a:p>
            <a:pPr>
              <a:spcBef>
                <a:spcPct val="20000"/>
              </a:spcBef>
            </a:pPr>
            <a:endParaRPr lang="ru-RU" sz="2800">
              <a:solidFill>
                <a:srgbClr val="009900"/>
              </a:solidFill>
            </a:endParaRPr>
          </a:p>
          <a:p>
            <a:pPr>
              <a:spcBef>
                <a:spcPct val="20000"/>
              </a:spcBef>
            </a:pPr>
            <a:r>
              <a:rPr lang="ru-RU" sz="2400">
                <a:solidFill>
                  <a:schemeClr val="bg2"/>
                </a:solidFill>
              </a:rPr>
              <a:t>          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116013" y="5013325"/>
            <a:ext cx="6858000" cy="111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ru-RU" sz="2800">
                <a:solidFill>
                  <a:schemeClr val="accent2"/>
                </a:solidFill>
                <a:latin typeface="Comic Sans MS" pitchFamily="66" charset="0"/>
              </a:rPr>
              <a:t>Считается, что при улучшении положения в экономике такие работники снова находят работу.</a:t>
            </a:r>
            <a:r>
              <a:rPr lang="ru-RU" sz="2800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64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build="p"/>
      <p:bldP spid="615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1A3C18"/>
                </a:solidFill>
              </a:rPr>
              <a:t>В результате необходимости в ряде отраслей проводятся сезонные работы (например, в сельском хозяйстве).</a:t>
            </a: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7283450" cy="503238"/>
          </a:xfrm>
        </p:spPr>
        <p:txBody>
          <a:bodyPr/>
          <a:lstStyle/>
          <a:p>
            <a:pPr eaLnBrk="1" hangingPunct="1"/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Сезонная безработица</a:t>
            </a:r>
          </a:p>
        </p:txBody>
      </p:sp>
      <p:sp>
        <p:nvSpPr>
          <p:cNvPr id="73732" name="AutoShape 4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172450" y="6381750"/>
            <a:ext cx="971550" cy="47625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000" b="1" i="1" dirty="0" smtClean="0">
                <a:solidFill>
                  <a:srgbClr val="0070C0"/>
                </a:solidFill>
              </a:rPr>
              <a:t>Добровольная</a:t>
            </a:r>
            <a:r>
              <a:rPr lang="ru-RU" sz="2000" dirty="0" smtClean="0"/>
              <a:t> — связана с нежеланием людей работать, например, в условиях понижения заработной платы. </a:t>
            </a:r>
          </a:p>
          <a:p>
            <a:pPr eaLnBrk="1" hangingPunct="1">
              <a:defRPr/>
            </a:pPr>
            <a:endParaRPr lang="ru-RU" sz="2000" dirty="0" smtClean="0"/>
          </a:p>
          <a:p>
            <a:pPr marL="0" indent="0" eaLnBrk="1" hangingPunct="1">
              <a:buFontTx/>
              <a:buNone/>
              <a:defRPr/>
            </a:pPr>
            <a:r>
              <a:rPr lang="ru-RU" sz="2000" dirty="0" smtClean="0"/>
              <a:t>       Добровольная безработица усиливается во время экономического бума и снижается при спаде; её масштабы и продолжительность различны у лиц разных профессий, уровня квалификации, а также у различных социально-демографических групп населения. </a:t>
            </a:r>
          </a:p>
        </p:txBody>
      </p:sp>
      <p:pic>
        <p:nvPicPr>
          <p:cNvPr id="74755" name="Picture 5" descr="Картинка 7 из 63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5600" y="4005263"/>
            <a:ext cx="3189288" cy="312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ru-RU" sz="2000" b="1" i="1" dirty="0" smtClean="0">
                <a:solidFill>
                  <a:srgbClr val="002060"/>
                </a:solidFill>
              </a:rPr>
              <a:t>Вынужденная</a:t>
            </a:r>
            <a:r>
              <a:rPr lang="ru-RU" sz="2000" b="1" dirty="0" smtClean="0">
                <a:solidFill>
                  <a:srgbClr val="002060"/>
                </a:solidFill>
              </a:rPr>
              <a:t> (</a:t>
            </a:r>
            <a:r>
              <a:rPr lang="ru-RU" sz="2000" b="1" i="1" dirty="0" smtClean="0">
                <a:solidFill>
                  <a:srgbClr val="002060"/>
                </a:solidFill>
              </a:rPr>
              <a:t>безработица ожидания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  <a:r>
              <a:rPr lang="ru-RU" sz="2000" dirty="0" smtClean="0"/>
              <a:t> </a:t>
            </a:r>
          </a:p>
          <a:p>
            <a:pPr eaLnBrk="1" hangingPunct="1">
              <a:spcBef>
                <a:spcPts val="0"/>
              </a:spcBef>
              <a:defRPr/>
            </a:pPr>
            <a:endParaRPr lang="ru-RU" sz="1600" dirty="0" smtClean="0"/>
          </a:p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r>
              <a:rPr lang="ru-RU" sz="1600" dirty="0" smtClean="0"/>
              <a:t>      Возникает, когда работник может и хочет работать при данном уровне заработной платы, но не может найти работу.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r>
              <a:rPr lang="ru-RU" sz="1600" dirty="0" smtClean="0"/>
              <a:t>     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r>
              <a:rPr lang="ru-RU" sz="1600" dirty="0" smtClean="0"/>
              <a:t>       Причиной является нарушение равновесия на рынке труда из-за негибкости заработной платы . Когда реальная зарплата находится выше уровня, соответствующего равновесию спроса и предложения, предложение на рынке труда превышает спрос на него. Количество претендентов на ограниченное число рабочих мест увеличивается, а вероятность реального трудоустройства уменьшается, что повышает уровень безработицы. </a:t>
            </a:r>
          </a:p>
        </p:txBody>
      </p:sp>
      <p:pic>
        <p:nvPicPr>
          <p:cNvPr id="7577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11750" y="3740150"/>
            <a:ext cx="4032250" cy="311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AutoShape 4"/>
          <p:cNvSpPr>
            <a:spLocks noChangeArrowheads="1"/>
          </p:cNvSpPr>
          <p:nvPr/>
        </p:nvSpPr>
        <p:spPr bwMode="auto">
          <a:xfrm>
            <a:off x="1187450" y="1412875"/>
            <a:ext cx="1871663" cy="5746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FFFF"/>
              </a:gs>
              <a:gs pos="100000">
                <a:srgbClr val="C8C2C7"/>
              </a:gs>
            </a:gsLst>
            <a:lin ang="5400000" scaled="1"/>
          </a:gradFill>
          <a:ln w="9525">
            <a:solidFill>
              <a:srgbClr val="B0D0EE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000">
                <a:hlinkClick r:id="rId2" action="ppaction://hlinksldjump"/>
              </a:rPr>
              <a:t>Фрикционная</a:t>
            </a:r>
            <a:endParaRPr lang="ru-RU" sz="2000"/>
          </a:p>
        </p:txBody>
      </p:sp>
      <p:sp>
        <p:nvSpPr>
          <p:cNvPr id="76803" name="AutoShape 5"/>
          <p:cNvSpPr>
            <a:spLocks noChangeArrowheads="1"/>
          </p:cNvSpPr>
          <p:nvPr/>
        </p:nvSpPr>
        <p:spPr bwMode="auto">
          <a:xfrm>
            <a:off x="5076825" y="1412875"/>
            <a:ext cx="1871663" cy="5746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3C4DA"/>
              </a:gs>
              <a:gs pos="100000">
                <a:srgbClr val="FF9999"/>
              </a:gs>
            </a:gsLst>
            <a:lin ang="5400000" scaled="1"/>
          </a:gradFill>
          <a:ln w="9525">
            <a:solidFill>
              <a:srgbClr val="FF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000">
                <a:hlinkClick r:id="rId3" action="ppaction://hlinksldjump"/>
              </a:rPr>
              <a:t>Структурная</a:t>
            </a:r>
            <a:endParaRPr lang="ru-RU" sz="2000"/>
          </a:p>
        </p:txBody>
      </p:sp>
      <p:grpSp>
        <p:nvGrpSpPr>
          <p:cNvPr id="76804" name="Group 11"/>
          <p:cNvGrpSpPr>
            <a:grpSpLocks/>
          </p:cNvGrpSpPr>
          <p:nvPr/>
        </p:nvGrpSpPr>
        <p:grpSpPr bwMode="auto">
          <a:xfrm>
            <a:off x="2124075" y="1987550"/>
            <a:ext cx="3960813" cy="504825"/>
            <a:chOff x="1338" y="1252"/>
            <a:chExt cx="2495" cy="318"/>
          </a:xfrm>
        </p:grpSpPr>
        <p:cxnSp>
          <p:nvCxnSpPr>
            <p:cNvPr id="76809" name="AutoShape 8"/>
            <p:cNvCxnSpPr>
              <a:cxnSpLocks noChangeShapeType="1"/>
              <a:stCxn id="76802" idx="2"/>
            </p:cNvCxnSpPr>
            <p:nvPr/>
          </p:nvCxnSpPr>
          <p:spPr bwMode="auto">
            <a:xfrm rot="16200000" flipH="1">
              <a:off x="2427" y="163"/>
              <a:ext cx="318" cy="2495"/>
            </a:xfrm>
            <a:prstGeom prst="bentConnector2">
              <a:avLst/>
            </a:prstGeom>
            <a:noFill/>
            <a:ln w="19050">
              <a:solidFill>
                <a:srgbClr val="3399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6810" name="Line 10"/>
            <p:cNvSpPr>
              <a:spLocks noChangeShapeType="1"/>
            </p:cNvSpPr>
            <p:nvPr/>
          </p:nvSpPr>
          <p:spPr bwMode="auto">
            <a:xfrm flipV="1">
              <a:off x="3833" y="1253"/>
              <a:ext cx="0" cy="317"/>
            </a:xfrm>
            <a:prstGeom prst="line">
              <a:avLst/>
            </a:prstGeom>
            <a:noFill/>
            <a:ln w="19050">
              <a:solidFill>
                <a:srgbClr val="3399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6805" name="Line 12"/>
          <p:cNvSpPr>
            <a:spLocks noChangeShapeType="1"/>
          </p:cNvSpPr>
          <p:nvPr/>
        </p:nvSpPr>
        <p:spPr bwMode="auto">
          <a:xfrm>
            <a:off x="4140200" y="2492375"/>
            <a:ext cx="0" cy="431800"/>
          </a:xfrm>
          <a:prstGeom prst="line">
            <a:avLst/>
          </a:prstGeom>
          <a:noFill/>
          <a:ln w="1905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6806" name="AutoShape 13"/>
          <p:cNvSpPr>
            <a:spLocks noChangeArrowheads="1"/>
          </p:cNvSpPr>
          <p:nvPr/>
        </p:nvSpPr>
        <p:spPr bwMode="auto">
          <a:xfrm>
            <a:off x="1692275" y="2924175"/>
            <a:ext cx="4751388" cy="5762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5400000" scaled="1"/>
          </a:gra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chemeClr val="accent2"/>
                </a:solidFill>
              </a:rPr>
              <a:t>Естественная безработица</a:t>
            </a:r>
          </a:p>
        </p:txBody>
      </p:sp>
      <p:sp>
        <p:nvSpPr>
          <p:cNvPr id="76807" name="Text Box 14"/>
          <p:cNvSpPr txBox="1">
            <a:spLocks noChangeArrowheads="1"/>
          </p:cNvSpPr>
          <p:nvPr/>
        </p:nvSpPr>
        <p:spPr bwMode="auto">
          <a:xfrm>
            <a:off x="179388" y="3789363"/>
            <a:ext cx="8964612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000" b="1"/>
              <a:t>Полная занятость = 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sz="2000" b="1"/>
              <a:t>Рабочая сила </a:t>
            </a:r>
            <a:r>
              <a:rPr lang="en-US" sz="2000" b="1">
                <a:cs typeface="Arial" charset="0"/>
              </a:rPr>
              <a:t>×</a:t>
            </a:r>
            <a:r>
              <a:rPr lang="ru-RU" sz="2000" b="1">
                <a:cs typeface="Arial" charset="0"/>
              </a:rPr>
              <a:t> (1- естественная норма безработицы)</a:t>
            </a:r>
            <a:endParaRPr lang="en-US" sz="2000" b="1">
              <a:cs typeface="Arial" charset="0"/>
            </a:endParaRPr>
          </a:p>
        </p:txBody>
      </p:sp>
      <p:sp>
        <p:nvSpPr>
          <p:cNvPr id="76808" name="Text Box 15"/>
          <p:cNvSpPr txBox="1">
            <a:spLocks noChangeArrowheads="1"/>
          </p:cNvSpPr>
          <p:nvPr/>
        </p:nvSpPr>
        <p:spPr bwMode="auto">
          <a:xfrm>
            <a:off x="827088" y="4930775"/>
            <a:ext cx="741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>
                <a:solidFill>
                  <a:schemeClr val="accent2"/>
                </a:solidFill>
              </a:rPr>
              <a:t>Естественная норма безработицы – это ситуация, когда в стране существует только структурная и фрикционная безработица.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  </a:t>
            </a: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1371600" y="473075"/>
            <a:ext cx="7086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tabLst>
                <a:tab pos="449263" algn="r"/>
                <a:tab pos="2636838" algn="ctr"/>
                <a:tab pos="5273675" algn="r"/>
              </a:tabLst>
            </a:pPr>
            <a:r>
              <a:rPr lang="ru-RU" sz="2000" b="1" i="1">
                <a:solidFill>
                  <a:schemeClr val="folHlink"/>
                </a:solidFill>
                <a:latin typeface="Comic Sans MS" pitchFamily="66" charset="0"/>
              </a:rPr>
              <a:t>  </a:t>
            </a:r>
            <a:r>
              <a:rPr lang="ru-RU" sz="2400" b="1" i="1">
                <a:solidFill>
                  <a:schemeClr val="folHlink"/>
                </a:solidFill>
                <a:latin typeface="Comic Sans MS" pitchFamily="66" charset="0"/>
              </a:rPr>
              <a:t>К нетрудоспособному населению относятся </a:t>
            </a:r>
            <a:r>
              <a:rPr lang="ru-RU" sz="2400" b="1" i="1">
                <a:solidFill>
                  <a:srgbClr val="009900"/>
                </a:solidFill>
                <a:latin typeface="Comic Sans MS" pitchFamily="66" charset="0"/>
              </a:rPr>
              <a:t>люди, которые в силу возраста и состояния здоровья не способны к труду:</a:t>
            </a:r>
            <a:r>
              <a:rPr lang="ru-RU" sz="2000">
                <a:solidFill>
                  <a:srgbClr val="009900"/>
                </a:solidFill>
                <a:latin typeface="Comic Sans MS" pitchFamily="66" charset="0"/>
              </a:rPr>
              <a:t> </a:t>
            </a:r>
            <a:endParaRPr lang="ru-RU" sz="2400" b="1" i="1">
              <a:solidFill>
                <a:srgbClr val="009900"/>
              </a:solidFill>
            </a:endParaRPr>
          </a:p>
        </p:txBody>
      </p:sp>
      <p:sp>
        <p:nvSpPr>
          <p:cNvPr id="58373" name="Text Box 7"/>
          <p:cNvSpPr txBox="1">
            <a:spLocks noChangeArrowheads="1"/>
          </p:cNvSpPr>
          <p:nvPr/>
        </p:nvSpPr>
        <p:spPr bwMode="auto">
          <a:xfrm>
            <a:off x="1524000" y="1905000"/>
            <a:ext cx="6759575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ru-RU" sz="2800">
                <a:latin typeface="Comic Sans MS" pitchFamily="66" charset="0"/>
              </a:rPr>
              <a:t>дети  до 16 лет,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ru-RU" sz="2800">
                <a:latin typeface="Comic Sans MS" pitchFamily="66" charset="0"/>
              </a:rPr>
              <a:t>пенсионеры  (мужчины старше 60 лет,  женщины  старше 55 лет),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ru-RU" sz="2800">
                <a:latin typeface="Comic Sans MS" pitchFamily="66" charset="0"/>
              </a:rPr>
              <a:t>инвалиды.</a:t>
            </a:r>
          </a:p>
        </p:txBody>
      </p:sp>
      <p:sp>
        <p:nvSpPr>
          <p:cNvPr id="58374" name="AutoShape 9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604250" y="6381750"/>
            <a:ext cx="539750" cy="47625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58375" name="Picture 10" descr="1193308830_gif0405_003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3800" y="4449763"/>
            <a:ext cx="2089150" cy="190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6" name="Picture 12" descr="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6375" y="4508500"/>
            <a:ext cx="1395413" cy="174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28800"/>
            <a:ext cx="8135937" cy="3657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endParaRPr lang="ru-RU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smtClean="0"/>
              <a:t>          Вычислить уровень безработицы в стране, численность населения которой </a:t>
            </a:r>
            <a:r>
              <a:rPr lang="ru-RU" sz="2800" smtClean="0">
                <a:solidFill>
                  <a:schemeClr val="accent2"/>
                </a:solidFill>
              </a:rPr>
              <a:t>100</a:t>
            </a:r>
            <a:r>
              <a:rPr lang="ru-RU" sz="2800" smtClean="0"/>
              <a:t> млн. человек. Из них  </a:t>
            </a:r>
            <a:r>
              <a:rPr lang="ru-RU" sz="2800" smtClean="0">
                <a:solidFill>
                  <a:schemeClr val="accent2"/>
                </a:solidFill>
              </a:rPr>
              <a:t>24</a:t>
            </a:r>
            <a:r>
              <a:rPr lang="ru-RU" sz="2800" smtClean="0"/>
              <a:t> млн. дети до 16 лет,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smtClean="0">
                <a:solidFill>
                  <a:schemeClr val="accent2"/>
                </a:solidFill>
              </a:rPr>
              <a:t>   30</a:t>
            </a:r>
            <a:r>
              <a:rPr lang="ru-RU" sz="2800" smtClean="0"/>
              <a:t> млн. человек выбыли из состава рабочей силы по возрасту,  </a:t>
            </a:r>
            <a:r>
              <a:rPr lang="ru-RU" sz="2800" smtClean="0">
                <a:solidFill>
                  <a:schemeClr val="accent2"/>
                </a:solidFill>
              </a:rPr>
              <a:t>4,6</a:t>
            </a:r>
            <a:r>
              <a:rPr lang="ru-RU" sz="2800" smtClean="0">
                <a:solidFill>
                  <a:schemeClr val="folHlink"/>
                </a:solidFill>
              </a:rPr>
              <a:t> </a:t>
            </a:r>
            <a:r>
              <a:rPr lang="ru-RU" sz="2800" smtClean="0"/>
              <a:t>млн. человек - безработные,</a:t>
            </a:r>
            <a:r>
              <a:rPr lang="ru-RU" sz="2800" smtClean="0">
                <a:solidFill>
                  <a:schemeClr val="folHlink"/>
                </a:solidFill>
              </a:rPr>
              <a:t> </a:t>
            </a:r>
            <a:r>
              <a:rPr lang="ru-RU" sz="2800" smtClean="0">
                <a:solidFill>
                  <a:schemeClr val="accent2"/>
                </a:solidFill>
              </a:rPr>
              <a:t>1</a:t>
            </a:r>
            <a:r>
              <a:rPr lang="ru-RU" sz="2800" smtClean="0">
                <a:solidFill>
                  <a:schemeClr val="folHlink"/>
                </a:solidFill>
              </a:rPr>
              <a:t> </a:t>
            </a:r>
            <a:r>
              <a:rPr lang="ru-RU" sz="2800" smtClean="0"/>
              <a:t>млн. человек заняты неполный рабочий день  и ищут работу.</a:t>
            </a:r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chemeClr val="folHlink"/>
                </a:solidFill>
              </a:rPr>
              <a:t>          Задача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380444" y="5903466"/>
            <a:ext cx="2350681" cy="3651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ru-RU" sz="9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7885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7772400" cy="1136650"/>
          </a:xfrm>
        </p:spPr>
        <p:txBody>
          <a:bodyPr/>
          <a:lstStyle/>
          <a:p>
            <a:pPr eaLnBrk="1" hangingPunct="1"/>
            <a:r>
              <a:rPr lang="ru-RU" b="1" u="sng" smtClean="0"/>
              <a:t>Последствия безработицы</a:t>
            </a:r>
            <a:r>
              <a:rPr lang="ru-RU" smtClean="0"/>
              <a:t> </a:t>
            </a:r>
          </a:p>
        </p:txBody>
      </p:sp>
      <p:sp>
        <p:nvSpPr>
          <p:cNvPr id="78862" name="Line 14"/>
          <p:cNvSpPr>
            <a:spLocks noChangeShapeType="1"/>
          </p:cNvSpPr>
          <p:nvPr/>
        </p:nvSpPr>
        <p:spPr bwMode="auto">
          <a:xfrm flipH="1">
            <a:off x="6228135" y="2348260"/>
            <a:ext cx="865187" cy="2449512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ru-RU" sz="1600">
              <a:solidFill>
                <a:schemeClr val="bg1"/>
              </a:solidFill>
            </a:endParaRPr>
          </a:p>
        </p:txBody>
      </p:sp>
      <p:sp>
        <p:nvSpPr>
          <p:cNvPr id="78861" name="Line 13"/>
          <p:cNvSpPr>
            <a:spLocks noChangeShapeType="1"/>
          </p:cNvSpPr>
          <p:nvPr/>
        </p:nvSpPr>
        <p:spPr bwMode="auto">
          <a:xfrm>
            <a:off x="1979985" y="2348260"/>
            <a:ext cx="1152525" cy="2447925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ru-RU" sz="1600">
              <a:solidFill>
                <a:schemeClr val="bg1"/>
              </a:solidFill>
            </a:endParaRPr>
          </a:p>
        </p:txBody>
      </p:sp>
      <p:sp>
        <p:nvSpPr>
          <p:cNvPr id="78852" name="Oval 4"/>
          <p:cNvSpPr>
            <a:spLocks noChangeArrowheads="1"/>
          </p:cNvSpPr>
          <p:nvPr/>
        </p:nvSpPr>
        <p:spPr bwMode="auto">
          <a:xfrm>
            <a:off x="1043360" y="4724747"/>
            <a:ext cx="2952750" cy="12954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50000">
                <a:schemeClr val="tx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</a:rPr>
              <a:t>неполная</a:t>
            </a:r>
          </a:p>
          <a:p>
            <a:pPr algn="ctr">
              <a:defRPr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</a:rPr>
              <a:t>занятость ресурсов </a:t>
            </a:r>
          </a:p>
        </p:txBody>
      </p:sp>
      <p:sp>
        <p:nvSpPr>
          <p:cNvPr id="78854" name="Oval 6"/>
          <p:cNvSpPr>
            <a:spLocks noChangeArrowheads="1"/>
          </p:cNvSpPr>
          <p:nvPr/>
        </p:nvSpPr>
        <p:spPr bwMode="auto">
          <a:xfrm>
            <a:off x="395660" y="3068985"/>
            <a:ext cx="2808287" cy="15113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50000">
                <a:schemeClr val="tx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</a:rPr>
              <a:t>макроэкономическая </a:t>
            </a:r>
          </a:p>
          <a:p>
            <a:pPr algn="ctr">
              <a:defRPr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</a:rPr>
              <a:t>нестабильности </a:t>
            </a:r>
          </a:p>
        </p:txBody>
      </p:sp>
      <p:sp>
        <p:nvSpPr>
          <p:cNvPr id="78855" name="Oval 7"/>
          <p:cNvSpPr>
            <a:spLocks noChangeArrowheads="1"/>
          </p:cNvSpPr>
          <p:nvPr/>
        </p:nvSpPr>
        <p:spPr bwMode="auto">
          <a:xfrm>
            <a:off x="6012235" y="2859763"/>
            <a:ext cx="2881312" cy="12954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50000">
                <a:schemeClr val="tx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</a:rPr>
              <a:t>психологические </a:t>
            </a:r>
          </a:p>
          <a:p>
            <a:pPr algn="ctr">
              <a:defRPr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</a:rPr>
              <a:t>и социальные </a:t>
            </a:r>
          </a:p>
        </p:txBody>
      </p:sp>
      <p:sp>
        <p:nvSpPr>
          <p:cNvPr id="78856" name="Oval 8"/>
          <p:cNvSpPr>
            <a:spLocks noChangeArrowheads="1"/>
          </p:cNvSpPr>
          <p:nvPr/>
        </p:nvSpPr>
        <p:spPr bwMode="auto">
          <a:xfrm>
            <a:off x="5580435" y="4724747"/>
            <a:ext cx="2520950" cy="1296988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50000">
                <a:schemeClr val="tx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</a:rPr>
              <a:t>политические </a:t>
            </a:r>
          </a:p>
        </p:txBody>
      </p:sp>
      <p:sp>
        <p:nvSpPr>
          <p:cNvPr id="78858" name="AutoShape 10"/>
          <p:cNvSpPr>
            <a:spLocks noChangeArrowheads="1"/>
          </p:cNvSpPr>
          <p:nvPr/>
        </p:nvSpPr>
        <p:spPr bwMode="auto">
          <a:xfrm>
            <a:off x="611560" y="1268760"/>
            <a:ext cx="2663825" cy="1223962"/>
          </a:xfrm>
          <a:prstGeom prst="flowChartPunchedTape">
            <a:avLst/>
          </a:prstGeom>
          <a:solidFill>
            <a:schemeClr val="accent1"/>
          </a:solidFill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</a:rPr>
              <a:t>ЭКОНОМИЧЕСКИЕ</a:t>
            </a:r>
          </a:p>
        </p:txBody>
      </p:sp>
      <p:sp>
        <p:nvSpPr>
          <p:cNvPr id="78859" name="AutoShape 11"/>
          <p:cNvSpPr>
            <a:spLocks noChangeArrowheads="1"/>
          </p:cNvSpPr>
          <p:nvPr/>
        </p:nvSpPr>
        <p:spPr bwMode="auto">
          <a:xfrm>
            <a:off x="5508997" y="1195735"/>
            <a:ext cx="2735263" cy="1370012"/>
          </a:xfrm>
          <a:prstGeom prst="flowChartPunchedTape">
            <a:avLst/>
          </a:prstGeom>
          <a:solidFill>
            <a:schemeClr val="accent1"/>
          </a:solidFill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chemeClr val="bg1"/>
                </a:solidFill>
                <a:latin typeface="Times New Roman" pitchFamily="18" charset="0"/>
              </a:rPr>
              <a:t>НЕЭКОНОМИЧЕСКИЕ</a:t>
            </a:r>
          </a:p>
        </p:txBody>
      </p:sp>
      <p:sp>
        <p:nvSpPr>
          <p:cNvPr id="78860" name="Line 12"/>
          <p:cNvSpPr>
            <a:spLocks noChangeShapeType="1"/>
          </p:cNvSpPr>
          <p:nvPr/>
        </p:nvSpPr>
        <p:spPr bwMode="auto">
          <a:xfrm flipH="1">
            <a:off x="1403722" y="2492722"/>
            <a:ext cx="361950" cy="576263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ru-RU" sz="1600">
              <a:solidFill>
                <a:schemeClr val="bg1"/>
              </a:solidFill>
            </a:endParaRPr>
          </a:p>
        </p:txBody>
      </p:sp>
      <p:sp>
        <p:nvSpPr>
          <p:cNvPr id="78863" name="Line 15"/>
          <p:cNvSpPr>
            <a:spLocks noChangeShapeType="1"/>
          </p:cNvSpPr>
          <p:nvPr/>
        </p:nvSpPr>
        <p:spPr bwMode="auto">
          <a:xfrm>
            <a:off x="7236197" y="2276822"/>
            <a:ext cx="288925" cy="647700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ru-RU" sz="1600">
              <a:solidFill>
                <a:schemeClr val="bg1"/>
              </a:solidFill>
            </a:endParaRPr>
          </a:p>
        </p:txBody>
      </p:sp>
      <p:sp>
        <p:nvSpPr>
          <p:cNvPr id="78865" name="AutoShape 17"/>
          <p:cNvSpPr>
            <a:spLocks noChangeArrowheads="1"/>
          </p:cNvSpPr>
          <p:nvPr/>
        </p:nvSpPr>
        <p:spPr bwMode="auto">
          <a:xfrm>
            <a:off x="3708772" y="1340197"/>
            <a:ext cx="1296988" cy="358775"/>
          </a:xfrm>
          <a:prstGeom prst="leftRightArrow">
            <a:avLst>
              <a:gd name="adj1" fmla="val 50000"/>
              <a:gd name="adj2" fmla="val 72301"/>
            </a:avLst>
          </a:prstGeom>
          <a:gradFill rotWithShape="1">
            <a:gsLst>
              <a:gs pos="0">
                <a:schemeClr val="bg1"/>
              </a:gs>
              <a:gs pos="100000">
                <a:schemeClr val="tx2"/>
              </a:gs>
            </a:gsLst>
            <a:lin ang="2700000" scaled="1"/>
          </a:gra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200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78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8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8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8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78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78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78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62" grpId="0" animBg="1"/>
      <p:bldP spid="78861" grpId="0" animBg="1"/>
      <p:bldP spid="78852" grpId="0" animBg="1"/>
      <p:bldP spid="78854" grpId="0" animBg="1"/>
      <p:bldP spid="78855" grpId="0" animBg="1"/>
      <p:bldP spid="78856" grpId="0" animBg="1"/>
      <p:bldP spid="78858" grpId="0" animBg="1"/>
      <p:bldP spid="78859" grpId="0" animBg="1"/>
      <p:bldP spid="78860" grpId="0" animBg="1"/>
      <p:bldP spid="78863" grpId="0" animBg="1"/>
      <p:bldP spid="7886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3200" smtClean="0">
                <a:solidFill>
                  <a:schemeClr val="bg1"/>
                </a:solidFill>
              </a:rPr>
              <a:t/>
            </a:r>
            <a:br>
              <a:rPr lang="ru-RU" sz="3200" smtClean="0">
                <a:solidFill>
                  <a:schemeClr val="bg1"/>
                </a:solidFill>
              </a:rPr>
            </a:br>
            <a:r>
              <a:rPr lang="ru-RU" sz="3200" smtClean="0">
                <a:solidFill>
                  <a:schemeClr val="bg1"/>
                </a:solidFill>
              </a:rPr>
              <a:t/>
            </a:r>
            <a:br>
              <a:rPr lang="ru-RU" sz="3200" smtClean="0">
                <a:solidFill>
                  <a:schemeClr val="bg1"/>
                </a:solidFill>
              </a:rPr>
            </a:br>
            <a:r>
              <a:rPr lang="ru-RU" sz="3200" smtClean="0">
                <a:solidFill>
                  <a:schemeClr val="bg1"/>
                </a:solidFill>
              </a:rPr>
              <a:t/>
            </a:r>
            <a:br>
              <a:rPr lang="ru-RU" sz="3200" smtClean="0">
                <a:solidFill>
                  <a:schemeClr val="bg1"/>
                </a:solidFill>
              </a:rPr>
            </a:br>
            <a:r>
              <a:rPr lang="ru-RU" sz="3200" smtClean="0">
                <a:solidFill>
                  <a:schemeClr val="bg1"/>
                </a:solidFill>
              </a:rPr>
              <a:t/>
            </a:r>
            <a:br>
              <a:rPr lang="ru-RU" sz="3200" smtClean="0">
                <a:solidFill>
                  <a:schemeClr val="bg1"/>
                </a:solidFill>
              </a:rPr>
            </a:br>
            <a:r>
              <a:rPr lang="ru-RU" sz="3200" smtClean="0">
                <a:solidFill>
                  <a:schemeClr val="bg1"/>
                </a:solidFill>
              </a:rPr>
              <a:t/>
            </a:r>
            <a:br>
              <a:rPr lang="ru-RU" sz="3200" smtClean="0">
                <a:solidFill>
                  <a:schemeClr val="bg1"/>
                </a:solidFill>
              </a:rPr>
            </a:br>
            <a:endParaRPr lang="ru-RU" sz="3200" smtClean="0">
              <a:solidFill>
                <a:schemeClr val="bg1"/>
              </a:solidFill>
            </a:endParaRPr>
          </a:p>
        </p:txBody>
      </p:sp>
      <p:sp>
        <p:nvSpPr>
          <p:cNvPr id="79876" name="AutoShape 4"/>
          <p:cNvSpPr>
            <a:spLocks noChangeArrowheads="1"/>
          </p:cNvSpPr>
          <p:nvPr/>
        </p:nvSpPr>
        <p:spPr bwMode="auto">
          <a:xfrm>
            <a:off x="2916238" y="260350"/>
            <a:ext cx="3600450" cy="1728788"/>
          </a:xfrm>
          <a:prstGeom prst="flowChartPunchedTape">
            <a:avLst/>
          </a:prstGeom>
          <a:solidFill>
            <a:schemeClr val="accent1"/>
          </a:solidFill>
          <a:ln w="158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u="sng" dirty="0">
                <a:solidFill>
                  <a:schemeClr val="bg1"/>
                </a:solidFill>
                <a:latin typeface="Times New Roman" pitchFamily="18" charset="0"/>
              </a:rPr>
              <a:t>Индивидуальные </a:t>
            </a:r>
          </a:p>
        </p:txBody>
      </p:sp>
      <p:sp>
        <p:nvSpPr>
          <p:cNvPr id="79878" name="AutoShape 6"/>
          <p:cNvSpPr>
            <a:spLocks noChangeArrowheads="1"/>
          </p:cNvSpPr>
          <p:nvPr/>
        </p:nvSpPr>
        <p:spPr bwMode="auto">
          <a:xfrm>
            <a:off x="684213" y="2492375"/>
            <a:ext cx="2881312" cy="16573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50000">
                <a:schemeClr val="tx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 i="1" dirty="0">
                <a:solidFill>
                  <a:schemeClr val="bg1"/>
                </a:solidFill>
                <a:latin typeface="Times New Roman" pitchFamily="18" charset="0"/>
              </a:rPr>
              <a:t>Чувство  </a:t>
            </a:r>
          </a:p>
          <a:p>
            <a:pPr algn="ctr">
              <a:defRPr/>
            </a:pPr>
            <a:r>
              <a:rPr lang="ru-RU" sz="2000" b="1" i="1" dirty="0">
                <a:solidFill>
                  <a:schemeClr val="bg1"/>
                </a:solidFill>
                <a:latin typeface="Times New Roman" pitchFamily="18" charset="0"/>
              </a:rPr>
              <a:t>собственной </a:t>
            </a:r>
          </a:p>
          <a:p>
            <a:pPr algn="ctr">
              <a:defRPr/>
            </a:pPr>
            <a:r>
              <a:rPr lang="ru-RU" sz="2000" b="1" i="1" dirty="0">
                <a:solidFill>
                  <a:schemeClr val="bg1"/>
                </a:solidFill>
                <a:latin typeface="Times New Roman" pitchFamily="18" charset="0"/>
              </a:rPr>
              <a:t>неполноценности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79879" name="AutoShape 7"/>
          <p:cNvSpPr>
            <a:spLocks noChangeArrowheads="1"/>
          </p:cNvSpPr>
          <p:nvPr/>
        </p:nvSpPr>
        <p:spPr bwMode="auto">
          <a:xfrm>
            <a:off x="1835150" y="4797425"/>
            <a:ext cx="2376488" cy="12255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50000">
                <a:schemeClr val="tx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 i="1" dirty="0">
                <a:solidFill>
                  <a:schemeClr val="bg1"/>
                </a:solidFill>
                <a:latin typeface="Times New Roman" pitchFamily="18" charset="0"/>
              </a:rPr>
              <a:t>Отчаяние 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79880" name="AutoShape 8"/>
          <p:cNvSpPr>
            <a:spLocks noChangeArrowheads="1"/>
          </p:cNvSpPr>
          <p:nvPr/>
        </p:nvSpPr>
        <p:spPr bwMode="auto">
          <a:xfrm>
            <a:off x="5651500" y="2565400"/>
            <a:ext cx="2952750" cy="15843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50000">
                <a:schemeClr val="tx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000" i="1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>
              <a:defRPr/>
            </a:pPr>
            <a:r>
              <a:rPr lang="ru-RU" sz="2000" b="1" i="1" dirty="0">
                <a:solidFill>
                  <a:schemeClr val="bg1"/>
                </a:solidFill>
                <a:latin typeface="Times New Roman" pitchFamily="18" charset="0"/>
              </a:rPr>
              <a:t>Нервные 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</a:rPr>
              <a:t>и </a:t>
            </a:r>
          </a:p>
          <a:p>
            <a:pPr algn="ctr">
              <a:defRPr/>
            </a:pPr>
            <a:r>
              <a:rPr lang="ru-RU" sz="2000" b="1" i="1" dirty="0">
                <a:solidFill>
                  <a:schemeClr val="bg1"/>
                </a:solidFill>
                <a:latin typeface="Times New Roman" pitchFamily="18" charset="0"/>
              </a:rPr>
              <a:t>сердечно-сосудистые</a:t>
            </a:r>
          </a:p>
          <a:p>
            <a:pPr algn="ctr">
              <a:defRPr/>
            </a:pPr>
            <a:r>
              <a:rPr lang="ru-RU" sz="2000" b="1" i="1" dirty="0">
                <a:solidFill>
                  <a:schemeClr val="bg1"/>
                </a:solidFill>
                <a:latin typeface="Times New Roman" pitchFamily="18" charset="0"/>
              </a:rPr>
              <a:t> заболевания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</a:p>
          <a:p>
            <a:pPr algn="ctr">
              <a:defRPr/>
            </a:pPr>
            <a:endParaRPr lang="ru-RU" sz="2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79881" name="AutoShape 9"/>
          <p:cNvSpPr>
            <a:spLocks noChangeArrowheads="1"/>
          </p:cNvSpPr>
          <p:nvPr/>
        </p:nvSpPr>
        <p:spPr bwMode="auto">
          <a:xfrm>
            <a:off x="4787900" y="4797425"/>
            <a:ext cx="2376488" cy="12239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50000">
                <a:schemeClr val="tx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i="1" dirty="0">
                <a:solidFill>
                  <a:schemeClr val="bg1"/>
                </a:solidFill>
                <a:latin typeface="Times New Roman" pitchFamily="18" charset="0"/>
              </a:rPr>
              <a:t>  </a:t>
            </a:r>
            <a:r>
              <a:rPr lang="ru-RU" sz="2000" b="1" i="1" dirty="0">
                <a:solidFill>
                  <a:schemeClr val="bg1"/>
                </a:solidFill>
                <a:latin typeface="Times New Roman" pitchFamily="18" charset="0"/>
              </a:rPr>
              <a:t>Психологические  </a:t>
            </a:r>
          </a:p>
          <a:p>
            <a:pPr algn="ctr">
              <a:defRPr/>
            </a:pPr>
            <a:r>
              <a:rPr lang="ru-RU" sz="2000" b="1" i="1" dirty="0">
                <a:solidFill>
                  <a:schemeClr val="bg1"/>
                </a:solidFill>
                <a:latin typeface="Times New Roman" pitchFamily="18" charset="0"/>
              </a:rPr>
              <a:t>стрессы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79883" name="Line 11"/>
          <p:cNvSpPr>
            <a:spLocks noChangeShapeType="1"/>
          </p:cNvSpPr>
          <p:nvPr/>
        </p:nvSpPr>
        <p:spPr bwMode="auto">
          <a:xfrm flipH="1">
            <a:off x="2627313" y="1989138"/>
            <a:ext cx="792162" cy="503237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ru-RU" sz="1600">
              <a:solidFill>
                <a:schemeClr val="bg1"/>
              </a:solidFill>
            </a:endParaRPr>
          </a:p>
        </p:txBody>
      </p:sp>
      <p:sp>
        <p:nvSpPr>
          <p:cNvPr id="79884" name="Line 12"/>
          <p:cNvSpPr>
            <a:spLocks noChangeShapeType="1"/>
          </p:cNvSpPr>
          <p:nvPr/>
        </p:nvSpPr>
        <p:spPr bwMode="auto">
          <a:xfrm>
            <a:off x="4932363" y="1844675"/>
            <a:ext cx="431800" cy="2952750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ru-RU" sz="1600">
              <a:solidFill>
                <a:schemeClr val="bg1"/>
              </a:solidFill>
            </a:endParaRPr>
          </a:p>
        </p:txBody>
      </p:sp>
      <p:sp>
        <p:nvSpPr>
          <p:cNvPr id="79885" name="Line 13"/>
          <p:cNvSpPr>
            <a:spLocks noChangeShapeType="1"/>
          </p:cNvSpPr>
          <p:nvPr/>
        </p:nvSpPr>
        <p:spPr bwMode="auto">
          <a:xfrm flipH="1">
            <a:off x="3635375" y="2009951"/>
            <a:ext cx="720725" cy="2735262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ru-RU" sz="1600">
              <a:solidFill>
                <a:schemeClr val="bg1"/>
              </a:solidFill>
            </a:endParaRPr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>
            <a:off x="5364163" y="1700213"/>
            <a:ext cx="936625" cy="865187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ru-RU" sz="1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79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79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9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79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79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79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6" grpId="0" animBg="1"/>
      <p:bldP spid="79878" grpId="0" animBg="1"/>
      <p:bldP spid="79879" grpId="0" animBg="1"/>
      <p:bldP spid="79880" grpId="0" animBg="1"/>
      <p:bldP spid="79881" grpId="0" animBg="1"/>
      <p:bldP spid="79883" grpId="0" animBg="1"/>
      <p:bldP spid="79884" grpId="0" animBg="1"/>
      <p:bldP spid="79885" grpId="0" animBg="1"/>
      <p:bldP spid="7988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WordArt 4"/>
          <p:cNvSpPr>
            <a:spLocks noChangeArrowheads="1" noChangeShapeType="1" noTextEdit="1"/>
          </p:cNvSpPr>
          <p:nvPr/>
        </p:nvSpPr>
        <p:spPr bwMode="auto">
          <a:xfrm>
            <a:off x="683568" y="548680"/>
            <a:ext cx="75723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Методы регулирования безработицы</a:t>
            </a:r>
          </a:p>
        </p:txBody>
      </p:sp>
      <p:sp>
        <p:nvSpPr>
          <p:cNvPr id="80899" name="WordArt 5"/>
          <p:cNvSpPr>
            <a:spLocks noChangeArrowheads="1" noChangeShapeType="1" noTextEdit="1"/>
          </p:cNvSpPr>
          <p:nvPr/>
        </p:nvSpPr>
        <p:spPr bwMode="auto">
          <a:xfrm>
            <a:off x="3563293" y="2275880"/>
            <a:ext cx="1870075" cy="133191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Методы</a:t>
            </a:r>
          </a:p>
          <a:p>
            <a:pPr algn="ctr"/>
            <a:r>
              <a:rPr lang="ru-RU" kern="10"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регулирования</a:t>
            </a:r>
          </a:p>
          <a:p>
            <a:pPr algn="ctr"/>
            <a:r>
              <a:rPr lang="ru-RU" kern="10"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структурной</a:t>
            </a:r>
          </a:p>
          <a:p>
            <a:pPr algn="ctr"/>
            <a:r>
              <a:rPr lang="ru-RU" kern="10"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безработицы</a:t>
            </a:r>
          </a:p>
        </p:txBody>
      </p:sp>
      <p:sp>
        <p:nvSpPr>
          <p:cNvPr id="80900" name="WordArt 7"/>
          <p:cNvSpPr>
            <a:spLocks noChangeArrowheads="1" noChangeShapeType="1" noTextEdit="1"/>
          </p:cNvSpPr>
          <p:nvPr/>
        </p:nvSpPr>
        <p:spPr bwMode="auto">
          <a:xfrm>
            <a:off x="826443" y="2275880"/>
            <a:ext cx="1870075" cy="133191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Методы</a:t>
            </a:r>
          </a:p>
          <a:p>
            <a:pPr algn="ctr"/>
            <a:r>
              <a:rPr lang="ru-RU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регулирования</a:t>
            </a:r>
          </a:p>
          <a:p>
            <a:pPr algn="ctr"/>
            <a:r>
              <a:rPr lang="ru-RU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фрикционной</a:t>
            </a:r>
          </a:p>
          <a:p>
            <a:pPr algn="ctr"/>
            <a:r>
              <a:rPr lang="ru-RU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безработицы</a:t>
            </a:r>
          </a:p>
        </p:txBody>
      </p:sp>
      <p:sp>
        <p:nvSpPr>
          <p:cNvPr id="80901" name="WordArt 8"/>
          <p:cNvSpPr>
            <a:spLocks noChangeArrowheads="1" noChangeShapeType="1" noTextEdit="1"/>
          </p:cNvSpPr>
          <p:nvPr/>
        </p:nvSpPr>
        <p:spPr bwMode="auto">
          <a:xfrm>
            <a:off x="6371580" y="2275880"/>
            <a:ext cx="1870075" cy="133191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solidFill>
                  <a:srgbClr val="00008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Методы</a:t>
            </a:r>
          </a:p>
          <a:p>
            <a:pPr algn="ctr"/>
            <a:r>
              <a:rPr lang="ru-RU" kern="10">
                <a:solidFill>
                  <a:srgbClr val="00008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регулирования</a:t>
            </a:r>
          </a:p>
          <a:p>
            <a:pPr algn="ctr"/>
            <a:r>
              <a:rPr lang="ru-RU" kern="10">
                <a:solidFill>
                  <a:srgbClr val="00008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циклической</a:t>
            </a:r>
          </a:p>
          <a:p>
            <a:pPr algn="ctr"/>
            <a:r>
              <a:rPr lang="ru-RU" kern="10">
                <a:solidFill>
                  <a:srgbClr val="00008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безработицы</a:t>
            </a:r>
          </a:p>
        </p:txBody>
      </p:sp>
      <p:sp>
        <p:nvSpPr>
          <p:cNvPr id="80902" name="AutoShape 9"/>
          <p:cNvSpPr>
            <a:spLocks noChangeArrowheads="1"/>
          </p:cNvSpPr>
          <p:nvPr/>
        </p:nvSpPr>
        <p:spPr bwMode="auto">
          <a:xfrm>
            <a:off x="1547168" y="1196380"/>
            <a:ext cx="215900" cy="935037"/>
          </a:xfrm>
          <a:prstGeom prst="downArrow">
            <a:avLst>
              <a:gd name="adj1" fmla="val 50000"/>
              <a:gd name="adj2" fmla="val 108272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1050"/>
          </a:p>
        </p:txBody>
      </p:sp>
      <p:sp>
        <p:nvSpPr>
          <p:cNvPr id="80903" name="AutoShape 10"/>
          <p:cNvSpPr>
            <a:spLocks noChangeArrowheads="1"/>
          </p:cNvSpPr>
          <p:nvPr/>
        </p:nvSpPr>
        <p:spPr bwMode="auto">
          <a:xfrm>
            <a:off x="4284018" y="1196380"/>
            <a:ext cx="215900" cy="935037"/>
          </a:xfrm>
          <a:prstGeom prst="downArrow">
            <a:avLst>
              <a:gd name="adj1" fmla="val 50000"/>
              <a:gd name="adj2" fmla="val 108272"/>
            </a:avLst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1050"/>
          </a:p>
        </p:txBody>
      </p:sp>
      <p:sp>
        <p:nvSpPr>
          <p:cNvPr id="80904" name="AutoShape 11"/>
          <p:cNvSpPr>
            <a:spLocks noChangeArrowheads="1"/>
          </p:cNvSpPr>
          <p:nvPr/>
        </p:nvSpPr>
        <p:spPr bwMode="auto">
          <a:xfrm>
            <a:off x="7019280" y="1196380"/>
            <a:ext cx="215900" cy="935037"/>
          </a:xfrm>
          <a:prstGeom prst="downArrow">
            <a:avLst>
              <a:gd name="adj1" fmla="val 50000"/>
              <a:gd name="adj2" fmla="val 108272"/>
            </a:avLst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1050"/>
          </a:p>
        </p:txBody>
      </p:sp>
      <p:sp>
        <p:nvSpPr>
          <p:cNvPr id="10252" name="AutoShape 12"/>
          <p:cNvSpPr>
            <a:spLocks noChangeArrowheads="1"/>
          </p:cNvSpPr>
          <p:nvPr/>
        </p:nvSpPr>
        <p:spPr bwMode="auto">
          <a:xfrm>
            <a:off x="1043608" y="4725144"/>
            <a:ext cx="7777162" cy="11525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dirty="0"/>
              <a:t>Методы регулирования фрикционной безработицы:</a:t>
            </a:r>
          </a:p>
          <a:p>
            <a:pPr algn="ctr">
              <a:buFontTx/>
              <a:buChar char="•"/>
            </a:pPr>
            <a:r>
              <a:rPr lang="ru-RU" dirty="0"/>
              <a:t> улучшение информационного обеспечения рынка труда;</a:t>
            </a:r>
          </a:p>
          <a:p>
            <a:pPr algn="ctr">
              <a:buFontTx/>
              <a:buChar char="•"/>
            </a:pPr>
            <a:r>
              <a:rPr lang="ru-RU" dirty="0"/>
              <a:t> устранение факторов, снижающих мобильность рабочей силы</a:t>
            </a:r>
          </a:p>
        </p:txBody>
      </p:sp>
      <p:sp>
        <p:nvSpPr>
          <p:cNvPr id="10253" name="AutoShape 13"/>
          <p:cNvSpPr>
            <a:spLocks noChangeArrowheads="1"/>
          </p:cNvSpPr>
          <p:nvPr/>
        </p:nvSpPr>
        <p:spPr bwMode="auto">
          <a:xfrm>
            <a:off x="1115616" y="4725144"/>
            <a:ext cx="7777162" cy="11525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/>
              <a:t>Методы регулирования структурной безработицы:</a:t>
            </a:r>
          </a:p>
          <a:p>
            <a:pPr algn="ctr">
              <a:buFontTx/>
              <a:buChar char="•"/>
            </a:pPr>
            <a:r>
              <a:rPr lang="ru-RU"/>
              <a:t> создание системы и программ профессионального </a:t>
            </a:r>
          </a:p>
          <a:p>
            <a:pPr algn="ctr"/>
            <a:r>
              <a:rPr lang="ru-RU"/>
              <a:t>переобучения и переквалификации</a:t>
            </a:r>
          </a:p>
          <a:p>
            <a:pPr algn="ctr">
              <a:buFontTx/>
              <a:buChar char="•"/>
            </a:pPr>
            <a:endParaRPr lang="ru-RU"/>
          </a:p>
        </p:txBody>
      </p:sp>
      <p:sp>
        <p:nvSpPr>
          <p:cNvPr id="10254" name="AutoShape 14"/>
          <p:cNvSpPr>
            <a:spLocks noChangeArrowheads="1"/>
          </p:cNvSpPr>
          <p:nvPr/>
        </p:nvSpPr>
        <p:spPr bwMode="auto">
          <a:xfrm>
            <a:off x="1043608" y="4005064"/>
            <a:ext cx="7850187" cy="24923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1600" dirty="0">
                <a:solidFill>
                  <a:schemeClr val="bg1"/>
                </a:solidFill>
              </a:rPr>
              <a:t>Методы регулирования циклической безработицы:</a:t>
            </a:r>
          </a:p>
          <a:p>
            <a:pPr algn="ctr">
              <a:buFontTx/>
              <a:buChar char="•"/>
            </a:pPr>
            <a:r>
              <a:rPr lang="ru-RU" sz="1600" dirty="0">
                <a:solidFill>
                  <a:schemeClr val="bg1"/>
                </a:solidFill>
              </a:rPr>
              <a:t> создание условий для роста спроса на товары (стимулирование </a:t>
            </a:r>
          </a:p>
          <a:p>
            <a:pPr algn="ctr"/>
            <a:r>
              <a:rPr lang="ru-RU" sz="1600" dirty="0">
                <a:solidFill>
                  <a:schemeClr val="bg1"/>
                </a:solidFill>
              </a:rPr>
              <a:t>роста экспорта, поддержка инвестиций в реконструкцию предприятий, </a:t>
            </a:r>
          </a:p>
          <a:p>
            <a:pPr algn="ctr"/>
            <a:r>
              <a:rPr lang="ru-RU" sz="1600" dirty="0">
                <a:solidFill>
                  <a:schemeClr val="bg1"/>
                </a:solidFill>
              </a:rPr>
              <a:t>поощрение иностранных инвестиций в экономику),</a:t>
            </a:r>
          </a:p>
          <a:p>
            <a:pPr algn="ctr">
              <a:buFontTx/>
              <a:buChar char="•"/>
            </a:pPr>
            <a:r>
              <a:rPr lang="ru-RU" sz="1600" dirty="0">
                <a:solidFill>
                  <a:schemeClr val="bg1"/>
                </a:solidFill>
              </a:rPr>
              <a:t> создание условий для сокращения предложения рабочей силы </a:t>
            </a:r>
          </a:p>
          <a:p>
            <a:pPr algn="ctr"/>
            <a:r>
              <a:rPr lang="ru-RU" sz="1600" dirty="0">
                <a:solidFill>
                  <a:schemeClr val="bg1"/>
                </a:solidFill>
              </a:rPr>
              <a:t>(снижение возраста для выхода на пенсию),</a:t>
            </a:r>
          </a:p>
          <a:p>
            <a:pPr algn="ctr">
              <a:buFontTx/>
              <a:buChar char="•"/>
            </a:pPr>
            <a:r>
              <a:rPr lang="ru-RU" sz="1600" dirty="0">
                <a:solidFill>
                  <a:schemeClr val="bg1"/>
                </a:solidFill>
              </a:rPr>
              <a:t> создание условий для роста </a:t>
            </a:r>
            <a:r>
              <a:rPr lang="ru-RU" sz="1600" dirty="0" err="1">
                <a:solidFill>
                  <a:schemeClr val="bg1"/>
                </a:solidFill>
              </a:rPr>
              <a:t>самозанятости</a:t>
            </a:r>
            <a:r>
              <a:rPr lang="ru-RU" sz="1600" dirty="0">
                <a:solidFill>
                  <a:schemeClr val="bg1"/>
                </a:solidFill>
              </a:rPr>
              <a:t>,</a:t>
            </a:r>
          </a:p>
          <a:p>
            <a:pPr algn="ctr">
              <a:buFontTx/>
              <a:buChar char="•"/>
            </a:pPr>
            <a:r>
              <a:rPr lang="ru-RU" sz="1600" dirty="0">
                <a:solidFill>
                  <a:schemeClr val="bg1"/>
                </a:solidFill>
              </a:rPr>
              <a:t> реализация программ поддержки молодых работников 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2" grpId="0" animBg="1"/>
      <p:bldP spid="10253" grpId="0" animBg="1"/>
      <p:bldP spid="1025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800" b="1" i="1" u="sng">
                <a:solidFill>
                  <a:srgbClr val="CCFF33"/>
                </a:solidFill>
                <a:latin typeface="Comic Sans MS" pitchFamily="66" charset="0"/>
              </a:rPr>
              <a:t>Трудоспособное население </a:t>
            </a:r>
          </a:p>
          <a:p>
            <a:pPr algn="ctr"/>
            <a:r>
              <a:rPr lang="ru-RU" sz="2800" b="1" i="1" u="sng">
                <a:solidFill>
                  <a:srgbClr val="CCFF33"/>
                </a:solidFill>
                <a:latin typeface="Comic Sans MS" pitchFamily="66" charset="0"/>
              </a:rPr>
              <a:t>(трудовые ресурсы)</a:t>
            </a:r>
          </a:p>
          <a:p>
            <a:pPr algn="ctr"/>
            <a:endParaRPr lang="ru-RU" sz="2800" b="1" i="1" u="sng">
              <a:solidFill>
                <a:srgbClr val="CCFF33"/>
              </a:solidFill>
              <a:latin typeface="Comic Sans MS" pitchFamily="66" charset="0"/>
            </a:endParaRPr>
          </a:p>
          <a:p>
            <a:pPr algn="ctr"/>
            <a:r>
              <a:rPr lang="ru-RU" sz="2800" b="1" i="1" u="sng">
                <a:solidFill>
                  <a:srgbClr val="009900"/>
                </a:solidFill>
                <a:latin typeface="Comic Sans MS" pitchFamily="66" charset="0"/>
              </a:rPr>
              <a:t>Добровольно незанятые-</a:t>
            </a:r>
            <a:r>
              <a:rPr lang="ru-RU" sz="2800" b="1" i="1">
                <a:solidFill>
                  <a:srgbClr val="009900"/>
                </a:solidFill>
                <a:latin typeface="Comic Sans MS" pitchFamily="66" charset="0"/>
              </a:rPr>
              <a:t> </a:t>
            </a:r>
            <a:r>
              <a:rPr lang="ru-RU" sz="2800" i="1">
                <a:solidFill>
                  <a:srgbClr val="009900"/>
                </a:solidFill>
                <a:latin typeface="Comic Sans MS" pitchFamily="66" charset="0"/>
              </a:rPr>
              <a:t>трудоспособные люди, не занятые в общественном производстве и не стремящиеся получить работу:</a:t>
            </a:r>
            <a:r>
              <a:rPr lang="ru-RU" sz="2800" i="1">
                <a:solidFill>
                  <a:schemeClr val="folHlink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381000" y="2895600"/>
            <a:ext cx="82296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400">
                <a:solidFill>
                  <a:srgbClr val="006600"/>
                </a:solidFill>
                <a:latin typeface="Comic Sans MS" pitchFamily="66" charset="0"/>
              </a:rPr>
              <a:t>1. студенты дневного отделения, </a:t>
            </a:r>
            <a:endParaRPr lang="ru-RU" sz="2000">
              <a:solidFill>
                <a:srgbClr val="006600"/>
              </a:solidFill>
              <a:latin typeface="Comic Sans MS" pitchFamily="66" charset="0"/>
            </a:endParaRPr>
          </a:p>
          <a:p>
            <a:r>
              <a:rPr lang="ru-RU" sz="2400">
                <a:solidFill>
                  <a:srgbClr val="006600"/>
                </a:solidFill>
                <a:latin typeface="Comic Sans MS" pitchFamily="66" charset="0"/>
              </a:rPr>
              <a:t>2. домохозяйки,</a:t>
            </a:r>
          </a:p>
          <a:p>
            <a:r>
              <a:rPr lang="ru-RU" sz="2400">
                <a:solidFill>
                  <a:srgbClr val="006600"/>
                </a:solidFill>
                <a:latin typeface="Comic Sans MS" pitchFamily="66" charset="0"/>
              </a:rPr>
              <a:t>3. бродяги,</a:t>
            </a:r>
          </a:p>
          <a:p>
            <a:r>
              <a:rPr lang="ru-RU" sz="2400">
                <a:solidFill>
                  <a:srgbClr val="006600"/>
                </a:solidFill>
                <a:latin typeface="Comic Sans MS" pitchFamily="66" charset="0"/>
              </a:rPr>
              <a:t>4. люди, искавшие работу, но отчаявшиеся её найти и поэтому прекратившие поиск работы.</a:t>
            </a:r>
          </a:p>
        </p:txBody>
      </p:sp>
      <p:pic>
        <p:nvPicPr>
          <p:cNvPr id="59396" name="Picture 4" descr="image132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572000"/>
            <a:ext cx="1905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7" name="AutoShape 6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604250" y="6381750"/>
            <a:ext cx="539750" cy="47625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59398" name="Picture 7" descr="arg-vicki-wildshop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150" y="4868863"/>
            <a:ext cx="1876425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539750" y="990600"/>
            <a:ext cx="76898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ru-RU" sz="2800" b="1" u="sng">
                <a:solidFill>
                  <a:srgbClr val="006600"/>
                </a:solidFill>
                <a:latin typeface="Comic Sans MS" pitchFamily="66" charset="0"/>
              </a:rPr>
              <a:t>Занятые</a:t>
            </a:r>
            <a:r>
              <a:rPr lang="ru-RU" sz="2800" b="1" u="sng">
                <a:solidFill>
                  <a:schemeClr val="folHlink"/>
                </a:solidFill>
                <a:latin typeface="Comic Sans MS" pitchFamily="66" charset="0"/>
              </a:rPr>
              <a:t> </a:t>
            </a:r>
            <a:r>
              <a:rPr lang="ru-RU" sz="2800" b="1" u="sng">
                <a:solidFill>
                  <a:srgbClr val="009900"/>
                </a:solidFill>
                <a:latin typeface="Comic Sans MS" pitchFamily="66" charset="0"/>
              </a:rPr>
              <a:t>-</a:t>
            </a:r>
            <a:r>
              <a:rPr lang="ru-RU" sz="2800" u="sng">
                <a:solidFill>
                  <a:srgbClr val="009900"/>
                </a:solidFill>
                <a:latin typeface="Comic Sans MS" pitchFamily="66" charset="0"/>
              </a:rPr>
              <a:t>л</a:t>
            </a:r>
            <a:r>
              <a:rPr lang="ru-RU" sz="2800" i="1">
                <a:solidFill>
                  <a:srgbClr val="009900"/>
                </a:solidFill>
                <a:latin typeface="Comic Sans MS" pitchFamily="66" charset="0"/>
              </a:rPr>
              <a:t>юди, </a:t>
            </a:r>
            <a:r>
              <a:rPr lang="ru-RU" sz="2800" b="1">
                <a:solidFill>
                  <a:srgbClr val="009900"/>
                </a:solidFill>
                <a:latin typeface="Comic Sans MS" pitchFamily="66" charset="0"/>
              </a:rPr>
              <a:t>имеющие работу, </a:t>
            </a:r>
            <a:r>
              <a:rPr lang="ru-RU" sz="2800">
                <a:solidFill>
                  <a:srgbClr val="009900"/>
                </a:solidFill>
                <a:latin typeface="Comic Sans MS" pitchFamily="66" charset="0"/>
              </a:rPr>
              <a:t>причем не важно, занят человек </a:t>
            </a:r>
            <a:r>
              <a:rPr lang="ru-RU" sz="2800" i="1">
                <a:solidFill>
                  <a:srgbClr val="009900"/>
                </a:solidFill>
                <a:latin typeface="Comic Sans MS" pitchFamily="66" charset="0"/>
              </a:rPr>
              <a:t>полный рабочий день или  неполный, полную рабочую неделю или неполную. </a:t>
            </a:r>
          </a:p>
          <a:p>
            <a:pPr marL="342900" indent="-342900"/>
            <a:endParaRPr lang="ru-RU" sz="2800" i="1">
              <a:solidFill>
                <a:srgbClr val="009900"/>
              </a:solidFill>
              <a:latin typeface="Comic Sans MS" pitchFamily="66" charset="0"/>
            </a:endParaRPr>
          </a:p>
          <a:p>
            <a:pPr marL="342900" indent="-342900"/>
            <a:r>
              <a:rPr lang="ru-RU" sz="2800" i="1">
                <a:solidFill>
                  <a:srgbClr val="009900"/>
                </a:solidFill>
                <a:latin typeface="Comic Sans MS" pitchFamily="66" charset="0"/>
              </a:rPr>
              <a:t>При этом человек считается  занятым, если он  не работает по следующим причинам: </a:t>
            </a:r>
          </a:p>
          <a:p>
            <a:pPr marL="2171700" lvl="4" indent="-342900">
              <a:buFontTx/>
              <a:buAutoNum type="arabicPeriod"/>
            </a:pPr>
            <a:r>
              <a:rPr lang="ru-RU" sz="2800" i="1">
                <a:solidFill>
                  <a:srgbClr val="009900"/>
                </a:solidFill>
                <a:latin typeface="Comic Sans MS" pitchFamily="66" charset="0"/>
              </a:rPr>
              <a:t> болеет,</a:t>
            </a:r>
          </a:p>
          <a:p>
            <a:pPr marL="2171700" lvl="4" indent="-342900">
              <a:buFontTx/>
              <a:buAutoNum type="arabicPeriod"/>
            </a:pPr>
            <a:r>
              <a:rPr lang="ru-RU" sz="2800" i="1">
                <a:solidFill>
                  <a:srgbClr val="009900"/>
                </a:solidFill>
                <a:latin typeface="Comic Sans MS" pitchFamily="66" charset="0"/>
              </a:rPr>
              <a:t> находится в отпуске, </a:t>
            </a:r>
          </a:p>
          <a:p>
            <a:pPr marL="2171700" lvl="4" indent="-342900">
              <a:buFontTx/>
              <a:buAutoNum type="arabicPeriod"/>
            </a:pPr>
            <a:r>
              <a:rPr lang="ru-RU" sz="2800" i="1">
                <a:solidFill>
                  <a:srgbClr val="009900"/>
                </a:solidFill>
                <a:latin typeface="Comic Sans MS" pitchFamily="66" charset="0"/>
              </a:rPr>
              <a:t> бастует,</a:t>
            </a:r>
          </a:p>
          <a:p>
            <a:pPr marL="2171700" lvl="4" indent="-342900">
              <a:buFontTx/>
              <a:buAutoNum type="arabicPeriod"/>
            </a:pPr>
            <a:r>
              <a:rPr lang="ru-RU" sz="2800" i="1">
                <a:solidFill>
                  <a:srgbClr val="009900"/>
                </a:solidFill>
                <a:latin typeface="Comic Sans MS" pitchFamily="66" charset="0"/>
              </a:rPr>
              <a:t> из-за стихийных бедствий.</a:t>
            </a: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1905000" y="5562600"/>
            <a:ext cx="678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sz="2000" b="1" i="1">
              <a:solidFill>
                <a:schemeClr val="folHlink"/>
              </a:solidFill>
              <a:latin typeface="Comic Sans MS" pitchFamily="66" charset="0"/>
            </a:endParaRPr>
          </a:p>
        </p:txBody>
      </p:sp>
      <p:sp>
        <p:nvSpPr>
          <p:cNvPr id="60420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371600" y="6248400"/>
            <a:ext cx="76200" cy="76200"/>
          </a:xfrm>
          <a:prstGeom prst="actionButtonRetur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0421" name="AutoShape 6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604250" y="6381750"/>
            <a:ext cx="539750" cy="47625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900113" y="333375"/>
            <a:ext cx="7488237" cy="460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3600" i="1" u="sng">
                <a:solidFill>
                  <a:schemeClr val="bg1"/>
                </a:solidFill>
                <a:latin typeface="Comic Sans MS" pitchFamily="66" charset="0"/>
              </a:rPr>
              <a:t>Безработными признаются:</a:t>
            </a:r>
            <a:r>
              <a:rPr lang="ru-RU" sz="3600">
                <a:solidFill>
                  <a:schemeClr val="tx2"/>
                </a:solidFill>
                <a:latin typeface="Comic Sans MS" pitchFamily="66" charset="0"/>
              </a:rPr>
              <a:t> </a:t>
            </a:r>
          </a:p>
          <a:p>
            <a:pPr algn="ctr"/>
            <a:endParaRPr lang="ru-RU" sz="3600">
              <a:solidFill>
                <a:schemeClr val="tx2"/>
              </a:solidFill>
              <a:latin typeface="Comic Sans MS" pitchFamily="66" charset="0"/>
            </a:endParaRPr>
          </a:p>
          <a:p>
            <a:pPr>
              <a:buFontTx/>
              <a:buChar char="•"/>
            </a:pPr>
            <a:r>
              <a:rPr lang="ru-RU" sz="3200">
                <a:solidFill>
                  <a:schemeClr val="tx2"/>
                </a:solidFill>
                <a:latin typeface="Comic Sans MS" pitchFamily="66" charset="0"/>
              </a:rPr>
              <a:t> трудоспособные граждане; </a:t>
            </a:r>
          </a:p>
          <a:p>
            <a:pPr>
              <a:buFontTx/>
              <a:buChar char="•"/>
            </a:pPr>
            <a:r>
              <a:rPr lang="ru-RU" sz="3200">
                <a:solidFill>
                  <a:schemeClr val="tx2"/>
                </a:solidFill>
                <a:latin typeface="Comic Sans MS" pitchFamily="66" charset="0"/>
              </a:rPr>
              <a:t> не имеющие работы и заработка;</a:t>
            </a:r>
          </a:p>
          <a:p>
            <a:pPr>
              <a:buFontTx/>
              <a:buChar char="•"/>
            </a:pPr>
            <a:r>
              <a:rPr lang="ru-RU" sz="3200">
                <a:solidFill>
                  <a:schemeClr val="tx2"/>
                </a:solidFill>
                <a:latin typeface="Comic Sans MS" pitchFamily="66" charset="0"/>
              </a:rPr>
              <a:t> зарегистрированные в службе занятости;</a:t>
            </a:r>
          </a:p>
          <a:p>
            <a:pPr>
              <a:buFontTx/>
              <a:buChar char="•"/>
            </a:pPr>
            <a:r>
              <a:rPr lang="ru-RU" sz="3200" u="sng">
                <a:solidFill>
                  <a:schemeClr val="tx2"/>
                </a:solidFill>
                <a:latin typeface="Comic Sans MS" pitchFamily="66" charset="0"/>
              </a:rPr>
              <a:t> активно ищущие</a:t>
            </a:r>
            <a:r>
              <a:rPr lang="ru-RU" sz="3200">
                <a:solidFill>
                  <a:schemeClr val="tx2"/>
                </a:solidFill>
                <a:latin typeface="Comic Sans MS" pitchFamily="66" charset="0"/>
              </a:rPr>
              <a:t> работу и ожидающие начала трудовой деятельности.</a:t>
            </a:r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1600200" y="5851525"/>
            <a:ext cx="723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sz="2000" b="1" i="1">
              <a:solidFill>
                <a:schemeClr val="folHlink"/>
              </a:solidFill>
              <a:latin typeface="Comic Sans MS" pitchFamily="66" charset="0"/>
            </a:endParaRPr>
          </a:p>
        </p:txBody>
      </p:sp>
      <p:sp>
        <p:nvSpPr>
          <p:cNvPr id="61444" name="AutoShape 4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604250" y="6381750"/>
            <a:ext cx="539750" cy="47625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1800" b="1" dirty="0" smtClean="0"/>
              <a:t>Безработица</a:t>
            </a:r>
            <a:r>
              <a:rPr lang="ru-RU" sz="1800" dirty="0" smtClean="0"/>
              <a:t> — социально-экономическое явление, предполагающее отсутствие работы у людей, составляющих экономически активное население. </a:t>
            </a: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         Безработица</a:t>
            </a:r>
          </a:p>
        </p:txBody>
      </p:sp>
      <p:pic>
        <p:nvPicPr>
          <p:cNvPr id="63492" name="Picture 5" descr="i?id=88383362-42-7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9113" y="2636838"/>
            <a:ext cx="38100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2000" b="1" smtClean="0"/>
              <a:t>Уровень безработицы</a:t>
            </a:r>
            <a:r>
              <a:rPr lang="ru-RU" sz="2000" smtClean="0"/>
              <a:t> — количественный показатель, позволяющий сравнить безработицу для разной численности населения (для разных стран или для разных периодов одной и той же страны).  </a:t>
            </a: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dirty="0" smtClean="0"/>
              <a:t>        Уровень безработицы     </a:t>
            </a:r>
          </a:p>
        </p:txBody>
      </p:sp>
      <p:pic>
        <p:nvPicPr>
          <p:cNvPr id="64516" name="Picture 5" descr="3e704f36496e4d17ddbdb4da9c4a_gran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3500438"/>
            <a:ext cx="5327650" cy="234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smtClean="0">
                <a:solidFill>
                  <a:schemeClr val="bg1"/>
                </a:solidFill>
              </a:rPr>
              <a:t>Измерение безработицы и</a:t>
            </a:r>
            <a:r>
              <a:rPr lang="ru-RU" sz="4000" smtClean="0"/>
              <a:t> уровня безработицы</a:t>
            </a:r>
          </a:p>
        </p:txBody>
      </p:sp>
      <p:sp>
        <p:nvSpPr>
          <p:cNvPr id="65539" name="Text Box 5"/>
          <p:cNvSpPr txBox="1">
            <a:spLocks noChangeArrowheads="1"/>
          </p:cNvSpPr>
          <p:nvPr/>
        </p:nvSpPr>
        <p:spPr bwMode="auto">
          <a:xfrm>
            <a:off x="468313" y="1700213"/>
            <a:ext cx="2808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>
                <a:solidFill>
                  <a:srgbClr val="333399"/>
                </a:solidFill>
              </a:rPr>
              <a:t>Население страны</a:t>
            </a:r>
            <a:r>
              <a:rPr lang="ru-RU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5540" name="Line 6"/>
          <p:cNvSpPr>
            <a:spLocks noChangeShapeType="1"/>
          </p:cNvSpPr>
          <p:nvPr/>
        </p:nvSpPr>
        <p:spPr bwMode="auto">
          <a:xfrm>
            <a:off x="2987675" y="191611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5541" name="Text Box 7"/>
          <p:cNvSpPr txBox="1">
            <a:spLocks noChangeArrowheads="1"/>
          </p:cNvSpPr>
          <p:nvPr/>
        </p:nvSpPr>
        <p:spPr bwMode="auto">
          <a:xfrm>
            <a:off x="3348038" y="1628775"/>
            <a:ext cx="5040312" cy="6508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>
                <a:solidFill>
                  <a:srgbClr val="333399"/>
                </a:solidFill>
              </a:rPr>
              <a:t>Рабочая сила + Выбывшие из состава рабочей силы</a:t>
            </a:r>
          </a:p>
        </p:txBody>
      </p:sp>
      <p:sp>
        <p:nvSpPr>
          <p:cNvPr id="65542" name="Text Box 8"/>
          <p:cNvSpPr txBox="1">
            <a:spLocks noChangeArrowheads="1"/>
          </p:cNvSpPr>
          <p:nvPr/>
        </p:nvSpPr>
        <p:spPr bwMode="auto">
          <a:xfrm>
            <a:off x="539750" y="2636838"/>
            <a:ext cx="8353425" cy="40640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>
                <a:solidFill>
                  <a:srgbClr val="CC0000"/>
                </a:solidFill>
              </a:rPr>
              <a:t>Рабочая сила = Женщины (16 – 55 лет) + Мужчины (16 – 60 лет)</a:t>
            </a:r>
          </a:p>
        </p:txBody>
      </p:sp>
      <p:sp>
        <p:nvSpPr>
          <p:cNvPr id="65543" name="AutoShape 9"/>
          <p:cNvSpPr>
            <a:spLocks noChangeArrowheads="1"/>
          </p:cNvSpPr>
          <p:nvPr/>
        </p:nvSpPr>
        <p:spPr bwMode="auto">
          <a:xfrm>
            <a:off x="2375694" y="3213100"/>
            <a:ext cx="2916386" cy="576263"/>
          </a:xfrm>
          <a:prstGeom prst="roundRect">
            <a:avLst>
              <a:gd name="adj" fmla="val 16667"/>
            </a:avLst>
          </a:prstGeom>
          <a:solidFill>
            <a:srgbClr val="FF9999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CC0000"/>
                </a:solidFill>
              </a:rPr>
              <a:t>Рабочая сила</a:t>
            </a:r>
          </a:p>
        </p:txBody>
      </p:sp>
      <p:sp>
        <p:nvSpPr>
          <p:cNvPr id="65544" name="AutoShape 10"/>
          <p:cNvSpPr>
            <a:spLocks noChangeArrowheads="1"/>
          </p:cNvSpPr>
          <p:nvPr/>
        </p:nvSpPr>
        <p:spPr bwMode="auto">
          <a:xfrm>
            <a:off x="2909266" y="3825082"/>
            <a:ext cx="215900" cy="360362"/>
          </a:xfrm>
          <a:prstGeom prst="downArrow">
            <a:avLst>
              <a:gd name="adj1" fmla="val 50000"/>
              <a:gd name="adj2" fmla="val 41728"/>
            </a:avLst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5545" name="AutoShape 11"/>
          <p:cNvSpPr>
            <a:spLocks noChangeArrowheads="1"/>
          </p:cNvSpPr>
          <p:nvPr/>
        </p:nvSpPr>
        <p:spPr bwMode="auto">
          <a:xfrm>
            <a:off x="5004048" y="3789363"/>
            <a:ext cx="215900" cy="360362"/>
          </a:xfrm>
          <a:prstGeom prst="downArrow">
            <a:avLst>
              <a:gd name="adj1" fmla="val 50000"/>
              <a:gd name="adj2" fmla="val 41728"/>
            </a:avLst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5546" name="AutoShape 12"/>
          <p:cNvSpPr>
            <a:spLocks noChangeArrowheads="1"/>
          </p:cNvSpPr>
          <p:nvPr/>
        </p:nvSpPr>
        <p:spPr bwMode="auto">
          <a:xfrm>
            <a:off x="1547813" y="4257675"/>
            <a:ext cx="2232025" cy="8636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>
                <a:solidFill>
                  <a:srgbClr val="000000"/>
                </a:solidFill>
              </a:rPr>
              <a:t>Экономически </a:t>
            </a:r>
          </a:p>
          <a:p>
            <a:pPr algn="ctr"/>
            <a:r>
              <a:rPr lang="ru-RU">
                <a:solidFill>
                  <a:srgbClr val="000000"/>
                </a:solidFill>
              </a:rPr>
              <a:t>активное население</a:t>
            </a:r>
          </a:p>
        </p:txBody>
      </p:sp>
      <p:sp>
        <p:nvSpPr>
          <p:cNvPr id="65547" name="AutoShape 13"/>
          <p:cNvSpPr>
            <a:spLocks noChangeArrowheads="1"/>
          </p:cNvSpPr>
          <p:nvPr/>
        </p:nvSpPr>
        <p:spPr bwMode="auto">
          <a:xfrm>
            <a:off x="4120547" y="4149725"/>
            <a:ext cx="2879725" cy="10795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>
                <a:solidFill>
                  <a:srgbClr val="000000"/>
                </a:solidFill>
              </a:rPr>
              <a:t>Экономически </a:t>
            </a:r>
          </a:p>
          <a:p>
            <a:pPr algn="ctr"/>
            <a:r>
              <a:rPr lang="ru-RU">
                <a:solidFill>
                  <a:srgbClr val="000000"/>
                </a:solidFill>
              </a:rPr>
              <a:t>неактивное население</a:t>
            </a:r>
          </a:p>
          <a:p>
            <a:pPr algn="ctr"/>
            <a:r>
              <a:rPr lang="ru-RU">
                <a:solidFill>
                  <a:srgbClr val="000000"/>
                </a:solidFill>
              </a:rPr>
              <a:t>(добровольно незанятые)</a:t>
            </a:r>
          </a:p>
        </p:txBody>
      </p:sp>
      <p:sp>
        <p:nvSpPr>
          <p:cNvPr id="65548" name="AutoShape 14"/>
          <p:cNvSpPr>
            <a:spLocks noChangeArrowheads="1"/>
          </p:cNvSpPr>
          <p:nvPr/>
        </p:nvSpPr>
        <p:spPr bwMode="auto">
          <a:xfrm>
            <a:off x="1008644" y="5768974"/>
            <a:ext cx="1692275" cy="45878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9525">
            <a:solidFill>
              <a:srgbClr val="CCCC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>
                <a:solidFill>
                  <a:srgbClr val="000000"/>
                </a:solidFill>
              </a:rPr>
              <a:t>Занятые</a:t>
            </a:r>
          </a:p>
        </p:txBody>
      </p:sp>
      <p:sp>
        <p:nvSpPr>
          <p:cNvPr id="65549" name="AutoShape 15"/>
          <p:cNvSpPr>
            <a:spLocks noChangeArrowheads="1"/>
          </p:cNvSpPr>
          <p:nvPr/>
        </p:nvSpPr>
        <p:spPr bwMode="auto">
          <a:xfrm>
            <a:off x="3058949" y="5690765"/>
            <a:ext cx="1842816" cy="504825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9525">
            <a:solidFill>
              <a:srgbClr val="CCCC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Безработные</a:t>
            </a:r>
          </a:p>
        </p:txBody>
      </p:sp>
      <p:sp>
        <p:nvSpPr>
          <p:cNvPr id="65550" name="Line 19"/>
          <p:cNvSpPr>
            <a:spLocks noChangeShapeType="1"/>
          </p:cNvSpPr>
          <p:nvPr/>
        </p:nvSpPr>
        <p:spPr bwMode="auto">
          <a:xfrm flipH="1">
            <a:off x="1874104" y="5121275"/>
            <a:ext cx="215900" cy="503238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5551" name="Line 20"/>
          <p:cNvSpPr>
            <a:spLocks noChangeShapeType="1"/>
          </p:cNvSpPr>
          <p:nvPr/>
        </p:nvSpPr>
        <p:spPr bwMode="auto">
          <a:xfrm>
            <a:off x="2909266" y="5161846"/>
            <a:ext cx="1368425" cy="503238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5554" name="WordArt 23"/>
          <p:cNvSpPr>
            <a:spLocks noChangeArrowheads="1" noChangeShapeType="1" noTextEdit="1"/>
          </p:cNvSpPr>
          <p:nvPr/>
        </p:nvSpPr>
        <p:spPr bwMode="auto">
          <a:xfrm>
            <a:off x="8101013" y="4005263"/>
            <a:ext cx="863600" cy="5461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85938"/>
            <a:ext cx="8458200" cy="41148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dirty="0" smtClean="0">
              <a:solidFill>
                <a:srgbClr val="0033CC"/>
              </a:solidFill>
            </a:endParaRPr>
          </a:p>
          <a:p>
            <a:pPr eaLnBrk="1" hangingPunct="1">
              <a:buFontTx/>
              <a:buNone/>
            </a:pPr>
            <a:r>
              <a:rPr lang="ru-RU" dirty="0" smtClean="0">
                <a:solidFill>
                  <a:srgbClr val="0033CC"/>
                </a:solidFill>
              </a:rPr>
              <a:t>	   численность безработных 									     	  х 100%</a:t>
            </a:r>
          </a:p>
          <a:p>
            <a:pPr eaLnBrk="1" hangingPunct="1">
              <a:buFontTx/>
              <a:buNone/>
            </a:pPr>
            <a:r>
              <a:rPr lang="ru-RU" dirty="0" smtClean="0">
                <a:solidFill>
                  <a:srgbClr val="0033CC"/>
                </a:solidFill>
              </a:rPr>
              <a:t>	  общая численность рабочей силы</a:t>
            </a:r>
          </a:p>
          <a:p>
            <a:pPr eaLnBrk="1" hangingPunct="1"/>
            <a:endParaRPr lang="ru-RU" dirty="0" smtClean="0">
              <a:solidFill>
                <a:srgbClr val="0033CC"/>
              </a:solidFill>
            </a:endParaRPr>
          </a:p>
        </p:txBody>
      </p:sp>
      <p:sp>
        <p:nvSpPr>
          <p:cNvPr id="66562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ru-RU" smtClean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dirty="0" smtClean="0">
                <a:solidFill>
                  <a:srgbClr val="0033CC"/>
                </a:solidFill>
              </a:rPr>
              <a:t/>
            </a:r>
            <a:br>
              <a:rPr lang="ru-RU" sz="4000" dirty="0" smtClean="0">
                <a:solidFill>
                  <a:srgbClr val="0033CC"/>
                </a:solidFill>
              </a:rPr>
            </a:br>
            <a:r>
              <a:rPr lang="ru-RU" sz="4800" b="1" dirty="0" smtClean="0">
                <a:solidFill>
                  <a:schemeClr val="bg1">
                    <a:lumMod val="10000"/>
                  </a:schemeClr>
                </a:solidFill>
              </a:rPr>
              <a:t>Уровень безработицы</a:t>
            </a:r>
          </a:p>
        </p:txBody>
      </p:sp>
      <p:sp>
        <p:nvSpPr>
          <p:cNvPr id="66565" name="Line 4"/>
          <p:cNvSpPr>
            <a:spLocks noChangeShapeType="1"/>
          </p:cNvSpPr>
          <p:nvPr/>
        </p:nvSpPr>
        <p:spPr bwMode="auto">
          <a:xfrm>
            <a:off x="1547813" y="2924944"/>
            <a:ext cx="48244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66566" name="Picture 5" descr="j014973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7050" y="3789363"/>
            <a:ext cx="1609725" cy="213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</TotalTime>
  <Words>757</Words>
  <Application>Microsoft Office PowerPoint</Application>
  <PresentationFormat>Экран (4:3)</PresentationFormat>
  <Paragraphs>172</Paragraphs>
  <Slides>23</Slides>
  <Notes>1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Открытая</vt:lpstr>
      <vt:lpstr>Безработица: причины и последствия</vt:lpstr>
      <vt:lpstr> </vt:lpstr>
      <vt:lpstr>Слайд 3</vt:lpstr>
      <vt:lpstr>Слайд 4</vt:lpstr>
      <vt:lpstr>Слайд 5</vt:lpstr>
      <vt:lpstr>         Безработица</vt:lpstr>
      <vt:lpstr>        Уровень безработицы     </vt:lpstr>
      <vt:lpstr>Измерение безработицы и уровня безработицы</vt:lpstr>
      <vt:lpstr> Уровень безработицы</vt:lpstr>
      <vt:lpstr>    Причины безработицы</vt:lpstr>
      <vt:lpstr>Слайд 11</vt:lpstr>
      <vt:lpstr>Фрикционная безработица</vt:lpstr>
      <vt:lpstr>К фрикционным безработным относятся люди: </vt:lpstr>
      <vt:lpstr>Структурная безработица</vt:lpstr>
      <vt:lpstr>Циклическая безработица</vt:lpstr>
      <vt:lpstr>Сезонная безработица</vt:lpstr>
      <vt:lpstr>Слайд 17</vt:lpstr>
      <vt:lpstr>Слайд 18</vt:lpstr>
      <vt:lpstr>Слайд 19</vt:lpstr>
      <vt:lpstr>          Задача </vt:lpstr>
      <vt:lpstr>Последствия безработицы </vt:lpstr>
      <vt:lpstr>     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Надежда</dc:creator>
  <cp:lastModifiedBy>avanesyan</cp:lastModifiedBy>
  <cp:revision>16</cp:revision>
  <dcterms:created xsi:type="dcterms:W3CDTF">2009-12-06T13:21:31Z</dcterms:created>
  <dcterms:modified xsi:type="dcterms:W3CDTF">2021-12-10T07:38:13Z</dcterms:modified>
</cp:coreProperties>
</file>