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71" r:id="rId4"/>
    <p:sldId id="257" r:id="rId5"/>
    <p:sldId id="258" r:id="rId6"/>
    <p:sldId id="261" r:id="rId7"/>
    <p:sldId id="266" r:id="rId8"/>
    <p:sldId id="267" r:id="rId9"/>
    <p:sldId id="268" r:id="rId10"/>
    <p:sldId id="260" r:id="rId11"/>
    <p:sldId id="259" r:id="rId12"/>
    <p:sldId id="273" r:id="rId13"/>
    <p:sldId id="263" r:id="rId14"/>
    <p:sldId id="264" r:id="rId15"/>
    <p:sldId id="272" r:id="rId16"/>
    <p:sldId id="26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BB05C18-81D5-4BBC-ADD0-01F1553AA005}">
          <p14:sldIdLst>
            <p14:sldId id="256"/>
            <p14:sldId id="257"/>
            <p14:sldId id="258"/>
            <p14:sldId id="261"/>
            <p14:sldId id="262"/>
            <p14:sldId id="260"/>
            <p14:sldId id="259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D123E3-E385-46E6-88C0-7089120E4F95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A919F5-A779-4E52-B251-1698A385E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0779D-34ED-4FE3-8862-3B7A5A0B3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205" y="2137558"/>
            <a:ext cx="9775239" cy="163879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Трудовые ресурсы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организации.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 и структура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рудовых ресурсов организации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F353BF-9272-484E-B031-B4ED20673038}"/>
              </a:ext>
            </a:extLst>
          </p:cNvPr>
          <p:cNvSpPr txBox="1"/>
          <p:nvPr/>
        </p:nvSpPr>
        <p:spPr>
          <a:xfrm>
            <a:off x="2341566" y="617517"/>
            <a:ext cx="9082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МИНИСТЕРСТВО ОБРАЗОВАНИЯ, НАУКИ И МОЛОДЕЖНОЙ ПОЛИТИКИ КРАСНОДАРСКОГО КРАЯ Государственное автономное профессиональное образовательное учреждение Краснодарского края «Новороссийский колледж строительства и экономики»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(ГАПОУ КК «НКСЭ»)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5967" y="6364052"/>
            <a:ext cx="3170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Ишмаева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187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8C4DA8-5F78-4203-A60E-51A424A2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8288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Служащие — работники, осуществляющие счетно-бухгалтерские, статистические, делопроизводственные, снабженческо-сбытовые и административно-хозяйственные функции.</a:t>
            </a:r>
          </a:p>
          <a:p>
            <a:pPr indent="18288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Инженерно-технические работники выполняют функции технического, организационного и экономического руководства и управления.</a:t>
            </a:r>
          </a:p>
          <a:p>
            <a:pPr indent="18288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категория работников в своем составе предусматривает ряд профессий, которые, в свою очередь, представлены группами специальностей. Внутри специальности работников можно разделить по уровню квалификации.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7A0913-7BB0-4759-96BD-EF8BA3E3C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069" y="4738255"/>
            <a:ext cx="2675768" cy="17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47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DC20E6-EF21-40FF-B869-7AE69790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543792"/>
            <a:ext cx="9997440" cy="4704607"/>
          </a:xfrm>
        </p:spPr>
        <p:txBody>
          <a:bodyPr>
            <a:normAutofit/>
          </a:bodyPr>
          <a:lstStyle/>
          <a:p>
            <a:pPr indent="183600">
              <a:buFont typeface="Wingdings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 — это совокупность специальных теоретических знаний и практических навыков, необходимых для выполнения определенного вида работ в какой-либо отрасли производства.</a:t>
            </a:r>
          </a:p>
          <a:p>
            <a:pPr indent="183600">
              <a:buFont typeface="Wingdings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Специальность — это вид деятельности в пределах данной профессии, которая имеет специфические особенности и требует от работников специальных знаний и навыков.</a:t>
            </a:r>
          </a:p>
          <a:p>
            <a:pPr indent="183600">
              <a:buFont typeface="Wingdings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Квалификация — это совокупность знаний и практических навыков, позволяющих выполнять работы определенной сложности.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77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уровню квалификации рабочих можно разделить: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836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неквалифицированных;</a:t>
            </a:r>
          </a:p>
          <a:p>
            <a:pPr indent="1836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Малоквалифицированных;</a:t>
            </a:r>
          </a:p>
          <a:p>
            <a:pPr indent="1836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квалифицированных; </a:t>
            </a:r>
          </a:p>
          <a:p>
            <a:pPr indent="1836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высококвалифицированных. </a:t>
            </a:r>
          </a:p>
          <a:p>
            <a:pPr indent="18360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Квалификация рабочих определяется разрядами.</a:t>
            </a:r>
          </a:p>
          <a:p>
            <a:pPr indent="18360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Специалисты делятся по квалификационным категориям: специалист 1, 2, 3-й категории и без категории.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3D1018-458F-4003-B137-74ABACFA5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764" y="1056904"/>
            <a:ext cx="3623379" cy="24149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распределяются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C5332C-E924-41AC-A8D5-E628EBD7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структурам управления руководители подразделяются на линейные и функциональные;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звеньям управления — на руководителей высшего, среднего и низового звеньев.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Руководители, возглавляющие коллективы производственных подразделений, предприятий, отраслей и их заместители, относятся к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линейным.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Руководители, возглавляющие коллективы функциональных служб и их заместители, относятся к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функциональным.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уровню, занимаемому в общей системе управления, все руководители подразделяются на руководителей низового звена, среднего и высшего звена.</a:t>
            </a:r>
          </a:p>
          <a:p>
            <a:pPr indent="182880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71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6BA86B-FC7C-453E-B312-F9606A3A2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8288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рыночной экономики появились новые элементы в классификации персонала — менеджеры разного уровня.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относятся руководители всех звеньев управления, а также специалисты управленческих служб: менеджеры по рекламе, сбыту, персоналу и др.</a:t>
            </a:r>
          </a:p>
          <a:p>
            <a:pPr indent="18288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Непременным атрибутом работника квалификации нового типа является его способность быстро адаптироваться к меняющейся технике, новым формам организации труда и производства.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467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5054" y="2256312"/>
            <a:ext cx="9916529" cy="39920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перечисленных категорий работников в общей их численности, выраженное в процентах, называется структурой кадров.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может определяться по возрасту, полу, уровню образования, стажу работы, квалификации и другим признакам.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E195E9-7449-4C88-BFD6-282DE1C8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 вопросы: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2386940"/>
            <a:ext cx="8464890" cy="38614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Раскрыть понятие кадры;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Раскрыть классификацию рабочих;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Перечислите </a:t>
            </a:r>
            <a:r>
              <a:rPr lang="ru-RU" smtClean="0"/>
              <a:t>классификацию руководителей.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441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Грибов В.Д. «Экономика организации»;</a:t>
            </a:r>
          </a:p>
          <a:p>
            <a:r>
              <a:rPr lang="ru-RU" dirty="0" err="1" smtClean="0"/>
              <a:t>Котерова</a:t>
            </a:r>
            <a:r>
              <a:rPr lang="ru-RU" dirty="0" smtClean="0"/>
              <a:t> Н.П. «Экономика организации».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Труд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Труд – это вклад в процесс производства, осуществляемый людьми в форме непосредственного расходования умственных и физических усилий. Совокупность умственных и физических способностей человека, его способность к труду называется рабочей силой.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641268"/>
            <a:ext cx="9997440" cy="19594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“Способность к труду” делает рабочую силу товаром. Этот товар отличается следующими признаками: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2422566"/>
            <a:ext cx="9997440" cy="38258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создает стоимость большую, чем он стоит;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 без его привлечения невозможно осуществлять любое производство;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  от него во многом зависит эффективность использования основных и оборотных средств.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8647084" cy="827634"/>
          </a:xfrm>
        </p:spPr>
        <p:txBody>
          <a:bodyPr/>
          <a:lstStyle/>
          <a:p>
            <a:pPr algn="ctr"/>
            <a:r>
              <a:rPr lang="ru-RU" dirty="0" smtClean="0"/>
              <a:t>Понятие кадры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A41DC7-F1E6-410F-A66C-2C665B542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3945094"/>
          </a:xfrm>
        </p:spPr>
        <p:txBody>
          <a:bodyPr>
            <a:normAutofit/>
          </a:bodyPr>
          <a:lstStyle/>
          <a:p>
            <a:pPr indent="182880" algn="just"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Кадры являются главным ресурсом каждого предприятия, от качества их подбора и эффективности использования во многом зависят результаты его производственной деятельности.</a:t>
            </a:r>
          </a:p>
          <a:p>
            <a:pPr indent="182880" algn="just">
              <a:buFont typeface="Wingdings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условиях рыночных отношений роль трудовых ресурсов существенно возрастает. Инвестиционный характер производства, его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наукоёмкость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повышение конкурентоспособности продукции изменили требования к работнику, повысили значимость творческого отношения к труду и высокого профессионализма. Это привело к существенным изменениям в управлении персоналом на предприятии.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09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0202A-6F3A-44DA-A56E-AF654E32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549" y="590844"/>
            <a:ext cx="9902760" cy="2128606"/>
          </a:xfrm>
        </p:spPr>
        <p:txBody>
          <a:bodyPr>
            <a:normAutofit/>
          </a:bodyPr>
          <a:lstStyle/>
          <a:p>
            <a:pPr indent="18288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кадрами предприятия принято понимать основной (штатный) состав работников предприятия.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DE96B7-C293-45A7-9B67-ECDAB3E7D1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439" y="3052690"/>
            <a:ext cx="8492470" cy="31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35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383354" cy="863260"/>
          </a:xfrm>
        </p:spPr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7F03C4-F9A4-4FC2-9E99-1B473CB80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080" y="2885705"/>
            <a:ext cx="9383354" cy="1733796"/>
          </a:xfrm>
        </p:spPr>
        <p:txBody>
          <a:bodyPr>
            <a:normAutofit/>
          </a:bodyPr>
          <a:lstStyle/>
          <a:p>
            <a:pPr indent="182880">
              <a:buFont typeface="Wingdings" pitchFamily="2" charset="2"/>
              <a:buChar char="Ø"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 производственный;</a:t>
            </a:r>
          </a:p>
          <a:p>
            <a:pPr indent="182880">
              <a:buFont typeface="Wingdings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Непромышленный персонал .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64426" y="1781299"/>
            <a:ext cx="9749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выполняемых функций и степени участия в производственной деятельности все работники делятся на: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5399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182880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промышленно производственному персоналу относятся работники, занимающиеся непосредственно производством продукции, выполнением работ и оказанием услуг.</a:t>
            </a:r>
          </a:p>
          <a:p>
            <a:pPr indent="182880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Промышленно-производственный персонал в зависимости от характера выполняемых функций в процессе производства делится на рабочих (основных и вспомогательных), служащих и инженерно-технических работников (специалистов и руководителей).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1555668"/>
            <a:ext cx="9628672" cy="3835729"/>
          </a:xfrm>
        </p:spPr>
        <p:txBody>
          <a:bodyPr>
            <a:normAutofit/>
          </a:bodyPr>
          <a:lstStyle/>
          <a:p>
            <a:pPr lvl="1" indent="182880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Непромышленный персонал — работники, обслуживающие непромышленные хозяйства, и организации хозяйствующего субъекта. К ним относятся работники жилищно-коммунального хозяйства, детских и врачебно-санитарных, культурно-просветительских учреждений и т.д.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DE96B7-C293-45A7-9B67-ECDAB3E7D1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231" y="3736466"/>
            <a:ext cx="6628779" cy="24320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653142"/>
            <a:ext cx="9997440" cy="7644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Понятие «рабочий»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3844" y="1650670"/>
            <a:ext cx="651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подразделяются на: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13164" y="2529444"/>
            <a:ext cx="3657600" cy="3277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рабочие непосредственно заняты изготовлением продукции, оказанием услуг и выполнением работ.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6983" y="2563090"/>
            <a:ext cx="3657600" cy="3277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рабочие обслуживают технологические процессы основного и вспомогательного производства (наладчики, термисты и т.п.).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632</Words>
  <Application>Microsoft Office PowerPoint</Application>
  <PresentationFormat>Произвольный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Трудовые ресурсы организации.   Состав и структура трудовых ресурсов организации</vt:lpstr>
      <vt:lpstr>Понятие Труд</vt:lpstr>
      <vt:lpstr>“Способность к труду” делает рабочую силу товаром. Этот товар отличается следующими признаками: </vt:lpstr>
      <vt:lpstr>Понятие кадры</vt:lpstr>
      <vt:lpstr>Слайд 5</vt:lpstr>
      <vt:lpstr>Классификация</vt:lpstr>
      <vt:lpstr>Классификация</vt:lpstr>
      <vt:lpstr>Классификация</vt:lpstr>
      <vt:lpstr>Понятие «рабочий» </vt:lpstr>
      <vt:lpstr>Классификация</vt:lpstr>
      <vt:lpstr>Понятия</vt:lpstr>
      <vt:lpstr>По уровню квалификации рабочих можно разделить:</vt:lpstr>
      <vt:lpstr>Руководители распределяются</vt:lpstr>
      <vt:lpstr>Слайд 14</vt:lpstr>
      <vt:lpstr>Структура кадров</vt:lpstr>
      <vt:lpstr>Контрольные вопросы:</vt:lpstr>
      <vt:lpstr>Список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Дарина</dc:creator>
  <cp:lastModifiedBy>avanesyan</cp:lastModifiedBy>
  <cp:revision>12</cp:revision>
  <dcterms:created xsi:type="dcterms:W3CDTF">2020-11-04T19:18:10Z</dcterms:created>
  <dcterms:modified xsi:type="dcterms:W3CDTF">2021-12-10T07:43:58Z</dcterms:modified>
</cp:coreProperties>
</file>