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5" r:id="rId4"/>
    <p:sldId id="262" r:id="rId5"/>
    <p:sldId id="279" r:id="rId6"/>
    <p:sldId id="263" r:id="rId7"/>
    <p:sldId id="264" r:id="rId8"/>
    <p:sldId id="280" r:id="rId9"/>
    <p:sldId id="266" r:id="rId10"/>
    <p:sldId id="267" r:id="rId11"/>
    <p:sldId id="281" r:id="rId12"/>
    <p:sldId id="268" r:id="rId13"/>
    <p:sldId id="269" r:id="rId14"/>
    <p:sldId id="270" r:id="rId15"/>
    <p:sldId id="271" r:id="rId16"/>
    <p:sldId id="282" r:id="rId17"/>
    <p:sldId id="272" r:id="rId18"/>
    <p:sldId id="273" r:id="rId19"/>
    <p:sldId id="274" r:id="rId20"/>
    <p:sldId id="283" r:id="rId21"/>
    <p:sldId id="284" r:id="rId22"/>
    <p:sldId id="285" r:id="rId23"/>
    <p:sldId id="286" r:id="rId24"/>
    <p:sldId id="287" r:id="rId25"/>
    <p:sldId id="27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7" autoAdjust="0"/>
    <p:restoredTop sz="94951" autoAdjust="0"/>
  </p:normalViewPr>
  <p:slideViewPr>
    <p:cSldViewPr snapToGrid="0">
      <p:cViewPr>
        <p:scale>
          <a:sx n="70" d="100"/>
          <a:sy n="70" d="100"/>
        </p:scale>
        <p:origin x="-74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7;&#1072;&#1085;&#1076;&#1091;&#1089;-&#1082;&#1086;&#1085;&#1089;&#1090;&#1088;&#1091;&#1082;&#1090;&#1086;&#1088;.&#1088;&#1092;/download/normative-doc/sp-30-102-99.pdf" TargetMode="External"/><Relationship Id="rId3" Type="http://schemas.openxmlformats.org/officeDocument/2006/relationships/hyperlink" Target="https://&#1087;&#1072;&#1085;&#1076;&#1091;&#1089;-&#1082;&#1086;&#1085;&#1089;&#1090;&#1088;&#1091;&#1082;&#1090;&#1086;&#1088;.&#1088;&#1092;/download/normative-doc/GOST-R-51261-2017.pdf" TargetMode="External"/><Relationship Id="rId7" Type="http://schemas.openxmlformats.org/officeDocument/2006/relationships/hyperlink" Target="https://&#1087;&#1072;&#1085;&#1076;&#1091;&#1089;-&#1082;&#1086;&#1085;&#1089;&#1090;&#1088;&#1091;&#1082;&#1090;&#1086;&#1088;.&#1088;&#1092;/download/normative-doc/SP59-2016.pdf" TargetMode="External"/><Relationship Id="rId2" Type="http://schemas.openxmlformats.org/officeDocument/2006/relationships/hyperlink" Target="https://&#1087;&#1072;&#1085;&#1076;&#1091;&#1089;-&#1082;&#1086;&#1085;&#1089;&#1090;&#1088;&#1091;&#1082;&#1090;&#1086;&#1088;.&#1088;&#1092;/download/normative-doc/snip-35-01-200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7;&#1072;&#1085;&#1076;&#1091;&#1089;-&#1082;&#1086;&#1085;&#1089;&#1090;&#1088;&#1091;&#1082;&#1090;&#1086;&#1088;.&#1088;&#1092;/download/normative-doc/SP136_2017.pdf" TargetMode="External"/><Relationship Id="rId5" Type="http://schemas.openxmlformats.org/officeDocument/2006/relationships/hyperlink" Target="https://&#1087;&#1072;&#1085;&#1076;&#1091;&#1089;-&#1082;&#1086;&#1085;&#1089;&#1090;&#1088;&#1091;&#1082;&#1090;&#1086;&#1088;.&#1088;&#1092;/download/normative-doc/SP136.pdf" TargetMode="External"/><Relationship Id="rId10" Type="http://schemas.openxmlformats.org/officeDocument/2006/relationships/hyperlink" Target="https://&#1087;&#1072;&#1085;&#1076;&#1091;&#1089;-&#1082;&#1086;&#1085;&#1089;&#1090;&#1088;&#1091;&#1082;&#1090;&#1086;&#1088;.&#1088;&#1092;/download/normative-doc/sp-59.13330.2012.pdf" TargetMode="External"/><Relationship Id="rId4" Type="http://schemas.openxmlformats.org/officeDocument/2006/relationships/hyperlink" Target="https://&#1087;&#1072;&#1085;&#1076;&#1091;&#1089;-&#1082;&#1086;&#1085;&#1089;&#1090;&#1088;&#1091;&#1082;&#1090;&#1086;&#1088;.&#1088;&#1092;/download/normative-doc/gost-r-51261-99.pdf" TargetMode="External"/><Relationship Id="rId9" Type="http://schemas.openxmlformats.org/officeDocument/2006/relationships/hyperlink" Target="https://&#1087;&#1072;&#1085;&#1076;&#1091;&#1089;-&#1082;&#1086;&#1085;&#1089;&#1090;&#1088;&#1091;&#1082;&#1090;&#1086;&#1088;.&#1088;&#1092;/download/normative-doc/IZM-1_SP59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1200005221" TargetMode="External"/><Relationship Id="rId2" Type="http://schemas.openxmlformats.org/officeDocument/2006/relationships/hyperlink" Target="http://docs.cntd.ru/document/1200062762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ypresentation.ru/presentation/lestnicy-i-lestnichnye-kletki" TargetMode="External"/><Relationship Id="rId7" Type="http://schemas.openxmlformats.org/officeDocument/2006/relationships/hyperlink" Target="https://makeladder-com.turbopages.org/s/makeladder.com/raschety-i-parametry/snip-lestnicy-v-obshhestvennyh-zdanijah.html" TargetMode="External"/><Relationship Id="rId2" Type="http://schemas.openxmlformats.org/officeDocument/2006/relationships/hyperlink" Target="http://lib4all.ru/base/B2302/B2302Part3-28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cntd.ru/document/1200122888" TargetMode="External"/><Relationship Id="rId5" Type="http://schemas.openxmlformats.org/officeDocument/2006/relationships/hyperlink" Target="http://docs.cntd.ru/document/1200093179" TargetMode="External"/><Relationship Id="rId4" Type="http://schemas.openxmlformats.org/officeDocument/2006/relationships/hyperlink" Target="https://&#1087;&#1072;&#1085;&#1076;&#1091;&#1089;-&#1082;&#1086;&#1085;&#1089;&#1090;&#1088;&#1091;&#1082;&#1090;&#1086;&#1088;.&#1088;&#1092;/standards-for-ramp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5372" y="1"/>
            <a:ext cx="8637073" cy="113562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МДК 01.01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зданий и сооружений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08.02.01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эксплуатация зданий и сооружений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7779" y="4168000"/>
            <a:ext cx="4988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Гамзина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9743" y="1735452"/>
            <a:ext cx="8222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«ЛЕСТНИЦЫ, ПАНДУСЫ, ЭСКАЛАТОРЫ ОБЩЕСТВЕННЫХ ЗДАНИЙ»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конструктивных элементов лестниц общественных зданий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225" y="1853755"/>
            <a:ext cx="122264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Didact Gothic"/>
              </a:rPr>
              <a:t>Уклон лестничных маршей принимают согласно СНиПу (в зависимости от назначения зданий) для основных лестниц 1:2 - 1:1,75, а для вспомогательных – до 1:1,25. Число ступеней в марше назначают не более 16, но не менее 3. Высота проходов между площадками и маршами должна быть не менее 2 м. </a:t>
            </a:r>
            <a:endParaRPr lang="ru-RU" dirty="0" smtClean="0">
              <a:latin typeface="Didact Goth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Didact Goth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Didact Gothic"/>
              </a:rPr>
              <a:t>Ширину </a:t>
            </a:r>
            <a:r>
              <a:rPr lang="ru-RU" dirty="0">
                <a:latin typeface="Didact Gothic"/>
              </a:rPr>
              <a:t>лестничных маршей назначают с учетов обеспечения эвакуации людей в заданное время. При этом наименьшая ширина маршей основных лестниц в двухэтажных домах должна быть 900 мм, а в домах с числом этажей 3 и более – 1050 мм. Между маршем должен быть обеспечен зазор (в плане) 100 мм для пропуска пожарных шлангов. </a:t>
            </a:r>
            <a:endParaRPr lang="ru-RU" dirty="0" smtClean="0">
              <a:latin typeface="Didact Goth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Didact Goth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Didact Gothic"/>
              </a:rPr>
              <a:t>Ширина </a:t>
            </a:r>
            <a:r>
              <a:rPr lang="ru-RU" dirty="0">
                <a:latin typeface="Didact Gothic"/>
              </a:rPr>
              <a:t>площадок должна быть не менее ширины марша (из условия обеспечения одинаковой пропускной способности), причем ширина лестничных площадок основных лестниц назначается не менее 1200 мм</a:t>
            </a:r>
            <a:r>
              <a:rPr lang="ru-RU" dirty="0" smtClean="0">
                <a:latin typeface="Didact Gothic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Didact Goth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Didact Gothic"/>
              </a:rPr>
              <a:t> </a:t>
            </a:r>
            <a:r>
              <a:rPr lang="ru-RU" dirty="0">
                <a:latin typeface="Didact Gothic"/>
              </a:rPr>
              <a:t>Высоту и ширину ступеней лестницы определяют таким образом, чтобы было обеспечено удобство движения людей. Ширина ступени (проступь) должна быть 300 мм, но не менее 250 мм (длина ступни человека). Высоту ступени (</a:t>
            </a:r>
            <a:r>
              <a:rPr lang="ru-RU" dirty="0" err="1">
                <a:latin typeface="Didact Gothic"/>
              </a:rPr>
              <a:t>подступенок</a:t>
            </a:r>
            <a:r>
              <a:rPr lang="ru-RU" dirty="0">
                <a:latin typeface="Didact Gothic"/>
              </a:rPr>
              <a:t>) чаще всего делают 150 мм, но не более 180 мм.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4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Пандусы общественных зданий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00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9232250"/>
              </p:ext>
            </p:extLst>
          </p:nvPr>
        </p:nvGraphicFramePr>
        <p:xfrm>
          <a:off x="1356360" y="1916401"/>
          <a:ext cx="9799319" cy="4168491"/>
        </p:xfrm>
        <a:graphic>
          <a:graphicData uri="http://schemas.openxmlformats.org/drawingml/2006/table">
            <a:tbl>
              <a:tblPr/>
              <a:tblGrid>
                <a:gridCol w="2933318">
                  <a:extLst>
                    <a:ext uri="{9D8B030D-6E8A-4147-A177-3AD203B41FA5}">
                      <a16:colId xmlns="" xmlns:a16="http://schemas.microsoft.com/office/drawing/2014/main" val="1803205115"/>
                    </a:ext>
                  </a:extLst>
                </a:gridCol>
                <a:gridCol w="6866001">
                  <a:extLst>
                    <a:ext uri="{9D8B030D-6E8A-4147-A177-3AD203B41FA5}">
                      <a16:colId xmlns="" xmlns:a16="http://schemas.microsoft.com/office/drawing/2014/main" val="3400226960"/>
                    </a:ext>
                  </a:extLst>
                </a:gridCol>
              </a:tblGrid>
              <a:tr h="25027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7878137"/>
                  </a:ext>
                </a:extLst>
              </a:tr>
              <a:tr h="653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СНиП 35-01-2001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предписания по адаптации жилых домов и социально-значимых объектов для маломобильных групп населения. А так же конкретные ограничения по установке и параметрам пандусов.</a:t>
                      </a: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3072385"/>
                  </a:ext>
                </a:extLst>
              </a:tr>
              <a:tr h="35459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ГОСТ Р 51261-2017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Устройства опорные стационарные реабилитационные. Типы и технические требования</a:t>
                      </a: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6149789"/>
                  </a:ext>
                </a:extLst>
              </a:tr>
              <a:tr h="34344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ГОСТ Р 51261-99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технические требования к стационарным опорным устройствам.</a:t>
                      </a: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1724273"/>
                  </a:ext>
                </a:extLst>
              </a:tr>
              <a:tr h="4954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СП 136.13330.2012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Здания и сооружения. Общие положения проектирования с учетом доступности для маломобильных групп населения (с Изменением N 1)</a:t>
                      </a: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572379"/>
                  </a:ext>
                </a:extLst>
              </a:tr>
              <a:tr h="4954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СП 136.13330.2012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Здания и сооружения. Общие положения проектирования с учетом доступности для маломобильных групп населения</a:t>
                      </a: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923057"/>
                  </a:ext>
                </a:extLst>
              </a:tr>
              <a:tr h="4954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СП 59.13330.2016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зданий и сооружений для маломобильных групп населения. Актуализированная редакция СНиП 35-01-2001</a:t>
                      </a: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069393"/>
                  </a:ext>
                </a:extLst>
              </a:tr>
              <a:tr h="25027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СП 30-102-99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требования к входной площадке.</a:t>
                      </a: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6368517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СП 59.13330.2012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Актуализированная редакция СНиП 35-01-2001</a:t>
                      </a: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9697718"/>
                  </a:ext>
                </a:extLst>
              </a:tr>
              <a:tr h="4489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СП 59.13330.2012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предписания по доступности зданий и сооружений для маломобильных групп населения</a:t>
                      </a:r>
                    </a:p>
                  </a:txBody>
                  <a:tcPr marL="41595" marR="41595" marT="27730" marB="2773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A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73567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69535" y="1772608"/>
            <a:ext cx="15274483" cy="9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044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Light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6320" y="572279"/>
            <a:ext cx="1036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Пандусы общественных </a:t>
            </a:r>
            <a:r>
              <a:rPr lang="ru-RU" sz="2800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зданий. Список документации, рекомендуемой к ознакомлению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8875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7056120"/>
            <a:chOff x="0" y="0"/>
            <a:chExt cx="12192000" cy="705612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260604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07517"/>
              <a:ext cx="12192000" cy="4648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733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12329524" cy="6858001"/>
            <a:chOff x="0" y="-1"/>
            <a:chExt cx="12329524" cy="685800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900160" cy="24685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720" y="2468500"/>
              <a:ext cx="7711804" cy="43895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68500"/>
              <a:ext cx="4617720" cy="43895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0161" y="-1"/>
              <a:ext cx="3291840" cy="2468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077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676" y="0"/>
              <a:ext cx="7260324" cy="227076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0760"/>
              <a:ext cx="12192000" cy="458724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931676" cy="2270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41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Эскалаторы общественных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(ГОСТ Р 54765-2011 (ЕН 115-1:2010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98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589" y="1680647"/>
            <a:ext cx="55354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Эскалатор-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наклонная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 движущаяся лестница с механическим приводом для подъема или спуска пассажиров, у которой несущая поверхность ступеней остается горизонтальной.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8219" y="290295"/>
            <a:ext cx="7750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Эскалаторы общественных зданий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3.goodfon.ru/original/2125x1080/6/bf/heavy-set-by-robin-de-blan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32" y="1680646"/>
            <a:ext cx="6279147" cy="4031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60381" y="138880"/>
            <a:ext cx="10198609" cy="48939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ЭСКАЛАТОРЫ ОБЩЕСТВЕННХЫ ЗДАНИЙ.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012060"/>
            <a:ext cx="96202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5.1.1 Эскалаторы и пассажирские конвейеры должны соответствовать требованиям к обеспечению безопасности и защитным мерам, изложенным в настоящем разделе.</a:t>
            </a:r>
            <a:b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при проектировании эскалаторов и пассажирских конвейеров необходимо руководствоваться </a:t>
            </a:r>
            <a:r>
              <a:rPr lang="ru-RU" sz="1600" u="sng" dirty="0">
                <a:solidFill>
                  <a:srgbClr val="00466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ГОСТ Р ИСО 12100-2</a:t>
            </a:r>
            <a: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отношении требующих внимания, но не являющихся значительными опасностей, которые не охвачены настоящим стандартом.</a:t>
            </a:r>
            <a:b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2D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5.1.2 Эскалаторы и пассажирские конвейеры следует изготавливать из таких материалов, которые не создают дополнительной опасности в случае пожара.</a:t>
            </a:r>
            <a:b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Скопление материалов (например, консистентной смазки, масла, пыли, бумаги) создает опасность пожара, поэтому необходимо обеспечить возможность чистки внутренней части </a:t>
            </a:r>
            <a:r>
              <a:rPr lang="ru-RU" sz="1600" dirty="0" smtClean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эскалатора/пассажирского</a:t>
            </a:r>
            <a:r>
              <a:rPr lang="en-US" sz="1600" dirty="0" smtClean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конвейера</a:t>
            </a:r>
            <a: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2D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i="1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5.1.3 Эскалатор или пассажирский конвейер и его узлы должны обеспечивать установленную прочность и надежность, быть безопасны и удобны для пользования, технического обслуживания, ремонта и смазки.</a:t>
            </a:r>
            <a: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2D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i="1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5.1.4 Составные части эскалатора или пассажирского конвейера должны быть защищены от коррозии в соответствии с их климатическим исполнением по </a:t>
            </a:r>
            <a:r>
              <a:rPr lang="ru-RU" sz="1600" u="sng" dirty="0">
                <a:solidFill>
                  <a:srgbClr val="00466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ГОСТ 9.104</a:t>
            </a:r>
            <a:r>
              <a:rPr lang="ru-RU" sz="1600" i="1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endParaRPr lang="ru-RU" sz="1600" b="0" i="0" dirty="0">
              <a:solidFill>
                <a:srgbClr val="2D2D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2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42127" y="435428"/>
            <a:ext cx="10353761" cy="1326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Эскалаторы общественных зданий.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474" y="1568968"/>
            <a:ext cx="59889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5.2.1 Скорость движения несущего полотна и поручней</a:t>
            </a:r>
          </a:p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5.2.1.1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Номинальная скорость движения несущего полотна ГОСТ Р 54765-2011 (ЕН 115-1:2010) Эскалаторы и пассажирские конвейеры. Требования безопасности к устройству и установке должна быть не более 0,75 м/с.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эскалаторов с углом наклона более 30° номинальная скорость должна быть не более 0,5 м/с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5.2.1.2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 движения поручня не должна отличаться от скорости движения несущего полотна более чем на 2%.</a:t>
            </a:r>
          </a:p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5.2.1.3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предусмотрена возможность перемещения несущего полотна с ремонтной скоростью не более 0,04 м/с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0" y="2019300"/>
            <a:ext cx="5490882" cy="333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8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478157"/>
            <a:ext cx="9603275" cy="29881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необходимого материала по лестницам, пандусам, эскалаторам общественных зданий;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 студентов;</a:t>
            </a:r>
          </a:p>
        </p:txBody>
      </p:sp>
    </p:spTree>
    <p:extLst>
      <p:ext uri="{BB962C8B-B14F-4D97-AF65-F5344CB8AC3E}">
        <p14:creationId xmlns="" xmlns:p14="http://schemas.microsoft.com/office/powerpoint/2010/main" val="4309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Эскалаторы общественных зданий.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96682"/>
            <a:ext cx="7162800" cy="4194568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5.2.2 Угол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наклона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наклона ГОСТ Р 54765-2011 (ЕН 115-1:2010) Эскалаторы и пассажирские конвейеры. Требования безопасности к устройству и установке эскалатора не должен быть более 30°, но при высотах транспортирования пассажиров ГОСТ Р 54765-2011 (ЕН 115-1:2010) Эскалаторы и пассажирские конвейеры. Требования безопасности к устройству и установке, не превышающих 6 м, и при номинальной скорости, не превышающей 0,50 м/с, допускается увеличение угла наклона до 35° (см. ГОСТ Р 54765-2011 (ЕН 115-1:2010) Эскалаторы и пассажирские конвейеры. Требования безопасности к устройству и установке на рисунке 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наклона эскалаторов тяжелого режима работы не должен быть более 30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наклона пассажирских конвейеров не должен быть более 12°.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2281835"/>
            <a:ext cx="5126028" cy="3624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354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Эскалаторы общественных зданий.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34782"/>
            <a:ext cx="12058649" cy="385166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5.2.3 Ширина несущего полотна (ступени, пластины,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ленты)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ГОСТ Р 54765-2011 (ЕН 115-1:2010) Эскалаторы и пассажирские конвейеры. Требования безопасности к устройству и установке несущего полотна эскалаторов и пассажирских конвейеров должна быть не менее 0,58 м и не более 1,10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пассажирских конвейеров с углом наклона до 6° допускается ширина до 1,65 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5.2.4.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Провозная способность.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проектировании транспортного узла следует учитывать, что максимальная фактическая провозная способность достигается при напряженном пассажиропотоке, дискомфортном для пассажиров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к основным параметрам относятся: 5.2.5. Режим работы; 5.2.6. Расчетные нагрузки.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104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"/>
            <a:ext cx="12192000" cy="6858002"/>
            <a:chOff x="0" y="-1"/>
            <a:chExt cx="12192000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615315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150" y="-1"/>
              <a:ext cx="6038850" cy="6858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7977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600075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751" y="0"/>
              <a:ext cx="619125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11977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5985582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45" y="0"/>
              <a:ext cx="6242855" cy="459105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582" y="4591050"/>
              <a:ext cx="6206418" cy="2266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48421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50" y="1853754"/>
            <a:ext cx="116586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лестница?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размещение лестниц в плане здания, их число и размеры?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лестниц по назначению, по кол-ву маршей.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конструктивных элементов лестниц общественных зданий.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одного наклонного марша пандуса.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пандуса, максимальная высота одного подъема, угол наклона пандуса.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поручнем и ближайшим элементом оборудования или стенками помещения.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эскалатор?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материалов следует изготавливать эскалаторы и пассажирские конвейеры?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основные параметры эскалаторов.</a:t>
            </a:r>
          </a:p>
        </p:txBody>
      </p:sp>
    </p:spTree>
    <p:extLst>
      <p:ext uri="{BB962C8B-B14F-4D97-AF65-F5344CB8AC3E}">
        <p14:creationId xmlns="" xmlns:p14="http://schemas.microsoft.com/office/powerpoint/2010/main" val="424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13794" y="2096064"/>
            <a:ext cx="10992455" cy="39808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http://lib4all.ru/base/B2302/B2302Part3-28.php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https://mypresentation.ru/presentation/lestnicy-i-lestnichnye-kletki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пандус-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конструктор.рф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standards-for-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ramps.php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http://docs.cntd.ru/document/1200093179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http://docs.cntd.ru/document/1200122888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https://makeladder-com.turbopages.org/s/makeladder.com/raschety-i-parametry/snip-lestnicy-v-obshhestvennyh-zdanijah.html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1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491010"/>
            <a:ext cx="9603275" cy="1049235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лестницы общественных зданий;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пандусы общественных зданий;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эскалаторы общественных зданий;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необходимой документацией.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3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 общественных зданий;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Пандусы общественных зданий;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Эскалаторы общественных зданий;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57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239" y="1121949"/>
            <a:ext cx="8643154" cy="1887950"/>
          </a:xfrm>
        </p:spPr>
        <p:txBody>
          <a:bodyPr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 общественных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751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 общественных зданий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948" y="2015732"/>
            <a:ext cx="5872242" cy="399455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функциональный и конструктивный элемент, обеспечивающий вертикальные связи. Лестница состоит из ряда ступеней.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соответствии с назначением лестницы должны удовлетворять требованиям прочности, долговечности, создания необходимых удобств и безопасности при движении людей, пожарной безопасности. Если лестницы служат расчетными путями эвакуации людей из каменных зданий, то по требованиям пожарной безопасности их ограждают со всех четырех сторон и сверху огнестойкими ограждениями, образующими отдельное помещение –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лестничную клетку.</a:t>
            </a:r>
          </a:p>
        </p:txBody>
      </p:sp>
      <p:pic>
        <p:nvPicPr>
          <p:cNvPr id="1026" name="Picture 2" descr="https://img.mehomez.com/img/interiors/modern-staircases-that-stand-out-for-unique-reasons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89" y="2015731"/>
            <a:ext cx="5359574" cy="3994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10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840658"/>
            <a:ext cx="9603275" cy="734422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046835" y="1928329"/>
            <a:ext cx="8100056" cy="391248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лестниц в плане здания, их число и размеры зависят от назначения, габаритов и компоновки здания с учетом обеспечения удобной и в заданное время эвакуации людей. Так, в гражданских зданиях должно быть не менее двух лестниц, а для жилых зданий с числом этажей 10 и более – обеспечен выход из каждой квартиры на две лестницы непосредственно или через соединительный переход.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7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51579" y="840658"/>
            <a:ext cx="9603275" cy="7344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578" y="2063951"/>
            <a:ext cx="93737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назначения лестницы различают: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 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входные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20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005" y="747613"/>
            <a:ext cx="9347974" cy="588852"/>
          </a:xfrm>
        </p:spPr>
        <p:txBody>
          <a:bodyPr/>
          <a:lstStyle/>
          <a:p>
            <a:pPr algn="ctr"/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68106" y="1976283"/>
            <a:ext cx="5680178" cy="3923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ahoma" panose="020B0604030504040204" pitchFamily="34" charset="0"/>
              </a:rPr>
              <a:t>В зависимости от количества маршей в пределах этажа лестницы подразделяют на одно-, двух-, трех- и </a:t>
            </a:r>
            <a:r>
              <a:rPr lang="ru-RU" sz="1600" dirty="0" err="1">
                <a:latin typeface="tahoma" panose="020B0604030504040204" pitchFamily="34" charset="0"/>
              </a:rPr>
              <a:t>четырехмаршевые</a:t>
            </a:r>
            <a:r>
              <a:rPr lang="ru-RU" sz="1600" dirty="0">
                <a:latin typeface="tahoma" panose="020B0604030504040204" pitchFamily="34" charset="0"/>
              </a:rPr>
              <a:t>, винтовые и с забежными </a:t>
            </a:r>
            <a:r>
              <a:rPr lang="ru-RU" sz="1600" dirty="0" smtClean="0">
                <a:latin typeface="tahoma" panose="020B0604030504040204" pitchFamily="34" charset="0"/>
              </a:rPr>
              <a:t>ступенями (рис.1).</a:t>
            </a:r>
          </a:p>
          <a:p>
            <a:pPr marL="0" indent="0">
              <a:buNone/>
            </a:pPr>
            <a:endParaRPr lang="ru-RU" sz="1600" i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ru-RU" sz="1600" i="1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600" i="1" dirty="0" smtClean="0">
                <a:latin typeface="tahoma" panose="020B0604030504040204" pitchFamily="34" charset="0"/>
              </a:rPr>
              <a:t>Рис. 1. </a:t>
            </a:r>
            <a:r>
              <a:rPr lang="ru-RU" sz="1600" i="1" dirty="0">
                <a:latin typeface="tahoma" panose="020B0604030504040204" pitchFamily="34" charset="0"/>
              </a:rPr>
              <a:t>Типы лестниц: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latin typeface="tahoma" panose="020B0604030504040204" pitchFamily="34" charset="0"/>
              </a:rPr>
              <a:t>а - одномаршевая; б - </a:t>
            </a:r>
            <a:r>
              <a:rPr lang="ru-RU" sz="1600" i="1" dirty="0" err="1">
                <a:latin typeface="tahoma" panose="020B0604030504040204" pitchFamily="34" charset="0"/>
              </a:rPr>
              <a:t>двухмаршевая</a:t>
            </a:r>
            <a:r>
              <a:rPr lang="ru-RU" sz="1600" i="1" dirty="0">
                <a:latin typeface="tahoma" panose="020B0604030504040204" pitchFamily="34" charset="0"/>
              </a:rPr>
              <a:t>; в - </a:t>
            </a:r>
            <a:r>
              <a:rPr lang="ru-RU" sz="1600" i="1" dirty="0" err="1">
                <a:latin typeface="tahoma" panose="020B0604030504040204" pitchFamily="34" charset="0"/>
              </a:rPr>
              <a:t>трехмаршевая</a:t>
            </a:r>
            <a:r>
              <a:rPr lang="ru-RU" sz="1600" i="1" dirty="0">
                <a:latin typeface="tahoma" panose="020B0604030504040204" pitchFamily="34" charset="0"/>
              </a:rPr>
              <a:t>; г - </a:t>
            </a:r>
            <a:r>
              <a:rPr lang="ru-RU" sz="1600" i="1" dirty="0" err="1">
                <a:latin typeface="tahoma" panose="020B0604030504040204" pitchFamily="34" charset="0"/>
              </a:rPr>
              <a:t>четырехмаршевая</a:t>
            </a:r>
            <a:r>
              <a:rPr lang="ru-RU" sz="1600" i="1" dirty="0">
                <a:latin typeface="tahoma" panose="020B0604030504040204" pitchFamily="34" charset="0"/>
              </a:rPr>
              <a:t>; д - винтовая; е - с забежными ступенями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ис. 26. Типы лестниц: а - одномаршевая; б - двухмаршевая; в - трехмаршевая; г - четырехмаршевая; д - винтовая; е - с забежными ступеня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94" y="1940589"/>
            <a:ext cx="4616245" cy="4135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58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1219</TotalTime>
  <Words>1074</Words>
  <Application>Microsoft Office PowerPoint</Application>
  <PresentationFormat>Произвольный</PresentationFormat>
  <Paragraphs>121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Gallery</vt:lpstr>
      <vt:lpstr>Презентация по МДК 01.01 “Проектирование зданий и сооружений” специальность: 08.02.01 ”Строительство и эксплуатация зданий и сооружений”</vt:lpstr>
      <vt:lpstr>Цели</vt:lpstr>
      <vt:lpstr>ЗадачИ</vt:lpstr>
      <vt:lpstr>ПЛАН</vt:lpstr>
      <vt:lpstr>Лестницы общественных зданий</vt:lpstr>
      <vt:lpstr>Лестницы общественных зданий</vt:lpstr>
      <vt:lpstr>Лестницы общественных зданий</vt:lpstr>
      <vt:lpstr>Слайд 8</vt:lpstr>
      <vt:lpstr>Лестницы общественных зданий</vt:lpstr>
      <vt:lpstr>Размеры конструктивных элементов лестниц общественных зданий</vt:lpstr>
      <vt:lpstr>Пандусы общественных зданий</vt:lpstr>
      <vt:lpstr>Слайд 12</vt:lpstr>
      <vt:lpstr>Слайд 13</vt:lpstr>
      <vt:lpstr>Слайд 14</vt:lpstr>
      <vt:lpstr>Слайд 15</vt:lpstr>
      <vt:lpstr>Эскалаторы общественных зданий (ГОСТ Р 54765-2011 (ЕН 115-1:2010).</vt:lpstr>
      <vt:lpstr>Слайд 17</vt:lpstr>
      <vt:lpstr>Слайд 18</vt:lpstr>
      <vt:lpstr>Слайд 19</vt:lpstr>
      <vt:lpstr>Эскалаторы общественных зданий. Основные параметры. </vt:lpstr>
      <vt:lpstr>Эскалаторы общественных зданий. Основные параметры.</vt:lpstr>
      <vt:lpstr>Слайд 22</vt:lpstr>
      <vt:lpstr>Слайд 23</vt:lpstr>
      <vt:lpstr>Слайд 24</vt:lpstr>
      <vt:lpstr>Вопросы для самоконтроля</vt:lpstr>
      <vt:lpstr>Список литературы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Деревянные здания</dc:title>
  <dc:creator>Пользователь</dc:creator>
  <cp:lastModifiedBy>ирина</cp:lastModifiedBy>
  <cp:revision>48</cp:revision>
  <dcterms:created xsi:type="dcterms:W3CDTF">2020-04-14T17:24:16Z</dcterms:created>
  <dcterms:modified xsi:type="dcterms:W3CDTF">2021-09-07T07:43:03Z</dcterms:modified>
</cp:coreProperties>
</file>