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71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3399"/>
    <a:srgbClr val="000066"/>
    <a:srgbClr val="00CC00"/>
    <a:srgbClr val="99FF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9D3309-FB5F-4371-97B7-33D7FFE04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E0EFD-F020-42B5-9D9E-99FC43111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CE5AD2-92E0-48F9-A44B-34538CEE7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698AC-1F65-4F86-BB26-1816BF336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B80337-0C76-48E5-BD7E-12F8B2E3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9B08F-217A-42F8-9139-D3FA8A5D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7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F4299-E865-4BC1-ABEE-EBF4BD36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0D69E7-E834-480B-89E9-2367A2154E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53DDCE-143C-4D2F-B3EF-F788B520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565FDF-176C-451B-B18D-80BE5F05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B47DD8-CA59-464C-A504-6AD6E3F1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2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7AC521-08FB-4505-ACF8-E86A1EFE4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3BA98B-3C67-4A6E-A6D2-1ED6FF992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BDA9C-9268-4BF3-B43E-AB0A7673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7AB7B-6EC7-499C-9A59-9A4EB67C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14AFD8-74B7-46E1-A95E-10B16DC3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92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D5DA9-E882-42FE-A49E-B49CE42D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1B8A1-060C-40A6-9B3E-1E7515BE2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6DE875-1C69-4768-9F18-6BEB89A9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8FB6D-4771-4733-B8D7-1B403173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7A3C66-59E5-4E43-816D-F824BFF0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0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23A6A-E3F2-44D7-B677-B3C74B60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28BED-674E-4EA4-90DB-BD2DE0945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66689-F681-4DE9-8CF0-98F65875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7E08E7-A96E-4026-802E-C123B661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8144E-E165-4324-B375-C6E68B97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4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3CF1D-A1DD-4BAE-82ED-99551F49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44CE7B-3BEE-4B4D-924A-F7EAF8B15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2A49DA-3C7A-479E-8DE5-328575A1E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4BC1A3-9E00-4904-8F1C-02282242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9FBAE-AF5C-4489-95D4-035ABF84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64045F-11FB-43C8-A0FE-87A59F15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E4CC8-F93D-4EA4-8069-D7CC1A4C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0AC2A1-4F31-4FC1-BC9C-B4A4BE87E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9F0B81-BD6D-4772-A25A-744F53DAA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B7A9A8-1670-4D22-A3D2-0F87FE2D5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711E92-E5FA-48A2-85E4-F97922F68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8F0AA6-E0A4-4CD5-BCAA-31EDE446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253ECC-8E3A-4990-B38D-39EDBAD3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D3A1AD-CCC7-41A7-9C26-A0FF8408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1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B85F5-7D5F-42DF-88B3-1E31C92B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1EC1E8-AA33-4BC0-B66B-FD94BFF6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0070AD-545F-4A52-9FD6-C3A1AE939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0B37E4-9193-4CE0-BC99-223802C2E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26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E977721-BCED-4272-BFD5-016BE73D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E075F1-B0A1-4B7F-845A-00970A9D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056F16-E3BA-4799-A5FE-3F03CDBA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7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3AD51-C120-4980-9808-8F1EA740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13EF98-649B-4ED0-AAAB-D9DAA8B86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B6544F-8444-4E6D-B8A7-24E03BD2E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16CEEB-AAE1-4843-865A-373CF483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91E46-AA87-4656-81EA-FEBCC6AF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ECBFB6-BA63-4F1A-A8B6-B319CF369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90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4FEC6-C90B-41C4-8561-F6F2BF22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FADBB8-9AF7-4D48-8BE4-C8F7ECB15A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1EFD8B-6258-4C6B-8992-F77C365B0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FCE8A7-E214-4FBF-8112-5DB8851A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1880DC-8EF9-4C2C-A23C-6A2AD060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C04F86-E220-48D6-83B8-5CA59D38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77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5C92AA-8093-4039-8EAA-7173550C775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D3D00-E3E3-4B1F-993B-DB3368F1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B851B4-86CD-44E4-82BF-2291418AD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F3415-4600-4C26-B663-FA116AD31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59583-7489-4193-B835-FF69BB42DECD}" type="datetimeFigureOut">
              <a:rPr lang="ru-RU" smtClean="0"/>
              <a:t>29.10.2021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53825-75E0-4A00-9DA9-0E859030C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601F6-BFF4-476A-9105-B4BBF603B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17C6-6A3C-4596-8574-544E8821E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46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468B6-B08D-4AF1-A7B3-DD35F3E6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572" y="2063148"/>
            <a:ext cx="9144000" cy="2387600"/>
          </a:xfrm>
        </p:spPr>
        <p:txBody>
          <a:bodyPr>
            <a:normAutofit/>
          </a:bodyPr>
          <a:lstStyle/>
          <a:p>
            <a:r>
              <a:rPr lang="ru-RU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Кислотность почвы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62829B-A604-4136-AF64-5BAFE6BFA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dirty="0"/>
              <a:t> </a:t>
            </a:r>
            <a:r>
              <a:rPr lang="ru-RU" sz="3200" dirty="0"/>
              <a:t>Преподаватель ГАПОУ КК НКСЭ</a:t>
            </a:r>
          </a:p>
          <a:p>
            <a:pPr algn="r">
              <a:lnSpc>
                <a:spcPct val="100000"/>
              </a:lnSpc>
            </a:pPr>
            <a:r>
              <a:rPr lang="ru-RU" sz="3200" dirty="0"/>
              <a:t>                                                                                                                                         Орехова М.В.</a:t>
            </a:r>
          </a:p>
        </p:txBody>
      </p:sp>
    </p:spTree>
    <p:extLst>
      <p:ext uri="{BB962C8B-B14F-4D97-AF65-F5344CB8AC3E}">
        <p14:creationId xmlns:p14="http://schemas.microsoft.com/office/powerpoint/2010/main" val="224995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624115"/>
            <a:ext cx="4877253" cy="487725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116114"/>
            <a:ext cx="7010400" cy="7166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</a:t>
            </a:r>
            <a:r>
              <a:rPr lang="ru-RU" sz="3200" dirty="0">
                <a:solidFill>
                  <a:srgbClr val="FF0000"/>
                </a:solidFill>
              </a:rPr>
              <a:t>При помощи полосок индикаторной (лакмусовой) бумаги.</a:t>
            </a:r>
            <a:r>
              <a:rPr lang="ru-RU" sz="3200" dirty="0"/>
              <a:t> </a:t>
            </a:r>
          </a:p>
          <a:p>
            <a:pPr marL="0" indent="0">
              <a:buNone/>
            </a:pPr>
            <a:r>
              <a:rPr lang="ru-RU" dirty="0"/>
              <a:t> 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Кислый грунт - цвет бумажки будет меняться от жёлтого (рН5) до тёмно- красного (рН 0). При щелочной реакции от светло-зелёного (рН7) до тёмно-синего (рН12). Красный цвет будет иметь сильнокислая почва, розовый среднекислая, жёлтый - слабокислая. Нейтральная кислотность, к которой надо стремиться, считается рН7. У неё будет зеленовато-голубой оттенок.</a:t>
            </a:r>
          </a:p>
        </p:txBody>
      </p:sp>
    </p:spTree>
    <p:extLst>
      <p:ext uri="{BB962C8B-B14F-4D97-AF65-F5344CB8AC3E}">
        <p14:creationId xmlns:p14="http://schemas.microsoft.com/office/powerpoint/2010/main" val="132732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7886" y="261256"/>
            <a:ext cx="5704113" cy="65967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 внешним признакам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Если на новом, ещё не разработанном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участке вода в углублениях имеет ржавый оттенок с радужной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пленкой на поверхности, а после её впитывания остаётся коричнево-жёлтый рыхлый осадок, значит земля на участке очень кислая.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 помощи обычного столового уксуса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кислотность почвы определяется так: капают несколько капель уксуса на горсть грунта и если на нём появляются пузырьки и «шипение», значит почва некислая, то есть содержит известь,- щелочное вещество. 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 помощью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-метра.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Измеряется водная вытяжка почвы и на экране отображается значения.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38" t="1175" r="984" b="1809"/>
          <a:stretch/>
        </p:blipFill>
        <p:spPr>
          <a:xfrm>
            <a:off x="101600" y="145141"/>
            <a:ext cx="3853624" cy="3823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2" y="2959994"/>
            <a:ext cx="3875314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4F453-D954-4A1C-9823-A9BC21B49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Вопросы для самоконтроля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5FCD4-176B-4AC2-B126-830C0A0CC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1.Что такое кислотность почвы?</a:t>
            </a:r>
          </a:p>
          <a:p>
            <a:r>
              <a:rPr lang="ru-RU" dirty="0"/>
              <a:t>2.Какие бывают почвы по степени кислотности?</a:t>
            </a:r>
          </a:p>
          <a:p>
            <a:r>
              <a:rPr lang="ru-RU" dirty="0"/>
              <a:t>3.Что такое актуальная кислотность?</a:t>
            </a:r>
          </a:p>
          <a:p>
            <a:r>
              <a:rPr lang="ru-RU" dirty="0"/>
              <a:t>4.Что такое потенциальная кислотность?</a:t>
            </a:r>
          </a:p>
          <a:p>
            <a:r>
              <a:rPr lang="ru-RU" dirty="0"/>
              <a:t>5.Что такое обменная кислотность почвы?</a:t>
            </a:r>
          </a:p>
          <a:p>
            <a:r>
              <a:rPr lang="ru-RU" dirty="0"/>
              <a:t>6.Что такое гидролитическая кислотность?</a:t>
            </a:r>
          </a:p>
          <a:p>
            <a:r>
              <a:rPr lang="ru-RU" dirty="0"/>
              <a:t>7.Какие бывают методы определения кислотности почвы?</a:t>
            </a:r>
          </a:p>
          <a:p>
            <a:r>
              <a:rPr lang="ru-RU" dirty="0"/>
              <a:t>8.Назовите растения-индикаторы кислотности?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375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04A56-77E3-48F8-A2DF-842F9C4F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F150F0-3EBC-4A3B-A8C4-76E129C2A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900430" algn="l"/>
              </a:tabLst>
            </a:pP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Почвоведение: Учебник для СПО / Казеев К.Ш., Колесников С.И. - 5-е </a:t>
            </a:r>
            <a:r>
              <a:rPr lang="ru-RU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изд</a:t>
            </a: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</a:t>
            </a:r>
            <a:r>
              <a:rPr lang="ru-RU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перераб</a:t>
            </a: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и доп. - М. : </a:t>
            </a:r>
            <a:r>
              <a:rPr lang="ru-RU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Юрайт</a:t>
            </a: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2019. - 427 с. - (Профессиональное образование). - ISBN 978-5-534-07031-6. 8Рекомендовано Учебно-методическим отделом среднего профессионального образования.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Евтефеев</a:t>
            </a: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Ю.В. Основы агрономии : Учебное пособие / Казанцев Г.М. - М. : ФОРУМ: ИНФРА-М, 2019. - 367 с. - (Среднее профессиональное образование). - ISBN 978-5-00091-588-2 Рекомендовано Учебно-методическим советом СПО.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900430" algn="l"/>
              </a:tabLst>
            </a:pPr>
            <a:r>
              <a:rPr lang="ru-RU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Ганжара</a:t>
            </a: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Н.Ф. Почвоведение. Практикум: Учебное пособие / Борисов Б.А., </a:t>
            </a:r>
            <a:r>
              <a:rPr lang="ru-RU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Байбеков</a:t>
            </a: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Р.Ф. - М. : ИНФРА-М, 2019. - 256 с. - (Бакалавриат). - ISBN 978-5-16-006241-9 Допущено учебно-методическим объединением РФ по </a:t>
            </a:r>
            <a:r>
              <a:rPr lang="ru-RU" sz="3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агрономному</a:t>
            </a:r>
            <a:r>
              <a:rPr lang="ru-RU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образованию. 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56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866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93E0B-346A-46C7-989F-565AD201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Цели изучения темы</a:t>
            </a:r>
            <a:r>
              <a:rPr lang="ru-RU" sz="4000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FF5D84-1BE3-4619-93E1-7C3813EAE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4700" dirty="0"/>
              <a:t>Усвоение знаний о кислотности почвы </a:t>
            </a:r>
          </a:p>
          <a:p>
            <a:r>
              <a:rPr lang="ru-RU" sz="4700" dirty="0"/>
              <a:t>Формирование интереса к теме химических свойств почвы</a:t>
            </a:r>
          </a:p>
          <a:p>
            <a:pPr marL="0" indent="0">
              <a:buNone/>
            </a:pPr>
            <a:r>
              <a:rPr lang="ru-RU" sz="4700" dirty="0"/>
              <a:t>Задачи:</a:t>
            </a:r>
          </a:p>
          <a:p>
            <a:pPr marL="0" indent="0">
              <a:buNone/>
            </a:pPr>
            <a:r>
              <a:rPr lang="ru-RU" sz="4400" dirty="0"/>
              <a:t>1. Разобрать примеры вариантов определения кислотности почвы по растениям-индикаторам</a:t>
            </a:r>
          </a:p>
          <a:p>
            <a:pPr marL="0" indent="0">
              <a:buNone/>
            </a:pPr>
            <a:r>
              <a:rPr lang="ru-RU" sz="4400" dirty="0"/>
              <a:t>2. Выяснить особенности различных методов определения кислотности почвы</a:t>
            </a:r>
          </a:p>
          <a:p>
            <a:pPr marL="0" indent="0">
              <a:buNone/>
            </a:pPr>
            <a:endParaRPr lang="ru-RU" sz="4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83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852" y="2460171"/>
            <a:ext cx="6624319" cy="41401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1"/>
            <a:ext cx="12192000" cy="26270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 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Кислотность почвы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 это способность почвы проявлять свойства кислот. Кислотность почвы (обозначается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зависит от наличия в ней ионов водорода (Н), а также обменных ионов водорода (Н+) и алюминия (Al3+) в почвенном поглощающем комплексе. От кислотности почвы зависит проявление свойств кислот, которые попадают, образуются и преобразуются в почве, а также от нее зависит и развитие самих растений.</a:t>
            </a:r>
          </a:p>
        </p:txBody>
      </p:sp>
    </p:spTree>
    <p:extLst>
      <p:ext uri="{BB962C8B-B14F-4D97-AF65-F5344CB8AC3E}">
        <p14:creationId xmlns:p14="http://schemas.microsoft.com/office/powerpoint/2010/main" val="34481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2344" y="0"/>
            <a:ext cx="8316686" cy="1277257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степени кислотности почвы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 на: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0784" y="5050970"/>
            <a:ext cx="7371216" cy="2358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99" y="1683657"/>
            <a:ext cx="5225143" cy="5725886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сильнокислые (&lt;4,5),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среднекислые (4,6-5),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слабокислые (5,1-5,5),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близкие к нейтральным (5,6-6,4),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нейтральные (6,5-7,3),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слабощелочные (7,4-8),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щелочные (8,1-8,5),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сильнощелочные (&gt;8,5).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92321"/>
              </p:ext>
            </p:extLst>
          </p:nvPr>
        </p:nvGraphicFramePr>
        <p:xfrm>
          <a:off x="4907561" y="1373052"/>
          <a:ext cx="7127390" cy="5463976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712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63976">
                <a:tc>
                  <a:txBody>
                    <a:bodyPr/>
                    <a:lstStyle/>
                    <a:p>
                      <a:pPr algn="l"/>
                      <a:r>
                        <a:rPr lang="ru-RU" sz="2400" dirty="0"/>
                        <a:t>  </a:t>
                      </a:r>
                      <a:r>
                        <a:rPr lang="ru-RU" sz="2800" dirty="0"/>
                        <a:t>Повышенная кислотность способствует накоплению в почве вредных веществ, подавляет почвенную микрофлору, в почве не происходит процессов переработки органики и перевода минеральных веществ в усваиваемую растениями форму. Сильнощелочная почва способствует тому, что минеральные удобрения, либо другие вредные вещества, в больших количествах попадая в корневую зону при достаточной влажности, тут же усваиваются растением, и оно может от этого погибнуть.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6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почвенной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кислотности бывает: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29431"/>
            <a:ext cx="6518246" cy="508317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кислотность,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Потенциальная кислотность,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Обменная кислотность почвы,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Гидролитическая кислотность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028" y="1429431"/>
            <a:ext cx="5138057" cy="2889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5" y="3598877"/>
            <a:ext cx="5061856" cy="325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7" y="167780"/>
            <a:ext cx="5907313" cy="6254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кислотность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почвенного раствора (на практике измеряется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водной вытяжки при соотношении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почва:вода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1:2,5 для минеральных почв и 1:25 для торфяных). При рН 7 реакция почвенного раствора нейтральная, ниже 7 — кислая, выше 7— щелочная.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721" t="14633" r="5803" b="50843"/>
          <a:stretch/>
        </p:blipFill>
        <p:spPr>
          <a:xfrm>
            <a:off x="7057354" y="3518141"/>
            <a:ext cx="4596732" cy="33324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354" y="265232"/>
            <a:ext cx="4596731" cy="30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7" y="383428"/>
            <a:ext cx="4924425" cy="620725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0858" y="537028"/>
            <a:ext cx="6241142" cy="67418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Потенциальная кислотность почвы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кислотность твёрдой части почвы, её выражают в мг-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100 г сухой почвы. Параметры потенциальной кислотности учитывают также влияние катионов, которые могут подкислять почвенный раствор (H+ и Al3+).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Обменная кислотность почвы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вызывается обменными катионами Н+ и Al3+, которые переходят в раствор из почвенного поглощающего комплекса при взаимодействии с нейтральными солями. В богатых перегноем горизонтах она обусловлена преимущественно Н-ионами,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малогумусных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минеральных 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-ионами. </a:t>
            </a:r>
          </a:p>
        </p:txBody>
      </p:sp>
    </p:spTree>
    <p:extLst>
      <p:ext uri="{BB962C8B-B14F-4D97-AF65-F5344CB8AC3E}">
        <p14:creationId xmlns:p14="http://schemas.microsoft.com/office/powerpoint/2010/main" val="4714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827" y="1394572"/>
            <a:ext cx="6494940" cy="433131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657" y="798286"/>
            <a:ext cx="5254170" cy="5946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Гидролитическая кислотность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количество ионов водорода, которые вытесняются из почвы водным раствором солей слабых кислот и сильных щелочей. Обычно для этой цели применяют уксуснокислые соли — ацетат натрия или кальция. Величина гидролитической кислотности в разных почвах бывает от 0,1 до 10 мг-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более на 100 г почвы.</a:t>
            </a:r>
          </a:p>
        </p:txBody>
      </p:sp>
    </p:spTree>
    <p:extLst>
      <p:ext uri="{BB962C8B-B14F-4D97-AF65-F5344CB8AC3E}">
        <p14:creationId xmlns:p14="http://schemas.microsoft.com/office/powerpoint/2010/main" val="12648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858" y="281270"/>
            <a:ext cx="10058399" cy="84421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определение кислотности почвы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5314" y="1320800"/>
            <a:ext cx="5776685" cy="5537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 помощью растений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Кислотность почвы можно определить при помощи растений – индикаторов. Для этого следует учитывать те растения, которые росли на участке или рядом с участком изначально, и которые не могли попасть сюда с внесёнными удобрениями – навозом или перегноем, а также птицами и животными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65176"/>
              </p:ext>
            </p:extLst>
          </p:nvPr>
        </p:nvGraphicFramePr>
        <p:xfrm>
          <a:off x="319314" y="1233182"/>
          <a:ext cx="5718628" cy="5968080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571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68080">
                <a:tc>
                  <a:txBody>
                    <a:bodyPr/>
                    <a:lstStyle/>
                    <a:p>
                      <a:r>
                        <a:rPr lang="ru-RU" sz="2800" kern="1200" dirty="0">
                          <a:effectLst/>
                        </a:rPr>
                        <a:t>  </a:t>
                      </a:r>
                      <a:r>
                        <a:rPr lang="ru-RU" sz="3200" kern="1200" dirty="0">
                          <a:effectLst/>
                        </a:rPr>
                        <a:t>Хвощ, подорожник, мята, щавель, иван-да-марья, мхи</a:t>
                      </a:r>
                      <a:r>
                        <a:rPr lang="ru-RU" sz="3200" kern="1200" baseline="0" dirty="0">
                          <a:effectLst/>
                        </a:rPr>
                        <a:t> </a:t>
                      </a:r>
                      <a:r>
                        <a:rPr lang="ru-RU" sz="3200" kern="1200" dirty="0">
                          <a:effectLst/>
                        </a:rPr>
                        <a:t>укажут на</a:t>
                      </a:r>
                      <a:r>
                        <a:rPr lang="ru-RU" sz="3200" kern="1200" baseline="0" dirty="0">
                          <a:effectLst/>
                        </a:rPr>
                        <a:t> </a:t>
                      </a:r>
                      <a:r>
                        <a:rPr lang="ru-RU" sz="3200" kern="1200" dirty="0">
                          <a:effectLst/>
                        </a:rPr>
                        <a:t>кислую почву. На нейтральной и слабокислой почве будут</a:t>
                      </a:r>
                      <a:r>
                        <a:rPr lang="ru-RU" sz="3200" kern="1200" baseline="0" dirty="0">
                          <a:effectLst/>
                        </a:rPr>
                        <a:t> </a:t>
                      </a:r>
                      <a:r>
                        <a:rPr lang="ru-RU" sz="3200" kern="1200" dirty="0">
                          <a:effectLst/>
                        </a:rPr>
                        <a:t>произрастать клевер, полевой вьюнок, полевая редька, василёк,</a:t>
                      </a:r>
                      <a:r>
                        <a:rPr lang="ru-RU" sz="3200" kern="1200" baseline="0" dirty="0">
                          <a:effectLst/>
                        </a:rPr>
                        <a:t> </a:t>
                      </a:r>
                      <a:r>
                        <a:rPr lang="ru-RU" sz="3200" kern="1200" dirty="0">
                          <a:effectLst/>
                        </a:rPr>
                        <a:t>лютик, мать-и-мачеха,</a:t>
                      </a:r>
                      <a:r>
                        <a:rPr lang="ru-RU" sz="3200" kern="1200" baseline="0" dirty="0">
                          <a:effectLst/>
                        </a:rPr>
                        <a:t> </a:t>
                      </a:r>
                      <a:r>
                        <a:rPr lang="ru-RU" sz="3200" kern="1200" dirty="0">
                          <a:effectLst/>
                        </a:rPr>
                        <a:t>ромашка. Щелочную почву предпочитают</a:t>
                      </a:r>
                      <a:r>
                        <a:rPr lang="ru-RU" sz="3200" kern="1200" baseline="0" dirty="0">
                          <a:effectLst/>
                        </a:rPr>
                        <a:t> </a:t>
                      </a:r>
                      <a:r>
                        <a:rPr lang="ru-RU" sz="3200" kern="1200" dirty="0">
                          <a:effectLst/>
                        </a:rPr>
                        <a:t>дикий мак, живокость, полевая горчица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3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926</Words>
  <Application>Microsoft Office PowerPoint</Application>
  <PresentationFormat>Широкоэкранный</PresentationFormat>
  <Paragraphs>52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Times New Roman</vt:lpstr>
      <vt:lpstr>Тема Office</vt:lpstr>
      <vt:lpstr>Кислотность почвы</vt:lpstr>
      <vt:lpstr>Цели изучения темы:</vt:lpstr>
      <vt:lpstr>Презентация PowerPoint</vt:lpstr>
      <vt:lpstr>По степени кислотности почвы делятся на:</vt:lpstr>
      <vt:lpstr>Характеристика почвенной кислотности бывает:</vt:lpstr>
      <vt:lpstr>Презентация PowerPoint</vt:lpstr>
      <vt:lpstr>Презентация PowerPoint</vt:lpstr>
      <vt:lpstr>Презентация PowerPoint</vt:lpstr>
      <vt:lpstr>Методы определение кислотности почвы</vt:lpstr>
      <vt:lpstr>Презентация PowerPoint</vt:lpstr>
      <vt:lpstr>Презентация PowerPoint</vt:lpstr>
      <vt:lpstr>Вопросы для самоконтроля</vt:lpstr>
      <vt:lpstr>Литература</vt:lpstr>
      <vt:lpstr>Всем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Орехова Мария Викторовна</cp:lastModifiedBy>
  <cp:revision>27</cp:revision>
  <dcterms:created xsi:type="dcterms:W3CDTF">2021-04-10T07:14:29Z</dcterms:created>
  <dcterms:modified xsi:type="dcterms:W3CDTF">2021-10-29T13:39:41Z</dcterms:modified>
</cp:coreProperties>
</file>