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8" r:id="rId20"/>
    <p:sldId id="297" r:id="rId21"/>
    <p:sldId id="299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300" r:id="rId44"/>
    <p:sldId id="301" r:id="rId45"/>
    <p:sldId id="278" r:id="rId46"/>
    <p:sldId id="302" r:id="rId47"/>
    <p:sldId id="303" r:id="rId48"/>
    <p:sldId id="279" r:id="rId49"/>
    <p:sldId id="304" r:id="rId5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FFE6"/>
    <a:srgbClr val="A80000"/>
    <a:srgbClr val="214200"/>
    <a:srgbClr val="33660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0" autoAdjust="0"/>
    <p:restoredTop sz="94667" autoAdjust="0"/>
  </p:normalViewPr>
  <p:slideViewPr>
    <p:cSldViewPr>
      <p:cViewPr varScale="1">
        <p:scale>
          <a:sx n="86" d="100"/>
          <a:sy n="86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23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666A0B-E021-4392-B4FA-2445BB5FA0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48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FAD8C-C92C-4BFA-8909-0328EB9425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1929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16AF9-3BC2-42F0-9AB3-2C1B1D0FA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8562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19102-21A2-4A99-B04E-856AE5A18A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0681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2379-D43F-4FC0-83EB-624363F41D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335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E4D2F-9536-4966-8E6A-E25BA0F398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6495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51C1B-8420-4B21-9C01-35087BE1B3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040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1F2E8-6A6C-4AC4-BD4A-02A401EE1F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5126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3C27F-A97B-42C6-B6E5-08A740FCC3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8977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FCEAD-E550-4CD7-94E9-63CDF7781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5663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1FCEE-2317-4E86-BDCF-D2E4420596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641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FD608-EFE9-42FA-A572-AB889E4C8C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8987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EEFC2C4-6993-4A78-9CF5-2DE3E83F05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metall-beton.ru/images/stories/stroitelstvo/armaturnyy-karkas-zdaniya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Производство бетонных и железобетонных работ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8458200" cy="3352800"/>
          </a:xfrm>
        </p:spPr>
        <p:txBody>
          <a:bodyPr/>
          <a:lstStyle/>
          <a:p>
            <a:pPr algn="l"/>
            <a:r>
              <a:rPr lang="ru-RU" altLang="ru-RU" sz="2400" smtClean="0"/>
              <a:t>1. Общие положения. </a:t>
            </a:r>
          </a:p>
          <a:p>
            <a:pPr algn="l"/>
            <a:r>
              <a:rPr lang="ru-RU" altLang="ru-RU" sz="2400" smtClean="0"/>
              <a:t>2. Устройство опалубки</a:t>
            </a:r>
          </a:p>
          <a:p>
            <a:pPr algn="l"/>
            <a:r>
              <a:rPr lang="ru-RU" altLang="ru-RU" sz="2400" smtClean="0"/>
              <a:t>3. Армирование конструкций.</a:t>
            </a:r>
          </a:p>
          <a:p>
            <a:pPr algn="l">
              <a:lnSpc>
                <a:spcPct val="90000"/>
              </a:lnSpc>
            </a:pPr>
            <a:r>
              <a:rPr lang="ru-RU" altLang="ru-RU" sz="2400" smtClean="0"/>
              <a:t>4. Транспортирование и подача бетонной смеси</a:t>
            </a:r>
          </a:p>
          <a:p>
            <a:pPr algn="l">
              <a:lnSpc>
                <a:spcPct val="90000"/>
              </a:lnSpc>
            </a:pPr>
            <a:r>
              <a:rPr lang="ru-RU" altLang="ru-RU" sz="2400" smtClean="0"/>
              <a:t>5. Бетонирование конструкций</a:t>
            </a:r>
          </a:p>
          <a:p>
            <a:pPr algn="l">
              <a:lnSpc>
                <a:spcPct val="90000"/>
              </a:lnSpc>
            </a:pPr>
            <a:r>
              <a:rPr lang="ru-RU" altLang="ru-RU" sz="2400" smtClean="0"/>
              <a:t>6. Специальные способы бетонирования</a:t>
            </a:r>
          </a:p>
          <a:p>
            <a:pPr algn="l">
              <a:lnSpc>
                <a:spcPct val="90000"/>
              </a:lnSpc>
            </a:pPr>
            <a:r>
              <a:rPr lang="ru-RU" altLang="ru-RU" sz="2400" smtClean="0"/>
              <a:t>7. Особенности производства работ в зимнее время</a:t>
            </a:r>
          </a:p>
          <a:p>
            <a:pPr algn="l">
              <a:lnSpc>
                <a:spcPct val="90000"/>
              </a:lnSpc>
            </a:pPr>
            <a:r>
              <a:rPr lang="ru-RU" altLang="ru-RU" sz="2400" smtClean="0"/>
              <a:t>8. Контроль качества работ</a:t>
            </a:r>
            <a:endParaRPr lang="ru-RU" altLang="ru-RU" sz="2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Типы опалубок, получивших наибольшее распространение: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 i="1" smtClean="0">
                <a:solidFill>
                  <a:schemeClr val="tx2"/>
                </a:solidFill>
              </a:rPr>
              <a:t>разборно-переставная </a:t>
            </a:r>
            <a:r>
              <a:rPr lang="ru-RU" altLang="ru-RU" sz="2800" smtClean="0"/>
              <a:t>— при возведении массивов, фундаментов, стен, перегородок, колонн, балок, плит покрытий и перекрытий</a:t>
            </a:r>
          </a:p>
          <a:p>
            <a:pPr>
              <a:lnSpc>
                <a:spcPct val="90000"/>
              </a:lnSpc>
            </a:pPr>
            <a:endParaRPr lang="ru-RU" altLang="ru-RU" sz="2400" smtClean="0"/>
          </a:p>
        </p:txBody>
      </p:sp>
      <p:pic>
        <p:nvPicPr>
          <p:cNvPr id="12292" name="Picture 4" descr="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29025"/>
            <a:ext cx="38766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419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Типы опалубок, получивших наибольшее распространение: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828800"/>
            <a:ext cx="4191000" cy="4840288"/>
          </a:xfrm>
        </p:spPr>
        <p:txBody>
          <a:bodyPr/>
          <a:lstStyle/>
          <a:p>
            <a:r>
              <a:rPr lang="ru-RU" altLang="ru-RU" sz="2800" b="1" i="1" smtClean="0">
                <a:solidFill>
                  <a:schemeClr val="tx2"/>
                </a:solidFill>
              </a:rPr>
              <a:t>блочная</a:t>
            </a:r>
            <a:r>
              <a:rPr lang="ru-RU" altLang="ru-RU" sz="2800" i="1" smtClean="0"/>
              <a:t> </a:t>
            </a:r>
            <a:r>
              <a:rPr lang="ru-RU" altLang="ru-RU" sz="2800" smtClean="0"/>
              <a:t>— при возведении отдельно стоящих фундаментов и фрагментов крупноразмерных конструкций</a:t>
            </a:r>
          </a:p>
        </p:txBody>
      </p:sp>
      <p:pic>
        <p:nvPicPr>
          <p:cNvPr id="13316" name="Picture 4" descr="opalubka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76"/>
          <a:stretch>
            <a:fillRect/>
          </a:stretch>
        </p:blipFill>
        <p:spPr bwMode="auto">
          <a:xfrm>
            <a:off x="457200" y="1905000"/>
            <a:ext cx="40243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Типы опалубок, получивших наибольшее распространение: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772400" cy="4840288"/>
          </a:xfrm>
        </p:spPr>
        <p:txBody>
          <a:bodyPr/>
          <a:lstStyle/>
          <a:p>
            <a:r>
              <a:rPr lang="ru-RU" altLang="ru-RU" sz="2800" b="1" i="1" smtClean="0">
                <a:solidFill>
                  <a:schemeClr val="tx2"/>
                </a:solidFill>
              </a:rPr>
              <a:t>объемно-переставная</a:t>
            </a:r>
            <a:r>
              <a:rPr lang="ru-RU" altLang="ru-RU" sz="2800" i="1" smtClean="0"/>
              <a:t> </a:t>
            </a:r>
            <a:r>
              <a:rPr lang="ru-RU" altLang="ru-RU" sz="2800" smtClean="0"/>
              <a:t>— при возведении стен и перекрытий здания</a:t>
            </a:r>
          </a:p>
        </p:txBody>
      </p:sp>
      <p:pic>
        <p:nvPicPr>
          <p:cNvPr id="14340" name="Picture 4" descr="objomno-perestavnaya-opalub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50292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Типы опалубок, получивших наибольшее распространение: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828800"/>
            <a:ext cx="4953000" cy="4840288"/>
          </a:xfrm>
        </p:spPr>
        <p:txBody>
          <a:bodyPr/>
          <a:lstStyle/>
          <a:p>
            <a:r>
              <a:rPr lang="ru-RU" altLang="ru-RU" sz="2800" b="1" i="1" smtClean="0">
                <a:solidFill>
                  <a:schemeClr val="tx2"/>
                </a:solidFill>
              </a:rPr>
              <a:t>скользящая </a:t>
            </a:r>
            <a:r>
              <a:rPr lang="ru-RU" altLang="ru-RU" sz="2800" smtClean="0"/>
              <a:t>— при возведении вертикальных конструкций зданий и сооружений большой высоты</a:t>
            </a:r>
          </a:p>
        </p:txBody>
      </p:sp>
      <p:pic>
        <p:nvPicPr>
          <p:cNvPr id="15364" name="Picture 4" descr="2406205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6814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Типы опалубок, получивших наибольшее распространение: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828800"/>
            <a:ext cx="4114800" cy="4840288"/>
          </a:xfrm>
        </p:spPr>
        <p:txBody>
          <a:bodyPr/>
          <a:lstStyle/>
          <a:p>
            <a:r>
              <a:rPr lang="ru-RU" altLang="ru-RU" sz="2800" b="1" i="1" smtClean="0">
                <a:solidFill>
                  <a:schemeClr val="tx2"/>
                </a:solidFill>
              </a:rPr>
              <a:t>горизонтально-перемещаемая </a:t>
            </a:r>
            <a:r>
              <a:rPr lang="en-US" altLang="ru-RU" sz="2800" b="1" i="1" smtClean="0">
                <a:solidFill>
                  <a:schemeClr val="tx2"/>
                </a:solidFill>
              </a:rPr>
              <a:t>(</a:t>
            </a:r>
            <a:r>
              <a:rPr lang="ru-RU" altLang="ru-RU" sz="2800" b="1" i="1" smtClean="0">
                <a:solidFill>
                  <a:schemeClr val="tx2"/>
                </a:solidFill>
              </a:rPr>
              <a:t>катучая, туннельная)</a:t>
            </a:r>
            <a:r>
              <a:rPr lang="ru-RU" altLang="ru-RU" sz="2800" smtClean="0"/>
              <a:t>— при возведении линейно протяженных конструкций</a:t>
            </a:r>
          </a:p>
        </p:txBody>
      </p:sp>
      <p:pic>
        <p:nvPicPr>
          <p:cNvPr id="16388" name="Picture 4" descr="ris_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8006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Типы опалубок, получивших наибольшее распространение: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7724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b="1" i="1" smtClean="0">
                <a:solidFill>
                  <a:schemeClr val="tx2"/>
                </a:solidFill>
              </a:rPr>
              <a:t>несъемная</a:t>
            </a:r>
            <a:r>
              <a:rPr lang="ru-RU" altLang="ru-RU" sz="2800" i="1" smtClean="0"/>
              <a:t> </a:t>
            </a:r>
            <a:r>
              <a:rPr lang="ru-RU" altLang="ru-RU" sz="2800" smtClean="0"/>
              <a:t>— при возведении конструкций без распалубливания, с устройством гидроизоляции, облицовки, утепления </a:t>
            </a:r>
            <a:r>
              <a:rPr lang="ru-RU" altLang="ru-RU" sz="2800" b="1" smtClean="0"/>
              <a:t> </a:t>
            </a:r>
            <a:r>
              <a:rPr lang="ru-RU" altLang="ru-RU" sz="2800" smtClean="0"/>
              <a:t>и др.</a:t>
            </a:r>
          </a:p>
        </p:txBody>
      </p:sp>
      <p:pic>
        <p:nvPicPr>
          <p:cNvPr id="17412" name="Picture 6" descr="nes_op_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getm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59" t="22223" r="11111"/>
          <a:stretch>
            <a:fillRect/>
          </a:stretch>
        </p:blipFill>
        <p:spPr bwMode="auto">
          <a:xfrm>
            <a:off x="5715000" y="2971800"/>
            <a:ext cx="3276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plastic(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313"/>
            <a:ext cx="8229600" cy="1462087"/>
          </a:xfrm>
        </p:spPr>
        <p:txBody>
          <a:bodyPr/>
          <a:lstStyle/>
          <a:p>
            <a:r>
              <a:rPr lang="ru-RU" altLang="ru-RU" sz="4000" b="1" smtClean="0"/>
              <a:t>3. Армирование конструкций.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smtClean="0"/>
              <a:t>Армирование конструкции производится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mtClean="0"/>
              <a:t>без предварительного напряжения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mtClean="0"/>
              <a:t>с предварительным напряжением 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Монтаж ненапрягаемой арматуры</a:t>
            </a:r>
            <a:r>
              <a:rPr lang="ru-RU" altLang="ru-RU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6116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smtClean="0"/>
              <a:t>предварительное изготовление арматурных элементов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smtClean="0"/>
              <a:t>установка их в проектное положение</a:t>
            </a:r>
            <a:r>
              <a:rPr lang="ru-RU" altLang="ru-RU" sz="240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altLang="ru-RU" sz="2400" smtClean="0"/>
          </a:p>
          <a:p>
            <a:r>
              <a:rPr lang="ru-RU" altLang="ru-RU" sz="2400" smtClean="0"/>
              <a:t>Ручная укладка арматуры допускается при массе арматурных элементов не более 20 кг. </a:t>
            </a:r>
          </a:p>
        </p:txBody>
      </p:sp>
      <p:pic>
        <p:nvPicPr>
          <p:cNvPr id="19460" name="Picture 5" descr="Основные арматурные элементы в каркасах здан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4419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/>
              <a:t>Обеспечение защитного слоя бетона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17713"/>
            <a:ext cx="8686800" cy="46116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smtClean="0"/>
              <a:t> </a:t>
            </a:r>
            <a:r>
              <a:rPr lang="ru-RU" altLang="ru-RU" b="1" smtClean="0">
                <a:solidFill>
                  <a:schemeClr val="tx2"/>
                </a:solidFill>
              </a:rPr>
              <a:t>Защитный слой бетона</a:t>
            </a:r>
            <a:r>
              <a:rPr lang="ru-RU" altLang="ru-RU" sz="2800" smtClean="0"/>
              <a:t> - </a:t>
            </a:r>
            <a:r>
              <a:rPr lang="ru-RU" altLang="ru-RU" smtClean="0"/>
              <a:t>расстояние между внешними поверхностями арматуры и бетона.</a:t>
            </a:r>
            <a:r>
              <a:rPr lang="ru-RU" altLang="ru-RU" sz="2800" smtClean="0"/>
              <a:t> </a:t>
            </a:r>
          </a:p>
          <a:p>
            <a:pPr>
              <a:lnSpc>
                <a:spcPct val="90000"/>
              </a:lnSpc>
            </a:pPr>
            <a:endParaRPr lang="ru-RU" altLang="ru-RU" sz="2800" smtClean="0"/>
          </a:p>
          <a:p>
            <a:pPr>
              <a:lnSpc>
                <a:spcPct val="90000"/>
              </a:lnSpc>
            </a:pPr>
            <a:r>
              <a:rPr lang="ru-RU" altLang="ru-RU" sz="2800" smtClean="0"/>
              <a:t>Для этого в конструкциях арматурных элементов предусматривают </a:t>
            </a:r>
            <a:r>
              <a:rPr lang="ru-RU" altLang="ru-RU" sz="2800" b="1" smtClean="0"/>
              <a:t>специальные упоры или поперечные стержни</a:t>
            </a:r>
            <a:r>
              <a:rPr lang="ru-RU" altLang="ru-RU" sz="2800" smtClean="0"/>
              <a:t>, также с помощью бетонных, пластмассовых и металлических </a:t>
            </a:r>
            <a:r>
              <a:rPr lang="ru-RU" altLang="ru-RU" sz="2800" b="1" smtClean="0"/>
              <a:t>фиксаторов</a:t>
            </a:r>
            <a:r>
              <a:rPr lang="ru-RU" altLang="ru-RU" sz="2800" smtClean="0"/>
              <a:t>, которые привязывают или надевают на арматурные стержни.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zatshitnyy_sloy_beto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21150"/>
            <a:ext cx="3771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 descr="vertical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165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qhpchgfmhdy%20wxbaydvvw%20hlkq%20pprm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7500823_%E7%E0%EA%EB%E0%E4%ED%FB%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90925"/>
            <a:ext cx="51816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1. Общие положения.</a:t>
            </a:r>
            <a:r>
              <a:rPr lang="ru-RU" altLang="ru-RU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17713"/>
            <a:ext cx="8574088" cy="4687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smtClean="0">
                <a:solidFill>
                  <a:schemeClr val="tx2"/>
                </a:solidFill>
              </a:rPr>
              <a:t>По способу выполнения</a:t>
            </a:r>
            <a:r>
              <a:rPr lang="ru-RU" altLang="ru-RU" sz="2000" smtClean="0"/>
              <a:t> </a:t>
            </a:r>
            <a:r>
              <a:rPr lang="ru-RU" altLang="ru-RU" sz="2000" i="1" smtClean="0"/>
              <a:t>бетонные и железобетонные конструкции разделяют на: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Сборные конструкции</a:t>
            </a:r>
            <a:r>
              <a:rPr lang="ru-RU" altLang="ru-RU" sz="2000" smtClean="0"/>
              <a:t> </a:t>
            </a:r>
            <a:endParaRPr lang="en-US" altLang="ru-RU" sz="2000" smtClean="0"/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Монолитные конструкции </a:t>
            </a:r>
            <a:endParaRPr lang="en-US" altLang="ru-RU" sz="2000" b="1" smtClean="0"/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Сборно-монолитные</a:t>
            </a:r>
            <a:r>
              <a:rPr lang="ru-RU" altLang="ru-RU" sz="2000" smtClean="0"/>
              <a:t> </a:t>
            </a:r>
            <a:r>
              <a:rPr lang="ru-RU" altLang="ru-RU" sz="2000" b="1" smtClean="0"/>
              <a:t>конструкции</a:t>
            </a:r>
            <a:r>
              <a:rPr lang="ru-RU" altLang="ru-RU" sz="2000" smtClean="0"/>
              <a:t> </a:t>
            </a:r>
            <a:endParaRPr lang="en-US" altLang="ru-RU" sz="2000" smtClean="0"/>
          </a:p>
          <a:p>
            <a:pPr>
              <a:lnSpc>
                <a:spcPct val="80000"/>
              </a:lnSpc>
            </a:pPr>
            <a:endParaRPr lang="en-US" altLang="ru-RU" sz="2000" smtClean="0"/>
          </a:p>
          <a:p>
            <a:pPr>
              <a:lnSpc>
                <a:spcPct val="80000"/>
              </a:lnSpc>
            </a:pPr>
            <a:endParaRPr lang="en-US" altLang="ru-RU" sz="2000" smtClean="0"/>
          </a:p>
          <a:p>
            <a:r>
              <a:rPr lang="ru-RU" altLang="ru-RU" sz="2100" b="1" smtClean="0"/>
              <a:t>Применение монолитного железобетона эффективно при возведении</a:t>
            </a:r>
            <a:r>
              <a:rPr lang="ru-RU" altLang="ru-RU" sz="2100" smtClean="0"/>
              <a:t> массивных фундаментов, подземных частей зданий и сооружений, массивных стен, различных пространственных конструкций, стенок и ядер жесткости, дымовых труб, резервуаров, зданий повышенной этажности (особенно в сейсмических районах) и многих</a:t>
            </a:r>
            <a:r>
              <a:rPr lang="ru-RU" altLang="ru-RU" sz="2100" b="1" smtClean="0"/>
              <a:t> </a:t>
            </a:r>
            <a:r>
              <a:rPr lang="ru-RU" altLang="ru-RU" sz="2100" smtClean="0"/>
              <a:t>других конструкций и инженерных сооружений.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Напряженное армирование конструкций</a:t>
            </a:r>
            <a:r>
              <a:rPr lang="ru-RU" altLang="ru-RU" sz="400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610600" cy="2173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smtClean="0">
                <a:solidFill>
                  <a:schemeClr val="tx2"/>
                </a:solidFill>
              </a:rPr>
              <a:t>Линейный способ</a:t>
            </a:r>
            <a:r>
              <a:rPr lang="ru-RU" altLang="ru-RU" sz="2400" smtClean="0"/>
              <a:t> При бетонировании конструкций оставляют каналы (открытые или закрытые). По приобретении бетоном заданной прочности в каналы укладывают арматурные элементы и производят их натяжение с передачей усилий на напрягаемую конструкцию.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smtClean="0"/>
          </a:p>
          <a:p>
            <a:pPr>
              <a:lnSpc>
                <a:spcPct val="90000"/>
              </a:lnSpc>
            </a:pPr>
            <a:endParaRPr lang="ru-RU" altLang="ru-RU" sz="2800" smtClean="0"/>
          </a:p>
        </p:txBody>
      </p:sp>
      <p:pic>
        <p:nvPicPr>
          <p:cNvPr id="22532" name="Picture 9" descr="post-tens-inde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55626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000" b="1" smtClean="0"/>
              <a:t>Напряженное армирование конструкций</a:t>
            </a:r>
            <a:r>
              <a:rPr lang="ru-RU" altLang="ru-RU" sz="400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2017713"/>
            <a:ext cx="4306888" cy="4611687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tx2"/>
                </a:solidFill>
              </a:rPr>
              <a:t>Непрерывный способ</a:t>
            </a:r>
            <a:r>
              <a:rPr lang="ru-RU" altLang="ru-RU" sz="2400" smtClean="0"/>
              <a:t> заключается в навивке с заданным натяжением бесконечной арматурной проволоки по контуру забетонированной конструкции.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400" smtClean="0"/>
          </a:p>
        </p:txBody>
      </p:sp>
      <p:pic>
        <p:nvPicPr>
          <p:cNvPr id="23556" name="Picture 4" descr="Способ непрерывного армир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8274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4. Транспортирование и подача бетонной смеси</a:t>
            </a:r>
          </a:p>
        </p:txBody>
      </p:sp>
      <p:graphicFrame>
        <p:nvGraphicFramePr>
          <p:cNvPr id="60440" name="Group 24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144000" cy="5105400"/>
        </p:xfrm>
        <a:graphic>
          <a:graphicData uri="http://schemas.openxmlformats.org/drawingml/2006/table">
            <a:tbl>
              <a:tblPr/>
              <a:tblGrid>
                <a:gridCol w="3471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2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Варианты доставки бетона к месту укладки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Характеристики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Авто-бетоновозами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Открытые самосвалы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0" 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кузова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=3…5 м</a:t>
                      </a:r>
                      <a:r>
                        <a:rPr kumimoji="0" 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(используют при транспортировке не более 10 мин)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4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Автобетоно-смесителями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Бетонный смеситель установленный на автомобилях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0" lang="ru-RU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кузова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=5…8 м</a:t>
                      </a:r>
                      <a:r>
                        <a:rPr kumimoji="0" lang="ru-RU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С принудительным перемешиванием бетонной смеси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С перемешиванием бетонной смеси только при движении автомобиля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4593" name="Picture 25" descr="img7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3" t="10727" r="12666" b="61636"/>
          <a:stretch>
            <a:fillRect/>
          </a:stretch>
        </p:blipFill>
        <p:spPr bwMode="auto">
          <a:xfrm>
            <a:off x="304800" y="3048000"/>
            <a:ext cx="2667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26" descr="69361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94288"/>
            <a:ext cx="33528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1</a:t>
            </a:r>
          </a:p>
        </p:txBody>
      </p:sp>
      <p:graphicFrame>
        <p:nvGraphicFramePr>
          <p:cNvPr id="62503" name="Group 39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0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Варианты подачи смеси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Виды бетона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Объем работ в смену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В крановых бадьях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=0,3-1м</a:t>
                      </a:r>
                      <a:r>
                        <a:rPr kumimoji="0" lang="ru-RU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Мягкий и пластичный бетон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До 50 м</a:t>
                      </a:r>
                      <a:r>
                        <a:rPr kumimoji="0" lang="ru-RU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Конвейерными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лентами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Пластичный бетон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До 50 м</a:t>
                      </a:r>
                      <a:r>
                        <a:rPr kumimoji="0" lang="ru-RU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Бетононасосами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Пластичный бетон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Более 45 м</a:t>
                      </a:r>
                      <a:r>
                        <a:rPr kumimoji="0" lang="ru-RU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5625" name="Picture 29" descr="bn10_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3" t="3999" r="3999" b="3999"/>
          <a:stretch>
            <a:fillRect/>
          </a:stretch>
        </p:blipFill>
        <p:spPr bwMode="auto">
          <a:xfrm>
            <a:off x="3276600" y="1219200"/>
            <a:ext cx="1577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30" descr="108-fb4d5e04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1981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Picture 37" descr="zenit_5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16764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Picture 38" descr="gig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1468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Picture 40" descr="pu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663" y="5168900"/>
            <a:ext cx="1828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etononasos_6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2" t="1587" r="3658" b="1587"/>
          <a:stretch>
            <a:fillRect/>
          </a:stretch>
        </p:blipFill>
        <p:spPr bwMode="auto">
          <a:xfrm>
            <a:off x="4800600" y="838200"/>
            <a:ext cx="33305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astra_6006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7798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smtClean="0"/>
              <a:t>5</a:t>
            </a:r>
            <a:r>
              <a:rPr lang="ru-RU" altLang="ru-RU" b="1" smtClean="0"/>
              <a:t>. Бетонирование конструкций</a:t>
            </a:r>
            <a:endParaRPr lang="ru-RU" altLang="ru-RU" sz="2800" b="1" smtClean="0">
              <a:solidFill>
                <a:srgbClr val="92DCEE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i="1" smtClean="0"/>
              <a:t>Требования:</a:t>
            </a:r>
          </a:p>
          <a:p>
            <a:pPr>
              <a:lnSpc>
                <a:spcPct val="80000"/>
              </a:lnSpc>
            </a:pPr>
            <a:r>
              <a:rPr lang="ru-RU" altLang="ru-RU" sz="2800" smtClean="0"/>
              <a:t>Монолитность бетонной кладки</a:t>
            </a:r>
          </a:p>
          <a:p>
            <a:pPr>
              <a:lnSpc>
                <a:spcPct val="80000"/>
              </a:lnSpc>
            </a:pPr>
            <a:r>
              <a:rPr lang="ru-RU" altLang="ru-RU" sz="2800" smtClean="0"/>
              <a:t>Проектные физико-механические показатели</a:t>
            </a:r>
          </a:p>
          <a:p>
            <a:pPr>
              <a:lnSpc>
                <a:spcPct val="80000"/>
              </a:lnSpc>
            </a:pPr>
            <a:r>
              <a:rPr lang="ru-RU" altLang="ru-RU" sz="2800" smtClean="0"/>
              <a:t>Однородность бетона</a:t>
            </a:r>
          </a:p>
          <a:p>
            <a:pPr>
              <a:lnSpc>
                <a:spcPct val="80000"/>
              </a:lnSpc>
            </a:pPr>
            <a:r>
              <a:rPr lang="ru-RU" altLang="ru-RU" sz="2800" smtClean="0"/>
              <a:t>Сцепление бетона с арматурой</a:t>
            </a:r>
          </a:p>
          <a:p>
            <a:pPr>
              <a:lnSpc>
                <a:spcPct val="80000"/>
              </a:lnSpc>
            </a:pPr>
            <a:r>
              <a:rPr lang="ru-RU" altLang="ru-RU" sz="2800" smtClean="0"/>
              <a:t>Полное заполнение заопалубочного пространства</a:t>
            </a:r>
          </a:p>
          <a:p>
            <a:pPr>
              <a:lnSpc>
                <a:spcPct val="80000"/>
              </a:lnSpc>
            </a:pPr>
            <a:endParaRPr lang="ru-RU" altLang="ru-RU" sz="28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smtClean="0"/>
              <a:t>Методы укладки бетонной смеси: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smtClean="0"/>
              <a:t>С уплотнением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Литьем </a:t>
            </a:r>
            <a:r>
              <a:rPr lang="ru-RU" altLang="ru-RU" sz="1800" smtClean="0"/>
              <a:t>(бетонные смеси с суперпластификаторами)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Напорной укладкой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SzPct val="200000"/>
              <a:buFont typeface="Wingdings" panose="05000000000000000000" pitchFamily="2" charset="2"/>
              <a:buChar char="?"/>
            </a:pPr>
            <a:r>
              <a:rPr lang="ru-RU" altLang="ru-RU" sz="2800" b="1" i="1" u="sng" smtClean="0">
                <a:solidFill>
                  <a:schemeClr val="tx2"/>
                </a:solidFill>
              </a:rPr>
              <a:t>Основное правило –</a:t>
            </a:r>
            <a:r>
              <a:rPr lang="ru-RU" altLang="ru-RU" sz="2800" smtClean="0">
                <a:solidFill>
                  <a:schemeClr val="tx2"/>
                </a:solidFill>
              </a:rPr>
              <a:t> новая порция бетонной смеси должна быть уложена до начала схватывания цемента в ранее уложенном слое</a:t>
            </a:r>
          </a:p>
          <a:p>
            <a:pPr>
              <a:lnSpc>
                <a:spcPct val="90000"/>
              </a:lnSpc>
            </a:pPr>
            <a:endParaRPr lang="ru-RU" altLang="ru-RU" sz="28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smtClean="0"/>
              <a:t>укладка бетонной смеси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2017713"/>
            <a:ext cx="5449888" cy="4114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b="1" smtClean="0"/>
              <a:t>h</a:t>
            </a:r>
            <a:r>
              <a:rPr lang="ru-RU" altLang="ru-RU" b="1" smtClean="0"/>
              <a:t> </a:t>
            </a:r>
            <a:r>
              <a:rPr lang="en-US" altLang="ru-RU" b="1" smtClean="0">
                <a:cs typeface="Arial" panose="020B0604020202020204" pitchFamily="34" charset="0"/>
              </a:rPr>
              <a:t>≤</a:t>
            </a:r>
            <a:r>
              <a:rPr lang="ru-RU" altLang="ru-RU" b="1" smtClean="0">
                <a:cs typeface="Arial" panose="020B0604020202020204" pitchFamily="34" charset="0"/>
              </a:rPr>
              <a:t> </a:t>
            </a:r>
            <a:r>
              <a:rPr lang="en-US" altLang="ru-RU" b="1" smtClean="0">
                <a:cs typeface="Arial" panose="020B0604020202020204" pitchFamily="34" charset="0"/>
              </a:rPr>
              <a:t>Q*t/A</a:t>
            </a:r>
            <a:r>
              <a:rPr lang="ru-RU" altLang="ru-RU" b="1" smtClean="0"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b="1" smtClean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>
                <a:cs typeface="Arial" panose="020B0604020202020204" pitchFamily="34" charset="0"/>
              </a:rPr>
              <a:t>где </a:t>
            </a:r>
            <a:r>
              <a:rPr lang="en-US" altLang="ru-RU" sz="2400" b="1" smtClean="0">
                <a:solidFill>
                  <a:schemeClr val="hlink"/>
                </a:solidFill>
              </a:rPr>
              <a:t>h</a:t>
            </a:r>
            <a:r>
              <a:rPr lang="ru-RU" altLang="ru-RU" sz="2400" smtClean="0"/>
              <a:t> – </a:t>
            </a:r>
            <a:r>
              <a:rPr lang="ru-RU" altLang="ru-RU" sz="2400" b="1" smtClean="0"/>
              <a:t>толщина укладываемого слоя</a:t>
            </a:r>
            <a:r>
              <a:rPr lang="ru-RU" altLang="ru-RU" sz="2400" smtClean="0"/>
              <a:t>, м,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smtClean="0">
                <a:solidFill>
                  <a:schemeClr val="hlink"/>
                </a:solidFill>
                <a:cs typeface="Arial" panose="020B0604020202020204" pitchFamily="34" charset="0"/>
              </a:rPr>
              <a:t>Q</a:t>
            </a:r>
            <a:r>
              <a:rPr lang="ru-RU" altLang="ru-RU" sz="2400" b="1" smtClean="0">
                <a:cs typeface="Arial" panose="020B0604020202020204" pitchFamily="34" charset="0"/>
              </a:rPr>
              <a:t> </a:t>
            </a:r>
            <a:r>
              <a:rPr lang="ru-RU" altLang="ru-RU" sz="2400" smtClean="0">
                <a:cs typeface="Arial" panose="020B0604020202020204" pitchFamily="34" charset="0"/>
              </a:rPr>
              <a:t>– интенсивность подачи бетонной смеси, м</a:t>
            </a:r>
            <a:r>
              <a:rPr lang="ru-RU" altLang="ru-RU" sz="2400" baseline="30000" smtClean="0">
                <a:cs typeface="Arial" panose="020B0604020202020204" pitchFamily="34" charset="0"/>
              </a:rPr>
              <a:t>3</a:t>
            </a:r>
            <a:r>
              <a:rPr lang="ru-RU" altLang="ru-RU" sz="2400" smtClean="0">
                <a:cs typeface="Arial" panose="020B0604020202020204" pitchFamily="34" charset="0"/>
              </a:rPr>
              <a:t>/час,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400" b="1" smtClean="0">
                <a:solidFill>
                  <a:schemeClr val="hlink"/>
                </a:solidFill>
                <a:cs typeface="Arial" panose="020B0604020202020204" pitchFamily="34" charset="0"/>
              </a:rPr>
              <a:t>t</a:t>
            </a:r>
            <a:r>
              <a:rPr lang="ru-RU" altLang="ru-RU" sz="2400" smtClean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smtClean="0">
                <a:cs typeface="Arial" panose="020B0604020202020204" pitchFamily="34" charset="0"/>
              </a:rPr>
              <a:t>– максимально допустимый срок до перекрытия слоя ранее уложенного бетона, ч,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chemeClr val="hlink"/>
                </a:solidFill>
                <a:cs typeface="Arial" panose="020B0604020202020204" pitchFamily="34" charset="0"/>
              </a:rPr>
              <a:t>А</a:t>
            </a:r>
            <a:r>
              <a:rPr lang="ru-RU" altLang="ru-RU" sz="2400" smtClean="0">
                <a:solidFill>
                  <a:srgbClr val="92DCEE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smtClean="0">
                <a:cs typeface="Arial" panose="020B0604020202020204" pitchFamily="34" charset="0"/>
              </a:rPr>
              <a:t>– площадь бетонируемой конструкции, м</a:t>
            </a:r>
            <a:r>
              <a:rPr lang="ru-RU" altLang="ru-RU" sz="2400" baseline="30000" smtClean="0">
                <a:cs typeface="Arial" panose="020B0604020202020204" pitchFamily="34" charset="0"/>
              </a:rPr>
              <a:t>2</a:t>
            </a:r>
            <a:endParaRPr lang="ru-RU" altLang="ru-RU" sz="2400" smtClean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altLang="ru-RU" sz="240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0" t="10567" r="9735"/>
          <a:stretch>
            <a:fillRect/>
          </a:stretch>
        </p:blipFill>
        <p:spPr bwMode="auto">
          <a:xfrm>
            <a:off x="152400" y="3124200"/>
            <a:ext cx="32766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Уплотнение бетонной смеси</a:t>
            </a:r>
          </a:p>
        </p:txBody>
      </p:sp>
      <p:sp>
        <p:nvSpPr>
          <p:cNvPr id="3072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724400" y="2017713"/>
            <a:ext cx="4230688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</a:pPr>
            <a:r>
              <a:rPr lang="ru-RU" altLang="ru-RU" b="1" smtClean="0">
                <a:solidFill>
                  <a:schemeClr val="tx2"/>
                </a:solidFill>
              </a:rPr>
              <a:t>Вибрированием</a:t>
            </a:r>
          </a:p>
          <a:p>
            <a:pPr marL="609600" indent="-609600">
              <a:lnSpc>
                <a:spcPct val="90000"/>
              </a:lnSpc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</a:pPr>
            <a:r>
              <a:rPr lang="ru-RU" altLang="ru-RU" b="1" smtClean="0">
                <a:solidFill>
                  <a:schemeClr val="tx2"/>
                </a:solidFill>
              </a:rPr>
              <a:t>Штыкованием </a:t>
            </a:r>
            <a:r>
              <a:rPr lang="ru-RU" altLang="ru-RU" b="1" smtClean="0"/>
              <a:t>(шуровкой)</a:t>
            </a:r>
          </a:p>
          <a:p>
            <a:pPr marL="609600" indent="-609600">
              <a:lnSpc>
                <a:spcPct val="90000"/>
              </a:lnSpc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</a:pPr>
            <a:r>
              <a:rPr lang="ru-RU" altLang="ru-RU" b="1" smtClean="0">
                <a:solidFill>
                  <a:schemeClr val="tx2"/>
                </a:solidFill>
              </a:rPr>
              <a:t>Трамбованием</a:t>
            </a:r>
            <a:r>
              <a:rPr lang="ru-RU" altLang="ru-RU" smtClean="0"/>
              <a:t> </a:t>
            </a:r>
            <a:r>
              <a:rPr lang="ru-RU" altLang="ru-RU" b="1" smtClean="0"/>
              <a:t>(ручными и пневматическими трамбовками)</a:t>
            </a:r>
          </a:p>
        </p:txBody>
      </p:sp>
      <p:pic>
        <p:nvPicPr>
          <p:cNvPr id="30724" name="Picture 10" descr="Pnevm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17319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1" descr="Vibratory_Impact_Ram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2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17065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3" descr="pic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1638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u="sng" smtClean="0">
                <a:solidFill>
                  <a:schemeClr val="folHlink"/>
                </a:solidFill>
              </a:rPr>
              <a:t>Вибрирование</a:t>
            </a:r>
          </a:p>
        </p:txBody>
      </p:sp>
      <p:graphicFrame>
        <p:nvGraphicFramePr>
          <p:cNvPr id="31788" name="Group 44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144000" cy="5237162"/>
        </p:xfrm>
        <a:graphic>
          <a:graphicData uri="http://schemas.openxmlformats.org/drawingml/2006/table">
            <a:tbl>
              <a:tblPr/>
              <a:tblGrid>
                <a:gridCol w="250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36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Виды вибраторов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Область применения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Радиус действия, см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Продолжи-тельность вибри-рования, с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745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Внутренние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Типа булавы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 гибким валом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Массивные конструкции с различной степенью армирования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15-60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20-40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4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Густоармированные конструкции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Поверхностные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(виброрейка)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Тонкие плиты и полы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10-30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20-60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5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Наружные 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(устанавливаются на опалубку)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Густоармированные тонкостенные конструкции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20-40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50-90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Сборное здание (крупнопанельное)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2286000"/>
            <a:ext cx="31242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ru-RU" altLang="ru-RU" sz="2000" smtClean="0"/>
              <a:t>Наружная стеновая панель</a:t>
            </a:r>
          </a:p>
          <a:p>
            <a:pPr marL="609600" indent="-60960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ru-RU" altLang="ru-RU" sz="2000" smtClean="0"/>
              <a:t>Сантехкабины</a:t>
            </a:r>
          </a:p>
          <a:p>
            <a:pPr marL="609600" indent="-60960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ru-RU" altLang="ru-RU" sz="2000" smtClean="0"/>
              <a:t>Перегородка</a:t>
            </a:r>
          </a:p>
          <a:p>
            <a:pPr marL="609600" indent="-60960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ru-RU" altLang="ru-RU" sz="2000" smtClean="0"/>
              <a:t>Внутренняя стеновая панель</a:t>
            </a:r>
          </a:p>
          <a:p>
            <a:pPr marL="609600" indent="-60960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ru-RU" altLang="ru-RU" sz="2000" smtClean="0"/>
              <a:t>Плита перекрытия</a:t>
            </a:r>
          </a:p>
          <a:p>
            <a:pPr marL="609600" indent="-60960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ru-RU" altLang="ru-RU" sz="2000" smtClean="0"/>
              <a:t>Цокольная стеновая панель</a:t>
            </a:r>
          </a:p>
          <a:p>
            <a:pPr marL="609600" indent="-60960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ru-RU" altLang="ru-RU" sz="2000" smtClean="0"/>
              <a:t>Фундамент </a:t>
            </a:r>
          </a:p>
        </p:txBody>
      </p:sp>
      <p:pic>
        <p:nvPicPr>
          <p:cNvPr id="5124" name="Picture 4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6" t="1831" r="2856" b="2937"/>
          <a:stretch>
            <a:fillRect/>
          </a:stretch>
        </p:blipFill>
        <p:spPr bwMode="auto">
          <a:xfrm>
            <a:off x="152400" y="2286000"/>
            <a:ext cx="5334000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5715000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28687"/>
          </a:xfrm>
        </p:spPr>
        <p:txBody>
          <a:bodyPr/>
          <a:lstStyle/>
          <a:p>
            <a:r>
              <a:rPr lang="ru-RU" altLang="ru-RU" b="1" i="1" u="sng" smtClean="0">
                <a:solidFill>
                  <a:schemeClr val="folHlink"/>
                </a:solidFill>
              </a:rPr>
              <a:t>Правила вибрирования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905000"/>
            <a:ext cx="5678488" cy="4724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altLang="ru-RU" sz="2800" smtClean="0"/>
              <a:t>Бетон сначала распределяют, а затем вибрируют</a:t>
            </a:r>
          </a:p>
          <a:p>
            <a:pPr>
              <a:lnSpc>
                <a:spcPct val="130000"/>
              </a:lnSpc>
            </a:pPr>
            <a:r>
              <a:rPr lang="ru-RU" altLang="ru-RU" sz="2800" smtClean="0"/>
              <a:t>Вибрирование до прекращения появления на поверхности пузырьков воздуха</a:t>
            </a:r>
          </a:p>
          <a:p>
            <a:pPr>
              <a:lnSpc>
                <a:spcPct val="130000"/>
              </a:lnSpc>
            </a:pPr>
            <a:r>
              <a:rPr lang="ru-RU" altLang="ru-RU" sz="2800" smtClean="0"/>
              <a:t>Вибратор не должен соприкасаться с арматурой 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6" t="6625" r="6154" b="5589"/>
          <a:stretch>
            <a:fillRect/>
          </a:stretch>
        </p:blipFill>
        <p:spPr bwMode="auto">
          <a:xfrm>
            <a:off x="0" y="1066800"/>
            <a:ext cx="2971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2" t="5263" r="5147" b="17332"/>
          <a:stretch>
            <a:fillRect/>
          </a:stretch>
        </p:blipFill>
        <p:spPr bwMode="auto">
          <a:xfrm>
            <a:off x="0" y="4006850"/>
            <a:ext cx="29718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85800" y="3810000"/>
            <a:ext cx="221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</a:rPr>
              <a:t>Уплотненный слой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 u="sng" smtClean="0"/>
              <a:t>А. Фундаменты и массивы</a:t>
            </a:r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133600"/>
            <a:ext cx="8458200" cy="41021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 u="sng" smtClean="0"/>
              <a:t>Б. Стены и перегородки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63"/>
          <a:stretch>
            <a:fillRect/>
          </a:stretch>
        </p:blipFill>
        <p:spPr>
          <a:xfrm>
            <a:off x="1219200" y="1905000"/>
            <a:ext cx="7086600" cy="4764088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 u="sng" smtClean="0"/>
              <a:t>В. Колонны</a:t>
            </a: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3400" y="1981200"/>
            <a:ext cx="7848600" cy="445135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r>
              <a:rPr lang="ru-RU" altLang="ru-RU" sz="4800" smtClean="0"/>
              <a:t>Устройство рабочих швов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4000" b="1" i="1" u="sng" smtClean="0">
                <a:solidFill>
                  <a:schemeClr val="tx2"/>
                </a:solidFill>
              </a:rPr>
              <a:t>Рабочий шов</a:t>
            </a:r>
            <a:r>
              <a:rPr lang="ru-RU" altLang="ru-RU" smtClean="0"/>
              <a:t> – это плоскость стыка между затвердевшим и новым (свежеуложенным) бетоном, образуется из-за перерыва в бетонировании (от 7 часов)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1534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793038" cy="1462088"/>
          </a:xfrm>
        </p:spPr>
        <p:txBody>
          <a:bodyPr/>
          <a:lstStyle/>
          <a:p>
            <a:r>
              <a:rPr lang="ru-RU" altLang="ru-RU" sz="3200" b="1" smtClean="0"/>
              <a:t>Для надежного сцепления бетона в рабочем шве поверхность ранее уложенного бетона тщательно обрабатывают: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86000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2800" smtClean="0"/>
              <a:t>Кромку очищают от цементной пленки</a:t>
            </a:r>
          </a:p>
          <a:p>
            <a:r>
              <a:rPr lang="ru-RU" altLang="ru-RU" sz="2800" smtClean="0"/>
              <a:t>Обнажают крупный заполнитель</a:t>
            </a:r>
          </a:p>
          <a:p>
            <a:r>
              <a:rPr lang="ru-RU" altLang="ru-RU" sz="2800" smtClean="0"/>
              <a:t>Подувают сжатым воздухом</a:t>
            </a:r>
          </a:p>
          <a:p>
            <a:r>
              <a:rPr lang="ru-RU" altLang="ru-RU" sz="2800" smtClean="0"/>
              <a:t>Промывают струей воды</a:t>
            </a:r>
          </a:p>
          <a:p>
            <a:r>
              <a:rPr lang="ru-RU" altLang="ru-RU" sz="2800" smtClean="0"/>
              <a:t>Арматурные стержни очищают от раствора</a:t>
            </a:r>
          </a:p>
          <a:p>
            <a:endParaRPr lang="ru-RU" altLang="ru-RU" sz="28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/>
              <a:t>Выдерживание </a:t>
            </a:r>
            <a:br>
              <a:rPr lang="ru-RU" altLang="ru-RU" sz="3200" b="1" smtClean="0"/>
            </a:br>
            <a:r>
              <a:rPr lang="ru-RU" altLang="ru-RU" sz="3200" b="1" smtClean="0"/>
              <a:t>бетона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590800"/>
            <a:ext cx="7772400" cy="35417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 smtClean="0"/>
              <a:t>   Свежеуложенный бетон необходимо поддерживать во влажном состоянии путем: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800" smtClean="0"/>
          </a:p>
          <a:p>
            <a:r>
              <a:rPr lang="ru-RU" altLang="ru-RU" sz="2800" smtClean="0"/>
              <a:t>Поливки (через 5…10часов после укладки)</a:t>
            </a:r>
          </a:p>
          <a:p>
            <a:r>
              <a:rPr lang="ru-RU" altLang="ru-RU" sz="2800" smtClean="0"/>
              <a:t>Предохранения от солнечных лучей или мороза</a:t>
            </a:r>
          </a:p>
          <a:p>
            <a:endParaRPr lang="ru-RU" altLang="ru-RU" sz="2800" smtClean="0"/>
          </a:p>
        </p:txBody>
      </p:sp>
      <p:pic>
        <p:nvPicPr>
          <p:cNvPr id="40964" name="Picture 6" descr="nabor-prochnos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4313"/>
            <a:ext cx="8334375" cy="1309687"/>
          </a:xfrm>
        </p:spPr>
        <p:txBody>
          <a:bodyPr/>
          <a:lstStyle/>
          <a:p>
            <a:r>
              <a:rPr lang="ru-RU" altLang="ru-RU" sz="4000" b="1" smtClean="0"/>
              <a:t>6. Специальные способы</a:t>
            </a:r>
            <a:br>
              <a:rPr lang="ru-RU" altLang="ru-RU" sz="4000" b="1" smtClean="0"/>
            </a:br>
            <a:r>
              <a:rPr lang="ru-RU" altLang="ru-RU" sz="4000" b="1" smtClean="0"/>
              <a:t>        бетонирования</a:t>
            </a:r>
          </a:p>
        </p:txBody>
      </p:sp>
      <p:graphicFrame>
        <p:nvGraphicFramePr>
          <p:cNvPr id="64535" name="Group 23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334001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Методы бетонирования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Назначение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Вакуумирование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Возможность применения жидких бетонов, улучшаются физико-механические характеристики бетона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Торкретирование (шприцбетон)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Исправление дефектов бетонирования, ремонт кородирующих поверхностей. Повышаются прочность, водонепроницаемость, морозостойкость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Подводное бетонирование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Укладка бетонной смеси под водой без производства водоотлива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Монолитное здание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562600"/>
            <a:ext cx="6553200" cy="1179513"/>
          </a:xfrm>
        </p:spPr>
        <p:txBody>
          <a:bodyPr/>
          <a:lstStyle/>
          <a:p>
            <a:r>
              <a:rPr lang="ru-RU" altLang="ru-RU" sz="2800" smtClean="0"/>
              <a:t>Все конструкции здания выполнены из монолитного железобетона</a:t>
            </a:r>
          </a:p>
        </p:txBody>
      </p:sp>
      <p:pic>
        <p:nvPicPr>
          <p:cNvPr id="6148" name="Picture 4" descr="17_12071346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1454374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2914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altLang="ru-RU" b="1" smtClean="0"/>
              <a:t>Вакуумирование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43011" name="Picture 7" descr="shap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91"/>
          <a:stretch>
            <a:fillRect/>
          </a:stretch>
        </p:blipFill>
        <p:spPr bwMode="auto">
          <a:xfrm>
            <a:off x="228600" y="1295400"/>
            <a:ext cx="86106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581400"/>
            <a:ext cx="3025775" cy="3200400"/>
          </a:xfrm>
          <a:noFill/>
        </p:spPr>
      </p:pic>
      <p:pic>
        <p:nvPicPr>
          <p:cNvPr id="43013" name="Picture 7" descr="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52913"/>
            <a:ext cx="396240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torkr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1910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Торкретирование</a:t>
            </a:r>
          </a:p>
        </p:txBody>
      </p:sp>
      <p:pic>
        <p:nvPicPr>
          <p:cNvPr id="44036" name="Picture 9" descr="cifa_css2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6005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Подводное бетонирование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828800"/>
            <a:ext cx="5410200" cy="4760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smtClean="0"/>
              <a:t>Метод вертикально перемещающейся трубы </a:t>
            </a:r>
            <a:r>
              <a:rPr lang="ru-RU" altLang="ru-RU" sz="1800" b="1" smtClean="0"/>
              <a:t>(ВПТ)</a:t>
            </a:r>
            <a:r>
              <a:rPr lang="ru-RU" altLang="ru-RU" sz="1800" smtClean="0"/>
              <a:t> применяется на глубинах от 1,5 до 50 м.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Бетонируют таким методом в котловане, огражденном от проточной воды. 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Для подачи бетонной смеси в котлован устанавливают стальные бесшовные трубы.  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Опущенные до дна трубы с закрытыми нижними клапанами заполняют доверху бетонной смесью. Бетонная смесь, которую продолжают подавать, выходя из труб, выжимает кверху бетон, частично размытый водой.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Трубы должны быть все время погружены в бетон: не менее чем на 0,8 м при глубине бетонирования до 10 м и не менее чем на 1,5 м при глубине до 20 м.</a:t>
            </a:r>
            <a:r>
              <a:rPr lang="ru-RU" altLang="ru-RU" sz="900" b="1" smtClean="0"/>
              <a:t> </a:t>
            </a:r>
          </a:p>
        </p:txBody>
      </p:sp>
      <p:pic>
        <p:nvPicPr>
          <p:cNvPr id="45060" name="Picture 4" descr="img7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475"/>
          <a:stretch>
            <a:fillRect/>
          </a:stretch>
        </p:blipFill>
        <p:spPr bwMode="auto">
          <a:xfrm>
            <a:off x="0" y="1981200"/>
            <a:ext cx="36576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000" b="1" smtClean="0"/>
              <a:t>Подводное бетонирование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86200" y="1981200"/>
            <a:ext cx="4876800" cy="46085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smtClean="0"/>
              <a:t>Метод восходящего раствора </a:t>
            </a:r>
            <a:r>
              <a:rPr lang="ru-RU" altLang="ru-RU" sz="1800" b="1" smtClean="0"/>
              <a:t>(ВР)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Этот метод применяют на глубинах до 50 м, при ремонте сооружений в стесненных условиях, при бетонировании сооружений малого объема с густым армированием и сооружений, а также их частей из бутовой кладки.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В каменную наброску или гравийно-щебеночную отсыпку через установленные трубы нагнетают под давлением цементный раствор или цементное тесто. Раствор, поднимаясь снизу вверх, вытесняет из пустот в наброске воду и создает монолит.</a:t>
            </a:r>
          </a:p>
        </p:txBody>
      </p:sp>
      <p:pic>
        <p:nvPicPr>
          <p:cNvPr id="46084" name="Picture 4" descr="img7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15"/>
          <a:stretch>
            <a:fillRect/>
          </a:stretch>
        </p:blipFill>
        <p:spPr bwMode="auto">
          <a:xfrm>
            <a:off x="0" y="2133600"/>
            <a:ext cx="39624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000" b="1" smtClean="0"/>
              <a:t>Подводное бетонирование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191000"/>
            <a:ext cx="8305800" cy="2398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smtClean="0"/>
              <a:t>Метод втрамбовывания бетонной смеси 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Из бетонной смеси создают островок с последующим распространением бетонной смеси в блоке втрамбовыванием или вибрацией. Применяют этот метод при глубине воды до 1,5 м для конструкций, которые бетонируют до отметки, расположенной выше уровня воды, причем один из размеров блока в плане должен быть больше двойной глубины бетонирования.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Новые порции бетонной смеси втрамбовывают в островок равномерно, не ближе 20-30 см от уреза воды. Этим приемом обеспечивается защита от соприкосновения с водой новых порций бетонной смеси.</a:t>
            </a:r>
          </a:p>
        </p:txBody>
      </p:sp>
      <p:pic>
        <p:nvPicPr>
          <p:cNvPr id="47108" name="Picture 6" descr="метод  втрамбовывания бетонной смес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8006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/>
              <a:t>7. Особенности производства работ в зимнее время</a:t>
            </a:r>
          </a:p>
        </p:txBody>
      </p:sp>
      <p:graphicFrame>
        <p:nvGraphicFramePr>
          <p:cNvPr id="40998" name="Group 38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144000" cy="5105400"/>
        </p:xfrm>
        <a:graphic>
          <a:graphicData uri="http://schemas.openxmlformats.org/drawingml/2006/table">
            <a:tbl>
              <a:tblPr/>
              <a:tblGrid>
                <a:gridCol w="4233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10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Методы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Суть метода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Метод «Термоса»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Бетонную смесь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=15…30</a:t>
                      </a:r>
                      <a:r>
                        <a:rPr kumimoji="0" lang="ru-RU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 укладывают в утепленную опалубку. Метод эффективен для массивных конструкций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Искусственный прогрев бетона 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(электропрогрев, индукционный, инфракрасный нагрев и др.)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Температуру уложенного бетона повышают до допустимой 60-80</a:t>
                      </a:r>
                      <a:r>
                        <a:rPr kumimoji="0" lang="ru-RU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Использование бетонов с противоморозильными добавками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 бетон вводятся добавки от 5 до 15% от веса цемента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Схема выдерживания бетона методом термоса</a:t>
            </a:r>
          </a:p>
        </p:txBody>
      </p:sp>
      <p:sp>
        <p:nvSpPr>
          <p:cNvPr id="49155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182688" y="5029200"/>
            <a:ext cx="7772400" cy="1676400"/>
          </a:xfrm>
        </p:spPr>
        <p:txBody>
          <a:bodyPr/>
          <a:lstStyle/>
          <a:p>
            <a:r>
              <a:rPr lang="ru-RU" altLang="ru-RU" sz="2800" smtClean="0"/>
              <a:t>1 - опалубка; 2 - бетон; 3 - пароизоляция; 4 - теплоизоляция; 5 - температурная кривая разогрева бетона. </a:t>
            </a:r>
          </a:p>
        </p:txBody>
      </p:sp>
      <p:pic>
        <p:nvPicPr>
          <p:cNvPr id="49156" name="Picture 6" descr="x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6294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000" b="1" smtClean="0"/>
              <a:t>Искусственный прогрев бетона</a:t>
            </a:r>
          </a:p>
        </p:txBody>
      </p:sp>
      <p:pic>
        <p:nvPicPr>
          <p:cNvPr id="50179" name="Picture 13" descr="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5" descr="progrev_betona_termomata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44" r="20833"/>
          <a:stretch>
            <a:fillRect/>
          </a:stretch>
        </p:blipFill>
        <p:spPr bwMode="auto">
          <a:xfrm>
            <a:off x="228600" y="2590800"/>
            <a:ext cx="32766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7" descr="image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19716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Критическая прочность бетона до замерзания: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800" smtClean="0"/>
              <a:t>Для конструкций </a:t>
            </a:r>
            <a:r>
              <a:rPr lang="ru-RU" altLang="ru-RU" sz="2800" b="1" smtClean="0"/>
              <a:t>с ненапрягаемой арматурой – 30-50%</a:t>
            </a:r>
            <a:r>
              <a:rPr lang="ru-RU" altLang="ru-RU" sz="2800" smtClean="0"/>
              <a:t> проектной прочности</a:t>
            </a:r>
          </a:p>
          <a:p>
            <a:r>
              <a:rPr lang="ru-RU" altLang="ru-RU" sz="2800" smtClean="0"/>
              <a:t>Для конструкций с </a:t>
            </a:r>
            <a:r>
              <a:rPr lang="ru-RU" altLang="ru-RU" sz="2800" b="1" smtClean="0"/>
              <a:t>напрягаемой арматурой – 70%</a:t>
            </a:r>
            <a:r>
              <a:rPr lang="ru-RU" altLang="ru-RU" sz="2800" smtClean="0"/>
              <a:t> проектной прочности</a:t>
            </a:r>
          </a:p>
          <a:p>
            <a:r>
              <a:rPr lang="ru-RU" altLang="ru-RU" sz="2800" smtClean="0"/>
              <a:t>Для конструкций к которым предъявляются </a:t>
            </a:r>
            <a:r>
              <a:rPr lang="ru-RU" altLang="ru-RU" sz="2800" b="1" smtClean="0"/>
              <a:t>особые требования - 100%</a:t>
            </a:r>
            <a:r>
              <a:rPr lang="ru-RU" altLang="ru-RU" sz="2800" smtClean="0"/>
              <a:t> проектной прочности</a:t>
            </a:r>
          </a:p>
          <a:p>
            <a:endParaRPr lang="ru-RU" altLang="ru-RU" sz="280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Литература:</a:t>
            </a:r>
            <a:endParaRPr lang="ru-RU" altLang="ru-RU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altLang="ru-RU" sz="2800" b="1" dirty="0" smtClean="0"/>
              <a:t>Соколов</a:t>
            </a:r>
            <a:r>
              <a:rPr lang="ru-RU" altLang="ru-RU" sz="2800" b="1" dirty="0" smtClean="0"/>
              <a:t>, Г.К.</a:t>
            </a:r>
            <a:r>
              <a:rPr lang="ru-RU" altLang="ru-RU" sz="2800" dirty="0" smtClean="0"/>
              <a:t> Технология и организация строительства [Текст] -М.: Издательский Центр "Академия", </a:t>
            </a:r>
            <a:r>
              <a:rPr lang="ru-RU" altLang="ru-RU" sz="2800" dirty="0" smtClean="0"/>
              <a:t>2019.  </a:t>
            </a:r>
            <a:endParaRPr lang="ru-RU" altLang="ru-RU" sz="2800" b="1" u="sng" dirty="0" smtClean="0"/>
          </a:p>
          <a:p>
            <a:pPr marL="609600" indent="-609600">
              <a:lnSpc>
                <a:spcPct val="80000"/>
              </a:lnSpc>
            </a:pPr>
            <a:r>
              <a:rPr lang="ru-RU" altLang="ru-RU" sz="2800" dirty="0" smtClean="0"/>
              <a:t>Технология и организация строительного производства: Учеб. для техникумов/ </a:t>
            </a:r>
            <a:r>
              <a:rPr lang="ru-RU" altLang="ru-RU" sz="2800" b="1" dirty="0" smtClean="0"/>
              <a:t>Н.Н. Данилов</a:t>
            </a:r>
            <a:r>
              <a:rPr lang="ru-RU" altLang="ru-RU" sz="2800" dirty="0" smtClean="0"/>
              <a:t>, С.Н. Булгаков, М.П. Зимин; Под ред. Н.Н.Данилова. - М.: </a:t>
            </a:r>
            <a:r>
              <a:rPr lang="ru-RU" altLang="ru-RU" sz="2800" dirty="0" err="1" smtClean="0"/>
              <a:t>Стройиздат</a:t>
            </a:r>
            <a:r>
              <a:rPr lang="ru-RU" altLang="ru-RU" sz="2800" dirty="0" smtClean="0"/>
              <a:t>, </a:t>
            </a:r>
            <a:r>
              <a:rPr lang="ru-RU" altLang="ru-RU" sz="2800" dirty="0" smtClean="0"/>
              <a:t>2020. </a:t>
            </a:r>
            <a:endParaRPr lang="ru-RU" altLang="ru-RU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Сборно-монолитное здание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743200"/>
            <a:ext cx="3657600" cy="3429000"/>
          </a:xfrm>
        </p:spPr>
        <p:txBody>
          <a:bodyPr/>
          <a:lstStyle/>
          <a:p>
            <a:pPr marL="577850" indent="-57785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ru-RU" altLang="ru-RU" sz="2000" smtClean="0"/>
              <a:t>Колонна </a:t>
            </a:r>
            <a:r>
              <a:rPr lang="ru-RU" altLang="ru-RU" sz="2000" smtClean="0">
                <a:solidFill>
                  <a:schemeClr val="tx2"/>
                </a:solidFill>
              </a:rPr>
              <a:t>сборная</a:t>
            </a:r>
            <a:r>
              <a:rPr lang="ru-RU" altLang="ru-RU" sz="2000" smtClean="0"/>
              <a:t> ЖБ </a:t>
            </a:r>
          </a:p>
          <a:p>
            <a:pPr marL="577850" indent="-57785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ru-RU" altLang="ru-RU" sz="2000" smtClean="0"/>
              <a:t>Плиты ЖБ </a:t>
            </a:r>
            <a:r>
              <a:rPr lang="ru-RU" altLang="ru-RU" sz="2000" smtClean="0">
                <a:solidFill>
                  <a:schemeClr val="tx2"/>
                </a:solidFill>
              </a:rPr>
              <a:t>монолитные</a:t>
            </a:r>
            <a:r>
              <a:rPr lang="ru-RU" altLang="ru-RU" sz="2000" smtClean="0"/>
              <a:t> </a:t>
            </a:r>
          </a:p>
          <a:p>
            <a:pPr marL="577850" indent="-57785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ru-RU" altLang="ru-RU" sz="2000" smtClean="0">
                <a:solidFill>
                  <a:schemeClr val="tx2"/>
                </a:solidFill>
              </a:rPr>
              <a:t>Монолитные</a:t>
            </a:r>
            <a:r>
              <a:rPr lang="ru-RU" altLang="ru-RU" sz="2000" smtClean="0"/>
              <a:t> несущие и связевые ригели </a:t>
            </a:r>
          </a:p>
          <a:p>
            <a:pPr marL="577850" indent="-57785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ru-RU" altLang="ru-RU" sz="2000" smtClean="0"/>
              <a:t>Диафрагмы жесткости </a:t>
            </a:r>
            <a:r>
              <a:rPr lang="ru-RU" altLang="ru-RU" sz="2000" smtClean="0">
                <a:solidFill>
                  <a:schemeClr val="tx2"/>
                </a:solidFill>
              </a:rPr>
              <a:t>сборные</a:t>
            </a:r>
          </a:p>
          <a:p>
            <a:pPr marL="577850" indent="-57785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ru-RU" altLang="ru-RU" sz="2000" smtClean="0"/>
              <a:t>Шахта лифта </a:t>
            </a:r>
            <a:r>
              <a:rPr lang="ru-RU" altLang="ru-RU" sz="2000" smtClean="0">
                <a:solidFill>
                  <a:schemeClr val="tx2"/>
                </a:solidFill>
              </a:rPr>
              <a:t>сборная</a:t>
            </a:r>
          </a:p>
          <a:p>
            <a:pPr marL="577850" indent="-57785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ru-RU" altLang="ru-RU" sz="2000" smtClean="0"/>
              <a:t>Лестничные марши </a:t>
            </a:r>
            <a:r>
              <a:rPr lang="ru-RU" altLang="ru-RU" sz="2000" smtClean="0">
                <a:solidFill>
                  <a:schemeClr val="tx2"/>
                </a:solidFill>
              </a:rPr>
              <a:t>сборные</a:t>
            </a:r>
          </a:p>
          <a:p>
            <a:pPr marL="577850" indent="-57785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ru-RU" altLang="ru-RU" sz="2000" smtClean="0"/>
              <a:t>Облицовка стен камнем</a:t>
            </a:r>
            <a:r>
              <a:rPr lang="ru-RU" altLang="ru-RU" smtClean="0"/>
              <a:t> </a:t>
            </a:r>
          </a:p>
        </p:txBody>
      </p:sp>
      <p:pic>
        <p:nvPicPr>
          <p:cNvPr id="7172" name="Picture 4" descr="dom_karkas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4102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623887"/>
          </a:xfrm>
        </p:spPr>
        <p:txBody>
          <a:bodyPr/>
          <a:lstStyle/>
          <a:p>
            <a:r>
              <a:rPr lang="ru-RU" altLang="ru-RU" sz="3200" b="1" smtClean="0"/>
              <a:t>Структура процесса бетонирования</a:t>
            </a:r>
          </a:p>
        </p:txBody>
      </p:sp>
      <p:graphicFrame>
        <p:nvGraphicFramePr>
          <p:cNvPr id="60471" name="Group 55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9436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5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Заготовитель-ные процессы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изготовление элементов опалубки, арматуры,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сборка арматурно-опалубочных блоков,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приготовление бетонной смеси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8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Монтажно-укладочные (основных) процессы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установка опалубки и  арматуры в проектное положение;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монтаж арматурных и арматурно-опалубочных блоков;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укладка и уплотнение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бетонной смеси;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уход за бетоном в процессе твердения; натяжение арматуры;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демонтаж опалубки после достижения бетоном требуемой прочности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Транспортные процессы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связывают между собой заготовительные и монтажно-укладочные процессы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181975" cy="838200"/>
          </a:xfrm>
        </p:spPr>
        <p:txBody>
          <a:bodyPr/>
          <a:lstStyle/>
          <a:p>
            <a:r>
              <a:rPr lang="ru-RU" altLang="ru-RU" sz="4200" b="1" smtClean="0"/>
              <a:t>2. </a:t>
            </a:r>
            <a:r>
              <a:rPr lang="ru-RU" altLang="ru-RU" b="1" smtClean="0"/>
              <a:t>Устройство опалубки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3058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smtClean="0"/>
              <a:t>Опалубка</a:t>
            </a:r>
            <a:r>
              <a:rPr lang="ru-RU" altLang="ru-RU" sz="2400" smtClean="0"/>
              <a:t> — это временная</a:t>
            </a:r>
            <a:r>
              <a:rPr lang="ru-RU" altLang="ru-RU" sz="2400" b="1" smtClean="0"/>
              <a:t> </a:t>
            </a:r>
            <a:r>
              <a:rPr lang="ru-RU" altLang="ru-RU" sz="2400" smtClean="0"/>
              <a:t>вспомогательная конструкция, служащая для придания требуемых формы, геометрических размеров и положения в пространстве возводимой конструкции (или ее части).</a:t>
            </a:r>
          </a:p>
        </p:txBody>
      </p:sp>
      <p:pic>
        <p:nvPicPr>
          <p:cNvPr id="9220" name="Picture 4" descr="125507842017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45" b="4283"/>
          <a:stretch>
            <a:fillRect/>
          </a:stretch>
        </p:blipFill>
        <p:spPr bwMode="auto">
          <a:xfrm>
            <a:off x="0" y="3733800"/>
            <a:ext cx="51816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119018329778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97"/>
          <a:stretch>
            <a:fillRect/>
          </a:stretch>
        </p:blipFill>
        <p:spPr bwMode="auto">
          <a:xfrm>
            <a:off x="5486400" y="3467100"/>
            <a:ext cx="31718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14313"/>
            <a:ext cx="7696200" cy="1462087"/>
          </a:xfrm>
        </p:spPr>
        <p:txBody>
          <a:bodyPr/>
          <a:lstStyle/>
          <a:p>
            <a:r>
              <a:rPr lang="ru-RU" altLang="ru-RU" sz="3600" b="1" smtClean="0"/>
              <a:t>Опалубка в общем случае состоит из: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2057400"/>
            <a:ext cx="52578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i="1" smtClean="0"/>
              <a:t>опалубочных щитов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(палуба), обеспечивающих форму, размеры и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качество поверхности конструкции; </a:t>
            </a:r>
          </a:p>
          <a:p>
            <a:pPr>
              <a:lnSpc>
                <a:spcPct val="80000"/>
              </a:lnSpc>
            </a:pPr>
            <a:r>
              <a:rPr lang="ru-RU" altLang="ru-RU" sz="2400" b="1" i="1" smtClean="0"/>
              <a:t>крепежных устройств,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обеспечивающих проектное и неизменное положение опалубочных щитов друг относительно друга; </a:t>
            </a:r>
          </a:p>
          <a:p>
            <a:pPr>
              <a:lnSpc>
                <a:spcPct val="80000"/>
              </a:lnSpc>
            </a:pPr>
            <a:r>
              <a:rPr lang="ru-RU" altLang="ru-RU" sz="2400" b="1" i="1" smtClean="0"/>
              <a:t>опорных и поддерживающих устройств,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обеспечивающих проектное положение опалубочных щитов в пространстве. </a:t>
            </a:r>
          </a:p>
        </p:txBody>
      </p:sp>
      <p:pic>
        <p:nvPicPr>
          <p:cNvPr id="10244" name="Picture 4" descr="125507842017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45" b="4283"/>
          <a:stretch>
            <a:fillRect/>
          </a:stretch>
        </p:blipFill>
        <p:spPr bwMode="auto">
          <a:xfrm>
            <a:off x="152400" y="2971800"/>
            <a:ext cx="36576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Требования предъявляемые к опалубке: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915400" cy="4800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altLang="ru-RU" sz="2200" b="1" smtClean="0">
                <a:solidFill>
                  <a:schemeClr val="tx2"/>
                </a:solidFill>
              </a:rPr>
              <a:t>прочность, устойчивость, неизменяемость</a:t>
            </a:r>
            <a:r>
              <a:rPr lang="ru-RU" altLang="ru-RU" sz="2000" smtClean="0"/>
              <a:t>; </a:t>
            </a:r>
          </a:p>
          <a:p>
            <a:pPr>
              <a:lnSpc>
                <a:spcPct val="110000"/>
              </a:lnSpc>
            </a:pPr>
            <a:r>
              <a:rPr lang="ru-RU" altLang="ru-RU" sz="2000" smtClean="0"/>
              <a:t>палуба (обшивка) опалубочного щита должна </a:t>
            </a:r>
            <a:r>
              <a:rPr lang="ru-RU" altLang="ru-RU" sz="2200" b="1" smtClean="0">
                <a:solidFill>
                  <a:schemeClr val="tx2"/>
                </a:solidFill>
              </a:rPr>
              <a:t>быть</a:t>
            </a:r>
            <a:r>
              <a:rPr lang="ru-RU" altLang="ru-RU" sz="2200" b="1" smtClean="0"/>
              <a:t> </a:t>
            </a:r>
            <a:r>
              <a:rPr lang="ru-RU" altLang="ru-RU" sz="2200" b="1" smtClean="0">
                <a:solidFill>
                  <a:schemeClr val="tx2"/>
                </a:solidFill>
              </a:rPr>
              <a:t>достаточно плотной</a:t>
            </a:r>
            <a:r>
              <a:rPr lang="ru-RU" altLang="ru-RU" sz="2000" smtClean="0"/>
              <a:t>, в ней не должно быть щелей, через которые может просочиться цементный раствор; </a:t>
            </a:r>
          </a:p>
          <a:p>
            <a:pPr>
              <a:lnSpc>
                <a:spcPct val="110000"/>
              </a:lnSpc>
            </a:pPr>
            <a:r>
              <a:rPr lang="ru-RU" altLang="ru-RU" sz="2000" smtClean="0"/>
              <a:t>обеспечивать </a:t>
            </a:r>
            <a:r>
              <a:rPr lang="ru-RU" altLang="ru-RU" sz="2200" b="1" smtClean="0">
                <a:solidFill>
                  <a:schemeClr val="tx2"/>
                </a:solidFill>
              </a:rPr>
              <a:t>высокое качество поверхностей</a:t>
            </a:r>
            <a:r>
              <a:rPr lang="ru-RU" altLang="ru-RU" sz="2000" smtClean="0"/>
              <a:t>, исключающее появление наплывов, раковин, искривлений и т. п.; </a:t>
            </a:r>
          </a:p>
          <a:p>
            <a:pPr>
              <a:lnSpc>
                <a:spcPct val="110000"/>
              </a:lnSpc>
            </a:pPr>
            <a:r>
              <a:rPr lang="ru-RU" altLang="ru-RU" sz="2200" b="1" smtClean="0">
                <a:solidFill>
                  <a:schemeClr val="tx2"/>
                </a:solidFill>
              </a:rPr>
              <a:t>быть технологичной</a:t>
            </a:r>
            <a:r>
              <a:rPr lang="ru-RU" altLang="ru-RU" sz="2000" smtClean="0"/>
              <a:t>, т. е. должна устанавливаться и разбираться, не создавать затруднений при монтаже арматуры, а также при укладке и уплотнении бетонной смеси; </a:t>
            </a:r>
          </a:p>
          <a:p>
            <a:pPr>
              <a:lnSpc>
                <a:spcPct val="110000"/>
              </a:lnSpc>
            </a:pPr>
            <a:r>
              <a:rPr lang="ru-RU" altLang="ru-RU" sz="2200" b="1" smtClean="0">
                <a:solidFill>
                  <a:schemeClr val="tx2"/>
                </a:solidFill>
              </a:rPr>
              <a:t>обладать оборачиваемостью</a:t>
            </a:r>
            <a:r>
              <a:rPr lang="ru-RU" altLang="ru-RU" sz="2000" smtClean="0"/>
              <a:t>, т. е. многократно использоваться; чем выше оборачиваемость опалубки, тем ниже ее стоимость, отнесенная к единице объема готовой конструкции.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1555</TotalTime>
  <Words>1581</Words>
  <Application>Microsoft Office PowerPoint</Application>
  <PresentationFormat>Экран (4:3)</PresentationFormat>
  <Paragraphs>225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Палитра</vt:lpstr>
      <vt:lpstr>Производство бетонных и железобетонных работ</vt:lpstr>
      <vt:lpstr>1. Общие положения. </vt:lpstr>
      <vt:lpstr>Сборное здание (крупнопанельное)</vt:lpstr>
      <vt:lpstr>Монолитное здание</vt:lpstr>
      <vt:lpstr>Сборно-монолитное здание</vt:lpstr>
      <vt:lpstr>Структура процесса бетонирования</vt:lpstr>
      <vt:lpstr>2. Устройство опалубки</vt:lpstr>
      <vt:lpstr>Опалубка в общем случае состоит из:</vt:lpstr>
      <vt:lpstr>Требования предъявляемые к опалубке:</vt:lpstr>
      <vt:lpstr>Типы опалубок, получивших наибольшее распространение:</vt:lpstr>
      <vt:lpstr>Типы опалубок, получивших наибольшее распространение:</vt:lpstr>
      <vt:lpstr>Типы опалубок, получивших наибольшее распространение:</vt:lpstr>
      <vt:lpstr>Типы опалубок, получивших наибольшее распространение:</vt:lpstr>
      <vt:lpstr>Типы опалубок, получивших наибольшее распространение:</vt:lpstr>
      <vt:lpstr>Типы опалубок, получивших наибольшее распространение:</vt:lpstr>
      <vt:lpstr>3. Армирование конструкций.</vt:lpstr>
      <vt:lpstr>Монтаж ненапрягаемой арматуры </vt:lpstr>
      <vt:lpstr>Обеспечение защитного слоя бетона</vt:lpstr>
      <vt:lpstr>Слайд 19</vt:lpstr>
      <vt:lpstr>Напряженное армирование конструкций </vt:lpstr>
      <vt:lpstr>Напряженное армирование конструкций </vt:lpstr>
      <vt:lpstr>4. Транспортирование и подача бетонной смеси</vt:lpstr>
      <vt:lpstr>1</vt:lpstr>
      <vt:lpstr>Слайд 24</vt:lpstr>
      <vt:lpstr>5. Бетонирование конструкций</vt:lpstr>
      <vt:lpstr>Методы укладки бетонной смеси:</vt:lpstr>
      <vt:lpstr>укладка бетонной смеси</vt:lpstr>
      <vt:lpstr>Уплотнение бетонной смеси</vt:lpstr>
      <vt:lpstr>Вибрирование</vt:lpstr>
      <vt:lpstr>Слайд 30</vt:lpstr>
      <vt:lpstr>Правила вибрирования</vt:lpstr>
      <vt:lpstr>А. Фундаменты и массивы</vt:lpstr>
      <vt:lpstr>Б. Стены и перегородки</vt:lpstr>
      <vt:lpstr>В. Колонны</vt:lpstr>
      <vt:lpstr>Устройство рабочих швов</vt:lpstr>
      <vt:lpstr>Слайд 36</vt:lpstr>
      <vt:lpstr>Для надежного сцепления бетона в рабочем шве поверхность ранее уложенного бетона тщательно обрабатывают:</vt:lpstr>
      <vt:lpstr>Выдерживание  бетона</vt:lpstr>
      <vt:lpstr>6. Специальные способы         бетонирования</vt:lpstr>
      <vt:lpstr>Вакуумирование </vt:lpstr>
      <vt:lpstr>Торкретирование</vt:lpstr>
      <vt:lpstr>Подводное бетонирование</vt:lpstr>
      <vt:lpstr>Подводное бетонирование</vt:lpstr>
      <vt:lpstr>Подводное бетонирование</vt:lpstr>
      <vt:lpstr>7. Особенности производства работ в зимнее время</vt:lpstr>
      <vt:lpstr>Схема выдерживания бетона методом термоса</vt:lpstr>
      <vt:lpstr>Искусственный прогрев бетона</vt:lpstr>
      <vt:lpstr>Критическая прочность бетона до замерзания:</vt:lpstr>
      <vt:lpstr>Литература: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Ruzhkova</cp:lastModifiedBy>
  <cp:revision>38</cp:revision>
  <cp:lastPrinted>1601-01-01T00:00:00Z</cp:lastPrinted>
  <dcterms:created xsi:type="dcterms:W3CDTF">1601-01-01T00:00:00Z</dcterms:created>
  <dcterms:modified xsi:type="dcterms:W3CDTF">2022-01-29T11:00:20Z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