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9D5F45-13F1-41D9-8CC1-F00209C0CD25}" v="1" dt="2021-10-27T17:16:16.129"/>
    <p1510:client id="{7209C81D-032B-4E14-B9CD-E441A3680E86}" v="494" dt="2021-10-27T18:23:40.472"/>
    <p1510:client id="{7B374946-59CF-435C-B8EB-A4518DF74614}" v="55" dt="2021-10-27T17:44:23.859"/>
    <p1510:client id="{9FE182E2-D309-491C-8BF1-94B81763FB25}" v="30" dt="2021-10-27T17:24:45.180"/>
    <p1510:client id="{EAD5FBB2-6D47-494A-8102-2FB31090E556}" v="6" dt="2021-10-27T17:27:44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-9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7905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1867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351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393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6994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762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169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739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333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080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8813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148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0DE0A6-72A1-4C52-BE46-E0FB06053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ru-RU" sz="3200" dirty="0">
                <a:latin typeface="Times New Roman" pitchFamily="18" charset="0"/>
                <a:ea typeface="+mj-lt"/>
                <a:cs typeface="Times New Roman" pitchFamily="18" charset="0"/>
              </a:rPr>
              <a:t>Оформление периодической отчетной документации по контролю использования сметных лимитов (КС-2)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15F1D12-80F0-4747-805B-EE201ED56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3461" y="5862969"/>
            <a:ext cx="2918178" cy="54735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Преподаватель: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А.П. Щербакова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Book Antiqua"/>
              <a:cs typeface="Calibri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57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C2AB9BF-0073-4DD3-8B3C-8CA60F50610C}"/>
              </a:ext>
            </a:extLst>
          </p:cNvPr>
          <p:cNvSpPr txBox="1"/>
          <p:nvPr/>
        </p:nvSpPr>
        <p:spPr>
          <a:xfrm>
            <a:off x="4657725" y="475662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Литература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22E4583-D412-42D1-84C1-8FCC78C9B5BF}"/>
              </a:ext>
            </a:extLst>
          </p:cNvPr>
          <p:cNvSpPr txBox="1"/>
          <p:nvPr/>
        </p:nvSpPr>
        <p:spPr>
          <a:xfrm>
            <a:off x="897350" y="1245423"/>
            <a:ext cx="950712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+mn-lt"/>
                <a:cs typeface="Times New Roman" pitchFamily="18" charset="0"/>
              </a:rPr>
              <a:t>https://gozakaz.ru/kak-zapolnyat-formy-ks-2-i-ks-3-instruktsiya-i-obraztsy/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008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D292C3-4630-4784-AFCF-B10ACF1C1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53EE854-4140-48D6-BEDC-4EA3F7950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чего нужна форма КС-2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Какой бланк использовать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заполнять</a:t>
            </a:r>
          </a:p>
        </p:txBody>
      </p:sp>
    </p:spTree>
    <p:extLst>
      <p:ext uri="{BB962C8B-B14F-4D97-AF65-F5344CB8AC3E}">
        <p14:creationId xmlns="" xmlns:p14="http://schemas.microsoft.com/office/powerpoint/2010/main" val="35234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1304E08-B9F1-40CD-B16A-CE2E1D6142F8}"/>
              </a:ext>
            </a:extLst>
          </p:cNvPr>
          <p:cNvSpPr txBox="1"/>
          <p:nvPr/>
        </p:nvSpPr>
        <p:spPr>
          <a:xfrm>
            <a:off x="3360326" y="180622"/>
            <a:ext cx="6026385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dirty="0">
                <a:latin typeface="Times New Roman" pitchFamily="18" charset="0"/>
                <a:ea typeface="+mn-lt"/>
                <a:cs typeface="Times New Roman" pitchFamily="18" charset="0"/>
              </a:rPr>
              <a:t>Для чего нужна форма КС-2</a:t>
            </a:r>
            <a:r>
              <a:rPr lang="ru-RU" dirty="0">
                <a:latin typeface="Times New Roman" pitchFamily="18" charset="0"/>
                <a:ea typeface="+mn-lt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ea typeface="+mn-lt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FF5DFD3-269C-420D-A7F1-A13ED378DC09}"/>
              </a:ext>
            </a:extLst>
          </p:cNvPr>
          <p:cNvSpPr txBox="1"/>
          <p:nvPr/>
        </p:nvSpPr>
        <p:spPr>
          <a:xfrm rot="10800000" flipV="1">
            <a:off x="775054" y="1228717"/>
            <a:ext cx="10636014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В информации Росстата указано, что такое форма КС-2— это итоговая документация, которую подписывают стороны, заключившие государственный контракт на строительно-монтажные и ремонтные работы (письмо Росстата № 01-02-9/381 от 31.05.2005). Подписанные обеими организациями документы означают отсутствие у сторон претензий к объему и качеству выполненных работ и являются основанием для дальнейших взаиморасчетов. После того как подрядчик выполнит обязательства по госконтракту, заказчик осуществляет проверку и прием. Подтверждением выполнения контрактных условий является подписанный акт о приемке выполненных работ — форма КС-2. Он формируется на этапе закрытия государственного заказа, после того как поставщик исполнит все предписанные ему обязательства, а заказчик проверит полноту и качество и примет выполненные работы.</a:t>
            </a:r>
            <a:b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880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ACB83A2-2E51-4C7F-B4B6-602A266DDD7C}"/>
              </a:ext>
            </a:extLst>
          </p:cNvPr>
          <p:cNvSpPr txBox="1"/>
          <p:nvPr/>
        </p:nvSpPr>
        <p:spPr>
          <a:xfrm>
            <a:off x="3397954" y="255880"/>
            <a:ext cx="5612458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dirty="0">
                <a:latin typeface="Times New Roman" pitchFamily="18" charset="0"/>
                <a:ea typeface="+mn-lt"/>
                <a:cs typeface="Times New Roman" pitchFamily="18" charset="0"/>
              </a:rPr>
              <a:t>Какой бланк использовать</a:t>
            </a:r>
            <a:r>
              <a:rPr lang="ru-RU" dirty="0">
                <a:ea typeface="+mn-lt"/>
                <a:cs typeface="+mn-lt"/>
              </a:rPr>
              <a:t/>
            </a:r>
            <a:br>
              <a:rPr lang="ru-RU" dirty="0">
                <a:ea typeface="+mn-lt"/>
                <a:cs typeface="+mn-lt"/>
              </a:rPr>
            </a:br>
            <a:endParaRPr lang="ru-RU" dirty="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1915C14-8252-4664-A0BF-E095B4BBDE2B}"/>
              </a:ext>
            </a:extLst>
          </p:cNvPr>
          <p:cNvSpPr txBox="1"/>
          <p:nvPr/>
        </p:nvSpPr>
        <p:spPr>
          <a:xfrm>
            <a:off x="491067" y="1121362"/>
            <a:ext cx="11200458" cy="29854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Для подписания итоговой документации по окончанию строительных, ремонтных или монтажных действий используется унифицированная форма КС-2 — ОКУД 0322005. Бланки акта и справки разработаны и закреплены в постановлении Госкомстата № 100 от 11.11.1999. Порядок заполнения и содержательная часть акта зависят от вида выполняемых работ. Хотя форма акта унифицирована, исполнитель имеет возможность доработать ее в зависимости от своих потребностей, не нарушая действующие нормативы.</a:t>
            </a:r>
            <a:b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504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1C15996-30FA-40E6-8FE8-39A2C690FEAE}"/>
              </a:ext>
            </a:extLst>
          </p:cNvPr>
          <p:cNvSpPr txBox="1"/>
          <p:nvPr/>
        </p:nvSpPr>
        <p:spPr>
          <a:xfrm>
            <a:off x="4592696" y="171214"/>
            <a:ext cx="3928533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dirty="0">
                <a:latin typeface="Times New Roman" pitchFamily="18" charset="0"/>
                <a:ea typeface="+mn-lt"/>
                <a:cs typeface="Times New Roman" pitchFamily="18" charset="0"/>
              </a:rPr>
              <a:t>Как заполнять</a:t>
            </a:r>
            <a:r>
              <a:rPr lang="ru-RU" dirty="0">
                <a:ea typeface="+mn-lt"/>
                <a:cs typeface="+mn-lt"/>
              </a:rPr>
              <a:t/>
            </a:r>
            <a:br>
              <a:rPr lang="ru-RU" dirty="0">
                <a:ea typeface="+mn-lt"/>
                <a:cs typeface="+mn-lt"/>
              </a:rPr>
            </a:br>
            <a:endParaRPr lang="ru-RU" dirty="0">
              <a:ea typeface="+mn-lt"/>
              <a:cs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894257F-44F4-43A5-8C3F-7D844270B3C3}"/>
              </a:ext>
            </a:extLst>
          </p:cNvPr>
          <p:cNvSpPr txBox="1"/>
          <p:nvPr/>
        </p:nvSpPr>
        <p:spPr>
          <a:xfrm>
            <a:off x="566326" y="782695"/>
            <a:ext cx="11049940" cy="55399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Акт формируют после завершения ремонта, строительства, реконструкции объекта. Вот пошаговая инструкция, как заполнять КС-2 поставщику:</a:t>
            </a:r>
            <a:b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ea typeface="+mn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Шаг 1. Заполняем вводную часть — шапку бланка. Данные об инвесторе заполняются при наличии такого хозяйствующего субъекта в договорных отношениях сторон.</a:t>
            </a:r>
            <a:b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ea typeface="+mn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Основание для внесения сведений о заказчике и подрядчике — их регистрационная информация. Здесь указывают наименование обеих организаций, их адреса, контактные телефоны и ОКПО каждой стороны.</a:t>
            </a:r>
            <a:b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ea typeface="+mn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Шаг 2. Заполняем графу «Стройка» — адрес объекта строительства по государственному контракту. В поле «Объект» указываем полное название предмета контракта.</a:t>
            </a:r>
            <a:r>
              <a:rPr lang="ru-RU" dirty="0">
                <a:ea typeface="+mn-lt"/>
                <a:cs typeface="+mn-lt"/>
              </a:rPr>
              <a:t/>
            </a:r>
            <a:br>
              <a:rPr lang="ru-RU" dirty="0">
                <a:ea typeface="+mn-lt"/>
                <a:cs typeface="+mn-lt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4845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20EF22F-6CEF-4A79-B917-7D9F8A81CAD9}"/>
              </a:ext>
            </a:extLst>
          </p:cNvPr>
          <p:cNvSpPr txBox="1"/>
          <p:nvPr/>
        </p:nvSpPr>
        <p:spPr>
          <a:xfrm>
            <a:off x="603956" y="660399"/>
            <a:ext cx="10974680" cy="55399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В полях указываем вид деятельности организации по ОКДП, реквизиты договора — номер государственного контракта и его дату. </a:t>
            </a:r>
          </a:p>
          <a:p>
            <a:pPr algn="just"/>
            <a:endParaRPr lang="ru-RU" sz="2400" dirty="0">
              <a:latin typeface="Times New Roman" pitchFamily="18" charset="0"/>
              <a:ea typeface="+mn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Шаг 3. Формируем сведения о периоде проведения работ и указываем реквизиты акта. Ему присваивается номер по порядку, указывается его дата. В табличке «Отчетный период» отражаем даты начала и окончания. </a:t>
            </a:r>
          </a:p>
          <a:p>
            <a:pPr algn="just"/>
            <a:endParaRPr lang="ru-RU" sz="2400" dirty="0">
              <a:latin typeface="Times New Roman" pitchFamily="18" charset="0"/>
              <a:ea typeface="+mn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Шаг 4. Вписываем стоимость строительных, ремонтных или монтажных работ в соответствии со сметным расчетом. Сумма должна совпадать с ценой, указанной в договоре, и прописываться в рублях. </a:t>
            </a:r>
          </a:p>
          <a:p>
            <a:pPr algn="just"/>
            <a:endParaRPr lang="ru-RU" sz="2400" dirty="0">
              <a:latin typeface="Times New Roman" pitchFamily="18" charset="0"/>
              <a:ea typeface="+mn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Шаг 5. Заполняем таблицу. Таблица этого акта является отражением сметы на выполнение работ по госконтракту. Форма аккумулирует данные по нескольким сметным расчетам.</a:t>
            </a:r>
            <a:r>
              <a:rPr lang="ru-RU" sz="2000" dirty="0">
                <a:latin typeface="Book Antiqua"/>
                <a:ea typeface="+mn-lt"/>
                <a:cs typeface="+mn-lt"/>
              </a:rPr>
              <a:t/>
            </a:r>
            <a:br>
              <a:rPr lang="ru-RU" sz="2000" dirty="0">
                <a:latin typeface="Book Antiqua"/>
                <a:ea typeface="+mn-lt"/>
                <a:cs typeface="+mn-lt"/>
              </a:rPr>
            </a:br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66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FEF3BF7-9A3B-46C4-8832-06EF5DE4F2E7}"/>
              </a:ext>
            </a:extLst>
          </p:cNvPr>
          <p:cNvSpPr txBox="1"/>
          <p:nvPr/>
        </p:nvSpPr>
        <p:spPr>
          <a:xfrm>
            <a:off x="650993" y="886179"/>
            <a:ext cx="10890013" cy="47089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Все номера по порядку (столбец 1), позиции по смете (ст. 2) и наименования выполненных работ (ст. 3) прописываются аналогично строкам сметного расчета. Номера из сборников федеральной единичной расценки (ФЕР) указываются в графе 4 для каждого вида работ в случае их наличия для данной категории. В столбце 5 отражается единица измерения — точно так же, как она прописана в сметном расчете. Не допускается прописывать объем выполненных работ в процентном и долевом соотношении. Графа 7 — «Цена за единицу в руб.» — формируется за счет данных из сборников ФЕР. Если условия контракта предполагают фиксированную стоимость по подрядным действиям, то в 7 столбце указываются прочерки. </a:t>
            </a:r>
          </a:p>
          <a:p>
            <a:endParaRPr lang="ru-RU" sz="2400" dirty="0">
              <a:latin typeface="Book Antiqua"/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/>
            </a:r>
            <a:br>
              <a:rPr lang="ru-RU" dirty="0">
                <a:ea typeface="+mn-lt"/>
                <a:cs typeface="+mn-lt"/>
              </a:rPr>
            </a:br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467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7401A61-8B45-40FE-B8A8-A9A51F917DA5}"/>
              </a:ext>
            </a:extLst>
          </p:cNvPr>
          <p:cNvSpPr txBox="1"/>
          <p:nvPr/>
        </p:nvSpPr>
        <p:spPr>
          <a:xfrm>
            <a:off x="594548" y="904993"/>
            <a:ext cx="10814755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Столбец 8 отражает фактическую стоимость строительства или ремонта на основании сметы, являющейся неотъемлемым приложением к государственному контракту. Эту колонку заполняют и по исчисленным значениям по каждой позиции из сборников федеральной единичной расценки.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ea typeface="+mn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Шаг 6. Когда заказчик сверит данные из акта со сметой и с фактическими объемами, акт подписывает руководитель или иное ответственное лицо. </a:t>
            </a:r>
          </a:p>
          <a:p>
            <a:pPr algn="just"/>
            <a:endParaRPr lang="ru-RU" sz="2400" dirty="0">
              <a:latin typeface="Times New Roman" pitchFamily="18" charset="0"/>
              <a:ea typeface="+mn-lt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ea typeface="+mn-lt"/>
                <a:cs typeface="Times New Roman" pitchFamily="18" charset="0"/>
              </a:rPr>
              <a:t>Документ составляется в двух экземплярах. Печать ставится только в случае ее использования учреждениями. В актовой форме отражаются и все замечания, которые заказчик предъявляет исполнителю по ненадлежащим качеству, объемам или срокам.</a:t>
            </a:r>
            <a:r>
              <a:rPr lang="ru-RU" dirty="0">
                <a:ea typeface="+mn-lt"/>
                <a:cs typeface="+mn-lt"/>
              </a:rPr>
              <a:t/>
            </a:r>
            <a:br>
              <a:rPr lang="ru-RU" dirty="0">
                <a:ea typeface="+mn-lt"/>
                <a:cs typeface="+mn-lt"/>
              </a:rPr>
            </a:br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0349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стол&#10;&#10;Автоматически созданное описание">
            <a:extLst>
              <a:ext uri="{FF2B5EF4-FFF2-40B4-BE49-F238E27FC236}">
                <a16:creationId xmlns="" xmlns:a16="http://schemas.microsoft.com/office/drawing/2014/main" id="{8C044320-A490-4138-9432-9C37EA93094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252" y="294298"/>
            <a:ext cx="11238088" cy="62505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660558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389</Words>
  <Application>Microsoft Office PowerPoint</Application>
  <PresentationFormat>Произвольный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Basis</vt:lpstr>
      <vt:lpstr>Оформление периодической отчетной документации по контролю использования сметных лимитов (КС-2)</vt:lpstr>
      <vt:lpstr>Введение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avanesyan</cp:lastModifiedBy>
  <cp:revision>230</cp:revision>
  <dcterms:created xsi:type="dcterms:W3CDTF">2012-12-03T06:56:55Z</dcterms:created>
  <dcterms:modified xsi:type="dcterms:W3CDTF">2022-02-15T11:28:26Z</dcterms:modified>
</cp:coreProperties>
</file>