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9" r:id="rId3"/>
    <p:sldId id="257" r:id="rId4"/>
    <p:sldId id="306" r:id="rId5"/>
    <p:sldId id="307" r:id="rId6"/>
    <p:sldId id="272" r:id="rId7"/>
    <p:sldId id="287" r:id="rId8"/>
    <p:sldId id="258" r:id="rId9"/>
    <p:sldId id="279" r:id="rId10"/>
    <p:sldId id="308" r:id="rId11"/>
    <p:sldId id="311" r:id="rId12"/>
    <p:sldId id="260" r:id="rId13"/>
    <p:sldId id="310" r:id="rId14"/>
    <p:sldId id="261" r:id="rId15"/>
    <p:sldId id="268" r:id="rId16"/>
  </p:sldIdLst>
  <p:sldSz cx="9144000" cy="5143500" type="screen16x9"/>
  <p:notesSz cx="6858000" cy="9144000"/>
  <p:embeddedFontLst>
    <p:embeddedFont>
      <p:font typeface="EB Garamond" charset="0"/>
      <p:regular r:id="rId18"/>
      <p:bold r:id="rId19"/>
      <p:italic r:id="rId20"/>
      <p:boldItalic r:id="rId21"/>
    </p:embeddedFont>
    <p:embeddedFont>
      <p:font typeface="OpenSymbol" charset="0"/>
      <p:regular r:id="rId22"/>
    </p:embeddedFont>
    <p:embeddedFont>
      <p:font typeface="Nunito" charset="-52"/>
      <p:regular r:id="rId23"/>
      <p:bold r:id="rId24"/>
      <p:italic r:id="rId25"/>
      <p:boldItalic r:id="rId26"/>
    </p:embeddedFont>
    <p:embeddedFont>
      <p:font typeface="Nanum Gothic" charset="-127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19942BB-3CC3-4D70-85B4-69BAB26A9233}">
  <a:tblStyle styleId="{D19942BB-3CC3-4D70-85B4-69BAB26A92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0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4906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4cf40678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4cf40678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50efd9d3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50efd9d3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53c60f38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53c60f38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4cf40678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4cf40678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53c60f38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53c60f38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aee3e9d29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aee3e9d29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4cf4067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4cf4067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b53c60f382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b53c60f382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69050" y="1443525"/>
            <a:ext cx="4761600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69093" y="3384325"/>
            <a:ext cx="47616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3225" y="1712875"/>
            <a:ext cx="38589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713225" y="2416700"/>
            <a:ext cx="38589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571875" y="1912900"/>
            <a:ext cx="38589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143750"/>
            <a:ext cx="38589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4571875" y="3340450"/>
            <a:ext cx="38589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713225" y="17007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715200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4572000" y="17007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4573975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chemeClr val="dk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6"/>
          <p:cNvGrpSpPr/>
          <p:nvPr/>
        </p:nvGrpSpPr>
        <p:grpSpPr>
          <a:xfrm>
            <a:off x="8033425" y="4277349"/>
            <a:ext cx="604655" cy="482923"/>
            <a:chOff x="5879425" y="4466724"/>
            <a:chExt cx="604655" cy="482923"/>
          </a:xfrm>
        </p:grpSpPr>
        <p:sp>
          <p:nvSpPr>
            <p:cNvPr id="167" name="Google Shape;167;p26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26"/>
          <p:cNvSpPr/>
          <p:nvPr/>
        </p:nvSpPr>
        <p:spPr>
          <a:xfrm rot="379797">
            <a:off x="-572657" y="4220160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6045150" y="-14546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60000" y="3888422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4687850" y="-1546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8215750" y="4324975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85450"/>
            <a:ext cx="38589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43750"/>
            <a:ext cx="38589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319525"/>
            <a:ext cx="38589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l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l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10575" y="2945225"/>
            <a:ext cx="32499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783528" y="2945225"/>
            <a:ext cx="32499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981688" y="2287813"/>
            <a:ext cx="32499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783525" y="2287825"/>
            <a:ext cx="32499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0" y="1776300"/>
            <a:ext cx="3858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0" y="2509774"/>
            <a:ext cx="38589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13225" y="1705300"/>
            <a:ext cx="32637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713225" y="2540900"/>
            <a:ext cx="3263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347200" y="539500"/>
            <a:ext cx="444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379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7379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379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7379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5"/>
          </p:nvPr>
        </p:nvSpPr>
        <p:spPr>
          <a:xfrm>
            <a:off x="7379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6"/>
          </p:nvPr>
        </p:nvSpPr>
        <p:spPr>
          <a:xfrm>
            <a:off x="7379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33283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/>
          </p:nvPr>
        </p:nvSpPr>
        <p:spPr>
          <a:xfrm>
            <a:off x="33283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9"/>
          </p:nvPr>
        </p:nvSpPr>
        <p:spPr>
          <a:xfrm>
            <a:off x="33283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 hasCustomPrompt="1"/>
          </p:nvPr>
        </p:nvSpPr>
        <p:spPr>
          <a:xfrm>
            <a:off x="33283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4"/>
          </p:nvPr>
        </p:nvSpPr>
        <p:spPr>
          <a:xfrm>
            <a:off x="33283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5"/>
          </p:nvPr>
        </p:nvSpPr>
        <p:spPr>
          <a:xfrm>
            <a:off x="33283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6" hasCustomPrompt="1"/>
          </p:nvPr>
        </p:nvSpPr>
        <p:spPr>
          <a:xfrm>
            <a:off x="59187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7"/>
          </p:nvPr>
        </p:nvSpPr>
        <p:spPr>
          <a:xfrm>
            <a:off x="59187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8"/>
          </p:nvPr>
        </p:nvSpPr>
        <p:spPr>
          <a:xfrm>
            <a:off x="59187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9" hasCustomPrompt="1"/>
          </p:nvPr>
        </p:nvSpPr>
        <p:spPr>
          <a:xfrm>
            <a:off x="59187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0"/>
          </p:nvPr>
        </p:nvSpPr>
        <p:spPr>
          <a:xfrm>
            <a:off x="59187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1"/>
          </p:nvPr>
        </p:nvSpPr>
        <p:spPr>
          <a:xfrm>
            <a:off x="59187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4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3876277" y="1203598"/>
            <a:ext cx="5087377" cy="1265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lt2"/>
                </a:solidFill>
                <a:latin typeface="Times New Roman" pitchFamily="18" charset="0"/>
                <a:cs typeface="Times New Roman" pitchFamily="18" charset="0"/>
              </a:rPr>
              <a:t>Источники получения посадочного материала</a:t>
            </a:r>
            <a:endParaRPr sz="3600" dirty="0">
              <a:solidFill>
                <a:schemeClr val="l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5148064" y="2571750"/>
            <a:ext cx="3865815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Преподаватель спец.дисциплин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Желоманова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 Е.И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для студентов группы СП-41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по профессиональному модулю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ПМ.03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«Ведение  современных технологий садово-паркового и ландшафтного строительства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OpenSymbol" panose="05010000000000000000" pitchFamily="2" charset="0"/>
                <a:cs typeface="Times New Roman" pitchFamily="18" charset="0"/>
              </a:rPr>
              <a:t>»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6390325" y="-15354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"/>
          <p:cNvSpPr/>
          <p:nvPr/>
        </p:nvSpPr>
        <p:spPr>
          <a:xfrm rot="-1248412">
            <a:off x="4825511" y="46607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/>
          <p:nvPr/>
        </p:nvSpPr>
        <p:spPr>
          <a:xfrm rot="-1248538">
            <a:off x="5659579" y="49130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30"/>
          <p:cNvGrpSpPr/>
          <p:nvPr/>
        </p:nvGrpSpPr>
        <p:grpSpPr>
          <a:xfrm>
            <a:off x="8359000" y="4367111"/>
            <a:ext cx="604655" cy="482923"/>
            <a:chOff x="5879425" y="4466724"/>
            <a:chExt cx="604655" cy="482923"/>
          </a:xfrm>
        </p:grpSpPr>
        <p:sp>
          <p:nvSpPr>
            <p:cNvPr id="191" name="Google Shape;191;p30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l="45049" r="6009" b="4333"/>
          <a:stretch/>
        </p:blipFill>
        <p:spPr>
          <a:xfrm>
            <a:off x="0" y="0"/>
            <a:ext cx="39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 rot="-5401006">
            <a:off x="1267014" y="2472126"/>
            <a:ext cx="5555651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8568952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нашей стране декоративные питомники выпускают для городского озеленения следующие виды посадочного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467544" y="1203598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саженцы кустарника в возрасте от 3 до 5 лет II школы питомника — наиболее массовый посадочный материал; отпускается из питомников обычно в естественном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безлиственном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состоянии, с оголенной корневой системой, в весеннее и осеннее время; применяются для массовых посадок в парках, садах, на территориях новостроек в группы, куртины, живые изгороди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Кустарники из школы длительного выращивания в возрасте 6—10 лет; отпускаются с комом земли вокруг корневой системы в любое время года при соблюдении специальных требований агротехники; применяются для одиночных посадок, в небольшие группы на ответственных местах и т.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Деревья-саженцы в возрасте 6—8—11 лет (6—8 лет — быстрорастущие породы, 9 — 11 лет—медленнорастущие породы); листопадные породы саженцев отпускаются из питомников и высаживаются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объекты озеленения г оголенной корневой системой в весеннее и осеннее время; плодовые, различные виды берез, дуба, а также хвойные всегда пересаживают с прикорневым комом земли, который упаковывают; применяются в основном для массовых посадок в лесопарках, садах, парках и ограниченно — в скверах, на микрорайонных территориях, в группах, куртинах, массивах.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99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683568" y="483518"/>
            <a:ext cx="7717500" cy="4091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Деревья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возрасте 12—16 лет (12—14 лет — быстрорастущие породы, 15—16 лет — медленнорастущие) выпускаются питомниками с прикорневым комом земли, который упаковывают с соблюдением специальных агротехнических требований; пересаживают в течение всего года; посадочный материал в этом возрасте наиболее широко применяется для озеленения микрорайонных территорий, для создания скверов, садов и парков; применим при посадках в аллеи, группы и куртины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Крупные деревья школы длительного выращивания (ШДВ) до возраста 17—20, 21—25, 26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    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лет; пересаживаются исключительно с прикорневым комом земли и с соблюдением специальной агротехники; пересадку можно осуществлять в течение всего года; применяются как акценты композиций на всех видах объектов городского озеленения, особенно при озеленении улиц, создании бульваров п скверов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получения быстрого декоративного эффекта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Уникальные, деревья и кустарники различных видов и форм, экзоты, особо ценные по своим декоративным качествам; пересаживают исключительно с прикорневым комом земли и с соблюдением повышенных агротехнических требований.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55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4427984" y="1455626"/>
            <a:ext cx="4104456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Посадочный материал для озеленительных работ должен отвечать определенным требованиям по качеству и своим стандартам.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отборе посадочного материала из лесокультур, лесонасаждений и других мест все предусмотренные для пересадки растения должны быть жизнеспособны, с хорошо развитой корневой системой, кроной и равномерно расположенными скелетными сучьями, с ровным стволом и нормальным штамбом.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Google Shape;251;p34"/>
          <p:cNvSpPr/>
          <p:nvPr/>
        </p:nvSpPr>
        <p:spPr>
          <a:xfrm rot="10798982">
            <a:off x="100392" y="303481"/>
            <a:ext cx="4120433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 l="21463" r="21468"/>
          <a:stretch/>
        </p:blipFill>
        <p:spPr>
          <a:xfrm>
            <a:off x="0" y="0"/>
            <a:ext cx="39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/>
          <p:nvPr/>
        </p:nvSpPr>
        <p:spPr>
          <a:xfrm rot="-5401006">
            <a:off x="1267014" y="2472126"/>
            <a:ext cx="5555651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6074800" y="4042559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7314300" y="-318675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3757100" y="58835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491630"/>
            <a:ext cx="7717500" cy="3117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 успех посадочных работ?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основные и второстепенные источники получения посадочного материла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посадочного материала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требованиями должен отвечать посадочный материал в озеленительных работах?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комплексами факторов подвергаются высаживаемые растения?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3381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755576" y="1347614"/>
            <a:ext cx="6048672" cy="244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Александрова,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Л. 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Органическое вещество почв и процессы его трансформации / Л. Н. Александрова. — Л. : Наука, 1980. — 286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Антропогенная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эволюция черноземов / под ред. А. П. Щербакова и Н. 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Васенева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— Воронеж : ВГУ, 2000. — 412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Бабъева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И. П.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Биология почв / И. 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Бабьева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— М. : Изд-во МГУ им. М. В. Ломоносова, 1989. — 336 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8033425" y="4277349"/>
            <a:ext cx="604655" cy="482923"/>
            <a:chOff x="5879425" y="4466724"/>
            <a:chExt cx="604655" cy="482923"/>
          </a:xfrm>
        </p:grpSpPr>
        <p:sp>
          <p:nvSpPr>
            <p:cNvPr id="273" name="Google Shape;273;p35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35"/>
          <p:cNvSpPr/>
          <p:nvPr/>
        </p:nvSpPr>
        <p:spPr>
          <a:xfrm rot="379797">
            <a:off x="-572657" y="4220160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6045150" y="-14546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"/>
          <p:cNvSpPr txBox="1">
            <a:spLocks noGrp="1"/>
          </p:cNvSpPr>
          <p:nvPr>
            <p:ph type="body" idx="1"/>
          </p:nvPr>
        </p:nvSpPr>
        <p:spPr>
          <a:xfrm>
            <a:off x="2339752" y="1131590"/>
            <a:ext cx="444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 l="26952" r="26952"/>
          <a:stretch/>
        </p:blipFill>
        <p:spPr>
          <a:xfrm>
            <a:off x="5199012" y="8975"/>
            <a:ext cx="394499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/>
          <p:nvPr/>
        </p:nvSpPr>
        <p:spPr>
          <a:xfrm rot="5398976">
            <a:off x="3376438" y="3517197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3"/>
          <p:cNvSpPr/>
          <p:nvPr/>
        </p:nvSpPr>
        <p:spPr>
          <a:xfrm rot="5398976">
            <a:off x="3376438" y="1445322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/>
          <p:nvPr/>
        </p:nvSpPr>
        <p:spPr>
          <a:xfrm>
            <a:off x="1264075" y="3820084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4270425" y="-318675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"/>
          <p:cNvSpPr/>
          <p:nvPr/>
        </p:nvSpPr>
        <p:spPr>
          <a:xfrm>
            <a:off x="713225" y="58835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251520" y="987574"/>
            <a:ext cx="4831362" cy="2904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Посадки деревьев, кустарников на садово-парковых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объектах являются одним из основных и ответственных этапов производственного цикла озеленительных работ. Посадки древесных растений при озеленении объектов ведут специализированные строительные предприятия или фирмы с помощью высококвалифицированных кадров- ландшафтных инженеров и техников, садово-парковых рабочих-озеленителей.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Посадочные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современном садово-парковом строительстве проводятся с помощью специальной техники и автотранспорта - машин и механизмов, автокранов для погрузки и разгрузки растений, прицепных платформ для перевозки растений, специального инструмента и оборудования.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8712968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Производственный процесс посадки древесных растений является чрезвычайно </a:t>
            </a:r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трудоемким и ответственным.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От четкости выполнения отдельных операций и общей организации труда, а также от грамотности проведения самих работ и их качества во многом зависит успех реализации проекта на первом этапе садово-паркового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строительства.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347614"/>
            <a:ext cx="7717500" cy="326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Основой такого успеха является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rgbClr val="461A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11150" algn="just">
              <a:buSzPts val="13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приживаемость растений на объекте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озеленения</a:t>
            </a:r>
          </a:p>
          <a:p>
            <a:pPr lvl="0" indent="-311150" algn="just">
              <a:buSzPts val="13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их адаптация к новым условиям среды и к воздействию разнообразных антропогенных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46050" lvl="0" indent="0" algn="just">
              <a:buSzPts val="130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46050" lvl="0" indent="0" algn="just">
              <a:buSzPts val="13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Высаживаемые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растения подвергаются воздействию комплекса факторов:</a:t>
            </a:r>
            <a:endParaRPr dirty="0" smtClean="0">
              <a:solidFill>
                <a:srgbClr val="461A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11150" algn="just">
              <a:buSzPts val="1300"/>
              <a:buFont typeface="Nunito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Обветриванию</a:t>
            </a:r>
          </a:p>
          <a:p>
            <a:pPr lvl="0" indent="-311150" algn="just">
              <a:buSzPts val="1300"/>
              <a:buFont typeface="Nunito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солнечному облучению</a:t>
            </a:r>
            <a:endParaRPr lang="ru-RU" dirty="0" smtClean="0">
              <a:solidFill>
                <a:srgbClr val="461A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11150" algn="just">
              <a:buSzPts val="1300"/>
              <a:buFont typeface="Nunito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механическим повреждениям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выкопке</a:t>
            </a:r>
          </a:p>
          <a:p>
            <a:pPr lvl="0" indent="-311150" algn="just">
              <a:buSzPts val="1300"/>
              <a:buFont typeface="Nunito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потере части всасывающих физиологически активных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корней</a:t>
            </a:r>
          </a:p>
          <a:p>
            <a:pPr marL="146050" lvl="0" indent="0" algn="just">
              <a:buSzPts val="130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46050" lvl="0" indent="0" algn="just">
              <a:buSzPts val="130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Успех посадочных работ во многом определяется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88950" indent="-342900" algn="just">
              <a:buSzPts val="13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четкостью в организации производственного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marL="488950" indent="-342900" algn="just">
              <a:buSzPts val="13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быстром, без какого-либо нарушения технологии проведении таких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8950" indent="-342900" algn="just">
              <a:buSzPts val="13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максимальном сокращении периода между выкопкой растений на месте выращивания и самой посадкой на объекте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461A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32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8352928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источниками посадочного материала для озеленения городских объектов являются:</a:t>
            </a:r>
            <a:r>
              <a:rPr lang="ru-RU" b="0" dirty="0"/>
              <a:t/>
            </a:r>
            <a:br>
              <a:rPr lang="ru-RU" b="0" dirty="0"/>
            </a:b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23528" y="1275606"/>
            <a:ext cx="8496944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1150" algn="just">
              <a:buSzPts val="13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питомники древесных декоративных растений, где выращивается и формируется посадочный материал деревьев и кустарников специально для объектов ландшафтной архитектуры скверов, бульваров, улиц и площадей, магистралей, жилых и промышленных территорий, парков и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88950" indent="-342900" algn="just">
              <a:buSzPts val="13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лесные питомники древесных пород, где имеются специальные отделения для выращивания и формирования деревьев и кустарников, предназначенных для озеленения территорий санитарно-защитных зон, дорог,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водоохранных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градозащитных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зон, лесопарков и зон отдыха и туризма и 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11150">
              <a:buSzPts val="1300"/>
            </a:pPr>
            <a:endParaRPr lang="en-US" dirty="0" smtClean="0"/>
          </a:p>
          <a:p>
            <a:pPr marL="146050" lvl="0" indent="0">
              <a:buSzPts val="1300"/>
              <a:buNone/>
            </a:pPr>
            <a:r>
              <a:rPr lang="ru-RU" dirty="0"/>
              <a:t/>
            </a:r>
            <a:br>
              <a:rPr lang="ru-RU" dirty="0"/>
            </a:br>
            <a:endParaRPr dirty="0">
              <a:solidFill>
                <a:srgbClr val="461A3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69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8208912" cy="880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Второстепенными источниками получения посадочного материала являются: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1150" algn="just">
              <a:buSzPts val="1300"/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озеленения с насаждениями деревьев и кустарников, подлежащих реконструкции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изреживанию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путем пересадки на другие объекты с предварительно проведенной подготовкой 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indent="-311150" algn="just">
              <a:buSzPts val="13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городские земли с участками, отводимыми под застройку и имеющими существующие насаждения, подлежащие ликвидации и частично пересаживаемые на объекты озеленения с предварительной подготовкой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indent="-311150" algn="just">
              <a:buSzPts val="13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лесные культуры в пригородной зоне, откуда выбираются отдельные деревья для подсадок в парки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лесопарки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-311150" algn="just">
              <a:buSzPts val="13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лесонасаждения в городских или пригородных лесах, откуда со специально отведенных участков - редин, полян - выбираются отдельные экземпляры для посадки при озеленении территорий парков, лесопарков, жилой зоны поселков и т.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14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>
            <a:spLocks noGrp="1"/>
          </p:cNvSpPr>
          <p:nvPr>
            <p:ph type="subTitle" idx="1"/>
          </p:nvPr>
        </p:nvSpPr>
        <p:spPr>
          <a:xfrm>
            <a:off x="713225" y="1613071"/>
            <a:ext cx="3858900" cy="1462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Посадочный материал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для озеленения выбирается подрядной озеленительной организацией (фирмой) в соответствии с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существующими стандартами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потребностью в объемах на основании проектно-сметной документации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575" name="Google Shape;575;p46"/>
          <p:cNvPicPr preferRelativeResize="0"/>
          <p:nvPr/>
        </p:nvPicPr>
        <p:blipFill rotWithShape="1">
          <a:blip r:embed="rId3">
            <a:alphaModFix/>
          </a:blip>
          <a:srcRect l="14355" r="34449"/>
          <a:stretch/>
        </p:blipFill>
        <p:spPr>
          <a:xfrm>
            <a:off x="5199012" y="8975"/>
            <a:ext cx="39449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6"/>
          <p:cNvSpPr/>
          <p:nvPr/>
        </p:nvSpPr>
        <p:spPr>
          <a:xfrm rot="5398976">
            <a:off x="3376438" y="3517197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6"/>
          <p:cNvSpPr/>
          <p:nvPr/>
        </p:nvSpPr>
        <p:spPr>
          <a:xfrm rot="5398976">
            <a:off x="3376438" y="1445322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2680375" y="-13830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6"/>
          <p:cNvSpPr/>
          <p:nvPr/>
        </p:nvSpPr>
        <p:spPr>
          <a:xfrm rot="-1248412">
            <a:off x="1115561" y="48131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/>
          <p:nvPr/>
        </p:nvSpPr>
        <p:spPr>
          <a:xfrm rot="-1248538">
            <a:off x="1949629" y="50654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46"/>
          <p:cNvGrpSpPr/>
          <p:nvPr/>
        </p:nvGrpSpPr>
        <p:grpSpPr>
          <a:xfrm>
            <a:off x="277725" y="4519511"/>
            <a:ext cx="604655" cy="482923"/>
            <a:chOff x="5879425" y="4466724"/>
            <a:chExt cx="604655" cy="482923"/>
          </a:xfrm>
        </p:grpSpPr>
        <p:sp>
          <p:nvSpPr>
            <p:cNvPr id="582" name="Google Shape;582;p46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61"/>
          <p:cNvSpPr txBox="1">
            <a:spLocks noGrp="1"/>
          </p:cNvSpPr>
          <p:nvPr>
            <p:ph type="subTitle" idx="1"/>
          </p:nvPr>
        </p:nvSpPr>
        <p:spPr>
          <a:xfrm>
            <a:off x="715200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61"/>
          <p:cNvSpPr txBox="1">
            <a:spLocks noGrp="1"/>
          </p:cNvSpPr>
          <p:nvPr>
            <p:ph type="subTitle" idx="4"/>
          </p:nvPr>
        </p:nvSpPr>
        <p:spPr>
          <a:xfrm>
            <a:off x="539552" y="1266274"/>
            <a:ext cx="7891223" cy="2823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озеленении территорий крупных парков и лесопарков и создания массивов из деревьев используют стандартные саженцы - высотой до 2 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создании куртин и групп из деревьев и кустарников применяют более крупные растения - высотой до 3 м. При создании небольших групп и солитеров, как акцентов в композиции, применяют более крупные растения - высотой до 3,5 м. При озеленении территорий скверов, бульваров, улиц, магистралей, площадей применяется исключительно крупномерный посадочный материал.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деревьев должна достигать 4...5 м, а примерный возраст лиственных видов в пределах: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12-14 лет-быстрорастущие виды,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15-16 лет- медленно растущие виды.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074" name="Google Shape;1074;p61"/>
          <p:cNvSpPr/>
          <p:nvPr/>
        </p:nvSpPr>
        <p:spPr>
          <a:xfrm flipH="1">
            <a:off x="6887576" y="3510628"/>
            <a:ext cx="1230896" cy="11591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61"/>
          <p:cNvSpPr/>
          <p:nvPr/>
        </p:nvSpPr>
        <p:spPr>
          <a:xfrm flipH="1">
            <a:off x="683100" y="43692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61"/>
          <p:cNvSpPr/>
          <p:nvPr/>
        </p:nvSpPr>
        <p:spPr>
          <a:xfrm flipH="1">
            <a:off x="7567615" y="74755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6451063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0" dirty="0"/>
              <a:t>Высаживаемые на объекты растения должны иметь:</a:t>
            </a:r>
            <a:endParaRPr dirty="0"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 idx="2"/>
          </p:nvPr>
        </p:nvSpPr>
        <p:spPr>
          <a:xfrm>
            <a:off x="7379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1"/>
          </p:nvPr>
        </p:nvSpPr>
        <p:spPr>
          <a:xfrm>
            <a:off x="816985" y="2067693"/>
            <a:ext cx="2098831" cy="69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хорошо развитые компактные корневые 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4"/>
          </p:nvPr>
        </p:nvSpPr>
        <p:spPr>
          <a:xfrm>
            <a:off x="5148064" y="2988756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6"/>
          </p:nvPr>
        </p:nvSpPr>
        <p:spPr>
          <a:xfrm>
            <a:off x="5076056" y="3867894"/>
            <a:ext cx="2487300" cy="757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характер ветвления, соответствующий данному виду</a:t>
            </a:r>
            <a:endParaRPr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7"/>
          </p:nvPr>
        </p:nvSpPr>
        <p:spPr>
          <a:xfrm>
            <a:off x="33283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subTitle" idx="9"/>
          </p:nvPr>
        </p:nvSpPr>
        <p:spPr>
          <a:xfrm>
            <a:off x="3347864" y="2067694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определенной высоты и толщины </a:t>
            </a:r>
            <a:r>
              <a:rPr lang="ru-RU" dirty="0" smtClean="0"/>
              <a:t>штамбы</a:t>
            </a:r>
            <a:endParaRPr lang="ru-RU" dirty="0"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16"/>
          </p:nvPr>
        </p:nvSpPr>
        <p:spPr>
          <a:xfrm>
            <a:off x="1403648" y="3147814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8"/>
          </p:nvPr>
        </p:nvSpPr>
        <p:spPr>
          <a:xfrm>
            <a:off x="1259632" y="4049363"/>
            <a:ext cx="2559308" cy="666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оптимальное количество скелетных ветвей в </a:t>
            </a:r>
            <a:r>
              <a:rPr lang="ru-RU" dirty="0" smtClean="0"/>
              <a:t>кроне</a:t>
            </a:r>
            <a:endParaRPr lang="ru-RU" dirty="0"/>
          </a:p>
        </p:txBody>
      </p:sp>
      <p:grpSp>
        <p:nvGrpSpPr>
          <p:cNvPr id="226" name="Google Shape;226;p32"/>
          <p:cNvGrpSpPr/>
          <p:nvPr/>
        </p:nvGrpSpPr>
        <p:grpSpPr>
          <a:xfrm>
            <a:off x="8430775" y="4515774"/>
            <a:ext cx="604655" cy="482923"/>
            <a:chOff x="5879425" y="4466724"/>
            <a:chExt cx="604655" cy="482923"/>
          </a:xfrm>
        </p:grpSpPr>
        <p:sp>
          <p:nvSpPr>
            <p:cNvPr id="227" name="Google Shape;227;p32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32"/>
          <p:cNvSpPr/>
          <p:nvPr/>
        </p:nvSpPr>
        <p:spPr>
          <a:xfrm rot="379797">
            <a:off x="-1119232" y="2860585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6998875" y="-11775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3"/>
          <p:cNvSpPr txBox="1">
            <a:spLocks noGrp="1"/>
          </p:cNvSpPr>
          <p:nvPr>
            <p:ph type="subTitle" idx="1"/>
          </p:nvPr>
        </p:nvSpPr>
        <p:spPr>
          <a:xfrm>
            <a:off x="4571875" y="962721"/>
            <a:ext cx="3858900" cy="2769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Несоответствие установленным стандартам, уменьшение величины прикорневого кома, поломанные ветви, изогнутый ствол считаются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недопустимыми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Установленные кондиции посадочного материала не случайны, они определены научными исследованиями и практическим опытом зеленого строительства. При тщательном соблюдении технологии работ, отборе посадочного материала в строгом соответствии с кондициями, обеспечивается высокая приживаемость растений на объектах озеленения.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765" name="Google Shape;765;p53"/>
          <p:cNvPicPr preferRelativeResize="0"/>
          <p:nvPr/>
        </p:nvPicPr>
        <p:blipFill rotWithShape="1">
          <a:blip r:embed="rId3">
            <a:alphaModFix/>
          </a:blip>
          <a:srcRect l="3620" t="27979" r="36134" b="9186"/>
          <a:stretch/>
        </p:blipFill>
        <p:spPr>
          <a:xfrm>
            <a:off x="0" y="8975"/>
            <a:ext cx="3944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3"/>
          <p:cNvSpPr/>
          <p:nvPr/>
        </p:nvSpPr>
        <p:spPr>
          <a:xfrm rot="-5398976" flipH="1">
            <a:off x="2354676" y="3517197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3"/>
          <p:cNvSpPr/>
          <p:nvPr/>
        </p:nvSpPr>
        <p:spPr>
          <a:xfrm rot="-5398976" flipH="1">
            <a:off x="2354676" y="1445322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3"/>
          <p:cNvSpPr/>
          <p:nvPr/>
        </p:nvSpPr>
        <p:spPr>
          <a:xfrm flipH="1">
            <a:off x="2995167" y="-13830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3"/>
          <p:cNvSpPr/>
          <p:nvPr/>
        </p:nvSpPr>
        <p:spPr>
          <a:xfrm rot="1248412" flipH="1">
            <a:off x="5207219" y="48131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3"/>
          <p:cNvSpPr/>
          <p:nvPr/>
        </p:nvSpPr>
        <p:spPr>
          <a:xfrm rot="1248538" flipH="1">
            <a:off x="5086528" y="50654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53"/>
          <p:cNvGrpSpPr/>
          <p:nvPr/>
        </p:nvGrpSpPr>
        <p:grpSpPr>
          <a:xfrm flipH="1">
            <a:off x="8261622" y="4519511"/>
            <a:ext cx="604655" cy="482923"/>
            <a:chOff x="5879425" y="4466724"/>
            <a:chExt cx="604655" cy="482923"/>
          </a:xfrm>
        </p:grpSpPr>
        <p:sp>
          <p:nvSpPr>
            <p:cNvPr id="772" name="Google Shape;772;p53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gronomy Business Plan by Slidesgo">
  <a:themeElements>
    <a:clrScheme name="Simple Light">
      <a:dk1>
        <a:srgbClr val="000000"/>
      </a:dk1>
      <a:lt1>
        <a:srgbClr val="FFFFFF"/>
      </a:lt1>
      <a:dk2>
        <a:srgbClr val="F7F2E4"/>
      </a:dk2>
      <a:lt2>
        <a:srgbClr val="321609"/>
      </a:lt2>
      <a:accent1>
        <a:srgbClr val="85200C"/>
      </a:accent1>
      <a:accent2>
        <a:srgbClr val="321609"/>
      </a:accent2>
      <a:accent3>
        <a:srgbClr val="F7F2E4"/>
      </a:accent3>
      <a:accent4>
        <a:srgbClr val="955530"/>
      </a:accent4>
      <a:accent5>
        <a:srgbClr val="797129"/>
      </a:accent5>
      <a:accent6>
        <a:srgbClr val="F7F2E4"/>
      </a:accent6>
      <a:hlink>
        <a:srgbClr val="3216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923</Words>
  <Application>Microsoft Office PowerPoint</Application>
  <PresentationFormat>Экран (16:9)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EB Garamond</vt:lpstr>
      <vt:lpstr>OpenSymbol</vt:lpstr>
      <vt:lpstr>Nunito</vt:lpstr>
      <vt:lpstr>Nunito Sans</vt:lpstr>
      <vt:lpstr>Wingdings</vt:lpstr>
      <vt:lpstr>Nanum Gothic</vt:lpstr>
      <vt:lpstr>Agronomy Business Plan by Slidesgo</vt:lpstr>
      <vt:lpstr>Источники получения посадочного материала</vt:lpstr>
      <vt:lpstr>Слайд 2</vt:lpstr>
      <vt:lpstr>Производственный процесс посадки древесных растений является чрезвычайно трудоемким и ответственным. От четкости выполнения отдельных операций и общей организации труда, а также от грамотности проведения самих работ и их качества во многом зависит успех реализации проекта на первом этапе садово-паркового строительства.</vt:lpstr>
      <vt:lpstr>Основными источниками посадочного материала для озеленения городских объектов являются: </vt:lpstr>
      <vt:lpstr>Второстепенными источниками получения посадочного материала являются:</vt:lpstr>
      <vt:lpstr>Слайд 6</vt:lpstr>
      <vt:lpstr>Слайд 7</vt:lpstr>
      <vt:lpstr>Высаживаемые на объекты растения должны иметь:</vt:lpstr>
      <vt:lpstr>Слайд 9</vt:lpstr>
      <vt:lpstr>В настоящее время в нашей стране декоративные питомники выпускают для городского озеленения следующие виды посадочного материалы:</vt:lpstr>
      <vt:lpstr>Слайд 11</vt:lpstr>
      <vt:lpstr>Слайд 12</vt:lpstr>
      <vt:lpstr>Контрольные вопросы</vt:lpstr>
      <vt:lpstr>Список литературы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получения посадочного материала</dc:title>
  <dc:creator>qwe</dc:creator>
  <cp:lastModifiedBy>avanesyan</cp:lastModifiedBy>
  <cp:revision>13</cp:revision>
  <dcterms:modified xsi:type="dcterms:W3CDTF">2022-03-09T06:51:36Z</dcterms:modified>
</cp:coreProperties>
</file>