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0" y="-54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45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116753809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719047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43676" y="365125"/>
            <a:ext cx="1971675"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28652" y="365125"/>
            <a:ext cx="57626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1919973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12694310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1" y="1709740"/>
            <a:ext cx="10515600" cy="2852737"/>
          </a:xfrm>
        </p:spPr>
        <p:txBody>
          <a:bodyPr anchor="b"/>
          <a:lstStyle>
            <a:lvl1pPr>
              <a:defRPr sz="4500"/>
            </a:lvl1pPr>
          </a:lstStyle>
          <a:p>
            <a:r>
              <a:rPr lang="ru-RU" smtClean="0"/>
              <a:t>Образец заголовка</a:t>
            </a:r>
            <a:endParaRPr lang="ru-RU"/>
          </a:p>
        </p:txBody>
      </p:sp>
      <p:sp>
        <p:nvSpPr>
          <p:cNvPr id="3" name="Текст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606703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28650" y="1825625"/>
            <a:ext cx="3867151"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1" y="1825625"/>
            <a:ext cx="3867151"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2771748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7"/>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4" name="Объект 3"/>
          <p:cNvSpPr>
            <a:spLocks noGrp="1"/>
          </p:cNvSpPr>
          <p:nvPr>
            <p:ph sz="half" idx="2"/>
          </p:nvPr>
        </p:nvSpPr>
        <p:spPr>
          <a:xfrm>
            <a:off x="839789"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smtClean="0"/>
              <a:t>Образец текста</a:t>
            </a:r>
          </a:p>
        </p:txBody>
      </p:sp>
      <p:sp>
        <p:nvSpPr>
          <p:cNvPr id="6" name="Объект 5"/>
          <p:cNvSpPr>
            <a:spLocks noGrp="1"/>
          </p:cNvSpPr>
          <p:nvPr>
            <p:ph sz="quarter" idx="4"/>
          </p:nvPr>
        </p:nvSpPr>
        <p:spPr>
          <a:xfrm>
            <a:off x="6172201"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2892057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120339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3823907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2400"/>
            </a:lvl1pPr>
          </a:lstStyle>
          <a:p>
            <a:r>
              <a:rPr lang="ru-RU" smtClean="0"/>
              <a:t>Образец заголовка</a:t>
            </a:r>
            <a:endParaRPr lang="ru-RU"/>
          </a:p>
        </p:txBody>
      </p:sp>
      <p:sp>
        <p:nvSpPr>
          <p:cNvPr id="3" name="Объект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3967216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2400"/>
            </a:lvl1pPr>
          </a:lstStyle>
          <a:p>
            <a:r>
              <a:rPr lang="ru-RU" smtClean="0"/>
              <a:t>Образец заголовка</a:t>
            </a:r>
            <a:endParaRPr lang="ru-RU"/>
          </a:p>
        </p:txBody>
      </p:sp>
      <p:sp>
        <p:nvSpPr>
          <p:cNvPr id="3" name="Рисунок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smtClean="0"/>
              <a:t>Вставка рисунка</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smtClean="0"/>
              <a:t>Образец текста</a:t>
            </a:r>
          </a:p>
        </p:txBody>
      </p:sp>
      <p:sp>
        <p:nvSpPr>
          <p:cNvPr id="5" name="Дата 4"/>
          <p:cNvSpPr>
            <a:spLocks noGrp="1"/>
          </p:cNvSpPr>
          <p:nvPr>
            <p:ph type="dt" sz="half" idx="10"/>
          </p:nvPr>
        </p:nvSpPr>
        <p:spPr/>
        <p:txBody>
          <a:bodyPr/>
          <a:lstStyle/>
          <a:p>
            <a:fld id="{D50D75DD-2FCC-4730-93FB-E8C17656434D}" type="datetimeFigureOut">
              <a:rPr lang="ru-RU" smtClean="0"/>
              <a:pPr/>
              <a:t>10.02.2022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8F772C2-E59E-4A31-8660-179E0CD3C43F}" type="slidenum">
              <a:rPr lang="ru-RU" smtClean="0"/>
              <a:pPr/>
              <a:t>‹#›</a:t>
            </a:fld>
            <a:endParaRPr lang="ru-RU"/>
          </a:p>
        </p:txBody>
      </p:sp>
    </p:spTree>
    <p:extLst>
      <p:ext uri="{BB962C8B-B14F-4D97-AF65-F5344CB8AC3E}">
        <p14:creationId xmlns:p14="http://schemas.microsoft.com/office/powerpoint/2010/main" xmlns="" val="3552700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AFA"/>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50D75DD-2FCC-4730-93FB-E8C17656434D}" type="datetimeFigureOut">
              <a:rPr lang="ru-RU" smtClean="0"/>
              <a:pPr/>
              <a:t>10.02.2022</a:t>
            </a:fld>
            <a:endParaRPr lang="ru-RU"/>
          </a:p>
        </p:txBody>
      </p:sp>
      <p:sp>
        <p:nvSpPr>
          <p:cNvPr id="5" name="Нижний колонтитул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8F772C2-E59E-4A31-8660-179E0CD3C43F}" type="slidenum">
              <a:rPr lang="ru-RU" smtClean="0"/>
              <a:pPr/>
              <a:t>‹#›</a:t>
            </a:fld>
            <a:endParaRPr lang="ru-RU"/>
          </a:p>
        </p:txBody>
      </p:sp>
      <p:pic>
        <p:nvPicPr>
          <p:cNvPr id="7" name="Рисунок 6"/>
          <p:cNvPicPr>
            <a:picLocks noChangeAspect="1"/>
          </p:cNvPicPr>
          <p:nvPr/>
        </p:nvPicPr>
        <p:blipFill>
          <a:blip r:embed="rId13"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a:effectLst/>
        </p:spPr>
      </p:pic>
    </p:spTree>
    <p:extLst>
      <p:ext uri="{BB962C8B-B14F-4D97-AF65-F5344CB8AC3E}">
        <p14:creationId xmlns:p14="http://schemas.microsoft.com/office/powerpoint/2010/main" xmlns="" val="377158133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ru-R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7200" b="1" dirty="0" smtClean="0">
                <a:latin typeface="Times New Roman" panose="02020603050405020304" pitchFamily="18" charset="0"/>
                <a:cs typeface="Times New Roman" panose="02020603050405020304" pitchFamily="18" charset="0"/>
              </a:rPr>
              <a:t>S</a:t>
            </a:r>
            <a:r>
              <a:rPr lang="en-US" sz="7200" b="1" dirty="0" smtClean="0">
                <a:latin typeface="Times New Roman" panose="02020603050405020304" pitchFamily="18" charset="0"/>
                <a:cs typeface="Times New Roman" panose="02020603050405020304" pitchFamily="18" charset="0"/>
              </a:rPr>
              <a:t>ources </a:t>
            </a:r>
            <a:r>
              <a:rPr lang="en-US" sz="7200" b="1" dirty="0" smtClean="0">
                <a:latin typeface="Times New Roman" panose="02020603050405020304" pitchFamily="18" charset="0"/>
                <a:cs typeface="Times New Roman" panose="02020603050405020304" pitchFamily="18" charset="0"/>
              </a:rPr>
              <a:t>of water supply</a:t>
            </a:r>
            <a:endParaRPr lang="ru-RU" sz="7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27815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729984" y="736270"/>
            <a:ext cx="4498848" cy="5284520"/>
          </a:xfrm>
        </p:spPr>
        <p:txBody>
          <a:bodyPr>
            <a:normAutofit fontScale="85000" lnSpcReduction="20000"/>
          </a:bodyPr>
          <a:lstStyle/>
          <a:p>
            <a:pPr marL="342900" algn="l"/>
            <a:r>
              <a:rPr lang="en-US" sz="6000" b="1" dirty="0" smtClean="0">
                <a:latin typeface="Times New Roman" pitchFamily="18" charset="0"/>
                <a:cs typeface="Times New Roman" pitchFamily="18" charset="0"/>
              </a:rPr>
              <a:t>Surface water </a:t>
            </a:r>
            <a:r>
              <a:rPr lang="en-US" sz="6000" b="1" dirty="0" smtClean="0">
                <a:latin typeface="Times New Roman" pitchFamily="18" charset="0"/>
                <a:cs typeface="Times New Roman" pitchFamily="18" charset="0"/>
              </a:rPr>
              <a:t>and</a:t>
            </a:r>
            <a:r>
              <a:rPr lang="ru-RU" sz="6000" b="1" dirty="0" smtClean="0">
                <a:latin typeface="Times New Roman" pitchFamily="18" charset="0"/>
                <a:cs typeface="Times New Roman" pitchFamily="18" charset="0"/>
              </a:rPr>
              <a:t> </a:t>
            </a:r>
            <a:r>
              <a:rPr lang="en-US" sz="6000" b="1" dirty="0" smtClean="0">
                <a:latin typeface="Times New Roman" pitchFamily="18" charset="0"/>
                <a:cs typeface="Times New Roman" pitchFamily="18" charset="0"/>
              </a:rPr>
              <a:t>groundwater</a:t>
            </a:r>
            <a:r>
              <a:rPr lang="en-US" sz="6000" dirty="0" smtClean="0">
                <a:latin typeface="Times New Roman" pitchFamily="18" charset="0"/>
                <a:cs typeface="Times New Roman" pitchFamily="18" charset="0"/>
              </a:rPr>
              <a:t> are both important sources for community water supply needs. </a:t>
            </a:r>
            <a:endParaRPr lang="ru-RU" sz="6000" dirty="0">
              <a:latin typeface="Times New Roman" pitchFamily="18" charset="0"/>
              <a:cs typeface="Times New Roman" pitchFamily="18" charset="0"/>
            </a:endParaRPr>
          </a:p>
        </p:txBody>
      </p:sp>
      <p:pic>
        <p:nvPicPr>
          <p:cNvPr id="1026" name="Picture 2" descr="C:\Users\khaleeva\Desktop\21.jpg"/>
          <p:cNvPicPr>
            <a:picLocks noChangeAspect="1" noChangeArrowheads="1"/>
          </p:cNvPicPr>
          <p:nvPr/>
        </p:nvPicPr>
        <p:blipFill>
          <a:blip r:embed="rId2" cstate="print"/>
          <a:srcRect/>
          <a:stretch>
            <a:fillRect/>
          </a:stretch>
        </p:blipFill>
        <p:spPr bwMode="auto">
          <a:xfrm>
            <a:off x="390144" y="902208"/>
            <a:ext cx="6481423" cy="4282060"/>
          </a:xfrm>
          <a:prstGeom prst="rect">
            <a:avLst/>
          </a:prstGeom>
          <a:noFill/>
        </p:spPr>
      </p:pic>
    </p:spTree>
    <p:extLst>
      <p:ext uri="{BB962C8B-B14F-4D97-AF65-F5344CB8AC3E}">
        <p14:creationId xmlns:p14="http://schemas.microsoft.com/office/powerpoint/2010/main" xmlns="" val="2287750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377184" y="163246"/>
            <a:ext cx="5230368" cy="1165682"/>
          </a:xfrm>
        </p:spPr>
        <p:txBody>
          <a:bodyPr>
            <a:normAutofit/>
          </a:bodyPr>
          <a:lstStyle/>
          <a:p>
            <a:pPr marL="342900" algn="l"/>
            <a:r>
              <a:rPr lang="en-US" sz="6000" b="1" dirty="0" smtClean="0">
                <a:latin typeface="Times New Roman" pitchFamily="18" charset="0"/>
                <a:cs typeface="Times New Roman" pitchFamily="18" charset="0"/>
              </a:rPr>
              <a:t>Surface </a:t>
            </a:r>
            <a:r>
              <a:rPr lang="en-US" sz="6000" b="1" dirty="0" smtClean="0">
                <a:latin typeface="Times New Roman" pitchFamily="18" charset="0"/>
                <a:cs typeface="Times New Roman" pitchFamily="18" charset="0"/>
              </a:rPr>
              <a:t>water</a:t>
            </a:r>
            <a:endParaRPr lang="ru-RU" sz="6000" dirty="0">
              <a:latin typeface="Times New Roman" pitchFamily="18" charset="0"/>
              <a:cs typeface="Times New Roman" pitchFamily="18" charset="0"/>
            </a:endParaRPr>
          </a:p>
        </p:txBody>
      </p:sp>
      <p:sp>
        <p:nvSpPr>
          <p:cNvPr id="4" name="TextBox 3"/>
          <p:cNvSpPr txBox="1"/>
          <p:nvPr/>
        </p:nvSpPr>
        <p:spPr>
          <a:xfrm>
            <a:off x="4425696" y="4291584"/>
            <a:ext cx="184731" cy="369332"/>
          </a:xfrm>
          <a:prstGeom prst="rect">
            <a:avLst/>
          </a:prstGeom>
          <a:noFill/>
        </p:spPr>
        <p:txBody>
          <a:bodyPr wrap="none" rtlCol="0">
            <a:spAutoFit/>
          </a:bodyPr>
          <a:lstStyle/>
          <a:p>
            <a:endParaRPr lang="ru-RU" dirty="0"/>
          </a:p>
        </p:txBody>
      </p:sp>
      <p:sp>
        <p:nvSpPr>
          <p:cNvPr id="5" name="Подзаголовок 2"/>
          <p:cNvSpPr txBox="1">
            <a:spLocks/>
          </p:cNvSpPr>
          <p:nvPr/>
        </p:nvSpPr>
        <p:spPr>
          <a:xfrm>
            <a:off x="182880" y="1400734"/>
            <a:ext cx="5486400" cy="4817186"/>
          </a:xfrm>
          <a:prstGeom prst="rect">
            <a:avLst/>
          </a:prstGeom>
        </p:spPr>
        <p:txBody>
          <a:bodyPr vert="horz" lIns="91440" tIns="45720" rIns="91440" bIns="45720" rtlCol="0">
            <a:normAutofit fontScale="25000" lnSpcReduction="20000"/>
          </a:bodyPr>
          <a:lstStyle/>
          <a:p>
            <a:pPr marL="342900" marR="0" lvl="0" indent="457200" algn="l" defTabSz="685800" rtl="0" eaLnBrk="1" fontAlgn="auto" latinLnBrk="0" hangingPunct="1">
              <a:lnSpc>
                <a:spcPct val="120000"/>
              </a:lnSpc>
              <a:spcBef>
                <a:spcPts val="750"/>
              </a:spcBef>
              <a:spcAft>
                <a:spcPts val="0"/>
              </a:spcAft>
              <a:buClrTx/>
              <a:buSzTx/>
              <a:buFont typeface="Arial" panose="020B0604020202020204" pitchFamily="34" charset="0"/>
              <a:buNone/>
              <a:tabLst/>
              <a:defRPr/>
            </a:pPr>
            <a:r>
              <a:rPr kumimoji="0" lang="en-US" sz="1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Surface water is any body of water above ground, including streams, rivers, lakes, wetlands, reservoirs, and creeks. The ocean, despite being saltwater, is also considered surface water. </a:t>
            </a:r>
          </a:p>
          <a:p>
            <a:pPr marL="342900" marR="0" lvl="0" indent="457200" algn="l" defTabSz="685800" rtl="0" eaLnBrk="1" fontAlgn="auto" latinLnBrk="0" hangingPunct="1">
              <a:lnSpc>
                <a:spcPct val="120000"/>
              </a:lnSpc>
              <a:spcBef>
                <a:spcPts val="750"/>
              </a:spcBef>
              <a:spcAft>
                <a:spcPts val="0"/>
              </a:spcAft>
              <a:buClrTx/>
              <a:buSzTx/>
              <a:buFont typeface="Arial" panose="020B0604020202020204" pitchFamily="34" charset="0"/>
              <a:buNone/>
              <a:tabLst/>
              <a:defRPr/>
            </a:pPr>
            <a:r>
              <a:rPr kumimoji="0" lang="en-US" sz="11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Surface water participates in the hydrologic cycle, or water cycle, which involves the movement of water to and from the Earth’s surface.</a:t>
            </a:r>
          </a:p>
          <a:p>
            <a:pPr marL="342900" marR="0" lvl="0" indent="0" algn="l" defTabSz="685800" rtl="0" eaLnBrk="1" fontAlgn="auto" latinLnBrk="0" hangingPunct="1">
              <a:lnSpc>
                <a:spcPct val="120000"/>
              </a:lnSpc>
              <a:spcBef>
                <a:spcPts val="750"/>
              </a:spcBef>
              <a:spcAft>
                <a:spcPts val="0"/>
              </a:spcAft>
              <a:buClrTx/>
              <a:buSzTx/>
              <a:buFont typeface="Arial" panose="020B0604020202020204" pitchFamily="34" charset="0"/>
              <a:buNone/>
              <a:tabLst/>
              <a:defRPr/>
            </a:pPr>
            <a:endParaRPr kumimoji="0" lang="en-US" sz="60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ru-RU" sz="60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pic>
        <p:nvPicPr>
          <p:cNvPr id="2050" name="Picture 2" descr="C:\Users\khaleeva\Desktop\22.jpg"/>
          <p:cNvPicPr>
            <a:picLocks noChangeAspect="1" noChangeArrowheads="1"/>
          </p:cNvPicPr>
          <p:nvPr/>
        </p:nvPicPr>
        <p:blipFill>
          <a:blip r:embed="rId2" cstate="print"/>
          <a:srcRect/>
          <a:stretch>
            <a:fillRect/>
          </a:stretch>
        </p:blipFill>
        <p:spPr bwMode="auto">
          <a:xfrm>
            <a:off x="5740400" y="1960159"/>
            <a:ext cx="6215592" cy="3492372"/>
          </a:xfrm>
          <a:prstGeom prst="rect">
            <a:avLst/>
          </a:prstGeom>
          <a:noFill/>
        </p:spPr>
      </p:pic>
    </p:spTree>
    <p:extLst>
      <p:ext uri="{BB962C8B-B14F-4D97-AF65-F5344CB8AC3E}">
        <p14:creationId xmlns:p14="http://schemas.microsoft.com/office/powerpoint/2010/main" xmlns="" val="2287750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377184" y="163246"/>
            <a:ext cx="5230368" cy="1165682"/>
          </a:xfrm>
        </p:spPr>
        <p:txBody>
          <a:bodyPr>
            <a:normAutofit/>
          </a:bodyPr>
          <a:lstStyle/>
          <a:p>
            <a:pPr marL="342900" algn="l"/>
            <a:r>
              <a:rPr lang="en-US" sz="6000" b="1" dirty="0" smtClean="0">
                <a:latin typeface="Times New Roman" pitchFamily="18" charset="0"/>
                <a:cs typeface="Times New Roman" pitchFamily="18" charset="0"/>
              </a:rPr>
              <a:t>Groundwater</a:t>
            </a:r>
            <a:r>
              <a:rPr lang="en-US" sz="6000" dirty="0" smtClean="0">
                <a:latin typeface="Times New Roman" pitchFamily="18" charset="0"/>
                <a:cs typeface="Times New Roman" pitchFamily="18" charset="0"/>
              </a:rPr>
              <a:t> </a:t>
            </a:r>
            <a:endParaRPr lang="ru-RU" sz="6000" dirty="0">
              <a:latin typeface="Times New Roman" pitchFamily="18" charset="0"/>
              <a:cs typeface="Times New Roman" pitchFamily="18" charset="0"/>
            </a:endParaRPr>
          </a:p>
        </p:txBody>
      </p:sp>
      <p:sp>
        <p:nvSpPr>
          <p:cNvPr id="4" name="TextBox 3"/>
          <p:cNvSpPr txBox="1"/>
          <p:nvPr/>
        </p:nvSpPr>
        <p:spPr>
          <a:xfrm>
            <a:off x="4425696" y="4291584"/>
            <a:ext cx="184731" cy="369332"/>
          </a:xfrm>
          <a:prstGeom prst="rect">
            <a:avLst/>
          </a:prstGeom>
          <a:noFill/>
        </p:spPr>
        <p:txBody>
          <a:bodyPr wrap="none" rtlCol="0">
            <a:spAutoFit/>
          </a:bodyPr>
          <a:lstStyle/>
          <a:p>
            <a:endParaRPr lang="ru-RU" dirty="0"/>
          </a:p>
        </p:txBody>
      </p:sp>
      <p:sp>
        <p:nvSpPr>
          <p:cNvPr id="5" name="Подзаголовок 2"/>
          <p:cNvSpPr txBox="1">
            <a:spLocks/>
          </p:cNvSpPr>
          <p:nvPr/>
        </p:nvSpPr>
        <p:spPr>
          <a:xfrm>
            <a:off x="182880" y="987552"/>
            <a:ext cx="11570208" cy="2011680"/>
          </a:xfrm>
          <a:prstGeom prst="rect">
            <a:avLst/>
          </a:prstGeom>
        </p:spPr>
        <p:txBody>
          <a:bodyPr vert="horz" lIns="91440" tIns="45720" rIns="91440" bIns="45720" rtlCol="0">
            <a:normAutofit fontScale="92500" lnSpcReduction="10000"/>
          </a:bodyPr>
          <a:lstStyle/>
          <a:p>
            <a:pPr marL="342900" lvl="0" indent="457200" algn="just" defTabSz="685800">
              <a:spcBef>
                <a:spcPts val="750"/>
              </a:spcBef>
            </a:pPr>
            <a:r>
              <a:rPr lang="en-US" sz="3600" b="1" dirty="0" smtClean="0">
                <a:latin typeface="Times New Roman" pitchFamily="18" charset="0"/>
                <a:cs typeface="Times New Roman" pitchFamily="18" charset="0"/>
              </a:rPr>
              <a:t>Groundwater</a:t>
            </a:r>
            <a:r>
              <a:rPr lang="en-US" sz="3600" dirty="0" smtClean="0">
                <a:latin typeface="Times New Roman" pitchFamily="18" charset="0"/>
                <a:cs typeface="Times New Roman" pitchFamily="18" charset="0"/>
              </a:rPr>
              <a:t> is the water found underground in the cracks and spaces in soil, sand and rock. It is stored in and moves slowly through geologic formations of soil, sand and rocks called aquifers.</a:t>
            </a:r>
            <a:endParaRPr kumimoji="0" lang="en-US" sz="3600" b="1"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34290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0" lang="ru-RU" sz="60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pic>
        <p:nvPicPr>
          <p:cNvPr id="9" name="Рисунок 8" descr="What-is-groundwater.jpg"/>
          <p:cNvPicPr>
            <a:picLocks noChangeAspect="1"/>
          </p:cNvPicPr>
          <p:nvPr/>
        </p:nvPicPr>
        <p:blipFill>
          <a:blip r:embed="rId2" cstate="print"/>
          <a:stretch>
            <a:fillRect/>
          </a:stretch>
        </p:blipFill>
        <p:spPr>
          <a:xfrm>
            <a:off x="2433825" y="2878240"/>
            <a:ext cx="7636767" cy="3742015"/>
          </a:xfrm>
          <a:prstGeom prst="rect">
            <a:avLst/>
          </a:prstGeom>
        </p:spPr>
      </p:pic>
    </p:spTree>
    <p:extLst>
      <p:ext uri="{BB962C8B-B14F-4D97-AF65-F5344CB8AC3E}">
        <p14:creationId xmlns:p14="http://schemas.microsoft.com/office/powerpoint/2010/main" xmlns="" val="2287750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31">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Тема31" id="{A4AF1FA5-A79D-4990-A99C-916CAD89E4DF}" vid="{50287C80-528C-4049-A158-601036B468D7}"/>
    </a:ext>
  </a:extLst>
</a:theme>
</file>

<file path=docProps/app.xml><?xml version="1.0" encoding="utf-8"?>
<Properties xmlns="http://schemas.openxmlformats.org/officeDocument/2006/extended-properties" xmlns:vt="http://schemas.openxmlformats.org/officeDocument/2006/docPropsVTypes">
  <Template>Тема31</Template>
  <TotalTime>135</TotalTime>
  <Words>29</Words>
  <Application>Microsoft Office PowerPoint</Application>
  <PresentationFormat>Произвольный</PresentationFormat>
  <Paragraphs>7</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Тема31</vt:lpstr>
      <vt:lpstr>Sources of water supply</vt:lpstr>
      <vt:lpstr>Слайд 2</vt:lpstr>
      <vt:lpstr>Слайд 3</vt:lpstr>
      <vt:lpstr>Слайд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rules at work</dc:title>
  <dc:creator>Пользователь</dc:creator>
  <cp:lastModifiedBy>khaleeva</cp:lastModifiedBy>
  <cp:revision>5</cp:revision>
  <dcterms:created xsi:type="dcterms:W3CDTF">2022-01-24T17:30:31Z</dcterms:created>
  <dcterms:modified xsi:type="dcterms:W3CDTF">2022-02-10T09:38:28Z</dcterms:modified>
</cp:coreProperties>
</file>