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1" r:id="rId3"/>
    <p:sldId id="270" r:id="rId4"/>
    <p:sldId id="285" r:id="rId5"/>
    <p:sldId id="269" r:id="rId6"/>
    <p:sldId id="289" r:id="rId7"/>
    <p:sldId id="268" r:id="rId8"/>
    <p:sldId id="277" r:id="rId9"/>
    <p:sldId id="276" r:id="rId10"/>
    <p:sldId id="275" r:id="rId11"/>
    <p:sldId id="290" r:id="rId12"/>
    <p:sldId id="274" r:id="rId13"/>
    <p:sldId id="282" r:id="rId14"/>
    <p:sldId id="286" r:id="rId15"/>
    <p:sldId id="283" r:id="rId16"/>
    <p:sldId id="273" r:id="rId17"/>
    <p:sldId id="288" r:id="rId18"/>
    <p:sldId id="284" r:id="rId19"/>
    <p:sldId id="287" r:id="rId20"/>
    <p:sldId id="272" r:id="rId21"/>
    <p:sldId id="267" r:id="rId22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8" autoAdjust="0"/>
    <p:restoredTop sz="91646" autoAdjust="0"/>
  </p:normalViewPr>
  <p:slideViewPr>
    <p:cSldViewPr snapToGrid="0">
      <p:cViewPr>
        <p:scale>
          <a:sx n="66" d="100"/>
          <a:sy n="66" d="100"/>
        </p:scale>
        <p:origin x="1404" y="90"/>
      </p:cViewPr>
      <p:guideLst>
        <p:guide orient="horz" pos="2160"/>
        <p:guide pos="384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906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1"/>
            <a:ext cx="1872854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595" y="1122363"/>
            <a:ext cx="714315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95" y="3602038"/>
            <a:ext cx="714315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0478" y="5410202"/>
            <a:ext cx="2228850" cy="365125"/>
          </a:xfrm>
        </p:spPr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594" y="5410202"/>
            <a:ext cx="416397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1241" y="5410200"/>
            <a:ext cx="626510" cy="365125"/>
          </a:xfrm>
        </p:spPr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6" y="4304665"/>
            <a:ext cx="8053788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7396" y="606426"/>
            <a:ext cx="8053788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7359" y="5124020"/>
            <a:ext cx="8052573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1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434" y="609600"/>
            <a:ext cx="8048588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7396" y="4419600"/>
            <a:ext cx="8047373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7" y="609600"/>
            <a:ext cx="7558486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98024" y="3365557"/>
            <a:ext cx="7111243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7396" y="4309919"/>
            <a:ext cx="8048627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734104" y="732394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561613" y="2764972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62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6" y="2134042"/>
            <a:ext cx="8048626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7359" y="4657655"/>
            <a:ext cx="8047410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9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27398" y="609600"/>
            <a:ext cx="8048623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27396" y="2674463"/>
            <a:ext cx="2597480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6434" y="3360263"/>
            <a:ext cx="2607097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68248" y="2677635"/>
            <a:ext cx="2587313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59673" y="3363435"/>
            <a:ext cx="259661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80109" y="2674463"/>
            <a:ext cx="2595912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380109" y="3360263"/>
            <a:ext cx="259591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27397" y="609600"/>
            <a:ext cx="8048624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27398" y="4404596"/>
            <a:ext cx="2596133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27398" y="2666998"/>
            <a:ext cx="2596133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27398" y="4980859"/>
            <a:ext cx="2596133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7356" y="4404596"/>
            <a:ext cx="2600325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647355" y="2666998"/>
            <a:ext cx="259913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46169" y="4980857"/>
            <a:ext cx="2600325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80211" y="4404595"/>
            <a:ext cx="2592477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380110" y="2666998"/>
            <a:ext cx="2595912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380109" y="4980855"/>
            <a:ext cx="2595912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82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6951" y="609600"/>
            <a:ext cx="162907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396" y="609600"/>
            <a:ext cx="6295729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6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7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6" y="1419227"/>
            <a:ext cx="8048625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396" y="4424362"/>
            <a:ext cx="8048625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7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396" y="2249486"/>
            <a:ext cx="396369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2249486"/>
            <a:ext cx="396110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1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6" y="619127"/>
            <a:ext cx="8048625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141" y="2249486"/>
            <a:ext cx="3777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396" y="3073398"/>
            <a:ext cx="3963693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0657" y="2249485"/>
            <a:ext cx="3775364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3073398"/>
            <a:ext cx="3961108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0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698" y="609601"/>
            <a:ext cx="3133030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9413" y="592666"/>
            <a:ext cx="4786607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1698" y="2249486"/>
            <a:ext cx="3133030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8" y="609600"/>
            <a:ext cx="482178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96836" y="609602"/>
            <a:ext cx="2979186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7396" y="2249486"/>
            <a:ext cx="4821790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9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24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906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1609" y="1"/>
            <a:ext cx="9793784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7398" y="618518"/>
            <a:ext cx="8048623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398" y="2249487"/>
            <a:ext cx="8048624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8748" y="588327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E6BB5-DC17-4115-BA32-BE04B387D4E5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7397" y="5883276"/>
            <a:ext cx="5069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9511" y="5883275"/>
            <a:ext cx="626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5D90-E107-4A15-BAAB-273A6742B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38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5578" y="2976197"/>
            <a:ext cx="7594142" cy="172124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ДИСЦИПЛИНЕ: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01.03 «АСУ НА ТРАНСПОРТЕ»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ПОЛОЖЕНИЯ, ОПРЕДЕЛЕНИЯ И ПОНЯТИЯ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630" y="285751"/>
            <a:ext cx="91668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 </a:t>
            </a:r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образования, науки и молодежной политики Краснодарского края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 Краснодарского края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«Новороссийский колледж строительства и экономики»</a:t>
            </a:r>
          </a:p>
        </p:txBody>
      </p:sp>
    </p:spTree>
    <p:extLst>
      <p:ext uri="{BB962C8B-B14F-4D97-AF65-F5344CB8AC3E}">
        <p14:creationId xmlns:p14="http://schemas.microsoft.com/office/powerpoint/2010/main" val="10319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297" y="359948"/>
            <a:ext cx="8048623" cy="147857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+mn-lt"/>
              </a:rPr>
              <a:t>Понятие 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«</a:t>
            </a:r>
            <a:r>
              <a:rPr lang="ru-RU" dirty="0" err="1">
                <a:solidFill>
                  <a:schemeClr val="bg1"/>
                </a:solidFill>
                <a:latin typeface="+mn-lt"/>
              </a:rPr>
              <a:t>эмерджентность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8" y="1790490"/>
            <a:ext cx="8048624" cy="35417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err="1">
                <a:solidFill>
                  <a:schemeClr val="bg1"/>
                </a:solidFill>
              </a:rPr>
              <a:t>Эмерджентность</a:t>
            </a:r>
            <a:r>
              <a:rPr lang="ru-RU" sz="2800" dirty="0">
                <a:solidFill>
                  <a:schemeClr val="bg1"/>
                </a:solidFill>
              </a:rPr>
              <a:t> предполагает наличие таких качеств (свойств) системы, которые присущи ей в целом, но не свойственны ни одному из ее элементов в отдельности.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9" y="4096511"/>
            <a:ext cx="4200946" cy="24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+mn-lt"/>
              </a:rPr>
              <a:t>Понятие «управление»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Совокупность управляющих воздействий, направленных на то, чтобы действительный ход процесса соответствовал желаемому, называют </a:t>
            </a:r>
            <a:r>
              <a:rPr lang="ru-RU" b="1" dirty="0">
                <a:solidFill>
                  <a:schemeClr val="bg1"/>
                </a:solidFill>
              </a:rPr>
              <a:t>управлением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19" y="4000501"/>
            <a:ext cx="3208868" cy="24066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091" y="4000501"/>
            <a:ext cx="3532227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398" y="618518"/>
            <a:ext cx="8466859" cy="147857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+mn-lt"/>
              </a:rPr>
              <a:t>Понятие «процесс Управления»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7" y="1970354"/>
            <a:ext cx="8466860" cy="400693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Процесс управления </a:t>
            </a:r>
            <a:r>
              <a:rPr lang="ru-RU" dirty="0">
                <a:solidFill>
                  <a:schemeClr val="bg1"/>
                </a:solidFill>
              </a:rPr>
              <a:t>— это целенаправленное воздействие управляющей системы на управляемую, ориентированное на достижение определенной цели и использующее главным образом информационный поток.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Оптимальное управление заключается в выборе наилучших управляющих воздействий из множества возможных с учетом ограничений и на основе информации о состоянии управляемого объекта и внешней среды. Общепризнано, что управление коллективами людей - одна из наиболее сложных областей человеческой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89780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Управление предполагает, что: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550" y="2097088"/>
            <a:ext cx="8869745" cy="433999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- существует некоторый орган, систематически или по мере необходимости вырабатывающий управляющие воздействия, при этом такой управляющий орган принято называть системой управления;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- обычно управление осуществляется через исполнительные органы, которые изменяют действительный ход процесса;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- процесс управления должен быть целенаправленным;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- управляющие воздействия должны быть скоординированы между собой, а не носить случайного характера, при котором не исключена возможность прямо противоположных друг другу воздействий.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9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398" y="618518"/>
            <a:ext cx="8710088" cy="147857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особенности АТП, как объекта </a:t>
            </a:r>
            <a:r>
              <a:rPr lang="ru-RU" dirty="0" smtClean="0">
                <a:solidFill>
                  <a:schemeClr val="bg1"/>
                </a:solidFill>
                <a:latin typeface="+mn-lt"/>
              </a:rPr>
              <a:t>управления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7" y="2249486"/>
            <a:ext cx="8593973" cy="43399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1. Зависимость функционирования АТП от технологических процессов клиентов, а также влияние перевозочного процесса на экономические результаты их деятельности.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2. Зависимость активности элементов организационной структуры и эффективности управления от внешних условий.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3. Динамичность и стохастичность, обусловленные одновременным воздействием множества факторов, часть из которых имеет элементы случайности</a:t>
            </a:r>
          </a:p>
        </p:txBody>
      </p:sp>
    </p:spTree>
    <p:extLst>
      <p:ext uri="{BB962C8B-B14F-4D97-AF65-F5344CB8AC3E}">
        <p14:creationId xmlns:p14="http://schemas.microsoft.com/office/powerpoint/2010/main" val="28781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Технология управления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8" y="1654401"/>
            <a:ext cx="8347231" cy="354171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Учитывая, что технология – это правила действия с использованием каких-либо средств, то можно сказать, что если реализация технологии направлена на выработку управляющего воздействия, то это технология управления.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98" y="3755572"/>
            <a:ext cx="4010792" cy="2881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718" y="3755572"/>
            <a:ext cx="4120911" cy="27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097" y="618518"/>
            <a:ext cx="9245303" cy="147857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Классификация АС В ЗАВИСИМОСТИ ОТ СФЕРЫ ДЕЯТЕЛЬНОСТИ: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8" y="2249486"/>
            <a:ext cx="8081848" cy="407431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на АСУ (отраслевые, предприятия или производственных процессов, технологических процессов и др.);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системы автоматизированного проектирования (САПР);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АС научных исследований (АСНИ);- АС обработки и передачи информации (АСОИ);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АС технологической подготовки производства (АСТПП);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8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372" y="647093"/>
            <a:ext cx="9288165" cy="147857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Классификация АС В ЗАВИСИМОСТИ ОТ СФЕРЫ ДЕЯТЕЛЬНОСТИ: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- АС контроля и испытаний (АСК);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- системы, автоматизирующие сочетания различных видов деятельности;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- АСУ предприятием (АСУП);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- АСУ производственным процессом (АСУПП).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основные тенденции развития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I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Т управления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8" y="2249487"/>
            <a:ext cx="8637516" cy="44125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1. Изменение характеристик информационного продукта, который все больше превращается в гибрид результатов расчетно-аналитической работы и услуги, предоставляемой индивидуальному пользователю ПК.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2. Параллельное взаимодействие логических АИТУ, совмещение различных видов информации (текста, графики, цифр, звуков) с ориентацией на одновременное восприятие человеком посредством органов чувств. </a:t>
            </a:r>
          </a:p>
        </p:txBody>
      </p:sp>
    </p:spTree>
    <p:extLst>
      <p:ext uri="{BB962C8B-B14F-4D97-AF65-F5344CB8AC3E}">
        <p14:creationId xmlns:p14="http://schemas.microsoft.com/office/powerpoint/2010/main" val="4051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основные тенденции развития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I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Т управления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7" y="2249486"/>
            <a:ext cx="8550431" cy="42383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3. Ликвидация всех промежуточных звеньев на пути от источника информации к ее потребителю. Например, становится возможным непосредственное общение автора и читателя, продавца и покупателя, певца и слушателя через систему видеоконференций, электронную почту и т. п.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4. Глобализация информационных технологий в результате использования спутниковой связи и всемирной сети Интернет, благодаря чему люди смогут общаться между собой и с общей базой данных, находясь в любой точке планеты.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chemeClr val="bg1"/>
                </a:solidFill>
                <a:latin typeface="+mn-lt"/>
              </a:rPr>
              <a:t>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АСУ: признаки и классификация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Система и ее признаки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Управление и технология управления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Сферы автоматизируемой деятельности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Основные тенденции развития IТ управления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8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chemeClr val="bg1"/>
                </a:solidFill>
                <a:latin typeface="+mn-lt"/>
              </a:rPr>
              <a:t>КОНТРОЛЬНЫЕ ВОПРОСЫ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Управление: основные термины и понятия. </a:t>
            </a:r>
          </a:p>
          <a:p>
            <a:pPr marL="457200" indent="-457200" algn="just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Система и ее основные свойства. </a:t>
            </a:r>
          </a:p>
          <a:p>
            <a:pPr marL="457200" indent="-457200" algn="just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Классификация автоматизированных систем. </a:t>
            </a:r>
          </a:p>
          <a:p>
            <a:pPr marL="457200" indent="-457200" algn="just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Тенденции развития информационных технологий управления. 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АСУ: признаки и классификация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534" y="2563432"/>
            <a:ext cx="8048623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24692615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424" y="579316"/>
            <a:ext cx="8048623" cy="892868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bg1"/>
                </a:solidFill>
                <a:latin typeface="+mn-lt"/>
              </a:rPr>
              <a:t>Понятие «АСУ»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3872" y="1792225"/>
            <a:ext cx="8048624" cy="3407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bg1"/>
                </a:solidFill>
              </a:rPr>
              <a:t>АСУ</a:t>
            </a:r>
            <a:r>
              <a:rPr lang="ru-RU" sz="2800" dirty="0">
                <a:solidFill>
                  <a:schemeClr val="bg1"/>
                </a:solidFill>
              </a:rPr>
              <a:t> — это </a:t>
            </a:r>
            <a:r>
              <a:rPr lang="ru-RU" sz="2800" dirty="0" err="1">
                <a:solidFill>
                  <a:schemeClr val="bg1"/>
                </a:solidFill>
              </a:rPr>
              <a:t>человекомашинная</a:t>
            </a:r>
            <a:r>
              <a:rPr lang="ru-RU" sz="2800" dirty="0">
                <a:solidFill>
                  <a:schemeClr val="bg1"/>
                </a:solidFill>
              </a:rPr>
              <a:t> система, предназначенная для сбора, обработки и выдачи информации, необходимой для оптимизации управления.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24" y="4104363"/>
            <a:ext cx="3835626" cy="2526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307" y="4104363"/>
            <a:ext cx="3669104" cy="25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213" y="217489"/>
            <a:ext cx="9170398" cy="64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chemeClr val="bg1"/>
                </a:solidFill>
                <a:latin typeface="+mn-lt"/>
              </a:rPr>
              <a:t>Понятие «Система»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8" y="1941479"/>
            <a:ext cx="8509210" cy="19630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bg1"/>
                </a:solidFill>
              </a:rPr>
              <a:t>Система</a:t>
            </a:r>
            <a:r>
              <a:rPr lang="ru-RU" sz="2800" dirty="0">
                <a:solidFill>
                  <a:schemeClr val="bg1"/>
                </a:solidFill>
              </a:rPr>
              <a:t> — это объективное единство закономерно связанных друг с другом предметов, явлений, сведений, а также знаний о природе, обществе и т. п.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947" y="4059936"/>
            <a:ext cx="4485410" cy="25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2A3E9-8E5A-48CF-B38B-CD5AD761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Признаки системы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090AAE-4C53-4831-AC2C-ACC652079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Любое образование можно считать системой, если оно обладает четырьмя основными свойствами или признаками: </a:t>
            </a:r>
          </a:p>
          <a:p>
            <a:r>
              <a:rPr lang="ru-RU" dirty="0">
                <a:solidFill>
                  <a:schemeClr val="bg1"/>
                </a:solidFill>
              </a:rPr>
              <a:t>1) целостностью и делимостью;</a:t>
            </a:r>
          </a:p>
          <a:p>
            <a:r>
              <a:rPr lang="ru-RU" dirty="0">
                <a:solidFill>
                  <a:schemeClr val="bg1"/>
                </a:solidFill>
              </a:rPr>
              <a:t>2) наличием устойчивых связей;</a:t>
            </a:r>
          </a:p>
          <a:p>
            <a:r>
              <a:rPr lang="ru-RU" dirty="0">
                <a:solidFill>
                  <a:schemeClr val="bg1"/>
                </a:solidFill>
              </a:rPr>
              <a:t>3) организацией; </a:t>
            </a:r>
          </a:p>
          <a:p>
            <a:r>
              <a:rPr lang="ru-RU" dirty="0">
                <a:solidFill>
                  <a:schemeClr val="bg1"/>
                </a:solidFill>
              </a:rPr>
              <a:t>4) </a:t>
            </a:r>
            <a:r>
              <a:rPr lang="ru-RU" dirty="0" err="1">
                <a:solidFill>
                  <a:schemeClr val="bg1"/>
                </a:solidFill>
              </a:rPr>
              <a:t>эмерджентностью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1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chemeClr val="bg1"/>
                </a:solidFill>
                <a:latin typeface="+mn-lt"/>
              </a:rPr>
              <a:t>Целостность и неделимость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014" y="1751599"/>
            <a:ext cx="9054001" cy="31955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bg1"/>
                </a:solidFill>
              </a:rPr>
              <a:t>Целостность и делимость системы</a:t>
            </a:r>
            <a:r>
              <a:rPr lang="ru-RU" sz="2000" dirty="0">
                <a:solidFill>
                  <a:schemeClr val="bg1"/>
                </a:solidFill>
              </a:rPr>
              <a:t> можно объяснить следующим образом. С одной стороны, система — целостное образование, с другой стороны, в ее составе отчетливо могут быть выделены целостные объекты (элементы), которые существуют лишь в системе (вне системы это в лучшем случае объекты, обладающие системно-значимыми свойствами). При вхождении в систему элемент приобретает системно-определенное свойство взамен системно-значимого.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846" y="4167741"/>
            <a:ext cx="3929075" cy="26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Наличие существенных устойчивых связей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8" y="2097088"/>
            <a:ext cx="7976759" cy="476091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Наличие существенных устойчивых связей </a:t>
            </a:r>
            <a:r>
              <a:rPr lang="ru-RU" dirty="0">
                <a:solidFill>
                  <a:schemeClr val="bg1"/>
                </a:solidFill>
              </a:rPr>
              <a:t>между элементами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и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ru-RU" dirty="0">
                <a:solidFill>
                  <a:schemeClr val="bg1"/>
                </a:solidFill>
              </a:rPr>
              <a:t>или их свойствами, превосходящих по мощности связи этих элементов с элементами, не входящими в данную систему, является атрибутом системы. Система существует как некоторое целостное образование, когда мощность существенных связей между элементами системы в интервале времени, не равном нулю, больше, чем мощность связей этих же элементов с внешней средой. Для информационных связей оценкой потенциальной мощности может служить пропускная способность данной информационной системы, а ее оценкой реальной мощности — действительная величина потока информации. Однако в общем случае при оценке мощности информационных связей необходимо учитывать качественные характеристики передаваемой информации (ценность, полезность, достоверность и т. п.).</a:t>
            </a:r>
          </a:p>
        </p:txBody>
      </p:sp>
    </p:spTree>
    <p:extLst>
      <p:ext uri="{BB962C8B-B14F-4D97-AF65-F5344CB8AC3E}">
        <p14:creationId xmlns:p14="http://schemas.microsoft.com/office/powerpoint/2010/main" val="27954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организация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398" y="1720097"/>
            <a:ext cx="8048624" cy="188937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bg1"/>
                </a:solidFill>
              </a:rPr>
              <a:t>Организация системы </a:t>
            </a:r>
            <a:r>
              <a:rPr lang="ru-RU" sz="2000" dirty="0">
                <a:solidFill>
                  <a:schemeClr val="bg1"/>
                </a:solidFill>
              </a:rPr>
              <a:t>характеризуется наличием определенной структуризации, что проявляется в снижении энтропии (степени неопределенности) системы H (S) по сравнению с энтропией </a:t>
            </a:r>
            <a:r>
              <a:rPr lang="ru-RU" sz="2000" dirty="0" err="1">
                <a:solidFill>
                  <a:schemeClr val="bg1"/>
                </a:solidFill>
              </a:rPr>
              <a:t>системоформирующих</a:t>
            </a:r>
            <a:r>
              <a:rPr lang="ru-RU" sz="2000" dirty="0">
                <a:solidFill>
                  <a:schemeClr val="bg1"/>
                </a:solidFill>
              </a:rPr>
              <a:t> факторов, определяющих возможность ее создания.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58" y="3609474"/>
            <a:ext cx="5174101" cy="288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895</Words>
  <Application>Microsoft Office PowerPoint</Application>
  <PresentationFormat>Лист A4 (210x297 мм)</PresentationFormat>
  <Paragraphs>69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Trebuchet MS</vt:lpstr>
      <vt:lpstr>Контур</vt:lpstr>
      <vt:lpstr>ПРЕЗЕНТАЦИЯ ПО ДИСЦИПЛИНЕ: МДК 01.03 «АСУ НА ТРАНСПОРТЕ» на тему: ОСНОВНЫЕ ПОЛОЖЕНИЯ, ОПРЕДЕЛЕНИЯ И ПОНЯТИЯ</vt:lpstr>
      <vt:lpstr>СОДЕРЖАНИЕ</vt:lpstr>
      <vt:lpstr>Понятие «АСУ»</vt:lpstr>
      <vt:lpstr>Презентация PowerPoint</vt:lpstr>
      <vt:lpstr>Понятие «Система»</vt:lpstr>
      <vt:lpstr>Признаки системы</vt:lpstr>
      <vt:lpstr>Целостность и неделимость</vt:lpstr>
      <vt:lpstr>Наличие существенных устойчивых связей </vt:lpstr>
      <vt:lpstr>организация</vt:lpstr>
      <vt:lpstr>Понятие «эмерджентность»</vt:lpstr>
      <vt:lpstr>Понятие «управление»</vt:lpstr>
      <vt:lpstr>Понятие «процесс Управления»</vt:lpstr>
      <vt:lpstr>Управление предполагает, что:</vt:lpstr>
      <vt:lpstr>особенности АТП, как объекта управления</vt:lpstr>
      <vt:lpstr>Технология управления</vt:lpstr>
      <vt:lpstr>Классификация АС В ЗАВИСИМОСТИ ОТ СФЕРЫ ДЕЯТЕЛЬНОСТИ:</vt:lpstr>
      <vt:lpstr>Классификация АС В ЗАВИСИМОСТИ ОТ СФЕРЫ ДЕЯТЕЛЬНОСТИ:</vt:lpstr>
      <vt:lpstr>основные тенденции развития IТ управления</vt:lpstr>
      <vt:lpstr>основные тенденции развития IТ управления</vt:lpstr>
      <vt:lpstr>КОНТРОЛЬНЫЕ ВОПРОСЫ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Направление: наземный транспорт Проект на тему: Модернизация наземных пешеходных переходов – как средство повышения безопасности на дорогах.</dc:title>
  <dc:creator>Пользователь Windows</dc:creator>
  <cp:lastModifiedBy>User</cp:lastModifiedBy>
  <cp:revision>81</cp:revision>
  <dcterms:created xsi:type="dcterms:W3CDTF">2021-12-07T17:35:06Z</dcterms:created>
  <dcterms:modified xsi:type="dcterms:W3CDTF">2022-01-30T18:40:38Z</dcterms:modified>
</cp:coreProperties>
</file>