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4"/>
  </p:notesMasterIdLst>
  <p:sldIdLst>
    <p:sldId id="258" r:id="rId2"/>
    <p:sldId id="261" r:id="rId3"/>
    <p:sldId id="285" r:id="rId4"/>
    <p:sldId id="286" r:id="rId5"/>
    <p:sldId id="287" r:id="rId6"/>
    <p:sldId id="288" r:id="rId7"/>
    <p:sldId id="289" r:id="rId8"/>
    <p:sldId id="290" r:id="rId9"/>
    <p:sldId id="293" r:id="rId10"/>
    <p:sldId id="291" r:id="rId11"/>
    <p:sldId id="292" r:id="rId12"/>
    <p:sldId id="284"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43C8"/>
    <a:srgbClr val="99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70" d="100"/>
          <a:sy n="70" d="100"/>
        </p:scale>
        <p:origin x="-402" y="-85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154E93-9623-428D-B9E3-BF8A0DC8972C}" type="datetimeFigureOut">
              <a:rPr lang="ru-RU" smtClean="0"/>
              <a:pPr/>
              <a:t>10.03.2022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1E06F6-4B7A-4FB1-BFCD-CCD5CEE383B2}" type="slidenum">
              <a:rPr lang="ru-RU" smtClean="0"/>
              <a:pPr/>
              <a:t>‹#›</a:t>
            </a:fld>
            <a:endParaRPr lang="ru-RU"/>
          </a:p>
        </p:txBody>
      </p:sp>
    </p:spTree>
    <p:extLst>
      <p:ext uri="{BB962C8B-B14F-4D97-AF65-F5344CB8AC3E}">
        <p14:creationId xmlns:p14="http://schemas.microsoft.com/office/powerpoint/2010/main" xmlns="" val="3119801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41E06F6-4B7A-4FB1-BFCD-CCD5CEE383B2}" type="slidenum">
              <a:rPr lang="ru-RU" smtClean="0"/>
              <a:pPr/>
              <a:t>2</a:t>
            </a:fld>
            <a:endParaRPr lang="ru-RU"/>
          </a:p>
        </p:txBody>
      </p:sp>
    </p:spTree>
    <p:extLst>
      <p:ext uri="{BB962C8B-B14F-4D97-AF65-F5344CB8AC3E}">
        <p14:creationId xmlns:p14="http://schemas.microsoft.com/office/powerpoint/2010/main" xmlns="" val="3244851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41E06F6-4B7A-4FB1-BFCD-CCD5CEE383B2}" type="slidenum">
              <a:rPr lang="ru-RU" smtClean="0"/>
              <a:pPr/>
              <a:t>11</a:t>
            </a:fld>
            <a:endParaRPr lang="ru-RU"/>
          </a:p>
        </p:txBody>
      </p:sp>
    </p:spTree>
    <p:extLst>
      <p:ext uri="{BB962C8B-B14F-4D97-AF65-F5344CB8AC3E}">
        <p14:creationId xmlns:p14="http://schemas.microsoft.com/office/powerpoint/2010/main" xmlns="" val="3244851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41E06F6-4B7A-4FB1-BFCD-CCD5CEE383B2}" type="slidenum">
              <a:rPr lang="ru-RU" smtClean="0"/>
              <a:pPr/>
              <a:t>3</a:t>
            </a:fld>
            <a:endParaRPr lang="ru-RU"/>
          </a:p>
        </p:txBody>
      </p:sp>
    </p:spTree>
    <p:extLst>
      <p:ext uri="{BB962C8B-B14F-4D97-AF65-F5344CB8AC3E}">
        <p14:creationId xmlns:p14="http://schemas.microsoft.com/office/powerpoint/2010/main" xmlns="" val="3244851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41E06F6-4B7A-4FB1-BFCD-CCD5CEE383B2}" type="slidenum">
              <a:rPr lang="ru-RU" smtClean="0"/>
              <a:pPr/>
              <a:t>4</a:t>
            </a:fld>
            <a:endParaRPr lang="ru-RU"/>
          </a:p>
        </p:txBody>
      </p:sp>
    </p:spTree>
    <p:extLst>
      <p:ext uri="{BB962C8B-B14F-4D97-AF65-F5344CB8AC3E}">
        <p14:creationId xmlns:p14="http://schemas.microsoft.com/office/powerpoint/2010/main" xmlns="" val="3244851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41E06F6-4B7A-4FB1-BFCD-CCD5CEE383B2}" type="slidenum">
              <a:rPr lang="ru-RU" smtClean="0"/>
              <a:pPr/>
              <a:t>5</a:t>
            </a:fld>
            <a:endParaRPr lang="ru-RU"/>
          </a:p>
        </p:txBody>
      </p:sp>
    </p:spTree>
    <p:extLst>
      <p:ext uri="{BB962C8B-B14F-4D97-AF65-F5344CB8AC3E}">
        <p14:creationId xmlns:p14="http://schemas.microsoft.com/office/powerpoint/2010/main" xmlns="" val="32448516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41E06F6-4B7A-4FB1-BFCD-CCD5CEE383B2}" type="slidenum">
              <a:rPr lang="ru-RU" smtClean="0"/>
              <a:pPr/>
              <a:t>6</a:t>
            </a:fld>
            <a:endParaRPr lang="ru-RU"/>
          </a:p>
        </p:txBody>
      </p:sp>
    </p:spTree>
    <p:extLst>
      <p:ext uri="{BB962C8B-B14F-4D97-AF65-F5344CB8AC3E}">
        <p14:creationId xmlns:p14="http://schemas.microsoft.com/office/powerpoint/2010/main" xmlns="" val="32448516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41E06F6-4B7A-4FB1-BFCD-CCD5CEE383B2}" type="slidenum">
              <a:rPr lang="ru-RU" smtClean="0"/>
              <a:pPr/>
              <a:t>7</a:t>
            </a:fld>
            <a:endParaRPr lang="ru-RU"/>
          </a:p>
        </p:txBody>
      </p:sp>
    </p:spTree>
    <p:extLst>
      <p:ext uri="{BB962C8B-B14F-4D97-AF65-F5344CB8AC3E}">
        <p14:creationId xmlns:p14="http://schemas.microsoft.com/office/powerpoint/2010/main" xmlns="" val="32448516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41E06F6-4B7A-4FB1-BFCD-CCD5CEE383B2}" type="slidenum">
              <a:rPr lang="ru-RU" smtClean="0"/>
              <a:pPr/>
              <a:t>8</a:t>
            </a:fld>
            <a:endParaRPr lang="ru-RU"/>
          </a:p>
        </p:txBody>
      </p:sp>
    </p:spTree>
    <p:extLst>
      <p:ext uri="{BB962C8B-B14F-4D97-AF65-F5344CB8AC3E}">
        <p14:creationId xmlns:p14="http://schemas.microsoft.com/office/powerpoint/2010/main" xmlns="" val="3244851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41E06F6-4B7A-4FB1-BFCD-CCD5CEE383B2}" type="slidenum">
              <a:rPr lang="ru-RU" smtClean="0"/>
              <a:pPr/>
              <a:t>9</a:t>
            </a:fld>
            <a:endParaRPr lang="ru-RU"/>
          </a:p>
        </p:txBody>
      </p:sp>
    </p:spTree>
    <p:extLst>
      <p:ext uri="{BB962C8B-B14F-4D97-AF65-F5344CB8AC3E}">
        <p14:creationId xmlns:p14="http://schemas.microsoft.com/office/powerpoint/2010/main" xmlns="" val="3244851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41E06F6-4B7A-4FB1-BFCD-CCD5CEE383B2}" type="slidenum">
              <a:rPr lang="ru-RU" smtClean="0"/>
              <a:pPr/>
              <a:t>10</a:t>
            </a:fld>
            <a:endParaRPr lang="ru-RU"/>
          </a:p>
        </p:txBody>
      </p:sp>
    </p:spTree>
    <p:extLst>
      <p:ext uri="{BB962C8B-B14F-4D97-AF65-F5344CB8AC3E}">
        <p14:creationId xmlns:p14="http://schemas.microsoft.com/office/powerpoint/2010/main" xmlns="" val="3244851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901FD71-131A-4137-B9A1-69E7B4A186FA}" type="datetimeFigureOut">
              <a:rPr lang="ru-RU" smtClean="0"/>
              <a:pPr/>
              <a:t>10.03.2022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E40441-0977-4A97-A876-29EF0119132A}" type="slidenum">
              <a:rPr lang="ru-RU" smtClean="0"/>
              <a:pPr/>
              <a:t>‹#›</a:t>
            </a:fld>
            <a:endParaRPr lang="ru-RU"/>
          </a:p>
        </p:txBody>
      </p:sp>
    </p:spTree>
    <p:extLst>
      <p:ext uri="{BB962C8B-B14F-4D97-AF65-F5344CB8AC3E}">
        <p14:creationId xmlns:p14="http://schemas.microsoft.com/office/powerpoint/2010/main" xmlns="" val="1361892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901FD71-131A-4137-B9A1-69E7B4A186FA}" type="datetimeFigureOut">
              <a:rPr lang="ru-RU" smtClean="0"/>
              <a:pPr/>
              <a:t>10.03.2022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E40441-0977-4A97-A876-29EF0119132A}" type="slidenum">
              <a:rPr lang="ru-RU" smtClean="0"/>
              <a:pPr/>
              <a:t>‹#›</a:t>
            </a:fld>
            <a:endParaRPr lang="ru-RU"/>
          </a:p>
        </p:txBody>
      </p:sp>
    </p:spTree>
    <p:extLst>
      <p:ext uri="{BB962C8B-B14F-4D97-AF65-F5344CB8AC3E}">
        <p14:creationId xmlns:p14="http://schemas.microsoft.com/office/powerpoint/2010/main" xmlns="" val="1055750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901FD71-131A-4137-B9A1-69E7B4A186FA}" type="datetimeFigureOut">
              <a:rPr lang="ru-RU" smtClean="0"/>
              <a:pPr/>
              <a:t>10.03.2022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E40441-0977-4A97-A876-29EF0119132A}" type="slidenum">
              <a:rPr lang="ru-RU" smtClean="0"/>
              <a:pPr/>
              <a:t>‹#›</a:t>
            </a:fld>
            <a:endParaRPr lang="ru-RU"/>
          </a:p>
        </p:txBody>
      </p:sp>
    </p:spTree>
    <p:extLst>
      <p:ext uri="{BB962C8B-B14F-4D97-AF65-F5344CB8AC3E}">
        <p14:creationId xmlns:p14="http://schemas.microsoft.com/office/powerpoint/2010/main" xmlns="" val="3034705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901FD71-131A-4137-B9A1-69E7B4A186FA}" type="datetimeFigureOut">
              <a:rPr lang="ru-RU" smtClean="0"/>
              <a:pPr/>
              <a:t>10.03.2022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E40441-0977-4A97-A876-29EF0119132A}" type="slidenum">
              <a:rPr lang="ru-RU" smtClean="0"/>
              <a:pPr/>
              <a:t>‹#›</a:t>
            </a:fld>
            <a:endParaRPr lang="ru-RU"/>
          </a:p>
        </p:txBody>
      </p:sp>
    </p:spTree>
    <p:extLst>
      <p:ext uri="{BB962C8B-B14F-4D97-AF65-F5344CB8AC3E}">
        <p14:creationId xmlns:p14="http://schemas.microsoft.com/office/powerpoint/2010/main" xmlns="" val="1760715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901FD71-131A-4137-B9A1-69E7B4A186FA}" type="datetimeFigureOut">
              <a:rPr lang="ru-RU" smtClean="0"/>
              <a:pPr/>
              <a:t>10.03.2022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E40441-0977-4A97-A876-29EF0119132A}" type="slidenum">
              <a:rPr lang="ru-RU" smtClean="0"/>
              <a:pPr/>
              <a:t>‹#›</a:t>
            </a:fld>
            <a:endParaRPr lang="ru-RU"/>
          </a:p>
        </p:txBody>
      </p:sp>
    </p:spTree>
    <p:extLst>
      <p:ext uri="{BB962C8B-B14F-4D97-AF65-F5344CB8AC3E}">
        <p14:creationId xmlns:p14="http://schemas.microsoft.com/office/powerpoint/2010/main" xmlns="" val="1909735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901FD71-131A-4137-B9A1-69E7B4A186FA}" type="datetimeFigureOut">
              <a:rPr lang="ru-RU" smtClean="0"/>
              <a:pPr/>
              <a:t>10.03.2022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6E40441-0977-4A97-A876-29EF0119132A}" type="slidenum">
              <a:rPr lang="ru-RU" smtClean="0"/>
              <a:pPr/>
              <a:t>‹#›</a:t>
            </a:fld>
            <a:endParaRPr lang="ru-RU"/>
          </a:p>
        </p:txBody>
      </p:sp>
    </p:spTree>
    <p:extLst>
      <p:ext uri="{BB962C8B-B14F-4D97-AF65-F5344CB8AC3E}">
        <p14:creationId xmlns:p14="http://schemas.microsoft.com/office/powerpoint/2010/main" xmlns="" val="2691986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901FD71-131A-4137-B9A1-69E7B4A186FA}" type="datetimeFigureOut">
              <a:rPr lang="ru-RU" smtClean="0"/>
              <a:pPr/>
              <a:t>10.03.2022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6E40441-0977-4A97-A876-29EF0119132A}" type="slidenum">
              <a:rPr lang="ru-RU" smtClean="0"/>
              <a:pPr/>
              <a:t>‹#›</a:t>
            </a:fld>
            <a:endParaRPr lang="ru-RU"/>
          </a:p>
        </p:txBody>
      </p:sp>
    </p:spTree>
    <p:extLst>
      <p:ext uri="{BB962C8B-B14F-4D97-AF65-F5344CB8AC3E}">
        <p14:creationId xmlns:p14="http://schemas.microsoft.com/office/powerpoint/2010/main" xmlns="" val="97964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901FD71-131A-4137-B9A1-69E7B4A186FA}" type="datetimeFigureOut">
              <a:rPr lang="ru-RU" smtClean="0"/>
              <a:pPr/>
              <a:t>10.03.2022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6E40441-0977-4A97-A876-29EF0119132A}" type="slidenum">
              <a:rPr lang="ru-RU" smtClean="0"/>
              <a:pPr/>
              <a:t>‹#›</a:t>
            </a:fld>
            <a:endParaRPr lang="ru-RU"/>
          </a:p>
        </p:txBody>
      </p:sp>
    </p:spTree>
    <p:extLst>
      <p:ext uri="{BB962C8B-B14F-4D97-AF65-F5344CB8AC3E}">
        <p14:creationId xmlns:p14="http://schemas.microsoft.com/office/powerpoint/2010/main" xmlns="" val="89970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01FD71-131A-4137-B9A1-69E7B4A186FA}" type="datetimeFigureOut">
              <a:rPr lang="ru-RU" smtClean="0"/>
              <a:pPr/>
              <a:t>10.03.2022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6E40441-0977-4A97-A876-29EF0119132A}" type="slidenum">
              <a:rPr lang="ru-RU" smtClean="0"/>
              <a:pPr/>
              <a:t>‹#›</a:t>
            </a:fld>
            <a:endParaRPr lang="ru-RU"/>
          </a:p>
        </p:txBody>
      </p:sp>
    </p:spTree>
    <p:extLst>
      <p:ext uri="{BB962C8B-B14F-4D97-AF65-F5344CB8AC3E}">
        <p14:creationId xmlns:p14="http://schemas.microsoft.com/office/powerpoint/2010/main" xmlns="" val="2194772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901FD71-131A-4137-B9A1-69E7B4A186FA}" type="datetimeFigureOut">
              <a:rPr lang="ru-RU" smtClean="0"/>
              <a:pPr/>
              <a:t>10.03.2022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6E40441-0977-4A97-A876-29EF0119132A}" type="slidenum">
              <a:rPr lang="ru-RU" smtClean="0"/>
              <a:pPr/>
              <a:t>‹#›</a:t>
            </a:fld>
            <a:endParaRPr lang="ru-RU"/>
          </a:p>
        </p:txBody>
      </p:sp>
    </p:spTree>
    <p:extLst>
      <p:ext uri="{BB962C8B-B14F-4D97-AF65-F5344CB8AC3E}">
        <p14:creationId xmlns:p14="http://schemas.microsoft.com/office/powerpoint/2010/main" xmlns="" val="4049909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901FD71-131A-4137-B9A1-69E7B4A186FA}" type="datetimeFigureOut">
              <a:rPr lang="ru-RU" smtClean="0"/>
              <a:pPr/>
              <a:t>10.03.2022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6E40441-0977-4A97-A876-29EF0119132A}" type="slidenum">
              <a:rPr lang="ru-RU" smtClean="0"/>
              <a:pPr/>
              <a:t>‹#›</a:t>
            </a:fld>
            <a:endParaRPr lang="ru-RU"/>
          </a:p>
        </p:txBody>
      </p:sp>
    </p:spTree>
    <p:extLst>
      <p:ext uri="{BB962C8B-B14F-4D97-AF65-F5344CB8AC3E}">
        <p14:creationId xmlns:p14="http://schemas.microsoft.com/office/powerpoint/2010/main" xmlns="" val="3278258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01FD71-131A-4137-B9A1-69E7B4A186FA}" type="datetimeFigureOut">
              <a:rPr lang="ru-RU" smtClean="0"/>
              <a:pPr/>
              <a:t>10.03.2022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E40441-0977-4A97-A876-29EF0119132A}" type="slidenum">
              <a:rPr lang="ru-RU" smtClean="0"/>
              <a:pPr/>
              <a:t>‹#›</a:t>
            </a:fld>
            <a:endParaRPr lang="ru-RU"/>
          </a:p>
        </p:txBody>
      </p:sp>
    </p:spTree>
    <p:extLst>
      <p:ext uri="{BB962C8B-B14F-4D97-AF65-F5344CB8AC3E}">
        <p14:creationId xmlns:p14="http://schemas.microsoft.com/office/powerpoint/2010/main" xmlns="" val="267549841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twi-global.com/media-and-events/press-releases/2019/twi-develops-wood-welding-proces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hyperlink" Target="https://www.twi-global.com/media-and-events/press-releases/2019/twi-develops-wood-welding-proces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436867" y="160123"/>
            <a:ext cx="6350873" cy="1107996"/>
          </a:xfrm>
          <a:prstGeom prst="rect">
            <a:avLst/>
          </a:prstGeom>
          <a:noFill/>
        </p:spPr>
        <p:txBody>
          <a:bodyPr wrap="square" lIns="91440" tIns="45720" rIns="91440" bIns="45720">
            <a:spAutoFit/>
          </a:bodyPr>
          <a:lstStyle/>
          <a:p>
            <a:pPr algn="ctr"/>
            <a:r>
              <a:rPr lang="en-US" sz="6600" b="1" dirty="0" smtClean="0">
                <a:ln w="12700" cmpd="sng">
                  <a:solidFill>
                    <a:schemeClr val="accent4"/>
                  </a:solidFill>
                  <a:prstDash val="solid"/>
                </a:ln>
                <a:solidFill>
                  <a:srgbClr val="FF0000"/>
                </a:solidFill>
                <a:latin typeface="Times New Roman" pitchFamily="18" charset="0"/>
                <a:cs typeface="Times New Roman" pitchFamily="18" charset="0"/>
              </a:rPr>
              <a:t>Welding</a:t>
            </a:r>
            <a:endParaRPr lang="ru-RU" sz="6600" b="1" dirty="0">
              <a:ln w="12700" cmpd="sng">
                <a:solidFill>
                  <a:schemeClr val="accent4"/>
                </a:solidFill>
                <a:prstDash val="solid"/>
              </a:ln>
              <a:solidFill>
                <a:srgbClr val="FF0000"/>
              </a:solidFill>
              <a:latin typeface="Times New Roman" pitchFamily="18" charset="0"/>
              <a:cs typeface="Times New Roman" pitchFamily="18" charset="0"/>
            </a:endParaRPr>
          </a:p>
        </p:txBody>
      </p:sp>
      <p:sp>
        <p:nvSpPr>
          <p:cNvPr id="27650" name="AutoShape 2" descr="Какие виды сварки бывают | Классификация и характеристика способов сварки"/>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7652" name="AutoShape 4" descr="Какие виды сварки бывают | Классификация и характеристика способов сварки"/>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7653" name="Picture 5"/>
          <p:cNvPicPr>
            <a:picLocks noChangeAspect="1" noChangeArrowheads="1"/>
          </p:cNvPicPr>
          <p:nvPr/>
        </p:nvPicPr>
        <p:blipFill>
          <a:blip r:embed="rId2" cstate="print"/>
          <a:srcRect/>
          <a:stretch>
            <a:fillRect/>
          </a:stretch>
        </p:blipFill>
        <p:spPr bwMode="auto">
          <a:xfrm>
            <a:off x="609648" y="1769424"/>
            <a:ext cx="5218869" cy="3472920"/>
          </a:xfrm>
          <a:prstGeom prst="rect">
            <a:avLst/>
          </a:prstGeom>
          <a:noFill/>
          <a:ln w="9525">
            <a:noFill/>
            <a:miter lim="800000"/>
            <a:headEnd/>
            <a:tailEnd/>
          </a:ln>
        </p:spPr>
      </p:pic>
      <p:pic>
        <p:nvPicPr>
          <p:cNvPr id="27654" name="Picture 6"/>
          <p:cNvPicPr>
            <a:picLocks noChangeAspect="1" noChangeArrowheads="1"/>
          </p:cNvPicPr>
          <p:nvPr/>
        </p:nvPicPr>
        <p:blipFill>
          <a:blip r:embed="rId3" cstate="print"/>
          <a:srcRect/>
          <a:stretch>
            <a:fillRect/>
          </a:stretch>
        </p:blipFill>
        <p:spPr bwMode="auto">
          <a:xfrm>
            <a:off x="5950539" y="1733797"/>
            <a:ext cx="5955827" cy="3466630"/>
          </a:xfrm>
          <a:prstGeom prst="rect">
            <a:avLst/>
          </a:prstGeom>
          <a:noFill/>
          <a:ln w="9525">
            <a:noFill/>
            <a:miter lim="800000"/>
            <a:headEnd/>
            <a:tailEnd/>
          </a:ln>
        </p:spPr>
      </p:pic>
    </p:spTree>
    <p:extLst>
      <p:ext uri="{BB962C8B-B14F-4D97-AF65-F5344CB8AC3E}">
        <p14:creationId xmlns:p14="http://schemas.microsoft.com/office/powerpoint/2010/main" xmlns="" val="12445542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778801" y="507802"/>
            <a:ext cx="11176637" cy="3477875"/>
          </a:xfrm>
          <a:prstGeom prst="rect">
            <a:avLst/>
          </a:prstGeom>
          <a:noFill/>
        </p:spPr>
        <p:txBody>
          <a:bodyPr wrap="square" rtlCol="0">
            <a:spAutoFit/>
          </a:bodyPr>
          <a:lstStyle/>
          <a:p>
            <a:r>
              <a:rPr lang="en-US" sz="4400" b="1" dirty="0" smtClean="0">
                <a:latin typeface="Times New Roman" pitchFamily="18" charset="0"/>
                <a:cs typeface="Times New Roman" pitchFamily="18" charset="0"/>
              </a:rPr>
              <a:t>5.</a:t>
            </a:r>
            <a:r>
              <a:rPr lang="en-US" sz="4400" b="1" dirty="0" smtClean="0"/>
              <a:t> </a:t>
            </a:r>
            <a:r>
              <a:rPr lang="en-US" sz="4400" b="1" dirty="0" smtClean="0">
                <a:latin typeface="Times New Roman" pitchFamily="18" charset="0"/>
                <a:cs typeface="Times New Roman" pitchFamily="18" charset="0"/>
              </a:rPr>
              <a:t>Edge Joint</a:t>
            </a:r>
          </a:p>
          <a:p>
            <a:r>
              <a:rPr lang="en-US" sz="4400" dirty="0" smtClean="0">
                <a:latin typeface="Times New Roman" pitchFamily="18" charset="0"/>
                <a:cs typeface="Times New Roman" pitchFamily="18" charset="0"/>
              </a:rPr>
              <a:t>A connection between the edges of two parts making an angle to one another of 0 to 30° inclusive in the region of the joint.</a:t>
            </a:r>
          </a:p>
          <a:p>
            <a:r>
              <a:rPr lang="en-US" sz="4400" b="1" dirty="0" smtClean="0">
                <a:latin typeface="Times New Roman" pitchFamily="18" charset="0"/>
                <a:cs typeface="Times New Roman" pitchFamily="18" charset="0"/>
              </a:rPr>
              <a:t> </a:t>
            </a:r>
            <a:endParaRPr lang="en-US" sz="4400" dirty="0">
              <a:latin typeface="Times New Roman" pitchFamily="18" charset="0"/>
              <a:cs typeface="Times New Roman" pitchFamily="18" charset="0"/>
            </a:endParaRPr>
          </a:p>
        </p:txBody>
      </p:sp>
      <p:pic>
        <p:nvPicPr>
          <p:cNvPr id="48131" name="Picture 3"/>
          <p:cNvPicPr>
            <a:picLocks noChangeAspect="1" noChangeArrowheads="1"/>
          </p:cNvPicPr>
          <p:nvPr/>
        </p:nvPicPr>
        <p:blipFill>
          <a:blip r:embed="rId3" cstate="print"/>
          <a:srcRect/>
          <a:stretch>
            <a:fillRect/>
          </a:stretch>
        </p:blipFill>
        <p:spPr bwMode="auto">
          <a:xfrm>
            <a:off x="4174935" y="3695487"/>
            <a:ext cx="4259381" cy="2320409"/>
          </a:xfrm>
          <a:prstGeom prst="rect">
            <a:avLst/>
          </a:prstGeom>
          <a:noFill/>
          <a:ln w="9525">
            <a:noFill/>
            <a:miter lim="800000"/>
            <a:headEnd/>
            <a:tailEnd/>
          </a:ln>
        </p:spPr>
      </p:pic>
    </p:spTree>
    <p:extLst>
      <p:ext uri="{BB962C8B-B14F-4D97-AF65-F5344CB8AC3E}">
        <p14:creationId xmlns:p14="http://schemas.microsoft.com/office/powerpoint/2010/main" xmlns="" val="2539068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778801" y="507802"/>
            <a:ext cx="11176637" cy="3477875"/>
          </a:xfrm>
          <a:prstGeom prst="rect">
            <a:avLst/>
          </a:prstGeom>
          <a:noFill/>
        </p:spPr>
        <p:txBody>
          <a:bodyPr wrap="square" rtlCol="0">
            <a:spAutoFit/>
          </a:bodyPr>
          <a:lstStyle/>
          <a:p>
            <a:r>
              <a:rPr lang="en-US" sz="4400" b="1" dirty="0" smtClean="0">
                <a:latin typeface="Times New Roman" pitchFamily="18" charset="0"/>
                <a:cs typeface="Times New Roman" pitchFamily="18" charset="0"/>
              </a:rPr>
              <a:t>6.</a:t>
            </a:r>
            <a:r>
              <a:rPr lang="en-US" sz="4400" b="1" dirty="0" smtClean="0"/>
              <a:t> </a:t>
            </a:r>
            <a:r>
              <a:rPr lang="en-US" sz="4400" b="1" dirty="0" smtClean="0">
                <a:latin typeface="Times New Roman" pitchFamily="18" charset="0"/>
                <a:cs typeface="Times New Roman" pitchFamily="18" charset="0"/>
              </a:rPr>
              <a:t>Lap Joint</a:t>
            </a:r>
          </a:p>
          <a:p>
            <a:r>
              <a:rPr lang="en-US" sz="4400" dirty="0" smtClean="0">
                <a:latin typeface="Times New Roman" pitchFamily="18" charset="0"/>
                <a:cs typeface="Times New Roman" pitchFamily="18" charset="0"/>
              </a:rPr>
              <a:t>A connection between two overlapping parts making an angle to one another of 0-5° inclusive in the region of the weld or welds.</a:t>
            </a:r>
          </a:p>
          <a:p>
            <a:r>
              <a:rPr lang="en-US" sz="4400" b="1" dirty="0" smtClean="0">
                <a:latin typeface="Times New Roman" pitchFamily="18" charset="0"/>
                <a:cs typeface="Times New Roman" pitchFamily="18" charset="0"/>
              </a:rPr>
              <a:t> </a:t>
            </a:r>
            <a:endParaRPr lang="en-US" sz="4400" dirty="0">
              <a:latin typeface="Times New Roman" pitchFamily="18" charset="0"/>
              <a:cs typeface="Times New Roman" pitchFamily="18" charset="0"/>
            </a:endParaRPr>
          </a:p>
        </p:txBody>
      </p:sp>
      <p:pic>
        <p:nvPicPr>
          <p:cNvPr id="57346" name="Picture 2"/>
          <p:cNvPicPr>
            <a:picLocks noChangeAspect="1" noChangeArrowheads="1"/>
          </p:cNvPicPr>
          <p:nvPr/>
        </p:nvPicPr>
        <p:blipFill>
          <a:blip r:embed="rId3" cstate="print"/>
          <a:srcRect/>
          <a:stretch>
            <a:fillRect/>
          </a:stretch>
        </p:blipFill>
        <p:spPr bwMode="auto">
          <a:xfrm>
            <a:off x="2874915" y="3575713"/>
            <a:ext cx="5502237" cy="2431221"/>
          </a:xfrm>
          <a:prstGeom prst="rect">
            <a:avLst/>
          </a:prstGeom>
          <a:noFill/>
          <a:ln w="9525">
            <a:noFill/>
            <a:miter lim="800000"/>
            <a:headEnd/>
            <a:tailEnd/>
          </a:ln>
        </p:spPr>
      </p:pic>
    </p:spTree>
    <p:extLst>
      <p:ext uri="{BB962C8B-B14F-4D97-AF65-F5344CB8AC3E}">
        <p14:creationId xmlns:p14="http://schemas.microsoft.com/office/powerpoint/2010/main" xmlns="" val="2539068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111337" y="1679007"/>
            <a:ext cx="6151417" cy="1938992"/>
          </a:xfrm>
          <a:prstGeom prst="rect">
            <a:avLst/>
          </a:prstGeom>
        </p:spPr>
        <p:txBody>
          <a:bodyPr wrap="square">
            <a:spAutoFit/>
          </a:bodyPr>
          <a:lstStyle/>
          <a:p>
            <a:r>
              <a:rPr lang="en-US" sz="6000" dirty="0">
                <a:solidFill>
                  <a:srgbClr val="7030A0"/>
                </a:solidFill>
                <a:latin typeface="Arial Black" panose="020B0A04020102020204" pitchFamily="34" charset="0"/>
              </a:rPr>
              <a:t>Thank you for </a:t>
            </a:r>
            <a:endParaRPr lang="en-US" sz="6000" dirty="0" smtClean="0">
              <a:solidFill>
                <a:srgbClr val="7030A0"/>
              </a:solidFill>
              <a:latin typeface="Arial Black" panose="020B0A04020102020204" pitchFamily="34" charset="0"/>
            </a:endParaRPr>
          </a:p>
          <a:p>
            <a:r>
              <a:rPr lang="en-US" sz="6000" dirty="0" smtClean="0">
                <a:solidFill>
                  <a:srgbClr val="7030A0"/>
                </a:solidFill>
                <a:latin typeface="Arial Black" panose="020B0A04020102020204" pitchFamily="34" charset="0"/>
              </a:rPr>
              <a:t>your </a:t>
            </a:r>
            <a:r>
              <a:rPr lang="en-US" sz="6000" dirty="0">
                <a:solidFill>
                  <a:srgbClr val="7030A0"/>
                </a:solidFill>
                <a:latin typeface="Arial Black" panose="020B0A04020102020204" pitchFamily="34" charset="0"/>
              </a:rPr>
              <a:t>attention</a:t>
            </a:r>
            <a:endParaRPr lang="ru-RU" sz="6000" dirty="0">
              <a:solidFill>
                <a:srgbClr val="7030A0"/>
              </a:solidFill>
              <a:latin typeface="Arial Black" panose="020B0A04020102020204" pitchFamily="34" charset="0"/>
            </a:endParaRPr>
          </a:p>
        </p:txBody>
      </p:sp>
    </p:spTree>
    <p:extLst>
      <p:ext uri="{BB962C8B-B14F-4D97-AF65-F5344CB8AC3E}">
        <p14:creationId xmlns:p14="http://schemas.microsoft.com/office/powerpoint/2010/main" xmlns="" val="36592662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62896" y="-86851"/>
            <a:ext cx="7989238" cy="923330"/>
          </a:xfrm>
          <a:prstGeom prst="rect">
            <a:avLst/>
          </a:prstGeom>
          <a:noFill/>
        </p:spPr>
        <p:txBody>
          <a:bodyPr wrap="none" rtlCol="0">
            <a:spAutoFit/>
          </a:bodyPr>
          <a:lstStyle/>
          <a:p>
            <a:r>
              <a:rPr lang="en-US" sz="5400" b="1" dirty="0" smtClean="0">
                <a:solidFill>
                  <a:srgbClr val="FF0000"/>
                </a:solidFill>
                <a:latin typeface="Times New Roman" pitchFamily="18" charset="0"/>
                <a:cs typeface="Times New Roman" pitchFamily="18" charset="0"/>
              </a:rPr>
              <a:t>How Does Welding Work?</a:t>
            </a:r>
            <a:endParaRPr lang="en-US" sz="5400" b="1" dirty="0">
              <a:solidFill>
                <a:srgbClr val="FF0000"/>
              </a:solidFill>
              <a:latin typeface="Times New Roman" pitchFamily="18" charset="0"/>
              <a:cs typeface="Times New Roman" pitchFamily="18" charset="0"/>
            </a:endParaRPr>
          </a:p>
        </p:txBody>
      </p:sp>
      <p:sp>
        <p:nvSpPr>
          <p:cNvPr id="14" name="TextBox 13"/>
          <p:cNvSpPr txBox="1"/>
          <p:nvPr/>
        </p:nvSpPr>
        <p:spPr>
          <a:xfrm>
            <a:off x="565222" y="1064146"/>
            <a:ext cx="6107427" cy="5509200"/>
          </a:xfrm>
          <a:prstGeom prst="rect">
            <a:avLst/>
          </a:prstGeom>
          <a:noFill/>
        </p:spPr>
        <p:txBody>
          <a:bodyPr wrap="square" rtlCol="0">
            <a:spAutoFit/>
          </a:bodyPr>
          <a:lstStyle/>
          <a:p>
            <a:r>
              <a:rPr lang="en-US" sz="3200" dirty="0" smtClean="0">
                <a:latin typeface="Times New Roman" pitchFamily="18" charset="0"/>
                <a:cs typeface="Times New Roman" pitchFamily="18" charset="0"/>
              </a:rPr>
              <a:t>Welding </a:t>
            </a:r>
            <a:r>
              <a:rPr lang="en-US" sz="3200" dirty="0" smtClean="0">
                <a:latin typeface="Times New Roman" pitchFamily="18" charset="0"/>
                <a:cs typeface="Times New Roman" pitchFamily="18" charset="0"/>
              </a:rPr>
              <a:t>is a high heat process which melts the base material. Typically with the addition of a filler material</a:t>
            </a:r>
            <a:r>
              <a:rPr lang="en-US" sz="3200" dirty="0" smtClean="0">
                <a:latin typeface="Times New Roman" pitchFamily="18" charset="0"/>
                <a:cs typeface="Times New Roman" pitchFamily="18" charset="0"/>
              </a:rPr>
              <a:t>.</a:t>
            </a:r>
            <a:r>
              <a:rPr lang="en-US" sz="3200" dirty="0" smtClean="0">
                <a:latin typeface="Times New Roman" pitchFamily="18" charset="0"/>
                <a:cs typeface="Times New Roman" pitchFamily="18" charset="0"/>
              </a:rPr>
              <a:t> Heat at a high temperature causes a weld pool of molten material which cools to form the join, which can be stronger than the parent metal. Pressure can also be used to produce a weld, either alongside the heat or by itself.</a:t>
            </a:r>
            <a:endParaRPr lang="ru-RU" sz="3200" b="1" dirty="0">
              <a:solidFill>
                <a:srgbClr val="002060"/>
              </a:solidFill>
              <a:latin typeface="Times New Roman" pitchFamily="18" charset="0"/>
              <a:cs typeface="Times New Roman" pitchFamily="18" charset="0"/>
            </a:endParaRPr>
          </a:p>
        </p:txBody>
      </p:sp>
      <p:pic>
        <p:nvPicPr>
          <p:cNvPr id="26625" name="Picture 1"/>
          <p:cNvPicPr>
            <a:picLocks noChangeAspect="1" noChangeArrowheads="1"/>
          </p:cNvPicPr>
          <p:nvPr/>
        </p:nvPicPr>
        <p:blipFill>
          <a:blip r:embed="rId3" cstate="print"/>
          <a:srcRect/>
          <a:stretch>
            <a:fillRect/>
          </a:stretch>
        </p:blipFill>
        <p:spPr bwMode="auto">
          <a:xfrm>
            <a:off x="6531780" y="1186312"/>
            <a:ext cx="5487225" cy="4720218"/>
          </a:xfrm>
          <a:prstGeom prst="rect">
            <a:avLst/>
          </a:prstGeom>
          <a:noFill/>
          <a:ln w="9525">
            <a:noFill/>
            <a:miter lim="800000"/>
            <a:headEnd/>
            <a:tailEnd/>
          </a:ln>
        </p:spPr>
      </p:pic>
    </p:spTree>
    <p:extLst>
      <p:ext uri="{BB962C8B-B14F-4D97-AF65-F5344CB8AC3E}">
        <p14:creationId xmlns:p14="http://schemas.microsoft.com/office/powerpoint/2010/main" xmlns="" val="2539068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07925" y="150655"/>
            <a:ext cx="4782078" cy="923330"/>
          </a:xfrm>
          <a:prstGeom prst="rect">
            <a:avLst/>
          </a:prstGeom>
          <a:noFill/>
        </p:spPr>
        <p:txBody>
          <a:bodyPr wrap="none" rtlCol="0">
            <a:spAutoFit/>
          </a:bodyPr>
          <a:lstStyle/>
          <a:p>
            <a:r>
              <a:rPr lang="en-US" sz="5400" b="1" dirty="0" smtClean="0">
                <a:solidFill>
                  <a:srgbClr val="FF0000"/>
                </a:solidFill>
                <a:latin typeface="Times New Roman" pitchFamily="18" charset="0"/>
                <a:cs typeface="Times New Roman" pitchFamily="18" charset="0"/>
              </a:rPr>
              <a:t>Joining Plastics</a:t>
            </a:r>
            <a:endParaRPr lang="en-US" sz="5400" b="1" dirty="0">
              <a:solidFill>
                <a:srgbClr val="FF0000"/>
              </a:solidFill>
              <a:latin typeface="Times New Roman" pitchFamily="18" charset="0"/>
              <a:cs typeface="Times New Roman" pitchFamily="18" charset="0"/>
            </a:endParaRPr>
          </a:p>
        </p:txBody>
      </p:sp>
      <p:sp>
        <p:nvSpPr>
          <p:cNvPr id="14" name="TextBox 13"/>
          <p:cNvSpPr txBox="1"/>
          <p:nvPr/>
        </p:nvSpPr>
        <p:spPr>
          <a:xfrm>
            <a:off x="505846" y="856357"/>
            <a:ext cx="6107427" cy="6001643"/>
          </a:xfrm>
          <a:prstGeom prst="rect">
            <a:avLst/>
          </a:prstGeom>
          <a:noFill/>
        </p:spPr>
        <p:txBody>
          <a:bodyPr wrap="square" rtlCol="0">
            <a:spAutoFit/>
          </a:bodyPr>
          <a:lstStyle/>
          <a:p>
            <a:r>
              <a:rPr lang="en-US" sz="3200" dirty="0" smtClean="0">
                <a:latin typeface="Times New Roman" pitchFamily="18" charset="0"/>
                <a:cs typeface="Times New Roman" pitchFamily="18" charset="0"/>
              </a:rPr>
              <a:t>Plastics welding also uses heat to join the materials (although not in the case of solvent welding) and is achieved in three stages.</a:t>
            </a:r>
          </a:p>
          <a:p>
            <a:r>
              <a:rPr lang="en-US" sz="3200" dirty="0" smtClean="0">
                <a:latin typeface="Times New Roman" pitchFamily="18" charset="0"/>
                <a:cs typeface="Times New Roman" pitchFamily="18" charset="0"/>
              </a:rPr>
              <a:t>Firstly, the surfaces are prepared before heat and pressure is applied and, finally, the materials are allowed to cool to create fusion. Joining methods for plastics can be separated into external or internal heating methods, depending on the exact process used.</a:t>
            </a:r>
            <a:endParaRPr lang="en-US" sz="3200" dirty="0">
              <a:latin typeface="Times New Roman" pitchFamily="18" charset="0"/>
              <a:cs typeface="Times New Roman" pitchFamily="18" charset="0"/>
            </a:endParaRPr>
          </a:p>
        </p:txBody>
      </p:sp>
      <p:pic>
        <p:nvPicPr>
          <p:cNvPr id="43010" name="Picture 2"/>
          <p:cNvPicPr>
            <a:picLocks noChangeAspect="1" noChangeArrowheads="1"/>
          </p:cNvPicPr>
          <p:nvPr/>
        </p:nvPicPr>
        <p:blipFill>
          <a:blip r:embed="rId3" cstate="print"/>
          <a:srcRect/>
          <a:stretch>
            <a:fillRect/>
          </a:stretch>
        </p:blipFill>
        <p:spPr bwMode="auto">
          <a:xfrm>
            <a:off x="6781195" y="1371663"/>
            <a:ext cx="4712079" cy="3912857"/>
          </a:xfrm>
          <a:prstGeom prst="rect">
            <a:avLst/>
          </a:prstGeom>
          <a:noFill/>
          <a:ln w="9525">
            <a:noFill/>
            <a:miter lim="800000"/>
            <a:headEnd/>
            <a:tailEnd/>
          </a:ln>
        </p:spPr>
      </p:pic>
    </p:spTree>
    <p:extLst>
      <p:ext uri="{BB962C8B-B14F-4D97-AF65-F5344CB8AC3E}">
        <p14:creationId xmlns:p14="http://schemas.microsoft.com/office/powerpoint/2010/main" xmlns="" val="2539068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99997" y="177950"/>
            <a:ext cx="4269695" cy="923330"/>
          </a:xfrm>
          <a:prstGeom prst="rect">
            <a:avLst/>
          </a:prstGeom>
          <a:noFill/>
        </p:spPr>
        <p:txBody>
          <a:bodyPr wrap="none" rtlCol="0">
            <a:spAutoFit/>
          </a:bodyPr>
          <a:lstStyle/>
          <a:p>
            <a:r>
              <a:rPr lang="en-US" sz="5400" b="1" dirty="0" smtClean="0">
                <a:solidFill>
                  <a:srgbClr val="FF0000"/>
                </a:solidFill>
                <a:latin typeface="Times New Roman" pitchFamily="18" charset="0"/>
                <a:cs typeface="Times New Roman" pitchFamily="18" charset="0"/>
              </a:rPr>
              <a:t>Joining Wood</a:t>
            </a:r>
            <a:endParaRPr lang="en-US" sz="5400" b="1" dirty="0">
              <a:solidFill>
                <a:srgbClr val="FF0000"/>
              </a:solidFill>
              <a:latin typeface="Times New Roman" pitchFamily="18" charset="0"/>
              <a:cs typeface="Times New Roman" pitchFamily="18" charset="0"/>
            </a:endParaRPr>
          </a:p>
        </p:txBody>
      </p:sp>
      <p:sp>
        <p:nvSpPr>
          <p:cNvPr id="14" name="TextBox 13"/>
          <p:cNvSpPr txBox="1"/>
          <p:nvPr/>
        </p:nvSpPr>
        <p:spPr>
          <a:xfrm>
            <a:off x="546789" y="3046286"/>
            <a:ext cx="11176637" cy="3416320"/>
          </a:xfrm>
          <a:prstGeom prst="rect">
            <a:avLst/>
          </a:prstGeom>
          <a:noFill/>
        </p:spPr>
        <p:txBody>
          <a:bodyPr wrap="square" rtlCol="0">
            <a:spAutoFit/>
          </a:bodyPr>
          <a:lstStyle/>
          <a:p>
            <a:r>
              <a:rPr lang="en-US" sz="3600" dirty="0" smtClean="0">
                <a:latin typeface="Times New Roman" pitchFamily="18" charset="0"/>
                <a:cs typeface="Times New Roman" pitchFamily="18" charset="0"/>
                <a:hlinkClick r:id="rId3"/>
              </a:rPr>
              <a:t>Wood welding</a:t>
            </a:r>
            <a:r>
              <a:rPr lang="en-US" sz="3600" dirty="0" smtClean="0">
                <a:latin typeface="Times New Roman" pitchFamily="18" charset="0"/>
                <a:cs typeface="Times New Roman" pitchFamily="18" charset="0"/>
              </a:rPr>
              <a:t> uses heat generated from friction to join the materials. The materials to be joined are subjected to a great deal of pressure before a linear friction movement creates heat to bond the </a:t>
            </a:r>
            <a:r>
              <a:rPr lang="en-US" sz="3600" dirty="0" err="1" smtClean="0">
                <a:latin typeface="Times New Roman" pitchFamily="18" charset="0"/>
                <a:cs typeface="Times New Roman" pitchFamily="18" charset="0"/>
              </a:rPr>
              <a:t>workpieces</a:t>
            </a:r>
            <a:r>
              <a:rPr lang="en-US" sz="3600" dirty="0" smtClean="0">
                <a:latin typeface="Times New Roman" pitchFamily="18" charset="0"/>
                <a:cs typeface="Times New Roman" pitchFamily="18" charset="0"/>
              </a:rPr>
              <a:t> together.</a:t>
            </a:r>
          </a:p>
          <a:p>
            <a:r>
              <a:rPr lang="en-US" sz="3600" dirty="0" smtClean="0">
                <a:latin typeface="Times New Roman" pitchFamily="18" charset="0"/>
                <a:cs typeface="Times New Roman" pitchFamily="18" charset="0"/>
              </a:rPr>
              <a:t>This is a fast process which allows wood to be joined without adhesives or nails in a matter of seconds.</a:t>
            </a:r>
            <a:endParaRPr lang="en-US" sz="3600" dirty="0">
              <a:latin typeface="Times New Roman" pitchFamily="18" charset="0"/>
              <a:cs typeface="Times New Roman" pitchFamily="18" charset="0"/>
            </a:endParaRPr>
          </a:p>
        </p:txBody>
      </p:sp>
      <p:pic>
        <p:nvPicPr>
          <p:cNvPr id="44034" name="Picture 2"/>
          <p:cNvPicPr>
            <a:picLocks noChangeAspect="1" noChangeArrowheads="1"/>
          </p:cNvPicPr>
          <p:nvPr/>
        </p:nvPicPr>
        <p:blipFill>
          <a:blip r:embed="rId4" cstate="print"/>
          <a:srcRect/>
          <a:stretch>
            <a:fillRect/>
          </a:stretch>
        </p:blipFill>
        <p:spPr bwMode="auto">
          <a:xfrm>
            <a:off x="2456597" y="1037729"/>
            <a:ext cx="6741994" cy="1793325"/>
          </a:xfrm>
          <a:prstGeom prst="rect">
            <a:avLst/>
          </a:prstGeom>
          <a:noFill/>
          <a:ln w="9525">
            <a:noFill/>
            <a:miter lim="800000"/>
            <a:headEnd/>
            <a:tailEnd/>
          </a:ln>
        </p:spPr>
      </p:pic>
    </p:spTree>
    <p:extLst>
      <p:ext uri="{BB962C8B-B14F-4D97-AF65-F5344CB8AC3E}">
        <p14:creationId xmlns:p14="http://schemas.microsoft.com/office/powerpoint/2010/main" xmlns="" val="2539068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99997" y="177950"/>
            <a:ext cx="4269695" cy="923330"/>
          </a:xfrm>
          <a:prstGeom prst="rect">
            <a:avLst/>
          </a:prstGeom>
          <a:noFill/>
        </p:spPr>
        <p:txBody>
          <a:bodyPr wrap="none" rtlCol="0">
            <a:spAutoFit/>
          </a:bodyPr>
          <a:lstStyle/>
          <a:p>
            <a:r>
              <a:rPr lang="en-US" sz="5400" b="1" dirty="0" smtClean="0">
                <a:solidFill>
                  <a:srgbClr val="FF0000"/>
                </a:solidFill>
                <a:latin typeface="Times New Roman" pitchFamily="18" charset="0"/>
                <a:cs typeface="Times New Roman" pitchFamily="18" charset="0"/>
              </a:rPr>
              <a:t>Joining Wood</a:t>
            </a:r>
            <a:endParaRPr lang="en-US" sz="5400" b="1" dirty="0">
              <a:solidFill>
                <a:srgbClr val="FF0000"/>
              </a:solidFill>
              <a:latin typeface="Times New Roman" pitchFamily="18" charset="0"/>
              <a:cs typeface="Times New Roman" pitchFamily="18" charset="0"/>
            </a:endParaRPr>
          </a:p>
        </p:txBody>
      </p:sp>
      <p:sp>
        <p:nvSpPr>
          <p:cNvPr id="14" name="TextBox 13"/>
          <p:cNvSpPr txBox="1"/>
          <p:nvPr/>
        </p:nvSpPr>
        <p:spPr>
          <a:xfrm>
            <a:off x="546789" y="3046286"/>
            <a:ext cx="11176637" cy="3416320"/>
          </a:xfrm>
          <a:prstGeom prst="rect">
            <a:avLst/>
          </a:prstGeom>
          <a:noFill/>
        </p:spPr>
        <p:txBody>
          <a:bodyPr wrap="square" rtlCol="0">
            <a:spAutoFit/>
          </a:bodyPr>
          <a:lstStyle/>
          <a:p>
            <a:r>
              <a:rPr lang="en-US" sz="3600" dirty="0" smtClean="0">
                <a:latin typeface="Times New Roman" pitchFamily="18" charset="0"/>
                <a:cs typeface="Times New Roman" pitchFamily="18" charset="0"/>
                <a:hlinkClick r:id="rId3"/>
              </a:rPr>
              <a:t>Wood welding</a:t>
            </a:r>
            <a:r>
              <a:rPr lang="en-US" sz="3600" dirty="0" smtClean="0">
                <a:latin typeface="Times New Roman" pitchFamily="18" charset="0"/>
                <a:cs typeface="Times New Roman" pitchFamily="18" charset="0"/>
              </a:rPr>
              <a:t> uses heat generated from friction to join the materials. The materials to be joined are subjected to a great deal of pressure before a linear friction movement creates heat to bond the </a:t>
            </a:r>
            <a:r>
              <a:rPr lang="en-US" sz="3600" dirty="0" err="1" smtClean="0">
                <a:latin typeface="Times New Roman" pitchFamily="18" charset="0"/>
                <a:cs typeface="Times New Roman" pitchFamily="18" charset="0"/>
              </a:rPr>
              <a:t>workpieces</a:t>
            </a:r>
            <a:r>
              <a:rPr lang="en-US" sz="3600" dirty="0" smtClean="0">
                <a:latin typeface="Times New Roman" pitchFamily="18" charset="0"/>
                <a:cs typeface="Times New Roman" pitchFamily="18" charset="0"/>
              </a:rPr>
              <a:t> together.</a:t>
            </a:r>
          </a:p>
          <a:p>
            <a:r>
              <a:rPr lang="en-US" sz="3600" dirty="0" smtClean="0">
                <a:latin typeface="Times New Roman" pitchFamily="18" charset="0"/>
                <a:cs typeface="Times New Roman" pitchFamily="18" charset="0"/>
              </a:rPr>
              <a:t>This is a fast process which allows wood to be joined without adhesives or nails in a matter of seconds.</a:t>
            </a:r>
            <a:endParaRPr lang="en-US" sz="3600" dirty="0">
              <a:latin typeface="Times New Roman" pitchFamily="18" charset="0"/>
              <a:cs typeface="Times New Roman" pitchFamily="18" charset="0"/>
            </a:endParaRPr>
          </a:p>
        </p:txBody>
      </p:sp>
      <p:pic>
        <p:nvPicPr>
          <p:cNvPr id="44034" name="Picture 2"/>
          <p:cNvPicPr>
            <a:picLocks noChangeAspect="1" noChangeArrowheads="1"/>
          </p:cNvPicPr>
          <p:nvPr/>
        </p:nvPicPr>
        <p:blipFill>
          <a:blip r:embed="rId4" cstate="print"/>
          <a:srcRect/>
          <a:stretch>
            <a:fillRect/>
          </a:stretch>
        </p:blipFill>
        <p:spPr bwMode="auto">
          <a:xfrm>
            <a:off x="2456597" y="1037729"/>
            <a:ext cx="6741994" cy="1793325"/>
          </a:xfrm>
          <a:prstGeom prst="rect">
            <a:avLst/>
          </a:prstGeom>
          <a:noFill/>
          <a:ln w="9525">
            <a:noFill/>
            <a:miter lim="800000"/>
            <a:headEnd/>
            <a:tailEnd/>
          </a:ln>
        </p:spPr>
      </p:pic>
    </p:spTree>
    <p:extLst>
      <p:ext uri="{BB962C8B-B14F-4D97-AF65-F5344CB8AC3E}">
        <p14:creationId xmlns:p14="http://schemas.microsoft.com/office/powerpoint/2010/main" xmlns="" val="2539068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43650" y="164302"/>
            <a:ext cx="9225602" cy="923330"/>
          </a:xfrm>
          <a:prstGeom prst="rect">
            <a:avLst/>
          </a:prstGeom>
          <a:noFill/>
        </p:spPr>
        <p:txBody>
          <a:bodyPr wrap="none" rtlCol="0">
            <a:spAutoFit/>
          </a:bodyPr>
          <a:lstStyle/>
          <a:p>
            <a:r>
              <a:rPr lang="en-US" sz="5400" b="1" dirty="0" smtClean="0">
                <a:solidFill>
                  <a:srgbClr val="FF0000"/>
                </a:solidFill>
                <a:latin typeface="Times New Roman" pitchFamily="18" charset="0"/>
                <a:cs typeface="Times New Roman" pitchFamily="18" charset="0"/>
              </a:rPr>
              <a:t>Common Joint Configurations</a:t>
            </a:r>
            <a:endParaRPr lang="en-US" sz="5400" b="1" dirty="0">
              <a:solidFill>
                <a:srgbClr val="FF0000"/>
              </a:solidFill>
              <a:latin typeface="Times New Roman" pitchFamily="18" charset="0"/>
              <a:cs typeface="Times New Roman" pitchFamily="18" charset="0"/>
            </a:endParaRPr>
          </a:p>
        </p:txBody>
      </p:sp>
      <p:sp>
        <p:nvSpPr>
          <p:cNvPr id="14" name="TextBox 13"/>
          <p:cNvSpPr txBox="1"/>
          <p:nvPr/>
        </p:nvSpPr>
        <p:spPr>
          <a:xfrm>
            <a:off x="710562" y="1326668"/>
            <a:ext cx="11176637" cy="2800767"/>
          </a:xfrm>
          <a:prstGeom prst="rect">
            <a:avLst/>
          </a:prstGeom>
          <a:noFill/>
        </p:spPr>
        <p:txBody>
          <a:bodyPr wrap="square" rtlCol="0">
            <a:spAutoFit/>
          </a:bodyPr>
          <a:lstStyle/>
          <a:p>
            <a:r>
              <a:rPr lang="en-US" sz="4400" b="1" dirty="0" smtClean="0">
                <a:latin typeface="Times New Roman" pitchFamily="18" charset="0"/>
                <a:cs typeface="Times New Roman" pitchFamily="18" charset="0"/>
              </a:rPr>
              <a:t>1. Butt </a:t>
            </a:r>
            <a:r>
              <a:rPr lang="en-US" sz="4400" b="1" dirty="0" smtClean="0">
                <a:latin typeface="Times New Roman" pitchFamily="18" charset="0"/>
                <a:cs typeface="Times New Roman" pitchFamily="18" charset="0"/>
              </a:rPr>
              <a:t>Joint</a:t>
            </a:r>
          </a:p>
          <a:p>
            <a:r>
              <a:rPr lang="en-US" sz="4400" dirty="0" smtClean="0">
                <a:latin typeface="Times New Roman" pitchFamily="18" charset="0"/>
                <a:cs typeface="Times New Roman" pitchFamily="18" charset="0"/>
              </a:rPr>
              <a:t>A connection between the ends or edges of two parts making an angle to one another of 135-180° inclusive in the region of the joint.</a:t>
            </a:r>
            <a:endParaRPr lang="en-US" sz="4400" dirty="0">
              <a:latin typeface="Times New Roman" pitchFamily="18" charset="0"/>
              <a:cs typeface="Times New Roman" pitchFamily="18" charset="0"/>
            </a:endParaRPr>
          </a:p>
        </p:txBody>
      </p:sp>
      <p:pic>
        <p:nvPicPr>
          <p:cNvPr id="45058" name="Picture 2"/>
          <p:cNvPicPr>
            <a:picLocks noChangeAspect="1" noChangeArrowheads="1"/>
          </p:cNvPicPr>
          <p:nvPr/>
        </p:nvPicPr>
        <p:blipFill>
          <a:blip r:embed="rId3" cstate="print"/>
          <a:srcRect/>
          <a:stretch>
            <a:fillRect/>
          </a:stretch>
        </p:blipFill>
        <p:spPr bwMode="auto">
          <a:xfrm>
            <a:off x="2266382" y="4333804"/>
            <a:ext cx="6183704" cy="1480142"/>
          </a:xfrm>
          <a:prstGeom prst="rect">
            <a:avLst/>
          </a:prstGeom>
          <a:noFill/>
          <a:ln w="9525">
            <a:noFill/>
            <a:miter lim="800000"/>
            <a:headEnd/>
            <a:tailEnd/>
          </a:ln>
        </p:spPr>
      </p:pic>
    </p:spTree>
    <p:extLst>
      <p:ext uri="{BB962C8B-B14F-4D97-AF65-F5344CB8AC3E}">
        <p14:creationId xmlns:p14="http://schemas.microsoft.com/office/powerpoint/2010/main" xmlns="" val="2539068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778801" y="507802"/>
            <a:ext cx="11176637" cy="3477875"/>
          </a:xfrm>
          <a:prstGeom prst="rect">
            <a:avLst/>
          </a:prstGeom>
          <a:noFill/>
        </p:spPr>
        <p:txBody>
          <a:bodyPr wrap="square" rtlCol="0">
            <a:spAutoFit/>
          </a:bodyPr>
          <a:lstStyle/>
          <a:p>
            <a:r>
              <a:rPr lang="en-US" sz="4400" b="1" dirty="0" smtClean="0">
                <a:latin typeface="Times New Roman" pitchFamily="18" charset="0"/>
                <a:cs typeface="Times New Roman" pitchFamily="18" charset="0"/>
              </a:rPr>
              <a:t>2</a:t>
            </a:r>
            <a:r>
              <a:rPr lang="en-US" sz="4400" b="1" dirty="0" smtClean="0">
                <a:latin typeface="Times New Roman" pitchFamily="18" charset="0"/>
                <a:cs typeface="Times New Roman" pitchFamily="18" charset="0"/>
              </a:rPr>
              <a:t>. </a:t>
            </a:r>
            <a:r>
              <a:rPr lang="en-US" sz="4400" b="1" dirty="0" smtClean="0">
                <a:latin typeface="Times New Roman" pitchFamily="18" charset="0"/>
                <a:cs typeface="Times New Roman" pitchFamily="18" charset="0"/>
              </a:rPr>
              <a:t>T Joint</a:t>
            </a:r>
          </a:p>
          <a:p>
            <a:r>
              <a:rPr lang="en-US" sz="4400" dirty="0" smtClean="0">
                <a:latin typeface="Times New Roman" pitchFamily="18" charset="0"/>
                <a:cs typeface="Times New Roman" pitchFamily="18" charset="0"/>
              </a:rPr>
              <a:t>A connection between the end or edge of one part and the face of the other part, the parts making an angle to one another of more than 5 up to and including 90° in the region of the joint.</a:t>
            </a:r>
            <a:endParaRPr lang="en-US" sz="4400" dirty="0">
              <a:latin typeface="Times New Roman" pitchFamily="18" charset="0"/>
              <a:cs typeface="Times New Roman" pitchFamily="18" charset="0"/>
            </a:endParaRPr>
          </a:p>
        </p:txBody>
      </p:sp>
      <p:pic>
        <p:nvPicPr>
          <p:cNvPr id="46082" name="Picture 2"/>
          <p:cNvPicPr>
            <a:picLocks noChangeAspect="1" noChangeArrowheads="1"/>
          </p:cNvPicPr>
          <p:nvPr/>
        </p:nvPicPr>
        <p:blipFill>
          <a:blip r:embed="rId3" cstate="print"/>
          <a:srcRect/>
          <a:stretch>
            <a:fillRect/>
          </a:stretch>
        </p:blipFill>
        <p:spPr bwMode="auto">
          <a:xfrm>
            <a:off x="4200177" y="3957852"/>
            <a:ext cx="3087727" cy="2610761"/>
          </a:xfrm>
          <a:prstGeom prst="rect">
            <a:avLst/>
          </a:prstGeom>
          <a:noFill/>
          <a:ln w="9525">
            <a:noFill/>
            <a:miter lim="800000"/>
            <a:headEnd/>
            <a:tailEnd/>
          </a:ln>
        </p:spPr>
      </p:pic>
    </p:spTree>
    <p:extLst>
      <p:ext uri="{BB962C8B-B14F-4D97-AF65-F5344CB8AC3E}">
        <p14:creationId xmlns:p14="http://schemas.microsoft.com/office/powerpoint/2010/main" xmlns="" val="2539068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778801" y="507802"/>
            <a:ext cx="11176637" cy="3477875"/>
          </a:xfrm>
          <a:prstGeom prst="rect">
            <a:avLst/>
          </a:prstGeom>
          <a:noFill/>
        </p:spPr>
        <p:txBody>
          <a:bodyPr wrap="square" rtlCol="0">
            <a:spAutoFit/>
          </a:bodyPr>
          <a:lstStyle/>
          <a:p>
            <a:r>
              <a:rPr lang="en-US" sz="4400" b="1" dirty="0" smtClean="0">
                <a:latin typeface="Times New Roman" pitchFamily="18" charset="0"/>
                <a:cs typeface="Times New Roman" pitchFamily="18" charset="0"/>
              </a:rPr>
              <a:t>3. </a:t>
            </a:r>
            <a:r>
              <a:rPr lang="en-US" sz="4400" b="1" dirty="0" smtClean="0">
                <a:latin typeface="Times New Roman" pitchFamily="18" charset="0"/>
                <a:cs typeface="Times New Roman" pitchFamily="18" charset="0"/>
              </a:rPr>
              <a:t>Corner Joint</a:t>
            </a:r>
          </a:p>
          <a:p>
            <a:r>
              <a:rPr lang="en-US" sz="4400" dirty="0" smtClean="0">
                <a:latin typeface="Times New Roman" pitchFamily="18" charset="0"/>
                <a:cs typeface="Times New Roman" pitchFamily="18" charset="0"/>
              </a:rPr>
              <a:t>A connection between the ends or edges of two parts making an angle to one another of more than 30 but less than 135° in the region of the joint.</a:t>
            </a:r>
            <a:endParaRPr lang="en-US" sz="4400" dirty="0">
              <a:latin typeface="Times New Roman" pitchFamily="18" charset="0"/>
              <a:cs typeface="Times New Roman" pitchFamily="18" charset="0"/>
            </a:endParaRPr>
          </a:p>
        </p:txBody>
      </p:sp>
      <p:pic>
        <p:nvPicPr>
          <p:cNvPr id="50177" name="Picture 1"/>
          <p:cNvPicPr>
            <a:picLocks noChangeAspect="1" noChangeArrowheads="1"/>
          </p:cNvPicPr>
          <p:nvPr/>
        </p:nvPicPr>
        <p:blipFill>
          <a:blip r:embed="rId3" cstate="print"/>
          <a:srcRect/>
          <a:stretch>
            <a:fillRect/>
          </a:stretch>
        </p:blipFill>
        <p:spPr bwMode="auto">
          <a:xfrm>
            <a:off x="4395573" y="3709420"/>
            <a:ext cx="2987865" cy="2724230"/>
          </a:xfrm>
          <a:prstGeom prst="rect">
            <a:avLst/>
          </a:prstGeom>
          <a:noFill/>
          <a:ln w="9525">
            <a:noFill/>
            <a:miter lim="800000"/>
            <a:headEnd/>
            <a:tailEnd/>
          </a:ln>
        </p:spPr>
      </p:pic>
    </p:spTree>
    <p:extLst>
      <p:ext uri="{BB962C8B-B14F-4D97-AF65-F5344CB8AC3E}">
        <p14:creationId xmlns:p14="http://schemas.microsoft.com/office/powerpoint/2010/main" xmlns="" val="2539068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778801" y="507802"/>
            <a:ext cx="11176637" cy="2800767"/>
          </a:xfrm>
          <a:prstGeom prst="rect">
            <a:avLst/>
          </a:prstGeom>
          <a:noFill/>
        </p:spPr>
        <p:txBody>
          <a:bodyPr wrap="square" rtlCol="0">
            <a:spAutoFit/>
          </a:bodyPr>
          <a:lstStyle/>
          <a:p>
            <a:r>
              <a:rPr lang="en-US" sz="4400" b="1" dirty="0" smtClean="0">
                <a:latin typeface="Times New Roman" pitchFamily="18" charset="0"/>
                <a:cs typeface="Times New Roman" pitchFamily="18" charset="0"/>
              </a:rPr>
              <a:t>4</a:t>
            </a:r>
            <a:r>
              <a:rPr lang="en-US" sz="4400" b="1" dirty="0" smtClean="0">
                <a:latin typeface="Times New Roman" pitchFamily="18" charset="0"/>
                <a:cs typeface="Times New Roman" pitchFamily="18" charset="0"/>
              </a:rPr>
              <a:t>. </a:t>
            </a:r>
            <a:r>
              <a:rPr lang="en-US" sz="4400" b="1" dirty="0" smtClean="0">
                <a:latin typeface="Times New Roman" pitchFamily="18" charset="0"/>
                <a:cs typeface="Times New Roman" pitchFamily="18" charset="0"/>
              </a:rPr>
              <a:t>Cruciform Joint</a:t>
            </a:r>
          </a:p>
          <a:p>
            <a:r>
              <a:rPr lang="en-US" sz="4400" dirty="0" smtClean="0">
                <a:latin typeface="Times New Roman" pitchFamily="18" charset="0"/>
                <a:cs typeface="Times New Roman" pitchFamily="18" charset="0"/>
              </a:rPr>
              <a:t>A connection in which two flat plates or two bars are welded to another flat plate at right angles and on the same axis.</a:t>
            </a:r>
            <a:endParaRPr lang="en-US" sz="4400" dirty="0">
              <a:latin typeface="Times New Roman" pitchFamily="18" charset="0"/>
              <a:cs typeface="Times New Roman" pitchFamily="18" charset="0"/>
            </a:endParaRPr>
          </a:p>
        </p:txBody>
      </p:sp>
      <p:pic>
        <p:nvPicPr>
          <p:cNvPr id="58370" name="Picture 2"/>
          <p:cNvPicPr>
            <a:picLocks noChangeAspect="1" noChangeArrowheads="1"/>
          </p:cNvPicPr>
          <p:nvPr/>
        </p:nvPicPr>
        <p:blipFill>
          <a:blip r:embed="rId3" cstate="print"/>
          <a:srcRect/>
          <a:stretch>
            <a:fillRect/>
          </a:stretch>
        </p:blipFill>
        <p:spPr bwMode="auto">
          <a:xfrm>
            <a:off x="4924638" y="3620141"/>
            <a:ext cx="2117607" cy="2696782"/>
          </a:xfrm>
          <a:prstGeom prst="rect">
            <a:avLst/>
          </a:prstGeom>
          <a:noFill/>
          <a:ln w="9525">
            <a:noFill/>
            <a:miter lim="800000"/>
            <a:headEnd/>
            <a:tailEnd/>
          </a:ln>
        </p:spPr>
      </p:pic>
    </p:spTree>
    <p:extLst>
      <p:ext uri="{BB962C8B-B14F-4D97-AF65-F5344CB8AC3E}">
        <p14:creationId xmlns:p14="http://schemas.microsoft.com/office/powerpoint/2010/main" xmlns="" val="2539068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theme/theme1.xml><?xml version="1.0" encoding="utf-8"?>
<a:theme xmlns:a="http://schemas.openxmlformats.org/drawingml/2006/main" name="Тема Office">
  <a:themeElements>
    <a:clrScheme name="Желтый и оранжевый">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2379</TotalTime>
  <Words>379</Words>
  <Application>Microsoft Office PowerPoint</Application>
  <PresentationFormat>Произвольный</PresentationFormat>
  <Paragraphs>39</Paragraphs>
  <Slides>12</Slides>
  <Notes>10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Жучка</dc:creator>
  <cp:lastModifiedBy>khaleeva</cp:lastModifiedBy>
  <cp:revision>85</cp:revision>
  <dcterms:created xsi:type="dcterms:W3CDTF">2016-02-15T07:38:11Z</dcterms:created>
  <dcterms:modified xsi:type="dcterms:W3CDTF">2022-03-10T09:44:10Z</dcterms:modified>
</cp:coreProperties>
</file>