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A932F"/>
    <a:srgbClr val="7BD2F0"/>
    <a:srgbClr val="3076A4"/>
    <a:srgbClr val="286D9F"/>
    <a:srgbClr val="26262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37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8888-F826-4FC0-9BD5-76B72A64D817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5771-ED1D-49BD-9AB4-AF0AE7F98A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2187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8888-F826-4FC0-9BD5-76B72A64D817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5771-ED1D-49BD-9AB4-AF0AE7F98A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9549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8888-F826-4FC0-9BD5-76B72A64D817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5771-ED1D-49BD-9AB4-AF0AE7F98A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976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8888-F826-4FC0-9BD5-76B72A64D817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5771-ED1D-49BD-9AB4-AF0AE7F98A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4995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8888-F826-4FC0-9BD5-76B72A64D817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5771-ED1D-49BD-9AB4-AF0AE7F98AE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630200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8888-F826-4FC0-9BD5-76B72A64D817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5771-ED1D-49BD-9AB4-AF0AE7F98A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74930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8888-F826-4FC0-9BD5-76B72A64D817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5771-ED1D-49BD-9AB4-AF0AE7F98A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9718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8888-F826-4FC0-9BD5-76B72A64D817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5771-ED1D-49BD-9AB4-AF0AE7F98A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8487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8888-F826-4FC0-9BD5-76B72A64D817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5771-ED1D-49BD-9AB4-AF0AE7F98A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3923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8888-F826-4FC0-9BD5-76B72A64D817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5771-ED1D-49BD-9AB4-AF0AE7F98A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25139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8888-F826-4FC0-9BD5-76B72A64D817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5771-ED1D-49BD-9AB4-AF0AE7F98A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4321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8888-F826-4FC0-9BD5-76B72A64D817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5771-ED1D-49BD-9AB4-AF0AE7F98A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6567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8888-F826-4FC0-9BD5-76B72A64D817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5771-ED1D-49BD-9AB4-AF0AE7F98A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998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8888-F826-4FC0-9BD5-76B72A64D817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5771-ED1D-49BD-9AB4-AF0AE7F98A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9794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8888-F826-4FC0-9BD5-76B72A64D817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5771-ED1D-49BD-9AB4-AF0AE7F98A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0942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88888-F826-4FC0-9BD5-76B72A64D817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F5771-ED1D-49BD-9AB4-AF0AE7F98A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5915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88888-F826-4FC0-9BD5-76B72A64D817}" type="datetimeFigureOut">
              <a:rPr lang="ru-RU" smtClean="0"/>
              <a:pPr/>
              <a:t>10.03.2022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28F5771-ED1D-49BD-9AB4-AF0AE7F98AE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228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  <p:sldLayoutId id="2147483853" r:id="rId12"/>
    <p:sldLayoutId id="2147483854" r:id="rId13"/>
    <p:sldLayoutId id="2147483855" r:id="rId14"/>
    <p:sldLayoutId id="2147483856" r:id="rId15"/>
    <p:sldLayoutId id="214748385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ОБРАЗОВАНИЯ, НАУКИ И МОЛОДЕЖНОЙ ПОЛИТИКИ КРАСНОДАРСКОГО КРАЯ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автономное образовательное учреждение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профессионального образования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«Новороссийский колледж строительства и экономики»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Краснодарского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края</a:t>
            </a:r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Алгоритмы и их свойства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ru-RU" sz="14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169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Сущность алгоритмизации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03883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Алгоритмизация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общая совокупность последовательности действий, которые необходимо выполнить для построения алгоритма решения задачи.</a:t>
            </a:r>
          </a:p>
          <a:p>
            <a:pPr marL="0" indent="0">
              <a:buNone/>
            </a:pP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Сущность алгоритмизации:</a:t>
            </a:r>
          </a:p>
          <a:p>
            <a:pPr lvl="0">
              <a:buClr>
                <a:schemeClr val="tx1"/>
              </a:buClr>
              <a:buFont typeface="+mj-lt"/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выделение конкретных действий (шагов) процесса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chemeClr val="tx1"/>
              </a:buClr>
              <a:buFont typeface="+mj-lt"/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вида формальной записи для каждого действия (шага);</a:t>
            </a:r>
          </a:p>
          <a:p>
            <a:pPr lvl="0">
              <a:buClr>
                <a:schemeClr val="tx1"/>
              </a:buClr>
              <a:buFont typeface="+mj-lt"/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определенного порядка выполнения каждого действия (шага);</a:t>
            </a:r>
          </a:p>
          <a:p>
            <a:pPr lvl="0">
              <a:buClr>
                <a:schemeClr val="tx1"/>
              </a:buClr>
              <a:buFont typeface="+mj-lt"/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выбранного метода вычисления;</a:t>
            </a:r>
          </a:p>
          <a:p>
            <a:pPr lvl="0">
              <a:buClr>
                <a:schemeClr val="tx1"/>
              </a:buClr>
              <a:buFont typeface="+mj-lt"/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результата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buClr>
                <a:schemeClr val="tx1"/>
              </a:buClr>
              <a:buFont typeface="+mj-lt"/>
              <a:buAutoNum type="arabicPeriod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настоящее время для решения многих задач как математических, так и не математических, используется компьютер. Компьютер - исполнитель алгоритма. </a:t>
            </a:r>
          </a:p>
        </p:txBody>
      </p:sp>
    </p:spTree>
    <p:extLst>
      <p:ext uri="{BB962C8B-B14F-4D97-AF65-F5344CB8AC3E}">
        <p14:creationId xmlns:p14="http://schemas.microsoft.com/office/powerpoint/2010/main" xmlns="" val="334180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1697" y="651164"/>
            <a:ext cx="8596668" cy="1817716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 подготовки решения задачи и ее реализация на ПК происходит за некоторое количество самостоятельных этапов: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1697" y="1828081"/>
            <a:ext cx="8596668" cy="5453869"/>
          </a:xfrm>
        </p:spPr>
        <p:txBody>
          <a:bodyPr>
            <a:noAutofit/>
          </a:bodyPr>
          <a:lstStyle/>
          <a:p>
            <a:pPr marL="504000">
              <a:buClr>
                <a:schemeClr val="tx1"/>
              </a:buClr>
              <a:buFont typeface="+mj-lt"/>
              <a:buAutoNum type="arabicPeriod"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задачи (формулируется пользователем или получается в виде задания);</a:t>
            </a:r>
            <a:b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Прежде чем понять задачу, следует уточнить ее основные характеристики, сформулировать цель решения, определить входные и выходные данные, определить условия решения задачи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04000">
              <a:buClr>
                <a:schemeClr val="tx1"/>
              </a:buClr>
              <a:buFont typeface="+mj-lt"/>
              <a:buAutoNum type="arabicPeriod"/>
            </a:pP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модели (математическая формулировка задачи);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формализация описания задачи с использованием математических и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других методов. При этом существующие соотношения между величинами, определяющими результат можно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выразить с использованием математических формул и логических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соотношений</a:t>
            </a:r>
          </a:p>
          <a:p>
            <a:pPr marL="504000">
              <a:buClr>
                <a:schemeClr val="tx1"/>
              </a:buClr>
              <a:buFont typeface="+mj-lt"/>
              <a:buAutoNum type="arabicPeriod"/>
            </a:pP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Составление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(кодирование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504000">
              <a:buClr>
                <a:schemeClr val="tx1"/>
              </a:buClr>
              <a:buFont typeface="+mj-lt"/>
              <a:buAutoNum type="arabicPeriod"/>
            </a:pP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Отладка программы;</a:t>
            </a:r>
          </a:p>
          <a:p>
            <a:pPr marL="504000">
              <a:buClr>
                <a:schemeClr val="tx1"/>
              </a:buClr>
              <a:buFont typeface="+mj-lt"/>
              <a:buAutoNum type="arabicPeriod"/>
            </a:pP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Тестирование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эксплуатация программы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04000">
              <a:buClr>
                <a:schemeClr val="tx1"/>
              </a:buClr>
              <a:buFont typeface="+mj-lt"/>
              <a:buAutoNum type="arabicPeriod"/>
            </a:pP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результатов.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xmlns="" val="360123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и его свойства.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78203"/>
            <a:ext cx="8596668" cy="388077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решения задачи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путь решения задачи, определенная последовательность действий, которую необходимо выполнить для достижения результата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Каким должен быть алгоритм?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Свойства алгоритма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>
              <a:buClrTx/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Дискретность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Алгоритм представлен в виде конечной последовательности шагов, решение задачи сводится к решению отдельных более простых задач, каждое действие выполняется только после завершения предыдущего.</a:t>
            </a:r>
          </a:p>
          <a:p>
            <a:pPr lvl="0">
              <a:buClrTx/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.(однозначность) Алгоритм должен быть написан так, чтобы не было возможности не единственным образом толковать правила и порядок выполнения действий. </a:t>
            </a:r>
          </a:p>
          <a:p>
            <a:pPr lvl="0">
              <a:buClrTx/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Правильность или результативность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 есть, он должен обеспечивать такую последовательность действий, которая позволит вам достичь результата.</a:t>
            </a:r>
          </a:p>
          <a:p>
            <a:pPr lvl="0">
              <a:buClrTx/>
              <a:buFont typeface="+mj-lt"/>
              <a:buAutoNum type="arabicPeriod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 есть, он должен достигать результата максимально удобным и коротким способом. </a:t>
            </a:r>
          </a:p>
          <a:p>
            <a:pPr lvl="0">
              <a:buClrTx/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Конечность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 есть за конечное число шагов обязательно получается решение.</a:t>
            </a:r>
          </a:p>
          <a:p>
            <a:pPr lvl="0">
              <a:buClrTx/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Массовость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Можно применять один и тот же алгоритм для решения множества однотипных задач.</a:t>
            </a:r>
          </a:p>
          <a:p>
            <a:pPr lvl="0">
              <a:buClrTx/>
              <a:buFont typeface="+mj-lt"/>
              <a:buAutoNum type="arabicPeriod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Компактность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 есть лаконичность изложения.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3979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60465"/>
            <a:ext cx="8596668" cy="13208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записать алгоритм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920865"/>
            <a:ext cx="8596668" cy="51795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Записывать алгоритмы можно любым удобным способом, лишь </a:t>
            </a:r>
            <a:r>
              <a:rPr lang="ru-RU" sz="1400">
                <a:latin typeface="Times New Roman" panose="02020603050405020304" pitchFamily="18" charset="0"/>
                <a:cs typeface="Times New Roman" panose="02020603050405020304" pitchFamily="18" charset="0"/>
              </a:rPr>
              <a:t>бы было понятно.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500"/>
              </a:spcBef>
              <a:buClrTx/>
              <a:buFont typeface="+mj-lt"/>
              <a:buAutoNum type="arabicPeriod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Алгоритмический язык.</a:t>
            </a: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Bef>
                <a:spcPts val="500"/>
              </a:spcBef>
              <a:buClrTx/>
              <a:buFont typeface="+mj-lt"/>
              <a:buAutoNum type="arabicPeriod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Текст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разбитый на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шаги.</a:t>
            </a:r>
          </a:p>
          <a:p>
            <a:pPr marL="360000" indent="0">
              <a:spcBef>
                <a:spcPts val="500"/>
              </a:spcBef>
              <a:buNone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Пример.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 Евклида для нахождения наименьшего общего делителя двух натуральных чисел.</a:t>
            </a:r>
          </a:p>
          <a:p>
            <a:pPr marL="760050" lvl="2">
              <a:spcBef>
                <a:spcPts val="0"/>
              </a:spcBef>
              <a:buClrTx/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Введем два числа А и В.</a:t>
            </a:r>
          </a:p>
          <a:p>
            <a:pPr marL="760050" lvl="2">
              <a:spcBef>
                <a:spcPts val="0"/>
              </a:spcBef>
              <a:buClrTx/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Сравним два этих числа.(больше, меньше, равно).</a:t>
            </a:r>
          </a:p>
          <a:p>
            <a:pPr marL="760050" lvl="2">
              <a:spcBef>
                <a:spcPts val="0"/>
              </a:spcBef>
              <a:buClrTx/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А и В равны, то перейти к п. 7, оба числа и есть результат.</a:t>
            </a:r>
          </a:p>
          <a:p>
            <a:pPr marL="760050" lvl="2">
              <a:spcBef>
                <a:spcPts val="0"/>
              </a:spcBef>
              <a:buClrTx/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числа не равны, перейти к следующему пункту.</a:t>
            </a:r>
          </a:p>
          <a:p>
            <a:pPr marL="760050" lvl="2">
              <a:spcBef>
                <a:spcPts val="0"/>
              </a:spcBef>
              <a:buClrTx/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А меньше , то переставить их местами и перейти к следующему пункту.</a:t>
            </a:r>
          </a:p>
          <a:p>
            <a:pPr marL="760050" lvl="2">
              <a:spcBef>
                <a:spcPts val="0"/>
              </a:spcBef>
              <a:buClrTx/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Вычесть В из А, теперь вычитаемое – А, остаток – В, перейти к п. 2</a:t>
            </a:r>
          </a:p>
          <a:p>
            <a:pPr marL="760050" lvl="2">
              <a:spcBef>
                <a:spcPts val="0"/>
              </a:spcBef>
              <a:buClrTx/>
              <a:buFont typeface="+mj-lt"/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Конец.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spcBef>
                <a:spcPts val="200"/>
              </a:spcBef>
              <a:buClrTx/>
              <a:buFont typeface="+mj-lt"/>
              <a:buAutoNum type="arabicPeriod" startAt="3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Блок-схема. Язык блок-схем – способ формального описания алгоритмов Алгоритм может быть записан графически. Для этого и служит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блок-схема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spcBef>
                <a:spcPts val="200"/>
              </a:spcBef>
              <a:buClrTx/>
              <a:buNone/>
            </a:pPr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  <a:buClrTx/>
              <a:buFont typeface="+mj-lt"/>
              <a:buAutoNum type="arabicPeriod" startAt="3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91049" y="4206240"/>
            <a:ext cx="2758721" cy="2427316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3383280" y="5511338"/>
            <a:ext cx="0" cy="4156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6236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Структуры алгоритмов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37134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Различают последовательности действий, соответствующих структурам алгоритмов:</a:t>
            </a:r>
          </a:p>
          <a:p>
            <a:pPr lvl="1">
              <a:buClrTx/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Линейные;</a:t>
            </a:r>
          </a:p>
          <a:p>
            <a:pPr lvl="1">
              <a:buClrTx/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Разветвленные;</a:t>
            </a:r>
          </a:p>
          <a:p>
            <a:pPr lvl="1">
              <a:buClrTx/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Циклические.</a:t>
            </a:r>
          </a:p>
          <a:p>
            <a:pPr marL="0" indent="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84449170"/>
              </p:ext>
            </p:extLst>
          </p:nvPr>
        </p:nvGraphicFramePr>
        <p:xfrm>
          <a:off x="619145" y="3196764"/>
          <a:ext cx="8596668" cy="17373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298334">
                  <a:extLst>
                    <a:ext uri="{9D8B030D-6E8A-4147-A177-3AD203B41FA5}">
                      <a16:colId xmlns:a16="http://schemas.microsoft.com/office/drawing/2014/main" xmlns="" val="1849641604"/>
                    </a:ext>
                  </a:extLst>
                </a:gridCol>
                <a:gridCol w="4298334">
                  <a:extLst>
                    <a:ext uri="{9D8B030D-6E8A-4147-A177-3AD203B41FA5}">
                      <a16:colId xmlns:a16="http://schemas.microsoft.com/office/drawing/2014/main" xmlns="" val="24807663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Линейный алгоритм</a:t>
                      </a:r>
                      <a:r>
                        <a:rPr lang="en-US" sz="1800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таком алгоритме для получения результата </a:t>
                      </a:r>
                      <a:r>
                        <a:rPr lang="ru-RU" sz="18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необходимо выполнить действия, следующие друг за другом.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/>
                    </a:p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74352429"/>
                  </a:ext>
                </a:extLst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62451" y="2273277"/>
            <a:ext cx="3501334" cy="357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8287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4" y="1498603"/>
            <a:ext cx="3854528" cy="1278466"/>
          </a:xfrm>
        </p:spPr>
        <p:txBody>
          <a:bodyPr/>
          <a:lstStyle/>
          <a:p>
            <a:r>
              <a:rPr lang="ru-RU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Разветвлённый алгоритм</a:t>
            </a:r>
            <a:endParaRPr lang="ru-RU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364183" y="455706"/>
            <a:ext cx="4814904" cy="5022381"/>
          </a:xfrm>
          <a:prstGeom prst="rect">
            <a:avLst/>
          </a:prstGeo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Такая структура алгоритма предполагает, что последовательность выполнения шагов изменяется в зависимости от некоторого условия. Осуществляется выбор одного из двух возможных вариантов.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231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77334" y="302029"/>
            <a:ext cx="8596668" cy="1320800"/>
          </a:xfrm>
        </p:spPr>
        <p:txBody>
          <a:bodyPr>
            <a:normAutofit/>
          </a:bodyPr>
          <a:lstStyle/>
          <a:p>
            <a:r>
              <a:rPr lang="ru-RU" sz="3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Циклический алгоритм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1"/>
          </p:nvPr>
        </p:nvSpPr>
        <p:spPr>
          <a:xfrm>
            <a:off x="677334" y="1304378"/>
            <a:ext cx="4184035" cy="38807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обозначения многократно повторяющихся действий используются циклические структуры.</a:t>
            </a: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организации любого цикла необходимо выполнить следующие действия:</a:t>
            </a:r>
          </a:p>
          <a:p>
            <a:pPr lvl="0">
              <a:buClrTx/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Задать начальное значение переменной , которая будет изменяться в цикле, т.е. параметра.</a:t>
            </a:r>
          </a:p>
          <a:p>
            <a:pPr lvl="0">
              <a:buClrTx/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Изменять параметр цикла перед каждым новым повторением цикла.</a:t>
            </a:r>
          </a:p>
          <a:p>
            <a:pPr lvl="0">
              <a:buClrTx/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Проверять условие окончания цикла.</a:t>
            </a:r>
          </a:p>
          <a:p>
            <a:pPr lvl="0">
              <a:buClrTx/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Переходить к началу цикла, если он не закончен, или выйти из цикла.</a:t>
            </a:r>
          </a:p>
          <a:p>
            <a:pPr lvl="0">
              <a:buClrTx/>
              <a:buFont typeface="+mj-lt"/>
              <a:buAutoNum type="arabicPeriod"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Оформить изменение параметра цикла.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Объект 9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61369" y="864523"/>
            <a:ext cx="4520705" cy="466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4201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Желтый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96</TotalTime>
  <Words>517</Words>
  <Application>Microsoft Office PowerPoint</Application>
  <PresentationFormat>Произвольный</PresentationFormat>
  <Paragraphs>58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МИНИСТЕРСТВО ОБРАЗОВАНИЯ, НАУКИ И МОЛОДЕЖНОЙ ПОЛИТИКИ КРАСНОДАРСКОГО КРАЯ Государственное автономное образовательное учреждение  среднего профессионального образования «Новороссийский колледж строительства и экономики» Краснодарского края      Алгоритмы и их свойства </vt:lpstr>
      <vt:lpstr>Сущность алгоритмизации </vt:lpstr>
      <vt:lpstr>Процесс подготовки решения задачи и ее реализация на ПК происходит за некоторое количество самостоятельных этапов: </vt:lpstr>
      <vt:lpstr>Алгоритм и его свойства. </vt:lpstr>
      <vt:lpstr>Как записать алгоритм</vt:lpstr>
      <vt:lpstr>Структуры алгоритмов </vt:lpstr>
      <vt:lpstr>Разветвлённый алгоритм</vt:lpstr>
      <vt:lpstr>Циклический алгоритм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ОБРАЗОВАНИЯ, НАУКИ И МОЛОДЕЖНОЙ ПОЛИТИКИ КРАСНОДАРСКОГО КРАЯ Государственное автономное образовательное учреждение  среднего профессионального образования «Новороссийский колледж строительства и экономики» Краснодарского края      Алгоритмы и их свойства</dc:title>
  <dc:creator>18090205121</dc:creator>
  <cp:lastModifiedBy>avanesyan</cp:lastModifiedBy>
  <cp:revision>15</cp:revision>
  <dcterms:created xsi:type="dcterms:W3CDTF">2020-01-13T09:04:18Z</dcterms:created>
  <dcterms:modified xsi:type="dcterms:W3CDTF">2022-03-10T05:01:05Z</dcterms:modified>
</cp:coreProperties>
</file>