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9DF39-2E5A-4536-ACFD-C12142CF665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E3D5-E578-4149-AF41-CFC18915A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8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E3D5-E578-4149-AF41-CFC18915A7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9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A8088D-EFC3-4E89-A8B9-59C95B735737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14797F2-D89D-4AA8-B256-59AFA8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855" y="719341"/>
            <a:ext cx="8825658" cy="267764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Адресация в компьютерных сетях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55" y="3666391"/>
            <a:ext cx="3214822" cy="2255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69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908" y="920914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Пример решения задач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775" y="2418972"/>
            <a:ext cx="7883539" cy="3416300"/>
          </a:xfrm>
        </p:spPr>
        <p:txBody>
          <a:bodyPr>
            <a:prstTxWarp prst="textDoubleWave1">
              <a:avLst>
                <a:gd name="adj1" fmla="val 2647"/>
                <a:gd name="adj2" fmla="val 0"/>
              </a:avLst>
            </a:prstTxWarp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маску для проекта: сеть 172.16.0.0. 250 подсетей и 220 хостов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Путем логических размышлений понимаем, что это адрес класса B. А значит его N (кол-во битов сети) = 16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 на хосты выделено тоже 16 бит.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задачи. Нужно создать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подсетей. </a:t>
            </a:r>
            <a:endParaRPr lang="ru-RU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нужно взять такое кол-во бит, чтобы хватило для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подсетей, однако оставляло достаточное кол-во под биты для хоста. Смотрим на таблицу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слева.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бит, то получим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256. 256&gt;250,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попадаем под условие. </a:t>
            </a:r>
            <a:endParaRPr lang="ru-RU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Выяснили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S надо выделить не меньше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бит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Теперь посмотрим, что осталось под хосты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N + S + H = 32 =&gt; H = 32 — (N + S) =&gt; H = 32 — (16 +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на таблицу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слева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(или возводим 2 в 8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 уме) и получаем число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256.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Отнимаем 2 (адрес сети и широковещательный адрес) и получаем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254 адреса.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220,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значит под условие мы попадаем причем с большим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запасом.</a:t>
            </a:r>
          </a:p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так как имеем 8 бит, то получаем 24 (</a:t>
            </a:r>
            <a:r>
              <a:rPr lang="en-US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N+S=16+8)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маска данного </a:t>
            </a:r>
            <a:r>
              <a:rPr lang="en-US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– 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255.255.255.0.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5" y="2682226"/>
            <a:ext cx="2828789" cy="342015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83747" y="2409608"/>
            <a:ext cx="263769" cy="4448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75" y="6097964"/>
            <a:ext cx="4804207" cy="5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8628" y="964875"/>
            <a:ext cx="3318310" cy="69687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MAC-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адрес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923" y="2471616"/>
            <a:ext cx="5828298" cy="4121690"/>
          </a:xfrm>
        </p:spPr>
        <p:txBody>
          <a:bodyPr>
            <a:prstTxWarp prst="textWave4">
              <a:avLst>
                <a:gd name="adj1" fmla="val 3306"/>
                <a:gd name="adj2" fmla="val 0"/>
              </a:avLst>
            </a:prstTxWarp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MAC-адрес - уникальный идентификатор, присваиваемый каждой единице активного оборудования или некоторым их интерфейсам в компьютерных сетях </a:t>
            </a:r>
            <a:r>
              <a:rPr lang="ru-RU" sz="16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sz="16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широковещательных сетях MAC-адрес позволяет уникально идентифицировать каждый узел сети и доставлять данные только этому узлу. Таким образом, MAC-адреса формируют основу сетей на канальном уровне модели OSI, которую используют протоколы более высокого уровня. Для преобразования MAC-адресов в адреса сетевого уровня и обратно применяются специальные протоколы (ARP и RARP в сетях IPv4, и NDP в сетях на основе IPv6).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202" y="3061729"/>
            <a:ext cx="4995524" cy="228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divot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5" y="2471617"/>
            <a:ext cx="286537" cy="43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7" y="920914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Структура </a:t>
            </a:r>
            <a:r>
              <a:rPr lang="en-US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MAC-</a:t>
            </a:r>
            <a:r>
              <a:rPr lang="ru-RU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адреса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270" y="2390273"/>
            <a:ext cx="6161640" cy="4286313"/>
          </a:xfrm>
        </p:spPr>
        <p:txBody>
          <a:bodyPr>
            <a:prstTxWarp prst="textWave4">
              <a:avLst>
                <a:gd name="adj1" fmla="val 3474"/>
                <a:gd name="adj2" fmla="val 0"/>
              </a:avLst>
            </a:prstTxWarp>
            <a:normAutofit fontScale="85000" lnSpcReduction="20000"/>
          </a:bodyPr>
          <a:lstStyle/>
          <a:p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Стандарты IEEE определяют 48-разрядный (6 октетов) MAC-адрес, который разделён на четыре части. </a:t>
            </a:r>
            <a:endParaRPr lang="en-US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3 октета (в порядке их передачи по сети; старшие 3 октета, если рассматривать их в традиционной бит-реверсной шестнадцатеричной записи MAC-адресов) содержат 24-битный уникальный идентификатор организации (OUI), или код MFG, который производитель получает в IEEE. При этом, в самом первом октете используются только 6 старших разрядов, а два младших имеют специальное назначение: </a:t>
            </a:r>
            <a:endParaRPr lang="ru-RU" sz="1600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Нулевой бит </a:t>
            </a:r>
            <a:r>
              <a:rPr lang="en-US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указывает: для одиночного (0) или группового (1) адресата предназначен кадр;</a:t>
            </a:r>
            <a:endParaRPr lang="ru-RU" sz="1600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бит </a:t>
            </a:r>
            <a:r>
              <a:rPr lang="en-US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указывает, является ли MAC-адрес глобально (0) или локально (1) администрируемым.</a:t>
            </a:r>
            <a:endParaRPr lang="ru-RU" sz="1600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три октета </a:t>
            </a:r>
            <a:r>
              <a:rPr lang="en-US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изготовителем для каждого экземпляра устройства (за исключением сетей системной сетевой архитектуры SNA). </a:t>
            </a:r>
            <a:endParaRPr lang="en-US" b="1" dirty="0" smtClean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18" y="2584939"/>
            <a:ext cx="4468260" cy="3763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1386" y="2256987"/>
            <a:ext cx="294467" cy="4601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иагональная полоса 6"/>
          <p:cNvSpPr/>
          <p:nvPr/>
        </p:nvSpPr>
        <p:spPr>
          <a:xfrm rot="10800000">
            <a:off x="10859117" y="5838091"/>
            <a:ext cx="615461" cy="510544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468" y="920915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IP-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адрес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662" y="2654299"/>
            <a:ext cx="5809285" cy="3794627"/>
          </a:xfrm>
        </p:spPr>
        <p:txBody>
          <a:bodyPr>
            <a:prstTxWarp prst="textWave4">
              <a:avLst>
                <a:gd name="adj1" fmla="val 3388"/>
                <a:gd name="adj2" fmla="val 0"/>
              </a:avLst>
            </a:prstTxWarp>
            <a:normAutofit/>
          </a:bodyPr>
          <a:lstStyle/>
          <a:p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IP-адрес </a:t>
            </a:r>
            <a:r>
              <a:rPr lang="en-US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адрес, используемый узлом на сетевом уровне. Он имеет иерархическую структуру. Примером будет номер обычного телефона </a:t>
            </a:r>
            <a:r>
              <a:rPr lang="en-US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+74951234567. Первой цифрой идет +7. Это говорит о том, что номер принадлежит зоне РФ. Далее следует 495. Это код Москвы. И последние 7 цифр 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взяли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случайными. Эти цифры закреплены за районной зоной. Как 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видите,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наблюдается четкая иерархия. То 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есть,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можно понять какой стране, зоне он принадлежит. </a:t>
            </a:r>
            <a:r>
              <a:rPr lang="ru-RU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IP-адреса 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придерживаются аналогично строгой иерархии. Контролирует их организация </a:t>
            </a:r>
            <a:r>
              <a:rPr lang="en-US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IANA (</a:t>
            </a:r>
            <a:r>
              <a:rPr lang="ru-RU" sz="1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адресного пространства Интернет</a:t>
            </a:r>
            <a:r>
              <a:rPr lang="en-US" sz="1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10" y="3148880"/>
            <a:ext cx="4217107" cy="2288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13117" y="2584939"/>
            <a:ext cx="263769" cy="42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269" y="929707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Классовая адресация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932" y="2603500"/>
            <a:ext cx="5422309" cy="3416300"/>
          </a:xfrm>
        </p:spPr>
        <p:txBody>
          <a:bodyPr>
            <a:prstTxWarp prst="textWave4">
              <a:avLst>
                <a:gd name="adj1" fmla="val 2963"/>
                <a:gd name="adj2" fmla="val 0"/>
              </a:avLst>
            </a:prstTxWarp>
            <a:noAutofit/>
          </a:bodyPr>
          <a:lstStyle/>
          <a:p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Выше мы говорили о структуре телефонных номеров и их иерархии. И вот на заре рождения Интернета в том представлении, в каком мы его привыкли видеть, возник вопрос.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заключался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IP-адреса нужно как-то сгруппировать и контролировать выдачу. Решением было разделить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IP-адресов на классы. Это решение получило название классовая адресация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Classful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9932" y="2603500"/>
            <a:ext cx="263769" cy="42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habrastorage.org/files/3a6/cb6/2cd/3a6cb62cd0ef471d94d011f3f6ca11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63" y="2603500"/>
            <a:ext cx="5546074" cy="22743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370963" y="49745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было поделено на 5 классов. Каждому классу был назначен блок адресов.</a:t>
            </a:r>
            <a:endParaRPr lang="ru-RU" sz="20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829" y="973668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Класс 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97" y="2564732"/>
            <a:ext cx="9440818" cy="3050005"/>
          </a:xfrm>
        </p:spPr>
        <p:txBody>
          <a:bodyPr>
            <a:prstTxWarp prst="textDoubleWave1">
              <a:avLst>
                <a:gd name="adj1" fmla="val 3560"/>
                <a:gd name="adj2" fmla="val 49"/>
              </a:avLst>
            </a:prstTxWarp>
            <a:normAutofit/>
          </a:bodyPr>
          <a:lstStyle/>
          <a:p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чем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класса А.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октет, то есть 8 бит, остаются за адресом сети, а 3 последних октета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назначаются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хостам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записи она аналогична записи IP-адреса. Отличие маски от IP-адресов в том, что 0 и 1 не могут чередоваться. Сначала идут 1, а потом 0.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возьмем адрес 44.58.63.132. Мы знаем, что у класса A первый октет отдается под адрес сети. То есть «44» — это адрес сети, а «58.63.132» — это адрес хоста. </a:t>
            </a:r>
          </a:p>
          <a:p>
            <a:endParaRPr lang="ru-RU" dirty="0"/>
          </a:p>
        </p:txBody>
      </p:sp>
      <p:pic>
        <p:nvPicPr>
          <p:cNvPr id="4" name="Рисунок 3" descr="https://habrastorage.org/files/b69/191/ec7/b69191ec7a8e45688114a0055856515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19" y="5436048"/>
            <a:ext cx="7290234" cy="1062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29597" y="2564732"/>
            <a:ext cx="263769" cy="42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459" y="577516"/>
            <a:ext cx="9160120" cy="137962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Класс В</a:t>
            </a:r>
            <a:endParaRPr lang="ru-RU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017" y="2743045"/>
            <a:ext cx="9352625" cy="2695074"/>
          </a:xfrm>
        </p:spPr>
        <p:txBody>
          <a:bodyPr>
            <a:prstTxWarp prst="textDoubleWave1">
              <a:avLst>
                <a:gd name="adj1" fmla="val 5060"/>
                <a:gd name="adj2" fmla="val 0"/>
              </a:avLst>
            </a:prstTxWarp>
          </a:bodyPr>
          <a:lstStyle/>
          <a:p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Этому классу был дан блок поменьше. И адреса из этого блока предназначались для сетей средних масштабов. 2 октета отданы под адрес сети, и 2 — под адрес хостов. Маска у B класса — 255.255.0.0. Первые биты строго 10. А остальные меняются. Перейдем к примеру: 172.16.105.32. Два первых октета под адрес сети — «172.16». А 3-ий и 4-ый под адрес хоста — «105.32».</a:t>
            </a:r>
          </a:p>
          <a:p>
            <a:endParaRPr lang="ru-RU" dirty="0"/>
          </a:p>
        </p:txBody>
      </p:sp>
      <p:pic>
        <p:nvPicPr>
          <p:cNvPr id="4" name="Рисунок 3" descr="https://habrastorage.org/files/c2f/017/171/c2f01717133f4e829cd29c42f9b44f8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66" y="5165558"/>
            <a:ext cx="7488139" cy="1019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8679" y="2584939"/>
            <a:ext cx="263769" cy="42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72" y="1140721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Класс C</a:t>
            </a:r>
            <a:br>
              <a:rPr lang="ru-RU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63" y="2717800"/>
            <a:ext cx="8825659" cy="2546016"/>
          </a:xfrm>
        </p:spPr>
        <p:txBody>
          <a:bodyPr>
            <a:prstTxWarp prst="textDoubleWave1">
              <a:avLst>
                <a:gd name="adj1" fmla="val 4990"/>
                <a:gd name="adj2" fmla="val 0"/>
              </a:avLst>
            </a:prstTxWarp>
          </a:bodyPr>
          <a:lstStyle/>
          <a:p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класс обделили адресами и дали ему самый маленький блок. Он был предназначен для мелких сетей. Зато этот класс отдавал целых 3 октета под адрес сети и только 1 октет — под хосты. Маска у него — 255.255.255.0. Первые биты 110. На примере это выглядит так — 192.168.1.5. Адрес сети «192.168.1», а адрес хоста «5». </a:t>
            </a:r>
          </a:p>
          <a:p>
            <a:endParaRPr lang="ru-RU" dirty="0"/>
          </a:p>
        </p:txBody>
      </p:sp>
      <p:pic>
        <p:nvPicPr>
          <p:cNvPr id="4" name="Рисунок 3" descr="https://habrastorage.org/files/35d/2ed/dad/35d2eddadfe24607b5cceb8b7e1bbdf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68" y="5149516"/>
            <a:ext cx="7545622" cy="1297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6663" y="2584939"/>
            <a:ext cx="263769" cy="4273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231" y="923192"/>
            <a:ext cx="8761413" cy="7069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Маски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38" y="2549770"/>
            <a:ext cx="5829299" cy="3921370"/>
          </a:xfrm>
        </p:spPr>
        <p:txBody>
          <a:bodyPr>
            <a:prstTxWarp prst="textDoubleWave1">
              <a:avLst>
                <a:gd name="adj1" fmla="val 3335"/>
                <a:gd name="adj2" fmla="val 0"/>
              </a:avLst>
            </a:prstTxWarp>
            <a:normAutofit/>
          </a:bodyPr>
          <a:lstStyle/>
          <a:p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 вас есть маленький офис, и вам нужен блок IP-адресов. Никто не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выдавать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адреса класса C. А дадут только его кусок. </a:t>
            </a:r>
            <a:r>
              <a:rPr lang="ru-RU" sz="20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192.168.1.0 с маской 255.255.255.0. Так вот эта маска и будет определять вашу границу. Мы уже говорили, что октет варьируется в значении от 0 до 255. Вот этот 4 октет полностью в вашем распоряжении. За исключением первого адреса и последнего, то есть 0 и 255 в данном случае.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0700" y="2409093"/>
            <a:ext cx="263769" cy="4448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37" y="3596053"/>
            <a:ext cx="5360148" cy="12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</TotalTime>
  <Words>967</Words>
  <Application>Microsoft Office PowerPoint</Application>
  <PresentationFormat>Широкоэкранный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Wingdings 3</vt:lpstr>
      <vt:lpstr>Совет директоров</vt:lpstr>
      <vt:lpstr>Адресация в компьютерных сетях</vt:lpstr>
      <vt:lpstr>MAC-адрес</vt:lpstr>
      <vt:lpstr>Структура MAC-адреса</vt:lpstr>
      <vt:lpstr>IP-адрес </vt:lpstr>
      <vt:lpstr>Классовая адресация</vt:lpstr>
      <vt:lpstr>Класс А</vt:lpstr>
      <vt:lpstr>Класс В</vt:lpstr>
      <vt:lpstr>Класс C </vt:lpstr>
      <vt:lpstr>Маски</vt:lpstr>
      <vt:lpstr>Пример решения задач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Адресация в компьютерных сетях</dc:title>
  <dc:creator>20090202115</dc:creator>
  <cp:lastModifiedBy>belova</cp:lastModifiedBy>
  <cp:revision>25</cp:revision>
  <dcterms:created xsi:type="dcterms:W3CDTF">2021-11-23T10:21:58Z</dcterms:created>
  <dcterms:modified xsi:type="dcterms:W3CDTF">2022-04-04T06:46:27Z</dcterms:modified>
</cp:coreProperties>
</file>