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EE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DF45D1-327A-4344-ABA5-BA81E782E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7E67EAC-D5DA-422E-BDC7-65D4BA7A0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07A313-B74E-4303-8AF7-58DBE5093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D418A0-5A7F-461E-A840-138B6C5E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B41215-6879-4497-9F37-03F57648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5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BA2EAE-BB8A-41DC-B135-EDEA31B2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54C60C-0AAB-418B-A31A-797881916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19B2E9-F4AF-44BF-8ACF-3E1B7DF98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9C90BB9-6AB5-4376-BC74-C692040A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2BE2E4-0060-4919-B1BC-C7A250F97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84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76CF6EA-89EA-4DD4-9C39-1F9A3C529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4AEA55C-4BCB-4E6F-8DDB-016EDE5FD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69FA75-9681-4DFA-8EE3-9BCD5581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BE10D5-2F2A-4AF3-8756-86B6047F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FB25A3-F74C-4BC5-BCE2-74B81CA76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140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5E96E6-B86D-4D26-A272-FD943463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8FBAAA-828E-451B-A1BF-2F5D90313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DD4A697-026D-45FD-8ECE-3C82AD65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C685375-CB1A-43AE-B030-20C79887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278EF00-D55C-41A6-8C16-BC9DAC42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8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078772-B86A-4A14-87B4-D8117C78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3A4162-8431-4991-9560-C9F2F5494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39BD1C-125C-4FA8-BC65-A81D21F7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4AF0E8-9039-468D-8682-DC53D9CC9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85E1836-E6DF-45ED-89EA-F7EBAB8F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514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98B600-157A-4C97-B1AF-004ABD58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546247-3D40-4F70-95B5-6C8762AB9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5023D69-F2B4-42EC-8CFD-1A8C4511A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FD6A139-4BEE-4882-AD95-B7DE10728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0A4DC1F-46CC-4107-8E2D-834F5E83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F1E4F33-2917-48EF-B6B5-66039349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132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690B15-25E5-4680-87B0-292016218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A6A3B60-F8A7-4816-8092-06B7A766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45738FF-0720-444A-8C92-AB18CB36D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3ACEA05-23CA-4A7B-9746-63066CE73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DC07422-BEDC-4CE2-8AF9-DC56DC2FD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4EBF4EF-8227-40C0-BB36-4AB67C3C3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CB6E662-1D2F-44EA-9123-3F16681B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C26F772-A942-46F3-BE25-7B7AA340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474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9ADAC1-B4F6-4515-9A2C-FFCE2A7B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E15965C-7566-40E9-8447-5DC1D7313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2243E2A-389C-41CC-A1C1-3DD2830C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7FCFA84-DAD8-4754-BE06-30FC5FFD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365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8D5886F-2397-46B4-9A1D-07C89024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4B5B498-50FB-4612-A6D7-FFDF4C5C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45E5499-481C-4019-B400-CDE8CF88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352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1A0104-95F5-4F87-9D04-A7FBDA49F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D10F2A-FDD6-492F-88E5-2145D45F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10845DC-6A0E-48DE-95F6-36EA59B65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CA59E7-4928-4053-8BC7-8D38089E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455D31D-3313-4E6E-B7CB-EBFB7035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013638-C5C0-4B36-8F71-3F4BA8D6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09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FDDD53-C2C6-40CA-AD11-A826C8CE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9681AD9-C23E-4BF5-B309-D6B8A3F8E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A9970FF-309A-4C9A-8B46-E68ED2F23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350CDE-62CD-46AC-9380-C459F058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2A22453-C494-41D3-8E8E-048224284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4816C08-EC08-407B-A7B2-0CD4F015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588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E94C94-4394-40C4-A33E-096BB104C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D03310D-12E4-4A71-BA75-BB8042FDC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2BF997-18F0-4C92-935E-811552DC7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BB90-80B1-4A7E-AE19-FB19B646A71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71EDDC-445C-46F5-862B-33E713FF9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EDB774-FC12-4F4C-9083-11F6CDA2B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0027-67FA-412C-99DA-BBE30FEE3C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768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an/count/WxeejI_zO843XHq0T38So7lpzAtFBWK0WGGn_pfcOW00000uxjR50OQJxD-OrksRdm600VMpPOW1mRk11f01j8xNyJ6O0Rg8wgKpe06mZjVnCQW1r8VgfJEu0QoQdPeRm042s07udVuMu06Cf-0Mw0641FW1mjZUlW680XQW0ixgbHMv0hR42Sh_Pm5jy0ApvyIo2i2n6imC-0JLWs281RtnJ905rODWe0M0fXse1O2r6B05WBKOk0M0jHZ01O2Be0B81O2VIT05_-49rDhftWAW1fGFg0QK3ya6xaH5r1ptl7-f1sZziFqnw_0Ti0U0W90ak0Uq1e080iAGW8O8u0YdzSeAw0aizTuCmh_gFyaigWiGOdc2bcZz003-_S5fTDte2xtnJF0B1eWCmfi6c0svW860W808F-w9bQBDuxtUVw0Em8GzwFhpfg3cklWTW12QWvaJa137pwUsjxdGXG_0eX3u410qCpCpCpFZyFZegJpW4Uw7e0Re4ON9ZV7VhD_RZs3M-a2oDBd59XNnF-aIckEHIsVO2Xi2g1FBgP2MZTZ3z1RW4u2r68WKrBleqzodrhMQ0Q0KWBKOg1JLWs30582Rxgt5lpZO593qov46u1G1w1I40iWLxw6CgWJG5P3qov46s1N1YlRieu-y_6Fme1RmWOIJ1h0Ma0R95j0MmjZUlW7O5e4Nc1UezzWPg1S9k1S1m1Ur5j0Nq8O3s1UEwZle5mAP6A0O1h0OdjIOamQu60VG627u6DIAyFJHmPUyJ80PiFIuuj2zaRaWYHa8jA0Pb0-m6RWPmD8P4dbXOdDVSsLoTcLoBt8sDJKjCU0P0kWPq0Nm6O320_WPd9t8784Q__yNap290a286i24FPWQrCDJi1hGiewCtEtOtnxr6W40002O6v7RCR0RFhWR0-aR0000uDHUyq3m6uk64u8S3JT9H3euP5DrGL9jMJVf780T_t-P7U0TiSe5g1u1q1xcqgN2YyQaqTa1s1xwsXw87____m6W7vg3cHEm7m787_oElmlI7mOrDp4sC3FP7m00040CBFL0u1_hw1I080A880Af8B0WX80Ws23__m7W804e84443GOPH9rZp09vYRAPcfN07yT091a3C-BPagFOGW0RtxeKxRSzoeeaFqYJG94Z3Fbqx88wEWw4uCKf2HP5BDbBiYP5RZ26fzADCfZaGdmC7zoKg-Kxo1PDDVkZL26cuVKJWUAXn-VETipBmHVeyStd6DDRtQNKdeZTZOmxjXmUqMeRE0O0~1?stat-id=22&amp;test-tag=1241949923236385&amp;banner-sizes=eyI2Njk1ODcxMzg2IjoiNzIweDM4MCJ9&amp;format-type=118&amp;actual-format=10&amp;pcodever=571603&amp;banner-test-tags=eyI2Njk1ODcxMzg2IjoiNTczNjEifQ==&amp;pcode-active-testids=555795,0,82&amp;width=720&amp;height=76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5259" y="-63394"/>
            <a:ext cx="12904471" cy="724869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C8986DC-F2B3-426C-A40B-053E74F96088}"/>
              </a:ext>
            </a:extLst>
          </p:cNvPr>
          <p:cNvSpPr/>
          <p:nvPr/>
        </p:nvSpPr>
        <p:spPr>
          <a:xfrm>
            <a:off x="1524000" y="1277034"/>
            <a:ext cx="977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графического редактора </a:t>
            </a:r>
            <a:r>
              <a:rPr lang="en-US" altLang="ru-RU" sz="3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Visio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125BDE5-DF15-4F51-A54E-AC76D3CCBDC4}"/>
              </a:ext>
            </a:extLst>
          </p:cNvPr>
          <p:cNvSpPr txBox="1"/>
          <p:nvPr/>
        </p:nvSpPr>
        <p:spPr>
          <a:xfrm>
            <a:off x="5422669" y="6032860"/>
            <a:ext cx="1346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Сотникова</a:t>
            </a:r>
            <a:br>
              <a:rPr lang="ru-RU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2022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95B12B4-054E-4F98-9EA2-B5126D2CEF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6212" y="2754973"/>
            <a:ext cx="42195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016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A2B42C3-422B-437A-8BC2-90AD347FF018}"/>
              </a:ext>
            </a:extLst>
          </p:cNvPr>
          <p:cNvSpPr/>
          <p:nvPr/>
        </p:nvSpPr>
        <p:spPr>
          <a:xfrm>
            <a:off x="0" y="0"/>
            <a:ext cx="1204237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документа</a:t>
            </a:r>
          </a:p>
          <a:p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нажатии на любой из вышеперечисленных шаблонов открывается шаблон документа.</a:t>
            </a:r>
          </a:p>
          <a:p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документа Visio похож на другие программы </a:t>
            </a:r>
            <a:r>
              <a:rPr lang="ru-RU" sz="240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такие как </a:t>
            </a:r>
            <a:r>
              <a:rPr lang="ru-RU" sz="240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В верхней части у вас есть панель быстрого доступа, которая содержит общие команды, такие как «Сохранить», «Отменить» и «Повторить». </a:t>
            </a:r>
            <a:b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панелью инструментов быстрого доступа находится знакомая лента </a:t>
            </a:r>
            <a:r>
              <a:rPr lang="ru-RU" sz="240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На вкладке «Главная» перечислены общие команды для работы с документом. </a:t>
            </a:r>
            <a:b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левой панели есть </a:t>
            </a:r>
            <a:r>
              <a:rPr lang="ru-RU" sz="240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  <a:r>
              <a:rPr lang="ru-RU" sz="24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перечисляет общие формы, которые хорошо сочетаются с шаблоном. Чтобы вставить форму, просто нажмите и перетащите форму на холст. 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F009632-21A2-45BF-A333-EF7E6C70FE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4934" y="3509963"/>
            <a:ext cx="5686425" cy="30765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CDF6C20-69A8-4170-983D-CC6D4A0F4E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8694" y="3514119"/>
            <a:ext cx="4195159" cy="320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3271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06050D3-C471-4548-9C30-B870FCC0025A}"/>
              </a:ext>
            </a:extLst>
          </p:cNvPr>
          <p:cNvSpPr/>
          <p:nvPr/>
        </p:nvSpPr>
        <p:spPr>
          <a:xfrm>
            <a:off x="331688" y="208974"/>
            <a:ext cx="114715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открыть файл в Visio, перейдите в меню «Файл», которое открывает представление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Backstage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 нажмите «Открыть». В разделе « </a:t>
            </a:r>
            <a:r>
              <a:rPr lang="ru-RU" sz="2400" b="1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Недавние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» вы можете получить прямой доступ к последним чертежам, которые вы открыли или сохранили.</a:t>
            </a:r>
          </a:p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настроек в меню «Открыть» перечислены некоторые местоположения файлов, которые можно просматривать для чертежей Visio. Нажмите Добавить место, чтобы добавить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365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SharePoint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расположение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быстрого доступа. Либо нажмите кнопку «Обзор» и выберите чертеж Visio из локальной или сетевой папки. Файлы Visio имеют расширение </a:t>
            </a:r>
            <a:r>
              <a:rPr lang="ru-RU" sz="2400" b="1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vsdx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A6FCA2D-A3C2-44BF-9C5E-96AEACCE2D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1410" y="3397099"/>
            <a:ext cx="6069180" cy="324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5888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533E8FF-E96D-446F-AEE9-C50656CAC27B}"/>
              </a:ext>
            </a:extLst>
          </p:cNvPr>
          <p:cNvSpPr/>
          <p:nvPr/>
        </p:nvSpPr>
        <p:spPr>
          <a:xfrm>
            <a:off x="199506" y="762906"/>
            <a:ext cx="1199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 примере мы открыли </a:t>
            </a:r>
            <a:r>
              <a:rPr lang="ru-RU" sz="28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оргструктуру</a:t>
            </a:r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 вы можете заметить, что трафареты фигур, соответствующие </a:t>
            </a:r>
            <a:r>
              <a:rPr lang="ru-RU" sz="28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оргструктуре</a:t>
            </a:r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теперь доступны на панели «Фигуры». В случае этого файла вы также заметите вкладку </a:t>
            </a:r>
            <a:r>
              <a:rPr lang="ru-RU" sz="28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ленте, которая дает вам дополнительные возможности для работы с фигурами на диаграмме, а также позволяет связать фигуры с данными из внешних источников, таких как </a:t>
            </a:r>
            <a:r>
              <a:rPr lang="ru-RU" sz="28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8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33D12DA-2DB0-4081-ADF3-882CC907CF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506" y="4195126"/>
            <a:ext cx="11826869" cy="12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490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CF62CF3-78F9-40AB-B1AA-ABCCB2408A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7513" y="145409"/>
            <a:ext cx="8696974" cy="461709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D6C18B0-5212-4783-AE8E-FD392754BFE6}"/>
              </a:ext>
            </a:extLst>
          </p:cNvPr>
          <p:cNvSpPr/>
          <p:nvPr/>
        </p:nvSpPr>
        <p:spPr>
          <a:xfrm>
            <a:off x="471163" y="4848457"/>
            <a:ext cx="112496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«Сравнить» в разделе «Организационные данные» на вкладке «Организационная диаграмма» позволяет сравнить содержимое этой оргструктуры с другой оргструктурой или диаграммой, открытой в Visio. Выходные данные генерируются в виде файла HTML, в котором перечислены сходства и различия между двумя диаграммами.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95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698BD92-28F6-40D5-9F82-891A4748B747}"/>
              </a:ext>
            </a:extLst>
          </p:cNvPr>
          <p:cNvSpPr/>
          <p:nvPr/>
        </p:nvSpPr>
        <p:spPr>
          <a:xfrm>
            <a:off x="171450" y="349944"/>
            <a:ext cx="120205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быстрого доступа</a:t>
            </a:r>
          </a:p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быстрого доступа позволяет легко добавлять часто используемые команды, чтобы они всегда были доступны. Помимо стандартных команд «Отменить», «Повторить» и «Сохранить», вы можете добавить дополнительные кнопки, такие как переключение между режимами «Сенсорный экран» и «Мышь» в зависимости от экрана, щелкнув значок стрелки на панели быстрого доступа. 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FB39C3F-6AB9-4EC6-9416-A1A596B35A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287" y="2658268"/>
            <a:ext cx="4405313" cy="39092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3FDDB6D-F4C2-401E-97E5-75BDB341C11D}"/>
              </a:ext>
            </a:extLst>
          </p:cNvPr>
          <p:cNvSpPr txBox="1"/>
          <p:nvPr/>
        </p:nvSpPr>
        <p:spPr>
          <a:xfrm>
            <a:off x="6610350" y="3509963"/>
            <a:ext cx="4405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Задание:</a:t>
            </a:r>
            <a:br>
              <a:rPr lang="ru-RU" dirty="0"/>
            </a:br>
            <a:r>
              <a:rPr lang="ru-RU" dirty="0"/>
              <a:t>откройте и посмотрите что у вас есть</a:t>
            </a:r>
            <a:br>
              <a:rPr lang="ru-RU" dirty="0"/>
            </a:br>
            <a:r>
              <a:rPr lang="ru-RU" dirty="0"/>
              <a:t>напишите в тетрадку название команд  (начиная с первой)</a:t>
            </a:r>
          </a:p>
        </p:txBody>
      </p:sp>
    </p:spTree>
    <p:extLst>
      <p:ext uri="{BB962C8B-B14F-4D97-AF65-F5344CB8AC3E}">
        <p14:creationId xmlns:p14="http://schemas.microsoft.com/office/powerpoint/2010/main" xmlns="" val="1153074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6" y="0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2F14D47-DA01-4C14-AB51-44EBD4F65EC1}"/>
              </a:ext>
            </a:extLst>
          </p:cNvPr>
          <p:cNvSpPr/>
          <p:nvPr/>
        </p:nvSpPr>
        <p:spPr>
          <a:xfrm>
            <a:off x="185650" y="318479"/>
            <a:ext cx="59103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Лента</a:t>
            </a:r>
          </a:p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Лента может быть свернута, чтобы позволить больше пространства для холста. Вы можете уменьшить или расширить панель «Фигуры», щелкая и перетаскивая край панели внутрь или наружу соответственно.</a:t>
            </a:r>
          </a:p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Лента может быть настроена так же, как панель быстрого доступа, но для этого вам нужно перейти в меню «Файл» и нажать «Параметры». Затем нажмите «Настроить ленту». Вы можете выбрать вкладки, которые вы хотите отобразить в рабочей области. Вы также можете создать новую вкладку или группу, нажав «Новая вкладка» или «Новая группа» для размещения команд, которые вы часто используете.</a:t>
            </a:r>
          </a:p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экспортировать эти настройки и импортировать их в новый экземпляр Visio, щелкнув раскрывающееся меню «Импорт / экспорт» и выбрав «Экспорт настроек»</a:t>
            </a:r>
            <a:endParaRPr lang="ru-RU" sz="20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5E58CDE-D1A9-422B-8280-578FF72095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0660" y="568502"/>
            <a:ext cx="5765690" cy="588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682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12471" y="0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273701C-89EE-4716-BE74-98281FE51300}"/>
              </a:ext>
            </a:extLst>
          </p:cNvPr>
          <p:cNvSpPr/>
          <p:nvPr/>
        </p:nvSpPr>
        <p:spPr>
          <a:xfrm>
            <a:off x="3101766" y="836199"/>
            <a:ext cx="5275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режимов просмотра</a:t>
            </a:r>
            <a:endParaRPr lang="ru-RU" sz="2800" b="1" i="0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7C0F386-34DA-4640-95EC-CB84CBBE8660}"/>
              </a:ext>
            </a:extLst>
          </p:cNvPr>
          <p:cNvSpPr/>
          <p:nvPr/>
        </p:nvSpPr>
        <p:spPr>
          <a:xfrm>
            <a:off x="253364" y="1531333"/>
            <a:ext cx="1097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Visio есть несколько вариантов изменения вида чертежа. На вкладке «Вид» перечислены все возможные параметры просмотра, которые можно использовать на холсте. Мы рассмотрим некоторые команды, которые полезны при смене режимов просмотра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837028C-8333-43D9-AE29-FCBEEDF27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66846" y="3651147"/>
            <a:ext cx="12013220" cy="166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949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6E05A9A-3BA4-43EA-87FB-6580CE0AB8B5}"/>
              </a:ext>
            </a:extLst>
          </p:cNvPr>
          <p:cNvSpPr/>
          <p:nvPr/>
        </p:nvSpPr>
        <p:spPr>
          <a:xfrm>
            <a:off x="257220" y="284838"/>
            <a:ext cx="11620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Фрагменты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фрагментов слайдов доступна только в последней версии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365 Visio. По сути, фрагменты слайдов позволяют напрямую экспортировать диаграмму Visio в виде слайда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взять фрагмент слайда, щелкните панель фрагментов слайда на вкладке «Вид», чтобы открыть ее. Затем выберите область чертежа, которую вы хотите экспортировать в слайд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нажмите кнопку «Добавить»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панели фрагментов слайда. 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Добавьте заголовок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поле «Введите заголовок здесь …»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нажмите «Экспорт», чтобы 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экспортировать захваченный чертеж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слайд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9704788-5227-40CF-B84D-8AFD7DFCE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8976" y="2972388"/>
            <a:ext cx="6265804" cy="378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616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7EC87A8-F904-417D-9765-B3D670944BC6}"/>
              </a:ext>
            </a:extLst>
          </p:cNvPr>
          <p:cNvSpPr/>
          <p:nvPr/>
        </p:nvSpPr>
        <p:spPr>
          <a:xfrm>
            <a:off x="152400" y="216396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презентации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презентации показывает полноэкранный вид чертежа без отвлекающих факторов. Этот режим также можно переключать нажатием клавиши F5 на клавиатуре.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Линейка, Сетка и Руководства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переключаться между отображением вертикальных и горизонтальных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линейок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сетки и направляющих, устанавливая соответствующие флажки в области «Показать» на вкладке «Вид». Масштабирование линейки и сетки также можно отрегулировать. Сетка позволяет легко привязывать объекты, чтобы они правильно размещались на холсте.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«Масштаб» содержит команды, которые позволяют изменять уровни масштабирования холста. Вы также можете подогнать содержимое к окну или настроить содержимое, чтобы заполнить ширину страницы.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Окно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«Окно» перечислены команды, позволяющие расположить несколько окон на вашем экране. Вы можете напрямую открыть новое окно или расположить окна рядом. Вы также можете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каскадировать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окна для легкого переключения между ними.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823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7" y="-352597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BBF63F7-E18F-4048-8045-AD866D15212B}"/>
              </a:ext>
            </a:extLst>
          </p:cNvPr>
          <p:cNvSpPr/>
          <p:nvPr/>
        </p:nvSpPr>
        <p:spPr>
          <a:xfrm>
            <a:off x="925337" y="187011"/>
            <a:ext cx="6215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организация </a:t>
            </a:r>
            <a:r>
              <a:rPr lang="en-US" sz="28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endParaRPr lang="en-US" sz="2800" b="1" i="0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3848CD8-7D6E-42FC-8802-DEAF1A17634F}"/>
              </a:ext>
            </a:extLst>
          </p:cNvPr>
          <p:cNvSpPr/>
          <p:nvPr/>
        </p:nvSpPr>
        <p:spPr>
          <a:xfrm>
            <a:off x="270959" y="878473"/>
            <a:ext cx="6248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предоставляют контекстные формы, которые относятся к выбранной форме. 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соединяются с исходной формой, и соединитель также перемещается при каждом перемещении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</a:t>
            </a:r>
            <a:endParaRPr lang="ru-RU" sz="2400" b="1" dirty="0">
              <a:solidFill>
                <a:srgbClr val="4CEE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с чистого документа (в данном случае блок-схема). Вы заметите, что панель «Фигуры» имеет разные формы, применимые к потоковым диаграммам. Нажмите и перетащите фигуру на пустой холст. Вы можете изменить размер или повернуть форму по желанию. Вы даже можете выровнять форму с помощью направляющих.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A0E85FE-BCE5-43DA-BA02-2D53C77274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72400" y="-193475"/>
            <a:ext cx="3494263" cy="678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945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6" y="-195349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560166B-5210-4D5E-B8CF-04136A188455}"/>
              </a:ext>
            </a:extLst>
          </p:cNvPr>
          <p:cNvSpPr/>
          <p:nvPr/>
        </p:nvSpPr>
        <p:spPr>
          <a:xfrm>
            <a:off x="701038" y="3069297"/>
            <a:ext cx="110393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построение диаграмм</a:t>
            </a:r>
            <a:r>
              <a:rPr lang="ru-RU" sz="2800" b="1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создания масштабируемых диаграмм на ПК, которые могут использоваться в различных приложениях, таких как макетирование, организационные диаграммы, временные графики, планы этажей и даже прототипы пользовательских программных интерфейсов. Диаграммы состоят из фигур, объектов и трафаретов, которые при правильном объединении могут помочь спроецировать много полезной информации.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6432205-1B83-4706-80C4-8F12F2DBBD1F}"/>
              </a:ext>
            </a:extLst>
          </p:cNvPr>
          <p:cNvSpPr/>
          <p:nvPr/>
        </p:nvSpPr>
        <p:spPr>
          <a:xfrm>
            <a:off x="701038" y="424393"/>
            <a:ext cx="10789921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назначение </a:t>
            </a:r>
            <a:r>
              <a:rPr lang="ru-RU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визуализация данных (это можно понять из самого названия программы).</a:t>
            </a:r>
            <a:r>
              <a:rPr lang="en-US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ru-RU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ru-RU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</a:t>
            </a:r>
            <a:r>
              <a:rPr lang="en-US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создать различные бизнес - диаграммы, блок-схемы, схемы планов помещений, схематические чертежи, календари и расписания.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038463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12471" y="-336245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06A8028-F583-4599-82E1-77BED8BD2434}"/>
              </a:ext>
            </a:extLst>
          </p:cNvPr>
          <p:cNvSpPr/>
          <p:nvPr/>
        </p:nvSpPr>
        <p:spPr>
          <a:xfrm>
            <a:off x="43814" y="177365"/>
            <a:ext cx="11391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вы перетаскиваете фигуру на холст, вы заметите, что вдоль фигуры есть четыре стрелки. При наведении курсора на любую из этих стрелок отобразятся возможные формы, которые можно создать и связать с этой формой.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D644020-DAB5-4246-A1EE-3322B886E6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7642" y="2316163"/>
            <a:ext cx="5178072" cy="3106843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CE5EC4D-967F-413C-8E61-C9BE9D6897B4}"/>
              </a:ext>
            </a:extLst>
          </p:cNvPr>
          <p:cNvSpPr/>
          <p:nvPr/>
        </p:nvSpPr>
        <p:spPr>
          <a:xfrm>
            <a:off x="43814" y="1993247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Нажмите на нужную форму, чтобы создать форму. Вы также заметите, что форма автоматически связана с начальной формой. Если вы должны были перетащить фигуру вручную, вам нужно будет также подключить ее вручную. Связи между фигурами являются динамическими, и они будут перемещаться относительно размещения фигуры.</a:t>
            </a:r>
          </a:p>
        </p:txBody>
      </p:sp>
    </p:spTree>
    <p:extLst>
      <p:ext uri="{BB962C8B-B14F-4D97-AF65-F5344CB8AC3E}">
        <p14:creationId xmlns:p14="http://schemas.microsoft.com/office/powerpoint/2010/main" xmlns="" val="643802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61FF94B-5C58-4296-B241-9E8EE1C78019}"/>
              </a:ext>
            </a:extLst>
          </p:cNvPr>
          <p:cNvSpPr/>
          <p:nvPr/>
        </p:nvSpPr>
        <p:spPr>
          <a:xfrm>
            <a:off x="152400" y="439806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8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endParaRPr lang="ru-RU" sz="2800" b="1" dirty="0">
              <a:solidFill>
                <a:srgbClr val="4CEE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Стрелка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перечисляет первые четыре фигуры для диаграммы, которые отображаются на панели «Фигуры». Вы можете настроить фигуры в четырех параметрах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зависимости от вашего рабочего процесса. Чтобы задать фигуры, которые вы предпочитаете как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сначала выберите нужную фигуру на панели «Фигуры» и перетащите ее на одну из первых четырех фигур на панели.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примере предположим, что форма базы данных должна быть в первых четырех. Нажмите и перетащите форму базы данных в одну из первых четырех позиций.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BF48E38-49EB-4968-8EC4-8E719BBCAC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8897" y="877742"/>
            <a:ext cx="5380406" cy="481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70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9D623AE-EDCC-48C4-BD55-111127E5160F}"/>
              </a:ext>
            </a:extLst>
          </p:cNvPr>
          <p:cNvSpPr/>
          <p:nvPr/>
        </p:nvSpPr>
        <p:spPr>
          <a:xfrm>
            <a:off x="514350" y="547746"/>
            <a:ext cx="1183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Теперь, когда вы создадите</a:t>
            </a:r>
          </a:p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</a:t>
            </a:r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 обнаружите,</a:t>
            </a:r>
          </a:p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форма </a:t>
            </a:r>
            <a:r>
              <a:rPr lang="ru-RU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доступна</a:t>
            </a:r>
            <a:r>
              <a:rPr lang="ru-RU" dirty="0">
                <a:solidFill>
                  <a:srgbClr val="000000"/>
                </a:solidFill>
                <a:latin typeface="-apple-system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3A5433-64FA-4BEA-8AB6-4E4B212C3F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88478" y="326326"/>
            <a:ext cx="4238625" cy="620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6186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6" y="-114386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26CC71A-3427-4AF4-B734-F0EA1B35DB8C}"/>
              </a:ext>
            </a:extLst>
          </p:cNvPr>
          <p:cNvSpPr/>
          <p:nvPr/>
        </p:nvSpPr>
        <p:spPr>
          <a:xfrm>
            <a:off x="0" y="307538"/>
            <a:ext cx="12058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Visio – выравнивание </a:t>
            </a:r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Smartshapes</a:t>
            </a:r>
            <a:endParaRPr lang="ru-RU" sz="2400" b="1" dirty="0">
              <a:solidFill>
                <a:srgbClr val="4CEE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вставка и удаление фигур может нарушить выравнивание диаграммы. Это также может неравномерно расставить элементы диаграммы. Чтобы обойти это, Visio предоставляет инструменты, которые автоматически выравнивают и размещают фигуры на диаграмме так, чтобы она выглядела идеально.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Выровнять и космические фигуры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автоматически выровнять и разместить фигуры на диаграмме, перейдите в раскрывающееся меню «Положение» в разделе «Упорядочить» на вкладке «Главная». Нажмите либо «Авто пробел», либо «Авто выравнивание и пробел» в зависимости от требований. Вы также можете навести указатель мыши на эти команды, чтобы просмотреть, как будет выглядеть диаграмма после выравнивания.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39EA7A-A843-4FBF-83A5-35C1321BB5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825" y="4774216"/>
            <a:ext cx="11182350" cy="192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3277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2B33ED2-3FBA-4E89-B464-63FCA26FC376}"/>
              </a:ext>
            </a:extLst>
          </p:cNvPr>
          <p:cNvSpPr/>
          <p:nvPr/>
        </p:nvSpPr>
        <p:spPr>
          <a:xfrm>
            <a:off x="116378" y="8458"/>
            <a:ext cx="1148818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Visio – переразметка страницы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 предоставляет параметры для автоматического изменения макета диаграммы с помощью команды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ReLayout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Команда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Re-Layout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предоставляет наиболее часто используемые макеты. Вы также можете настроить некоторые аспекты макета по мере необходимости.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макета диаграммы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Откройте диаграмму и перейдите на вкладку «Дизайн» на ленте. Щелкните раскрывающееся меню «Переразметка страницы» и выберите нужный макет. Вы увидите, что диаграмма теперь меняется на выбранный макет. Вы также можете просмотреть внешний вид перед щелчком мыши, наведя указатель мыши на стиль макета.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224B5E4-9541-4A45-9926-128DC0239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1366" y="3862299"/>
            <a:ext cx="56483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0430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9DA9EE4-AA44-441D-8258-74AC3FC8F410}"/>
              </a:ext>
            </a:extLst>
          </p:cNvPr>
          <p:cNvSpPr/>
          <p:nvPr/>
        </p:nvSpPr>
        <p:spPr>
          <a:xfrm>
            <a:off x="182059" y="430123"/>
            <a:ext cx="117708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макета</a:t>
            </a:r>
          </a:p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дополнительно настроить макет, щелкнув Дополнительные параметры макета … в раскрывающемся меню Переразметка страницы. Откроется диалоговое окно, в котором вы можете настроить свойства макета.</a:t>
            </a:r>
          </a:p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изменить интервал между фигурами, вручную изменив значения в поле «Интервал».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82539C2-A00C-4B36-9B34-A6B8FB89365A}"/>
              </a:ext>
            </a:extLst>
          </p:cNvPr>
          <p:cNvSpPr/>
          <p:nvPr/>
        </p:nvSpPr>
        <p:spPr>
          <a:xfrm>
            <a:off x="182059" y="2757082"/>
            <a:ext cx="11405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также можете изменить внешний вид разъемов на изогнутые, выбрав «Изогнутый» в раскрывающемся меню «Внешний вид». Не забудьте установить флажок «Применить стиль маршрутизации к соединителям», чтобы иметь возможность изменять внешний вид соединителей.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D1ECE2A-1196-472C-952C-A0D0703345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2864" y="4418817"/>
            <a:ext cx="6088380" cy="224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7126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032BED1-6A25-4AB2-8A4F-3F94B946D005}"/>
              </a:ext>
            </a:extLst>
          </p:cNvPr>
          <p:cNvSpPr/>
          <p:nvPr/>
        </p:nvSpPr>
        <p:spPr>
          <a:xfrm>
            <a:off x="0" y="446038"/>
            <a:ext cx="116211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Visio – вставка текста</a:t>
            </a:r>
          </a:p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 позволяет вставлять текст либо внутри фигур, либо в документе. Вы также можете выполнять форматирование текста, как и любой другой текстовый редактор.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Вставка текста в фигуру</a:t>
            </a:r>
          </a:p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фигуру легко вставить текст. Просто дважды щелкните внутри фигуры, чтобы ввести текст. Текст автоматически оборачивается в соответствии с формой, однако вы также можете нажать твердый возврат, если вы хотите иметь собственную обертку. Обратите внимание, что Visio автоматически увеличивает масштаб фигуры, позволяя печатать, и уменьшает масштаб, когда вы щелкаете за пределами фигуры.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09D3E07-87EB-4D75-B5A5-BE0CB54272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10358" y="4068354"/>
            <a:ext cx="5914223" cy="248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9432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1E3C491-AFEF-4AD2-8015-D12E6307C85F}"/>
              </a:ext>
            </a:extLst>
          </p:cNvPr>
          <p:cNvSpPr/>
          <p:nvPr/>
        </p:nvSpPr>
        <p:spPr>
          <a:xfrm>
            <a:off x="797201" y="130949"/>
            <a:ext cx="1054053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Вставка текста в документ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вставить текст в документ, например заголовок диаграммы, откройте раскрывающееся меню «Текстовое поле» на вкладке «Вставка» на ленте и выберите горизонтальное или вертикальное текстовое поле.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ACE5DB2-D512-4D57-96CC-A44BB8277E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383" y="2433536"/>
            <a:ext cx="10392703" cy="308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6319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36CE5B4-E744-4954-A7DD-6250E96C92A8}"/>
              </a:ext>
            </a:extLst>
          </p:cNvPr>
          <p:cNvSpPr/>
          <p:nvPr/>
        </p:nvSpPr>
        <p:spPr>
          <a:xfrm>
            <a:off x="-44888" y="324475"/>
            <a:ext cx="1190382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Visio – Вставка фонов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 вставляется с использованием страниц, называемых фоновыми страницами. Фоновые страницы могут содержать графику или текст, например информацию об авторских правах и другую информацию. Фоновые страницы всегда разделены, но отображаются на главной странице.</a:t>
            </a:r>
          </a:p>
          <a:p>
            <a:pPr algn="ctr"/>
            <a:r>
              <a:rPr lang="ru-RU" sz="2400" b="1" dirty="0">
                <a:solidFill>
                  <a:srgbClr val="4CE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Вставка фоновой страницы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изменить фон документа, выбрав один из предустановленных фонов или используя собственный шаблон фона.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Чтобы вставить фон, щелкните 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раскрывающееся меню «Фон» на вкладке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«Дизайн» на ленте и выберите предустановку 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фона.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создает новую страницу в дополнение 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странице диаграммы. Вы можете щелкнуть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правой кнопкой мыши вновь созданную 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фоновую страницу, чтобы переименовать ее. Новый фон будет автоматически применен ко всем вновь созданным страницам в документе.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CA80B9D-6B41-47EC-938A-64EA155091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1" y="2960175"/>
            <a:ext cx="5762937" cy="277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863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6" y="-30836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7C1D51E-B36E-4DCF-8BE3-2FA2075AA4DD}"/>
              </a:ext>
            </a:extLst>
          </p:cNvPr>
          <p:cNvSpPr/>
          <p:nvPr/>
        </p:nvSpPr>
        <p:spPr>
          <a:xfrm>
            <a:off x="572757" y="401420"/>
            <a:ext cx="1161924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Популярное программное обеспечение для диаграмм</a:t>
            </a:r>
          </a:p>
          <a:p>
            <a:pPr algn="ctr"/>
            <a:endParaRPr lang="ru-RU" sz="2800" b="1" i="0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800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Visio </a:t>
            </a:r>
            <a:r>
              <a:rPr lang="ru-RU" sz="280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наиболее популярным программным обеспечением для создания диаграмм, однако есть альтернативы, которые часто бывают хорошими, а в некоторых случаях бесплатными. Для простых требований к диаграмме следующие инструменты должны работать просто отлично.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6A2279C-571B-48E0-89B3-EA76C0C7A962}"/>
              </a:ext>
            </a:extLst>
          </p:cNvPr>
          <p:cNvSpPr/>
          <p:nvPr/>
        </p:nvSpPr>
        <p:spPr>
          <a:xfrm>
            <a:off x="572757" y="3805431"/>
            <a:ext cx="701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err="1">
                <a:solidFill>
                  <a:schemeClr val="bg1">
                    <a:lumMod val="95000"/>
                  </a:schemeClr>
                </a:solidFill>
                <a:effectLst/>
                <a:latin typeface="-apple-system, BlinkMacSystemFont, Roboto, Oxygen-Sans, Ubuntu, Cantarell, &quot;Helvetica Neue&quot;, sans-serif"/>
              </a:rPr>
              <a:t>Gliffy</a:t>
            </a:r>
            <a:endParaRPr lang="en-US" b="1" i="0" dirty="0">
              <a:solidFill>
                <a:schemeClr val="bg1">
                  <a:lumMod val="95000"/>
                </a:schemeClr>
              </a:solidFill>
              <a:effectLst/>
              <a:latin typeface="-apple-system, BlinkMacSystemFont, Roboto, Oxygen-Sans, Ubuntu, Cantarell, &quot;Helvetica Neue&quot;, sans-serif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2FADCD9-1E75-4C59-A05C-CE6570C8F0E1}"/>
              </a:ext>
            </a:extLst>
          </p:cNvPr>
          <p:cNvSpPr/>
          <p:nvPr/>
        </p:nvSpPr>
        <p:spPr>
          <a:xfrm>
            <a:off x="572757" y="4285565"/>
            <a:ext cx="525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err="1">
                <a:solidFill>
                  <a:schemeClr val="bg1">
                    <a:lumMod val="95000"/>
                  </a:schemeClr>
                </a:solidFill>
                <a:effectLst/>
                <a:latin typeface="-apple-system, BlinkMacSystemFont, Roboto, Oxygen-Sans, Ubuntu, Cantarell, &quot;Helvetica Neue&quot;, sans-serif"/>
              </a:rPr>
              <a:t>Yed</a:t>
            </a:r>
            <a:endParaRPr lang="en-US" b="1" i="0" dirty="0">
              <a:solidFill>
                <a:schemeClr val="bg1">
                  <a:lumMod val="95000"/>
                </a:schemeClr>
              </a:solidFill>
              <a:effectLst/>
              <a:latin typeface="-apple-system, BlinkMacSystemFont, Roboto, Oxygen-Sans, Ubuntu, Cantarell, &quot;Helvetica Neue&quot;, sans-serif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0AB561E-0202-4A01-9C56-DB2778CABA1E}"/>
              </a:ext>
            </a:extLst>
          </p:cNvPr>
          <p:cNvSpPr/>
          <p:nvPr/>
        </p:nvSpPr>
        <p:spPr>
          <a:xfrm>
            <a:off x="553072" y="4808911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CADE</a:t>
            </a:r>
            <a:endParaRPr lang="ru-RU" b="1" i="0" dirty="0">
              <a:solidFill>
                <a:schemeClr val="bg1">
                  <a:lumMod val="95000"/>
                </a:schemeClr>
              </a:solidFill>
              <a:effectLst/>
              <a:latin typeface="-apple-system, BlinkMacSystemFont, Roboto, Oxygen-Sans, Ubuntu, Cantarell, &quot;Helvetica Neue&quot;, sans-serif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0463457E-AB4F-4A5E-9BED-8BA90928E279}"/>
              </a:ext>
            </a:extLst>
          </p:cNvPr>
          <p:cNvSpPr/>
          <p:nvPr/>
        </p:nvSpPr>
        <p:spPr>
          <a:xfrm>
            <a:off x="553072" y="5368602"/>
            <a:ext cx="1363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>
                <a:solidFill>
                  <a:schemeClr val="bg1">
                    <a:lumMod val="95000"/>
                  </a:schemeClr>
                </a:solidFill>
                <a:effectLst/>
                <a:latin typeface="-apple-system, BlinkMacSystemFont, Roboto, Oxygen-Sans, Ubuntu, Cantarell, &quot;Helvetica Neue&quot;, sans-serif"/>
              </a:rPr>
              <a:t>OmniGraffle</a:t>
            </a:r>
          </a:p>
        </p:txBody>
      </p:sp>
    </p:spTree>
    <p:extLst>
      <p:ext uri="{BB962C8B-B14F-4D97-AF65-F5344CB8AC3E}">
        <p14:creationId xmlns:p14="http://schemas.microsoft.com/office/powerpoint/2010/main" xmlns="" val="344929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8EAD0B4-A609-40ED-8A24-D9C215B8A50C}"/>
              </a:ext>
            </a:extLst>
          </p:cNvPr>
          <p:cNvSpPr/>
          <p:nvPr/>
        </p:nvSpPr>
        <p:spPr>
          <a:xfrm>
            <a:off x="184830" y="0"/>
            <a:ext cx="117652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Gliffy</a:t>
            </a:r>
            <a:endParaRPr lang="ru-RU" sz="3600" b="1" i="0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Gliffy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популярный онлайн-инструмент для построения диаграмм. 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Gliffy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поддерживает планы этажей, диаграммы Венна, технологические схемы, сетевые диаграммы и т. Д. И совместима с большинством современных веб-браузеров. 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Gliffy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импортировать документы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Visio и интегрироваться с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Drive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сохранить документы в облаке и упростить совместную работу.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A896031-E23A-4E86-858F-EAC40389C1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9318" y="2492990"/>
            <a:ext cx="7673364" cy="404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187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6" y="-12009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CB27783-083B-453D-89E0-0992843A611D}"/>
              </a:ext>
            </a:extLst>
          </p:cNvPr>
          <p:cNvSpPr/>
          <p:nvPr/>
        </p:nvSpPr>
        <p:spPr>
          <a:xfrm>
            <a:off x="0" y="-15627"/>
            <a:ext cx="117043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Yed</a:t>
            </a:r>
            <a:endParaRPr lang="ru-RU" sz="3600" b="1" i="0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yEd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бесплатный инструмент для создания диаграмм с открытым исходным кодом, который работает практически на любой платформе с поддержкой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Он может импортировать документы Visio и работать с очень сложными диаграммами, такими как биологические пути.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yEd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автоматические макеты и поддержку большинства графических стандартов, что делает его жизнеспособной альтернативой Visio для всех, кто хочет создавать диаграммы бесплатно. Существует также онлайн-версия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yEd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работает в любом современном HTML5-совместимом веб-браузере.</a:t>
            </a:r>
            <a:endParaRPr lang="ru-RU" sz="2400" b="0" i="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AD0DBEE-E01E-43D1-98E1-2C8025F89F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3737" y="3504258"/>
            <a:ext cx="572452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128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8E05AB8-0A59-4FBE-80FD-AE6FE873FE83}"/>
              </a:ext>
            </a:extLst>
          </p:cNvPr>
          <p:cNvSpPr/>
          <p:nvPr/>
        </p:nvSpPr>
        <p:spPr>
          <a:xfrm>
            <a:off x="525260" y="211929"/>
            <a:ext cx="118539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CADE </a:t>
            </a:r>
          </a:p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CADE отлично подходит для сетевых диаграмм и в качестве редактора 2D векторной графики для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CADE можно загрузить бесплатно и поддерживает большинство основных функций Visio. Он оптимизирован для больших чертежей САПР и позволяет легко сотрудничать и делиться. CADE можно экспортировать в популярные форматы, такие как EMF, JPG, PDF и XAML. Есть много примеров диаграмм и шаблонов, которые помогут вам начать работу.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3D84BDD-BB3E-4AD0-BA73-08EB32E96D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6330" y="2843947"/>
            <a:ext cx="6616930" cy="397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82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191E71A-3C8C-491B-B362-5EE8E953D074}"/>
              </a:ext>
            </a:extLst>
          </p:cNvPr>
          <p:cNvSpPr/>
          <p:nvPr/>
        </p:nvSpPr>
        <p:spPr>
          <a:xfrm>
            <a:off x="348313" y="56356"/>
            <a:ext cx="114383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OmniGraffle</a:t>
            </a:r>
            <a:endParaRPr lang="ru-RU" sz="3600" b="1" dirty="0">
              <a:solidFill>
                <a:srgbClr val="4CEE4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Visio недоступна для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OS, поэтому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OmniGraffle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единственной альтернативой для пользователей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OmniGraffle</a:t>
            </a:r>
            <a:r>
              <a:rPr lang="ru-RU" sz="240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комплексное программное обеспечение для создания диаграмм, которое может создавать визуально привлекательные дизайны по значительно более низкой цене, чем Visio. Он поддерживает импорт документов Visio и экспорт в тонну популярных форматов, включая SVG. Существуют широкие возможности для трафаретов, холстов, шаблонов 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объектов, позволяющие легко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создавать каркасные 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диаграммы, деревья, планы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этажей и многое другое.</a:t>
            </a:r>
          </a:p>
          <a:p>
            <a:r>
              <a:rPr lang="ru-RU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hlinkClick r:id="rId3"/>
              </a:rPr>
              <a:t/>
            </a:r>
            <a:br>
              <a:rPr lang="ru-RU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hlinkClick r:id="rId3"/>
              </a:rPr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0E4EB69-D871-45D5-9E02-05876814F2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6648" y="2919700"/>
            <a:ext cx="6438508" cy="374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658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6237" y="-195349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0010B6C-8DF6-46F4-9EC2-09B67DA2E669}"/>
              </a:ext>
            </a:extLst>
          </p:cNvPr>
          <p:cNvSpPr/>
          <p:nvPr/>
        </p:nvSpPr>
        <p:spPr>
          <a:xfrm>
            <a:off x="152400" y="0"/>
            <a:ext cx="1183004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</a:t>
            </a:r>
            <a:r>
              <a:rPr lang="ru-RU" sz="3600" b="1" i="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36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Visio</a:t>
            </a:r>
          </a:p>
          <a:p>
            <a:r>
              <a:rPr lang="ru-RU" sz="2400" b="1" i="0" dirty="0" err="1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Visio 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одно из самых популярных программ для создания диаграмм, которое позволяет создавать диаграммы, визуализировать данные и моделировать процессы в привычном интерфейсе. Visio поставляется с массивом шаблонов и встроенных форм, которые позволяют создавать практически любые диаграммы любой сложности. Visio также позволяет пользователям определять свои собственные формы и импортировать их в чертеж.</a:t>
            </a:r>
          </a:p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Visio обязан своим успехом на предприятии благодаря тесной интеграции с другими продуктами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такими как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Данные могут быть напрямую импортированы из этих программ и преобразованы в значимые диаграммы, которые изменяются в реальном времени в соответствии с данными. Например, электронная таблица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 содержать информацию о текущих потоках через электрическую линию. Visio можно использовать для схематического представления этого, и всякий раз, когда данные 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обновляются, это также отражается и на диаграмме Visio.</a:t>
            </a:r>
          </a:p>
          <a:p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Более новые версии Visio от Visio 2013 и выше поддерживают формат .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vsdx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обеспечивает улучшенное сжатие и многие другие функции по сравнению со старым форматом .</a:t>
            </a:r>
            <a:r>
              <a:rPr lang="ru-RU" sz="2400" b="0" i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vsd</a:t>
            </a:r>
            <a:r>
              <a:rPr lang="ru-RU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поддерживаемым Visio 2010 и более ранними версиями. </a:t>
            </a:r>
          </a:p>
        </p:txBody>
      </p:sp>
    </p:spTree>
    <p:extLst>
      <p:ext uri="{BB962C8B-B14F-4D97-AF65-F5344CB8AC3E}">
        <p14:creationId xmlns:p14="http://schemas.microsoft.com/office/powerpoint/2010/main" xmlns="" val="3770239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C8CD2-F2A9-4564-A9D2-EB94305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BE6F86-8659-4758-ACBC-9AD0AA9A7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A331E29-3945-40D1-96FC-3C68633E1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84765" y="-216131"/>
            <a:ext cx="12904471" cy="7248697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412066B-CEC1-468C-A142-70CAAB7E598B}"/>
              </a:ext>
            </a:extLst>
          </p:cNvPr>
          <p:cNvSpPr/>
          <p:nvPr/>
        </p:nvSpPr>
        <p:spPr>
          <a:xfrm>
            <a:off x="4538621" y="100379"/>
            <a:ext cx="3057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0" dirty="0">
                <a:solidFill>
                  <a:srgbClr val="4CEE4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Стартовый экран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1631548-5F4E-42D0-B625-44E5E6CC11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9680" y="823800"/>
            <a:ext cx="9692639" cy="52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5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553</Words>
  <Application>Microsoft Office PowerPoint</Application>
  <PresentationFormat>Произвольный</PresentationFormat>
  <Paragraphs>98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Сотникова Екатерина Владимировна</dc:creator>
  <cp:lastModifiedBy>avanesyan</cp:lastModifiedBy>
  <cp:revision>16</cp:revision>
  <dcterms:created xsi:type="dcterms:W3CDTF">2022-04-25T06:06:11Z</dcterms:created>
  <dcterms:modified xsi:type="dcterms:W3CDTF">2022-05-17T12:45:32Z</dcterms:modified>
</cp:coreProperties>
</file>