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46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6" r:id="rId29"/>
    <p:sldId id="288" r:id="rId30"/>
    <p:sldId id="289" r:id="rId31"/>
    <p:sldId id="290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🞐"/>
              <a:defRPr/>
            </a:lvl1pPr>
            <a:lvl2pPr marL="914400" lvl="1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🞐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marL="3657600" lvl="7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marL="4114800" lvl="8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>
            <a:spLocks noGrp="1"/>
          </p:cNvSpPr>
          <p:nvPr>
            <p:ph type="ctrTitle"/>
          </p:nvPr>
        </p:nvSpPr>
        <p:spPr>
          <a:xfrm>
            <a:off x="383309" y="6033655"/>
            <a:ext cx="8636000" cy="82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>
              <a:spcBef>
                <a:spcPts val="0"/>
              </a:spcBef>
              <a:buClr>
                <a:srgbClr val="CC0000"/>
              </a:buClr>
              <a:buSzPts val="4400"/>
            </a:pPr>
            <a:r>
              <a:rPr lang="en-US" sz="4400" b="1" i="0" u="none" dirty="0">
                <a:solidFill>
                  <a:srgbClr val="CC0000"/>
                </a:solidFill>
                <a:latin typeface="Garamond"/>
                <a:ea typeface="Garamond"/>
                <a:cs typeface="Garamond"/>
                <a:sym typeface="Garamond"/>
              </a:rPr>
              <a:t>  </a:t>
            </a:r>
            <a:br>
              <a:rPr lang="ru-RU" sz="4400" b="1" i="0" u="none" dirty="0">
                <a:solidFill>
                  <a:srgbClr val="CC0000"/>
                </a:solidFill>
                <a:latin typeface="Garamond"/>
                <a:ea typeface="Garamond"/>
                <a:cs typeface="Garamond"/>
                <a:sym typeface="Garamond"/>
              </a:rPr>
            </a:br>
            <a:br>
              <a:rPr lang="ru-RU" sz="4400" b="1" i="0" u="none" dirty="0">
                <a:solidFill>
                  <a:srgbClr val="CC0000"/>
                </a:solidFill>
                <a:latin typeface="Garamond"/>
                <a:ea typeface="Garamond"/>
                <a:cs typeface="Garamond"/>
                <a:sym typeface="Garamond"/>
              </a:rPr>
            </a:br>
            <a:br>
              <a:rPr lang="ru-RU" sz="4400" b="1" i="0" u="none" dirty="0">
                <a:solidFill>
                  <a:srgbClr val="CC0000"/>
                </a:solidFill>
                <a:latin typeface="Garamond"/>
                <a:ea typeface="Garamond"/>
                <a:cs typeface="Garamond"/>
                <a:sym typeface="Garamond"/>
              </a:rPr>
            </a:br>
            <a:br>
              <a:rPr lang="ru-RU" sz="4400" b="1" i="0" u="none" dirty="0">
                <a:solidFill>
                  <a:srgbClr val="CC0000"/>
                </a:solidFill>
                <a:latin typeface="Garamond"/>
                <a:ea typeface="Garamond"/>
                <a:cs typeface="Garamond"/>
                <a:sym typeface="Garamond"/>
              </a:rPr>
            </a:br>
            <a:br>
              <a:rPr lang="ru-RU" sz="4400" b="1" i="0" u="none" dirty="0">
                <a:solidFill>
                  <a:srgbClr val="CC0000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lang="ru-RU" sz="2400" b="1" i="0" u="none" dirty="0">
                <a:solidFill>
                  <a:srgbClr val="CC0000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ГАПОУ КК Новороссийский колледж строительства и экономики</a:t>
            </a:r>
            <a:br>
              <a:rPr lang="ru-RU" sz="2400" b="1" i="0" u="none" dirty="0">
                <a:solidFill>
                  <a:srgbClr val="CC0000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</a:br>
            <a:br>
              <a:rPr lang="ru-RU" sz="2400" b="1" i="0" u="none" dirty="0">
                <a:solidFill>
                  <a:srgbClr val="CC0000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</a:br>
            <a:br>
              <a:rPr lang="ru-RU" sz="2400" b="1" i="0" u="none" dirty="0">
                <a:solidFill>
                  <a:srgbClr val="CC0000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</a:br>
            <a:r>
              <a:rPr lang="en-US" sz="3600" b="1" i="0" u="none" dirty="0" err="1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Кровельные</a:t>
            </a:r>
            <a:r>
              <a:rPr lang="en-US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,</a:t>
            </a:r>
            <a: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 </a:t>
            </a:r>
            <a:r>
              <a:rPr lang="en-US" sz="3600" b="1" i="0" u="none" dirty="0" err="1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гидроизоляционные</a:t>
            </a:r>
            <a:r>
              <a:rPr lang="en-US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 и</a:t>
            </a:r>
            <a: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 </a:t>
            </a:r>
            <a:r>
              <a:rPr lang="en-US" sz="3600" b="1" i="0" u="none" dirty="0" err="1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герметизирующ</a:t>
            </a:r>
            <a:r>
              <a:rPr lang="ru-RU" sz="3600" b="1" i="0" u="none" dirty="0" err="1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ие</a:t>
            </a:r>
            <a: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 </a:t>
            </a:r>
            <a:r>
              <a:rPr lang="en-US" sz="3600" b="1" i="0" u="none" dirty="0" err="1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материалы</a:t>
            </a:r>
            <a:b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</a:br>
            <a:b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</a:br>
            <a:r>
              <a:rPr lang="ru-RU" sz="2400" b="1" i="0" u="none" dirty="0">
                <a:solidFill>
                  <a:srgbClr val="C0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специальность</a:t>
            </a:r>
            <a: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 </a:t>
            </a:r>
            <a:r>
              <a:rPr lang="ru-RU" alt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54.02.01«Дизайн (по отраслям)»</a:t>
            </a:r>
            <a:b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</a:br>
            <a:b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</a:br>
            <a:b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</a:br>
            <a:b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</a:br>
            <a:b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</a:br>
            <a:r>
              <a:rPr lang="ru-RU" sz="36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                           </a:t>
            </a:r>
            <a:r>
              <a:rPr lang="ru-RU" sz="1800" b="1" i="0" u="none" dirty="0">
                <a:solidFill>
                  <a:srgbClr val="0070C0"/>
                </a:solidFill>
                <a:latin typeface="Times New Roman" panose="02020603050405020304" pitchFamily="18" charset="0"/>
                <a:ea typeface="Garamond"/>
                <a:cs typeface="Times New Roman" pitchFamily="18" charset="0"/>
                <a:sym typeface="Garamond"/>
              </a:rPr>
              <a:t>преподаватель            Н.В. Плющева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86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aramond"/>
              <a:buNone/>
            </a:pP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     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Недостатки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рубероида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304800" y="1600200"/>
            <a:ext cx="88392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Кровля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рубероида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пергамина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представляет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собой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многослойный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(3…5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слоев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ковер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выклеиваемый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с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помощью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битумных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мастик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Нельзя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устраивать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кровли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отрицательных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температурах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Невысокая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долговечность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(5…6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лет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гниение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картона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старение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битума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Рулонные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на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основе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дегтя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00"/>
              <a:buFont typeface="Noto Sans Symbols"/>
              <a:buChar char="🞐"/>
            </a:pPr>
            <a:r>
              <a:rPr lang="en-US" sz="2800" b="1" u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Толь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–картон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пропитанный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покрытый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с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двух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сторон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дегтем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700"/>
              <a:buFont typeface="Noto Sans Symbols"/>
              <a:buChar char="🞐"/>
            </a:pP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Не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долговечный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солнце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разрушается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через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2-3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года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).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700"/>
              <a:buFont typeface="Noto Sans Symbols"/>
              <a:buChar char="🞐"/>
            </a:pP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Применяют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временных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сооружений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в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качестве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гидроизоляции</a:t>
            </a:r>
            <a:r>
              <a:rPr lang="en-US" sz="2800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9144000" cy="86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Garamond"/>
              <a:buNone/>
            </a:pPr>
            <a:r>
              <a:rPr lang="en-US" sz="3600" b="1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Современные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рулонные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304800" y="1600200"/>
            <a:ext cx="88392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Многослойный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гниющей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None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основе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которую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нанесен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толстый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слой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None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битумно-полимерного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связующего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 с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None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декоративной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посыпкой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верхней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стороне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None/>
            </a:pP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пленочной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защитой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слипания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None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нижней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Толщина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материалов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(3…5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мм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позволяет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None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устраивать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рулонный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ковер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методом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None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наплавления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два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слоя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9144000" cy="86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Garamond"/>
              <a:buNone/>
            </a:pPr>
            <a:r>
              <a:rPr lang="en-US" sz="3600" b="1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Современные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рулонные</a:t>
            </a:r>
            <a:r>
              <a:rPr lang="en-US" sz="36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36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3" name="Google Shape;123;p18"/>
          <p:cNvPicPr preferRelativeResize="0"/>
          <p:nvPr/>
        </p:nvPicPr>
        <p:blipFill rotWithShape="1">
          <a:blip r:embed="rId3">
            <a:alphaModFix/>
          </a:blip>
          <a:srcRect l="13558"/>
          <a:stretch/>
        </p:blipFill>
        <p:spPr>
          <a:xfrm>
            <a:off x="4953000" y="1600200"/>
            <a:ext cx="3810000" cy="3436937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8"/>
          <p:cNvSpPr txBox="1"/>
          <p:nvPr/>
        </p:nvSpPr>
        <p:spPr>
          <a:xfrm>
            <a:off x="304800" y="1333878"/>
            <a:ext cx="4543425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AutoNum type="arabicPeriod"/>
            </a:pP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Верхняя</a:t>
            </a: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крупнозернистая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посыпка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2.Битумно-полимерное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вяжущее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3.Основа (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стеклоткань</a:t>
            </a: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стеклохолст</a:t>
            </a: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полиэстер</a:t>
            </a: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4.Битумно-полимерное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вяжущее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5.Тонкая «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сгораемая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пленка</a:t>
            </a:r>
            <a:r>
              <a:rPr lang="en-US" sz="28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»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381000" y="5562600"/>
            <a:ext cx="8594725" cy="94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•"/>
            </a:pP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«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Филизол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», «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Изопласт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», «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Технониколь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» и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т.д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•"/>
            </a:pP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Срок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службы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20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лет</a:t>
            </a:r>
            <a:endParaRPr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на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основе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битумных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и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полимерных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связующих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25"/>
              <a:buFont typeface="Noto Sans Symbols"/>
              <a:buChar char="🞐"/>
            </a:pPr>
            <a:r>
              <a:rPr lang="en-US" sz="24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Штучные</a:t>
            </a:r>
            <a:r>
              <a:rPr lang="en-US" sz="24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4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листовые</a:t>
            </a:r>
            <a:r>
              <a:rPr lang="en-US" sz="24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– </a:t>
            </a:r>
            <a:r>
              <a:rPr lang="en-US" sz="24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мелкоразмерные</a:t>
            </a:r>
            <a:r>
              <a:rPr lang="en-US" sz="24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полосы</a:t>
            </a:r>
            <a:r>
              <a:rPr lang="en-US" sz="24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4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листы</a:t>
            </a:r>
            <a:r>
              <a:rPr lang="en-US" sz="24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2" name="Google Shape;13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3294062"/>
            <a:ext cx="4495800" cy="3240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6400" y="3276600"/>
            <a:ext cx="3036887" cy="313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71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                 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Ондулин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Google Shape;139;p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Волнистые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листы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картона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пропитанные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битумом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окрашенные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с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лицевой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стороны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атмосферостойкой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полимерной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краской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Размер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2000*1000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мм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толщина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3мм</a:t>
            </a:r>
            <a:endParaRPr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Возможна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укладка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старому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кровельному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покрытию</a:t>
            </a:r>
            <a:endParaRPr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Долговечность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более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30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лет</a:t>
            </a:r>
            <a:endParaRPr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78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aramond"/>
              <a:buNone/>
            </a:pP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         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Мягкая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черепица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Штучный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получаемый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вырубкой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рулонного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полотна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фигурных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полос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которые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укладке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напоминают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кровлю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натурального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шифера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Размер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900(1000)*350(400)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мм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2095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endParaRPr sz="28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на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основе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битумных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и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полимерных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связующих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Google Shape;151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Мастичные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–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вязкие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жидкости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образующие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водонепроницаемую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пленку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после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нанесения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изолируемую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конструкцию</a:t>
            </a:r>
            <a:endParaRPr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2" name="Google Shape;152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3806825"/>
            <a:ext cx="3733800" cy="278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314700"/>
            <a:ext cx="4305300" cy="322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Font typeface="Garamond"/>
              <a:buNone/>
            </a:pPr>
            <a:r>
              <a:rPr lang="en-US" sz="5800" b="0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Гидроизоляционные</a:t>
            </a:r>
            <a:r>
              <a:rPr lang="en-US" sz="5800" b="0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5800" b="0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839200" cy="1004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Гидроизоляционные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Google Shape;164;p24"/>
          <p:cNvSpPr txBox="1">
            <a:spLocks noGrp="1"/>
          </p:cNvSpPr>
          <p:nvPr>
            <p:ph type="body" idx="1"/>
          </p:nvPr>
        </p:nvSpPr>
        <p:spPr>
          <a:xfrm>
            <a:off x="838200" y="15240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Подвергаются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постоянному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воздействию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влаги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или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агрессивных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водных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растворов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развитию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гнилостных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процессов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Должны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быть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водонепроницаемыми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долговечными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гнилостойкими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технологичными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экономичными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aramond"/>
              <a:buNone/>
            </a:pPr>
            <a:r>
              <a:rPr lang="en-US" sz="4400" b="0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Кровельные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1182687" y="17526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Подвергаются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периодическому</a:t>
            </a: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увлажнению</a:t>
            </a: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высушиванию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воздействию</a:t>
            </a: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солнечных</a:t>
            </a: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лучей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нагреву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замораживанию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снеговым</a:t>
            </a: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нагрузкам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-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ветровым</a:t>
            </a:r>
            <a:r>
              <a:rPr lang="en-US" sz="2800" b="1" i="1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нагрузкам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0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</a:t>
            </a:r>
            <a:r>
              <a:rPr lang="en-US" sz="4000" b="1" i="0" u="none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Гидроизоляционные</a:t>
            </a:r>
            <a:r>
              <a:rPr lang="en-US" sz="4000" b="1" i="0" u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Google Shape;170;p2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Антифильтрационная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гидроизоляция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применяется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защиты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проникновения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воды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подземные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подводные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сооружения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подвалы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транспортные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тоннели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плотины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), а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также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защиты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утечки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эксплуатационно-технических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или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сбросных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вод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каналы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туннели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др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водоводы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бассейны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отстойники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резервуары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др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.).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0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</a:t>
            </a:r>
            <a:r>
              <a:rPr lang="en-US" sz="4000" b="0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Гидроизоляционные</a:t>
            </a:r>
            <a:r>
              <a:rPr lang="en-US" sz="4000" b="0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0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Google Shape;176;p2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Антикоррозионная</a:t>
            </a:r>
            <a:r>
              <a:rPr lang="ru-RU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гидроизоляция</a:t>
            </a:r>
            <a:r>
              <a:rPr lang="ru-RU" sz="2800" b="1" i="1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предназначена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защиты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сооружений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химически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агрессивных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жидкостей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вод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агрессивного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воздействия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атмосферы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электрокоррозии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вызываемой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блуждающими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токами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опоры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линий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электропередач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трубопроводы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др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подземные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металлические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конструкции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).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Герметизирующие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Google Shape;182;p2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3200" b="1" i="1" u="none" dirty="0" err="1">
                <a:solidFill>
                  <a:srgbClr val="008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Материалы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предназначенные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для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герметизации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стыков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наружных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стеновых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панелей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в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крупнопанельном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домостроении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осадочных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и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температурных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швов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в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строительных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конструкциях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мест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примыкания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оконных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и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дверных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блоков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и </a:t>
            </a:r>
            <a:r>
              <a:rPr lang="en-US" sz="3200" b="1" i="1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т.д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.</a:t>
            </a:r>
            <a:endParaRPr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8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Герметизирующие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8" name="Google Shape;188;p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</p:txBody>
      </p:sp>
      <p:pic>
        <p:nvPicPr>
          <p:cNvPr id="189" name="Google Shape;189;p28"/>
          <p:cNvPicPr preferRelativeResize="0"/>
          <p:nvPr/>
        </p:nvPicPr>
        <p:blipFill rotWithShape="1">
          <a:blip r:embed="rId3">
            <a:alphaModFix/>
          </a:blip>
          <a:srcRect t="9077"/>
          <a:stretch/>
        </p:blipFill>
        <p:spPr>
          <a:xfrm>
            <a:off x="457200" y="2438400"/>
            <a:ext cx="8382000" cy="240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9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Герметизирующие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мастики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Google Shape;195;p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dirty="0"/>
          </a:p>
        </p:txBody>
      </p:sp>
      <p:sp>
        <p:nvSpPr>
          <p:cNvPr id="196" name="Google Shape;196;p29"/>
          <p:cNvSpPr txBox="1"/>
          <p:nvPr/>
        </p:nvSpPr>
        <p:spPr>
          <a:xfrm>
            <a:off x="304800" y="2009775"/>
            <a:ext cx="8839200" cy="2227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Получают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основе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пластично-вязких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полимерных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продуктов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. </a:t>
            </a:r>
            <a:endParaRPr sz="2800" b="1" i="1" u="none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Основное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требование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-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высокая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деформ</a:t>
            </a:r>
            <a:r>
              <a:rPr lang="ru-RU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ируе</a:t>
            </a:r>
            <a:r>
              <a:rPr lang="ru-RU" sz="2800" b="1" i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ость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адгезия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к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материалу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шва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например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, к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бетону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). 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7" name="Google Shape;197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0" y="4751387"/>
            <a:ext cx="5791200" cy="21066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Высыхающие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мастики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Google Shape;203;p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</p:txBody>
      </p:sp>
      <p:sp>
        <p:nvSpPr>
          <p:cNvPr id="204" name="Google Shape;204;p30"/>
          <p:cNvSpPr txBox="1"/>
          <p:nvPr/>
        </p:nvSpPr>
        <p:spPr>
          <a:xfrm>
            <a:off x="457200" y="995881"/>
            <a:ext cx="8686800" cy="51197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И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зготовляют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на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основе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качественных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природных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масел.Наполнителями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в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них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являются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: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мел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,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полевой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шпат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,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асбестовое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волокно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и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др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. В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свежем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состоянии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они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представляют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собой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пластичные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массы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, в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которых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находится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масло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,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которое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со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временем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окисляется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и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тогда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мастика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твердеет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. </a:t>
            </a:r>
            <a:endParaRPr sz="2800" b="1" i="0" u="non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marL="0" marR="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Н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епригодны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для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уплотнения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различных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стыков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между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панелями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из-за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своей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малой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пластичности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 (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размер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при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удлинении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не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более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25%). </a:t>
            </a:r>
            <a:endParaRPr sz="2800" b="1" i="0" u="non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marL="0" marR="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И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ме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ю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т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малый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срок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эксплуатации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,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обычно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не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превышает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2 </a:t>
            </a:r>
            <a:r>
              <a:rPr lang="en-US" sz="2800" b="1" i="0" u="none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года</a:t>
            </a:r>
            <a:r>
              <a:rPr lang="en-US" sz="2800" b="1" i="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. 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Невысыхающие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мастики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0" name="Google Shape;210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Получают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на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основе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полиизобутилена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–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термоэластопласта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сохраняющего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эластичность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при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температурах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от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+80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до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-60ºC.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Содержат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тонкодисперсный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наполнитель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(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мел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или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тальк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) и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мягчитель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(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масло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).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Водо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- и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атмосферостойкая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отличная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адгезия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к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большинству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материалов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Нагнетается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в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швы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с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помощью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шприцов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наполненных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составом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со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сменными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патронами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3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Отверждающиеся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мастики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2" name="Google Shape;222;p33"/>
          <p:cNvSpPr txBox="1">
            <a:spLocks noGrp="1"/>
          </p:cNvSpPr>
          <p:nvPr>
            <p:ph type="body" idx="1"/>
          </p:nvPr>
        </p:nvSpPr>
        <p:spPr>
          <a:xfrm>
            <a:off x="381000" y="1600200"/>
            <a:ext cx="87630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Получают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каучуков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Отверждение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происходит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счет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введения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отвердителей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вулканизаторов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или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влагой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кислородом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воздуха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Наибольшее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применение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получили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тиоколовые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силиконовые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полиуретановые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герметики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4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Монтажные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пены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8" name="Google Shape;228;p34"/>
          <p:cNvSpPr txBox="1">
            <a:spLocks noGrp="1"/>
          </p:cNvSpPr>
          <p:nvPr>
            <p:ph type="body" idx="1"/>
          </p:nvPr>
        </p:nvSpPr>
        <p:spPr>
          <a:xfrm>
            <a:off x="381000" y="1600200"/>
            <a:ext cx="87630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Жидкие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полимерные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составы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отверждающиеся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воздухе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Расфасованы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баллончики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нажатии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клапан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него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выходит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струя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вязкой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жидкости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моментально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вспучивающаяся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затвердевающая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виде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пены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через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несколько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часов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Обеспечивает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гидро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- и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теплоизоляцию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шве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6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Штучные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герметики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Google Shape;240;p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400" b="1" i="1" u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Жгуты</a:t>
            </a:r>
            <a:r>
              <a:rPr lang="en-US" sz="2400" b="1" i="1" u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(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имеют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круглое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поперечное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сечение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пористую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структуру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).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Они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эластичны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устанавливаются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шов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обжатом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состоянии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400" b="1" i="1" u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Гернит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–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пористый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эластичный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жгут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коричневого</a:t>
            </a:r>
            <a:endParaRPr sz="2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цвета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(D=20…60мм,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длиной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3 м). </a:t>
            </a:r>
            <a:endParaRPr lang="ru-RU" sz="2400" b="1" i="1" u="none" dirty="0">
              <a:solidFill>
                <a:schemeClr val="dk1"/>
              </a:solidFill>
              <a:latin typeface="Times New Roman" pitchFamily="18" charset="0"/>
              <a:ea typeface="Verdana"/>
              <a:cs typeface="Times New Roman" pitchFamily="18" charset="0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Устанавливают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мастику</a:t>
            </a:r>
            <a:r>
              <a:rPr lang="en-US" sz="24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1" name="Google Shape;24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5000" y="3473450"/>
            <a:ext cx="3124200" cy="280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aramond"/>
              <a:buNone/>
            </a:pPr>
            <a:r>
              <a:rPr lang="en-US" sz="4400" b="1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Кровельные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1" u="none" strike="noStrike" cap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Выбор</a:t>
            </a:r>
            <a:r>
              <a:rPr lang="en-US" sz="2800" b="1" u="none" strike="noStrike" cap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strike="noStrike" cap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типа</a:t>
            </a:r>
            <a:r>
              <a:rPr lang="en-US" sz="2800" b="1" u="none" strike="noStrike" cap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strike="noStrike" cap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материала</a:t>
            </a:r>
            <a:r>
              <a:rPr lang="en-US" sz="2800" b="1" u="none" strike="noStrike" cap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strike="noStrike" cap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зависит</a:t>
            </a:r>
            <a:r>
              <a:rPr lang="en-US" sz="2800" b="1" u="none" strike="noStrike" cap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u="none" strike="noStrike" cap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</a:t>
            </a:r>
            <a:r>
              <a:rPr lang="en-US" sz="2800" b="1" u="none" strike="noStrike" cap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: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-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Конструктивных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факторов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угла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наклона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</a:t>
            </a:r>
            <a:r>
              <a:rPr lang="ru-RU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 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крыши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материала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основания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-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Технологических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факторов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простота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устройства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-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Архитектурно-декоративных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желаемый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цвет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</a:t>
            </a:r>
            <a:endParaRPr lang="ru-RU" sz="2800" b="0" u="none" strike="noStrike" cap="none" dirty="0">
              <a:solidFill>
                <a:schemeClr val="dk1"/>
              </a:solidFill>
              <a:latin typeface="Times New Roman" pitchFamily="18" charset="0"/>
              <a:ea typeface="Verdana"/>
              <a:cs typeface="Times New Roman" pitchFamily="18" charset="0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ru-RU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фактура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форма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- 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Экономических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факторов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стоимость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</a:t>
            </a:r>
            <a:endParaRPr lang="ru-RU" sz="2800" b="0" u="none" strike="noStrike" cap="none" dirty="0">
              <a:solidFill>
                <a:schemeClr val="dk1"/>
              </a:solidFill>
              <a:latin typeface="Times New Roman" pitchFamily="18" charset="0"/>
              <a:ea typeface="Verdana"/>
              <a:cs typeface="Times New Roman" pitchFamily="18" charset="0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ru-RU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0" u="none" strike="noStrike" cap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долговечность</a:t>
            </a:r>
            <a:r>
              <a:rPr lang="en-US" sz="2800" b="0" u="none" strike="noStrike" cap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190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endParaRPr sz="2800" b="0" u="none" dirty="0">
              <a:solidFill>
                <a:schemeClr val="dk1"/>
              </a:solidFill>
              <a:latin typeface="Times New Roman" pitchFamily="18" charset="0"/>
              <a:ea typeface="Verdana"/>
              <a:cs typeface="Times New Roman" pitchFamily="18" charset="0"/>
              <a:sym typeface="Verdan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7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42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Штучные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герметики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7" name="Google Shape;247;p3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</a:pPr>
            <a:r>
              <a:rPr lang="en-US" sz="2800" b="1" i="1" u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Вилатерм</a:t>
            </a:r>
            <a:r>
              <a:rPr lang="en-US" sz="2800" b="1" i="1" u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–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жгут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белого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цвета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полый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внутри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получаемый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вспененного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полиэтилена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1" i="1" u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Сохраняет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эластичность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низких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температурах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Используется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изоляции</a:t>
            </a:r>
            <a:endParaRPr lang="ru-RU" sz="2800" b="1" i="0" u="none" dirty="0">
              <a:solidFill>
                <a:schemeClr val="dk1"/>
              </a:solidFill>
              <a:latin typeface="Times New Roman" pitchFamily="18" charset="0"/>
              <a:ea typeface="Verdana"/>
              <a:cs typeface="Times New Roman" pitchFamily="18" charset="0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труб</a:t>
            </a:r>
            <a:r>
              <a:rPr lang="en-US" sz="2800" b="1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8" name="Google Shape;248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0" y="2743200"/>
            <a:ext cx="3168650" cy="373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5158B-B044-4DAA-9F79-DEB04B31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9C0881-D212-49EA-B679-FAD983C8AC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2875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Байер В.Е. Архитектурное материаловедение. – М.: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Стройиздат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2017.</a:t>
            </a:r>
          </a:p>
          <a:p>
            <a:pPr marL="142875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2.Машкин Н. А.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Материаловедение. Курс лекций : учеб. пособие / Н. А. Машкин [и др.] ; под ред. Н. А. Машкина ;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гос. архитектур.-строит. ун-т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Сибстрин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– Новосибирск : НГАСУ (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Сибстрин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2017. – 104 с.</a:t>
            </a:r>
          </a:p>
          <a:p>
            <a:pPr marL="142875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3.Барабанщиков Ю.Г. Строительные материалы и изделия – М., Издательский центр «Академия», 2017</a:t>
            </a:r>
          </a:p>
        </p:txBody>
      </p:sp>
    </p:spTree>
    <p:extLst>
      <p:ext uri="{BB962C8B-B14F-4D97-AF65-F5344CB8AC3E}">
        <p14:creationId xmlns:p14="http://schemas.microsoft.com/office/powerpoint/2010/main" val="371880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9144000" cy="78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Штучные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кровельные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1.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Дранка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гонт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древесины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2.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Натуральная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черепица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плитки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сланца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3.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Керамическая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черепица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4.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Профилированные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стальные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оцинкованные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листы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5.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Металлочерепица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6.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Цементно-песчаная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черепица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ru-RU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7.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Сотовый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поликарбонат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на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основе</a:t>
            </a:r>
            <a:b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</a:b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   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полимерных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связующих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1"/>
          </p:nvPr>
        </p:nvSpPr>
        <p:spPr>
          <a:xfrm>
            <a:off x="304800" y="1600200"/>
            <a:ext cx="88392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Мембранные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–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большепролетные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полотнища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размеры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15*60м;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т.е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площадь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900 м2)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высокоэластичного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полимерного</a:t>
            </a:r>
            <a:r>
              <a:rPr lang="en-US" sz="2400" b="0" i="0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материала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0" name="Google Shape;6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5386" y="2926988"/>
            <a:ext cx="70104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на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основе</a:t>
            </a: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битумных</a:t>
            </a:r>
            <a:b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</a:br>
            <a:r>
              <a:rPr lang="en-US" sz="40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                     </a:t>
            </a:r>
            <a:r>
              <a:rPr lang="en-US" sz="40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вяжущих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1"/>
          </p:nvPr>
        </p:nvSpPr>
        <p:spPr>
          <a:xfrm>
            <a:off x="0" y="1600200"/>
            <a:ext cx="91440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Рулонные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–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полотнища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ширина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около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1 м,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длина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7…20 м),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поставляемые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</a:t>
            </a:r>
            <a:r>
              <a:rPr lang="ru-RU" sz="2800" b="1" i="1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строительную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площадку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рулонах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7" name="Google Shape;6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3352800"/>
            <a:ext cx="8458200" cy="294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aramond"/>
              <a:buNone/>
            </a:pP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   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Рулонные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Google Shape;73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Самые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распространенные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в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России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(45…47%).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Применяют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плоских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угол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наклона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3…6%)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кровель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характерных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типовых</a:t>
            </a:r>
            <a:r>
              <a:rPr lang="ru-RU" sz="2800" b="1" i="1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многоэтажных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домов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4" name="Google Shape;74;p10"/>
          <p:cNvPicPr preferRelativeResize="0"/>
          <p:nvPr/>
        </p:nvPicPr>
        <p:blipFill rotWithShape="1">
          <a:blip r:embed="rId3">
            <a:alphaModFix/>
          </a:blip>
          <a:srcRect l="2290" r="51863" b="15789"/>
          <a:stretch/>
        </p:blipFill>
        <p:spPr>
          <a:xfrm>
            <a:off x="2534970" y="3494638"/>
            <a:ext cx="6304230" cy="3058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aramond"/>
              <a:buNone/>
            </a:pPr>
            <a:r>
              <a:rPr lang="en-US" sz="4400" b="1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Рулонные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80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sz="3200" b="1" i="1" u="none" dirty="0" err="1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Пергамин</a:t>
            </a:r>
            <a:r>
              <a:rPr lang="en-US" sz="32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–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простейший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рулонный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получаемый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пропиткой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кровельного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картона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легкоплавким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битумом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Применяют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нижних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слоев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кровельного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ковра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устройства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sz="2800" b="1" i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пароизоляций</a:t>
            </a:r>
            <a:r>
              <a:rPr lang="en-US" sz="2800" b="1" i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aramond"/>
              <a:buNone/>
            </a:pPr>
            <a:r>
              <a:rPr lang="en-US" sz="4400" b="1" i="0" u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Рулонные</a:t>
            </a:r>
            <a:r>
              <a:rPr lang="en-US" sz="4400" b="1" i="0" u="none" dirty="0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 </a:t>
            </a:r>
            <a:r>
              <a:rPr lang="en-US" sz="4400" b="1" i="0" u="none" dirty="0" err="1">
                <a:solidFill>
                  <a:schemeClr val="dk2"/>
                </a:solidFill>
                <a:latin typeface="Times New Roman" panose="02020603050405020304" pitchFamily="18" charset="0"/>
                <a:ea typeface="Garamond"/>
                <a:cs typeface="Times New Roman" panose="02020603050405020304" pitchFamily="18" charset="0"/>
                <a:sym typeface="Garamond"/>
              </a:rPr>
              <a:t>материалы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🞐"/>
            </a:pPr>
            <a:r>
              <a:rPr lang="en-US" b="1" u="none" dirty="0">
                <a:solidFill>
                  <a:srgbClr val="008000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Рубероид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–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многослойный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получаемый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пропиткой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картона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легкоплавким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битумом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и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последующим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нанесением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с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обеих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сторон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тугоплавкого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битума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наполненного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минеральным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порошком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Лицевая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сторона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рубероида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покрывается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«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бронирующей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»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посыпкой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(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песком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слюдой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),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защищающей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материал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УФ-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излучения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нижняя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–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порошком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из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талька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,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для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защиты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от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 </a:t>
            </a:r>
            <a:r>
              <a:rPr lang="en-US" b="1" u="none" dirty="0" err="1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слипания</a:t>
            </a:r>
            <a:r>
              <a:rPr lang="en-US" b="1" u="none" dirty="0">
                <a:solidFill>
                  <a:schemeClr val="dk1"/>
                </a:solidFill>
                <a:latin typeface="Times New Roman" pitchFamily="18" charset="0"/>
                <a:ea typeface="Verdana"/>
                <a:cs typeface="Times New Roman" pitchFamily="18" charset="0"/>
                <a:sym typeface="Verdana"/>
              </a:rPr>
              <a:t>.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1190</Words>
  <Application>Microsoft Office PowerPoint</Application>
  <PresentationFormat>Экран (4:3)</PresentationFormat>
  <Paragraphs>133</Paragraphs>
  <Slides>31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0" baseType="lpstr">
      <vt:lpstr>Arial</vt:lpstr>
      <vt:lpstr>Calibri</vt:lpstr>
      <vt:lpstr>Constantia</vt:lpstr>
      <vt:lpstr>Garamond</vt:lpstr>
      <vt:lpstr>Noto Sans Symbols</vt:lpstr>
      <vt:lpstr>Times New Roman</vt:lpstr>
      <vt:lpstr>Verdana</vt:lpstr>
      <vt:lpstr>Wingdings 2</vt:lpstr>
      <vt:lpstr>Поток</vt:lpstr>
      <vt:lpstr>       ГАПОУ КК Новороссийский колледж строительства и экономики   Кровельные, гидроизоляционные и герметизирующие материалы  специальность 54.02.01«Дизайн (по отраслям)»                                преподаватель            Н.В. Плющева</vt:lpstr>
      <vt:lpstr>   Кровельные материалы</vt:lpstr>
      <vt:lpstr>     Кровельные материалы</vt:lpstr>
      <vt:lpstr>  Штучные кровельные материалы</vt:lpstr>
      <vt:lpstr>    Материалы на основе      полимерных связующих</vt:lpstr>
      <vt:lpstr>Материалы на основе битумных                       вяжущих</vt:lpstr>
      <vt:lpstr>     Рулонные материалы</vt:lpstr>
      <vt:lpstr>     Рулонные материалы</vt:lpstr>
      <vt:lpstr>     Рулонные материалы</vt:lpstr>
      <vt:lpstr>       Недостатки рубероида</vt:lpstr>
      <vt:lpstr>     Рулонные материалы на основе дегтя</vt:lpstr>
      <vt:lpstr>    Современные рулонные материалы</vt:lpstr>
      <vt:lpstr>    Современные рулонные материалы</vt:lpstr>
      <vt:lpstr>Материалы на основе битумных и полимерных связующих</vt:lpstr>
      <vt:lpstr>                   Ондулин</vt:lpstr>
      <vt:lpstr>           Мягкая черепица</vt:lpstr>
      <vt:lpstr>Материалы на основе битумных и полимерных связующих</vt:lpstr>
      <vt:lpstr>Гидроизоляционные материалы</vt:lpstr>
      <vt:lpstr> Гидроизоляционные материалы</vt:lpstr>
      <vt:lpstr>  Гидроизоляционные материалы</vt:lpstr>
      <vt:lpstr>  Гидроизоляционные материалы</vt:lpstr>
      <vt:lpstr> Герметизирующие материалы</vt:lpstr>
      <vt:lpstr> Герметизирующие материалы</vt:lpstr>
      <vt:lpstr> Герметизирующие мастики</vt:lpstr>
      <vt:lpstr> Высыхающие мастики</vt:lpstr>
      <vt:lpstr> Невысыхающие мастики</vt:lpstr>
      <vt:lpstr> Отверждающиеся  мастики</vt:lpstr>
      <vt:lpstr> Монтажные пены</vt:lpstr>
      <vt:lpstr> Штучные герметики</vt:lpstr>
      <vt:lpstr> Штучные герметики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Кровельные, гидроизоляционные и герметизирующие материалы</dc:title>
  <cp:lastModifiedBy>Плющева Надежда Викторовна</cp:lastModifiedBy>
  <cp:revision>11</cp:revision>
  <dcterms:modified xsi:type="dcterms:W3CDTF">2022-05-05T12:13:05Z</dcterms:modified>
</cp:coreProperties>
</file>