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64" r:id="rId4"/>
    <p:sldId id="257" r:id="rId5"/>
    <p:sldId id="258" r:id="rId6"/>
    <p:sldId id="259" r:id="rId7"/>
    <p:sldId id="260" r:id="rId8"/>
    <p:sldId id="261" r:id="rId9"/>
    <p:sldId id="262" r:id="rId10"/>
    <p:sldId id="263" r:id="rId11"/>
    <p:sldId id="265" r:id="rId12"/>
    <p:sldId id="266" r:id="rId13"/>
    <p:sldId id="267" r:id="rId14"/>
    <p:sldId id="268" r:id="rId15"/>
    <p:sldId id="271" r:id="rId16"/>
    <p:sldId id="269" r:id="rId17"/>
    <p:sldId id="270" r:id="rId18"/>
    <p:sldId id="273" r:id="rId19"/>
    <p:sldId id="275"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430" y="-6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79A21DC8-6A9F-4BF8-B564-662D0D671374}" type="datetimeFigureOut">
              <a:rPr lang="ru-RU" smtClean="0"/>
              <a:pPr/>
              <a:t>13.05.2022</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9143A35-FB15-4DCA-A1B7-952DE9D296D9}" type="slidenum">
              <a:rPr lang="ru-RU" smtClean="0"/>
              <a:pPr/>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9A21DC8-6A9F-4BF8-B564-662D0D671374}" type="datetimeFigureOut">
              <a:rPr lang="ru-RU" smtClean="0"/>
              <a:pPr/>
              <a:t>13.05.2022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9143A35-FB15-4DCA-A1B7-952DE9D296D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9A21DC8-6A9F-4BF8-B564-662D0D671374}" type="datetimeFigureOut">
              <a:rPr lang="ru-RU" smtClean="0"/>
              <a:pPr/>
              <a:t>13.05.2022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9143A35-FB15-4DCA-A1B7-952DE9D296D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79A21DC8-6A9F-4BF8-B564-662D0D671374}" type="datetimeFigureOut">
              <a:rPr lang="ru-RU" smtClean="0"/>
              <a:pPr/>
              <a:t>13.05.2022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F9143A35-FB15-4DCA-A1B7-952DE9D296D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79A21DC8-6A9F-4BF8-B564-662D0D671374}" type="datetimeFigureOut">
              <a:rPr lang="ru-RU" smtClean="0"/>
              <a:pPr/>
              <a:t>13.05.2022</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9143A35-FB15-4DCA-A1B7-952DE9D296D9}" type="slidenum">
              <a:rPr lang="ru-RU" smtClean="0"/>
              <a:pPr/>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79A21DC8-6A9F-4BF8-B564-662D0D671374}" type="datetimeFigureOut">
              <a:rPr lang="ru-RU" smtClean="0"/>
              <a:pPr/>
              <a:t>13.05.2022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F9143A35-FB15-4DCA-A1B7-952DE9D296D9}" type="slidenum">
              <a:rPr lang="ru-RU" smtClean="0"/>
              <a:pPr/>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9A21DC8-6A9F-4BF8-B564-662D0D671374}" type="datetimeFigureOut">
              <a:rPr lang="ru-RU" smtClean="0"/>
              <a:pPr/>
              <a:t>13.05.2022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F9143A35-FB15-4DCA-A1B7-952DE9D296D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79A21DC8-6A9F-4BF8-B564-662D0D671374}" type="datetimeFigureOut">
              <a:rPr lang="ru-RU" smtClean="0"/>
              <a:pPr/>
              <a:t>13.05.2022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F9143A35-FB15-4DCA-A1B7-952DE9D296D9}" type="slidenum">
              <a:rPr lang="ru-RU" smtClean="0"/>
              <a:pPr/>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79A21DC8-6A9F-4BF8-B564-662D0D671374}" type="datetimeFigureOut">
              <a:rPr lang="ru-RU" smtClean="0"/>
              <a:pPr/>
              <a:t>13.05.2022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F9143A35-FB15-4DCA-A1B7-952DE9D296D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79A21DC8-6A9F-4BF8-B564-662D0D671374}" type="datetimeFigureOut">
              <a:rPr lang="ru-RU" smtClean="0"/>
              <a:pPr/>
              <a:t>13.05.2022</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9143A35-FB15-4DCA-A1B7-952DE9D296D9}" type="slidenum">
              <a:rPr lang="ru-RU" smtClean="0"/>
              <a:pPr/>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79A21DC8-6A9F-4BF8-B564-662D0D671374}" type="datetimeFigureOut">
              <a:rPr lang="ru-RU" smtClean="0"/>
              <a:pPr/>
              <a:t>13.05.2022</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9143A35-FB15-4DCA-A1B7-952DE9D296D9}" type="slidenum">
              <a:rPr lang="ru-RU" smtClean="0"/>
              <a:pPr/>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79A21DC8-6A9F-4BF8-B564-662D0D671374}" type="datetimeFigureOut">
              <a:rPr lang="ru-RU" smtClean="0"/>
              <a:pPr/>
              <a:t>13.05.2022</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9143A35-FB15-4DCA-A1B7-952DE9D296D9}" type="slidenum">
              <a:rPr lang="ru-RU" smtClean="0"/>
              <a:pPr/>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4282" y="381000"/>
            <a:ext cx="8715436" cy="5905519"/>
          </a:xfrm>
        </p:spPr>
        <p:txBody>
          <a:bodyPr>
            <a:normAutofit/>
          </a:bodyPr>
          <a:lstStyle/>
          <a:p>
            <a:pPr lvl="0" indent="63500" algn="l" fontAlgn="base">
              <a:spcAft>
                <a:spcPct val="0"/>
              </a:spcAft>
            </a:pPr>
            <a:r>
              <a:rPr lang="ru-RU" sz="6000" b="1" dirty="0" smtClean="0">
                <a:solidFill>
                  <a:srgbClr val="002060"/>
                </a:solidFill>
                <a:effectLst/>
                <a:ea typeface="Times New Roman" pitchFamily="18" charset="0"/>
                <a:cs typeface="Times New Roman" pitchFamily="18" charset="0"/>
              </a:rPr>
              <a:t>Презентация на тему: «Чертежи червячных колес и червячных винтов»</a:t>
            </a:r>
            <a:r>
              <a:rPr lang="ru-RU" sz="6000" b="1" dirty="0" smtClean="0">
                <a:solidFill>
                  <a:srgbClr val="000000"/>
                </a:solidFill>
                <a:effectLst/>
                <a:ea typeface="Times New Roman" pitchFamily="18" charset="0"/>
                <a:cs typeface="Times New Roman" pitchFamily="18" charset="0"/>
              </a:rPr>
              <a:t/>
            </a:r>
            <a:br>
              <a:rPr lang="ru-RU" sz="6000" b="1" dirty="0" smtClean="0">
                <a:solidFill>
                  <a:srgbClr val="000000"/>
                </a:solidFill>
                <a:effectLst/>
                <a:ea typeface="Times New Roman" pitchFamily="18" charset="0"/>
                <a:cs typeface="Times New Roman" pitchFamily="18" charset="0"/>
              </a:rPr>
            </a:br>
            <a:r>
              <a:rPr lang="ru-RU" b="1" dirty="0" smtClean="0">
                <a:solidFill>
                  <a:srgbClr val="000000"/>
                </a:solidFill>
                <a:cs typeface="Times New Roman" pitchFamily="18" charset="0"/>
              </a:rPr>
              <a:t/>
            </a:r>
            <a:br>
              <a:rPr lang="ru-RU" b="1" dirty="0" smtClean="0">
                <a:solidFill>
                  <a:srgbClr val="000000"/>
                </a:solidFill>
                <a:cs typeface="Times New Roman" pitchFamily="18" charset="0"/>
              </a:rPr>
            </a:br>
            <a:r>
              <a:rPr lang="ru-RU" sz="3600" b="1" dirty="0" smtClean="0">
                <a:solidFill>
                  <a:srgbClr val="000000"/>
                </a:solidFill>
                <a:effectLst/>
                <a:cs typeface="Times New Roman" pitchFamily="18" charset="0"/>
              </a:rPr>
              <a:t>Преподаватель </a:t>
            </a:r>
            <a:r>
              <a:rPr lang="ru-RU" sz="3600" b="1" dirty="0" err="1" smtClean="0">
                <a:solidFill>
                  <a:srgbClr val="000000"/>
                </a:solidFill>
                <a:effectLst/>
                <a:cs typeface="Times New Roman" pitchFamily="18" charset="0"/>
              </a:rPr>
              <a:t>Гомозова</a:t>
            </a:r>
            <a:r>
              <a:rPr lang="ru-RU" sz="3600" b="1" dirty="0" smtClean="0">
                <a:solidFill>
                  <a:srgbClr val="000000"/>
                </a:solidFill>
                <a:effectLst/>
                <a:cs typeface="Times New Roman" pitchFamily="18" charset="0"/>
              </a:rPr>
              <a:t> Л.Н.</a:t>
            </a:r>
            <a:r>
              <a:rPr lang="ru-RU" sz="3600" dirty="0" smtClean="0">
                <a:solidFill>
                  <a:schemeClr val="tx1"/>
                </a:solidFill>
                <a:effectLst/>
                <a:cs typeface="Arial" pitchFamily="34" charset="0"/>
              </a:rPr>
              <a:t/>
            </a:r>
            <a:br>
              <a:rPr lang="ru-RU" sz="3600" dirty="0" smtClean="0">
                <a:solidFill>
                  <a:schemeClr val="tx1"/>
                </a:solidFill>
                <a:effectLst/>
                <a:cs typeface="Arial" pitchFamily="34" charset="0"/>
              </a:rPr>
            </a:br>
            <a:endParaRPr lang="ru-RU" sz="3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214282" y="214290"/>
            <a:ext cx="8715436"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525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Диаметр делительной окружности червяка подсчитывают по формуле </a:t>
            </a:r>
            <a:r>
              <a:rPr kumimoji="0" lang="ru-RU" sz="2400" b="0" i="1" u="none" strike="noStrike" cap="none" normalizeH="0" baseline="0" dirty="0" smtClean="0">
                <a:ln>
                  <a:noFill/>
                </a:ln>
                <a:solidFill>
                  <a:srgbClr val="000000"/>
                </a:solidFill>
                <a:effectLst/>
                <a:ea typeface="Times New Roman" pitchFamily="18" charset="0"/>
                <a:cs typeface="Times New Roman" pitchFamily="18" charset="0"/>
              </a:rPr>
              <a:t>d</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1 </a:t>
            </a:r>
            <a:r>
              <a:rPr kumimoji="0" lang="ru-RU" sz="2400" b="0" i="1"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2400" b="0" i="1" u="none" strike="noStrike" cap="none" normalizeH="0" baseline="0" dirty="0" err="1" smtClean="0">
                <a:ln>
                  <a:noFill/>
                </a:ln>
                <a:solidFill>
                  <a:srgbClr val="000000"/>
                </a:solidFill>
                <a:effectLst/>
                <a:ea typeface="Times New Roman" pitchFamily="18" charset="0"/>
                <a:cs typeface="Times New Roman" pitchFamily="18" charset="0"/>
              </a:rPr>
              <a:t>qm,</a:t>
            </a:r>
            <a:r>
              <a:rPr kumimoji="0" lang="ru-RU" sz="2400" b="0" i="0" u="none" strike="noStrike" cap="none" normalizeH="0" baseline="0" dirty="0" err="1" smtClean="0">
                <a:ln>
                  <a:noFill/>
                </a:ln>
                <a:solidFill>
                  <a:srgbClr val="000000"/>
                </a:solidFill>
                <a:effectLst/>
                <a:ea typeface="Times New Roman" pitchFamily="18" charset="0"/>
                <a:cs typeface="Times New Roman" pitchFamily="18" charset="0"/>
              </a:rPr>
              <a:t>где</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2400" b="0" i="1" u="none" strike="noStrike" cap="none" normalizeH="0" baseline="0" dirty="0" smtClean="0">
                <a:ln>
                  <a:noFill/>
                </a:ln>
                <a:solidFill>
                  <a:srgbClr val="000000"/>
                </a:solidFill>
                <a:effectLst/>
                <a:ea typeface="Times New Roman" pitchFamily="18" charset="0"/>
                <a:cs typeface="Times New Roman" pitchFamily="18" charset="0"/>
              </a:rPr>
              <a:t>т</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 – модуль, </a:t>
            </a:r>
            <a:r>
              <a:rPr kumimoji="0" lang="ru-RU" sz="2400" b="0" i="0" u="none" strike="noStrike" cap="none" normalizeH="0" baseline="0" dirty="0" err="1" smtClean="0">
                <a:ln>
                  <a:noFill/>
                </a:ln>
                <a:solidFill>
                  <a:srgbClr val="000000"/>
                </a:solidFill>
                <a:effectLst/>
                <a:ea typeface="Times New Roman" pitchFamily="18" charset="0"/>
                <a:cs typeface="Times New Roman" pitchFamily="18" charset="0"/>
              </a:rPr>
              <a:t>a</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2400" b="0" i="1" u="none" strike="noStrike" cap="none" normalizeH="0" baseline="0" dirty="0" err="1" smtClean="0">
                <a:ln>
                  <a:noFill/>
                </a:ln>
                <a:solidFill>
                  <a:srgbClr val="000000"/>
                </a:solidFill>
                <a:effectLst/>
                <a:ea typeface="Times New Roman" pitchFamily="18" charset="0"/>
                <a:cs typeface="Times New Roman" pitchFamily="18" charset="0"/>
              </a:rPr>
              <a:t>q</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 – коэффициент диаметра червяка, зависящий от заданной величины модуля (эта величина стандартизована).</a:t>
            </a:r>
            <a:endParaRPr kumimoji="0" lang="ru-RU" sz="2400" b="0" i="0" u="none" strike="noStrike" cap="none" normalizeH="0" baseline="0" dirty="0" smtClean="0">
              <a:ln>
                <a:noFill/>
              </a:ln>
              <a:solidFill>
                <a:schemeClr val="tx1"/>
              </a:solidFill>
              <a:effectLst/>
              <a:cs typeface="Arial" pitchFamily="34" charset="0"/>
            </a:endParaRPr>
          </a:p>
          <a:p>
            <a:pPr marL="0" marR="0" lvl="0" indent="9525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Диаметр вершин витков червяка определяют по формуле </a:t>
            </a:r>
            <a:r>
              <a:rPr kumimoji="0" lang="ru-RU" sz="2400" b="0" i="1" u="none" strike="noStrike" cap="none" normalizeH="0" baseline="0" dirty="0" smtClean="0">
                <a:ln>
                  <a:noFill/>
                </a:ln>
                <a:solidFill>
                  <a:srgbClr val="000000"/>
                </a:solidFill>
                <a:effectLst/>
                <a:ea typeface="Times New Roman" pitchFamily="18" charset="0"/>
                <a:cs typeface="Times New Roman" pitchFamily="18" charset="0"/>
              </a:rPr>
              <a:t>da</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1 </a:t>
            </a:r>
            <a:r>
              <a:rPr kumimoji="0" lang="ru-RU" sz="2400" b="0" i="1" u="none" strike="noStrike" cap="none" normalizeH="0" baseline="0" dirty="0" smtClean="0">
                <a:ln>
                  <a:noFill/>
                </a:ln>
                <a:solidFill>
                  <a:srgbClr val="000000"/>
                </a:solidFill>
                <a:effectLst/>
                <a:ea typeface="Times New Roman" pitchFamily="18" charset="0"/>
                <a:cs typeface="Times New Roman" pitchFamily="18" charset="0"/>
              </a:rPr>
              <a:t>= d</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1 </a:t>
            </a:r>
            <a:r>
              <a:rPr kumimoji="0" lang="ru-RU" sz="2400" b="0" i="1" u="none" strike="noStrike" cap="none" normalizeH="0" baseline="0" dirty="0" smtClean="0">
                <a:ln>
                  <a:noFill/>
                </a:ln>
                <a:solidFill>
                  <a:srgbClr val="000000"/>
                </a:solidFill>
                <a:effectLst/>
                <a:ea typeface="Times New Roman" pitchFamily="18" charset="0"/>
                <a:cs typeface="Times New Roman" pitchFamily="18" charset="0"/>
              </a:rPr>
              <a:t>+ 2 h</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a1 = </a:t>
            </a:r>
            <a:r>
              <a:rPr kumimoji="0" lang="ru-RU" sz="2400" b="0" i="1" u="none" strike="noStrike" cap="none" normalizeH="0" baseline="0" dirty="0" smtClean="0">
                <a:ln>
                  <a:noFill/>
                </a:ln>
                <a:solidFill>
                  <a:srgbClr val="000000"/>
                </a:solidFill>
                <a:effectLst/>
                <a:ea typeface="Times New Roman" pitchFamily="18" charset="0"/>
                <a:cs typeface="Times New Roman" pitchFamily="18" charset="0"/>
              </a:rPr>
              <a:t>d</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1 + </a:t>
            </a:r>
            <a:r>
              <a:rPr kumimoji="0" lang="ru-RU" sz="2400" b="0" i="1" u="none" strike="noStrike" cap="none" normalizeH="0" baseline="0" dirty="0" smtClean="0">
                <a:ln>
                  <a:noFill/>
                </a:ln>
                <a:solidFill>
                  <a:srgbClr val="000000"/>
                </a:solidFill>
                <a:effectLst/>
                <a:ea typeface="Times New Roman" pitchFamily="18" charset="0"/>
                <a:cs typeface="Times New Roman" pitchFamily="18" charset="0"/>
              </a:rPr>
              <a:t>2m,</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 где </a:t>
            </a:r>
            <a:r>
              <a:rPr kumimoji="0" lang="ru-RU" sz="2400" b="0" i="1" u="none" strike="noStrike" cap="none" normalizeH="0" baseline="0" dirty="0" smtClean="0">
                <a:ln>
                  <a:noFill/>
                </a:ln>
                <a:solidFill>
                  <a:srgbClr val="000000"/>
                </a:solidFill>
                <a:effectLst/>
                <a:ea typeface="Times New Roman" pitchFamily="18" charset="0"/>
                <a:cs typeface="Times New Roman" pitchFamily="18" charset="0"/>
              </a:rPr>
              <a:t>h</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a1 </a:t>
            </a:r>
            <a:r>
              <a:rPr kumimoji="0" lang="ru-RU" sz="2400" b="0" i="1" u="none" strike="noStrike" cap="none" normalizeH="0" baseline="0" dirty="0" smtClean="0">
                <a:ln>
                  <a:noFill/>
                </a:ln>
                <a:solidFill>
                  <a:srgbClr val="000000"/>
                </a:solidFill>
                <a:effectLst/>
                <a:ea typeface="Times New Roman" pitchFamily="18" charset="0"/>
                <a:cs typeface="Times New Roman" pitchFamily="18" charset="0"/>
              </a:rPr>
              <a:t>–</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 высота головки, а диаметр витка червяка впадин – по формуле </a:t>
            </a:r>
            <a:r>
              <a:rPr kumimoji="0" lang="ru-RU" sz="2400" b="0" i="1" u="none" strike="noStrike" cap="none" normalizeH="0" baseline="0" dirty="0" smtClean="0">
                <a:ln>
                  <a:noFill/>
                </a:ln>
                <a:solidFill>
                  <a:srgbClr val="000000"/>
                </a:solidFill>
                <a:effectLst/>
                <a:ea typeface="Times New Roman" pitchFamily="18" charset="0"/>
                <a:cs typeface="Times New Roman" pitchFamily="18" charset="0"/>
              </a:rPr>
              <a:t>d</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f1 </a:t>
            </a:r>
            <a:r>
              <a:rPr kumimoji="0" lang="ru-RU" sz="2400" b="0" i="1" u="none" strike="noStrike" cap="none" normalizeH="0" baseline="0" dirty="0" smtClean="0">
                <a:ln>
                  <a:noFill/>
                </a:ln>
                <a:solidFill>
                  <a:srgbClr val="000000"/>
                </a:solidFill>
                <a:effectLst/>
                <a:ea typeface="Times New Roman" pitchFamily="18" charset="0"/>
                <a:cs typeface="Times New Roman" pitchFamily="18" charset="0"/>
              </a:rPr>
              <a:t>= d</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1</a:t>
            </a:r>
            <a:r>
              <a:rPr kumimoji="0" lang="ru-RU" sz="2400" b="0" i="1" u="none" strike="noStrike" cap="none" normalizeH="0" baseline="0" dirty="0" smtClean="0">
                <a:ln>
                  <a:noFill/>
                </a:ln>
                <a:solidFill>
                  <a:srgbClr val="000000"/>
                </a:solidFill>
                <a:effectLst/>
                <a:ea typeface="Times New Roman" pitchFamily="18" charset="0"/>
                <a:cs typeface="Times New Roman" pitchFamily="18" charset="0"/>
              </a:rPr>
              <a:t>- 2,4т,</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 так как высота головки (</a:t>
            </a:r>
            <a:r>
              <a:rPr kumimoji="0" lang="ru-RU" sz="2400" b="0" i="1" u="none" strike="noStrike" cap="none" normalizeH="0" baseline="0" dirty="0" smtClean="0">
                <a:ln>
                  <a:noFill/>
                </a:ln>
                <a:solidFill>
                  <a:srgbClr val="000000"/>
                </a:solidFill>
                <a:effectLst/>
                <a:ea typeface="Times New Roman" pitchFamily="18" charset="0"/>
                <a:cs typeface="Times New Roman" pitchFamily="18" charset="0"/>
              </a:rPr>
              <a:t>h</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a1) равна модулю </a:t>
            </a:r>
            <a:r>
              <a:rPr kumimoji="0" lang="ru-RU" sz="2400" b="0" i="1" u="none" strike="noStrike" cap="none" normalizeH="0" baseline="0" dirty="0" smtClean="0">
                <a:ln>
                  <a:noFill/>
                </a:ln>
                <a:solidFill>
                  <a:srgbClr val="000000"/>
                </a:solidFill>
                <a:effectLst/>
                <a:ea typeface="Times New Roman" pitchFamily="18" charset="0"/>
                <a:cs typeface="Times New Roman" pitchFamily="18" charset="0"/>
              </a:rPr>
              <a:t>т,</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 а высота ножки </a:t>
            </a:r>
            <a:r>
              <a:rPr kumimoji="0" lang="ru-RU" sz="2400" b="0" i="1" u="none" strike="noStrike" cap="none" normalizeH="0" baseline="0" dirty="0" smtClean="0">
                <a:ln>
                  <a:noFill/>
                </a:ln>
                <a:solidFill>
                  <a:srgbClr val="000000"/>
                </a:solidFill>
                <a:effectLst/>
                <a:ea typeface="Times New Roman" pitchFamily="18" charset="0"/>
                <a:cs typeface="Times New Roman" pitchFamily="18" charset="0"/>
              </a:rPr>
              <a:t>h</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f1 равна 1,2 модуля.</a:t>
            </a:r>
            <a:endParaRPr kumimoji="0" lang="ru-RU" sz="2400" b="0" i="0" u="none" strike="noStrike" cap="none" normalizeH="0" baseline="0" dirty="0" smtClean="0">
              <a:ln>
                <a:noFill/>
              </a:ln>
              <a:solidFill>
                <a:schemeClr val="tx1"/>
              </a:solidFill>
              <a:effectLst/>
              <a:cs typeface="Arial" pitchFamily="34" charset="0"/>
            </a:endParaRPr>
          </a:p>
          <a:p>
            <a:pPr marL="0" marR="0" lvl="0" indent="9525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Из расчетных размеров на рабочих чертежах червяков проставляют: диаметр цилиндра выступов (размер Æ72-0,46мм на рис. 8.16); длину нарезанной части (размер 90_о,87 мм); радиус закруглений витков (</a:t>
            </a:r>
            <a:r>
              <a:rPr kumimoji="0" lang="ru-RU" sz="2400" b="0" i="1" u="none" strike="noStrike" cap="none" normalizeH="0" baseline="0" dirty="0" smtClean="0">
                <a:ln>
                  <a:noFill/>
                </a:ln>
                <a:solidFill>
                  <a:srgbClr val="000000"/>
                </a:solidFill>
                <a:effectLst/>
                <a:ea typeface="Times New Roman" pitchFamily="18" charset="0"/>
                <a:cs typeface="Times New Roman" pitchFamily="18" charset="0"/>
              </a:rPr>
              <a:t>R =</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 0,3 мм и </a:t>
            </a:r>
            <a:r>
              <a:rPr kumimoji="0" lang="ru-RU" sz="2400" b="0" i="1" u="none" strike="noStrike" cap="none" normalizeH="0" baseline="0" dirty="0" smtClean="0">
                <a:ln>
                  <a:noFill/>
                </a:ln>
                <a:solidFill>
                  <a:srgbClr val="000000"/>
                </a:solidFill>
                <a:effectLst/>
                <a:ea typeface="Times New Roman" pitchFamily="18" charset="0"/>
                <a:cs typeface="Times New Roman" pitchFamily="18" charset="0"/>
              </a:rPr>
              <a:t>R =</a:t>
            </a: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 1,2 мм). Остальные данные указывают в таблице параметров. На рис. 4 модуль равен 6 мм, число заходов 2, тип червяка архимедов, направление витка правое.</a:t>
            </a:r>
            <a:endParaRPr kumimoji="0" lang="ru-RU" sz="24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Вычерчивание червячного колеса"/>
          <p:cNvPicPr/>
          <p:nvPr/>
        </p:nvPicPr>
        <p:blipFill>
          <a:blip r:embed="rId2" cstate="print"/>
          <a:srcRect/>
          <a:stretch>
            <a:fillRect/>
          </a:stretch>
        </p:blipFill>
        <p:spPr bwMode="auto">
          <a:xfrm>
            <a:off x="428596" y="500042"/>
            <a:ext cx="8286808" cy="5143536"/>
          </a:xfrm>
          <a:prstGeom prst="rect">
            <a:avLst/>
          </a:prstGeom>
          <a:noFill/>
          <a:ln w="28575">
            <a:solidFill>
              <a:srgbClr val="0070C0"/>
            </a:solidFill>
            <a:miter lim="800000"/>
            <a:headEnd/>
            <a:tailEnd/>
          </a:ln>
        </p:spPr>
      </p:pic>
      <p:sp>
        <p:nvSpPr>
          <p:cNvPr id="37889" name="Rectangle 1"/>
          <p:cNvSpPr>
            <a:spLocks noChangeArrowheads="1"/>
          </p:cNvSpPr>
          <p:nvPr/>
        </p:nvSpPr>
        <p:spPr bwMode="auto">
          <a:xfrm>
            <a:off x="285720" y="5857892"/>
            <a:ext cx="8501122"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5250" algn="l" defTabSz="914400" rtl="0" eaLnBrk="1" fontAlgn="base" latinLnBrk="0" hangingPunct="1">
              <a:lnSpc>
                <a:spcPct val="100000"/>
              </a:lnSpc>
              <a:spcBef>
                <a:spcPct val="0"/>
              </a:spcBef>
              <a:spcAft>
                <a:spcPct val="0"/>
              </a:spcAft>
              <a:buClrTx/>
              <a:buSzTx/>
              <a:buFontTx/>
              <a:buNone/>
              <a:tabLst/>
            </a:pPr>
            <a:r>
              <a:rPr kumimoji="0" lang="ru-RU" sz="2800" u="none" strike="noStrike" cap="none" normalizeH="0" baseline="0" dirty="0" smtClean="0">
                <a:ln>
                  <a:noFill/>
                </a:ln>
                <a:solidFill>
                  <a:srgbClr val="000000"/>
                </a:solidFill>
                <a:effectLst/>
                <a:ea typeface="Times New Roman" pitchFamily="18" charset="0"/>
                <a:cs typeface="Times New Roman" pitchFamily="18" charset="0"/>
              </a:rPr>
              <a:t>Рисунок</a:t>
            </a:r>
            <a:r>
              <a:rPr kumimoji="0" lang="ru-RU" sz="2800" u="none" strike="noStrike" cap="none" normalizeH="0" dirty="0" smtClean="0">
                <a:ln>
                  <a:noFill/>
                </a:ln>
                <a:solidFill>
                  <a:srgbClr val="000000"/>
                </a:solidFill>
                <a:effectLst/>
                <a:ea typeface="Times New Roman" pitchFamily="18" charset="0"/>
                <a:cs typeface="Times New Roman" pitchFamily="18" charset="0"/>
              </a:rPr>
              <a:t> 4 -</a:t>
            </a:r>
            <a:r>
              <a:rPr kumimoji="0" lang="ru-RU" sz="2800" i="0" u="none" strike="noStrike" cap="none" normalizeH="0" baseline="0" dirty="0" smtClean="0">
                <a:ln>
                  <a:noFill/>
                </a:ln>
                <a:solidFill>
                  <a:srgbClr val="000000"/>
                </a:solidFill>
                <a:effectLst/>
                <a:ea typeface="Times New Roman" pitchFamily="18" charset="0"/>
                <a:cs typeface="Times New Roman" pitchFamily="18" charset="0"/>
              </a:rPr>
              <a:t> Вычерчивание червячного колеса</a:t>
            </a:r>
            <a:endParaRPr kumimoji="0" lang="ru-RU" sz="280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142844" y="0"/>
            <a:ext cx="8858312"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63500" algn="ctr"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rgbClr val="C00000"/>
                </a:solidFill>
                <a:effectLst/>
                <a:ea typeface="Times New Roman" pitchFamily="18" charset="0"/>
                <a:cs typeface="Times New Roman" pitchFamily="18" charset="0"/>
              </a:rPr>
              <a:t>Вычерчивание червячного колеса</a:t>
            </a:r>
            <a:endParaRPr kumimoji="0" lang="ru-RU" sz="3600" b="0" i="0" u="none" strike="noStrike" cap="none" normalizeH="0" baseline="0" dirty="0" smtClean="0">
              <a:ln>
                <a:noFill/>
              </a:ln>
              <a:solidFill>
                <a:srgbClr val="C00000"/>
              </a:solidFill>
              <a:effectLst/>
              <a:cs typeface="Arial" pitchFamily="34" charset="0"/>
            </a:endParaRPr>
          </a:p>
          <a:p>
            <a:pPr marL="0" marR="0" lvl="0" indent="9525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Расчет основных параметров и вычерчивание зависят от размеров червяка.</a:t>
            </a:r>
            <a:endParaRPr kumimoji="0" lang="ru-RU" sz="2800" b="0" i="0" u="none" strike="noStrike" cap="none" normalizeH="0" baseline="0" dirty="0" smtClean="0">
              <a:ln>
                <a:noFill/>
              </a:ln>
              <a:solidFill>
                <a:schemeClr val="tx1"/>
              </a:solidFill>
              <a:effectLst/>
              <a:cs typeface="Arial" pitchFamily="34" charset="0"/>
            </a:endParaRPr>
          </a:p>
          <a:p>
            <a:pPr marL="0" marR="0" lvl="0" indent="9525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Общие правила выполнения чертежей те же, что для вычерчивания цилиндрических зубчатых колес. То же можно сказать о подсчетах основных параметров.</a:t>
            </a:r>
            <a:endParaRPr kumimoji="0" lang="ru-RU" sz="2800" b="0" i="0" u="none" strike="noStrike" cap="none" normalizeH="0" baseline="0" dirty="0" smtClean="0">
              <a:ln>
                <a:noFill/>
              </a:ln>
              <a:solidFill>
                <a:schemeClr val="tx1"/>
              </a:solidFill>
              <a:effectLst/>
              <a:cs typeface="Arial" pitchFamily="34" charset="0"/>
            </a:endParaRPr>
          </a:p>
          <a:p>
            <a:pPr marL="0" marR="0" lvl="0" indent="9525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Их определяют по следующим формулам (в расчетах применяют модуль </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т</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a:t>
            </a:r>
            <a:endParaRPr kumimoji="0" lang="ru-RU" sz="2800" b="0" i="0" u="none" strike="noStrike" cap="none" normalizeH="0" baseline="0" dirty="0" smtClean="0">
              <a:ln>
                <a:noFill/>
              </a:ln>
              <a:solidFill>
                <a:schemeClr val="tx1"/>
              </a:solidFill>
              <a:effectLst/>
              <a:cs typeface="Arial" pitchFamily="34" charset="0"/>
            </a:endParaRPr>
          </a:p>
          <a:p>
            <a:pPr marL="0" marR="0" lvl="0" indent="9525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Диаметр делительной окружности колеса </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d</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2 = </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mz</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2, где </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z</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2 – число зубьев колеса.</a:t>
            </a:r>
            <a:endParaRPr kumimoji="0" lang="ru-RU" sz="2800" b="0" i="0" u="none" strike="noStrike" cap="none" normalizeH="0" baseline="0" dirty="0" smtClean="0">
              <a:ln>
                <a:noFill/>
              </a:ln>
              <a:solidFill>
                <a:schemeClr val="tx1"/>
              </a:solidFill>
              <a:effectLst/>
              <a:cs typeface="Arial" pitchFamily="34" charset="0"/>
            </a:endParaRPr>
          </a:p>
          <a:p>
            <a:pPr marL="0" marR="0" lvl="0" indent="9525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Диаметр окружности вершин колеса </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d</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a2 </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 d</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2 </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 2</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m.</a:t>
            </a:r>
            <a:endParaRPr kumimoji="0" lang="ru-RU" sz="2800" b="0" i="0" u="none" strike="noStrike" cap="none" normalizeH="0" baseline="0" dirty="0" smtClean="0">
              <a:ln>
                <a:noFill/>
              </a:ln>
              <a:solidFill>
                <a:schemeClr val="tx1"/>
              </a:solidFill>
              <a:effectLst/>
              <a:cs typeface="Arial" pitchFamily="34" charset="0"/>
            </a:endParaRPr>
          </a:p>
          <a:p>
            <a:pPr marL="0" marR="0" lvl="0" indent="9525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Диаметр окружности впадин колеса </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d</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f2 </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 d</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2</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- 2,4m.</a:t>
            </a:r>
            <a:endParaRPr kumimoji="0" lang="ru-RU" sz="2800" b="0" i="0" u="none" strike="noStrike" cap="none" normalizeH="0" baseline="0" dirty="0" smtClean="0">
              <a:ln>
                <a:noFill/>
              </a:ln>
              <a:solidFill>
                <a:schemeClr val="tx1"/>
              </a:solidFill>
              <a:effectLst/>
              <a:cs typeface="Arial" pitchFamily="34" charset="0"/>
            </a:endParaRPr>
          </a:p>
          <a:p>
            <a:pPr marL="0" marR="0" lvl="0" indent="9525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Высота головки зуба </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h</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a2 </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 т.</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 Высота ножки зуба колеса</a:t>
            </a:r>
            <a:endParaRPr kumimoji="0" lang="ru-RU" sz="2800" b="0" i="0" u="none" strike="noStrike" cap="none" normalizeH="0" baseline="0" dirty="0" smtClean="0">
              <a:ln>
                <a:noFill/>
              </a:ln>
              <a:solidFill>
                <a:schemeClr val="tx1"/>
              </a:solidFill>
              <a:effectLst/>
              <a:cs typeface="Arial" pitchFamily="34" charset="0"/>
            </a:endParaRPr>
          </a:p>
          <a:p>
            <a:pPr marL="0" marR="0" lvl="0" indent="95250" algn="l" defTabSz="914400" rtl="0" eaLnBrk="0" fontAlgn="base" latinLnBrk="0" hangingPunct="0">
              <a:lnSpc>
                <a:spcPct val="100000"/>
              </a:lnSpc>
              <a:spcBef>
                <a:spcPct val="0"/>
              </a:spcBef>
              <a:spcAft>
                <a:spcPct val="0"/>
              </a:spcAft>
              <a:buClrTx/>
              <a:buSzTx/>
              <a:buFontTx/>
              <a:buNone/>
              <a:tabLst/>
            </a:pP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h</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f2 </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 1</a:t>
            </a:r>
            <a:r>
              <a:rPr kumimoji="0" lang="ru-RU" sz="2800" b="1" i="0" u="none" strike="noStrike" cap="none" normalizeH="0" baseline="0" dirty="0" smtClean="0">
                <a:ln>
                  <a:noFill/>
                </a:ln>
                <a:solidFill>
                  <a:srgbClr val="000000"/>
                </a:solidFill>
                <a:effectLst/>
                <a:ea typeface="Times New Roman" pitchFamily="18" charset="0"/>
                <a:cs typeface="Times New Roman" pitchFamily="18" charset="0"/>
              </a:rPr>
              <a:t>,</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2</a:t>
            </a:r>
            <a:r>
              <a:rPr kumimoji="0" lang="ru-RU" sz="2800" b="1" i="0" u="none" strike="noStrike" cap="none" normalizeH="0" baseline="0" dirty="0" smtClean="0">
                <a:ln>
                  <a:noFill/>
                </a:ln>
                <a:solidFill>
                  <a:srgbClr val="000000"/>
                </a:solidFill>
                <a:effectLst/>
                <a:ea typeface="Times New Roman" pitchFamily="18" charset="0"/>
                <a:cs typeface="Times New Roman" pitchFamily="18" charset="0"/>
              </a:rPr>
              <a:t>.</a:t>
            </a:r>
            <a:endParaRPr kumimoji="0" lang="ru-RU" sz="28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142844" y="142852"/>
            <a:ext cx="8858312"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5250" algn="l"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Кольцевую канавку, вытачиваемую на ободе червячного колеса, описывают на чертеже из центра червяка (рис. 4, </a:t>
            </a:r>
            <a:r>
              <a:rPr kumimoji="0" lang="ru-RU" sz="3200" b="0" i="1" u="none" strike="noStrike" cap="none" normalizeH="0" baseline="0" dirty="0" smtClean="0">
                <a:ln>
                  <a:noFill/>
                </a:ln>
                <a:solidFill>
                  <a:srgbClr val="000000"/>
                </a:solidFill>
                <a:effectLst/>
                <a:ea typeface="Times New Roman" pitchFamily="18" charset="0"/>
                <a:cs typeface="Times New Roman" pitchFamily="18" charset="0"/>
              </a:rPr>
              <a:t>а</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 Чтобы найти этот центр на чертеже, нужно определить межосевое расстояние (</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расстояние</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 между центрами колеса и червяка), которое равно полусумме диаметров делительных окружностей колеса и червяка, т.е. </a:t>
            </a:r>
            <a:r>
              <a:rPr kumimoji="0" lang="ru-RU" sz="3200" b="0" i="1" u="none" strike="noStrike" cap="none" normalizeH="0" baseline="0" dirty="0" smtClean="0">
                <a:ln>
                  <a:noFill/>
                </a:ln>
                <a:solidFill>
                  <a:srgbClr val="000000"/>
                </a:solidFill>
                <a:effectLst/>
                <a:ea typeface="Times New Roman" pitchFamily="18" charset="0"/>
                <a:cs typeface="Times New Roman" pitchFamily="18" charset="0"/>
              </a:rPr>
              <a:t>a</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w </a:t>
            </a:r>
            <a:r>
              <a:rPr kumimoji="0" lang="ru-RU" sz="3200" b="0" i="1" u="none" strike="noStrike" cap="none" normalizeH="0" baseline="0" dirty="0" smtClean="0">
                <a:ln>
                  <a:noFill/>
                </a:ln>
                <a:solidFill>
                  <a:srgbClr val="000000"/>
                </a:solidFill>
                <a:effectLst/>
                <a:ea typeface="Times New Roman" pitchFamily="18" charset="0"/>
                <a:cs typeface="Times New Roman" pitchFamily="18" charset="0"/>
              </a:rPr>
              <a:t>=</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3200" b="0" i="1" u="none" strike="noStrike" cap="none" normalizeH="0" baseline="0" dirty="0" smtClean="0">
                <a:ln>
                  <a:noFill/>
                </a:ln>
                <a:solidFill>
                  <a:srgbClr val="000000"/>
                </a:solidFill>
                <a:effectLst/>
                <a:ea typeface="Times New Roman" pitchFamily="18" charset="0"/>
                <a:cs typeface="Times New Roman" pitchFamily="18" charset="0"/>
              </a:rPr>
              <a:t>d</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1 </a:t>
            </a:r>
            <a:r>
              <a:rPr kumimoji="0" lang="ru-RU" sz="3200" b="0" i="1" u="none" strike="noStrike" cap="none" normalizeH="0" baseline="0" dirty="0" smtClean="0">
                <a:ln>
                  <a:noFill/>
                </a:ln>
                <a:solidFill>
                  <a:srgbClr val="000000"/>
                </a:solidFill>
                <a:effectLst/>
                <a:ea typeface="Times New Roman" pitchFamily="18" charset="0"/>
                <a:cs typeface="Times New Roman" pitchFamily="18" charset="0"/>
              </a:rPr>
              <a:t>+ d</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2)</a:t>
            </a:r>
            <a:r>
              <a:rPr kumimoji="0" lang="ru-RU" sz="3200" b="0" i="1" u="none" strike="noStrike" cap="none" normalizeH="0" baseline="0" dirty="0" smtClean="0">
                <a:ln>
                  <a:noFill/>
                </a:ln>
                <a:solidFill>
                  <a:srgbClr val="000000"/>
                </a:solidFill>
                <a:effectLst/>
                <a:ea typeface="Times New Roman" pitchFamily="18" charset="0"/>
                <a:cs typeface="Times New Roman" pitchFamily="18" charset="0"/>
              </a:rPr>
              <a:t>/2.</a:t>
            </a:r>
            <a:endParaRPr kumimoji="0" lang="ru-RU" sz="3200" b="0" i="0" u="none" strike="noStrike" cap="none" normalizeH="0" baseline="0" dirty="0" smtClean="0">
              <a:ln>
                <a:noFill/>
              </a:ln>
              <a:solidFill>
                <a:schemeClr val="tx1"/>
              </a:solidFill>
              <a:effectLst/>
              <a:cs typeface="Arial" pitchFamily="34" charset="0"/>
            </a:endParaRPr>
          </a:p>
          <a:p>
            <a:pPr marL="0" marR="0" lvl="0" indent="95250" algn="l" defTabSz="914400" rtl="0" eaLnBrk="0" fontAlgn="base" latinLnBrk="0" hangingPunct="0">
              <a:lnSpc>
                <a:spcPct val="100000"/>
              </a:lnSpc>
              <a:spcBef>
                <a:spcPct val="0"/>
              </a:spcBef>
              <a:spcAft>
                <a:spcPct val="0"/>
              </a:spcAft>
              <a:buClrTx/>
              <a:buSzTx/>
              <a:buFontTx/>
              <a:buNone/>
              <a:tabLst/>
            </a:pP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Этот размер с предельными отклонениями помещают в таблице параметров и используют при нарезании зубьев. Его называют </a:t>
            </a:r>
            <a:r>
              <a:rPr kumimoji="0" lang="ru-RU" sz="3200" b="0" i="1" u="none" strike="noStrike" cap="none" normalizeH="0" baseline="0" dirty="0" smtClean="0">
                <a:ln>
                  <a:noFill/>
                </a:ln>
                <a:solidFill>
                  <a:srgbClr val="000000"/>
                </a:solidFill>
                <a:effectLst/>
                <a:ea typeface="Times New Roman" pitchFamily="18" charset="0"/>
                <a:cs typeface="Times New Roman" pitchFamily="18" charset="0"/>
              </a:rPr>
              <a:t>межосевым расстоянием в обработке.</a:t>
            </a:r>
            <a:endParaRPr kumimoji="0" lang="ru-RU" sz="32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42844" y="142852"/>
            <a:ext cx="8858312"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5250" algn="l"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При вычерчивании фронтального разреза проводят осевые линии: горизонтальную – отверстия для вала и вертикальную – симметрии колеса. На ней находится центр червяка, сопряженного с колесом. От центра колеса вдоль этой линии и откладывают межосевое расстояние </a:t>
            </a:r>
            <a:r>
              <a:rPr kumimoji="0" lang="ru-RU" sz="3200" b="0" i="1" u="none" strike="noStrike" cap="none" normalizeH="0" baseline="0" dirty="0" smtClean="0">
                <a:ln>
                  <a:noFill/>
                </a:ln>
                <a:solidFill>
                  <a:srgbClr val="000000"/>
                </a:solidFill>
                <a:effectLst/>
                <a:ea typeface="Times New Roman" pitchFamily="18" charset="0"/>
                <a:cs typeface="Times New Roman" pitchFamily="18" charset="0"/>
              </a:rPr>
              <a:t>a</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w (рис. 4). Из полученной точки проводят окружность, диаметр которой равен диаметру делительной окружности червяка </a:t>
            </a:r>
            <a:r>
              <a:rPr kumimoji="0" lang="ru-RU" sz="3200" b="0" i="1" u="none" strike="noStrike" cap="none" normalizeH="0" baseline="0" dirty="0" smtClean="0">
                <a:ln>
                  <a:noFill/>
                </a:ln>
                <a:solidFill>
                  <a:srgbClr val="000000"/>
                </a:solidFill>
                <a:effectLst/>
                <a:ea typeface="Times New Roman" pitchFamily="18" charset="0"/>
                <a:cs typeface="Times New Roman" pitchFamily="18" charset="0"/>
              </a:rPr>
              <a:t>d</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1 (</a:t>
            </a:r>
            <a:r>
              <a:rPr kumimoji="0" lang="ru-RU" sz="3200" b="0" i="1" u="none" strike="noStrike" cap="none" normalizeH="0" baseline="0" dirty="0" err="1" smtClean="0">
                <a:ln>
                  <a:noFill/>
                </a:ln>
                <a:solidFill>
                  <a:srgbClr val="000000"/>
                </a:solidFill>
                <a:effectLst/>
                <a:ea typeface="Times New Roman" pitchFamily="18" charset="0"/>
                <a:cs typeface="Times New Roman" pitchFamily="18" charset="0"/>
              </a:rPr>
              <a:t>d</a:t>
            </a:r>
            <a:r>
              <a:rPr kumimoji="0" lang="ru-RU" sz="3200" b="0" i="0" u="none" strike="noStrike" cap="none" normalizeH="0" baseline="0" dirty="0" err="1" smtClean="0">
                <a:ln>
                  <a:noFill/>
                </a:ln>
                <a:solidFill>
                  <a:srgbClr val="000000"/>
                </a:solidFill>
                <a:effectLst/>
                <a:ea typeface="Times New Roman" pitchFamily="18" charset="0"/>
                <a:cs typeface="Times New Roman" pitchFamily="18" charset="0"/>
              </a:rPr>
              <a:t>1</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 = </a:t>
            </a:r>
            <a:r>
              <a:rPr kumimoji="0" lang="ru-RU" sz="3200" b="0" i="1" u="none" strike="noStrike" cap="none" normalizeH="0" baseline="0" dirty="0" err="1" smtClean="0">
                <a:ln>
                  <a:noFill/>
                </a:ln>
                <a:solidFill>
                  <a:srgbClr val="000000"/>
                </a:solidFill>
                <a:effectLst/>
                <a:ea typeface="Times New Roman" pitchFamily="18" charset="0"/>
                <a:cs typeface="Times New Roman" pitchFamily="18" charset="0"/>
              </a:rPr>
              <a:t>qm</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 Затем от точки встречи этой окружности с вертикальной осью колеса откладывают вдоль нее высоту головки зуба </a:t>
            </a:r>
            <a:r>
              <a:rPr kumimoji="0" lang="ru-RU" sz="3200" b="0" i="1" u="none" strike="noStrike" cap="none" normalizeH="0" baseline="0" dirty="0" err="1" smtClean="0">
                <a:ln>
                  <a:noFill/>
                </a:ln>
                <a:solidFill>
                  <a:srgbClr val="000000"/>
                </a:solidFill>
                <a:effectLst/>
                <a:ea typeface="Times New Roman" pitchFamily="18" charset="0"/>
                <a:cs typeface="Times New Roman" pitchFamily="18" charset="0"/>
              </a:rPr>
              <a:t>h</a:t>
            </a:r>
            <a:r>
              <a:rPr kumimoji="0" lang="ru-RU" sz="3200" b="0" i="0" u="none" strike="noStrike" cap="none" normalizeH="0" baseline="0" dirty="0" err="1" smtClean="0">
                <a:ln>
                  <a:noFill/>
                </a:ln>
                <a:solidFill>
                  <a:srgbClr val="000000"/>
                </a:solidFill>
                <a:effectLst/>
                <a:ea typeface="Times New Roman" pitchFamily="18" charset="0"/>
                <a:cs typeface="Times New Roman" pitchFamily="18" charset="0"/>
              </a:rPr>
              <a:t>a</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3200" b="0" i="1" u="none" strike="noStrike" cap="none" normalizeH="0" baseline="0" dirty="0" err="1" smtClean="0">
                <a:ln>
                  <a:noFill/>
                </a:ln>
                <a:solidFill>
                  <a:srgbClr val="000000"/>
                </a:solidFill>
                <a:effectLst/>
                <a:ea typeface="Times New Roman" pitchFamily="18" charset="0"/>
                <a:cs typeface="Times New Roman" pitchFamily="18" charset="0"/>
              </a:rPr>
              <a:t>h</a:t>
            </a:r>
            <a:r>
              <a:rPr kumimoji="0" lang="ru-RU" sz="3200" b="0" i="0" u="none" strike="noStrike" cap="none" normalizeH="0" baseline="0" dirty="0" err="1" smtClean="0">
                <a:ln>
                  <a:noFill/>
                </a:ln>
                <a:solidFill>
                  <a:srgbClr val="000000"/>
                </a:solidFill>
                <a:effectLst/>
                <a:ea typeface="Times New Roman" pitchFamily="18" charset="0"/>
                <a:cs typeface="Times New Roman" pitchFamily="18" charset="0"/>
              </a:rPr>
              <a:t>a</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 = </a:t>
            </a:r>
            <a:r>
              <a:rPr kumimoji="0" lang="ru-RU" sz="3200" b="0" i="1" u="none" strike="noStrike" cap="none" normalizeH="0" baseline="0" dirty="0" err="1" smtClean="0">
                <a:ln>
                  <a:noFill/>
                </a:ln>
                <a:solidFill>
                  <a:srgbClr val="000000"/>
                </a:solidFill>
                <a:effectLst/>
                <a:ea typeface="Times New Roman" pitchFamily="18" charset="0"/>
                <a:cs typeface="Times New Roman" pitchFamily="18" charset="0"/>
              </a:rPr>
              <a:t>m</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 и высоту ножки зуба </a:t>
            </a:r>
            <a:r>
              <a:rPr kumimoji="0" lang="ru-RU" sz="3200" b="0" i="1" u="none" strike="noStrike" cap="none" normalizeH="0" baseline="0" dirty="0" err="1" smtClean="0">
                <a:ln>
                  <a:noFill/>
                </a:ln>
                <a:solidFill>
                  <a:srgbClr val="000000"/>
                </a:solidFill>
                <a:effectLst/>
                <a:ea typeface="Times New Roman" pitchFamily="18" charset="0"/>
                <a:cs typeface="Times New Roman" pitchFamily="18" charset="0"/>
              </a:rPr>
              <a:t>h</a:t>
            </a:r>
            <a:r>
              <a:rPr kumimoji="0" lang="ru-RU" sz="3200" b="0" i="0" u="none" strike="noStrike" cap="none" normalizeH="0" baseline="0" dirty="0" err="1" smtClean="0">
                <a:ln>
                  <a:noFill/>
                </a:ln>
                <a:solidFill>
                  <a:srgbClr val="000000"/>
                </a:solidFill>
                <a:effectLst/>
                <a:ea typeface="Times New Roman" pitchFamily="18" charset="0"/>
                <a:cs typeface="Times New Roman" pitchFamily="18" charset="0"/>
              </a:rPr>
              <a:t>f</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 (</a:t>
            </a:r>
            <a:r>
              <a:rPr kumimoji="0" lang="ru-RU" sz="3200" b="0" i="1" u="none" strike="noStrike" cap="none" normalizeH="0" baseline="0" dirty="0" err="1" smtClean="0">
                <a:ln>
                  <a:noFill/>
                </a:ln>
                <a:solidFill>
                  <a:srgbClr val="000000"/>
                </a:solidFill>
                <a:effectLst/>
                <a:ea typeface="Times New Roman" pitchFamily="18" charset="0"/>
                <a:cs typeface="Times New Roman" pitchFamily="18" charset="0"/>
              </a:rPr>
              <a:t>h</a:t>
            </a:r>
            <a:r>
              <a:rPr kumimoji="0" lang="ru-RU" sz="3200" b="0" i="0" u="none" strike="noStrike" cap="none" normalizeH="0" baseline="0" dirty="0" err="1" smtClean="0">
                <a:ln>
                  <a:noFill/>
                </a:ln>
                <a:solidFill>
                  <a:srgbClr val="000000"/>
                </a:solidFill>
                <a:effectLst/>
                <a:ea typeface="Times New Roman" pitchFamily="18" charset="0"/>
                <a:cs typeface="Times New Roman" pitchFamily="18" charset="0"/>
              </a:rPr>
              <a:t>f</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 = 1,2</a:t>
            </a:r>
            <a:r>
              <a:rPr kumimoji="0" lang="ru-RU" sz="3200" b="0" i="1" u="none" strike="noStrike" cap="none" normalizeH="0" baseline="0" dirty="0" smtClean="0">
                <a:ln>
                  <a:noFill/>
                </a:ln>
                <a:solidFill>
                  <a:srgbClr val="000000"/>
                </a:solidFill>
                <a:effectLst/>
                <a:ea typeface="Times New Roman" pitchFamily="18" charset="0"/>
                <a:cs typeface="Times New Roman" pitchFamily="18" charset="0"/>
              </a:rPr>
              <a:t>m</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 </a:t>
            </a:r>
            <a:endParaRPr kumimoji="0" lang="ru-RU" sz="32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428604"/>
            <a:ext cx="8643998" cy="5016758"/>
          </a:xfrm>
          <a:prstGeom prst="rect">
            <a:avLst/>
          </a:prstGeom>
        </p:spPr>
        <p:txBody>
          <a:bodyPr wrap="square">
            <a:spAutoFit/>
          </a:bodyPr>
          <a:lstStyle/>
          <a:p>
            <a:pPr lvl="0" indent="95250" fontAlgn="base">
              <a:spcBef>
                <a:spcPct val="0"/>
              </a:spcBef>
              <a:spcAft>
                <a:spcPct val="0"/>
              </a:spcAft>
            </a:pP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На рис. 4, </a:t>
            </a:r>
            <a:r>
              <a:rPr kumimoji="0" lang="ru-RU" sz="3200" b="0" i="1" u="none" strike="noStrike" cap="none" normalizeH="0" baseline="0" dirty="0" smtClean="0">
                <a:ln>
                  <a:noFill/>
                </a:ln>
                <a:solidFill>
                  <a:srgbClr val="000000"/>
                </a:solidFill>
                <a:effectLst/>
                <a:ea typeface="Times New Roman" pitchFamily="18" charset="0"/>
                <a:cs typeface="Times New Roman" pitchFamily="18" charset="0"/>
              </a:rPr>
              <a:t>а</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 эти построения выделены цветом. Через полученные точки очерчивают дуги, концентричные делительной окружности. Такие же построения выполняют с противоположной стороны колеса. Полученные таким образом изображения зубьев в разрезе не заштриховывают, как и на чертежах цилиндрических и конических колес, а делительную окружность обводят штрихпунктирной линией (рис. 4, </a:t>
            </a:r>
            <a:r>
              <a:rPr kumimoji="0" lang="ru-RU" sz="3200" b="0" i="1" u="none" strike="noStrike" cap="none" normalizeH="0" baseline="0" dirty="0" smtClean="0">
                <a:ln>
                  <a:noFill/>
                </a:ln>
                <a:solidFill>
                  <a:srgbClr val="000000"/>
                </a:solidFill>
                <a:effectLst/>
                <a:ea typeface="Times New Roman" pitchFamily="18" charset="0"/>
                <a:cs typeface="Times New Roman" pitchFamily="18" charset="0"/>
              </a:rPr>
              <a:t>б</a:t>
            </a: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a:t>
            </a:r>
            <a:endParaRPr kumimoji="0" lang="ru-RU" sz="32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142844" y="214290"/>
            <a:ext cx="878687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5250" algn="l"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На виде слева зубчатый венец показывают лишь двумя окружностями: делительной и наибольшей вершин зубьев (наружный диаметр колеса). Окружность впадин не показывают (как и у конических зубчатых колес). Далее вычерчивают отверстие для вала, диаметр которого выбирают, как и для других колес, в соответствии с ГОСТ 6636–69. Размеры остальных элементов колеса определяют из соотношений, данных в таблице.</a:t>
            </a:r>
            <a:endParaRPr kumimoji="0" lang="ru-RU" sz="32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Чертеж червячного колеса, сопряженного с архимедовым червяком"/>
          <p:cNvPicPr/>
          <p:nvPr/>
        </p:nvPicPr>
        <p:blipFill>
          <a:blip r:embed="rId2" cstate="print"/>
          <a:srcRect/>
          <a:stretch>
            <a:fillRect/>
          </a:stretch>
        </p:blipFill>
        <p:spPr bwMode="auto">
          <a:xfrm>
            <a:off x="2263775" y="285728"/>
            <a:ext cx="4594241" cy="5643602"/>
          </a:xfrm>
          <a:prstGeom prst="rect">
            <a:avLst/>
          </a:prstGeom>
          <a:noFill/>
          <a:ln w="9525">
            <a:noFill/>
            <a:miter lim="800000"/>
            <a:headEnd/>
            <a:tailEnd/>
          </a:ln>
        </p:spPr>
      </p:pic>
      <p:sp>
        <p:nvSpPr>
          <p:cNvPr id="38913" name="Rectangle 1"/>
          <p:cNvSpPr>
            <a:spLocks noChangeArrowheads="1"/>
          </p:cNvSpPr>
          <p:nvPr/>
        </p:nvSpPr>
        <p:spPr bwMode="auto">
          <a:xfrm>
            <a:off x="285720" y="5929331"/>
            <a:ext cx="8715436"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525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ea typeface="Times New Roman" pitchFamily="18" charset="0"/>
                <a:cs typeface="Times New Roman" pitchFamily="18" charset="0"/>
              </a:rPr>
              <a:t>На рис. 5 приведен чертеж червячного колеса, сопрягаемого с архимедовым червяком.</a:t>
            </a:r>
            <a:endParaRPr kumimoji="0" lang="ru-RU" sz="24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214282" y="0"/>
            <a:ext cx="8715436"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5250" algn="l"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В соответствии с ГОСТ 2.406–76 на рабочих чертежах червячных колес указывают диаметр окружности вершин в средней плоскости зубчатого венца (размер 0272 мм на рис. 5), наибольший диаметр зубчатого венца (размер 0281 мм), ширину зубчатого венца (размер 54 мм), расстояние от средней плоскости зубчатого венца до базового торца (размер 27 мм), данные, определяющие внешний контур зубчатого венца, например радиус обточки поверхности выступом (размер </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R2A</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 размеры фасок и т.п., шероховатость боковых поверхностей зубьев.</a:t>
            </a:r>
            <a:endParaRPr kumimoji="0" lang="ru-RU" sz="2800" b="0" i="0" u="none" strike="noStrike" cap="none" normalizeH="0" baseline="0" dirty="0" smtClean="0">
              <a:ln>
                <a:noFill/>
              </a:ln>
              <a:solidFill>
                <a:schemeClr val="tx1"/>
              </a:solidFill>
              <a:effectLst/>
              <a:cs typeface="Arial" pitchFamily="34" charset="0"/>
            </a:endParaRPr>
          </a:p>
          <a:p>
            <a:pPr marL="0" marR="0" lvl="0" indent="9525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В таблице параметров наряду с данными о модуле и числе зубьев (6 и 44) приводят сведения о сопряженном червяке (тип червяка, число витков, направление линии витка), межосевом расстоянии </a:t>
            </a:r>
            <a:r>
              <a:rPr kumimoji="0" lang="ru-RU" sz="2800" b="0" i="1" u="none" strike="noStrike" cap="none" normalizeH="0" baseline="0" dirty="0" err="1" smtClean="0">
                <a:ln>
                  <a:noFill/>
                </a:ln>
                <a:solidFill>
                  <a:srgbClr val="000000"/>
                </a:solidFill>
                <a:effectLst/>
                <a:ea typeface="Times New Roman" pitchFamily="18" charset="0"/>
                <a:cs typeface="Times New Roman" pitchFamily="18" charset="0"/>
              </a:rPr>
              <a:t>а</a:t>
            </a:r>
            <a:r>
              <a:rPr kumimoji="0" lang="ru-RU" sz="2800" b="0" i="0" u="none" strike="noStrike" cap="none" normalizeH="0" baseline="0" dirty="0" err="1" smtClean="0">
                <a:ln>
                  <a:noFill/>
                </a:ln>
                <a:solidFill>
                  <a:srgbClr val="000000"/>
                </a:solidFill>
                <a:effectLst/>
                <a:ea typeface="Times New Roman" pitchFamily="18" charset="0"/>
                <a:cs typeface="Times New Roman" pitchFamily="18" charset="0"/>
              </a:rPr>
              <a:t>w</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 (размер 160 мм) и др.</a:t>
            </a:r>
            <a:endParaRPr kumimoji="0" lang="ru-RU" sz="28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67544" y="1484785"/>
            <a:ext cx="6390456" cy="523220"/>
          </a:xfrm>
          <a:prstGeom prst="rect">
            <a:avLst/>
          </a:prstGeom>
        </p:spPr>
        <p:txBody>
          <a:bodyPr wrap="square">
            <a:spAutoFit/>
          </a:bodyPr>
          <a:lstStyle/>
          <a:p>
            <a:pPr algn="ctr"/>
            <a:r>
              <a:rPr lang="en-US" sz="2800" dirty="0" smtClean="0"/>
              <a:t>https://studfile.net/</a:t>
            </a:r>
            <a:endParaRPr lang="ru-RU" sz="2800" dirty="0"/>
          </a:p>
        </p:txBody>
      </p:sp>
      <p:sp>
        <p:nvSpPr>
          <p:cNvPr id="4" name="Прямоугольник 3"/>
          <p:cNvSpPr/>
          <p:nvPr/>
        </p:nvSpPr>
        <p:spPr>
          <a:xfrm>
            <a:off x="467544" y="1916833"/>
            <a:ext cx="6390456" cy="523220"/>
          </a:xfrm>
          <a:prstGeom prst="rect">
            <a:avLst/>
          </a:prstGeom>
        </p:spPr>
        <p:txBody>
          <a:bodyPr wrap="square">
            <a:spAutoFit/>
          </a:bodyPr>
          <a:lstStyle/>
          <a:p>
            <a:pPr algn="ctr"/>
            <a:r>
              <a:rPr lang="en-US" sz="2800" dirty="0" smtClean="0"/>
              <a:t>https://pnu.edu.ru/</a:t>
            </a:r>
            <a:endParaRPr lang="ru-RU" sz="2800" dirty="0"/>
          </a:p>
        </p:txBody>
      </p:sp>
      <p:sp>
        <p:nvSpPr>
          <p:cNvPr id="5" name="Прямоугольник 4"/>
          <p:cNvSpPr/>
          <p:nvPr/>
        </p:nvSpPr>
        <p:spPr>
          <a:xfrm>
            <a:off x="1187624" y="2348881"/>
            <a:ext cx="5670376" cy="523220"/>
          </a:xfrm>
          <a:prstGeom prst="rect">
            <a:avLst/>
          </a:prstGeom>
        </p:spPr>
        <p:txBody>
          <a:bodyPr wrap="square">
            <a:spAutoFit/>
          </a:bodyPr>
          <a:lstStyle/>
          <a:p>
            <a:pPr algn="ctr"/>
            <a:r>
              <a:rPr lang="en-US" sz="2800" dirty="0" smtClean="0"/>
              <a:t>https://files.stroyinf.ru/</a:t>
            </a:r>
            <a:endParaRPr lang="ru-RU"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467544" y="591082"/>
            <a:ext cx="8208912"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chemeClr val="tx1"/>
                </a:solidFill>
                <a:effectLst/>
                <a:ea typeface="Times New Roman" pitchFamily="18" charset="0"/>
                <a:cs typeface="Arial" pitchFamily="34" charset="0"/>
              </a:rPr>
              <a:t>Цель презентации: </a:t>
            </a: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3200" b="0" i="0" u="none" strike="noStrike" cap="none" normalizeH="0" baseline="0" dirty="0" smtClean="0">
                <a:ln>
                  <a:noFill/>
                </a:ln>
                <a:solidFill>
                  <a:schemeClr val="tx1"/>
                </a:solidFill>
                <a:effectLst/>
                <a:ea typeface="Times New Roman" pitchFamily="18" charset="0"/>
                <a:cs typeface="Arial" pitchFamily="34" charset="0"/>
              </a:rPr>
              <a:t>Изучить материал, касающийся выполнения цилиндрических зубчатых передач внешнего зацепления и червячных передач с цилиндрическим червяком</a:t>
            </a: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3200" b="0" i="0" u="none" strike="noStrike" cap="none" normalizeH="0" baseline="0" dirty="0" smtClean="0">
                <a:ln>
                  <a:noFill/>
                </a:ln>
                <a:solidFill>
                  <a:schemeClr val="tx1"/>
                </a:solidFill>
                <a:effectLst/>
                <a:ea typeface="Times New Roman" pitchFamily="18" charset="0"/>
                <a:cs typeface="Arial" pitchFamily="34" charset="0"/>
              </a:rPr>
              <a:t>Помочь формированию умений и навыков, необходимых в инженерной деятельности при выполнении этих чертежей.</a:t>
            </a: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3200" b="0" i="0" u="none" strike="noStrike" cap="none" normalizeH="0" baseline="0" dirty="0" smtClean="0">
                <a:ln>
                  <a:noFill/>
                </a:ln>
                <a:solidFill>
                  <a:schemeClr val="tx1"/>
                </a:solidFill>
                <a:effectLst/>
                <a:ea typeface="Times New Roman" pitchFamily="18" charset="0"/>
                <a:cs typeface="Arial" pitchFamily="34" charset="0"/>
              </a:rPr>
              <a:t>Выполнять и графически оформлять червячные передачи</a:t>
            </a:r>
            <a:endParaRPr kumimoji="0" lang="ru-RU" sz="32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357166"/>
            <a:ext cx="8572560" cy="6494085"/>
          </a:xfrm>
          <a:prstGeom prst="rect">
            <a:avLst/>
          </a:prstGeom>
        </p:spPr>
        <p:txBody>
          <a:bodyPr wrap="square">
            <a:spAutoFit/>
          </a:bodyPr>
          <a:lstStyle/>
          <a:p>
            <a:pPr algn="just"/>
            <a:r>
              <a:rPr lang="ru-RU" sz="3200" b="1" i="1" dirty="0">
                <a:solidFill>
                  <a:srgbClr val="C00000"/>
                </a:solidFill>
              </a:rPr>
              <a:t>Червячная передача (или зубчато-винтовая передача)</a:t>
            </a:r>
            <a:r>
              <a:rPr lang="ru-RU" sz="3200" dirty="0"/>
              <a:t> (рис. 1) — механизм для передачи вращения </a:t>
            </a:r>
            <a:r>
              <a:rPr lang="ru-RU" sz="3200" dirty="0" smtClean="0"/>
              <a:t>между </a:t>
            </a:r>
            <a:r>
              <a:rPr lang="ru-RU" sz="3200" dirty="0"/>
              <a:t>валами посредством винта (червяка 1) и сопряженного с ним червячного колеса 2. Червяк и червячное колесо, образуют совместно высшую зубчато-винтовую кинематическую пару, а с третьим, неподвижным звеном, низшие вращательные кинематические пары. Отсюда следует, что червячная передача обладает свойствами как зубчатой (червячное колесо на своем ободе несет зубчатый венец), так и винтовой (червяк имеет форму винта) передач.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214282" y="0"/>
            <a:ext cx="8689374"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5250" algn="l" defTabSz="914400" rtl="0" eaLnBrk="1" fontAlgn="base" latinLnBrk="0" hangingPunct="1">
              <a:lnSpc>
                <a:spcPct val="100000"/>
              </a:lnSpc>
              <a:spcBef>
                <a:spcPct val="0"/>
              </a:spcBef>
              <a:spcAft>
                <a:spcPct val="0"/>
              </a:spcAft>
              <a:buClrTx/>
              <a:buSzTx/>
              <a:buFontTx/>
              <a:buNone/>
              <a:tabLst/>
            </a:pPr>
            <a:r>
              <a:rPr kumimoji="0" lang="ru-RU" sz="4000" b="0" i="0" u="none" strike="noStrike" cap="none" normalizeH="0" baseline="0" dirty="0" smtClean="0">
                <a:ln>
                  <a:noFill/>
                </a:ln>
                <a:solidFill>
                  <a:srgbClr val="000000"/>
                </a:solidFill>
                <a:effectLst/>
                <a:ea typeface="Times New Roman" pitchFamily="18" charset="0"/>
                <a:cs typeface="Times New Roman" pitchFamily="18" charset="0"/>
              </a:rPr>
              <a:t>Червячные передачи служат для</a:t>
            </a:r>
          </a:p>
          <a:p>
            <a:pPr marL="0" marR="0" lvl="0" indent="95250" algn="l" defTabSz="914400" rtl="0" eaLnBrk="1" fontAlgn="base" latinLnBrk="0" hangingPunct="1">
              <a:lnSpc>
                <a:spcPct val="100000"/>
              </a:lnSpc>
              <a:spcBef>
                <a:spcPct val="0"/>
              </a:spcBef>
              <a:spcAft>
                <a:spcPct val="0"/>
              </a:spcAft>
              <a:buClrTx/>
              <a:buSzTx/>
              <a:buFontTx/>
              <a:buNone/>
              <a:tabLst/>
            </a:pPr>
            <a:r>
              <a:rPr kumimoji="0" lang="ru-RU" sz="4000" b="0" i="0" u="none" strike="noStrike" cap="none" normalizeH="0" baseline="0" dirty="0" smtClean="0">
                <a:ln>
                  <a:noFill/>
                </a:ln>
                <a:solidFill>
                  <a:srgbClr val="000000"/>
                </a:solidFill>
                <a:effectLst/>
                <a:ea typeface="Times New Roman" pitchFamily="18" charset="0"/>
                <a:cs typeface="Times New Roman" pitchFamily="18" charset="0"/>
              </a:rPr>
              <a:t> передачи вращения между </a:t>
            </a:r>
          </a:p>
          <a:p>
            <a:pPr marL="0" marR="0" lvl="0" indent="95250" algn="l" defTabSz="914400" rtl="0" eaLnBrk="1" fontAlgn="base" latinLnBrk="0" hangingPunct="1">
              <a:lnSpc>
                <a:spcPct val="100000"/>
              </a:lnSpc>
              <a:spcBef>
                <a:spcPct val="0"/>
              </a:spcBef>
              <a:spcAft>
                <a:spcPct val="0"/>
              </a:spcAft>
              <a:buClrTx/>
              <a:buSzTx/>
              <a:buFontTx/>
              <a:buNone/>
              <a:tabLst/>
            </a:pPr>
            <a:r>
              <a:rPr kumimoji="0" lang="ru-RU" sz="4000" b="0" i="0" u="none" strike="noStrike" cap="none" normalizeH="0" baseline="0" dirty="0" smtClean="0">
                <a:ln>
                  <a:noFill/>
                </a:ln>
                <a:solidFill>
                  <a:srgbClr val="000000"/>
                </a:solidFill>
                <a:effectLst/>
                <a:ea typeface="Times New Roman" pitchFamily="18" charset="0"/>
                <a:cs typeface="Times New Roman" pitchFamily="18" charset="0"/>
              </a:rPr>
              <a:t>скрещивающимися валами</a:t>
            </a:r>
          </a:p>
          <a:p>
            <a:pPr marL="0" marR="0" lvl="0" indent="95250" algn="l" defTabSz="914400" rtl="0" eaLnBrk="1" fontAlgn="base" latinLnBrk="0" hangingPunct="1">
              <a:lnSpc>
                <a:spcPct val="100000"/>
              </a:lnSpc>
              <a:spcBef>
                <a:spcPct val="0"/>
              </a:spcBef>
              <a:spcAft>
                <a:spcPct val="0"/>
              </a:spcAft>
              <a:buClrTx/>
              <a:buSzTx/>
              <a:buFontTx/>
              <a:buNone/>
              <a:tabLst/>
            </a:pPr>
            <a:r>
              <a:rPr kumimoji="0" lang="ru-RU" sz="4000" b="0" i="0" u="none" strike="noStrike" cap="none" normalizeH="0" baseline="0" dirty="0" smtClean="0">
                <a:ln>
                  <a:noFill/>
                </a:ln>
                <a:solidFill>
                  <a:srgbClr val="000000"/>
                </a:solidFill>
                <a:effectLst/>
                <a:ea typeface="Times New Roman" pitchFamily="18" charset="0"/>
                <a:cs typeface="Times New Roman" pitchFamily="18" charset="0"/>
              </a:rPr>
              <a:t> (обычно под прямым углом) и состоят из червяка и червячного колеса .</a:t>
            </a:r>
          </a:p>
          <a:p>
            <a:pPr marL="0" marR="0" lvl="0" indent="95250" algn="l" defTabSz="914400" rtl="0" eaLnBrk="1" fontAlgn="base" latinLnBrk="0" hangingPunct="1">
              <a:lnSpc>
                <a:spcPct val="100000"/>
              </a:lnSpc>
              <a:spcBef>
                <a:spcPct val="0"/>
              </a:spcBef>
              <a:spcAft>
                <a:spcPct val="0"/>
              </a:spcAft>
              <a:buClrTx/>
              <a:buSzTx/>
              <a:buFontTx/>
              <a:buNone/>
              <a:tabLst/>
            </a:pPr>
            <a:r>
              <a:rPr kumimoji="0" lang="ru-RU" sz="4000" b="0" i="0" u="none" strike="noStrike" cap="none" normalizeH="0" baseline="0" dirty="0" smtClean="0">
                <a:ln>
                  <a:noFill/>
                </a:ln>
                <a:solidFill>
                  <a:srgbClr val="000000"/>
                </a:solidFill>
                <a:effectLst/>
                <a:ea typeface="Times New Roman" pitchFamily="18" charset="0"/>
                <a:cs typeface="Times New Roman" pitchFamily="18" charset="0"/>
              </a:rPr>
              <a:t>Они позволяют получать большие </a:t>
            </a:r>
          </a:p>
          <a:p>
            <a:pPr marL="0" marR="0" lvl="0" indent="95250" algn="l" defTabSz="914400" rtl="0" eaLnBrk="1" fontAlgn="base" latinLnBrk="0" hangingPunct="1">
              <a:lnSpc>
                <a:spcPct val="100000"/>
              </a:lnSpc>
              <a:spcBef>
                <a:spcPct val="0"/>
              </a:spcBef>
              <a:spcAft>
                <a:spcPct val="0"/>
              </a:spcAft>
              <a:buClrTx/>
              <a:buSzTx/>
              <a:buFontTx/>
              <a:buNone/>
              <a:tabLst/>
            </a:pPr>
            <a:r>
              <a:rPr kumimoji="0" lang="ru-RU" sz="4000" b="0" i="0" u="none" strike="noStrike" cap="none" normalizeH="0" baseline="0" dirty="0" smtClean="0">
                <a:ln>
                  <a:noFill/>
                </a:ln>
                <a:solidFill>
                  <a:srgbClr val="000000"/>
                </a:solidFill>
                <a:effectLst/>
                <a:ea typeface="Times New Roman" pitchFamily="18" charset="0"/>
                <a:cs typeface="Times New Roman" pitchFamily="18" charset="0"/>
              </a:rPr>
              <a:t>передаточные числа, плавность </a:t>
            </a:r>
          </a:p>
          <a:p>
            <a:pPr marL="0" marR="0" lvl="0" indent="95250" algn="l" defTabSz="914400" rtl="0" eaLnBrk="1" fontAlgn="base" latinLnBrk="0" hangingPunct="1">
              <a:lnSpc>
                <a:spcPct val="100000"/>
              </a:lnSpc>
              <a:spcBef>
                <a:spcPct val="0"/>
              </a:spcBef>
              <a:spcAft>
                <a:spcPct val="0"/>
              </a:spcAft>
              <a:buClrTx/>
              <a:buSzTx/>
              <a:buFontTx/>
              <a:buNone/>
              <a:tabLst/>
            </a:pPr>
            <a:r>
              <a:rPr kumimoji="0" lang="ru-RU" sz="4000" b="0" i="0" u="none" strike="noStrike" cap="none" normalizeH="0" baseline="0" dirty="0" smtClean="0">
                <a:ln>
                  <a:noFill/>
                </a:ln>
                <a:solidFill>
                  <a:srgbClr val="000000"/>
                </a:solidFill>
                <a:effectLst/>
                <a:ea typeface="Times New Roman" pitchFamily="18" charset="0"/>
                <a:cs typeface="Times New Roman" pitchFamily="18" charset="0"/>
              </a:rPr>
              <a:t>зацепления, бесшумны в работе.</a:t>
            </a:r>
            <a:endParaRPr kumimoji="0" lang="ru-RU" sz="4000" b="0" i="0" u="none" strike="noStrike" cap="none" normalizeH="0" baseline="0" dirty="0" smtClean="0">
              <a:ln>
                <a:noFill/>
              </a:ln>
              <a:solidFill>
                <a:schemeClr val="tx1"/>
              </a:solidFill>
              <a:effectLst/>
              <a:cs typeface="Arial" pitchFamily="34" charset="0"/>
            </a:endParaRPr>
          </a:p>
          <a:p>
            <a:pPr marL="0" marR="0" lvl="0" indent="95250" algn="l" defTabSz="914400" rtl="0" eaLnBrk="0" fontAlgn="base" latinLnBrk="0" hangingPunct="0">
              <a:lnSpc>
                <a:spcPct val="100000"/>
              </a:lnSpc>
              <a:spcBef>
                <a:spcPct val="0"/>
              </a:spcBef>
              <a:spcAft>
                <a:spcPct val="0"/>
              </a:spcAft>
              <a:buClrTx/>
              <a:buSzTx/>
              <a:buFontTx/>
              <a:buNone/>
              <a:tabLst/>
            </a:pPr>
            <a:r>
              <a:rPr kumimoji="0" lang="ru-RU" sz="4000" b="0" i="0" u="none" strike="noStrike" cap="none" normalizeH="0" baseline="0" dirty="0" smtClean="0">
                <a:ln>
                  <a:noFill/>
                </a:ln>
                <a:solidFill>
                  <a:srgbClr val="000000"/>
                </a:solidFill>
                <a:effectLst/>
                <a:ea typeface="Times New Roman" pitchFamily="18" charset="0"/>
                <a:cs typeface="Times New Roman" pitchFamily="18" charset="0"/>
              </a:rPr>
              <a:t>Ведущим обычно является червяк.</a:t>
            </a:r>
            <a:endParaRPr kumimoji="0" lang="ru-RU" sz="40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www.detalmach.ru/lect18.files/image002.jpg"/>
          <p:cNvPicPr/>
          <p:nvPr/>
        </p:nvPicPr>
        <p:blipFill>
          <a:blip r:embed="rId2" cstate="print"/>
          <a:srcRect/>
          <a:stretch>
            <a:fillRect/>
          </a:stretch>
        </p:blipFill>
        <p:spPr bwMode="auto">
          <a:xfrm>
            <a:off x="357158" y="714356"/>
            <a:ext cx="8572560" cy="4786346"/>
          </a:xfrm>
          <a:prstGeom prst="rect">
            <a:avLst/>
          </a:prstGeom>
          <a:noFill/>
          <a:ln w="19050">
            <a:solidFill>
              <a:schemeClr val="accent1">
                <a:lumMod val="75000"/>
              </a:schemeClr>
            </a:solidFill>
            <a:miter lim="800000"/>
            <a:headEnd/>
            <a:tailEnd/>
          </a:ln>
        </p:spPr>
      </p:pic>
      <p:sp>
        <p:nvSpPr>
          <p:cNvPr id="18433" name="Rectangle 1"/>
          <p:cNvSpPr>
            <a:spLocks noChangeArrowheads="1"/>
          </p:cNvSpPr>
          <p:nvPr/>
        </p:nvSpPr>
        <p:spPr bwMode="auto">
          <a:xfrm>
            <a:off x="357158" y="5572140"/>
            <a:ext cx="8786842"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0000"/>
                </a:solidFill>
                <a:effectLst/>
                <a:ea typeface="Times New Roman" pitchFamily="18" charset="0"/>
                <a:cs typeface="Times New Roman" pitchFamily="18" charset="0"/>
              </a:rPr>
              <a:t>Рисунок 1. Червячные передачи: </a:t>
            </a:r>
            <a:r>
              <a:rPr kumimoji="0" lang="ru-RU" sz="2800" b="1" i="1" u="none" strike="noStrike" cap="none" normalizeH="0" baseline="0" dirty="0" smtClean="0">
                <a:ln>
                  <a:noFill/>
                </a:ln>
                <a:solidFill>
                  <a:srgbClr val="000000"/>
                </a:solidFill>
                <a:effectLst/>
                <a:ea typeface="Times New Roman" pitchFamily="18" charset="0"/>
                <a:cs typeface="Times New Roman" pitchFamily="18" charset="0"/>
              </a:rPr>
              <a:t>1</a:t>
            </a:r>
            <a:r>
              <a:rPr kumimoji="0" lang="ru-RU" sz="2800" b="1" i="0" u="none" strike="noStrike" cap="none" normalizeH="0" baseline="0" dirty="0" smtClean="0">
                <a:ln>
                  <a:noFill/>
                </a:ln>
                <a:solidFill>
                  <a:srgbClr val="000000"/>
                </a:solidFill>
                <a:effectLst/>
                <a:ea typeface="Times New Roman" pitchFamily="18" charset="0"/>
                <a:cs typeface="Times New Roman" pitchFamily="18" charset="0"/>
              </a:rPr>
              <a:t> — червяк; </a:t>
            </a:r>
            <a:r>
              <a:rPr kumimoji="0" lang="ru-RU" sz="2800" b="1" i="1" u="none" strike="noStrike" cap="none" normalizeH="0" baseline="0" dirty="0" smtClean="0">
                <a:ln>
                  <a:noFill/>
                </a:ln>
                <a:solidFill>
                  <a:srgbClr val="000000"/>
                </a:solidFill>
                <a:effectLst/>
                <a:ea typeface="Times New Roman" pitchFamily="18" charset="0"/>
                <a:cs typeface="Times New Roman" pitchFamily="18" charset="0"/>
              </a:rPr>
              <a:t>2— </a:t>
            </a:r>
            <a:r>
              <a:rPr kumimoji="0" lang="ru-RU" sz="2800" b="1" i="0" u="none" strike="noStrike" cap="none" normalizeH="0" baseline="0" dirty="0" smtClean="0">
                <a:ln>
                  <a:noFill/>
                </a:ln>
                <a:solidFill>
                  <a:srgbClr val="000000"/>
                </a:solidFill>
                <a:effectLst/>
                <a:ea typeface="Times New Roman" pitchFamily="18" charset="0"/>
                <a:cs typeface="Times New Roman" pitchFamily="18" charset="0"/>
              </a:rPr>
              <a:t>червячное колесо</a:t>
            </a:r>
            <a:endParaRPr kumimoji="0" lang="ru-RU" sz="28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214282" y="0"/>
            <a:ext cx="8786874"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63500" algn="ctr" defTabSz="914400" rtl="0" eaLnBrk="1" fontAlgn="base" latinLnBrk="0" hangingPunct="1">
              <a:lnSpc>
                <a:spcPct val="100000"/>
              </a:lnSpc>
              <a:spcBef>
                <a:spcPct val="0"/>
              </a:spcBef>
              <a:spcAft>
                <a:spcPct val="0"/>
              </a:spcAft>
              <a:buClrTx/>
              <a:buSzTx/>
              <a:buFontTx/>
              <a:buNone/>
              <a:tabLst/>
            </a:pPr>
            <a:r>
              <a:rPr kumimoji="0" lang="ru-RU" sz="3600" b="1" i="0" u="none" strike="noStrike" cap="none" normalizeH="0" baseline="0" dirty="0" smtClean="0">
                <a:ln>
                  <a:noFill/>
                </a:ln>
                <a:solidFill>
                  <a:srgbClr val="C00000"/>
                </a:solidFill>
                <a:effectLst/>
                <a:ea typeface="Times New Roman" pitchFamily="18" charset="0"/>
                <a:cs typeface="Times New Roman" pitchFamily="18" charset="0"/>
              </a:rPr>
              <a:t>Вычерчивание червячного винта</a:t>
            </a:r>
          </a:p>
          <a:p>
            <a:pPr marL="0" marR="0" lvl="0" indent="63500" algn="l" defTabSz="914400" rtl="0" eaLnBrk="1" fontAlgn="base" latinLnBrk="0" hangingPunct="1">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tx1"/>
              </a:solidFill>
              <a:effectLst/>
              <a:cs typeface="Arial" pitchFamily="34" charset="0"/>
            </a:endParaRPr>
          </a:p>
          <a:p>
            <a:pPr marL="0" marR="0" lvl="0" indent="9525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Червяк представляет собой винт с резьбой, нарезанной на цилиндрической (рис. 2 </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а</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 поверхности или глобоиде (рис. 2,6). Червяки, резьба которых нарезана на цилиндре, подразделяются на конволютные (</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ZN</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 эвольвентные (</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ZJ</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 и архимедовы (</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ZA</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 Тип червяка определяется видом винтовой поверхности. У конволютных червяков теоретический торцовый профиль витка является удлиненной или укороченной эвольвентой, у эвольвентных червяков – эвольвентой окружности, а у архимедовых – спиралью Архимеда. Наиболее распространены архимедовы червяки ввиду простоты их изготовления.</a:t>
            </a:r>
            <a:endParaRPr kumimoji="0" lang="ru-RU" sz="28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Червячные передачи"/>
          <p:cNvPicPr/>
          <p:nvPr/>
        </p:nvPicPr>
        <p:blipFill>
          <a:blip r:embed="rId2" cstate="print"/>
          <a:srcRect/>
          <a:stretch>
            <a:fillRect/>
          </a:stretch>
        </p:blipFill>
        <p:spPr bwMode="auto">
          <a:xfrm>
            <a:off x="714348" y="500042"/>
            <a:ext cx="7572428" cy="4714908"/>
          </a:xfrm>
          <a:prstGeom prst="rect">
            <a:avLst/>
          </a:prstGeom>
          <a:noFill/>
          <a:ln w="28575">
            <a:solidFill>
              <a:srgbClr val="0070C0"/>
            </a:solidFill>
            <a:miter lim="800000"/>
            <a:headEnd/>
            <a:tailEnd/>
          </a:ln>
        </p:spPr>
      </p:pic>
      <p:sp>
        <p:nvSpPr>
          <p:cNvPr id="16385" name="Rectangle 1"/>
          <p:cNvSpPr>
            <a:spLocks noChangeArrowheads="1"/>
          </p:cNvSpPr>
          <p:nvPr/>
        </p:nvSpPr>
        <p:spPr bwMode="auto">
          <a:xfrm>
            <a:off x="214282" y="5286388"/>
            <a:ext cx="892971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5250" algn="l" defTabSz="914400" rtl="0" eaLnBrk="1" fontAlgn="base" latinLnBrk="0" hangingPunct="1">
              <a:lnSpc>
                <a:spcPct val="100000"/>
              </a:lnSpc>
              <a:spcBef>
                <a:spcPct val="0"/>
              </a:spcBef>
              <a:spcAft>
                <a:spcPct val="0"/>
              </a:spcAft>
              <a:buClrTx/>
              <a:buSzTx/>
              <a:buFontTx/>
              <a:buNone/>
              <a:tabLst/>
            </a:pP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Рисунок 2-</a:t>
            </a:r>
            <a:r>
              <a:rPr kumimoji="0" lang="ru-RU" sz="2800" b="1" i="0" u="none" strike="noStrike" cap="none" normalizeH="0" baseline="0" dirty="0" smtClean="0">
                <a:ln>
                  <a:noFill/>
                </a:ln>
                <a:solidFill>
                  <a:srgbClr val="000000"/>
                </a:solidFill>
                <a:effectLst/>
                <a:ea typeface="Times New Roman" pitchFamily="18" charset="0"/>
                <a:cs typeface="Times New Roman" pitchFamily="18" charset="0"/>
              </a:rPr>
              <a:t> Червячные передачи:</a:t>
            </a:r>
            <a:endParaRPr kumimoji="0" lang="ru-RU" sz="2800" b="0" i="0" u="none" strike="noStrike" cap="none" normalizeH="0" baseline="0" dirty="0" smtClean="0">
              <a:ln>
                <a:noFill/>
              </a:ln>
              <a:solidFill>
                <a:schemeClr val="tx1"/>
              </a:solidFill>
              <a:effectLst/>
              <a:cs typeface="Arial" pitchFamily="34" charset="0"/>
            </a:endParaRPr>
          </a:p>
          <a:p>
            <a:pPr marL="0" marR="0" lvl="0" indent="95250" algn="l" defTabSz="914400" rtl="0" eaLnBrk="0" fontAlgn="base" latinLnBrk="0" hangingPunct="0">
              <a:lnSpc>
                <a:spcPct val="100000"/>
              </a:lnSpc>
              <a:spcBef>
                <a:spcPct val="0"/>
              </a:spcBef>
              <a:spcAft>
                <a:spcPct val="0"/>
              </a:spcAft>
              <a:buClrTx/>
              <a:buSzTx/>
              <a:buFontTx/>
              <a:buNone/>
              <a:tabLst/>
            </a:pP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а –</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 с цилиндрическим червяком; </a:t>
            </a:r>
            <a:r>
              <a:rPr kumimoji="0" lang="ru-RU" sz="2800" b="0" i="1" u="none" strike="noStrike" cap="none" normalizeH="0" baseline="0" dirty="0" smtClean="0">
                <a:ln>
                  <a:noFill/>
                </a:ln>
                <a:solidFill>
                  <a:srgbClr val="000000"/>
                </a:solidFill>
                <a:effectLst/>
                <a:ea typeface="Times New Roman" pitchFamily="18" charset="0"/>
                <a:cs typeface="Times New Roman" pitchFamily="18" charset="0"/>
              </a:rPr>
              <a:t>б – с</a:t>
            </a:r>
            <a:r>
              <a:rPr kumimoji="0" lang="ru-RU" sz="2800" b="0" i="0" u="none" strike="noStrike" cap="none" normalizeH="0" baseline="0" dirty="0" smtClean="0">
                <a:ln>
                  <a:noFill/>
                </a:ln>
                <a:solidFill>
                  <a:srgbClr val="000000"/>
                </a:solidFill>
                <a:effectLst/>
                <a:ea typeface="Times New Roman" pitchFamily="18" charset="0"/>
                <a:cs typeface="Times New Roman" pitchFamily="18" charset="0"/>
              </a:rPr>
              <a:t> глобоидным червяком</a:t>
            </a:r>
            <a:endParaRPr kumimoji="0" lang="ru-RU" sz="28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42844" y="214290"/>
            <a:ext cx="8858312"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5250" algn="l"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Элементы червяка аналогичны элементам резьбы. </a:t>
            </a:r>
          </a:p>
          <a:p>
            <a:pPr marL="0" marR="0" lvl="0" indent="95250" algn="l"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Червяки подразделяются на правые и левые (в зависимости от направления винтовой линии) и по числу заходов.</a:t>
            </a:r>
            <a:endParaRPr kumimoji="0" lang="ru-RU" sz="3200" b="0" i="0" u="none" strike="noStrike" cap="none" normalizeH="0" baseline="0" dirty="0" smtClean="0">
              <a:ln>
                <a:noFill/>
              </a:ln>
              <a:solidFill>
                <a:schemeClr val="tx1"/>
              </a:solidFill>
              <a:effectLst/>
              <a:cs typeface="Arial" pitchFamily="34" charset="0"/>
            </a:endParaRPr>
          </a:p>
          <a:p>
            <a:pPr marL="0" marR="0" lvl="0" indent="95250" algn="l" defTabSz="914400" rtl="0" eaLnBrk="0" fontAlgn="base" latinLnBrk="0" hangingPunct="0">
              <a:lnSpc>
                <a:spcPct val="100000"/>
              </a:lnSpc>
              <a:spcBef>
                <a:spcPct val="0"/>
              </a:spcBef>
              <a:spcAft>
                <a:spcPct val="0"/>
              </a:spcAft>
              <a:buClrTx/>
              <a:buSzTx/>
              <a:buFontTx/>
              <a:buNone/>
              <a:tabLst/>
            </a:pPr>
            <a:r>
              <a:rPr kumimoji="0" lang="ru-RU" sz="3200" b="0" i="0" u="none" strike="noStrike" cap="none" normalizeH="0" baseline="0" dirty="0" smtClean="0">
                <a:ln>
                  <a:noFill/>
                </a:ln>
                <a:solidFill>
                  <a:srgbClr val="000000"/>
                </a:solidFill>
                <a:effectLst/>
                <a:ea typeface="Times New Roman" pitchFamily="18" charset="0"/>
                <a:cs typeface="Times New Roman" pitchFamily="18" charset="0"/>
              </a:rPr>
              <a:t>Чертеж архимедова цилиндрического червяка представлен на рис. 3. На главном изображении обычно выполняют местный разрез, чтобы показать профиль витка. Образующие цилиндра впадин изображают сплошными тонкими линиями. На поперечном разрезе заштриховывают только сечение стержня витка, а сечение винтового выступа не заштриховывают.</a:t>
            </a:r>
            <a:endParaRPr kumimoji="0" lang="ru-RU" sz="32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Чертеж архимедова цилиндрического червяка"/>
          <p:cNvPicPr/>
          <p:nvPr/>
        </p:nvPicPr>
        <p:blipFill>
          <a:blip r:embed="rId2" cstate="print"/>
          <a:srcRect/>
          <a:stretch>
            <a:fillRect/>
          </a:stretch>
        </p:blipFill>
        <p:spPr bwMode="auto">
          <a:xfrm>
            <a:off x="2357422" y="357166"/>
            <a:ext cx="4451365" cy="5715064"/>
          </a:xfrm>
          <a:prstGeom prst="rect">
            <a:avLst/>
          </a:prstGeom>
          <a:noFill/>
          <a:ln w="28575">
            <a:solidFill>
              <a:srgbClr val="0070C0"/>
            </a:solidFill>
            <a:miter lim="800000"/>
            <a:headEnd/>
            <a:tailEnd/>
          </a:ln>
        </p:spPr>
      </p:pic>
      <p:sp>
        <p:nvSpPr>
          <p:cNvPr id="14337" name="Rectangle 1"/>
          <p:cNvSpPr>
            <a:spLocks noChangeArrowheads="1"/>
          </p:cNvSpPr>
          <p:nvPr/>
        </p:nvSpPr>
        <p:spPr bwMode="auto">
          <a:xfrm>
            <a:off x="214282" y="6072206"/>
            <a:ext cx="8643998"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5250" algn="l" defTabSz="914400" rtl="0" eaLnBrk="1" fontAlgn="base" latinLnBrk="0" hangingPunct="1">
              <a:lnSpc>
                <a:spcPct val="100000"/>
              </a:lnSpc>
              <a:spcBef>
                <a:spcPct val="0"/>
              </a:spcBef>
              <a:spcAft>
                <a:spcPct val="0"/>
              </a:spcAft>
              <a:buClrTx/>
              <a:buSzTx/>
              <a:buFontTx/>
              <a:buNone/>
              <a:tabLst/>
            </a:pPr>
            <a:r>
              <a:rPr kumimoji="0" lang="ru-RU" sz="2400" u="none" strike="noStrike" cap="none" normalizeH="0" baseline="0" dirty="0" smtClean="0">
                <a:ln>
                  <a:noFill/>
                </a:ln>
                <a:solidFill>
                  <a:srgbClr val="000000"/>
                </a:solidFill>
                <a:effectLst/>
                <a:ea typeface="Times New Roman" pitchFamily="18" charset="0"/>
                <a:cs typeface="Times New Roman" pitchFamily="18" charset="0"/>
              </a:rPr>
              <a:t>Рисунок 3 </a:t>
            </a:r>
            <a:r>
              <a:rPr kumimoji="0" lang="ru-RU" sz="2400" i="0" u="none" strike="noStrike" cap="none" normalizeH="0" baseline="0" dirty="0" smtClean="0">
                <a:ln>
                  <a:noFill/>
                </a:ln>
                <a:solidFill>
                  <a:srgbClr val="000000"/>
                </a:solidFill>
                <a:effectLst/>
                <a:ea typeface="Times New Roman" pitchFamily="18" charset="0"/>
                <a:cs typeface="Times New Roman" pitchFamily="18" charset="0"/>
              </a:rPr>
              <a:t>Чертеж архимедова цилиндрического червяка</a:t>
            </a:r>
            <a:endParaRPr kumimoji="0" lang="ru-RU" sz="180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155</TotalTime>
  <Words>485</Words>
  <Application>Microsoft Office PowerPoint</Application>
  <PresentationFormat>Экран (4:3)</PresentationFormat>
  <Paragraphs>48</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Литейная</vt:lpstr>
      <vt:lpstr>Презентация на тему: «Чертежи червячных колес и червячных винтов»  Преподаватель Гомозова Л.Н.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на тему: «Чертежи червячных колес и червячных винтов»  Преподаватель Гомозова Л.Н.</dc:title>
  <dc:creator>Sergey ostrov</dc:creator>
  <cp:lastModifiedBy>avanesyan</cp:lastModifiedBy>
  <cp:revision>18</cp:revision>
  <dcterms:created xsi:type="dcterms:W3CDTF">2022-05-06T05:16:10Z</dcterms:created>
  <dcterms:modified xsi:type="dcterms:W3CDTF">2022-05-13T07:15:05Z</dcterms:modified>
</cp:coreProperties>
</file>