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oypuls.ru/" TargetMode="External"/><Relationship Id="rId3" Type="http://schemas.openxmlformats.org/officeDocument/2006/relationships/hyperlink" Target="http://www.profirem.com/glavnaya1/normativnaya_dokumentaciya/ukladka_keramicheskoj_plitki/gost_6141-91_plitki_keramicheskie_glazurovannye_dlya_vnutrennej_oblicovki_sten/" TargetMode="External"/><Relationship Id="rId7" Type="http://schemas.openxmlformats.org/officeDocument/2006/relationships/hyperlink" Target="http://www.marconflex.ru/" TargetMode="External"/><Relationship Id="rId2" Type="http://schemas.openxmlformats.org/officeDocument/2006/relationships/hyperlink" Target="http://stroyremkom.ru/snip/3_04_01-87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nauf.ru/" TargetMode="External"/><Relationship Id="rId5" Type="http://schemas.openxmlformats.org/officeDocument/2006/relationships/hyperlink" Target="mailto:info@knauf-spb.ru" TargetMode="External"/><Relationship Id="rId4" Type="http://schemas.openxmlformats.org/officeDocument/2006/relationships/hyperlink" Target="http://www.profirem.com/glavnaya1/normativnaya_dokumentaciya/ukladka_keramicheskoj_plitki/gost_17057-89_plitki_steklyannye_oblicovochnye_kovrovo-mozaichnye_i_kovry_iz_nih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Монтаж металлического каркаса межкомнатных перегородок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ishenko\Desktop\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ishenko\Desktop\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06489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ishenko\Desktop\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2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ishenko\Desktop\slide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13690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ishenko\Desktop\slid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848872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ishenko\Desktop\slid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ishenko\Desktop\slid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52928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ishenko\Desktop\slid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ishenko\Desktop\slid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9288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ishenko\Desktop\slide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06489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Цель урока: Изучение монтажа  металлического каркаса межкомнатных перегородок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Вопросы темы: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Введение Классификация перегородок </a:t>
            </a:r>
          </a:p>
          <a:p>
            <a:r>
              <a:rPr lang="ru-RU" dirty="0" smtClean="0"/>
              <a:t>Порядок выполнения  работ</a:t>
            </a:r>
          </a:p>
          <a:p>
            <a:r>
              <a:rPr lang="ru-RU" dirty="0" smtClean="0"/>
              <a:t>-разметка</a:t>
            </a:r>
          </a:p>
          <a:p>
            <a:r>
              <a:rPr lang="ru-RU" dirty="0" smtClean="0"/>
              <a:t>-установка профилей </a:t>
            </a:r>
          </a:p>
          <a:p>
            <a:r>
              <a:rPr lang="ru-RU" dirty="0" smtClean="0"/>
              <a:t>-устройство изоляции</a:t>
            </a:r>
          </a:p>
          <a:p>
            <a:r>
              <a:rPr lang="ru-RU" dirty="0" smtClean="0"/>
              <a:t>-обшивка </a:t>
            </a:r>
            <a:r>
              <a:rPr lang="ru-RU" dirty="0" err="1" smtClean="0"/>
              <a:t>гипсокортоном</a:t>
            </a:r>
            <a:endParaRPr lang="ru-RU" dirty="0" smtClean="0"/>
          </a:p>
          <a:p>
            <a:r>
              <a:rPr lang="ru-RU" smtClean="0"/>
              <a:t>Используемые источники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ishenko\Desktop\slid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ishenko\Desktop\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ishenko\Desktop\slide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2088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ishenko\Desktop\slide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28092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ishenko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13690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ishenko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77686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ishenko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13690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ishenko\Desktop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208912" cy="5310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ishenko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9288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tishenko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06489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shenko\Desktop\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 самоконтроля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месту положения перегородки бывают …</a:t>
            </a:r>
          </a:p>
          <a:p>
            <a:r>
              <a:rPr lang="ru-RU" dirty="0" smtClean="0"/>
              <a:t>Какие бывают перегородки по способу устройства</a:t>
            </a:r>
          </a:p>
          <a:p>
            <a:r>
              <a:rPr lang="ru-RU" dirty="0" smtClean="0"/>
              <a:t>Шаг между стоечными профилями</a:t>
            </a:r>
          </a:p>
          <a:p>
            <a:r>
              <a:rPr lang="ru-RU" dirty="0" smtClean="0"/>
              <a:t>Шаг </a:t>
            </a:r>
            <a:r>
              <a:rPr lang="ru-RU" dirty="0" err="1" smtClean="0"/>
              <a:t>самореза</a:t>
            </a:r>
            <a:r>
              <a:rPr lang="ru-RU" dirty="0" smtClean="0"/>
              <a:t> при двухслойной обшивке </a:t>
            </a:r>
            <a:r>
              <a:rPr lang="ru-RU" dirty="0" err="1" smtClean="0"/>
              <a:t>гипсокартона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09160"/>
          </a:xfrm>
        </p:spPr>
        <p:txBody>
          <a:bodyPr>
            <a:normAutofit lnSpcReduction="10000"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39700" algn="l"/>
                <a:tab pos="457200" algn="l"/>
              </a:tabLs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Основные источники:</a:t>
            </a:r>
            <a:endParaRPr lang="ru-RU" sz="1600" dirty="0" smtClean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Технология отделочных строительных работ: учебник для начального профессионального обучения/Н.Н. </a:t>
            </a:r>
            <a:r>
              <a:rPr lang="ru-RU" sz="1600" dirty="0" err="1" smtClean="0">
                <a:ea typeface="Calibri" pitchFamily="34" charset="0"/>
                <a:cs typeface="Times New Roman" pitchFamily="18" charset="0"/>
              </a:rPr>
              <a:t>Завражин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. - М. : Изд. Центр «Академия», 2016.</a:t>
            </a:r>
            <a:endParaRPr lang="ru-RU" sz="1600" dirty="0" smtClean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Облицовочные работы: учебник для начального профессионального обучения/Г.Г. Черноус. - М. : Изд. Центр «Академия», 2016. </a:t>
            </a:r>
            <a:endParaRPr lang="ru-RU" sz="1600" dirty="0" smtClean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39700" algn="l"/>
                <a:tab pos="457200" algn="l"/>
              </a:tabLs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Дополнительные источники: </a:t>
            </a:r>
            <a:endParaRPr lang="ru-RU" sz="1600" dirty="0" smtClean="0">
              <a:cs typeface="Arial" pitchFamily="34" charset="0"/>
            </a:endParaRPr>
          </a:p>
          <a:p>
            <a:pPr marL="457200" lvl="1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39700" algn="l"/>
                <a:tab pos="457200" algn="l"/>
              </a:tabLst>
            </a:pPr>
            <a:r>
              <a:rPr lang="ru-RU" sz="1600" dirty="0" err="1" smtClean="0">
                <a:ea typeface="Calibri" pitchFamily="34" charset="0"/>
                <a:cs typeface="Times New Roman" pitchFamily="18" charset="0"/>
                <a:hlinkClick r:id="rId2"/>
              </a:rPr>
              <a:t>СНиП</a:t>
            </a:r>
            <a:r>
              <a:rPr lang="ru-RU" sz="1600" dirty="0" smtClean="0">
                <a:ea typeface="Calibri" pitchFamily="34" charset="0"/>
                <a:cs typeface="Times New Roman" pitchFamily="18" charset="0"/>
                <a:hlinkClick r:id="rId2"/>
              </a:rPr>
              <a:t> 04.013.04.03-85. Защита строительных конструкций и сооружений от коррозии.</a:t>
            </a:r>
            <a:endParaRPr lang="ru-RU" sz="1600" dirty="0" smtClean="0">
              <a:cs typeface="Arial" pitchFamily="34" charset="0"/>
            </a:endParaRPr>
          </a:p>
          <a:p>
            <a:pPr marL="457200" lvl="1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39700" algn="l"/>
                <a:tab pos="457200" algn="l"/>
              </a:tabLst>
            </a:pPr>
            <a:r>
              <a:rPr lang="ru-RU" sz="1600" dirty="0" err="1" smtClean="0">
                <a:ea typeface="Calibri" pitchFamily="34" charset="0"/>
                <a:cs typeface="Times New Roman" pitchFamily="18" charset="0"/>
              </a:rPr>
              <a:t>СНиП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3.04.01-87. Плиточные работы. 3.   </a:t>
            </a:r>
            <a:r>
              <a:rPr lang="ru-RU" sz="1600" dirty="0" err="1" smtClean="0">
                <a:ea typeface="Times New Roman" pitchFamily="18" charset="0"/>
                <a:cs typeface="Times New Roman" pitchFamily="18" charset="0"/>
              </a:rPr>
              <a:t>СНиП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2.03.13-88. Полы</a:t>
            </a:r>
            <a:endParaRPr lang="ru-RU" sz="1600" dirty="0" smtClean="0">
              <a:cs typeface="Arial" pitchFamily="34" charset="0"/>
            </a:endParaRPr>
          </a:p>
          <a:p>
            <a:pPr marL="457200" lvl="1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39700" algn="l"/>
                <a:tab pos="457200" algn="l"/>
              </a:tabLs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ГОСТ 27180-2001 Плитки керамические. Методы испытаний.</a:t>
            </a:r>
            <a:endParaRPr lang="ru-RU" sz="1600" dirty="0" smtClean="0">
              <a:cs typeface="Arial" pitchFamily="34" charset="0"/>
            </a:endParaRPr>
          </a:p>
          <a:p>
            <a:pPr marL="457200" lvl="1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39700" algn="l"/>
                <a:tab pos="457200" algn="l"/>
              </a:tabLs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  <a:hlinkClick r:id="rId3"/>
              </a:rPr>
              <a:t>ГОСТ 6141-91. Плитки керамические глазурованные для внутренней облицовки стен</a:t>
            </a:r>
            <a:endParaRPr lang="ru-RU" sz="1600" dirty="0" smtClean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39700" algn="l"/>
                <a:tab pos="457200" algn="l"/>
              </a:tabLs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5. 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  <a:hlinkClick r:id="rId4"/>
              </a:rPr>
              <a:t>ГОСТ 17057-89. Плитки стеклянные облицовочные коврово-мозаичные и ковры из них.</a:t>
            </a:r>
            <a:endParaRPr lang="ru-RU" sz="1600" dirty="0" smtClean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39700" algn="l"/>
                <a:tab pos="457200" algn="l"/>
              </a:tabLs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6. ГОСТ 13996-93 Плитки керамические фасадные и ковры из них.  Технические условия.</a:t>
            </a:r>
            <a:endParaRPr lang="ru-RU" sz="1600" dirty="0" smtClean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39700" algn="l"/>
                <a:tab pos="457200" algn="l"/>
              </a:tabLs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7. ГОСТ 6787-2001 Плитки керамические для полов</a:t>
            </a:r>
            <a:endParaRPr lang="ru-RU" sz="1600" dirty="0" smtClean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39700" algn="l"/>
                <a:tab pos="457200" algn="l"/>
              </a:tabLs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Интернет – ресурсы:</a:t>
            </a:r>
            <a:endParaRPr lang="ru-RU" sz="1600" dirty="0" smtClean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39700" algn="l"/>
                <a:tab pos="457200" algn="l"/>
              </a:tabLs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Работа с интернет ресурсами: </a:t>
            </a:r>
            <a:endParaRPr lang="ru-RU" sz="1600" dirty="0" smtClean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39700" algn="l"/>
                <a:tab pos="457200" algn="l"/>
              </a:tabLs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1. </a:t>
            </a:r>
            <a:r>
              <a:rPr lang="en-US" sz="1600" dirty="0" smtClean="0">
                <a:ea typeface="Times New Roman" pitchFamily="18" charset="0"/>
                <a:cs typeface="Times New Roman" pitchFamily="18" charset="0"/>
                <a:hlinkClick r:id="rId5"/>
              </a:rPr>
              <a:t>info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  <a:hlinkClick r:id="rId5"/>
              </a:rPr>
              <a:t>@</a:t>
            </a:r>
            <a:r>
              <a:rPr lang="en-US" sz="1600" dirty="0" err="1" smtClean="0">
                <a:ea typeface="Times New Roman" pitchFamily="18" charset="0"/>
                <a:cs typeface="Times New Roman" pitchFamily="18" charset="0"/>
                <a:hlinkClick r:id="rId5"/>
              </a:rPr>
              <a:t>knauf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  <a:hlinkClick r:id="rId5"/>
              </a:rPr>
              <a:t>-</a:t>
            </a:r>
            <a:r>
              <a:rPr lang="en-US" sz="1600" dirty="0" err="1" smtClean="0">
                <a:ea typeface="Times New Roman" pitchFamily="18" charset="0"/>
                <a:cs typeface="Times New Roman" pitchFamily="18" charset="0"/>
                <a:hlinkClick r:id="rId5"/>
              </a:rPr>
              <a:t>spb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600" dirty="0" err="1" smtClean="0">
                <a:ea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; </a:t>
            </a:r>
            <a:endParaRPr lang="ru-RU" sz="1600" dirty="0" smtClean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39700" algn="l"/>
                <a:tab pos="457200" algn="l"/>
              </a:tabLs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2. </a:t>
            </a:r>
            <a:r>
              <a:rPr lang="en-US" sz="1600" dirty="0" smtClean="0">
                <a:ea typeface="Times New Roman" pitchFamily="18" charset="0"/>
                <a:cs typeface="Times New Roman" pitchFamily="18" charset="0"/>
                <a:hlinkClick r:id="rId6"/>
              </a:rPr>
              <a:t>www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600" dirty="0" err="1" smtClean="0">
                <a:ea typeface="Times New Roman" pitchFamily="18" charset="0"/>
                <a:cs typeface="Times New Roman" pitchFamily="18" charset="0"/>
                <a:hlinkClick r:id="rId6"/>
              </a:rPr>
              <a:t>knauf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600" dirty="0" err="1" smtClean="0">
                <a:ea typeface="Times New Roman" pitchFamily="18" charset="0"/>
                <a:cs typeface="Times New Roman" pitchFamily="18" charset="0"/>
                <a:hlinkClick r:id="rId6"/>
              </a:rPr>
              <a:t>ru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; </a:t>
            </a:r>
            <a:endParaRPr lang="ru-RU" sz="1600" dirty="0" smtClean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39700" algn="l"/>
                <a:tab pos="457200" algn="l"/>
              </a:tabLs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3. </a:t>
            </a:r>
            <a:r>
              <a:rPr lang="en-US" sz="1600" dirty="0" smtClean="0">
                <a:ea typeface="Times New Roman" pitchFamily="18" charset="0"/>
                <a:cs typeface="Times New Roman" pitchFamily="18" charset="0"/>
                <a:hlinkClick r:id="rId7"/>
              </a:rPr>
              <a:t>www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1600" dirty="0" err="1" smtClean="0">
                <a:ea typeface="Times New Roman" pitchFamily="18" charset="0"/>
                <a:cs typeface="Times New Roman" pitchFamily="18" charset="0"/>
                <a:hlinkClick r:id="rId7"/>
              </a:rPr>
              <a:t>marconflex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1600" dirty="0" err="1" smtClean="0">
                <a:ea typeface="Times New Roman" pitchFamily="18" charset="0"/>
                <a:cs typeface="Times New Roman" pitchFamily="18" charset="0"/>
                <a:hlinkClick r:id="rId7"/>
              </a:rPr>
              <a:t>ru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; </a:t>
            </a:r>
            <a:endParaRPr lang="ru-RU" sz="1600" dirty="0" smtClean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39700" algn="l"/>
                <a:tab pos="457200" algn="l"/>
              </a:tabLs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4. </a:t>
            </a:r>
            <a:r>
              <a:rPr lang="en-US" sz="1600" dirty="0" smtClean="0">
                <a:ea typeface="Times New Roman" pitchFamily="18" charset="0"/>
                <a:cs typeface="Times New Roman" pitchFamily="18" charset="0"/>
                <a:hlinkClick r:id="rId8"/>
              </a:rPr>
              <a:t>www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sz="1600" dirty="0" smtClean="0">
                <a:ea typeface="Times New Roman" pitchFamily="18" charset="0"/>
                <a:cs typeface="Times New Roman" pitchFamily="18" charset="0"/>
                <a:hlinkClick r:id="rId8"/>
              </a:rPr>
              <a:t>STROYPULS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sz="1600" dirty="0" smtClean="0">
                <a:ea typeface="Times New Roman" pitchFamily="18" charset="0"/>
                <a:cs typeface="Times New Roman" pitchFamily="18" charset="0"/>
                <a:hlinkClick r:id="rId8"/>
              </a:rPr>
              <a:t>RU</a:t>
            </a:r>
            <a:endParaRPr lang="ru-RU" sz="1600" dirty="0" smtClean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39700" algn="l"/>
                <a:tab pos="457200" algn="l"/>
              </a:tabLs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Интернет - сайты : </a:t>
            </a:r>
            <a:r>
              <a:rPr lang="en-US" sz="1600" dirty="0" err="1" smtClean="0">
                <a:ea typeface="Calibri" pitchFamily="34" charset="0"/>
                <a:cs typeface="Times New Roman" pitchFamily="18" charset="0"/>
              </a:rPr>
              <a:t>Knayf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sz="1600" dirty="0" err="1" smtClean="0">
                <a:ea typeface="Calibri" pitchFamily="34" charset="0"/>
                <a:cs typeface="Times New Roman" pitchFamily="18" charset="0"/>
              </a:rPr>
              <a:t>ru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,  </a:t>
            </a:r>
            <a:r>
              <a:rPr lang="en-US" sz="1600" dirty="0" err="1" smtClean="0">
                <a:ea typeface="Calibri" pitchFamily="34" charset="0"/>
                <a:cs typeface="Times New Roman" pitchFamily="18" charset="0"/>
              </a:rPr>
              <a:t>yandex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sz="1600" dirty="0" err="1" smtClean="0">
                <a:ea typeface="Calibri" pitchFamily="34" charset="0"/>
                <a:cs typeface="Times New Roman" pitchFamily="18" charset="0"/>
              </a:rPr>
              <a:t>ru</a:t>
            </a:r>
            <a:endParaRPr lang="en-US" sz="1600" dirty="0" smtClean="0"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shenko\Desktop\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ishenko\Desktop\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shenko\Desktop\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352928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shenko\Desktop\slid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0891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ishenko\Desktop\slid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28092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ishenko\Desktop\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</TotalTime>
  <Words>244</Words>
  <Application>Microsoft Office PowerPoint</Application>
  <PresentationFormat>Экран (4:3)</PresentationFormat>
  <Paragraphs>33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Монтаж металлического каркаса межкомнатных перегородок </vt:lpstr>
      <vt:lpstr>Цель урока: Изучение монтажа  металлического каркаса межкомнатных перегородок Вопросы темы: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Вопросы дл самоконтроля </vt:lpstr>
      <vt:lpstr>Литература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Тищенко Светлана Владимировна</dc:creator>
  <cp:lastModifiedBy>avanesyan</cp:lastModifiedBy>
  <cp:revision>8</cp:revision>
  <dcterms:created xsi:type="dcterms:W3CDTF">2020-10-03T09:36:20Z</dcterms:created>
  <dcterms:modified xsi:type="dcterms:W3CDTF">2022-05-13T07:44:03Z</dcterms:modified>
</cp:coreProperties>
</file>