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ru-RU"/>
    </a:defPPr>
    <a:lvl1pPr marL="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lang="ru-RU"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lvl6pPr>
              <a:defRPr lang="ru-RU" sz="1800"/>
            </a:lvl6pPr>
            <a:lvl7pPr>
              <a:defRPr lang="ru-RU" sz="1800"/>
            </a:lvl7pPr>
            <a:lvl8pPr>
              <a:defRPr lang="ru-RU" sz="1800"/>
            </a:lvl8pPr>
            <a:lvl9pPr>
              <a:defRPr lang="ru-RU"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lvl6pPr>
              <a:defRPr lang="ru-RU" sz="1800"/>
            </a:lvl6pPr>
            <a:lvl7pPr>
              <a:defRPr lang="ru-RU" sz="1800"/>
            </a:lvl7pPr>
            <a:lvl8pPr>
              <a:defRPr lang="ru-RU" sz="1800"/>
            </a:lvl8pPr>
            <a:lvl9pPr>
              <a:defRPr lang="ru-RU"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lang="ru-RU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lvl6pPr>
              <a:defRPr lang="ru-RU" sz="1600"/>
            </a:lvl6pPr>
            <a:lvl7pPr>
              <a:defRPr lang="ru-RU" sz="1600"/>
            </a:lvl7pPr>
            <a:lvl8pPr>
              <a:defRPr lang="ru-RU" sz="1600"/>
            </a:lvl8pPr>
            <a:lvl9pPr>
              <a:defRPr lang="ru-RU"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lvl6pPr>
              <a:defRPr lang="ru-RU" sz="1600"/>
            </a:lvl6pPr>
            <a:lvl7pPr>
              <a:defRPr lang="ru-RU" sz="1600"/>
            </a:lvl7pPr>
            <a:lvl8pPr>
              <a:defRPr lang="ru-RU" sz="1600"/>
            </a:lvl8pPr>
            <a:lvl9pPr>
              <a:defRPr lang="ru-RU"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lang="ru-RU"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lang="ru-RU"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lang="ru-RU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lang="ru-RU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lang="ru-RU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lang="ru-RU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lang="ru-RU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-108520" y="2492896"/>
            <a:ext cx="6172200" cy="3908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2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ather Script One"/>
              </a:rPr>
              <a:t>День </a:t>
            </a:r>
            <a:br>
              <a:rPr lang="ru-RU" sz="12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ather Script One"/>
              </a:rPr>
            </a:br>
            <a:r>
              <a:rPr lang="ru-RU" sz="12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ather Script One"/>
              </a:rPr>
              <a:t>Победы</a:t>
            </a:r>
            <a:br>
              <a:rPr lang="ru-RU" sz="12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ather Script One"/>
              </a:rPr>
            </a:br>
            <a:r>
              <a:rPr lang="ru-RU" sz="14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ather Script One"/>
              </a:rPr>
              <a:t>группа ПС-21-20</a:t>
            </a:r>
            <a:endParaRPr lang="ru-RU" sz="120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Heather Script One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952999" y="0"/>
            <a:ext cx="3962543" cy="277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44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hellyAllegroC"/>
              </a:rPr>
              <a:t>Посвящается </a:t>
            </a:r>
            <a:endParaRPr/>
          </a:p>
          <a:p>
            <a:pPr algn="r">
              <a:defRPr/>
            </a:pPr>
            <a:r>
              <a:rPr lang="ru-RU" sz="44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hellyAllegroC"/>
              </a:rPr>
              <a:t>77-летию </a:t>
            </a:r>
            <a:endParaRPr/>
          </a:p>
          <a:p>
            <a:pPr algn="r">
              <a:defRPr/>
            </a:pPr>
            <a:r>
              <a:rPr lang="ru-RU" sz="44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hellyAllegroC"/>
              </a:rPr>
              <a:t>со </a:t>
            </a:r>
            <a:endParaRPr/>
          </a:p>
          <a:p>
            <a:pPr algn="r">
              <a:defRPr/>
            </a:pPr>
            <a:r>
              <a:rPr lang="ru-RU" sz="44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hellyAllegroC"/>
              </a:rPr>
              <a:t>Дня Победы</a:t>
            </a:r>
          </a:p>
        </p:txBody>
      </p:sp>
      <p:pic>
        <p:nvPicPr>
          <p:cNvPr id="11" name="Рисунок 10" descr="Star_Vict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полтавский шлях000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0" y="0"/>
            <a:ext cx="5655172" cy="51054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 descr="17000полтавский шлях000.jpg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287474" y="0"/>
            <a:ext cx="2856524" cy="52193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0" y="561976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Полтавский Шлях</a:t>
            </a:r>
          </a:p>
        </p:txBody>
      </p:sp>
      <p:pic>
        <p:nvPicPr>
          <p:cNvPr id="7" name="Рисунок 6" descr="Star_Victor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726441" y="5381624"/>
            <a:ext cx="2417558" cy="13811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067944" y="-675456"/>
            <a:ext cx="3714744" cy="49530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Кинотеатр «Первый комсомольский»</a:t>
            </a:r>
          </a:p>
        </p:txBody>
      </p:sp>
      <p:pic>
        <p:nvPicPr>
          <p:cNvPr id="4" name="Содержимое 3" descr="Bundesarchiv_Bild_101I-704-0130-13,_Charkow,_Soldaten_vor_Kino первый комсомольский 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-74976" y="476672"/>
            <a:ext cx="4391622" cy="389390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0" y="441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Кинотеатры разрешалось посещать </a:t>
            </a:r>
            <a:r>
              <a:rPr lang="ru-RU" sz="3200" u="sng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только германским военным, полицаям, лицам перешедшим на сторону Германии. </a:t>
            </a:r>
          </a:p>
        </p:txBody>
      </p:sp>
      <p:pic>
        <p:nvPicPr>
          <p:cNvPr id="6" name="Рисунок 5" descr="Star_Victo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7623334" y="5989259"/>
            <a:ext cx="1520665" cy="8687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95936" y="0"/>
            <a:ext cx="3471858" cy="46783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Разрушенная территория Южного вокзала</a:t>
            </a:r>
          </a:p>
        </p:txBody>
      </p:sp>
      <p:pic>
        <p:nvPicPr>
          <p:cNvPr id="4" name="Содержимое 3" descr="Bundesarchiv_Bild_183-B16515,_Russland,_zerstörter_Bahnhof_von_Charko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0" y="0"/>
            <a:ext cx="4800600" cy="44005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0" y="4267200"/>
            <a:ext cx="6516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Был </a:t>
            </a:r>
            <a:r>
              <a:rPr lang="ru-RU" sz="32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стратегически важным узловым объектом</a:t>
            </a: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 для немцев. Взорван в 1943 году во время налёта немецкой авиации.</a:t>
            </a:r>
          </a:p>
        </p:txBody>
      </p:sp>
      <p:pic>
        <p:nvPicPr>
          <p:cNvPr id="6" name="Рисунок 5" descr="Star_Victo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Площадь Свободы в годы оккупации</a:t>
            </a:r>
          </a:p>
        </p:txBody>
      </p:sp>
      <p:pic>
        <p:nvPicPr>
          <p:cNvPr id="4" name="Содержимое 3" descr="Bundesarchiv_Bild_183-B26472,_Charkow,_Soldat_rasiert_sich_auf_dem_-Roten_Platz-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0" y="1253489"/>
            <a:ext cx="4210655" cy="383169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3851920" y="1340768"/>
            <a:ext cx="34290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Во время оккупации имела </a:t>
            </a:r>
            <a:r>
              <a:rPr lang="ru-RU" sz="32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различные</a:t>
            </a: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 названия – </a:t>
            </a:r>
            <a:endParaRPr dirty="0"/>
          </a:p>
          <a:p>
            <a:pPr algn="ctr">
              <a:defRPr/>
            </a:pPr>
            <a:r>
              <a:rPr lang="ru-RU" sz="32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«Площадь Вермахта», «Площадь Дивизий СС», </a:t>
            </a:r>
            <a:endParaRPr dirty="0"/>
          </a:p>
          <a:p>
            <a:pPr algn="ctr">
              <a:defRPr/>
            </a:pPr>
            <a:r>
              <a:rPr lang="ru-RU" sz="32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«Площадь Брауна»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2844" y="6096020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1942 год</a:t>
            </a:r>
          </a:p>
        </p:txBody>
      </p:sp>
      <p:pic>
        <p:nvPicPr>
          <p:cNvPr id="7" name="Рисунок 6" descr="Star_Victo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7887674" y="6140274"/>
            <a:ext cx="1256324" cy="7177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Уличный бой в городе </a:t>
            </a:r>
            <a:b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</a:b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(район Благовещенского Собора)</a:t>
            </a:r>
          </a:p>
        </p:txBody>
      </p:sp>
      <p:pic>
        <p:nvPicPr>
          <p:cNvPr id="4" name="Содержимое 3" descr="Bundesarchiv_Bild_183-L20582,_Charkow,_Strassenkämpf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52399" y="1714487"/>
            <a:ext cx="5063421" cy="471487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5500694" y="1714488"/>
            <a:ext cx="32861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Уличные бои велись довольно часто. Обусловлено тем, что массово гибли члены «Вспомогательной полиции» (в народе : </a:t>
            </a:r>
            <a:r>
              <a:rPr lang="ru-RU" sz="2800" u="sng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полицаи) </a:t>
            </a:r>
            <a:r>
              <a:rPr lang="ru-RU" sz="28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и солдаты дивизий СС 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	</a:t>
            </a: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Очереди за продуктами на </a:t>
            </a:r>
            <a:b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</a:b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Центральном Рынке</a:t>
            </a:r>
          </a:p>
        </p:txBody>
      </p:sp>
      <p:pic>
        <p:nvPicPr>
          <p:cNvPr id="4" name="Содержимое 3" descr="kharkov_1942_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0" y="1378513"/>
            <a:ext cx="3941053" cy="349064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3851920" y="1412776"/>
            <a:ext cx="2857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Этот рынок менее всего пострадал от мародерства немцев и авиа ударов Люфтваффе.</a:t>
            </a:r>
          </a:p>
        </p:txBody>
      </p:sp>
      <p:pic>
        <p:nvPicPr>
          <p:cNvPr id="5" name="Рисунок 4" descr="Star_Victo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«Все подчинилось Германии»</a:t>
            </a:r>
          </a:p>
        </p:txBody>
      </p:sp>
      <p:pic>
        <p:nvPicPr>
          <p:cNvPr id="4" name="Содержимое 3" descr="kharkov_1942_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-180528" y="980728"/>
            <a:ext cx="4499992" cy="502921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3923928" y="1196752"/>
            <a:ext cx="31432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Немецкие патрули и регулировщики движения зачастую занимались бандитизмом и мародёрством (особенно в тёмное время суток).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28596" y="6000769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Улица Сумская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0" y="274639"/>
            <a:ext cx="4572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«Сдайтесь Германии»</a:t>
            </a:r>
          </a:p>
        </p:txBody>
      </p:sp>
      <p:pic>
        <p:nvPicPr>
          <p:cNvPr id="4" name="Содержимое 3" descr="kharkov_1942_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4296749" y="1501014"/>
            <a:ext cx="4644454" cy="41578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 descr="kharkov_1942_04.jpg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49932" y="-95249"/>
            <a:ext cx="4246818" cy="381000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-83192" y="3579961"/>
            <a:ext cx="39894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Немецкие </a:t>
            </a:r>
            <a:r>
              <a:rPr lang="ru-RU" sz="32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агитплакаты</a:t>
            </a: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 </a:t>
            </a:r>
            <a:endParaRPr sz="3200" dirty="0"/>
          </a:p>
          <a:p>
            <a:pPr algn="ctr">
              <a:defRPr/>
            </a:pP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и портрет Гитлера. </a:t>
            </a:r>
            <a:endParaRPr sz="3200" dirty="0"/>
          </a:p>
          <a:p>
            <a:pPr algn="ctr">
              <a:defRPr/>
            </a:pP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Май 1942 года. </a:t>
            </a:r>
            <a:endParaRPr sz="3200" dirty="0"/>
          </a:p>
          <a:p>
            <a:pPr algn="ctr">
              <a:defRPr/>
            </a:pP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Центр.</a:t>
            </a:r>
          </a:p>
        </p:txBody>
      </p:sp>
      <p:pic>
        <p:nvPicPr>
          <p:cNvPr id="7" name="Рисунок 6" descr="Star_Victor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За пайком на сутки</a:t>
            </a:r>
          </a:p>
        </p:txBody>
      </p:sp>
      <p:pic>
        <p:nvPicPr>
          <p:cNvPr id="4" name="Содержимое 3" descr="kharkov_1942_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52400" y="990600"/>
            <a:ext cx="3647326" cy="452663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3563888" y="1124744"/>
            <a:ext cx="3643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В очередь за пайком становились с утра. Стандартная длина очереди возле раздачи – 200-600 метров.</a:t>
            </a:r>
            <a:endParaRPr dirty="0"/>
          </a:p>
          <a:p>
            <a:pPr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Самая длинная очередь была в 1943 году в январе – длина 1,5 км.</a:t>
            </a:r>
          </a:p>
        </p:txBody>
      </p:sp>
      <p:pic>
        <p:nvPicPr>
          <p:cNvPr id="6" name="Рисунок 5" descr="Star_Victo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95400" y="1"/>
            <a:ext cx="7848600" cy="141763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Детские игры в оккупированном городе</a:t>
            </a:r>
          </a:p>
        </p:txBody>
      </p:sp>
      <p:pic>
        <p:nvPicPr>
          <p:cNvPr id="4" name="Содержимое 3" descr="kharkov_1942_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" y="1411856"/>
            <a:ext cx="3635896" cy="322036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3491880" y="1484784"/>
            <a:ext cx="3643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Самым любимым занятием солдат было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пугание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 детей незаряженным оружием со словами :</a:t>
            </a:r>
            <a:endParaRPr dirty="0"/>
          </a:p>
          <a:p>
            <a:pPr algn="ctr"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«Пуф-Пуф, киндер!!!».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85720" y="6286522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Подбитый командирский «Тигр»</a:t>
            </a:r>
          </a:p>
        </p:txBody>
      </p:sp>
      <p:pic>
        <p:nvPicPr>
          <p:cNvPr id="7" name="Рисунок 6" descr="Star_Victo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838200"/>
            <a:ext cx="9144000" cy="541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B52"/>
              </a:rPr>
              <a:t>        В 1940 году Адольф Гитлер заявил перед немцами, что хочет расширить территорию для народа и Германии. Под этой идеей у него скрывались захватнические планы. Ему нужна была территория СССР.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6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hellyAllegroC"/>
              </a:rPr>
              <a:t>Предыстория</a:t>
            </a:r>
          </a:p>
        </p:txBody>
      </p:sp>
      <p:pic>
        <p:nvPicPr>
          <p:cNvPr id="5" name="Рисунок 4" descr="Star_Vict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108520" y="476672"/>
            <a:ext cx="6804248" cy="53732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7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Освобождение города</a:t>
            </a:r>
          </a:p>
        </p:txBody>
      </p:sp>
      <p:pic>
        <p:nvPicPr>
          <p:cNvPr id="4" name="Рисунок 3" descr="Star_Vict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Белгородско – Харьковская </a:t>
            </a:r>
            <a:b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</a:b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операция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1371600"/>
            <a:ext cx="9144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                       </a:t>
            </a:r>
            <a:r>
              <a:rPr lang="ru-RU" sz="3300" b="1" u="sng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641 день</a:t>
            </a:r>
            <a:r>
              <a:rPr lang="ru-RU" sz="33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 длилась оккупация Харькова. Только с четвёртой попытки, 23 августа 1943 года, город был окончательно освобождён.</a:t>
            </a:r>
            <a:endParaRPr/>
          </a:p>
          <a:p>
            <a:pPr>
              <a:defRPr/>
            </a:pPr>
            <a:endParaRPr lang="ru-RU" sz="330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HeinrichScript"/>
            </a:endParaRPr>
          </a:p>
          <a:p>
            <a:pPr>
              <a:defRPr/>
            </a:pPr>
            <a:r>
              <a:rPr lang="ru-RU" sz="3300" u="sng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Харьков был настолько большим по площади и укреплённым оборонительными рубежами, что пять советских армий трёх фронтов  Степного , Воронежского  и Юго-Западного  — брали его 18 дней, с 13 по 30 августа.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nnabelle"/>
              </a:rPr>
              <a:t>23 августа 1943 года </a:t>
            </a:r>
            <a:br>
              <a:rPr lang="ru-RU" sz="540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nnabelle"/>
              </a:rPr>
            </a:br>
            <a:r>
              <a:rPr lang="ru-RU" sz="540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nnabelle"/>
              </a:rPr>
              <a:t/>
            </a:r>
            <a:br>
              <a:rPr lang="ru-RU" sz="540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nnabelle"/>
              </a:rPr>
            </a:br>
            <a:r>
              <a:rPr lang="ru-RU" sz="540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nnabelle"/>
              </a:rPr>
              <a:t>День освобождения города !</a:t>
            </a:r>
          </a:p>
        </p:txBody>
      </p:sp>
      <p:pic>
        <p:nvPicPr>
          <p:cNvPr id="4" name="Рисунок 3" descr="Star_Vict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371600"/>
            <a:ext cx="6012160" cy="51054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В четырёх битвах за Харьков и за время его двукратной оккупации СССР и Германия потеряли больше людей, чем где-либо ещё в истории Второй мировой, включая Сталинград. </a:t>
            </a:r>
            <a:r>
              <a:rPr lang="ru-RU" sz="18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Городские старожилы утверждают, что Харьков не стал городом-героем потому, что Сталин считал позором для Советской Армии освобождение Харькова лишь с четвёртой попытки. </a:t>
            </a:r>
            <a:br>
              <a:rPr lang="ru-RU" sz="18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</a:br>
            <a:r>
              <a:rPr lang="ru-RU" sz="18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/>
            </a:r>
            <a:br>
              <a:rPr lang="ru-RU" sz="18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</a:br>
            <a:r>
              <a:rPr lang="ru-RU" sz="18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Вскоре после освобождения, в декабре 1943 года, в Харькове состоялся</a:t>
            </a:r>
            <a:br>
              <a:rPr lang="ru-RU" sz="18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</a:br>
            <a:r>
              <a:rPr lang="ru-RU" sz="18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 </a:t>
            </a:r>
            <a:r>
              <a:rPr lang="ru-RU" sz="1800" b="1" u="sng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HeinrichScript"/>
              </a:rPr>
              <a:t>первый в мировой истории открытый судебный процесс над военными </a:t>
            </a:r>
            <a:br>
              <a:rPr lang="ru-RU" sz="1800" b="1" u="sng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HeinrichScript"/>
              </a:rPr>
            </a:br>
            <a:r>
              <a:rPr lang="ru-RU" sz="1800" b="1" u="sng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HeinrichScript"/>
              </a:rPr>
              <a:t>преступниками.</a:t>
            </a:r>
            <a:r>
              <a:rPr lang="ru-RU" sz="1800" u="sng" dirty="0">
                <a:solidFill>
                  <a:srgbClr val="FFFF00"/>
                </a:solidFill>
                <a:latin typeface="HeinrichScript"/>
              </a:rPr>
              <a:t/>
            </a:r>
            <a:br>
              <a:rPr lang="ru-RU" sz="1800" u="sng" dirty="0">
                <a:solidFill>
                  <a:srgbClr val="FFFF00"/>
                </a:solidFill>
                <a:latin typeface="HeinrichScript"/>
              </a:rPr>
            </a:br>
            <a:endParaRPr lang="ru-RU" sz="1800" u="sng" dirty="0">
              <a:solidFill>
                <a:srgbClr val="FFFF00"/>
              </a:solidFill>
              <a:latin typeface="HeinrichScript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228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Цена свободы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0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       Были освобождены западная Украина, Польша , Австрия и другие страны оккупированные фашистами.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09800" y="0"/>
            <a:ext cx="6934200" cy="182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96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9 МАЯ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350520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6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ПОБЕДА !</a:t>
            </a:r>
          </a:p>
        </p:txBody>
      </p:sp>
      <p:pic>
        <p:nvPicPr>
          <p:cNvPr id="5" name="Рисунок 4" descr="Star_Vict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6372200" cy="41833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9 мая 1945 года в Москве состоялся праздничный </a:t>
            </a:r>
            <a:br>
              <a:rPr lang="ru-RU" sz="5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</a:br>
            <a:r>
              <a:rPr lang="ru-RU" sz="54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Парад Победы над нацизмом</a:t>
            </a:r>
          </a:p>
        </p:txBody>
      </p:sp>
      <p:pic>
        <p:nvPicPr>
          <p:cNvPr id="4" name="Рисунок 3" descr="Star_Vict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444208" y="5192226"/>
            <a:ext cx="2915816" cy="166577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696" y="-243408"/>
            <a:ext cx="7010399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6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Начало войны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764704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                      22 июня 1941 года в 4 часа утра    </a:t>
            </a:r>
            <a:endParaRPr dirty="0"/>
          </a:p>
          <a:p>
            <a:pPr>
              <a:defRPr/>
            </a:pPr>
            <a:r>
              <a:rPr lang="ru-RU" sz="36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                      танковые, воздушные, пехотные силы немецкой группы армий «Центр»  пересекли  границу СССР в районе города Брест. </a:t>
            </a:r>
            <a:endParaRPr dirty="0"/>
          </a:p>
          <a:p>
            <a:pPr>
              <a:defRPr/>
            </a:pPr>
            <a:r>
              <a:rPr lang="ru-RU" sz="36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Завязался тяжелый неравный бой. Брест пал. </a:t>
            </a:r>
            <a:endParaRPr dirty="0"/>
          </a:p>
          <a:p>
            <a:pPr>
              <a:defRPr/>
            </a:pPr>
            <a:endParaRPr lang="ru-RU" sz="36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HeinrichScript"/>
            </a:endParaRPr>
          </a:p>
          <a:p>
            <a:pPr algn="ctr">
              <a:defRPr/>
            </a:pPr>
            <a:r>
              <a:rPr lang="ru-RU" sz="36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Это был первый бой на территории СССР.</a:t>
            </a:r>
          </a:p>
        </p:txBody>
      </p:sp>
      <p:pic>
        <p:nvPicPr>
          <p:cNvPr id="5" name="Рисунок 4" descr="Star_Vict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6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Первые захваты</a:t>
            </a:r>
          </a:p>
        </p:txBody>
      </p:sp>
      <p:pic>
        <p:nvPicPr>
          <p:cNvPr id="4" name="Рисунок 3" descr="Star_Vict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0" y="1524000"/>
            <a:ext cx="7020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24 </a:t>
            </a:r>
            <a:r>
              <a:rPr lang="ru-RU" sz="36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октября 1941 года в числе  </a:t>
            </a:r>
            <a:endParaRPr sz="3600" dirty="0"/>
          </a:p>
          <a:p>
            <a:pPr>
              <a:defRPr/>
            </a:pPr>
            <a:r>
              <a:rPr lang="ru-RU" sz="36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многих захваченных городов был и Харьков. Войдя в город фашисты учинили беспредел и произвол. Комендантом города был назначен </a:t>
            </a:r>
            <a:r>
              <a:rPr lang="ru-RU" sz="36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группенфюрер</a:t>
            </a:r>
            <a:r>
              <a:rPr lang="ru-RU" sz="36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  СС - Георг фон Браун.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96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Харьков в руках оккупантов</a:t>
            </a:r>
            <a:endParaRPr lang="ru-RU" sz="960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Annabelle"/>
            </a:endParaRPr>
          </a:p>
        </p:txBody>
      </p:sp>
      <p:pic>
        <p:nvPicPr>
          <p:cNvPr id="4" name="Рисунок 3" descr="Star_Vict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ar_Vict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3169" y="5572125"/>
            <a:ext cx="2250829" cy="128587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 bwMode="auto">
          <a:xfrm>
            <a:off x="2362199" y="2667000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Был взорван в собственной резиденции в мае 1943 года по улице Дзержинского,17 .</a:t>
            </a:r>
          </a:p>
        </p:txBody>
      </p:sp>
      <p:pic>
        <p:nvPicPr>
          <p:cNvPr id="5" name="Рисунок 4" descr="kharkov_1942_25.jpg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019799" y="3038474"/>
            <a:ext cx="3124199" cy="206643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6" name="Рисунок 5" descr="kharkov_1942_24.jpg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5972175" y="152399"/>
            <a:ext cx="3048000" cy="196378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7" name="Рисунок 6" descr="kharkov_1942_26.jpg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0" y="4876799"/>
            <a:ext cx="3028035" cy="198119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 bwMode="auto">
          <a:xfrm>
            <a:off x="2195736" y="4797152"/>
            <a:ext cx="4222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Место захоронения утеряно. Предположительно </a:t>
            </a:r>
            <a:endParaRPr dirty="0"/>
          </a:p>
          <a:p>
            <a:pPr algn="ctr"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где-то в центре города.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133600" y="0"/>
            <a:ext cx="70103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43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«Новое руководство» города</a:t>
            </a:r>
          </a:p>
        </p:txBody>
      </p:sp>
      <p:pic>
        <p:nvPicPr>
          <p:cNvPr id="10" name="Содержимое 3" descr="Braun-Georg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/>
        </p:blipFill>
        <p:spPr bwMode="auto">
          <a:xfrm flipH="1">
            <a:off x="0" y="0"/>
            <a:ext cx="2362199" cy="35433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2286000" y="9144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32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Группенфюрер СС </a:t>
            </a:r>
            <a:endParaRPr/>
          </a:p>
          <a:p>
            <a:pPr>
              <a:defRPr/>
            </a:pPr>
            <a:r>
              <a:rPr lang="uk-UA" sz="32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Георг фон Браун</a:t>
            </a:r>
            <a:endParaRPr lang="ru-RU" sz="320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Annabe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commons/thumb/d/dd/%D0%91%D0%B0%D0%BA%D1%83%D0%BB%D0%B8%D0%BD_%D0%98%D0%B2%D0%B0%D0%BD_%D0%98%D0%B2%D0%B0%D0%BD%D0%BE%D0%B2%D0%B8%D1%87.jpg/125px-%D0%91%D0%B0%D0%BA%D1%83%D0%BB%D0%B8%D0%BD_%D0%98%D0%B2%D0%B0%D0%BD_%D0%98%D0%B2%D0%B0%D0%BD%D0%BE%D0%B2%D0%B8%D1%87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6934200" y="914400"/>
            <a:ext cx="2057400" cy="29791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 bwMode="auto">
          <a:xfrm>
            <a:off x="0" y="116632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nnabelle"/>
              </a:rPr>
              <a:t>Харьковские подполья и их руководители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1556792"/>
            <a:ext cx="65882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В соответствии с традиционной схемой в начале </a:t>
            </a:r>
            <a:endParaRPr sz="2000" dirty="0"/>
          </a:p>
          <a:p>
            <a:pPr algn="just">
              <a:defRPr/>
            </a:pPr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войны партия разработала развёрнутую программу </a:t>
            </a:r>
            <a:endParaRPr sz="2000" dirty="0"/>
          </a:p>
          <a:p>
            <a:pPr algn="just">
              <a:defRPr/>
            </a:pPr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всенародной борьбы в тылу врага. Её основой стала </a:t>
            </a:r>
            <a:endParaRPr sz="2000" dirty="0"/>
          </a:p>
          <a:p>
            <a:pPr algn="just">
              <a:defRPr/>
            </a:pPr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речь Сталина 3 июля 1941 г. и постановление ЦК </a:t>
            </a:r>
            <a:endParaRPr sz="2000" dirty="0"/>
          </a:p>
          <a:p>
            <a:pPr algn="just">
              <a:defRPr/>
            </a:pPr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от 18.07.1941 «Об организации борьбы в тылу немецких войск». Харьковский обком партии развернул работу по подготовке коммунистов и комсомольцев к подпольной работе в тылу врага. Для руководства всей подпольной работой в области был утверждён и сформирован состав подпольного обкома.</a:t>
            </a:r>
            <a:endParaRPr sz="2000" dirty="0"/>
          </a:p>
          <a:p>
            <a:pPr algn="just">
              <a:defRPr/>
            </a:pPr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HeinrichScript"/>
              </a:rPr>
              <a:t>секретарем подпольного обкома был назначен И. И. Бакулин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Гостиница «Красная»</a:t>
            </a:r>
          </a:p>
        </p:txBody>
      </p:sp>
      <p:pic>
        <p:nvPicPr>
          <p:cNvPr id="4" name="Содержимое 3" descr="08метрополь0000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-180528" y="1484784"/>
            <a:ext cx="4101267" cy="273144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3491880" y="1196752"/>
            <a:ext cx="37861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Располагалась в ней Комендатура № 8. При отступлении фашистов в 1943 году была взорвана со всей документацией.</a:t>
            </a:r>
            <a:endParaRPr dirty="0"/>
          </a:p>
          <a:p>
            <a:pPr algn="ctr"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Демонтирована в 1950 году (не подлежала восстановлению).</a:t>
            </a:r>
          </a:p>
        </p:txBody>
      </p:sp>
      <p:pic>
        <p:nvPicPr>
          <p:cNvPr id="6" name="Рисунок 5" descr="Star_Victo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323356" y="5238749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Площадь Конституции</a:t>
            </a:r>
          </a:p>
        </p:txBody>
      </p:sp>
      <p:pic>
        <p:nvPicPr>
          <p:cNvPr id="4" name="Содержимое 3" descr="070пл конститцуции000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381000" y="2667000"/>
            <a:ext cx="5334000" cy="355244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3995936" y="1196752"/>
            <a:ext cx="342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На площади располагались магазины </a:t>
            </a:r>
            <a:endParaRPr dirty="0"/>
          </a:p>
          <a:p>
            <a:pPr algn="ctr">
              <a:defRPr/>
            </a:pP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tudioScriptCTT"/>
              </a:rPr>
              <a:t>«только для немцев».</a:t>
            </a:r>
          </a:p>
        </p:txBody>
      </p:sp>
      <p:pic>
        <p:nvPicPr>
          <p:cNvPr id="6" name="Рисунок 5" descr="Star_Victo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609732" y="5410200"/>
            <a:ext cx="2534268" cy="1447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509</Words>
  <Application>Microsoft Office PowerPoint</Application>
  <DocSecurity>0</DocSecurity>
  <PresentationFormat>Экран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День  Победы группа ПС-21-20</vt:lpstr>
      <vt:lpstr>        В 1940 году Адольф Гитлер заявил перед немцами, что хочет расширить территорию для народа и Германии. Под этой идеей у него скрывались захватнические планы. Ему нужна была территория СССР.</vt:lpstr>
      <vt:lpstr>Начало войны</vt:lpstr>
      <vt:lpstr>Первые захваты</vt:lpstr>
      <vt:lpstr>Харьков в руках оккупантов</vt:lpstr>
      <vt:lpstr>Слайд 6</vt:lpstr>
      <vt:lpstr>Слайд 7</vt:lpstr>
      <vt:lpstr>Гостиница «Красная»</vt:lpstr>
      <vt:lpstr>Площадь Конституции</vt:lpstr>
      <vt:lpstr>Слайд 10</vt:lpstr>
      <vt:lpstr>Кинотеатр «Первый комсомольский»</vt:lpstr>
      <vt:lpstr>Разрушенная территория Южного вокзала</vt:lpstr>
      <vt:lpstr>Площадь Свободы в годы оккупации</vt:lpstr>
      <vt:lpstr>Уличный бой в городе  (район Благовещенского Собора)</vt:lpstr>
      <vt:lpstr> Очереди за продуктами на  Центральном Рынке</vt:lpstr>
      <vt:lpstr>«Все подчинилось Германии»</vt:lpstr>
      <vt:lpstr>«Сдайтесь Германии»</vt:lpstr>
      <vt:lpstr>За пайком на сутки</vt:lpstr>
      <vt:lpstr>Детские игры в оккупированном городе</vt:lpstr>
      <vt:lpstr>Освобождение города</vt:lpstr>
      <vt:lpstr>Белгородско – Харьковская  операция</vt:lpstr>
      <vt:lpstr>23 августа 1943 года   День освобождения города !</vt:lpstr>
      <vt:lpstr>В четырёх битвах за Харьков и за время его двукратной оккупации СССР и Германия потеряли больше людей, чем где-либо ещё в истории Второй мировой, включая Сталинград. Городские старожилы утверждают, что Харьков не стал городом-героем потому, что Сталин считал позором для Советской Армии освобождение Харькова лишь с четвёртой попытки.   Вскоре после освобождения, в декабре 1943 года, в Харькове состоялся  первый в мировой истории открытый судебный процесс над военными  преступниками. </vt:lpstr>
      <vt:lpstr>       Были освобождены западная Украина, Польша , Австрия и другие страны оккупированные фашистами.</vt:lpstr>
      <vt:lpstr>9 МАЯ </vt:lpstr>
      <vt:lpstr>9 мая 1945 года в Москве состоялся праздничный  Парад Победы над нацизмом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>avanesyan</cp:lastModifiedBy>
  <cp:revision>81</cp:revision>
  <dcterms:created xsi:type="dcterms:W3CDTF">2006-08-16T00:00:00Z</dcterms:created>
  <dcterms:modified xsi:type="dcterms:W3CDTF">2022-05-13T07:53:17Z</dcterms:modified>
  <cp:category/>
  <dc:identifier/>
  <cp:contentStatus/>
  <dc:language/>
  <cp:version/>
</cp:coreProperties>
</file>