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70" r:id="rId3"/>
    <p:sldId id="273" r:id="rId4"/>
    <p:sldId id="257" r:id="rId5"/>
    <p:sldId id="256" r:id="rId6"/>
    <p:sldId id="266" r:id="rId7"/>
    <p:sldId id="26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9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A4FF-9B49-4282-9EFD-F734C2744014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729A-43D5-4D0C-8B98-C5A17D98E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kk-KZ" altLang="ru-RU" b="1" smtClean="0"/>
              <a:t>Задание в группах</a:t>
            </a:r>
          </a:p>
          <a:p>
            <a:r>
              <a:rPr lang="kk-KZ" altLang="ru-RU" b="1" smtClean="0"/>
              <a:t>Расписать 7р в группах</a:t>
            </a:r>
            <a:endParaRPr lang="ru-RU" altLang="ru-RU" b="1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EFD6D-3580-4B3C-A34C-5CE266DA8AD0}" type="slidenum">
              <a:rPr lang="ru-RU" altLang="ru-RU"/>
              <a:pPr/>
              <a:t>14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Комплекс маркетинга в сфере сервиса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4725144"/>
            <a:ext cx="7772400" cy="150018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Материал по дисциплине «Сервисная деятельность»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для специальностей:</a:t>
            </a:r>
          </a:p>
          <a:p>
            <a:r>
              <a:rPr lang="ru-RU" dirty="0" smtClean="0"/>
              <a:t>43.02.11 «Гостиничный сервис»</a:t>
            </a:r>
          </a:p>
          <a:p>
            <a:r>
              <a:rPr lang="ru-RU" dirty="0" smtClean="0"/>
              <a:t>42.02.01 «Реклама»</a:t>
            </a:r>
          </a:p>
          <a:p>
            <a:r>
              <a:rPr lang="ru-RU" dirty="0" smtClean="0"/>
              <a:t>43.02.02 «Парикмахерское искусство»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4700" b="1" smtClean="0">
                <a:solidFill>
                  <a:srgbClr val="FF3300"/>
                </a:solidFill>
              </a:rPr>
              <a:t>P</a:t>
            </a:r>
            <a:r>
              <a:rPr lang="en-US" altLang="ru-RU" b="1" smtClean="0"/>
              <a:t>rice</a:t>
            </a:r>
            <a:r>
              <a:rPr lang="ru-RU" altLang="ru-RU" b="1" smtClean="0"/>
              <a:t> (Цена)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Цена на товар/услугу (с учетом затрат и налогов)</a:t>
            </a:r>
          </a:p>
          <a:p>
            <a:pPr eaLnBrk="1" hangingPunct="1"/>
            <a:r>
              <a:rPr lang="ru-RU" altLang="ru-RU" b="1" i="1" smtClean="0"/>
              <a:t>Обоснование цены</a:t>
            </a:r>
          </a:p>
          <a:p>
            <a:pPr eaLnBrk="1" hangingPunct="1"/>
            <a:r>
              <a:rPr lang="ru-RU" altLang="ru-RU" b="1" i="1" smtClean="0"/>
              <a:t>Готовность потребителя к этой цене</a:t>
            </a:r>
          </a:p>
          <a:p>
            <a:pPr eaLnBrk="1" hangingPunct="1"/>
            <a:r>
              <a:rPr lang="ru-RU" altLang="ru-RU" b="1" i="1" smtClean="0"/>
              <a:t>Цены конкурентов на аналогичный товар/услуги</a:t>
            </a:r>
          </a:p>
          <a:p>
            <a:pPr eaLnBrk="1" hangingPunct="1"/>
            <a:r>
              <a:rPr lang="ru-RU" altLang="ru-RU" b="1" i="1" smtClean="0"/>
              <a:t>Скидки</a:t>
            </a:r>
          </a:p>
        </p:txBody>
      </p:sp>
      <p:sp>
        <p:nvSpPr>
          <p:cNvPr id="1024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E245F9-6989-4F63-AD0D-C3A4D3690236}" type="slidenum">
              <a:rPr lang="ru-RU" altLang="ru-RU"/>
              <a:pPr/>
              <a:t>10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4700" b="1" smtClean="0">
                <a:solidFill>
                  <a:srgbClr val="FF3300"/>
                </a:solidFill>
              </a:rPr>
              <a:t>P</a:t>
            </a:r>
            <a:r>
              <a:rPr lang="en-US" altLang="ru-RU" b="1" smtClean="0"/>
              <a:t>romotion</a:t>
            </a:r>
            <a:r>
              <a:rPr lang="ru-RU" altLang="ru-RU" b="1" smtClean="0"/>
              <a:t> (продвижение)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Методы продвижения Вашего товара/услуги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Реклама в СМИ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Наружная реклама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Рекламные рассылки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Встречи и презентации товара/услуги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Привлечение потребителя другими способами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b="1" i="1" smtClean="0"/>
          </a:p>
        </p:txBody>
      </p:sp>
      <p:sp>
        <p:nvSpPr>
          <p:cNvPr id="1126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01ECD2-A093-4273-A29E-76C929F0E739}" type="slidenum">
              <a:rPr lang="ru-RU" altLang="ru-RU"/>
              <a:pPr/>
              <a:t>11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6685FC-A76E-4813-93F5-20A93D8DCAA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ru-RU" sz="4700" b="1" smtClean="0">
                <a:solidFill>
                  <a:srgbClr val="FF3300"/>
                </a:solidFill>
              </a:rPr>
              <a:t>P</a:t>
            </a:r>
            <a:r>
              <a:rPr lang="en-US" altLang="ru-RU" b="1" smtClean="0"/>
              <a:t>eople (</a:t>
            </a:r>
            <a:r>
              <a:rPr lang="ru-RU" altLang="ru-RU" b="1" smtClean="0"/>
              <a:t>Люди)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b="1" i="1" smtClean="0"/>
              <a:t>Сотрудники поставщиков и посредников</a:t>
            </a:r>
          </a:p>
          <a:p>
            <a:pPr eaLnBrk="1" hangingPunct="1"/>
            <a:endParaRPr lang="ru-RU" altLang="ru-RU" b="1" i="1" smtClean="0"/>
          </a:p>
          <a:p>
            <a:pPr eaLnBrk="1" hangingPunct="1"/>
            <a:r>
              <a:rPr lang="ru-RU" altLang="ru-RU" b="1" i="1" smtClean="0"/>
              <a:t>Партнеры</a:t>
            </a:r>
          </a:p>
          <a:p>
            <a:pPr eaLnBrk="1" hangingPunct="1"/>
            <a:endParaRPr lang="ru-RU" altLang="ru-RU" b="1" i="1" smtClean="0"/>
          </a:p>
          <a:p>
            <a:pPr eaLnBrk="1" hangingPunct="1"/>
            <a:r>
              <a:rPr lang="ru-RU" altLang="ru-RU" b="1" i="1" smtClean="0"/>
              <a:t>Наемные работники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8B743-7046-4474-A3D4-8CAC8EC0313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ru-RU" sz="4700" b="1" smtClean="0">
                <a:solidFill>
                  <a:srgbClr val="FF3300"/>
                </a:solidFill>
              </a:rPr>
              <a:t>P</a:t>
            </a:r>
            <a:r>
              <a:rPr lang="en-US" altLang="ru-RU" b="1" smtClean="0"/>
              <a:t>rocess</a:t>
            </a:r>
            <a:r>
              <a:rPr lang="ru-RU" altLang="ru-RU" b="1" smtClean="0"/>
              <a:t> (процесс)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ru-RU" altLang="ru-RU" b="1" i="1" smtClean="0"/>
              <a:t>Последовательность действий</a:t>
            </a:r>
          </a:p>
          <a:p>
            <a:pPr eaLnBrk="1" hangingPunct="1"/>
            <a:r>
              <a:rPr lang="ru-RU" altLang="ru-RU" b="1" i="1" smtClean="0"/>
              <a:t>Безопасность</a:t>
            </a:r>
          </a:p>
          <a:p>
            <a:pPr eaLnBrk="1" hangingPunct="1"/>
            <a:r>
              <a:rPr lang="ru-RU" altLang="ru-RU" b="1" i="1" smtClean="0"/>
              <a:t>Использование инструментов, механизмов</a:t>
            </a:r>
          </a:p>
          <a:p>
            <a:pPr eaLnBrk="1" hangingPunct="1"/>
            <a:r>
              <a:rPr lang="ru-RU" altLang="ru-RU" b="1" i="1" smtClean="0"/>
              <a:t>Необходимость присутствия клиента</a:t>
            </a:r>
          </a:p>
          <a:p>
            <a:pPr eaLnBrk="1" hangingPunct="1"/>
            <a:endParaRPr lang="ru-RU" altLang="ru-RU" b="1" i="1" smtClean="0"/>
          </a:p>
          <a:p>
            <a:pPr eaLnBrk="1" hangingPunct="1"/>
            <a:endParaRPr lang="ru-RU" altLang="ru-RU" b="1" i="1" smtClean="0"/>
          </a:p>
          <a:p>
            <a:pPr eaLnBrk="1" hangingPunct="1">
              <a:buFont typeface="Wingdings" pitchFamily="2" charset="2"/>
              <a:buNone/>
            </a:pPr>
            <a:endParaRPr lang="ru-RU" alt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DD50DA-1BF3-4464-8C85-F3787C43210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ru-RU" sz="3200" b="1" smtClean="0">
                <a:solidFill>
                  <a:srgbClr val="FF3300"/>
                </a:solidFill>
              </a:rPr>
              <a:t>P</a:t>
            </a:r>
            <a:r>
              <a:rPr lang="ru-RU" altLang="ja-JP" sz="3200" b="1" smtClean="0"/>
              <a:t>hysical Evidence</a:t>
            </a:r>
            <a:r>
              <a:rPr lang="ru-RU" altLang="ja-JP" sz="3200" smtClean="0"/>
              <a:t> </a:t>
            </a:r>
            <a:r>
              <a:rPr lang="ru-RU" altLang="ru-RU" sz="3200" b="1" smtClean="0"/>
              <a:t> (материальные свидетельства)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altLang="ru-RU" b="1" i="1" smtClean="0"/>
              <a:t>Вход </a:t>
            </a:r>
          </a:p>
          <a:p>
            <a:r>
              <a:rPr lang="ru-RU" altLang="ru-RU" b="1" i="1" smtClean="0"/>
              <a:t>Дизайн помещения  </a:t>
            </a:r>
          </a:p>
          <a:p>
            <a:r>
              <a:rPr lang="ru-RU" altLang="ru-RU" b="1" i="1" smtClean="0"/>
              <a:t>Интерьер</a:t>
            </a:r>
          </a:p>
          <a:p>
            <a:r>
              <a:rPr lang="ru-RU" altLang="ru-RU" b="1" i="1" smtClean="0"/>
              <a:t>Освещение</a:t>
            </a:r>
          </a:p>
          <a:p>
            <a:r>
              <a:rPr lang="ru-RU" altLang="ru-RU" b="1" i="1" smtClean="0"/>
              <a:t>Музыка</a:t>
            </a:r>
          </a:p>
          <a:p>
            <a:r>
              <a:rPr lang="ru-RU" altLang="ru-RU" b="1" i="1" smtClean="0"/>
              <a:t>Запахи и ароматы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F07C01-3464-4E7A-8AC0-45AEF3157531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 b="1" smtClean="0">
                <a:solidFill>
                  <a:srgbClr val="FF3300"/>
                </a:solidFill>
              </a:rPr>
              <a:t>Маркетинговый план в 6 шагов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80400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i="1" smtClean="0"/>
              <a:t>	Шаг 1. 	Определитесь с направлением деятельности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i="1" smtClean="0"/>
              <a:t>	Шаг 2.Изучите рынок и потребности.  Определите сегменты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i="1" smtClean="0"/>
              <a:t>	Шаг 3.  	Изучите цены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i="1" smtClean="0"/>
              <a:t>	Шаг 4. 	Изучите конкурентов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i="1" smtClean="0"/>
              <a:t>	Шаг 5. 	Определите позицию бизнеса.   Проведите </a:t>
            </a:r>
            <a:r>
              <a:rPr lang="en-US" altLang="ru-RU" sz="2100" b="1" i="1" smtClean="0"/>
              <a:t>SWOT-</a:t>
            </a:r>
            <a:r>
              <a:rPr lang="ru-RU" altLang="ru-RU" sz="2100" b="1" i="1" smtClean="0"/>
              <a:t>анализ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i="1" smtClean="0"/>
              <a:t>	Шаг 6. 	Опишите «7</a:t>
            </a:r>
            <a:r>
              <a:rPr lang="en-US" altLang="ru-RU" sz="2100" b="1" i="1" smtClean="0"/>
              <a:t>P</a:t>
            </a:r>
            <a:r>
              <a:rPr lang="ru-RU" altLang="ru-RU" sz="2100" b="1" i="1" smtClean="0"/>
              <a:t>»</a:t>
            </a:r>
            <a:r>
              <a:rPr lang="en-US" altLang="ru-RU" sz="2100" b="1" i="1" smtClean="0"/>
              <a:t> </a:t>
            </a:r>
            <a:r>
              <a:rPr lang="ru-RU" altLang="ru-RU" sz="2100" b="1" i="1" smtClean="0"/>
              <a:t>Вашего 				бизнеса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Домашнее задание: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200" b="0" dirty="0" smtClean="0">
                <a:solidFill>
                  <a:schemeClr val="tx1"/>
                </a:solidFill>
              </a:rPr>
              <a:t>Опираясь на представленный выше алгоритм (слайд 6-14) составьте </a:t>
            </a:r>
            <a:r>
              <a:rPr lang="ru-RU" sz="2200" b="0" dirty="0" smtClean="0">
                <a:solidFill>
                  <a:schemeClr val="tx1"/>
                </a:solidFill>
              </a:rPr>
              <a:t>маркетинговый </a:t>
            </a:r>
            <a:r>
              <a:rPr lang="ru-RU" sz="2200" b="0" dirty="0" smtClean="0">
                <a:solidFill>
                  <a:schemeClr val="tx1"/>
                </a:solidFill>
              </a:rPr>
              <a:t>план (модель «</a:t>
            </a:r>
            <a:r>
              <a:rPr lang="ru-RU" sz="2200" b="0" dirty="0" err="1" smtClean="0">
                <a:solidFill>
                  <a:schemeClr val="tx1"/>
                </a:solidFill>
              </a:rPr>
              <a:t>маркетинг-микс</a:t>
            </a:r>
            <a:r>
              <a:rPr lang="ru-RU" sz="2200" b="0" dirty="0" smtClean="0">
                <a:solidFill>
                  <a:schemeClr val="tx1"/>
                </a:solidFill>
              </a:rPr>
              <a:t>») для сервисного предприятия (предприятие выбирается студентом самостоятельно)</a:t>
            </a:r>
            <a:endParaRPr lang="ru-RU" sz="2200" b="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72074"/>
            <a:ext cx="8229600" cy="1571660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1 Виноградова, С. А. Организация и планирование деятельности предприятий сервиса : учебное пособие для бакалавров / С. А. Виноградова, Н. В. Сорокина, Т. С. Жданова. — 2-е изд. — Москва : Дашков и К, Ай Пи Эр </a:t>
            </a:r>
            <a:r>
              <a:rPr lang="ru-RU" sz="2800" dirty="0" err="1" smtClean="0"/>
              <a:t>Медиа</a:t>
            </a:r>
            <a:r>
              <a:rPr lang="ru-RU" sz="2800" dirty="0" smtClean="0"/>
              <a:t>, 2019.  стр.-130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Цель занятия: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183880" cy="2541458"/>
          </a:xfrm>
        </p:spPr>
        <p:txBody>
          <a:bodyPr/>
          <a:lstStyle/>
          <a:p>
            <a:pPr algn="just"/>
            <a:r>
              <a:rPr lang="ru-RU" dirty="0" smtClean="0"/>
              <a:t>Изучить составляющие комплекса </a:t>
            </a:r>
            <a:r>
              <a:rPr lang="ru-RU" dirty="0" err="1" smtClean="0"/>
              <a:t>Маркетинг-микс</a:t>
            </a:r>
            <a:r>
              <a:rPr lang="ru-RU" dirty="0" smtClean="0"/>
              <a:t> для сервисного предприятия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slid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lid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slide-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590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2016-05-25_23-31-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0"/>
            <a:ext cx="916305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3400" b="1" smtClean="0">
                <a:solidFill>
                  <a:srgbClr val="FF3300"/>
                </a:solidFill>
              </a:rPr>
              <a:t>Правило </a:t>
            </a:r>
            <a:br>
              <a:rPr lang="ru-RU" altLang="ru-RU" sz="3400" b="1" smtClean="0">
                <a:solidFill>
                  <a:srgbClr val="FF3300"/>
                </a:solidFill>
              </a:rPr>
            </a:br>
            <a:r>
              <a:rPr lang="ru-RU" altLang="ru-RU" sz="3400" b="1" smtClean="0">
                <a:solidFill>
                  <a:srgbClr val="FF3300"/>
                </a:solidFill>
              </a:rPr>
              <a:t>«Семь </a:t>
            </a:r>
            <a:r>
              <a:rPr lang="en-US" altLang="ru-RU" sz="3400" b="1" smtClean="0">
                <a:solidFill>
                  <a:srgbClr val="FF3300"/>
                </a:solidFill>
              </a:rPr>
              <a:t>P</a:t>
            </a:r>
            <a:r>
              <a:rPr lang="ru-RU" altLang="ru-RU" sz="3400" b="1" smtClean="0">
                <a:solidFill>
                  <a:srgbClr val="FF3300"/>
                </a:solidFill>
              </a:rPr>
              <a:t> маркетинга»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ru-RU" sz="2000" b="1" smtClean="0">
                <a:solidFill>
                  <a:srgbClr val="FF3300"/>
                </a:solidFill>
              </a:rPr>
              <a:t>P</a:t>
            </a:r>
            <a:r>
              <a:rPr lang="en-US" altLang="ru-RU" sz="2000" b="1" smtClean="0"/>
              <a:t>roduct </a:t>
            </a:r>
            <a:r>
              <a:rPr lang="ru-RU" altLang="ru-RU" sz="2000" b="1" smtClean="0"/>
              <a:t>(Продукт). </a:t>
            </a:r>
            <a:r>
              <a:rPr lang="ru-RU" altLang="ru-RU" sz="2000" i="1" smtClean="0"/>
              <a:t>Что Вы будете продавать</a:t>
            </a:r>
            <a:endParaRPr lang="en-US" alt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en-US" altLang="ru-RU" sz="2000" b="1" smtClean="0">
                <a:solidFill>
                  <a:srgbClr val="FF3300"/>
                </a:solidFill>
              </a:rPr>
              <a:t>P</a:t>
            </a:r>
            <a:r>
              <a:rPr lang="en-US" altLang="ru-RU" sz="2000" b="1" smtClean="0"/>
              <a:t>lace</a:t>
            </a:r>
            <a:r>
              <a:rPr lang="ru-RU" altLang="ru-RU" sz="2000" b="1" smtClean="0"/>
              <a:t> (Месторасположение). </a:t>
            </a:r>
            <a:r>
              <a:rPr lang="ru-RU" altLang="ru-RU" sz="2000" i="1" smtClean="0"/>
              <a:t>Где Вы будете продавать</a:t>
            </a:r>
            <a:endParaRPr lang="en-US" alt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en-US" altLang="ru-RU" sz="2000" b="1" smtClean="0">
                <a:solidFill>
                  <a:srgbClr val="FF3300"/>
                </a:solidFill>
              </a:rPr>
              <a:t>P</a:t>
            </a:r>
            <a:r>
              <a:rPr lang="en-US" altLang="ru-RU" sz="2000" b="1" smtClean="0"/>
              <a:t>rice</a:t>
            </a:r>
            <a:r>
              <a:rPr lang="ru-RU" altLang="ru-RU" sz="2000" b="1" smtClean="0"/>
              <a:t> (Цена). </a:t>
            </a:r>
            <a:r>
              <a:rPr lang="ru-RU" altLang="ru-RU" sz="2000" i="1" smtClean="0"/>
              <a:t>По какой цене Вы будете продавать</a:t>
            </a:r>
            <a:endParaRPr lang="en-US" alt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en-US" altLang="ru-RU" sz="2000" b="1" smtClean="0">
                <a:solidFill>
                  <a:srgbClr val="FF3300"/>
                </a:solidFill>
              </a:rPr>
              <a:t>P</a:t>
            </a:r>
            <a:r>
              <a:rPr lang="en-US" altLang="ru-RU" sz="2000" b="1" smtClean="0"/>
              <a:t>romotion</a:t>
            </a:r>
            <a:r>
              <a:rPr lang="ru-RU" altLang="ru-RU" sz="2000" b="1" smtClean="0"/>
              <a:t> (Продвижение). </a:t>
            </a:r>
            <a:r>
              <a:rPr lang="ru-RU" altLang="ru-RU" sz="2000" i="1" smtClean="0"/>
              <a:t>Как Вы будете информировать потребителей и стимулировать покупку</a:t>
            </a:r>
            <a:endParaRPr lang="en-US" altLang="ru-RU" sz="2000" i="1" smtClean="0"/>
          </a:p>
          <a:p>
            <a:pPr eaLnBrk="1" hangingPunct="1">
              <a:lnSpc>
                <a:spcPct val="80000"/>
              </a:lnSpc>
            </a:pPr>
            <a:r>
              <a:rPr lang="en-US" altLang="ru-RU" sz="2000" b="1" smtClean="0">
                <a:solidFill>
                  <a:srgbClr val="FF3300"/>
                </a:solidFill>
              </a:rPr>
              <a:t>P</a:t>
            </a:r>
            <a:r>
              <a:rPr lang="en-US" altLang="ru-RU" sz="2000" b="1" smtClean="0"/>
              <a:t>eople (</a:t>
            </a:r>
            <a:r>
              <a:rPr lang="ru-RU" altLang="ru-RU" sz="2000" b="1" smtClean="0"/>
              <a:t>Люди). </a:t>
            </a:r>
            <a:r>
              <a:rPr lang="ru-RU" altLang="ru-RU" sz="2000" i="1" smtClean="0"/>
              <a:t>Кто</a:t>
            </a:r>
            <a:r>
              <a:rPr lang="ru-RU" altLang="ru-RU" sz="2000" b="1" i="1" smtClean="0"/>
              <a:t> </a:t>
            </a:r>
            <a:r>
              <a:rPr lang="ru-RU" altLang="ru-RU" sz="2000" i="1" smtClean="0"/>
              <a:t>будет помогать Вам в бизнесе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ja-JP" sz="2000" b="1" smtClean="0">
                <a:solidFill>
                  <a:srgbClr val="FF3300"/>
                </a:solidFill>
              </a:rPr>
              <a:t>P</a:t>
            </a:r>
            <a:r>
              <a:rPr lang="ru-RU" altLang="ja-JP" sz="2000" b="1" smtClean="0"/>
              <a:t>rocess (Процесс). </a:t>
            </a:r>
            <a:r>
              <a:rPr lang="ru-RU" altLang="ja-JP" sz="2000" i="1" smtClean="0"/>
              <a:t>Какие действия необходимо совершить для совершения продажи или оказания услуги </a:t>
            </a:r>
            <a:endParaRPr lang="en-US" altLang="ja-JP" sz="2000" i="1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ja-JP" sz="2000" b="1" smtClean="0">
                <a:solidFill>
                  <a:srgbClr val="FF3300"/>
                </a:solidFill>
              </a:rPr>
              <a:t>P</a:t>
            </a:r>
            <a:r>
              <a:rPr lang="ru-RU" altLang="ja-JP" sz="2000" b="1" smtClean="0"/>
              <a:t>hysical Evidence</a:t>
            </a:r>
            <a:r>
              <a:rPr lang="ru-RU" altLang="ja-JP" sz="2000" smtClean="0"/>
              <a:t>  (Материальные свидетельства). В каких условиях осуществляется продажа или оказывается услуга</a:t>
            </a:r>
            <a:endParaRPr lang="ru-RU" altLang="ru-RU" sz="2000" b="1" smtClean="0"/>
          </a:p>
          <a:p>
            <a:pPr eaLnBrk="1" hangingPunct="1">
              <a:lnSpc>
                <a:spcPct val="80000"/>
              </a:lnSpc>
            </a:pPr>
            <a:endParaRPr lang="ru-RU" altLang="ru-RU" sz="2000" b="1" smtClean="0"/>
          </a:p>
        </p:txBody>
      </p:sp>
      <p:sp>
        <p:nvSpPr>
          <p:cNvPr id="717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59278E-3E5A-48FF-B0CF-8BF9FF1C7647}" type="slidenum">
              <a:rPr lang="ru-RU" altLang="ru-RU"/>
              <a:pPr/>
              <a:t>7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4700" b="1" smtClean="0">
                <a:solidFill>
                  <a:srgbClr val="FF3300"/>
                </a:solidFill>
              </a:rPr>
              <a:t>P</a:t>
            </a:r>
            <a:r>
              <a:rPr lang="en-US" altLang="ru-RU" b="1" smtClean="0"/>
              <a:t>roduct </a:t>
            </a:r>
            <a:r>
              <a:rPr lang="ru-RU" altLang="ru-RU" b="1" smtClean="0"/>
              <a:t>(Продукт)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Вид товара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Оформление и дизайн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Упаковка товара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Вес товара, объем услуг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Качество товара/услуги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Цвет товара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Размер товара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smtClean="0"/>
              <a:t>Сервис, обслуживание</a:t>
            </a:r>
          </a:p>
        </p:txBody>
      </p:sp>
      <p:sp>
        <p:nvSpPr>
          <p:cNvPr id="819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E5C404-48EC-4E84-9620-E810CBBA68C6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 sz="4400" b="1" smtClean="0">
                <a:solidFill>
                  <a:srgbClr val="FF3300"/>
                </a:solidFill>
              </a:rPr>
              <a:t>P</a:t>
            </a:r>
            <a:r>
              <a:rPr lang="en-US" altLang="ru-RU" sz="3400" b="1" smtClean="0"/>
              <a:t>lace</a:t>
            </a:r>
            <a:r>
              <a:rPr lang="ru-RU" altLang="ru-RU" sz="3400" b="1" smtClean="0"/>
              <a:t> (Месторасположение)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 b="1" i="1" smtClean="0"/>
              <a:t>Потребность в площадях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 i="1" smtClean="0"/>
              <a:t>Месторасположение бизнеса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 i="1" smtClean="0"/>
              <a:t>Обоснование месторасположения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 i="1" smtClean="0"/>
              <a:t>Плюсы и минусы месторасположения бизнеса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 i="1" smtClean="0"/>
              <a:t>Месторасположение основного потребителя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 i="1" smtClean="0"/>
              <a:t>Месторасположение партнеров по бизнесу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 b="1" i="1" smtClean="0"/>
              <a:t>Месторасположение конкурентов</a:t>
            </a:r>
          </a:p>
        </p:txBody>
      </p:sp>
      <p:sp>
        <p:nvSpPr>
          <p:cNvPr id="921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0B660-2CDC-4BFC-80CD-FFFEC5041C7D}" type="slidenum">
              <a:rPr lang="ru-RU" altLang="ru-RU"/>
              <a:pPr/>
              <a:t>9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340</Words>
  <Application>Microsoft Office PowerPoint</Application>
  <PresentationFormat>Экран (4:3)</PresentationFormat>
  <Paragraphs>91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Трек</vt:lpstr>
      <vt:lpstr>Комплекс маркетинга в сфере сервиса</vt:lpstr>
      <vt:lpstr>Цель занятия:</vt:lpstr>
      <vt:lpstr>Слайд 3</vt:lpstr>
      <vt:lpstr>Слайд 4</vt:lpstr>
      <vt:lpstr>Слайд 5</vt:lpstr>
      <vt:lpstr>Слайд 6</vt:lpstr>
      <vt:lpstr>Правило  «Семь P маркетинга»</vt:lpstr>
      <vt:lpstr>Product (Продукт)</vt:lpstr>
      <vt:lpstr>Place (Месторасположение)</vt:lpstr>
      <vt:lpstr>Price (Цена)</vt:lpstr>
      <vt:lpstr>Promotion (продвижение)</vt:lpstr>
      <vt:lpstr>People (Люди)</vt:lpstr>
      <vt:lpstr>Process (процесс)</vt:lpstr>
      <vt:lpstr>Physical Evidence  (материальные свидетельства)</vt:lpstr>
      <vt:lpstr>Маркетинговый план в 6 шагов</vt:lpstr>
      <vt:lpstr>Домашнее задание:    Опираясь на представленный выше алгоритм (слайд 6-14) составьте маркетинговый план (модель «маркетинг-микс») для сервисного предприятия (предприятие выбирается студентом самостоятельно)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Будылдина</dc:creator>
  <cp:lastModifiedBy>avanesyan</cp:lastModifiedBy>
  <cp:revision>3</cp:revision>
  <dcterms:created xsi:type="dcterms:W3CDTF">2022-04-05T15:15:09Z</dcterms:created>
  <dcterms:modified xsi:type="dcterms:W3CDTF">2022-05-13T06:53:53Z</dcterms:modified>
</cp:coreProperties>
</file>