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2" r:id="rId3"/>
    <p:sldId id="304" r:id="rId4"/>
    <p:sldId id="269" r:id="rId5"/>
    <p:sldId id="284" r:id="rId6"/>
    <p:sldId id="285" r:id="rId7"/>
    <p:sldId id="295" r:id="rId8"/>
    <p:sldId id="299" r:id="rId9"/>
    <p:sldId id="281" r:id="rId10"/>
    <p:sldId id="283" r:id="rId11"/>
    <p:sldId id="296" r:id="rId12"/>
    <p:sldId id="270" r:id="rId13"/>
    <p:sldId id="297" r:id="rId14"/>
    <p:sldId id="276" r:id="rId15"/>
    <p:sldId id="279" r:id="rId16"/>
    <p:sldId id="277" r:id="rId17"/>
    <p:sldId id="263" r:id="rId18"/>
    <p:sldId id="264" r:id="rId19"/>
    <p:sldId id="300" r:id="rId20"/>
    <p:sldId id="298" r:id="rId21"/>
    <p:sldId id="267" r:id="rId22"/>
    <p:sldId id="301" r:id="rId23"/>
    <p:sldId id="268" r:id="rId24"/>
    <p:sldId id="302" r:id="rId25"/>
    <p:sldId id="30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50B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18" autoAdjust="0"/>
    <p:restoredTop sz="86331" autoAdjust="0"/>
  </p:normalViewPr>
  <p:slideViewPr>
    <p:cSldViewPr>
      <p:cViewPr varScale="1">
        <p:scale>
          <a:sx n="113" d="100"/>
          <a:sy n="113" d="100"/>
        </p:scale>
        <p:origin x="-18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86414-196D-4844-9BDB-22DB0CE0E0DE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2819E4-BE30-4985-8A9F-9B1DEA0A94D5}">
      <dgm:prSet phldrT="[Текст]" custT="1"/>
      <dgm:spPr/>
      <dgm:t>
        <a:bodyPr/>
        <a:lstStyle/>
        <a:p>
          <a:pPr algn="l"/>
          <a:r>
            <a:rPr lang="ru-RU" sz="1600" b="1" dirty="0">
              <a:solidFill>
                <a:schemeClr val="tx1"/>
              </a:solidFill>
            </a:rPr>
            <a:t> </a:t>
          </a:r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Биографические данные</a:t>
          </a:r>
        </a:p>
      </dgm:t>
    </dgm:pt>
    <dgm:pt modelId="{0DF0AC82-2222-46AE-8C4B-8FC5892E244D}" type="parTrans" cxnId="{084125DC-EA35-4888-A0B7-6B756D0BACE3}">
      <dgm:prSet/>
      <dgm:spPr/>
      <dgm:t>
        <a:bodyPr/>
        <a:lstStyle/>
        <a:p>
          <a:endParaRPr lang="ru-RU"/>
        </a:p>
      </dgm:t>
    </dgm:pt>
    <dgm:pt modelId="{EA95271A-3C8C-4218-9722-B273F9BFF534}" type="sibTrans" cxnId="{084125DC-EA35-4888-A0B7-6B756D0BACE3}">
      <dgm:prSet/>
      <dgm:spPr/>
      <dgm:t>
        <a:bodyPr/>
        <a:lstStyle/>
        <a:p>
          <a:endParaRPr lang="ru-RU"/>
        </a:p>
      </dgm:t>
    </dgm:pt>
    <dgm:pt modelId="{1778D162-B30E-4822-9D33-7B1C57CDAA4F}">
      <dgm:prSet phldrT="[Текст]" custT="1"/>
      <dgm:spPr/>
      <dgm:t>
        <a:bodyPr/>
        <a:lstStyle/>
        <a:p>
          <a:pPr algn="l"/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Ключевые знания или навыки (при наличии  профессиональные достижения)</a:t>
          </a:r>
        </a:p>
      </dgm:t>
    </dgm:pt>
    <dgm:pt modelId="{853ACD8E-91A9-4DFD-9CCF-DCD873F661B9}" type="parTrans" cxnId="{125C6F70-F055-40C0-8548-5FE856D0E795}">
      <dgm:prSet/>
      <dgm:spPr/>
      <dgm:t>
        <a:bodyPr/>
        <a:lstStyle/>
        <a:p>
          <a:endParaRPr lang="ru-RU"/>
        </a:p>
      </dgm:t>
    </dgm:pt>
    <dgm:pt modelId="{DAE76D3B-BED4-490D-8109-80EF6791F36F}" type="sibTrans" cxnId="{125C6F70-F055-40C0-8548-5FE856D0E795}">
      <dgm:prSet/>
      <dgm:spPr/>
      <dgm:t>
        <a:bodyPr/>
        <a:lstStyle/>
        <a:p>
          <a:endParaRPr lang="ru-RU"/>
        </a:p>
      </dgm:t>
    </dgm:pt>
    <dgm:pt modelId="{19612675-EE91-41FC-8B0D-D0B43CEE47D0}">
      <dgm:prSet custT="1"/>
      <dgm:spPr/>
      <dgm:t>
        <a:bodyPr/>
        <a:lstStyle/>
        <a:p>
          <a:pPr algn="l"/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Опыт работы   (выполняемые виды работ) </a:t>
          </a:r>
        </a:p>
      </dgm:t>
    </dgm:pt>
    <dgm:pt modelId="{61D0CAB0-FBCF-4FC0-889A-BDB67DC6C50B}" type="parTrans" cxnId="{20664C32-8C08-438D-8AE1-17A0092569C4}">
      <dgm:prSet/>
      <dgm:spPr/>
      <dgm:t>
        <a:bodyPr/>
        <a:lstStyle/>
        <a:p>
          <a:endParaRPr lang="ru-RU"/>
        </a:p>
      </dgm:t>
    </dgm:pt>
    <dgm:pt modelId="{D2FDBA26-9838-4FE0-B4C9-1868BA8BBF1A}" type="sibTrans" cxnId="{20664C32-8C08-438D-8AE1-17A0092569C4}">
      <dgm:prSet/>
      <dgm:spPr/>
      <dgm:t>
        <a:bodyPr/>
        <a:lstStyle/>
        <a:p>
          <a:endParaRPr lang="ru-RU"/>
        </a:p>
      </dgm:t>
    </dgm:pt>
    <dgm:pt modelId="{6E815155-0F02-4450-923C-725C1B8BA384}">
      <dgm:prSet custT="1"/>
      <dgm:spPr/>
      <dgm:t>
        <a:bodyPr/>
        <a:lstStyle/>
        <a:p>
          <a:pPr algn="l"/>
          <a:r>
            <a:rPr lang="ru-RU" sz="1600" b="1" dirty="0"/>
            <a:t> </a:t>
          </a:r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Образование (в том числе дополнительное при наличии)</a:t>
          </a:r>
        </a:p>
      </dgm:t>
    </dgm:pt>
    <dgm:pt modelId="{6FF5A3A6-6654-4BD6-9F8D-BA0981061177}" type="parTrans" cxnId="{5F437FD3-0A75-44E7-8671-61CC28F04CC0}">
      <dgm:prSet/>
      <dgm:spPr/>
      <dgm:t>
        <a:bodyPr/>
        <a:lstStyle/>
        <a:p>
          <a:endParaRPr lang="ru-RU"/>
        </a:p>
      </dgm:t>
    </dgm:pt>
    <dgm:pt modelId="{F2184F29-475D-4494-9031-B6A75400504E}" type="sibTrans" cxnId="{5F437FD3-0A75-44E7-8671-61CC28F04CC0}">
      <dgm:prSet/>
      <dgm:spPr/>
      <dgm:t>
        <a:bodyPr/>
        <a:lstStyle/>
        <a:p>
          <a:endParaRPr lang="ru-RU"/>
        </a:p>
      </dgm:t>
    </dgm:pt>
    <dgm:pt modelId="{C77A8661-F3DD-44B6-AEFC-BB9C18B5E4F8}">
      <dgm:prSet custT="1"/>
      <dgm:spPr/>
      <dgm:t>
        <a:bodyPr/>
        <a:lstStyle/>
        <a:p>
          <a:pPr algn="l"/>
          <a:r>
            <a:rPr lang="ru-RU" sz="2000" dirty="0">
              <a:solidFill>
                <a:schemeClr val="bg1"/>
              </a:solidFill>
            </a:rPr>
            <a:t> </a:t>
          </a:r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Рекомендации с предыдущей работы.</a:t>
          </a:r>
        </a:p>
      </dgm:t>
    </dgm:pt>
    <dgm:pt modelId="{D8945EE2-5BA8-4704-9CBD-E027425F73C9}" type="parTrans" cxnId="{19518FFB-2DD9-4E1A-81AB-14CF151E4F53}">
      <dgm:prSet/>
      <dgm:spPr/>
      <dgm:t>
        <a:bodyPr/>
        <a:lstStyle/>
        <a:p>
          <a:endParaRPr lang="ru-RU"/>
        </a:p>
      </dgm:t>
    </dgm:pt>
    <dgm:pt modelId="{0559164E-9E45-4312-9367-F7173F3F8526}" type="sibTrans" cxnId="{19518FFB-2DD9-4E1A-81AB-14CF151E4F53}">
      <dgm:prSet/>
      <dgm:spPr/>
      <dgm:t>
        <a:bodyPr/>
        <a:lstStyle/>
        <a:p>
          <a:endParaRPr lang="ru-RU"/>
        </a:p>
      </dgm:t>
    </dgm:pt>
    <dgm:pt modelId="{ADFCA4FF-2F8F-4A08-8ADA-553B7E0D777A}">
      <dgm:prSet custT="1"/>
      <dgm:spPr/>
      <dgm:t>
        <a:bodyPr/>
        <a:lstStyle/>
        <a:p>
          <a:pPr algn="l"/>
          <a:r>
            <a: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Дополнительные сведения (значимые личные качества, владение языками, увлечения и др.)</a:t>
          </a:r>
        </a:p>
      </dgm:t>
    </dgm:pt>
    <dgm:pt modelId="{8D82B477-4890-4A64-8AE9-7C2EA7DA24C5}" type="parTrans" cxnId="{92FCF36D-10F6-47A9-BAEE-3974839FB451}">
      <dgm:prSet/>
      <dgm:spPr/>
      <dgm:t>
        <a:bodyPr/>
        <a:lstStyle/>
        <a:p>
          <a:endParaRPr lang="ru-RU"/>
        </a:p>
      </dgm:t>
    </dgm:pt>
    <dgm:pt modelId="{7EE13911-3EAB-4F98-B57C-BA592B3B8060}" type="sibTrans" cxnId="{92FCF36D-10F6-47A9-BAEE-3974839FB451}">
      <dgm:prSet/>
      <dgm:spPr/>
      <dgm:t>
        <a:bodyPr/>
        <a:lstStyle/>
        <a:p>
          <a:endParaRPr lang="ru-RU"/>
        </a:p>
      </dgm:t>
    </dgm:pt>
    <dgm:pt modelId="{6C9BF62F-86D8-4264-A092-3CCC9102BCD9}" type="pres">
      <dgm:prSet presAssocID="{6E086414-196D-4844-9BDB-22DB0CE0E0D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ECC20D-8336-462D-836A-F8E9BA687E04}" type="pres">
      <dgm:prSet presAssocID="{1F2819E4-BE30-4985-8A9F-9B1DEA0A94D5}" presName="node" presStyleLbl="node1" presStyleIdx="0" presStyleCnt="6" custScaleX="201958" custScaleY="88172" custLinFactX="-14498" custLinFactNeighborX="-100000" custLinFactNeighborY="313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12D2D-9EB6-45DC-A137-8B3367CEA9CE}" type="pres">
      <dgm:prSet presAssocID="{EA95271A-3C8C-4218-9722-B273F9BFF534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74F6B02-1A0D-4553-955E-D2C7E522A761}" type="pres">
      <dgm:prSet presAssocID="{EA95271A-3C8C-4218-9722-B273F9BFF53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EBEDA67-A184-46C5-9B7A-4B4F05B59E7D}" type="pres">
      <dgm:prSet presAssocID="{6E815155-0F02-4450-923C-725C1B8BA384}" presName="node" presStyleLbl="node1" presStyleIdx="1" presStyleCnt="6" custScaleX="381529" custLinFactX="-15449" custLinFactNeighborX="-100000" custLinFactNeighborY="-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77268-E280-4B14-9DD7-46AC2C4A311F}" type="pres">
      <dgm:prSet presAssocID="{F2184F29-475D-4494-9031-B6A7540050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A4512774-43BB-46B7-89E6-AD9D1B101EDE}" type="pres">
      <dgm:prSet presAssocID="{F2184F29-475D-4494-9031-B6A75400504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7ADC2ED-4316-45D3-97D1-FE52065EEA70}" type="pres">
      <dgm:prSet presAssocID="{19612675-EE91-41FC-8B0D-D0B43CEE47D0}" presName="node" presStyleLbl="node1" presStyleIdx="2" presStyleCnt="6" custScaleX="339811" custLinFactX="-16873" custLinFactNeighborX="-100000" custLinFactNeighborY="-38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C32D5-6213-48CC-BF14-89014282A5FA}" type="pres">
      <dgm:prSet presAssocID="{D2FDBA26-9838-4FE0-B4C9-1868BA8BBF1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A370261-E98B-49CC-B618-37D14F2E8D9B}" type="pres">
      <dgm:prSet presAssocID="{D2FDBA26-9838-4FE0-B4C9-1868BA8BBF1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C3886A9-58AD-4BBC-B55B-CF71C5700741}" type="pres">
      <dgm:prSet presAssocID="{1778D162-B30E-4822-9D33-7B1C57CDAA4F}" presName="node" presStyleLbl="node1" presStyleIdx="3" presStyleCnt="6" custScaleX="381529" custLinFactX="-15449" custLinFactNeighborX="-100000" custLinFactNeighborY="-83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5FF4A-0817-424B-B704-B65C812FE127}" type="pres">
      <dgm:prSet presAssocID="{DAE76D3B-BED4-490D-8109-80EF6791F36F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18FAB1F-2CCA-49E1-BF2B-0B8B5E69B5B1}" type="pres">
      <dgm:prSet presAssocID="{DAE76D3B-BED4-490D-8109-80EF6791F36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A04CFBDB-45A9-455C-9699-88E6BEBEFCA5}" type="pres">
      <dgm:prSet presAssocID="{ADFCA4FF-2F8F-4A08-8ADA-553B7E0D777A}" presName="node" presStyleLbl="node1" presStyleIdx="4" presStyleCnt="6" custScaleX="381529" custLinFactX="-15448" custLinFactY="-1436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9F46D-8B86-4A5C-BAA8-A22C38FA8166}" type="pres">
      <dgm:prSet presAssocID="{7EE13911-3EAB-4F98-B57C-BA592B3B8060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61800DF-554D-4339-B6B0-D5AE5508C9B1}" type="pres">
      <dgm:prSet presAssocID="{7EE13911-3EAB-4F98-B57C-BA592B3B8060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C308E128-F2F7-41BA-89D6-45EAD8E7BD37}" type="pres">
      <dgm:prSet presAssocID="{C77A8661-F3DD-44B6-AEFC-BB9C18B5E4F8}" presName="node" presStyleLbl="node1" presStyleIdx="5" presStyleCnt="6" custScaleX="381529" custLinFactX="-14974" custLinFactY="-35241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E8A1CE-9942-402C-A970-4CA302FA29F7}" type="presOf" srcId="{ADFCA4FF-2F8F-4A08-8ADA-553B7E0D777A}" destId="{A04CFBDB-45A9-455C-9699-88E6BEBEFCA5}" srcOrd="0" destOrd="0" presId="urn:microsoft.com/office/officeart/2005/8/layout/process2"/>
    <dgm:cxn modelId="{20664C32-8C08-438D-8AE1-17A0092569C4}" srcId="{6E086414-196D-4844-9BDB-22DB0CE0E0DE}" destId="{19612675-EE91-41FC-8B0D-D0B43CEE47D0}" srcOrd="2" destOrd="0" parTransId="{61D0CAB0-FBCF-4FC0-889A-BDB67DC6C50B}" sibTransId="{D2FDBA26-9838-4FE0-B4C9-1868BA8BBF1A}"/>
    <dgm:cxn modelId="{084125DC-EA35-4888-A0B7-6B756D0BACE3}" srcId="{6E086414-196D-4844-9BDB-22DB0CE0E0DE}" destId="{1F2819E4-BE30-4985-8A9F-9B1DEA0A94D5}" srcOrd="0" destOrd="0" parTransId="{0DF0AC82-2222-46AE-8C4B-8FC5892E244D}" sibTransId="{EA95271A-3C8C-4218-9722-B273F9BFF534}"/>
    <dgm:cxn modelId="{D4854226-59CA-46BB-B67A-2029DCB62C66}" type="presOf" srcId="{1F2819E4-BE30-4985-8A9F-9B1DEA0A94D5}" destId="{34ECC20D-8336-462D-836A-F8E9BA687E04}" srcOrd="0" destOrd="0" presId="urn:microsoft.com/office/officeart/2005/8/layout/process2"/>
    <dgm:cxn modelId="{5019D792-26D3-4C1F-9CDF-4867155C1DCA}" type="presOf" srcId="{19612675-EE91-41FC-8B0D-D0B43CEE47D0}" destId="{27ADC2ED-4316-45D3-97D1-FE52065EEA70}" srcOrd="0" destOrd="0" presId="urn:microsoft.com/office/officeart/2005/8/layout/process2"/>
    <dgm:cxn modelId="{125C6F70-F055-40C0-8548-5FE856D0E795}" srcId="{6E086414-196D-4844-9BDB-22DB0CE0E0DE}" destId="{1778D162-B30E-4822-9D33-7B1C57CDAA4F}" srcOrd="3" destOrd="0" parTransId="{853ACD8E-91A9-4DFD-9CCF-DCD873F661B9}" sibTransId="{DAE76D3B-BED4-490D-8109-80EF6791F36F}"/>
    <dgm:cxn modelId="{57EBF18B-143F-4863-907D-966E77857D84}" type="presOf" srcId="{EA95271A-3C8C-4218-9722-B273F9BFF534}" destId="{5EF12D2D-9EB6-45DC-A137-8B3367CEA9CE}" srcOrd="0" destOrd="0" presId="urn:microsoft.com/office/officeart/2005/8/layout/process2"/>
    <dgm:cxn modelId="{B314CA62-129C-4F69-BD93-D6E7D2692D4D}" type="presOf" srcId="{F2184F29-475D-4494-9031-B6A75400504E}" destId="{A4512774-43BB-46B7-89E6-AD9D1B101EDE}" srcOrd="1" destOrd="0" presId="urn:microsoft.com/office/officeart/2005/8/layout/process2"/>
    <dgm:cxn modelId="{19518FFB-2DD9-4E1A-81AB-14CF151E4F53}" srcId="{6E086414-196D-4844-9BDB-22DB0CE0E0DE}" destId="{C77A8661-F3DD-44B6-AEFC-BB9C18B5E4F8}" srcOrd="5" destOrd="0" parTransId="{D8945EE2-5BA8-4704-9CBD-E027425F73C9}" sibTransId="{0559164E-9E45-4312-9367-F7173F3F8526}"/>
    <dgm:cxn modelId="{3746CD31-EB6F-4C0B-867E-6E6F586BE7FE}" type="presOf" srcId="{1778D162-B30E-4822-9D33-7B1C57CDAA4F}" destId="{9C3886A9-58AD-4BBC-B55B-CF71C5700741}" srcOrd="0" destOrd="0" presId="urn:microsoft.com/office/officeart/2005/8/layout/process2"/>
    <dgm:cxn modelId="{1E1FDBEA-89CE-4C9B-B099-E1E95105A7D2}" type="presOf" srcId="{7EE13911-3EAB-4F98-B57C-BA592B3B8060}" destId="{061800DF-554D-4339-B6B0-D5AE5508C9B1}" srcOrd="1" destOrd="0" presId="urn:microsoft.com/office/officeart/2005/8/layout/process2"/>
    <dgm:cxn modelId="{AC0519A6-C003-470B-9B39-E8205F1F5B3C}" type="presOf" srcId="{F2184F29-475D-4494-9031-B6A75400504E}" destId="{0F177268-E280-4B14-9DD7-46AC2C4A311F}" srcOrd="0" destOrd="0" presId="urn:microsoft.com/office/officeart/2005/8/layout/process2"/>
    <dgm:cxn modelId="{EAC9832A-413A-49FC-B212-6C417208C1AC}" type="presOf" srcId="{6E086414-196D-4844-9BDB-22DB0CE0E0DE}" destId="{6C9BF62F-86D8-4264-A092-3CCC9102BCD9}" srcOrd="0" destOrd="0" presId="urn:microsoft.com/office/officeart/2005/8/layout/process2"/>
    <dgm:cxn modelId="{92FCF36D-10F6-47A9-BAEE-3974839FB451}" srcId="{6E086414-196D-4844-9BDB-22DB0CE0E0DE}" destId="{ADFCA4FF-2F8F-4A08-8ADA-553B7E0D777A}" srcOrd="4" destOrd="0" parTransId="{8D82B477-4890-4A64-8AE9-7C2EA7DA24C5}" sibTransId="{7EE13911-3EAB-4F98-B57C-BA592B3B8060}"/>
    <dgm:cxn modelId="{5F437FD3-0A75-44E7-8671-61CC28F04CC0}" srcId="{6E086414-196D-4844-9BDB-22DB0CE0E0DE}" destId="{6E815155-0F02-4450-923C-725C1B8BA384}" srcOrd="1" destOrd="0" parTransId="{6FF5A3A6-6654-4BD6-9F8D-BA0981061177}" sibTransId="{F2184F29-475D-4494-9031-B6A75400504E}"/>
    <dgm:cxn modelId="{142EC169-C56B-4298-8164-45C187F26125}" type="presOf" srcId="{6E815155-0F02-4450-923C-725C1B8BA384}" destId="{FEBEDA67-A184-46C5-9B7A-4B4F05B59E7D}" srcOrd="0" destOrd="0" presId="urn:microsoft.com/office/officeart/2005/8/layout/process2"/>
    <dgm:cxn modelId="{BACDB78F-A793-45BF-9AE6-05FD56475A6C}" type="presOf" srcId="{DAE76D3B-BED4-490D-8109-80EF6791F36F}" destId="{618FAB1F-2CCA-49E1-BF2B-0B8B5E69B5B1}" srcOrd="1" destOrd="0" presId="urn:microsoft.com/office/officeart/2005/8/layout/process2"/>
    <dgm:cxn modelId="{ECB435C1-2C96-4F6C-A6A1-7041432778E7}" type="presOf" srcId="{EA95271A-3C8C-4218-9722-B273F9BFF534}" destId="{C74F6B02-1A0D-4553-955E-D2C7E522A761}" srcOrd="1" destOrd="0" presId="urn:microsoft.com/office/officeart/2005/8/layout/process2"/>
    <dgm:cxn modelId="{9B6F31EB-B0CA-4CE5-9AAC-1A2E2A8D35C5}" type="presOf" srcId="{C77A8661-F3DD-44B6-AEFC-BB9C18B5E4F8}" destId="{C308E128-F2F7-41BA-89D6-45EAD8E7BD37}" srcOrd="0" destOrd="0" presId="urn:microsoft.com/office/officeart/2005/8/layout/process2"/>
    <dgm:cxn modelId="{4B46C07F-CD17-4FC2-9005-ECC308090B1C}" type="presOf" srcId="{D2FDBA26-9838-4FE0-B4C9-1868BA8BBF1A}" destId="{285C32D5-6213-48CC-BF14-89014282A5FA}" srcOrd="0" destOrd="0" presId="urn:microsoft.com/office/officeart/2005/8/layout/process2"/>
    <dgm:cxn modelId="{F2043CD1-6F6E-4E0F-8826-42EA368C133C}" type="presOf" srcId="{D2FDBA26-9838-4FE0-B4C9-1868BA8BBF1A}" destId="{0A370261-E98B-49CC-B618-37D14F2E8D9B}" srcOrd="1" destOrd="0" presId="urn:microsoft.com/office/officeart/2005/8/layout/process2"/>
    <dgm:cxn modelId="{AAE1B0F2-0A00-407C-8A7F-65EEBCCCE9F5}" type="presOf" srcId="{DAE76D3B-BED4-490D-8109-80EF6791F36F}" destId="{E185FF4A-0817-424B-B704-B65C812FE127}" srcOrd="0" destOrd="0" presId="urn:microsoft.com/office/officeart/2005/8/layout/process2"/>
    <dgm:cxn modelId="{D49786AF-A942-43CD-B421-FDCC469C1893}" type="presOf" srcId="{7EE13911-3EAB-4F98-B57C-BA592B3B8060}" destId="{DF69F46D-8B86-4A5C-BAA8-A22C38FA8166}" srcOrd="0" destOrd="0" presId="urn:microsoft.com/office/officeart/2005/8/layout/process2"/>
    <dgm:cxn modelId="{AD9AAE9F-CFE5-4ECE-877F-F5B119BD547B}" type="presParOf" srcId="{6C9BF62F-86D8-4264-A092-3CCC9102BCD9}" destId="{34ECC20D-8336-462D-836A-F8E9BA687E04}" srcOrd="0" destOrd="0" presId="urn:microsoft.com/office/officeart/2005/8/layout/process2"/>
    <dgm:cxn modelId="{4A779140-D930-434F-B5EB-F1C310132371}" type="presParOf" srcId="{6C9BF62F-86D8-4264-A092-3CCC9102BCD9}" destId="{5EF12D2D-9EB6-45DC-A137-8B3367CEA9CE}" srcOrd="1" destOrd="0" presId="urn:microsoft.com/office/officeart/2005/8/layout/process2"/>
    <dgm:cxn modelId="{7F186756-783E-45A4-9C0C-BF25CFD0EF9D}" type="presParOf" srcId="{5EF12D2D-9EB6-45DC-A137-8B3367CEA9CE}" destId="{C74F6B02-1A0D-4553-955E-D2C7E522A761}" srcOrd="0" destOrd="0" presId="urn:microsoft.com/office/officeart/2005/8/layout/process2"/>
    <dgm:cxn modelId="{33899D2D-2D0D-4B4A-8EF4-836E0830B2FC}" type="presParOf" srcId="{6C9BF62F-86D8-4264-A092-3CCC9102BCD9}" destId="{FEBEDA67-A184-46C5-9B7A-4B4F05B59E7D}" srcOrd="2" destOrd="0" presId="urn:microsoft.com/office/officeart/2005/8/layout/process2"/>
    <dgm:cxn modelId="{693EA613-8171-4E71-A657-BFCD73E18E96}" type="presParOf" srcId="{6C9BF62F-86D8-4264-A092-3CCC9102BCD9}" destId="{0F177268-E280-4B14-9DD7-46AC2C4A311F}" srcOrd="3" destOrd="0" presId="urn:microsoft.com/office/officeart/2005/8/layout/process2"/>
    <dgm:cxn modelId="{9DE07C8F-E2E8-4BC1-8340-6295C61006D5}" type="presParOf" srcId="{0F177268-E280-4B14-9DD7-46AC2C4A311F}" destId="{A4512774-43BB-46B7-89E6-AD9D1B101EDE}" srcOrd="0" destOrd="0" presId="urn:microsoft.com/office/officeart/2005/8/layout/process2"/>
    <dgm:cxn modelId="{3C886E8A-A710-4063-A4E3-7D44D2A4294E}" type="presParOf" srcId="{6C9BF62F-86D8-4264-A092-3CCC9102BCD9}" destId="{27ADC2ED-4316-45D3-97D1-FE52065EEA70}" srcOrd="4" destOrd="0" presId="urn:microsoft.com/office/officeart/2005/8/layout/process2"/>
    <dgm:cxn modelId="{2899BE7D-77BC-4F72-9881-456D7C1A195E}" type="presParOf" srcId="{6C9BF62F-86D8-4264-A092-3CCC9102BCD9}" destId="{285C32D5-6213-48CC-BF14-89014282A5FA}" srcOrd="5" destOrd="0" presId="urn:microsoft.com/office/officeart/2005/8/layout/process2"/>
    <dgm:cxn modelId="{FE8F74EB-0E2A-4F92-B356-73DCDB24F939}" type="presParOf" srcId="{285C32D5-6213-48CC-BF14-89014282A5FA}" destId="{0A370261-E98B-49CC-B618-37D14F2E8D9B}" srcOrd="0" destOrd="0" presId="urn:microsoft.com/office/officeart/2005/8/layout/process2"/>
    <dgm:cxn modelId="{25B60E98-F501-4C8E-A982-3791A6A14A0A}" type="presParOf" srcId="{6C9BF62F-86D8-4264-A092-3CCC9102BCD9}" destId="{9C3886A9-58AD-4BBC-B55B-CF71C5700741}" srcOrd="6" destOrd="0" presId="urn:microsoft.com/office/officeart/2005/8/layout/process2"/>
    <dgm:cxn modelId="{08986700-21A2-4941-BF9C-198CB47B0A0B}" type="presParOf" srcId="{6C9BF62F-86D8-4264-A092-3CCC9102BCD9}" destId="{E185FF4A-0817-424B-B704-B65C812FE127}" srcOrd="7" destOrd="0" presId="urn:microsoft.com/office/officeart/2005/8/layout/process2"/>
    <dgm:cxn modelId="{494DFD93-C88C-41AF-B346-645DF51CBACB}" type="presParOf" srcId="{E185FF4A-0817-424B-B704-B65C812FE127}" destId="{618FAB1F-2CCA-49E1-BF2B-0B8B5E69B5B1}" srcOrd="0" destOrd="0" presId="urn:microsoft.com/office/officeart/2005/8/layout/process2"/>
    <dgm:cxn modelId="{5980B624-70B3-4823-80F9-1CE0154A61C8}" type="presParOf" srcId="{6C9BF62F-86D8-4264-A092-3CCC9102BCD9}" destId="{A04CFBDB-45A9-455C-9699-88E6BEBEFCA5}" srcOrd="8" destOrd="0" presId="urn:microsoft.com/office/officeart/2005/8/layout/process2"/>
    <dgm:cxn modelId="{E9D8C15F-2492-4AB0-BCE2-21F317875431}" type="presParOf" srcId="{6C9BF62F-86D8-4264-A092-3CCC9102BCD9}" destId="{DF69F46D-8B86-4A5C-BAA8-A22C38FA8166}" srcOrd="9" destOrd="0" presId="urn:microsoft.com/office/officeart/2005/8/layout/process2"/>
    <dgm:cxn modelId="{37AB49BE-5CE8-4FEF-9AA7-B70A2855EC5D}" type="presParOf" srcId="{DF69F46D-8B86-4A5C-BAA8-A22C38FA8166}" destId="{061800DF-554D-4339-B6B0-D5AE5508C9B1}" srcOrd="0" destOrd="0" presId="urn:microsoft.com/office/officeart/2005/8/layout/process2"/>
    <dgm:cxn modelId="{09DD6A39-8C43-4AC6-BFA7-D0F03AC830BA}" type="presParOf" srcId="{6C9BF62F-86D8-4264-A092-3CCC9102BCD9}" destId="{C308E128-F2F7-41BA-89D6-45EAD8E7BD37}" srcOrd="1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ECC20D-8336-462D-836A-F8E9BA687E04}">
      <dsp:nvSpPr>
        <dsp:cNvPr id="0" name=""/>
        <dsp:cNvSpPr/>
      </dsp:nvSpPr>
      <dsp:spPr>
        <a:xfrm>
          <a:off x="0" y="84698"/>
          <a:ext cx="4217629" cy="460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 </a:t>
          </a: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Биографические данные</a:t>
          </a:r>
        </a:p>
      </dsp:txBody>
      <dsp:txXfrm>
        <a:off x="0" y="84698"/>
        <a:ext cx="4217629" cy="460339"/>
      </dsp:txXfrm>
    </dsp:sp>
    <dsp:sp modelId="{5EF12D2D-9EB6-45DC-A137-8B3367CEA9CE}">
      <dsp:nvSpPr>
        <dsp:cNvPr id="0" name=""/>
        <dsp:cNvSpPr/>
      </dsp:nvSpPr>
      <dsp:spPr>
        <a:xfrm rot="1151006">
          <a:off x="2818071" y="508136"/>
          <a:ext cx="367791" cy="2349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151006">
        <a:off x="2818071" y="508136"/>
        <a:ext cx="367791" cy="234941"/>
      </dsp:txXfrm>
    </dsp:sp>
    <dsp:sp modelId="{FEBEDA67-A184-46C5-9B7A-4B4F05B59E7D}">
      <dsp:nvSpPr>
        <dsp:cNvPr id="0" name=""/>
        <dsp:cNvSpPr/>
      </dsp:nvSpPr>
      <dsp:spPr>
        <a:xfrm>
          <a:off x="0" y="706176"/>
          <a:ext cx="7967736" cy="522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 </a:t>
          </a: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Образование (в том числе дополнительное при наличии)</a:t>
          </a:r>
        </a:p>
      </dsp:txBody>
      <dsp:txXfrm>
        <a:off x="0" y="706176"/>
        <a:ext cx="7967736" cy="522092"/>
      </dsp:txXfrm>
    </dsp:sp>
    <dsp:sp modelId="{0F177268-E280-4B14-9DD7-46AC2C4A311F}">
      <dsp:nvSpPr>
        <dsp:cNvPr id="0" name=""/>
        <dsp:cNvSpPr/>
      </dsp:nvSpPr>
      <dsp:spPr>
        <a:xfrm rot="7310577">
          <a:off x="3686909" y="1200450"/>
          <a:ext cx="158303" cy="2349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7310577">
        <a:off x="3686909" y="1200450"/>
        <a:ext cx="158303" cy="234941"/>
      </dsp:txXfrm>
    </dsp:sp>
    <dsp:sp modelId="{27ADC2ED-4316-45D3-97D1-FE52065EEA70}">
      <dsp:nvSpPr>
        <dsp:cNvPr id="0" name=""/>
        <dsp:cNvSpPr/>
      </dsp:nvSpPr>
      <dsp:spPr>
        <a:xfrm>
          <a:off x="0" y="1407573"/>
          <a:ext cx="7096510" cy="522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Опыт работы   (выполняемые виды работ) </a:t>
          </a:r>
        </a:p>
      </dsp:txBody>
      <dsp:txXfrm>
        <a:off x="0" y="1407573"/>
        <a:ext cx="7096510" cy="522092"/>
      </dsp:txXfrm>
    </dsp:sp>
    <dsp:sp modelId="{285C32D5-6213-48CC-BF14-89014282A5FA}">
      <dsp:nvSpPr>
        <dsp:cNvPr id="0" name=""/>
        <dsp:cNvSpPr/>
      </dsp:nvSpPr>
      <dsp:spPr>
        <a:xfrm rot="3406528">
          <a:off x="3701969" y="1883681"/>
          <a:ext cx="128183" cy="2349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406528">
        <a:off x="3701969" y="1883681"/>
        <a:ext cx="128183" cy="234941"/>
      </dsp:txXfrm>
    </dsp:sp>
    <dsp:sp modelId="{9C3886A9-58AD-4BBC-B55B-CF71C5700741}">
      <dsp:nvSpPr>
        <dsp:cNvPr id="0" name=""/>
        <dsp:cNvSpPr/>
      </dsp:nvSpPr>
      <dsp:spPr>
        <a:xfrm>
          <a:off x="0" y="2072638"/>
          <a:ext cx="7967736" cy="522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Ключевые знания или навыки (при наличии  профессиональные достижения)</a:t>
          </a:r>
        </a:p>
      </dsp:txBody>
      <dsp:txXfrm>
        <a:off x="0" y="2072638"/>
        <a:ext cx="7967736" cy="522092"/>
      </dsp:txXfrm>
    </dsp:sp>
    <dsp:sp modelId="{E185FF4A-0817-424B-B704-B65C812FE127}">
      <dsp:nvSpPr>
        <dsp:cNvPr id="0" name=""/>
        <dsp:cNvSpPr/>
      </dsp:nvSpPr>
      <dsp:spPr>
        <a:xfrm rot="5400000">
          <a:off x="3930251" y="2548749"/>
          <a:ext cx="107233" cy="2349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930251" y="2548749"/>
        <a:ext cx="107233" cy="234941"/>
      </dsp:txXfrm>
    </dsp:sp>
    <dsp:sp modelId="{A04CFBDB-45A9-455C-9699-88E6BEBEFCA5}">
      <dsp:nvSpPr>
        <dsp:cNvPr id="0" name=""/>
        <dsp:cNvSpPr/>
      </dsp:nvSpPr>
      <dsp:spPr>
        <a:xfrm>
          <a:off x="0" y="2737708"/>
          <a:ext cx="7967736" cy="522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Дополнительные сведения (значимые личные качества, владение языками, увлечения и др.)</a:t>
          </a:r>
        </a:p>
      </dsp:txBody>
      <dsp:txXfrm>
        <a:off x="0" y="2737708"/>
        <a:ext cx="7967736" cy="522092"/>
      </dsp:txXfrm>
    </dsp:sp>
    <dsp:sp modelId="{DF69F46D-8B86-4A5C-BAA8-A22C38FA8166}">
      <dsp:nvSpPr>
        <dsp:cNvPr id="0" name=""/>
        <dsp:cNvSpPr/>
      </dsp:nvSpPr>
      <dsp:spPr>
        <a:xfrm rot="5400000">
          <a:off x="3926845" y="3218360"/>
          <a:ext cx="114044" cy="23494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926845" y="3218360"/>
        <a:ext cx="114044" cy="234941"/>
      </dsp:txXfrm>
    </dsp:sp>
    <dsp:sp modelId="{C308E128-F2F7-41BA-89D6-45EAD8E7BD37}">
      <dsp:nvSpPr>
        <dsp:cNvPr id="0" name=""/>
        <dsp:cNvSpPr/>
      </dsp:nvSpPr>
      <dsp:spPr>
        <a:xfrm>
          <a:off x="0" y="3411860"/>
          <a:ext cx="7967736" cy="522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</a:rPr>
            <a:t> </a:t>
          </a:r>
          <a:r>
            <a:rPr lang="ru-RU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Рекомендации с предыдущей работы.</a:t>
          </a:r>
        </a:p>
      </dsp:txBody>
      <dsp:txXfrm>
        <a:off x="0" y="3411860"/>
        <a:ext cx="7967736" cy="522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EDFE-1E92-47B8-9B3D-4F171A886C27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EEA-6EA7-48CB-86BF-159A7DCE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EDFE-1E92-47B8-9B3D-4F171A886C27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EEA-6EA7-48CB-86BF-159A7DCE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EDFE-1E92-47B8-9B3D-4F171A886C27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EEA-6EA7-48CB-86BF-159A7DCE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EDFE-1E92-47B8-9B3D-4F171A886C27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EEA-6EA7-48CB-86BF-159A7DCE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EDFE-1E92-47B8-9B3D-4F171A886C27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EEA-6EA7-48CB-86BF-159A7DCE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EDFE-1E92-47B8-9B3D-4F171A886C27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EEA-6EA7-48CB-86BF-159A7DCE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EDFE-1E92-47B8-9B3D-4F171A886C27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EEA-6EA7-48CB-86BF-159A7DCE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EDFE-1E92-47B8-9B3D-4F171A886C27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EEA-6EA7-48CB-86BF-159A7DCE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EDFE-1E92-47B8-9B3D-4F171A886C27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EEA-6EA7-48CB-86BF-159A7DCE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EDFE-1E92-47B8-9B3D-4F171A886C27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EEA-6EA7-48CB-86BF-159A7DCE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EDFE-1E92-47B8-9B3D-4F171A886C27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1EEA-6EA7-48CB-86BF-159A7DCE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3EDFE-1E92-47B8-9B3D-4F171A886C27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1EEA-6EA7-48CB-86BF-159A7DCE2E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udvsem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632848" cy="2016224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“Профессионал будущего: эффективное обучение и успешное трудоустройство”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140968"/>
            <a:ext cx="5040560" cy="331236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завоевать положение,  </a:t>
            </a:r>
          </a:p>
          <a:p>
            <a:pPr algn="l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Мало одного ума…</a:t>
            </a:r>
          </a:p>
          <a:p>
            <a:pPr algn="l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Надо еще и держать себя с умом!</a:t>
            </a:r>
          </a:p>
          <a:p>
            <a:pPr algn="l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Оноре де Бальзак</a:t>
            </a:r>
          </a:p>
          <a:p>
            <a:pPr algn="l"/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      Ишмаева Т.А.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картинки для презентации\35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67"/>
          <a:stretch/>
        </p:blipFill>
        <p:spPr bwMode="auto">
          <a:xfrm flipH="1">
            <a:off x="539552" y="2780928"/>
            <a:ext cx="2925427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Пути поиска работы</a:t>
            </a:r>
            <a: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83264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Помощь знакомых, друзей, родственников.</a:t>
            </a:r>
          </a:p>
          <a:p>
            <a:pPr marL="0" lvl="0" indent="0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Постоянное изучение изданий, публикующих объявления о вакансиях.</a:t>
            </a:r>
          </a:p>
          <a:p>
            <a:pPr marL="0" lvl="0" indent="0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Регулярное посещение центра занятости населения и обращение  в агентства по трудоустройству.</a:t>
            </a:r>
          </a:p>
          <a:p>
            <a:pPr marL="0" lvl="0" indent="0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Ваше собственное объявление в газете.</a:t>
            </a:r>
          </a:p>
          <a:p>
            <a:pPr marL="0" lvl="0" indent="0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проходите мимо информации на досках объявлений предприятий.</a:t>
            </a:r>
          </a:p>
          <a:p>
            <a:pPr marL="0" lvl="0" indent="0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Следите за объявлениями на телевидении.</a:t>
            </a:r>
          </a:p>
          <a:p>
            <a:pPr marL="0" lvl="0" indent="0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Обращайте внимание на листовки у выходов из магазинов.</a:t>
            </a:r>
          </a:p>
          <a:p>
            <a:pPr marL="0" lvl="0" indent="0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возможности применяйте метод прямой рассылки писем или факсов со своим резюме по различным организациям, предприятиям и фирмам.</a:t>
            </a:r>
          </a:p>
          <a:p>
            <a:pPr marL="0" lvl="0" indent="0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Поиск работы через Интернет.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поиска работы</a:t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820472" cy="4525963"/>
          </a:xfrm>
        </p:spPr>
        <p:txBody>
          <a:bodyPr>
            <a:normAutofit fontScale="85000" lnSpcReduction="20000"/>
          </a:bodyPr>
          <a:lstStyle/>
          <a:p>
            <a:pPr marL="0" lvl="0" indent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поиска работы - это перечень очередности выполнения определенных действий, чтобы достичь поставленной цели, то есть устроиться на работу. </a:t>
            </a:r>
          </a:p>
          <a:p>
            <a:pPr marL="0" lvl="0" indent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означает, что прежде всего надо решить, по какой специальности трудоустраиваться; в какую организацию трудоустраиваться по этой специальности, а если нет на примете такой, то устраиваться туда, куда возьмут; о приоритетах в условиях работы.</a:t>
            </a:r>
          </a:p>
          <a:p>
            <a:pPr marL="0" lvl="0" indent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должен отвечать на вопрос, каким образом проводить поиск: самостоятельно, по заказу или комбинированно.</a:t>
            </a:r>
          </a:p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152AC0-20AF-45B3-8D60-89F631D882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42159"/>
            <a:ext cx="2284656" cy="158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124007-4B03-48DD-9DF3-B810AB1F5C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5865" y="1268760"/>
            <a:ext cx="2392269" cy="158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6CC768-E302-41D6-85C3-E50AF29538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44281" y="1196752"/>
            <a:ext cx="2409100" cy="158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Самостоятельный поиск работы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marL="0" indent="20638"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20638"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Данный поиск работы осуществляется непосредственно вами самостоятельно, на основе информации из СМИ, включая Интернет, от родственников или друзей, а также в результате стечения обстоятельств.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Этот способ означает, что поиск работы осуществляется без обращения к центрам занятости и все зависит от ваших знаний, интуиции и оценки складывающейся ситуации.</a:t>
            </a:r>
          </a:p>
          <a:p>
            <a:pPr marL="0" indent="-260350">
              <a:spcBef>
                <a:spcPts val="0"/>
              </a:spcBef>
              <a:buNone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17463">
              <a:spcBef>
                <a:spcPts val="0"/>
              </a:spcBef>
              <a:buNone/>
            </a:pP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Советы при самостоятельном поиске работы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Работа с источниками информации должна носить регулярный характер до того момента, пока вы не найдете приемлемые варианты;</a:t>
            </a: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Необходимо подготовиться  к конкретным переговорам, приготовить резюме и дополнительную информацию, еще раз уточнить приоритеты условий работы и начинать действовать;</a:t>
            </a: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Необходимо обращать внимание на то, где размещено объявление. Общий принцип такой: если за размещение объявления о вакансии работодатель заплатил более-менее серьезные деньги, вероятность «нарваться» для соискателя близка к нулю;</a:t>
            </a:r>
          </a:p>
          <a:p>
            <a:pPr marL="0">
              <a:spcBef>
                <a:spcPts val="0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Роль рекламы при поиске работы велика. Но пользоваться ею нужно осторожно.</a:t>
            </a:r>
          </a:p>
          <a:p>
            <a:pPr marL="0">
              <a:spcBef>
                <a:spcPts val="0"/>
              </a:spcBef>
              <a:buNone/>
            </a:pP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447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Общероссийская база вакансий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Поиск работы на заказ</a:t>
            </a:r>
            <a:endParaRPr lang="ru-RU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320480"/>
          </a:xfrm>
        </p:spPr>
        <p:txBody>
          <a:bodyPr>
            <a:normAutofit/>
          </a:bodyPr>
          <a:lstStyle/>
          <a:p>
            <a:pPr marL="174625" indent="-174625" fontAlgn="base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Данный способ означает, что поиск работы осуществляется через обращение к центрам занятости и зависит от правильности выбора таких организаций, которые квалифицированно должны посодействовать вам в поиске работы.</a:t>
            </a:r>
          </a:p>
          <a:p>
            <a:pPr marL="174625" indent="-174625" fontAlgn="base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Есть кадровые агентства на коммерческой основе, где требуется оплата предоставляемых услуг. Отличие биржи труда в том, что она бесплатна за счет государства, при этом вам назначат пособие по безработице либо предложат переквалификацию.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8984"/>
          </a:xfrm>
        </p:spPr>
        <p:txBody>
          <a:bodyPr>
            <a:noAutofit/>
          </a:bodyPr>
          <a:lstStyle/>
          <a:p>
            <a:pPr algn="r"/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Непосредственное                                                   обращение к           </a:t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работодателю  </a:t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686800" cy="44644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способ поиска работы больше всего подходит уверенным в себе профессионалам. Можно порекомендовать обратиться в отдел персонала напрямую.  Позвоните и вежливо поинтересуйтесь, нуждается ли компания в специалистах вашего профиля. Если это так, то смело высылайте резюме. Его не обойдут вниманием, если вы выясните фамилию руководителя службы персонала и адресуйте свое послание лично ему. Часто о вакансиях в компании вашей мечты можно узнать на сайте. </a:t>
            </a:r>
          </a:p>
          <a:p>
            <a:pPr marL="0" indent="0">
              <a:buNone/>
            </a:pP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Кроме того, места обитания потенциальных работодателей - профильные выставки, конференции, презентации. На таких мероприятиях очень важно вести себя активно, но в тоже время предельно корректно – собирать информацию о представленных компаниях и рассказывать о себе и своих карьерных планах представителям наиболее интересных для вас компаний.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algn="just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E5D303-A8CE-44A8-ABDC-700E470853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2090250" cy="190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Комбинированный способ              поиска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0653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      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Данный способ означает, что поиск работы осуществляется по самостоятельному плану с привлечением к его исполнению и центров занятости. </a:t>
            </a:r>
          </a:p>
          <a:p>
            <a:pPr>
              <a:buNone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Последовательность действий здесь складывается в приемлемом для вас порядке.        </a:t>
            </a:r>
          </a:p>
          <a:p>
            <a:pPr>
              <a:buNone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К исполнению данной работы нужно приготовиться заранее, так как придется выполнять всю работу одновременно. Это важно для того, чтобы сравнивать варианты предложений и выбрать оптимальный вариант.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494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Резюме.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заполнения</a:t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Резюме - это описание способностей человека, которые делают его конкурентоспособным на рынке труда.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276872"/>
          <a:ext cx="8229600" cy="438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Собеседование </a:t>
            </a:r>
            <a:r>
              <a:rPr lang="ru-RU" sz="40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16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Собеседование</a:t>
            </a:r>
            <a:r>
              <a: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встреча с потенциальным</a:t>
            </a:r>
          </a:p>
          <a:p>
            <a:pPr>
              <a:buNone/>
            </a:pPr>
            <a:r>
              <a: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работодателем или его представителем  </a:t>
            </a:r>
          </a:p>
          <a:p>
            <a:pPr>
              <a:buNone/>
            </a:pPr>
            <a:r>
              <a: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при приеме на работу.</a:t>
            </a:r>
          </a:p>
          <a:p>
            <a:pPr>
              <a:buNone/>
            </a:pPr>
            <a:endParaRPr lang="ru-RU" sz="8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собеседования </a:t>
            </a:r>
            <a:r>
              <a: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познакомиться воочию, понять, насколько работодатель и соискатель подходят друг другу, а также обсудить детали сотрудничества. </a:t>
            </a:r>
          </a:p>
          <a:p>
            <a:pPr>
              <a:buNone/>
            </a:pPr>
            <a:r>
              <a:rPr lang="ru-RU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Правила поведения на собеседовании</a:t>
            </a:r>
            <a:r>
              <a: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 прибыть на собеседование вовремя;</a:t>
            </a:r>
          </a:p>
          <a:p>
            <a:pPr lvl="0"/>
            <a:r>
              <a: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вас пригласят, входите спокойно, без спешки, сохраняя уверенный и деловой вид;</a:t>
            </a:r>
          </a:p>
          <a:p>
            <a:pPr lvl="0"/>
            <a:r>
              <a: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Продемонстрируйте хорошие манеры;</a:t>
            </a:r>
          </a:p>
          <a:p>
            <a:pPr lvl="0"/>
            <a:r>
              <a: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Заканчивая собеседование, вам следует выяснить, каковы будут ваши последующие действия;</a:t>
            </a:r>
          </a:p>
          <a:p>
            <a:pPr lvl="0"/>
            <a:r>
              <a: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Постарайтесь закончить вашу встречу в позитивном тоне, подтвердите свою заинтересованность в получении данной работы;</a:t>
            </a:r>
          </a:p>
          <a:p>
            <a:pPr lvl="0"/>
            <a:r>
              <a:rPr lang="ru-RU" sz="8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Поблагодарите своего собеседника за то, что он уделил вам часть своего времени.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8C6328-E044-4F83-A329-8B45E35B8D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965" r="160"/>
          <a:stretch/>
        </p:blipFill>
        <p:spPr>
          <a:xfrm>
            <a:off x="899592" y="836712"/>
            <a:ext cx="2672256" cy="18847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Советы по прохождению собеседования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опаздывайте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Приезжайте на 10-15 минут раньше назначенного времени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Отключайте мобильный телефон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Не отключенный телефон- это демонстрация своей деловитости в самый не подходящий момент.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правильно сесть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Садитесь с работодателем на одном уровне, то есть друг напротив друга, лицом к лицу.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Зрительный контакт.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Внимательно смотрите на собеседника, так вы лучше поймете его и произведете впечатление заинтересованного человека, уверенного в своих силах.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Жестикуляция.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Умеренная и уместная жестикуляция делает вашу речь более убедительной.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Мимика.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Если вы улыбаетесь, то у вас больше шансов показаться благополучным и уверенным в себе человеком. Однако, не следует улыбаться постоянно. Улыбка ложна быть уместной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Выбранное вами  учебное заведение  это одна из ступеней карьерной лестницы, которая призвана привести  вас к успеху, благополучию, финансовой независимости и самодостаточности. </a:t>
            </a:r>
          </a:p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Желаем, чтобы каждый из вас никогда не останавливался на достигнутом.</a:t>
            </a:r>
          </a:p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Всегда видел перед собой новые, интересные и плодотворные перспективы и имел возможность и силы для покорения этих рубежей. 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Те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ефонный разговор                 с работодателем </a:t>
            </a:r>
            <a:b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Телефонные звонки по объявлениям о           вакансии придется делать постоянно. Помните, что они должны стать вашим первым опытом в общении с работодателем, и звонки должны производить благоприятное впечатление. Таким образом,  вы можете добиться приглашения на собеседование.</a:t>
            </a:r>
          </a:p>
          <a:p>
            <a:pPr algn="just">
              <a:buNone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Пример разговора по телефону: </a:t>
            </a:r>
          </a:p>
          <a:p>
            <a:pPr marL="0" indent="0"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Попросите соединить с сотрудником или отделом, с которыми вы хотите связаться.</a:t>
            </a:r>
          </a:p>
          <a:p>
            <a:pPr marL="0" indent="0"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Говорите четко и назовите свое имя, а также уточните, какой работой вы интересуетесь.</a:t>
            </a:r>
          </a:p>
          <a:p>
            <a:pPr marL="0" indent="0"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Будьте готовы ответить на любые вопросы, которые вам может задать работодатель. Не бойтесь попросить что-то повторить, если не поняли с первого раза.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Поблагодарите сотрудника фирмы за потраченное время.</a:t>
            </a:r>
          </a:p>
          <a:p>
            <a:pPr algn="just">
              <a:buNone/>
            </a:pPr>
            <a:endParaRPr lang="ru-RU" sz="1800" dirty="0"/>
          </a:p>
          <a:p>
            <a:pPr>
              <a:buNone/>
            </a:pPr>
            <a:endParaRPr 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C9F396-BEE0-4413-A2BA-B236538F60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6632"/>
            <a:ext cx="2600210" cy="183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b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«Первое рабочее место»</a:t>
            </a:r>
            <a:b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48880"/>
            <a:ext cx="8964488" cy="4320480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Ограничительные условия: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Рассчитана на выпускников в возрасте           18 - 20 лет, ранее не работавших и только на временный трудовой договор.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4000" b="1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D1B3A1-33FE-49B1-81FC-70B243F0B4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3467890" cy="2772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Перечень документов соискателя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Резюме (несколько вариантов резюме с различными вариантами)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Характеристики, рекомендательные письма ( с места учебы, прохождения практики, стажировок, предыдущей работы)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 об образовании (диплом, копии)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Сертификаты об окончании дополнительных курсов, тренингов, мастер-классов.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 воинского учета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Справка о наличии (отсутствии) судимости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Портфолио, образы работ( творческие специальности)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Трудовая книжка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Свидетельство обязательного пенсионного страхования и ИНН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Санитарная книжка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Водительские права ( при необходимости)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Фотографии (3*4., до 4 шт.)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всем интересующим вопросам  можете обратиться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ГКУ КК ЦЗН г.Новороссийска.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Наш адрес: ул. Малоземельская,15 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тел.: (8617)63-76-18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Посещайте интерактивный портал службы занятости населения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www.kubzan.ru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Используйте информационно-аналитическую систему «Работа в России»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trudvsem</a:t>
            </a:r>
            <a:r>
              <a:rPr lang="ru-RU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39604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Сейчас – как раз то самое время, когда настоящее прямо на наших глазах превращается в будущее</a:t>
            </a:r>
            <a:r>
              <a:rPr lang="en-US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br>
              <a:rPr lang="ru-RU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Айзек Азимов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8726E97-2E53-4A78-8545-44862E3A71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55" y="620688"/>
            <a:ext cx="775477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37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эффективного поведения             на рынке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5688632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400" dirty="0">
                <a:solidFill>
                  <a:srgbClr val="4E3B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Эффективное поведение на рынке труда состоит из трех основных этапов.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Первый, поиск работы, работы как таковой, той, которая нравится и интересна, той, которая хорошо оплачивается, той, где отношения в коллективе не мешают трудиться с хорошим настроением.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Второй, выбор работы, то есть выбор окончательного варианта организации, коллектива и стиля руководства, с учетом их оценки через сравнение между приемлемыми вариантами поиска.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Третий, условия трудоустройства в конкретную организацию на конкретную должность с конкретным перечнем должностных обязанностей, на которых остановился ваш выбор.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36053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Формула выбора профессии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6"/>
            <a:endParaRPr lang="ru-RU" dirty="0"/>
          </a:p>
        </p:txBody>
      </p:sp>
      <p:pic>
        <p:nvPicPr>
          <p:cNvPr id="4" name="Содержимое 3" descr="Z:\Романовская Л.В\прграммы\формула выбора профес.jpg"/>
          <p:cNvPicPr>
            <a:picLocks/>
          </p:cNvPicPr>
          <p:nvPr/>
        </p:nvPicPr>
        <p:blipFill>
          <a:blip r:embed="rId2" cstate="print"/>
          <a:srcRect t="13360" r="1673" b="3251"/>
          <a:stretch>
            <a:fillRect/>
          </a:stretch>
        </p:blipFill>
        <p:spPr bwMode="auto">
          <a:xfrm>
            <a:off x="323528" y="1412776"/>
            <a:ext cx="8496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«ХОЧУ  -  МОГУ  -  НАДО»  </a:t>
            </a:r>
            <a:r>
              <a:rPr lang="ru-RU" sz="3600" i="1" dirty="0">
                <a:solidFill>
                  <a:srgbClr val="FFFF00"/>
                </a:solidFill>
              </a:rPr>
              <a:t/>
            </a:r>
            <a:br>
              <a:rPr lang="ru-RU" sz="3600" i="1" dirty="0">
                <a:solidFill>
                  <a:srgbClr val="FFFF00"/>
                </a:solidFill>
              </a:rPr>
            </a:b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Правильно оценив все компоненты формулы </a:t>
            </a:r>
          </a:p>
          <a:p>
            <a:pPr algn="ctr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«ХОЧУ  -  МОГУ  -  НАДО»  </a:t>
            </a:r>
          </a:p>
          <a:p>
            <a:pPr algn="ctr">
              <a:buNone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найдете такую профессию, которая будет одновременно:</a:t>
            </a:r>
          </a:p>
          <a:p>
            <a:pPr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-Интересной для вас (ХОЧУ)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-Легкой и приятной в освоении (МОГУ)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-Пользоваться спросом на рынке труда (НАДО)</a:t>
            </a:r>
          </a:p>
          <a:p>
            <a:pPr>
              <a:buNone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правила поиска работы</a:t>
            </a:r>
            <a: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lvl="0" fontAlgn="base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Никто вам ничего не должен, в том числе и дать работу. За получение работы нужно бороться.</a:t>
            </a:r>
          </a:p>
          <a:p>
            <a:pPr fontAlgn="base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Соберитесь с мыслями и начинайте действовать четко и целенаправленно.</a:t>
            </a:r>
          </a:p>
          <a:p>
            <a:pPr lvl="0" eaLnBrk="0" fontAlgn="base" hangingPunc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Различие между везунчиком и неудачником определяется тем, как они сами ведут свои дела, а не какими-то внешними факторами вроде кризиса на рынке труда.</a:t>
            </a:r>
          </a:p>
          <a:p>
            <a:pPr lvl="0" eaLnBrk="0" fontAlgn="base" hangingPunc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больше времени вы потратите на определение того, чем вы выделяетесь из массы других, которые могли бы выполнять ту же работу, тем выше ваши шансы.</a:t>
            </a:r>
          </a:p>
          <a:p>
            <a:pPr lvl="0" eaLnBrk="0" fontAlgn="base" hangingPunc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в коем случае не принимайте  решений, исходя только из того, что доступно. Со всей настойчивостью стремитесь именно к той работе, которую вы больше всего хотите.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правила поиска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68552"/>
          </a:xfrm>
        </p:spPr>
        <p:txBody>
          <a:bodyPr>
            <a:noAutofit/>
          </a:bodyPr>
          <a:lstStyle/>
          <a:p>
            <a:pPr marL="342000" lvl="0" indent="342000" eaLnBrk="0" fontAlgn="base" hangingPunct="0">
              <a:spcBef>
                <a:spcPts val="75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вы определили для себя, какую работу ищете, объясните это всем. Чем больше глаз и ушей помогает вам, тем лучше.</a:t>
            </a:r>
          </a:p>
          <a:p>
            <a:pPr marL="342000" lvl="0" indent="342000" eaLnBrk="0" fontAlgn="base" hangingPunct="0">
              <a:spcBef>
                <a:spcPts val="75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Настройтесь на то, что вы можете получить сотни отказов. Это нормально. </a:t>
            </a:r>
          </a:p>
          <a:p>
            <a:pPr marL="342000" lvl="0" indent="342000" eaLnBrk="0" fontAlgn="base" hangingPunct="0">
              <a:spcBef>
                <a:spcPts val="75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правильном настрое очередной отказ не будет выбивать вас из колеи и в какой-то из следующих попыток вы добьетесь успеха.</a:t>
            </a:r>
          </a:p>
          <a:p>
            <a:pPr marL="342000" lvl="0" indent="342000">
              <a:spcBef>
                <a:spcPts val="75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Запаситесь терпением. Поиск работы — это тоже работа, и времени требует не меньше.</a:t>
            </a:r>
          </a:p>
          <a:p>
            <a:pPr marL="342000" lvl="0" indent="342000">
              <a:spcBef>
                <a:spcPts val="75"/>
              </a:spcBef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Хорошую работу имеет тот, кто способен ее упорно искать.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Технология успешного трудоустройства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7992888" cy="46805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Постановка цели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Ознакомление с положением дел на рынке труда (сбор информации о вакансиях)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резюме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Составление плана поиска работы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Успешное прохождение собеседования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Анкетирование и тестирование (по желанию работодателя)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Оформление документов в кадровой службе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1282</Words>
  <Application>Microsoft Office PowerPoint</Application>
  <PresentationFormat>Экран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“Профессионал будущего: эффективное обучение и успешное трудоустройство” </vt:lpstr>
      <vt:lpstr>Слайд 2</vt:lpstr>
      <vt:lpstr>Слайд 3</vt:lpstr>
      <vt:lpstr>Этапы эффективного поведения             на рынке труда</vt:lpstr>
      <vt:lpstr>Формула выбора профессии</vt:lpstr>
      <vt:lpstr>«ХОЧУ  -  МОГУ  -  НАДО»   </vt:lpstr>
      <vt:lpstr>Основные правила поиска работы </vt:lpstr>
      <vt:lpstr>Основные правила поиска работы</vt:lpstr>
      <vt:lpstr>Технология успешного трудоустройства</vt:lpstr>
      <vt:lpstr>Пути поиска работы </vt:lpstr>
      <vt:lpstr>План поиска работы </vt:lpstr>
      <vt:lpstr>Самостоятельный поиск работы</vt:lpstr>
      <vt:lpstr>Общероссийская база вакансий</vt:lpstr>
      <vt:lpstr>     Поиск работы на заказ</vt:lpstr>
      <vt:lpstr>                       Непосредственное                                                   обращение к            работодателю   </vt:lpstr>
      <vt:lpstr>Комбинированный способ              поиска работы</vt:lpstr>
      <vt:lpstr>    Резюме. Последовательность заполнения  Резюме - это описание способностей человека, которые делают его конкурентоспособным на рынке труда.     </vt:lpstr>
      <vt:lpstr>.                     Собеседование  </vt:lpstr>
      <vt:lpstr>Советы по прохождению собеседования</vt:lpstr>
      <vt:lpstr>          Телефонный разговор                 с работодателем  </vt:lpstr>
      <vt:lpstr>Программа   «Первое рабочее место»  </vt:lpstr>
      <vt:lpstr>Перечень документов соискателя </vt:lpstr>
      <vt:lpstr>По всем интересующим вопросам  можете обратиться</vt:lpstr>
      <vt:lpstr>“Сейчас – как раз то самое время, когда настоящее прямо на наших глазах превращается в будущее”                                                                                 Айзек Азимов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ишмаева</dc:creator>
  <cp:lastModifiedBy>avanesyan</cp:lastModifiedBy>
  <cp:revision>66</cp:revision>
  <dcterms:created xsi:type="dcterms:W3CDTF">2022-01-24T06:20:22Z</dcterms:created>
  <dcterms:modified xsi:type="dcterms:W3CDTF">2022-09-09T05:01:31Z</dcterms:modified>
</cp:coreProperties>
</file>