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1"/>
  </p:notesMasterIdLst>
  <p:sldIdLst>
    <p:sldId id="256" r:id="rId2"/>
    <p:sldId id="259" r:id="rId3"/>
    <p:sldId id="277" r:id="rId4"/>
    <p:sldId id="260" r:id="rId5"/>
    <p:sldId id="261" r:id="rId6"/>
    <p:sldId id="262" r:id="rId7"/>
    <p:sldId id="263" r:id="rId8"/>
    <p:sldId id="264" r:id="rId9"/>
    <p:sldId id="265" r:id="rId10"/>
    <p:sldId id="266" r:id="rId11"/>
    <p:sldId id="267" r:id="rId12"/>
    <p:sldId id="268" r:id="rId13"/>
    <p:sldId id="269" r:id="rId14"/>
    <p:sldId id="276"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2807" autoAdjust="0"/>
  </p:normalViewPr>
  <p:slideViewPr>
    <p:cSldViewPr>
      <p:cViewPr varScale="1">
        <p:scale>
          <a:sx n="113" d="100"/>
          <a:sy n="113" d="100"/>
        </p:scale>
        <p:origin x="-15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AB12D4-DD29-4F6B-B2A7-5A975E099C2D}" type="datetimeFigureOut">
              <a:rPr lang="ru-RU" smtClean="0"/>
              <a:pPr/>
              <a:t>09.09.2022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8A24A-A9BC-4ADD-A155-477C15D6505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352207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501431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178244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188516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364592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401367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137637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179058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22641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352400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121912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08158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342937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402918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75406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48177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CD1AB71-FAB0-43FF-BAC8-BD4D00A8D4E5}" type="datetimeFigureOut">
              <a:rPr lang="ru-RU" smtClean="0"/>
              <a:pPr/>
              <a:t>09.09.2022</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271218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CD1AB71-FAB0-43FF-BAC8-BD4D00A8D4E5}" type="datetimeFigureOut">
              <a:rPr lang="ru-RU" smtClean="0"/>
              <a:pPr/>
              <a:t>09.09.2022</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351FEA8-A89F-48D1-B8D6-F86FBDE6C9AB}" type="slidenum">
              <a:rPr lang="ru-RU" smtClean="0"/>
              <a:pPr/>
              <a:t>‹#›</a:t>
            </a:fld>
            <a:endParaRPr lang="ru-RU"/>
          </a:p>
        </p:txBody>
      </p:sp>
    </p:spTree>
    <p:extLst>
      <p:ext uri="{BB962C8B-B14F-4D97-AF65-F5344CB8AC3E}">
        <p14:creationId xmlns:p14="http://schemas.microsoft.com/office/powerpoint/2010/main" xmlns="" val="69035975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132856"/>
            <a:ext cx="6480048" cy="1872208"/>
          </a:xfrm>
        </p:spPr>
        <p:txBody>
          <a:bodyPr>
            <a:normAutofit fontScale="90000"/>
          </a:bodyPr>
          <a:lstStyle/>
          <a:p>
            <a:pPr algn="ctr"/>
            <a:r>
              <a:rPr lang="ru-RU" sz="3200" dirty="0"/>
              <a:t> </a:t>
            </a:r>
            <a:r>
              <a:rPr lang="ru-RU" b="1" dirty="0">
                <a:latin typeface="Times New Roman" panose="02020603050405020304" pitchFamily="18" charset="0"/>
                <a:cs typeface="Times New Roman" panose="02020603050405020304" pitchFamily="18" charset="0"/>
              </a:rPr>
              <a:t>коррозия в  цементных печах</a:t>
            </a:r>
            <a:r>
              <a:rPr lang="ru-RU" sz="3200" dirty="0"/>
              <a:t/>
            </a:r>
            <a:br>
              <a:rPr lang="ru-RU" sz="3200" dirty="0"/>
            </a:br>
            <a:endParaRPr lang="ru-R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4566" y="620688"/>
            <a:ext cx="6554867" cy="720080"/>
          </a:xfrm>
        </p:spPr>
        <p:txBody>
          <a:bodyPr>
            <a:normAutofit fontScale="90000"/>
          </a:bodyPr>
          <a:lstStyle/>
          <a:p>
            <a:pPr algn="ctr"/>
            <a:r>
              <a:rPr lang="ru-RU" sz="3200" b="1" dirty="0">
                <a:latin typeface="Times New Roman" pitchFamily="18" charset="0"/>
                <a:cs typeface="Times New Roman" pitchFamily="18" charset="0"/>
              </a:rPr>
              <a:t> </a:t>
            </a:r>
            <a:br>
              <a:rPr lang="ru-RU" sz="3200" b="1" dirty="0">
                <a:latin typeface="Times New Roman" pitchFamily="18" charset="0"/>
                <a:cs typeface="Times New Roman" pitchFamily="18" charset="0"/>
              </a:rPr>
            </a:br>
            <a:endParaRPr lang="ru-RU" sz="3200" b="1" dirty="0">
              <a:latin typeface="Times New Roman" pitchFamily="18" charset="0"/>
              <a:cs typeface="Times New Roman" pitchFamily="18" charset="0"/>
            </a:endParaRPr>
          </a:p>
        </p:txBody>
      </p:sp>
      <p:sp>
        <p:nvSpPr>
          <p:cNvPr id="3" name="TextBox 2"/>
          <p:cNvSpPr txBox="1"/>
          <p:nvPr/>
        </p:nvSpPr>
        <p:spPr>
          <a:xfrm>
            <a:off x="467544" y="295700"/>
            <a:ext cx="8352927" cy="3262432"/>
          </a:xfrm>
          <a:prstGeom prst="rect">
            <a:avLst/>
          </a:prstGeom>
          <a:noFill/>
        </p:spPr>
        <p:txBody>
          <a:bodyPr wrap="square" rtlCol="0">
            <a:spAutoFit/>
          </a:bodyPr>
          <a:lstStyle/>
          <a:p>
            <a:pPr algn="ctr"/>
            <a:r>
              <a:rPr lang="ru-RU" sz="4400" b="1" i="1" dirty="0">
                <a:latin typeface="Times New Roman" pitchFamily="18" charset="0"/>
                <a:cs typeface="Times New Roman" pitchFamily="18" charset="0"/>
              </a:rPr>
              <a:t>Механизм коррозии корпуса печи</a:t>
            </a:r>
            <a:endParaRPr lang="ru-RU" sz="4400" i="1" dirty="0">
              <a:latin typeface="Times New Roman" pitchFamily="18" charset="0"/>
              <a:cs typeface="Times New Roman" pitchFamily="18" charset="0"/>
            </a:endParaRPr>
          </a:p>
          <a:p>
            <a:pPr algn="just"/>
            <a:endParaRPr lang="ru-RU" i="1" dirty="0" smtClean="0">
              <a:latin typeface="Times New Roman" pitchFamily="18" charset="0"/>
              <a:cs typeface="Times New Roman" pitchFamily="18" charset="0"/>
            </a:endParaRPr>
          </a:p>
          <a:p>
            <a:pPr algn="just"/>
            <a:endParaRPr lang="ru-RU" i="1" dirty="0" smtClean="0">
              <a:latin typeface="Times New Roman" pitchFamily="18" charset="0"/>
              <a:cs typeface="Times New Roman" pitchFamily="18" charset="0"/>
            </a:endParaRPr>
          </a:p>
          <a:p>
            <a:pPr algn="just"/>
            <a:r>
              <a:rPr lang="ru-RU" i="1" dirty="0" smtClean="0">
                <a:latin typeface="Times New Roman" pitchFamily="18" charset="0"/>
                <a:cs typeface="Times New Roman" pitchFamily="18" charset="0"/>
              </a:rPr>
              <a:t>Реакции </a:t>
            </a:r>
            <a:r>
              <a:rPr lang="ru-RU" i="1" dirty="0">
                <a:latin typeface="Times New Roman" pitchFamily="18" charset="0"/>
                <a:cs typeface="Times New Roman" pitchFamily="18" charset="0"/>
              </a:rPr>
              <a:t>внутри печи отличаются от реакций на поверхности ее корпуса, поскольку и температура, и состав атмосферы различны. Одна из более важных реакций, проходящих в футеровке, - окисление, когда оксид серы реагирует с кислородом.</a:t>
            </a:r>
          </a:p>
          <a:p>
            <a:endParaRPr lang="ru-RU" i="1" dirty="0">
              <a:latin typeface="Times New Roman" pitchFamily="18" charset="0"/>
              <a:cs typeface="Times New Roman" pitchFamily="18" charset="0"/>
            </a:endParaRPr>
          </a:p>
          <a:p>
            <a:endParaRPr lang="ru-RU" i="1" dirty="0">
              <a:latin typeface="Times New Roman" pitchFamily="18" charset="0"/>
              <a:cs typeface="Times New Roman" pitchFamily="18" charset="0"/>
            </a:endParaRPr>
          </a:p>
          <a:p>
            <a:endParaRPr lang="ru-RU" i="1" dirty="0">
              <a:latin typeface="Times New Roman" pitchFamily="18" charset="0"/>
              <a:cs typeface="Times New Roman" pitchFamily="18" charset="0"/>
            </a:endParaRPr>
          </a:p>
        </p:txBody>
      </p:sp>
      <p:pic>
        <p:nvPicPr>
          <p:cNvPr id="4" name="Рисунок 3">
            <a:extLst>
              <a:ext uri="{FF2B5EF4-FFF2-40B4-BE49-F238E27FC236}">
                <a16:creationId xmlns:a16="http://schemas.microsoft.com/office/drawing/2014/main" xmlns="" id="{8AB038E5-CC85-4090-B3C3-E123D56DF6C9}"/>
              </a:ext>
            </a:extLst>
          </p:cNvPr>
          <p:cNvPicPr>
            <a:picLocks noChangeAspect="1"/>
          </p:cNvPicPr>
          <p:nvPr/>
        </p:nvPicPr>
        <p:blipFill>
          <a:blip r:embed="rId2" cstate="print"/>
          <a:stretch>
            <a:fillRect/>
          </a:stretch>
        </p:blipFill>
        <p:spPr>
          <a:xfrm>
            <a:off x="1331640" y="2708920"/>
            <a:ext cx="6120680" cy="28803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8712967" cy="2431435"/>
          </a:xfrm>
          <a:prstGeom prst="rect">
            <a:avLst/>
          </a:prstGeom>
          <a:noFill/>
        </p:spPr>
        <p:txBody>
          <a:bodyPr wrap="square" rtlCol="0">
            <a:spAutoFit/>
          </a:bodyPr>
          <a:lstStyle/>
          <a:p>
            <a:pPr indent="361950" algn="ctr"/>
            <a:r>
              <a:rPr lang="ru-RU" sz="4400" b="1" i="1" dirty="0">
                <a:latin typeface="Times New Roman" pitchFamily="18" charset="0"/>
                <a:cs typeface="Times New Roman" pitchFamily="18" charset="0"/>
              </a:rPr>
              <a:t>Окисление</a:t>
            </a:r>
          </a:p>
          <a:p>
            <a:pPr indent="361950"/>
            <a:endParaRPr lang="ru-RU"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В окислительной атмосфере железо, входящее в состав стали корпуса, реагирует с кислородом с образование оксидной пленки. При обычной температуре работы печи наружный слой становится относительно плотным.</a:t>
            </a: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xmlns="" id="{580B102E-63A1-4DBB-9FD0-A66BA201B571}"/>
              </a:ext>
            </a:extLst>
          </p:cNvPr>
          <p:cNvPicPr>
            <a:picLocks noChangeAspect="1"/>
          </p:cNvPicPr>
          <p:nvPr/>
        </p:nvPicPr>
        <p:blipFill rotWithShape="1">
          <a:blip r:embed="rId2" cstate="print"/>
          <a:srcRect t="2105" r="5291" b="2105"/>
          <a:stretch/>
        </p:blipFill>
        <p:spPr>
          <a:xfrm>
            <a:off x="683568" y="2420888"/>
            <a:ext cx="6624736" cy="32759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8640960" cy="3693319"/>
          </a:xfrm>
          <a:prstGeom prst="rect">
            <a:avLst/>
          </a:prstGeom>
          <a:noFill/>
        </p:spPr>
        <p:txBody>
          <a:bodyPr wrap="square" rtlCol="0">
            <a:spAutoFit/>
          </a:bodyPr>
          <a:lstStyle/>
          <a:p>
            <a:pPr indent="361950"/>
            <a:r>
              <a:rPr lang="ru-RU" sz="3600" b="1" i="1" dirty="0">
                <a:latin typeface="Times New Roman" pitchFamily="18" charset="0"/>
                <a:cs typeface="Times New Roman" pitchFamily="18" charset="0"/>
              </a:rPr>
              <a:t>Роль огнеупоров в решении проблемы коррозии корпуса печи</a:t>
            </a:r>
          </a:p>
          <a:p>
            <a:pPr indent="361950"/>
            <a:endParaRPr lang="ru-RU" sz="3600"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Основные задачи огнеупоров в цементной печи — защитить стальной корпус от непосредственного воздействия вредных газов и клин­керного расплава и снизить температуру корпуса таким образом, чтобы его сталь не теряла своих свойств.</a:t>
            </a:r>
            <a:r>
              <a:rPr lang="ru-RU" dirty="0"/>
              <a:t> </a:t>
            </a:r>
            <a:r>
              <a:rPr lang="ru-RU" i="1" dirty="0">
                <a:latin typeface="Times New Roman" pitchFamily="18" charset="0"/>
                <a:cs typeface="Times New Roman" pitchFamily="18" charset="0"/>
              </a:rPr>
              <a:t>Снижение температуры корпуса также приводит к экономии тепловой энергии и обеспечивает соответствующие условия работы тех, кто находится вблизи печи. Огнеупорами, вращающаяся печь и холодильник.</a:t>
            </a:r>
          </a:p>
          <a:p>
            <a:pPr indent="361950"/>
            <a:endParaRPr lang="ru-RU" i="1"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xmlns="" id="{C44B4434-D3DC-4F00-A369-936297F36821}"/>
              </a:ext>
            </a:extLst>
          </p:cNvPr>
          <p:cNvPicPr>
            <a:picLocks noChangeAspect="1"/>
          </p:cNvPicPr>
          <p:nvPr/>
        </p:nvPicPr>
        <p:blipFill>
          <a:blip r:embed="rId2" cstate="print"/>
          <a:stretch>
            <a:fillRect/>
          </a:stretch>
        </p:blipFill>
        <p:spPr>
          <a:xfrm>
            <a:off x="395536" y="3645024"/>
            <a:ext cx="6192688" cy="29920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268760"/>
            <a:ext cx="8496944" cy="3416320"/>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Коррозия корпуса печи происходит на участке переходной зоны сразу же после зоны горения топлива. </a:t>
            </a:r>
          </a:p>
          <a:p>
            <a:pPr indent="361950" algn="just"/>
            <a:r>
              <a:rPr lang="ru-RU" i="1" dirty="0">
                <a:latin typeface="Times New Roman" pitchFamily="18" charset="0"/>
                <a:cs typeface="Times New Roman" pitchFamily="18" charset="0"/>
              </a:rPr>
              <a:t>При средней ширине шва огнеупор­ной футеровки, равной 0,5 мм, общая площадь швов составляет менее 1 %. </a:t>
            </a:r>
          </a:p>
          <a:p>
            <a:pPr indent="361950" algn="just"/>
            <a:r>
              <a:rPr lang="ru-RU" i="1" dirty="0">
                <a:latin typeface="Times New Roman" pitchFamily="18" charset="0"/>
                <a:cs typeface="Times New Roman" pitchFamily="18" charset="0"/>
              </a:rPr>
              <a:t>Таким образом, поверхность кирпичей занимает около 99</a:t>
            </a:r>
            <a:r>
              <a:rPr lang="ru-RU" b="1" i="1" dirty="0">
                <a:latin typeface="Times New Roman" pitchFamily="18" charset="0"/>
                <a:cs typeface="Times New Roman" pitchFamily="18" charset="0"/>
              </a:rPr>
              <a:t> % </a:t>
            </a:r>
            <a:r>
              <a:rPr lang="ru-RU" i="1" dirty="0">
                <a:latin typeface="Times New Roman" pitchFamily="18" charset="0"/>
                <a:cs typeface="Times New Roman" pitchFamily="18" charset="0"/>
              </a:rPr>
              <a:t>всей площади. </a:t>
            </a:r>
          </a:p>
          <a:p>
            <a:pPr indent="361950" algn="just"/>
            <a:r>
              <a:rPr lang="ru-RU" i="1" dirty="0">
                <a:latin typeface="Times New Roman" pitchFamily="18" charset="0"/>
                <a:cs typeface="Times New Roman" pitchFamily="18" charset="0"/>
              </a:rPr>
              <a:t>Однако когда вращающаяся печь работает, обычно происходит смещение колец кладки и кирпичей внутри этих колец, из-за чего доля зазоров и пустот может увели­читься. </a:t>
            </a:r>
          </a:p>
          <a:p>
            <a:pPr indent="361950" algn="just"/>
            <a:r>
              <a:rPr lang="ru-RU" i="1" dirty="0">
                <a:latin typeface="Times New Roman" pitchFamily="18" charset="0"/>
                <a:cs typeface="Times New Roman" pitchFamily="18" charset="0"/>
              </a:rPr>
              <a:t>Проникновение летучих веществ через зазоры и швы, толщина которых измеряется миллиметрами, опаснее, чем через сквозные поры в толще кирпичей, поскольку диаметр пор измеряется микрометрами и проникнуть через них газам труднее.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96D49FA-C3C5-4122-B726-2B4D7CB9DEB0}"/>
              </a:ext>
            </a:extLst>
          </p:cNvPr>
          <p:cNvSpPr>
            <a:spLocks noGrp="1"/>
          </p:cNvSpPr>
          <p:nvPr>
            <p:ph type="title"/>
          </p:nvPr>
        </p:nvSpPr>
        <p:spPr>
          <a:xfrm>
            <a:off x="1475656" y="1124744"/>
            <a:ext cx="6408712" cy="792089"/>
          </a:xfrm>
        </p:spPr>
        <p:txBody>
          <a:bodyPr>
            <a:noAutofit/>
          </a:bodyPr>
          <a:lstStyle/>
          <a:p>
            <a:pPr algn="ct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a:latin typeface="Times New Roman" panose="02020603050405020304" pitchFamily="18" charset="0"/>
                <a:cs typeface="Times New Roman" panose="02020603050405020304" pitchFamily="18" charset="0"/>
              </a:rPr>
              <a:t>Проникновение летучих веществ сквозь огнеупорные кирпичи</a:t>
            </a:r>
          </a:p>
        </p:txBody>
      </p:sp>
      <p:sp>
        <p:nvSpPr>
          <p:cNvPr id="3" name="Текст 2">
            <a:extLst>
              <a:ext uri="{FF2B5EF4-FFF2-40B4-BE49-F238E27FC236}">
                <a16:creationId xmlns:a16="http://schemas.microsoft.com/office/drawing/2014/main" xmlns="" id="{54ED86D3-FC92-4E6C-B9AC-56E95E22F0EF}"/>
              </a:ext>
            </a:extLst>
          </p:cNvPr>
          <p:cNvSpPr>
            <a:spLocks noGrp="1"/>
          </p:cNvSpPr>
          <p:nvPr>
            <p:ph type="body" idx="1"/>
          </p:nvPr>
        </p:nvSpPr>
        <p:spPr>
          <a:xfrm>
            <a:off x="539552" y="1988840"/>
            <a:ext cx="7991161" cy="3960440"/>
          </a:xfrm>
        </p:spPr>
        <p:txBody>
          <a:bodyPr>
            <a:normAutofit fontScale="25000" lnSpcReduction="20000"/>
          </a:bodyPr>
          <a:lstStyle/>
          <a:p>
            <a:pPr algn="just"/>
            <a:r>
              <a:rPr lang="ru-RU" sz="7200" i="1" dirty="0">
                <a:solidFill>
                  <a:schemeClr val="tx1"/>
                </a:solidFill>
                <a:latin typeface="Times New Roman" panose="02020603050405020304" pitchFamily="18" charset="0"/>
                <a:cs typeface="Times New Roman" panose="02020603050405020304" pitchFamily="18" charset="0"/>
              </a:rPr>
              <a:t>В результате исследований установлено, что летучие вещества проникают сквозь толщу огнеупорных кирпичей и доходят до металлического корпуса печи. Результаты рентгеновского дифракци­онного исследования соответствующих проб показали, что материал кирпичей взаимодей­ствовал с вредоносными летучими вещества­ми, в результате чего образовывалось вредное соединение — KCI (сильвин). Образование этого соединения в керамической матри­це кирпича приводит к увеличению его объема и разрыву химических связей, что в конечном счете вызывает разрушение кирпичей или ослабление их структуры. По результатам химического анализа материала верхних слоев кирпича, он подверг­ся сильному воздействию декарбонизированного материала или клинкера, а также погло­тил летучие вещества через свои открытые поры. В кирпичах имеется три типа пор</a:t>
            </a:r>
            <a:r>
              <a:rPr lang="ru-RU" sz="7200" i="1" dirty="0" smtClean="0">
                <a:solidFill>
                  <a:schemeClr val="tx1"/>
                </a:solidFill>
                <a:latin typeface="Times New Roman" panose="02020603050405020304" pitchFamily="18" charset="0"/>
                <a:cs typeface="Times New Roman" panose="02020603050405020304" pitchFamily="18" charset="0"/>
              </a:rPr>
              <a:t>: сквозные</a:t>
            </a:r>
            <a:r>
              <a:rPr lang="ru-RU" sz="7200" i="1" dirty="0">
                <a:solidFill>
                  <a:schemeClr val="tx1"/>
                </a:solidFill>
                <a:latin typeface="Times New Roman" panose="02020603050405020304" pitchFamily="18" charset="0"/>
                <a:cs typeface="Times New Roman" panose="02020603050405020304" pitchFamily="18" charset="0"/>
              </a:rPr>
              <a:t>, закрытые и тупиковые (открытые с одной стороны)</a:t>
            </a:r>
          </a:p>
          <a:p>
            <a:endParaRPr lang="ru-RU" dirty="0"/>
          </a:p>
        </p:txBody>
      </p:sp>
    </p:spTree>
    <p:extLst>
      <p:ext uri="{BB962C8B-B14F-4D97-AF65-F5344CB8AC3E}">
        <p14:creationId xmlns:p14="http://schemas.microsoft.com/office/powerpoint/2010/main" xmlns="" val="3254953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2204864"/>
            <a:ext cx="8136904" cy="2308324"/>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Тупиковые поры в основном создают про­блему, приводящую к разрушению кирпича, а их прямого воздействия на коррозию корпуса печи не отмечается. Закрытые поры не спо­собствуют ни разрушению материала кирпича, ни коррозии корпуса. Сквозные поры очень опасны с точки зрения разрушения структуры кирпича и запуска механизма коррозии корпуса, поскольку они  являются путем проникновения летучих веществ в футеровку вплоть до корпуса.</a:t>
            </a:r>
          </a:p>
          <a:p>
            <a:pPr indent="361950"/>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908720"/>
            <a:ext cx="8280920" cy="4247317"/>
          </a:xfrm>
          <a:prstGeom prst="rect">
            <a:avLst/>
          </a:prstGeom>
          <a:noFill/>
        </p:spPr>
        <p:txBody>
          <a:bodyPr wrap="square" rtlCol="0">
            <a:spAutoFit/>
          </a:bodyPr>
          <a:lstStyle/>
          <a:p>
            <a:pPr indent="361950" algn="ctr"/>
            <a:r>
              <a:rPr lang="ru-RU" sz="3600" b="1" i="1" dirty="0">
                <a:latin typeface="Times New Roman" pitchFamily="18" charset="0"/>
                <a:cs typeface="Times New Roman" pitchFamily="18" charset="0"/>
              </a:rPr>
              <a:t>Проход летучих компонентов через швы/зазоры</a:t>
            </a:r>
          </a:p>
          <a:p>
            <a:pPr indent="361950" algn="just"/>
            <a:endParaRPr lang="ru-RU" sz="3600" b="1"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Печные газы с высоким содержанием летучих компонентов и расплав клинкера стремятся проникнуть до корпуса печи через зазоры между швами пределах одного кольца футеровки или через швы между кольцами. Эти зазоры могут появиться вследствие таких причин, как:</a:t>
            </a:r>
          </a:p>
          <a:p>
            <a:pPr indent="361950" algn="just"/>
            <a:r>
              <a:rPr lang="ru-RU" i="1" dirty="0">
                <a:latin typeface="Times New Roman" pitchFamily="18" charset="0"/>
                <a:cs typeface="Times New Roman" pitchFamily="18" charset="0"/>
              </a:rPr>
              <a:t>- поведение отдельного кирпича при рабочей температуре,</a:t>
            </a:r>
          </a:p>
          <a:p>
            <a:pPr indent="361950" algn="just"/>
            <a:r>
              <a:rPr lang="ru-RU" i="1" dirty="0">
                <a:latin typeface="Times New Roman" pitchFamily="18" charset="0"/>
                <a:cs typeface="Times New Roman" pitchFamily="18" charset="0"/>
              </a:rPr>
              <a:t>- некачественная кладка,</a:t>
            </a:r>
          </a:p>
          <a:p>
            <a:pPr indent="361950" algn="just"/>
            <a:r>
              <a:rPr lang="ru-RU" i="1" dirty="0">
                <a:latin typeface="Times New Roman" pitchFamily="18" charset="0"/>
                <a:cs typeface="Times New Roman" pitchFamily="18" charset="0"/>
              </a:rPr>
              <a:t>- реальны рабочий режим внутри печи.</a:t>
            </a:r>
          </a:p>
          <a:p>
            <a:pPr indent="361950" algn="just"/>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556792"/>
            <a:ext cx="8604448" cy="3139321"/>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Высокая скорость коррозии в зоне горения топлива и участка перед ней может быть обусловлена тем, что сульфатсодержащие соединения возвращаются в процесс вместе с загружаемым в печь материалом и доходят до зоны горения, где они частично разлагаются и вновь испаряются. Вследствие этого увеличивается концентрация </a:t>
            </a:r>
            <a:r>
              <a:rPr lang="en-US" i="1" dirty="0">
                <a:latin typeface="Times New Roman" pitchFamily="18" charset="0"/>
                <a:cs typeface="Times New Roman" pitchFamily="18" charset="0"/>
              </a:rPr>
              <a:t>S</a:t>
            </a:r>
            <a:r>
              <a:rPr lang="ru-RU" i="1" dirty="0">
                <a:latin typeface="Times New Roman" pitchFamily="18" charset="0"/>
                <a:cs typeface="Times New Roman" pitchFamily="18" charset="0"/>
              </a:rPr>
              <a:t>0</a:t>
            </a:r>
            <a:r>
              <a:rPr lang="ru-RU" i="1" baseline="-25000" dirty="0">
                <a:latin typeface="Times New Roman" pitchFamily="18" charset="0"/>
                <a:cs typeface="Times New Roman" pitchFamily="18" charset="0"/>
              </a:rPr>
              <a:t>3</a:t>
            </a:r>
            <a:r>
              <a:rPr lang="ru-RU" i="1" dirty="0">
                <a:latin typeface="Times New Roman" pitchFamily="18" charset="0"/>
                <a:cs typeface="Times New Roman" pitchFamily="18" charset="0"/>
              </a:rPr>
              <a:t>, что через некоторое время приводит к увеличению парциального давления этих летучих газов. В результате они диффундируют через открытые поры огнеупорной футеровки, доходя до корпуса и инициируют коррозию.</a:t>
            </a:r>
          </a:p>
          <a:p>
            <a:pPr indent="361950" algn="just"/>
            <a:r>
              <a:rPr lang="ru-RU" i="1" dirty="0">
                <a:latin typeface="Times New Roman" pitchFamily="18" charset="0"/>
                <a:cs typeface="Times New Roman" pitchFamily="18" charset="0"/>
              </a:rPr>
              <a:t>После того как летучие компоненты достигают корпуса печи, они реагируют с его материалом, с образованием оксидной пленки.</a:t>
            </a: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0"/>
            <a:ext cx="7704856" cy="5878532"/>
          </a:xfrm>
          <a:prstGeom prst="rect">
            <a:avLst/>
          </a:prstGeom>
          <a:noFill/>
        </p:spPr>
        <p:txBody>
          <a:bodyPr wrap="square" rtlCol="0">
            <a:spAutoFit/>
          </a:bodyPr>
          <a:lstStyle/>
          <a:p>
            <a:pPr indent="361950" algn="ctr"/>
            <a:r>
              <a:rPr lang="ru-RU" sz="4000" b="1" i="1" dirty="0">
                <a:latin typeface="Times New Roman" pitchFamily="18" charset="0"/>
                <a:cs typeface="Times New Roman" pitchFamily="18" charset="0"/>
              </a:rPr>
              <a:t>Обс</a:t>
            </a:r>
            <a:r>
              <a:rPr lang="ru-RU" sz="4000" b="1" dirty="0">
                <a:latin typeface="Times New Roman" pitchFamily="18" charset="0"/>
                <a:cs typeface="Times New Roman" pitchFamily="18" charset="0"/>
              </a:rPr>
              <a:t>у</a:t>
            </a:r>
            <a:r>
              <a:rPr lang="ru-RU" sz="4000" b="1" i="1" dirty="0">
                <a:latin typeface="Times New Roman" pitchFamily="18" charset="0"/>
                <a:cs typeface="Times New Roman" pitchFamily="18" charset="0"/>
              </a:rPr>
              <a:t>ждение</a:t>
            </a:r>
          </a:p>
          <a:p>
            <a:pPr indent="361950" algn="ctr"/>
            <a:endParaRPr lang="ru-RU" sz="4000" b="1" i="1" dirty="0">
              <a:latin typeface="Times New Roman" pitchFamily="18" charset="0"/>
              <a:cs typeface="Times New Roman" pitchFamily="18" charset="0"/>
            </a:endParaRPr>
          </a:p>
          <a:p>
            <a:pPr indent="361950" algn="ctr"/>
            <a:endParaRPr lang="ru-RU" sz="4000" b="1" i="1" dirty="0">
              <a:latin typeface="Times New Roman" pitchFamily="18" charset="0"/>
              <a:cs typeface="Times New Roman" pitchFamily="18" charset="0"/>
            </a:endParaRPr>
          </a:p>
          <a:p>
            <a:pPr indent="361950" algn="ctr"/>
            <a:endParaRPr lang="ru-RU" sz="4000"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Таким образом, можно указать на следующие возможные причины возникновения коррозии на корпусе цементной печи</a:t>
            </a:r>
            <a:r>
              <a:rPr lang="en-US" i="1" dirty="0">
                <a:latin typeface="Times New Roman" pitchFamily="18" charset="0"/>
                <a:cs typeface="Times New Roman" pitchFamily="18" charset="0"/>
              </a:rPr>
              <a:t>:</a:t>
            </a:r>
            <a:endParaRPr lang="ru-RU"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неправильный выбор формы и размера кирпича,</a:t>
            </a:r>
          </a:p>
          <a:p>
            <a:pPr indent="361950" algn="just"/>
            <a:r>
              <a:rPr lang="ru-RU" i="1" dirty="0">
                <a:latin typeface="Times New Roman" pitchFamily="18" charset="0"/>
                <a:cs typeface="Times New Roman" pitchFamily="18" charset="0"/>
              </a:rPr>
              <a:t>плохое качество кирпича по параметрам пористости и проницаемости,</a:t>
            </a:r>
          </a:p>
          <a:p>
            <a:pPr indent="361950" algn="just"/>
            <a:r>
              <a:rPr lang="ru-RU" i="1" dirty="0">
                <a:latin typeface="Times New Roman" pitchFamily="18" charset="0"/>
                <a:cs typeface="Times New Roman" pitchFamily="18" charset="0"/>
              </a:rPr>
              <a:t>недостаточное высокое качество кладки,</a:t>
            </a:r>
          </a:p>
          <a:p>
            <a:pPr indent="361950" algn="just"/>
            <a:r>
              <a:rPr lang="ru-RU" i="1" dirty="0">
                <a:latin typeface="Times New Roman" pitchFamily="18" charset="0"/>
                <a:cs typeface="Times New Roman" pitchFamily="18" charset="0"/>
              </a:rPr>
              <a:t>нарушение режима сжигания топлива, ведущее к образованию восстановительной атмосферы в печи.</a:t>
            </a:r>
          </a:p>
        </p:txBody>
      </p:sp>
      <p:pic>
        <p:nvPicPr>
          <p:cNvPr id="2" name="Рисунок 1">
            <a:extLst>
              <a:ext uri="{FF2B5EF4-FFF2-40B4-BE49-F238E27FC236}">
                <a16:creationId xmlns:a16="http://schemas.microsoft.com/office/drawing/2014/main" xmlns="" id="{6525DBC1-B099-4889-8D2E-CC53F0BB9BD7}"/>
              </a:ext>
            </a:extLst>
          </p:cNvPr>
          <p:cNvPicPr>
            <a:picLocks noChangeAspect="1"/>
          </p:cNvPicPr>
          <p:nvPr/>
        </p:nvPicPr>
        <p:blipFill>
          <a:blip r:embed="rId2" cstate="print"/>
          <a:stretch>
            <a:fillRect/>
          </a:stretch>
        </p:blipFill>
        <p:spPr>
          <a:xfrm>
            <a:off x="2339752" y="1196752"/>
            <a:ext cx="4316466" cy="262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268760"/>
            <a:ext cx="7200800" cy="3576428"/>
          </a:xfrm>
          <a:prstGeom prst="rect">
            <a:avLst/>
          </a:prstGeom>
          <a:noFill/>
        </p:spPr>
        <p:txBody>
          <a:bodyPr wrap="square" rtlCol="0">
            <a:spAutoFit/>
          </a:bodyPr>
          <a:lstStyle/>
          <a:p>
            <a:pPr algn="ctr"/>
            <a:r>
              <a:rPr lang="ru-RU" sz="4400" b="1" i="1" dirty="0">
                <a:latin typeface="Times New Roman" panose="02020603050405020304" pitchFamily="18" charset="0"/>
                <a:cs typeface="Times New Roman" panose="02020603050405020304" pitchFamily="18" charset="0"/>
              </a:rPr>
              <a:t>Заключение</a:t>
            </a:r>
          </a:p>
          <a:p>
            <a:endParaRPr lang="ru-RU" i="1" dirty="0">
              <a:latin typeface="Times New Roman" panose="02020603050405020304" pitchFamily="18" charset="0"/>
              <a:cs typeface="Times New Roman" panose="02020603050405020304" pitchFamily="18" charset="0"/>
            </a:endParaRPr>
          </a:p>
          <a:p>
            <a:endParaRPr lang="ru-RU" i="1" dirty="0">
              <a:latin typeface="Times New Roman" panose="02020603050405020304" pitchFamily="18" charset="0"/>
              <a:cs typeface="Times New Roman" panose="02020603050405020304" pitchFamily="18" charset="0"/>
            </a:endParaRPr>
          </a:p>
          <a:p>
            <a:pPr algn="just">
              <a:lnSpc>
                <a:spcPct val="150000"/>
              </a:lnSpc>
            </a:pPr>
            <a:r>
              <a:rPr lang="ru-RU" sz="2000" i="1" dirty="0">
                <a:latin typeface="Times New Roman" panose="02020603050405020304" pitchFamily="18" charset="0"/>
                <a:cs typeface="Times New Roman" panose="02020603050405020304" pitchFamily="18" charset="0"/>
              </a:rPr>
              <a:t>Форма размера и качество кирпича и технология кладки играют решающую роль в борьбе с коррозией корпуса печи. </a:t>
            </a:r>
          </a:p>
          <a:p>
            <a:pPr algn="just">
              <a:lnSpc>
                <a:spcPct val="150000"/>
              </a:lnSpc>
            </a:pPr>
            <a:r>
              <a:rPr lang="ru-RU" sz="2000" i="1" dirty="0">
                <a:latin typeface="Times New Roman" panose="02020603050405020304" pitchFamily="18" charset="0"/>
                <a:cs typeface="Times New Roman" panose="02020603050405020304" pitchFamily="18" charset="0"/>
              </a:rPr>
              <a:t>В каждом конкретном случае нужно тщательно проанализировать причину этого явления, чтобы не допустить его.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27584" y="764704"/>
            <a:ext cx="6840760" cy="40072508"/>
          </a:xfrm>
          <a:prstGeom prst="rect">
            <a:avLst/>
          </a:prstGeom>
          <a:noFill/>
        </p:spPr>
        <p:txBody>
          <a:bodyPr wrap="square" rtlCol="0">
            <a:spAutoFit/>
          </a:bodyPr>
          <a:lstStyle/>
          <a:p>
            <a:pPr lvl="0" indent="361950" algn="just"/>
            <a:r>
              <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Работа печи без простоев в течение года или более длительного периода является необходимым условием для достижения высокой производительности цементного завода. На современных высокопроизводительных предприятиях недопустимы остановки печи любой продолжительности и по какой бы то ни было причине. С учетом этого, когда используются нетрадиционные сырьевые материалы и топливо, огнеупоры должны не только обеспечивать сохранение тепла и выдерживать крайне высокие термомеханические нагрузки, но и более эффективно защищать корпус печи от воздействия вредных веществ.</a:t>
            </a:r>
          </a:p>
          <a:p>
            <a:pPr lvl="0" indent="361950" algn="just"/>
            <a:r>
              <a:rPr lang="ru-RU" i="1" dirty="0">
                <a:latin typeface="Times New Roman" pitchFamily="18" charset="0"/>
                <a:ea typeface="Calibri" pitchFamily="34" charset="0"/>
                <a:cs typeface="Times New Roman" pitchFamily="18" charset="0"/>
              </a:rPr>
              <a:t>Коррозия корпуса печи определяется составом металла, из которого он изготовлен, окружающей средой, температурой корпуса, чистотой и шероховатостью его поверхности, контактом с другими материалами и т.д. Она обусловлена главным образом воздействием на корпус присутствующих в печи сульфатов и хлоридов щелочных металлов и кальция при высокой температуре.</a:t>
            </a:r>
            <a:endPar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lvl="0"/>
            <a:endPar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lvl="0"/>
            <a:endPar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lvl="0" algn="ctr"/>
            <a:endPar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lvl="0"/>
            <a:endParaRPr kumimoji="0" lang="ru-RU"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1" u="none" strike="noStrike" cap="none" normalizeH="0" baseline="0" dirty="0">
              <a:ln>
                <a:noFill/>
              </a:ln>
              <a:solidFill>
                <a:schemeClr val="tx1"/>
              </a:solidFill>
              <a:effectLst/>
              <a:latin typeface="Times New Roman" pitchFamily="18" charset="0"/>
              <a:cs typeface="Times New Roman" pitchFamily="18" charset="0"/>
            </a:endParaRPr>
          </a:p>
          <a:p>
            <a:pPr lvl="0"/>
            <a:endParaRPr lang="ru-RU" sz="2800" i="1" dirty="0">
              <a:latin typeface="Times New Roman" pitchFamily="18" charset="0"/>
              <a:cs typeface="Times New Roman" pitchFamily="18" charset="0"/>
            </a:endParaRPr>
          </a:p>
          <a:p>
            <a:pPr lvl="0"/>
            <a:endParaRPr kumimoji="0" lang="ru-RU" sz="2800" b="0" i="0" u="none" strike="noStrike" cap="none" normalizeH="0" baseline="0" dirty="0">
              <a:ln>
                <a:noFill/>
              </a:ln>
              <a:solidFill>
                <a:schemeClr val="tx1"/>
              </a:solidFill>
              <a:effectLst/>
              <a:latin typeface="Arial" pitchFamily="34" charset="0"/>
              <a:cs typeface="Arial" pitchFamily="34"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DCD9228F-6CF1-4F40-BF61-B8022BA70D86}"/>
              </a:ext>
            </a:extLst>
          </p:cNvPr>
          <p:cNvPicPr>
            <a:picLocks noChangeAspect="1"/>
          </p:cNvPicPr>
          <p:nvPr/>
        </p:nvPicPr>
        <p:blipFill rotWithShape="1">
          <a:blip r:embed="rId2" cstate="print"/>
          <a:srcRect l="-8666" t="-3965" r="-20911" b="-2869"/>
          <a:stretch/>
        </p:blipFill>
        <p:spPr>
          <a:xfrm>
            <a:off x="323528" y="476672"/>
            <a:ext cx="9144000" cy="5820402"/>
          </a:xfrm>
          <a:prstGeom prst="rect">
            <a:avLst/>
          </a:prstGeom>
        </p:spPr>
      </p:pic>
    </p:spTree>
    <p:extLst>
      <p:ext uri="{BB962C8B-B14F-4D97-AF65-F5344CB8AC3E}">
        <p14:creationId xmlns:p14="http://schemas.microsoft.com/office/powerpoint/2010/main" xmlns="" val="64270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620688"/>
            <a:ext cx="7128792" cy="5909310"/>
          </a:xfrm>
          <a:prstGeom prst="rect">
            <a:avLst/>
          </a:prstGeom>
          <a:noFill/>
        </p:spPr>
        <p:txBody>
          <a:bodyPr wrap="square" rtlCol="0">
            <a:spAutoFit/>
          </a:bodyPr>
          <a:lstStyle/>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endParaRPr lang="ru-RU" i="1" dirty="0">
              <a:latin typeface="Times New Roman" pitchFamily="18" charset="0"/>
              <a:cs typeface="Times New Roman" pitchFamily="18" charset="0"/>
            </a:endParaRPr>
          </a:p>
          <a:p>
            <a:pPr indent="361950" algn="just"/>
            <a:r>
              <a:rPr lang="ru-RU" i="1" dirty="0">
                <a:latin typeface="Times New Roman" pitchFamily="18" charset="0"/>
                <a:cs typeface="Times New Roman" pitchFamily="18" charset="0"/>
              </a:rPr>
              <a:t>Летучие вещества и продукты разложения этих соединений, находящиеся в атмосфере печи, достигают корпу­са, вызывая его коррозию. В результате уменьшается толщина корпуса. В конечном счете это может привести к необходимости остановить агрегат для замены участков корпуса. Образующая­ся оксидная пленка блокирует дальнейшее взаимодействие между корпусом и атмосферой. Каждая сталь или другой сплав ведут себя более или менее индивидуально и образуют харак­терный тип такой пленки, состав и непроницаемость которых определяются составом сплава, атмосферой, температурой и продолжительностью воздействия. Таким образом, чтобы избежать коррозии корпуса печи, не­обходимо не допустить проникновения летучих веществ к его внутренней поверхности путем соответствующего устройства футеровки.</a:t>
            </a:r>
            <a:endParaRPr lang="ru-RU" dirty="0">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xmlns="" id="{49257773-DBC4-40A3-B318-6CAAC202F1F4}"/>
              </a:ext>
            </a:extLst>
          </p:cNvPr>
          <p:cNvPicPr>
            <a:picLocks noChangeAspect="1"/>
          </p:cNvPicPr>
          <p:nvPr/>
        </p:nvPicPr>
        <p:blipFill>
          <a:blip r:embed="rId2" cstate="print"/>
          <a:stretch>
            <a:fillRect/>
          </a:stretch>
        </p:blipFill>
        <p:spPr>
          <a:xfrm>
            <a:off x="1691680" y="188640"/>
            <a:ext cx="4336692" cy="2484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16632"/>
            <a:ext cx="8352928" cy="4801314"/>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 Среди указанных проблем самая серьезная             - образование оксидной пленки, поскольку она никак не проявляет себя внешне, но уменьшает толщину корпуса печи до критических значений, что может вызвать его искривление с необходимостью последующей остановки печи.</a:t>
            </a:r>
          </a:p>
          <a:p>
            <a:pPr indent="361950" algn="just"/>
            <a:r>
              <a:rPr lang="ru-RU" i="1" dirty="0">
                <a:latin typeface="Times New Roman" pitchFamily="18" charset="0"/>
                <a:cs typeface="Times New Roman" pitchFamily="18" charset="0"/>
              </a:rPr>
              <a:t>Коррозия корпуса приводит к разрушению или ухудшению свойств металла вследствие реакции с веществами, находящимися в его окружении. Для изготовления корпусов используются листы из стали общего назначения или низколегированной стали. Минимальная толщина листа для участка корпуса между двумя опорами - около 20 мм, а на участке бандажей может достигать 60—80 </a:t>
            </a:r>
            <a:r>
              <a:rPr lang="ru-RU" i="1" cap="small" dirty="0">
                <a:latin typeface="Times New Roman" pitchFamily="18" charset="0"/>
                <a:cs typeface="Times New Roman" pitchFamily="18" charset="0"/>
              </a:rPr>
              <a:t>мм</a:t>
            </a:r>
            <a:r>
              <a:rPr lang="ru-RU" i="1" dirty="0">
                <a:latin typeface="Times New Roman" pitchFamily="18" charset="0"/>
                <a:cs typeface="Times New Roman" pitchFamily="18" charset="0"/>
              </a:rPr>
              <a:t> Снижение толщины вследствие коррозии может считаться критическим, когда она уменьшается до 15 мм на участке между двумя опорами. Наилучший способ решения данной проблемы состоит в том, чтобы не допустить контакта вредных летучих соединений с металлом корпуса. Жизненно важную роль в этом играют огнеупоры, а их выбор по качеству и размерам, соблюдение соответствующих правил при установке в самой горячей зоне печи обеспечивают стабильную работу агрегата и защиту корпуса печи от коррозии.</a:t>
            </a:r>
          </a:p>
          <a:p>
            <a:pPr indent="361950"/>
            <a:endParaRPr lang="ru-RU" i="1" dirty="0">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xmlns="" id="{6977FD31-F19A-4A16-A7DE-A842B4AAF51E}"/>
              </a:ext>
            </a:extLst>
          </p:cNvPr>
          <p:cNvPicPr>
            <a:picLocks noChangeAspect="1"/>
          </p:cNvPicPr>
          <p:nvPr/>
        </p:nvPicPr>
        <p:blipFill>
          <a:blip r:embed="rId2" cstate="print"/>
          <a:stretch>
            <a:fillRect/>
          </a:stretch>
        </p:blipFill>
        <p:spPr>
          <a:xfrm>
            <a:off x="1475656" y="4581128"/>
            <a:ext cx="5616624" cy="21328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052736"/>
            <a:ext cx="8136904" cy="3416320"/>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Коррозия корпуса печи определяется составом металла, из которого он изготовлен, окружающей средой, температурой  корпуса</a:t>
            </a:r>
            <a:r>
              <a:rPr lang="ru-RU" i="1" dirty="0" smtClean="0">
                <a:latin typeface="Times New Roman" pitchFamily="18" charset="0"/>
                <a:cs typeface="Times New Roman" pitchFamily="18" charset="0"/>
              </a:rPr>
              <a:t>, чистотой </a:t>
            </a:r>
            <a:r>
              <a:rPr lang="ru-RU" i="1" dirty="0">
                <a:latin typeface="Times New Roman" pitchFamily="18" charset="0"/>
                <a:cs typeface="Times New Roman" pitchFamily="18" charset="0"/>
              </a:rPr>
              <a:t>и шероховатостью его поверхности, контактом с другими материалами и т.д. В основном она зависит от степени, до которой пленка, образовавшаяся при конкретных условиях, блокирует дальнейшее действие между корпусом и содержащимся в его окружении веществами. Каждая сталь или другой сплав ведут себя более или менее индивидуально и образуют свой собственный характерный тип пленки, состав и непроницае­мость которых определяются составом сплава атмосферой, температурой и продолжитель­ностью воздействия. Как следствие, например, даже небольшое изменение состава стали или атмосферы (например, присутствие серы) может существенно влиять на тип и развитие коррозионного процесса.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268760"/>
            <a:ext cx="7560840" cy="2862322"/>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Известно, что диоксиды углерода и серы играют активную роль в ржавлении железа и стали, причем диоксид углерода оказывает сдерживающее действие. Присутствие диоксида серы увеличивает скорость корро­зии и зачастую приводит к глубокому про­никновению в сталь между ее кристаллитами благодаря образованию жидкой эвтектики оксид железа-сульфид железа. Разрушительное воздействие диоксида серы может быть уменьшено в результате присутствия избыточ­ного кислорода. Такие легирующие элементы, как хром, алюминий и кремний, находящиеся в стали, могут в значительной степени влиять на скорость коррозии.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7488832" cy="6186309"/>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Если они присутствуют в значительных концентрациях, то быстро окисляются, образуя относительно</a:t>
            </a:r>
          </a:p>
          <a:p>
            <a:pPr algn="just"/>
            <a:r>
              <a:rPr lang="ru-RU" i="1" dirty="0">
                <a:latin typeface="Times New Roman" pitchFamily="18" charset="0"/>
                <a:cs typeface="Times New Roman" pitchFamily="18" charset="0"/>
              </a:rPr>
              <a:t>непроницаемую пленку, которая замедляет дальнейшее  воздействие на находящийся под ней металл. Напротив высокая концентрация серы в стали, как и диоксиды серы в атмосфере, увеличивает скорость процесса. Влияние углерода относительно мало. Основная причина коррозии корпуса может быть отнесена за счет попеременного окисления при высокой температуре, и кислотной реакции при низкой температуре, когда печь останавливают для проведения ремонтных работ. Различают коррозию в следствие</a:t>
            </a:r>
            <a:r>
              <a:rPr lang="en-US" i="1" dirty="0">
                <a:latin typeface="Times New Roman" pitchFamily="18" charset="0"/>
                <a:cs typeface="Times New Roman" pitchFamily="18" charset="0"/>
              </a:rPr>
              <a:t>:</a:t>
            </a:r>
            <a:endParaRPr lang="ru-RU" i="1" dirty="0">
              <a:latin typeface="Times New Roman" pitchFamily="18" charset="0"/>
              <a:cs typeface="Times New Roman" pitchFamily="18" charset="0"/>
            </a:endParaRPr>
          </a:p>
          <a:p>
            <a:pPr lvl="0" algn="just"/>
            <a:r>
              <a:rPr lang="ru-RU" i="1" dirty="0">
                <a:latin typeface="Times New Roman" pitchFamily="18" charset="0"/>
                <a:cs typeface="Times New Roman" pitchFamily="18" charset="0"/>
              </a:rPr>
              <a:t> окисления при высокой температуре,</a:t>
            </a:r>
          </a:p>
          <a:p>
            <a:pPr lvl="0" algn="just"/>
            <a:r>
              <a:rPr lang="ru-RU" i="1" dirty="0">
                <a:latin typeface="Times New Roman" pitchFamily="18" charset="0"/>
                <a:cs typeface="Times New Roman" pitchFamily="18" charset="0"/>
              </a:rPr>
              <a:t> воздействия сульфидов при высокой тем­пературе,</a:t>
            </a:r>
          </a:p>
          <a:p>
            <a:pPr lvl="0" algn="just"/>
            <a:r>
              <a:rPr lang="ru-RU" i="1" dirty="0">
                <a:latin typeface="Times New Roman" pitchFamily="18" charset="0"/>
                <a:cs typeface="Times New Roman" pitchFamily="18" charset="0"/>
              </a:rPr>
              <a:t> воздействия хлоридов при высокой темпе­ратуре,</a:t>
            </a:r>
          </a:p>
          <a:p>
            <a:pPr lvl="0" algn="just"/>
            <a:r>
              <a:rPr lang="ru-RU" i="1" dirty="0">
                <a:latin typeface="Times New Roman" pitchFamily="18" charset="0"/>
                <a:cs typeface="Times New Roman" pitchFamily="18" charset="0"/>
              </a:rPr>
              <a:t> воздействия гигроскопичного материала.</a:t>
            </a:r>
          </a:p>
          <a:p>
            <a:pPr lvl="0" indent="361950" algn="just"/>
            <a:r>
              <a:rPr lang="ru-RU" i="1" dirty="0">
                <a:latin typeface="Times New Roman" pitchFamily="18" charset="0"/>
                <a:cs typeface="Times New Roman" pitchFamily="18" charset="0"/>
              </a:rPr>
              <a:t>Скорость коррозии зависит от состава ма­териала, состояния его поверхности, корро­зионной среды, времени воздействия и тем­пературы. В большинстве случаев коррозия интенсифицируется при частых изменениях температуры. Коррозию во вращающихся це­ментных печах относят к высокотемператур­ной. В большинстве случаев вред от такой</a:t>
            </a:r>
          </a:p>
          <a:p>
            <a:pPr algn="just"/>
            <a:r>
              <a:rPr lang="ru-RU" i="1" dirty="0">
                <a:latin typeface="Times New Roman" pitchFamily="18" charset="0"/>
                <a:cs typeface="Times New Roman" pitchFamily="18" charset="0"/>
              </a:rPr>
              <a:t>появляется в уменьшении общего количества материала или в образовании поверхностных трещин.</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84784"/>
            <a:ext cx="7992888" cy="3693319"/>
          </a:xfrm>
          <a:prstGeom prst="rect">
            <a:avLst/>
          </a:prstGeom>
          <a:noFill/>
        </p:spPr>
        <p:txBody>
          <a:bodyPr wrap="square" rtlCol="0">
            <a:spAutoFit/>
          </a:bodyPr>
          <a:lstStyle/>
          <a:p>
            <a:pPr indent="361950" algn="just"/>
            <a:r>
              <a:rPr lang="ru-RU" i="1" dirty="0">
                <a:latin typeface="Times New Roman" pitchFamily="18" charset="0"/>
                <a:cs typeface="Times New Roman" pitchFamily="18" charset="0"/>
              </a:rPr>
              <a:t>Один из важных факторов, усиливающих коррозию,- высокотемпературная коррозия под пленками на поверхности материала. По­лагают, что коррозия во время остановок печи для ремонта накладывается на высокотемпературную коррозию, имевшую место при работе печи. Отложение на корпусе солей, особенно гигроскопичного хлорида калия, активирует коррозию. Хлориды могут достичь корпуса печи в виде газов, а для щелочных оксидов это не характерно. Щелочи могут проникнуть</a:t>
            </a:r>
            <a:r>
              <a:rPr lang="ru-RU" b="1" i="1" dirty="0">
                <a:latin typeface="Times New Roman" pitchFamily="18" charset="0"/>
                <a:cs typeface="Times New Roman" pitchFamily="18" charset="0"/>
              </a:rPr>
              <a:t> </a:t>
            </a:r>
            <a:r>
              <a:rPr lang="ru-RU" i="1" dirty="0">
                <a:latin typeface="Times New Roman" pitchFamily="18" charset="0"/>
                <a:cs typeface="Times New Roman" pitchFamily="18" charset="0"/>
              </a:rPr>
              <a:t>сквозь футеровку только с расплавами солей калия и/или натрия. Поэтому если продукты коррозии содержат значительные количества калия или натрия, ее называют «горячей коррозией», подчеркивая, что в коррозионных реакциях принимает участие жидкая фаза.</a:t>
            </a:r>
          </a:p>
          <a:p>
            <a:pPr indent="361950"/>
            <a:r>
              <a:rPr lang="ru-RU" i="1" dirty="0"/>
              <a:t> </a:t>
            </a:r>
          </a:p>
          <a:p>
            <a:pPr indent="361950"/>
            <a:endParaRPr lang="ru-RU" i="1" dirty="0"/>
          </a:p>
        </p:txBody>
      </p:sp>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497</TotalTime>
  <Words>1578</Words>
  <Application>Microsoft Office PowerPoint</Application>
  <PresentationFormat>Экран (4:3)</PresentationFormat>
  <Paragraphs>154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Сектор</vt:lpstr>
      <vt:lpstr> коррозия в  цементных печах </vt:lpstr>
      <vt:lpstr>Слайд 2</vt:lpstr>
      <vt:lpstr>Слайд 3</vt:lpstr>
      <vt:lpstr>Слайд 4</vt:lpstr>
      <vt:lpstr>Слайд 5</vt:lpstr>
      <vt:lpstr>Слайд 6</vt:lpstr>
      <vt:lpstr>Слайд 7</vt:lpstr>
      <vt:lpstr>Слайд 8</vt:lpstr>
      <vt:lpstr>Слайд 9</vt:lpstr>
      <vt:lpstr>  </vt:lpstr>
      <vt:lpstr>Слайд 11</vt:lpstr>
      <vt:lpstr>Слайд 12</vt:lpstr>
      <vt:lpstr>Слайд 13</vt:lpstr>
      <vt:lpstr>       Проникновение летучих веществ сквозь огнеупорные кирпичи</vt:lpstr>
      <vt:lpstr>Слайд 15</vt:lpstr>
      <vt:lpstr>Слайд 16</vt:lpstr>
      <vt:lpstr>Слайд 17</vt:lpstr>
      <vt:lpstr>Слайд 18</vt:lpstr>
      <vt:lpstr>Слайд 19</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Роль огнеупоров в минимизации коррозии корпуса цементных печей</dc:title>
  <dc:creator>Антон</dc:creator>
  <cp:lastModifiedBy>avanesyan</cp:lastModifiedBy>
  <cp:revision>31</cp:revision>
  <dcterms:created xsi:type="dcterms:W3CDTF">2014-04-07T19:16:10Z</dcterms:created>
  <dcterms:modified xsi:type="dcterms:W3CDTF">2022-09-09T05:17:18Z</dcterms:modified>
</cp:coreProperties>
</file>