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01" r:id="rId2"/>
  </p:sldMasterIdLst>
  <p:sldIdLst>
    <p:sldId id="256" r:id="rId3"/>
    <p:sldId id="263" r:id="rId4"/>
    <p:sldId id="264" r:id="rId5"/>
    <p:sldId id="280" r:id="rId6"/>
    <p:sldId id="265" r:id="rId7"/>
    <p:sldId id="257" r:id="rId8"/>
    <p:sldId id="283" r:id="rId9"/>
    <p:sldId id="266" r:id="rId10"/>
    <p:sldId id="267" r:id="rId11"/>
    <p:sldId id="284" r:id="rId12"/>
    <p:sldId id="285" r:id="rId13"/>
    <p:sldId id="270" r:id="rId14"/>
    <p:sldId id="272" r:id="rId15"/>
    <p:sldId id="271" r:id="rId16"/>
    <p:sldId id="276" r:id="rId17"/>
    <p:sldId id="287" r:id="rId18"/>
    <p:sldId id="286" r:id="rId19"/>
    <p:sldId id="288" r:id="rId20"/>
    <p:sldId id="289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21" autoAdjust="0"/>
  </p:normalViewPr>
  <p:slideViewPr>
    <p:cSldViewPr>
      <p:cViewPr varScale="1">
        <p:scale>
          <a:sx n="106" d="100"/>
          <a:sy n="106" d="100"/>
        </p:scale>
        <p:origin x="-18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91828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44961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55021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E4EF-ADC0-4C43-AC39-8ACE47F89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F4C8-D748-42E5-B57B-850D2BD9C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E159-FCC3-40BE-B8AB-4210F9BAC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73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127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370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858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63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4841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826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934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60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649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549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557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E4EF-ADC0-4C43-AC39-8ACE47F894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857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F4C8-D748-42E5-B57B-850D2BD9CB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976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E159-FCC3-40BE-B8AB-4210F9BACF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513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7126-7495-4388-8C57-BBBB7843A4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14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3291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4531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0602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2442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0110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3365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19453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13/10/2022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70142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9" r:id="rId13"/>
    <p:sldLayoutId id="214748380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5C48DF-2A95-4FF6-B578-2B424472F6E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133CC8-DCAE-426C-808B-B16E7D37F1D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45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ru.wikipedia.org/wiki/%D0%98%D0%BD%D0%B4%D0%B8%D0%B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41984"/>
            <a:ext cx="8604448" cy="7109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6600"/>
                </a:solidFill>
              </a:rPr>
              <a:t>Полупроводники </a:t>
            </a:r>
            <a:endParaRPr lang="ru-RU" sz="72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085184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1B67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Преподаватель НКСЭ</a:t>
            </a:r>
          </a:p>
          <a:p>
            <a:r>
              <a:rPr lang="ru-RU" sz="2800" i="1" dirty="0" smtClean="0">
                <a:solidFill>
                  <a:srgbClr val="1B67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Кривоносова Н.В.</a:t>
            </a:r>
            <a:endParaRPr lang="ru-RU" sz="2800" i="1" dirty="0">
              <a:solidFill>
                <a:srgbClr val="1B67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12" descr="vvv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7933"/>
            <a:ext cx="3744416" cy="18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>
          <a:xfrm>
            <a:off x="90838" y="260648"/>
            <a:ext cx="8729634" cy="590550"/>
          </a:xfrm>
        </p:spPr>
        <p:txBody>
          <a:bodyPr>
            <a:noAutofit/>
          </a:bodyPr>
          <a:lstStyle/>
          <a:p>
            <a:r>
              <a:rPr lang="ru-RU" sz="3000" b="1" u="sng" dirty="0" smtClean="0">
                <a:solidFill>
                  <a:srgbClr val="006600"/>
                </a:solidFill>
              </a:rPr>
              <a:t>Собственная проводимость полупроводников</a:t>
            </a:r>
          </a:p>
        </p:txBody>
      </p:sp>
      <p:sp>
        <p:nvSpPr>
          <p:cNvPr id="11267" name="Rectangle 10"/>
          <p:cNvSpPr>
            <a:spLocks noGrp="1" noChangeArrowheads="1"/>
          </p:cNvSpPr>
          <p:nvPr>
            <p:ph idx="1"/>
          </p:nvPr>
        </p:nvSpPr>
        <p:spPr>
          <a:xfrm>
            <a:off x="357158" y="928670"/>
            <a:ext cx="8229600" cy="199627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1600" dirty="0" smtClean="0"/>
              <a:t>		</a:t>
            </a:r>
            <a:r>
              <a:rPr lang="ru-RU" sz="2600" dirty="0" smtClean="0"/>
              <a:t>Валентный электрон соседнего атома, притягиваясь к дырке, может перескочить в нее (</a:t>
            </a:r>
            <a:r>
              <a:rPr lang="ru-RU" sz="2600" b="1" dirty="0" err="1" smtClean="0">
                <a:solidFill>
                  <a:srgbClr val="C00000"/>
                </a:solidFill>
              </a:rPr>
              <a:t>рекомбинировать</a:t>
            </a:r>
            <a:r>
              <a:rPr lang="ru-RU" sz="2600" dirty="0" smtClean="0"/>
              <a:t>). При этом на его прежнем месте образуется новая «дырка», которая затем может аналогично перемещаться по кристаллу.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6048671" cy="360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72704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676456" cy="666750"/>
          </a:xfrm>
        </p:spPr>
        <p:txBody>
          <a:bodyPr>
            <a:noAutofit/>
          </a:bodyPr>
          <a:lstStyle/>
          <a:p>
            <a:r>
              <a:rPr lang="ru-RU" sz="3000" b="1" u="sng" dirty="0">
                <a:solidFill>
                  <a:srgbClr val="006600"/>
                </a:solidFill>
              </a:rPr>
              <a:t>Собственная проводимость полупроводников</a:t>
            </a:r>
            <a:endParaRPr lang="ru-RU" sz="3000" dirty="0" smtClean="0"/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1"/>
          </p:nvPr>
        </p:nvSpPr>
        <p:spPr>
          <a:xfrm>
            <a:off x="179512" y="892342"/>
            <a:ext cx="8964488" cy="4525963"/>
          </a:xfrm>
        </p:spPr>
        <p:txBody>
          <a:bodyPr>
            <a:noAutofit/>
          </a:bodyPr>
          <a:lstStyle/>
          <a:p>
            <a:pPr marL="87313" lvl="1" indent="361950">
              <a:buFontTx/>
              <a:buNone/>
            </a:pPr>
            <a:r>
              <a:rPr lang="ru-RU" sz="2200" dirty="0" smtClean="0"/>
              <a:t>Если напряженность электрического поля в образце равна нулю, то движение освободившихся электронов и «дырок» происходит </a:t>
            </a:r>
            <a:r>
              <a:rPr lang="ru-RU" sz="2200" u="sng" dirty="0" smtClean="0"/>
              <a:t>беспорядочно</a:t>
            </a:r>
            <a:r>
              <a:rPr lang="ru-RU" sz="2200" dirty="0" smtClean="0"/>
              <a:t> и поэтому не создаёт электрического тока.</a:t>
            </a:r>
          </a:p>
          <a:p>
            <a:pPr marL="87313" lvl="1" indent="361950">
              <a:buFontTx/>
              <a:buNone/>
            </a:pPr>
            <a:r>
              <a:rPr lang="ru-RU" sz="2200" b="1" dirty="0" smtClean="0"/>
              <a:t>Под  воздействием электрического поля электроны и дырки начинают </a:t>
            </a:r>
            <a:r>
              <a:rPr lang="ru-RU" sz="2200" b="1" u="sng" dirty="0" smtClean="0"/>
              <a:t>упорядоченное</a:t>
            </a:r>
            <a:r>
              <a:rPr lang="ru-RU" sz="2200" b="1" dirty="0" smtClean="0"/>
              <a:t> (встречное) движение, образуя электрический ток</a:t>
            </a:r>
            <a:r>
              <a:rPr lang="ru-RU" sz="2200" dirty="0" smtClean="0"/>
              <a:t>. Проводимость при этих условиях называют </a:t>
            </a:r>
            <a:r>
              <a:rPr lang="ru-RU" sz="2200" b="1" u="sng" dirty="0" smtClean="0">
                <a:solidFill>
                  <a:srgbClr val="006600"/>
                </a:solidFill>
              </a:rPr>
              <a:t>собственной проводимостью полупроводников</a:t>
            </a:r>
            <a:r>
              <a:rPr lang="ru-RU" sz="2200" dirty="0" smtClean="0">
                <a:solidFill>
                  <a:srgbClr val="1A35BC"/>
                </a:solidFill>
              </a:rPr>
              <a:t>.</a:t>
            </a:r>
            <a:r>
              <a:rPr lang="ru-RU" sz="2200" dirty="0" smtClean="0">
                <a:solidFill>
                  <a:srgbClr val="E519BE"/>
                </a:solidFill>
              </a:rPr>
              <a:t> </a:t>
            </a:r>
            <a:r>
              <a:rPr lang="ru-RU" sz="2200" dirty="0" smtClean="0"/>
              <a:t>При этом движение электронов создаёт </a:t>
            </a:r>
            <a:r>
              <a:rPr lang="ru-RU" sz="2200" b="1" dirty="0" smtClean="0">
                <a:solidFill>
                  <a:srgbClr val="C00000"/>
                </a:solidFill>
              </a:rPr>
              <a:t>электронную проводимость</a:t>
            </a:r>
            <a:r>
              <a:rPr lang="ru-RU" sz="2200" dirty="0" smtClean="0"/>
              <a:t>, а движение дырок – </a:t>
            </a:r>
            <a:r>
              <a:rPr lang="ru-RU" sz="2200" b="1" dirty="0" smtClean="0">
                <a:solidFill>
                  <a:srgbClr val="C00000"/>
                </a:solidFill>
              </a:rPr>
              <a:t>дырочную проводимость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rgbClr val="FF3B3B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7358"/>
            <a:ext cx="4320480" cy="22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6357958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Собственная  проводимость  полупроводников  обычно  невелика.</a:t>
            </a:r>
            <a:endParaRPr lang="ru-RU" sz="20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3490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666750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</a:rPr>
              <a:t>Примесная проводимость полупроводников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32597"/>
            <a:ext cx="8891384" cy="214314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ru-RU" sz="2400" dirty="0" smtClean="0"/>
              <a:t>Дозированное введение в чистый полупроводник примесей позволяет целенаправленно изменять его проводимость.</a:t>
            </a:r>
          </a:p>
          <a:p>
            <a:pPr marL="534988" indent="0">
              <a:buFontTx/>
              <a:buNone/>
            </a:pPr>
            <a:r>
              <a:rPr lang="ru-RU" sz="2400" dirty="0" smtClean="0"/>
              <a:t>Поэтому для увеличения проводимости в чистые полупроводники внедряют примеси, которые бывают </a:t>
            </a:r>
            <a:r>
              <a:rPr lang="ru-RU" sz="2400" b="1" u="sng" dirty="0" smtClean="0"/>
              <a:t>донорные</a:t>
            </a:r>
            <a:r>
              <a:rPr lang="ru-RU" sz="2400" u="sng" dirty="0" smtClean="0"/>
              <a:t> и </a:t>
            </a:r>
            <a:r>
              <a:rPr lang="ru-RU" sz="2400" b="1" u="sng" dirty="0" smtClean="0"/>
              <a:t>акцепторные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457448" y="3067056"/>
            <a:ext cx="1885976" cy="4540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200" dirty="0" smtClean="0">
                <a:solidFill>
                  <a:srgbClr val="1A35BC"/>
                </a:solidFill>
              </a:rPr>
              <a:t>Примеси</a:t>
            </a:r>
            <a:endParaRPr lang="ru-RU" sz="2200" dirty="0">
              <a:solidFill>
                <a:srgbClr val="1A35BC"/>
              </a:solidFill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552448" y="4286256"/>
            <a:ext cx="1885976" cy="4540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E60000"/>
                </a:solidFill>
              </a:rPr>
              <a:t>Акцепторные</a:t>
            </a:r>
          </a:p>
        </p:txBody>
      </p: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4286248" y="4286256"/>
            <a:ext cx="1885976" cy="4540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E60000"/>
                </a:solidFill>
              </a:rPr>
              <a:t>Донорные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76248" y="5250032"/>
            <a:ext cx="2036854" cy="71738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Полупроводники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ru-RU" dirty="0">
                <a:solidFill>
                  <a:srgbClr val="FF0000"/>
                </a:solidFill>
              </a:rPr>
              <a:t>-типа</a:t>
            </a:r>
          </a:p>
        </p:txBody>
      </p:sp>
      <p:sp>
        <p:nvSpPr>
          <p:cNvPr id="13325" name="Rectangle 19"/>
          <p:cNvSpPr>
            <a:spLocks noChangeArrowheads="1"/>
          </p:cNvSpPr>
          <p:nvPr/>
        </p:nvSpPr>
        <p:spPr bwMode="auto">
          <a:xfrm>
            <a:off x="4214810" y="5214950"/>
            <a:ext cx="2112293" cy="72424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/>
              <a:t>Полупроводники</a:t>
            </a:r>
          </a:p>
          <a:p>
            <a:pPr algn="ctr"/>
            <a:r>
              <a:rPr lang="ru-RU" dirty="0"/>
              <a:t> </a:t>
            </a:r>
            <a:r>
              <a:rPr lang="en-US" dirty="0">
                <a:solidFill>
                  <a:srgbClr val="E60000"/>
                </a:solidFill>
              </a:rPr>
              <a:t>n</a:t>
            </a:r>
            <a:r>
              <a:rPr lang="ru-RU" dirty="0">
                <a:solidFill>
                  <a:srgbClr val="E60000"/>
                </a:solidFill>
              </a:rPr>
              <a:t>-типа</a:t>
            </a:r>
          </a:p>
        </p:txBody>
      </p:sp>
      <p:cxnSp>
        <p:nvCxnSpPr>
          <p:cNvPr id="17" name="Прямая со стрелкой 16"/>
          <p:cNvCxnSpPr>
            <a:stCxn id="13316" idx="2"/>
            <a:endCxn id="13320" idx="0"/>
          </p:cNvCxnSpPr>
          <p:nvPr/>
        </p:nvCxnSpPr>
        <p:spPr bwMode="auto">
          <a:xfrm rot="16200000" flipH="1">
            <a:off x="3932249" y="2989268"/>
            <a:ext cx="765175" cy="1828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Прямая со стрелкой 18"/>
          <p:cNvCxnSpPr>
            <a:stCxn id="13316" idx="2"/>
            <a:endCxn id="13319" idx="0"/>
          </p:cNvCxnSpPr>
          <p:nvPr/>
        </p:nvCxnSpPr>
        <p:spPr bwMode="auto">
          <a:xfrm rot="5400000">
            <a:off x="2065349" y="2951168"/>
            <a:ext cx="765175" cy="1905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 стрелкой 20"/>
          <p:cNvCxnSpPr>
            <a:stCxn id="13319" idx="2"/>
            <a:endCxn id="40978" idx="0"/>
          </p:cNvCxnSpPr>
          <p:nvPr/>
        </p:nvCxnSpPr>
        <p:spPr bwMode="auto">
          <a:xfrm rot="5400000">
            <a:off x="1240181" y="4994776"/>
            <a:ext cx="509751" cy="7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Прямая со стрелкой 22"/>
          <p:cNvCxnSpPr>
            <a:stCxn id="13320" idx="2"/>
            <a:endCxn id="13325" idx="0"/>
          </p:cNvCxnSpPr>
          <p:nvPr/>
        </p:nvCxnSpPr>
        <p:spPr bwMode="auto">
          <a:xfrm rot="16200000" flipH="1">
            <a:off x="5012762" y="4956754"/>
            <a:ext cx="474669" cy="417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3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6600"/>
                </a:solidFill>
              </a:rPr>
              <a:t>Дырочные полупроводники (р-типа)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7288213" y="509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2054225" y="4886325"/>
            <a:ext cx="541338" cy="503238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In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 rot="3127374" flipH="1">
            <a:off x="2410619" y="3434557"/>
            <a:ext cx="1076325" cy="23320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 rot="18531227" flipH="1">
            <a:off x="2410619" y="4510882"/>
            <a:ext cx="1076325" cy="23320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 rot="18531227" flipH="1">
            <a:off x="1218406" y="3434557"/>
            <a:ext cx="1076325" cy="23320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Oval 55"/>
          <p:cNvSpPr>
            <a:spLocks noChangeArrowheads="1"/>
          </p:cNvSpPr>
          <p:nvPr/>
        </p:nvSpPr>
        <p:spPr bwMode="auto">
          <a:xfrm rot="2953965" flipH="1">
            <a:off x="1272381" y="4510882"/>
            <a:ext cx="1076325" cy="23320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Oval 56"/>
          <p:cNvSpPr>
            <a:spLocks noChangeArrowheads="1"/>
          </p:cNvSpPr>
          <p:nvPr/>
        </p:nvSpPr>
        <p:spPr bwMode="auto">
          <a:xfrm>
            <a:off x="3375025" y="5327650"/>
            <a:ext cx="314325" cy="3143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4800600" y="3898900"/>
            <a:ext cx="3810000" cy="338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 </a:t>
            </a:r>
            <a:r>
              <a:rPr lang="ru-RU" sz="1600" b="0"/>
              <a:t> </a:t>
            </a:r>
          </a:p>
        </p:txBody>
      </p:sp>
      <p:sp>
        <p:nvSpPr>
          <p:cNvPr id="17468" name="Oval 60" descr="Бумажный пакет"/>
          <p:cNvSpPr>
            <a:spLocks noChangeArrowheads="1"/>
          </p:cNvSpPr>
          <p:nvPr/>
        </p:nvSpPr>
        <p:spPr bwMode="auto">
          <a:xfrm>
            <a:off x="990600" y="3962400"/>
            <a:ext cx="838200" cy="76835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DEFF3B"/>
                </a:solidFill>
              </a:rPr>
              <a:t>Si</a:t>
            </a:r>
            <a:endParaRPr lang="ru-RU" sz="2400" dirty="0">
              <a:solidFill>
                <a:srgbClr val="DEFF3B"/>
              </a:solidFill>
            </a:endParaRPr>
          </a:p>
        </p:txBody>
      </p:sp>
      <p:sp>
        <p:nvSpPr>
          <p:cNvPr id="17469" name="Oval 61" descr="Бумажный пакет"/>
          <p:cNvSpPr>
            <a:spLocks noChangeArrowheads="1"/>
          </p:cNvSpPr>
          <p:nvPr/>
        </p:nvSpPr>
        <p:spPr bwMode="auto">
          <a:xfrm>
            <a:off x="3048000" y="3943350"/>
            <a:ext cx="685800" cy="62865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DEFF3B"/>
                </a:solidFill>
              </a:rPr>
              <a:t>Si</a:t>
            </a:r>
            <a:endParaRPr lang="ru-RU" sz="2400" dirty="0">
              <a:solidFill>
                <a:srgbClr val="DEFF3B"/>
              </a:solidFill>
            </a:endParaRPr>
          </a:p>
        </p:txBody>
      </p:sp>
      <p:sp>
        <p:nvSpPr>
          <p:cNvPr id="17470" name="Oval 62" descr="Бумажный пакет"/>
          <p:cNvSpPr>
            <a:spLocks noChangeArrowheads="1"/>
          </p:cNvSpPr>
          <p:nvPr/>
        </p:nvSpPr>
        <p:spPr bwMode="auto">
          <a:xfrm>
            <a:off x="990600" y="5778500"/>
            <a:ext cx="762000" cy="6985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7471" name="Oval 63" descr="Бумажный пакет"/>
          <p:cNvSpPr>
            <a:spLocks noChangeArrowheads="1"/>
          </p:cNvSpPr>
          <p:nvPr/>
        </p:nvSpPr>
        <p:spPr bwMode="auto">
          <a:xfrm>
            <a:off x="2895600" y="5715000"/>
            <a:ext cx="685800" cy="62865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DEFF3B"/>
                </a:solidFill>
              </a:rPr>
              <a:t>Si</a:t>
            </a:r>
            <a:endParaRPr lang="ru-RU" sz="2400" dirty="0">
              <a:solidFill>
                <a:srgbClr val="DEFF3B"/>
              </a:solidFill>
            </a:endParaRPr>
          </a:p>
        </p:txBody>
      </p:sp>
      <p:sp>
        <p:nvSpPr>
          <p:cNvPr id="17472" name="Oval 64" descr="Гранит"/>
          <p:cNvSpPr>
            <a:spLocks noChangeArrowheads="1"/>
          </p:cNvSpPr>
          <p:nvPr/>
        </p:nvSpPr>
        <p:spPr bwMode="auto">
          <a:xfrm>
            <a:off x="1143000" y="64008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3" name="Oval 65" descr="Гранит"/>
          <p:cNvSpPr>
            <a:spLocks noChangeArrowheads="1"/>
          </p:cNvSpPr>
          <p:nvPr/>
        </p:nvSpPr>
        <p:spPr bwMode="auto">
          <a:xfrm>
            <a:off x="1143000" y="52578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4" name="Oval 66" descr="Гранит"/>
          <p:cNvSpPr>
            <a:spLocks noChangeArrowheads="1"/>
          </p:cNvSpPr>
          <p:nvPr/>
        </p:nvSpPr>
        <p:spPr bwMode="auto">
          <a:xfrm>
            <a:off x="1219200" y="3581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5" name="Oval 67" descr="Гранит"/>
          <p:cNvSpPr>
            <a:spLocks noChangeArrowheads="1"/>
          </p:cNvSpPr>
          <p:nvPr/>
        </p:nvSpPr>
        <p:spPr bwMode="auto">
          <a:xfrm>
            <a:off x="1066800" y="48006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6" name="Oval 68" descr="Гранит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7" name="Oval 69" descr="Гранит"/>
          <p:cNvSpPr>
            <a:spLocks noChangeArrowheads="1"/>
          </p:cNvSpPr>
          <p:nvPr/>
        </p:nvSpPr>
        <p:spPr bwMode="auto">
          <a:xfrm>
            <a:off x="2514600" y="60198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8" name="Oval 70" descr="Гранит"/>
          <p:cNvSpPr>
            <a:spLocks noChangeArrowheads="1"/>
          </p:cNvSpPr>
          <p:nvPr/>
        </p:nvSpPr>
        <p:spPr bwMode="auto">
          <a:xfrm>
            <a:off x="2667000" y="3962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97356" y="980728"/>
            <a:ext cx="5076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smtClean="0">
                <a:solidFill>
                  <a:srgbClr val="C00000"/>
                </a:solidFill>
              </a:rPr>
              <a:t>четырёхвалентный</a:t>
            </a:r>
            <a:r>
              <a:rPr lang="ru-RU" sz="2000" dirty="0" smtClean="0"/>
              <a:t> полупроводник (например, в </a:t>
            </a:r>
            <a:r>
              <a:rPr lang="ru-RU" sz="2000" dirty="0" smtClean="0">
                <a:solidFill>
                  <a:srgbClr val="C00000"/>
                </a:solidFill>
              </a:rPr>
              <a:t>кремний</a:t>
            </a:r>
            <a:r>
              <a:rPr lang="en-US" sz="2000" dirty="0" smtClean="0"/>
              <a:t> Si</a:t>
            </a:r>
            <a:r>
              <a:rPr lang="ru-RU" sz="2000" dirty="0" smtClean="0"/>
              <a:t>) добавляют небольшое количество атомов </a:t>
            </a:r>
            <a:r>
              <a:rPr lang="ru-RU" sz="2000" dirty="0" smtClean="0">
                <a:solidFill>
                  <a:srgbClr val="C00000"/>
                </a:solidFill>
              </a:rPr>
              <a:t>трехвалентного</a:t>
            </a:r>
            <a:r>
              <a:rPr lang="en-US" sz="2000" dirty="0"/>
              <a:t> </a:t>
            </a:r>
            <a:r>
              <a:rPr lang="ru-RU" sz="2000" dirty="0" smtClean="0"/>
              <a:t>элемента (например, </a:t>
            </a:r>
            <a:r>
              <a:rPr lang="ru-RU" sz="2000" dirty="0" smtClean="0">
                <a:solidFill>
                  <a:srgbClr val="006600"/>
                </a:solidFill>
                <a:hlinkClick r:id="rId4" tooltip="Индий"/>
              </a:rPr>
              <a:t>индия</a:t>
            </a:r>
            <a:r>
              <a:rPr lang="ru-RU" sz="2000" dirty="0" smtClean="0"/>
              <a:t> </a:t>
            </a:r>
            <a:r>
              <a:rPr lang="en-US" sz="2000" dirty="0" smtClean="0"/>
              <a:t>In</a:t>
            </a:r>
            <a:r>
              <a:rPr lang="ru-RU" sz="2000" dirty="0" smtClean="0"/>
              <a:t>). </a:t>
            </a:r>
            <a:endParaRPr lang="en-US" sz="2000" dirty="0" smtClean="0"/>
          </a:p>
          <a:p>
            <a:r>
              <a:rPr lang="ru-RU" sz="2000" dirty="0" smtClean="0"/>
              <a:t>Каждый атом примеси устанавливает ковалентную связь с тремя соседними атомами кремния</a:t>
            </a:r>
            <a:r>
              <a:rPr lang="en-US" sz="2000" dirty="0" smtClean="0"/>
              <a:t> Si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r>
              <a:rPr lang="ru-RU" sz="2000" dirty="0" smtClean="0"/>
              <a:t>Для установки связи с четвёртым атомом кремния у атома индия нет валентного электрона, поэтому он захватывает валентный электрон из ковалентной связи между соседними атомами кремния и становится отрицательно заряженным ионом, вследствие чего образуется </a:t>
            </a:r>
            <a:r>
              <a:rPr lang="ru-RU" sz="2000" dirty="0" smtClean="0">
                <a:solidFill>
                  <a:srgbClr val="C00000"/>
                </a:solidFill>
              </a:rPr>
              <a:t>дырка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r>
              <a:rPr lang="ru-RU" sz="2000" dirty="0" smtClean="0"/>
              <a:t>Примеси</a:t>
            </a:r>
            <a:r>
              <a:rPr lang="en-US" sz="2000" dirty="0" smtClean="0"/>
              <a:t> (</a:t>
            </a:r>
            <a:r>
              <a:rPr lang="ru-RU" sz="2000" dirty="0" smtClean="0"/>
              <a:t>в данном случае </a:t>
            </a:r>
            <a:r>
              <a:rPr lang="en-US" sz="2000" dirty="0" smtClean="0"/>
              <a:t>In)</a:t>
            </a:r>
            <a:r>
              <a:rPr lang="ru-RU" sz="2000" dirty="0" smtClean="0"/>
              <a:t>, которые добавляют в этом случае, называются </a:t>
            </a:r>
            <a:r>
              <a:rPr lang="ru-RU" sz="2000" b="1" u="sng" dirty="0" smtClean="0"/>
              <a:t>акцепторными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23" y="1884760"/>
            <a:ext cx="3340997" cy="8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996952"/>
            <a:ext cx="185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р-тип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61 0.07009 C -0.19167 0.03886 -0.16059 -0.0347 -0.10365 -0.09438 C -0.04723 -0.15383 0.01406 -0.17766 0.03246 -0.14597 C 0.05 -0.11589 0.01857 -0.04164 -0.0375 0.01758 C -0.09462 0.07772 -0.15504 0.09993 -0.18108 0.05991 " pathEditMode="relative" rAng="10800000" ptsTypes="fffff">
                                      <p:cBhvr>
                                        <p:cTn id="66" dur="2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28 -0.02961 C 0.13594 0.00694 0.10903 0.08513 0.05278 0.14412 C -0.00312 0.20172 -0.06701 0.2193 -0.08854 0.18275 C -0.10989 0.1462 -0.08194 0.06847 -0.02639 0.01041 C 0.02969 -0.04834 0.09236 -0.06546 0.11528 -0.02961 Z " pathEditMode="relative" rAng="3115664" ptsTypes="fffff">
                                      <p:cBhvr>
                                        <p:cTn id="68" dur="2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2 0.02613 C 0.11371 0.06291 0.05208 0.04927 -0.0033 -0.00509 C -0.05903 -0.05992 -0.08768 -0.13394 -0.06754 -0.17026 C -0.04723 -0.2075 0.01458 -0.19339 0.07014 -0.13949 C 0.12569 -0.0849 0.15451 -0.01088 0.1342 0.02613 Z " pathEditMode="relative" rAng="7571689" ptsTypes="fffff">
                                      <p:cBhvr>
                                        <p:cTn id="70" dur="2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98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-0.00185 C -0.05938 -0.03146 -0.03959 -0.10964 0.00781 -0.1758 C 0.05573 -0.24196 0.11319 -0.27203 0.13628 -0.24196 C 0.15989 -0.21258 0.13993 -0.13509 0.09236 -0.0687 C 0.04461 -0.00231 -0.01285 0.02776 -0.03629 -0.00185 Z " pathEditMode="relative" rAng="13424040" ptsTypes="fffff">
                                      <p:cBhvr>
                                        <p:cTn id="72" dur="20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35 -0.05574 C 0.16823 -0.02058 0.14271 0.05598 0.08958 0.11405 C 0.03628 0.1728 -0.02483 0.19084 -0.0467 0.15568 C -0.06841 0.12029 -0.04289 0.04419 0.01024 -0.01411 C 0.06336 -0.07263 0.12448 -0.09114 0.14635 -0.05574 Z " pathEditMode="relative" rAng="3036967" ptsTypes="fffff">
                                      <p:cBhvr>
                                        <p:cTn id="74" dur="2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106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15082 C -0.02066 -0.18529 0.04167 -0.16285 0.09497 -0.10085 C 0.14914 -0.03794 0.17414 0.04048 0.15157 0.07472 C 0.129 0.10965 0.06667 0.08698 0.01337 0.02498 C -0.04062 -0.0377 -0.06614 -0.11566 -0.04323 -0.15082 Z " pathEditMode="relative" rAng="-2939611" ptsTypes="fffff">
                                      <p:cBhvr>
                                        <p:cTn id="76" dur="20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11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69 0.24126 C 0.13125 0.27504 0.06719 0.25468 0.00781 0.19407 C -0.05156 0.13509 -0.08333 0.05875 -0.06424 0.02452 C -0.04444 -0.00995 0.01927 0.01156 0.07813 0.07101 C 0.13785 0.13139 0.17031 0.20749 0.15069 0.24126 Z " pathEditMode="relative" rAng="7633791" ptsTypes="fffff">
                                      <p:cBhvr>
                                        <p:cTn id="78" dur="2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  <p:bldP spid="17455" grpId="0" animBg="1"/>
      <p:bldP spid="17456" grpId="0" animBg="1"/>
      <p:bldP spid="17457" grpId="0" animBg="1"/>
      <p:bldP spid="17463" grpId="0" animBg="1"/>
      <p:bldP spid="17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462411" y="116632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006600"/>
                </a:solidFill>
              </a:rPr>
              <a:t>Электронные полупроводники (n-типа)</a:t>
            </a:r>
          </a:p>
        </p:txBody>
      </p:sp>
      <p:sp>
        <p:nvSpPr>
          <p:cNvPr id="12324" name="Oval 36" descr="Букет"/>
          <p:cNvSpPr>
            <a:spLocks noChangeArrowheads="1"/>
          </p:cNvSpPr>
          <p:nvPr/>
        </p:nvSpPr>
        <p:spPr bwMode="auto">
          <a:xfrm>
            <a:off x="1560086" y="4627228"/>
            <a:ext cx="558800" cy="5207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E60000"/>
                </a:solidFill>
              </a:rPr>
              <a:t>As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 rot="3127374" flipH="1">
            <a:off x="1929180" y="3124659"/>
            <a:ext cx="1112838" cy="2413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 rot="18531227" flipH="1">
            <a:off x="1928386" y="4238291"/>
            <a:ext cx="1114425" cy="2413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 rot="18531227" flipH="1">
            <a:off x="695692" y="3124659"/>
            <a:ext cx="1112838" cy="2413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 rot="2953965" flipH="1">
            <a:off x="750461" y="4238291"/>
            <a:ext cx="1114425" cy="2413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Oval 54" descr="Бумажный пакет"/>
          <p:cNvSpPr>
            <a:spLocks noChangeArrowheads="1"/>
          </p:cNvSpPr>
          <p:nvPr/>
        </p:nvSpPr>
        <p:spPr bwMode="auto">
          <a:xfrm>
            <a:off x="502811" y="3663615"/>
            <a:ext cx="838200" cy="76835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2343" name="Oval 55" descr="Бумажный пакет"/>
          <p:cNvSpPr>
            <a:spLocks noChangeArrowheads="1"/>
          </p:cNvSpPr>
          <p:nvPr/>
        </p:nvSpPr>
        <p:spPr bwMode="auto">
          <a:xfrm>
            <a:off x="2560211" y="3644565"/>
            <a:ext cx="685800" cy="62865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2344" name="Oval 56" descr="Бумажный пакет"/>
          <p:cNvSpPr>
            <a:spLocks noChangeArrowheads="1"/>
          </p:cNvSpPr>
          <p:nvPr/>
        </p:nvSpPr>
        <p:spPr bwMode="auto">
          <a:xfrm>
            <a:off x="502811" y="5479715"/>
            <a:ext cx="762000" cy="6985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2345" name="Oval 57" descr="Бумажный пакет"/>
          <p:cNvSpPr>
            <a:spLocks noChangeArrowheads="1"/>
          </p:cNvSpPr>
          <p:nvPr/>
        </p:nvSpPr>
        <p:spPr bwMode="auto">
          <a:xfrm>
            <a:off x="2407811" y="5416215"/>
            <a:ext cx="685800" cy="62865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2346" name="Oval 58" descr="Гранит"/>
          <p:cNvSpPr>
            <a:spLocks noChangeArrowheads="1"/>
          </p:cNvSpPr>
          <p:nvPr/>
        </p:nvSpPr>
        <p:spPr bwMode="auto">
          <a:xfrm>
            <a:off x="655211" y="6178215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47" name="Oval 59" descr="Гранит"/>
          <p:cNvSpPr>
            <a:spLocks noChangeArrowheads="1"/>
          </p:cNvSpPr>
          <p:nvPr/>
        </p:nvSpPr>
        <p:spPr bwMode="auto">
          <a:xfrm>
            <a:off x="655211" y="4959015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48" name="Oval 60" descr="Гранит"/>
          <p:cNvSpPr>
            <a:spLocks noChangeArrowheads="1"/>
          </p:cNvSpPr>
          <p:nvPr/>
        </p:nvSpPr>
        <p:spPr bwMode="auto">
          <a:xfrm>
            <a:off x="731411" y="3282615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49" name="Oval 61" descr="Гранит"/>
          <p:cNvSpPr>
            <a:spLocks noChangeArrowheads="1"/>
          </p:cNvSpPr>
          <p:nvPr/>
        </p:nvSpPr>
        <p:spPr bwMode="auto">
          <a:xfrm>
            <a:off x="579011" y="4501815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0" name="Oval 62" descr="Гранит"/>
          <p:cNvSpPr>
            <a:spLocks noChangeArrowheads="1"/>
          </p:cNvSpPr>
          <p:nvPr/>
        </p:nvSpPr>
        <p:spPr bwMode="auto">
          <a:xfrm>
            <a:off x="2941211" y="4425615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1" name="Oval 63" descr="Гранит"/>
          <p:cNvSpPr>
            <a:spLocks noChangeArrowheads="1"/>
          </p:cNvSpPr>
          <p:nvPr/>
        </p:nvSpPr>
        <p:spPr bwMode="auto">
          <a:xfrm>
            <a:off x="2026811" y="5721015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2" name="Oval 64" descr="Гранит"/>
          <p:cNvSpPr>
            <a:spLocks noChangeArrowheads="1"/>
          </p:cNvSpPr>
          <p:nvPr/>
        </p:nvSpPr>
        <p:spPr bwMode="auto">
          <a:xfrm>
            <a:off x="3017411" y="5187615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3" name="Oval 65" descr="Гранит"/>
          <p:cNvSpPr>
            <a:spLocks noChangeArrowheads="1"/>
          </p:cNvSpPr>
          <p:nvPr/>
        </p:nvSpPr>
        <p:spPr bwMode="auto">
          <a:xfrm>
            <a:off x="2179211" y="3663615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4" name="Oval 66" descr="Гранит"/>
          <p:cNvSpPr>
            <a:spLocks noChangeArrowheads="1"/>
          </p:cNvSpPr>
          <p:nvPr/>
        </p:nvSpPr>
        <p:spPr bwMode="auto">
          <a:xfrm>
            <a:off x="1722011" y="3140968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E60000"/>
                </a:solidFill>
              </a:rPr>
              <a:t>-</a:t>
            </a:r>
            <a:endParaRPr lang="ru-RU" sz="2400" dirty="0">
              <a:solidFill>
                <a:srgbClr val="E6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63888" y="949622"/>
            <a:ext cx="55801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smtClean="0">
                <a:solidFill>
                  <a:srgbClr val="C00000"/>
                </a:solidFill>
              </a:rPr>
              <a:t>четырёхвалентный </a:t>
            </a:r>
            <a:r>
              <a:rPr lang="ru-RU" sz="2000" dirty="0" smtClean="0"/>
              <a:t>полупроводник (</a:t>
            </a:r>
            <a:r>
              <a:rPr lang="ru-RU" sz="2000" dirty="0" smtClean="0">
                <a:solidFill>
                  <a:srgbClr val="C00000"/>
                </a:solidFill>
              </a:rPr>
              <a:t>кремний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Si</a:t>
            </a:r>
            <a:r>
              <a:rPr lang="ru-RU" sz="2000" dirty="0" smtClean="0"/>
              <a:t>) добавляют примесь </a:t>
            </a:r>
            <a:r>
              <a:rPr lang="ru-RU" sz="2000" dirty="0" smtClean="0">
                <a:solidFill>
                  <a:srgbClr val="C00000"/>
                </a:solidFill>
              </a:rPr>
              <a:t>пятивалентного</a:t>
            </a:r>
            <a:r>
              <a:rPr lang="ru-RU" sz="2000" dirty="0" smtClean="0"/>
              <a:t> полупроводника (</a:t>
            </a:r>
            <a:r>
              <a:rPr lang="ru-RU" sz="2000" dirty="0" smtClean="0">
                <a:solidFill>
                  <a:srgbClr val="C00000"/>
                </a:solidFill>
              </a:rPr>
              <a:t>мышьяка </a:t>
            </a:r>
            <a:r>
              <a:rPr lang="en-US" sz="2000" dirty="0" smtClean="0"/>
              <a:t>As</a:t>
            </a:r>
            <a:r>
              <a:rPr lang="ru-RU" sz="2000" dirty="0" smtClean="0"/>
              <a:t>). В процессе взаимодействия каждый атом примеси </a:t>
            </a:r>
            <a:r>
              <a:rPr lang="en-US" sz="2000" dirty="0">
                <a:solidFill>
                  <a:prstClr val="black"/>
                </a:solidFill>
              </a:rPr>
              <a:t>As </a:t>
            </a:r>
            <a:r>
              <a:rPr lang="ru-RU" sz="2000" dirty="0" smtClean="0"/>
              <a:t>вступает в ковалентную связь с атомами кремния</a:t>
            </a:r>
            <a:r>
              <a:rPr lang="en-US" sz="2000" dirty="0">
                <a:solidFill>
                  <a:prstClr val="black"/>
                </a:solidFill>
              </a:rPr>
              <a:t> Si</a:t>
            </a:r>
            <a:r>
              <a:rPr lang="ru-RU" sz="2000" dirty="0" smtClean="0"/>
              <a:t>. Однако для пятого электрона атома мышьяка </a:t>
            </a:r>
            <a:r>
              <a:rPr lang="en-US" sz="2000" dirty="0">
                <a:solidFill>
                  <a:prstClr val="black"/>
                </a:solidFill>
              </a:rPr>
              <a:t>As </a:t>
            </a:r>
            <a:r>
              <a:rPr lang="ru-RU" sz="2000" dirty="0" smtClean="0"/>
              <a:t>нет места в валентных связях, и он переходит на дальнюю электронную оболочку, </a:t>
            </a:r>
            <a:r>
              <a:rPr lang="ru-RU" sz="2000" dirty="0"/>
              <a:t>э</a:t>
            </a:r>
            <a:r>
              <a:rPr lang="ru-RU" sz="2000" dirty="0" smtClean="0"/>
              <a:t>лектрон отрывается и превращается в свободный. </a:t>
            </a:r>
            <a:endParaRPr lang="en-US" sz="2000" dirty="0" smtClean="0"/>
          </a:p>
          <a:p>
            <a:r>
              <a:rPr lang="ru-RU" sz="2000" dirty="0" smtClean="0"/>
              <a:t>В данном случае перенос заряда осуществляется </a:t>
            </a:r>
            <a:r>
              <a:rPr lang="ru-RU" sz="2000" dirty="0" smtClean="0">
                <a:solidFill>
                  <a:srgbClr val="C00000"/>
                </a:solidFill>
              </a:rPr>
              <a:t>электроном</a:t>
            </a:r>
            <a:r>
              <a:rPr lang="ru-RU" sz="2000" dirty="0" smtClean="0"/>
              <a:t>, а не дыркой, то есть данный вид полупроводников проводит электрический ток подобно металлам. Примеси, которые добавляют в полупроводники, вследствие чего они превращаются в полупроводники n-типа, называются </a:t>
            </a:r>
            <a:r>
              <a:rPr lang="ru-RU" sz="2400" b="1" u="sng" dirty="0" err="1" smtClean="0"/>
              <a:t>донорными</a:t>
            </a:r>
            <a:r>
              <a:rPr lang="ru-RU" sz="2400" b="1" u="sng" dirty="0" smtClean="0"/>
              <a:t>.</a:t>
            </a:r>
            <a:endParaRPr lang="ru-RU" sz="24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593" y="2924944"/>
            <a:ext cx="1299279" cy="5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036211" y="2204864"/>
            <a:ext cx="185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n</a:t>
            </a:r>
            <a:r>
              <a:rPr lang="ru-RU" sz="3600" dirty="0" smtClean="0">
                <a:solidFill>
                  <a:srgbClr val="C00000"/>
                </a:solidFill>
              </a:rPr>
              <a:t>-тип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-0.03519 C 0.14167 0.00023 0.11441 0.07824 0.0599 0.13703 C 0.00417 0.19606 -0.05816 0.21574 -0.07951 0.17986 C -0.10121 0.14398 -0.07395 0.06713 -0.01909 0.00741 C 0.03594 -0.05116 0.09792 -0.07107 0.12014 -0.03519 Z " pathEditMode="relative" rAng="3060016" ptsTypes="fffff">
                                      <p:cBhvr>
                                        <p:cTn id="61" dur="2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08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36 0.06991 C -0.19167 0.03403 -0.16077 -0.04352 -0.10226 -0.10347 C -0.04393 -0.16273 0.02031 -0.18148 0.0408 -0.1456 C 0.06146 -0.10972 0.03055 -0.03218 -0.02813 0.02731 C -0.08646 0.08657 -0.1507 0.10579 -0.17136 0.06991 Z " pathEditMode="relative" rAng="13963933" ptsTypes="fffff">
                                      <p:cBhvr>
                                        <p:cTn id="63" dur="2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12731 C -0.00139 0.16204 -0.06493 0.13611 -0.11892 0.07014 C -0.17257 0.00417 -0.19705 -0.07778 -0.17344 -0.11204 C -0.14931 -0.14699 -0.08594 -0.1213 -0.03194 -0.05509 C 0.02188 0.01065 0.0467 0.09259 0.02274 0.12731 Z " pathEditMode="relative" rAng="7956600" ptsTypes="fffff">
                                      <p:cBhvr>
                                        <p:cTn id="65" dur="2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17639 C -0.05417 -0.2125 0.00989 -0.19445 0.06736 -0.13588 C 0.125 -0.07685 0.15468 0.00046 0.13402 0.03657 C 0.11319 0.07291 0.04948 0.05463 -0.00799 -0.00371 C -0.0658 -0.06273 -0.09584 -0.13982 -0.075 -0.17639 Z " pathEditMode="relative" rAng="-3156110" ptsTypes="fffff">
                                      <p:cBhvr>
                                        <p:cTn id="67" dur="2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6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7 -0.23865 C 0.16927 -0.2037 0.146 -0.12615 0.0934 -0.0662 C 0.04149 -0.00648 -0.01962 0.01343 -0.04184 -0.0206 C -0.06441 -0.05578 -0.04063 -0.1331 0.01128 -0.19305 C 0.06336 -0.25324 0.1243 -0.27361 0.14687 -0.23865 Z " pathEditMode="relative" rAng="2952304" ptsTypes="fffff">
                                      <p:cBhvr>
                                        <p:cTn id="69" dur="2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09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0.16273 C -0.0717 0.12731 -0.04618 0.04514 0.00885 -0.01968 C 0.06354 -0.08426 0.1276 -0.10764 0.15121 -0.07246 C 0.17482 -0.03658 0.1493 0.04467 0.09409 0.10995 C 0.03975 0.1743 -0.02414 0.19814 -0.04809 0.16273 Z " pathEditMode="relative" rAng="13713489" ptsTypes="fffff">
                                      <p:cBhvr>
                                        <p:cTn id="71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82 0.06597 C 0.13021 0.10231 0.06684 0.08264 0.01181 0.0206 C -0.04218 -0.04051 -0.06736 -0.1206 -0.04479 -0.15718 C -0.02083 -0.19421 0.04236 -0.17431 0.09636 -0.11273 C 0.15174 -0.05139 0.17709 0.0287 0.15382 0.06597 Z " pathEditMode="relative" rAng="7810156" ptsTypes="fffff">
                                      <p:cBhvr>
                                        <p:cTn id="73" dur="2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2315 C -0.04132 -0.01342 0.02014 0.00347 0.07413 0.06019 C 0.12847 0.11713 0.15469 0.19306 0.13316 0.2294 C 0.11146 0.26621 0.05 0.24908 -0.00382 0.19213 C -0.05816 0.13496 -0.08455 0.05926 -0.06302 0.02315 Z " pathEditMode="relative" rAng="-3098638" ptsTypes="fffff">
                                      <p:cBhvr>
                                        <p:cTn id="75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4" grpId="0" animBg="1"/>
      <p:bldP spid="12327" grpId="0" animBg="1"/>
      <p:bldP spid="12328" grpId="0" animBg="1"/>
      <p:bldP spid="12329" grpId="0" animBg="1"/>
      <p:bldP spid="12336" grpId="0" animBg="1"/>
      <p:bldP spid="12342" grpId="0" animBg="1"/>
      <p:bldP spid="12343" grpId="0" animBg="1"/>
      <p:bldP spid="12344" grpId="0" animBg="1"/>
      <p:bldP spid="12345" grpId="0" animBg="1"/>
      <p:bldP spid="12346" grpId="0" animBg="1"/>
      <p:bldP spid="12346" grpId="1" animBg="1"/>
      <p:bldP spid="12347" grpId="0" animBg="1"/>
      <p:bldP spid="12347" grpId="1" animBg="1"/>
      <p:bldP spid="12348" grpId="0" animBg="1"/>
      <p:bldP spid="12348" grpId="1" animBg="1"/>
      <p:bldP spid="12349" grpId="0" animBg="1"/>
      <p:bldP spid="12349" grpId="1" animBg="1"/>
      <p:bldP spid="12350" grpId="0" animBg="1"/>
      <p:bldP spid="12350" grpId="1" animBg="1"/>
      <p:bldP spid="12351" grpId="0" animBg="1"/>
      <p:bldP spid="12351" grpId="1" animBg="1"/>
      <p:bldP spid="12352" grpId="0" animBg="1"/>
      <p:bldP spid="12352" grpId="1" animBg="1"/>
      <p:bldP spid="12353" grpId="0" animBg="1"/>
      <p:bldP spid="12353" grpId="1" animBg="1"/>
      <p:bldP spid="123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4624"/>
            <a:ext cx="8229600" cy="102076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sz="2900" b="1" u="sng" dirty="0">
                <a:solidFill>
                  <a:srgbClr val="006600"/>
                </a:solidFill>
              </a:rPr>
              <a:t>Примесная проводимость полупроводников</a:t>
            </a:r>
            <a:endParaRPr lang="ru-RU" sz="2400" b="1" dirty="0" smtClean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332656"/>
            <a:ext cx="4929222" cy="5738831"/>
          </a:xfrm>
        </p:spPr>
        <p:txBody>
          <a:bodyPr lIns="0" tIns="0" rIns="0" bIns="0"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600" dirty="0" smtClean="0"/>
          </a:p>
          <a:p>
            <a:pPr eaLnBrk="1" hangingPunct="1">
              <a:buNone/>
              <a:defRPr/>
            </a:pPr>
            <a:r>
              <a:rPr lang="ru-RU" sz="2800" b="1" u="sng" dirty="0" err="1"/>
              <a:t>Донорные</a:t>
            </a:r>
            <a:r>
              <a:rPr lang="ru-RU" sz="2800" b="1" u="sng" dirty="0"/>
              <a:t> примеси  </a:t>
            </a:r>
            <a:r>
              <a:rPr lang="ru-RU" sz="2400" dirty="0"/>
              <a:t>- это примеси, отдающие лишний валентный электрон</a:t>
            </a:r>
          </a:p>
          <a:p>
            <a:pPr eaLnBrk="1" hangingPunct="1">
              <a:buNone/>
              <a:defRPr/>
            </a:pPr>
            <a:r>
              <a:rPr lang="ru-RU" sz="2400" dirty="0"/>
              <a:t>Полупроводники с </a:t>
            </a:r>
            <a:r>
              <a:rPr lang="ru-RU" sz="2400" dirty="0" err="1"/>
              <a:t>донорными</a:t>
            </a:r>
            <a:r>
              <a:rPr lang="ru-RU" sz="2400" dirty="0"/>
              <a:t> примесями обладают </a:t>
            </a:r>
            <a:r>
              <a:rPr lang="ru-RU" sz="2800" b="1" u="sng" dirty="0"/>
              <a:t>электронной</a:t>
            </a:r>
            <a:r>
              <a:rPr lang="ru-RU" sz="2800" dirty="0"/>
              <a:t> </a:t>
            </a:r>
            <a:r>
              <a:rPr lang="ru-RU" sz="2400" dirty="0"/>
              <a:t>проводимостью и называются полупроводниками </a:t>
            </a:r>
            <a:r>
              <a:rPr lang="en-US" sz="2800" b="1" u="sng" dirty="0"/>
              <a:t>n</a:t>
            </a:r>
            <a:r>
              <a:rPr lang="ru-RU" sz="2800" b="1" u="sng" dirty="0"/>
              <a:t>–типа.</a:t>
            </a:r>
          </a:p>
          <a:p>
            <a:pPr eaLnBrk="1" hangingPunct="1">
              <a:buNone/>
              <a:defRPr/>
            </a:pPr>
            <a:endParaRPr lang="ru-RU" sz="2400" dirty="0"/>
          </a:p>
          <a:p>
            <a:pPr eaLnBrk="1" hangingPunct="1">
              <a:buNone/>
              <a:defRPr/>
            </a:pPr>
            <a:endParaRPr lang="ru-RU" sz="2400" dirty="0"/>
          </a:p>
          <a:p>
            <a:pPr eaLnBrk="1" hangingPunct="1">
              <a:buNone/>
              <a:defRPr/>
            </a:pPr>
            <a:r>
              <a:rPr lang="ru-RU" sz="2800" b="1" u="sng" dirty="0"/>
              <a:t>Акцепторные примеси </a:t>
            </a:r>
            <a:r>
              <a:rPr lang="ru-RU" sz="2400" dirty="0"/>
              <a:t>– это примеси, у которых не достает электронов для образования полной ковалентной связи с соседними атомами.</a:t>
            </a:r>
          </a:p>
          <a:p>
            <a:pPr eaLnBrk="1" hangingPunct="1">
              <a:buNone/>
              <a:defRPr/>
            </a:pPr>
            <a:r>
              <a:rPr lang="ru-RU" sz="2400" dirty="0"/>
              <a:t>Полупроводники с акцепторными примесями обладают </a:t>
            </a:r>
            <a:r>
              <a:rPr lang="ru-RU" sz="2800" b="1" u="sng" dirty="0"/>
              <a:t>дырочной</a:t>
            </a:r>
            <a:r>
              <a:rPr lang="ru-RU" sz="2800" dirty="0"/>
              <a:t> </a:t>
            </a:r>
            <a:r>
              <a:rPr lang="ru-RU" sz="2400" dirty="0"/>
              <a:t>проводимостью и называются полупроводниками </a:t>
            </a:r>
            <a:r>
              <a:rPr lang="en-US" sz="2800" b="1" u="sng" dirty="0"/>
              <a:t>p</a:t>
            </a:r>
            <a:r>
              <a:rPr lang="ru-RU" sz="2800" b="1" u="sng" dirty="0"/>
              <a:t>-типа.</a:t>
            </a:r>
          </a:p>
          <a:p>
            <a:pPr eaLnBrk="1" hangingPunct="1">
              <a:buNone/>
              <a:defRPr/>
            </a:pPr>
            <a:endParaRPr lang="ru-RU" sz="2000" dirty="0"/>
          </a:p>
        </p:txBody>
      </p:sp>
      <p:pic>
        <p:nvPicPr>
          <p:cNvPr id="10245" name="Picture 17" descr="img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" y="1052736"/>
            <a:ext cx="3779281" cy="13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8" descr="img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91" y="3573016"/>
            <a:ext cx="3617621" cy="134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0858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Наибольший интерес представляет контакт полупроводников </a:t>
            </a:r>
            <a:r>
              <a:rPr kumimoji="0" lang="ru-RU" sz="2400" i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р </a:t>
            </a:r>
            <a:r>
              <a:rPr kumimoji="0" lang="ru-RU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– и  </a:t>
            </a:r>
            <a:r>
              <a:rPr kumimoji="0" lang="ru-RU" sz="2400" i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п</a:t>
            </a:r>
            <a:r>
              <a:rPr kumimoji="0" lang="ru-RU" sz="2400" i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ru-RU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– типа, называемый</a:t>
            </a:r>
            <a:r>
              <a:rPr kumimoji="0" lang="ru-RU" sz="2400" i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 р </a:t>
            </a:r>
            <a:r>
              <a:rPr kumimoji="0" lang="ru-RU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– </a:t>
            </a:r>
            <a:r>
              <a:rPr kumimoji="0" lang="ru-RU" sz="2400" i="1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п-</a:t>
            </a:r>
            <a:r>
              <a:rPr kumimoji="0" lang="ru-RU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переходом </a:t>
            </a:r>
            <a:endParaRPr kumimoji="0" lang="ru-RU" sz="240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3224"/>
            <a:ext cx="6912768" cy="22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4233282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При образовании контакта электроны  частично переходят из полупроводника </a:t>
            </a:r>
            <a:r>
              <a:rPr lang="ru-RU" sz="2000" b="1" i="1" dirty="0" smtClean="0">
                <a:solidFill>
                  <a:srgbClr val="C00000"/>
                </a:solidFill>
                <a:latin typeface="Book Antiqua" pitchFamily="18" charset="0"/>
              </a:rPr>
              <a:t> п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- типа в  полупроводник  </a:t>
            </a:r>
            <a:r>
              <a:rPr lang="ru-RU" sz="2000" b="1" i="1" dirty="0" smtClean="0">
                <a:solidFill>
                  <a:srgbClr val="C00000"/>
                </a:solidFill>
                <a:latin typeface="Book Antiqua" pitchFamily="18" charset="0"/>
              </a:rPr>
              <a:t>р</a:t>
            </a:r>
            <a:r>
              <a:rPr lang="ru-RU" sz="2000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– типа, а дырки – в  обратном направлении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4953362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В результате полупроводник</a:t>
            </a:r>
            <a:r>
              <a:rPr lang="ru-RU" sz="2000" b="1" i="1" dirty="0" smtClean="0">
                <a:solidFill>
                  <a:srgbClr val="C00000"/>
                </a:solidFill>
                <a:latin typeface="Book Antiqua" pitchFamily="18" charset="0"/>
              </a:rPr>
              <a:t> п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- типа  заряжается положительно, а  </a:t>
            </a:r>
            <a:r>
              <a:rPr lang="ru-RU" sz="2000" b="1" i="1" dirty="0" smtClean="0">
                <a:solidFill>
                  <a:srgbClr val="C00000"/>
                </a:solidFill>
                <a:latin typeface="Book Antiqua" pitchFamily="18" charset="0"/>
              </a:rPr>
              <a:t>р</a:t>
            </a:r>
            <a:r>
              <a:rPr lang="ru-RU" sz="2000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– типа  - отрицательно . 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581689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В зоне перехода  возникает электрическое поле, которое через некоторое время  начинает препятствовать  дальнейшему перемещению дырок и электронов.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123728" y="260648"/>
            <a:ext cx="5400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i="1" u="sng" kern="0" dirty="0" smtClean="0">
                <a:solidFill>
                  <a:srgbClr val="006600"/>
                </a:solidFill>
              </a:rPr>
              <a:t>р </a:t>
            </a:r>
            <a:r>
              <a:rPr lang="ru-RU" sz="3600" b="1" u="sng" kern="0" dirty="0" smtClean="0">
                <a:solidFill>
                  <a:srgbClr val="006600"/>
                </a:solidFill>
              </a:rPr>
              <a:t>– </a:t>
            </a:r>
            <a:r>
              <a:rPr lang="ru-RU" sz="3600" b="1" i="1" u="sng" kern="0" dirty="0" smtClean="0">
                <a:solidFill>
                  <a:srgbClr val="006600"/>
                </a:solidFill>
              </a:rPr>
              <a:t>п-</a:t>
            </a:r>
            <a:r>
              <a:rPr lang="ru-RU" sz="3600" b="1" u="sng" kern="0" dirty="0" smtClean="0">
                <a:solidFill>
                  <a:srgbClr val="006600"/>
                </a:solidFill>
              </a:rPr>
              <a:t>переход</a:t>
            </a:r>
            <a:endParaRPr lang="ru-RU" sz="3600" b="1" u="sng" dirty="0" smtClean="0">
              <a:ln>
                <a:prstDash val="solid"/>
              </a:ln>
              <a:solidFill>
                <a:srgbClr val="0066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4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67" y="476672"/>
            <a:ext cx="893795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39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040" y="404664"/>
            <a:ext cx="887230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79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99" y="889604"/>
            <a:ext cx="8643781" cy="58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23728" y="260648"/>
            <a:ext cx="5400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u="sng" kern="0" dirty="0" smtClean="0">
                <a:solidFill>
                  <a:srgbClr val="006600"/>
                </a:solidFill>
              </a:rPr>
              <a:t>Полупроводниковый   диод</a:t>
            </a:r>
            <a:endParaRPr lang="ru-RU" sz="3600" b="1" u="sng" dirty="0" smtClean="0">
              <a:ln>
                <a:prstDash val="solid"/>
              </a:ln>
              <a:solidFill>
                <a:srgbClr val="0066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8915" y="6381328"/>
            <a:ext cx="585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Диод имеет один р-</a:t>
            </a:r>
            <a:r>
              <a:rPr lang="en-US" sz="2400" dirty="0" smtClean="0">
                <a:solidFill>
                  <a:srgbClr val="006600"/>
                </a:solidFill>
              </a:rPr>
              <a:t>n</a:t>
            </a:r>
            <a:r>
              <a:rPr lang="ru-RU" sz="2400" dirty="0" smtClean="0">
                <a:solidFill>
                  <a:srgbClr val="006600"/>
                </a:solidFill>
              </a:rPr>
              <a:t> переход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0" y="116632"/>
            <a:ext cx="9324528" cy="2592288"/>
          </a:xfrm>
        </p:spPr>
        <p:txBody>
          <a:bodyPr>
            <a:normAutofit fontScale="85000" lnSpcReduction="20000"/>
          </a:bodyPr>
          <a:lstStyle/>
          <a:p>
            <a:pPr marL="182563" indent="0">
              <a:buFontTx/>
              <a:buNone/>
            </a:pP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Полупроводники́</a:t>
            </a:r>
            <a:r>
              <a:rPr lang="ru-RU" sz="3100" dirty="0" smtClean="0"/>
              <a:t> — материалы, которые занимают промежуточное место между проводниками и диэлектриками. </a:t>
            </a:r>
          </a:p>
          <a:p>
            <a:pPr marL="182563" indent="0">
              <a:buFontTx/>
              <a:buNone/>
            </a:pPr>
            <a:r>
              <a:rPr lang="ru-RU" sz="3100" dirty="0" smtClean="0"/>
              <a:t>Характерной особенностью этих материалов является увеличение электрической проводимости с ростом температуры, при воздействии на них света, потока быстрых частиц, введения примесей и др.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		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57224" y="2367165"/>
            <a:ext cx="7929618" cy="1997939"/>
            <a:chOff x="768" y="1471"/>
            <a:chExt cx="4038" cy="1471"/>
          </a:xfrm>
        </p:grpSpPr>
        <p:sp>
          <p:nvSpPr>
            <p:cNvPr id="7176" name="AutoShape 21"/>
            <p:cNvSpPr>
              <a:spLocks noChangeArrowheads="1"/>
            </p:cNvSpPr>
            <p:nvPr/>
          </p:nvSpPr>
          <p:spPr bwMode="auto">
            <a:xfrm>
              <a:off x="1093" y="1471"/>
              <a:ext cx="3520" cy="487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2800" b="1" dirty="0">
                  <a:ln>
                    <a:prstDash val="solid"/>
                  </a:ln>
                  <a:solidFill>
                    <a:schemeClr val="tx1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Электрические </a:t>
              </a:r>
              <a:r>
                <a:rPr lang="ru-RU" sz="2800" b="1" dirty="0" smtClean="0">
                  <a:ln>
                    <a:prstDash val="solid"/>
                  </a:ln>
                  <a:solidFill>
                    <a:schemeClr val="tx1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свойства </a:t>
              </a:r>
              <a:r>
                <a:rPr lang="ru-RU" sz="2800" b="1" dirty="0">
                  <a:ln>
                    <a:prstDash val="solid"/>
                  </a:ln>
                  <a:solidFill>
                    <a:schemeClr val="tx1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веществ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768" y="2185"/>
              <a:ext cx="4038" cy="757"/>
              <a:chOff x="768" y="2185"/>
              <a:chExt cx="4038" cy="757"/>
            </a:xfrm>
          </p:grpSpPr>
          <p:sp>
            <p:nvSpPr>
              <p:cNvPr id="7178" name="AutoShape 22"/>
              <p:cNvSpPr>
                <a:spLocks noChangeArrowheads="1"/>
              </p:cNvSpPr>
              <p:nvPr/>
            </p:nvSpPr>
            <p:spPr bwMode="auto">
              <a:xfrm>
                <a:off x="768" y="2521"/>
                <a:ext cx="1262" cy="421"/>
              </a:xfrm>
              <a:prstGeom prst="roundRect">
                <a:avLst>
                  <a:gd name="adj" fmla="val 16667"/>
                </a:avLst>
              </a:prstGeom>
              <a:no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ru-RU" sz="2400" b="1" dirty="0">
                    <a:ln>
                      <a:prstDash val="solid"/>
                    </a:ln>
                    <a:solidFill>
                      <a:schemeClr val="tx1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Проводники</a:t>
                </a:r>
              </a:p>
            </p:txBody>
          </p:sp>
          <p:sp>
            <p:nvSpPr>
              <p:cNvPr id="7179" name="AutoShape 23"/>
              <p:cNvSpPr>
                <a:spLocks noChangeArrowheads="1"/>
              </p:cNvSpPr>
              <p:nvPr/>
            </p:nvSpPr>
            <p:spPr bwMode="auto">
              <a:xfrm>
                <a:off x="2156" y="2521"/>
                <a:ext cx="1262" cy="421"/>
              </a:xfrm>
              <a:prstGeom prst="roundRect">
                <a:avLst>
                  <a:gd name="adj" fmla="val 16667"/>
                </a:avLst>
              </a:prstGeom>
              <a:no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ru-RU" sz="2400" b="1" dirty="0">
                    <a:ln>
                      <a:prstDash val="solid"/>
                    </a:ln>
                    <a:solidFill>
                      <a:schemeClr val="tx1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Полупроводники</a:t>
                </a:r>
              </a:p>
            </p:txBody>
          </p:sp>
          <p:sp>
            <p:nvSpPr>
              <p:cNvPr id="7180" name="AutoShape 24"/>
              <p:cNvSpPr>
                <a:spLocks noChangeArrowheads="1"/>
              </p:cNvSpPr>
              <p:nvPr/>
            </p:nvSpPr>
            <p:spPr bwMode="auto">
              <a:xfrm>
                <a:off x="3544" y="2521"/>
                <a:ext cx="1262" cy="421"/>
              </a:xfrm>
              <a:prstGeom prst="roundRect">
                <a:avLst>
                  <a:gd name="adj" fmla="val 16667"/>
                </a:avLst>
              </a:prstGeom>
              <a:noFill/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ru-RU" sz="2400" b="1" dirty="0">
                    <a:ln>
                      <a:prstDash val="solid"/>
                    </a:ln>
                    <a:solidFill>
                      <a:schemeClr val="tx1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Диэлектрики</a:t>
                </a:r>
              </a:p>
            </p:txBody>
          </p:sp>
          <p:sp>
            <p:nvSpPr>
              <p:cNvPr id="7182" name="Line 26"/>
              <p:cNvSpPr>
                <a:spLocks noChangeShapeType="1"/>
              </p:cNvSpPr>
              <p:nvPr/>
            </p:nvSpPr>
            <p:spPr bwMode="auto">
              <a:xfrm>
                <a:off x="1399" y="2185"/>
                <a:ext cx="2734" cy="0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50000"/>
                    <a:alpha val="58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Line 27"/>
              <p:cNvSpPr>
                <a:spLocks noChangeShapeType="1"/>
              </p:cNvSpPr>
              <p:nvPr/>
            </p:nvSpPr>
            <p:spPr bwMode="auto">
              <a:xfrm>
                <a:off x="1399" y="2185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Line 28"/>
              <p:cNvSpPr>
                <a:spLocks noChangeShapeType="1"/>
              </p:cNvSpPr>
              <p:nvPr/>
            </p:nvSpPr>
            <p:spPr bwMode="auto">
              <a:xfrm>
                <a:off x="2829" y="2185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Line 29"/>
              <p:cNvSpPr>
                <a:spLocks noChangeShapeType="1"/>
              </p:cNvSpPr>
              <p:nvPr/>
            </p:nvSpPr>
            <p:spPr bwMode="auto">
              <a:xfrm>
                <a:off x="4133" y="2185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973" y="1711"/>
              <a:ext cx="3719" cy="487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n>
                    <a:prstDash val="solid"/>
                  </a:ln>
                  <a:solidFill>
                    <a:schemeClr val="tx1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В</a:t>
              </a:r>
              <a:r>
                <a:rPr lang="ru-RU" sz="2400" b="1" dirty="0" smtClean="0">
                  <a:ln>
                    <a:prstDash val="solid"/>
                  </a:ln>
                  <a:solidFill>
                    <a:schemeClr val="tx1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ещества</a:t>
              </a:r>
              <a:endParaRPr lang="ru-RU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42910" y="4286256"/>
            <a:ext cx="2786082" cy="2062103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Хорошо проводят электрический ток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 К ним относятся металлы, электролиты, плазма …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Наиболее используемые проводники – </a:t>
            </a:r>
            <a:r>
              <a:rPr lang="en-US" sz="1600" dirty="0">
                <a:solidFill>
                  <a:schemeClr val="tx1"/>
                </a:solidFill>
              </a:rPr>
              <a:t>Au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Ag, Cu, Al, Fe …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357950" y="4286256"/>
            <a:ext cx="2357454" cy="193899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Практически не проводят электрический ток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 К ним относятся пластмассы, резина, стекло, фарфор, сухое дерево, бумага </a:t>
            </a:r>
            <a:r>
              <a:rPr lang="ru-RU" sz="1600" b="0" dirty="0" smtClean="0">
                <a:solidFill>
                  <a:schemeClr val="tx1"/>
                </a:solidFill>
              </a:rPr>
              <a:t>…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4744" y="4357694"/>
            <a:ext cx="2286016" cy="193899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Занимают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по проводимости </a:t>
            </a:r>
            <a:r>
              <a:rPr lang="ru-RU" sz="1600" dirty="0">
                <a:solidFill>
                  <a:schemeClr val="tx1"/>
                </a:solidFill>
              </a:rPr>
              <a:t>промежуточное положение</a:t>
            </a:r>
            <a:r>
              <a:rPr lang="ru-RU" sz="1600" b="0" dirty="0">
                <a:solidFill>
                  <a:schemeClr val="tx1"/>
                </a:solidFill>
              </a:rPr>
              <a:t> между проводниками и диэлектриками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Si, </a:t>
            </a:r>
            <a:r>
              <a:rPr lang="en-US" sz="1600" dirty="0" err="1">
                <a:solidFill>
                  <a:schemeClr val="tx1"/>
                </a:solidFill>
              </a:rPr>
              <a:t>Ge</a:t>
            </a:r>
            <a:r>
              <a:rPr lang="en-US" sz="1600" dirty="0">
                <a:solidFill>
                  <a:schemeClr val="tx1"/>
                </a:solidFill>
              </a:rPr>
              <a:t>, Se, In, As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6600"/>
                </a:solidFill>
              </a:rPr>
              <a:t>Транзистор</a:t>
            </a:r>
            <a:endParaRPr lang="en-US" b="1" u="sng" dirty="0" smtClean="0">
              <a:solidFill>
                <a:srgbClr val="006600"/>
              </a:solidFill>
            </a:endParaRPr>
          </a:p>
        </p:txBody>
      </p:sp>
      <p:pic>
        <p:nvPicPr>
          <p:cNvPr id="20487" name="Picture 9" descr="275142789_29944b9b3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2C7C5"/>
              </a:clrFrom>
              <a:clrTo>
                <a:srgbClr val="D2C7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75071"/>
            <a:ext cx="1949803" cy="14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22404" cy="12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2335932"/>
            <a:ext cx="58535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alibri"/>
              </a:rPr>
              <a:t>Транзисторы получили 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alibri"/>
              </a:rPr>
              <a:t>чрезвычайно широкое распространение: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  заменяют  электронные лампы во многих цепях;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 портативная радиоаппаратура;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 цифровая техника;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 процессоры;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 descr="C:\Documents and Settings\Admin\Рабочий стол\транзисто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286232"/>
            <a:ext cx="3077398" cy="22387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84168" y="2276872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latin typeface="Calibri"/>
              </a:rPr>
              <a:t>Три области: </a:t>
            </a:r>
          </a:p>
          <a:p>
            <a:r>
              <a:rPr lang="ru-RU" sz="2000" dirty="0" smtClean="0">
                <a:solidFill>
                  <a:srgbClr val="006600"/>
                </a:solidFill>
                <a:latin typeface="Calibri"/>
              </a:rPr>
              <a:t>эмиттер , база, коллектор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6" descr="9-1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870039" y="4437112"/>
            <a:ext cx="1727064" cy="1035851"/>
          </a:xfrm>
          <a:noFill/>
        </p:spPr>
      </p:pic>
      <p:pic>
        <p:nvPicPr>
          <p:cNvPr id="13" name="Picture 6" descr="9-1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16016" y="4450792"/>
            <a:ext cx="1657387" cy="99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956092" y="5534563"/>
            <a:ext cx="1543900" cy="702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Транзистор типа </a:t>
            </a:r>
            <a:r>
              <a:rPr lang="ru-RU" sz="1800" i="1" dirty="0" smtClean="0"/>
              <a:t>p-n-p</a:t>
            </a:r>
            <a:r>
              <a:rPr lang="ru-RU" sz="1800" dirty="0" smtClean="0"/>
              <a:t> 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782671" y="5589240"/>
            <a:ext cx="17046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Транзистор типа </a:t>
            </a:r>
            <a:r>
              <a:rPr kumimoji="0" lang="ru-RU" b="0" i="1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n-p-n</a:t>
            </a:r>
            <a:r>
              <a:rPr kumimoji="0" lang="ru-RU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304" y="3305428"/>
            <a:ext cx="2549907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208" y="4436277"/>
            <a:ext cx="1514239" cy="154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8835" y="6381328"/>
            <a:ext cx="585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Транзистор имеет два р-</a:t>
            </a:r>
            <a:r>
              <a:rPr lang="en-US" sz="2400" dirty="0" smtClean="0">
                <a:solidFill>
                  <a:srgbClr val="006600"/>
                </a:solidFill>
              </a:rPr>
              <a:t>n</a:t>
            </a:r>
            <a:r>
              <a:rPr lang="ru-RU" sz="2400" dirty="0" smtClean="0">
                <a:solidFill>
                  <a:srgbClr val="006600"/>
                </a:solidFill>
              </a:rPr>
              <a:t> перехода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 descr="9999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876070" cy="514353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000892" y="4357694"/>
            <a:ext cx="1928826" cy="2149249"/>
            <a:chOff x="1056" y="3002"/>
            <a:chExt cx="857" cy="1020"/>
          </a:xfrm>
        </p:grpSpPr>
        <p:pic>
          <p:nvPicPr>
            <p:cNvPr id="6159" name="Picture 15" descr="Алмаз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82"/>
              <a:ext cx="857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254" y="3002"/>
              <a:ext cx="494" cy="140"/>
            </a:xfrm>
            <a:prstGeom prst="rect">
              <a:avLst/>
            </a:prstGeom>
          </p:spPr>
          <p:txBody>
            <a:bodyPr wrap="none" fromWordArt="1" anchor="b" anchorCtr="1">
              <a:prstTxWarp prst="textPlain">
                <a:avLst>
                  <a:gd name="adj" fmla="val 50694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latin typeface="Constantia"/>
                </a:rPr>
                <a:t>Алмаз</a:t>
              </a:r>
            </a:p>
          </p:txBody>
        </p:sp>
      </p:grpSp>
      <p:sp>
        <p:nvSpPr>
          <p:cNvPr id="614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39763"/>
          </a:xfrm>
        </p:spPr>
        <p:txBody>
          <a:bodyPr/>
          <a:lstStyle/>
          <a:p>
            <a:pPr marL="762000" indent="-762000"/>
            <a:r>
              <a:rPr lang="ru-RU" sz="3500" b="1" dirty="0" smtClean="0">
                <a:solidFill>
                  <a:srgbClr val="008000"/>
                </a:solidFill>
              </a:rPr>
              <a:t>Полупроводники в природе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86314" y="1357299"/>
            <a:ext cx="1643074" cy="2002862"/>
            <a:chOff x="1957" y="3282"/>
            <a:chExt cx="783" cy="1028"/>
          </a:xfrm>
        </p:grpSpPr>
        <p:pic>
          <p:nvPicPr>
            <p:cNvPr id="6157" name="Picture 12" descr="vvv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57" y="3282"/>
              <a:ext cx="783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025" y="4162"/>
              <a:ext cx="651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latin typeface="Arial"/>
                  <a:cs typeface="Arial"/>
                </a:rPr>
                <a:t>Кремний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14876" y="4500570"/>
            <a:ext cx="2022480" cy="1962086"/>
            <a:chOff x="2826" y="3120"/>
            <a:chExt cx="869" cy="856"/>
          </a:xfrm>
        </p:grpSpPr>
        <p:pic>
          <p:nvPicPr>
            <p:cNvPr id="6155" name="Picture 16" descr="gaas_poli2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3346"/>
              <a:ext cx="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826" y="3120"/>
              <a:ext cx="869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Арсенид индия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858016" y="1357298"/>
            <a:ext cx="1817689" cy="1714512"/>
            <a:chOff x="4128" y="3456"/>
            <a:chExt cx="1010" cy="711"/>
          </a:xfrm>
        </p:grpSpPr>
        <p:pic>
          <p:nvPicPr>
            <p:cNvPr id="6153" name="Picture 17" descr="ппп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8" y="3456"/>
              <a:ext cx="101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224" y="4032"/>
              <a:ext cx="817" cy="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Арсенид галия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6600"/>
                </a:solidFill>
              </a:rPr>
              <a:t>Проводимость  полупроводников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692696"/>
            <a:ext cx="6660232" cy="6165304"/>
          </a:xfrm>
        </p:spPr>
        <p:txBody>
          <a:bodyPr>
            <a:noAutofit/>
          </a:bodyPr>
          <a:lstStyle/>
          <a:p>
            <a:pPr marL="182563" indent="-182563"/>
            <a:r>
              <a:rPr lang="ru-RU" sz="2400" dirty="0" smtClean="0"/>
              <a:t>В полупроводниках концентрация носителей свободного заряда </a:t>
            </a:r>
            <a:br>
              <a:rPr lang="ru-RU" sz="2400" dirty="0" smtClean="0"/>
            </a:br>
            <a:r>
              <a:rPr lang="ru-RU" sz="2400" dirty="0" smtClean="0"/>
              <a:t>увеличивается с ростом температуры.</a:t>
            </a:r>
          </a:p>
          <a:p>
            <a:pPr marL="182563" indent="-182563"/>
            <a:r>
              <a:rPr lang="ru-RU" sz="2400" b="1" dirty="0" smtClean="0"/>
              <a:t>Электронная проводимость </a:t>
            </a:r>
            <a:r>
              <a:rPr lang="ru-RU" sz="2400" dirty="0"/>
              <a:t>-</a:t>
            </a:r>
            <a:r>
              <a:rPr lang="ru-RU" sz="2400" dirty="0" smtClean="0"/>
              <a:t>проводимость, которая осуществляется свободными электронами </a:t>
            </a:r>
            <a:r>
              <a:rPr lang="ru-RU" sz="2400" dirty="0">
                <a:solidFill>
                  <a:prstClr val="black"/>
                </a:solidFill>
              </a:rPr>
              <a:t>или </a:t>
            </a:r>
            <a:r>
              <a:rPr lang="ru-RU" sz="2400" b="1" dirty="0">
                <a:solidFill>
                  <a:prstClr val="black"/>
                </a:solidFill>
              </a:rPr>
              <a:t>проводимость</a:t>
            </a:r>
            <a:r>
              <a:rPr lang="en-US" sz="2400" b="1" dirty="0">
                <a:solidFill>
                  <a:prstClr val="black"/>
                </a:solidFill>
              </a:rPr>
              <a:t> n-</a:t>
            </a:r>
            <a:r>
              <a:rPr lang="ru-RU" sz="2400" b="1" dirty="0" smtClean="0">
                <a:solidFill>
                  <a:prstClr val="black"/>
                </a:solidFill>
              </a:rPr>
              <a:t>типа </a:t>
            </a:r>
            <a:r>
              <a:rPr lang="ru-RU" sz="2400" dirty="0" smtClean="0">
                <a:solidFill>
                  <a:prstClr val="black"/>
                </a:solidFill>
              </a:rPr>
              <a:t>(от лат.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negativus</a:t>
            </a:r>
            <a:r>
              <a:rPr lang="ru-RU" sz="2400" dirty="0" smtClean="0">
                <a:solidFill>
                  <a:prstClr val="black"/>
                </a:solidFill>
              </a:rPr>
              <a:t> - отрицательный)</a:t>
            </a:r>
          </a:p>
          <a:p>
            <a:pPr marL="182563" indent="-182563"/>
            <a:r>
              <a:rPr lang="ru-RU" sz="2400" dirty="0" smtClean="0">
                <a:solidFill>
                  <a:prstClr val="black"/>
                </a:solidFill>
              </a:rPr>
              <a:t>Свободное место, образующееся при отрыве электрона от атома, называют </a:t>
            </a:r>
            <a:r>
              <a:rPr lang="ru-RU" sz="2400" b="1" dirty="0" smtClean="0">
                <a:solidFill>
                  <a:prstClr val="black"/>
                </a:solidFill>
              </a:rPr>
              <a:t>«дырка</a:t>
            </a:r>
            <a:r>
              <a:rPr lang="ru-RU" sz="2400" dirty="0" smtClean="0">
                <a:solidFill>
                  <a:prstClr val="black"/>
                </a:solidFill>
              </a:rPr>
              <a:t>»,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 в области которой возникает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избыточный положительный заряд.</a:t>
            </a:r>
          </a:p>
          <a:p>
            <a:pPr marL="182563" indent="-182563"/>
            <a:r>
              <a:rPr lang="ru-RU" sz="2400" b="1" dirty="0" smtClean="0">
                <a:solidFill>
                  <a:prstClr val="black"/>
                </a:solidFill>
              </a:rPr>
              <a:t>Дырочная проводимость</a:t>
            </a:r>
            <a:r>
              <a:rPr lang="ru-RU" sz="2400" dirty="0" smtClean="0">
                <a:solidFill>
                  <a:prstClr val="black"/>
                </a:solidFill>
              </a:rPr>
              <a:t>–возникает при перемещении дырок в полупроводнике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или </a:t>
            </a:r>
            <a:r>
              <a:rPr lang="ru-RU" sz="2400" b="1" dirty="0" smtClean="0">
                <a:solidFill>
                  <a:prstClr val="black"/>
                </a:solidFill>
              </a:rPr>
              <a:t>проводимость р-типа </a:t>
            </a:r>
            <a:r>
              <a:rPr lang="ru-RU" sz="2400" dirty="0" smtClean="0">
                <a:solidFill>
                  <a:prstClr val="black"/>
                </a:solidFill>
              </a:rPr>
              <a:t>(от лат.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positivus</a:t>
            </a:r>
            <a:r>
              <a:rPr lang="ru-RU" sz="2400" dirty="0" smtClean="0">
                <a:solidFill>
                  <a:prstClr val="black"/>
                </a:solidFill>
              </a:rPr>
              <a:t> - положительный)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19266"/>
            <a:ext cx="2270874" cy="23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286" y="4221088"/>
            <a:ext cx="2855218" cy="252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3720" y="3140967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кремний (</a:t>
            </a:r>
            <a:r>
              <a:rPr lang="en-US" i="1" dirty="0" smtClean="0"/>
              <a:t>Si</a:t>
            </a:r>
            <a:r>
              <a:rPr lang="ru-RU" i="1" dirty="0" smtClean="0"/>
              <a:t>) имеет</a:t>
            </a:r>
            <a:br>
              <a:rPr lang="ru-RU" i="1" dirty="0" smtClean="0"/>
            </a:br>
            <a:r>
              <a:rPr lang="ru-RU" i="1" dirty="0" smtClean="0"/>
              <a:t> 4 электрона на внешнем  уровне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4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28604"/>
            <a:ext cx="9145016" cy="762000"/>
          </a:xfrm>
        </p:spPr>
        <p:txBody>
          <a:bodyPr>
            <a:noAutofit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00"/>
                </a:solidFill>
              </a:rPr>
              <a:t>Проводимость  полупроводников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u="sng" dirty="0" smtClean="0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1981200" y="2757488"/>
            <a:ext cx="0" cy="304800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1785918" y="5643578"/>
            <a:ext cx="48768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1066800" y="2681288"/>
            <a:ext cx="91440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7A2062"/>
                </a:solidFill>
              </a:rPr>
              <a:t>R</a:t>
            </a:r>
            <a:r>
              <a:rPr lang="ru-RU" dirty="0" smtClean="0">
                <a:solidFill>
                  <a:srgbClr val="7A2062"/>
                </a:solidFill>
              </a:rPr>
              <a:t> </a:t>
            </a:r>
            <a:r>
              <a:rPr lang="ru-RU" dirty="0">
                <a:solidFill>
                  <a:srgbClr val="7A2062"/>
                </a:solidFill>
              </a:rPr>
              <a:t>(Ом)</a:t>
            </a:r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6705600" y="5424488"/>
            <a:ext cx="9144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7A2062"/>
                </a:solidFill>
              </a:rPr>
              <a:t>t (</a:t>
            </a:r>
            <a:r>
              <a:rPr lang="en-US" baseline="30000" dirty="0">
                <a:solidFill>
                  <a:srgbClr val="7A2062"/>
                </a:solidFill>
              </a:rPr>
              <a:t>0</a:t>
            </a:r>
            <a:r>
              <a:rPr lang="en-US" dirty="0">
                <a:solidFill>
                  <a:srgbClr val="7A2062"/>
                </a:solidFill>
              </a:rPr>
              <a:t>C)</a:t>
            </a:r>
            <a:endParaRPr lang="ru-RU" dirty="0">
              <a:solidFill>
                <a:srgbClr val="7A2062"/>
              </a:solidFill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1981200" y="4052888"/>
            <a:ext cx="3810000" cy="11430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1600200" y="5043488"/>
            <a:ext cx="5334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A2062"/>
                </a:solidFill>
              </a:rPr>
              <a:t>R</a:t>
            </a:r>
            <a:r>
              <a:rPr lang="en-US" baseline="-25000">
                <a:solidFill>
                  <a:srgbClr val="7A2062"/>
                </a:solidFill>
              </a:rPr>
              <a:t>0</a:t>
            </a:r>
            <a:endParaRPr lang="ru-RU" baseline="-25000">
              <a:solidFill>
                <a:srgbClr val="7A2062"/>
              </a:solidFill>
            </a:endParaRPr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2286000" y="2986088"/>
            <a:ext cx="2209800" cy="2286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0" y="0"/>
                </a:moveTo>
                <a:cubicBezTo>
                  <a:pt x="374" y="2833"/>
                  <a:pt x="402" y="5271"/>
                  <a:pt x="2069" y="6937"/>
                </a:cubicBezTo>
                <a:cubicBezTo>
                  <a:pt x="3735" y="8604"/>
                  <a:pt x="7040" y="9500"/>
                  <a:pt x="10000" y="10000"/>
                </a:cubicBezTo>
              </a:path>
            </a:pathLst>
          </a:custGeom>
          <a:noFill/>
          <a:ln w="38100" cap="flat" cmpd="sng">
            <a:solidFill>
              <a:srgbClr val="E60000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019800" y="3733800"/>
            <a:ext cx="1676400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70C0"/>
                </a:solidFill>
              </a:rPr>
              <a:t>Проводник (металл)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724400" y="4953000"/>
            <a:ext cx="2133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E60000"/>
                </a:solidFill>
              </a:rPr>
              <a:t>полупроводник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836712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>
              <a:spcAft>
                <a:spcPts val="600"/>
              </a:spcAft>
              <a:tabLst>
                <a:tab pos="268288" algn="l"/>
              </a:tabLst>
            </a:pPr>
            <a:r>
              <a:rPr lang="ru-RU" sz="2400" dirty="0" smtClean="0"/>
              <a:t>В отличие от проводников, сопротивление которых возрастает с ростом температуры, </a:t>
            </a:r>
            <a:r>
              <a:rPr lang="ru-RU" sz="2400" b="1" dirty="0" smtClean="0"/>
              <a:t>сопротивление полупроводников при нагревании уменьшается</a:t>
            </a:r>
            <a:r>
              <a:rPr lang="ru-RU" sz="2400" dirty="0" smtClean="0"/>
              <a:t>. </a:t>
            </a:r>
          </a:p>
          <a:p>
            <a:pPr indent="6350">
              <a:spcAft>
                <a:spcPts val="600"/>
              </a:spcAft>
              <a:tabLst>
                <a:tab pos="268288" algn="l"/>
              </a:tabLst>
            </a:pPr>
            <a:r>
              <a:rPr lang="ru-RU" sz="2400" dirty="0" smtClean="0"/>
              <a:t>Вблизи</a:t>
            </a:r>
            <a:r>
              <a:rPr lang="en-US" sz="2400" dirty="0" smtClean="0"/>
              <a:t> </a:t>
            </a:r>
            <a:r>
              <a:rPr lang="ru-RU" sz="2400" dirty="0" smtClean="0"/>
              <a:t>абсолютного нуля  полупроводники имеют свойства</a:t>
            </a:r>
            <a:r>
              <a:rPr lang="en-US" sz="2400" dirty="0" smtClean="0"/>
              <a:t> </a:t>
            </a:r>
            <a:r>
              <a:rPr lang="ru-RU" sz="2400" dirty="0" smtClean="0"/>
              <a:t>диэлектриков.</a:t>
            </a:r>
            <a:endParaRPr lang="ru-RU" sz="2400" dirty="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1518" y="5949280"/>
            <a:ext cx="7228874" cy="120032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7A2062"/>
                </a:solidFill>
              </a:rPr>
              <a:t>где  </a:t>
            </a:r>
            <a:r>
              <a:rPr lang="en-US" dirty="0" smtClean="0">
                <a:solidFill>
                  <a:srgbClr val="7A2062"/>
                </a:solidFill>
              </a:rPr>
              <a:t>R</a:t>
            </a:r>
            <a:r>
              <a:rPr lang="ru-RU" dirty="0" smtClean="0">
                <a:solidFill>
                  <a:srgbClr val="7A2062"/>
                </a:solidFill>
              </a:rPr>
              <a:t> </a:t>
            </a:r>
            <a:r>
              <a:rPr lang="ru-RU" dirty="0">
                <a:solidFill>
                  <a:srgbClr val="7A2062"/>
                </a:solidFill>
              </a:rPr>
              <a:t>(Ом</a:t>
            </a:r>
            <a:r>
              <a:rPr lang="ru-RU" dirty="0" smtClean="0">
                <a:solidFill>
                  <a:srgbClr val="7A2062"/>
                </a:solidFill>
              </a:rPr>
              <a:t>) – электрическое сопротивление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7A2062"/>
                </a:solidFill>
              </a:rPr>
              <a:t>         </a:t>
            </a:r>
            <a:r>
              <a:rPr lang="en-US" dirty="0" smtClean="0">
                <a:solidFill>
                  <a:srgbClr val="7A2062"/>
                </a:solidFill>
              </a:rPr>
              <a:t>t </a:t>
            </a:r>
            <a:r>
              <a:rPr lang="en-US" dirty="0">
                <a:solidFill>
                  <a:srgbClr val="7A2062"/>
                </a:solidFill>
              </a:rPr>
              <a:t>(</a:t>
            </a:r>
            <a:r>
              <a:rPr lang="en-US" baseline="30000" dirty="0" smtClean="0">
                <a:solidFill>
                  <a:srgbClr val="7A2062"/>
                </a:solidFill>
              </a:rPr>
              <a:t>0</a:t>
            </a:r>
            <a:r>
              <a:rPr lang="en-US" dirty="0" smtClean="0">
                <a:solidFill>
                  <a:srgbClr val="7A2062"/>
                </a:solidFill>
              </a:rPr>
              <a:t>C</a:t>
            </a:r>
            <a:r>
              <a:rPr lang="ru-RU" dirty="0" smtClean="0">
                <a:solidFill>
                  <a:srgbClr val="7A2062"/>
                </a:solidFill>
              </a:rPr>
              <a:t>) - температура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rgbClr val="7A206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nimBg="1"/>
      <p:bldP spid="11285" grpId="0" animBg="1"/>
      <p:bldP spid="11286" grpId="0"/>
      <p:bldP spid="112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sz="3200" b="1" u="sng" dirty="0">
                <a:solidFill>
                  <a:srgbClr val="006600"/>
                </a:solidFill>
              </a:rPr>
              <a:t>Проводимость  полупроводников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107504" y="2060848"/>
            <a:ext cx="8749128" cy="3035019"/>
            <a:chOff x="272" y="999"/>
            <a:chExt cx="3888" cy="1152"/>
          </a:xfrm>
        </p:grpSpPr>
        <p:cxnSp>
          <p:nvCxnSpPr>
            <p:cNvPr id="1028" name="_s1028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>
              <a:off x="3404" y="1539"/>
              <a:ext cx="144" cy="504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2900" y="1539"/>
              <a:ext cx="144" cy="504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 flipV="1">
              <a:off x="1388" y="1539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5400000" flipH="1" flipV="1">
              <a:off x="884" y="1539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648" y="855"/>
              <a:ext cx="144" cy="1008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640" y="855"/>
              <a:ext cx="144" cy="1008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1034"/>
            <p:cNvSpPr>
              <a:spLocks noChangeArrowheads="1"/>
            </p:cNvSpPr>
            <p:nvPr/>
          </p:nvSpPr>
          <p:spPr bwMode="auto">
            <a:xfrm>
              <a:off x="1784" y="99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Проводимость</a:t>
              </a:r>
            </a:p>
          </p:txBody>
        </p:sp>
        <p:sp>
          <p:nvSpPr>
            <p:cNvPr id="4" name="_s1035"/>
            <p:cNvSpPr>
              <a:spLocks noChangeArrowheads="1"/>
            </p:cNvSpPr>
            <p:nvPr/>
          </p:nvSpPr>
          <p:spPr bwMode="auto">
            <a:xfrm>
              <a:off x="776" y="143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Собственная</a:t>
              </a:r>
            </a:p>
          </p:txBody>
        </p:sp>
        <p:sp>
          <p:nvSpPr>
            <p:cNvPr id="5" name="_s1036"/>
            <p:cNvSpPr>
              <a:spLocks noChangeArrowheads="1"/>
            </p:cNvSpPr>
            <p:nvPr/>
          </p:nvSpPr>
          <p:spPr bwMode="auto">
            <a:xfrm>
              <a:off x="2792" y="143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Примесная</a:t>
              </a:r>
            </a:p>
          </p:txBody>
        </p:sp>
        <p:sp>
          <p:nvSpPr>
            <p:cNvPr id="6" name="_s1037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Электронная</a:t>
              </a:r>
            </a:p>
          </p:txBody>
        </p:sp>
        <p:sp>
          <p:nvSpPr>
            <p:cNvPr id="7" name="_s1038"/>
            <p:cNvSpPr>
              <a:spLocks noChangeArrowheads="1"/>
            </p:cNvSpPr>
            <p:nvPr/>
          </p:nvSpPr>
          <p:spPr bwMode="auto">
            <a:xfrm>
              <a:off x="1280" y="186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Дырочная</a:t>
              </a:r>
            </a:p>
          </p:txBody>
        </p:sp>
        <p:sp>
          <p:nvSpPr>
            <p:cNvPr id="8" name="_s1039"/>
            <p:cNvSpPr>
              <a:spLocks noChangeArrowheads="1"/>
            </p:cNvSpPr>
            <p:nvPr/>
          </p:nvSpPr>
          <p:spPr bwMode="auto">
            <a:xfrm>
              <a:off x="2288" y="186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Донорная</a:t>
              </a:r>
            </a:p>
          </p:txBody>
        </p:sp>
        <p:sp>
          <p:nvSpPr>
            <p:cNvPr id="9" name="_s1040"/>
            <p:cNvSpPr>
              <a:spLocks noChangeArrowheads="1"/>
            </p:cNvSpPr>
            <p:nvPr/>
          </p:nvSpPr>
          <p:spPr bwMode="auto">
            <a:xfrm>
              <a:off x="3296" y="186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Акцепторная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>
                <a:solidFill>
                  <a:srgbClr val="006600"/>
                </a:solidFill>
              </a:rPr>
              <a:t>Проводимость  полупроводников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Собственная проводимость </a:t>
            </a:r>
            <a:r>
              <a:rPr lang="ru-RU" sz="2400" dirty="0" smtClean="0"/>
              <a:t>полупроводника – проводимость </a:t>
            </a:r>
            <a:r>
              <a:rPr lang="ru-RU" sz="2400" u="sng" dirty="0" smtClean="0"/>
              <a:t>чистых </a:t>
            </a:r>
            <a:r>
              <a:rPr lang="ru-RU" sz="2400" dirty="0" smtClean="0"/>
              <a:t>проводников.  В создании тока участвуют свободные заряды: электроны (отрицательные, </a:t>
            </a:r>
            <a:r>
              <a:rPr lang="en-US" sz="2400" dirty="0" smtClean="0"/>
              <a:t>n</a:t>
            </a:r>
            <a:r>
              <a:rPr lang="ru-RU" sz="2400" dirty="0" smtClean="0"/>
              <a:t>-тип)</a:t>
            </a:r>
            <a:r>
              <a:rPr lang="ru-RU" sz="2400" dirty="0" smtClean="0">
                <a:solidFill>
                  <a:prstClr val="black"/>
                </a:solidFill>
              </a:rPr>
              <a:t> и дырки </a:t>
            </a:r>
            <a:r>
              <a:rPr lang="ru-RU" sz="2400" dirty="0">
                <a:solidFill>
                  <a:prstClr val="black"/>
                </a:solidFill>
              </a:rPr>
              <a:t>(</a:t>
            </a:r>
            <a:r>
              <a:rPr lang="ru-RU" sz="2400" dirty="0" smtClean="0">
                <a:solidFill>
                  <a:prstClr val="black"/>
                </a:solidFill>
              </a:rPr>
              <a:t>положительные, р-тип).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В чистом полупроводнике концентрация свободных электронов и дырок одинакова.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b="1" u="sng" dirty="0" smtClean="0">
                <a:solidFill>
                  <a:prstClr val="black"/>
                </a:solidFill>
              </a:rPr>
              <a:t>Примесная проводимость </a:t>
            </a:r>
            <a:r>
              <a:rPr lang="ru-RU" sz="2400" dirty="0" smtClean="0">
                <a:solidFill>
                  <a:prstClr val="black"/>
                </a:solidFill>
              </a:rPr>
              <a:t>полупроводника– возникает при введении в полупроводник примесей.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Изменяя концентрацию и тип примеси можно изменять число свободный носителей заряда (электронов и дырок)</a:t>
            </a:r>
          </a:p>
          <a:p>
            <a:endParaRPr lang="ru-RU" sz="2400" dirty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Собственная проводимость полупроводника, как правило, значительно ниже примесной.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63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590550"/>
          </a:xfrm>
          <a:noFill/>
        </p:spPr>
        <p:txBody>
          <a:bodyPr>
            <a:noAutofit/>
          </a:bodyPr>
          <a:lstStyle/>
          <a:p>
            <a:r>
              <a:rPr lang="ru-RU" sz="3000" b="1" u="sng" dirty="0" smtClean="0">
                <a:solidFill>
                  <a:srgbClr val="006600"/>
                </a:solidFill>
              </a:rPr>
              <a:t>Собственная проводимость полупроводников</a:t>
            </a:r>
          </a:p>
        </p:txBody>
      </p:sp>
      <p:sp>
        <p:nvSpPr>
          <p:cNvPr id="9219" name="Rectangle 38"/>
          <p:cNvSpPr>
            <a:spLocks noGrp="1" noChangeArrowheads="1"/>
          </p:cNvSpPr>
          <p:nvPr>
            <p:ph idx="1"/>
          </p:nvPr>
        </p:nvSpPr>
        <p:spPr>
          <a:xfrm>
            <a:off x="357158" y="1071546"/>
            <a:ext cx="8501122" cy="178139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1600" dirty="0" smtClean="0"/>
              <a:t>	</a:t>
            </a:r>
            <a:r>
              <a:rPr lang="ru-RU" sz="2600" dirty="0" smtClean="0"/>
              <a:t>При обычных условиях (невысоких температурах)  в полупроводниках отсутствуют свободные заряженные частицы, поэтому полупроводник не проводит электрический ток. </a:t>
            </a:r>
          </a:p>
          <a:p>
            <a:pPr lvl="1">
              <a:buFontTx/>
              <a:buNone/>
            </a:pPr>
            <a:endParaRPr lang="ru-RU" sz="1600" dirty="0" smtClean="0"/>
          </a:p>
        </p:txBody>
      </p:sp>
      <p:sp>
        <p:nvSpPr>
          <p:cNvPr id="27724" name="Oval 76" descr="Бумажный пакет"/>
          <p:cNvSpPr>
            <a:spLocks noChangeArrowheads="1"/>
          </p:cNvSpPr>
          <p:nvPr/>
        </p:nvSpPr>
        <p:spPr bwMode="auto">
          <a:xfrm>
            <a:off x="2438400" y="31242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27725" name="Oval 77" descr="Бумажный пакет"/>
          <p:cNvSpPr>
            <a:spLocks noChangeArrowheads="1"/>
          </p:cNvSpPr>
          <p:nvPr/>
        </p:nvSpPr>
        <p:spPr bwMode="auto">
          <a:xfrm>
            <a:off x="5334000" y="31242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DEFF3B"/>
                </a:solidFill>
              </a:rPr>
              <a:t>Si</a:t>
            </a:r>
            <a:endParaRPr lang="ru-RU" sz="2400" dirty="0">
              <a:solidFill>
                <a:srgbClr val="DEFF3B"/>
              </a:solidFill>
            </a:endParaRPr>
          </a:p>
        </p:txBody>
      </p:sp>
      <p:sp>
        <p:nvSpPr>
          <p:cNvPr id="27726" name="Oval 78" descr="Бумажный пакет"/>
          <p:cNvSpPr>
            <a:spLocks noChangeArrowheads="1"/>
          </p:cNvSpPr>
          <p:nvPr/>
        </p:nvSpPr>
        <p:spPr bwMode="auto">
          <a:xfrm>
            <a:off x="3886200" y="42672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27727" name="Oval 79" descr="Бумажный пакет"/>
          <p:cNvSpPr>
            <a:spLocks noChangeArrowheads="1"/>
          </p:cNvSpPr>
          <p:nvPr/>
        </p:nvSpPr>
        <p:spPr bwMode="auto">
          <a:xfrm>
            <a:off x="2438400" y="54864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27728" name="Oval 80" descr="Бумажный пакет"/>
          <p:cNvSpPr>
            <a:spLocks noChangeArrowheads="1"/>
          </p:cNvSpPr>
          <p:nvPr/>
        </p:nvSpPr>
        <p:spPr bwMode="auto">
          <a:xfrm>
            <a:off x="5334000" y="54864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27729" name="Oval 81"/>
          <p:cNvSpPr>
            <a:spLocks noChangeArrowheads="1"/>
          </p:cNvSpPr>
          <p:nvPr/>
        </p:nvSpPr>
        <p:spPr bwMode="auto">
          <a:xfrm rot="2953965" flipH="1">
            <a:off x="2857500" y="37719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0" name="Oval 82"/>
          <p:cNvSpPr>
            <a:spLocks noChangeArrowheads="1"/>
          </p:cNvSpPr>
          <p:nvPr/>
        </p:nvSpPr>
        <p:spPr bwMode="auto">
          <a:xfrm rot="3127374" flipH="1">
            <a:off x="4457700" y="24003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1" name="Oval 83"/>
          <p:cNvSpPr>
            <a:spLocks noChangeArrowheads="1"/>
          </p:cNvSpPr>
          <p:nvPr/>
        </p:nvSpPr>
        <p:spPr bwMode="auto">
          <a:xfrm rot="18531227" flipH="1">
            <a:off x="4457700" y="37719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2" name="Oval 84"/>
          <p:cNvSpPr>
            <a:spLocks noChangeArrowheads="1"/>
          </p:cNvSpPr>
          <p:nvPr/>
        </p:nvSpPr>
        <p:spPr bwMode="auto">
          <a:xfrm rot="18531227" flipH="1">
            <a:off x="2781300" y="24003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15" name="Oval 167" descr="Гранит"/>
          <p:cNvSpPr>
            <a:spLocks noChangeArrowheads="1"/>
          </p:cNvSpPr>
          <p:nvPr/>
        </p:nvSpPr>
        <p:spPr bwMode="auto">
          <a:xfrm>
            <a:off x="2743200" y="63246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16" name="Oval 168" descr="Гранит"/>
          <p:cNvSpPr>
            <a:spLocks noChangeArrowheads="1"/>
          </p:cNvSpPr>
          <p:nvPr/>
        </p:nvSpPr>
        <p:spPr bwMode="auto">
          <a:xfrm>
            <a:off x="3505200" y="3200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17" name="Oval 169" descr="Гранит"/>
          <p:cNvSpPr>
            <a:spLocks noChangeArrowheads="1"/>
          </p:cNvSpPr>
          <p:nvPr/>
        </p:nvSpPr>
        <p:spPr bwMode="auto">
          <a:xfrm>
            <a:off x="2590800" y="4191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18" name="Oval 170" descr="Гранит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19" name="Oval 171" descr="Гранит"/>
          <p:cNvSpPr>
            <a:spLocks noChangeArrowheads="1"/>
          </p:cNvSpPr>
          <p:nvPr/>
        </p:nvSpPr>
        <p:spPr bwMode="auto">
          <a:xfrm>
            <a:off x="4648200" y="5867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20" name="Oval 172" descr="Гранит"/>
          <p:cNvSpPr>
            <a:spLocks noChangeArrowheads="1"/>
          </p:cNvSpPr>
          <p:nvPr/>
        </p:nvSpPr>
        <p:spPr bwMode="auto">
          <a:xfrm>
            <a:off x="5715000" y="50292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21" name="Oval 173" descr="Гранит"/>
          <p:cNvSpPr>
            <a:spLocks noChangeArrowheads="1"/>
          </p:cNvSpPr>
          <p:nvPr/>
        </p:nvSpPr>
        <p:spPr bwMode="auto">
          <a:xfrm>
            <a:off x="2971800" y="46482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23" name="Oval 175" descr="Гранит"/>
          <p:cNvSpPr>
            <a:spLocks noChangeArrowheads="1"/>
          </p:cNvSpPr>
          <p:nvPr/>
        </p:nvSpPr>
        <p:spPr bwMode="auto">
          <a:xfrm>
            <a:off x="4267200" y="3810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9 0.04835 C -0.16702 0.00602 -0.12431 -0.09415 -0.04584 -0.17557 C 0.03194 -0.25607 0.11649 -0.28869 0.14166 -0.24566 C 0.16597 -0.20449 0.12274 -0.1034 0.04548 -0.0229 C -0.03334 0.05852 -0.11667 0.08883 -0.15261 0.03447 " pathEditMode="relative" rAng="10800000" ptsTypes="fffff">
                                      <p:cBhvr>
                                        <p:cTn id="58" dur="2000" fill="hold"/>
                                        <p:tgtEl>
                                          <p:spTgt spid="27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14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59 -0.06389 C 0.20972 -0.02014 0.16718 0.08264 0.08784 0.16667 C 0.00798 0.24792 -0.07726 0.28009 -0.10278 0.23634 C -0.12761 0.19421 -0.0842 0.09236 -0.00539 0.00995 C 0.0743 -0.07338 0.15868 -0.10579 0.18559 -0.06389 Z " pathEditMode="relative" rAng="3115664" ptsTypes="fffff">
                                      <p:cBhvr>
                                        <p:cTn id="60" dur="2000" fill="hold"/>
                                        <p:tgtEl>
                                          <p:spTgt spid="27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5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73 -0.11335 C -0.18021 -0.15545 -0.0967 -0.11797 -0.02032 -0.03146 C 0.05555 0.05529 0.09531 0.15915 0.06857 0.20079 C 0.04184 0.24219 -0.04028 0.20426 -0.11545 0.11821 C -0.19202 0.03077 -0.23264 -0.07125 -0.20573 -0.11335 Z " pathEditMode="relative" rAng="-24561486" ptsTypes="fffff">
                                      <p:cBhvr>
                                        <p:cTn id="62" dur="2000" fill="hold"/>
                                        <p:tgtEl>
                                          <p:spTgt spid="27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156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4 0.06199 C 0.14063 0.10155 0.0592 0.06269 -0.01319 -0.02707 C -0.08594 -0.11659 -0.12274 -0.22138 -0.09531 -0.26047 C -0.06753 -0.30072 0.01319 -0.26093 0.08628 -0.17187 C 0.15903 -0.08258 0.19583 0.02221 0.1684 0.06199 Z " pathEditMode="relative" rAng="7954739" ptsTypes="fffff">
                                      <p:cBhvr>
                                        <p:cTn id="64" dur="2000" fill="hold"/>
                                        <p:tgtEl>
                                          <p:spTgt spid="27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16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0.00486 C -0.09931 -0.03701 -0.0625 -0.14249 0.01146 -0.22947 C 0.08559 -0.31599 0.16857 -0.353 0.19635 -0.31043 C 0.22448 -0.2688 0.18698 -0.16354 0.11284 -0.07657 C 0.03906 0.01041 -0.04358 0.04719 -0.07136 0.00486 Z " pathEditMode="relative" rAng="13711232" ptsTypes="fffff">
                                      <p:cBhvr>
                                        <p:cTn id="66" dur="2000" fill="hold"/>
                                        <p:tgtEl>
                                          <p:spTgt spid="27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18968 C -0.02674 -0.23039 0.05469 -0.19569 0.12726 -0.11103 C 0.20017 -0.02567 0.23681 0.07565 0.2099 0.11705 C 0.18299 0.15823 0.10139 0.12353 0.02917 0.03979 C -0.0441 -0.04534 -0.08125 -0.14688 -0.05434 -0.18968 Z " pathEditMode="relative" rAng="-2939611" ptsTypes="fffff">
                                      <p:cBhvr>
                                        <p:cTn id="68" dur="2000" fill="hold"/>
                                        <p:tgtEl>
                                          <p:spTgt spid="27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153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53 0.24844 C 0.09809 0.28892 0.01545 0.25838 -0.06337 0.17835 C -0.14219 0.0997 -0.18628 0.00208 -0.16337 -0.03932 C -0.13993 -0.08119 -0.05694 -0.04904 0.02135 0.02984 C 0.10035 0.10965 0.14531 0.20773 0.12153 0.24844 Z " pathEditMode="relative" rAng="7633791" ptsTypes="fffff">
                                      <p:cBhvr>
                                        <p:cTn id="70" dur="2000" fill="hold"/>
                                        <p:tgtEl>
                                          <p:spTgt spid="27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14 -0.14088 C 0.2467 -0.10017 0.20486 -0.00162 0.1283 0.07934 C 0.05105 0.15891 -0.03107 0.19037 -0.05503 0.15012 C -0.07847 0.11034 -0.03524 0.01226 0.04063 -0.06755 C 0.11789 -0.14805 0.19896 -0.17974 0.22414 -0.14088 Z " pathEditMode="relative" rAng="3115664" ptsTypes="fffff">
                                      <p:cBhvr>
                                        <p:cTn id="72" dur="2000" fill="hold"/>
                                        <p:tgtEl>
                                          <p:spTgt spid="27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4" grpId="0" animBg="1"/>
      <p:bldP spid="27725" grpId="0" animBg="1"/>
      <p:bldP spid="27726" grpId="0" animBg="1"/>
      <p:bldP spid="27727" grpId="0" animBg="1"/>
      <p:bldP spid="27728" grpId="0" animBg="1"/>
      <p:bldP spid="27729" grpId="0" animBg="1"/>
      <p:bldP spid="27730" grpId="0" animBg="1"/>
      <p:bldP spid="27731" grpId="0" animBg="1"/>
      <p:bldP spid="27732" grpId="0" animBg="1"/>
      <p:bldP spid="27815" grpId="0" animBg="1"/>
      <p:bldP spid="27815" grpId="1" animBg="1"/>
      <p:bldP spid="27816" grpId="0" animBg="1"/>
      <p:bldP spid="27816" grpId="1" animBg="1"/>
      <p:bldP spid="27817" grpId="0" animBg="1"/>
      <p:bldP spid="27817" grpId="1" animBg="1"/>
      <p:bldP spid="27818" grpId="0" animBg="1"/>
      <p:bldP spid="27818" grpId="1" animBg="1"/>
      <p:bldP spid="27819" grpId="0" animBg="1"/>
      <p:bldP spid="27819" grpId="1" animBg="1"/>
      <p:bldP spid="27820" grpId="0" animBg="1"/>
      <p:bldP spid="27820" grpId="1" animBg="1"/>
      <p:bldP spid="27821" grpId="0" animBg="1"/>
      <p:bldP spid="27821" grpId="1" animBg="1"/>
      <p:bldP spid="27823" grpId="0" animBg="1"/>
      <p:bldP spid="278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715404" cy="785794"/>
          </a:xfrm>
        </p:spPr>
        <p:txBody>
          <a:bodyPr>
            <a:noAutofit/>
          </a:bodyPr>
          <a:lstStyle/>
          <a:p>
            <a:r>
              <a:rPr lang="ru-RU" sz="3000" b="1" u="sng" dirty="0">
                <a:solidFill>
                  <a:srgbClr val="006600"/>
                </a:solidFill>
              </a:rPr>
              <a:t>Собственная проводимость полупроводников</a:t>
            </a:r>
            <a:endParaRPr lang="ru-RU" sz="3000" dirty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-428660" y="857232"/>
            <a:ext cx="9358378" cy="2576514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ru-RU" sz="1800" dirty="0" smtClean="0"/>
              <a:t>	</a:t>
            </a:r>
            <a:r>
              <a:rPr lang="ru-RU" sz="2400" dirty="0" smtClean="0"/>
              <a:t>	При нагревании кинетическая энергия электронов увеличивается и самые быстрые из них покидают свою орбиту. Во время разрыва связи между электроном и ядром появляется свободное место в электронной оболочке атома. В этом месте образуется условный положительный заряд, называемый «</a:t>
            </a:r>
            <a:r>
              <a:rPr lang="ru-RU" sz="2400" b="1" dirty="0" smtClean="0"/>
              <a:t>дыркой</a:t>
            </a:r>
            <a:r>
              <a:rPr lang="ru-RU" sz="2400" dirty="0" smtClean="0"/>
              <a:t>».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sz="1800" dirty="0" smtClean="0"/>
              <a:t>     </a:t>
            </a:r>
          </a:p>
        </p:txBody>
      </p:sp>
      <p:sp>
        <p:nvSpPr>
          <p:cNvPr id="10244" name="Oval 24" descr="Бумажный пакет"/>
          <p:cNvSpPr>
            <a:spLocks noChangeArrowheads="1"/>
          </p:cNvSpPr>
          <p:nvPr/>
        </p:nvSpPr>
        <p:spPr bwMode="auto">
          <a:xfrm>
            <a:off x="1192213" y="3378200"/>
            <a:ext cx="787400" cy="79851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5" name="Oval 25" descr="Бумажный пакет"/>
          <p:cNvSpPr>
            <a:spLocks noChangeArrowheads="1"/>
          </p:cNvSpPr>
          <p:nvPr/>
        </p:nvSpPr>
        <p:spPr bwMode="auto">
          <a:xfrm>
            <a:off x="3687763" y="3378200"/>
            <a:ext cx="785812" cy="79851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6" name="Oval 26" descr="Бумажный пакет"/>
          <p:cNvSpPr>
            <a:spLocks noChangeArrowheads="1"/>
          </p:cNvSpPr>
          <p:nvPr/>
        </p:nvSpPr>
        <p:spPr bwMode="auto">
          <a:xfrm>
            <a:off x="2438400" y="4572000"/>
            <a:ext cx="742950" cy="6905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7" name="Oval 27" descr="Бумажный пакет"/>
          <p:cNvSpPr>
            <a:spLocks noChangeArrowheads="1"/>
          </p:cNvSpPr>
          <p:nvPr/>
        </p:nvSpPr>
        <p:spPr bwMode="auto">
          <a:xfrm>
            <a:off x="1192213" y="5624513"/>
            <a:ext cx="787400" cy="798512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8" name="Oval 28" descr="Бумажный пакет"/>
          <p:cNvSpPr>
            <a:spLocks noChangeArrowheads="1"/>
          </p:cNvSpPr>
          <p:nvPr/>
        </p:nvSpPr>
        <p:spPr bwMode="auto">
          <a:xfrm>
            <a:off x="3687763" y="5624513"/>
            <a:ext cx="785812" cy="798512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9" name="Oval 29"/>
          <p:cNvSpPr>
            <a:spLocks noChangeArrowheads="1"/>
          </p:cNvSpPr>
          <p:nvPr/>
        </p:nvSpPr>
        <p:spPr bwMode="auto">
          <a:xfrm rot="3127374" flipH="1">
            <a:off x="2870200" y="2836863"/>
            <a:ext cx="1303338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30"/>
          <p:cNvSpPr>
            <a:spLocks noChangeArrowheads="1"/>
          </p:cNvSpPr>
          <p:nvPr/>
        </p:nvSpPr>
        <p:spPr bwMode="auto">
          <a:xfrm rot="18531227" flipH="1">
            <a:off x="2870200" y="4140201"/>
            <a:ext cx="1303337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31"/>
          <p:cNvSpPr>
            <a:spLocks noChangeArrowheads="1"/>
          </p:cNvSpPr>
          <p:nvPr/>
        </p:nvSpPr>
        <p:spPr bwMode="auto">
          <a:xfrm rot="18531227" flipH="1">
            <a:off x="1427163" y="2836862"/>
            <a:ext cx="1303338" cy="2824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Oval 33" descr="Гранит"/>
          <p:cNvSpPr>
            <a:spLocks noChangeArrowheads="1"/>
          </p:cNvSpPr>
          <p:nvPr/>
        </p:nvSpPr>
        <p:spPr bwMode="auto">
          <a:xfrm>
            <a:off x="1428750" y="4495800"/>
            <a:ext cx="265113" cy="2889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18" name="Oval 34" descr="Гранит"/>
          <p:cNvSpPr>
            <a:spLocks noChangeArrowheads="1"/>
          </p:cNvSpPr>
          <p:nvPr/>
        </p:nvSpPr>
        <p:spPr bwMode="auto">
          <a:xfrm>
            <a:off x="3770313" y="4670425"/>
            <a:ext cx="260350" cy="2889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19" name="Oval 35" descr="Гранит"/>
          <p:cNvSpPr>
            <a:spLocks noChangeArrowheads="1"/>
          </p:cNvSpPr>
          <p:nvPr/>
        </p:nvSpPr>
        <p:spPr bwMode="auto">
          <a:xfrm>
            <a:off x="2965450" y="5842000"/>
            <a:ext cx="261938" cy="2889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0255" name="Oval 38"/>
          <p:cNvSpPr>
            <a:spLocks noChangeArrowheads="1"/>
          </p:cNvSpPr>
          <p:nvPr/>
        </p:nvSpPr>
        <p:spPr bwMode="auto">
          <a:xfrm rot="2953965" flipH="1">
            <a:off x="1492250" y="4140201"/>
            <a:ext cx="1303337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3699669" y="4594225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4171950" y="4572000"/>
            <a:ext cx="1676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B3B"/>
                </a:solidFill>
              </a:rPr>
              <a:t>дырка</a:t>
            </a:r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1352550" y="4433887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2965450" y="5833269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6948264" y="3260725"/>
            <a:ext cx="16764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D60000"/>
                </a:solidFill>
              </a:rPr>
              <a:t>свободные  электроны</a:t>
            </a:r>
            <a:endParaRPr lang="ru-RU" dirty="0">
              <a:solidFill>
                <a:srgbClr val="D60000"/>
              </a:solidFill>
            </a:endParaRPr>
          </a:p>
        </p:txBody>
      </p:sp>
      <p:sp>
        <p:nvSpPr>
          <p:cNvPr id="16437" name="Oval 53" descr="Гранит"/>
          <p:cNvSpPr>
            <a:spLocks noChangeArrowheads="1"/>
          </p:cNvSpPr>
          <p:nvPr/>
        </p:nvSpPr>
        <p:spPr bwMode="auto">
          <a:xfrm>
            <a:off x="2190750" y="3429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39" name="Oval 55" descr="Гранит"/>
          <p:cNvSpPr>
            <a:spLocks noChangeArrowheads="1"/>
          </p:cNvSpPr>
          <p:nvPr/>
        </p:nvSpPr>
        <p:spPr bwMode="auto">
          <a:xfrm>
            <a:off x="4095750" y="5334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40" name="Oval 56" descr="Гранит"/>
          <p:cNvSpPr>
            <a:spLocks noChangeArrowheads="1"/>
          </p:cNvSpPr>
          <p:nvPr/>
        </p:nvSpPr>
        <p:spPr bwMode="auto">
          <a:xfrm>
            <a:off x="1352550" y="50292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41" name="Oval 57" descr="Гранит"/>
          <p:cNvSpPr>
            <a:spLocks noChangeArrowheads="1"/>
          </p:cNvSpPr>
          <p:nvPr/>
        </p:nvSpPr>
        <p:spPr bwMode="auto">
          <a:xfrm>
            <a:off x="2724150" y="3810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8 -0.07518 C 0.21128 -0.0347 0.17812 0.05459 0.11197 0.12399 C 0.04566 0.19176 -0.02726 0.21489 -0.05087 0.17464 C -0.07379 0.13555 -0.03959 0.04765 0.02621 -0.02105 C 0.09218 -0.09022 0.16441 -0.11335 0.18888 -0.07518 Z " pathEditMode="relative" rAng="3115664" ptsTypes="fffff">
                                      <p:cBhvr>
                                        <p:cTn id="15" dur="20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2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37 -0.11937 C -0.16268 -0.16147 -0.08976 -0.13625 -0.02674 -0.06477 C 0.03576 0.00693 0.0651 0.09854 0.03819 0.14018 C 0.01163 0.18158 -0.0599 0.15591 -0.12205 0.08466 C -0.18507 0.01249 -0.21528 -0.07727 -0.18837 -0.11937 Z " pathEditMode="relative" rAng="-24561486" ptsTypes="fffff">
                                      <p:cBhvr>
                                        <p:cTn id="17" dur="2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2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8 0.22068 C 0.07136 0.26093 -0.00312 0.23872 -0.07152 0.16933 C -0.14027 0.10086 -0.17586 0.0118 -0.15312 -0.02961 C -0.12934 -0.07125 -0.05486 -0.04765 0.01302 0.02082 C 0.08177 0.09022 0.11858 0.17997 0.0948 0.22068 Z " pathEditMode="relative" rAng="7633791" ptsTypes="fffff">
                                      <p:cBhvr>
                                        <p:cTn id="19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14 -0.09276 C 0.21371 -0.05251 0.1783 0.03955 0.10989 0.11219 C 0.0408 0.18297 -0.03473 0.20795 -0.05851 0.16747 C -0.08195 0.12769 -0.04532 0.03631 0.02257 -0.0347 C 0.09149 -0.10687 0.16614 -0.13186 0.19114 -0.09276 Z " pathEditMode="relative" rAng="3115664" ptsTypes="fffff">
                                      <p:cBhvr>
                                        <p:cTn id="21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6.87861E-6 C 0.01024 -0.01457 0.02413 -0.02313 0.03645 -0.034 C 0.04079 -0.03793 0.04357 -0.04255 0.04756 -0.04671 C 0.05399 -0.05319 0.06111 -0.05874 0.06822 -0.06359 C 0.07586 -0.08417 0.09062 -0.08694 0.10468 -0.09735 C 0.10954 -0.10105 0.11249 -0.1066 0.11736 -0.11006 C 0.12829 -0.11793 0.13888 -0.12602 0.15069 -0.13111 C 0.15729 -0.13989 0.16753 -0.1392 0.17621 -0.14382 C 0.20815 -0.1607 0.23541 -0.15654 0.27135 -0.15654 " pathEditMode="relative" rAng="0" ptsTypes="ffffffffA">
                                      <p:cBhvr>
                                        <p:cTn id="23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2244E-6 C 0.01302 0.00416 0.01545 0.01758 0.02691 0.02336 C 0.03455 0.03308 0.02622 0.02128 0.03177 0.03377 C 0.03403 0.03886 0.0382 0.04441 0.04132 0.04858 C 0.04393 0.05205 0.04653 0.05575 0.04914 0.05922 C 0.05139 0.06246 0.05851 0.07958 0.05851 0.07981 C 0.06441 0.08744 0.06598 0.09114 0.07396 0.09299 C 0.08507 0.09577 0.12778 0.10502 0.13872 0.10895 C 0.23993 0.07981 0.21511 0.08073 0.28091 0.06986 C 0.29601 0.05621 0.31059 0.04974 0.32865 0.04441 C 0.34341 0.03447 0.35973 0.02892 0.37466 0.01897 C 0.38854 0.00972 0.40191 -0.00139 0.4158 -0.01064 C 0.42761 -0.01874 0.44045 -0.02383 0.45243 -0.03169 C 0.45729 -0.03493 0.46059 -0.04048 0.46511 -0.04441 C 0.46615 -0.04719 0.4665 -0.05066 0.46823 -0.05297 C 0.47084 -0.05644 0.47778 -0.0613 0.47778 -0.06107 C 0.48073 -0.06916 0.48282 -0.07217 0.48733 -0.07819 " pathEditMode="relative" rAng="0" ptsTypes="fffffffffffffffff">
                                      <p:cBhvr>
                                        <p:cTn id="34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2451 C 0.01407 0.03006 0.01876 0.03468 0.02049 0.04139 C 0.02101 0.04347 0.02119 0.04578 0.02205 0.04763 C 0.02327 0.05018 0.02501 0.05249 0.02691 0.05411 C 0.03351 0.05989 0.04323 0.06335 0.0507 0.06659 C 0.05782 0.0696 0.05678 0.07006 0.06494 0.07723 C 0.06858 0.08046 0.07344 0.07954 0.07761 0.08139 C 0.08507 0.08809 0.09063 0.08902 0.09983 0.09203 C 0.10469 0.09364 0.10903 0.09781 0.11407 0.0985 C 0.12431 0.10012 0.13421 0.1022 0.14428 0.10474 C 0.16129 0.10335 0.1783 0.10289 0.19514 0.10058 C 0.21407 0.09804 0.22622 0.07746 0.24271 0.0689 C 0.24636 0.06127 0.25105 0.0585 0.25539 0.05179 C 0.25955 0.04532 0.26025 0.04231 0.26494 0.037 C 0.26632 0.03538 0.26823 0.03445 0.26962 0.03283 C 0.2724 0.0296 0.27761 0.0222 0.27761 0.0222 C 0.28212 0.00393 0.2757 0.02659 0.28247 0.01179 C 0.28785 -2.19653E-6 0.279 0.00971 0.28872 0.00116 C 0.2908 -0.00717 0.29271 -0.01086 0.29827 -0.01572 C 0.30261 -0.02566 0.30626 -0.03607 0.31094 -0.04532 C 0.31685 -0.06913 0.32049 -0.09942 0.3316 -0.1193 C 0.33612 -0.1378 0.33768 -0.16323 0.3507 -0.17433 C 0.35712 -0.18705 0.36355 -0.18751 0.37136 -0.19745 C 0.3757 -0.20925 0.3724 -0.20532 0.38247 -0.21017 C 0.3856 -0.21179 0.39185 -0.21456 0.39185 -0.21456 " pathEditMode="relative" ptsTypes="ffffffffffffffffffffffffA">
                                      <p:cBhvr>
                                        <p:cTn id="41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417" grpId="0" animBg="1"/>
      <p:bldP spid="16418" grpId="0" animBg="1"/>
      <p:bldP spid="16419" grpId="0" animBg="1"/>
      <p:bldP spid="16423" grpId="0" animBg="1"/>
      <p:bldP spid="16424" grpId="0"/>
      <p:bldP spid="16425" grpId="0" animBg="1"/>
      <p:bldP spid="16426" grpId="0" animBg="1"/>
      <p:bldP spid="16429" grpId="0"/>
      <p:bldP spid="16437" grpId="0" animBg="1"/>
      <p:bldP spid="16439" grpId="0" animBg="1"/>
      <p:bldP spid="16440" grpId="0" animBg="1"/>
      <p:bldP spid="164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722</Words>
  <Application>Microsoft Office PowerPoint</Application>
  <PresentationFormat>Экран (4:3)</PresentationFormat>
  <Paragraphs>174</Paragraphs>
  <Slides>20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Полупроводники </vt:lpstr>
      <vt:lpstr>Слайд 2</vt:lpstr>
      <vt:lpstr>Полупроводники в природе</vt:lpstr>
      <vt:lpstr>Проводимость  полупроводников</vt:lpstr>
      <vt:lpstr>Проводимость  полупроводников </vt:lpstr>
      <vt:lpstr>Проводимость  полупроводников</vt:lpstr>
      <vt:lpstr>Проводимость  полупроводников</vt:lpstr>
      <vt:lpstr>Собственная проводимость полупроводников</vt:lpstr>
      <vt:lpstr>Собственная проводимость полупроводников</vt:lpstr>
      <vt:lpstr>Собственная проводимость полупроводников</vt:lpstr>
      <vt:lpstr>Собственная проводимость полупроводников</vt:lpstr>
      <vt:lpstr>Примесная проводимость полупроводников</vt:lpstr>
      <vt:lpstr>Дырочные полупроводники (р-типа)</vt:lpstr>
      <vt:lpstr>Электронные полупроводники (n-типа)</vt:lpstr>
      <vt:lpstr>Примесная проводимость полупроводников</vt:lpstr>
      <vt:lpstr>Слайд 16</vt:lpstr>
      <vt:lpstr>Слайд 17</vt:lpstr>
      <vt:lpstr>Слайд 18</vt:lpstr>
      <vt:lpstr>Слайд 19</vt:lpstr>
      <vt:lpstr>Транзистор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Ток в полупроводниках</dc:title>
  <dc:creator>Романенкова Дарья</dc:creator>
  <cp:lastModifiedBy>avanesyan</cp:lastModifiedBy>
  <cp:revision>54</cp:revision>
  <dcterms:created xsi:type="dcterms:W3CDTF">2013-10-13T17:40:52Z</dcterms:created>
  <dcterms:modified xsi:type="dcterms:W3CDTF">2022-10-13T08:15:01Z</dcterms:modified>
</cp:coreProperties>
</file>