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  <p:sldId id="257" r:id="rId3"/>
    <p:sldId id="258" r:id="rId4"/>
    <p:sldId id="259" r:id="rId5"/>
    <p:sldId id="263" r:id="rId6"/>
    <p:sldId id="260" r:id="rId7"/>
    <p:sldId id="261" r:id="rId8"/>
    <p:sldId id="262" r:id="rId9"/>
    <p:sldId id="266" r:id="rId10"/>
    <p:sldId id="264" r:id="rId11"/>
    <p:sldId id="268" r:id="rId12"/>
    <p:sldId id="269" r:id="rId13"/>
    <p:sldId id="265" r:id="rId14"/>
    <p:sldId id="267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-630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5AE50-09E0-4E50-BBD7-14750EAAB6EA}" type="datetimeFigureOut">
              <a:rPr lang="ru-RU" smtClean="0"/>
              <a:pPr/>
              <a:t>12.10.2022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7027C8-B429-4D04-B228-55C790720D9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8890176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5AE50-09E0-4E50-BBD7-14750EAAB6EA}" type="datetimeFigureOut">
              <a:rPr lang="ru-RU" smtClean="0"/>
              <a:pPr/>
              <a:t>12.10.2022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7027C8-B429-4D04-B228-55C790720D9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7822664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5AE50-09E0-4E50-BBD7-14750EAAB6EA}" type="datetimeFigureOut">
              <a:rPr lang="ru-RU" smtClean="0"/>
              <a:pPr/>
              <a:t>12.10.2022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7027C8-B429-4D04-B228-55C790720D9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11114473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5AE50-09E0-4E50-BBD7-14750EAAB6EA}" type="datetimeFigureOut">
              <a:rPr lang="ru-RU" smtClean="0"/>
              <a:pPr/>
              <a:t>12.10.2022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7027C8-B429-4D04-B228-55C790720D9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45307257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5AE50-09E0-4E50-BBD7-14750EAAB6EA}" type="datetimeFigureOut">
              <a:rPr lang="ru-RU" smtClean="0"/>
              <a:pPr/>
              <a:t>12.10.2022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7027C8-B429-4D04-B228-55C790720D9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25401116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5AE50-09E0-4E50-BBD7-14750EAAB6EA}" type="datetimeFigureOut">
              <a:rPr lang="ru-RU" smtClean="0"/>
              <a:pPr/>
              <a:t>12.10.2022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7027C8-B429-4D04-B228-55C790720D9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56238188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5AE50-09E0-4E50-BBD7-14750EAAB6EA}" type="datetimeFigureOut">
              <a:rPr lang="ru-RU" smtClean="0"/>
              <a:pPr/>
              <a:t>12.10.2022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7027C8-B429-4D04-B228-55C790720D9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79446676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5AE50-09E0-4E50-BBD7-14750EAAB6EA}" type="datetimeFigureOut">
              <a:rPr lang="ru-RU" smtClean="0"/>
              <a:pPr/>
              <a:t>12.10.2022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7027C8-B429-4D04-B228-55C790720D9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1763967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5AE50-09E0-4E50-BBD7-14750EAAB6EA}" type="datetimeFigureOut">
              <a:rPr lang="ru-RU" smtClean="0"/>
              <a:pPr/>
              <a:t>12.10.2022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7027C8-B429-4D04-B228-55C790720D9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2368164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5AE50-09E0-4E50-BBD7-14750EAAB6EA}" type="datetimeFigureOut">
              <a:rPr lang="ru-RU" smtClean="0"/>
              <a:pPr/>
              <a:t>12.10.2022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7027C8-B429-4D04-B228-55C790720D9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4520184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5AE50-09E0-4E50-BBD7-14750EAAB6EA}" type="datetimeFigureOut">
              <a:rPr lang="ru-RU" smtClean="0"/>
              <a:pPr/>
              <a:t>12.10.2022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7027C8-B429-4D04-B228-55C790720D9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1564199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5AE50-09E0-4E50-BBD7-14750EAAB6EA}" type="datetimeFigureOut">
              <a:rPr lang="ru-RU" smtClean="0"/>
              <a:pPr/>
              <a:t>12.10.2022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7027C8-B429-4D04-B228-55C790720D9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028165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5AE50-09E0-4E50-BBD7-14750EAAB6EA}" type="datetimeFigureOut">
              <a:rPr lang="ru-RU" smtClean="0"/>
              <a:pPr/>
              <a:t>12.10.2022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7027C8-B429-4D04-B228-55C790720D9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3053008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5AE50-09E0-4E50-BBD7-14750EAAB6EA}" type="datetimeFigureOut">
              <a:rPr lang="ru-RU" smtClean="0"/>
              <a:pPr/>
              <a:t>12.10.2022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7027C8-B429-4D04-B228-55C790720D9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0536011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5AE50-09E0-4E50-BBD7-14750EAAB6EA}" type="datetimeFigureOut">
              <a:rPr lang="ru-RU" smtClean="0"/>
              <a:pPr/>
              <a:t>12.10.2022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7027C8-B429-4D04-B228-55C790720D9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298956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5AE50-09E0-4E50-BBD7-14750EAAB6EA}" type="datetimeFigureOut">
              <a:rPr lang="ru-RU" smtClean="0"/>
              <a:pPr/>
              <a:t>12.10.2022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7027C8-B429-4D04-B228-55C790720D9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7305785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95AE50-09E0-4E50-BBD7-14750EAAB6EA}" type="datetimeFigureOut">
              <a:rPr lang="ru-RU" smtClean="0"/>
              <a:pPr/>
              <a:t>12.10.2022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367027C8-B429-4D04-B228-55C790720D9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15499727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5CA9828B-3262-4724-928D-484E29B98D5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sz="3600" dirty="0"/>
              <a:t>Язык и общество.</a:t>
            </a:r>
            <a:br>
              <a:rPr lang="ru-RU" sz="3600" dirty="0"/>
            </a:br>
            <a:r>
              <a:rPr lang="ru-RU" sz="3600" dirty="0"/>
              <a:t>Виды речевого общения.</a:t>
            </a:r>
            <a:br>
              <a:rPr lang="ru-RU" sz="3600" dirty="0"/>
            </a:br>
            <a:r>
              <a:rPr lang="ru-RU" sz="3600" dirty="0"/>
              <a:t>Речевая ситуация. </a:t>
            </a:r>
          </a:p>
        </p:txBody>
      </p:sp>
    </p:spTree>
    <p:extLst>
      <p:ext uri="{BB962C8B-B14F-4D97-AF65-F5344CB8AC3E}">
        <p14:creationId xmlns:p14="http://schemas.microsoft.com/office/powerpoint/2010/main" xmlns="" val="20493910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AAD9AF23-B587-482A-8624-26752C769D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0905" y="-664716"/>
            <a:ext cx="8596668" cy="1826581"/>
          </a:xfrm>
        </p:spPr>
        <p:txBody>
          <a:bodyPr/>
          <a:lstStyle/>
          <a:p>
            <a:r>
              <a:rPr lang="ru-RU" dirty="0"/>
              <a:t>Что такое речевая ситуация? 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F56DAD1E-F772-475E-BFBB-DC056BFBF7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90905" y="1161865"/>
            <a:ext cx="6930827" cy="1315005"/>
          </a:xfrm>
        </p:spPr>
        <p:txBody>
          <a:bodyPr>
            <a:normAutofit/>
          </a:bodyPr>
          <a:lstStyle/>
          <a:p>
            <a:r>
              <a:rPr lang="ru-RU" sz="1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Речевая ситуация</a:t>
            </a:r>
            <a:r>
              <a:rPr lang="ru-RU" sz="1400" dirty="0"/>
              <a:t>— одна из основных единиц речевого общения.</a:t>
            </a:r>
          </a:p>
          <a:p>
            <a:r>
              <a:rPr lang="ru-RU" sz="1400" dirty="0"/>
              <a:t>Понятие речевой ситуации включает в себя сферу речевого общения, предмет речи, условия, обстоятельства, при которых происходит речевое общение, социальные связи и личные отношения между говорящими, цели, задачи речевых действий, речевых поступков. 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E2EBBD7B-5546-4CF6-8264-D7022E654FE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647646" y="2783581"/>
            <a:ext cx="4285814" cy="3174677"/>
          </a:xfrm>
          <a:prstGeom prst="rect">
            <a:avLst/>
          </a:prstGeom>
          <a:ln w="127000" cap="rnd">
            <a:solidFill>
              <a:srgbClr val="FFFFFF"/>
            </a:solidFill>
          </a:ln>
          <a:effectLst>
            <a:outerShdw blurRad="76200" dist="95250" dir="10500000" sx="97000" sy="23000" kx="900000" algn="br" rotWithShape="0">
              <a:srgbClr val="000000">
                <a:alpha val="20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  <p:extLst>
      <p:ext uri="{BB962C8B-B14F-4D97-AF65-F5344CB8AC3E}">
        <p14:creationId xmlns:p14="http://schemas.microsoft.com/office/powerpoint/2010/main" xmlns="" val="39642382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68AB1472-CC5F-45B0-A17D-FC54925624B8}"/>
              </a:ext>
            </a:extLst>
          </p:cNvPr>
          <p:cNvSpPr txBox="1"/>
          <p:nvPr/>
        </p:nvSpPr>
        <p:spPr>
          <a:xfrm>
            <a:off x="443619" y="386664"/>
            <a:ext cx="8942427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Речевая ситуация</a:t>
            </a:r>
            <a:r>
              <a:rPr lang="ru-RU" dirty="0"/>
              <a:t>— это ситуация общения, включающая в свои границы как предмет речи, так и участников общения, их характеристики, взаимоотношения, время и место высказывания.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A0471816-1707-484B-BD79-28454907B31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110620" y="2118510"/>
            <a:ext cx="3970760" cy="3970760"/>
          </a:xfrm>
          <a:prstGeom prst="rect">
            <a:avLst/>
          </a:prstGeom>
          <a:ln w="127000" cap="rnd">
            <a:solidFill>
              <a:srgbClr val="FFFFFF"/>
            </a:solidFill>
          </a:ln>
          <a:effectLst>
            <a:outerShdw blurRad="76200" dist="95250" dir="10500000" sx="97000" sy="23000" kx="900000" algn="br" rotWithShape="0">
              <a:srgbClr val="000000">
                <a:alpha val="20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  <p:extLst>
      <p:ext uri="{BB962C8B-B14F-4D97-AF65-F5344CB8AC3E}">
        <p14:creationId xmlns:p14="http://schemas.microsoft.com/office/powerpoint/2010/main" xmlns="" val="22409416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A9D003D7-9A0D-468E-B57C-A481111E6C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2863" y="-356429"/>
            <a:ext cx="8596668" cy="1826581"/>
          </a:xfrm>
        </p:spPr>
        <p:txBody>
          <a:bodyPr/>
          <a:lstStyle/>
          <a:p>
            <a:r>
              <a:rPr lang="ru-RU" dirty="0"/>
              <a:t>Сфера речевого общения и предмет речи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2F75B581-06DA-4627-9418-D378DA1AF3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72863" y="1470152"/>
            <a:ext cx="3622088" cy="2950928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sz="1200" dirty="0"/>
              <a:t>Определяют выбор функциональной разновидности языка для общения, функционального стиля.</a:t>
            </a:r>
          </a:p>
          <a:p>
            <a:pPr algn="just"/>
            <a:r>
              <a:rPr lang="ru-RU" sz="1200" dirty="0"/>
              <a:t>При непосредственном общении с окружающими мы пользуемся разговорной речью, в сфере научной деятельности — научным стилем, в сфере общественных отношений — публицистическим стилем, в сфере официально-деловых отношений — официально-деловым стилем, преимущественно в письменной форме.</a:t>
            </a:r>
          </a:p>
          <a:p>
            <a:pPr algn="just"/>
            <a:r>
              <a:rPr lang="ru-RU" sz="1200" dirty="0"/>
              <a:t>По своим внешним условиям речевое общение может быть официальным и неофициальным.</a:t>
            </a:r>
          </a:p>
          <a:p>
            <a:pPr algn="just"/>
            <a:r>
              <a:rPr lang="ru-RU" sz="1200" dirty="0"/>
              <a:t>Официальное общение может быть личным и публичным.</a:t>
            </a: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xmlns="" id="{813F9A8C-7246-4F60-8CD2-F53276296AA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286561" y="1233320"/>
            <a:ext cx="4391360" cy="4391360"/>
          </a:xfrm>
          <a:prstGeom prst="rect">
            <a:avLst/>
          </a:prstGeom>
          <a:ln w="127000" cap="rnd">
            <a:solidFill>
              <a:srgbClr val="FFFFFF"/>
            </a:solidFill>
          </a:ln>
          <a:effectLst>
            <a:outerShdw blurRad="76200" dist="95250" dir="10500000" sx="97000" sy="23000" kx="900000" algn="br" rotWithShape="0">
              <a:srgbClr val="000000">
                <a:alpha val="20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  <p:extLst>
      <p:ext uri="{BB962C8B-B14F-4D97-AF65-F5344CB8AC3E}">
        <p14:creationId xmlns:p14="http://schemas.microsoft.com/office/powerpoint/2010/main" xmlns="" val="34987833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8595AF06-64E3-474D-9836-69C2A9C98D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4372" y="-913291"/>
            <a:ext cx="8596668" cy="1826581"/>
          </a:xfrm>
        </p:spPr>
        <p:txBody>
          <a:bodyPr/>
          <a:lstStyle/>
          <a:p>
            <a:r>
              <a:rPr lang="ru-RU" dirty="0"/>
              <a:t>Примеры речевых ситуаций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78422BCE-A8F3-49E2-B6D2-2B9DFEEBA5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84372" y="976544"/>
            <a:ext cx="8596668" cy="3177308"/>
          </a:xfrm>
        </p:spPr>
        <p:txBody>
          <a:bodyPr>
            <a:normAutofit/>
          </a:bodyPr>
          <a:lstStyle/>
          <a:p>
            <a:r>
              <a:rPr lang="ru-RU" sz="1400" dirty="0"/>
              <a:t>1.Написать письмо;</a:t>
            </a:r>
          </a:p>
          <a:p>
            <a:r>
              <a:rPr lang="ru-RU" sz="1400" dirty="0"/>
              <a:t>2.Доложить о результатах работы;</a:t>
            </a:r>
          </a:p>
          <a:p>
            <a:r>
              <a:rPr lang="ru-RU" sz="1400" dirty="0"/>
              <a:t>3.Поговорить с другом;</a:t>
            </a:r>
          </a:p>
          <a:p>
            <a:r>
              <a:rPr lang="ru-RU" sz="1400" dirty="0"/>
              <a:t>4.Ответить на вопросы;</a:t>
            </a:r>
          </a:p>
          <a:p>
            <a:r>
              <a:rPr lang="ru-RU" sz="1400" dirty="0"/>
              <a:t>И т.д.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ADA19C67-BCED-4AC8-8310-E02A361BD4B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128117" y="1255728"/>
            <a:ext cx="4346544" cy="4346544"/>
          </a:xfrm>
          <a:prstGeom prst="rect">
            <a:avLst/>
          </a:prstGeom>
          <a:ln w="127000" cap="rnd">
            <a:solidFill>
              <a:srgbClr val="FFFFFF"/>
            </a:solidFill>
          </a:ln>
          <a:effectLst>
            <a:outerShdw blurRad="76200" dist="95250" dir="10500000" sx="97000" sy="23000" kx="900000" algn="br" rotWithShape="0">
              <a:srgbClr val="000000">
                <a:alpha val="20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  <p:extLst>
      <p:ext uri="{BB962C8B-B14F-4D97-AF65-F5344CB8AC3E}">
        <p14:creationId xmlns:p14="http://schemas.microsoft.com/office/powerpoint/2010/main" xmlns="" val="217863469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B4EAADCA-BF65-4383-A726-DAFD26E53A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4910" y="2922494"/>
            <a:ext cx="8596668" cy="1320800"/>
          </a:xfrm>
        </p:spPr>
        <p:txBody>
          <a:bodyPr>
            <a:normAutofit/>
          </a:bodyPr>
          <a:lstStyle/>
          <a:p>
            <a:pPr algn="ctr"/>
            <a:r>
              <a:rPr lang="ru-RU" sz="5400" dirty="0"/>
              <a:t>Спасибо за внимание!</a:t>
            </a:r>
          </a:p>
        </p:txBody>
      </p:sp>
    </p:spTree>
    <p:extLst>
      <p:ext uri="{BB962C8B-B14F-4D97-AF65-F5344CB8AC3E}">
        <p14:creationId xmlns:p14="http://schemas.microsoft.com/office/powerpoint/2010/main" xmlns="" val="19464726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7F060E4D-5A79-46CD-BCFF-86FB99F39F0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836636" y="-462954"/>
            <a:ext cx="7766936" cy="1646302"/>
          </a:xfrm>
        </p:spPr>
        <p:txBody>
          <a:bodyPr/>
          <a:lstStyle/>
          <a:p>
            <a:r>
              <a:rPr lang="ru-RU" dirty="0"/>
              <a:t>Что такое язык?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3BB3CDE0-CDCE-4CDA-BCD8-88161890C1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66438" y="5151665"/>
            <a:ext cx="6253468" cy="1096899"/>
          </a:xfrm>
        </p:spPr>
        <p:txBody>
          <a:bodyPr>
            <a:normAutofit fontScale="85000" lnSpcReduction="20000"/>
          </a:bodyPr>
          <a:lstStyle/>
          <a:p>
            <a:pPr algn="ctr"/>
            <a:r>
              <a:rPr lang="ru-RU" sz="2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Язык</a:t>
            </a:r>
            <a:r>
              <a:rPr lang="ru-RU" sz="2400" dirty="0"/>
              <a:t> – это знаковая система, созданная естественно или искусственно, с помощью которой осуществляется общение людей и оформление их мыслительной деятельности. 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BF07DFC7-1881-4315-907D-64BA88844AB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866438" y="1183348"/>
            <a:ext cx="6381750" cy="3648075"/>
          </a:xfrm>
          <a:prstGeom prst="rect">
            <a:avLst/>
          </a:prstGeom>
          <a:ln w="127000" cap="rnd">
            <a:solidFill>
              <a:srgbClr val="FFFFFF"/>
            </a:solidFill>
          </a:ln>
          <a:effectLst>
            <a:outerShdw blurRad="76200" dist="95250" dir="10500000" sx="97000" sy="23000" kx="900000" algn="br" rotWithShape="0">
              <a:srgbClr val="000000">
                <a:alpha val="20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  <p:extLst>
      <p:ext uri="{BB962C8B-B14F-4D97-AF65-F5344CB8AC3E}">
        <p14:creationId xmlns:p14="http://schemas.microsoft.com/office/powerpoint/2010/main" xmlns="" val="11012437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662F836E-8B29-495E-B075-9A6EC18C9A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0290" y="-590201"/>
            <a:ext cx="8596668" cy="1826581"/>
          </a:xfrm>
        </p:spPr>
        <p:txBody>
          <a:bodyPr/>
          <a:lstStyle/>
          <a:p>
            <a:r>
              <a:rPr lang="ru-RU" dirty="0"/>
              <a:t>Язык и общество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95F16D8E-8A91-4802-93BA-FAF6F14425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90290" y="1236380"/>
            <a:ext cx="8596668" cy="860400"/>
          </a:xfrm>
        </p:spPr>
        <p:txBody>
          <a:bodyPr>
            <a:normAutofit/>
          </a:bodyPr>
          <a:lstStyle/>
          <a:p>
            <a:r>
              <a:rPr lang="ru-RU" sz="2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Какая связь между языком и обществом?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2F353442-C4B7-4F87-B8FB-2E75E06667B5}"/>
              </a:ext>
            </a:extLst>
          </p:cNvPr>
          <p:cNvSpPr txBox="1"/>
          <p:nvPr/>
        </p:nvSpPr>
        <p:spPr>
          <a:xfrm>
            <a:off x="390290" y="1664158"/>
            <a:ext cx="909106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Язык появился из-за потребности общества, является средством общения. Главное в процессе происхождения языка - становление членораздельной речи, разграничение звуков и закрепление за ними четких смыслов.</a:t>
            </a: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xmlns="" id="{DACDA6EF-0A2C-4D2C-AA1D-DFEA43C1717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778407" y="2818307"/>
            <a:ext cx="4314825" cy="3238500"/>
          </a:xfrm>
          <a:prstGeom prst="rect">
            <a:avLst/>
          </a:prstGeom>
          <a:ln w="127000" cap="rnd">
            <a:solidFill>
              <a:srgbClr val="FFFFFF"/>
            </a:solidFill>
          </a:ln>
          <a:effectLst>
            <a:outerShdw blurRad="76200" dist="95250" dir="10500000" sx="97000" sy="23000" kx="900000" algn="br" rotWithShape="0">
              <a:srgbClr val="000000">
                <a:alpha val="20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  <p:extLst>
      <p:ext uri="{BB962C8B-B14F-4D97-AF65-F5344CB8AC3E}">
        <p14:creationId xmlns:p14="http://schemas.microsoft.com/office/powerpoint/2010/main" xmlns="" val="29510795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6F272881-A02F-4EF7-8637-69C64CAC62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7840" y="-690402"/>
            <a:ext cx="8596668" cy="1826581"/>
          </a:xfrm>
        </p:spPr>
        <p:txBody>
          <a:bodyPr/>
          <a:lstStyle/>
          <a:p>
            <a:r>
              <a:rPr lang="ru-RU" dirty="0"/>
              <a:t>Почему язык важен в обществе ?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FC32E459-20AB-4694-8802-6AF28183F5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77840" y="1136179"/>
            <a:ext cx="8596668" cy="860400"/>
          </a:xfrm>
        </p:spPr>
        <p:txBody>
          <a:bodyPr>
            <a:normAutofit fontScale="85000" lnSpcReduction="20000"/>
          </a:bodyPr>
          <a:lstStyle/>
          <a:p>
            <a:r>
              <a:rPr lang="ru-RU" dirty="0"/>
              <a:t>Люди говорят на разных языках, но задача у всех них одна. Какая же? Понимать друг друга при общении.</a:t>
            </a:r>
          </a:p>
          <a:p>
            <a:r>
              <a:rPr lang="ru-RU" dirty="0"/>
              <a:t>Без языка невозможно было бы развитие общества. 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14997B7D-1C82-4C48-92B2-61E2C12A2A6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571348" y="2163933"/>
            <a:ext cx="5305886" cy="3979414"/>
          </a:xfrm>
          <a:prstGeom prst="rect">
            <a:avLst/>
          </a:prstGeom>
          <a:ln w="127000" cap="rnd">
            <a:solidFill>
              <a:srgbClr val="FFFFFF"/>
            </a:solidFill>
          </a:ln>
          <a:effectLst>
            <a:outerShdw blurRad="76200" dist="95250" dir="10500000" sx="97000" sy="23000" kx="900000" algn="br" rotWithShape="0">
              <a:srgbClr val="000000">
                <a:alpha val="20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  <p:extLst>
      <p:ext uri="{BB962C8B-B14F-4D97-AF65-F5344CB8AC3E}">
        <p14:creationId xmlns:p14="http://schemas.microsoft.com/office/powerpoint/2010/main" xmlns="" val="16415252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AC2D27BF-A394-4D6B-8711-F8C066AF6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4372" y="-823569"/>
            <a:ext cx="8596668" cy="1826581"/>
          </a:xfrm>
        </p:spPr>
        <p:txBody>
          <a:bodyPr/>
          <a:lstStyle/>
          <a:p>
            <a:r>
              <a:rPr lang="ru-RU" dirty="0"/>
              <a:t>Что такое общение?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3668B5A1-EB06-4730-BD18-9A8F52E90F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70803" y="1003012"/>
            <a:ext cx="8596668" cy="860400"/>
          </a:xfrm>
        </p:spPr>
        <p:txBody>
          <a:bodyPr>
            <a:normAutofit fontScale="92500" lnSpcReduction="20000"/>
          </a:bodyPr>
          <a:lstStyle/>
          <a:p>
            <a:r>
              <a:rPr lang="ru-RU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Общение</a:t>
            </a:r>
            <a:r>
              <a:rPr lang="ru-RU" dirty="0"/>
              <a:t> – представляет собой процесс взаимодействия личностей и социальных групп, в котором происходит обмен информацией различного рода.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5D5D8C7D-FCB6-496A-A0C3-BFCC44C13B5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525293" y="2053356"/>
            <a:ext cx="5065115" cy="3801632"/>
          </a:xfrm>
          <a:prstGeom prst="rect">
            <a:avLst/>
          </a:prstGeom>
          <a:ln w="127000" cap="rnd">
            <a:solidFill>
              <a:srgbClr val="FFFFFF"/>
            </a:solidFill>
          </a:ln>
          <a:effectLst>
            <a:outerShdw blurRad="76200" dist="95250" dir="10500000" sx="97000" sy="23000" kx="900000" algn="br" rotWithShape="0">
              <a:srgbClr val="000000">
                <a:alpha val="20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  <p:extLst>
      <p:ext uri="{BB962C8B-B14F-4D97-AF65-F5344CB8AC3E}">
        <p14:creationId xmlns:p14="http://schemas.microsoft.com/office/powerpoint/2010/main" xmlns="" val="22721349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4EBB6E80-A1A2-4BB8-8F96-7893DDF906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3350" y="-566116"/>
            <a:ext cx="8596668" cy="1826581"/>
          </a:xfrm>
        </p:spPr>
        <p:txBody>
          <a:bodyPr/>
          <a:lstStyle/>
          <a:p>
            <a:r>
              <a:rPr lang="ru-RU" dirty="0"/>
              <a:t>Что такое речевое общение? 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57898955-CA51-4D8C-854C-60D64C0365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13350" y="1322609"/>
            <a:ext cx="8596668" cy="860400"/>
          </a:xfrm>
        </p:spPr>
        <p:txBody>
          <a:bodyPr>
            <a:normAutofit fontScale="92500" lnSpcReduction="20000"/>
          </a:bodyPr>
          <a:lstStyle/>
          <a:p>
            <a:r>
              <a:rPr lang="ru-RU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Речевое общение </a:t>
            </a:r>
            <a:r>
              <a:rPr lang="ru-RU" dirty="0"/>
              <a:t>— общение с помощью речи, направленное на достижение цели коммуникации, форма взаимодействия двух или более людей посредством языка 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35BCD7AA-6E7A-4234-A788-F5977567E0C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643267" y="2245153"/>
            <a:ext cx="4046579" cy="4046579"/>
          </a:xfrm>
          <a:prstGeom prst="rect">
            <a:avLst/>
          </a:prstGeom>
          <a:ln w="127000" cap="rnd">
            <a:solidFill>
              <a:srgbClr val="FFFFFF"/>
            </a:solidFill>
          </a:ln>
          <a:effectLst>
            <a:outerShdw blurRad="76200" dist="95250" dir="10500000" sx="97000" sy="23000" kx="900000" algn="br" rotWithShape="0">
              <a:srgbClr val="000000">
                <a:alpha val="20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  <p:extLst>
      <p:ext uri="{BB962C8B-B14F-4D97-AF65-F5344CB8AC3E}">
        <p14:creationId xmlns:p14="http://schemas.microsoft.com/office/powerpoint/2010/main" xmlns="" val="18452798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0CA31D88-0CD1-465E-916C-513474F61D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4372" y="-913291"/>
            <a:ext cx="8596668" cy="1826581"/>
          </a:xfrm>
        </p:spPr>
        <p:txBody>
          <a:bodyPr/>
          <a:lstStyle/>
          <a:p>
            <a:r>
              <a:rPr lang="ru-RU" dirty="0"/>
              <a:t>Виды речевого общения: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9894639B-73E5-46A7-8BA4-161227AF5C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5393" y="913290"/>
            <a:ext cx="4081096" cy="3817562"/>
          </a:xfrm>
        </p:spPr>
        <p:txBody>
          <a:bodyPr>
            <a:normAutofit/>
          </a:bodyPr>
          <a:lstStyle/>
          <a:p>
            <a:r>
              <a:rPr lang="ru-RU" sz="1400" dirty="0"/>
              <a:t>1.</a:t>
            </a:r>
            <a:r>
              <a:rPr lang="ru-RU" sz="1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контактный</a:t>
            </a:r>
            <a:r>
              <a:rPr lang="ru-RU" sz="1400" dirty="0"/>
              <a:t> – установление контакта между партнерами по общению, готовности к приему и передаче информации;</a:t>
            </a:r>
          </a:p>
          <a:p>
            <a:r>
              <a:rPr lang="ru-RU" sz="1400" dirty="0"/>
              <a:t>2.</a:t>
            </a:r>
            <a:r>
              <a:rPr lang="ru-RU" sz="1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информационный</a:t>
            </a:r>
            <a:r>
              <a:rPr lang="ru-RU" sz="1400" dirty="0"/>
              <a:t> – получение новой информации;</a:t>
            </a:r>
          </a:p>
          <a:p>
            <a:r>
              <a:rPr lang="ru-RU" sz="1400" dirty="0"/>
              <a:t>3.</a:t>
            </a:r>
            <a:r>
              <a:rPr lang="ru-RU" sz="1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побудительный</a:t>
            </a:r>
            <a:r>
              <a:rPr lang="ru-RU" sz="1400" dirty="0"/>
              <a:t> – стимуляция активности партнера по общению, направляющая его на выполнение тех или иных действий;</a:t>
            </a:r>
          </a:p>
          <a:p>
            <a:r>
              <a:rPr lang="ru-RU" sz="1400" dirty="0"/>
              <a:t>4.</a:t>
            </a:r>
            <a:r>
              <a:rPr lang="ru-RU" sz="1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координационный</a:t>
            </a:r>
            <a:r>
              <a:rPr lang="ru-RU" sz="1400" dirty="0"/>
              <a:t> – взаимное ориентирование и согласование действий по организации совместной деятельности;</a:t>
            </a:r>
          </a:p>
          <a:p>
            <a:endParaRPr lang="ru-RU" dirty="0"/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xmlns="" id="{50D237D8-FBC8-4A15-8694-E5E05BF7BEC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759137" y="1411967"/>
            <a:ext cx="4744778" cy="3558583"/>
          </a:xfrm>
          <a:prstGeom prst="rect">
            <a:avLst/>
          </a:prstGeom>
          <a:ln w="127000" cap="rnd">
            <a:solidFill>
              <a:srgbClr val="FFFFFF"/>
            </a:solidFill>
          </a:ln>
          <a:effectLst>
            <a:outerShdw blurRad="76200" dist="95250" dir="10500000" sx="97000" sy="23000" kx="900000" algn="br" rotWithShape="0">
              <a:srgbClr val="000000">
                <a:alpha val="20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  <p:extLst>
      <p:ext uri="{BB962C8B-B14F-4D97-AF65-F5344CB8AC3E}">
        <p14:creationId xmlns:p14="http://schemas.microsoft.com/office/powerpoint/2010/main" xmlns="" val="2047059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2A795F32-A0C0-457C-B2FD-7497B793F991}"/>
              </a:ext>
            </a:extLst>
          </p:cNvPr>
          <p:cNvSpPr txBox="1"/>
          <p:nvPr/>
        </p:nvSpPr>
        <p:spPr>
          <a:xfrm>
            <a:off x="377301" y="354106"/>
            <a:ext cx="3715304" cy="39703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400" dirty="0"/>
              <a:t>5.</a:t>
            </a:r>
            <a:r>
              <a:rPr lang="ru-RU" sz="1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достижение взаимопонимания</a:t>
            </a:r>
            <a:r>
              <a:rPr lang="ru-RU" sz="1400" dirty="0"/>
              <a:t> – адекватное восприятие смысла сообщения, понимание партнерами друг друга;</a:t>
            </a:r>
          </a:p>
          <a:p>
            <a:endParaRPr lang="ru-RU" sz="1400" dirty="0"/>
          </a:p>
          <a:p>
            <a:r>
              <a:rPr lang="ru-RU" sz="1400" dirty="0"/>
              <a:t>6.</a:t>
            </a:r>
            <a:r>
              <a:rPr lang="ru-RU" sz="1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обмен эмоциями </a:t>
            </a:r>
            <a:r>
              <a:rPr lang="ru-RU" sz="1400" dirty="0"/>
              <a:t>– возбуждение в партнере нужных эмоциональных переживаний;</a:t>
            </a:r>
          </a:p>
          <a:p>
            <a:endParaRPr lang="ru-RU" sz="1400" dirty="0"/>
          </a:p>
          <a:p>
            <a:r>
              <a:rPr lang="ru-RU" sz="1400" dirty="0"/>
              <a:t>7.</a:t>
            </a:r>
            <a:r>
              <a:rPr lang="ru-RU" sz="1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установление отношений </a:t>
            </a:r>
            <a:r>
              <a:rPr lang="ru-RU" sz="1400" dirty="0"/>
              <a:t>– осознание своего места в системе ролевых, статусных, деловых и прочих связей общества;</a:t>
            </a:r>
          </a:p>
          <a:p>
            <a:endParaRPr lang="ru-RU" sz="1400" dirty="0"/>
          </a:p>
          <a:p>
            <a:r>
              <a:rPr lang="ru-RU" sz="1400" dirty="0"/>
              <a:t>8.</a:t>
            </a:r>
            <a:r>
              <a:rPr lang="ru-RU" sz="1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оказание влияния </a:t>
            </a:r>
            <a:r>
              <a:rPr lang="ru-RU" sz="1400" dirty="0"/>
              <a:t>– изменение состояния партнера по общению – его поведения, замыслов, мнений, решений и прочего.</a:t>
            </a: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xmlns="" id="{3280EC4B-848C-4CB5-A996-2B494ED46C9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769764" y="2205212"/>
            <a:ext cx="3895344" cy="3108960"/>
          </a:xfrm>
          <a:prstGeom prst="rect">
            <a:avLst/>
          </a:prstGeom>
          <a:ln w="127000" cap="rnd">
            <a:solidFill>
              <a:srgbClr val="FFFFFF"/>
            </a:solidFill>
          </a:ln>
          <a:effectLst>
            <a:outerShdw blurRad="76200" dist="95250" dir="10500000" sx="97000" sy="23000" kx="900000" algn="br" rotWithShape="0">
              <a:srgbClr val="000000">
                <a:alpha val="20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  <p:extLst>
      <p:ext uri="{BB962C8B-B14F-4D97-AF65-F5344CB8AC3E}">
        <p14:creationId xmlns:p14="http://schemas.microsoft.com/office/powerpoint/2010/main" xmlns="" val="29814039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A0A637FA-509A-41CC-AC2D-B72492715D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5596" y="-913291"/>
            <a:ext cx="8596668" cy="1826581"/>
          </a:xfrm>
        </p:spPr>
        <p:txBody>
          <a:bodyPr/>
          <a:lstStyle/>
          <a:p>
            <a:r>
              <a:rPr lang="ru-RU" dirty="0"/>
              <a:t>Примеры видов речевого общения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268C2171-C2E4-4C38-BD37-429188D46D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95596" y="1100667"/>
            <a:ext cx="8596668" cy="3826440"/>
          </a:xfrm>
        </p:spPr>
        <p:txBody>
          <a:bodyPr>
            <a:normAutofit/>
          </a:bodyPr>
          <a:lstStyle/>
          <a:p>
            <a:r>
              <a:rPr lang="ru-RU" sz="1400" dirty="0"/>
              <a:t>1.Контактный – клиент и консультант. Помощь с подборкой товара. </a:t>
            </a:r>
          </a:p>
          <a:p>
            <a:r>
              <a:rPr lang="ru-RU" sz="1400" dirty="0"/>
              <a:t>2.Информационный – преподаватель и ученик. Объяснение новой темы.</a:t>
            </a:r>
          </a:p>
          <a:p>
            <a:r>
              <a:rPr lang="ru-RU" sz="1400" dirty="0"/>
              <a:t>3.Побудительный – родитель и ребенок. Просьба помочь вынести мусор.</a:t>
            </a:r>
          </a:p>
          <a:p>
            <a:r>
              <a:rPr lang="ru-RU" sz="1400" dirty="0"/>
              <a:t>4.Координационный – друзья. Поход по магазинам.</a:t>
            </a:r>
          </a:p>
          <a:p>
            <a:r>
              <a:rPr lang="ru-RU" sz="1400" dirty="0"/>
              <a:t>5.Достижение взаимопонимания – муж и жена. Решение бытового конфликта.</a:t>
            </a:r>
          </a:p>
          <a:p>
            <a:r>
              <a:rPr lang="ru-RU" sz="1400" dirty="0"/>
              <a:t>6.Обмен эмоциями – бабушка и внук. Рассказ о прошлом.</a:t>
            </a:r>
          </a:p>
          <a:p>
            <a:r>
              <a:rPr lang="ru-RU" sz="1400" dirty="0"/>
              <a:t>7.Установление отношений – работодатель и работник. Устройство на работу.</a:t>
            </a:r>
          </a:p>
          <a:p>
            <a:r>
              <a:rPr lang="ru-RU" sz="1400" dirty="0"/>
              <a:t>8.Оказание влияния – мама и малыш. Объяснение как вести себя на дороге. </a:t>
            </a:r>
          </a:p>
        </p:txBody>
      </p:sp>
    </p:spTree>
    <p:extLst>
      <p:ext uri="{BB962C8B-B14F-4D97-AF65-F5344CB8AC3E}">
        <p14:creationId xmlns:p14="http://schemas.microsoft.com/office/powerpoint/2010/main" xmlns="" val="3303234697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8C59B386-999D-4CB6-B907-9F3997C027C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141</TotalTime>
  <Words>550</Words>
  <Application>Microsoft Office PowerPoint</Application>
  <PresentationFormat>Произвольный</PresentationFormat>
  <Paragraphs>50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Аспект</vt:lpstr>
      <vt:lpstr>Язык и общество. Виды речевого общения. Речевая ситуация. </vt:lpstr>
      <vt:lpstr>Что такое язык?</vt:lpstr>
      <vt:lpstr>Язык и общество</vt:lpstr>
      <vt:lpstr>Почему язык важен в обществе ?</vt:lpstr>
      <vt:lpstr>Что такое общение?</vt:lpstr>
      <vt:lpstr>Что такое речевое общение? </vt:lpstr>
      <vt:lpstr>Виды речевого общения:</vt:lpstr>
      <vt:lpstr>Слайд 8</vt:lpstr>
      <vt:lpstr>Примеры видов речевого общения</vt:lpstr>
      <vt:lpstr>Что такое речевая ситуация? </vt:lpstr>
      <vt:lpstr>Слайд 11</vt:lpstr>
      <vt:lpstr>Сфера речевого общения и предмет речи</vt:lpstr>
      <vt:lpstr>Примеры речевых ситуаций</vt:lpstr>
      <vt:lpstr>Спасибо за внимание!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Язык и общество. Виды речевого общения. Речевая ситуация. </dc:title>
  <dc:creator>Шатя Каталова</dc:creator>
  <cp:lastModifiedBy>avanesyan</cp:lastModifiedBy>
  <cp:revision>6</cp:revision>
  <dcterms:created xsi:type="dcterms:W3CDTF">2022-10-07T15:02:16Z</dcterms:created>
  <dcterms:modified xsi:type="dcterms:W3CDTF">2022-10-12T12:13:20Z</dcterms:modified>
</cp:coreProperties>
</file>